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90" r:id="rId2"/>
    <p:sldId id="391" r:id="rId3"/>
    <p:sldId id="259" r:id="rId4"/>
    <p:sldId id="361" r:id="rId5"/>
    <p:sldId id="362" r:id="rId6"/>
    <p:sldId id="364" r:id="rId7"/>
    <p:sldId id="365" r:id="rId8"/>
    <p:sldId id="366" r:id="rId9"/>
    <p:sldId id="367" r:id="rId10"/>
    <p:sldId id="368" r:id="rId11"/>
    <p:sldId id="369" r:id="rId12"/>
    <p:sldId id="371" r:id="rId13"/>
    <p:sldId id="373" r:id="rId14"/>
    <p:sldId id="375" r:id="rId15"/>
    <p:sldId id="377" r:id="rId16"/>
    <p:sldId id="378" r:id="rId17"/>
    <p:sldId id="380" r:id="rId18"/>
    <p:sldId id="381" r:id="rId19"/>
    <p:sldId id="384" r:id="rId20"/>
    <p:sldId id="385" r:id="rId21"/>
    <p:sldId id="389" r:id="rId22"/>
    <p:sldId id="388" r:id="rId23"/>
    <p:sldId id="382" r:id="rId24"/>
    <p:sldId id="383" r:id="rId25"/>
    <p:sldId id="387" r:id="rId26"/>
    <p:sldId id="386" r:id="rId27"/>
    <p:sldId id="39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EA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00" autoAdjust="0"/>
  </p:normalViewPr>
  <p:slideViewPr>
    <p:cSldViewPr>
      <p:cViewPr>
        <p:scale>
          <a:sx n="110" d="100"/>
          <a:sy n="110" d="100"/>
        </p:scale>
        <p:origin x="-216"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vetwin-apvol\apvol\apvol\Sang\BGI\PAM%20seq\Annoated%20Diff%20PAM\DEGstatisti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up-regulated</c:v>
          </c:tx>
          <c:spPr>
            <a:solidFill>
              <a:srgbClr val="FF0000"/>
            </a:solidFill>
          </c:spPr>
          <c:invertIfNegative val="0"/>
          <c:dLbls>
            <c:txPr>
              <a:bodyPr rot="5400000" vert="horz"/>
              <a:lstStyle/>
              <a:p>
                <a:pPr>
                  <a:defRPr sz="800"/>
                </a:pPr>
                <a:endParaRPr lang="en-US"/>
              </a:p>
            </c:txPr>
            <c:dLblPos val="outEnd"/>
            <c:showLegendKey val="0"/>
            <c:showVal val="1"/>
            <c:showCatName val="0"/>
            <c:showSerName val="0"/>
            <c:showPercent val="0"/>
            <c:showBubbleSize val="0"/>
            <c:showLeaderLines val="0"/>
          </c:dLbls>
          <c:cat>
            <c:strRef>
              <c:f>'(7) DEG statistic'!$C$6:$C$20</c:f>
              <c:strCache>
                <c:ptCount val="15"/>
                <c:pt idx="0">
                  <c:v>M0-M1a</c:v>
                </c:pt>
                <c:pt idx="1">
                  <c:v>M0-M2c</c:v>
                </c:pt>
                <c:pt idx="2">
                  <c:v>M0-M2a</c:v>
                </c:pt>
                <c:pt idx="3">
                  <c:v>M0-M1b</c:v>
                </c:pt>
                <c:pt idx="4">
                  <c:v>M0-Mav</c:v>
                </c:pt>
                <c:pt idx="5">
                  <c:v>M2a-M1a</c:v>
                </c:pt>
                <c:pt idx="6">
                  <c:v>M2b-M1a</c:v>
                </c:pt>
                <c:pt idx="7">
                  <c:v>M2b-M2a</c:v>
                </c:pt>
                <c:pt idx="8">
                  <c:v>M2c-M1a</c:v>
                </c:pt>
                <c:pt idx="9">
                  <c:v>M2c-M2a</c:v>
                </c:pt>
                <c:pt idx="10">
                  <c:v>M2c-M1b</c:v>
                </c:pt>
                <c:pt idx="11">
                  <c:v>Mav-M1a</c:v>
                </c:pt>
                <c:pt idx="12">
                  <c:v>Mav-M2c</c:v>
                </c:pt>
                <c:pt idx="13">
                  <c:v>Mav-M2a</c:v>
                </c:pt>
                <c:pt idx="14">
                  <c:v>Mav-M1b</c:v>
                </c:pt>
              </c:strCache>
            </c:strRef>
          </c:cat>
          <c:val>
            <c:numRef>
              <c:f>'(7) DEG statistic'!$D$6:$D$20</c:f>
              <c:numCache>
                <c:formatCode>General</c:formatCode>
                <c:ptCount val="15"/>
                <c:pt idx="0">
                  <c:v>934</c:v>
                </c:pt>
                <c:pt idx="1">
                  <c:v>95</c:v>
                </c:pt>
                <c:pt idx="2">
                  <c:v>824</c:v>
                </c:pt>
                <c:pt idx="3">
                  <c:v>1009</c:v>
                </c:pt>
                <c:pt idx="4">
                  <c:v>691</c:v>
                </c:pt>
                <c:pt idx="5">
                  <c:v>1328</c:v>
                </c:pt>
                <c:pt idx="6">
                  <c:v>3184</c:v>
                </c:pt>
                <c:pt idx="7">
                  <c:v>4257</c:v>
                </c:pt>
                <c:pt idx="8">
                  <c:v>964</c:v>
                </c:pt>
                <c:pt idx="9">
                  <c:v>944</c:v>
                </c:pt>
                <c:pt idx="10">
                  <c:v>1009</c:v>
                </c:pt>
                <c:pt idx="11">
                  <c:v>785</c:v>
                </c:pt>
                <c:pt idx="12">
                  <c:v>726</c:v>
                </c:pt>
                <c:pt idx="13">
                  <c:v>1638</c:v>
                </c:pt>
                <c:pt idx="14">
                  <c:v>1228</c:v>
                </c:pt>
              </c:numCache>
            </c:numRef>
          </c:val>
        </c:ser>
        <c:ser>
          <c:idx val="2"/>
          <c:order val="1"/>
          <c:tx>
            <c:v>down-regulated</c:v>
          </c:tx>
          <c:spPr>
            <a:solidFill>
              <a:srgbClr val="11FB3E"/>
            </a:solidFill>
          </c:spPr>
          <c:invertIfNegative val="0"/>
          <c:cat>
            <c:strRef>
              <c:f>'(7) DEG statistic'!$C$6:$C$20</c:f>
              <c:strCache>
                <c:ptCount val="15"/>
                <c:pt idx="0">
                  <c:v>M0-M1a</c:v>
                </c:pt>
                <c:pt idx="1">
                  <c:v>M0-M2c</c:v>
                </c:pt>
                <c:pt idx="2">
                  <c:v>M0-M2a</c:v>
                </c:pt>
                <c:pt idx="3">
                  <c:v>M0-M1b</c:v>
                </c:pt>
                <c:pt idx="4">
                  <c:v>M0-Mav</c:v>
                </c:pt>
                <c:pt idx="5">
                  <c:v>M2a-M1a</c:v>
                </c:pt>
                <c:pt idx="6">
                  <c:v>M2b-M1a</c:v>
                </c:pt>
                <c:pt idx="7">
                  <c:v>M2b-M2a</c:v>
                </c:pt>
                <c:pt idx="8">
                  <c:v>M2c-M1a</c:v>
                </c:pt>
                <c:pt idx="9">
                  <c:v>M2c-M2a</c:v>
                </c:pt>
                <c:pt idx="10">
                  <c:v>M2c-M1b</c:v>
                </c:pt>
                <c:pt idx="11">
                  <c:v>Mav-M1a</c:v>
                </c:pt>
                <c:pt idx="12">
                  <c:v>Mav-M2c</c:v>
                </c:pt>
                <c:pt idx="13">
                  <c:v>Mav-M2a</c:v>
                </c:pt>
                <c:pt idx="14">
                  <c:v>Mav-M1b</c:v>
                </c:pt>
              </c:strCache>
            </c:strRef>
          </c:cat>
          <c:val>
            <c:numRef>
              <c:f>'(7) DEG statistic'!$F$6:$F$20</c:f>
              <c:numCache>
                <c:formatCode>General</c:formatCode>
                <c:ptCount val="15"/>
                <c:pt idx="0">
                  <c:v>1471</c:v>
                </c:pt>
                <c:pt idx="1">
                  <c:v>58</c:v>
                </c:pt>
                <c:pt idx="2">
                  <c:v>637</c:v>
                </c:pt>
                <c:pt idx="3">
                  <c:v>3658</c:v>
                </c:pt>
                <c:pt idx="4">
                  <c:v>798</c:v>
                </c:pt>
                <c:pt idx="5">
                  <c:v>2416</c:v>
                </c:pt>
                <c:pt idx="6">
                  <c:v>1408</c:v>
                </c:pt>
                <c:pt idx="7">
                  <c:v>1046</c:v>
                </c:pt>
                <c:pt idx="8">
                  <c:v>1356</c:v>
                </c:pt>
                <c:pt idx="9">
                  <c:v>711</c:v>
                </c:pt>
                <c:pt idx="10">
                  <c:v>3388</c:v>
                </c:pt>
                <c:pt idx="11">
                  <c:v>1119</c:v>
                </c:pt>
                <c:pt idx="12">
                  <c:v>765</c:v>
                </c:pt>
                <c:pt idx="13">
                  <c:v>1204</c:v>
                </c:pt>
                <c:pt idx="14">
                  <c:v>3656</c:v>
                </c:pt>
              </c:numCache>
            </c:numRef>
          </c:val>
        </c:ser>
        <c:ser>
          <c:idx val="4"/>
          <c:order val="2"/>
          <c:tx>
            <c:v>total DEGs</c:v>
          </c:tx>
          <c:spPr>
            <a:solidFill>
              <a:srgbClr val="FFC000"/>
            </a:solidFill>
          </c:spPr>
          <c:invertIfNegative val="0"/>
          <c:dLbls>
            <c:txPr>
              <a:bodyPr rot="5400000" vert="horz"/>
              <a:lstStyle/>
              <a:p>
                <a:pPr>
                  <a:defRPr sz="800">
                    <a:latin typeface="Arial" pitchFamily="34" charset="0"/>
                    <a:cs typeface="Arial" pitchFamily="34" charset="0"/>
                  </a:defRPr>
                </a:pPr>
                <a:endParaRPr lang="en-US"/>
              </a:p>
            </c:txPr>
            <c:dLblPos val="outEnd"/>
            <c:showLegendKey val="0"/>
            <c:showVal val="1"/>
            <c:showCatName val="0"/>
            <c:showSerName val="0"/>
            <c:showPercent val="0"/>
            <c:showBubbleSize val="0"/>
            <c:showLeaderLines val="0"/>
          </c:dLbls>
          <c:cat>
            <c:strRef>
              <c:f>'(7) DEG statistic'!$C$6:$C$20</c:f>
              <c:strCache>
                <c:ptCount val="15"/>
                <c:pt idx="0">
                  <c:v>M0-M1a</c:v>
                </c:pt>
                <c:pt idx="1">
                  <c:v>M0-M2c</c:v>
                </c:pt>
                <c:pt idx="2">
                  <c:v>M0-M2a</c:v>
                </c:pt>
                <c:pt idx="3">
                  <c:v>M0-M1b</c:v>
                </c:pt>
                <c:pt idx="4">
                  <c:v>M0-Mav</c:v>
                </c:pt>
                <c:pt idx="5">
                  <c:v>M2a-M1a</c:v>
                </c:pt>
                <c:pt idx="6">
                  <c:v>M2b-M1a</c:v>
                </c:pt>
                <c:pt idx="7">
                  <c:v>M2b-M2a</c:v>
                </c:pt>
                <c:pt idx="8">
                  <c:v>M2c-M1a</c:v>
                </c:pt>
                <c:pt idx="9">
                  <c:v>M2c-M2a</c:v>
                </c:pt>
                <c:pt idx="10">
                  <c:v>M2c-M1b</c:v>
                </c:pt>
                <c:pt idx="11">
                  <c:v>Mav-M1a</c:v>
                </c:pt>
                <c:pt idx="12">
                  <c:v>Mav-M2c</c:v>
                </c:pt>
                <c:pt idx="13">
                  <c:v>Mav-M2a</c:v>
                </c:pt>
                <c:pt idx="14">
                  <c:v>Mav-M1b</c:v>
                </c:pt>
              </c:strCache>
            </c:strRef>
          </c:cat>
          <c:val>
            <c:numRef>
              <c:f>'(7) DEG statistic'!$H$6:$H$20</c:f>
              <c:numCache>
                <c:formatCode>General</c:formatCode>
                <c:ptCount val="15"/>
                <c:pt idx="0">
                  <c:v>2405</c:v>
                </c:pt>
                <c:pt idx="1">
                  <c:v>153</c:v>
                </c:pt>
                <c:pt idx="2">
                  <c:v>1461</c:v>
                </c:pt>
                <c:pt idx="3">
                  <c:v>4667</c:v>
                </c:pt>
                <c:pt idx="4">
                  <c:v>1489</c:v>
                </c:pt>
                <c:pt idx="5">
                  <c:v>3744</c:v>
                </c:pt>
                <c:pt idx="6">
                  <c:v>4592</c:v>
                </c:pt>
                <c:pt idx="7">
                  <c:v>5303</c:v>
                </c:pt>
                <c:pt idx="8">
                  <c:v>2320</c:v>
                </c:pt>
                <c:pt idx="9">
                  <c:v>1655</c:v>
                </c:pt>
                <c:pt idx="10">
                  <c:v>4397</c:v>
                </c:pt>
                <c:pt idx="11">
                  <c:v>1904</c:v>
                </c:pt>
                <c:pt idx="12">
                  <c:v>1491</c:v>
                </c:pt>
                <c:pt idx="13">
                  <c:v>2842</c:v>
                </c:pt>
                <c:pt idx="14">
                  <c:v>4884</c:v>
                </c:pt>
              </c:numCache>
            </c:numRef>
          </c:val>
        </c:ser>
        <c:dLbls>
          <c:showLegendKey val="0"/>
          <c:showVal val="0"/>
          <c:showCatName val="0"/>
          <c:showSerName val="0"/>
          <c:showPercent val="0"/>
          <c:showBubbleSize val="0"/>
        </c:dLbls>
        <c:gapWidth val="147"/>
        <c:overlap val="-13"/>
        <c:axId val="110115328"/>
        <c:axId val="115204672"/>
      </c:barChart>
      <c:catAx>
        <c:axId val="110115328"/>
        <c:scaling>
          <c:orientation val="minMax"/>
        </c:scaling>
        <c:delete val="0"/>
        <c:axPos val="b"/>
        <c:majorTickMark val="out"/>
        <c:minorTickMark val="none"/>
        <c:tickLblPos val="nextTo"/>
        <c:txPr>
          <a:bodyPr rot="5400000" vert="horz" anchor="t" anchorCtr="0"/>
          <a:lstStyle/>
          <a:p>
            <a:pPr>
              <a:defRPr sz="1100"/>
            </a:pPr>
            <a:endParaRPr lang="en-US"/>
          </a:p>
        </c:txPr>
        <c:crossAx val="115204672"/>
        <c:crosses val="autoZero"/>
        <c:auto val="1"/>
        <c:lblAlgn val="ctr"/>
        <c:lblOffset val="100"/>
        <c:noMultiLvlLbl val="0"/>
      </c:catAx>
      <c:valAx>
        <c:axId val="115204672"/>
        <c:scaling>
          <c:orientation val="minMax"/>
        </c:scaling>
        <c:delete val="0"/>
        <c:axPos val="l"/>
        <c:majorGridlines>
          <c:spPr>
            <a:ln w="0">
              <a:solidFill>
                <a:srgbClr val="4F81BD">
                  <a:alpha val="14000"/>
                </a:srgbClr>
              </a:solidFill>
            </a:ln>
          </c:spPr>
        </c:majorGridlines>
        <c:numFmt formatCode="General" sourceLinked="1"/>
        <c:majorTickMark val="out"/>
        <c:minorTickMark val="none"/>
        <c:tickLblPos val="nextTo"/>
        <c:txPr>
          <a:bodyPr/>
          <a:lstStyle/>
          <a:p>
            <a:pPr>
              <a:defRPr sz="1000"/>
            </a:pPr>
            <a:endParaRPr lang="en-US"/>
          </a:p>
        </c:txPr>
        <c:crossAx val="110115328"/>
        <c:crosses val="autoZero"/>
        <c:crossBetween val="between"/>
      </c:valAx>
      <c:spPr>
        <a:noFill/>
        <a:ln>
          <a:noFill/>
        </a:ln>
      </c:spPr>
    </c:plotArea>
    <c:legend>
      <c:legendPos val="t"/>
      <c:layout>
        <c:manualLayout>
          <c:xMode val="edge"/>
          <c:yMode val="edge"/>
          <c:x val="0.17789413823272199"/>
          <c:y val="3.24074074074076E-2"/>
          <c:w val="0.64421172353456002"/>
          <c:h val="8.3717191601050095E-2"/>
        </c:manualLayout>
      </c:layout>
      <c:overlay val="0"/>
      <c:spPr>
        <a:ln>
          <a:noFill/>
        </a:ln>
      </c:sp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6EA02D-BC0B-4C3C-A83C-EE0674D9435F}" type="datetimeFigureOut">
              <a:rPr lang="en-US" smtClean="0"/>
              <a:t>8/1/2015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167D76-F33F-446D-AEB0-2E7C76AF840B}" type="slidenum">
              <a:rPr lang="en-US" smtClean="0"/>
              <a:t>‹#›</a:t>
            </a:fld>
            <a:endParaRPr lang="en-US"/>
          </a:p>
        </p:txBody>
      </p:sp>
    </p:spTree>
    <p:extLst>
      <p:ext uri="{BB962C8B-B14F-4D97-AF65-F5344CB8AC3E}">
        <p14:creationId xmlns:p14="http://schemas.microsoft.com/office/powerpoint/2010/main" val="2962499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Thanks</a:t>
            </a:r>
            <a:r>
              <a:rPr lang="en-US" baseline="0" dirty="0" smtClean="0"/>
              <a:t> for the introduction and invitation from the committee. I appreciate for this opportunity, and the exchange with committee and colleagues here so far today. </a:t>
            </a:r>
          </a:p>
          <a:p>
            <a:r>
              <a:rPr lang="en-US" baseline="0" dirty="0" smtClean="0"/>
              <a:t>I come from Kansas State University College of Veterinary Medicine,  the college and other federal institutes including USDA Center for Grain and Animal Health Research, and National Bio and Agro-Defense Facility of the Homeland Security there concentrate a national research center for animal diseases. </a:t>
            </a:r>
          </a:p>
          <a:p>
            <a:r>
              <a:rPr lang="en-US" baseline="0" dirty="0" smtClean="0"/>
              <a:t>Viral diseases are a major threat of animal and human health. Similar to diseases caused by other classes of pathogens such as bacteria, fungi and parasites, the etiology underlying viral diseases are integrative of various factors from environment, host-pathogen genetic background, and primarily pathogen-host interaction. For viral diseases, the etiology is essential to integrate both pathogens and host because all viruses obligate to host cells for their life cycle. Actually, you even can consider viruses are not living things if they are not inside cells. I will use two emerging and epidemic disease models to demonstrate the specialties of our laboratory to carry out studies for etiology-based dissection, diagnosis and therapeutic designs.         </a:t>
            </a:r>
            <a:endParaRPr lang="en-US" dirty="0"/>
          </a:p>
        </p:txBody>
      </p:sp>
      <p:sp>
        <p:nvSpPr>
          <p:cNvPr id="4" name="Slide Number Placeholder 3"/>
          <p:cNvSpPr>
            <a:spLocks noGrp="1"/>
          </p:cNvSpPr>
          <p:nvPr>
            <p:ph type="sldNum" sz="quarter" idx="10"/>
          </p:nvPr>
        </p:nvSpPr>
        <p:spPr/>
        <p:txBody>
          <a:bodyPr/>
          <a:lstStyle/>
          <a:p>
            <a:fld id="{41167D76-F33F-446D-AEB0-2E7C76AF840B}" type="slidenum">
              <a:rPr lang="en-US" smtClean="0"/>
              <a:t>3</a:t>
            </a:fld>
            <a:endParaRPr lang="en-US"/>
          </a:p>
        </p:txBody>
      </p:sp>
    </p:spTree>
    <p:extLst>
      <p:ext uri="{BB962C8B-B14F-4D97-AF65-F5344CB8AC3E}">
        <p14:creationId xmlns:p14="http://schemas.microsoft.com/office/powerpoint/2010/main" val="1196470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4</a:t>
            </a:fld>
            <a:endParaRPr lang="en-US"/>
          </a:p>
        </p:txBody>
      </p:sp>
    </p:spTree>
    <p:extLst>
      <p:ext uri="{BB962C8B-B14F-4D97-AF65-F5344CB8AC3E}">
        <p14:creationId xmlns:p14="http://schemas.microsoft.com/office/powerpoint/2010/main" val="1957998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13</a:t>
            </a:fld>
            <a:endParaRPr lang="en-US"/>
          </a:p>
        </p:txBody>
      </p:sp>
    </p:spTree>
    <p:extLst>
      <p:ext uri="{BB962C8B-B14F-4D97-AF65-F5344CB8AC3E}">
        <p14:creationId xmlns:p14="http://schemas.microsoft.com/office/powerpoint/2010/main" val="4071258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14</a:t>
            </a:fld>
            <a:endParaRPr lang="en-US"/>
          </a:p>
        </p:txBody>
      </p:sp>
    </p:spTree>
    <p:extLst>
      <p:ext uri="{BB962C8B-B14F-4D97-AF65-F5344CB8AC3E}">
        <p14:creationId xmlns:p14="http://schemas.microsoft.com/office/powerpoint/2010/main" val="1183808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15</a:t>
            </a:fld>
            <a:endParaRPr lang="en-US"/>
          </a:p>
        </p:txBody>
      </p:sp>
    </p:spTree>
    <p:extLst>
      <p:ext uri="{BB962C8B-B14F-4D97-AF65-F5344CB8AC3E}">
        <p14:creationId xmlns:p14="http://schemas.microsoft.com/office/powerpoint/2010/main" val="693960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16</a:t>
            </a:fld>
            <a:endParaRPr lang="en-US"/>
          </a:p>
        </p:txBody>
      </p:sp>
    </p:spTree>
    <p:extLst>
      <p:ext uri="{BB962C8B-B14F-4D97-AF65-F5344CB8AC3E}">
        <p14:creationId xmlns:p14="http://schemas.microsoft.com/office/powerpoint/2010/main" val="2125682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Nuclear hormone receptors are transcription factors that bind DNA and regulate transcription in a ligand-dependent manner. PPARs (Peroxisome Proliferator-Activated Receptors) are ligand-inducible transcription factors that belong to the nuclear hormone receptor superfamily, together with the receptors for thyroid hormone, </a:t>
            </a:r>
            <a:r>
              <a:rPr lang="en-US" dirty="0" err="1" smtClean="0"/>
              <a:t>retinoids</a:t>
            </a:r>
            <a:r>
              <a:rPr lang="en-US" dirty="0" smtClean="0"/>
              <a:t>, steroid hormones and vitamin D that act as ligand-activated transcription factors. PPARs regulate gene expression by binding with RXR (Retinoid X Receptor) as a </a:t>
            </a:r>
            <a:r>
              <a:rPr lang="en-US" dirty="0" err="1" smtClean="0"/>
              <a:t>heterodimeric</a:t>
            </a:r>
            <a:r>
              <a:rPr lang="en-US" dirty="0" smtClean="0"/>
              <a:t> partner to specific DNA sequence elements termed PPRE (Peroxisome Proliferator Response Element) (Ref.1). This </a:t>
            </a:r>
            <a:r>
              <a:rPr lang="en-US" dirty="0" err="1" smtClean="0"/>
              <a:t>heterodimeric</a:t>
            </a:r>
            <a:r>
              <a:rPr lang="en-US" dirty="0" smtClean="0"/>
              <a:t> transcription factor complex then binds to cognate sequences in promoter regions of target genes involved in the catabolism of fatty acids (Ref.2). PPAR ligands can be either synthetic, such as peroxisome proliferators, </a:t>
            </a:r>
            <a:r>
              <a:rPr lang="en-US" dirty="0" err="1" smtClean="0"/>
              <a:t>hypolipidaemic</a:t>
            </a:r>
            <a:r>
              <a:rPr lang="en-US" dirty="0" smtClean="0"/>
              <a:t> drugs, anti-inflammatory or insulin-sensitizing drugs, or endogenous, most of them being fatty acids or their derivatives. PPARs have been implicated in many normal and disease-related biologic processes relevant to the heart and vasculature including lipid and energy metabolism, inflammation, embryo implantation, diabetes and cancer.</a:t>
            </a:r>
          </a:p>
          <a:p>
            <a:endParaRPr lang="en-US" dirty="0" smtClean="0"/>
          </a:p>
          <a:p>
            <a:r>
              <a:rPr lang="en-US" dirty="0" smtClean="0"/>
              <a:t>There are 3 main </a:t>
            </a:r>
            <a:r>
              <a:rPr lang="en-US" dirty="0" err="1" smtClean="0"/>
              <a:t>isotypes</a:t>
            </a:r>
            <a:r>
              <a:rPr lang="en-US" dirty="0" smtClean="0"/>
              <a:t> of PPARs, PPAR-Alpha (NR1C1), PPAR-Beta (also called PPAR-Delta, NUC1 or FAAR), and PPAR-Gamma (NR1C3), which are distinguished by tissue- and developmental-specific patterns of expression and by the distinct, overlapping nature of lipid and eicosanoid ligands capable of activating each receptor (Ref.3). Although all three </a:t>
            </a:r>
            <a:r>
              <a:rPr lang="en-US" dirty="0" err="1" smtClean="0"/>
              <a:t>isotypes</a:t>
            </a:r>
            <a:r>
              <a:rPr lang="en-US" dirty="0" smtClean="0"/>
              <a:t> of PPARs have been shown to modulate lipid metabolism, each </a:t>
            </a:r>
            <a:r>
              <a:rPr lang="en-US" dirty="0" err="1" smtClean="0"/>
              <a:t>isotype</a:t>
            </a:r>
            <a:r>
              <a:rPr lang="en-US" dirty="0" smtClean="0"/>
              <a:t> also has specific functions (Ref.4). PPAR-Alpha is highly expressed in tissues with high rates of mitochondrial fatty acid oxidation, such as liver, heart, muscle, kidney and cells of the arterial wall (such as monocyte-derived macrophages, smooth muscle and endothelial cells), and it is activated by fibrates, fatty acids and eicosanoids, 15-d </a:t>
            </a:r>
            <a:r>
              <a:rPr lang="en-US" dirty="0" err="1" smtClean="0"/>
              <a:t>Ptg</a:t>
            </a:r>
            <a:r>
              <a:rPr lang="en-US" dirty="0" smtClean="0"/>
              <a:t> (15-Deoxy-Delta Prostaglandin-J2), and oxidized fatty acids (Ref.5). It regulates the expression of genes involved in lipoprotein metabolism, raising levels of </a:t>
            </a:r>
            <a:r>
              <a:rPr lang="en-US" dirty="0" err="1" smtClean="0"/>
              <a:t>apolipoprotein</a:t>
            </a:r>
            <a:r>
              <a:rPr lang="en-US" dirty="0" smtClean="0"/>
              <a:t> A-1, a major </a:t>
            </a:r>
            <a:r>
              <a:rPr lang="en-US" dirty="0" err="1" smtClean="0"/>
              <a:t>apolipoprotein</a:t>
            </a:r>
            <a:r>
              <a:rPr lang="en-US" dirty="0" smtClean="0"/>
              <a:t> of HDL (High-Density Lipoprotein). PPAR-Gamma is found in adipose tissues, and is activated by fatty acids or their derivatives, that plays a role in insulin sensitivity, </a:t>
            </a:r>
            <a:r>
              <a:rPr lang="en-US" dirty="0" err="1" smtClean="0"/>
              <a:t>adipogenesis</a:t>
            </a:r>
            <a:r>
              <a:rPr lang="en-US" dirty="0" smtClean="0"/>
              <a:t> and placental function. It activates transcription in concert with </a:t>
            </a:r>
            <a:r>
              <a:rPr lang="en-US" dirty="0" err="1" smtClean="0"/>
              <a:t>coactivators</a:t>
            </a:r>
            <a:r>
              <a:rPr lang="en-US" dirty="0" smtClean="0"/>
              <a:t> including SRC1 (Steroid Receptor Coactivator-1), and has also been implicated in a variety of neoplastic processes, including colorectal cancer. This receptor is the molecular target of TZD (Thiazolidinedione) class of </a:t>
            </a:r>
            <a:r>
              <a:rPr lang="en-US" dirty="0" err="1" smtClean="0"/>
              <a:t>antidiabetic</a:t>
            </a:r>
            <a:r>
              <a:rPr lang="en-US" dirty="0" smtClean="0"/>
              <a:t> drugs, which include rosiglitazone and pioglitazone (Ref.6). PPAR-Beta is found in most tissues, and is only weakly activated by fatty acids, </a:t>
            </a:r>
            <a:r>
              <a:rPr lang="en-US" dirty="0" err="1" smtClean="0"/>
              <a:t>Ptgs</a:t>
            </a:r>
            <a:r>
              <a:rPr lang="en-US" dirty="0" smtClean="0"/>
              <a:t> and </a:t>
            </a:r>
            <a:r>
              <a:rPr lang="en-US" dirty="0" err="1" smtClean="0"/>
              <a:t>leukotrienes</a:t>
            </a:r>
            <a:r>
              <a:rPr lang="en-US" dirty="0" smtClean="0"/>
              <a:t> and has no known physiologically relevant ligand (Ref.4). Once activated, PPARs bind to DNA and regulate gene transcription.</a:t>
            </a:r>
            <a:endParaRPr lang="en-US" dirty="0"/>
          </a:p>
        </p:txBody>
      </p:sp>
      <p:sp>
        <p:nvSpPr>
          <p:cNvPr id="4" name="Slide Number Placeholder 3"/>
          <p:cNvSpPr>
            <a:spLocks noGrp="1"/>
          </p:cNvSpPr>
          <p:nvPr>
            <p:ph type="sldNum" sz="quarter" idx="10"/>
          </p:nvPr>
        </p:nvSpPr>
        <p:spPr/>
        <p:txBody>
          <a:bodyPr/>
          <a:lstStyle/>
          <a:p>
            <a:fld id="{ECC8FBCC-196D-476B-9808-C7ED79CBFB4A}" type="slidenum">
              <a:rPr lang="en-US" smtClean="0"/>
              <a:t>17</a:t>
            </a:fld>
            <a:endParaRPr lang="en-US"/>
          </a:p>
        </p:txBody>
      </p:sp>
    </p:spTree>
    <p:extLst>
      <p:ext uri="{BB962C8B-B14F-4D97-AF65-F5344CB8AC3E}">
        <p14:creationId xmlns:p14="http://schemas.microsoft.com/office/powerpoint/2010/main" val="1040853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adopt a lipid nanoparticle to combine the antiviral regulatory role of some metabolic mediator and vaccine backbone. For example, we have developed procedure to incorporate </a:t>
            </a:r>
            <a:r>
              <a:rPr lang="en-US" baseline="0" dirty="0" err="1" smtClean="0"/>
              <a:t>ToFA</a:t>
            </a:r>
            <a:r>
              <a:rPr lang="en-US" baseline="0" dirty="0" smtClean="0"/>
              <a:t>, the lipid metabolism regulator, into a lipid nanoparticle, then the lipid nanoparticle will be used to encapsulate bioengineered vaccine backbone,  as I showed you previously, we have validate the antiviral effect of most of these vaccine component in cells. My collaborator, Dr.  Laura Miller in USDA, has validated anti-PRRSV effect of the virus expressed IFN, they showed that only timely an effective IFN alone could stimulate effective anti-PRRSV activity. We believe, the system of IFN-expressed PRRSV system, will provide better immune potentiation through introducing both IFN and viral antigens to mimic wide-type PRRSV infection timely and in situ. With this, I will deliver some messages of my research primarily presented so far.  (Read out)      </a:t>
            </a:r>
            <a:endParaRPr lang="en-US" dirty="0"/>
          </a:p>
        </p:txBody>
      </p:sp>
      <p:sp>
        <p:nvSpPr>
          <p:cNvPr id="4" name="Slide Number Placeholder 3"/>
          <p:cNvSpPr>
            <a:spLocks noGrp="1"/>
          </p:cNvSpPr>
          <p:nvPr>
            <p:ph type="sldNum" sz="quarter" idx="10"/>
          </p:nvPr>
        </p:nvSpPr>
        <p:spPr/>
        <p:txBody>
          <a:bodyPr/>
          <a:lstStyle/>
          <a:p>
            <a:fld id="{41167D76-F33F-446D-AEB0-2E7C76AF840B}" type="slidenum">
              <a:rPr lang="en-US" smtClean="0"/>
              <a:t>18</a:t>
            </a:fld>
            <a:endParaRPr lang="en-US"/>
          </a:p>
        </p:txBody>
      </p:sp>
    </p:spTree>
    <p:extLst>
      <p:ext uri="{BB962C8B-B14F-4D97-AF65-F5344CB8AC3E}">
        <p14:creationId xmlns:p14="http://schemas.microsoft.com/office/powerpoint/2010/main" val="958568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6DD304-CF27-4A80-A9B9-0E57D5A88A41}" type="slidenum">
              <a:rPr lang="en-US" smtClean="0"/>
              <a:pPr fontAlgn="base">
                <a:spcBef>
                  <a:spcPct val="0"/>
                </a:spcBef>
                <a:spcAft>
                  <a:spcPct val="0"/>
                </a:spcAft>
                <a:defRPr/>
              </a:pPr>
              <a:t>19</a:t>
            </a:fld>
            <a:endParaRPr lang="en-US" smtClean="0"/>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a:defRPr/>
            </a:pPr>
            <a:r>
              <a:rPr lang="en-US" b="1" dirty="0"/>
              <a:t>High-fat diet</a:t>
            </a:r>
            <a:r>
              <a:rPr lang="en-US" dirty="0"/>
              <a:t>, gut microbiota and </a:t>
            </a:r>
            <a:r>
              <a:rPr lang="en-US" b="1" dirty="0"/>
              <a:t>gut viral infection</a:t>
            </a:r>
            <a:r>
              <a:rPr lang="en-US" dirty="0"/>
              <a:t> are among major etiological factors causing  obesity. </a:t>
            </a:r>
            <a:r>
              <a:rPr lang="en-US" b="1" dirty="0"/>
              <a:t>Innate immune mechanisms </a:t>
            </a:r>
            <a:r>
              <a:rPr lang="en-US" dirty="0"/>
              <a:t>that response to gut infection and gut microbiota changes, such as TLR4/5 for bacterial and PKR for viral infection, are critical in regulation of obesity. Emerging evidence shows that changes in gut inflammation/microbiota precede and correlate with obesity induced by high-fat diets. Although viral infections or high-fat diets can induce obesity independently, each agent may use different </a:t>
            </a:r>
            <a:r>
              <a:rPr lang="en-US" dirty="0" err="1"/>
              <a:t>immunometabolic</a:t>
            </a:r>
            <a:r>
              <a:rPr lang="en-US" dirty="0"/>
              <a:t> pathways to regulate gut microbiota/chronic inflammation and to induce obesity. In particular, these two agents may </a:t>
            </a:r>
            <a:r>
              <a:rPr lang="en-US" dirty="0" err="1"/>
              <a:t>integratively</a:t>
            </a:r>
            <a:r>
              <a:rPr lang="en-US" dirty="0"/>
              <a:t> contribute to natural prevalence of obesity </a:t>
            </a:r>
          </a:p>
          <a:p>
            <a:pPr defTabSz="897301">
              <a:defRPr/>
            </a:pPr>
            <a:endParaRPr lang="en-US" dirty="0"/>
          </a:p>
          <a:p>
            <a:pPr defTabSz="897301">
              <a:defRPr/>
            </a:pPr>
            <a:endParaRPr lang="en-US" dirty="0"/>
          </a:p>
          <a:p>
            <a:pPr defTabSz="897301">
              <a:defRPr/>
            </a:pPr>
            <a:endParaRPr lang="en-US" dirty="0"/>
          </a:p>
          <a:p>
            <a:endParaRPr lang="en-US" dirty="0"/>
          </a:p>
        </p:txBody>
      </p:sp>
      <p:sp>
        <p:nvSpPr>
          <p:cNvPr id="4" name="Slide Number Placeholder 3"/>
          <p:cNvSpPr>
            <a:spLocks noGrp="1"/>
          </p:cNvSpPr>
          <p:nvPr>
            <p:ph type="sldNum" sz="quarter" idx="10"/>
          </p:nvPr>
        </p:nvSpPr>
        <p:spPr/>
        <p:txBody>
          <a:bodyPr/>
          <a:lstStyle/>
          <a:p>
            <a:fld id="{ECC8FBCC-196D-476B-9808-C7ED79CBFB4A}" type="slidenum">
              <a:rPr lang="en-US" smtClean="0"/>
              <a:t>23</a:t>
            </a:fld>
            <a:endParaRPr lang="en-US"/>
          </a:p>
        </p:txBody>
      </p:sp>
    </p:spTree>
    <p:extLst>
      <p:ext uri="{BB962C8B-B14F-4D97-AF65-F5344CB8AC3E}">
        <p14:creationId xmlns:p14="http://schemas.microsoft.com/office/powerpoint/2010/main" val="1811943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8FBCC-196D-476B-9808-C7ED79CBFB4A}" type="slidenum">
              <a:rPr lang="en-US" smtClean="0"/>
              <a:t>24</a:t>
            </a:fld>
            <a:endParaRPr lang="en-US"/>
          </a:p>
        </p:txBody>
      </p:sp>
    </p:spTree>
    <p:extLst>
      <p:ext uri="{BB962C8B-B14F-4D97-AF65-F5344CB8AC3E}">
        <p14:creationId xmlns:p14="http://schemas.microsoft.com/office/powerpoint/2010/main" val="59124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25</a:t>
            </a:fld>
            <a:endParaRPr lang="en-US"/>
          </a:p>
        </p:txBody>
      </p:sp>
    </p:spTree>
    <p:extLst>
      <p:ext uri="{BB962C8B-B14F-4D97-AF65-F5344CB8AC3E}">
        <p14:creationId xmlns:p14="http://schemas.microsoft.com/office/powerpoint/2010/main" val="636946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C8FBCC-196D-476B-9808-C7ED79CBFB4A}" type="slidenum">
              <a:rPr lang="en-US" smtClean="0"/>
              <a:t>26</a:t>
            </a:fld>
            <a:endParaRPr lang="en-US"/>
          </a:p>
        </p:txBody>
      </p:sp>
    </p:spTree>
    <p:extLst>
      <p:ext uri="{BB962C8B-B14F-4D97-AF65-F5344CB8AC3E}">
        <p14:creationId xmlns:p14="http://schemas.microsoft.com/office/powerpoint/2010/main" val="3356525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BC3372-6627-411A-B80A-834928269339}"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850687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BC3372-6627-411A-B80A-834928269339}"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3121696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BC3372-6627-411A-B80A-834928269339}"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4037137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BC3372-6627-411A-B80A-834928269339}"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324882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BC3372-6627-411A-B80A-834928269339}" type="datetimeFigureOut">
              <a:rPr lang="en-US" smtClean="0"/>
              <a:t>8/1/2015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4090228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BC3372-6627-411A-B80A-834928269339}" type="datetimeFigureOut">
              <a:rPr lang="en-US" smtClean="0"/>
              <a:t>8/1/2015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3810032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BC3372-6627-411A-B80A-834928269339}" type="datetimeFigureOut">
              <a:rPr lang="en-US" smtClean="0"/>
              <a:t>8/1/2015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2941970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BC3372-6627-411A-B80A-834928269339}"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1921656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BC3372-6627-411A-B80A-834928269339}" type="datetimeFigureOut">
              <a:rPr lang="en-US" smtClean="0"/>
              <a:t>8/1/2015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665618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BC3372-6627-411A-B80A-834928269339}"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834485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BC3372-6627-411A-B80A-834928269339}" type="datetimeFigureOut">
              <a:rPr lang="en-US" smtClean="0"/>
              <a:t>8/1/2015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C07D1E-5596-487C-A7BD-BCEF50EB24A1}" type="slidenum">
              <a:rPr lang="en-US" smtClean="0"/>
              <a:t>‹#›</a:t>
            </a:fld>
            <a:endParaRPr lang="en-US"/>
          </a:p>
        </p:txBody>
      </p:sp>
    </p:spTree>
    <p:extLst>
      <p:ext uri="{BB962C8B-B14F-4D97-AF65-F5344CB8AC3E}">
        <p14:creationId xmlns:p14="http://schemas.microsoft.com/office/powerpoint/2010/main" val="29327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BC3372-6627-411A-B80A-834928269339}" type="datetimeFigureOut">
              <a:rPr lang="en-US" smtClean="0"/>
              <a:t>8/1/2015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C07D1E-5596-487C-A7BD-BCEF50EB24A1}" type="slidenum">
              <a:rPr lang="en-US" smtClean="0"/>
              <a:t>‹#›</a:t>
            </a:fld>
            <a:endParaRPr lang="en-US"/>
          </a:p>
        </p:txBody>
      </p:sp>
    </p:spTree>
    <p:extLst>
      <p:ext uri="{BB962C8B-B14F-4D97-AF65-F5344CB8AC3E}">
        <p14:creationId xmlns:p14="http://schemas.microsoft.com/office/powerpoint/2010/main" val="675660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5" Type="http://schemas.openxmlformats.org/officeDocument/2006/relationships/image" Target="../media/image16.emf"/><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tiff"/><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0.tiff"/><Relationship Id="rId5" Type="http://schemas.openxmlformats.org/officeDocument/2006/relationships/image" Target="../media/image19.emf"/><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emf"/></Relationships>
</file>

<file path=ppt/slides/_rels/slide1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1.tiff"/><Relationship Id="rId7" Type="http://schemas.openxmlformats.org/officeDocument/2006/relationships/image" Target="../media/image7.jpeg"/><Relationship Id="rId2" Type="http://schemas.openxmlformats.org/officeDocument/2006/relationships/image" Target="../media/image29.tiff"/><Relationship Id="rId1" Type="http://schemas.openxmlformats.org/officeDocument/2006/relationships/slideLayout" Target="../slideLayouts/slideLayout7.xml"/><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 Id="rId9" Type="http://schemas.openxmlformats.org/officeDocument/2006/relationships/hyperlink" Target="http://www.eusem.com/main/CH/epi"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notesSlide" Target="../notesSlides/notesSlide4.xml"/><Relationship Id="rId7" Type="http://schemas.microsoft.com/office/2007/relationships/hdphoto" Target="../media/hdphoto1.wdp"/><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oleObject" Target="../embeddings/oleObject1.bin"/><Relationship Id="rId9"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image" Target="../media/image42.png"/><Relationship Id="rId4" Type="http://schemas.openxmlformats.org/officeDocument/2006/relationships/image" Target="../media/image41.emf"/></Relationships>
</file>

<file path=ppt/slides/_rels/slide1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emf"/><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3" Type="http://schemas.openxmlformats.org/officeDocument/2006/relationships/image" Target="../media/image50.jpeg"/><Relationship Id="rId7" Type="http://schemas.openxmlformats.org/officeDocument/2006/relationships/image" Target="../media/image53.jpeg"/><Relationship Id="rId12" Type="http://schemas.openxmlformats.org/officeDocument/2006/relationships/image" Target="../media/image58.png"/><Relationship Id="rId2" Type="http://schemas.openxmlformats.org/officeDocument/2006/relationships/notesSlide" Target="../notesSlides/notesSlide9.xml"/><Relationship Id="rId16"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7.jpeg"/><Relationship Id="rId9" Type="http://schemas.openxmlformats.org/officeDocument/2006/relationships/image" Target="../media/image55.jpeg"/><Relationship Id="rId14" Type="http://schemas.openxmlformats.org/officeDocument/2006/relationships/image" Target="../media/image6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3.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microsoft.com/office/2007/relationships/hdphoto" Target="../media/hdphoto3.wdp"/><Relationship Id="rId4" Type="http://schemas.openxmlformats.org/officeDocument/2006/relationships/image" Target="../media/image7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77.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transcriptomics.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304800" y="1295400"/>
            <a:ext cx="8534400"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r>
              <a:rPr lang="en-US" sz="2000" dirty="0" smtClean="0">
                <a:latin typeface="+mj-lt"/>
              </a:rPr>
              <a:t>OMICS Group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4071861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457200" y="1295400"/>
            <a:ext cx="8086725"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a:t>
            </a:r>
            <a:r>
              <a:rPr lang="en-US" sz="2000" dirty="0" err="1" smtClean="0">
                <a:latin typeface="Times New Roman" pitchFamily="18" charset="0"/>
                <a:cs typeface="Times New Roman" pitchFamily="18" charset="0"/>
              </a:rPr>
              <a:t>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endParaRPr lang="en-US" sz="2000" dirty="0">
              <a:latin typeface="Times New Roman" pitchFamily="18" charset="0"/>
              <a:cs typeface="Times New Roman" pitchFamily="18" charset="0"/>
            </a:endParaRPr>
          </a:p>
          <a:p>
            <a:pPr algn="just">
              <a:buFont typeface="Arial" charset="0"/>
              <a:buNone/>
              <a:defRPr/>
            </a:pPr>
            <a:r>
              <a:rPr lang="en-US" sz="2000" dirty="0" smtClean="0">
                <a:latin typeface="Times New Roman" pitchFamily="18" charset="0"/>
                <a:cs typeface="Times New Roman" pitchFamily="18" charset="0"/>
              </a:rPr>
              <a:t>.</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8182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50"/>
            <a:ext cx="91440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04234" y="592549"/>
            <a:ext cx="8229600" cy="1384995"/>
          </a:xfrm>
          <a:prstGeom prst="rect">
            <a:avLst/>
          </a:prstGeom>
        </p:spPr>
        <p:txBody>
          <a:bodyPr wrap="square">
            <a:spAutoFit/>
          </a:bodyPr>
          <a:lstStyle/>
          <a:p>
            <a:pPr algn="ctr"/>
            <a:r>
              <a:rPr lang="en-US" sz="2800" dirty="0"/>
              <a:t>Genome-Wide Transcriptomes Integrate Animal Intra- and Inter-Organism Processes and Evoke the Ecoimmunological Concept in Animal Health</a:t>
            </a:r>
          </a:p>
        </p:txBody>
      </p:sp>
      <p:sp>
        <p:nvSpPr>
          <p:cNvPr id="7" name="Rectangle 6"/>
          <p:cNvSpPr/>
          <p:nvPr/>
        </p:nvSpPr>
        <p:spPr>
          <a:xfrm>
            <a:off x="1761534" y="1775713"/>
            <a:ext cx="5715000" cy="4701287"/>
          </a:xfrm>
          <a:prstGeom prst="rect">
            <a:avLst/>
          </a:prstGeom>
        </p:spPr>
        <p:txBody>
          <a:bodyPr wrap="square">
            <a:spAutoFit/>
          </a:bodyPr>
          <a:lstStyle/>
          <a:p>
            <a:pPr algn="ctr"/>
            <a:endParaRPr lang="en-US" sz="2000" b="1" u="sng" dirty="0" smtClean="0"/>
          </a:p>
          <a:p>
            <a:pPr algn="ctr"/>
            <a:r>
              <a:rPr lang="en-US" sz="2000" b="1" u="sng" dirty="0" smtClean="0"/>
              <a:t>Yongming </a:t>
            </a:r>
            <a:r>
              <a:rPr lang="en-US" sz="2000" b="1" u="sng" dirty="0"/>
              <a:t>Sang</a:t>
            </a:r>
            <a:r>
              <a:rPr lang="en-US" sz="2000" b="1" dirty="0"/>
              <a:t>,  D.Sc., Ph.D.</a:t>
            </a:r>
            <a:endParaRPr lang="en-US" sz="2000" b="1" baseline="30000" dirty="0"/>
          </a:p>
          <a:p>
            <a:pPr lvl="0" algn="ctr">
              <a:lnSpc>
                <a:spcPct val="150000"/>
              </a:lnSpc>
              <a:spcBef>
                <a:spcPts val="857"/>
              </a:spcBef>
            </a:pPr>
            <a:r>
              <a:rPr lang="en-US" kern="0" dirty="0">
                <a:solidFill>
                  <a:sysClr val="windowText" lastClr="000000"/>
                </a:solidFill>
                <a:latin typeface="Arial" pitchFamily="34" charset="0"/>
                <a:cs typeface="Arial" pitchFamily="34" charset="0"/>
              </a:rPr>
              <a:t>College of Veterinary </a:t>
            </a:r>
            <a:r>
              <a:rPr lang="en-US" kern="0" dirty="0" smtClean="0">
                <a:solidFill>
                  <a:sysClr val="windowText" lastClr="000000"/>
                </a:solidFill>
                <a:latin typeface="Arial" pitchFamily="34" charset="0"/>
                <a:cs typeface="Arial" pitchFamily="34" charset="0"/>
              </a:rPr>
              <a:t>Medicine </a:t>
            </a:r>
          </a:p>
          <a:p>
            <a:pPr lvl="0" algn="ctr">
              <a:lnSpc>
                <a:spcPct val="150000"/>
              </a:lnSpc>
              <a:spcBef>
                <a:spcPts val="857"/>
              </a:spcBef>
            </a:pPr>
            <a:r>
              <a:rPr lang="en-US" kern="0" dirty="0" smtClean="0">
                <a:solidFill>
                  <a:sysClr val="windowText" lastClr="000000"/>
                </a:solidFill>
                <a:latin typeface="Arial" pitchFamily="34" charset="0"/>
                <a:cs typeface="Arial" pitchFamily="34" charset="0"/>
              </a:rPr>
              <a:t>Kansas </a:t>
            </a:r>
            <a:r>
              <a:rPr lang="en-US" kern="0" dirty="0">
                <a:solidFill>
                  <a:sysClr val="windowText" lastClr="000000"/>
                </a:solidFill>
                <a:latin typeface="Arial" pitchFamily="34" charset="0"/>
                <a:cs typeface="Arial" pitchFamily="34" charset="0"/>
              </a:rPr>
              <a:t>State University, </a:t>
            </a:r>
            <a:r>
              <a:rPr lang="en-US" kern="0" dirty="0" smtClean="0">
                <a:solidFill>
                  <a:sysClr val="windowText" lastClr="000000"/>
                </a:solidFill>
                <a:latin typeface="Arial" pitchFamily="34" charset="0"/>
                <a:cs typeface="Arial" pitchFamily="34" charset="0"/>
              </a:rPr>
              <a:t>Manhattan, KS </a:t>
            </a:r>
            <a:r>
              <a:rPr lang="en-US" kern="0" dirty="0">
                <a:solidFill>
                  <a:sysClr val="windowText" lastClr="000000"/>
                </a:solidFill>
                <a:latin typeface="Arial" pitchFamily="34" charset="0"/>
                <a:cs typeface="Arial" pitchFamily="34" charset="0"/>
              </a:rPr>
              <a:t>66506, </a:t>
            </a:r>
            <a:r>
              <a:rPr lang="en-US" kern="0" dirty="0" smtClean="0">
                <a:solidFill>
                  <a:sysClr val="windowText" lastClr="000000"/>
                </a:solidFill>
                <a:latin typeface="Arial" pitchFamily="34" charset="0"/>
                <a:cs typeface="Arial" pitchFamily="34" charset="0"/>
              </a:rPr>
              <a:t>USA</a:t>
            </a:r>
          </a:p>
          <a:p>
            <a:pPr lvl="0" algn="ctr">
              <a:lnSpc>
                <a:spcPct val="150000"/>
              </a:lnSpc>
              <a:spcBef>
                <a:spcPts val="857"/>
              </a:spcBef>
            </a:pPr>
            <a:endParaRPr lang="en-US" kern="0" dirty="0" smtClean="0">
              <a:latin typeface="Arial" pitchFamily="34" charset="0"/>
              <a:cs typeface="Arial" pitchFamily="34" charset="0"/>
            </a:endParaRPr>
          </a:p>
          <a:p>
            <a:pPr lvl="0" algn="ctr">
              <a:lnSpc>
                <a:spcPct val="150000"/>
              </a:lnSpc>
              <a:spcBef>
                <a:spcPts val="857"/>
              </a:spcBef>
            </a:pPr>
            <a:endParaRPr lang="en-US" kern="0" dirty="0">
              <a:latin typeface="Arial" pitchFamily="34" charset="0"/>
              <a:cs typeface="Arial" pitchFamily="34" charset="0"/>
            </a:endParaRPr>
          </a:p>
          <a:p>
            <a:pPr lvl="0" algn="ctr">
              <a:lnSpc>
                <a:spcPct val="150000"/>
              </a:lnSpc>
              <a:spcBef>
                <a:spcPts val="857"/>
              </a:spcBef>
            </a:pPr>
            <a:endParaRPr lang="en-US" kern="0" dirty="0" smtClean="0">
              <a:latin typeface="Arial" pitchFamily="34" charset="0"/>
              <a:cs typeface="Arial" pitchFamily="34" charset="0"/>
            </a:endParaRPr>
          </a:p>
          <a:p>
            <a:pPr lvl="0" algn="ctr">
              <a:lnSpc>
                <a:spcPct val="150000"/>
              </a:lnSpc>
              <a:spcBef>
                <a:spcPts val="857"/>
              </a:spcBef>
            </a:pPr>
            <a:endParaRPr lang="en-US" b="1" kern="0" dirty="0" smtClean="0">
              <a:latin typeface="Arial" pitchFamily="34" charset="0"/>
              <a:cs typeface="Arial" pitchFamily="34" charset="0"/>
            </a:endParaRPr>
          </a:p>
          <a:p>
            <a:pPr lvl="0" algn="ctr">
              <a:lnSpc>
                <a:spcPct val="150000"/>
              </a:lnSpc>
              <a:spcBef>
                <a:spcPts val="857"/>
              </a:spcBef>
            </a:pPr>
            <a:r>
              <a:rPr lang="en-US" b="1" kern="0" dirty="0" smtClean="0">
                <a:latin typeface="Arial" pitchFamily="34" charset="0"/>
                <a:cs typeface="Arial" pitchFamily="34" charset="0"/>
              </a:rPr>
              <a:t>(07/28/2015, Transcriptome-2015)</a:t>
            </a:r>
          </a:p>
          <a:p>
            <a:endParaRPr lang="en-US" dirty="0"/>
          </a:p>
        </p:txBody>
      </p:sp>
      <p:pic>
        <p:nvPicPr>
          <p:cNvPr id="8"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29000" y="3581400"/>
            <a:ext cx="2057400" cy="1541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7672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524895" y="2485356"/>
            <a:ext cx="8314305" cy="3030096"/>
          </a:xfrm>
          <a:prstGeom prst="roundRect">
            <a:avLst/>
          </a:prstGeom>
          <a:solidFill>
            <a:srgbClr val="00B05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5662462" y="2466350"/>
            <a:ext cx="3176738" cy="3030096"/>
            <a:chOff x="5486170" y="4394473"/>
            <a:chExt cx="2108199" cy="2063031"/>
          </a:xfrm>
        </p:grpSpPr>
        <p:sp>
          <p:nvSpPr>
            <p:cNvPr id="13" name="Oval 12"/>
            <p:cNvSpPr/>
            <p:nvPr/>
          </p:nvSpPr>
          <p:spPr>
            <a:xfrm>
              <a:off x="5744787" y="5156408"/>
              <a:ext cx="838200" cy="61915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6" descr="http://fazd.tamu.edu/wp-content/uploads/2013/03/OneHealth2.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6486" r="43860" b="2926"/>
            <a:stretch/>
          </p:blipFill>
          <p:spPr bwMode="auto">
            <a:xfrm>
              <a:off x="5486170" y="4394473"/>
              <a:ext cx="2108199" cy="206303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p:cNvSpPr/>
          <p:nvPr/>
        </p:nvSpPr>
        <p:spPr>
          <a:xfrm>
            <a:off x="1004717" y="2594228"/>
            <a:ext cx="5777083" cy="338554"/>
          </a:xfrm>
          <a:prstGeom prst="rect">
            <a:avLst/>
          </a:prstGeom>
        </p:spPr>
        <p:txBody>
          <a:bodyPr wrap="square">
            <a:spAutoFit/>
          </a:bodyPr>
          <a:lstStyle/>
          <a:p>
            <a:pPr lvl="0"/>
            <a:r>
              <a:rPr lang="en-US" sz="1600" b="1" dirty="0" smtClean="0">
                <a:solidFill>
                  <a:prstClr val="black"/>
                </a:solidFill>
              </a:rPr>
              <a:t>Antiviral </a:t>
            </a:r>
            <a:r>
              <a:rPr lang="en-US" sz="1600" b="1" dirty="0">
                <a:solidFill>
                  <a:prstClr val="black"/>
                </a:solidFill>
              </a:rPr>
              <a:t>regulation </a:t>
            </a:r>
            <a:r>
              <a:rPr lang="en-US" sz="1600" b="1" dirty="0" smtClean="0">
                <a:solidFill>
                  <a:prstClr val="black"/>
                </a:solidFill>
              </a:rPr>
              <a:t>model (</a:t>
            </a:r>
            <a:r>
              <a:rPr lang="en-US" sz="1600" b="1" dirty="0" smtClean="0">
                <a:solidFill>
                  <a:srgbClr val="FF0000"/>
                </a:solidFill>
              </a:rPr>
              <a:t>PRRSV, PEDV</a:t>
            </a:r>
            <a:r>
              <a:rPr lang="en-US" sz="1600" b="1" dirty="0" smtClean="0">
                <a:solidFill>
                  <a:prstClr val="black"/>
                </a:solidFill>
              </a:rPr>
              <a:t>, </a:t>
            </a:r>
            <a:r>
              <a:rPr lang="en-US" sz="1600" b="1" dirty="0" smtClean="0">
                <a:solidFill>
                  <a:schemeClr val="accent6">
                    <a:lumMod val="75000"/>
                  </a:schemeClr>
                </a:solidFill>
              </a:rPr>
              <a:t>SIV</a:t>
            </a:r>
            <a:r>
              <a:rPr lang="en-US" sz="1600" b="1" dirty="0">
                <a:solidFill>
                  <a:prstClr val="black"/>
                </a:solidFill>
              </a:rPr>
              <a:t>, </a:t>
            </a:r>
            <a:r>
              <a:rPr lang="en-US" sz="1600" b="1" dirty="0" err="1" smtClean="0">
                <a:solidFill>
                  <a:prstClr val="black"/>
                </a:solidFill>
              </a:rPr>
              <a:t>DCoV</a:t>
            </a:r>
            <a:r>
              <a:rPr lang="en-US" sz="1600" b="1" dirty="0" smtClean="0">
                <a:solidFill>
                  <a:prstClr val="black"/>
                </a:solidFill>
              </a:rPr>
              <a:t>, CSFV, ASFV)      </a:t>
            </a:r>
            <a:endParaRPr lang="en-US" sz="1600" b="1" dirty="0">
              <a:solidFill>
                <a:prstClr val="black"/>
              </a:solidFill>
            </a:endParaRPr>
          </a:p>
        </p:txBody>
      </p:sp>
      <p:pic>
        <p:nvPicPr>
          <p:cNvPr id="6" name="Picture 6"/>
          <p:cNvPicPr>
            <a:picLocks noChangeAspect="1" noChangeArrowheads="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r="3773" b="3870"/>
          <a:stretch/>
        </p:blipFill>
        <p:spPr bwMode="auto">
          <a:xfrm>
            <a:off x="1580253" y="3112596"/>
            <a:ext cx="1509581" cy="1260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990600" y="4499737"/>
            <a:ext cx="2667000" cy="338554"/>
          </a:xfrm>
          <a:prstGeom prst="rect">
            <a:avLst/>
          </a:prstGeom>
        </p:spPr>
        <p:txBody>
          <a:bodyPr wrap="square">
            <a:spAutoFit/>
          </a:bodyPr>
          <a:lstStyle/>
          <a:p>
            <a:pPr lvl="0"/>
            <a:r>
              <a:rPr lang="en-US" sz="1600" b="1" dirty="0" smtClean="0">
                <a:solidFill>
                  <a:prstClr val="black"/>
                </a:solidFill>
              </a:rPr>
              <a:t>Obesity model (</a:t>
            </a:r>
            <a:r>
              <a:rPr lang="en-US" sz="1600" b="1" dirty="0" smtClean="0">
                <a:solidFill>
                  <a:schemeClr val="accent6">
                    <a:lumMod val="75000"/>
                  </a:schemeClr>
                </a:solidFill>
              </a:rPr>
              <a:t>Had-36</a:t>
            </a:r>
            <a:r>
              <a:rPr lang="en-US" sz="1600" b="1" dirty="0" smtClean="0">
                <a:solidFill>
                  <a:prstClr val="black"/>
                </a:solidFill>
              </a:rPr>
              <a:t>)     </a:t>
            </a:r>
            <a:endParaRPr lang="en-US" sz="1600" b="1" dirty="0">
              <a:solidFill>
                <a:prstClr val="black"/>
              </a:solidFill>
            </a:endParaRPr>
          </a:p>
        </p:txBody>
      </p:sp>
      <p:pic>
        <p:nvPicPr>
          <p:cNvPr id="8" name="Picture 8" descr="C:\Users\ysang\AppData\Local\Microsoft\Windows\Temporary Internet Files\Content.IE5\P94K02SU\MC90035612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912698" flipH="1" flipV="1">
            <a:off x="2189687" y="2890351"/>
            <a:ext cx="749856" cy="4076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C:\Users\ysang\AppData\Local\Microsoft\Windows\Temporary Internet Files\Content.IE5\R8VAEL70\MC90034383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133014">
            <a:off x="1298279" y="4000811"/>
            <a:ext cx="746169" cy="58431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685799" y="3554997"/>
            <a:ext cx="4645744" cy="892553"/>
            <a:chOff x="2478751" y="1199221"/>
            <a:chExt cx="3083084" cy="607691"/>
          </a:xfrm>
        </p:grpSpPr>
        <p:sp>
          <p:nvSpPr>
            <p:cNvPr id="11" name="Rectangle 10"/>
            <p:cNvSpPr/>
            <p:nvPr/>
          </p:nvSpPr>
          <p:spPr>
            <a:xfrm>
              <a:off x="2478751" y="1237638"/>
              <a:ext cx="2073334" cy="230503"/>
            </a:xfrm>
            <a:prstGeom prst="rect">
              <a:avLst/>
            </a:prstGeom>
          </p:spPr>
          <p:txBody>
            <a:bodyPr wrap="square">
              <a:spAutoFit/>
            </a:bodyPr>
            <a:lstStyle/>
            <a:p>
              <a:r>
                <a:rPr lang="en-US" sz="1600" b="1" dirty="0" smtClean="0"/>
                <a:t>     Metabolism                Immunity</a:t>
              </a:r>
              <a:endParaRPr lang="en-US" sz="1600" b="1" dirty="0"/>
            </a:p>
          </p:txBody>
        </p:sp>
        <p:sp>
          <p:nvSpPr>
            <p:cNvPr id="12" name="Rectangle 11"/>
            <p:cNvSpPr/>
            <p:nvPr/>
          </p:nvSpPr>
          <p:spPr>
            <a:xfrm>
              <a:off x="4377667" y="1199221"/>
              <a:ext cx="1184168" cy="607691"/>
            </a:xfrm>
            <a:prstGeom prst="rect">
              <a:avLst/>
            </a:prstGeom>
          </p:spPr>
          <p:txBody>
            <a:bodyPr wrap="none">
              <a:spAutoFit/>
            </a:bodyPr>
            <a:lstStyle/>
            <a:p>
              <a:pPr algn="ctr"/>
              <a:r>
                <a:rPr lang="en-US" sz="2000" dirty="0" smtClean="0"/>
                <a:t>=  </a:t>
              </a:r>
              <a:r>
                <a:rPr lang="en-US" sz="1600" b="1" dirty="0" smtClean="0"/>
                <a:t>Two Facets of </a:t>
              </a:r>
            </a:p>
            <a:p>
              <a:pPr algn="ctr"/>
              <a:r>
                <a:rPr lang="en-US" sz="1600" b="1" dirty="0" smtClean="0"/>
                <a:t>One task of animal </a:t>
              </a:r>
            </a:p>
            <a:p>
              <a:pPr algn="ctr"/>
              <a:r>
                <a:rPr lang="en-US" sz="1600" b="1" dirty="0" smtClean="0"/>
                <a:t>health &amp; nutrition</a:t>
              </a:r>
              <a:endParaRPr lang="en-US" sz="1600" b="1" dirty="0"/>
            </a:p>
          </p:txBody>
        </p:sp>
      </p:grpSp>
      <p:sp>
        <p:nvSpPr>
          <p:cNvPr id="15" name="Rectangle 15"/>
          <p:cNvSpPr>
            <a:spLocks noChangeArrowheads="1"/>
          </p:cNvSpPr>
          <p:nvPr/>
        </p:nvSpPr>
        <p:spPr bwMode="auto">
          <a:xfrm>
            <a:off x="317063" y="6351763"/>
            <a:ext cx="104227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Arial Unicode MS" pitchFamily="34" charset="-128"/>
                <a:cs typeface="Arial" pitchFamily="34" charset="0"/>
              </a:rPr>
              <a:t>Google images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ctangle 15"/>
          <p:cNvSpPr/>
          <p:nvPr/>
        </p:nvSpPr>
        <p:spPr>
          <a:xfrm>
            <a:off x="914400" y="105999"/>
            <a:ext cx="7391400" cy="892552"/>
          </a:xfrm>
          <a:prstGeom prst="rect">
            <a:avLst/>
          </a:prstGeom>
        </p:spPr>
        <p:txBody>
          <a:bodyPr wrap="square">
            <a:spAutoFit/>
          </a:bodyPr>
          <a:lstStyle/>
          <a:p>
            <a:pPr algn="ctr"/>
            <a:r>
              <a:rPr lang="en-US" sz="2400" b="1" dirty="0" smtClean="0"/>
              <a:t>III. Integrative Strategy in Animal Health and Nutrition: </a:t>
            </a:r>
            <a:r>
              <a:rPr lang="en-US" sz="2800" b="1" dirty="0" smtClean="0"/>
              <a:t>Current Projects </a:t>
            </a:r>
            <a:endParaRPr lang="en-US" sz="2800" b="1" dirty="0"/>
          </a:p>
        </p:txBody>
      </p:sp>
      <p:sp>
        <p:nvSpPr>
          <p:cNvPr id="17" name="Notched Right Arrow 16"/>
          <p:cNvSpPr/>
          <p:nvPr/>
        </p:nvSpPr>
        <p:spPr>
          <a:xfrm>
            <a:off x="5257800" y="3743088"/>
            <a:ext cx="404662" cy="117498"/>
          </a:xfrm>
          <a:prstGeom prst="notchedRigh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ular Callout 20"/>
          <p:cNvSpPr/>
          <p:nvPr/>
        </p:nvSpPr>
        <p:spPr>
          <a:xfrm>
            <a:off x="1447800" y="5571859"/>
            <a:ext cx="6934200" cy="779904"/>
          </a:xfrm>
          <a:prstGeom prst="wedgeRoundRectCallout">
            <a:avLst>
              <a:gd name="adj1" fmla="val -34749"/>
              <a:gd name="adj2" fmla="val -206821"/>
              <a:gd name="adj3" fmla="val 16667"/>
            </a:avLst>
          </a:prstGeom>
          <a:solidFill>
            <a:srgbClr val="00B05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lstStyle/>
          <a:p>
            <a:pPr algn="ctr"/>
            <a:r>
              <a:rPr lang="en-US" sz="2400" b="1" dirty="0" smtClean="0">
                <a:solidFill>
                  <a:srgbClr val="000000"/>
                </a:solidFill>
              </a:rPr>
              <a:t>NIH: </a:t>
            </a:r>
            <a:r>
              <a:rPr lang="en-US" sz="2400" dirty="0">
                <a:solidFill>
                  <a:srgbClr val="000000"/>
                </a:solidFill>
              </a:rPr>
              <a:t>Rat </a:t>
            </a:r>
            <a:r>
              <a:rPr lang="en-US" sz="2400" dirty="0" smtClean="0">
                <a:solidFill>
                  <a:srgbClr val="000000"/>
                </a:solidFill>
              </a:rPr>
              <a:t>obesity induced by high-fat-diet plus Had-36 infection </a:t>
            </a:r>
            <a:r>
              <a:rPr lang="en-US" sz="2400" dirty="0">
                <a:solidFill>
                  <a:srgbClr val="000000"/>
                </a:solidFill>
              </a:rPr>
              <a:t>(NIH </a:t>
            </a:r>
            <a:r>
              <a:rPr lang="en-US" sz="2400" dirty="0" smtClean="0">
                <a:solidFill>
                  <a:srgbClr val="000000"/>
                </a:solidFill>
              </a:rPr>
              <a:t>pilot: </a:t>
            </a:r>
            <a:r>
              <a:rPr lang="en-US" sz="2400" b="1" dirty="0" smtClean="0">
                <a:solidFill>
                  <a:srgbClr val="000000"/>
                </a:solidFill>
              </a:rPr>
              <a:t>$50,000</a:t>
            </a:r>
            <a:r>
              <a:rPr lang="en-US" sz="2400" dirty="0" smtClean="0">
                <a:solidFill>
                  <a:srgbClr val="000000"/>
                </a:solidFill>
              </a:rPr>
              <a:t>; </a:t>
            </a:r>
            <a:r>
              <a:rPr lang="en-US" sz="2400" dirty="0">
                <a:solidFill>
                  <a:srgbClr val="000000"/>
                </a:solidFill>
              </a:rPr>
              <a:t>and R15 pending</a:t>
            </a:r>
            <a:r>
              <a:rPr lang="en-US" sz="2400" dirty="0" smtClean="0">
                <a:solidFill>
                  <a:srgbClr val="000000"/>
                </a:solidFill>
              </a:rPr>
              <a:t>)</a:t>
            </a:r>
            <a:endParaRPr lang="en-US" sz="2400" dirty="0">
              <a:solidFill>
                <a:srgbClr val="000000"/>
              </a:solidFill>
            </a:endParaRPr>
          </a:p>
        </p:txBody>
      </p:sp>
      <p:sp>
        <p:nvSpPr>
          <p:cNvPr id="20" name="Rounded Rectangular Callout 19"/>
          <p:cNvSpPr/>
          <p:nvPr/>
        </p:nvSpPr>
        <p:spPr>
          <a:xfrm>
            <a:off x="990600" y="969785"/>
            <a:ext cx="7696199" cy="1447800"/>
          </a:xfrm>
          <a:prstGeom prst="wedgeRoundRectCallout">
            <a:avLst>
              <a:gd name="adj1" fmla="val -33795"/>
              <a:gd name="adj2" fmla="val 68970"/>
              <a:gd name="adj3" fmla="val 16667"/>
            </a:avLst>
          </a:prstGeom>
          <a:solidFill>
            <a:srgbClr val="00B05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lstStyle/>
          <a:p>
            <a:pPr algn="ctr"/>
            <a:r>
              <a:rPr lang="en-US" sz="2400" b="1" dirty="0" smtClean="0">
                <a:solidFill>
                  <a:schemeClr val="tx1"/>
                </a:solidFill>
              </a:rPr>
              <a:t>USDA: (1) </a:t>
            </a:r>
            <a:r>
              <a:rPr lang="en-US" sz="2400" dirty="0" err="1">
                <a:solidFill>
                  <a:srgbClr val="000000"/>
                </a:solidFill>
              </a:rPr>
              <a:t>Immunogenetics</a:t>
            </a:r>
            <a:r>
              <a:rPr lang="en-US" sz="2400" dirty="0">
                <a:solidFill>
                  <a:srgbClr val="000000"/>
                </a:solidFill>
              </a:rPr>
              <a:t> and </a:t>
            </a:r>
            <a:r>
              <a:rPr lang="en-US" sz="2400" dirty="0" err="1">
                <a:solidFill>
                  <a:srgbClr val="000000"/>
                </a:solidFill>
              </a:rPr>
              <a:t>immunoreagent</a:t>
            </a:r>
            <a:r>
              <a:rPr lang="en-US" sz="2400" dirty="0">
                <a:solidFill>
                  <a:srgbClr val="000000"/>
                </a:solidFill>
              </a:rPr>
              <a:t> development </a:t>
            </a:r>
            <a:r>
              <a:rPr lang="en-US" sz="2400" b="1" dirty="0" smtClean="0">
                <a:solidFill>
                  <a:srgbClr val="000000"/>
                </a:solidFill>
              </a:rPr>
              <a:t>($48,000, 2014-2018) </a:t>
            </a:r>
            <a:r>
              <a:rPr lang="en-US" sz="2400" b="1" dirty="0" smtClean="0">
                <a:solidFill>
                  <a:schemeClr val="tx1"/>
                </a:solidFill>
              </a:rPr>
              <a:t>(2) </a:t>
            </a:r>
            <a:r>
              <a:rPr lang="en-US" sz="2400" dirty="0" smtClean="0">
                <a:solidFill>
                  <a:schemeClr val="tx1"/>
                </a:solidFill>
              </a:rPr>
              <a:t>Macrophage-</a:t>
            </a:r>
            <a:r>
              <a:rPr lang="en-US" sz="2400" dirty="0">
                <a:solidFill>
                  <a:schemeClr val="tx1"/>
                </a:solidFill>
              </a:rPr>
              <a:t>based antiviral regulation </a:t>
            </a:r>
            <a:r>
              <a:rPr lang="en-US" sz="2400" b="1" dirty="0" smtClean="0">
                <a:solidFill>
                  <a:schemeClr val="tx1"/>
                </a:solidFill>
              </a:rPr>
              <a:t>($499,436, 2013-2017)</a:t>
            </a:r>
            <a:r>
              <a:rPr lang="en-US" sz="2400" dirty="0">
                <a:solidFill>
                  <a:schemeClr val="tx1"/>
                </a:solidFill>
              </a:rPr>
              <a:t>; </a:t>
            </a:r>
            <a:r>
              <a:rPr lang="en-US" sz="2400" b="1" dirty="0" smtClean="0">
                <a:solidFill>
                  <a:schemeClr val="tx1"/>
                </a:solidFill>
              </a:rPr>
              <a:t>(3) </a:t>
            </a:r>
            <a:r>
              <a:rPr lang="en-US" sz="2400" dirty="0" smtClean="0">
                <a:solidFill>
                  <a:schemeClr val="tx1"/>
                </a:solidFill>
              </a:rPr>
              <a:t>Molecular </a:t>
            </a:r>
            <a:r>
              <a:rPr lang="en-US" sz="2400" dirty="0">
                <a:solidFill>
                  <a:schemeClr val="tx1"/>
                </a:solidFill>
              </a:rPr>
              <a:t>and functional diversity of </a:t>
            </a:r>
            <a:r>
              <a:rPr lang="en-US" sz="2400" dirty="0" err="1">
                <a:solidFill>
                  <a:schemeClr val="tx1"/>
                </a:solidFill>
              </a:rPr>
              <a:t>interferons</a:t>
            </a:r>
            <a:r>
              <a:rPr lang="en-US" sz="2400" dirty="0">
                <a:solidFill>
                  <a:schemeClr val="tx1"/>
                </a:solidFill>
              </a:rPr>
              <a:t> (USDA pending)</a:t>
            </a:r>
          </a:p>
        </p:txBody>
      </p:sp>
    </p:spTree>
    <p:extLst>
      <p:ext uri="{BB962C8B-B14F-4D97-AF65-F5344CB8AC3E}">
        <p14:creationId xmlns:p14="http://schemas.microsoft.com/office/powerpoint/2010/main" val="97994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100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circle(in)">
                                      <p:cBhvr>
                                        <p:cTn id="2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21"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pic>
        <p:nvPicPr>
          <p:cNvPr id="7" name="Picture 3"/>
          <p:cNvPicPr>
            <a:picLocks noChangeAspect="1" noChangeArrowheads="1"/>
          </p:cNvPicPr>
          <p:nvPr/>
        </p:nvPicPr>
        <p:blipFill>
          <a:blip r:embed="rId3" cstate="print"/>
          <a:srcRect r="5695"/>
          <a:stretch>
            <a:fillRect/>
          </a:stretch>
        </p:blipFill>
        <p:spPr bwMode="auto">
          <a:xfrm>
            <a:off x="228600" y="1143000"/>
            <a:ext cx="7056298" cy="4343400"/>
          </a:xfrm>
          <a:prstGeom prst="rect">
            <a:avLst/>
          </a:prstGeom>
          <a:noFill/>
          <a:ln w="9525">
            <a:noFill/>
            <a:miter lim="800000"/>
            <a:headEnd/>
            <a:tailEnd/>
          </a:ln>
          <a:effectLst/>
        </p:spPr>
      </p:pic>
      <p:sp>
        <p:nvSpPr>
          <p:cNvPr id="8" name="Freeform 7"/>
          <p:cNvSpPr/>
          <p:nvPr/>
        </p:nvSpPr>
        <p:spPr>
          <a:xfrm>
            <a:off x="7004536" y="1721892"/>
            <a:ext cx="251345" cy="1351128"/>
          </a:xfrm>
          <a:custGeom>
            <a:avLst/>
            <a:gdLst>
              <a:gd name="connsiteX0" fmla="*/ 0 w 518615"/>
              <a:gd name="connsiteY0" fmla="*/ 1351128 h 1351128"/>
              <a:gd name="connsiteX1" fmla="*/ 0 w 518615"/>
              <a:gd name="connsiteY1" fmla="*/ 0 h 1351128"/>
              <a:gd name="connsiteX2" fmla="*/ 0 w 518615"/>
              <a:gd name="connsiteY2" fmla="*/ 0 h 1351128"/>
              <a:gd name="connsiteX3" fmla="*/ 518615 w 518615"/>
              <a:gd name="connsiteY3" fmla="*/ 0 h 1351128"/>
              <a:gd name="connsiteX4" fmla="*/ 518615 w 518615"/>
              <a:gd name="connsiteY4" fmla="*/ 0 h 1351128"/>
              <a:gd name="connsiteX5" fmla="*/ 518615 w 518615"/>
              <a:gd name="connsiteY5" fmla="*/ 0 h 1351128"/>
              <a:gd name="connsiteX6" fmla="*/ 518615 w 518615"/>
              <a:gd name="connsiteY6" fmla="*/ 0 h 135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8615" h="1351128">
                <a:moveTo>
                  <a:pt x="0" y="1351128"/>
                </a:moveTo>
                <a:lnTo>
                  <a:pt x="0" y="0"/>
                </a:lnTo>
                <a:lnTo>
                  <a:pt x="0" y="0"/>
                </a:lnTo>
                <a:lnTo>
                  <a:pt x="518615" y="0"/>
                </a:lnTo>
                <a:lnTo>
                  <a:pt x="518615" y="0"/>
                </a:lnTo>
                <a:lnTo>
                  <a:pt x="518615" y="0"/>
                </a:lnTo>
                <a:lnTo>
                  <a:pt x="518615" y="0"/>
                </a:lnTo>
              </a:path>
            </a:pathLst>
          </a:custGeom>
          <a:ln w="349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277489" y="1613849"/>
            <a:ext cx="1676400" cy="276999"/>
          </a:xfrm>
          <a:prstGeom prst="rect">
            <a:avLst/>
          </a:prstGeom>
          <a:solidFill>
            <a:schemeClr val="accent1"/>
          </a:solidFill>
        </p:spPr>
        <p:txBody>
          <a:bodyPr wrap="square" rtlCol="0">
            <a:spAutoFit/>
          </a:bodyPr>
          <a:lstStyle/>
          <a:p>
            <a:r>
              <a:rPr lang="en-US" sz="1200" b="1" dirty="0" smtClean="0"/>
              <a:t>RNA from pooled cells</a:t>
            </a:r>
            <a:endParaRPr lang="en-US" sz="1200" b="1" dirty="0"/>
          </a:p>
        </p:txBody>
      </p:sp>
      <p:sp>
        <p:nvSpPr>
          <p:cNvPr id="10" name="TextBox 9"/>
          <p:cNvSpPr txBox="1"/>
          <p:nvPr/>
        </p:nvSpPr>
        <p:spPr>
          <a:xfrm>
            <a:off x="7283177" y="2085906"/>
            <a:ext cx="1676400" cy="276999"/>
          </a:xfrm>
          <a:prstGeom prst="rect">
            <a:avLst/>
          </a:prstGeom>
          <a:solidFill>
            <a:schemeClr val="accent1"/>
          </a:solidFill>
        </p:spPr>
        <p:txBody>
          <a:bodyPr wrap="square" rtlCol="0">
            <a:spAutoFit/>
          </a:bodyPr>
          <a:lstStyle/>
          <a:p>
            <a:pPr algn="ctr"/>
            <a:r>
              <a:rPr lang="en-US" sz="1200" b="1" dirty="0" smtClean="0"/>
              <a:t>mRNA selection</a:t>
            </a:r>
            <a:endParaRPr lang="en-US" sz="1200" b="1" dirty="0"/>
          </a:p>
        </p:txBody>
      </p:sp>
      <p:sp>
        <p:nvSpPr>
          <p:cNvPr id="11" name="TextBox 10"/>
          <p:cNvSpPr txBox="1"/>
          <p:nvPr/>
        </p:nvSpPr>
        <p:spPr>
          <a:xfrm>
            <a:off x="7269529" y="2557963"/>
            <a:ext cx="1676400" cy="276999"/>
          </a:xfrm>
          <a:prstGeom prst="rect">
            <a:avLst/>
          </a:prstGeom>
          <a:solidFill>
            <a:schemeClr val="accent1"/>
          </a:solidFill>
        </p:spPr>
        <p:txBody>
          <a:bodyPr wrap="square" rtlCol="0">
            <a:spAutoFit/>
          </a:bodyPr>
          <a:lstStyle/>
          <a:p>
            <a:pPr algn="ctr"/>
            <a:r>
              <a:rPr lang="en-US" sz="1200" b="1" dirty="0" smtClean="0"/>
              <a:t>Library preparation</a:t>
            </a:r>
            <a:endParaRPr lang="en-US" sz="1200" b="1" dirty="0"/>
          </a:p>
        </p:txBody>
      </p:sp>
      <p:sp>
        <p:nvSpPr>
          <p:cNvPr id="12" name="TextBox 11"/>
          <p:cNvSpPr txBox="1"/>
          <p:nvPr/>
        </p:nvSpPr>
        <p:spPr>
          <a:xfrm>
            <a:off x="7269529" y="3030020"/>
            <a:ext cx="1676400" cy="276999"/>
          </a:xfrm>
          <a:prstGeom prst="rect">
            <a:avLst/>
          </a:prstGeom>
          <a:solidFill>
            <a:schemeClr val="accent1"/>
          </a:solidFill>
        </p:spPr>
        <p:txBody>
          <a:bodyPr wrap="square" rtlCol="0">
            <a:spAutoFit/>
          </a:bodyPr>
          <a:lstStyle/>
          <a:p>
            <a:pPr algn="ctr"/>
            <a:r>
              <a:rPr lang="en-US" sz="1200" b="1" dirty="0" smtClean="0"/>
              <a:t>Cluster preparation</a:t>
            </a:r>
            <a:endParaRPr lang="en-US" sz="1200" b="1" dirty="0"/>
          </a:p>
        </p:txBody>
      </p:sp>
      <p:sp>
        <p:nvSpPr>
          <p:cNvPr id="13" name="TextBox 12"/>
          <p:cNvSpPr txBox="1"/>
          <p:nvPr/>
        </p:nvSpPr>
        <p:spPr>
          <a:xfrm>
            <a:off x="7255881" y="3502077"/>
            <a:ext cx="1676400" cy="276999"/>
          </a:xfrm>
          <a:prstGeom prst="rect">
            <a:avLst/>
          </a:prstGeom>
          <a:solidFill>
            <a:schemeClr val="accent1"/>
          </a:solidFill>
        </p:spPr>
        <p:txBody>
          <a:bodyPr wrap="square" rtlCol="0">
            <a:spAutoFit/>
          </a:bodyPr>
          <a:lstStyle/>
          <a:p>
            <a:pPr algn="ctr"/>
            <a:r>
              <a:rPr lang="en-US" sz="1200" b="1" dirty="0" err="1" smtClean="0"/>
              <a:t>Illunima</a:t>
            </a:r>
            <a:r>
              <a:rPr lang="en-US" sz="1200" b="1" dirty="0" smtClean="0"/>
              <a:t> sequencing</a:t>
            </a:r>
            <a:endParaRPr lang="en-US" sz="1200" b="1" dirty="0"/>
          </a:p>
        </p:txBody>
      </p:sp>
      <p:sp>
        <p:nvSpPr>
          <p:cNvPr id="14" name="TextBox 13"/>
          <p:cNvSpPr txBox="1"/>
          <p:nvPr/>
        </p:nvSpPr>
        <p:spPr>
          <a:xfrm>
            <a:off x="7255881" y="4446191"/>
            <a:ext cx="1676400" cy="276999"/>
          </a:xfrm>
          <a:prstGeom prst="rect">
            <a:avLst/>
          </a:prstGeom>
          <a:solidFill>
            <a:schemeClr val="accent1"/>
          </a:solidFill>
        </p:spPr>
        <p:txBody>
          <a:bodyPr wrap="square" rtlCol="0">
            <a:spAutoFit/>
          </a:bodyPr>
          <a:lstStyle/>
          <a:p>
            <a:pPr algn="ctr"/>
            <a:r>
              <a:rPr lang="en-US" sz="1200" b="1" dirty="0" smtClean="0"/>
              <a:t>Mapping clean reads</a:t>
            </a:r>
            <a:endParaRPr lang="en-US" sz="1200" b="1" dirty="0"/>
          </a:p>
        </p:txBody>
      </p:sp>
      <p:sp>
        <p:nvSpPr>
          <p:cNvPr id="15" name="TextBox 14"/>
          <p:cNvSpPr txBox="1"/>
          <p:nvPr/>
        </p:nvSpPr>
        <p:spPr>
          <a:xfrm>
            <a:off x="7255881" y="4918249"/>
            <a:ext cx="1676400" cy="461665"/>
          </a:xfrm>
          <a:prstGeom prst="rect">
            <a:avLst/>
          </a:prstGeom>
          <a:solidFill>
            <a:schemeClr val="accent1"/>
          </a:solidFill>
        </p:spPr>
        <p:txBody>
          <a:bodyPr wrap="square" rtlCol="0">
            <a:spAutoFit/>
          </a:bodyPr>
          <a:lstStyle/>
          <a:p>
            <a:pPr algn="ctr"/>
            <a:r>
              <a:rPr lang="en-US" sz="1200" b="1" dirty="0" smtClean="0"/>
              <a:t>Data analysis and DEG confirmation</a:t>
            </a:r>
            <a:endParaRPr lang="en-US" sz="1200" b="1" dirty="0"/>
          </a:p>
        </p:txBody>
      </p:sp>
      <p:sp>
        <p:nvSpPr>
          <p:cNvPr id="16" name="TextBox 15"/>
          <p:cNvSpPr txBox="1"/>
          <p:nvPr/>
        </p:nvSpPr>
        <p:spPr>
          <a:xfrm>
            <a:off x="7255881" y="3974134"/>
            <a:ext cx="1676400" cy="276999"/>
          </a:xfrm>
          <a:prstGeom prst="rect">
            <a:avLst/>
          </a:prstGeom>
          <a:solidFill>
            <a:schemeClr val="accent1"/>
          </a:solidFill>
        </p:spPr>
        <p:txBody>
          <a:bodyPr wrap="square" rtlCol="0">
            <a:spAutoFit/>
          </a:bodyPr>
          <a:lstStyle/>
          <a:p>
            <a:pPr algn="ctr"/>
            <a:r>
              <a:rPr lang="en-US" sz="1200" b="1" dirty="0" smtClean="0"/>
              <a:t>Read quality control</a:t>
            </a:r>
            <a:endParaRPr lang="en-US" sz="1200" b="1" dirty="0"/>
          </a:p>
        </p:txBody>
      </p:sp>
      <p:cxnSp>
        <p:nvCxnSpPr>
          <p:cNvPr id="17" name="Straight Arrow Connector 16"/>
          <p:cNvCxnSpPr/>
          <p:nvPr/>
        </p:nvCxnSpPr>
        <p:spPr>
          <a:xfrm>
            <a:off x="8129337" y="1869744"/>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129337" y="2354376"/>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129337" y="2811440"/>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129337" y="3296072"/>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8129337" y="3733800"/>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129337" y="4218432"/>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8129337" y="4702928"/>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271337" y="3083256"/>
            <a:ext cx="5867400" cy="9144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rot="16200000">
            <a:off x="6525535" y="2219846"/>
            <a:ext cx="976700" cy="276999"/>
          </a:xfrm>
          <a:prstGeom prst="rect">
            <a:avLst/>
          </a:prstGeom>
          <a:solidFill>
            <a:schemeClr val="accent1"/>
          </a:solidFill>
        </p:spPr>
        <p:txBody>
          <a:bodyPr wrap="square" rtlCol="0">
            <a:spAutoFit/>
          </a:bodyPr>
          <a:lstStyle/>
          <a:p>
            <a:pPr algn="ctr"/>
            <a:r>
              <a:rPr lang="en-US" sz="1200" b="1" dirty="0" smtClean="0"/>
              <a:t>PRRSV 5h</a:t>
            </a:r>
            <a:endParaRPr lang="en-US" sz="1200" b="1" dirty="0"/>
          </a:p>
        </p:txBody>
      </p:sp>
      <p:sp>
        <p:nvSpPr>
          <p:cNvPr id="26" name="TextBox 25"/>
          <p:cNvSpPr txBox="1"/>
          <p:nvPr/>
        </p:nvSpPr>
        <p:spPr>
          <a:xfrm>
            <a:off x="609600" y="152400"/>
            <a:ext cx="8229600" cy="523220"/>
          </a:xfrm>
          <a:prstGeom prst="rect">
            <a:avLst/>
          </a:prstGeom>
          <a:noFill/>
        </p:spPr>
        <p:txBody>
          <a:bodyPr wrap="square" rtlCol="0">
            <a:spAutoFit/>
          </a:bodyPr>
          <a:lstStyle/>
          <a:p>
            <a:pPr algn="ctr"/>
            <a:r>
              <a:rPr lang="en-US" sz="2800" dirty="0" smtClean="0"/>
              <a:t>Our Macrophage Polarization and RNA-</a:t>
            </a:r>
            <a:r>
              <a:rPr lang="en-US" sz="2800" dirty="0" err="1" smtClean="0"/>
              <a:t>seq</a:t>
            </a:r>
            <a:r>
              <a:rPr lang="en-US" sz="2800" dirty="0" smtClean="0"/>
              <a:t> Procedure </a:t>
            </a:r>
            <a:endParaRPr lang="en-US" sz="2800" dirty="0"/>
          </a:p>
        </p:txBody>
      </p:sp>
    </p:spTree>
    <p:extLst>
      <p:ext uri="{BB962C8B-B14F-4D97-AF65-F5344CB8AC3E}">
        <p14:creationId xmlns:p14="http://schemas.microsoft.com/office/powerpoint/2010/main" val="31409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ppt_x"/>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ppt_x"/>
                                          </p:val>
                                        </p:tav>
                                        <p:tav tm="100000">
                                          <p:val>
                                            <p:strVal val="#ppt_x"/>
                                          </p:val>
                                        </p:tav>
                                      </p:tavLst>
                                    </p:anim>
                                    <p:anim calcmode="lin" valueType="num">
                                      <p:cBhvr additive="base">
                                        <p:cTn id="7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pic>
        <p:nvPicPr>
          <p:cNvPr id="62" name="Picture 5"/>
          <p:cNvPicPr>
            <a:picLocks noChangeAspect="1" noChangeArrowheads="1"/>
          </p:cNvPicPr>
          <p:nvPr/>
        </p:nvPicPr>
        <p:blipFill>
          <a:blip r:embed="rId3" cstate="print"/>
          <a:srcRect t="16154"/>
          <a:stretch>
            <a:fillRect/>
          </a:stretch>
        </p:blipFill>
        <p:spPr bwMode="auto">
          <a:xfrm>
            <a:off x="2590800" y="4810851"/>
            <a:ext cx="4612481" cy="2047149"/>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a:stretch>
            <a:fillRect/>
          </a:stretch>
        </p:blipFill>
        <p:spPr bwMode="auto">
          <a:xfrm rot="5400000">
            <a:off x="4672013" y="-900113"/>
            <a:ext cx="1028700" cy="47339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5" cstate="print"/>
          <a:srcRect t="33032"/>
          <a:stretch>
            <a:fillRect/>
          </a:stretch>
        </p:blipFill>
        <p:spPr bwMode="auto">
          <a:xfrm rot="5400000">
            <a:off x="2590800" y="1295400"/>
            <a:ext cx="1524000" cy="56388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6" cstate="print"/>
          <a:srcRect/>
          <a:stretch>
            <a:fillRect/>
          </a:stretch>
        </p:blipFill>
        <p:spPr bwMode="auto">
          <a:xfrm rot="5400000">
            <a:off x="3981450" y="-1466850"/>
            <a:ext cx="1562100" cy="8458200"/>
          </a:xfrm>
          <a:prstGeom prst="rect">
            <a:avLst/>
          </a:prstGeom>
          <a:noFill/>
          <a:ln w="9525">
            <a:noFill/>
            <a:miter lim="800000"/>
            <a:headEnd/>
            <a:tailEnd/>
          </a:ln>
          <a:effectLst/>
        </p:spPr>
      </p:pic>
      <p:sp>
        <p:nvSpPr>
          <p:cNvPr id="66" name="TextBox 65"/>
          <p:cNvSpPr txBox="1"/>
          <p:nvPr/>
        </p:nvSpPr>
        <p:spPr>
          <a:xfrm>
            <a:off x="685800" y="112693"/>
            <a:ext cx="8001000" cy="954107"/>
          </a:xfrm>
          <a:prstGeom prst="rect">
            <a:avLst/>
          </a:prstGeom>
          <a:noFill/>
        </p:spPr>
        <p:txBody>
          <a:bodyPr wrap="square" rtlCol="0">
            <a:spAutoFit/>
          </a:bodyPr>
          <a:lstStyle/>
          <a:p>
            <a:pPr algn="ctr"/>
            <a:r>
              <a:rPr lang="en-US" sz="2800" dirty="0" smtClean="0"/>
              <a:t>DEGs Related to Cytokines, </a:t>
            </a:r>
            <a:r>
              <a:rPr lang="en-US" sz="2800" dirty="0" err="1" smtClean="0"/>
              <a:t>Chemokines</a:t>
            </a:r>
            <a:r>
              <a:rPr lang="en-US" sz="2800" dirty="0" smtClean="0"/>
              <a:t> and IRFs, and RT-PCR Confirmation </a:t>
            </a:r>
            <a:endParaRPr lang="en-US" sz="2800" dirty="0"/>
          </a:p>
        </p:txBody>
      </p:sp>
      <p:cxnSp>
        <p:nvCxnSpPr>
          <p:cNvPr id="67" name="Straight Arrow Connector 66"/>
          <p:cNvCxnSpPr/>
          <p:nvPr/>
        </p:nvCxnSpPr>
        <p:spPr>
          <a:xfrm>
            <a:off x="4495800" y="1918784"/>
            <a:ext cx="0" cy="201168"/>
          </a:xfrm>
          <a:prstGeom prst="straightConnector1">
            <a:avLst/>
          </a:prstGeom>
          <a:ln w="28575">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029" name="Picture 5"/>
          <p:cNvPicPr>
            <a:picLocks noChangeAspect="1" noChangeArrowheads="1"/>
          </p:cNvPicPr>
          <p:nvPr/>
        </p:nvPicPr>
        <p:blipFill>
          <a:blip r:embed="rId7" cstate="print"/>
          <a:srcRect/>
          <a:stretch>
            <a:fillRect/>
          </a:stretch>
        </p:blipFill>
        <p:spPr bwMode="auto">
          <a:xfrm rot="5400000">
            <a:off x="6986587" y="2871788"/>
            <a:ext cx="1447800" cy="2562225"/>
          </a:xfrm>
          <a:prstGeom prst="rect">
            <a:avLst/>
          </a:prstGeom>
          <a:noFill/>
          <a:ln w="9525">
            <a:noFill/>
            <a:miter lim="800000"/>
            <a:headEnd/>
            <a:tailEnd/>
          </a:ln>
          <a:effectLst/>
        </p:spPr>
      </p:pic>
    </p:spTree>
    <p:extLst>
      <p:ext uri="{BB962C8B-B14F-4D97-AF65-F5344CB8AC3E}">
        <p14:creationId xmlns:p14="http://schemas.microsoft.com/office/powerpoint/2010/main" val="395133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checkerboard(across)">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checkerboard(across)">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9"/>
                                        </p:tgtEl>
                                        <p:attrNameLst>
                                          <p:attrName>style.visibility</p:attrName>
                                        </p:attrNameLst>
                                      </p:cBhvr>
                                      <p:to>
                                        <p:strVal val="visible"/>
                                      </p:to>
                                    </p:set>
                                    <p:anim calcmode="lin" valueType="num">
                                      <p:cBhvr additive="base">
                                        <p:cTn id="17" dur="500" fill="hold"/>
                                        <p:tgtEl>
                                          <p:spTgt spid="1029"/>
                                        </p:tgtEl>
                                        <p:attrNameLst>
                                          <p:attrName>ppt_x</p:attrName>
                                        </p:attrNameLst>
                                      </p:cBhvr>
                                      <p:tavLst>
                                        <p:tav tm="0">
                                          <p:val>
                                            <p:strVal val="#ppt_x"/>
                                          </p:val>
                                        </p:tav>
                                        <p:tav tm="100000">
                                          <p:val>
                                            <p:strVal val="#ppt_x"/>
                                          </p:val>
                                        </p:tav>
                                      </p:tavLst>
                                    </p:anim>
                                    <p:anim calcmode="lin" valueType="num">
                                      <p:cBhvr additive="base">
                                        <p:cTn id="18" dur="500" fill="hold"/>
                                        <p:tgtEl>
                                          <p:spTgt spid="102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ppt_x"/>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2" cstate="print"/>
          <a:srcRect/>
          <a:stretch>
            <a:fillRect/>
          </a:stretch>
        </p:blipFill>
        <p:spPr bwMode="auto">
          <a:xfrm>
            <a:off x="332096" y="2452048"/>
            <a:ext cx="4419599" cy="4141928"/>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4724400" y="2215535"/>
            <a:ext cx="4038600" cy="4096130"/>
          </a:xfrm>
          <a:prstGeom prst="rect">
            <a:avLst/>
          </a:prstGeom>
          <a:noFill/>
          <a:ln w="9525">
            <a:noFill/>
            <a:miter lim="800000"/>
            <a:headEnd/>
            <a:tailEnd/>
          </a:ln>
          <a:effectLst/>
        </p:spPr>
      </p:pic>
      <p:pic>
        <p:nvPicPr>
          <p:cNvPr id="2" name="Picture 92" descr="Kansas State University wordmarks (3 versions)"/>
          <p:cNvPicPr>
            <a:picLocks noChangeAspect="1" noChangeArrowheads="1"/>
          </p:cNvPicPr>
          <p:nvPr/>
        </p:nvPicPr>
        <p:blipFill>
          <a:blip r:embed="rId4" cstate="print"/>
          <a:srcRect t="35694" b="36000"/>
          <a:stretch>
            <a:fillRect/>
          </a:stretch>
        </p:blipFill>
        <p:spPr bwMode="auto">
          <a:xfrm>
            <a:off x="7405944" y="6368507"/>
            <a:ext cx="1738056" cy="504001"/>
          </a:xfrm>
          <a:prstGeom prst="rect">
            <a:avLst/>
          </a:prstGeom>
          <a:noFill/>
        </p:spPr>
      </p:pic>
      <p:sp>
        <p:nvSpPr>
          <p:cNvPr id="83" name="Rectangle 6"/>
          <p:cNvSpPr>
            <a:spLocks noChangeArrowheads="1"/>
          </p:cNvSpPr>
          <p:nvPr/>
        </p:nvSpPr>
        <p:spPr bwMode="auto">
          <a:xfrm>
            <a:off x="0" y="6604085"/>
            <a:ext cx="502920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Arial Unicode MS" pitchFamily="34" charset="-128"/>
              </a:rPr>
              <a:t>Spence S,  et al., Immunity. 2013 Jan 24;38(1):66-78.</a:t>
            </a:r>
            <a:r>
              <a:rPr kumimoji="0" lang="en-US" sz="1100" b="0" i="0" u="none" strike="noStrike" cap="none" normalizeH="0" baseline="0" dirty="0" smtClean="0">
                <a:ln>
                  <a:noFill/>
                </a:ln>
                <a:solidFill>
                  <a:schemeClr val="tx1"/>
                </a:solidFill>
                <a:effectLst/>
                <a:latin typeface="Arial" pitchFamily="34" charset="0"/>
              </a:rPr>
              <a:t>  </a:t>
            </a:r>
          </a:p>
        </p:txBody>
      </p:sp>
      <p:pic>
        <p:nvPicPr>
          <p:cNvPr id="2051" name="Picture 3"/>
          <p:cNvPicPr>
            <a:picLocks noChangeAspect="1" noChangeArrowheads="1"/>
          </p:cNvPicPr>
          <p:nvPr/>
        </p:nvPicPr>
        <p:blipFill>
          <a:blip r:embed="rId5" cstate="print"/>
          <a:srcRect/>
          <a:stretch>
            <a:fillRect/>
          </a:stretch>
        </p:blipFill>
        <p:spPr bwMode="auto">
          <a:xfrm rot="5400000">
            <a:off x="4248150" y="-1276350"/>
            <a:ext cx="1676400" cy="6210300"/>
          </a:xfrm>
          <a:prstGeom prst="rect">
            <a:avLst/>
          </a:prstGeom>
          <a:noFill/>
          <a:ln w="9525">
            <a:noFill/>
            <a:miter lim="800000"/>
            <a:headEnd/>
            <a:tailEnd/>
          </a:ln>
          <a:effectLst/>
        </p:spPr>
      </p:pic>
      <p:sp>
        <p:nvSpPr>
          <p:cNvPr id="121" name="Rectangle 120"/>
          <p:cNvSpPr/>
          <p:nvPr/>
        </p:nvSpPr>
        <p:spPr>
          <a:xfrm>
            <a:off x="3429000" y="6596390"/>
            <a:ext cx="4572000" cy="261610"/>
          </a:xfrm>
          <a:prstGeom prst="rect">
            <a:avLst/>
          </a:prstGeom>
        </p:spPr>
        <p:txBody>
          <a:bodyPr>
            <a:spAutoFit/>
          </a:bodyPr>
          <a:lstStyle/>
          <a:p>
            <a:r>
              <a:rPr lang="en-US" sz="1100" dirty="0" smtClean="0">
                <a:solidFill>
                  <a:srgbClr val="000000"/>
                </a:solidFill>
                <a:latin typeface="Arial Unicode MS" pitchFamily="34" charset="-128"/>
              </a:rPr>
              <a:t>Alder JK, et al. J </a:t>
            </a:r>
            <a:r>
              <a:rPr lang="en-US" sz="1100" dirty="0" err="1" smtClean="0">
                <a:solidFill>
                  <a:srgbClr val="000000"/>
                </a:solidFill>
                <a:latin typeface="Arial Unicode MS" pitchFamily="34" charset="-128"/>
              </a:rPr>
              <a:t>Immunol</a:t>
            </a:r>
            <a:r>
              <a:rPr lang="en-US" sz="1100" dirty="0" smtClean="0">
                <a:solidFill>
                  <a:srgbClr val="000000"/>
                </a:solidFill>
                <a:latin typeface="Arial Unicode MS" pitchFamily="34" charset="-128"/>
              </a:rPr>
              <a:t>. 2008 Apr 15;180(8):5645-52.  </a:t>
            </a:r>
            <a:endParaRPr lang="en-US" sz="1100" dirty="0"/>
          </a:p>
        </p:txBody>
      </p:sp>
      <p:sp>
        <p:nvSpPr>
          <p:cNvPr id="123" name="TextBox 122"/>
          <p:cNvSpPr txBox="1"/>
          <p:nvPr/>
        </p:nvSpPr>
        <p:spPr>
          <a:xfrm>
            <a:off x="381000" y="0"/>
            <a:ext cx="8534400" cy="954107"/>
          </a:xfrm>
          <a:prstGeom prst="rect">
            <a:avLst/>
          </a:prstGeom>
          <a:noFill/>
        </p:spPr>
        <p:txBody>
          <a:bodyPr wrap="square" rtlCol="0">
            <a:spAutoFit/>
          </a:bodyPr>
          <a:lstStyle/>
          <a:p>
            <a:pPr algn="ctr"/>
            <a:r>
              <a:rPr lang="en-US" sz="2800" dirty="0" smtClean="0"/>
              <a:t>DEGs Related to Transcription Factors that are Important for Macrophage Activation, and Proteomic Confirmation </a:t>
            </a:r>
            <a:endParaRPr lang="en-US" sz="2800" dirty="0"/>
          </a:p>
        </p:txBody>
      </p:sp>
    </p:spTree>
    <p:extLst>
      <p:ext uri="{BB962C8B-B14F-4D97-AF65-F5344CB8AC3E}">
        <p14:creationId xmlns:p14="http://schemas.microsoft.com/office/powerpoint/2010/main" val="2797189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checkerboard(across)">
                                      <p:cBhvr>
                                        <p:cTn id="7" dur="500"/>
                                        <p:tgtEl>
                                          <p:spTgt spid="2053"/>
                                        </p:tgtEl>
                                      </p:cBhvr>
                                    </p:animEffect>
                                  </p:childTnLst>
                                </p:cTn>
                              </p:par>
                              <p:par>
                                <p:cTn id="8" presetID="5" presetClass="entr" presetSubtype="1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checkerboard(across)">
                                      <p:cBhvr>
                                        <p:cTn id="10"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grpSp>
        <p:nvGrpSpPr>
          <p:cNvPr id="3" name="Group 2"/>
          <p:cNvGrpSpPr/>
          <p:nvPr/>
        </p:nvGrpSpPr>
        <p:grpSpPr>
          <a:xfrm>
            <a:off x="1127034" y="952499"/>
            <a:ext cx="3530691" cy="5372101"/>
            <a:chOff x="1955709" y="1685925"/>
            <a:chExt cx="3530691" cy="5372101"/>
          </a:xfrm>
        </p:grpSpPr>
        <p:pic>
          <p:nvPicPr>
            <p:cNvPr id="4" name="Picture 6"/>
            <p:cNvPicPr>
              <a:picLocks noChangeAspect="1" noChangeArrowheads="1"/>
            </p:cNvPicPr>
            <p:nvPr/>
          </p:nvPicPr>
          <p:blipFill>
            <a:blip r:embed="rId3" cstate="print"/>
            <a:srcRect r="41250"/>
            <a:stretch>
              <a:fillRect/>
            </a:stretch>
          </p:blipFill>
          <p:spPr bwMode="auto">
            <a:xfrm>
              <a:off x="1955709" y="1752600"/>
              <a:ext cx="3530691" cy="5305426"/>
            </a:xfrm>
            <a:prstGeom prst="rect">
              <a:avLst/>
            </a:prstGeom>
            <a:noFill/>
            <a:ln w="9525">
              <a:noFill/>
              <a:miter lim="800000"/>
              <a:headEnd/>
              <a:tailEnd/>
            </a:ln>
          </p:spPr>
        </p:pic>
        <p:grpSp>
          <p:nvGrpSpPr>
            <p:cNvPr id="5" name="Group 15"/>
            <p:cNvGrpSpPr/>
            <p:nvPr/>
          </p:nvGrpSpPr>
          <p:grpSpPr>
            <a:xfrm>
              <a:off x="3184434" y="1685925"/>
              <a:ext cx="731520" cy="960120"/>
              <a:chOff x="5629275" y="4191000"/>
              <a:chExt cx="731520" cy="731520"/>
            </a:xfrm>
          </p:grpSpPr>
          <p:sp>
            <p:nvSpPr>
              <p:cNvPr id="33" name="Rectangle 32"/>
              <p:cNvSpPr/>
              <p:nvPr/>
            </p:nvSpPr>
            <p:spPr>
              <a:xfrm>
                <a:off x="5629275" y="4191000"/>
                <a:ext cx="731520" cy="731520"/>
              </a:xfrm>
              <a:prstGeom prst="rect">
                <a:avLst/>
              </a:prstGeom>
              <a:solidFill>
                <a:schemeClr val="bg1">
                  <a:lumMod val="95000"/>
                </a:schemeClr>
              </a:solidFill>
              <a:ln w="127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5724525" y="4317546"/>
                <a:ext cx="548640" cy="119593"/>
              </a:xfrm>
              <a:prstGeom prst="rect">
                <a:avLst/>
              </a:prstGeom>
              <a:noFill/>
              <a:ln w="15875">
                <a:solidFill>
                  <a:srgbClr val="00B050"/>
                </a:solidFill>
              </a:ln>
            </p:spPr>
            <p:txBody>
              <a:bodyPr wrap="square" lIns="9144" tIns="9144" rIns="9144" bIns="9144" rtlCol="0">
                <a:spAutoFit/>
              </a:bodyPr>
              <a:lstStyle/>
              <a:p>
                <a:pPr algn="ctr"/>
                <a:r>
                  <a:rPr lang="en-US" sz="900" b="1" dirty="0" smtClean="0"/>
                  <a:t>STRADA</a:t>
                </a:r>
                <a:endParaRPr lang="en-US" sz="900" b="1" dirty="0"/>
              </a:p>
            </p:txBody>
          </p:sp>
          <p:sp>
            <p:nvSpPr>
              <p:cNvPr id="35" name="TextBox 34"/>
              <p:cNvSpPr txBox="1"/>
              <p:nvPr/>
            </p:nvSpPr>
            <p:spPr>
              <a:xfrm>
                <a:off x="5724525" y="4457700"/>
                <a:ext cx="548640" cy="119593"/>
              </a:xfrm>
              <a:prstGeom prst="rect">
                <a:avLst/>
              </a:prstGeom>
              <a:noFill/>
              <a:ln w="15875">
                <a:solidFill>
                  <a:schemeClr val="tx1"/>
                </a:solidFill>
              </a:ln>
            </p:spPr>
            <p:txBody>
              <a:bodyPr wrap="square" lIns="9144" tIns="9144" rIns="9144" bIns="9144" rtlCol="0">
                <a:spAutoFit/>
              </a:bodyPr>
              <a:lstStyle/>
              <a:p>
                <a:pPr algn="ctr"/>
                <a:r>
                  <a:rPr lang="en-US" sz="900" b="1" dirty="0" smtClean="0"/>
                  <a:t>STRADB</a:t>
                </a:r>
                <a:endParaRPr lang="en-US" sz="900" b="1" dirty="0"/>
              </a:p>
            </p:txBody>
          </p:sp>
          <p:sp>
            <p:nvSpPr>
              <p:cNvPr id="36" name="TextBox 35"/>
              <p:cNvSpPr txBox="1"/>
              <p:nvPr/>
            </p:nvSpPr>
            <p:spPr>
              <a:xfrm>
                <a:off x="5724525" y="4597400"/>
                <a:ext cx="548640" cy="119593"/>
              </a:xfrm>
              <a:prstGeom prst="rect">
                <a:avLst/>
              </a:prstGeom>
              <a:noFill/>
              <a:ln w="15875">
                <a:solidFill>
                  <a:srgbClr val="00B050"/>
                </a:solidFill>
              </a:ln>
            </p:spPr>
            <p:txBody>
              <a:bodyPr wrap="square" lIns="9144" tIns="9144" rIns="9144" bIns="9144" rtlCol="0">
                <a:spAutoFit/>
              </a:bodyPr>
              <a:lstStyle/>
              <a:p>
                <a:pPr algn="ctr"/>
                <a:r>
                  <a:rPr lang="en-US" sz="900" b="1" dirty="0" smtClean="0"/>
                  <a:t>CAB39</a:t>
                </a:r>
                <a:endParaRPr lang="en-US" sz="900" b="1" dirty="0"/>
              </a:p>
            </p:txBody>
          </p:sp>
        </p:grpSp>
        <p:sp>
          <p:nvSpPr>
            <p:cNvPr id="6" name="Rectangle 5"/>
            <p:cNvSpPr/>
            <p:nvPr/>
          </p:nvSpPr>
          <p:spPr>
            <a:xfrm>
              <a:off x="3022509" y="3419474"/>
              <a:ext cx="1428750" cy="923925"/>
            </a:xfrm>
            <a:prstGeom prst="rect">
              <a:avLst/>
            </a:prstGeom>
            <a:solidFill>
              <a:schemeClr val="bg1">
                <a:lumMod val="95000"/>
              </a:schemeClr>
            </a:solidFill>
            <a:ln w="127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06697" y="3491905"/>
              <a:ext cx="582613" cy="156967"/>
            </a:xfrm>
            <a:prstGeom prst="rect">
              <a:avLst/>
            </a:prstGeom>
            <a:noFill/>
            <a:ln w="15875">
              <a:solidFill>
                <a:schemeClr val="tx1"/>
              </a:solidFill>
            </a:ln>
          </p:spPr>
          <p:txBody>
            <a:bodyPr wrap="square" lIns="9144" tIns="9144" rIns="9144" bIns="9144" rtlCol="0">
              <a:spAutoFit/>
            </a:bodyPr>
            <a:lstStyle/>
            <a:p>
              <a:pPr algn="ctr"/>
              <a:r>
                <a:rPr lang="en-US" sz="900" b="1" dirty="0" smtClean="0"/>
                <a:t>PRKAA1</a:t>
              </a:r>
              <a:endParaRPr lang="en-US" sz="900" b="1" dirty="0"/>
            </a:p>
          </p:txBody>
        </p:sp>
        <p:sp>
          <p:nvSpPr>
            <p:cNvPr id="8" name="TextBox 7"/>
            <p:cNvSpPr txBox="1"/>
            <p:nvPr/>
          </p:nvSpPr>
          <p:spPr>
            <a:xfrm>
              <a:off x="3506697" y="3658394"/>
              <a:ext cx="582613" cy="156967"/>
            </a:xfrm>
            <a:prstGeom prst="rect">
              <a:avLst/>
            </a:prstGeom>
            <a:noFill/>
            <a:ln w="15875">
              <a:solidFill>
                <a:srgbClr val="00B0F0"/>
              </a:solidFill>
            </a:ln>
          </p:spPr>
          <p:txBody>
            <a:bodyPr wrap="square" lIns="9144" tIns="9144" rIns="9144" bIns="9144" rtlCol="0">
              <a:spAutoFit/>
            </a:bodyPr>
            <a:lstStyle/>
            <a:p>
              <a:pPr algn="ctr"/>
              <a:r>
                <a:rPr lang="en-US" sz="900" b="1" dirty="0" smtClean="0"/>
                <a:t>PRKAA2</a:t>
              </a:r>
              <a:endParaRPr lang="en-US" sz="900" b="1" dirty="0"/>
            </a:p>
          </p:txBody>
        </p:sp>
        <p:sp>
          <p:nvSpPr>
            <p:cNvPr id="9" name="TextBox 8"/>
            <p:cNvSpPr txBox="1"/>
            <p:nvPr/>
          </p:nvSpPr>
          <p:spPr>
            <a:xfrm>
              <a:off x="3327309" y="3829050"/>
              <a:ext cx="504825" cy="156967"/>
            </a:xfrm>
            <a:prstGeom prst="rect">
              <a:avLst/>
            </a:prstGeom>
            <a:noFill/>
            <a:ln w="15875">
              <a:solidFill>
                <a:srgbClr val="00B050"/>
              </a:solidFill>
            </a:ln>
          </p:spPr>
          <p:txBody>
            <a:bodyPr wrap="square" lIns="9144" tIns="9144" rIns="9144" bIns="9144" rtlCol="0">
              <a:spAutoFit/>
            </a:bodyPr>
            <a:lstStyle/>
            <a:p>
              <a:pPr algn="ctr"/>
              <a:r>
                <a:rPr lang="en-US" sz="900" b="1" dirty="0" smtClean="0"/>
                <a:t>PRKAB1</a:t>
              </a:r>
              <a:endParaRPr lang="en-US" sz="900" b="1" dirty="0"/>
            </a:p>
          </p:txBody>
        </p:sp>
        <p:sp>
          <p:nvSpPr>
            <p:cNvPr id="10" name="TextBox 9"/>
            <p:cNvSpPr txBox="1"/>
            <p:nvPr/>
          </p:nvSpPr>
          <p:spPr>
            <a:xfrm>
              <a:off x="2492919" y="1733943"/>
              <a:ext cx="548640" cy="156966"/>
            </a:xfrm>
            <a:prstGeom prst="rect">
              <a:avLst/>
            </a:prstGeom>
            <a:noFill/>
            <a:ln w="15875">
              <a:solidFill>
                <a:srgbClr val="FF0000"/>
              </a:solidFill>
            </a:ln>
          </p:spPr>
          <p:txBody>
            <a:bodyPr wrap="square" lIns="9144" tIns="9144" rIns="9144" bIns="9144" rtlCol="0">
              <a:spAutoFit/>
            </a:bodyPr>
            <a:lstStyle/>
            <a:p>
              <a:pPr algn="ctr"/>
              <a:r>
                <a:rPr lang="en-US" sz="900" b="1" dirty="0" smtClean="0"/>
                <a:t>PLCB2</a:t>
              </a:r>
              <a:endParaRPr lang="en-US" sz="900" b="1" dirty="0"/>
            </a:p>
          </p:txBody>
        </p:sp>
        <p:sp>
          <p:nvSpPr>
            <p:cNvPr id="11" name="TextBox 10"/>
            <p:cNvSpPr txBox="1"/>
            <p:nvPr/>
          </p:nvSpPr>
          <p:spPr>
            <a:xfrm>
              <a:off x="2412909" y="1938534"/>
              <a:ext cx="548640" cy="156966"/>
            </a:xfrm>
            <a:prstGeom prst="rect">
              <a:avLst/>
            </a:prstGeom>
            <a:noFill/>
            <a:ln w="15875">
              <a:solidFill>
                <a:schemeClr val="tx2">
                  <a:lumMod val="60000"/>
                  <a:lumOff val="40000"/>
                </a:schemeClr>
              </a:solidFill>
            </a:ln>
          </p:spPr>
          <p:txBody>
            <a:bodyPr wrap="square" lIns="9144" tIns="9144" rIns="9144" bIns="9144" rtlCol="0">
              <a:spAutoFit/>
            </a:bodyPr>
            <a:lstStyle/>
            <a:p>
              <a:pPr algn="ctr"/>
              <a:r>
                <a:rPr lang="en-US" sz="900" b="1" dirty="0" smtClean="0"/>
                <a:t>PLCB1</a:t>
              </a:r>
              <a:endParaRPr lang="en-US" sz="900" b="1" dirty="0"/>
            </a:p>
          </p:txBody>
        </p:sp>
        <p:sp>
          <p:nvSpPr>
            <p:cNvPr id="12" name="TextBox 11"/>
            <p:cNvSpPr txBox="1"/>
            <p:nvPr/>
          </p:nvSpPr>
          <p:spPr>
            <a:xfrm>
              <a:off x="2616744" y="2705100"/>
              <a:ext cx="54864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CAMKK1</a:t>
              </a:r>
              <a:endParaRPr lang="en-US" sz="900" b="1" dirty="0"/>
            </a:p>
          </p:txBody>
        </p:sp>
        <p:sp>
          <p:nvSpPr>
            <p:cNvPr id="13" name="TextBox 12"/>
            <p:cNvSpPr txBox="1"/>
            <p:nvPr/>
          </p:nvSpPr>
          <p:spPr>
            <a:xfrm>
              <a:off x="2616744" y="2888456"/>
              <a:ext cx="54864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CAMKK2</a:t>
              </a:r>
              <a:endParaRPr lang="en-US" sz="900" b="1" dirty="0"/>
            </a:p>
          </p:txBody>
        </p:sp>
        <p:sp>
          <p:nvSpPr>
            <p:cNvPr id="14" name="TextBox 13"/>
            <p:cNvSpPr txBox="1"/>
            <p:nvPr/>
          </p:nvSpPr>
          <p:spPr>
            <a:xfrm>
              <a:off x="3279684" y="2371725"/>
              <a:ext cx="54864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STK11</a:t>
              </a:r>
              <a:endParaRPr lang="en-US" sz="900" b="1" dirty="0"/>
            </a:p>
          </p:txBody>
        </p:sp>
        <p:sp>
          <p:nvSpPr>
            <p:cNvPr id="15" name="TextBox 14"/>
            <p:cNvSpPr txBox="1"/>
            <p:nvPr/>
          </p:nvSpPr>
          <p:spPr>
            <a:xfrm>
              <a:off x="3912144" y="2710059"/>
              <a:ext cx="548640" cy="156966"/>
            </a:xfrm>
            <a:prstGeom prst="rect">
              <a:avLst/>
            </a:prstGeom>
            <a:noFill/>
            <a:ln w="15875">
              <a:solidFill>
                <a:srgbClr val="00B0F0"/>
              </a:solidFill>
            </a:ln>
          </p:spPr>
          <p:txBody>
            <a:bodyPr wrap="square" lIns="9144" tIns="9144" rIns="9144" bIns="9144" rtlCol="0">
              <a:spAutoFit/>
            </a:bodyPr>
            <a:lstStyle/>
            <a:p>
              <a:pPr algn="ctr"/>
              <a:r>
                <a:rPr lang="en-US" sz="900" b="1" dirty="0" smtClean="0"/>
                <a:t>PRKACB</a:t>
              </a:r>
              <a:endParaRPr lang="en-US" sz="900" b="1" dirty="0"/>
            </a:p>
          </p:txBody>
        </p:sp>
        <p:sp>
          <p:nvSpPr>
            <p:cNvPr id="16" name="TextBox 15"/>
            <p:cNvSpPr txBox="1"/>
            <p:nvPr/>
          </p:nvSpPr>
          <p:spPr>
            <a:xfrm>
              <a:off x="3917859" y="2881509"/>
              <a:ext cx="54864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PRKACG</a:t>
              </a:r>
              <a:endParaRPr lang="en-US" sz="900" b="1" dirty="0"/>
            </a:p>
          </p:txBody>
        </p:sp>
        <p:sp>
          <p:nvSpPr>
            <p:cNvPr id="17" name="TextBox 16"/>
            <p:cNvSpPr txBox="1"/>
            <p:nvPr/>
          </p:nvSpPr>
          <p:spPr>
            <a:xfrm>
              <a:off x="3327309" y="3981450"/>
              <a:ext cx="506412"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PRKAB2</a:t>
              </a:r>
              <a:endParaRPr lang="en-US" sz="900" b="1" dirty="0"/>
            </a:p>
          </p:txBody>
        </p:sp>
        <p:sp>
          <p:nvSpPr>
            <p:cNvPr id="18" name="TextBox 17"/>
            <p:cNvSpPr txBox="1"/>
            <p:nvPr/>
          </p:nvSpPr>
          <p:spPr>
            <a:xfrm>
              <a:off x="3841659" y="3819525"/>
              <a:ext cx="55245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PRKAG1</a:t>
              </a:r>
              <a:endParaRPr lang="en-US" sz="900" b="1" dirty="0"/>
            </a:p>
          </p:txBody>
        </p:sp>
        <p:sp>
          <p:nvSpPr>
            <p:cNvPr id="19" name="TextBox 18"/>
            <p:cNvSpPr txBox="1"/>
            <p:nvPr/>
          </p:nvSpPr>
          <p:spPr>
            <a:xfrm>
              <a:off x="3841659" y="3971925"/>
              <a:ext cx="55245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PRKAG2</a:t>
              </a:r>
              <a:endParaRPr lang="en-US" sz="900" b="1" dirty="0"/>
            </a:p>
          </p:txBody>
        </p:sp>
        <p:sp>
          <p:nvSpPr>
            <p:cNvPr id="20" name="TextBox 19"/>
            <p:cNvSpPr txBox="1"/>
            <p:nvPr/>
          </p:nvSpPr>
          <p:spPr>
            <a:xfrm>
              <a:off x="3841659" y="4124325"/>
              <a:ext cx="55245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PRKAG3</a:t>
              </a:r>
              <a:endParaRPr lang="en-US" sz="900" b="1" dirty="0"/>
            </a:p>
          </p:txBody>
        </p:sp>
        <p:sp>
          <p:nvSpPr>
            <p:cNvPr id="21" name="TextBox 20"/>
            <p:cNvSpPr txBox="1"/>
            <p:nvPr/>
          </p:nvSpPr>
          <p:spPr>
            <a:xfrm>
              <a:off x="2965359" y="4094976"/>
              <a:ext cx="949233" cy="276999"/>
            </a:xfrm>
            <a:prstGeom prst="rect">
              <a:avLst/>
            </a:prstGeom>
            <a:noFill/>
          </p:spPr>
          <p:txBody>
            <a:bodyPr wrap="square" rtlCol="0">
              <a:spAutoFit/>
            </a:bodyPr>
            <a:lstStyle/>
            <a:p>
              <a:r>
                <a:rPr lang="en-US" sz="1200" b="1" dirty="0" smtClean="0">
                  <a:solidFill>
                    <a:schemeClr val="tx1">
                      <a:lumMod val="75000"/>
                      <a:lumOff val="25000"/>
                    </a:schemeClr>
                  </a:solidFill>
                </a:rPr>
                <a:t>AMP kinase</a:t>
              </a:r>
              <a:endParaRPr lang="en-US" sz="1200" b="1" dirty="0">
                <a:solidFill>
                  <a:schemeClr val="tx1">
                    <a:lumMod val="75000"/>
                    <a:lumOff val="25000"/>
                  </a:schemeClr>
                </a:solidFill>
              </a:endParaRPr>
            </a:p>
          </p:txBody>
        </p:sp>
        <p:sp>
          <p:nvSpPr>
            <p:cNvPr id="22" name="TextBox 21"/>
            <p:cNvSpPr txBox="1"/>
            <p:nvPr/>
          </p:nvSpPr>
          <p:spPr>
            <a:xfrm>
              <a:off x="2212884" y="6200775"/>
              <a:ext cx="548640" cy="156966"/>
            </a:xfrm>
            <a:prstGeom prst="rect">
              <a:avLst/>
            </a:prstGeom>
            <a:noFill/>
            <a:ln w="15875">
              <a:solidFill>
                <a:srgbClr val="FF0000"/>
              </a:solidFill>
            </a:ln>
          </p:spPr>
          <p:txBody>
            <a:bodyPr wrap="square" lIns="9144" tIns="9144" rIns="9144" bIns="9144" rtlCol="0">
              <a:spAutoFit/>
            </a:bodyPr>
            <a:lstStyle/>
            <a:p>
              <a:pPr algn="ctr"/>
              <a:r>
                <a:rPr lang="en-US" sz="900" b="1" dirty="0" smtClean="0"/>
                <a:t>HMGR</a:t>
              </a:r>
              <a:endParaRPr lang="en-US" sz="900" b="1" dirty="0"/>
            </a:p>
          </p:txBody>
        </p:sp>
        <p:sp>
          <p:nvSpPr>
            <p:cNvPr id="23" name="TextBox 22"/>
            <p:cNvSpPr txBox="1"/>
            <p:nvPr/>
          </p:nvSpPr>
          <p:spPr>
            <a:xfrm>
              <a:off x="3426369" y="4700784"/>
              <a:ext cx="41529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ACC1</a:t>
              </a:r>
              <a:endParaRPr lang="en-US" sz="900" b="1" dirty="0"/>
            </a:p>
          </p:txBody>
        </p:sp>
        <p:sp>
          <p:nvSpPr>
            <p:cNvPr id="24" name="TextBox 23"/>
            <p:cNvSpPr txBox="1"/>
            <p:nvPr/>
          </p:nvSpPr>
          <p:spPr>
            <a:xfrm>
              <a:off x="3422559" y="4862709"/>
              <a:ext cx="41529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ACC2</a:t>
              </a:r>
              <a:endParaRPr lang="en-US" sz="900" b="1" dirty="0"/>
            </a:p>
          </p:txBody>
        </p:sp>
        <p:sp>
          <p:nvSpPr>
            <p:cNvPr id="25" name="TextBox 24"/>
            <p:cNvSpPr txBox="1"/>
            <p:nvPr/>
          </p:nvSpPr>
          <p:spPr>
            <a:xfrm>
              <a:off x="3165384" y="5805684"/>
              <a:ext cx="76200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CPT1A (liver)</a:t>
              </a:r>
              <a:endParaRPr lang="en-US" sz="900" b="1" dirty="0"/>
            </a:p>
          </p:txBody>
        </p:sp>
        <p:sp>
          <p:nvSpPr>
            <p:cNvPr id="26" name="TextBox 25"/>
            <p:cNvSpPr txBox="1"/>
            <p:nvPr/>
          </p:nvSpPr>
          <p:spPr>
            <a:xfrm>
              <a:off x="3165384" y="5986659"/>
              <a:ext cx="76200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CPT1B (muscle)</a:t>
              </a:r>
              <a:endParaRPr lang="en-US" sz="900" b="1" dirty="0"/>
            </a:p>
          </p:txBody>
        </p:sp>
        <p:sp>
          <p:nvSpPr>
            <p:cNvPr id="27" name="TextBox 26"/>
            <p:cNvSpPr txBox="1"/>
            <p:nvPr/>
          </p:nvSpPr>
          <p:spPr>
            <a:xfrm>
              <a:off x="3165384" y="6167634"/>
              <a:ext cx="76200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CPT1C (brain)</a:t>
              </a:r>
              <a:endParaRPr lang="en-US" sz="900" b="1" dirty="0"/>
            </a:p>
          </p:txBody>
        </p:sp>
        <p:sp>
          <p:nvSpPr>
            <p:cNvPr id="28" name="TextBox 27"/>
            <p:cNvSpPr txBox="1"/>
            <p:nvPr/>
          </p:nvSpPr>
          <p:spPr>
            <a:xfrm>
              <a:off x="3912144" y="5600700"/>
              <a:ext cx="41529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HNF4</a:t>
              </a:r>
              <a:endParaRPr lang="en-US" sz="900" b="1" dirty="0"/>
            </a:p>
          </p:txBody>
        </p:sp>
        <p:sp>
          <p:nvSpPr>
            <p:cNvPr id="29" name="TextBox 28"/>
            <p:cNvSpPr txBox="1"/>
            <p:nvPr/>
          </p:nvSpPr>
          <p:spPr>
            <a:xfrm rot="20075574">
              <a:off x="4165509" y="5234184"/>
              <a:ext cx="415290" cy="156966"/>
            </a:xfrm>
            <a:prstGeom prst="rect">
              <a:avLst/>
            </a:prstGeom>
            <a:noFill/>
            <a:ln w="15875">
              <a:solidFill>
                <a:schemeClr val="tx1"/>
              </a:solidFill>
            </a:ln>
          </p:spPr>
          <p:txBody>
            <a:bodyPr wrap="square" lIns="9144" tIns="9144" rIns="9144" bIns="9144" rtlCol="0">
              <a:spAutoFit/>
            </a:bodyPr>
            <a:lstStyle/>
            <a:p>
              <a:pPr algn="ctr"/>
              <a:r>
                <a:rPr lang="en-US" sz="900" b="1" dirty="0" smtClean="0"/>
                <a:t>SREBP1</a:t>
              </a:r>
              <a:endParaRPr lang="en-US" sz="900" b="1" dirty="0"/>
            </a:p>
          </p:txBody>
        </p:sp>
        <p:sp>
          <p:nvSpPr>
            <p:cNvPr id="30" name="TextBox 29"/>
            <p:cNvSpPr txBox="1"/>
            <p:nvPr/>
          </p:nvSpPr>
          <p:spPr>
            <a:xfrm>
              <a:off x="4298859" y="5838824"/>
              <a:ext cx="45720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FASN</a:t>
              </a:r>
              <a:endParaRPr lang="en-US" sz="900" b="1" dirty="0"/>
            </a:p>
          </p:txBody>
        </p:sp>
        <p:sp>
          <p:nvSpPr>
            <p:cNvPr id="31" name="TextBox 30"/>
            <p:cNvSpPr txBox="1"/>
            <p:nvPr/>
          </p:nvSpPr>
          <p:spPr>
            <a:xfrm>
              <a:off x="4927509" y="5867400"/>
              <a:ext cx="419100" cy="156966"/>
            </a:xfrm>
            <a:prstGeom prst="rect">
              <a:avLst/>
            </a:prstGeom>
            <a:noFill/>
            <a:ln w="15875">
              <a:solidFill>
                <a:srgbClr val="00B050"/>
              </a:solidFill>
            </a:ln>
          </p:spPr>
          <p:txBody>
            <a:bodyPr wrap="square" lIns="9144" tIns="9144" rIns="9144" bIns="9144" rtlCol="0">
              <a:spAutoFit/>
            </a:bodyPr>
            <a:lstStyle/>
            <a:p>
              <a:pPr algn="ctr"/>
              <a:r>
                <a:rPr lang="en-US" sz="900" b="1" dirty="0" smtClean="0"/>
                <a:t>LIPE</a:t>
              </a:r>
              <a:endParaRPr lang="en-US" sz="900" b="1" dirty="0"/>
            </a:p>
          </p:txBody>
        </p:sp>
        <p:sp>
          <p:nvSpPr>
            <p:cNvPr id="32" name="TextBox 31"/>
            <p:cNvSpPr txBox="1"/>
            <p:nvPr/>
          </p:nvSpPr>
          <p:spPr>
            <a:xfrm rot="5400000">
              <a:off x="4326921" y="3962913"/>
              <a:ext cx="1630575" cy="276999"/>
            </a:xfrm>
            <a:prstGeom prst="rect">
              <a:avLst/>
            </a:prstGeom>
            <a:noFill/>
          </p:spPr>
          <p:txBody>
            <a:bodyPr wrap="none" rtlCol="0">
              <a:spAutoFit/>
            </a:bodyPr>
            <a:lstStyle/>
            <a:p>
              <a:r>
                <a:rPr lang="en-US" sz="1200" dirty="0" smtClean="0">
                  <a:latin typeface="Arial" pitchFamily="34" charset="0"/>
                  <a:cs typeface="Arial" pitchFamily="34" charset="0"/>
                </a:rPr>
                <a:t>IFN</a:t>
              </a:r>
              <a:r>
                <a:rPr lang="el-GR" sz="1200" dirty="0" smtClean="0">
                  <a:latin typeface="Arial" pitchFamily="34" charset="0"/>
                  <a:cs typeface="Arial" pitchFamily="34" charset="0"/>
                </a:rPr>
                <a:t>γ</a:t>
              </a:r>
              <a:r>
                <a:rPr lang="en-US" sz="1200" dirty="0" smtClean="0">
                  <a:latin typeface="Arial" pitchFamily="34" charset="0"/>
                  <a:cs typeface="Arial" pitchFamily="34" charset="0"/>
                </a:rPr>
                <a:t>-M1 vs. PBS-M0</a:t>
              </a:r>
              <a:endParaRPr lang="en-US" sz="1200" dirty="0">
                <a:latin typeface="Arial" pitchFamily="34" charset="0"/>
                <a:cs typeface="Arial" pitchFamily="34" charset="0"/>
              </a:endParaRPr>
            </a:p>
          </p:txBody>
        </p:sp>
      </p:grpSp>
      <p:grpSp>
        <p:nvGrpSpPr>
          <p:cNvPr id="37" name="Group 36"/>
          <p:cNvGrpSpPr/>
          <p:nvPr/>
        </p:nvGrpSpPr>
        <p:grpSpPr>
          <a:xfrm>
            <a:off x="4819650" y="1981200"/>
            <a:ext cx="4324350" cy="3219450"/>
            <a:chOff x="2667000" y="5791200"/>
            <a:chExt cx="3352800" cy="2438400"/>
          </a:xfrm>
        </p:grpSpPr>
        <p:pic>
          <p:nvPicPr>
            <p:cNvPr id="38" name="Picture 3"/>
            <p:cNvPicPr>
              <a:picLocks noChangeAspect="1" noChangeArrowheads="1"/>
            </p:cNvPicPr>
            <p:nvPr/>
          </p:nvPicPr>
          <p:blipFill>
            <a:blip r:embed="rId4" cstate="print"/>
            <a:srcRect/>
            <a:stretch>
              <a:fillRect/>
            </a:stretch>
          </p:blipFill>
          <p:spPr bwMode="auto">
            <a:xfrm>
              <a:off x="2743200" y="5943600"/>
              <a:ext cx="1505119" cy="2286000"/>
            </a:xfrm>
            <a:prstGeom prst="rect">
              <a:avLst/>
            </a:prstGeom>
            <a:noFill/>
            <a:ln w="9525">
              <a:noFill/>
              <a:miter lim="800000"/>
              <a:headEnd/>
              <a:tailEnd/>
            </a:ln>
            <a:effectLst/>
          </p:spPr>
        </p:pic>
        <p:pic>
          <p:nvPicPr>
            <p:cNvPr id="39" name="Picture 2"/>
            <p:cNvPicPr>
              <a:picLocks noChangeAspect="1" noChangeArrowheads="1"/>
            </p:cNvPicPr>
            <p:nvPr/>
          </p:nvPicPr>
          <p:blipFill>
            <a:blip r:embed="rId5" cstate="print"/>
            <a:srcRect/>
            <a:stretch>
              <a:fillRect/>
            </a:stretch>
          </p:blipFill>
          <p:spPr bwMode="auto">
            <a:xfrm>
              <a:off x="4343400" y="5943600"/>
              <a:ext cx="1505119" cy="2286000"/>
            </a:xfrm>
            <a:prstGeom prst="rect">
              <a:avLst/>
            </a:prstGeom>
            <a:noFill/>
            <a:ln w="9525">
              <a:noFill/>
              <a:miter lim="800000"/>
              <a:headEnd/>
              <a:tailEnd/>
            </a:ln>
            <a:effectLst/>
          </p:spPr>
        </p:pic>
        <p:sp>
          <p:nvSpPr>
            <p:cNvPr id="40" name="Rectangle 39"/>
            <p:cNvSpPr/>
            <p:nvPr/>
          </p:nvSpPr>
          <p:spPr>
            <a:xfrm>
              <a:off x="2667000" y="5791200"/>
              <a:ext cx="3352800" cy="24384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rot="16200000">
              <a:off x="2188240" y="6864377"/>
              <a:ext cx="1386918" cy="246221"/>
            </a:xfrm>
            <a:prstGeom prst="rect">
              <a:avLst/>
            </a:prstGeom>
            <a:noFill/>
          </p:spPr>
          <p:txBody>
            <a:bodyPr wrap="none" rtlCol="0">
              <a:spAutoFit/>
            </a:bodyPr>
            <a:lstStyle/>
            <a:p>
              <a:r>
                <a:rPr lang="en-US" sz="1000" dirty="0" smtClean="0">
                  <a:latin typeface="Arial" pitchFamily="34" charset="0"/>
                  <a:cs typeface="Arial" pitchFamily="34" charset="0"/>
                </a:rPr>
                <a:t>IFN</a:t>
              </a:r>
              <a:r>
                <a:rPr lang="el-GR" sz="1000" dirty="0" smtClean="0">
                  <a:latin typeface="Arial" pitchFamily="34" charset="0"/>
                  <a:cs typeface="Arial" pitchFamily="34" charset="0"/>
                </a:rPr>
                <a:t>γ</a:t>
              </a:r>
              <a:r>
                <a:rPr lang="en-US" sz="1000" dirty="0" smtClean="0">
                  <a:latin typeface="Arial" pitchFamily="34" charset="0"/>
                  <a:cs typeface="Arial" pitchFamily="34" charset="0"/>
                </a:rPr>
                <a:t>-M1 vs. PBS-M0</a:t>
              </a:r>
              <a:endParaRPr lang="en-US" sz="1000" dirty="0">
                <a:latin typeface="Arial" pitchFamily="34" charset="0"/>
                <a:cs typeface="Arial" pitchFamily="34" charset="0"/>
              </a:endParaRPr>
            </a:p>
          </p:txBody>
        </p:sp>
        <p:sp>
          <p:nvSpPr>
            <p:cNvPr id="42" name="TextBox 41"/>
            <p:cNvSpPr txBox="1"/>
            <p:nvPr/>
          </p:nvSpPr>
          <p:spPr>
            <a:xfrm rot="16200000">
              <a:off x="3896540" y="6864377"/>
              <a:ext cx="1292341" cy="246221"/>
            </a:xfrm>
            <a:prstGeom prst="rect">
              <a:avLst/>
            </a:prstGeom>
            <a:noFill/>
          </p:spPr>
          <p:txBody>
            <a:bodyPr wrap="none" rtlCol="0">
              <a:spAutoFit/>
            </a:bodyPr>
            <a:lstStyle/>
            <a:p>
              <a:r>
                <a:rPr lang="en-US" sz="1000" dirty="0" smtClean="0">
                  <a:latin typeface="Arial" pitchFamily="34" charset="0"/>
                  <a:cs typeface="Arial" pitchFamily="34" charset="0"/>
                </a:rPr>
                <a:t>IL4-M2 vs. PBS-M0</a:t>
              </a:r>
              <a:endParaRPr lang="en-US" sz="1000" dirty="0">
                <a:latin typeface="Arial" pitchFamily="34" charset="0"/>
                <a:cs typeface="Arial" pitchFamily="34" charset="0"/>
              </a:endParaRPr>
            </a:p>
          </p:txBody>
        </p:sp>
      </p:grpSp>
      <p:grpSp>
        <p:nvGrpSpPr>
          <p:cNvPr id="43" name="Group 42"/>
          <p:cNvGrpSpPr/>
          <p:nvPr/>
        </p:nvGrpSpPr>
        <p:grpSpPr>
          <a:xfrm>
            <a:off x="152400" y="838200"/>
            <a:ext cx="1602462" cy="4302470"/>
            <a:chOff x="-79265" y="-1724025"/>
            <a:chExt cx="1602462" cy="4302470"/>
          </a:xfrm>
        </p:grpSpPr>
        <p:pic>
          <p:nvPicPr>
            <p:cNvPr id="44" name="Picture 43" descr="AMPK"/>
            <p:cNvPicPr>
              <a:picLocks noChangeAspect="1"/>
            </p:cNvPicPr>
            <p:nvPr/>
          </p:nvPicPr>
          <p:blipFill>
            <a:blip r:embed="rId6" cstate="print"/>
            <a:srcRect t="14743" r="92609" b="46233"/>
            <a:stretch>
              <a:fillRect/>
            </a:stretch>
          </p:blipFill>
          <p:spPr>
            <a:xfrm>
              <a:off x="367115" y="-904875"/>
              <a:ext cx="1023535" cy="3188176"/>
            </a:xfrm>
            <a:prstGeom prst="rect">
              <a:avLst/>
            </a:prstGeom>
          </p:spPr>
        </p:pic>
        <p:grpSp>
          <p:nvGrpSpPr>
            <p:cNvPr id="45" name="Group 90"/>
            <p:cNvGrpSpPr/>
            <p:nvPr/>
          </p:nvGrpSpPr>
          <p:grpSpPr>
            <a:xfrm>
              <a:off x="-79265" y="-1724025"/>
              <a:ext cx="1602462" cy="4302470"/>
              <a:chOff x="4054585" y="-1521118"/>
              <a:chExt cx="1602462" cy="4302470"/>
            </a:xfrm>
          </p:grpSpPr>
          <p:sp>
            <p:nvSpPr>
              <p:cNvPr id="46" name="Rectangle 45"/>
              <p:cNvSpPr/>
              <p:nvPr/>
            </p:nvSpPr>
            <p:spPr>
              <a:xfrm>
                <a:off x="4054585" y="-646019"/>
                <a:ext cx="635110" cy="3144451"/>
              </a:xfrm>
              <a:prstGeom prst="rect">
                <a:avLst/>
              </a:prstGeom>
            </p:spPr>
            <p:txBody>
              <a:bodyPr wrap="none">
                <a:spAutoFit/>
              </a:bodyPr>
              <a:lstStyle/>
              <a:p>
                <a:pPr algn="r">
                  <a:lnSpc>
                    <a:spcPts val="700"/>
                  </a:lnSpc>
                  <a:spcAft>
                    <a:spcPts val="400"/>
                  </a:spcAft>
                </a:pPr>
                <a:r>
                  <a:rPr lang="en-US" sz="1000" i="1" dirty="0" smtClean="0"/>
                  <a:t>PLCB1</a:t>
                </a:r>
              </a:p>
              <a:p>
                <a:pPr algn="r">
                  <a:lnSpc>
                    <a:spcPts val="700"/>
                  </a:lnSpc>
                  <a:spcAft>
                    <a:spcPts val="400"/>
                  </a:spcAft>
                </a:pPr>
                <a:r>
                  <a:rPr lang="en-US" sz="1000" i="1" dirty="0" smtClean="0"/>
                  <a:t>PLCB2</a:t>
                </a:r>
              </a:p>
              <a:p>
                <a:pPr algn="r">
                  <a:lnSpc>
                    <a:spcPts val="700"/>
                  </a:lnSpc>
                  <a:spcAft>
                    <a:spcPts val="400"/>
                  </a:spcAft>
                </a:pPr>
                <a:r>
                  <a:rPr lang="en-US" sz="1000" i="1" dirty="0" smtClean="0"/>
                  <a:t>CAMKK1</a:t>
                </a:r>
              </a:p>
              <a:p>
                <a:pPr algn="r">
                  <a:lnSpc>
                    <a:spcPts val="700"/>
                  </a:lnSpc>
                  <a:spcAft>
                    <a:spcPts val="400"/>
                  </a:spcAft>
                </a:pPr>
                <a:r>
                  <a:rPr lang="en-US" sz="1000" i="1" dirty="0" smtClean="0"/>
                  <a:t>CAMKK2</a:t>
                </a:r>
              </a:p>
              <a:p>
                <a:pPr algn="r">
                  <a:lnSpc>
                    <a:spcPts val="700"/>
                  </a:lnSpc>
                  <a:spcAft>
                    <a:spcPts val="400"/>
                  </a:spcAft>
                </a:pPr>
                <a:r>
                  <a:rPr lang="en-US" sz="1000" i="1" dirty="0" smtClean="0"/>
                  <a:t>STRADA</a:t>
                </a:r>
              </a:p>
              <a:p>
                <a:pPr algn="r">
                  <a:lnSpc>
                    <a:spcPts val="700"/>
                  </a:lnSpc>
                  <a:spcAft>
                    <a:spcPts val="400"/>
                  </a:spcAft>
                </a:pPr>
                <a:r>
                  <a:rPr lang="en-US" sz="1000" i="1" dirty="0" smtClean="0"/>
                  <a:t>STRADB</a:t>
                </a:r>
              </a:p>
              <a:p>
                <a:pPr algn="r">
                  <a:lnSpc>
                    <a:spcPts val="700"/>
                  </a:lnSpc>
                  <a:spcAft>
                    <a:spcPts val="400"/>
                  </a:spcAft>
                </a:pPr>
                <a:r>
                  <a:rPr lang="en-US" sz="1000" i="1" dirty="0" smtClean="0"/>
                  <a:t>CAB39</a:t>
                </a:r>
              </a:p>
              <a:p>
                <a:pPr algn="r">
                  <a:lnSpc>
                    <a:spcPts val="700"/>
                  </a:lnSpc>
                  <a:spcAft>
                    <a:spcPts val="400"/>
                  </a:spcAft>
                </a:pPr>
                <a:r>
                  <a:rPr lang="en-US" sz="1000" i="1" dirty="0" smtClean="0"/>
                  <a:t>STK11</a:t>
                </a:r>
              </a:p>
              <a:p>
                <a:pPr algn="r">
                  <a:lnSpc>
                    <a:spcPts val="700"/>
                  </a:lnSpc>
                  <a:spcAft>
                    <a:spcPts val="400"/>
                  </a:spcAft>
                </a:pPr>
                <a:r>
                  <a:rPr lang="en-US" sz="1000" i="1" dirty="0" smtClean="0"/>
                  <a:t>PRKACB</a:t>
                </a:r>
              </a:p>
              <a:p>
                <a:pPr algn="r">
                  <a:lnSpc>
                    <a:spcPts val="700"/>
                  </a:lnSpc>
                  <a:spcAft>
                    <a:spcPts val="400"/>
                  </a:spcAft>
                </a:pPr>
                <a:r>
                  <a:rPr lang="en-US" sz="1000" i="1" dirty="0" smtClean="0"/>
                  <a:t>PRKAA2</a:t>
                </a:r>
              </a:p>
              <a:p>
                <a:pPr algn="r">
                  <a:lnSpc>
                    <a:spcPts val="700"/>
                  </a:lnSpc>
                  <a:spcAft>
                    <a:spcPts val="400"/>
                  </a:spcAft>
                </a:pPr>
                <a:r>
                  <a:rPr lang="en-US" sz="1000" i="1" dirty="0" smtClean="0"/>
                  <a:t>PRKAB1</a:t>
                </a:r>
              </a:p>
              <a:p>
                <a:pPr algn="r">
                  <a:lnSpc>
                    <a:spcPts val="700"/>
                  </a:lnSpc>
                  <a:spcAft>
                    <a:spcPts val="400"/>
                  </a:spcAft>
                </a:pPr>
                <a:r>
                  <a:rPr lang="en-US" sz="1000" i="1" dirty="0" smtClean="0"/>
                  <a:t>PRKAB2</a:t>
                </a:r>
              </a:p>
              <a:p>
                <a:pPr algn="r">
                  <a:lnSpc>
                    <a:spcPts val="700"/>
                  </a:lnSpc>
                  <a:spcAft>
                    <a:spcPts val="400"/>
                  </a:spcAft>
                </a:pPr>
                <a:r>
                  <a:rPr lang="en-US" sz="1000" i="1" dirty="0" smtClean="0"/>
                  <a:t>PRKAG1</a:t>
                </a:r>
              </a:p>
              <a:p>
                <a:pPr algn="r">
                  <a:lnSpc>
                    <a:spcPts val="700"/>
                  </a:lnSpc>
                  <a:spcAft>
                    <a:spcPts val="400"/>
                  </a:spcAft>
                </a:pPr>
                <a:r>
                  <a:rPr lang="en-US" sz="1000" i="1" dirty="0" smtClean="0"/>
                  <a:t>PRKAG2</a:t>
                </a:r>
              </a:p>
              <a:p>
                <a:pPr algn="r">
                  <a:lnSpc>
                    <a:spcPts val="700"/>
                  </a:lnSpc>
                  <a:spcAft>
                    <a:spcPts val="400"/>
                  </a:spcAft>
                </a:pPr>
                <a:r>
                  <a:rPr lang="en-US" sz="1000" i="1" dirty="0" smtClean="0"/>
                  <a:t>HMGR</a:t>
                </a:r>
              </a:p>
              <a:p>
                <a:pPr algn="r">
                  <a:lnSpc>
                    <a:spcPts val="700"/>
                  </a:lnSpc>
                  <a:spcAft>
                    <a:spcPts val="400"/>
                  </a:spcAft>
                </a:pPr>
                <a:r>
                  <a:rPr lang="en-US" sz="1000" i="1" dirty="0" smtClean="0"/>
                  <a:t>ACC1</a:t>
                </a:r>
              </a:p>
              <a:p>
                <a:pPr algn="r">
                  <a:lnSpc>
                    <a:spcPts val="700"/>
                  </a:lnSpc>
                  <a:spcAft>
                    <a:spcPts val="400"/>
                  </a:spcAft>
                </a:pPr>
                <a:r>
                  <a:rPr lang="en-US" sz="1000" i="1" dirty="0" smtClean="0"/>
                  <a:t>CPT1A</a:t>
                </a:r>
              </a:p>
              <a:p>
                <a:pPr algn="r">
                  <a:lnSpc>
                    <a:spcPts val="700"/>
                  </a:lnSpc>
                  <a:spcAft>
                    <a:spcPts val="400"/>
                  </a:spcAft>
                </a:pPr>
                <a:r>
                  <a:rPr lang="en-US" sz="1000" i="1" dirty="0" smtClean="0"/>
                  <a:t>CPT1B</a:t>
                </a:r>
              </a:p>
              <a:p>
                <a:pPr algn="r">
                  <a:lnSpc>
                    <a:spcPts val="700"/>
                  </a:lnSpc>
                  <a:spcAft>
                    <a:spcPts val="400"/>
                  </a:spcAft>
                </a:pPr>
                <a:r>
                  <a:rPr lang="en-US" sz="1000" i="1" dirty="0" smtClean="0"/>
                  <a:t>CPT1C</a:t>
                </a:r>
              </a:p>
              <a:p>
                <a:pPr algn="r">
                  <a:lnSpc>
                    <a:spcPts val="700"/>
                  </a:lnSpc>
                  <a:spcAft>
                    <a:spcPts val="400"/>
                  </a:spcAft>
                </a:pPr>
                <a:r>
                  <a:rPr lang="en-US" sz="1000" i="1" dirty="0" smtClean="0"/>
                  <a:t>SREBP2</a:t>
                </a:r>
              </a:p>
              <a:p>
                <a:pPr algn="r">
                  <a:lnSpc>
                    <a:spcPts val="700"/>
                  </a:lnSpc>
                  <a:spcAft>
                    <a:spcPts val="400"/>
                  </a:spcAft>
                </a:pPr>
                <a:r>
                  <a:rPr lang="en-US" sz="1000" i="1" dirty="0" smtClean="0"/>
                  <a:t>FASN</a:t>
                </a:r>
              </a:p>
              <a:p>
                <a:pPr algn="r">
                  <a:lnSpc>
                    <a:spcPts val="700"/>
                  </a:lnSpc>
                  <a:spcAft>
                    <a:spcPts val="400"/>
                  </a:spcAft>
                </a:pPr>
                <a:r>
                  <a:rPr lang="en-US" sz="1000" i="1" dirty="0" smtClean="0"/>
                  <a:t>LIPE</a:t>
                </a:r>
              </a:p>
            </p:txBody>
          </p:sp>
          <p:grpSp>
            <p:nvGrpSpPr>
              <p:cNvPr id="47" name="Group 13"/>
              <p:cNvGrpSpPr/>
              <p:nvPr/>
            </p:nvGrpSpPr>
            <p:grpSpPr>
              <a:xfrm>
                <a:off x="4622839" y="2486912"/>
                <a:ext cx="1034208" cy="294440"/>
                <a:chOff x="580938" y="6169025"/>
                <a:chExt cx="1212597" cy="333183"/>
              </a:xfrm>
            </p:grpSpPr>
            <p:pic>
              <p:nvPicPr>
                <p:cNvPr id="49" name="Picture 48" descr="PERV-showgag1"/>
                <p:cNvPicPr>
                  <a:picLocks noChangeAspect="1"/>
                </p:cNvPicPr>
                <p:nvPr/>
              </p:nvPicPr>
              <p:blipFill>
                <a:blip r:embed="rId7" cstate="print"/>
                <a:srcRect l="833" r="92500" b="97175"/>
                <a:stretch>
                  <a:fillRect/>
                </a:stretch>
              </p:blipFill>
              <p:spPr>
                <a:xfrm>
                  <a:off x="765245" y="6172200"/>
                  <a:ext cx="762000" cy="95250"/>
                </a:xfrm>
                <a:prstGeom prst="rect">
                  <a:avLst/>
                </a:prstGeom>
              </p:spPr>
            </p:pic>
            <p:sp>
              <p:nvSpPr>
                <p:cNvPr id="50" name="TextBox 49"/>
                <p:cNvSpPr txBox="1"/>
                <p:nvPr/>
              </p:nvSpPr>
              <p:spPr>
                <a:xfrm>
                  <a:off x="580938" y="6223738"/>
                  <a:ext cx="348173" cy="246221"/>
                </a:xfrm>
                <a:prstGeom prst="rect">
                  <a:avLst/>
                </a:prstGeom>
                <a:noFill/>
              </p:spPr>
              <p:txBody>
                <a:bodyPr wrap="none" rtlCol="0">
                  <a:spAutoFit/>
                </a:bodyPr>
                <a:lstStyle/>
                <a:p>
                  <a:r>
                    <a:rPr lang="en-US" sz="1000" dirty="0" smtClean="0"/>
                    <a:t>0.0</a:t>
                  </a:r>
                  <a:endParaRPr lang="en-US" sz="1000" dirty="0"/>
                </a:p>
              </p:txBody>
            </p:sp>
            <p:sp>
              <p:nvSpPr>
                <p:cNvPr id="51" name="TextBox 50"/>
                <p:cNvSpPr txBox="1"/>
                <p:nvPr/>
              </p:nvSpPr>
              <p:spPr>
                <a:xfrm>
                  <a:off x="1308247" y="6223589"/>
                  <a:ext cx="485288" cy="278619"/>
                </a:xfrm>
                <a:prstGeom prst="rect">
                  <a:avLst/>
                </a:prstGeom>
                <a:noFill/>
              </p:spPr>
              <p:txBody>
                <a:bodyPr wrap="none" rtlCol="0">
                  <a:spAutoFit/>
                </a:bodyPr>
                <a:lstStyle/>
                <a:p>
                  <a:r>
                    <a:rPr lang="en-US" sz="1000" dirty="0" smtClean="0"/>
                    <a:t>70.9</a:t>
                  </a:r>
                  <a:endParaRPr lang="en-US" sz="1000" dirty="0"/>
                </a:p>
              </p:txBody>
            </p:sp>
            <p:cxnSp>
              <p:nvCxnSpPr>
                <p:cNvPr id="52" name="Straight Connector 51"/>
                <p:cNvCxnSpPr/>
                <p:nvPr/>
              </p:nvCxnSpPr>
              <p:spPr>
                <a:xfrm>
                  <a:off x="774770" y="6170422"/>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127195" y="6175375"/>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485970" y="6169025"/>
                  <a:ext cx="0" cy="109728"/>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910731" y="6219825"/>
                  <a:ext cx="485288" cy="278620"/>
                </a:xfrm>
                <a:prstGeom prst="rect">
                  <a:avLst/>
                </a:prstGeom>
                <a:noFill/>
              </p:spPr>
              <p:txBody>
                <a:bodyPr wrap="none" rtlCol="0">
                  <a:spAutoFit/>
                </a:bodyPr>
                <a:lstStyle/>
                <a:p>
                  <a:r>
                    <a:rPr lang="en-US" sz="1000" dirty="0" smtClean="0"/>
                    <a:t>20.9</a:t>
                  </a:r>
                  <a:endParaRPr lang="en-US" sz="1000" dirty="0"/>
                </a:p>
              </p:txBody>
            </p:sp>
          </p:grpSp>
          <p:sp>
            <p:nvSpPr>
              <p:cNvPr id="48" name="TextBox 47"/>
              <p:cNvSpPr txBox="1"/>
              <p:nvPr/>
            </p:nvSpPr>
            <p:spPr>
              <a:xfrm rot="16200000">
                <a:off x="4609413" y="-1539481"/>
                <a:ext cx="901993" cy="938719"/>
              </a:xfrm>
              <a:prstGeom prst="rect">
                <a:avLst/>
              </a:prstGeom>
              <a:noFill/>
            </p:spPr>
            <p:txBody>
              <a:bodyPr wrap="square" rtlCol="0">
                <a:spAutoFit/>
              </a:bodyPr>
              <a:lstStyle/>
              <a:p>
                <a:pPr>
                  <a:lnSpc>
                    <a:spcPts val="1100"/>
                  </a:lnSpc>
                </a:pPr>
                <a:r>
                  <a:rPr lang="en-US" sz="1000" dirty="0" smtClean="0"/>
                  <a:t>M0-PBS</a:t>
                </a:r>
              </a:p>
              <a:p>
                <a:pPr>
                  <a:lnSpc>
                    <a:spcPts val="1100"/>
                  </a:lnSpc>
                </a:pPr>
                <a:r>
                  <a:rPr lang="en-US" sz="1000" dirty="0" smtClean="0"/>
                  <a:t>M1-IFN</a:t>
                </a:r>
                <a:r>
                  <a:rPr lang="el-GR" sz="1000" dirty="0" smtClean="0"/>
                  <a:t>γ</a:t>
                </a:r>
                <a:endParaRPr lang="en-US" sz="1000" dirty="0" smtClean="0"/>
              </a:p>
              <a:p>
                <a:pPr>
                  <a:lnSpc>
                    <a:spcPts val="1100"/>
                  </a:lnSpc>
                </a:pPr>
                <a:r>
                  <a:rPr lang="en-US" sz="1000" dirty="0" smtClean="0"/>
                  <a:t>M2-IL4</a:t>
                </a:r>
              </a:p>
              <a:p>
                <a:pPr>
                  <a:lnSpc>
                    <a:spcPts val="1100"/>
                  </a:lnSpc>
                </a:pPr>
                <a:r>
                  <a:rPr lang="en-US" sz="1000" dirty="0" smtClean="0"/>
                  <a:t>M1-LPS</a:t>
                </a:r>
              </a:p>
              <a:p>
                <a:pPr>
                  <a:lnSpc>
                    <a:spcPts val="1100"/>
                  </a:lnSpc>
                </a:pPr>
                <a:r>
                  <a:rPr lang="en-US" sz="1000" dirty="0" smtClean="0"/>
                  <a:t>M2-IL10</a:t>
                </a:r>
              </a:p>
              <a:p>
                <a:pPr>
                  <a:lnSpc>
                    <a:spcPts val="1100"/>
                  </a:lnSpc>
                </a:pPr>
                <a:r>
                  <a:rPr lang="en-US" sz="1000" dirty="0" err="1" smtClean="0"/>
                  <a:t>MaV</a:t>
                </a:r>
                <a:r>
                  <a:rPr lang="en-US" sz="1000" dirty="0" smtClean="0"/>
                  <a:t>-IFN</a:t>
                </a:r>
                <a:r>
                  <a:rPr lang="el-GR" sz="1000" dirty="0" smtClean="0"/>
                  <a:t>α</a:t>
                </a:r>
                <a:endParaRPr lang="en-US" sz="1000" dirty="0"/>
              </a:p>
            </p:txBody>
          </p:sp>
        </p:grpSp>
      </p:grpSp>
      <p:sp>
        <p:nvSpPr>
          <p:cNvPr id="56" name="TextBox 55"/>
          <p:cNvSpPr txBox="1"/>
          <p:nvPr/>
        </p:nvSpPr>
        <p:spPr>
          <a:xfrm>
            <a:off x="457200" y="0"/>
            <a:ext cx="8534400" cy="523220"/>
          </a:xfrm>
          <a:prstGeom prst="rect">
            <a:avLst/>
          </a:prstGeom>
          <a:noFill/>
        </p:spPr>
        <p:txBody>
          <a:bodyPr wrap="square" rtlCol="0">
            <a:spAutoFit/>
          </a:bodyPr>
          <a:lstStyle/>
          <a:p>
            <a:pPr algn="ctr"/>
            <a:r>
              <a:rPr lang="en-US" sz="2800" dirty="0" smtClean="0"/>
              <a:t>DEGs in AMPK Pathway in Mediation of Lipid Metabolism</a:t>
            </a:r>
            <a:endParaRPr lang="en-US" sz="2800" dirty="0"/>
          </a:p>
        </p:txBody>
      </p:sp>
    </p:spTree>
    <p:extLst>
      <p:ext uri="{BB962C8B-B14F-4D97-AF65-F5344CB8AC3E}">
        <p14:creationId xmlns:p14="http://schemas.microsoft.com/office/powerpoint/2010/main" val="330341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sp>
        <p:nvSpPr>
          <p:cNvPr id="12" name="TextBox 11"/>
          <p:cNvSpPr txBox="1"/>
          <p:nvPr/>
        </p:nvSpPr>
        <p:spPr>
          <a:xfrm>
            <a:off x="838200" y="0"/>
            <a:ext cx="7772400" cy="954107"/>
          </a:xfrm>
          <a:prstGeom prst="rect">
            <a:avLst/>
          </a:prstGeom>
          <a:noFill/>
        </p:spPr>
        <p:txBody>
          <a:bodyPr wrap="square" rtlCol="0">
            <a:spAutoFit/>
          </a:bodyPr>
          <a:lstStyle/>
          <a:p>
            <a:pPr algn="ctr"/>
            <a:r>
              <a:rPr lang="en-US" sz="2800" b="1" dirty="0" smtClean="0">
                <a:latin typeface="Arial" pitchFamily="34" charset="0"/>
                <a:cs typeface="Arial" pitchFamily="34" charset="0"/>
              </a:rPr>
              <a:t>Regulation of PRRSV infection </a:t>
            </a:r>
            <a:r>
              <a:rPr lang="en-US" sz="2800" b="1" i="1" dirty="0" smtClean="0">
                <a:latin typeface="Arial" pitchFamily="34" charset="0"/>
                <a:cs typeface="Arial" pitchFamily="34" charset="0"/>
              </a:rPr>
              <a:t>via</a:t>
            </a:r>
            <a:r>
              <a:rPr lang="en-US" sz="2800" b="1" dirty="0" smtClean="0">
                <a:latin typeface="Arial" pitchFamily="34" charset="0"/>
                <a:cs typeface="Arial" pitchFamily="34" charset="0"/>
              </a:rPr>
              <a:t> AMPK Pathway and Lipid Metabolism </a:t>
            </a:r>
            <a:endParaRPr lang="en-US" sz="2800" b="1" dirty="0">
              <a:latin typeface="Arial" pitchFamily="34" charset="0"/>
              <a:cs typeface="Arial" pitchFamily="34" charset="0"/>
            </a:endParaRPr>
          </a:p>
        </p:txBody>
      </p:sp>
      <p:grpSp>
        <p:nvGrpSpPr>
          <p:cNvPr id="94" name="Group 93"/>
          <p:cNvGrpSpPr/>
          <p:nvPr/>
        </p:nvGrpSpPr>
        <p:grpSpPr>
          <a:xfrm>
            <a:off x="8603" y="1143000"/>
            <a:ext cx="4791997" cy="5029200"/>
            <a:chOff x="8603" y="1143000"/>
            <a:chExt cx="4791997" cy="5029200"/>
          </a:xfrm>
        </p:grpSpPr>
        <p:pic>
          <p:nvPicPr>
            <p:cNvPr id="3" name="Picture 5" descr="S:\FS_PUBLIC\ysang\Picture Trans\N-S48h\Tofa2.5-NVSL1mg.jpg"/>
            <p:cNvPicPr>
              <a:picLocks noChangeAspect="1" noChangeArrowheads="1"/>
            </p:cNvPicPr>
            <p:nvPr/>
          </p:nvPicPr>
          <p:blipFill>
            <a:blip r:embed="rId3" cstate="print">
              <a:duotone>
                <a:prstClr val="black"/>
                <a:schemeClr val="accent6">
                  <a:tint val="45000"/>
                  <a:satMod val="400000"/>
                </a:schemeClr>
              </a:duotone>
              <a:lum bright="30000" contrast="40000"/>
            </a:blip>
            <a:srcRect/>
            <a:stretch>
              <a:fillRect/>
            </a:stretch>
          </p:blipFill>
          <p:spPr bwMode="auto">
            <a:xfrm>
              <a:off x="2743200" y="2950534"/>
              <a:ext cx="1828800" cy="1371600"/>
            </a:xfrm>
            <a:prstGeom prst="rect">
              <a:avLst/>
            </a:prstGeom>
            <a:noFill/>
          </p:spPr>
        </p:pic>
        <p:pic>
          <p:nvPicPr>
            <p:cNvPr id="4" name="Picture 6" descr="S:\FS_PUBLIC\ysang\Picture Trans\N-S48h\Tofa2.5-NVSL1.jpg"/>
            <p:cNvPicPr>
              <a:picLocks noChangeAspect="1" noChangeArrowheads="1"/>
            </p:cNvPicPr>
            <p:nvPr/>
          </p:nvPicPr>
          <p:blipFill>
            <a:blip r:embed="rId4" cstate="print">
              <a:lum bright="-20000" contrast="20000"/>
            </a:blip>
            <a:srcRect/>
            <a:stretch>
              <a:fillRect/>
            </a:stretch>
          </p:blipFill>
          <p:spPr bwMode="auto">
            <a:xfrm>
              <a:off x="838200" y="2950534"/>
              <a:ext cx="1828800" cy="1371600"/>
            </a:xfrm>
            <a:prstGeom prst="rect">
              <a:avLst/>
            </a:prstGeom>
            <a:noFill/>
          </p:spPr>
        </p:pic>
        <p:pic>
          <p:nvPicPr>
            <p:cNvPr id="6" name="Picture 11" descr="S:\FS_PUBLIC\ysang\Picture Trans\N-S48h\Tofa5-NVSL2mg.jpg"/>
            <p:cNvPicPr>
              <a:picLocks noChangeAspect="1" noChangeArrowheads="1"/>
            </p:cNvPicPr>
            <p:nvPr/>
          </p:nvPicPr>
          <p:blipFill>
            <a:blip r:embed="rId5" cstate="print">
              <a:duotone>
                <a:prstClr val="black"/>
                <a:schemeClr val="accent6">
                  <a:tint val="45000"/>
                  <a:satMod val="400000"/>
                </a:schemeClr>
              </a:duotone>
              <a:lum bright="30000" contrast="40000"/>
            </a:blip>
            <a:srcRect/>
            <a:stretch>
              <a:fillRect/>
            </a:stretch>
          </p:blipFill>
          <p:spPr bwMode="auto">
            <a:xfrm>
              <a:off x="2743200" y="4398334"/>
              <a:ext cx="1828800" cy="1371600"/>
            </a:xfrm>
            <a:prstGeom prst="rect">
              <a:avLst/>
            </a:prstGeom>
            <a:noFill/>
          </p:spPr>
        </p:pic>
        <p:pic>
          <p:nvPicPr>
            <p:cNvPr id="7" name="Picture 12" descr="S:\FS_PUBLIC\ysang\Picture Trans\N-S48h\Tofa5-NVSL2.jpg"/>
            <p:cNvPicPr>
              <a:picLocks noChangeAspect="1" noChangeArrowheads="1"/>
            </p:cNvPicPr>
            <p:nvPr/>
          </p:nvPicPr>
          <p:blipFill>
            <a:blip r:embed="rId6" cstate="print">
              <a:lum bright="-20000" contrast="20000"/>
            </a:blip>
            <a:srcRect/>
            <a:stretch>
              <a:fillRect/>
            </a:stretch>
          </p:blipFill>
          <p:spPr bwMode="auto">
            <a:xfrm>
              <a:off x="838200" y="4398334"/>
              <a:ext cx="1828800" cy="1371600"/>
            </a:xfrm>
            <a:prstGeom prst="rect">
              <a:avLst/>
            </a:prstGeom>
            <a:noFill/>
          </p:spPr>
        </p:pic>
        <p:pic>
          <p:nvPicPr>
            <p:cNvPr id="9" name="Picture 2" descr="S:\FS_PUBLIC\ysang\Picture Trans\ToFA-td\GFP\48h\pre24h_redDMSO-48h-1mg.jpg"/>
            <p:cNvPicPr>
              <a:picLocks noChangeAspect="1" noChangeArrowheads="1"/>
            </p:cNvPicPr>
            <p:nvPr/>
          </p:nvPicPr>
          <p:blipFill>
            <a:blip r:embed="rId7" cstate="print">
              <a:duotone>
                <a:prstClr val="black"/>
                <a:schemeClr val="accent6">
                  <a:tint val="45000"/>
                  <a:satMod val="400000"/>
                </a:schemeClr>
              </a:duotone>
              <a:lum bright="30000" contrast="40000"/>
            </a:blip>
            <a:srcRect/>
            <a:stretch>
              <a:fillRect/>
            </a:stretch>
          </p:blipFill>
          <p:spPr bwMode="auto">
            <a:xfrm>
              <a:off x="2743200" y="1524000"/>
              <a:ext cx="1828800" cy="1371600"/>
            </a:xfrm>
            <a:prstGeom prst="rect">
              <a:avLst/>
            </a:prstGeom>
            <a:noFill/>
          </p:spPr>
        </p:pic>
        <p:pic>
          <p:nvPicPr>
            <p:cNvPr id="10" name="Picture 3" descr="S:\FS_PUBLIC\ysang\Picture Trans\ToFA-td\GFP\48h\pre24h_redDMSO-48h-1.jpg"/>
            <p:cNvPicPr>
              <a:picLocks noChangeAspect="1" noChangeArrowheads="1"/>
            </p:cNvPicPr>
            <p:nvPr/>
          </p:nvPicPr>
          <p:blipFill>
            <a:blip r:embed="rId8" cstate="print">
              <a:lum bright="-20000" contrast="40000"/>
            </a:blip>
            <a:srcRect/>
            <a:stretch>
              <a:fillRect/>
            </a:stretch>
          </p:blipFill>
          <p:spPr bwMode="auto">
            <a:xfrm>
              <a:off x="838200" y="1524000"/>
              <a:ext cx="1828800" cy="1371600"/>
            </a:xfrm>
            <a:prstGeom prst="rect">
              <a:avLst/>
            </a:prstGeom>
            <a:noFill/>
          </p:spPr>
        </p:pic>
        <p:sp>
          <p:nvSpPr>
            <p:cNvPr id="13" name="TextBox 12"/>
            <p:cNvSpPr txBox="1"/>
            <p:nvPr/>
          </p:nvSpPr>
          <p:spPr>
            <a:xfrm>
              <a:off x="152400" y="2057400"/>
              <a:ext cx="644279" cy="369332"/>
            </a:xfrm>
            <a:prstGeom prst="rect">
              <a:avLst/>
            </a:prstGeom>
            <a:noFill/>
          </p:spPr>
          <p:txBody>
            <a:bodyPr wrap="none" rtlCol="0">
              <a:spAutoFit/>
            </a:bodyPr>
            <a:lstStyle/>
            <a:p>
              <a:r>
                <a:rPr lang="en-US" dirty="0" smtClean="0"/>
                <a:t>CTRL</a:t>
              </a:r>
              <a:endParaRPr lang="en-US" dirty="0"/>
            </a:p>
          </p:txBody>
        </p:sp>
        <p:sp>
          <p:nvSpPr>
            <p:cNvPr id="14" name="TextBox 13"/>
            <p:cNvSpPr txBox="1"/>
            <p:nvPr/>
          </p:nvSpPr>
          <p:spPr>
            <a:xfrm>
              <a:off x="1083004" y="1143000"/>
              <a:ext cx="1279196" cy="369332"/>
            </a:xfrm>
            <a:prstGeom prst="rect">
              <a:avLst/>
            </a:prstGeom>
            <a:noFill/>
          </p:spPr>
          <p:txBody>
            <a:bodyPr wrap="none" rtlCol="0">
              <a:spAutoFit/>
            </a:bodyPr>
            <a:lstStyle/>
            <a:p>
              <a:r>
                <a:rPr lang="en-US" dirty="0" smtClean="0"/>
                <a:t>Fluorescent</a:t>
              </a:r>
              <a:endParaRPr lang="en-US" dirty="0"/>
            </a:p>
          </p:txBody>
        </p:sp>
        <p:sp>
          <p:nvSpPr>
            <p:cNvPr id="15" name="TextBox 14"/>
            <p:cNvSpPr txBox="1"/>
            <p:nvPr/>
          </p:nvSpPr>
          <p:spPr>
            <a:xfrm>
              <a:off x="8603" y="3297866"/>
              <a:ext cx="889090" cy="553998"/>
            </a:xfrm>
            <a:prstGeom prst="rect">
              <a:avLst/>
            </a:prstGeom>
            <a:noFill/>
          </p:spPr>
          <p:txBody>
            <a:bodyPr wrap="none" rtlCol="0">
              <a:spAutoFit/>
            </a:bodyPr>
            <a:lstStyle/>
            <a:p>
              <a:pPr algn="ctr"/>
              <a:r>
                <a:rPr lang="en-US" dirty="0" err="1" smtClean="0"/>
                <a:t>ToFA</a:t>
              </a:r>
              <a:endParaRPr lang="en-US" dirty="0" smtClean="0"/>
            </a:p>
            <a:p>
              <a:pPr algn="ctr"/>
              <a:r>
                <a:rPr lang="en-US" sz="1200" dirty="0" smtClean="0"/>
                <a:t>(2.5 </a:t>
              </a:r>
              <a:r>
                <a:rPr lang="el-GR" sz="1200" dirty="0" smtClean="0"/>
                <a:t>μ</a:t>
              </a:r>
              <a:r>
                <a:rPr lang="en-US" sz="1200" dirty="0" smtClean="0"/>
                <a:t>g/ml)</a:t>
              </a:r>
              <a:endParaRPr lang="en-US" sz="1200" dirty="0"/>
            </a:p>
          </p:txBody>
        </p:sp>
        <p:sp>
          <p:nvSpPr>
            <p:cNvPr id="16" name="TextBox 15"/>
            <p:cNvSpPr txBox="1"/>
            <p:nvPr/>
          </p:nvSpPr>
          <p:spPr>
            <a:xfrm>
              <a:off x="77744" y="4724400"/>
              <a:ext cx="772070" cy="553998"/>
            </a:xfrm>
            <a:prstGeom prst="rect">
              <a:avLst/>
            </a:prstGeom>
            <a:noFill/>
          </p:spPr>
          <p:txBody>
            <a:bodyPr wrap="none" rtlCol="0">
              <a:spAutoFit/>
            </a:bodyPr>
            <a:lstStyle/>
            <a:p>
              <a:pPr algn="ctr"/>
              <a:r>
                <a:rPr lang="en-US" dirty="0" err="1" smtClean="0"/>
                <a:t>ToFA</a:t>
              </a:r>
              <a:endParaRPr lang="en-US" dirty="0" smtClean="0"/>
            </a:p>
            <a:p>
              <a:pPr algn="ctr"/>
              <a:r>
                <a:rPr lang="en-US" sz="1200" dirty="0" smtClean="0"/>
                <a:t>(5 </a:t>
              </a:r>
              <a:r>
                <a:rPr lang="el-GR" sz="1200" dirty="0" smtClean="0"/>
                <a:t>μ</a:t>
              </a:r>
              <a:r>
                <a:rPr lang="en-US" sz="1200" dirty="0" smtClean="0"/>
                <a:t>g/ml)</a:t>
              </a:r>
              <a:endParaRPr lang="en-US" sz="1200" dirty="0"/>
            </a:p>
          </p:txBody>
        </p:sp>
        <p:sp>
          <p:nvSpPr>
            <p:cNvPr id="17" name="TextBox 16"/>
            <p:cNvSpPr txBox="1"/>
            <p:nvPr/>
          </p:nvSpPr>
          <p:spPr>
            <a:xfrm>
              <a:off x="692488" y="5802868"/>
              <a:ext cx="4108112" cy="369332"/>
            </a:xfrm>
            <a:prstGeom prst="rect">
              <a:avLst/>
            </a:prstGeom>
            <a:noFill/>
          </p:spPr>
          <p:txBody>
            <a:bodyPr wrap="none" rtlCol="0">
              <a:spAutoFit/>
            </a:bodyPr>
            <a:lstStyle/>
            <a:p>
              <a:r>
                <a:rPr lang="en-US" dirty="0" err="1" smtClean="0"/>
                <a:t>mDCs</a:t>
              </a:r>
              <a:r>
                <a:rPr lang="en-US" dirty="0" smtClean="0"/>
                <a:t> infected with </a:t>
              </a:r>
              <a:r>
                <a:rPr lang="en-US" dirty="0" err="1" smtClean="0"/>
                <a:t>DsRed</a:t>
              </a:r>
              <a:r>
                <a:rPr lang="en-US" dirty="0" smtClean="0"/>
                <a:t>-PRRSV for 48 h</a:t>
              </a:r>
              <a:endParaRPr lang="en-US" dirty="0"/>
            </a:p>
          </p:txBody>
        </p:sp>
        <p:sp>
          <p:nvSpPr>
            <p:cNvPr id="18" name="TextBox 17"/>
            <p:cNvSpPr txBox="1"/>
            <p:nvPr/>
          </p:nvSpPr>
          <p:spPr>
            <a:xfrm>
              <a:off x="3048000" y="1143000"/>
              <a:ext cx="971484" cy="369332"/>
            </a:xfrm>
            <a:prstGeom prst="rect">
              <a:avLst/>
            </a:prstGeom>
            <a:noFill/>
          </p:spPr>
          <p:txBody>
            <a:bodyPr wrap="none" rtlCol="0">
              <a:spAutoFit/>
            </a:bodyPr>
            <a:lstStyle/>
            <a:p>
              <a:r>
                <a:rPr lang="en-US" dirty="0" smtClean="0"/>
                <a:t>Merged </a:t>
              </a:r>
              <a:endParaRPr lang="en-US" dirty="0"/>
            </a:p>
          </p:txBody>
        </p:sp>
      </p:grpSp>
      <p:sp>
        <p:nvSpPr>
          <p:cNvPr id="19" name="Rectangle 18"/>
          <p:cNvSpPr/>
          <p:nvPr/>
        </p:nvSpPr>
        <p:spPr>
          <a:xfrm>
            <a:off x="4800600" y="5638800"/>
            <a:ext cx="3962400" cy="461665"/>
          </a:xfrm>
          <a:prstGeom prst="rect">
            <a:avLst/>
          </a:prstGeom>
        </p:spPr>
        <p:txBody>
          <a:bodyPr wrap="square">
            <a:spAutoFit/>
          </a:bodyPr>
          <a:lstStyle/>
          <a:p>
            <a:r>
              <a:rPr lang="en-US" sz="1200" dirty="0" err="1" smtClean="0">
                <a:solidFill>
                  <a:srgbClr val="0070C0"/>
                </a:solidFill>
                <a:latin typeface="Times New Roman" pitchFamily="18" charset="0"/>
                <a:cs typeface="Times New Roman" pitchFamily="18" charset="0"/>
              </a:rPr>
              <a:t>ToFA</a:t>
            </a:r>
            <a:r>
              <a:rPr lang="en-US" sz="1200" dirty="0">
                <a:solidFill>
                  <a:srgbClr val="0070C0"/>
                </a:solidFill>
              </a:rPr>
              <a:t> (5-(</a:t>
            </a:r>
            <a:r>
              <a:rPr lang="en-US" sz="1200" dirty="0" err="1">
                <a:solidFill>
                  <a:srgbClr val="0070C0"/>
                </a:solidFill>
              </a:rPr>
              <a:t>Tetradecyloxy</a:t>
            </a:r>
            <a:r>
              <a:rPr lang="en-US" sz="1200" dirty="0">
                <a:solidFill>
                  <a:srgbClr val="0070C0"/>
                </a:solidFill>
              </a:rPr>
              <a:t>)-2-furoic acid)</a:t>
            </a:r>
            <a:r>
              <a:rPr lang="en-US" sz="1200" dirty="0" smtClean="0">
                <a:solidFill>
                  <a:srgbClr val="0070C0"/>
                </a:solidFill>
                <a:latin typeface="Times New Roman" pitchFamily="18" charset="0"/>
                <a:cs typeface="Times New Roman" pitchFamily="18" charset="0"/>
              </a:rPr>
              <a:t>, a competitive inhibitor of acetyl-</a:t>
            </a:r>
            <a:r>
              <a:rPr lang="en-US" sz="1200" dirty="0" err="1" smtClean="0">
                <a:solidFill>
                  <a:srgbClr val="0070C0"/>
                </a:solidFill>
                <a:latin typeface="Times New Roman" pitchFamily="18" charset="0"/>
                <a:cs typeface="Times New Roman" pitchFamily="18" charset="0"/>
              </a:rPr>
              <a:t>CoA</a:t>
            </a:r>
            <a:r>
              <a:rPr lang="en-US" sz="1200" dirty="0" smtClean="0">
                <a:solidFill>
                  <a:srgbClr val="0070C0"/>
                </a:solidFill>
                <a:latin typeface="Times New Roman" pitchFamily="18" charset="0"/>
                <a:cs typeface="Times New Roman" pitchFamily="18" charset="0"/>
              </a:rPr>
              <a:t> </a:t>
            </a:r>
            <a:r>
              <a:rPr lang="en-US" sz="1200" dirty="0" err="1" smtClean="0">
                <a:solidFill>
                  <a:srgbClr val="0070C0"/>
                </a:solidFill>
                <a:latin typeface="Times New Roman" pitchFamily="18" charset="0"/>
                <a:cs typeface="Times New Roman" pitchFamily="18" charset="0"/>
              </a:rPr>
              <a:t>carboxylase</a:t>
            </a:r>
            <a:r>
              <a:rPr lang="en-US" sz="1200" dirty="0" smtClean="0">
                <a:solidFill>
                  <a:srgbClr val="0070C0"/>
                </a:solidFill>
                <a:latin typeface="Times New Roman" pitchFamily="18" charset="0"/>
                <a:cs typeface="Times New Roman" pitchFamily="18" charset="0"/>
              </a:rPr>
              <a:t> (ACC)</a:t>
            </a:r>
            <a:endParaRPr lang="en-US" sz="1200" dirty="0">
              <a:solidFill>
                <a:srgbClr val="0070C0"/>
              </a:solidFill>
            </a:endParaRPr>
          </a:p>
        </p:txBody>
      </p:sp>
      <p:pic>
        <p:nvPicPr>
          <p:cNvPr id="8194" name="Picture 2"/>
          <p:cNvPicPr>
            <a:picLocks noChangeAspect="1" noChangeArrowheads="1"/>
          </p:cNvPicPr>
          <p:nvPr/>
        </p:nvPicPr>
        <p:blipFill>
          <a:blip r:embed="rId9" cstate="print"/>
          <a:srcRect/>
          <a:stretch>
            <a:fillRect/>
          </a:stretch>
        </p:blipFill>
        <p:spPr bwMode="auto">
          <a:xfrm>
            <a:off x="4572000" y="1371600"/>
            <a:ext cx="4403605" cy="4038600"/>
          </a:xfrm>
          <a:prstGeom prst="rect">
            <a:avLst/>
          </a:prstGeom>
          <a:noFill/>
          <a:ln w="9525">
            <a:noFill/>
            <a:miter lim="800000"/>
            <a:headEnd/>
            <a:tailEnd/>
          </a:ln>
          <a:effectLst/>
        </p:spPr>
      </p:pic>
    </p:spTree>
    <p:extLst>
      <p:ext uri="{BB962C8B-B14F-4D97-AF65-F5344CB8AC3E}">
        <p14:creationId xmlns:p14="http://schemas.microsoft.com/office/powerpoint/2010/main" val="3920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checkerboard(across)">
                                      <p:cBhvr>
                                        <p:cTn id="7" dur="5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diamond(in)">
                                      <p:cBhvr>
                                        <p:cTn id="12" dur="2000"/>
                                        <p:tgtEl>
                                          <p:spTgt spid="8194"/>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amond(in)">
                                      <p:cBhvr>
                                        <p:cTn id="15"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6200000">
            <a:off x="4374392" y="1865661"/>
            <a:ext cx="1891415" cy="276999"/>
          </a:xfrm>
          <a:prstGeom prst="rect">
            <a:avLst/>
          </a:prstGeom>
          <a:noFill/>
        </p:spPr>
        <p:txBody>
          <a:bodyPr wrap="none" rtlCol="0">
            <a:spAutoFit/>
          </a:bodyPr>
          <a:lstStyle/>
          <a:p>
            <a:r>
              <a:rPr lang="en-US" sz="1200" dirty="0" smtClean="0">
                <a:latin typeface="Arial" pitchFamily="34" charset="0"/>
                <a:cs typeface="Arial" pitchFamily="34" charset="0"/>
              </a:rPr>
              <a:t>DNA  </a:t>
            </a:r>
            <a:r>
              <a:rPr lang="en-US" sz="1200" dirty="0" err="1" smtClean="0">
                <a:latin typeface="Arial" pitchFamily="34" charset="0"/>
                <a:cs typeface="Arial" pitchFamily="34" charset="0"/>
              </a:rPr>
              <a:t>methylatransferase</a:t>
            </a:r>
            <a:endParaRPr lang="en-US" sz="1200" dirty="0">
              <a:latin typeface="Arial" pitchFamily="34" charset="0"/>
              <a:cs typeface="Arial" pitchFamily="34" charset="0"/>
            </a:endParaRPr>
          </a:p>
        </p:txBody>
      </p:sp>
      <p:sp>
        <p:nvSpPr>
          <p:cNvPr id="3" name="TextBox 2"/>
          <p:cNvSpPr txBox="1"/>
          <p:nvPr/>
        </p:nvSpPr>
        <p:spPr>
          <a:xfrm rot="5400000">
            <a:off x="7646897" y="2171271"/>
            <a:ext cx="1539204" cy="276999"/>
          </a:xfrm>
          <a:prstGeom prst="rect">
            <a:avLst/>
          </a:prstGeom>
          <a:noFill/>
        </p:spPr>
        <p:txBody>
          <a:bodyPr wrap="none" rtlCol="0">
            <a:spAutoFit/>
          </a:bodyPr>
          <a:lstStyle/>
          <a:p>
            <a:r>
              <a:rPr lang="en-US" sz="1200" dirty="0" err="1" smtClean="0">
                <a:latin typeface="Arial" pitchFamily="34" charset="0"/>
                <a:cs typeface="Arial" pitchFamily="34" charset="0"/>
              </a:rPr>
              <a:t>histone</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deacetylase</a:t>
            </a:r>
            <a:endParaRPr lang="en-US" sz="1200" dirty="0">
              <a:latin typeface="Arial" pitchFamily="34" charset="0"/>
              <a:cs typeface="Arial" pitchFamily="34" charset="0"/>
            </a:endParaRPr>
          </a:p>
        </p:txBody>
      </p:sp>
      <p:sp>
        <p:nvSpPr>
          <p:cNvPr id="4" name="TextBox 3"/>
          <p:cNvSpPr txBox="1"/>
          <p:nvPr/>
        </p:nvSpPr>
        <p:spPr>
          <a:xfrm rot="16200000">
            <a:off x="4336498" y="4453520"/>
            <a:ext cx="1967205" cy="276999"/>
          </a:xfrm>
          <a:prstGeom prst="rect">
            <a:avLst/>
          </a:prstGeom>
          <a:noFill/>
        </p:spPr>
        <p:txBody>
          <a:bodyPr wrap="none" rtlCol="0">
            <a:spAutoFit/>
          </a:bodyPr>
          <a:lstStyle/>
          <a:p>
            <a:r>
              <a:rPr lang="en-US" sz="1200" dirty="0" err="1" smtClean="0">
                <a:latin typeface="Arial" pitchFamily="34" charset="0"/>
                <a:cs typeface="Arial" pitchFamily="34" charset="0"/>
              </a:rPr>
              <a:t>Histone</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methyltransferase</a:t>
            </a:r>
            <a:endParaRPr lang="en-US" sz="1200" dirty="0">
              <a:latin typeface="Arial" pitchFamily="34" charset="0"/>
              <a:cs typeface="Arial" pitchFamily="34" charset="0"/>
            </a:endParaRPr>
          </a:p>
        </p:txBody>
      </p:sp>
      <p:grpSp>
        <p:nvGrpSpPr>
          <p:cNvPr id="5" name="Group 4"/>
          <p:cNvGrpSpPr/>
          <p:nvPr/>
        </p:nvGrpSpPr>
        <p:grpSpPr>
          <a:xfrm>
            <a:off x="5308228" y="457200"/>
            <a:ext cx="1564954" cy="2149720"/>
            <a:chOff x="307134" y="1536407"/>
            <a:chExt cx="1564954" cy="2149720"/>
          </a:xfrm>
        </p:grpSpPr>
        <p:pic>
          <p:nvPicPr>
            <p:cNvPr id="6" name="Picture 5" descr="DNMT"/>
            <p:cNvPicPr>
              <a:picLocks noChangeAspect="1"/>
            </p:cNvPicPr>
            <p:nvPr/>
          </p:nvPicPr>
          <p:blipFill>
            <a:blip r:embed="rId2" cstate="print"/>
            <a:srcRect t="15067" r="92561" b="70716"/>
            <a:stretch>
              <a:fillRect/>
            </a:stretch>
          </p:blipFill>
          <p:spPr>
            <a:xfrm>
              <a:off x="831008" y="2373770"/>
              <a:ext cx="990600" cy="1116924"/>
            </a:xfrm>
            <a:prstGeom prst="rect">
              <a:avLst/>
            </a:prstGeom>
          </p:spPr>
        </p:pic>
        <p:grpSp>
          <p:nvGrpSpPr>
            <p:cNvPr id="7" name="Group 6"/>
            <p:cNvGrpSpPr/>
            <p:nvPr/>
          </p:nvGrpSpPr>
          <p:grpSpPr>
            <a:xfrm>
              <a:off x="307134" y="1536407"/>
              <a:ext cx="1564954" cy="2149720"/>
              <a:chOff x="1329656" y="1196143"/>
              <a:chExt cx="1803023" cy="2432724"/>
            </a:xfrm>
          </p:grpSpPr>
          <p:sp>
            <p:nvSpPr>
              <p:cNvPr id="8" name="Rectangle 7"/>
              <p:cNvSpPr/>
              <p:nvPr/>
            </p:nvSpPr>
            <p:spPr>
              <a:xfrm>
                <a:off x="1329656" y="2130840"/>
                <a:ext cx="820374" cy="1176800"/>
              </a:xfrm>
              <a:prstGeom prst="rect">
                <a:avLst/>
              </a:prstGeom>
            </p:spPr>
            <p:txBody>
              <a:bodyPr wrap="none">
                <a:spAutoFit/>
              </a:bodyPr>
              <a:lstStyle/>
              <a:p>
                <a:pPr algn="r">
                  <a:lnSpc>
                    <a:spcPts val="700"/>
                  </a:lnSpc>
                  <a:spcAft>
                    <a:spcPts val="400"/>
                  </a:spcAft>
                </a:pPr>
                <a:r>
                  <a:rPr lang="en-US" sz="1000" i="1" dirty="0" smtClean="0"/>
                  <a:t>MGMT</a:t>
                </a:r>
              </a:p>
              <a:p>
                <a:pPr algn="r">
                  <a:lnSpc>
                    <a:spcPts val="700"/>
                  </a:lnSpc>
                  <a:spcAft>
                    <a:spcPts val="400"/>
                  </a:spcAft>
                </a:pPr>
                <a:r>
                  <a:rPr lang="en-US" sz="1000" i="1" dirty="0" smtClean="0"/>
                  <a:t>DMAP</a:t>
                </a:r>
              </a:p>
              <a:p>
                <a:pPr algn="r">
                  <a:lnSpc>
                    <a:spcPts val="700"/>
                  </a:lnSpc>
                  <a:spcAft>
                    <a:spcPts val="400"/>
                  </a:spcAft>
                </a:pPr>
                <a:r>
                  <a:rPr lang="en-US" sz="1000" i="1" dirty="0" smtClean="0"/>
                  <a:t>DNMT1</a:t>
                </a:r>
              </a:p>
              <a:p>
                <a:pPr algn="r">
                  <a:lnSpc>
                    <a:spcPts val="700"/>
                  </a:lnSpc>
                  <a:spcAft>
                    <a:spcPts val="400"/>
                  </a:spcAft>
                </a:pPr>
                <a:r>
                  <a:rPr lang="en-US" sz="1000" i="1" dirty="0" smtClean="0"/>
                  <a:t>DNMT1L</a:t>
                </a:r>
              </a:p>
              <a:p>
                <a:pPr algn="r">
                  <a:lnSpc>
                    <a:spcPts val="700"/>
                  </a:lnSpc>
                  <a:spcAft>
                    <a:spcPts val="400"/>
                  </a:spcAft>
                </a:pPr>
                <a:r>
                  <a:rPr lang="en-US" sz="1000" i="1" dirty="0" smtClean="0"/>
                  <a:t>DNMT3A</a:t>
                </a:r>
              </a:p>
              <a:p>
                <a:pPr algn="r">
                  <a:lnSpc>
                    <a:spcPts val="700"/>
                  </a:lnSpc>
                  <a:spcAft>
                    <a:spcPts val="400"/>
                  </a:spcAft>
                </a:pPr>
                <a:r>
                  <a:rPr lang="en-US" sz="1000" i="1" dirty="0" smtClean="0"/>
                  <a:t>DNMT3AL</a:t>
                </a:r>
              </a:p>
              <a:p>
                <a:pPr algn="r">
                  <a:lnSpc>
                    <a:spcPts val="700"/>
                  </a:lnSpc>
                  <a:spcAft>
                    <a:spcPts val="400"/>
                  </a:spcAft>
                </a:pPr>
                <a:r>
                  <a:rPr lang="en-US" sz="1000" i="1" dirty="0" smtClean="0"/>
                  <a:t>DNMT3B</a:t>
                </a:r>
              </a:p>
            </p:txBody>
          </p:sp>
          <p:grpSp>
            <p:nvGrpSpPr>
              <p:cNvPr id="9" name="Group 13"/>
              <p:cNvGrpSpPr/>
              <p:nvPr/>
            </p:nvGrpSpPr>
            <p:grpSpPr>
              <a:xfrm>
                <a:off x="1949293" y="3295650"/>
                <a:ext cx="1144539" cy="333217"/>
                <a:chOff x="580938" y="6169025"/>
                <a:chExt cx="1144539" cy="333217"/>
              </a:xfrm>
            </p:grpSpPr>
            <p:pic>
              <p:nvPicPr>
                <p:cNvPr id="11" name="Picture 10" descr="PERV-showgag1"/>
                <p:cNvPicPr>
                  <a:picLocks noChangeAspect="1"/>
                </p:cNvPicPr>
                <p:nvPr/>
              </p:nvPicPr>
              <p:blipFill>
                <a:blip r:embed="rId3" cstate="print"/>
                <a:srcRect l="833" r="92500" b="97175"/>
                <a:stretch>
                  <a:fillRect/>
                </a:stretch>
              </p:blipFill>
              <p:spPr>
                <a:xfrm>
                  <a:off x="765245" y="6172200"/>
                  <a:ext cx="762000" cy="95250"/>
                </a:xfrm>
                <a:prstGeom prst="rect">
                  <a:avLst/>
                </a:prstGeom>
              </p:spPr>
            </p:pic>
            <p:sp>
              <p:nvSpPr>
                <p:cNvPr id="12" name="TextBox 11"/>
                <p:cNvSpPr txBox="1"/>
                <p:nvPr/>
              </p:nvSpPr>
              <p:spPr>
                <a:xfrm>
                  <a:off x="580938" y="6223738"/>
                  <a:ext cx="348173" cy="246221"/>
                </a:xfrm>
                <a:prstGeom prst="rect">
                  <a:avLst/>
                </a:prstGeom>
                <a:noFill/>
              </p:spPr>
              <p:txBody>
                <a:bodyPr wrap="none" rtlCol="0">
                  <a:spAutoFit/>
                </a:bodyPr>
                <a:lstStyle/>
                <a:p>
                  <a:r>
                    <a:rPr lang="en-US" sz="1000" dirty="0" smtClean="0"/>
                    <a:t>0.0</a:t>
                  </a:r>
                  <a:endParaRPr lang="en-US" sz="1000" dirty="0"/>
                </a:p>
              </p:txBody>
            </p:sp>
            <p:sp>
              <p:nvSpPr>
                <p:cNvPr id="13" name="TextBox 12"/>
                <p:cNvSpPr txBox="1"/>
                <p:nvPr/>
              </p:nvSpPr>
              <p:spPr>
                <a:xfrm>
                  <a:off x="1248617" y="6223606"/>
                  <a:ext cx="476860" cy="278636"/>
                </a:xfrm>
                <a:prstGeom prst="rect">
                  <a:avLst/>
                </a:prstGeom>
                <a:noFill/>
              </p:spPr>
              <p:txBody>
                <a:bodyPr wrap="none" rtlCol="0">
                  <a:spAutoFit/>
                </a:bodyPr>
                <a:lstStyle/>
                <a:p>
                  <a:r>
                    <a:rPr lang="en-US" sz="1000" dirty="0" smtClean="0"/>
                    <a:t>10.2</a:t>
                  </a:r>
                  <a:endParaRPr lang="en-US" sz="1000" dirty="0"/>
                </a:p>
              </p:txBody>
            </p:sp>
            <p:cxnSp>
              <p:nvCxnSpPr>
                <p:cNvPr id="14" name="Straight Connector 13"/>
                <p:cNvCxnSpPr/>
                <p:nvPr/>
              </p:nvCxnSpPr>
              <p:spPr>
                <a:xfrm>
                  <a:off x="774770" y="6170422"/>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27195" y="6175375"/>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485970" y="6169025"/>
                  <a:ext cx="0" cy="109728"/>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10730" y="6219826"/>
                  <a:ext cx="401137" cy="278636"/>
                </a:xfrm>
                <a:prstGeom prst="rect">
                  <a:avLst/>
                </a:prstGeom>
                <a:noFill/>
              </p:spPr>
              <p:txBody>
                <a:bodyPr wrap="none" rtlCol="0">
                  <a:spAutoFit/>
                </a:bodyPr>
                <a:lstStyle/>
                <a:p>
                  <a:r>
                    <a:rPr lang="en-US" sz="1000" dirty="0" smtClean="0"/>
                    <a:t>3.6</a:t>
                  </a:r>
                  <a:endParaRPr lang="en-US" sz="1000" dirty="0"/>
                </a:p>
              </p:txBody>
            </p:sp>
          </p:grpSp>
          <p:sp>
            <p:nvSpPr>
              <p:cNvPr id="10" name="TextBox 9"/>
              <p:cNvSpPr txBox="1"/>
              <p:nvPr/>
            </p:nvSpPr>
            <p:spPr>
              <a:xfrm rot="16200000">
                <a:off x="2072019" y="1156165"/>
                <a:ext cx="1020681" cy="1100638"/>
              </a:xfrm>
              <a:prstGeom prst="rect">
                <a:avLst/>
              </a:prstGeom>
              <a:noFill/>
            </p:spPr>
            <p:txBody>
              <a:bodyPr wrap="square" rtlCol="0">
                <a:spAutoFit/>
              </a:bodyPr>
              <a:lstStyle/>
              <a:p>
                <a:pPr>
                  <a:lnSpc>
                    <a:spcPts val="1100"/>
                  </a:lnSpc>
                </a:pPr>
                <a:r>
                  <a:rPr lang="en-US" sz="1000" dirty="0" smtClean="0"/>
                  <a:t>M0-PBS</a:t>
                </a:r>
              </a:p>
              <a:p>
                <a:pPr>
                  <a:lnSpc>
                    <a:spcPts val="1100"/>
                  </a:lnSpc>
                </a:pPr>
                <a:r>
                  <a:rPr lang="en-US" sz="1000" dirty="0" smtClean="0"/>
                  <a:t>M1-IFN</a:t>
                </a:r>
                <a:r>
                  <a:rPr lang="el-GR" sz="1000" dirty="0" smtClean="0"/>
                  <a:t>γ</a:t>
                </a:r>
                <a:endParaRPr lang="en-US" sz="1000" dirty="0" smtClean="0"/>
              </a:p>
              <a:p>
                <a:pPr>
                  <a:lnSpc>
                    <a:spcPts val="1100"/>
                  </a:lnSpc>
                </a:pPr>
                <a:r>
                  <a:rPr lang="en-US" sz="1000" dirty="0" smtClean="0"/>
                  <a:t>M2-IL4</a:t>
                </a:r>
              </a:p>
              <a:p>
                <a:pPr>
                  <a:lnSpc>
                    <a:spcPts val="1100"/>
                  </a:lnSpc>
                </a:pPr>
                <a:r>
                  <a:rPr lang="en-US" sz="1000" dirty="0" smtClean="0"/>
                  <a:t>M1-LPS</a:t>
                </a:r>
              </a:p>
              <a:p>
                <a:pPr>
                  <a:lnSpc>
                    <a:spcPts val="1100"/>
                  </a:lnSpc>
                </a:pPr>
                <a:r>
                  <a:rPr lang="en-US" sz="1000" dirty="0" smtClean="0"/>
                  <a:t>M2-IL10</a:t>
                </a:r>
              </a:p>
              <a:p>
                <a:pPr>
                  <a:lnSpc>
                    <a:spcPts val="1100"/>
                  </a:lnSpc>
                </a:pPr>
                <a:r>
                  <a:rPr lang="en-US" sz="1000" dirty="0" err="1" smtClean="0"/>
                  <a:t>MaV</a:t>
                </a:r>
                <a:r>
                  <a:rPr lang="en-US" sz="1000" dirty="0" smtClean="0"/>
                  <a:t>-IFN</a:t>
                </a:r>
                <a:r>
                  <a:rPr lang="el-GR" sz="1000" dirty="0" smtClean="0"/>
                  <a:t>α</a:t>
                </a:r>
                <a:endParaRPr lang="en-US" sz="1000" dirty="0"/>
              </a:p>
            </p:txBody>
          </p:sp>
        </p:grpSp>
      </p:grpSp>
      <p:pic>
        <p:nvPicPr>
          <p:cNvPr id="18" name="Picture 17" descr="K-DeMeth"/>
          <p:cNvPicPr>
            <a:picLocks noChangeAspect="1"/>
          </p:cNvPicPr>
          <p:nvPr/>
        </p:nvPicPr>
        <p:blipFill>
          <a:blip r:embed="rId4" cstate="print"/>
          <a:srcRect l="572" t="14553" r="92818" b="59417"/>
          <a:stretch>
            <a:fillRect/>
          </a:stretch>
        </p:blipFill>
        <p:spPr>
          <a:xfrm>
            <a:off x="6959319" y="4047453"/>
            <a:ext cx="896112" cy="2082167"/>
          </a:xfrm>
          <a:prstGeom prst="rect">
            <a:avLst/>
          </a:prstGeom>
        </p:spPr>
      </p:pic>
      <p:pic>
        <p:nvPicPr>
          <p:cNvPr id="19" name="Picture 18" descr="KmeTrans"/>
          <p:cNvPicPr>
            <a:picLocks noChangeAspect="1"/>
          </p:cNvPicPr>
          <p:nvPr/>
        </p:nvPicPr>
        <p:blipFill>
          <a:blip r:embed="rId5" cstate="print"/>
          <a:srcRect t="14626" r="92185" b="48117"/>
          <a:stretch>
            <a:fillRect/>
          </a:stretch>
        </p:blipFill>
        <p:spPr>
          <a:xfrm>
            <a:off x="5816426" y="3075017"/>
            <a:ext cx="1066800" cy="3000376"/>
          </a:xfrm>
          <a:prstGeom prst="rect">
            <a:avLst/>
          </a:prstGeom>
        </p:spPr>
      </p:pic>
      <p:sp>
        <p:nvSpPr>
          <p:cNvPr id="20" name="Rectangle 19"/>
          <p:cNvSpPr/>
          <p:nvPr/>
        </p:nvSpPr>
        <p:spPr>
          <a:xfrm>
            <a:off x="5277146" y="3113118"/>
            <a:ext cx="739305" cy="3003386"/>
          </a:xfrm>
          <a:prstGeom prst="rect">
            <a:avLst/>
          </a:prstGeom>
        </p:spPr>
        <p:txBody>
          <a:bodyPr wrap="none">
            <a:spAutoFit/>
          </a:bodyPr>
          <a:lstStyle/>
          <a:p>
            <a:pPr algn="r">
              <a:lnSpc>
                <a:spcPts val="700"/>
              </a:lnSpc>
              <a:spcAft>
                <a:spcPts val="400"/>
              </a:spcAft>
            </a:pPr>
            <a:r>
              <a:rPr lang="en-US" sz="1000" i="1" dirty="0" smtClean="0"/>
              <a:t>ASH1L</a:t>
            </a:r>
          </a:p>
          <a:p>
            <a:pPr algn="r">
              <a:lnSpc>
                <a:spcPts val="700"/>
              </a:lnSpc>
              <a:spcAft>
                <a:spcPts val="400"/>
              </a:spcAft>
            </a:pPr>
            <a:r>
              <a:rPr lang="en-US" sz="1000" i="1" dirty="0" smtClean="0"/>
              <a:t>DOT1</a:t>
            </a:r>
          </a:p>
          <a:p>
            <a:pPr algn="r">
              <a:lnSpc>
                <a:spcPts val="700"/>
              </a:lnSpc>
              <a:spcAft>
                <a:spcPts val="400"/>
              </a:spcAft>
            </a:pPr>
            <a:r>
              <a:rPr lang="en-US" sz="1000" i="1" dirty="0" smtClean="0"/>
              <a:t>EHMT1</a:t>
            </a:r>
          </a:p>
          <a:p>
            <a:pPr algn="r">
              <a:lnSpc>
                <a:spcPts val="700"/>
              </a:lnSpc>
              <a:spcAft>
                <a:spcPts val="400"/>
              </a:spcAft>
            </a:pPr>
            <a:r>
              <a:rPr lang="en-US" sz="1000" i="1" dirty="0" smtClean="0"/>
              <a:t>EHMT2</a:t>
            </a:r>
          </a:p>
          <a:p>
            <a:pPr algn="r">
              <a:lnSpc>
                <a:spcPts val="700"/>
              </a:lnSpc>
              <a:spcAft>
                <a:spcPts val="400"/>
              </a:spcAft>
            </a:pPr>
            <a:r>
              <a:rPr lang="en-US" sz="1000" i="1" dirty="0" smtClean="0"/>
              <a:t>EZH1</a:t>
            </a:r>
          </a:p>
          <a:p>
            <a:pPr algn="r">
              <a:lnSpc>
                <a:spcPts val="700"/>
              </a:lnSpc>
              <a:spcAft>
                <a:spcPts val="400"/>
              </a:spcAft>
            </a:pPr>
            <a:r>
              <a:rPr lang="en-US" sz="1000" i="1" dirty="0" smtClean="0"/>
              <a:t>MLL1</a:t>
            </a:r>
          </a:p>
          <a:p>
            <a:pPr algn="r">
              <a:lnSpc>
                <a:spcPts val="700"/>
              </a:lnSpc>
              <a:spcAft>
                <a:spcPts val="400"/>
              </a:spcAft>
            </a:pPr>
            <a:r>
              <a:rPr lang="en-US" sz="1000" i="1" dirty="0" smtClean="0"/>
              <a:t>MLL2</a:t>
            </a:r>
          </a:p>
          <a:p>
            <a:pPr algn="r">
              <a:lnSpc>
                <a:spcPts val="700"/>
              </a:lnSpc>
              <a:spcAft>
                <a:spcPts val="400"/>
              </a:spcAft>
            </a:pPr>
            <a:r>
              <a:rPr lang="en-US" sz="1000" i="1" dirty="0" smtClean="0"/>
              <a:t>MLL3</a:t>
            </a:r>
          </a:p>
          <a:p>
            <a:pPr algn="r">
              <a:lnSpc>
                <a:spcPts val="700"/>
              </a:lnSpc>
              <a:spcAft>
                <a:spcPts val="400"/>
              </a:spcAft>
            </a:pPr>
            <a:r>
              <a:rPr lang="en-US" sz="1000" i="1" dirty="0" smtClean="0"/>
              <a:t>MLL4</a:t>
            </a:r>
          </a:p>
          <a:p>
            <a:pPr algn="r">
              <a:lnSpc>
                <a:spcPts val="700"/>
              </a:lnSpc>
              <a:spcAft>
                <a:spcPts val="400"/>
              </a:spcAft>
            </a:pPr>
            <a:r>
              <a:rPr lang="en-US" sz="1000" i="1" dirty="0" smtClean="0"/>
              <a:t>MLL5</a:t>
            </a:r>
          </a:p>
          <a:p>
            <a:pPr algn="r">
              <a:lnSpc>
                <a:spcPts val="700"/>
              </a:lnSpc>
              <a:spcAft>
                <a:spcPts val="400"/>
              </a:spcAft>
            </a:pPr>
            <a:r>
              <a:rPr lang="en-US" sz="1000" i="1" dirty="0" smtClean="0"/>
              <a:t>NSD1</a:t>
            </a:r>
          </a:p>
          <a:p>
            <a:pPr algn="r">
              <a:lnSpc>
                <a:spcPts val="700"/>
              </a:lnSpc>
              <a:spcAft>
                <a:spcPts val="400"/>
              </a:spcAft>
            </a:pPr>
            <a:r>
              <a:rPr lang="en-US" sz="1000" i="1" dirty="0" smtClean="0"/>
              <a:t>NSD3</a:t>
            </a:r>
          </a:p>
          <a:p>
            <a:pPr algn="r">
              <a:lnSpc>
                <a:spcPts val="700"/>
              </a:lnSpc>
              <a:spcAft>
                <a:spcPts val="400"/>
              </a:spcAft>
            </a:pPr>
            <a:r>
              <a:rPr lang="en-US" sz="1000" i="1" dirty="0" smtClean="0"/>
              <a:t>SETD1A</a:t>
            </a:r>
          </a:p>
          <a:p>
            <a:pPr algn="r">
              <a:lnSpc>
                <a:spcPts val="700"/>
              </a:lnSpc>
              <a:spcAft>
                <a:spcPts val="400"/>
              </a:spcAft>
            </a:pPr>
            <a:r>
              <a:rPr lang="en-US" sz="1000" i="1" dirty="0" smtClean="0"/>
              <a:t>SETD2</a:t>
            </a:r>
          </a:p>
          <a:p>
            <a:pPr algn="r">
              <a:lnSpc>
                <a:spcPts val="700"/>
              </a:lnSpc>
              <a:spcAft>
                <a:spcPts val="400"/>
              </a:spcAft>
            </a:pPr>
            <a:r>
              <a:rPr lang="en-US" sz="1000" i="1" dirty="0" smtClean="0"/>
              <a:t>SETD8</a:t>
            </a:r>
          </a:p>
          <a:p>
            <a:pPr algn="r">
              <a:lnSpc>
                <a:spcPts val="700"/>
              </a:lnSpc>
              <a:spcAft>
                <a:spcPts val="400"/>
              </a:spcAft>
            </a:pPr>
            <a:r>
              <a:rPr lang="en-US" sz="1000" i="1" dirty="0" smtClean="0"/>
              <a:t>SETDB1</a:t>
            </a:r>
          </a:p>
          <a:p>
            <a:pPr algn="r">
              <a:lnSpc>
                <a:spcPts val="700"/>
              </a:lnSpc>
              <a:spcAft>
                <a:spcPts val="400"/>
              </a:spcAft>
            </a:pPr>
            <a:r>
              <a:rPr lang="en-US" sz="1000" i="1" dirty="0" smtClean="0"/>
              <a:t>SETDB2</a:t>
            </a:r>
          </a:p>
          <a:p>
            <a:pPr algn="r">
              <a:lnSpc>
                <a:spcPts val="700"/>
              </a:lnSpc>
              <a:spcAft>
                <a:spcPts val="400"/>
              </a:spcAft>
            </a:pPr>
            <a:r>
              <a:rPr lang="en-US" sz="1000" i="1" dirty="0" smtClean="0"/>
              <a:t>SETMAR</a:t>
            </a:r>
          </a:p>
          <a:p>
            <a:pPr algn="r">
              <a:lnSpc>
                <a:spcPts val="700"/>
              </a:lnSpc>
              <a:spcAft>
                <a:spcPts val="400"/>
              </a:spcAft>
            </a:pPr>
            <a:r>
              <a:rPr lang="en-US" sz="1000" i="1" dirty="0" smtClean="0"/>
              <a:t>SUV39H1</a:t>
            </a:r>
          </a:p>
          <a:p>
            <a:pPr algn="r">
              <a:lnSpc>
                <a:spcPts val="700"/>
              </a:lnSpc>
              <a:spcAft>
                <a:spcPts val="400"/>
              </a:spcAft>
            </a:pPr>
            <a:r>
              <a:rPr lang="en-US" sz="1000" i="1" dirty="0" smtClean="0"/>
              <a:t>SUV420H2</a:t>
            </a:r>
          </a:p>
          <a:p>
            <a:pPr algn="r">
              <a:lnSpc>
                <a:spcPts val="700"/>
              </a:lnSpc>
              <a:spcAft>
                <a:spcPts val="400"/>
              </a:spcAft>
            </a:pPr>
            <a:r>
              <a:rPr lang="en-US" sz="1000" i="1" dirty="0" smtClean="0"/>
              <a:t>WHSC1</a:t>
            </a:r>
          </a:p>
        </p:txBody>
      </p:sp>
      <p:grpSp>
        <p:nvGrpSpPr>
          <p:cNvPr id="21" name="Group 13"/>
          <p:cNvGrpSpPr/>
          <p:nvPr/>
        </p:nvGrpSpPr>
        <p:grpSpPr>
          <a:xfrm rot="10800000" flipH="1">
            <a:off x="5899219" y="6074113"/>
            <a:ext cx="987426" cy="314280"/>
            <a:chOff x="580930" y="5932451"/>
            <a:chExt cx="1137634" cy="355652"/>
          </a:xfrm>
        </p:grpSpPr>
        <p:pic>
          <p:nvPicPr>
            <p:cNvPr id="22" name="Picture 21" descr="PERV-showgag1"/>
            <p:cNvPicPr>
              <a:picLocks noChangeAspect="1"/>
            </p:cNvPicPr>
            <p:nvPr/>
          </p:nvPicPr>
          <p:blipFill>
            <a:blip r:embed="rId3" cstate="print"/>
            <a:srcRect l="833" r="92500" b="97175"/>
            <a:stretch>
              <a:fillRect/>
            </a:stretch>
          </p:blipFill>
          <p:spPr>
            <a:xfrm>
              <a:off x="765239" y="6192854"/>
              <a:ext cx="762000" cy="95249"/>
            </a:xfrm>
            <a:prstGeom prst="rect">
              <a:avLst/>
            </a:prstGeom>
          </p:spPr>
        </p:pic>
        <p:sp>
          <p:nvSpPr>
            <p:cNvPr id="23" name="TextBox 22"/>
            <p:cNvSpPr txBox="1"/>
            <p:nvPr/>
          </p:nvSpPr>
          <p:spPr>
            <a:xfrm rot="10800000">
              <a:off x="580930" y="5964864"/>
              <a:ext cx="348173" cy="246221"/>
            </a:xfrm>
            <a:prstGeom prst="rect">
              <a:avLst/>
            </a:prstGeom>
            <a:noFill/>
          </p:spPr>
          <p:txBody>
            <a:bodyPr wrap="none" rtlCol="0">
              <a:spAutoFit/>
            </a:bodyPr>
            <a:lstStyle/>
            <a:p>
              <a:r>
                <a:rPr lang="en-US" sz="1000" dirty="0" smtClean="0"/>
                <a:t>0.0</a:t>
              </a:r>
              <a:endParaRPr lang="en-US" sz="1000" dirty="0"/>
            </a:p>
          </p:txBody>
        </p:sp>
        <p:sp>
          <p:nvSpPr>
            <p:cNvPr id="24" name="TextBox 23"/>
            <p:cNvSpPr txBox="1"/>
            <p:nvPr/>
          </p:nvSpPr>
          <p:spPr>
            <a:xfrm rot="10800000">
              <a:off x="1241706" y="5932451"/>
              <a:ext cx="476858" cy="278634"/>
            </a:xfrm>
            <a:prstGeom prst="rect">
              <a:avLst/>
            </a:prstGeom>
            <a:noFill/>
          </p:spPr>
          <p:txBody>
            <a:bodyPr wrap="none" rtlCol="0">
              <a:spAutoFit/>
            </a:bodyPr>
            <a:lstStyle/>
            <a:p>
              <a:r>
                <a:rPr lang="en-US" sz="1000" dirty="0" smtClean="0"/>
                <a:t>19.1</a:t>
              </a:r>
              <a:endParaRPr lang="en-US" sz="1000" dirty="0"/>
            </a:p>
          </p:txBody>
        </p:sp>
        <p:cxnSp>
          <p:nvCxnSpPr>
            <p:cNvPr id="25" name="Straight Connector 24"/>
            <p:cNvCxnSpPr/>
            <p:nvPr/>
          </p:nvCxnSpPr>
          <p:spPr>
            <a:xfrm>
              <a:off x="774770" y="6170422"/>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127195" y="6175375"/>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485970" y="6169025"/>
              <a:ext cx="0" cy="109728"/>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10800000">
              <a:off x="887135" y="5932458"/>
              <a:ext cx="476858" cy="278635"/>
            </a:xfrm>
            <a:prstGeom prst="rect">
              <a:avLst/>
            </a:prstGeom>
            <a:noFill/>
          </p:spPr>
          <p:txBody>
            <a:bodyPr wrap="none" rtlCol="0">
              <a:spAutoFit/>
            </a:bodyPr>
            <a:lstStyle/>
            <a:p>
              <a:r>
                <a:rPr lang="en-US" sz="1000" dirty="0" smtClean="0"/>
                <a:t>13.9</a:t>
              </a:r>
              <a:endParaRPr lang="en-US" sz="1000" dirty="0"/>
            </a:p>
          </p:txBody>
        </p:sp>
      </p:grpSp>
      <p:grpSp>
        <p:nvGrpSpPr>
          <p:cNvPr id="29" name="Group 28"/>
          <p:cNvGrpSpPr/>
          <p:nvPr/>
        </p:nvGrpSpPr>
        <p:grpSpPr>
          <a:xfrm>
            <a:off x="6887566" y="457563"/>
            <a:ext cx="1507787" cy="3648961"/>
            <a:chOff x="2743200" y="1453729"/>
            <a:chExt cx="1507787" cy="3648961"/>
          </a:xfrm>
        </p:grpSpPr>
        <p:pic>
          <p:nvPicPr>
            <p:cNvPr id="30" name="Picture 29" descr="HADC"/>
            <p:cNvPicPr>
              <a:picLocks noChangeAspect="1"/>
            </p:cNvPicPr>
            <p:nvPr/>
          </p:nvPicPr>
          <p:blipFill>
            <a:blip r:embed="rId6" cstate="print"/>
            <a:srcRect t="14487" r="92450" b="51883"/>
            <a:stretch>
              <a:fillRect/>
            </a:stretch>
          </p:blipFill>
          <p:spPr>
            <a:xfrm>
              <a:off x="2743200" y="2252930"/>
              <a:ext cx="1009650" cy="2653338"/>
            </a:xfrm>
            <a:prstGeom prst="rect">
              <a:avLst/>
            </a:prstGeom>
          </p:spPr>
        </p:pic>
        <p:grpSp>
          <p:nvGrpSpPr>
            <p:cNvPr id="31" name="Group 90"/>
            <p:cNvGrpSpPr/>
            <p:nvPr/>
          </p:nvGrpSpPr>
          <p:grpSpPr>
            <a:xfrm>
              <a:off x="2794083" y="2254728"/>
              <a:ext cx="1456904" cy="2847962"/>
              <a:chOff x="4622839" y="-66610"/>
              <a:chExt cx="1456904" cy="2847962"/>
            </a:xfrm>
          </p:grpSpPr>
          <p:sp>
            <p:nvSpPr>
              <p:cNvPr id="33" name="Rectangle 32"/>
              <p:cNvSpPr/>
              <p:nvPr/>
            </p:nvSpPr>
            <p:spPr>
              <a:xfrm>
                <a:off x="5463870" y="-66610"/>
                <a:ext cx="615873" cy="2580194"/>
              </a:xfrm>
              <a:prstGeom prst="rect">
                <a:avLst/>
              </a:prstGeom>
            </p:spPr>
            <p:txBody>
              <a:bodyPr wrap="none">
                <a:spAutoFit/>
              </a:bodyPr>
              <a:lstStyle/>
              <a:p>
                <a:pPr>
                  <a:lnSpc>
                    <a:spcPts val="700"/>
                  </a:lnSpc>
                  <a:spcAft>
                    <a:spcPts val="400"/>
                  </a:spcAft>
                </a:pPr>
                <a:r>
                  <a:rPr lang="en-US" sz="1000" i="1" dirty="0" smtClean="0"/>
                  <a:t>HADC1</a:t>
                </a:r>
              </a:p>
              <a:p>
                <a:pPr>
                  <a:lnSpc>
                    <a:spcPts val="700"/>
                  </a:lnSpc>
                  <a:spcAft>
                    <a:spcPts val="400"/>
                  </a:spcAft>
                </a:pPr>
                <a:r>
                  <a:rPr lang="en-US" sz="1000" i="1" dirty="0" smtClean="0"/>
                  <a:t>HADC2</a:t>
                </a:r>
              </a:p>
              <a:p>
                <a:pPr>
                  <a:lnSpc>
                    <a:spcPts val="700"/>
                  </a:lnSpc>
                  <a:spcAft>
                    <a:spcPts val="400"/>
                  </a:spcAft>
                </a:pPr>
                <a:r>
                  <a:rPr lang="en-US" sz="1000" i="1" dirty="0" smtClean="0"/>
                  <a:t>HADC3</a:t>
                </a:r>
              </a:p>
              <a:p>
                <a:pPr>
                  <a:lnSpc>
                    <a:spcPts val="700"/>
                  </a:lnSpc>
                  <a:spcAft>
                    <a:spcPts val="400"/>
                  </a:spcAft>
                </a:pPr>
                <a:r>
                  <a:rPr lang="en-US" sz="1000" i="1" dirty="0" smtClean="0"/>
                  <a:t>HADC8</a:t>
                </a:r>
              </a:p>
              <a:p>
                <a:pPr>
                  <a:lnSpc>
                    <a:spcPts val="700"/>
                  </a:lnSpc>
                  <a:spcAft>
                    <a:spcPts val="400"/>
                  </a:spcAft>
                </a:pPr>
                <a:r>
                  <a:rPr lang="en-US" sz="1000" i="1" dirty="0" smtClean="0"/>
                  <a:t>HADC5</a:t>
                </a:r>
              </a:p>
              <a:p>
                <a:pPr>
                  <a:lnSpc>
                    <a:spcPts val="700"/>
                  </a:lnSpc>
                  <a:spcAft>
                    <a:spcPts val="400"/>
                  </a:spcAft>
                </a:pPr>
                <a:r>
                  <a:rPr lang="en-US" sz="1000" i="1" dirty="0" smtClean="0"/>
                  <a:t>HADC7</a:t>
                </a:r>
              </a:p>
              <a:p>
                <a:pPr>
                  <a:lnSpc>
                    <a:spcPts val="700"/>
                  </a:lnSpc>
                  <a:spcAft>
                    <a:spcPts val="400"/>
                  </a:spcAft>
                </a:pPr>
                <a:r>
                  <a:rPr lang="en-US" sz="1000" i="1" dirty="0" smtClean="0"/>
                  <a:t>HADC9</a:t>
                </a:r>
              </a:p>
              <a:p>
                <a:pPr>
                  <a:lnSpc>
                    <a:spcPts val="700"/>
                  </a:lnSpc>
                  <a:spcAft>
                    <a:spcPts val="400"/>
                  </a:spcAft>
                </a:pPr>
                <a:r>
                  <a:rPr lang="en-US" sz="1000" i="1" dirty="0" smtClean="0"/>
                  <a:t>HADC9L</a:t>
                </a:r>
              </a:p>
              <a:p>
                <a:pPr>
                  <a:lnSpc>
                    <a:spcPts val="700"/>
                  </a:lnSpc>
                  <a:spcAft>
                    <a:spcPts val="400"/>
                  </a:spcAft>
                </a:pPr>
                <a:r>
                  <a:rPr lang="en-US" sz="1000" i="1" dirty="0" smtClean="0"/>
                  <a:t>HADC6</a:t>
                </a:r>
              </a:p>
              <a:p>
                <a:pPr>
                  <a:lnSpc>
                    <a:spcPts val="700"/>
                  </a:lnSpc>
                  <a:spcAft>
                    <a:spcPts val="400"/>
                  </a:spcAft>
                </a:pPr>
                <a:r>
                  <a:rPr lang="en-US" sz="1000" i="1" dirty="0" smtClean="0"/>
                  <a:t>HADC10</a:t>
                </a:r>
              </a:p>
              <a:p>
                <a:pPr>
                  <a:lnSpc>
                    <a:spcPts val="700"/>
                  </a:lnSpc>
                  <a:spcAft>
                    <a:spcPts val="400"/>
                  </a:spcAft>
                </a:pPr>
                <a:r>
                  <a:rPr lang="en-US" sz="1000" i="1" dirty="0" smtClean="0"/>
                  <a:t>HADC11</a:t>
                </a:r>
              </a:p>
              <a:p>
                <a:pPr>
                  <a:lnSpc>
                    <a:spcPts val="700"/>
                  </a:lnSpc>
                  <a:spcAft>
                    <a:spcPts val="400"/>
                  </a:spcAft>
                </a:pPr>
                <a:r>
                  <a:rPr lang="en-US" sz="1000" i="1" dirty="0" smtClean="0"/>
                  <a:t>SIRT1</a:t>
                </a:r>
              </a:p>
              <a:p>
                <a:pPr>
                  <a:lnSpc>
                    <a:spcPts val="700"/>
                  </a:lnSpc>
                  <a:spcAft>
                    <a:spcPts val="400"/>
                  </a:spcAft>
                </a:pPr>
                <a:r>
                  <a:rPr lang="en-US" sz="1000" i="1" dirty="0" smtClean="0"/>
                  <a:t>SIRT2</a:t>
                </a:r>
              </a:p>
              <a:p>
                <a:pPr>
                  <a:lnSpc>
                    <a:spcPts val="700"/>
                  </a:lnSpc>
                  <a:spcAft>
                    <a:spcPts val="400"/>
                  </a:spcAft>
                </a:pPr>
                <a:r>
                  <a:rPr lang="en-US" sz="1000" i="1" dirty="0" smtClean="0"/>
                  <a:t>SIRT3</a:t>
                </a:r>
              </a:p>
              <a:p>
                <a:pPr>
                  <a:lnSpc>
                    <a:spcPts val="700"/>
                  </a:lnSpc>
                  <a:spcAft>
                    <a:spcPts val="400"/>
                  </a:spcAft>
                </a:pPr>
                <a:r>
                  <a:rPr lang="en-US" sz="1000" i="1" dirty="0" smtClean="0"/>
                  <a:t>SIRT4</a:t>
                </a:r>
              </a:p>
              <a:p>
                <a:pPr>
                  <a:lnSpc>
                    <a:spcPts val="700"/>
                  </a:lnSpc>
                  <a:spcAft>
                    <a:spcPts val="400"/>
                  </a:spcAft>
                </a:pPr>
                <a:r>
                  <a:rPr lang="en-US" sz="1000" i="1" dirty="0" smtClean="0"/>
                  <a:t>SIRT5</a:t>
                </a:r>
              </a:p>
              <a:p>
                <a:pPr>
                  <a:lnSpc>
                    <a:spcPts val="700"/>
                  </a:lnSpc>
                  <a:spcAft>
                    <a:spcPts val="400"/>
                  </a:spcAft>
                </a:pPr>
                <a:r>
                  <a:rPr lang="en-US" sz="1000" i="1" dirty="0" smtClean="0"/>
                  <a:t>SIRT6</a:t>
                </a:r>
              </a:p>
              <a:p>
                <a:pPr>
                  <a:lnSpc>
                    <a:spcPts val="700"/>
                  </a:lnSpc>
                  <a:spcAft>
                    <a:spcPts val="400"/>
                  </a:spcAft>
                </a:pPr>
                <a:r>
                  <a:rPr lang="en-US" sz="1000" i="1" dirty="0" smtClean="0"/>
                  <a:t>SIRT7</a:t>
                </a:r>
              </a:p>
            </p:txBody>
          </p:sp>
          <p:grpSp>
            <p:nvGrpSpPr>
              <p:cNvPr id="34" name="Group 13"/>
              <p:cNvGrpSpPr/>
              <p:nvPr/>
            </p:nvGrpSpPr>
            <p:grpSpPr>
              <a:xfrm>
                <a:off x="4622839" y="2486912"/>
                <a:ext cx="955607" cy="294440"/>
                <a:chOff x="580938" y="6169025"/>
                <a:chExt cx="1120438" cy="333183"/>
              </a:xfrm>
            </p:grpSpPr>
            <p:pic>
              <p:nvPicPr>
                <p:cNvPr id="35" name="Picture 34" descr="PERV-showgag1"/>
                <p:cNvPicPr>
                  <a:picLocks noChangeAspect="1"/>
                </p:cNvPicPr>
                <p:nvPr/>
              </p:nvPicPr>
              <p:blipFill>
                <a:blip r:embed="rId3" cstate="print"/>
                <a:srcRect l="833" r="92500" b="97175"/>
                <a:stretch>
                  <a:fillRect/>
                </a:stretch>
              </p:blipFill>
              <p:spPr>
                <a:xfrm>
                  <a:off x="765245" y="6172200"/>
                  <a:ext cx="762000" cy="95250"/>
                </a:xfrm>
                <a:prstGeom prst="rect">
                  <a:avLst/>
                </a:prstGeom>
              </p:spPr>
            </p:pic>
            <p:sp>
              <p:nvSpPr>
                <p:cNvPr id="36" name="TextBox 35"/>
                <p:cNvSpPr txBox="1"/>
                <p:nvPr/>
              </p:nvSpPr>
              <p:spPr>
                <a:xfrm>
                  <a:off x="580938" y="6223738"/>
                  <a:ext cx="348173" cy="246221"/>
                </a:xfrm>
                <a:prstGeom prst="rect">
                  <a:avLst/>
                </a:prstGeom>
                <a:noFill/>
              </p:spPr>
              <p:txBody>
                <a:bodyPr wrap="none" rtlCol="0">
                  <a:spAutoFit/>
                </a:bodyPr>
                <a:lstStyle/>
                <a:p>
                  <a:r>
                    <a:rPr lang="en-US" sz="1000" dirty="0" smtClean="0"/>
                    <a:t>0.0</a:t>
                  </a:r>
                  <a:endParaRPr lang="en-US" sz="1000" dirty="0"/>
                </a:p>
              </p:txBody>
            </p:sp>
            <p:sp>
              <p:nvSpPr>
                <p:cNvPr id="37" name="TextBox 36"/>
                <p:cNvSpPr txBox="1"/>
                <p:nvPr/>
              </p:nvSpPr>
              <p:spPr>
                <a:xfrm>
                  <a:off x="1216088" y="6223589"/>
                  <a:ext cx="485288" cy="278619"/>
                </a:xfrm>
                <a:prstGeom prst="rect">
                  <a:avLst/>
                </a:prstGeom>
                <a:noFill/>
              </p:spPr>
              <p:txBody>
                <a:bodyPr wrap="none" rtlCol="0">
                  <a:spAutoFit/>
                </a:bodyPr>
                <a:lstStyle/>
                <a:p>
                  <a:r>
                    <a:rPr lang="en-US" sz="1000" dirty="0" smtClean="0"/>
                    <a:t>42.9</a:t>
                  </a:r>
                  <a:endParaRPr lang="en-US" sz="1000" dirty="0"/>
                </a:p>
              </p:txBody>
            </p:sp>
            <p:cxnSp>
              <p:nvCxnSpPr>
                <p:cNvPr id="38" name="Straight Connector 30"/>
                <p:cNvCxnSpPr/>
                <p:nvPr/>
              </p:nvCxnSpPr>
              <p:spPr>
                <a:xfrm>
                  <a:off x="774770" y="6170422"/>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127195" y="6175375"/>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485970" y="6169025"/>
                  <a:ext cx="0" cy="109728"/>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33"/>
                <p:cNvSpPr txBox="1"/>
                <p:nvPr/>
              </p:nvSpPr>
              <p:spPr>
                <a:xfrm>
                  <a:off x="910731" y="6219825"/>
                  <a:ext cx="408227" cy="278619"/>
                </a:xfrm>
                <a:prstGeom prst="rect">
                  <a:avLst/>
                </a:prstGeom>
                <a:noFill/>
              </p:spPr>
              <p:txBody>
                <a:bodyPr wrap="none" rtlCol="0">
                  <a:spAutoFit/>
                </a:bodyPr>
                <a:lstStyle/>
                <a:p>
                  <a:r>
                    <a:rPr lang="en-US" sz="1000" dirty="0" smtClean="0"/>
                    <a:t>6.7</a:t>
                  </a:r>
                  <a:endParaRPr lang="en-US" sz="1000" dirty="0"/>
                </a:p>
              </p:txBody>
            </p:sp>
          </p:grpSp>
        </p:grpSp>
        <p:sp>
          <p:nvSpPr>
            <p:cNvPr id="32" name="TextBox 31"/>
            <p:cNvSpPr txBox="1"/>
            <p:nvPr/>
          </p:nvSpPr>
          <p:spPr>
            <a:xfrm rot="16200000">
              <a:off x="2846085" y="1427045"/>
              <a:ext cx="901943" cy="955312"/>
            </a:xfrm>
            <a:prstGeom prst="rect">
              <a:avLst/>
            </a:prstGeom>
            <a:noFill/>
          </p:spPr>
          <p:txBody>
            <a:bodyPr wrap="square" rtlCol="0">
              <a:spAutoFit/>
            </a:bodyPr>
            <a:lstStyle/>
            <a:p>
              <a:pPr>
                <a:lnSpc>
                  <a:spcPts val="1100"/>
                </a:lnSpc>
              </a:pPr>
              <a:r>
                <a:rPr lang="en-US" sz="1000" dirty="0" smtClean="0"/>
                <a:t>M0-PBS</a:t>
              </a:r>
            </a:p>
            <a:p>
              <a:pPr>
                <a:lnSpc>
                  <a:spcPts val="1100"/>
                </a:lnSpc>
              </a:pPr>
              <a:r>
                <a:rPr lang="en-US" sz="1000" dirty="0" smtClean="0"/>
                <a:t>M1-IFN</a:t>
              </a:r>
              <a:r>
                <a:rPr lang="el-GR" sz="1000" dirty="0" smtClean="0"/>
                <a:t>γ</a:t>
              </a:r>
              <a:endParaRPr lang="en-US" sz="1000" dirty="0" smtClean="0"/>
            </a:p>
            <a:p>
              <a:pPr>
                <a:lnSpc>
                  <a:spcPts val="1100"/>
                </a:lnSpc>
              </a:pPr>
              <a:r>
                <a:rPr lang="en-US" sz="1000" dirty="0" smtClean="0"/>
                <a:t>M2-IL4</a:t>
              </a:r>
            </a:p>
            <a:p>
              <a:pPr>
                <a:lnSpc>
                  <a:spcPts val="1100"/>
                </a:lnSpc>
              </a:pPr>
              <a:r>
                <a:rPr lang="en-US" sz="1000" dirty="0" smtClean="0"/>
                <a:t>M1-LPS</a:t>
              </a:r>
            </a:p>
            <a:p>
              <a:pPr>
                <a:lnSpc>
                  <a:spcPts val="1100"/>
                </a:lnSpc>
              </a:pPr>
              <a:r>
                <a:rPr lang="en-US" sz="1000" dirty="0" smtClean="0"/>
                <a:t>M2-IL10</a:t>
              </a:r>
            </a:p>
            <a:p>
              <a:pPr>
                <a:lnSpc>
                  <a:spcPts val="1100"/>
                </a:lnSpc>
              </a:pPr>
              <a:r>
                <a:rPr lang="en-US" sz="1000" dirty="0" err="1" smtClean="0"/>
                <a:t>MaV</a:t>
              </a:r>
              <a:r>
                <a:rPr lang="en-US" sz="1000" dirty="0" smtClean="0"/>
                <a:t>-IFN</a:t>
              </a:r>
              <a:r>
                <a:rPr lang="el-GR" sz="1000" dirty="0" smtClean="0"/>
                <a:t>α</a:t>
              </a:r>
              <a:endParaRPr lang="en-US" sz="1000" dirty="0"/>
            </a:p>
          </p:txBody>
        </p:sp>
      </p:grpSp>
      <p:grpSp>
        <p:nvGrpSpPr>
          <p:cNvPr id="42" name="Group 90"/>
          <p:cNvGrpSpPr/>
          <p:nvPr/>
        </p:nvGrpSpPr>
        <p:grpSpPr>
          <a:xfrm>
            <a:off x="6927865" y="4091343"/>
            <a:ext cx="1420036" cy="2273098"/>
            <a:chOff x="4622839" y="508254"/>
            <a:chExt cx="1420036" cy="2273098"/>
          </a:xfrm>
        </p:grpSpPr>
        <p:sp>
          <p:nvSpPr>
            <p:cNvPr id="43" name="Rectangle 42"/>
            <p:cNvSpPr/>
            <p:nvPr/>
          </p:nvSpPr>
          <p:spPr>
            <a:xfrm>
              <a:off x="5463870" y="508254"/>
              <a:ext cx="579005" cy="2015936"/>
            </a:xfrm>
            <a:prstGeom prst="rect">
              <a:avLst/>
            </a:prstGeom>
          </p:spPr>
          <p:txBody>
            <a:bodyPr wrap="none">
              <a:spAutoFit/>
            </a:bodyPr>
            <a:lstStyle/>
            <a:p>
              <a:pPr>
                <a:lnSpc>
                  <a:spcPts val="700"/>
                </a:lnSpc>
                <a:spcAft>
                  <a:spcPts val="400"/>
                </a:spcAft>
              </a:pPr>
              <a:r>
                <a:rPr lang="en-US" sz="1000" i="1" dirty="0" smtClean="0"/>
                <a:t>KDM2A</a:t>
              </a:r>
            </a:p>
            <a:p>
              <a:pPr>
                <a:lnSpc>
                  <a:spcPts val="700"/>
                </a:lnSpc>
                <a:spcAft>
                  <a:spcPts val="400"/>
                </a:spcAft>
              </a:pPr>
              <a:r>
                <a:rPr lang="en-US" sz="1000" i="1" dirty="0" smtClean="0"/>
                <a:t>KDM2B</a:t>
              </a:r>
            </a:p>
            <a:p>
              <a:pPr>
                <a:lnSpc>
                  <a:spcPts val="700"/>
                </a:lnSpc>
                <a:spcAft>
                  <a:spcPts val="400"/>
                </a:spcAft>
              </a:pPr>
              <a:r>
                <a:rPr lang="en-US" sz="1000" i="1" dirty="0" smtClean="0"/>
                <a:t>KDM3A</a:t>
              </a:r>
            </a:p>
            <a:p>
              <a:pPr>
                <a:lnSpc>
                  <a:spcPts val="700"/>
                </a:lnSpc>
                <a:spcAft>
                  <a:spcPts val="400"/>
                </a:spcAft>
              </a:pPr>
              <a:r>
                <a:rPr lang="en-US" sz="1000" i="1" dirty="0" smtClean="0"/>
                <a:t>KDM3B</a:t>
              </a:r>
            </a:p>
            <a:p>
              <a:pPr>
                <a:lnSpc>
                  <a:spcPts val="700"/>
                </a:lnSpc>
                <a:spcAft>
                  <a:spcPts val="400"/>
                </a:spcAft>
              </a:pPr>
              <a:r>
                <a:rPr lang="en-US" sz="1000" i="1" dirty="0" smtClean="0"/>
                <a:t>KDM4A</a:t>
              </a:r>
            </a:p>
            <a:p>
              <a:pPr>
                <a:lnSpc>
                  <a:spcPts val="700"/>
                </a:lnSpc>
                <a:spcAft>
                  <a:spcPts val="400"/>
                </a:spcAft>
              </a:pPr>
              <a:r>
                <a:rPr lang="en-US" sz="1000" i="1" dirty="0" smtClean="0"/>
                <a:t>KDM4B</a:t>
              </a:r>
            </a:p>
            <a:p>
              <a:pPr>
                <a:lnSpc>
                  <a:spcPts val="700"/>
                </a:lnSpc>
                <a:spcAft>
                  <a:spcPts val="400"/>
                </a:spcAft>
              </a:pPr>
              <a:r>
                <a:rPr lang="en-US" sz="1000" i="1" dirty="0" smtClean="0"/>
                <a:t>KDM4C</a:t>
              </a:r>
            </a:p>
            <a:p>
              <a:pPr>
                <a:lnSpc>
                  <a:spcPts val="700"/>
                </a:lnSpc>
                <a:spcAft>
                  <a:spcPts val="400"/>
                </a:spcAft>
              </a:pPr>
              <a:r>
                <a:rPr lang="en-US" sz="1000" i="1" dirty="0" smtClean="0"/>
                <a:t>KDM5A</a:t>
              </a:r>
            </a:p>
            <a:p>
              <a:pPr>
                <a:lnSpc>
                  <a:spcPts val="700"/>
                </a:lnSpc>
                <a:spcAft>
                  <a:spcPts val="400"/>
                </a:spcAft>
              </a:pPr>
              <a:r>
                <a:rPr lang="en-US" sz="1000" i="1" dirty="0" smtClean="0"/>
                <a:t>KDM5B</a:t>
              </a:r>
            </a:p>
            <a:p>
              <a:pPr>
                <a:lnSpc>
                  <a:spcPts val="700"/>
                </a:lnSpc>
                <a:spcAft>
                  <a:spcPts val="400"/>
                </a:spcAft>
              </a:pPr>
              <a:r>
                <a:rPr lang="en-US" sz="1000" i="1" dirty="0" smtClean="0"/>
                <a:t>KDM5C</a:t>
              </a:r>
            </a:p>
            <a:p>
              <a:pPr>
                <a:lnSpc>
                  <a:spcPts val="700"/>
                </a:lnSpc>
                <a:spcAft>
                  <a:spcPts val="400"/>
                </a:spcAft>
              </a:pPr>
              <a:r>
                <a:rPr lang="en-US" sz="1000" i="1" dirty="0" smtClean="0"/>
                <a:t>KDM6A</a:t>
              </a:r>
            </a:p>
            <a:p>
              <a:pPr>
                <a:lnSpc>
                  <a:spcPts val="700"/>
                </a:lnSpc>
                <a:spcAft>
                  <a:spcPts val="400"/>
                </a:spcAft>
              </a:pPr>
              <a:r>
                <a:rPr lang="en-US" sz="1000" i="1" dirty="0" smtClean="0"/>
                <a:t>KDM7</a:t>
              </a:r>
            </a:p>
            <a:p>
              <a:pPr>
                <a:lnSpc>
                  <a:spcPts val="700"/>
                </a:lnSpc>
                <a:spcAft>
                  <a:spcPts val="400"/>
                </a:spcAft>
              </a:pPr>
              <a:r>
                <a:rPr lang="en-US" sz="1000" i="1" dirty="0" smtClean="0"/>
                <a:t>KDM8</a:t>
              </a:r>
            </a:p>
            <a:p>
              <a:pPr>
                <a:lnSpc>
                  <a:spcPts val="700"/>
                </a:lnSpc>
                <a:spcAft>
                  <a:spcPts val="400"/>
                </a:spcAft>
              </a:pPr>
              <a:r>
                <a:rPr lang="en-US" sz="1000" i="1" dirty="0" smtClean="0"/>
                <a:t>NO66</a:t>
              </a:r>
            </a:p>
          </p:txBody>
        </p:sp>
        <p:grpSp>
          <p:nvGrpSpPr>
            <p:cNvPr id="44" name="Group 13"/>
            <p:cNvGrpSpPr/>
            <p:nvPr/>
          </p:nvGrpSpPr>
          <p:grpSpPr>
            <a:xfrm>
              <a:off x="4622839" y="2486912"/>
              <a:ext cx="988136" cy="294440"/>
              <a:chOff x="580938" y="6169025"/>
              <a:chExt cx="1158579" cy="333183"/>
            </a:xfrm>
          </p:grpSpPr>
          <p:pic>
            <p:nvPicPr>
              <p:cNvPr id="45" name="Picture 44" descr="PERV-showgag1"/>
              <p:cNvPicPr>
                <a:picLocks noChangeAspect="1"/>
              </p:cNvPicPr>
              <p:nvPr/>
            </p:nvPicPr>
            <p:blipFill>
              <a:blip r:embed="rId3" cstate="print"/>
              <a:srcRect l="833" r="92500" b="97175"/>
              <a:stretch>
                <a:fillRect/>
              </a:stretch>
            </p:blipFill>
            <p:spPr>
              <a:xfrm>
                <a:off x="765245" y="6172200"/>
                <a:ext cx="762000" cy="95250"/>
              </a:xfrm>
              <a:prstGeom prst="rect">
                <a:avLst/>
              </a:prstGeom>
            </p:spPr>
          </p:pic>
          <p:sp>
            <p:nvSpPr>
              <p:cNvPr id="46" name="TextBox 45"/>
              <p:cNvSpPr txBox="1"/>
              <p:nvPr/>
            </p:nvSpPr>
            <p:spPr>
              <a:xfrm>
                <a:off x="580938" y="6223738"/>
                <a:ext cx="348173" cy="246221"/>
              </a:xfrm>
              <a:prstGeom prst="rect">
                <a:avLst/>
              </a:prstGeom>
              <a:noFill/>
            </p:spPr>
            <p:txBody>
              <a:bodyPr wrap="none" rtlCol="0">
                <a:spAutoFit/>
              </a:bodyPr>
              <a:lstStyle/>
              <a:p>
                <a:r>
                  <a:rPr lang="en-US" sz="1000" dirty="0" smtClean="0"/>
                  <a:t>0.0</a:t>
                </a:r>
                <a:endParaRPr lang="en-US" sz="1000" dirty="0"/>
              </a:p>
            </p:txBody>
          </p:sp>
          <p:sp>
            <p:nvSpPr>
              <p:cNvPr id="47" name="TextBox 46"/>
              <p:cNvSpPr txBox="1"/>
              <p:nvPr/>
            </p:nvSpPr>
            <p:spPr>
              <a:xfrm>
                <a:off x="1254228" y="6223589"/>
                <a:ext cx="485289" cy="278619"/>
              </a:xfrm>
              <a:prstGeom prst="rect">
                <a:avLst/>
              </a:prstGeom>
              <a:noFill/>
            </p:spPr>
            <p:txBody>
              <a:bodyPr wrap="none" rtlCol="0">
                <a:spAutoFit/>
              </a:bodyPr>
              <a:lstStyle/>
              <a:p>
                <a:r>
                  <a:rPr lang="en-US" sz="1000" dirty="0" smtClean="0"/>
                  <a:t>21.0</a:t>
                </a:r>
                <a:endParaRPr lang="en-US" sz="1000" dirty="0"/>
              </a:p>
            </p:txBody>
          </p:sp>
          <p:cxnSp>
            <p:nvCxnSpPr>
              <p:cNvPr id="48" name="Straight Connector 47"/>
              <p:cNvCxnSpPr/>
              <p:nvPr/>
            </p:nvCxnSpPr>
            <p:spPr>
              <a:xfrm>
                <a:off x="774770" y="6170422"/>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127195" y="6175375"/>
                <a:ext cx="0" cy="1097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485970" y="6169025"/>
                <a:ext cx="0" cy="109728"/>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10731" y="6219825"/>
                <a:ext cx="485288" cy="278619"/>
              </a:xfrm>
              <a:prstGeom prst="rect">
                <a:avLst/>
              </a:prstGeom>
              <a:noFill/>
            </p:spPr>
            <p:txBody>
              <a:bodyPr wrap="none" rtlCol="0">
                <a:spAutoFit/>
              </a:bodyPr>
              <a:lstStyle/>
              <a:p>
                <a:r>
                  <a:rPr lang="en-US" sz="1000" dirty="0" smtClean="0"/>
                  <a:t>11.0</a:t>
                </a:r>
                <a:endParaRPr lang="en-US" sz="1000" dirty="0"/>
              </a:p>
            </p:txBody>
          </p:sp>
        </p:grpSp>
      </p:grpSp>
      <p:sp>
        <p:nvSpPr>
          <p:cNvPr id="52" name="TextBox 51"/>
          <p:cNvSpPr txBox="1"/>
          <p:nvPr/>
        </p:nvSpPr>
        <p:spPr>
          <a:xfrm rot="5400000">
            <a:off x="7608425" y="4901589"/>
            <a:ext cx="1616148" cy="276999"/>
          </a:xfrm>
          <a:prstGeom prst="rect">
            <a:avLst/>
          </a:prstGeom>
          <a:noFill/>
        </p:spPr>
        <p:txBody>
          <a:bodyPr wrap="none" rtlCol="0">
            <a:spAutoFit/>
          </a:bodyPr>
          <a:lstStyle/>
          <a:p>
            <a:r>
              <a:rPr lang="en-US" sz="1200" dirty="0" err="1" smtClean="0">
                <a:latin typeface="Arial" pitchFamily="34" charset="0"/>
                <a:cs typeface="Arial" pitchFamily="34" charset="0"/>
              </a:rPr>
              <a:t>Histone</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demethylase</a:t>
            </a:r>
            <a:endParaRPr lang="en-US" sz="1200" dirty="0">
              <a:latin typeface="Arial" pitchFamily="34" charset="0"/>
              <a:cs typeface="Arial" pitchFamily="34" charset="0"/>
            </a:endParaRPr>
          </a:p>
        </p:txBody>
      </p:sp>
      <p:pic>
        <p:nvPicPr>
          <p:cNvPr id="53" name="Picture 92" descr="Kansas State University wordmarks (3 versions)"/>
          <p:cNvPicPr>
            <a:picLocks noChangeAspect="1" noChangeArrowheads="1"/>
          </p:cNvPicPr>
          <p:nvPr/>
        </p:nvPicPr>
        <p:blipFill>
          <a:blip r:embed="rId7" cstate="print"/>
          <a:srcRect t="35694" b="36000"/>
          <a:stretch>
            <a:fillRect/>
          </a:stretch>
        </p:blipFill>
        <p:spPr bwMode="auto">
          <a:xfrm>
            <a:off x="7405944" y="6368507"/>
            <a:ext cx="1738056" cy="504001"/>
          </a:xfrm>
          <a:prstGeom prst="rect">
            <a:avLst/>
          </a:prstGeom>
          <a:noFill/>
        </p:spPr>
      </p:pic>
      <p:sp>
        <p:nvSpPr>
          <p:cNvPr id="54" name="TextBox 53"/>
          <p:cNvSpPr txBox="1"/>
          <p:nvPr/>
        </p:nvSpPr>
        <p:spPr>
          <a:xfrm>
            <a:off x="838200" y="0"/>
            <a:ext cx="77724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DEGs Critical for Epigenetic Regulation </a:t>
            </a:r>
            <a:endParaRPr lang="en-US" sz="2800" b="1" dirty="0">
              <a:latin typeface="Arial" pitchFamily="34" charset="0"/>
              <a:cs typeface="Arial" pitchFamily="34" charset="0"/>
            </a:endParaRPr>
          </a:p>
        </p:txBody>
      </p:sp>
      <p:pic>
        <p:nvPicPr>
          <p:cNvPr id="5128" name="Picture 8" descr="http://www.eusem.com/images/CH/epi/epi01.jpg"/>
          <p:cNvPicPr>
            <a:picLocks noChangeAspect="1" noChangeArrowheads="1"/>
          </p:cNvPicPr>
          <p:nvPr/>
        </p:nvPicPr>
        <p:blipFill>
          <a:blip r:embed="rId8" cstate="print"/>
          <a:srcRect/>
          <a:stretch>
            <a:fillRect/>
          </a:stretch>
        </p:blipFill>
        <p:spPr bwMode="auto">
          <a:xfrm>
            <a:off x="609600" y="609600"/>
            <a:ext cx="4267200" cy="5837529"/>
          </a:xfrm>
          <a:prstGeom prst="rect">
            <a:avLst/>
          </a:prstGeom>
          <a:noFill/>
        </p:spPr>
      </p:pic>
      <p:sp>
        <p:nvSpPr>
          <p:cNvPr id="59" name="Rectangle 58"/>
          <p:cNvSpPr/>
          <p:nvPr/>
        </p:nvSpPr>
        <p:spPr>
          <a:xfrm>
            <a:off x="0" y="6581001"/>
            <a:ext cx="2550378" cy="276999"/>
          </a:xfrm>
          <a:prstGeom prst="rect">
            <a:avLst/>
          </a:prstGeom>
        </p:spPr>
        <p:txBody>
          <a:bodyPr wrap="none">
            <a:spAutoFit/>
          </a:bodyPr>
          <a:lstStyle/>
          <a:p>
            <a:r>
              <a:rPr lang="en-US" sz="1200" dirty="0" smtClean="0">
                <a:hlinkClick r:id="rId9"/>
              </a:rPr>
              <a:t>http://www.eusem.com/main/CH/epi</a:t>
            </a:r>
            <a:endParaRPr lang="en-US" sz="1200" dirty="0"/>
          </a:p>
        </p:txBody>
      </p:sp>
    </p:spTree>
    <p:extLst>
      <p:ext uri="{BB962C8B-B14F-4D97-AF65-F5344CB8AC3E}">
        <p14:creationId xmlns:p14="http://schemas.microsoft.com/office/powerpoint/2010/main" val="148140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par>
                                <p:cTn id="14" presetID="5" presetClass="entr" presetSubtype="1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heckerboard(across)">
                                      <p:cBhvr>
                                        <p:cTn id="16" dur="500"/>
                                        <p:tgtEl>
                                          <p:spTgt spid="5"/>
                                        </p:tgtEl>
                                      </p:cBhvr>
                                    </p:animEffect>
                                  </p:childTnLst>
                                </p:cTn>
                              </p:par>
                              <p:par>
                                <p:cTn id="17" presetID="5" presetClass="entr" presetSubtype="1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checkerboard(across)">
                                      <p:cBhvr>
                                        <p:cTn id="19" dur="500"/>
                                        <p:tgtEl>
                                          <p:spTgt spid="18"/>
                                        </p:tgtEl>
                                      </p:cBhvr>
                                    </p:animEffect>
                                  </p:childTnLst>
                                </p:cTn>
                              </p:par>
                              <p:par>
                                <p:cTn id="20" presetID="5" presetClass="entr" presetSubtype="1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checkerboard(across)">
                                      <p:cBhvr>
                                        <p:cTn id="25" dur="500"/>
                                        <p:tgtEl>
                                          <p:spTgt spid="20"/>
                                        </p:tgtEl>
                                      </p:cBhvr>
                                    </p:animEffect>
                                  </p:childTnLst>
                                </p:cTn>
                              </p:par>
                              <p:par>
                                <p:cTn id="26" presetID="5" presetClass="entr" presetSubtype="1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checkerboard(across)">
                                      <p:cBhvr>
                                        <p:cTn id="28" dur="500"/>
                                        <p:tgtEl>
                                          <p:spTgt spid="21"/>
                                        </p:tgtEl>
                                      </p:cBhvr>
                                    </p:animEffect>
                                  </p:childTnLst>
                                </p:cTn>
                              </p:par>
                              <p:par>
                                <p:cTn id="29" presetID="5" presetClass="entr" presetSubtype="1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checkerboard(across)">
                                      <p:cBhvr>
                                        <p:cTn id="31" dur="500"/>
                                        <p:tgtEl>
                                          <p:spTgt spid="29"/>
                                        </p:tgtEl>
                                      </p:cBhvr>
                                    </p:animEffect>
                                  </p:childTnLst>
                                </p:cTn>
                              </p:par>
                              <p:par>
                                <p:cTn id="32" presetID="5" presetClass="entr" presetSubtype="10"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checkerboard(across)">
                                      <p:cBhvr>
                                        <p:cTn id="34" dur="500"/>
                                        <p:tgtEl>
                                          <p:spTgt spid="42"/>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checkerboard(across)">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20"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pic>
        <p:nvPicPr>
          <p:cNvPr id="3074" name="Picture 2"/>
          <p:cNvPicPr>
            <a:picLocks noChangeAspect="1" noChangeArrowheads="1"/>
          </p:cNvPicPr>
          <p:nvPr/>
        </p:nvPicPr>
        <p:blipFill>
          <a:blip r:embed="rId3" cstate="print"/>
          <a:srcRect/>
          <a:stretch>
            <a:fillRect/>
          </a:stretch>
        </p:blipFill>
        <p:spPr bwMode="auto">
          <a:xfrm rot="5400000">
            <a:off x="2428875" y="-401638"/>
            <a:ext cx="4286250" cy="7667626"/>
          </a:xfrm>
          <a:prstGeom prst="rect">
            <a:avLst/>
          </a:prstGeom>
          <a:noFill/>
          <a:ln w="9525">
            <a:noFill/>
            <a:miter lim="800000"/>
            <a:headEnd/>
            <a:tailEnd/>
          </a:ln>
          <a:effectLst/>
        </p:spPr>
      </p:pic>
      <p:sp>
        <p:nvSpPr>
          <p:cNvPr id="42" name="TextBox 41"/>
          <p:cNvSpPr txBox="1"/>
          <p:nvPr/>
        </p:nvSpPr>
        <p:spPr>
          <a:xfrm>
            <a:off x="838200" y="0"/>
            <a:ext cx="7772400" cy="954107"/>
          </a:xfrm>
          <a:prstGeom prst="rect">
            <a:avLst/>
          </a:prstGeom>
          <a:noFill/>
        </p:spPr>
        <p:txBody>
          <a:bodyPr wrap="square" rtlCol="0">
            <a:spAutoFit/>
          </a:bodyPr>
          <a:lstStyle/>
          <a:p>
            <a:pPr algn="ctr"/>
            <a:r>
              <a:rPr lang="en-US" sz="2800" b="1" dirty="0" smtClean="0">
                <a:latin typeface="Arial" pitchFamily="34" charset="0"/>
                <a:cs typeface="Arial" pitchFamily="34" charset="0"/>
              </a:rPr>
              <a:t>Regulation of PRRSV infection </a:t>
            </a:r>
            <a:r>
              <a:rPr lang="en-US" sz="2800" b="1" i="1" dirty="0" smtClean="0">
                <a:latin typeface="Arial" pitchFamily="34" charset="0"/>
                <a:cs typeface="Arial" pitchFamily="34" charset="0"/>
              </a:rPr>
              <a:t>via</a:t>
            </a:r>
            <a:r>
              <a:rPr lang="en-US" sz="2800" b="1" dirty="0" smtClean="0">
                <a:latin typeface="Arial" pitchFamily="34" charset="0"/>
                <a:cs typeface="Arial" pitchFamily="34" charset="0"/>
              </a:rPr>
              <a:t> Epigenetic Regulation</a:t>
            </a:r>
            <a:endParaRPr lang="en-US" sz="2800" b="1" dirty="0">
              <a:latin typeface="Arial" pitchFamily="34" charset="0"/>
              <a:cs typeface="Arial" pitchFamily="34" charset="0"/>
            </a:endParaRPr>
          </a:p>
        </p:txBody>
      </p:sp>
    </p:spTree>
    <p:extLst>
      <p:ext uri="{BB962C8B-B14F-4D97-AF65-F5344CB8AC3E}">
        <p14:creationId xmlns:p14="http://schemas.microsoft.com/office/powerpoint/2010/main" val="1954958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grpSp>
        <p:nvGrpSpPr>
          <p:cNvPr id="29" name="Group 28"/>
          <p:cNvGrpSpPr/>
          <p:nvPr/>
        </p:nvGrpSpPr>
        <p:grpSpPr>
          <a:xfrm>
            <a:off x="533400" y="1447800"/>
            <a:ext cx="3591013" cy="1163598"/>
            <a:chOff x="533400" y="1447800"/>
            <a:chExt cx="3591013" cy="1163598"/>
          </a:xfrm>
        </p:grpSpPr>
        <p:sp>
          <p:nvSpPr>
            <p:cNvPr id="6" name="Explosion 1 5"/>
            <p:cNvSpPr/>
            <p:nvPr/>
          </p:nvSpPr>
          <p:spPr>
            <a:xfrm>
              <a:off x="717174" y="1800999"/>
              <a:ext cx="152400" cy="228600"/>
            </a:xfrm>
            <a:prstGeom prst="irregularSeal1">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1 6"/>
            <p:cNvSpPr/>
            <p:nvPr/>
          </p:nvSpPr>
          <p:spPr>
            <a:xfrm>
              <a:off x="869574" y="1953399"/>
              <a:ext cx="152400" cy="228600"/>
            </a:xfrm>
            <a:prstGeom prst="irregularSeal1">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640974" y="2029599"/>
              <a:ext cx="152400" cy="228600"/>
            </a:xfrm>
            <a:prstGeom prst="irregularSeal1">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p:cNvPicPr>
              <a:picLocks noChangeAspect="1" noChangeArrowheads="1"/>
            </p:cNvPicPr>
            <p:nvPr/>
          </p:nvPicPr>
          <p:blipFill>
            <a:blip r:embed="rId3" cstate="print"/>
            <a:srcRect/>
            <a:stretch>
              <a:fillRect/>
            </a:stretch>
          </p:blipFill>
          <p:spPr bwMode="auto">
            <a:xfrm>
              <a:off x="2012574" y="1648599"/>
              <a:ext cx="2076450" cy="692150"/>
            </a:xfrm>
            <a:prstGeom prst="rect">
              <a:avLst/>
            </a:prstGeom>
            <a:noFill/>
            <a:ln w="9525">
              <a:noFill/>
              <a:miter lim="800000"/>
              <a:headEnd/>
              <a:tailEnd/>
            </a:ln>
            <a:effectLst/>
          </p:spPr>
        </p:pic>
        <p:sp>
          <p:nvSpPr>
            <p:cNvPr id="10" name="TextBox 9"/>
            <p:cNvSpPr txBox="1"/>
            <p:nvPr/>
          </p:nvSpPr>
          <p:spPr>
            <a:xfrm>
              <a:off x="2394118" y="1447800"/>
              <a:ext cx="1447256" cy="276999"/>
            </a:xfrm>
            <a:prstGeom prst="rect">
              <a:avLst/>
            </a:prstGeom>
            <a:noFill/>
          </p:spPr>
          <p:txBody>
            <a:bodyPr wrap="none" rtlCol="0">
              <a:spAutoFit/>
            </a:bodyPr>
            <a:lstStyle/>
            <a:p>
              <a:r>
                <a:rPr lang="en-US" sz="1200" dirty="0" smtClean="0"/>
                <a:t>Tissue macrophages</a:t>
              </a:r>
              <a:endParaRPr lang="en-US" sz="1200" dirty="0"/>
            </a:p>
          </p:txBody>
        </p:sp>
        <p:sp>
          <p:nvSpPr>
            <p:cNvPr id="11" name="TextBox 10"/>
            <p:cNvSpPr txBox="1"/>
            <p:nvPr/>
          </p:nvSpPr>
          <p:spPr>
            <a:xfrm>
              <a:off x="2048011" y="2334399"/>
              <a:ext cx="2076402" cy="276999"/>
            </a:xfrm>
            <a:prstGeom prst="rect">
              <a:avLst/>
            </a:prstGeom>
            <a:noFill/>
          </p:spPr>
          <p:txBody>
            <a:bodyPr wrap="none" rtlCol="0">
              <a:spAutoFit/>
            </a:bodyPr>
            <a:lstStyle/>
            <a:p>
              <a:r>
                <a:rPr lang="en-US" sz="1200" dirty="0" smtClean="0"/>
                <a:t>Differential activation statuses</a:t>
              </a:r>
              <a:endParaRPr lang="en-US" sz="1200" dirty="0"/>
            </a:p>
          </p:txBody>
        </p:sp>
        <p:cxnSp>
          <p:nvCxnSpPr>
            <p:cNvPr id="12" name="Straight Arrow Connector 11"/>
            <p:cNvCxnSpPr/>
            <p:nvPr/>
          </p:nvCxnSpPr>
          <p:spPr>
            <a:xfrm>
              <a:off x="1119440" y="2029599"/>
              <a:ext cx="838200"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098174" y="2127065"/>
              <a:ext cx="838200"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33400" y="2286000"/>
              <a:ext cx="585545" cy="276999"/>
            </a:xfrm>
            <a:prstGeom prst="rect">
              <a:avLst/>
            </a:prstGeom>
            <a:noFill/>
          </p:spPr>
          <p:txBody>
            <a:bodyPr wrap="none" rtlCol="0">
              <a:spAutoFit/>
            </a:bodyPr>
            <a:lstStyle/>
            <a:p>
              <a:r>
                <a:rPr lang="en-US" sz="1200" dirty="0" smtClean="0"/>
                <a:t>PRRSV</a:t>
              </a:r>
              <a:endParaRPr lang="en-US" sz="1200" dirty="0"/>
            </a:p>
          </p:txBody>
        </p:sp>
      </p:grpSp>
      <p:graphicFrame>
        <p:nvGraphicFramePr>
          <p:cNvPr id="15" name="Table 14"/>
          <p:cNvGraphicFramePr>
            <a:graphicFrameLocks noGrp="1"/>
          </p:cNvGraphicFramePr>
          <p:nvPr/>
        </p:nvGraphicFramePr>
        <p:xfrm>
          <a:off x="543013" y="2895600"/>
          <a:ext cx="2362200" cy="1112520"/>
        </p:xfrm>
        <a:graphic>
          <a:graphicData uri="http://schemas.openxmlformats.org/drawingml/2006/table">
            <a:tbl>
              <a:tblPr firstRow="1" bandRow="1">
                <a:tableStyleId>{5C22544A-7EE6-4342-B048-85BDC9FD1C3A}</a:tableStyleId>
              </a:tblPr>
              <a:tblGrid>
                <a:gridCol w="2362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Epigenetic  regulation</a:t>
                      </a:r>
                    </a:p>
                  </a:txBody>
                  <a:tcPr>
                    <a:solidFill>
                      <a:schemeClr val="bg1">
                        <a:lumMod val="9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Lipid metabolism</a:t>
                      </a:r>
                    </a:p>
                  </a:txBody>
                  <a:tcPr>
                    <a:solidFill>
                      <a:schemeClr val="bg1">
                        <a:lumMod val="9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Interferon  responses…</a:t>
                      </a:r>
                      <a:endParaRPr lang="en-US" sz="1400" dirty="0"/>
                    </a:p>
                  </a:txBody>
                  <a:tcPr>
                    <a:solidFill>
                      <a:schemeClr val="bg1">
                        <a:lumMod val="95000"/>
                      </a:schemeClr>
                    </a:solidFill>
                  </a:tcPr>
                </a:tc>
              </a:tr>
            </a:tbl>
          </a:graphicData>
        </a:graphic>
      </p:graphicFrame>
      <p:sp>
        <p:nvSpPr>
          <p:cNvPr id="16" name="Freeform 15"/>
          <p:cNvSpPr/>
          <p:nvPr/>
        </p:nvSpPr>
        <p:spPr>
          <a:xfrm>
            <a:off x="1241215" y="2133600"/>
            <a:ext cx="524539" cy="685800"/>
          </a:xfrm>
          <a:custGeom>
            <a:avLst/>
            <a:gdLst>
              <a:gd name="connsiteX0" fmla="*/ 524539 w 524539"/>
              <a:gd name="connsiteY0" fmla="*/ 0 h 627321"/>
              <a:gd name="connsiteX1" fmla="*/ 14177 w 524539"/>
              <a:gd name="connsiteY1" fmla="*/ 159488 h 627321"/>
              <a:gd name="connsiteX2" fmla="*/ 439479 w 524539"/>
              <a:gd name="connsiteY2" fmla="*/ 627321 h 627321"/>
              <a:gd name="connsiteX3" fmla="*/ 439479 w 524539"/>
              <a:gd name="connsiteY3" fmla="*/ 627321 h 627321"/>
            </a:gdLst>
            <a:ahLst/>
            <a:cxnLst>
              <a:cxn ang="0">
                <a:pos x="connsiteX0" y="connsiteY0"/>
              </a:cxn>
              <a:cxn ang="0">
                <a:pos x="connsiteX1" y="connsiteY1"/>
              </a:cxn>
              <a:cxn ang="0">
                <a:pos x="connsiteX2" y="connsiteY2"/>
              </a:cxn>
              <a:cxn ang="0">
                <a:pos x="connsiteX3" y="connsiteY3"/>
              </a:cxn>
            </a:cxnLst>
            <a:rect l="l" t="t" r="r" b="b"/>
            <a:pathLst>
              <a:path w="524539" h="627321">
                <a:moveTo>
                  <a:pt x="524539" y="0"/>
                </a:moveTo>
                <a:cubicBezTo>
                  <a:pt x="276446" y="27467"/>
                  <a:pt x="28354" y="54935"/>
                  <a:pt x="14177" y="159488"/>
                </a:cubicBezTo>
                <a:cubicBezTo>
                  <a:pt x="0" y="264042"/>
                  <a:pt x="439479" y="627321"/>
                  <a:pt x="439479" y="627321"/>
                </a:cubicBezTo>
                <a:lnTo>
                  <a:pt x="439479" y="627321"/>
                </a:lnTo>
              </a:path>
            </a:pathLst>
          </a:cu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8" name="Table 17"/>
          <p:cNvGraphicFramePr>
            <a:graphicFrameLocks noGrp="1"/>
          </p:cNvGraphicFramePr>
          <p:nvPr/>
        </p:nvGraphicFramePr>
        <p:xfrm>
          <a:off x="924013" y="4451499"/>
          <a:ext cx="2514600" cy="741680"/>
        </p:xfrm>
        <a:graphic>
          <a:graphicData uri="http://schemas.openxmlformats.org/drawingml/2006/table">
            <a:tbl>
              <a:tblPr firstRow="1" bandRow="1">
                <a:tableStyleId>{5C22544A-7EE6-4342-B048-85BDC9FD1C3A}</a:tableStyleId>
              </a:tblPr>
              <a:tblGrid>
                <a:gridCol w="2514600"/>
              </a:tblGrid>
              <a:tr h="370840">
                <a:tc>
                  <a:txBody>
                    <a:bodyPr/>
                    <a:lstStyle/>
                    <a:p>
                      <a:r>
                        <a:rPr lang="en-US" sz="1400" b="0" dirty="0" smtClean="0">
                          <a:solidFill>
                            <a:schemeClr val="tx1"/>
                          </a:solidFill>
                        </a:rPr>
                        <a:t>Deviation</a:t>
                      </a:r>
                      <a:r>
                        <a:rPr lang="en-US" sz="1400" b="0" baseline="0" dirty="0" smtClean="0">
                          <a:solidFill>
                            <a:schemeClr val="tx1"/>
                          </a:solidFill>
                        </a:rPr>
                        <a:t> of  activation statuses</a:t>
                      </a:r>
                      <a:endParaRPr lang="en-US" sz="1400" b="0" dirty="0">
                        <a:solidFill>
                          <a:schemeClr val="tx1"/>
                        </a:solidFill>
                      </a:endParaRPr>
                    </a:p>
                  </a:txBody>
                  <a:tcPr>
                    <a:solidFill>
                      <a:schemeClr val="bg1">
                        <a:lumMod val="9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dirty="0" smtClean="0">
                          <a:solidFill>
                            <a:schemeClr val="tx1"/>
                          </a:solidFill>
                        </a:rPr>
                        <a:t>Increase PRRSV permissiveness</a:t>
                      </a:r>
                      <a:endParaRPr lang="en-US" sz="1400" b="0" dirty="0">
                        <a:solidFill>
                          <a:schemeClr val="tx1"/>
                        </a:solidFill>
                      </a:endParaRPr>
                    </a:p>
                  </a:txBody>
                  <a:tcPr>
                    <a:solidFill>
                      <a:schemeClr val="bg1">
                        <a:lumMod val="95000"/>
                      </a:schemeClr>
                    </a:solidFill>
                  </a:tcPr>
                </a:tc>
              </a:tr>
            </a:tbl>
          </a:graphicData>
        </a:graphic>
      </p:graphicFrame>
      <p:grpSp>
        <p:nvGrpSpPr>
          <p:cNvPr id="31" name="Group 30"/>
          <p:cNvGrpSpPr/>
          <p:nvPr/>
        </p:nvGrpSpPr>
        <p:grpSpPr>
          <a:xfrm>
            <a:off x="2088279" y="2819400"/>
            <a:ext cx="2036134" cy="1545266"/>
            <a:chOff x="2088279" y="2819400"/>
            <a:chExt cx="2036134" cy="1545266"/>
          </a:xfrm>
        </p:grpSpPr>
        <p:cxnSp>
          <p:nvCxnSpPr>
            <p:cNvPr id="17" name="Straight Arrow Connector 16"/>
            <p:cNvCxnSpPr/>
            <p:nvPr/>
          </p:nvCxnSpPr>
          <p:spPr>
            <a:xfrm>
              <a:off x="2088279" y="4038600"/>
              <a:ext cx="0" cy="3048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ight Brace 18"/>
            <p:cNvSpPr/>
            <p:nvPr/>
          </p:nvSpPr>
          <p:spPr>
            <a:xfrm>
              <a:off x="2873314" y="2819400"/>
              <a:ext cx="152400" cy="1295400"/>
            </a:xfrm>
            <a:prstGeom prst="righ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 name="Group 19"/>
            <p:cNvGrpSpPr/>
            <p:nvPr/>
          </p:nvGrpSpPr>
          <p:grpSpPr>
            <a:xfrm>
              <a:off x="2829013" y="3405963"/>
              <a:ext cx="414668" cy="958703"/>
              <a:chOff x="4114800" y="4167963"/>
              <a:chExt cx="414668" cy="958703"/>
            </a:xfrm>
          </p:grpSpPr>
          <p:sp>
            <p:nvSpPr>
              <p:cNvPr id="21" name="Freeform 20"/>
              <p:cNvSpPr/>
              <p:nvPr/>
            </p:nvSpPr>
            <p:spPr>
              <a:xfrm>
                <a:off x="4183911" y="4167963"/>
                <a:ext cx="345557" cy="956930"/>
              </a:xfrm>
              <a:custGeom>
                <a:avLst/>
                <a:gdLst>
                  <a:gd name="connsiteX0" fmla="*/ 159488 w 345557"/>
                  <a:gd name="connsiteY0" fmla="*/ 63795 h 956930"/>
                  <a:gd name="connsiteX1" fmla="*/ 318976 w 345557"/>
                  <a:gd name="connsiteY1" fmla="*/ 148856 h 956930"/>
                  <a:gd name="connsiteX2" fmla="*/ 0 w 345557"/>
                  <a:gd name="connsiteY2" fmla="*/ 956930 h 956930"/>
                  <a:gd name="connsiteX3" fmla="*/ 0 w 345557"/>
                  <a:gd name="connsiteY3" fmla="*/ 956930 h 956930"/>
                </a:gdLst>
                <a:ahLst/>
                <a:cxnLst>
                  <a:cxn ang="0">
                    <a:pos x="connsiteX0" y="connsiteY0"/>
                  </a:cxn>
                  <a:cxn ang="0">
                    <a:pos x="connsiteX1" y="connsiteY1"/>
                  </a:cxn>
                  <a:cxn ang="0">
                    <a:pos x="connsiteX2" y="connsiteY2"/>
                  </a:cxn>
                  <a:cxn ang="0">
                    <a:pos x="connsiteX3" y="connsiteY3"/>
                  </a:cxn>
                </a:cxnLst>
                <a:rect l="l" t="t" r="r" b="b"/>
                <a:pathLst>
                  <a:path w="345557" h="956930">
                    <a:moveTo>
                      <a:pt x="159488" y="63795"/>
                    </a:moveTo>
                    <a:cubicBezTo>
                      <a:pt x="252522" y="31897"/>
                      <a:pt x="345557" y="0"/>
                      <a:pt x="318976" y="148856"/>
                    </a:cubicBezTo>
                    <a:cubicBezTo>
                      <a:pt x="292395" y="297712"/>
                      <a:pt x="0" y="956930"/>
                      <a:pt x="0" y="956930"/>
                    </a:cubicBezTo>
                    <a:lnTo>
                      <a:pt x="0" y="956930"/>
                    </a:ln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22" name="Straight Connector 21"/>
              <p:cNvCxnSpPr/>
              <p:nvPr/>
            </p:nvCxnSpPr>
            <p:spPr>
              <a:xfrm>
                <a:off x="4114800" y="5126666"/>
                <a:ext cx="152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3165712" y="3337702"/>
              <a:ext cx="958701" cy="461665"/>
            </a:xfrm>
            <a:prstGeom prst="rect">
              <a:avLst/>
            </a:prstGeom>
            <a:noFill/>
          </p:spPr>
          <p:txBody>
            <a:bodyPr wrap="square" rtlCol="0">
              <a:spAutoFit/>
            </a:bodyPr>
            <a:lstStyle/>
            <a:p>
              <a:r>
                <a:rPr lang="en-US" sz="1200" dirty="0" smtClean="0"/>
                <a:t>Routes for  preventing</a:t>
              </a:r>
              <a:endParaRPr lang="en-US" sz="1200" dirty="0"/>
            </a:p>
          </p:txBody>
        </p:sp>
      </p:grpSp>
      <p:sp>
        <p:nvSpPr>
          <p:cNvPr id="26" name="TextBox 25"/>
          <p:cNvSpPr txBox="1"/>
          <p:nvPr/>
        </p:nvSpPr>
        <p:spPr>
          <a:xfrm>
            <a:off x="838200" y="238780"/>
            <a:ext cx="77724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Summary</a:t>
            </a:r>
            <a:endParaRPr lang="en-US" sz="2800" b="1" dirty="0">
              <a:latin typeface="Arial" pitchFamily="34" charset="0"/>
              <a:cs typeface="Arial" pitchFamily="34" charset="0"/>
            </a:endParaRPr>
          </a:p>
        </p:txBody>
      </p:sp>
      <p:sp>
        <p:nvSpPr>
          <p:cNvPr id="27" name="Text Box 1376"/>
          <p:cNvSpPr txBox="1">
            <a:spLocks noChangeArrowheads="1"/>
          </p:cNvSpPr>
          <p:nvPr/>
        </p:nvSpPr>
        <p:spPr bwMode="auto">
          <a:xfrm>
            <a:off x="4419600" y="1143000"/>
            <a:ext cx="4495800" cy="4940906"/>
          </a:xfrm>
          <a:prstGeom prst="rect">
            <a:avLst/>
          </a:prstGeom>
          <a:noFill/>
          <a:ln w="9525">
            <a:noFill/>
            <a:miter lim="800000"/>
            <a:headEnd/>
            <a:tailEnd/>
          </a:ln>
        </p:spPr>
        <p:txBody>
          <a:bodyPr wrap="square" lIns="130622" tIns="65311" rIns="130622" bIns="65311">
            <a:spAutoFit/>
          </a:bodyPr>
          <a:lstStyle/>
          <a:p>
            <a:pPr marL="326555" indent="-326555" algn="just">
              <a:spcAft>
                <a:spcPts val="1714"/>
              </a:spcAft>
              <a:buFont typeface="+mj-lt"/>
              <a:buAutoNum type="arabicPeriod"/>
              <a:defRPr/>
            </a:pPr>
            <a:r>
              <a:rPr lang="en-US" sz="1800" b="1" dirty="0" smtClean="0"/>
              <a:t>Porcine monocytic cells at different activation statuses, </a:t>
            </a:r>
            <a:r>
              <a:rPr lang="en-US" b="1" dirty="0" smtClean="0"/>
              <a:t>i</a:t>
            </a:r>
            <a:r>
              <a:rPr lang="en-US" sz="1800" b="1" dirty="0" smtClean="0"/>
              <a:t>nteract differentially with PRRSV </a:t>
            </a:r>
          </a:p>
          <a:p>
            <a:pPr marL="326555" indent="-326555" algn="just">
              <a:spcAft>
                <a:spcPts val="1714"/>
              </a:spcAft>
              <a:buFont typeface="+mj-lt"/>
              <a:buAutoNum type="arabicPeriod"/>
              <a:defRPr/>
            </a:pPr>
            <a:r>
              <a:rPr lang="en-US" b="1" dirty="0" smtClean="0"/>
              <a:t>Key genes in the pathways such as lipid metabolism, epigenetics  and interferon signaling are  revealed among significant DEGs.</a:t>
            </a:r>
          </a:p>
          <a:p>
            <a:pPr marL="326555" indent="-326555" algn="just">
              <a:spcAft>
                <a:spcPts val="1714"/>
              </a:spcAft>
              <a:buFont typeface="+mj-lt"/>
              <a:buAutoNum type="arabicPeriod"/>
              <a:defRPr/>
            </a:pPr>
            <a:r>
              <a:rPr lang="en-US" b="1" dirty="0" smtClean="0"/>
              <a:t>Signature genes revealed in PRRSV—infected macrophages at each activation status infer the mechanism of PRRSV-cell interaction.   </a:t>
            </a:r>
          </a:p>
          <a:p>
            <a:pPr marL="326555" indent="-326555" algn="just">
              <a:spcAft>
                <a:spcPts val="1714"/>
              </a:spcAft>
              <a:buFont typeface="+mj-lt"/>
              <a:buAutoNum type="arabicPeriod"/>
              <a:defRPr/>
            </a:pPr>
            <a:r>
              <a:rPr lang="en-US" b="1" dirty="0" smtClean="0"/>
              <a:t>Understanding and modulating cell activation status of monocytic innate immune cells provides a framework for optimizing antiviral immunity</a:t>
            </a:r>
          </a:p>
        </p:txBody>
      </p:sp>
    </p:spTree>
    <p:extLst>
      <p:ext uri="{BB962C8B-B14F-4D97-AF65-F5344CB8AC3E}">
        <p14:creationId xmlns:p14="http://schemas.microsoft.com/office/powerpoint/2010/main" val="370666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anim calcmode="lin" valueType="num">
                                      <p:cBhvr additive="base">
                                        <p:cTn id="15" dur="500" fill="hold"/>
                                        <p:tgtEl>
                                          <p:spTgt spid="27">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7">
                                            <p:txEl>
                                              <p:pRg st="2" end="2"/>
                                            </p:txEl>
                                          </p:spTgt>
                                        </p:tgtEl>
                                        <p:attrNameLst>
                                          <p:attrName>style.visibility</p:attrName>
                                        </p:attrNameLst>
                                      </p:cBhvr>
                                      <p:to>
                                        <p:strVal val="visible"/>
                                      </p:to>
                                    </p:set>
                                    <p:anim calcmode="lin" valueType="num">
                                      <p:cBhvr additive="base">
                                        <p:cTn id="25" dur="500" fill="hold"/>
                                        <p:tgtEl>
                                          <p:spTgt spid="2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7">
                                            <p:txEl>
                                              <p:pRg st="3" end="3"/>
                                            </p:txEl>
                                          </p:spTgt>
                                        </p:tgtEl>
                                        <p:attrNameLst>
                                          <p:attrName>style.visibility</p:attrName>
                                        </p:attrNameLst>
                                      </p:cBhvr>
                                      <p:to>
                                        <p:strVal val="visible"/>
                                      </p:to>
                                    </p:set>
                                    <p:anim calcmode="lin" valueType="num">
                                      <p:cBhvr additive="base">
                                        <p:cTn id="35" dur="500" fill="hold"/>
                                        <p:tgtEl>
                                          <p:spTgt spid="27">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Box 132"/>
          <p:cNvSpPr txBox="1"/>
          <p:nvPr/>
        </p:nvSpPr>
        <p:spPr>
          <a:xfrm>
            <a:off x="2590800" y="152400"/>
            <a:ext cx="3769302" cy="523220"/>
          </a:xfrm>
          <a:prstGeom prst="rect">
            <a:avLst/>
          </a:prstGeom>
          <a:noFill/>
        </p:spPr>
        <p:txBody>
          <a:bodyPr wrap="none" rtlCol="0">
            <a:spAutoFit/>
          </a:bodyPr>
          <a:lstStyle/>
          <a:p>
            <a:r>
              <a:rPr lang="en-US" sz="2800" b="1" dirty="0" smtClean="0"/>
              <a:t>Objective and Approach</a:t>
            </a:r>
            <a:endParaRPr lang="en-US" sz="2800" b="1" dirty="0"/>
          </a:p>
        </p:txBody>
      </p:sp>
      <p:sp>
        <p:nvSpPr>
          <p:cNvPr id="154" name="TextBox 153"/>
          <p:cNvSpPr txBox="1"/>
          <p:nvPr/>
        </p:nvSpPr>
        <p:spPr>
          <a:xfrm>
            <a:off x="1923741" y="4119235"/>
            <a:ext cx="5448300" cy="1546577"/>
          </a:xfrm>
          <a:prstGeom prst="rect">
            <a:avLst/>
          </a:prstGeom>
          <a:solidFill>
            <a:schemeClr val="accent3">
              <a:lumMod val="60000"/>
              <a:lumOff val="40000"/>
            </a:schemeClr>
          </a:solidFill>
        </p:spPr>
        <p:txBody>
          <a:bodyPr wrap="square" lIns="45720" rIns="9144" rtlCol="0">
            <a:spAutoFit/>
          </a:bodyPr>
          <a:lstStyle/>
          <a:p>
            <a:pPr marL="228600" indent="-169863"/>
            <a:r>
              <a:rPr lang="en-US" sz="1050" b="1" dirty="0" smtClean="0">
                <a:latin typeface="Arial" pitchFamily="34" charset="0"/>
                <a:cs typeface="Arial" pitchFamily="34" charset="0"/>
              </a:rPr>
              <a:t>Aims: </a:t>
            </a:r>
          </a:p>
          <a:p>
            <a:pPr marL="228600" indent="-169863">
              <a:buFont typeface="+mj-lt"/>
              <a:buAutoNum type="arabicPeriod"/>
            </a:pPr>
            <a:r>
              <a:rPr lang="en-US" sz="1050" dirty="0" smtClean="0">
                <a:latin typeface="Arial" pitchFamily="34" charset="0"/>
                <a:cs typeface="Arial" pitchFamily="34" charset="0"/>
              </a:rPr>
              <a:t>Develop rat obesity model integratively induced by a high-fat diet and Had-36 infection </a:t>
            </a:r>
          </a:p>
          <a:p>
            <a:pPr marL="228600" indent="-169863">
              <a:buFont typeface="+mj-lt"/>
              <a:buAutoNum type="arabicPeriod"/>
            </a:pPr>
            <a:r>
              <a:rPr lang="en-US" sz="1050" dirty="0" smtClean="0">
                <a:latin typeface="Arial" pitchFamily="34" charset="0"/>
                <a:cs typeface="Arial" pitchFamily="34" charset="0"/>
              </a:rPr>
              <a:t>Validate obesity phenotypes including body weight, fat index, plasma </a:t>
            </a:r>
            <a:r>
              <a:rPr lang="en-US" sz="1050" dirty="0" err="1" smtClean="0">
                <a:latin typeface="Arial" pitchFamily="34" charset="0"/>
                <a:cs typeface="Arial" pitchFamily="34" charset="0"/>
              </a:rPr>
              <a:t>leptin</a:t>
            </a:r>
            <a:r>
              <a:rPr lang="en-US" sz="1050" dirty="0" smtClean="0">
                <a:latin typeface="Arial" pitchFamily="34" charset="0"/>
                <a:cs typeface="Arial" pitchFamily="34" charset="0"/>
              </a:rPr>
              <a:t> level, and  parameters associated with gut/adipose inflammation </a:t>
            </a:r>
          </a:p>
          <a:p>
            <a:pPr marL="228600" indent="-169863">
              <a:buFont typeface="+mj-lt"/>
              <a:buAutoNum type="arabicPeriod"/>
            </a:pPr>
            <a:r>
              <a:rPr lang="en-US" sz="1050" dirty="0" smtClean="0">
                <a:latin typeface="Arial" pitchFamily="34" charset="0"/>
                <a:cs typeface="Arial" pitchFamily="34" charset="0"/>
              </a:rPr>
              <a:t>Extract </a:t>
            </a:r>
            <a:r>
              <a:rPr lang="en-US" sz="1050" dirty="0">
                <a:latin typeface="Arial" pitchFamily="34" charset="0"/>
                <a:cs typeface="Arial" pitchFamily="34" charset="0"/>
              </a:rPr>
              <a:t>ileal RNA from LF lean, Had-36+LF, HF and Had-36+HF obese groups </a:t>
            </a:r>
          </a:p>
          <a:p>
            <a:pPr marL="228600" indent="-169863">
              <a:buFont typeface="+mj-lt"/>
              <a:buAutoNum type="arabicPeriod"/>
            </a:pPr>
            <a:r>
              <a:rPr lang="en-US" sz="1050" dirty="0">
                <a:latin typeface="Arial" pitchFamily="34" charset="0"/>
                <a:cs typeface="Arial" pitchFamily="34" charset="0"/>
              </a:rPr>
              <a:t>Perform transcriptomic analyses using 8-wk ileal and hypothalamus samples</a:t>
            </a:r>
          </a:p>
          <a:p>
            <a:pPr marL="228600" indent="-169863">
              <a:buFont typeface="+mj-lt"/>
              <a:buAutoNum type="arabicPeriod"/>
            </a:pPr>
            <a:r>
              <a:rPr lang="en-US" sz="1050" dirty="0">
                <a:latin typeface="Arial" pitchFamily="34" charset="0"/>
                <a:cs typeface="Arial" pitchFamily="34" charset="0"/>
              </a:rPr>
              <a:t>Analyze gene ontology and pathway integration, and determine obesity-linked innate immune genes  </a:t>
            </a:r>
          </a:p>
          <a:p>
            <a:pPr marL="228600" indent="-169863">
              <a:buFont typeface="+mj-lt"/>
              <a:buAutoNum type="arabicPeriod"/>
            </a:pPr>
            <a:endParaRPr lang="en-US" sz="1050" dirty="0" smtClean="0">
              <a:latin typeface="Arial" pitchFamily="34" charset="0"/>
              <a:cs typeface="Arial" pitchFamily="34" charset="0"/>
            </a:endParaRPr>
          </a:p>
        </p:txBody>
      </p:sp>
      <p:cxnSp>
        <p:nvCxnSpPr>
          <p:cNvPr id="151" name="Straight Arrow Connector 150"/>
          <p:cNvCxnSpPr/>
          <p:nvPr/>
        </p:nvCxnSpPr>
        <p:spPr>
          <a:xfrm>
            <a:off x="2699060" y="2290435"/>
            <a:ext cx="1065212" cy="38100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rot="5400000">
            <a:off x="3907941" y="2480141"/>
            <a:ext cx="381000" cy="158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rot="10800000" flipV="1">
            <a:off x="5288272" y="2290435"/>
            <a:ext cx="1035318" cy="380775"/>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rot="5400000">
            <a:off x="4372531" y="3230481"/>
            <a:ext cx="251920" cy="158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a:off x="3740522" y="3389041"/>
            <a:ext cx="1571625" cy="415498"/>
          </a:xfrm>
          <a:prstGeom prst="rect">
            <a:avLst/>
          </a:prstGeom>
          <a:solidFill>
            <a:schemeClr val="bg1">
              <a:lumMod val="75000"/>
            </a:schemeClr>
          </a:solidFill>
        </p:spPr>
        <p:txBody>
          <a:bodyPr wrap="square" rtlCol="0">
            <a:spAutoFit/>
          </a:bodyPr>
          <a:lstStyle/>
          <a:p>
            <a:pPr algn="ctr"/>
            <a:r>
              <a:rPr lang="en-US" sz="1050" dirty="0" smtClean="0">
                <a:latin typeface="Arial" pitchFamily="34" charset="0"/>
                <a:cs typeface="Arial" pitchFamily="34" charset="0"/>
              </a:rPr>
              <a:t>Tissue samples taken at 8, 15, 30 wks</a:t>
            </a:r>
            <a:endParaRPr lang="en-US" sz="1050" dirty="0">
              <a:latin typeface="Arial" pitchFamily="34" charset="0"/>
              <a:cs typeface="Arial" pitchFamily="34" charset="0"/>
            </a:endParaRPr>
          </a:p>
        </p:txBody>
      </p:sp>
      <p:sp>
        <p:nvSpPr>
          <p:cNvPr id="160" name="TextBox 159"/>
          <p:cNvSpPr txBox="1"/>
          <p:nvPr/>
        </p:nvSpPr>
        <p:spPr>
          <a:xfrm>
            <a:off x="3581197" y="2695185"/>
            <a:ext cx="1910031" cy="415498"/>
          </a:xfrm>
          <a:prstGeom prst="rect">
            <a:avLst/>
          </a:prstGeom>
          <a:solidFill>
            <a:schemeClr val="bg1">
              <a:lumMod val="75000"/>
            </a:schemeClr>
          </a:solidFill>
        </p:spPr>
        <p:txBody>
          <a:bodyPr wrap="square" rtlCol="0">
            <a:spAutoFit/>
          </a:bodyPr>
          <a:lstStyle/>
          <a:p>
            <a:pPr algn="ctr"/>
            <a:r>
              <a:rPr lang="en-US" sz="1050" dirty="0" smtClean="0">
                <a:latin typeface="Arial" pitchFamily="34" charset="0"/>
                <a:cs typeface="Arial" pitchFamily="34" charset="0"/>
              </a:rPr>
              <a:t>Body weight measured and blood samples taken weekly</a:t>
            </a:r>
            <a:endParaRPr lang="en-US" sz="1050" dirty="0">
              <a:latin typeface="Arial" pitchFamily="34" charset="0"/>
              <a:cs typeface="Arial" pitchFamily="34" charset="0"/>
            </a:endParaRPr>
          </a:p>
        </p:txBody>
      </p:sp>
      <p:cxnSp>
        <p:nvCxnSpPr>
          <p:cNvPr id="165" name="Straight Arrow Connector 164"/>
          <p:cNvCxnSpPr/>
          <p:nvPr/>
        </p:nvCxnSpPr>
        <p:spPr>
          <a:xfrm rot="5400000">
            <a:off x="4744552" y="2480141"/>
            <a:ext cx="381000" cy="158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p:nvPr/>
        </p:nvCxnSpPr>
        <p:spPr>
          <a:xfrm rot="5400000">
            <a:off x="4372531" y="3954381"/>
            <a:ext cx="251920" cy="1588"/>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1" name="Picture 5" descr="http://ts1.mm.bing.net/images/thumbnail.aspx?q=545893979960&amp;id=755892528e2b403e1cb5df18ee77877a&amp;url=http%3a%2f%2fcaf.iisc.ernet.in%2fphotogallery%2fSD1.jpg"/>
          <p:cNvPicPr>
            <a:picLocks noChangeAspect="1" noChangeArrowheads="1"/>
          </p:cNvPicPr>
          <p:nvPr/>
        </p:nvPicPr>
        <p:blipFill>
          <a:blip r:embed="rId3" cstate="print"/>
          <a:srcRect/>
          <a:stretch>
            <a:fillRect/>
          </a:stretch>
        </p:blipFill>
        <p:spPr bwMode="auto">
          <a:xfrm>
            <a:off x="2392672" y="1827909"/>
            <a:ext cx="628650" cy="375095"/>
          </a:xfrm>
          <a:prstGeom prst="rect">
            <a:avLst/>
          </a:prstGeom>
          <a:noFill/>
        </p:spPr>
      </p:pic>
      <p:pic>
        <p:nvPicPr>
          <p:cNvPr id="142" name="Picture 5" descr="http://ts1.mm.bing.net/images/thumbnail.aspx?q=545893979960&amp;id=755892528e2b403e1cb5df18ee77877a&amp;url=http%3a%2f%2fcaf.iisc.ernet.in%2fphotogallery%2fSD1.jpg"/>
          <p:cNvPicPr>
            <a:picLocks noChangeAspect="1" noChangeArrowheads="1"/>
          </p:cNvPicPr>
          <p:nvPr/>
        </p:nvPicPr>
        <p:blipFill>
          <a:blip r:embed="rId3" cstate="print"/>
          <a:srcRect/>
          <a:stretch>
            <a:fillRect/>
          </a:stretch>
        </p:blipFill>
        <p:spPr bwMode="auto">
          <a:xfrm>
            <a:off x="3519039" y="1744366"/>
            <a:ext cx="814547" cy="486014"/>
          </a:xfrm>
          <a:prstGeom prst="rect">
            <a:avLst/>
          </a:prstGeom>
          <a:noFill/>
        </p:spPr>
      </p:pic>
      <p:pic>
        <p:nvPicPr>
          <p:cNvPr id="143" name="Picture 5" descr="http://ts1.mm.bing.net/images/thumbnail.aspx?q=545893979960&amp;id=755892528e2b403e1cb5df18ee77877a&amp;url=http%3a%2f%2fcaf.iisc.ernet.in%2fphotogallery%2fSD1.jpg"/>
          <p:cNvPicPr>
            <a:picLocks noChangeAspect="1" noChangeArrowheads="1"/>
          </p:cNvPicPr>
          <p:nvPr/>
        </p:nvPicPr>
        <p:blipFill>
          <a:blip r:embed="rId3" cstate="print"/>
          <a:srcRect/>
          <a:stretch>
            <a:fillRect/>
          </a:stretch>
        </p:blipFill>
        <p:spPr bwMode="auto">
          <a:xfrm>
            <a:off x="6172199" y="1748690"/>
            <a:ext cx="858931" cy="512496"/>
          </a:xfrm>
          <a:prstGeom prst="rect">
            <a:avLst/>
          </a:prstGeom>
          <a:noFill/>
        </p:spPr>
      </p:pic>
      <p:sp>
        <p:nvSpPr>
          <p:cNvPr id="144" name="TextBox 143"/>
          <p:cNvSpPr txBox="1"/>
          <p:nvPr/>
        </p:nvSpPr>
        <p:spPr>
          <a:xfrm>
            <a:off x="3272088" y="1527060"/>
            <a:ext cx="1143000" cy="246221"/>
          </a:xfrm>
          <a:prstGeom prst="rect">
            <a:avLst/>
          </a:prstGeom>
          <a:solidFill>
            <a:schemeClr val="accent6">
              <a:lumMod val="60000"/>
              <a:lumOff val="40000"/>
            </a:schemeClr>
          </a:solidFill>
        </p:spPr>
        <p:txBody>
          <a:bodyPr wrap="square" lIns="45720" rIns="45720" rtlCol="0">
            <a:spAutoFit/>
          </a:bodyPr>
          <a:lstStyle/>
          <a:p>
            <a:pPr algn="ctr"/>
            <a:r>
              <a:rPr lang="en-US" sz="1000" dirty="0" smtClean="0">
                <a:latin typeface="Arial" pitchFamily="34" charset="0"/>
                <a:cs typeface="Arial" pitchFamily="34" charset="0"/>
              </a:rPr>
              <a:t>High-fat diet (HF)* </a:t>
            </a:r>
            <a:endParaRPr lang="en-US" sz="1000" dirty="0">
              <a:latin typeface="Arial" pitchFamily="34" charset="0"/>
              <a:cs typeface="Arial" pitchFamily="34" charset="0"/>
            </a:endParaRPr>
          </a:p>
        </p:txBody>
      </p:sp>
      <p:sp>
        <p:nvSpPr>
          <p:cNvPr id="145" name="TextBox 144"/>
          <p:cNvSpPr txBox="1"/>
          <p:nvPr/>
        </p:nvSpPr>
        <p:spPr>
          <a:xfrm>
            <a:off x="2018985" y="1522795"/>
            <a:ext cx="1143000" cy="246221"/>
          </a:xfrm>
          <a:prstGeom prst="rect">
            <a:avLst/>
          </a:prstGeom>
          <a:solidFill>
            <a:schemeClr val="bg1">
              <a:lumMod val="75000"/>
            </a:schemeClr>
          </a:solidFill>
        </p:spPr>
        <p:txBody>
          <a:bodyPr wrap="square" lIns="9144" rIns="9144" rtlCol="0">
            <a:spAutoFit/>
          </a:bodyPr>
          <a:lstStyle/>
          <a:p>
            <a:pPr algn="ctr"/>
            <a:r>
              <a:rPr lang="en-US" sz="1000" dirty="0" smtClean="0">
                <a:latin typeface="Arial" pitchFamily="34" charset="0"/>
                <a:cs typeface="Arial" pitchFamily="34" charset="0"/>
              </a:rPr>
              <a:t>Control diet (LF)*</a:t>
            </a:r>
            <a:endParaRPr lang="en-US" sz="1000" dirty="0">
              <a:latin typeface="Arial" pitchFamily="34" charset="0"/>
              <a:cs typeface="Arial" pitchFamily="34" charset="0"/>
            </a:endParaRPr>
          </a:p>
        </p:txBody>
      </p:sp>
      <p:sp>
        <p:nvSpPr>
          <p:cNvPr id="146" name="TextBox 145"/>
          <p:cNvSpPr txBox="1"/>
          <p:nvPr/>
        </p:nvSpPr>
        <p:spPr>
          <a:xfrm>
            <a:off x="1887847" y="990600"/>
            <a:ext cx="5484194" cy="261610"/>
          </a:xfrm>
          <a:prstGeom prst="rect">
            <a:avLst/>
          </a:prstGeom>
          <a:solidFill>
            <a:schemeClr val="accent3">
              <a:lumMod val="60000"/>
              <a:lumOff val="40000"/>
            </a:schemeClr>
          </a:solidFill>
        </p:spPr>
        <p:txBody>
          <a:bodyPr wrap="none" rtlCol="0">
            <a:spAutoFit/>
          </a:bodyPr>
          <a:lstStyle/>
          <a:p>
            <a:r>
              <a:rPr lang="en-US" sz="1100" b="1" dirty="0" smtClean="0">
                <a:latin typeface="Arial" pitchFamily="34" charset="0"/>
                <a:cs typeface="Arial" pitchFamily="34" charset="0"/>
              </a:rPr>
              <a:t>Male </a:t>
            </a:r>
            <a:r>
              <a:rPr lang="en-US" sz="1100" b="1" dirty="0" err="1" smtClean="0">
                <a:latin typeface="Arial" pitchFamily="34" charset="0"/>
                <a:cs typeface="Arial" pitchFamily="34" charset="0"/>
              </a:rPr>
              <a:t>Wistar</a:t>
            </a:r>
            <a:r>
              <a:rPr lang="en-US" sz="1100" b="1" dirty="0" smtClean="0">
                <a:latin typeface="Arial" pitchFamily="34" charset="0"/>
                <a:cs typeface="Arial" pitchFamily="34" charset="0"/>
              </a:rPr>
              <a:t> Rats: 6-wk old [Serum negative to </a:t>
            </a:r>
            <a:r>
              <a:rPr lang="en-US" sz="1100" b="1" dirty="0" err="1" smtClean="0">
                <a:latin typeface="Arial" pitchFamily="34" charset="0"/>
                <a:cs typeface="Arial" pitchFamily="34" charset="0"/>
              </a:rPr>
              <a:t>Ad.</a:t>
            </a:r>
            <a:r>
              <a:rPr lang="en-US" sz="1100" b="1" dirty="0" smtClean="0">
                <a:latin typeface="Arial" pitchFamily="34" charset="0"/>
                <a:cs typeface="Arial" pitchFamily="34" charset="0"/>
              </a:rPr>
              <a:t>, Body Weight (BW): 125   5g]</a:t>
            </a:r>
            <a:endParaRPr lang="en-US" sz="1100" b="1" dirty="0">
              <a:latin typeface="Arial" pitchFamily="34" charset="0"/>
              <a:cs typeface="Arial" pitchFamily="34" charset="0"/>
            </a:endParaRPr>
          </a:p>
        </p:txBody>
      </p:sp>
      <p:sp>
        <p:nvSpPr>
          <p:cNvPr id="149" name="TextBox 148"/>
          <p:cNvSpPr txBox="1"/>
          <p:nvPr/>
        </p:nvSpPr>
        <p:spPr>
          <a:xfrm>
            <a:off x="5821672" y="1521131"/>
            <a:ext cx="1447799" cy="253916"/>
          </a:xfrm>
          <a:prstGeom prst="rect">
            <a:avLst/>
          </a:prstGeom>
          <a:solidFill>
            <a:srgbClr val="FFC000"/>
          </a:solidFill>
        </p:spPr>
        <p:txBody>
          <a:bodyPr wrap="square" rtlCol="0">
            <a:spAutoFit/>
          </a:bodyPr>
          <a:lstStyle/>
          <a:p>
            <a:pPr algn="ctr"/>
            <a:r>
              <a:rPr lang="en-US" sz="1050" dirty="0" smtClean="0">
                <a:latin typeface="Arial" pitchFamily="34" charset="0"/>
                <a:cs typeface="Arial" pitchFamily="34" charset="0"/>
              </a:rPr>
              <a:t>Had-36 + HF</a:t>
            </a:r>
            <a:endParaRPr lang="en-US" sz="1050" dirty="0">
              <a:latin typeface="Arial" pitchFamily="34" charset="0"/>
              <a:cs typeface="Arial" pitchFamily="34" charset="0"/>
            </a:endParaRPr>
          </a:p>
        </p:txBody>
      </p:sp>
      <p:sp>
        <p:nvSpPr>
          <p:cNvPr id="150" name="Rectangle 149"/>
          <p:cNvSpPr/>
          <p:nvPr/>
        </p:nvSpPr>
        <p:spPr>
          <a:xfrm>
            <a:off x="5821672" y="1531496"/>
            <a:ext cx="1447799" cy="72969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7" name="TextBox 156"/>
          <p:cNvSpPr txBox="1"/>
          <p:nvPr/>
        </p:nvSpPr>
        <p:spPr>
          <a:xfrm>
            <a:off x="1944997" y="1290310"/>
            <a:ext cx="1317990" cy="253916"/>
          </a:xfrm>
          <a:prstGeom prst="rect">
            <a:avLst/>
          </a:prstGeom>
          <a:noFill/>
        </p:spPr>
        <p:txBody>
          <a:bodyPr wrap="none" rtlCol="0">
            <a:spAutoFit/>
          </a:bodyPr>
          <a:lstStyle/>
          <a:p>
            <a:r>
              <a:rPr lang="en-US" sz="1050" b="1" u="sng" dirty="0" smtClean="0"/>
              <a:t>Negative control: 12</a:t>
            </a:r>
            <a:endParaRPr lang="en-US" sz="1050" b="1" u="sng" dirty="0"/>
          </a:p>
        </p:txBody>
      </p:sp>
      <p:sp>
        <p:nvSpPr>
          <p:cNvPr id="158" name="TextBox 157"/>
          <p:cNvSpPr txBox="1"/>
          <p:nvPr/>
        </p:nvSpPr>
        <p:spPr>
          <a:xfrm>
            <a:off x="5728765" y="1290310"/>
            <a:ext cx="1662635" cy="246221"/>
          </a:xfrm>
          <a:prstGeom prst="rect">
            <a:avLst/>
          </a:prstGeom>
          <a:noFill/>
        </p:spPr>
        <p:txBody>
          <a:bodyPr wrap="none" rtlCol="0">
            <a:spAutoFit/>
          </a:bodyPr>
          <a:lstStyle/>
          <a:p>
            <a:r>
              <a:rPr lang="en-US" sz="1000" b="1" u="sng" dirty="0" smtClean="0">
                <a:latin typeface="Arial" pitchFamily="34" charset="0"/>
                <a:cs typeface="Arial" pitchFamily="34" charset="0"/>
              </a:rPr>
              <a:t>Integrative induction: 24</a:t>
            </a:r>
            <a:endParaRPr lang="en-US" sz="1000" b="1" u="sng" dirty="0">
              <a:latin typeface="Arial" pitchFamily="34" charset="0"/>
              <a:cs typeface="Arial" pitchFamily="34" charset="0"/>
            </a:endParaRPr>
          </a:p>
        </p:txBody>
      </p:sp>
      <p:sp>
        <p:nvSpPr>
          <p:cNvPr id="159" name="TextBox 158"/>
          <p:cNvSpPr txBox="1"/>
          <p:nvPr/>
        </p:nvSpPr>
        <p:spPr>
          <a:xfrm>
            <a:off x="4423063" y="1290310"/>
            <a:ext cx="1400832" cy="253916"/>
          </a:xfrm>
          <a:prstGeom prst="rect">
            <a:avLst/>
          </a:prstGeom>
          <a:noFill/>
        </p:spPr>
        <p:txBody>
          <a:bodyPr wrap="none" rtlCol="0">
            <a:spAutoFit/>
          </a:bodyPr>
          <a:lstStyle/>
          <a:p>
            <a:pPr algn="ctr"/>
            <a:r>
              <a:rPr lang="en-US" sz="1050" b="1" u="sng" kern="900" dirty="0" smtClean="0"/>
              <a:t>Positive control-II: 24</a:t>
            </a:r>
          </a:p>
        </p:txBody>
      </p:sp>
      <p:pic>
        <p:nvPicPr>
          <p:cNvPr id="161" name="Picture 5" descr="http://ts1.mm.bing.net/images/thumbnail.aspx?q=545893979960&amp;id=755892528e2b403e1cb5df18ee77877a&amp;url=http%3a%2f%2fcaf.iisc.ernet.in%2fphotogallery%2fSD1.jpg"/>
          <p:cNvPicPr>
            <a:picLocks noChangeAspect="1" noChangeArrowheads="1"/>
          </p:cNvPicPr>
          <p:nvPr/>
        </p:nvPicPr>
        <p:blipFill>
          <a:blip r:embed="rId3" cstate="print"/>
          <a:srcRect/>
          <a:stretch>
            <a:fillRect/>
          </a:stretch>
        </p:blipFill>
        <p:spPr bwMode="auto">
          <a:xfrm>
            <a:off x="4857547" y="1779615"/>
            <a:ext cx="745535" cy="444836"/>
          </a:xfrm>
          <a:prstGeom prst="rect">
            <a:avLst/>
          </a:prstGeom>
          <a:noFill/>
        </p:spPr>
      </p:pic>
      <p:sp>
        <p:nvSpPr>
          <p:cNvPr id="162" name="TextBox 161"/>
          <p:cNvSpPr txBox="1"/>
          <p:nvPr/>
        </p:nvSpPr>
        <p:spPr>
          <a:xfrm>
            <a:off x="4563359" y="1521131"/>
            <a:ext cx="1141616" cy="246221"/>
          </a:xfrm>
          <a:prstGeom prst="rect">
            <a:avLst/>
          </a:prstGeom>
          <a:solidFill>
            <a:schemeClr val="accent6">
              <a:lumMod val="60000"/>
              <a:lumOff val="40000"/>
            </a:schemeClr>
          </a:solidFill>
        </p:spPr>
        <p:txBody>
          <a:bodyPr wrap="square" lIns="9144" rIns="9144" rtlCol="0">
            <a:spAutoFit/>
          </a:bodyPr>
          <a:lstStyle/>
          <a:p>
            <a:pPr algn="ctr"/>
            <a:r>
              <a:rPr lang="en-US" sz="1000" dirty="0" smtClean="0">
                <a:latin typeface="Arial" pitchFamily="34" charset="0"/>
                <a:cs typeface="Arial" pitchFamily="34" charset="0"/>
              </a:rPr>
              <a:t>Had-36*+LF  </a:t>
            </a:r>
            <a:endParaRPr lang="en-US" sz="1000" dirty="0">
              <a:latin typeface="Arial" pitchFamily="34" charset="0"/>
              <a:cs typeface="Arial" pitchFamily="34" charset="0"/>
            </a:endParaRPr>
          </a:p>
        </p:txBody>
      </p:sp>
      <p:sp>
        <p:nvSpPr>
          <p:cNvPr id="163" name="Rectangle 162"/>
          <p:cNvSpPr/>
          <p:nvPr/>
        </p:nvSpPr>
        <p:spPr>
          <a:xfrm>
            <a:off x="4552433" y="1531496"/>
            <a:ext cx="1151142" cy="72969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4" name="TextBox 163"/>
          <p:cNvSpPr txBox="1"/>
          <p:nvPr/>
        </p:nvSpPr>
        <p:spPr>
          <a:xfrm>
            <a:off x="3167856" y="1290310"/>
            <a:ext cx="1335109" cy="253916"/>
          </a:xfrm>
          <a:prstGeom prst="rect">
            <a:avLst/>
          </a:prstGeom>
          <a:noFill/>
        </p:spPr>
        <p:txBody>
          <a:bodyPr wrap="none" rtlCol="0">
            <a:spAutoFit/>
          </a:bodyPr>
          <a:lstStyle/>
          <a:p>
            <a:pPr algn="ctr"/>
            <a:r>
              <a:rPr lang="en-US" sz="1050" b="1" u="sng" kern="900" dirty="0" smtClean="0"/>
              <a:t>Positive control-I: 24</a:t>
            </a:r>
          </a:p>
        </p:txBody>
      </p:sp>
      <p:grpSp>
        <p:nvGrpSpPr>
          <p:cNvPr id="167" name="Group 166"/>
          <p:cNvGrpSpPr/>
          <p:nvPr/>
        </p:nvGrpSpPr>
        <p:grpSpPr>
          <a:xfrm>
            <a:off x="6910417" y="1077940"/>
            <a:ext cx="91440" cy="91440"/>
            <a:chOff x="6017825" y="457200"/>
            <a:chExt cx="157130" cy="181100"/>
          </a:xfrm>
        </p:grpSpPr>
        <p:cxnSp>
          <p:nvCxnSpPr>
            <p:cNvPr id="168" name="Straight Connector 167"/>
            <p:cNvCxnSpPr/>
            <p:nvPr/>
          </p:nvCxnSpPr>
          <p:spPr>
            <a:xfrm>
              <a:off x="6022555" y="5334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6019800" y="5334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6017825" y="638300"/>
              <a:ext cx="152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7" name="Rectangle 146"/>
          <p:cNvSpPr/>
          <p:nvPr/>
        </p:nvSpPr>
        <p:spPr>
          <a:xfrm>
            <a:off x="2018987" y="1537425"/>
            <a:ext cx="1135685" cy="72969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8" name="Rectangle 147"/>
          <p:cNvSpPr/>
          <p:nvPr/>
        </p:nvSpPr>
        <p:spPr>
          <a:xfrm>
            <a:off x="3267075" y="1537425"/>
            <a:ext cx="1151626" cy="72969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5" name="Rectangle 174"/>
          <p:cNvSpPr/>
          <p:nvPr/>
        </p:nvSpPr>
        <p:spPr>
          <a:xfrm>
            <a:off x="5562600" y="2501953"/>
            <a:ext cx="1906291" cy="553998"/>
          </a:xfrm>
          <a:prstGeom prst="rect">
            <a:avLst/>
          </a:prstGeom>
        </p:spPr>
        <p:txBody>
          <a:bodyPr wrap="none">
            <a:spAutoFit/>
          </a:bodyPr>
          <a:lstStyle/>
          <a:p>
            <a:pPr algn="just"/>
            <a:r>
              <a:rPr lang="en-US" sz="1000" dirty="0" smtClean="0">
                <a:latin typeface="Arial" pitchFamily="34" charset="0"/>
                <a:cs typeface="Arial" pitchFamily="34" charset="0"/>
              </a:rPr>
              <a:t>(*human adenovirus 36</a:t>
            </a:r>
          </a:p>
          <a:p>
            <a:pPr algn="just"/>
            <a:r>
              <a:rPr lang="en-US" sz="1000" dirty="0" smtClean="0">
                <a:latin typeface="Arial" pitchFamily="34" charset="0"/>
                <a:cs typeface="Arial" pitchFamily="34" charset="0"/>
              </a:rPr>
              <a:t>LF: </a:t>
            </a:r>
            <a:r>
              <a:rPr lang="en-US" sz="1000" dirty="0" err="1" smtClean="0">
                <a:latin typeface="Arial" pitchFamily="34" charset="0"/>
                <a:cs typeface="Arial" pitchFamily="34" charset="0"/>
              </a:rPr>
              <a:t>LabDiet</a:t>
            </a:r>
            <a:r>
              <a:rPr lang="en-US" sz="1000" dirty="0" smtClean="0">
                <a:latin typeface="Arial" pitchFamily="34" charset="0"/>
                <a:cs typeface="Arial" pitchFamily="34" charset="0"/>
              </a:rPr>
              <a:t> 5001 Fat 5.0%</a:t>
            </a:r>
          </a:p>
          <a:p>
            <a:pPr algn="just"/>
            <a:r>
              <a:rPr lang="en-US" sz="1000" dirty="0" smtClean="0">
                <a:latin typeface="Arial" pitchFamily="34" charset="0"/>
                <a:cs typeface="Arial" pitchFamily="34" charset="0"/>
              </a:rPr>
              <a:t>HF: </a:t>
            </a:r>
            <a:r>
              <a:rPr lang="en-US" sz="1000" dirty="0" err="1" smtClean="0">
                <a:latin typeface="Arial" pitchFamily="34" charset="0"/>
                <a:cs typeface="Arial" pitchFamily="34" charset="0"/>
              </a:rPr>
              <a:t>LabDiet</a:t>
            </a:r>
            <a:r>
              <a:rPr lang="en-US" sz="1000" dirty="0" smtClean="0">
                <a:latin typeface="Arial" pitchFamily="34" charset="0"/>
                <a:cs typeface="Arial" pitchFamily="34" charset="0"/>
              </a:rPr>
              <a:t> 5SLA Fat 20.6%) </a:t>
            </a:r>
          </a:p>
        </p:txBody>
      </p:sp>
      <p:sp>
        <p:nvSpPr>
          <p:cNvPr id="2" name="Rectangle 1"/>
          <p:cNvSpPr/>
          <p:nvPr/>
        </p:nvSpPr>
        <p:spPr>
          <a:xfrm>
            <a:off x="152400" y="6477000"/>
            <a:ext cx="7848600" cy="276999"/>
          </a:xfrm>
          <a:prstGeom prst="rect">
            <a:avLst/>
          </a:prstGeom>
        </p:spPr>
        <p:txBody>
          <a:bodyPr wrap="square">
            <a:spAutoFit/>
          </a:bodyPr>
          <a:lstStyle/>
          <a:p>
            <a:r>
              <a:rPr lang="en-US" sz="1200" dirty="0"/>
              <a:t>de La </a:t>
            </a:r>
            <a:r>
              <a:rPr lang="en-US" sz="1200" dirty="0" err="1"/>
              <a:t>Serre</a:t>
            </a:r>
            <a:r>
              <a:rPr lang="en-US" sz="1200" dirty="0"/>
              <a:t> CB, et al., </a:t>
            </a:r>
            <a:r>
              <a:rPr lang="en-US" sz="1200" dirty="0" smtClean="0"/>
              <a:t>Am </a:t>
            </a:r>
            <a:r>
              <a:rPr lang="en-US" sz="1200" dirty="0"/>
              <a:t>J </a:t>
            </a:r>
            <a:r>
              <a:rPr lang="en-US" sz="1200" dirty="0" err="1"/>
              <a:t>Physiol</a:t>
            </a:r>
            <a:r>
              <a:rPr lang="en-US" sz="1200" dirty="0"/>
              <a:t> </a:t>
            </a:r>
            <a:r>
              <a:rPr lang="en-US" sz="1200" dirty="0" err="1"/>
              <a:t>Gastrointest</a:t>
            </a:r>
            <a:r>
              <a:rPr lang="en-US" sz="1200" dirty="0"/>
              <a:t> Liver Physiol. 2010 Aug;299(2):G440-8.</a:t>
            </a:r>
          </a:p>
        </p:txBody>
      </p:sp>
    </p:spTree>
    <p:extLst>
      <p:ext uri="{BB962C8B-B14F-4D97-AF65-F5344CB8AC3E}">
        <p14:creationId xmlns:p14="http://schemas.microsoft.com/office/powerpoint/2010/main" val="327705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checkerboard(across)">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diamond(in)">
                                      <p:cBhvr>
                                        <p:cTn id="12"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1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62296"/>
            <a:ext cx="3537700" cy="523220"/>
          </a:xfrm>
          <a:prstGeom prst="rect">
            <a:avLst/>
          </a:prstGeom>
          <a:noFill/>
        </p:spPr>
        <p:txBody>
          <a:bodyPr wrap="none" rtlCol="0">
            <a:spAutoFit/>
          </a:bodyPr>
          <a:lstStyle/>
          <a:p>
            <a:r>
              <a:rPr lang="en-US" sz="2800" b="1" dirty="0" smtClean="0"/>
              <a:t>Results and Discussion</a:t>
            </a:r>
            <a:endParaRPr lang="en-US" sz="2800" b="1" dirty="0"/>
          </a:p>
        </p:txBody>
      </p:sp>
      <p:graphicFrame>
        <p:nvGraphicFramePr>
          <p:cNvPr id="7" name="Object 6"/>
          <p:cNvGraphicFramePr>
            <a:graphicFrameLocks noChangeAspect="1"/>
          </p:cNvGraphicFramePr>
          <p:nvPr>
            <p:extLst>
              <p:ext uri="{D42A27DB-BD31-4B8C-83A1-F6EECF244321}">
                <p14:modId xmlns:p14="http://schemas.microsoft.com/office/powerpoint/2010/main" val="2478454175"/>
              </p:ext>
            </p:extLst>
          </p:nvPr>
        </p:nvGraphicFramePr>
        <p:xfrm>
          <a:off x="1865687" y="1210501"/>
          <a:ext cx="5597525" cy="3486150"/>
        </p:xfrm>
        <a:graphic>
          <a:graphicData uri="http://schemas.openxmlformats.org/presentationml/2006/ole">
            <mc:AlternateContent xmlns:mc="http://schemas.openxmlformats.org/markup-compatibility/2006">
              <mc:Choice xmlns:v="urn:schemas-microsoft-com:vml" Requires="v">
                <p:oleObj spid="_x0000_s39943" name="SPW 12.0 Graph" r:id="rId4" imgW="5597814" imgH="3486822" progId="SigmaPlotGraphicObject.11">
                  <p:embed/>
                </p:oleObj>
              </mc:Choice>
              <mc:Fallback>
                <p:oleObj name="SPW 12.0 Graph" r:id="rId4" imgW="5597814" imgH="3486822" progId="SigmaPlotGraphicObject.11">
                  <p:embed/>
                  <p:pic>
                    <p:nvPicPr>
                      <p:cNvPr id="0" name=""/>
                      <p:cNvPicPr/>
                      <p:nvPr/>
                    </p:nvPicPr>
                    <p:blipFill>
                      <a:blip r:embed="rId5"/>
                      <a:stretch>
                        <a:fillRect/>
                      </a:stretch>
                    </p:blipFill>
                    <p:spPr>
                      <a:xfrm>
                        <a:off x="1865687" y="1210501"/>
                        <a:ext cx="5597525" cy="3486150"/>
                      </a:xfrm>
                      <a:prstGeom prst="rect">
                        <a:avLst/>
                      </a:prstGeom>
                    </p:spPr>
                  </p:pic>
                </p:oleObj>
              </mc:Fallback>
            </mc:AlternateContent>
          </a:graphicData>
        </a:graphic>
      </p:graphicFrame>
      <p:sp>
        <p:nvSpPr>
          <p:cNvPr id="8" name="TextBox 7"/>
          <p:cNvSpPr txBox="1"/>
          <p:nvPr/>
        </p:nvSpPr>
        <p:spPr>
          <a:xfrm>
            <a:off x="2871850" y="2555175"/>
            <a:ext cx="300082" cy="369332"/>
          </a:xfrm>
          <a:prstGeom prst="rect">
            <a:avLst/>
          </a:prstGeom>
          <a:noFill/>
        </p:spPr>
        <p:txBody>
          <a:bodyPr wrap="none" rtlCol="0">
            <a:spAutoFit/>
          </a:bodyPr>
          <a:lstStyle/>
          <a:p>
            <a:r>
              <a:rPr lang="en-US" dirty="0" smtClean="0"/>
              <a:t>*</a:t>
            </a:r>
            <a:endParaRPr lang="en-US" dirty="0"/>
          </a:p>
        </p:txBody>
      </p:sp>
      <p:sp>
        <p:nvSpPr>
          <p:cNvPr id="9" name="TextBox 8"/>
          <p:cNvSpPr txBox="1"/>
          <p:nvPr/>
        </p:nvSpPr>
        <p:spPr>
          <a:xfrm>
            <a:off x="3164543" y="2397825"/>
            <a:ext cx="415498" cy="369332"/>
          </a:xfrm>
          <a:prstGeom prst="rect">
            <a:avLst/>
          </a:prstGeom>
          <a:noFill/>
        </p:spPr>
        <p:txBody>
          <a:bodyPr wrap="none" rtlCol="0">
            <a:spAutoFit/>
          </a:bodyPr>
          <a:lstStyle/>
          <a:p>
            <a:r>
              <a:rPr lang="en-US" dirty="0" smtClean="0"/>
              <a:t>**</a:t>
            </a:r>
            <a:endParaRPr lang="en-US" dirty="0"/>
          </a:p>
        </p:txBody>
      </p:sp>
      <p:sp>
        <p:nvSpPr>
          <p:cNvPr id="10" name="TextBox 9"/>
          <p:cNvSpPr txBox="1"/>
          <p:nvPr/>
        </p:nvSpPr>
        <p:spPr>
          <a:xfrm>
            <a:off x="3758909" y="2092818"/>
            <a:ext cx="300082" cy="369332"/>
          </a:xfrm>
          <a:prstGeom prst="rect">
            <a:avLst/>
          </a:prstGeom>
          <a:noFill/>
        </p:spPr>
        <p:txBody>
          <a:bodyPr wrap="none" rtlCol="0">
            <a:spAutoFit/>
          </a:bodyPr>
          <a:lstStyle/>
          <a:p>
            <a:r>
              <a:rPr lang="en-US" dirty="0" smtClean="0"/>
              <a:t>*</a:t>
            </a:r>
            <a:endParaRPr lang="en-US" dirty="0"/>
          </a:p>
        </p:txBody>
      </p:sp>
      <p:sp>
        <p:nvSpPr>
          <p:cNvPr id="11" name="TextBox 10"/>
          <p:cNvSpPr txBox="1"/>
          <p:nvPr/>
        </p:nvSpPr>
        <p:spPr>
          <a:xfrm>
            <a:off x="4027852" y="1728850"/>
            <a:ext cx="415498" cy="369332"/>
          </a:xfrm>
          <a:prstGeom prst="rect">
            <a:avLst/>
          </a:prstGeom>
          <a:noFill/>
        </p:spPr>
        <p:txBody>
          <a:bodyPr wrap="none" rtlCol="0">
            <a:spAutoFit/>
          </a:bodyPr>
          <a:lstStyle/>
          <a:p>
            <a:r>
              <a:rPr lang="en-US" dirty="0" smtClean="0"/>
              <a:t>**</a:t>
            </a:r>
            <a:endParaRPr lang="en-US" dirty="0"/>
          </a:p>
        </p:txBody>
      </p:sp>
      <p:sp>
        <p:nvSpPr>
          <p:cNvPr id="13" name="TextBox 12"/>
          <p:cNvSpPr txBox="1"/>
          <p:nvPr/>
        </p:nvSpPr>
        <p:spPr>
          <a:xfrm>
            <a:off x="4957718" y="3183368"/>
            <a:ext cx="300082" cy="369332"/>
          </a:xfrm>
          <a:prstGeom prst="rect">
            <a:avLst/>
          </a:prstGeom>
          <a:noFill/>
        </p:spPr>
        <p:txBody>
          <a:bodyPr wrap="none" rtlCol="0">
            <a:spAutoFit/>
          </a:bodyPr>
          <a:lstStyle/>
          <a:p>
            <a:r>
              <a:rPr lang="en-US" dirty="0" smtClean="0"/>
              <a:t>*</a:t>
            </a:r>
            <a:endParaRPr lang="en-US" dirty="0"/>
          </a:p>
        </p:txBody>
      </p:sp>
      <p:sp>
        <p:nvSpPr>
          <p:cNvPr id="15" name="TextBox 14"/>
          <p:cNvSpPr txBox="1"/>
          <p:nvPr/>
        </p:nvSpPr>
        <p:spPr>
          <a:xfrm>
            <a:off x="5850343" y="3595043"/>
            <a:ext cx="300082" cy="369332"/>
          </a:xfrm>
          <a:prstGeom prst="rect">
            <a:avLst/>
          </a:prstGeom>
          <a:noFill/>
        </p:spPr>
        <p:txBody>
          <a:bodyPr wrap="none" rtlCol="0">
            <a:spAutoFit/>
          </a:bodyPr>
          <a:lstStyle/>
          <a:p>
            <a:r>
              <a:rPr lang="en-US" dirty="0" smtClean="0"/>
              <a:t>*</a:t>
            </a:r>
            <a:endParaRPr lang="en-US" dirty="0"/>
          </a:p>
        </p:txBody>
      </p:sp>
      <p:sp>
        <p:nvSpPr>
          <p:cNvPr id="16" name="TextBox 15"/>
          <p:cNvSpPr txBox="1"/>
          <p:nvPr/>
        </p:nvSpPr>
        <p:spPr>
          <a:xfrm>
            <a:off x="6393875" y="3340925"/>
            <a:ext cx="300082" cy="369332"/>
          </a:xfrm>
          <a:prstGeom prst="rect">
            <a:avLst/>
          </a:prstGeom>
          <a:noFill/>
        </p:spPr>
        <p:txBody>
          <a:bodyPr wrap="none" rtlCol="0">
            <a:spAutoFit/>
          </a:bodyPr>
          <a:lstStyle/>
          <a:p>
            <a:r>
              <a:rPr lang="en-US" dirty="0" smtClean="0"/>
              <a:t>*</a:t>
            </a:r>
            <a:endParaRPr lang="en-US" dirty="0"/>
          </a:p>
        </p:txBody>
      </p:sp>
      <p:sp>
        <p:nvSpPr>
          <p:cNvPr id="17" name="TextBox 16"/>
          <p:cNvSpPr txBox="1"/>
          <p:nvPr/>
        </p:nvSpPr>
        <p:spPr>
          <a:xfrm>
            <a:off x="6662818" y="3183575"/>
            <a:ext cx="415498" cy="369332"/>
          </a:xfrm>
          <a:prstGeom prst="rect">
            <a:avLst/>
          </a:prstGeom>
          <a:noFill/>
        </p:spPr>
        <p:txBody>
          <a:bodyPr wrap="none" rtlCol="0">
            <a:spAutoFit/>
          </a:bodyPr>
          <a:lstStyle/>
          <a:p>
            <a:r>
              <a:rPr lang="en-US" dirty="0" smtClean="0"/>
              <a:t>**</a:t>
            </a:r>
            <a:endParaRPr lang="en-US" dirty="0"/>
          </a:p>
        </p:txBody>
      </p:sp>
      <p:sp>
        <p:nvSpPr>
          <p:cNvPr id="18" name="TextBox 17"/>
          <p:cNvSpPr txBox="1"/>
          <p:nvPr/>
        </p:nvSpPr>
        <p:spPr>
          <a:xfrm>
            <a:off x="4876800" y="2778825"/>
            <a:ext cx="261610" cy="276999"/>
          </a:xfrm>
          <a:prstGeom prst="rect">
            <a:avLst/>
          </a:prstGeom>
          <a:noFill/>
        </p:spPr>
        <p:txBody>
          <a:bodyPr wrap="none" rtlCol="0">
            <a:spAutoFit/>
          </a:bodyPr>
          <a:lstStyle/>
          <a:p>
            <a:r>
              <a:rPr lang="en-US" sz="1200" dirty="0" smtClean="0"/>
              <a:t>*</a:t>
            </a:r>
            <a:endParaRPr lang="en-US" sz="1200" dirty="0"/>
          </a:p>
        </p:txBody>
      </p:sp>
      <p:sp>
        <p:nvSpPr>
          <p:cNvPr id="19" name="TextBox 18"/>
          <p:cNvSpPr txBox="1"/>
          <p:nvPr/>
        </p:nvSpPr>
        <p:spPr>
          <a:xfrm>
            <a:off x="4976982" y="2778825"/>
            <a:ext cx="652743" cy="276999"/>
          </a:xfrm>
          <a:prstGeom prst="rect">
            <a:avLst/>
          </a:prstGeom>
          <a:noFill/>
        </p:spPr>
        <p:txBody>
          <a:bodyPr wrap="none" rtlCol="0">
            <a:spAutoFit/>
          </a:bodyPr>
          <a:lstStyle/>
          <a:p>
            <a:r>
              <a:rPr lang="en-US" sz="1200" i="1" dirty="0" smtClean="0"/>
              <a:t>p</a:t>
            </a:r>
            <a:r>
              <a:rPr lang="en-US" sz="1200" dirty="0" smtClean="0"/>
              <a:t>&lt;0.05,</a:t>
            </a:r>
            <a:endParaRPr lang="en-US" sz="1200" dirty="0"/>
          </a:p>
        </p:txBody>
      </p:sp>
      <p:sp>
        <p:nvSpPr>
          <p:cNvPr id="20" name="TextBox 19"/>
          <p:cNvSpPr txBox="1"/>
          <p:nvPr/>
        </p:nvSpPr>
        <p:spPr>
          <a:xfrm>
            <a:off x="5479475" y="2778825"/>
            <a:ext cx="338554" cy="276999"/>
          </a:xfrm>
          <a:prstGeom prst="rect">
            <a:avLst/>
          </a:prstGeom>
          <a:noFill/>
        </p:spPr>
        <p:txBody>
          <a:bodyPr wrap="none" rtlCol="0">
            <a:spAutoFit/>
          </a:bodyPr>
          <a:lstStyle/>
          <a:p>
            <a:r>
              <a:rPr lang="en-US" sz="1200" dirty="0" smtClean="0"/>
              <a:t>**</a:t>
            </a:r>
            <a:endParaRPr lang="en-US" sz="1200" dirty="0"/>
          </a:p>
        </p:txBody>
      </p:sp>
      <p:sp>
        <p:nvSpPr>
          <p:cNvPr id="21" name="TextBox 20"/>
          <p:cNvSpPr txBox="1"/>
          <p:nvPr/>
        </p:nvSpPr>
        <p:spPr>
          <a:xfrm>
            <a:off x="5646050" y="2778825"/>
            <a:ext cx="1127232" cy="276999"/>
          </a:xfrm>
          <a:prstGeom prst="rect">
            <a:avLst/>
          </a:prstGeom>
          <a:noFill/>
        </p:spPr>
        <p:txBody>
          <a:bodyPr wrap="none" rtlCol="0">
            <a:spAutoFit/>
          </a:bodyPr>
          <a:lstStyle/>
          <a:p>
            <a:r>
              <a:rPr lang="en-US" sz="1200" i="1" dirty="0" smtClean="0"/>
              <a:t>p</a:t>
            </a:r>
            <a:r>
              <a:rPr lang="en-US" sz="1200" dirty="0" smtClean="0"/>
              <a:t>&lt;0.005, n=6-7</a:t>
            </a:r>
            <a:endParaRPr lang="en-US" sz="1200" dirty="0"/>
          </a:p>
        </p:txBody>
      </p:sp>
      <p:sp>
        <p:nvSpPr>
          <p:cNvPr id="22" name="TextBox 21"/>
          <p:cNvSpPr txBox="1"/>
          <p:nvPr/>
        </p:nvSpPr>
        <p:spPr>
          <a:xfrm>
            <a:off x="7239000" y="3456543"/>
            <a:ext cx="1743695" cy="830997"/>
          </a:xfrm>
          <a:prstGeom prst="rect">
            <a:avLst/>
          </a:prstGeom>
          <a:noFill/>
        </p:spPr>
        <p:txBody>
          <a:bodyPr wrap="square" rtlCol="0">
            <a:spAutoFit/>
          </a:bodyPr>
          <a:lstStyle/>
          <a:p>
            <a:r>
              <a:rPr lang="en-US" sz="1200" b="1" dirty="0" smtClean="0"/>
              <a:t>EWAT, MAT and PRAT: </a:t>
            </a:r>
            <a:r>
              <a:rPr lang="en-US" sz="1200" dirty="0" err="1"/>
              <a:t>epididymal</a:t>
            </a:r>
            <a:r>
              <a:rPr lang="en-US" sz="1200" dirty="0"/>
              <a:t> </a:t>
            </a:r>
            <a:r>
              <a:rPr lang="en-US" sz="1200" dirty="0" smtClean="0"/>
              <a:t>, mesenteric, and </a:t>
            </a:r>
            <a:r>
              <a:rPr lang="en-US" sz="1200" dirty="0" err="1" smtClean="0"/>
              <a:t>perirenal</a:t>
            </a:r>
            <a:r>
              <a:rPr lang="en-US" sz="1200" dirty="0" smtClean="0"/>
              <a:t> white </a:t>
            </a:r>
            <a:r>
              <a:rPr lang="en-US" sz="1200" dirty="0"/>
              <a:t>adipose </a:t>
            </a:r>
            <a:r>
              <a:rPr lang="en-US" sz="1200" dirty="0" smtClean="0"/>
              <a:t>tissue</a:t>
            </a:r>
          </a:p>
        </p:txBody>
      </p:sp>
      <p:grpSp>
        <p:nvGrpSpPr>
          <p:cNvPr id="24" name="Group 23"/>
          <p:cNvGrpSpPr/>
          <p:nvPr/>
        </p:nvGrpSpPr>
        <p:grpSpPr>
          <a:xfrm>
            <a:off x="3658657" y="4800600"/>
            <a:ext cx="3427943" cy="1524000"/>
            <a:chOff x="4268257" y="4876800"/>
            <a:chExt cx="2613581" cy="1371600"/>
          </a:xfrm>
        </p:grpSpPr>
        <p:pic>
          <p:nvPicPr>
            <p:cNvPr id="4100" name="Picture 4" descr="U:\2011 AFRI\Pre-2013\COBRE Compliance\Rat Project\Rat_pictures\100_1512.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9894" r="7684"/>
            <a:stretch/>
          </p:blipFill>
          <p:spPr bwMode="auto">
            <a:xfrm>
              <a:off x="4268258" y="4876800"/>
              <a:ext cx="132447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U:\2011 AFRI\Pre-2013\COBRE Compliance\Rat Project\Rat_pictures\100_1530.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l="24174" r="20488" b="19408"/>
            <a:stretch/>
          </p:blipFill>
          <p:spPr bwMode="auto">
            <a:xfrm>
              <a:off x="5626106" y="4876800"/>
              <a:ext cx="1255732" cy="137160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4268257" y="6096000"/>
              <a:ext cx="396193" cy="152400"/>
            </a:xfrm>
            <a:prstGeom prst="rect">
              <a:avLst/>
            </a:prstGeom>
            <a:solidFill>
              <a:srgbClr val="00FA7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lstStyle/>
            <a:p>
              <a:pPr algn="ctr"/>
              <a:r>
                <a:rPr lang="en-US" sz="1200" b="1" dirty="0" smtClean="0">
                  <a:solidFill>
                    <a:schemeClr val="tx1"/>
                  </a:solidFill>
                </a:rPr>
                <a:t>1. LF</a:t>
              </a:r>
              <a:endParaRPr lang="en-US" sz="1200" b="1" dirty="0">
                <a:solidFill>
                  <a:schemeClr val="tx1"/>
                </a:solidFill>
              </a:endParaRPr>
            </a:p>
          </p:txBody>
        </p:sp>
        <p:sp>
          <p:nvSpPr>
            <p:cNvPr id="27" name="Rectangle 26"/>
            <p:cNvSpPr/>
            <p:nvPr/>
          </p:nvSpPr>
          <p:spPr>
            <a:xfrm>
              <a:off x="5643496" y="6096000"/>
              <a:ext cx="566169"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lstStyle/>
            <a:p>
              <a:pPr algn="ctr"/>
              <a:r>
                <a:rPr lang="en-US" sz="1200" b="1" dirty="0" smtClean="0">
                  <a:solidFill>
                    <a:schemeClr val="bg1"/>
                  </a:solidFill>
                </a:rPr>
                <a:t>4.HF+36</a:t>
              </a:r>
              <a:endParaRPr lang="en-US" sz="1200" b="1" dirty="0">
                <a:solidFill>
                  <a:schemeClr val="bg1"/>
                </a:solidFill>
              </a:endParaRPr>
            </a:p>
          </p:txBody>
        </p:sp>
      </p:grpSp>
      <p:sp>
        <p:nvSpPr>
          <p:cNvPr id="3" name="TextBox 2"/>
          <p:cNvSpPr txBox="1"/>
          <p:nvPr/>
        </p:nvSpPr>
        <p:spPr>
          <a:xfrm>
            <a:off x="762000" y="737651"/>
            <a:ext cx="8077200" cy="830997"/>
          </a:xfrm>
          <a:prstGeom prst="rect">
            <a:avLst/>
          </a:prstGeom>
          <a:noFill/>
        </p:spPr>
        <p:txBody>
          <a:bodyPr wrap="square" rtlCol="0">
            <a:spAutoFit/>
          </a:bodyPr>
          <a:lstStyle/>
          <a:p>
            <a:r>
              <a:rPr lang="en-US" sz="2400" b="1" dirty="0"/>
              <a:t>HF </a:t>
            </a:r>
            <a:r>
              <a:rPr lang="en-US" sz="2400" b="1" dirty="0" smtClean="0"/>
              <a:t>+ </a:t>
            </a:r>
            <a:r>
              <a:rPr lang="en-US" sz="2400" b="1" dirty="0"/>
              <a:t>Had-36 infection synergistically </a:t>
            </a:r>
            <a:r>
              <a:rPr lang="en-US" sz="2400" b="1" dirty="0" smtClean="0"/>
              <a:t>increased adiposity indexes in total fat or visceral fats in three adipose depots  </a:t>
            </a:r>
            <a:endParaRPr lang="en-US" sz="2400" dirty="0"/>
          </a:p>
        </p:txBody>
      </p:sp>
    </p:spTree>
    <p:extLst>
      <p:ext uri="{BB962C8B-B14F-4D97-AF65-F5344CB8AC3E}">
        <p14:creationId xmlns:p14="http://schemas.microsoft.com/office/powerpoint/2010/main" val="3247925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62296"/>
            <a:ext cx="3537700" cy="523220"/>
          </a:xfrm>
          <a:prstGeom prst="rect">
            <a:avLst/>
          </a:prstGeom>
          <a:noFill/>
        </p:spPr>
        <p:txBody>
          <a:bodyPr wrap="none" rtlCol="0">
            <a:spAutoFit/>
          </a:bodyPr>
          <a:lstStyle/>
          <a:p>
            <a:r>
              <a:rPr lang="en-US" sz="2800" b="1" dirty="0" smtClean="0"/>
              <a:t>Results and Discussion</a:t>
            </a:r>
            <a:endParaRPr lang="en-US" sz="2800" b="1" dirty="0"/>
          </a:p>
        </p:txBody>
      </p:sp>
      <p:sp>
        <p:nvSpPr>
          <p:cNvPr id="3" name="TextBox 2"/>
          <p:cNvSpPr txBox="1"/>
          <p:nvPr/>
        </p:nvSpPr>
        <p:spPr>
          <a:xfrm>
            <a:off x="2209800" y="685516"/>
            <a:ext cx="5365091" cy="369332"/>
          </a:xfrm>
          <a:prstGeom prst="rect">
            <a:avLst/>
          </a:prstGeom>
          <a:noFill/>
        </p:spPr>
        <p:txBody>
          <a:bodyPr wrap="square" rtlCol="0">
            <a:spAutoFit/>
          </a:bodyPr>
          <a:lstStyle/>
          <a:p>
            <a:r>
              <a:rPr lang="en-US" b="1" dirty="0" smtClean="0"/>
              <a:t>Profiling of Significant Differential Expression Genes</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150" y="609600"/>
            <a:ext cx="1409700" cy="297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3949" y="1143000"/>
            <a:ext cx="6172200" cy="2598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847725" y="3571875"/>
            <a:ext cx="7463262" cy="2940831"/>
            <a:chOff x="847725" y="3571875"/>
            <a:chExt cx="7463262" cy="2940831"/>
          </a:xfrm>
        </p:grpSpPr>
        <p:pic>
          <p:nvPicPr>
            <p:cNvPr id="615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725" y="3575987"/>
              <a:ext cx="1518779" cy="2936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81250" y="3571875"/>
              <a:ext cx="5929737" cy="2736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3838575" y="5105400"/>
              <a:ext cx="274434" cy="307777"/>
            </a:xfrm>
            <a:prstGeom prst="rect">
              <a:avLst/>
            </a:prstGeom>
            <a:noFill/>
          </p:spPr>
          <p:txBody>
            <a:bodyPr wrap="none" rtlCol="0">
              <a:spAutoFit/>
            </a:bodyPr>
            <a:lstStyle/>
            <a:p>
              <a:r>
                <a:rPr lang="en-US" sz="1400" dirty="0" smtClean="0"/>
                <a:t>*</a:t>
              </a:r>
              <a:endParaRPr lang="en-US" sz="1400" dirty="0"/>
            </a:p>
          </p:txBody>
        </p:sp>
        <p:sp>
          <p:nvSpPr>
            <p:cNvPr id="52" name="TextBox 51"/>
            <p:cNvSpPr txBox="1"/>
            <p:nvPr/>
          </p:nvSpPr>
          <p:spPr>
            <a:xfrm>
              <a:off x="4329068" y="5286375"/>
              <a:ext cx="274434" cy="307777"/>
            </a:xfrm>
            <a:prstGeom prst="rect">
              <a:avLst/>
            </a:prstGeom>
            <a:noFill/>
          </p:spPr>
          <p:txBody>
            <a:bodyPr wrap="none" rtlCol="0">
              <a:spAutoFit/>
            </a:bodyPr>
            <a:lstStyle/>
            <a:p>
              <a:r>
                <a:rPr lang="en-US" sz="1400" dirty="0" smtClean="0"/>
                <a:t>*</a:t>
              </a:r>
              <a:endParaRPr lang="en-US" sz="1400" dirty="0"/>
            </a:p>
          </p:txBody>
        </p:sp>
        <p:sp>
          <p:nvSpPr>
            <p:cNvPr id="53" name="TextBox 52"/>
            <p:cNvSpPr txBox="1"/>
            <p:nvPr/>
          </p:nvSpPr>
          <p:spPr>
            <a:xfrm>
              <a:off x="4800600" y="4924425"/>
              <a:ext cx="274434" cy="307777"/>
            </a:xfrm>
            <a:prstGeom prst="rect">
              <a:avLst/>
            </a:prstGeom>
            <a:noFill/>
          </p:spPr>
          <p:txBody>
            <a:bodyPr wrap="none" rtlCol="0">
              <a:spAutoFit/>
            </a:bodyPr>
            <a:lstStyle/>
            <a:p>
              <a:r>
                <a:rPr lang="en-US" sz="1400" dirty="0" smtClean="0"/>
                <a:t>*</a:t>
              </a:r>
              <a:endParaRPr lang="en-US" sz="1400" dirty="0"/>
            </a:p>
          </p:txBody>
        </p:sp>
      </p:grpSp>
      <p:sp>
        <p:nvSpPr>
          <p:cNvPr id="55" name="TextBox 54"/>
          <p:cNvSpPr txBox="1"/>
          <p:nvPr/>
        </p:nvSpPr>
        <p:spPr>
          <a:xfrm>
            <a:off x="3785292" y="2835473"/>
            <a:ext cx="274434" cy="307777"/>
          </a:xfrm>
          <a:prstGeom prst="rect">
            <a:avLst/>
          </a:prstGeom>
          <a:noFill/>
        </p:spPr>
        <p:txBody>
          <a:bodyPr wrap="none" rtlCol="0">
            <a:spAutoFit/>
          </a:bodyPr>
          <a:lstStyle/>
          <a:p>
            <a:r>
              <a:rPr lang="en-US" sz="1400" dirty="0" smtClean="0"/>
              <a:t>*</a:t>
            </a:r>
            <a:endParaRPr lang="en-US" sz="1400" dirty="0"/>
          </a:p>
        </p:txBody>
      </p:sp>
      <p:sp>
        <p:nvSpPr>
          <p:cNvPr id="56" name="TextBox 55"/>
          <p:cNvSpPr txBox="1"/>
          <p:nvPr/>
        </p:nvSpPr>
        <p:spPr>
          <a:xfrm>
            <a:off x="4230891" y="2724150"/>
            <a:ext cx="274434" cy="307777"/>
          </a:xfrm>
          <a:prstGeom prst="rect">
            <a:avLst/>
          </a:prstGeom>
          <a:noFill/>
        </p:spPr>
        <p:txBody>
          <a:bodyPr wrap="none" rtlCol="0">
            <a:spAutoFit/>
          </a:bodyPr>
          <a:lstStyle/>
          <a:p>
            <a:r>
              <a:rPr lang="en-US" sz="1400" dirty="0" smtClean="0"/>
              <a:t>*</a:t>
            </a:r>
            <a:endParaRPr lang="en-US" sz="1400" dirty="0"/>
          </a:p>
        </p:txBody>
      </p:sp>
      <p:sp>
        <p:nvSpPr>
          <p:cNvPr id="57" name="TextBox 56"/>
          <p:cNvSpPr txBox="1"/>
          <p:nvPr/>
        </p:nvSpPr>
        <p:spPr>
          <a:xfrm>
            <a:off x="4678566" y="2819400"/>
            <a:ext cx="274434" cy="307777"/>
          </a:xfrm>
          <a:prstGeom prst="rect">
            <a:avLst/>
          </a:prstGeom>
          <a:noFill/>
        </p:spPr>
        <p:txBody>
          <a:bodyPr wrap="none" rtlCol="0">
            <a:spAutoFit/>
          </a:bodyPr>
          <a:lstStyle/>
          <a:p>
            <a:r>
              <a:rPr lang="en-US" sz="1400" dirty="0" smtClean="0"/>
              <a:t>*</a:t>
            </a:r>
            <a:endParaRPr lang="en-US" sz="1400" dirty="0"/>
          </a:p>
        </p:txBody>
      </p:sp>
      <p:sp>
        <p:nvSpPr>
          <p:cNvPr id="58" name="TextBox 57"/>
          <p:cNvSpPr txBox="1"/>
          <p:nvPr/>
        </p:nvSpPr>
        <p:spPr>
          <a:xfrm>
            <a:off x="5135766" y="2695575"/>
            <a:ext cx="274434" cy="307777"/>
          </a:xfrm>
          <a:prstGeom prst="rect">
            <a:avLst/>
          </a:prstGeom>
          <a:noFill/>
        </p:spPr>
        <p:txBody>
          <a:bodyPr wrap="none" rtlCol="0">
            <a:spAutoFit/>
          </a:bodyPr>
          <a:lstStyle/>
          <a:p>
            <a:r>
              <a:rPr lang="en-US" sz="1400" dirty="0" smtClean="0"/>
              <a:t>*</a:t>
            </a:r>
            <a:endParaRPr lang="en-US" sz="1400" dirty="0"/>
          </a:p>
        </p:txBody>
      </p:sp>
      <p:sp>
        <p:nvSpPr>
          <p:cNvPr id="59" name="TextBox 58"/>
          <p:cNvSpPr txBox="1"/>
          <p:nvPr/>
        </p:nvSpPr>
        <p:spPr>
          <a:xfrm>
            <a:off x="5592966" y="2740223"/>
            <a:ext cx="274434" cy="307777"/>
          </a:xfrm>
          <a:prstGeom prst="rect">
            <a:avLst/>
          </a:prstGeom>
          <a:noFill/>
        </p:spPr>
        <p:txBody>
          <a:bodyPr wrap="none" rtlCol="0">
            <a:spAutoFit/>
          </a:bodyPr>
          <a:lstStyle/>
          <a:p>
            <a:r>
              <a:rPr lang="en-US" sz="1400" dirty="0" smtClean="0"/>
              <a:t>*</a:t>
            </a:r>
            <a:endParaRPr lang="en-US" sz="1400" dirty="0"/>
          </a:p>
        </p:txBody>
      </p:sp>
      <p:sp>
        <p:nvSpPr>
          <p:cNvPr id="60" name="TextBox 59"/>
          <p:cNvSpPr txBox="1"/>
          <p:nvPr/>
        </p:nvSpPr>
        <p:spPr>
          <a:xfrm>
            <a:off x="6059691" y="2892623"/>
            <a:ext cx="274434" cy="307777"/>
          </a:xfrm>
          <a:prstGeom prst="rect">
            <a:avLst/>
          </a:prstGeom>
          <a:noFill/>
        </p:spPr>
        <p:txBody>
          <a:bodyPr wrap="none" rtlCol="0">
            <a:spAutoFit/>
          </a:bodyPr>
          <a:lstStyle/>
          <a:p>
            <a:r>
              <a:rPr lang="en-US" sz="1400" dirty="0" smtClean="0"/>
              <a:t>*</a:t>
            </a:r>
            <a:endParaRPr lang="en-US" sz="1400" dirty="0"/>
          </a:p>
        </p:txBody>
      </p:sp>
      <p:sp>
        <p:nvSpPr>
          <p:cNvPr id="61" name="TextBox 60"/>
          <p:cNvSpPr txBox="1"/>
          <p:nvPr/>
        </p:nvSpPr>
        <p:spPr>
          <a:xfrm>
            <a:off x="3973716" y="2657475"/>
            <a:ext cx="274434" cy="307777"/>
          </a:xfrm>
          <a:prstGeom prst="rect">
            <a:avLst/>
          </a:prstGeom>
          <a:noFill/>
        </p:spPr>
        <p:txBody>
          <a:bodyPr wrap="none" rtlCol="0">
            <a:spAutoFit/>
          </a:bodyPr>
          <a:lstStyle/>
          <a:p>
            <a:r>
              <a:rPr lang="en-US" sz="1400" dirty="0" smtClean="0"/>
              <a:t>*</a:t>
            </a:r>
            <a:endParaRPr lang="en-US" sz="1400" dirty="0"/>
          </a:p>
        </p:txBody>
      </p:sp>
      <p:sp>
        <p:nvSpPr>
          <p:cNvPr id="62" name="TextBox 61"/>
          <p:cNvSpPr txBox="1"/>
          <p:nvPr/>
        </p:nvSpPr>
        <p:spPr>
          <a:xfrm>
            <a:off x="4421391" y="2638425"/>
            <a:ext cx="274434" cy="307777"/>
          </a:xfrm>
          <a:prstGeom prst="rect">
            <a:avLst/>
          </a:prstGeom>
          <a:noFill/>
        </p:spPr>
        <p:txBody>
          <a:bodyPr wrap="none" rtlCol="0">
            <a:spAutoFit/>
          </a:bodyPr>
          <a:lstStyle/>
          <a:p>
            <a:r>
              <a:rPr lang="en-US" sz="1400" dirty="0" smtClean="0"/>
              <a:t>*</a:t>
            </a:r>
            <a:endParaRPr lang="en-US" sz="1400" dirty="0"/>
          </a:p>
        </p:txBody>
      </p:sp>
      <p:sp>
        <p:nvSpPr>
          <p:cNvPr id="63" name="TextBox 62"/>
          <p:cNvSpPr txBox="1"/>
          <p:nvPr/>
        </p:nvSpPr>
        <p:spPr>
          <a:xfrm>
            <a:off x="4878591" y="2619375"/>
            <a:ext cx="274434" cy="307777"/>
          </a:xfrm>
          <a:prstGeom prst="rect">
            <a:avLst/>
          </a:prstGeom>
          <a:noFill/>
        </p:spPr>
        <p:txBody>
          <a:bodyPr wrap="none" rtlCol="0">
            <a:spAutoFit/>
          </a:bodyPr>
          <a:lstStyle/>
          <a:p>
            <a:r>
              <a:rPr lang="en-US" sz="1400" dirty="0" smtClean="0"/>
              <a:t>*</a:t>
            </a:r>
            <a:endParaRPr lang="en-US" sz="1400" dirty="0"/>
          </a:p>
        </p:txBody>
      </p:sp>
      <p:sp>
        <p:nvSpPr>
          <p:cNvPr id="64" name="TextBox 63"/>
          <p:cNvSpPr txBox="1"/>
          <p:nvPr/>
        </p:nvSpPr>
        <p:spPr>
          <a:xfrm>
            <a:off x="5326266" y="2647950"/>
            <a:ext cx="274434" cy="307777"/>
          </a:xfrm>
          <a:prstGeom prst="rect">
            <a:avLst/>
          </a:prstGeom>
          <a:noFill/>
        </p:spPr>
        <p:txBody>
          <a:bodyPr wrap="none" rtlCol="0">
            <a:spAutoFit/>
          </a:bodyPr>
          <a:lstStyle/>
          <a:p>
            <a:r>
              <a:rPr lang="en-US" sz="1400" dirty="0" smtClean="0"/>
              <a:t>*</a:t>
            </a:r>
            <a:endParaRPr lang="en-US" sz="1400" dirty="0"/>
          </a:p>
        </p:txBody>
      </p:sp>
      <p:sp>
        <p:nvSpPr>
          <p:cNvPr id="65" name="TextBox 64"/>
          <p:cNvSpPr txBox="1"/>
          <p:nvPr/>
        </p:nvSpPr>
        <p:spPr>
          <a:xfrm>
            <a:off x="6212091" y="1524000"/>
            <a:ext cx="728084" cy="276999"/>
          </a:xfrm>
          <a:prstGeom prst="rect">
            <a:avLst/>
          </a:prstGeom>
          <a:noFill/>
        </p:spPr>
        <p:txBody>
          <a:bodyPr wrap="none" rtlCol="0">
            <a:spAutoFit/>
          </a:bodyPr>
          <a:lstStyle/>
          <a:p>
            <a:r>
              <a:rPr lang="en-US" sz="1200" dirty="0" smtClean="0"/>
              <a:t>* p&lt;0.05</a:t>
            </a:r>
            <a:endParaRPr lang="en-US" sz="1200" dirty="0"/>
          </a:p>
        </p:txBody>
      </p:sp>
    </p:spTree>
    <p:extLst>
      <p:ext uri="{BB962C8B-B14F-4D97-AF65-F5344CB8AC3E}">
        <p14:creationId xmlns:p14="http://schemas.microsoft.com/office/powerpoint/2010/main" val="28481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50697" y="371104"/>
            <a:ext cx="6969328" cy="2787934"/>
            <a:chOff x="850697" y="685516"/>
            <a:chExt cx="6969328" cy="2787934"/>
          </a:xfrm>
        </p:grpSpPr>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1725" y="990600"/>
              <a:ext cx="5448300" cy="248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TextBox 51"/>
            <p:cNvSpPr txBox="1"/>
            <p:nvPr/>
          </p:nvSpPr>
          <p:spPr>
            <a:xfrm>
              <a:off x="4145166" y="2130623"/>
              <a:ext cx="274434" cy="307777"/>
            </a:xfrm>
            <a:prstGeom prst="rect">
              <a:avLst/>
            </a:prstGeom>
            <a:noFill/>
          </p:spPr>
          <p:txBody>
            <a:bodyPr wrap="none" rtlCol="0">
              <a:spAutoFit/>
            </a:bodyPr>
            <a:lstStyle/>
            <a:p>
              <a:r>
                <a:rPr lang="en-US" sz="1400" dirty="0" smtClean="0"/>
                <a:t>*</a:t>
              </a:r>
              <a:endParaRPr lang="en-US" sz="1400" dirty="0"/>
            </a:p>
          </p:txBody>
        </p:sp>
        <p:sp>
          <p:nvSpPr>
            <p:cNvPr id="65" name="TextBox 64"/>
            <p:cNvSpPr txBox="1"/>
            <p:nvPr/>
          </p:nvSpPr>
          <p:spPr>
            <a:xfrm>
              <a:off x="6556824" y="1385500"/>
              <a:ext cx="728084" cy="276999"/>
            </a:xfrm>
            <a:prstGeom prst="rect">
              <a:avLst/>
            </a:prstGeom>
            <a:noFill/>
          </p:spPr>
          <p:txBody>
            <a:bodyPr wrap="none" rtlCol="0">
              <a:spAutoFit/>
            </a:bodyPr>
            <a:lstStyle/>
            <a:p>
              <a:r>
                <a:rPr lang="en-US" sz="1200" dirty="0" smtClean="0"/>
                <a:t>* p&lt;0.05</a:t>
              </a:r>
              <a:endParaRPr lang="en-US" sz="1200"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0697" y="685516"/>
              <a:ext cx="1359103" cy="2529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5030991" y="2076450"/>
              <a:ext cx="274434" cy="307777"/>
            </a:xfrm>
            <a:prstGeom prst="rect">
              <a:avLst/>
            </a:prstGeom>
            <a:noFill/>
          </p:spPr>
          <p:txBody>
            <a:bodyPr wrap="none" rtlCol="0">
              <a:spAutoFit/>
            </a:bodyPr>
            <a:lstStyle/>
            <a:p>
              <a:r>
                <a:rPr lang="en-US" sz="1400" dirty="0" smtClean="0"/>
                <a:t>*</a:t>
              </a:r>
              <a:endParaRPr lang="en-US" sz="1400" dirty="0"/>
            </a:p>
          </p:txBody>
        </p:sp>
        <p:sp>
          <p:nvSpPr>
            <p:cNvPr id="28" name="TextBox 27"/>
            <p:cNvSpPr txBox="1"/>
            <p:nvPr/>
          </p:nvSpPr>
          <p:spPr>
            <a:xfrm>
              <a:off x="5905500" y="2387798"/>
              <a:ext cx="274434" cy="307777"/>
            </a:xfrm>
            <a:prstGeom prst="rect">
              <a:avLst/>
            </a:prstGeom>
            <a:noFill/>
          </p:spPr>
          <p:txBody>
            <a:bodyPr wrap="none" rtlCol="0">
              <a:spAutoFit/>
            </a:bodyPr>
            <a:lstStyle/>
            <a:p>
              <a:r>
                <a:rPr lang="en-US" sz="1400" dirty="0" smtClean="0"/>
                <a:t>*</a:t>
              </a:r>
              <a:endParaRPr lang="en-US" sz="1400" dirty="0"/>
            </a:p>
          </p:txBody>
        </p:sp>
        <p:sp>
          <p:nvSpPr>
            <p:cNvPr id="29" name="TextBox 28"/>
            <p:cNvSpPr txBox="1"/>
            <p:nvPr/>
          </p:nvSpPr>
          <p:spPr>
            <a:xfrm>
              <a:off x="6354966" y="2162175"/>
              <a:ext cx="274434" cy="307777"/>
            </a:xfrm>
            <a:prstGeom prst="rect">
              <a:avLst/>
            </a:prstGeom>
            <a:noFill/>
          </p:spPr>
          <p:txBody>
            <a:bodyPr wrap="none" rtlCol="0">
              <a:spAutoFit/>
            </a:bodyPr>
            <a:lstStyle/>
            <a:p>
              <a:r>
                <a:rPr lang="en-US" sz="1400" dirty="0" smtClean="0"/>
                <a:t>*</a:t>
              </a:r>
              <a:endParaRPr lang="en-US" sz="1400" dirty="0"/>
            </a:p>
          </p:txBody>
        </p:sp>
        <p:sp>
          <p:nvSpPr>
            <p:cNvPr id="30" name="TextBox 29"/>
            <p:cNvSpPr txBox="1"/>
            <p:nvPr/>
          </p:nvSpPr>
          <p:spPr>
            <a:xfrm>
              <a:off x="5469141" y="2257425"/>
              <a:ext cx="274434" cy="307777"/>
            </a:xfrm>
            <a:prstGeom prst="rect">
              <a:avLst/>
            </a:prstGeom>
            <a:noFill/>
          </p:spPr>
          <p:txBody>
            <a:bodyPr wrap="none" rtlCol="0">
              <a:spAutoFit/>
            </a:bodyPr>
            <a:lstStyle/>
            <a:p>
              <a:r>
                <a:rPr lang="en-US" sz="1400" dirty="0" smtClean="0"/>
                <a:t>*</a:t>
              </a:r>
              <a:endParaRPr lang="en-US" sz="1400" dirty="0"/>
            </a:p>
          </p:txBody>
        </p:sp>
        <p:sp>
          <p:nvSpPr>
            <p:cNvPr id="31" name="TextBox 30"/>
            <p:cNvSpPr txBox="1"/>
            <p:nvPr/>
          </p:nvSpPr>
          <p:spPr>
            <a:xfrm>
              <a:off x="6791325" y="2124075"/>
              <a:ext cx="274434" cy="307777"/>
            </a:xfrm>
            <a:prstGeom prst="rect">
              <a:avLst/>
            </a:prstGeom>
            <a:noFill/>
          </p:spPr>
          <p:txBody>
            <a:bodyPr wrap="none" rtlCol="0">
              <a:spAutoFit/>
            </a:bodyPr>
            <a:lstStyle/>
            <a:p>
              <a:r>
                <a:rPr lang="en-US" sz="1400" dirty="0" smtClean="0"/>
                <a:t>*</a:t>
              </a:r>
              <a:endParaRPr lang="en-US" sz="1400" dirty="0"/>
            </a:p>
          </p:txBody>
        </p:sp>
        <p:sp>
          <p:nvSpPr>
            <p:cNvPr id="32" name="TextBox 31"/>
            <p:cNvSpPr txBox="1"/>
            <p:nvPr/>
          </p:nvSpPr>
          <p:spPr>
            <a:xfrm>
              <a:off x="5993016" y="2085975"/>
              <a:ext cx="274434" cy="307777"/>
            </a:xfrm>
            <a:prstGeom prst="rect">
              <a:avLst/>
            </a:prstGeom>
            <a:noFill/>
          </p:spPr>
          <p:txBody>
            <a:bodyPr wrap="none" rtlCol="0">
              <a:spAutoFit/>
            </a:bodyPr>
            <a:lstStyle/>
            <a:p>
              <a:r>
                <a:rPr lang="en-US" sz="1400" dirty="0" smtClean="0"/>
                <a:t>*</a:t>
              </a:r>
              <a:endParaRPr lang="en-US" sz="1400" dirty="0"/>
            </a:p>
          </p:txBody>
        </p:sp>
        <p:sp>
          <p:nvSpPr>
            <p:cNvPr id="33" name="TextBox 32"/>
            <p:cNvSpPr txBox="1"/>
            <p:nvPr/>
          </p:nvSpPr>
          <p:spPr>
            <a:xfrm>
              <a:off x="6943725" y="2276475"/>
              <a:ext cx="274434" cy="307777"/>
            </a:xfrm>
            <a:prstGeom prst="rect">
              <a:avLst/>
            </a:prstGeom>
            <a:noFill/>
          </p:spPr>
          <p:txBody>
            <a:bodyPr wrap="none" rtlCol="0">
              <a:spAutoFit/>
            </a:bodyPr>
            <a:lstStyle/>
            <a:p>
              <a:r>
                <a:rPr lang="en-US" sz="1400" dirty="0" smtClean="0"/>
                <a:t>*</a:t>
              </a:r>
              <a:endParaRPr lang="en-US" sz="1400" dirty="0"/>
            </a:p>
          </p:txBody>
        </p:sp>
        <p:sp>
          <p:nvSpPr>
            <p:cNvPr id="34" name="TextBox 33"/>
            <p:cNvSpPr txBox="1"/>
            <p:nvPr/>
          </p:nvSpPr>
          <p:spPr>
            <a:xfrm>
              <a:off x="6076950" y="2362200"/>
              <a:ext cx="274434" cy="307777"/>
            </a:xfrm>
            <a:prstGeom prst="rect">
              <a:avLst/>
            </a:prstGeom>
            <a:noFill/>
          </p:spPr>
          <p:txBody>
            <a:bodyPr wrap="none" rtlCol="0">
              <a:spAutoFit/>
            </a:bodyPr>
            <a:lstStyle/>
            <a:p>
              <a:r>
                <a:rPr lang="en-US" sz="1400" dirty="0" smtClean="0"/>
                <a:t>*</a:t>
              </a:r>
              <a:endParaRPr lang="en-US" sz="1400" dirty="0"/>
            </a:p>
          </p:txBody>
        </p:sp>
        <p:sp>
          <p:nvSpPr>
            <p:cNvPr id="35" name="TextBox 34"/>
            <p:cNvSpPr txBox="1"/>
            <p:nvPr/>
          </p:nvSpPr>
          <p:spPr>
            <a:xfrm>
              <a:off x="5638800" y="2057400"/>
              <a:ext cx="274434" cy="307777"/>
            </a:xfrm>
            <a:prstGeom prst="rect">
              <a:avLst/>
            </a:prstGeom>
            <a:noFill/>
          </p:spPr>
          <p:txBody>
            <a:bodyPr wrap="none" rtlCol="0">
              <a:spAutoFit/>
            </a:bodyPr>
            <a:lstStyle/>
            <a:p>
              <a:r>
                <a:rPr lang="en-US" sz="1400" dirty="0" smtClean="0"/>
                <a:t>*</a:t>
              </a:r>
              <a:endParaRPr lang="en-US" sz="1400" dirty="0"/>
            </a:p>
          </p:txBody>
        </p:sp>
      </p:grpSp>
      <p:sp>
        <p:nvSpPr>
          <p:cNvPr id="2" name="TextBox 1"/>
          <p:cNvSpPr txBox="1"/>
          <p:nvPr/>
        </p:nvSpPr>
        <p:spPr>
          <a:xfrm>
            <a:off x="2895600" y="0"/>
            <a:ext cx="3537700" cy="523220"/>
          </a:xfrm>
          <a:prstGeom prst="rect">
            <a:avLst/>
          </a:prstGeom>
          <a:noFill/>
        </p:spPr>
        <p:txBody>
          <a:bodyPr wrap="none" rtlCol="0">
            <a:spAutoFit/>
          </a:bodyPr>
          <a:lstStyle/>
          <a:p>
            <a:r>
              <a:rPr lang="en-US" sz="2800" b="1" dirty="0" smtClean="0"/>
              <a:t>Results and Discussion</a:t>
            </a:r>
            <a:endParaRPr lang="en-US" sz="2800" b="1" dirty="0"/>
          </a:p>
        </p:txBody>
      </p:sp>
      <p:sp>
        <p:nvSpPr>
          <p:cNvPr id="3" name="TextBox 2"/>
          <p:cNvSpPr txBox="1"/>
          <p:nvPr/>
        </p:nvSpPr>
        <p:spPr>
          <a:xfrm>
            <a:off x="2209800" y="523220"/>
            <a:ext cx="5365091" cy="369332"/>
          </a:xfrm>
          <a:prstGeom prst="rect">
            <a:avLst/>
          </a:prstGeom>
          <a:noFill/>
        </p:spPr>
        <p:txBody>
          <a:bodyPr wrap="square" rtlCol="0">
            <a:spAutoFit/>
          </a:bodyPr>
          <a:lstStyle/>
          <a:p>
            <a:r>
              <a:rPr lang="en-US" b="1" dirty="0" smtClean="0"/>
              <a:t>Profiling of Significant Differential Expression Genes</a:t>
            </a:r>
            <a:endParaRPr lang="en-US" dirty="0"/>
          </a:p>
        </p:txBody>
      </p:sp>
      <p:grpSp>
        <p:nvGrpSpPr>
          <p:cNvPr id="8" name="Group 7"/>
          <p:cNvGrpSpPr/>
          <p:nvPr/>
        </p:nvGrpSpPr>
        <p:grpSpPr>
          <a:xfrm>
            <a:off x="406400" y="2971800"/>
            <a:ext cx="8026400" cy="3448050"/>
            <a:chOff x="406400" y="2971800"/>
            <a:chExt cx="8026400" cy="3448050"/>
          </a:xfrm>
        </p:grpSpPr>
        <p:grpSp>
          <p:nvGrpSpPr>
            <p:cNvPr id="7" name="Group 6"/>
            <p:cNvGrpSpPr/>
            <p:nvPr/>
          </p:nvGrpSpPr>
          <p:grpSpPr>
            <a:xfrm>
              <a:off x="406400" y="4222551"/>
              <a:ext cx="8026400" cy="2197299"/>
              <a:chOff x="406400" y="4222551"/>
              <a:chExt cx="8026400" cy="2197299"/>
            </a:xfrm>
          </p:grpSpPr>
          <p:pic>
            <p:nvPicPr>
              <p:cNvPr id="614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9851" b="4867"/>
              <a:stretch/>
            </p:blipFill>
            <p:spPr bwMode="auto">
              <a:xfrm>
                <a:off x="406400" y="4222551"/>
                <a:ext cx="8026400" cy="2197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6791325" y="4514851"/>
                <a:ext cx="806631" cy="276999"/>
              </a:xfrm>
              <a:prstGeom prst="rect">
                <a:avLst/>
              </a:prstGeom>
              <a:noFill/>
            </p:spPr>
            <p:txBody>
              <a:bodyPr wrap="none" rtlCol="0">
                <a:spAutoFit/>
              </a:bodyPr>
              <a:lstStyle/>
              <a:p>
                <a:r>
                  <a:rPr lang="en-US" sz="1200" dirty="0" smtClean="0"/>
                  <a:t>* p&lt;0.005</a:t>
                </a:r>
                <a:endParaRPr lang="en-US" sz="1200" dirty="0"/>
              </a:p>
            </p:txBody>
          </p:sp>
          <p:sp>
            <p:nvSpPr>
              <p:cNvPr id="6" name="Rectangle 5"/>
              <p:cNvSpPr/>
              <p:nvPr/>
            </p:nvSpPr>
            <p:spPr>
              <a:xfrm>
                <a:off x="1162050" y="5162550"/>
                <a:ext cx="261610" cy="276999"/>
              </a:xfrm>
              <a:prstGeom prst="rect">
                <a:avLst/>
              </a:prstGeom>
            </p:spPr>
            <p:txBody>
              <a:bodyPr wrap="none">
                <a:spAutoFit/>
              </a:bodyPr>
              <a:lstStyle/>
              <a:p>
                <a:r>
                  <a:rPr lang="en-US" sz="1200" dirty="0"/>
                  <a:t>*</a:t>
                </a:r>
              </a:p>
            </p:txBody>
          </p:sp>
          <p:sp>
            <p:nvSpPr>
              <p:cNvPr id="25" name="Rectangle 24"/>
              <p:cNvSpPr/>
              <p:nvPr/>
            </p:nvSpPr>
            <p:spPr>
              <a:xfrm>
                <a:off x="1335594" y="5508915"/>
                <a:ext cx="261610" cy="276999"/>
              </a:xfrm>
              <a:prstGeom prst="rect">
                <a:avLst/>
              </a:prstGeom>
            </p:spPr>
            <p:txBody>
              <a:bodyPr wrap="none">
                <a:spAutoFit/>
              </a:bodyPr>
              <a:lstStyle/>
              <a:p>
                <a:r>
                  <a:rPr lang="en-US" sz="1200" dirty="0"/>
                  <a:t>*</a:t>
                </a:r>
              </a:p>
            </p:txBody>
          </p:sp>
          <p:sp>
            <p:nvSpPr>
              <p:cNvPr id="26" name="Rectangle 25"/>
              <p:cNvSpPr/>
              <p:nvPr/>
            </p:nvSpPr>
            <p:spPr>
              <a:xfrm>
                <a:off x="1509138" y="5247228"/>
                <a:ext cx="261610" cy="276999"/>
              </a:xfrm>
              <a:prstGeom prst="rect">
                <a:avLst/>
              </a:prstGeom>
            </p:spPr>
            <p:txBody>
              <a:bodyPr wrap="none">
                <a:spAutoFit/>
              </a:bodyPr>
              <a:lstStyle/>
              <a:p>
                <a:r>
                  <a:rPr lang="en-US" sz="1200" dirty="0"/>
                  <a:t>*</a:t>
                </a:r>
              </a:p>
            </p:txBody>
          </p:sp>
          <p:sp>
            <p:nvSpPr>
              <p:cNvPr id="36" name="Rectangle 35"/>
              <p:cNvSpPr/>
              <p:nvPr/>
            </p:nvSpPr>
            <p:spPr>
              <a:xfrm>
                <a:off x="2731334" y="4516944"/>
                <a:ext cx="261610" cy="276999"/>
              </a:xfrm>
              <a:prstGeom prst="rect">
                <a:avLst/>
              </a:prstGeom>
            </p:spPr>
            <p:txBody>
              <a:bodyPr wrap="none">
                <a:spAutoFit/>
              </a:bodyPr>
              <a:lstStyle/>
              <a:p>
                <a:r>
                  <a:rPr lang="en-US" sz="1200" dirty="0"/>
                  <a:t>*</a:t>
                </a:r>
              </a:p>
            </p:txBody>
          </p:sp>
          <p:sp>
            <p:nvSpPr>
              <p:cNvPr id="37" name="Rectangle 36"/>
              <p:cNvSpPr/>
              <p:nvPr/>
            </p:nvSpPr>
            <p:spPr>
              <a:xfrm>
                <a:off x="3091190" y="5143773"/>
                <a:ext cx="261610" cy="276999"/>
              </a:xfrm>
              <a:prstGeom prst="rect">
                <a:avLst/>
              </a:prstGeom>
            </p:spPr>
            <p:txBody>
              <a:bodyPr wrap="none">
                <a:spAutoFit/>
              </a:bodyPr>
              <a:lstStyle/>
              <a:p>
                <a:r>
                  <a:rPr lang="en-US" sz="1200" dirty="0"/>
                  <a:t>*</a:t>
                </a:r>
              </a:p>
            </p:txBody>
          </p:sp>
          <p:sp>
            <p:nvSpPr>
              <p:cNvPr id="38" name="Rectangle 37"/>
              <p:cNvSpPr/>
              <p:nvPr/>
            </p:nvSpPr>
            <p:spPr>
              <a:xfrm>
                <a:off x="4142132" y="5181600"/>
                <a:ext cx="261610" cy="276999"/>
              </a:xfrm>
              <a:prstGeom prst="rect">
                <a:avLst/>
              </a:prstGeom>
            </p:spPr>
            <p:txBody>
              <a:bodyPr wrap="none">
                <a:spAutoFit/>
              </a:bodyPr>
              <a:lstStyle/>
              <a:p>
                <a:r>
                  <a:rPr lang="en-US" sz="1200" dirty="0"/>
                  <a:t>*</a:t>
                </a:r>
              </a:p>
            </p:txBody>
          </p:sp>
          <p:sp>
            <p:nvSpPr>
              <p:cNvPr id="39" name="Rectangle 38"/>
              <p:cNvSpPr/>
              <p:nvPr/>
            </p:nvSpPr>
            <p:spPr>
              <a:xfrm>
                <a:off x="6416658" y="5259171"/>
                <a:ext cx="261610" cy="276999"/>
              </a:xfrm>
              <a:prstGeom prst="rect">
                <a:avLst/>
              </a:prstGeom>
            </p:spPr>
            <p:txBody>
              <a:bodyPr wrap="none">
                <a:spAutoFit/>
              </a:bodyPr>
              <a:lstStyle/>
              <a:p>
                <a:r>
                  <a:rPr lang="en-US" sz="1200" dirty="0"/>
                  <a:t>*</a:t>
                </a:r>
              </a:p>
            </p:txBody>
          </p:sp>
          <p:sp>
            <p:nvSpPr>
              <p:cNvPr id="40" name="Rectangle 39"/>
              <p:cNvSpPr/>
              <p:nvPr/>
            </p:nvSpPr>
            <p:spPr>
              <a:xfrm>
                <a:off x="6591104" y="5252514"/>
                <a:ext cx="261610" cy="276999"/>
              </a:xfrm>
              <a:prstGeom prst="rect">
                <a:avLst/>
              </a:prstGeom>
            </p:spPr>
            <p:txBody>
              <a:bodyPr wrap="none">
                <a:spAutoFit/>
              </a:bodyPr>
              <a:lstStyle/>
              <a:p>
                <a:r>
                  <a:rPr lang="en-US" sz="1200" dirty="0"/>
                  <a:t>*</a:t>
                </a:r>
              </a:p>
            </p:txBody>
          </p:sp>
          <p:sp>
            <p:nvSpPr>
              <p:cNvPr id="41" name="Rectangle 40"/>
              <p:cNvSpPr/>
              <p:nvPr/>
            </p:nvSpPr>
            <p:spPr>
              <a:xfrm>
                <a:off x="6763746" y="5349858"/>
                <a:ext cx="261610" cy="276999"/>
              </a:xfrm>
              <a:prstGeom prst="rect">
                <a:avLst/>
              </a:prstGeom>
            </p:spPr>
            <p:txBody>
              <a:bodyPr wrap="none">
                <a:spAutoFit/>
              </a:bodyPr>
              <a:lstStyle/>
              <a:p>
                <a:r>
                  <a:rPr lang="en-US" sz="1200" dirty="0"/>
                  <a:t>*</a:t>
                </a:r>
              </a:p>
            </p:txBody>
          </p:sp>
          <p:sp>
            <p:nvSpPr>
              <p:cNvPr id="42" name="Rectangle 41"/>
              <p:cNvSpPr/>
              <p:nvPr/>
            </p:nvSpPr>
            <p:spPr>
              <a:xfrm>
                <a:off x="6944772" y="5296998"/>
                <a:ext cx="261610" cy="276999"/>
              </a:xfrm>
              <a:prstGeom prst="rect">
                <a:avLst/>
              </a:prstGeom>
            </p:spPr>
            <p:txBody>
              <a:bodyPr wrap="none">
                <a:spAutoFit/>
              </a:bodyPr>
              <a:lstStyle/>
              <a:p>
                <a:r>
                  <a:rPr lang="en-US" sz="1200" dirty="0"/>
                  <a:t>*</a:t>
                </a:r>
              </a:p>
            </p:txBody>
          </p:sp>
          <p:sp>
            <p:nvSpPr>
              <p:cNvPr id="43" name="Rectangle 42"/>
              <p:cNvSpPr/>
              <p:nvPr/>
            </p:nvSpPr>
            <p:spPr>
              <a:xfrm>
                <a:off x="7119218" y="5252514"/>
                <a:ext cx="261610" cy="276999"/>
              </a:xfrm>
              <a:prstGeom prst="rect">
                <a:avLst/>
              </a:prstGeom>
            </p:spPr>
            <p:txBody>
              <a:bodyPr wrap="none">
                <a:spAutoFit/>
              </a:bodyPr>
              <a:lstStyle/>
              <a:p>
                <a:r>
                  <a:rPr lang="en-US" sz="1200" dirty="0"/>
                  <a:t>*</a:t>
                </a:r>
              </a:p>
            </p:txBody>
          </p:sp>
          <p:sp>
            <p:nvSpPr>
              <p:cNvPr id="44" name="Rectangle 43"/>
              <p:cNvSpPr/>
              <p:nvPr/>
            </p:nvSpPr>
            <p:spPr>
              <a:xfrm>
                <a:off x="7289672" y="5171028"/>
                <a:ext cx="261610" cy="276999"/>
              </a:xfrm>
              <a:prstGeom prst="rect">
                <a:avLst/>
              </a:prstGeom>
            </p:spPr>
            <p:txBody>
              <a:bodyPr wrap="none">
                <a:spAutoFit/>
              </a:bodyPr>
              <a:lstStyle/>
              <a:p>
                <a:r>
                  <a:rPr lang="en-US" sz="1200" dirty="0"/>
                  <a:t>*</a:t>
                </a:r>
              </a:p>
            </p:txBody>
          </p:sp>
          <p:sp>
            <p:nvSpPr>
              <p:cNvPr id="45" name="Rectangle 44"/>
              <p:cNvSpPr/>
              <p:nvPr/>
            </p:nvSpPr>
            <p:spPr>
              <a:xfrm>
                <a:off x="7815590" y="5514201"/>
                <a:ext cx="261610" cy="276999"/>
              </a:xfrm>
              <a:prstGeom prst="rect">
                <a:avLst/>
              </a:prstGeom>
            </p:spPr>
            <p:txBody>
              <a:bodyPr wrap="none">
                <a:spAutoFit/>
              </a:bodyPr>
              <a:lstStyle/>
              <a:p>
                <a:r>
                  <a:rPr lang="en-US" sz="1200" dirty="0"/>
                  <a:t>*</a:t>
                </a:r>
              </a:p>
            </p:txBody>
          </p:sp>
          <p:sp>
            <p:nvSpPr>
              <p:cNvPr id="46" name="Rectangle 45"/>
              <p:cNvSpPr/>
              <p:nvPr/>
            </p:nvSpPr>
            <p:spPr>
              <a:xfrm>
                <a:off x="1420076" y="5496972"/>
                <a:ext cx="261610" cy="276999"/>
              </a:xfrm>
              <a:prstGeom prst="rect">
                <a:avLst/>
              </a:prstGeom>
            </p:spPr>
            <p:txBody>
              <a:bodyPr wrap="none">
                <a:spAutoFit/>
              </a:bodyPr>
              <a:lstStyle/>
              <a:p>
                <a:r>
                  <a:rPr lang="en-US" sz="1200" dirty="0"/>
                  <a:t>*</a:t>
                </a:r>
              </a:p>
            </p:txBody>
          </p:sp>
          <p:sp>
            <p:nvSpPr>
              <p:cNvPr id="47" name="Rectangle 46"/>
              <p:cNvSpPr/>
              <p:nvPr/>
            </p:nvSpPr>
            <p:spPr>
              <a:xfrm>
                <a:off x="1594914" y="5181600"/>
                <a:ext cx="261610" cy="276999"/>
              </a:xfrm>
              <a:prstGeom prst="rect">
                <a:avLst/>
              </a:prstGeom>
            </p:spPr>
            <p:txBody>
              <a:bodyPr wrap="none">
                <a:spAutoFit/>
              </a:bodyPr>
              <a:lstStyle/>
              <a:p>
                <a:r>
                  <a:rPr lang="en-US" sz="1200" dirty="0"/>
                  <a:t>*</a:t>
                </a:r>
              </a:p>
            </p:txBody>
          </p:sp>
          <p:sp>
            <p:nvSpPr>
              <p:cNvPr id="48" name="Rectangle 47"/>
              <p:cNvSpPr/>
              <p:nvPr/>
            </p:nvSpPr>
            <p:spPr>
              <a:xfrm>
                <a:off x="4228904" y="5149884"/>
                <a:ext cx="261610" cy="276999"/>
              </a:xfrm>
              <a:prstGeom prst="rect">
                <a:avLst/>
              </a:prstGeom>
            </p:spPr>
            <p:txBody>
              <a:bodyPr wrap="none">
                <a:spAutoFit/>
              </a:bodyPr>
              <a:lstStyle/>
              <a:p>
                <a:r>
                  <a:rPr lang="en-US" sz="1200" dirty="0"/>
                  <a:t>*</a:t>
                </a:r>
              </a:p>
            </p:txBody>
          </p:sp>
          <p:sp>
            <p:nvSpPr>
              <p:cNvPr id="49" name="Rectangle 48"/>
              <p:cNvSpPr/>
              <p:nvPr/>
            </p:nvSpPr>
            <p:spPr>
              <a:xfrm>
                <a:off x="4757018" y="5410200"/>
                <a:ext cx="261610" cy="276999"/>
              </a:xfrm>
              <a:prstGeom prst="rect">
                <a:avLst/>
              </a:prstGeom>
            </p:spPr>
            <p:txBody>
              <a:bodyPr wrap="none">
                <a:spAutoFit/>
              </a:bodyPr>
              <a:lstStyle/>
              <a:p>
                <a:r>
                  <a:rPr lang="en-US" sz="1200" dirty="0"/>
                  <a:t>*</a:t>
                </a:r>
              </a:p>
            </p:txBody>
          </p:sp>
          <p:sp>
            <p:nvSpPr>
              <p:cNvPr id="50" name="Rectangle 49"/>
              <p:cNvSpPr/>
              <p:nvPr/>
            </p:nvSpPr>
            <p:spPr>
              <a:xfrm>
                <a:off x="6151056" y="5226084"/>
                <a:ext cx="261610" cy="276999"/>
              </a:xfrm>
              <a:prstGeom prst="rect">
                <a:avLst/>
              </a:prstGeom>
            </p:spPr>
            <p:txBody>
              <a:bodyPr wrap="none">
                <a:spAutoFit/>
              </a:bodyPr>
              <a:lstStyle/>
              <a:p>
                <a:r>
                  <a:rPr lang="en-US" sz="1200" dirty="0"/>
                  <a:t>*</a:t>
                </a:r>
              </a:p>
            </p:txBody>
          </p:sp>
          <p:sp>
            <p:nvSpPr>
              <p:cNvPr id="51" name="Rectangle 50"/>
              <p:cNvSpPr/>
              <p:nvPr/>
            </p:nvSpPr>
            <p:spPr>
              <a:xfrm>
                <a:off x="6499046" y="5137116"/>
                <a:ext cx="261610" cy="276999"/>
              </a:xfrm>
              <a:prstGeom prst="rect">
                <a:avLst/>
              </a:prstGeom>
            </p:spPr>
            <p:txBody>
              <a:bodyPr wrap="none">
                <a:spAutoFit/>
              </a:bodyPr>
              <a:lstStyle/>
              <a:p>
                <a:r>
                  <a:rPr lang="en-US" sz="1200" dirty="0"/>
                  <a:t>*</a:t>
                </a:r>
              </a:p>
            </p:txBody>
          </p:sp>
          <p:sp>
            <p:nvSpPr>
              <p:cNvPr id="53" name="Rectangle 52"/>
              <p:cNvSpPr/>
              <p:nvPr/>
            </p:nvSpPr>
            <p:spPr>
              <a:xfrm>
                <a:off x="6672590" y="5137116"/>
                <a:ext cx="261610" cy="276999"/>
              </a:xfrm>
              <a:prstGeom prst="rect">
                <a:avLst/>
              </a:prstGeom>
            </p:spPr>
            <p:txBody>
              <a:bodyPr wrap="none">
                <a:spAutoFit/>
              </a:bodyPr>
              <a:lstStyle/>
              <a:p>
                <a:r>
                  <a:rPr lang="en-US" sz="1200" dirty="0"/>
                  <a:t>*</a:t>
                </a:r>
              </a:p>
            </p:txBody>
          </p:sp>
          <p:sp>
            <p:nvSpPr>
              <p:cNvPr id="54" name="Rectangle 53"/>
              <p:cNvSpPr/>
              <p:nvPr/>
            </p:nvSpPr>
            <p:spPr>
              <a:xfrm>
                <a:off x="7027160" y="5219973"/>
                <a:ext cx="261610" cy="276999"/>
              </a:xfrm>
              <a:prstGeom prst="rect">
                <a:avLst/>
              </a:prstGeom>
            </p:spPr>
            <p:txBody>
              <a:bodyPr wrap="none">
                <a:spAutoFit/>
              </a:bodyPr>
              <a:lstStyle/>
              <a:p>
                <a:r>
                  <a:rPr lang="en-US" sz="1200" dirty="0"/>
                  <a:t>*</a:t>
                </a:r>
              </a:p>
            </p:txBody>
          </p:sp>
          <p:sp>
            <p:nvSpPr>
              <p:cNvPr id="55" name="Rectangle 54"/>
              <p:cNvSpPr/>
              <p:nvPr/>
            </p:nvSpPr>
            <p:spPr>
              <a:xfrm>
                <a:off x="7200704" y="5176314"/>
                <a:ext cx="261610" cy="276999"/>
              </a:xfrm>
              <a:prstGeom prst="rect">
                <a:avLst/>
              </a:prstGeom>
            </p:spPr>
            <p:txBody>
              <a:bodyPr wrap="none">
                <a:spAutoFit/>
              </a:bodyPr>
              <a:lstStyle/>
              <a:p>
                <a:r>
                  <a:rPr lang="en-US" sz="1200" dirty="0"/>
                  <a:t>*</a:t>
                </a:r>
              </a:p>
            </p:txBody>
          </p:sp>
          <p:sp>
            <p:nvSpPr>
              <p:cNvPr id="56" name="Rectangle 55"/>
              <p:cNvSpPr/>
              <p:nvPr/>
            </p:nvSpPr>
            <p:spPr>
              <a:xfrm>
                <a:off x="7897076" y="5284230"/>
                <a:ext cx="261610" cy="276999"/>
              </a:xfrm>
              <a:prstGeom prst="rect">
                <a:avLst/>
              </a:prstGeom>
            </p:spPr>
            <p:txBody>
              <a:bodyPr wrap="none">
                <a:spAutoFit/>
              </a:bodyPr>
              <a:lstStyle/>
              <a:p>
                <a:r>
                  <a:rPr lang="en-US" sz="1200" dirty="0"/>
                  <a:t>*</a:t>
                </a:r>
              </a:p>
            </p:txBody>
          </p:sp>
        </p:grpSp>
        <p:grpSp>
          <p:nvGrpSpPr>
            <p:cNvPr id="4" name="Group 3"/>
            <p:cNvGrpSpPr/>
            <p:nvPr/>
          </p:nvGrpSpPr>
          <p:grpSpPr>
            <a:xfrm>
              <a:off x="1471122" y="2971800"/>
              <a:ext cx="6225078" cy="1543051"/>
              <a:chOff x="1723533" y="4952998"/>
              <a:chExt cx="6225078" cy="1543051"/>
            </a:xfrm>
          </p:grpSpPr>
          <p:pic>
            <p:nvPicPr>
              <p:cNvPr id="8195"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t="12082"/>
              <a:stretch/>
            </p:blipFill>
            <p:spPr bwMode="auto">
              <a:xfrm rot="16200000">
                <a:off x="4421981" y="2969419"/>
                <a:ext cx="1543051" cy="5510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1723533" y="5610225"/>
                <a:ext cx="769763" cy="830997"/>
              </a:xfrm>
              <a:prstGeom prst="rect">
                <a:avLst/>
              </a:prstGeom>
              <a:noFill/>
            </p:spPr>
            <p:txBody>
              <a:bodyPr wrap="none" rtlCol="0">
                <a:spAutoFit/>
              </a:bodyPr>
              <a:lstStyle/>
              <a:p>
                <a:pPr algn="r"/>
                <a:r>
                  <a:rPr lang="en-US" sz="1200" b="1" dirty="0" err="1" smtClean="0">
                    <a:latin typeface="Times New Roman" panose="02020603050405020304" pitchFamily="18" charset="0"/>
                    <a:cs typeface="Times New Roman" panose="02020603050405020304" pitchFamily="18" charset="0"/>
                  </a:rPr>
                  <a:t>HF+Had</a:t>
                </a:r>
                <a:endParaRPr lang="en-US" sz="1200" b="1" dirty="0" smtClean="0">
                  <a:latin typeface="Times New Roman" panose="02020603050405020304" pitchFamily="18" charset="0"/>
                  <a:cs typeface="Times New Roman" panose="02020603050405020304" pitchFamily="18" charset="0"/>
                </a:endParaRPr>
              </a:p>
              <a:p>
                <a:pPr algn="r"/>
                <a:r>
                  <a:rPr lang="en-US" sz="1200" b="1" dirty="0" err="1" smtClean="0">
                    <a:latin typeface="Times New Roman" panose="02020603050405020304" pitchFamily="18" charset="0"/>
                    <a:cs typeface="Times New Roman" panose="02020603050405020304" pitchFamily="18" charset="0"/>
                  </a:rPr>
                  <a:t>LF+Had</a:t>
                </a:r>
                <a:endParaRPr lang="en-US" sz="1200" b="1" dirty="0" smtClean="0">
                  <a:latin typeface="Times New Roman" panose="02020603050405020304" pitchFamily="18" charset="0"/>
                  <a:cs typeface="Times New Roman" panose="02020603050405020304" pitchFamily="18" charset="0"/>
                </a:endParaRPr>
              </a:p>
              <a:p>
                <a:pPr algn="r"/>
                <a:r>
                  <a:rPr lang="en-US" sz="1200" b="1" dirty="0" smtClean="0">
                    <a:latin typeface="Times New Roman" panose="02020603050405020304" pitchFamily="18" charset="0"/>
                    <a:cs typeface="Times New Roman" panose="02020603050405020304" pitchFamily="18" charset="0"/>
                  </a:rPr>
                  <a:t>HF</a:t>
                </a:r>
              </a:p>
              <a:p>
                <a:pPr algn="r"/>
                <a:r>
                  <a:rPr lang="en-US" sz="1200" b="1" dirty="0" smtClean="0">
                    <a:latin typeface="Times New Roman" panose="02020603050405020304" pitchFamily="18" charset="0"/>
                    <a:cs typeface="Times New Roman" panose="02020603050405020304" pitchFamily="18" charset="0"/>
                  </a:rPr>
                  <a:t>LF</a:t>
                </a:r>
              </a:p>
            </p:txBody>
          </p:sp>
        </p:grpSp>
        <p:sp>
          <p:nvSpPr>
            <p:cNvPr id="57" name="Rectangle 56"/>
            <p:cNvSpPr/>
            <p:nvPr/>
          </p:nvSpPr>
          <p:spPr>
            <a:xfrm>
              <a:off x="5100965" y="4371975"/>
              <a:ext cx="261610" cy="276999"/>
            </a:xfrm>
            <a:prstGeom prst="rect">
              <a:avLst/>
            </a:prstGeom>
          </p:spPr>
          <p:txBody>
            <a:bodyPr wrap="none">
              <a:spAutoFit/>
            </a:bodyPr>
            <a:lstStyle/>
            <a:p>
              <a:r>
                <a:rPr lang="en-US" sz="1200" dirty="0"/>
                <a:t>*</a:t>
              </a:r>
            </a:p>
          </p:txBody>
        </p:sp>
      </p:grpSp>
    </p:spTree>
    <p:extLst>
      <p:ext uri="{BB962C8B-B14F-4D97-AF65-F5344CB8AC3E}">
        <p14:creationId xmlns:p14="http://schemas.microsoft.com/office/powerpoint/2010/main" val="1345788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4068" y="671178"/>
            <a:ext cx="3678986" cy="5882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895600" y="98048"/>
            <a:ext cx="3537700" cy="523220"/>
          </a:xfrm>
          <a:prstGeom prst="rect">
            <a:avLst/>
          </a:prstGeom>
          <a:noFill/>
        </p:spPr>
        <p:txBody>
          <a:bodyPr wrap="none" rtlCol="0">
            <a:spAutoFit/>
          </a:bodyPr>
          <a:lstStyle/>
          <a:p>
            <a:r>
              <a:rPr lang="en-US" sz="2800" b="1" dirty="0" smtClean="0"/>
              <a:t>Results and Discussion</a:t>
            </a:r>
            <a:endParaRPr lang="en-US" sz="2800" b="1" dirty="0"/>
          </a:p>
        </p:txBody>
      </p:sp>
      <p:sp>
        <p:nvSpPr>
          <p:cNvPr id="6" name="TextBox 5"/>
          <p:cNvSpPr txBox="1"/>
          <p:nvPr/>
        </p:nvSpPr>
        <p:spPr>
          <a:xfrm>
            <a:off x="2667000" y="537117"/>
            <a:ext cx="5365091" cy="369332"/>
          </a:xfrm>
          <a:prstGeom prst="rect">
            <a:avLst/>
          </a:prstGeom>
          <a:noFill/>
        </p:spPr>
        <p:txBody>
          <a:bodyPr wrap="square" rtlCol="0">
            <a:spAutoFit/>
          </a:bodyPr>
          <a:lstStyle/>
          <a:p>
            <a:r>
              <a:rPr lang="en-US" b="1" dirty="0" smtClean="0"/>
              <a:t>Pathway analysis and gene ontology (GO) analysis</a:t>
            </a:r>
            <a:endParaRPr lang="en-US" dirty="0"/>
          </a:p>
        </p:txBody>
      </p:sp>
      <p:sp>
        <p:nvSpPr>
          <p:cNvPr id="7" name="TextBox 6"/>
          <p:cNvSpPr txBox="1"/>
          <p:nvPr/>
        </p:nvSpPr>
        <p:spPr>
          <a:xfrm>
            <a:off x="4934609" y="1522816"/>
            <a:ext cx="2997382" cy="646331"/>
          </a:xfrm>
          <a:prstGeom prst="rect">
            <a:avLst/>
          </a:prstGeom>
          <a:solidFill>
            <a:srgbClr val="00B050">
              <a:alpha val="24000"/>
            </a:srgbClr>
          </a:solidFill>
        </p:spPr>
        <p:txBody>
          <a:bodyPr wrap="square" rtlCol="0">
            <a:spAutoFit/>
          </a:bodyPr>
          <a:lstStyle/>
          <a:p>
            <a:pPr algn="ctr"/>
            <a:r>
              <a:rPr lang="en-US" dirty="0" smtClean="0"/>
              <a:t>HF + Had-36 infected group compared with control group</a:t>
            </a:r>
            <a:endParaRPr lang="en-US" dirty="0"/>
          </a:p>
        </p:txBody>
      </p:sp>
      <p:grpSp>
        <p:nvGrpSpPr>
          <p:cNvPr id="3" name="Group 2"/>
          <p:cNvGrpSpPr/>
          <p:nvPr/>
        </p:nvGrpSpPr>
        <p:grpSpPr>
          <a:xfrm>
            <a:off x="2581740" y="1792974"/>
            <a:ext cx="4962060" cy="4162810"/>
            <a:chOff x="1987496" y="1959996"/>
            <a:chExt cx="4962060" cy="4162810"/>
          </a:xfrm>
        </p:grpSpPr>
        <p:sp>
          <p:nvSpPr>
            <p:cNvPr id="2" name="Rectangle 1"/>
            <p:cNvSpPr/>
            <p:nvPr/>
          </p:nvSpPr>
          <p:spPr>
            <a:xfrm>
              <a:off x="1987496" y="2013004"/>
              <a:ext cx="1866900" cy="1295399"/>
            </a:xfrm>
            <a:prstGeom prst="rect">
              <a:avLst/>
            </a:prstGeom>
            <a:solidFill>
              <a:srgbClr val="FFC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Bracket 9"/>
            <p:cNvSpPr/>
            <p:nvPr/>
          </p:nvSpPr>
          <p:spPr>
            <a:xfrm>
              <a:off x="4114800" y="1959996"/>
              <a:ext cx="106145" cy="4162810"/>
            </a:xfrm>
            <a:prstGeom prst="rightBracket">
              <a:avLst/>
            </a:prstGeom>
            <a:ln w="19050" cap="rnd">
              <a:solidFill>
                <a:schemeClr val="tx1"/>
              </a:solidFill>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4343400" y="3679410"/>
              <a:ext cx="2606156" cy="1200329"/>
            </a:xfrm>
            <a:prstGeom prst="rect">
              <a:avLst/>
            </a:prstGeom>
            <a:noFill/>
          </p:spPr>
          <p:txBody>
            <a:bodyPr wrap="square" rtlCol="0">
              <a:spAutoFit/>
            </a:bodyPr>
            <a:lstStyle/>
            <a:p>
              <a:r>
                <a:rPr lang="en-US" sz="1200" dirty="0" smtClean="0"/>
                <a:t>All 30, including 10 disease/immunity related (highlighted), pathways show little direct relation with lipid metabolic pathways but are highly relevant to intracellular and inter-organism communication </a:t>
              </a:r>
              <a:r>
                <a:rPr lang="en-US" sz="1200" b="1" i="1" dirty="0" smtClean="0"/>
                <a:t>(p&lt;0.05)</a:t>
              </a:r>
              <a:endParaRPr lang="en-US" sz="1200" b="1" i="1" dirty="0"/>
            </a:p>
          </p:txBody>
        </p:sp>
      </p:grpSp>
    </p:spTree>
    <p:extLst>
      <p:ext uri="{BB962C8B-B14F-4D97-AF65-F5344CB8AC3E}">
        <p14:creationId xmlns:p14="http://schemas.microsoft.com/office/powerpoint/2010/main" val="22442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53" name="Rectangle 18452"/>
          <p:cNvSpPr/>
          <p:nvPr/>
        </p:nvSpPr>
        <p:spPr>
          <a:xfrm>
            <a:off x="381000" y="1095376"/>
            <a:ext cx="8382000" cy="3933824"/>
          </a:xfrm>
          <a:prstGeom prst="rect">
            <a:avLst/>
          </a:prstGeom>
          <a:solidFill>
            <a:srgbClr val="00B05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451" name="TextBox 18450"/>
          <p:cNvSpPr txBox="1"/>
          <p:nvPr/>
        </p:nvSpPr>
        <p:spPr>
          <a:xfrm>
            <a:off x="647700" y="1255931"/>
            <a:ext cx="7848600" cy="3631763"/>
          </a:xfrm>
          <a:prstGeom prst="rect">
            <a:avLst/>
          </a:prstGeom>
          <a:noFill/>
        </p:spPr>
        <p:txBody>
          <a:bodyPr wrap="square" rtlCol="0">
            <a:spAutoFit/>
          </a:bodyPr>
          <a:lstStyle/>
          <a:p>
            <a:pPr marL="342900" indent="-342900">
              <a:spcBef>
                <a:spcPts val="1800"/>
              </a:spcBef>
              <a:buAutoNum type="arabicPeriod"/>
            </a:pPr>
            <a:r>
              <a:rPr lang="en-US" sz="2000" dirty="0" smtClean="0"/>
              <a:t>Infection of Had-36 synergizes with the induction of obesity by high-fat </a:t>
            </a:r>
            <a:r>
              <a:rPr lang="en-US" sz="2000" dirty="0"/>
              <a:t>diet in </a:t>
            </a:r>
            <a:r>
              <a:rPr lang="en-US" sz="2000" dirty="0" smtClean="0"/>
              <a:t>rats; however, Had-36 infection has little effect in obesity induction in rats fed the control diet.    </a:t>
            </a:r>
          </a:p>
          <a:p>
            <a:pPr marL="342900" indent="-342900">
              <a:spcBef>
                <a:spcPts val="1800"/>
              </a:spcBef>
              <a:buFontTx/>
              <a:buAutoNum type="arabicPeriod"/>
            </a:pPr>
            <a:r>
              <a:rPr lang="en-US" sz="2000" dirty="0"/>
              <a:t>Either high-fat diet or Had-36 infection </a:t>
            </a:r>
            <a:r>
              <a:rPr lang="en-US" sz="2000" dirty="0" smtClean="0"/>
              <a:t>increases </a:t>
            </a:r>
            <a:r>
              <a:rPr lang="en-US" sz="2000" dirty="0"/>
              <a:t>gut permeability and </a:t>
            </a:r>
            <a:r>
              <a:rPr lang="en-US" sz="2000" dirty="0" smtClean="0"/>
              <a:t>inflammation but has </a:t>
            </a:r>
            <a:r>
              <a:rPr lang="en-US" sz="2000" dirty="0"/>
              <a:t>no synergistic effect (actually having antagonistic effect) </a:t>
            </a:r>
            <a:endParaRPr lang="en-US" sz="2000" dirty="0" smtClean="0"/>
          </a:p>
          <a:p>
            <a:pPr marL="342900" indent="-342900">
              <a:spcBef>
                <a:spcPts val="1800"/>
              </a:spcBef>
              <a:buFontTx/>
              <a:buAutoNum type="arabicPeriod"/>
            </a:pPr>
            <a:r>
              <a:rPr lang="en-US" sz="2000" dirty="0" smtClean="0"/>
              <a:t> At 8-wk post treatment, rat ileal transcriptome shows significant down-regulation of multiple families of immune and metabolic genes in the HF and HF+Had-36 groups, as well as reprograming of circadian rhythm pathway.</a:t>
            </a:r>
            <a:endParaRPr lang="en-US" sz="2000" dirty="0"/>
          </a:p>
        </p:txBody>
      </p:sp>
      <p:sp>
        <p:nvSpPr>
          <p:cNvPr id="40" name="Rectangle 39"/>
          <p:cNvSpPr/>
          <p:nvPr/>
        </p:nvSpPr>
        <p:spPr>
          <a:xfrm>
            <a:off x="152400" y="6428601"/>
            <a:ext cx="4572000" cy="276999"/>
          </a:xfrm>
          <a:prstGeom prst="rect">
            <a:avLst/>
          </a:prstGeom>
        </p:spPr>
        <p:txBody>
          <a:bodyPr>
            <a:spAutoFit/>
          </a:bodyPr>
          <a:lstStyle/>
          <a:p>
            <a:r>
              <a:rPr lang="en-US" sz="1200" dirty="0"/>
              <a:t>Chawla A, </a:t>
            </a:r>
            <a:r>
              <a:rPr lang="en-US" sz="1200" dirty="0" smtClean="0"/>
              <a:t>et al. </a:t>
            </a:r>
            <a:r>
              <a:rPr lang="en-US" sz="1200" dirty="0"/>
              <a:t>Nat Rev </a:t>
            </a:r>
            <a:r>
              <a:rPr lang="en-US" sz="1200" dirty="0" err="1"/>
              <a:t>Immunol</a:t>
            </a:r>
            <a:r>
              <a:rPr lang="en-US" sz="1200" dirty="0"/>
              <a:t>. </a:t>
            </a:r>
            <a:r>
              <a:rPr lang="en-US" sz="1200" dirty="0" smtClean="0"/>
              <a:t>2011, 11:738-49</a:t>
            </a:r>
            <a:r>
              <a:rPr lang="en-US" sz="1200" dirty="0"/>
              <a:t>.</a:t>
            </a:r>
          </a:p>
        </p:txBody>
      </p:sp>
      <p:sp>
        <p:nvSpPr>
          <p:cNvPr id="2" name="TextBox 1"/>
          <p:cNvSpPr txBox="1"/>
          <p:nvPr/>
        </p:nvSpPr>
        <p:spPr>
          <a:xfrm>
            <a:off x="3602762" y="429110"/>
            <a:ext cx="1938476" cy="523220"/>
          </a:xfrm>
          <a:prstGeom prst="rect">
            <a:avLst/>
          </a:prstGeom>
          <a:noFill/>
        </p:spPr>
        <p:txBody>
          <a:bodyPr wrap="square" rtlCol="0">
            <a:spAutoFit/>
          </a:bodyPr>
          <a:lstStyle/>
          <a:p>
            <a:r>
              <a:rPr lang="en-US" sz="2800" b="1" dirty="0" smtClean="0"/>
              <a:t>Summary</a:t>
            </a:r>
            <a:endParaRPr lang="en-US" sz="2800" b="1" dirty="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181600"/>
            <a:ext cx="756920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939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451">
                                            <p:txEl>
                                              <p:pRg st="1" end="1"/>
                                            </p:txEl>
                                          </p:spTgt>
                                        </p:tgtEl>
                                        <p:attrNameLst>
                                          <p:attrName>style.visibility</p:attrName>
                                        </p:attrNameLst>
                                      </p:cBhvr>
                                      <p:to>
                                        <p:strVal val="visible"/>
                                      </p:to>
                                    </p:set>
                                    <p:animEffect transition="in" filter="barn(inVertical)">
                                      <p:cBhvr>
                                        <p:cTn id="7" dur="500"/>
                                        <p:tgtEl>
                                          <p:spTgt spid="184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8451">
                                            <p:txEl>
                                              <p:pRg st="2" end="2"/>
                                            </p:txEl>
                                          </p:spTgt>
                                        </p:tgtEl>
                                        <p:attrNameLst>
                                          <p:attrName>style.visibility</p:attrName>
                                        </p:attrNameLst>
                                      </p:cBhvr>
                                      <p:to>
                                        <p:strVal val="visible"/>
                                      </p:to>
                                    </p:set>
                                    <p:animEffect transition="in" filter="barn(inVertical)">
                                      <p:cBhvr>
                                        <p:cTn id="12" dur="500"/>
                                        <p:tgtEl>
                                          <p:spTgt spid="184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lum bright="72000" contrast="-76000"/>
          </a:blip>
          <a:srcRect r="8333" b="8209"/>
          <a:stretch>
            <a:fillRect/>
          </a:stretch>
        </p:blipFill>
        <p:spPr bwMode="auto">
          <a:xfrm>
            <a:off x="0" y="0"/>
            <a:ext cx="8686800" cy="6872288"/>
          </a:xfrm>
          <a:prstGeom prst="rect">
            <a:avLst/>
          </a:prstGeom>
          <a:noFill/>
          <a:ln w="9525">
            <a:noFill/>
            <a:miter lim="800000"/>
            <a:headEnd/>
            <a:tailEnd/>
          </a:ln>
        </p:spPr>
      </p:pic>
      <p:sp>
        <p:nvSpPr>
          <p:cNvPr id="18435" name="Text Box 3"/>
          <p:cNvSpPr txBox="1">
            <a:spLocks noChangeArrowheads="1"/>
          </p:cNvSpPr>
          <p:nvPr/>
        </p:nvSpPr>
        <p:spPr bwMode="auto">
          <a:xfrm>
            <a:off x="228600" y="304800"/>
            <a:ext cx="8686800" cy="519113"/>
          </a:xfrm>
          <a:prstGeom prst="rect">
            <a:avLst/>
          </a:prstGeom>
          <a:noFill/>
          <a:ln w="9525">
            <a:noFill/>
            <a:miter lim="800000"/>
            <a:headEnd/>
            <a:tailEnd/>
          </a:ln>
        </p:spPr>
        <p:txBody>
          <a:bodyPr>
            <a:spAutoFit/>
          </a:bodyPr>
          <a:lstStyle/>
          <a:p>
            <a:pPr algn="ctr"/>
            <a:r>
              <a:rPr lang="en-US" sz="2800" b="1" dirty="0">
                <a:latin typeface="Calibri" pitchFamily="34" charset="0"/>
              </a:rPr>
              <a:t>Acknowledgements</a:t>
            </a:r>
            <a:r>
              <a:rPr lang="en-US" sz="2800" dirty="0">
                <a:latin typeface="Calibri" pitchFamily="34" charset="0"/>
              </a:rPr>
              <a:t> </a:t>
            </a:r>
            <a:endParaRPr lang="en-US" sz="2800" b="1" dirty="0">
              <a:solidFill>
                <a:srgbClr val="000000"/>
              </a:solidFill>
              <a:latin typeface="Calibri" pitchFamily="34" charset="0"/>
              <a:cs typeface="Times New Roman" pitchFamily="18" charset="0"/>
            </a:endParaRPr>
          </a:p>
        </p:txBody>
      </p:sp>
      <p:sp>
        <p:nvSpPr>
          <p:cNvPr id="18437" name="Text Box 5"/>
          <p:cNvSpPr txBox="1">
            <a:spLocks noChangeArrowheads="1"/>
          </p:cNvSpPr>
          <p:nvPr/>
        </p:nvSpPr>
        <p:spPr bwMode="auto">
          <a:xfrm>
            <a:off x="533400" y="835025"/>
            <a:ext cx="8458200" cy="5940088"/>
          </a:xfrm>
          <a:prstGeom prst="rect">
            <a:avLst/>
          </a:prstGeom>
          <a:noFill/>
          <a:ln w="9525">
            <a:noFill/>
            <a:miter lim="800000"/>
            <a:headEnd/>
            <a:tailEnd/>
          </a:ln>
        </p:spPr>
        <p:txBody>
          <a:bodyPr>
            <a:spAutoFit/>
          </a:bodyPr>
          <a:lstStyle/>
          <a:p>
            <a:endParaRPr lang="en-US" dirty="0">
              <a:latin typeface="Arial" pitchFamily="34" charset="0"/>
              <a:cs typeface="Arial" pitchFamily="34" charset="0"/>
            </a:endParaRPr>
          </a:p>
          <a:p>
            <a:pPr>
              <a:buFontTx/>
              <a:buChar char="•"/>
            </a:pPr>
            <a:r>
              <a:rPr lang="en-US" dirty="0">
                <a:latin typeface="Arial" pitchFamily="34" charset="0"/>
                <a:cs typeface="Arial" pitchFamily="34" charset="0"/>
              </a:rPr>
              <a:t> </a:t>
            </a:r>
            <a:r>
              <a:rPr lang="en-US" b="1" dirty="0" smtClean="0">
                <a:latin typeface="Arial" pitchFamily="34" charset="0"/>
                <a:cs typeface="Arial" pitchFamily="34" charset="0"/>
              </a:rPr>
              <a:t>Laboratory colleagues: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pPr>
              <a:buFontTx/>
              <a:buChar char="•"/>
            </a:pPr>
            <a:endParaRPr lang="en-US" b="1"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r>
              <a:rPr lang="en-US" dirty="0" smtClean="0">
                <a:latin typeface="Arial" pitchFamily="34" charset="0"/>
                <a:cs typeface="Arial" pitchFamily="34" charset="0"/>
              </a:rPr>
              <a:t>            </a:t>
            </a:r>
            <a:endParaRPr lang="en-US" b="1" dirty="0" smtClean="0">
              <a:latin typeface="Arial" pitchFamily="34" charset="0"/>
              <a:cs typeface="Arial" pitchFamily="34" charset="0"/>
            </a:endParaRPr>
          </a:p>
          <a:p>
            <a:pPr>
              <a:buFontTx/>
              <a:buChar char="•"/>
            </a:pPr>
            <a:endParaRPr lang="en-US" b="1" dirty="0" smtClean="0">
              <a:latin typeface="Arial" pitchFamily="34" charset="0"/>
              <a:cs typeface="Arial" pitchFamily="34" charset="0"/>
            </a:endParaRPr>
          </a:p>
          <a:p>
            <a:pPr>
              <a:buFontTx/>
              <a:buChar char="•"/>
            </a:pPr>
            <a:endParaRPr lang="en-US" b="1" dirty="0" smtClean="0">
              <a:latin typeface="Arial" pitchFamily="34" charset="0"/>
              <a:cs typeface="Arial" pitchFamily="34" charset="0"/>
            </a:endParaRPr>
          </a:p>
          <a:p>
            <a:pPr>
              <a:buFontTx/>
              <a:buChar char="•"/>
            </a:pPr>
            <a:endParaRPr lang="en-US" b="1" dirty="0" smtClean="0">
              <a:latin typeface="Arial" pitchFamily="34" charset="0"/>
              <a:cs typeface="Arial" pitchFamily="34" charset="0"/>
            </a:endParaRPr>
          </a:p>
          <a:p>
            <a:pPr>
              <a:buFontTx/>
              <a:buChar char="•"/>
            </a:pPr>
            <a:r>
              <a:rPr lang="en-US" b="1" dirty="0" smtClean="0">
                <a:latin typeface="Arial" pitchFamily="34" charset="0"/>
                <a:cs typeface="Arial" pitchFamily="34" charset="0"/>
              </a:rPr>
              <a:t>Funding resources:   </a:t>
            </a:r>
          </a:p>
          <a:p>
            <a:pPr>
              <a:buFontTx/>
              <a:buChar char="•"/>
            </a:pPr>
            <a:r>
              <a:rPr lang="en-US" sz="1400" dirty="0" smtClean="0">
                <a:cs typeface="Arial" pitchFamily="34" charset="0"/>
              </a:rPr>
              <a:t> The studies are supported in part by (1) USDA-NIFA-COOP-2010-002475 (Co-PI: Sang, KSU); </a:t>
            </a:r>
            <a:r>
              <a:rPr lang="en-US" sz="1400" dirty="0" smtClean="0"/>
              <a:t>USDA </a:t>
            </a:r>
            <a:r>
              <a:rPr lang="en-US" sz="1400" dirty="0"/>
              <a:t>NIFA AFRI </a:t>
            </a:r>
            <a:r>
              <a:rPr lang="en-US" sz="1400" dirty="0" smtClean="0"/>
              <a:t>2015-67015-23216 (Co-PI: Sang, KSU), and in particular (3) </a:t>
            </a:r>
            <a:r>
              <a:rPr lang="en-US" sz="1400" dirty="0"/>
              <a:t>USDA-NIFA-2013-67015-21236 (PI: Sang, KSU</a:t>
            </a:r>
            <a:r>
              <a:rPr lang="en-US" sz="1400" dirty="0" smtClean="0"/>
              <a:t>) </a:t>
            </a:r>
          </a:p>
          <a:p>
            <a:pPr>
              <a:buFontTx/>
              <a:buChar char="•"/>
            </a:pPr>
            <a:r>
              <a:rPr lang="en-US" sz="1400" dirty="0" smtClean="0"/>
              <a:t>NIH 1R15HD066377-01 (Co-PI: Sang KSU), Pilot project (PI. Sang, KSU) </a:t>
            </a:r>
            <a:r>
              <a:rPr lang="en-US" sz="1400" dirty="0"/>
              <a:t>of NIH NCRR-COBRE-P20-RR017686 (</a:t>
            </a:r>
            <a:r>
              <a:rPr lang="en-US" sz="1400" dirty="0" smtClean="0"/>
              <a:t>PD: </a:t>
            </a:r>
            <a:r>
              <a:rPr lang="en-US" sz="1400" dirty="0"/>
              <a:t>Daniel </a:t>
            </a:r>
            <a:r>
              <a:rPr lang="en-US" sz="1400" dirty="0" smtClean="0"/>
              <a:t>Marcus, KSU) </a:t>
            </a:r>
            <a:endParaRPr lang="en-US" sz="1400" dirty="0">
              <a:cs typeface="Arial" pitchFamily="34" charset="0"/>
            </a:endParaRPr>
          </a:p>
          <a:p>
            <a:r>
              <a:rPr lang="en-US" dirty="0">
                <a:latin typeface="Arial" pitchFamily="34" charset="0"/>
                <a:cs typeface="Arial" pitchFamily="34" charset="0"/>
              </a:rPr>
              <a:t> </a:t>
            </a:r>
          </a:p>
          <a:p>
            <a:r>
              <a:rPr lang="en-US" b="1" dirty="0">
                <a:latin typeface="Arial" pitchFamily="34" charset="0"/>
                <a:cs typeface="Arial" pitchFamily="34" charset="0"/>
              </a:rPr>
              <a:t> </a:t>
            </a:r>
          </a:p>
        </p:txBody>
      </p:sp>
      <p:pic>
        <p:nvPicPr>
          <p:cNvPr id="6" name="Picture 92" descr="Kansas State University wordmarks (3 versions)"/>
          <p:cNvPicPr>
            <a:picLocks noChangeAspect="1" noChangeArrowheads="1"/>
          </p:cNvPicPr>
          <p:nvPr/>
        </p:nvPicPr>
        <p:blipFill>
          <a:blip r:embed="rId4" cstate="print"/>
          <a:srcRect t="35694" b="36000"/>
          <a:stretch>
            <a:fillRect/>
          </a:stretch>
        </p:blipFill>
        <p:spPr bwMode="auto">
          <a:xfrm>
            <a:off x="7405944" y="6368507"/>
            <a:ext cx="1738056" cy="504001"/>
          </a:xfrm>
          <a:prstGeom prst="rect">
            <a:avLst/>
          </a:prstGeom>
          <a:noFill/>
        </p:spPr>
      </p:pic>
      <p:grpSp>
        <p:nvGrpSpPr>
          <p:cNvPr id="3" name="Group 2"/>
          <p:cNvGrpSpPr/>
          <p:nvPr/>
        </p:nvGrpSpPr>
        <p:grpSpPr>
          <a:xfrm>
            <a:off x="799831" y="1539165"/>
            <a:ext cx="4166992" cy="3505915"/>
            <a:chOff x="799831" y="1539165"/>
            <a:chExt cx="4166992" cy="3505915"/>
          </a:xfrm>
        </p:grpSpPr>
        <p:grpSp>
          <p:nvGrpSpPr>
            <p:cNvPr id="8" name="Group 7"/>
            <p:cNvGrpSpPr/>
            <p:nvPr/>
          </p:nvGrpSpPr>
          <p:grpSpPr>
            <a:xfrm>
              <a:off x="799831" y="1539165"/>
              <a:ext cx="4166992" cy="3505915"/>
              <a:chOff x="2536758" y="895350"/>
              <a:chExt cx="4166992" cy="3505915"/>
            </a:xfrm>
          </p:grpSpPr>
          <p:pic>
            <p:nvPicPr>
              <p:cNvPr id="9"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2309" y="1051285"/>
                <a:ext cx="638067" cy="7460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2058" y="895350"/>
                <a:ext cx="638067" cy="74604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descr="Amy Hans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8273" y="2486025"/>
                <a:ext cx="610892" cy="7330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2"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3166" y="1124665"/>
                <a:ext cx="695325" cy="6953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5029200" y="1734979"/>
                <a:ext cx="878767" cy="246221"/>
              </a:xfrm>
              <a:prstGeom prst="rect">
                <a:avLst/>
              </a:prstGeom>
            </p:spPr>
            <p:txBody>
              <a:bodyPr wrap="none">
                <a:spAutoFit/>
              </a:bodyPr>
              <a:lstStyle/>
              <a:p>
                <a:r>
                  <a:rPr lang="en-US" sz="1000" dirty="0">
                    <a:latin typeface="Blackadder ITC" panose="04020505051007020D02" pitchFamily="82" charset="0"/>
                  </a:rPr>
                  <a:t>Andrew </a:t>
                </a:r>
                <a:r>
                  <a:rPr lang="en-US" sz="1000" dirty="0" err="1">
                    <a:latin typeface="Blackadder ITC" panose="04020505051007020D02" pitchFamily="82" charset="0"/>
                  </a:rPr>
                  <a:t>Schade</a:t>
                </a:r>
                <a:endParaRPr lang="en-US" sz="1000" dirty="0">
                  <a:latin typeface="Blackadder ITC" panose="04020505051007020D02" pitchFamily="82" charset="0"/>
                </a:endParaRPr>
              </a:p>
            </p:txBody>
          </p:sp>
          <p:sp>
            <p:nvSpPr>
              <p:cNvPr id="14" name="Rectangle 13"/>
              <p:cNvSpPr/>
              <p:nvPr/>
            </p:nvSpPr>
            <p:spPr>
              <a:xfrm>
                <a:off x="5791200" y="3191352"/>
                <a:ext cx="912550" cy="246221"/>
              </a:xfrm>
              <a:prstGeom prst="rect">
                <a:avLst/>
              </a:prstGeom>
            </p:spPr>
            <p:txBody>
              <a:bodyPr wrap="square">
                <a:spAutoFit/>
              </a:bodyPr>
              <a:lstStyle/>
              <a:p>
                <a:r>
                  <a:rPr lang="en-US" sz="1000" dirty="0">
                    <a:latin typeface="Blackadder ITC" panose="04020505051007020D02" pitchFamily="82" charset="0"/>
                  </a:rPr>
                  <a:t>Amy Hanson</a:t>
                </a:r>
              </a:p>
            </p:txBody>
          </p:sp>
          <p:sp>
            <p:nvSpPr>
              <p:cNvPr id="15" name="Rectangle 14"/>
              <p:cNvSpPr/>
              <p:nvPr/>
            </p:nvSpPr>
            <p:spPr>
              <a:xfrm>
                <a:off x="3333750" y="1693272"/>
                <a:ext cx="821059" cy="246221"/>
              </a:xfrm>
              <a:prstGeom prst="rect">
                <a:avLst/>
              </a:prstGeom>
            </p:spPr>
            <p:txBody>
              <a:bodyPr wrap="none">
                <a:spAutoFit/>
              </a:bodyPr>
              <a:lstStyle/>
              <a:p>
                <a:r>
                  <a:rPr lang="en-US" sz="1000" dirty="0">
                    <a:latin typeface="Blackadder ITC" panose="04020505051007020D02" pitchFamily="82" charset="0"/>
                  </a:rPr>
                  <a:t>Joe Bergkamp</a:t>
                </a:r>
              </a:p>
            </p:txBody>
          </p:sp>
          <p:sp>
            <p:nvSpPr>
              <p:cNvPr id="16" name="Rectangle 15"/>
              <p:cNvSpPr/>
              <p:nvPr/>
            </p:nvSpPr>
            <p:spPr>
              <a:xfrm>
                <a:off x="4106200" y="1561187"/>
                <a:ext cx="946093" cy="246221"/>
              </a:xfrm>
              <a:prstGeom prst="rect">
                <a:avLst/>
              </a:prstGeom>
            </p:spPr>
            <p:txBody>
              <a:bodyPr wrap="none">
                <a:spAutoFit/>
              </a:bodyPr>
              <a:lstStyle/>
              <a:p>
                <a:r>
                  <a:rPr lang="en-US" sz="1000" dirty="0">
                    <a:latin typeface="Blackadder ITC" panose="04020505051007020D02" pitchFamily="82" charset="0"/>
                  </a:rPr>
                  <a:t>Wyatt Brichalli</a:t>
                </a:r>
              </a:p>
            </p:txBody>
          </p:sp>
          <p:pic>
            <p:nvPicPr>
              <p:cNvPr id="17" name="Picture 6" descr="C:\Users\ysang\AppData\Local\Microsoft\Windows\Temporary Internet Files\Content.Outlook\1H1RCZCB\photo.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376" t="21633" r="7527" b="13912"/>
              <a:stretch/>
            </p:blipFill>
            <p:spPr bwMode="auto">
              <a:xfrm>
                <a:off x="2560545" y="2154553"/>
                <a:ext cx="917792" cy="90561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Rectangle 17"/>
              <p:cNvSpPr/>
              <p:nvPr/>
            </p:nvSpPr>
            <p:spPr>
              <a:xfrm>
                <a:off x="2625854" y="2981325"/>
                <a:ext cx="774571" cy="246221"/>
              </a:xfrm>
              <a:prstGeom prst="rect">
                <a:avLst/>
              </a:prstGeom>
            </p:spPr>
            <p:txBody>
              <a:bodyPr wrap="none">
                <a:spAutoFit/>
              </a:bodyPr>
              <a:lstStyle/>
              <a:p>
                <a:r>
                  <a:rPr lang="en-US" sz="1000" dirty="0" smtClean="0">
                    <a:latin typeface="Blackadder ITC" panose="04020505051007020D02" pitchFamily="82" charset="0"/>
                  </a:rPr>
                  <a:t>Qinfang Liu</a:t>
                </a:r>
                <a:endParaRPr lang="en-US" sz="1000" dirty="0">
                  <a:latin typeface="Blackadder ITC" panose="04020505051007020D02" pitchFamily="82" charset="0"/>
                </a:endParaRPr>
              </a:p>
            </p:txBody>
          </p:sp>
          <p:sp>
            <p:nvSpPr>
              <p:cNvPr id="19" name="Rectangle 18"/>
              <p:cNvSpPr/>
              <p:nvPr/>
            </p:nvSpPr>
            <p:spPr>
              <a:xfrm>
                <a:off x="2536758" y="1952625"/>
                <a:ext cx="958917" cy="246221"/>
              </a:xfrm>
              <a:prstGeom prst="rect">
                <a:avLst/>
              </a:prstGeom>
            </p:spPr>
            <p:txBody>
              <a:bodyPr wrap="none">
                <a:spAutoFit/>
              </a:bodyPr>
              <a:lstStyle/>
              <a:p>
                <a:r>
                  <a:rPr lang="en-US" sz="1000" dirty="0">
                    <a:latin typeface="Blackadder ITC" panose="04020505051007020D02" pitchFamily="82" charset="0"/>
                  </a:rPr>
                  <a:t>Samantha Lyman</a:t>
                </a:r>
              </a:p>
            </p:txBody>
          </p:sp>
          <p:pic>
            <p:nvPicPr>
              <p:cNvPr id="20" name="Picture 7"/>
              <p:cNvPicPr>
                <a:picLocks noChangeAspect="1" noChangeArrowheads="1"/>
              </p:cNvPicPr>
              <p:nvPr/>
            </p:nvPicPr>
            <p:blipFill rotWithShape="1">
              <a:blip r:embed="rId10">
                <a:extLst>
                  <a:ext uri="{28A0092B-C50C-407E-A947-70E740481C1C}">
                    <a14:useLocalDpi xmlns:a14="http://schemas.microsoft.com/office/drawing/2010/main" val="0"/>
                  </a:ext>
                </a:extLst>
              </a:blip>
              <a:srcRect r="11796"/>
              <a:stretch/>
            </p:blipFill>
            <p:spPr bwMode="auto">
              <a:xfrm>
                <a:off x="2652104" y="1223925"/>
                <a:ext cx="820854" cy="93062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2762996"/>
                <a:ext cx="850208" cy="91220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21"/>
              <p:cNvSpPr/>
              <p:nvPr/>
            </p:nvSpPr>
            <p:spPr>
              <a:xfrm>
                <a:off x="3038475" y="3514725"/>
                <a:ext cx="1138453" cy="246221"/>
              </a:xfrm>
              <a:prstGeom prst="rect">
                <a:avLst/>
              </a:prstGeom>
            </p:spPr>
            <p:txBody>
              <a:bodyPr wrap="none">
                <a:spAutoFit/>
              </a:bodyPr>
              <a:lstStyle/>
              <a:p>
                <a:r>
                  <a:rPr lang="en-US" sz="1000" dirty="0" err="1" smtClean="0">
                    <a:latin typeface="Blackadder ITC" panose="04020505051007020D02" pitchFamily="82" charset="0"/>
                  </a:rPr>
                  <a:t>Wenjing</a:t>
                </a:r>
                <a:r>
                  <a:rPr lang="en-US" sz="1000" dirty="0" smtClean="0">
                    <a:latin typeface="Blackadder ITC" panose="04020505051007020D02" pitchFamily="82" charset="0"/>
                  </a:rPr>
                  <a:t>  S. </a:t>
                </a:r>
                <a:r>
                  <a:rPr lang="en-US" sz="1000" dirty="0" err="1" smtClean="0">
                    <a:latin typeface="Blackadder ITC" panose="04020505051007020D02" pitchFamily="82" charset="0"/>
                  </a:rPr>
                  <a:t>Fausnett</a:t>
                </a:r>
                <a:endParaRPr lang="en-US" sz="1000" dirty="0">
                  <a:latin typeface="Blackadder ITC" panose="04020505051007020D02" pitchFamily="82" charset="0"/>
                </a:endParaRPr>
              </a:p>
            </p:txBody>
          </p:sp>
          <p:pic>
            <p:nvPicPr>
              <p:cNvPr id="23" name="Picture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14934" y="2895600"/>
                <a:ext cx="638066" cy="7853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4267200" y="3582829"/>
                <a:ext cx="700833" cy="246221"/>
              </a:xfrm>
              <a:prstGeom prst="rect">
                <a:avLst/>
              </a:prstGeom>
            </p:spPr>
            <p:txBody>
              <a:bodyPr wrap="none">
                <a:spAutoFit/>
              </a:bodyPr>
              <a:lstStyle/>
              <a:p>
                <a:r>
                  <a:rPr lang="en-US" sz="1000" dirty="0" smtClean="0">
                    <a:latin typeface="Blackadder ITC" panose="04020505051007020D02" pitchFamily="82" charset="0"/>
                  </a:rPr>
                  <a:t>Jinhwa Lee</a:t>
                </a:r>
                <a:endParaRPr lang="en-US" sz="1000" dirty="0">
                  <a:latin typeface="Blackadder ITC" panose="04020505051007020D02" pitchFamily="82" charset="0"/>
                </a:endParaRPr>
              </a:p>
            </p:txBody>
          </p:sp>
          <p:pic>
            <p:nvPicPr>
              <p:cNvPr id="25" name="Picture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28713" y="2819400"/>
                <a:ext cx="526431" cy="6479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6" name="Rectangle 25"/>
              <p:cNvSpPr/>
              <p:nvPr/>
            </p:nvSpPr>
            <p:spPr>
              <a:xfrm>
                <a:off x="5063975" y="3505200"/>
                <a:ext cx="803425" cy="246221"/>
              </a:xfrm>
              <a:prstGeom prst="rect">
                <a:avLst/>
              </a:prstGeom>
            </p:spPr>
            <p:txBody>
              <a:bodyPr wrap="none">
                <a:spAutoFit/>
              </a:bodyPr>
              <a:lstStyle/>
              <a:p>
                <a:r>
                  <a:rPr lang="en-US" sz="1000" dirty="0" smtClean="0">
                    <a:latin typeface="Blackadder ITC" panose="04020505051007020D02" pitchFamily="82" charset="0"/>
                  </a:rPr>
                  <a:t>Luca </a:t>
                </a:r>
                <a:r>
                  <a:rPr lang="en-US" sz="1000" dirty="0" err="1" smtClean="0">
                    <a:latin typeface="Blackadder ITC" panose="04020505051007020D02" pitchFamily="82" charset="0"/>
                  </a:rPr>
                  <a:t>Popescu</a:t>
                </a:r>
                <a:endParaRPr lang="en-US" sz="1000" dirty="0">
                  <a:latin typeface="Blackadder ITC" panose="04020505051007020D02" pitchFamily="82" charset="0"/>
                </a:endParaRPr>
              </a:p>
            </p:txBody>
          </p:sp>
          <p:pic>
            <p:nvPicPr>
              <p:cNvPr id="27" name="Picture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09325" y="1417651"/>
                <a:ext cx="680462" cy="10206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Rectangle 27"/>
              <p:cNvSpPr/>
              <p:nvPr/>
            </p:nvSpPr>
            <p:spPr>
              <a:xfrm>
                <a:off x="5653007" y="2295380"/>
                <a:ext cx="856325" cy="246221"/>
              </a:xfrm>
              <a:prstGeom prst="rect">
                <a:avLst/>
              </a:prstGeom>
            </p:spPr>
            <p:txBody>
              <a:bodyPr wrap="none">
                <a:spAutoFit/>
              </a:bodyPr>
              <a:lstStyle/>
              <a:p>
                <a:r>
                  <a:rPr lang="en-US" sz="1000" dirty="0" err="1" smtClean="0">
                    <a:latin typeface="Blackadder ITC" panose="04020505051007020D02" pitchFamily="82" charset="0"/>
                  </a:rPr>
                  <a:t>Lyndie</a:t>
                </a:r>
                <a:r>
                  <a:rPr lang="en-US" sz="1000" dirty="0" smtClean="0">
                    <a:latin typeface="Blackadder ITC" panose="04020505051007020D02" pitchFamily="82" charset="0"/>
                  </a:rPr>
                  <a:t> Holmes</a:t>
                </a:r>
                <a:endParaRPr lang="en-US" sz="1000" dirty="0">
                  <a:latin typeface="Blackadder ITC" panose="04020505051007020D02" pitchFamily="82" charset="0"/>
                </a:endParaRPr>
              </a:p>
            </p:txBody>
          </p:sp>
          <p:sp>
            <p:nvSpPr>
              <p:cNvPr id="29" name="Rectangle 28"/>
              <p:cNvSpPr/>
              <p:nvPr/>
            </p:nvSpPr>
            <p:spPr>
              <a:xfrm>
                <a:off x="3605787" y="3733800"/>
                <a:ext cx="2173744" cy="667465"/>
              </a:xfrm>
              <a:prstGeom prst="rect">
                <a:avLst/>
              </a:prstGeom>
            </p:spPr>
            <p:txBody>
              <a:bodyPr wrap="square">
                <a:spAutoFit/>
              </a:bodyPr>
              <a:lstStyle/>
              <a:p>
                <a:pPr algn="ctr"/>
                <a:r>
                  <a:rPr lang="en-US" b="1" dirty="0" err="1" smtClean="0">
                    <a:solidFill>
                      <a:srgbClr val="7030A0"/>
                    </a:solidFill>
                    <a:latin typeface="Brush Script MT" panose="03060802040406070304" pitchFamily="66" charset="0"/>
                  </a:rPr>
                  <a:t>Immunophysilogy</a:t>
                </a:r>
                <a:r>
                  <a:rPr lang="en-US" b="1" dirty="0" smtClean="0">
                    <a:solidFill>
                      <a:srgbClr val="7030A0"/>
                    </a:solidFill>
                    <a:latin typeface="Brush Script MT" panose="03060802040406070304" pitchFamily="66" charset="0"/>
                  </a:rPr>
                  <a:t> Lab </a:t>
                </a:r>
              </a:p>
              <a:p>
                <a:pPr algn="ctr"/>
                <a:r>
                  <a:rPr lang="en-US" b="1" dirty="0" smtClean="0">
                    <a:solidFill>
                      <a:srgbClr val="7030A0"/>
                    </a:solidFill>
                    <a:latin typeface="Brush Script MT" panose="03060802040406070304" pitchFamily="66" charset="0"/>
                  </a:rPr>
                  <a:t>2011-2015</a:t>
                </a:r>
                <a:endParaRPr lang="en-US" b="1" dirty="0">
                  <a:solidFill>
                    <a:srgbClr val="7030A0"/>
                  </a:solidFill>
                  <a:latin typeface="Brush Script MT" panose="03060802040406070304" pitchFamily="66" charset="0"/>
                </a:endParaRPr>
              </a:p>
            </p:txBody>
          </p:sp>
        </p:grpSp>
        <p:sp>
          <p:nvSpPr>
            <p:cNvPr id="2" name="Rectangle 1"/>
            <p:cNvSpPr/>
            <p:nvPr/>
          </p:nvSpPr>
          <p:spPr>
            <a:xfrm>
              <a:off x="1524000" y="3151898"/>
              <a:ext cx="1552575" cy="338554"/>
            </a:xfrm>
            <a:prstGeom prst="rect">
              <a:avLst/>
            </a:prstGeom>
          </p:spPr>
          <p:txBody>
            <a:bodyPr wrap="square">
              <a:spAutoFit/>
            </a:bodyPr>
            <a:lstStyle/>
            <a:p>
              <a:pPr algn="ctr"/>
              <a:r>
                <a:rPr lang="en-US" sz="800" i="1" dirty="0" smtClean="0">
                  <a:latin typeface="Arial" pitchFamily="34" charset="0"/>
                  <a:cs typeface="Arial" pitchFamily="34" charset="0"/>
                </a:rPr>
                <a:t>Lab manager</a:t>
              </a:r>
              <a:r>
                <a:rPr lang="en-US" sz="800" i="1" dirty="0">
                  <a:latin typeface="Arial" pitchFamily="34" charset="0"/>
                  <a:cs typeface="Arial" pitchFamily="34" charset="0"/>
                </a:rPr>
                <a:t>: </a:t>
              </a:r>
              <a:endParaRPr lang="en-US" sz="800" i="1" dirty="0" smtClean="0">
                <a:latin typeface="Arial" pitchFamily="34" charset="0"/>
                <a:cs typeface="Arial" pitchFamily="34" charset="0"/>
              </a:endParaRPr>
            </a:p>
            <a:p>
              <a:pPr algn="ctr"/>
              <a:r>
                <a:rPr lang="en-US" sz="800" i="1" dirty="0" smtClean="0">
                  <a:latin typeface="Arial" pitchFamily="34" charset="0"/>
                  <a:cs typeface="Arial" pitchFamily="34" charset="0"/>
                </a:rPr>
                <a:t>Dr</a:t>
              </a:r>
              <a:r>
                <a:rPr lang="en-US" sz="800" i="1" dirty="0">
                  <a:latin typeface="Arial" pitchFamily="34" charset="0"/>
                  <a:cs typeface="Arial" pitchFamily="34" charset="0"/>
                </a:rPr>
                <a:t>. Barbara Lutjemeier                               </a:t>
              </a:r>
            </a:p>
          </p:txBody>
        </p:sp>
        <p:pic>
          <p:nvPicPr>
            <p:cNvPr id="3379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057400" y="2591582"/>
              <a:ext cx="511416" cy="6058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grpSp>
      <p:sp>
        <p:nvSpPr>
          <p:cNvPr id="4" name="Rectangle 3"/>
          <p:cNvSpPr/>
          <p:nvPr/>
        </p:nvSpPr>
        <p:spPr>
          <a:xfrm>
            <a:off x="4981460" y="914400"/>
            <a:ext cx="4010140" cy="4031873"/>
          </a:xfrm>
          <a:prstGeom prst="rect">
            <a:avLst/>
          </a:prstGeom>
        </p:spPr>
        <p:txBody>
          <a:bodyPr wrap="square">
            <a:spAutoFit/>
          </a:bodyPr>
          <a:lstStyle/>
          <a:p>
            <a:pPr>
              <a:buFontTx/>
              <a:buChar char="•"/>
              <a:defRPr/>
            </a:pPr>
            <a:r>
              <a:rPr lang="en-US" sz="1600" b="1" dirty="0">
                <a:latin typeface="Calibri" pitchFamily="34" charset="0"/>
              </a:rPr>
              <a:t>Collaborators:  </a:t>
            </a:r>
            <a:endParaRPr lang="en-US" sz="1600" b="1" dirty="0" smtClean="0">
              <a:latin typeface="Calibri" pitchFamily="34" charset="0"/>
            </a:endParaRPr>
          </a:p>
          <a:p>
            <a:pPr marL="114300">
              <a:defRPr/>
            </a:pPr>
            <a:r>
              <a:rPr lang="en-US" sz="1600" b="1" dirty="0" smtClean="0">
                <a:latin typeface="Calibri" pitchFamily="34" charset="0"/>
              </a:rPr>
              <a:t>Dr. Frank Blecha, KSU</a:t>
            </a:r>
          </a:p>
          <a:p>
            <a:pPr marL="114300">
              <a:defRPr/>
            </a:pPr>
            <a:r>
              <a:rPr lang="en-US" sz="1600" b="1" dirty="0" smtClean="0">
                <a:latin typeface="Calibri" pitchFamily="34" charset="0"/>
              </a:rPr>
              <a:t>Dr</a:t>
            </a:r>
            <a:r>
              <a:rPr lang="en-US" sz="1600" b="1" dirty="0">
                <a:latin typeface="Calibri" pitchFamily="34" charset="0"/>
              </a:rPr>
              <a:t>. Raymond R. R. Rowland,  </a:t>
            </a:r>
            <a:r>
              <a:rPr lang="en-US" sz="1600" b="1" dirty="0" smtClean="0">
                <a:latin typeface="Calibri" pitchFamily="34" charset="0"/>
              </a:rPr>
              <a:t>KSU</a:t>
            </a:r>
          </a:p>
          <a:p>
            <a:pPr marL="114300">
              <a:defRPr/>
            </a:pPr>
            <a:r>
              <a:rPr lang="en-US" sz="1600" b="1" dirty="0" smtClean="0"/>
              <a:t>Dr. </a:t>
            </a:r>
            <a:r>
              <a:rPr lang="en-US" sz="1600" b="1" dirty="0"/>
              <a:t>Joan </a:t>
            </a:r>
            <a:r>
              <a:rPr lang="en-US" sz="1600" b="1" dirty="0" err="1" smtClean="0"/>
              <a:t>Lunney</a:t>
            </a:r>
            <a:r>
              <a:rPr lang="en-US" sz="1600" b="1" dirty="0" smtClean="0"/>
              <a:t>, USDA-ARS</a:t>
            </a:r>
          </a:p>
          <a:p>
            <a:pPr marL="114300">
              <a:defRPr/>
            </a:pPr>
            <a:r>
              <a:rPr lang="en-US" sz="1600" dirty="0" smtClean="0">
                <a:latin typeface="Calibri" pitchFamily="34" charset="0"/>
              </a:rPr>
              <a:t>Dr. Jishu Shi, KSU</a:t>
            </a:r>
            <a:endParaRPr lang="en-US" sz="1600" dirty="0">
              <a:latin typeface="Calibri" pitchFamily="34" charset="0"/>
            </a:endParaRPr>
          </a:p>
          <a:p>
            <a:pPr marL="114300">
              <a:defRPr/>
            </a:pPr>
            <a:r>
              <a:rPr lang="en-US" sz="1600" dirty="0" smtClean="0">
                <a:latin typeface="Calibri" pitchFamily="34" charset="0"/>
              </a:rPr>
              <a:t>Dr. Wenjun Ma, KSU   </a:t>
            </a:r>
          </a:p>
          <a:p>
            <a:pPr marL="114300">
              <a:defRPr/>
            </a:pPr>
            <a:r>
              <a:rPr lang="en-US" sz="1600" dirty="0" smtClean="0"/>
              <a:t>Dr. </a:t>
            </a:r>
            <a:r>
              <a:rPr lang="en-US" sz="1600" dirty="0"/>
              <a:t>Laura </a:t>
            </a:r>
            <a:r>
              <a:rPr lang="en-US" sz="1600" dirty="0" smtClean="0"/>
              <a:t>Millar, USDA-ARS </a:t>
            </a:r>
            <a:r>
              <a:rPr lang="en-US" sz="1600" dirty="0" smtClean="0">
                <a:latin typeface="Calibri" pitchFamily="34" charset="0"/>
              </a:rPr>
              <a:t>   </a:t>
            </a:r>
          </a:p>
          <a:p>
            <a:pPr marL="114300">
              <a:defRPr/>
            </a:pPr>
            <a:r>
              <a:rPr lang="en-US" sz="1600" dirty="0" smtClean="0"/>
              <a:t>Dr. Zhihua Jiang, WSU</a:t>
            </a:r>
          </a:p>
          <a:p>
            <a:pPr marL="114300">
              <a:defRPr/>
            </a:pPr>
            <a:r>
              <a:rPr lang="en-US" sz="1600" b="1" dirty="0" smtClean="0"/>
              <a:t>Dr. Christopher Tuggle, ISU</a:t>
            </a:r>
          </a:p>
          <a:p>
            <a:pPr marL="114300">
              <a:defRPr/>
            </a:pPr>
            <a:r>
              <a:rPr lang="en-US" sz="1600" dirty="0" smtClean="0"/>
              <a:t>Dr. Chris Netherton (</a:t>
            </a:r>
            <a:r>
              <a:rPr lang="en-US" sz="1600" dirty="0" err="1" smtClean="0"/>
              <a:t>Pirbright</a:t>
            </a:r>
            <a:r>
              <a:rPr lang="en-US" sz="1600" dirty="0" smtClean="0"/>
              <a:t>, UK)</a:t>
            </a:r>
          </a:p>
          <a:p>
            <a:pPr indent="114300">
              <a:defRPr/>
            </a:pPr>
            <a:r>
              <a:rPr lang="en-US" sz="1600" dirty="0" smtClean="0">
                <a:latin typeface="Calibri" pitchFamily="34" charset="0"/>
              </a:rPr>
              <a:t>Dr. Bryan Charleston (</a:t>
            </a:r>
            <a:r>
              <a:rPr lang="en-US" sz="1600" dirty="0" err="1" smtClean="0">
                <a:latin typeface="Calibri" pitchFamily="34" charset="0"/>
              </a:rPr>
              <a:t>Pirbright</a:t>
            </a:r>
            <a:r>
              <a:rPr lang="en-US" sz="1600" dirty="0" smtClean="0">
                <a:latin typeface="Calibri" pitchFamily="34" charset="0"/>
              </a:rPr>
              <a:t>, UK)  </a:t>
            </a:r>
          </a:p>
          <a:p>
            <a:pPr indent="114300">
              <a:defRPr/>
            </a:pPr>
            <a:r>
              <a:rPr lang="en-US" sz="1600" dirty="0" smtClean="0">
                <a:latin typeface="Calibri" pitchFamily="34" charset="0"/>
              </a:rPr>
              <a:t>Dr. Linda Dixon (</a:t>
            </a:r>
            <a:r>
              <a:rPr lang="en-US" sz="1600" dirty="0" err="1" smtClean="0">
                <a:latin typeface="Calibri" pitchFamily="34" charset="0"/>
              </a:rPr>
              <a:t>Pirbright</a:t>
            </a:r>
            <a:r>
              <a:rPr lang="en-US" sz="1600" dirty="0" smtClean="0">
                <a:latin typeface="Calibri" pitchFamily="34" charset="0"/>
              </a:rPr>
              <a:t>, UK)</a:t>
            </a:r>
          </a:p>
          <a:p>
            <a:pPr indent="114300">
              <a:defRPr/>
            </a:pPr>
            <a:r>
              <a:rPr lang="en-US" sz="1600" dirty="0" smtClean="0">
                <a:latin typeface="Calibri" pitchFamily="34" charset="0"/>
              </a:rPr>
              <a:t>Dr. Ruth </a:t>
            </a:r>
            <a:r>
              <a:rPr lang="en-US" sz="1600" dirty="0" err="1" smtClean="0">
                <a:latin typeface="Calibri" pitchFamily="34" charset="0"/>
              </a:rPr>
              <a:t>Welti</a:t>
            </a:r>
            <a:r>
              <a:rPr lang="en-US" sz="1600" dirty="0" smtClean="0">
                <a:latin typeface="Calibri" pitchFamily="34" charset="0"/>
              </a:rPr>
              <a:t> (Kansas </a:t>
            </a:r>
            <a:r>
              <a:rPr lang="en-US" sz="1600" dirty="0" err="1" smtClean="0">
                <a:latin typeface="Calibri" pitchFamily="34" charset="0"/>
              </a:rPr>
              <a:t>Lipdomics</a:t>
            </a:r>
            <a:r>
              <a:rPr lang="en-US" sz="1600" dirty="0" smtClean="0">
                <a:latin typeface="Calibri" pitchFamily="34" charset="0"/>
              </a:rPr>
              <a:t>)</a:t>
            </a:r>
          </a:p>
          <a:p>
            <a:pPr indent="114300">
              <a:defRPr/>
            </a:pPr>
            <a:r>
              <a:rPr lang="en-US" sz="1600" dirty="0" smtClean="0">
                <a:latin typeface="Calibri" pitchFamily="34" charset="0"/>
              </a:rPr>
              <a:t>Dr. Robert </a:t>
            </a:r>
            <a:r>
              <a:rPr lang="en-US" sz="1600" dirty="0" err="1" smtClean="0">
                <a:latin typeface="Calibri" pitchFamily="34" charset="0"/>
              </a:rPr>
              <a:t>Goodband</a:t>
            </a:r>
            <a:r>
              <a:rPr lang="en-US" sz="1600" dirty="0" smtClean="0">
                <a:latin typeface="Calibri" pitchFamily="34" charset="0"/>
              </a:rPr>
              <a:t> (KSU, Animal Science)   </a:t>
            </a:r>
          </a:p>
          <a:p>
            <a:pPr marL="342900">
              <a:defRPr/>
            </a:pPr>
            <a:r>
              <a:rPr lang="en-US" sz="1600" dirty="0" smtClean="0">
                <a:latin typeface="Calibri" pitchFamily="34" charset="0"/>
              </a:rPr>
              <a:t>and Mr. Frank Jennings Jr (KSU, Animal farms)</a:t>
            </a:r>
            <a:endParaRPr lang="en-US" sz="1600" dirty="0">
              <a:latin typeface="Calibri" pitchFamily="34" charset="0"/>
            </a:endParaRPr>
          </a:p>
        </p:txBody>
      </p:sp>
      <p:pic>
        <p:nvPicPr>
          <p:cNvPr id="1026" name="Picture 2"/>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20074" t="4560" r="23742" b="9672"/>
          <a:stretch/>
        </p:blipFill>
        <p:spPr bwMode="auto">
          <a:xfrm>
            <a:off x="3067849" y="2606567"/>
            <a:ext cx="694526" cy="5969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2590800" y="3148053"/>
            <a:ext cx="1552575" cy="338554"/>
          </a:xfrm>
          <a:prstGeom prst="rect">
            <a:avLst/>
          </a:prstGeom>
        </p:spPr>
        <p:txBody>
          <a:bodyPr wrap="square">
            <a:spAutoFit/>
          </a:bodyPr>
          <a:lstStyle/>
          <a:p>
            <a:pPr algn="ctr"/>
            <a:r>
              <a:rPr lang="en-US" sz="800" i="1" dirty="0" smtClean="0">
                <a:latin typeface="Arial" pitchFamily="34" charset="0"/>
                <a:cs typeface="Arial" pitchFamily="34" charset="0"/>
              </a:rPr>
              <a:t>Visiting Scholar: </a:t>
            </a:r>
          </a:p>
          <a:p>
            <a:pPr algn="ctr"/>
            <a:r>
              <a:rPr lang="en-US" sz="800" i="1" dirty="0" smtClean="0">
                <a:latin typeface="Arial" pitchFamily="34" charset="0"/>
                <a:cs typeface="Arial" pitchFamily="34" charset="0"/>
              </a:rPr>
              <a:t>Dr</a:t>
            </a:r>
            <a:r>
              <a:rPr lang="en-US" sz="800" i="1" dirty="0">
                <a:latin typeface="Arial" pitchFamily="34" charset="0"/>
                <a:cs typeface="Arial" pitchFamily="34" charset="0"/>
              </a:rPr>
              <a:t>. </a:t>
            </a:r>
            <a:r>
              <a:rPr lang="en-US" sz="800" i="1" dirty="0" smtClean="0">
                <a:latin typeface="Arial" pitchFamily="34" charset="0"/>
                <a:cs typeface="Arial" pitchFamily="34" charset="0"/>
              </a:rPr>
              <a:t>Xiaorong Zhang                               </a:t>
            </a:r>
            <a:endParaRPr lang="en-US" sz="800" i="1" dirty="0">
              <a:latin typeface="Arial" pitchFamily="34" charset="0"/>
              <a:cs typeface="Arial" pitchFamily="34" charset="0"/>
            </a:endParaRPr>
          </a:p>
        </p:txBody>
      </p:sp>
    </p:spTree>
    <p:extLst>
      <p:ext uri="{BB962C8B-B14F-4D97-AF65-F5344CB8AC3E}">
        <p14:creationId xmlns:p14="http://schemas.microsoft.com/office/powerpoint/2010/main" val="278425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18437">
                                            <p:txEl>
                                              <p:pRg st="15" end="15"/>
                                            </p:txEl>
                                          </p:spTgt>
                                        </p:tgtEl>
                                        <p:attrNameLst>
                                          <p:attrName>style.visibility</p:attrName>
                                        </p:attrNameLst>
                                      </p:cBhvr>
                                      <p:to>
                                        <p:strVal val="visible"/>
                                      </p:to>
                                    </p:set>
                                    <p:animEffect transition="in" filter="barn(inVertical)">
                                      <p:cBhvr>
                                        <p:cTn id="11" dur="500"/>
                                        <p:tgtEl>
                                          <p:spTgt spid="18437">
                                            <p:txEl>
                                              <p:pRg st="15" end="15"/>
                                            </p:txEl>
                                          </p:spTgt>
                                        </p:tgtEl>
                                      </p:cBhvr>
                                    </p:animEffect>
                                  </p:childTnLst>
                                </p:cTn>
                              </p:par>
                              <p:par>
                                <p:cTn id="12" presetID="16" presetClass="entr" presetSubtype="21" fill="hold" nodeType="withEffect">
                                  <p:stCondLst>
                                    <p:cond delay="0"/>
                                  </p:stCondLst>
                                  <p:childTnLst>
                                    <p:set>
                                      <p:cBhvr>
                                        <p:cTn id="13" dur="1" fill="hold">
                                          <p:stCondLst>
                                            <p:cond delay="0"/>
                                          </p:stCondLst>
                                        </p:cTn>
                                        <p:tgtEl>
                                          <p:spTgt spid="18437">
                                            <p:txEl>
                                              <p:pRg st="16" end="16"/>
                                            </p:txEl>
                                          </p:spTgt>
                                        </p:tgtEl>
                                        <p:attrNameLst>
                                          <p:attrName>style.visibility</p:attrName>
                                        </p:attrNameLst>
                                      </p:cBhvr>
                                      <p:to>
                                        <p:strVal val="visible"/>
                                      </p:to>
                                    </p:set>
                                    <p:animEffect transition="in" filter="barn(inVertical)">
                                      <p:cBhvr>
                                        <p:cTn id="14" dur="500"/>
                                        <p:tgtEl>
                                          <p:spTgt spid="18437">
                                            <p:txEl>
                                              <p:pRg st="16" end="16"/>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18437">
                                            <p:txEl>
                                              <p:pRg st="17" end="17"/>
                                            </p:txEl>
                                          </p:spTgt>
                                        </p:tgtEl>
                                        <p:attrNameLst>
                                          <p:attrName>style.visibility</p:attrName>
                                        </p:attrNameLst>
                                      </p:cBhvr>
                                      <p:to>
                                        <p:strVal val="visible"/>
                                      </p:to>
                                    </p:set>
                                    <p:animEffect transition="in" filter="barn(inVertical)">
                                      <p:cBhvr>
                                        <p:cTn id="17" dur="500"/>
                                        <p:tgtEl>
                                          <p:spTgt spid="1843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95377" y="2133600"/>
            <a:ext cx="5712846" cy="1569660"/>
          </a:xfrm>
          <a:prstGeom prst="rect">
            <a:avLst/>
          </a:prstGeom>
          <a:noFill/>
        </p:spPr>
        <p:txBody>
          <a:bodyPr wrap="none" rtlCol="0">
            <a:spAutoFit/>
          </a:bodyPr>
          <a:lstStyle/>
          <a:p>
            <a:r>
              <a:rPr lang="en-US" sz="9600" dirty="0" smtClean="0"/>
              <a:t>Thank You!</a:t>
            </a:r>
            <a:endParaRPr lang="en-US" sz="9600" dirty="0"/>
          </a:p>
        </p:txBody>
      </p:sp>
    </p:spTree>
    <p:extLst>
      <p:ext uri="{BB962C8B-B14F-4D97-AF65-F5344CB8AC3E}">
        <p14:creationId xmlns:p14="http://schemas.microsoft.com/office/powerpoint/2010/main" val="2505686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pic>
        <p:nvPicPr>
          <p:cNvPr id="7" name="Picture 6" descr="U:\Sang\BGI\PAM seq\Sus_scrofa\upload\image\PAM-PBS.readsClass.png"/>
          <p:cNvPicPr>
            <a:picLocks noChangeAspect="1" noChangeArrowheads="1"/>
          </p:cNvPicPr>
          <p:nvPr/>
        </p:nvPicPr>
        <p:blipFill>
          <a:blip r:embed="rId3" cstate="print"/>
          <a:srcRect t="16000" r="50028"/>
          <a:stretch>
            <a:fillRect/>
          </a:stretch>
        </p:blipFill>
        <p:spPr bwMode="auto">
          <a:xfrm>
            <a:off x="647700" y="1019175"/>
            <a:ext cx="2133600" cy="2400300"/>
          </a:xfrm>
          <a:prstGeom prst="rect">
            <a:avLst/>
          </a:prstGeom>
          <a:noFill/>
        </p:spPr>
      </p:pic>
      <p:sp>
        <p:nvSpPr>
          <p:cNvPr id="8" name="TextBox 7"/>
          <p:cNvSpPr txBox="1"/>
          <p:nvPr/>
        </p:nvSpPr>
        <p:spPr>
          <a:xfrm>
            <a:off x="685800" y="685800"/>
            <a:ext cx="2362200" cy="430887"/>
          </a:xfrm>
          <a:prstGeom prst="rect">
            <a:avLst/>
          </a:prstGeom>
          <a:noFill/>
        </p:spPr>
        <p:txBody>
          <a:bodyPr wrap="square" rtlCol="0">
            <a:spAutoFit/>
          </a:bodyPr>
          <a:lstStyle/>
          <a:p>
            <a:pPr algn="ctr"/>
            <a:r>
              <a:rPr lang="en-US" sz="1200" dirty="0" smtClean="0">
                <a:latin typeface="Arial" pitchFamily="34" charset="0"/>
                <a:cs typeface="Arial" pitchFamily="34" charset="0"/>
              </a:rPr>
              <a:t>Classification of Raw Reads </a:t>
            </a:r>
            <a:r>
              <a:rPr lang="en-US" sz="1000" dirty="0" smtClean="0">
                <a:latin typeface="Arial" pitchFamily="34" charset="0"/>
                <a:cs typeface="Arial" pitchFamily="34" charset="0"/>
              </a:rPr>
              <a:t>(M0: PAM-PBS)</a:t>
            </a:r>
            <a:endParaRPr lang="en-US" sz="1000" dirty="0">
              <a:latin typeface="Arial" pitchFamily="34" charset="0"/>
              <a:cs typeface="Arial" pitchFamily="34" charset="0"/>
            </a:endParaRPr>
          </a:p>
        </p:txBody>
      </p:sp>
      <p:grpSp>
        <p:nvGrpSpPr>
          <p:cNvPr id="9" name="Group 8"/>
          <p:cNvGrpSpPr/>
          <p:nvPr/>
        </p:nvGrpSpPr>
        <p:grpSpPr>
          <a:xfrm>
            <a:off x="838200" y="2971800"/>
            <a:ext cx="1933575" cy="838200"/>
            <a:chOff x="3162300" y="1447800"/>
            <a:chExt cx="1933575" cy="838200"/>
          </a:xfrm>
        </p:grpSpPr>
        <p:pic>
          <p:nvPicPr>
            <p:cNvPr id="10" name="Picture 9" descr="U:\Sang\BGI\PAM seq\Sus_scrofa\upload\image\PAM-PBS.readsClass.png"/>
            <p:cNvPicPr>
              <a:picLocks noChangeAspect="1" noChangeArrowheads="1"/>
            </p:cNvPicPr>
            <p:nvPr/>
          </p:nvPicPr>
          <p:blipFill>
            <a:blip r:embed="rId3" cstate="print"/>
            <a:srcRect l="51757" t="16000" r="56" b="52000"/>
            <a:stretch>
              <a:fillRect/>
            </a:stretch>
          </p:blipFill>
          <p:spPr bwMode="auto">
            <a:xfrm>
              <a:off x="3209925" y="1447800"/>
              <a:ext cx="1885950" cy="838200"/>
            </a:xfrm>
            <a:prstGeom prst="rect">
              <a:avLst/>
            </a:prstGeom>
            <a:noFill/>
          </p:spPr>
        </p:pic>
        <p:sp>
          <p:nvSpPr>
            <p:cNvPr id="11" name="Rectangular Callout 10"/>
            <p:cNvSpPr/>
            <p:nvPr/>
          </p:nvSpPr>
          <p:spPr>
            <a:xfrm>
              <a:off x="3162300" y="1571625"/>
              <a:ext cx="1874520" cy="685800"/>
            </a:xfrm>
            <a:prstGeom prst="wedgeRectCallout">
              <a:avLst>
                <a:gd name="adj1" fmla="val 31475"/>
                <a:gd name="adj2" fmla="val -4676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2895600" y="1219200"/>
            <a:ext cx="2691121" cy="1990412"/>
            <a:chOff x="3038476" y="2362200"/>
            <a:chExt cx="2691121" cy="1990412"/>
          </a:xfrm>
        </p:grpSpPr>
        <p:pic>
          <p:nvPicPr>
            <p:cNvPr id="44" name="Picture 43" descr="U:\Sang\BGI\PAM seq\Sus_scrofa\upload\image\PAM-PBS.ReadsRandom.png"/>
            <p:cNvPicPr>
              <a:picLocks noChangeAspect="1" noChangeArrowheads="1"/>
            </p:cNvPicPr>
            <p:nvPr/>
          </p:nvPicPr>
          <p:blipFill>
            <a:blip r:embed="rId4" cstate="print"/>
            <a:srcRect l="22330" b="28377"/>
            <a:stretch>
              <a:fillRect/>
            </a:stretch>
          </p:blipFill>
          <p:spPr bwMode="auto">
            <a:xfrm>
              <a:off x="3352800" y="2362200"/>
              <a:ext cx="2376797" cy="1636790"/>
            </a:xfrm>
            <a:prstGeom prst="rect">
              <a:avLst/>
            </a:prstGeom>
            <a:noFill/>
          </p:spPr>
        </p:pic>
        <p:sp>
          <p:nvSpPr>
            <p:cNvPr id="45" name="Rectangle 44"/>
            <p:cNvSpPr/>
            <p:nvPr/>
          </p:nvSpPr>
          <p:spPr>
            <a:xfrm>
              <a:off x="3190875" y="3990975"/>
              <a:ext cx="2514600" cy="361637"/>
            </a:xfrm>
            <a:prstGeom prst="rect">
              <a:avLst/>
            </a:prstGeom>
          </p:spPr>
          <p:txBody>
            <a:bodyPr wrap="square">
              <a:spAutoFit/>
            </a:bodyPr>
            <a:lstStyle/>
            <a:p>
              <a:pPr algn="ctr" fontAlgn="b">
                <a:lnSpc>
                  <a:spcPts val="700"/>
                </a:lnSpc>
              </a:pPr>
              <a:r>
                <a:rPr lang="en-US" sz="900" i="0" u="none" strike="noStrike" dirty="0" smtClean="0">
                  <a:solidFill>
                    <a:srgbClr val="000000"/>
                  </a:solidFill>
                  <a:latin typeface="Arial" pitchFamily="34" charset="0"/>
                  <a:cs typeface="Arial" pitchFamily="34" charset="0"/>
                </a:rPr>
                <a:t>0.0       0.2       0.4       0.6        0.8        1.0</a:t>
              </a:r>
            </a:p>
            <a:p>
              <a:pPr algn="ctr" fontAlgn="b">
                <a:lnSpc>
                  <a:spcPts val="700"/>
                </a:lnSpc>
              </a:pPr>
              <a:r>
                <a:rPr lang="en-US" sz="900" dirty="0">
                  <a:solidFill>
                    <a:srgbClr val="000000"/>
                  </a:solidFill>
                  <a:latin typeface="Arial" pitchFamily="34" charset="0"/>
                  <a:cs typeface="Arial" pitchFamily="34" charset="0"/>
                </a:rPr>
                <a:t> </a:t>
              </a:r>
              <a:r>
                <a:rPr lang="en-US" sz="900" dirty="0" smtClean="0">
                  <a:solidFill>
                    <a:srgbClr val="000000"/>
                  </a:solidFill>
                  <a:latin typeface="Arial" pitchFamily="34" charset="0"/>
                  <a:cs typeface="Arial" pitchFamily="34" charset="0"/>
                </a:rPr>
                <a:t>                       </a:t>
              </a:r>
            </a:p>
            <a:p>
              <a:pPr algn="ctr" fontAlgn="b">
                <a:lnSpc>
                  <a:spcPts val="700"/>
                </a:lnSpc>
              </a:pPr>
              <a:r>
                <a:rPr lang="en-US" sz="900" dirty="0" smtClean="0">
                  <a:solidFill>
                    <a:srgbClr val="000000"/>
                  </a:solidFill>
                  <a:latin typeface="Arial" pitchFamily="34" charset="0"/>
                  <a:cs typeface="Arial" pitchFamily="34" charset="0"/>
                </a:rPr>
                <a:t>Relative Position in Gene (5’-3’, 100 windows)</a:t>
              </a:r>
              <a:r>
                <a:rPr lang="en-US" sz="900" i="0" u="none" strike="noStrike" dirty="0" smtClean="0">
                  <a:solidFill>
                    <a:srgbClr val="000000"/>
                  </a:solidFill>
                  <a:latin typeface="Arial" pitchFamily="34" charset="0"/>
                  <a:cs typeface="Arial" pitchFamily="34" charset="0"/>
                </a:rPr>
                <a:t>             </a:t>
              </a:r>
              <a:endParaRPr lang="en-US" sz="900" i="0" u="none" strike="noStrike" dirty="0">
                <a:solidFill>
                  <a:srgbClr val="000000"/>
                </a:solidFill>
                <a:latin typeface="Arial" pitchFamily="34" charset="0"/>
                <a:cs typeface="Arial" pitchFamily="34" charset="0"/>
              </a:endParaRPr>
            </a:p>
          </p:txBody>
        </p:sp>
        <p:sp>
          <p:nvSpPr>
            <p:cNvPr id="46" name="Rectangle 45"/>
            <p:cNvSpPr/>
            <p:nvPr/>
          </p:nvSpPr>
          <p:spPr>
            <a:xfrm rot="16200000">
              <a:off x="2194613" y="3244162"/>
              <a:ext cx="1895475" cy="207749"/>
            </a:xfrm>
            <a:prstGeom prst="rect">
              <a:avLst/>
            </a:prstGeom>
          </p:spPr>
          <p:txBody>
            <a:bodyPr wrap="square">
              <a:spAutoFit/>
            </a:bodyPr>
            <a:lstStyle/>
            <a:p>
              <a:pPr algn="ctr" fontAlgn="b">
                <a:lnSpc>
                  <a:spcPts val="900"/>
                </a:lnSpc>
              </a:pPr>
              <a:r>
                <a:rPr lang="en-US" sz="1100" dirty="0" smtClean="0">
                  <a:solidFill>
                    <a:srgbClr val="000000"/>
                  </a:solidFill>
                  <a:latin typeface="Arial" pitchFamily="34" charset="0"/>
                  <a:cs typeface="Arial" pitchFamily="34" charset="0"/>
                </a:rPr>
                <a:t>Number of reads (×10</a:t>
              </a:r>
              <a:r>
                <a:rPr lang="en-US" sz="1100" baseline="30000" dirty="0" smtClean="0">
                  <a:solidFill>
                    <a:srgbClr val="000000"/>
                  </a:solidFill>
                  <a:latin typeface="Arial" pitchFamily="34" charset="0"/>
                  <a:cs typeface="Arial" pitchFamily="34" charset="0"/>
                </a:rPr>
                <a:t>3</a:t>
              </a:r>
              <a:r>
                <a:rPr lang="en-US" sz="1100" dirty="0" smtClean="0">
                  <a:solidFill>
                    <a:srgbClr val="000000"/>
                  </a:solidFill>
                  <a:latin typeface="Arial" pitchFamily="34" charset="0"/>
                  <a:cs typeface="Arial" pitchFamily="34" charset="0"/>
                </a:rPr>
                <a:t>)</a:t>
              </a:r>
              <a:r>
                <a:rPr lang="en-US" sz="900" dirty="0" smtClean="0">
                  <a:solidFill>
                    <a:srgbClr val="000000"/>
                  </a:solidFill>
                  <a:latin typeface="Arial" pitchFamily="34" charset="0"/>
                  <a:cs typeface="Arial" pitchFamily="34" charset="0"/>
                </a:rPr>
                <a:t>                       </a:t>
              </a:r>
            </a:p>
          </p:txBody>
        </p:sp>
        <p:sp>
          <p:nvSpPr>
            <p:cNvPr id="47" name="Rectangle 46"/>
            <p:cNvSpPr/>
            <p:nvPr/>
          </p:nvSpPr>
          <p:spPr>
            <a:xfrm>
              <a:off x="3140351" y="2486025"/>
              <a:ext cx="325795" cy="1631216"/>
            </a:xfrm>
            <a:prstGeom prst="rect">
              <a:avLst/>
            </a:prstGeom>
          </p:spPr>
          <p:txBody>
            <a:bodyPr wrap="none">
              <a:spAutoFit/>
            </a:bodyPr>
            <a:lstStyle/>
            <a:p>
              <a:pPr algn="r"/>
              <a:r>
                <a:rPr lang="en-US" sz="1000" i="0" u="none" strike="noStrike" dirty="0" smtClean="0">
                  <a:solidFill>
                    <a:srgbClr val="000000"/>
                  </a:solidFill>
                  <a:latin typeface="Arial" pitchFamily="34" charset="0"/>
                  <a:cs typeface="Arial" pitchFamily="34" charset="0"/>
                </a:rPr>
                <a:t>30</a:t>
              </a:r>
            </a:p>
            <a:p>
              <a:pPr algn="r"/>
              <a:endParaRPr lang="en-US" sz="1000" dirty="0">
                <a:solidFill>
                  <a:srgbClr val="000000"/>
                </a:solidFill>
                <a:latin typeface="Arial" pitchFamily="34" charset="0"/>
                <a:cs typeface="Arial" pitchFamily="34" charset="0"/>
              </a:endParaRPr>
            </a:p>
            <a:p>
              <a:pPr algn="r"/>
              <a:endParaRPr lang="en-US" sz="1000" i="0" u="none" strike="noStrike" dirty="0" smtClean="0">
                <a:solidFill>
                  <a:srgbClr val="000000"/>
                </a:solidFill>
                <a:latin typeface="Arial" pitchFamily="34" charset="0"/>
                <a:cs typeface="Arial" pitchFamily="34" charset="0"/>
              </a:endParaRPr>
            </a:p>
            <a:p>
              <a:pPr algn="r"/>
              <a:r>
                <a:rPr lang="en-US" sz="1000" i="0" u="none" strike="noStrike" dirty="0" smtClean="0">
                  <a:solidFill>
                    <a:srgbClr val="000000"/>
                  </a:solidFill>
                  <a:latin typeface="Arial" pitchFamily="34" charset="0"/>
                  <a:cs typeface="Arial" pitchFamily="34" charset="0"/>
                </a:rPr>
                <a:t>20</a:t>
              </a:r>
            </a:p>
            <a:p>
              <a:pPr algn="r"/>
              <a:endParaRPr lang="en-US" sz="1000" dirty="0" smtClean="0">
                <a:solidFill>
                  <a:srgbClr val="000000"/>
                </a:solidFill>
                <a:latin typeface="Arial" pitchFamily="34" charset="0"/>
                <a:cs typeface="Arial" pitchFamily="34" charset="0"/>
              </a:endParaRPr>
            </a:p>
            <a:p>
              <a:pPr algn="r"/>
              <a:endParaRPr lang="en-US" sz="1000" dirty="0">
                <a:solidFill>
                  <a:srgbClr val="000000"/>
                </a:solidFill>
                <a:latin typeface="Arial" pitchFamily="34" charset="0"/>
                <a:cs typeface="Arial" pitchFamily="34" charset="0"/>
              </a:endParaRPr>
            </a:p>
            <a:p>
              <a:pPr algn="r"/>
              <a:r>
                <a:rPr lang="en-US" sz="1000" i="0" u="none" strike="noStrike" dirty="0" smtClean="0">
                  <a:solidFill>
                    <a:srgbClr val="000000"/>
                  </a:solidFill>
                  <a:latin typeface="Arial" pitchFamily="34" charset="0"/>
                  <a:cs typeface="Arial" pitchFamily="34" charset="0"/>
                </a:rPr>
                <a:t>10</a:t>
              </a:r>
            </a:p>
            <a:p>
              <a:pPr algn="r"/>
              <a:endParaRPr lang="en-US" sz="1000" dirty="0">
                <a:solidFill>
                  <a:srgbClr val="000000"/>
                </a:solidFill>
                <a:latin typeface="Arial" pitchFamily="34" charset="0"/>
                <a:cs typeface="Arial" pitchFamily="34" charset="0"/>
              </a:endParaRPr>
            </a:p>
            <a:p>
              <a:pPr algn="r"/>
              <a:endParaRPr lang="en-US" sz="1000" dirty="0" smtClean="0">
                <a:solidFill>
                  <a:srgbClr val="000000"/>
                </a:solidFill>
                <a:latin typeface="Arial" pitchFamily="34" charset="0"/>
                <a:cs typeface="Arial" pitchFamily="34" charset="0"/>
              </a:endParaRPr>
            </a:p>
            <a:p>
              <a:pPr algn="r"/>
              <a:r>
                <a:rPr lang="en-US" sz="1000" dirty="0">
                  <a:solidFill>
                    <a:srgbClr val="000000"/>
                  </a:solidFill>
                  <a:latin typeface="Arial" pitchFamily="34" charset="0"/>
                  <a:cs typeface="Arial" pitchFamily="34" charset="0"/>
                </a:rPr>
                <a:t>0</a:t>
              </a:r>
              <a:endParaRPr lang="en-US" sz="1000" dirty="0"/>
            </a:p>
          </p:txBody>
        </p:sp>
      </p:grpSp>
      <p:pic>
        <p:nvPicPr>
          <p:cNvPr id="48" name="Picture 47" descr="U:\Sang\BGI\PAM seq\Sus_scrofa\upload\image\PAM-PBS.cover.png"/>
          <p:cNvPicPr>
            <a:picLocks noChangeAspect="1" noChangeArrowheads="1"/>
          </p:cNvPicPr>
          <p:nvPr/>
        </p:nvPicPr>
        <p:blipFill>
          <a:blip r:embed="rId5" cstate="print"/>
          <a:srcRect/>
          <a:stretch>
            <a:fillRect/>
          </a:stretch>
        </p:blipFill>
        <p:spPr bwMode="auto">
          <a:xfrm>
            <a:off x="5486400" y="990600"/>
            <a:ext cx="3505200" cy="2336800"/>
          </a:xfrm>
          <a:prstGeom prst="rect">
            <a:avLst/>
          </a:prstGeom>
          <a:noFill/>
        </p:spPr>
      </p:pic>
      <p:graphicFrame>
        <p:nvGraphicFramePr>
          <p:cNvPr id="49" name="Chart 48"/>
          <p:cNvGraphicFramePr/>
          <p:nvPr/>
        </p:nvGraphicFramePr>
        <p:xfrm>
          <a:off x="2133600" y="3810000"/>
          <a:ext cx="5105400" cy="3048000"/>
        </p:xfrm>
        <a:graphic>
          <a:graphicData uri="http://schemas.openxmlformats.org/drawingml/2006/chart">
            <c:chart xmlns:c="http://schemas.openxmlformats.org/drawingml/2006/chart" xmlns:r="http://schemas.openxmlformats.org/officeDocument/2006/relationships" r:id="rId6"/>
          </a:graphicData>
        </a:graphic>
      </p:graphicFrame>
      <p:sp>
        <p:nvSpPr>
          <p:cNvPr id="50" name="Rectangle 49"/>
          <p:cNvSpPr/>
          <p:nvPr/>
        </p:nvSpPr>
        <p:spPr>
          <a:xfrm>
            <a:off x="2362200" y="6096000"/>
            <a:ext cx="1752600" cy="762000"/>
          </a:xfrm>
          <a:prstGeom prst="rect">
            <a:avLst/>
          </a:prstGeom>
          <a:solidFill>
            <a:srgbClr val="92D05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609600" y="152400"/>
            <a:ext cx="8229600" cy="523220"/>
          </a:xfrm>
          <a:prstGeom prst="rect">
            <a:avLst/>
          </a:prstGeom>
          <a:noFill/>
        </p:spPr>
        <p:txBody>
          <a:bodyPr wrap="square" rtlCol="0">
            <a:spAutoFit/>
          </a:bodyPr>
          <a:lstStyle/>
          <a:p>
            <a:pPr algn="ctr"/>
            <a:r>
              <a:rPr lang="en-US" sz="2800" dirty="0" smtClean="0"/>
              <a:t>RNA-</a:t>
            </a:r>
            <a:r>
              <a:rPr lang="en-US" sz="2800" dirty="0" err="1" smtClean="0"/>
              <a:t>seq</a:t>
            </a:r>
            <a:r>
              <a:rPr lang="en-US" sz="2800" dirty="0" smtClean="0"/>
              <a:t> Data Quality Control and DEG Analysis </a:t>
            </a:r>
            <a:endParaRPr lang="en-US" sz="2800" dirty="0"/>
          </a:p>
        </p:txBody>
      </p:sp>
    </p:spTree>
    <p:extLst>
      <p:ext uri="{BB962C8B-B14F-4D97-AF65-F5344CB8AC3E}">
        <p14:creationId xmlns:p14="http://schemas.microsoft.com/office/powerpoint/2010/main" val="203235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ppt_x"/>
                                          </p:val>
                                        </p:tav>
                                        <p:tav tm="100000">
                                          <p:val>
                                            <p:strVal val="#ppt_x"/>
                                          </p:val>
                                        </p:tav>
                                      </p:tavLst>
                                    </p:anim>
                                    <p:anim calcmode="lin" valueType="num">
                                      <p:cBhvr additive="base">
                                        <p:cTn id="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9" grpId="0">
        <p:bldAsOne/>
      </p:bldGraphic>
      <p:bldP spid="5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2" descr="Kansas State University wordmarks (3 versions)"/>
          <p:cNvPicPr>
            <a:picLocks noChangeAspect="1" noChangeArrowheads="1"/>
          </p:cNvPicPr>
          <p:nvPr/>
        </p:nvPicPr>
        <p:blipFill>
          <a:blip r:embed="rId2" cstate="print"/>
          <a:srcRect t="35694" b="36000"/>
          <a:stretch>
            <a:fillRect/>
          </a:stretch>
        </p:blipFill>
        <p:spPr bwMode="auto">
          <a:xfrm>
            <a:off x="7405944" y="6368507"/>
            <a:ext cx="1738056" cy="504001"/>
          </a:xfrm>
          <a:prstGeom prst="rect">
            <a:avLst/>
          </a:prstGeom>
          <a:noFill/>
        </p:spPr>
      </p:pic>
      <p:graphicFrame>
        <p:nvGraphicFramePr>
          <p:cNvPr id="3" name="Table 2"/>
          <p:cNvGraphicFramePr>
            <a:graphicFrameLocks noGrp="1"/>
          </p:cNvGraphicFramePr>
          <p:nvPr/>
        </p:nvGraphicFramePr>
        <p:xfrm>
          <a:off x="1981200" y="1371600"/>
          <a:ext cx="2057400" cy="3657600"/>
        </p:xfrm>
        <a:graphic>
          <a:graphicData uri="http://schemas.openxmlformats.org/drawingml/2006/table">
            <a:tbl>
              <a:tblPr/>
              <a:tblGrid>
                <a:gridCol w="685800"/>
                <a:gridCol w="659423"/>
                <a:gridCol w="712177"/>
              </a:tblGrid>
              <a:tr h="595821">
                <a:tc gridSpan="3">
                  <a:txBody>
                    <a:bodyPr/>
                    <a:lstStyle/>
                    <a:p>
                      <a:pPr algn="l" fontAlgn="b"/>
                      <a:r>
                        <a:rPr lang="en-US" sz="1200" b="1" i="0" u="none" strike="noStrike" dirty="0" smtClean="0">
                          <a:solidFill>
                            <a:srgbClr val="000000"/>
                          </a:solidFill>
                          <a:latin typeface="+mj-lt"/>
                        </a:rPr>
                        <a:t>Table 1:</a:t>
                      </a:r>
                      <a:r>
                        <a:rPr lang="en-US" sz="1200" b="0" i="0" u="none" strike="noStrike" dirty="0" smtClean="0">
                          <a:solidFill>
                            <a:srgbClr val="000000"/>
                          </a:solidFill>
                          <a:latin typeface="+mj-lt"/>
                        </a:rPr>
                        <a:t>  Numbers of potential </a:t>
                      </a:r>
                      <a:r>
                        <a:rPr lang="en-US" sz="1200" b="0" i="0" u="none" strike="noStrike" dirty="0">
                          <a:solidFill>
                            <a:srgbClr val="000000"/>
                          </a:solidFill>
                          <a:latin typeface="+mj-lt"/>
                        </a:rPr>
                        <a:t>gene makers identified in each activation status.</a:t>
                      </a:r>
                    </a:p>
                  </a:txBody>
                  <a:tcPr marL="8591" marR="8591" marT="8591"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00276">
                <a:tc>
                  <a:txBody>
                    <a:bodyPr/>
                    <a:lstStyle/>
                    <a:p>
                      <a:pPr algn="l" fontAlgn="b"/>
                      <a:r>
                        <a:rPr lang="en-US" sz="1200" b="1" i="0" u="none" strike="noStrike" dirty="0">
                          <a:solidFill>
                            <a:srgbClr val="000000"/>
                          </a:solidFill>
                          <a:latin typeface="Calibri"/>
                        </a:rPr>
                        <a:t> Status</a:t>
                      </a:r>
                    </a:p>
                  </a:txBody>
                  <a:tcPr marL="8591" marR="8591" marT="8591"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200" b="1" i="0" u="none" strike="noStrike" dirty="0">
                        <a:solidFill>
                          <a:srgbClr val="000000"/>
                        </a:solidFill>
                        <a:latin typeface="Calibri"/>
                      </a:endParaRPr>
                    </a:p>
                  </a:txBody>
                  <a:tcPr marL="8591" marR="8591" marT="8591"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Calibri"/>
                        </a:rPr>
                        <a:t>DEG number</a:t>
                      </a:r>
                    </a:p>
                  </a:txBody>
                  <a:tcPr marL="8591" marR="8591" marT="8591"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4731">
                <a:tc gridSpan="2">
                  <a:txBody>
                    <a:bodyPr/>
                    <a:lstStyle/>
                    <a:p>
                      <a:pPr algn="l" fontAlgn="b"/>
                      <a:r>
                        <a:rPr lang="en-US" sz="1200" b="0" i="0" u="none" strike="noStrike" dirty="0">
                          <a:solidFill>
                            <a:srgbClr val="000000"/>
                          </a:solidFill>
                          <a:latin typeface="Calibri"/>
                        </a:rPr>
                        <a:t>(1) IFN</a:t>
                      </a:r>
                      <a:r>
                        <a:rPr lang="en-US" sz="1200" b="0" i="0" u="none" strike="noStrike" dirty="0">
                          <a:solidFill>
                            <a:srgbClr val="000000"/>
                          </a:solidFill>
                          <a:latin typeface="Symbol"/>
                        </a:rPr>
                        <a:t>g</a:t>
                      </a:r>
                      <a:r>
                        <a:rPr lang="en-US" sz="1200" b="0" i="0" u="none" strike="noStrike" dirty="0">
                          <a:solidFill>
                            <a:srgbClr val="000000"/>
                          </a:solidFill>
                          <a:latin typeface="Calibri"/>
                        </a:rPr>
                        <a:t>-M1</a:t>
                      </a:r>
                    </a:p>
                  </a:txBody>
                  <a:tcPr marL="8591" marR="8591" marT="8591" marB="0" anchor="b">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44</a:t>
                      </a:r>
                    </a:p>
                  </a:txBody>
                  <a:tcPr marL="8591" marR="8591" marT="8591" marB="0" anchor="b">
                    <a:lnL>
                      <a:noFill/>
                    </a:lnL>
                    <a:lnR>
                      <a:noFill/>
                    </a:lnR>
                    <a:lnT w="12700" cap="flat" cmpd="sng" algn="ctr">
                      <a:solidFill>
                        <a:schemeClr val="tx1"/>
                      </a:solidFill>
                      <a:prstDash val="solid"/>
                      <a:round/>
                      <a:headEnd type="none" w="med" len="med"/>
                      <a:tailEnd type="none" w="med" len="med"/>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gridSpan="2">
                  <a:txBody>
                    <a:bodyPr/>
                    <a:lstStyle/>
                    <a:p>
                      <a:pPr algn="l" fontAlgn="b"/>
                      <a:r>
                        <a:rPr lang="en-US" sz="1200" b="0" i="0" u="none" strike="noStrike" dirty="0">
                          <a:solidFill>
                            <a:srgbClr val="000000"/>
                          </a:solidFill>
                          <a:latin typeface="Calibri"/>
                        </a:rPr>
                        <a:t>(2) </a:t>
                      </a:r>
                      <a:r>
                        <a:rPr lang="en-US" sz="1200" b="0" i="0" u="none" strike="noStrike" dirty="0" err="1">
                          <a:solidFill>
                            <a:srgbClr val="000000"/>
                          </a:solidFill>
                          <a:latin typeface="Calibri"/>
                        </a:rPr>
                        <a:t>IFN</a:t>
                      </a:r>
                      <a:r>
                        <a:rPr lang="en-US" sz="1200" b="0" i="0" u="none" strike="noStrike" dirty="0" err="1">
                          <a:solidFill>
                            <a:srgbClr val="000000"/>
                          </a:solidFill>
                          <a:latin typeface="Symbol"/>
                        </a:rPr>
                        <a:t>a</a:t>
                      </a:r>
                      <a:r>
                        <a:rPr lang="en-US" sz="1200" b="0" i="0" u="none" strike="noStrike" dirty="0" err="1">
                          <a:solidFill>
                            <a:srgbClr val="000000"/>
                          </a:solidFill>
                          <a:latin typeface="Calibri"/>
                        </a:rPr>
                        <a:t>-MaV</a:t>
                      </a:r>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72</a:t>
                      </a:r>
                    </a:p>
                  </a:txBody>
                  <a:tcPr marL="8591" marR="8591" marT="8591" marB="0" anchor="b">
                    <a:lnL>
                      <a:noFill/>
                    </a:lnL>
                    <a:lnR>
                      <a:noFill/>
                    </a:lnR>
                    <a:lnT>
                      <a:noFill/>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gridSpan="2">
                  <a:txBody>
                    <a:bodyPr/>
                    <a:lstStyle/>
                    <a:p>
                      <a:pPr algn="l" fontAlgn="b"/>
                      <a:r>
                        <a:rPr lang="en-US" sz="1200" b="0" i="0" u="none" strike="noStrike" dirty="0">
                          <a:solidFill>
                            <a:srgbClr val="000000"/>
                          </a:solidFill>
                          <a:latin typeface="Calibri"/>
                        </a:rPr>
                        <a:t>(3) Co-</a:t>
                      </a:r>
                      <a:r>
                        <a:rPr lang="en-US" sz="1200" b="0" i="0" u="none" strike="noStrike" dirty="0" err="1">
                          <a:solidFill>
                            <a:srgbClr val="000000"/>
                          </a:solidFill>
                          <a:latin typeface="Calibri"/>
                        </a:rPr>
                        <a:t>IFN</a:t>
                      </a:r>
                      <a:r>
                        <a:rPr lang="en-US" sz="1200" b="0" i="0" u="none" strike="noStrike" dirty="0" err="1">
                          <a:solidFill>
                            <a:srgbClr val="000000"/>
                          </a:solidFill>
                          <a:latin typeface="Symbol"/>
                        </a:rPr>
                        <a:t>g</a:t>
                      </a:r>
                      <a:r>
                        <a:rPr lang="en-US" sz="1200" b="0" i="0" u="none" strike="noStrike" dirty="0">
                          <a:solidFill>
                            <a:srgbClr val="000000"/>
                          </a:solidFill>
                          <a:latin typeface="Calibri"/>
                        </a:rPr>
                        <a:t> &amp; </a:t>
                      </a:r>
                      <a:r>
                        <a:rPr lang="en-US" sz="1200" b="0" i="0" u="none" strike="noStrike" dirty="0" err="1">
                          <a:solidFill>
                            <a:srgbClr val="000000"/>
                          </a:solidFill>
                          <a:latin typeface="Calibri"/>
                        </a:rPr>
                        <a:t>IFN</a:t>
                      </a:r>
                      <a:r>
                        <a:rPr lang="en-US" sz="1200" b="0" i="0" u="none" strike="noStrike" dirty="0" err="1">
                          <a:solidFill>
                            <a:srgbClr val="000000"/>
                          </a:solidFill>
                          <a:latin typeface="Symbol"/>
                        </a:rPr>
                        <a:t>a</a:t>
                      </a:r>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88</a:t>
                      </a:r>
                    </a:p>
                  </a:txBody>
                  <a:tcPr marL="8591" marR="8591" marT="8591" marB="0" anchor="b">
                    <a:lnL>
                      <a:noFill/>
                    </a:lnL>
                    <a:lnR>
                      <a:noFill/>
                    </a:lnR>
                    <a:lnT>
                      <a:noFill/>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gridSpan="2">
                  <a:txBody>
                    <a:bodyPr/>
                    <a:lstStyle/>
                    <a:p>
                      <a:pPr algn="l" fontAlgn="b"/>
                      <a:r>
                        <a:rPr lang="en-US" sz="1200" b="0" i="0" u="none" strike="noStrike" dirty="0">
                          <a:solidFill>
                            <a:srgbClr val="000000"/>
                          </a:solidFill>
                          <a:latin typeface="Calibri"/>
                        </a:rPr>
                        <a:t>(4) IL4-M2</a:t>
                      </a:r>
                    </a:p>
                  </a:txBody>
                  <a:tcPr marL="8591" marR="8591" marT="8591" marB="0" anchor="b">
                    <a:lnL>
                      <a:noFill/>
                    </a:lnL>
                    <a:lnR>
                      <a:noFill/>
                    </a:lnR>
                    <a:lnT>
                      <a:noFill/>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234</a:t>
                      </a:r>
                    </a:p>
                  </a:txBody>
                  <a:tcPr marL="8591" marR="8591" marT="8591" marB="0" anchor="b">
                    <a:lnL>
                      <a:noFill/>
                    </a:lnL>
                    <a:lnR>
                      <a:noFill/>
                    </a:lnR>
                    <a:lnT>
                      <a:noFill/>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gridSpan="2">
                  <a:txBody>
                    <a:bodyPr/>
                    <a:lstStyle/>
                    <a:p>
                      <a:pPr algn="l" fontAlgn="b"/>
                      <a:r>
                        <a:rPr lang="en-US" sz="1200" b="0" i="0" u="none" strike="noStrike" dirty="0">
                          <a:solidFill>
                            <a:srgbClr val="000000"/>
                          </a:solidFill>
                          <a:latin typeface="Calibri"/>
                        </a:rPr>
                        <a:t>(5) LPS-M1</a:t>
                      </a:r>
                    </a:p>
                  </a:txBody>
                  <a:tcPr marL="8591" marR="8591" marT="8591" marB="0" anchor="b">
                    <a:lnL>
                      <a:noFill/>
                    </a:lnL>
                    <a:lnR>
                      <a:noFill/>
                    </a:lnR>
                    <a:lnT>
                      <a:noFill/>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72</a:t>
                      </a:r>
                    </a:p>
                  </a:txBody>
                  <a:tcPr marL="8591" marR="8591" marT="8591" marB="0" anchor="b">
                    <a:lnL>
                      <a:noFill/>
                    </a:lnL>
                    <a:lnR>
                      <a:noFill/>
                    </a:lnR>
                    <a:lnT>
                      <a:noFill/>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gridSpan="2">
                  <a:txBody>
                    <a:bodyPr/>
                    <a:lstStyle/>
                    <a:p>
                      <a:pPr algn="l" fontAlgn="b"/>
                      <a:r>
                        <a:rPr lang="en-US" sz="1200" b="0" i="0" u="none" strike="noStrike" dirty="0">
                          <a:solidFill>
                            <a:srgbClr val="000000"/>
                          </a:solidFill>
                          <a:latin typeface="Calibri"/>
                        </a:rPr>
                        <a:t>(6) IL10-M2</a:t>
                      </a:r>
                    </a:p>
                  </a:txBody>
                  <a:tcPr marL="8591" marR="8591" marT="8591" marB="0" anchor="b">
                    <a:lnL>
                      <a:noFill/>
                    </a:lnL>
                    <a:lnR>
                      <a:noFill/>
                    </a:lnR>
                    <a:lnT>
                      <a:noFill/>
                    </a:lnT>
                    <a:lnB>
                      <a:noFill/>
                    </a:lnB>
                  </a:tcPr>
                </a:tc>
                <a:tc hMerge="1">
                  <a:txBody>
                    <a:bodyPr/>
                    <a:lstStyle/>
                    <a:p>
                      <a:endParaRPr lang="en-US"/>
                    </a:p>
                  </a:txBody>
                  <a:tcPr/>
                </a:tc>
                <a:tc>
                  <a:txBody>
                    <a:bodyPr/>
                    <a:lstStyle/>
                    <a:p>
                      <a:pPr algn="ctr" fontAlgn="b"/>
                      <a:r>
                        <a:rPr lang="en-US" sz="1200" b="0" i="0" u="none" strike="noStrike" dirty="0">
                          <a:solidFill>
                            <a:srgbClr val="000000"/>
                          </a:solidFill>
                          <a:latin typeface="Calibri"/>
                        </a:rPr>
                        <a:t>9</a:t>
                      </a:r>
                    </a:p>
                  </a:txBody>
                  <a:tcPr marL="8591" marR="8591" marT="8591" marB="0" anchor="b">
                    <a:lnL>
                      <a:noFill/>
                    </a:lnL>
                    <a:lnR>
                      <a:noFill/>
                    </a:lnR>
                    <a:lnT>
                      <a:noFill/>
                    </a:lnT>
                    <a:lnB>
                      <a:noFill/>
                    </a:lnB>
                  </a:tcPr>
                </a:tc>
              </a:tr>
              <a:tr h="204731">
                <a:tc>
                  <a:txBody>
                    <a:bodyPr/>
                    <a:lstStyle/>
                    <a:p>
                      <a:pPr algn="l"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a:noFill/>
                    </a:lnB>
                  </a:tcPr>
                </a:tc>
                <a:tc>
                  <a:txBody>
                    <a:bodyPr/>
                    <a:lstStyle/>
                    <a:p>
                      <a:pPr algn="ctr" fontAlgn="b"/>
                      <a:endParaRPr lang="en-US" sz="1200" b="0" i="0" u="none" strike="noStrike" dirty="0">
                        <a:solidFill>
                          <a:srgbClr val="000000"/>
                        </a:solidFill>
                        <a:latin typeface="Calibri"/>
                      </a:endParaRPr>
                    </a:p>
                  </a:txBody>
                  <a:tcPr marL="8591" marR="8591" marT="8591" marB="0" anchor="b">
                    <a:lnL>
                      <a:noFill/>
                    </a:lnL>
                    <a:lnR>
                      <a:noFill/>
                    </a:lnR>
                    <a:lnT>
                      <a:noFill/>
                    </a:lnT>
                    <a:lnB>
                      <a:noFill/>
                    </a:lnB>
                  </a:tcPr>
                </a:tc>
              </a:tr>
              <a:tr h="204731">
                <a:tc>
                  <a:txBody>
                    <a:bodyPr/>
                    <a:lstStyle/>
                    <a:p>
                      <a:pPr algn="l" fontAlgn="b"/>
                      <a:r>
                        <a:rPr lang="en-US" sz="1200" b="0" i="0" u="none" strike="noStrike" dirty="0">
                          <a:solidFill>
                            <a:srgbClr val="000000"/>
                          </a:solidFill>
                          <a:latin typeface="Calibri"/>
                        </a:rPr>
                        <a:t>Total</a:t>
                      </a:r>
                    </a:p>
                  </a:txBody>
                  <a:tcPr marL="8591" marR="8591" marT="859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endParaRPr lang="en-US" sz="1200" b="0" i="0" u="none" strike="noStrike">
                        <a:solidFill>
                          <a:srgbClr val="000000"/>
                        </a:solidFill>
                        <a:latin typeface="Calibri"/>
                      </a:endParaRPr>
                    </a:p>
                  </a:txBody>
                  <a:tcPr marL="8591" marR="8591" marT="8591"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latin typeface="Calibri"/>
                        </a:rPr>
                        <a:t>519</a:t>
                      </a:r>
                    </a:p>
                  </a:txBody>
                  <a:tcPr marL="8591" marR="8591" marT="8591" marB="0" anchor="b">
                    <a:lnL>
                      <a:noFill/>
                    </a:lnL>
                    <a:lnR>
                      <a:noFill/>
                    </a:lnR>
                    <a:lnT>
                      <a:noFill/>
                    </a:lnT>
                    <a:lnB w="12700" cap="flat" cmpd="sng" algn="ctr">
                      <a:solidFill>
                        <a:schemeClr val="tx1"/>
                      </a:solidFill>
                      <a:prstDash val="solid"/>
                      <a:round/>
                      <a:headEnd type="none" w="med" len="med"/>
                      <a:tailEnd type="none" w="med" len="med"/>
                    </a:lnB>
                  </a:tcPr>
                </a:tc>
              </a:tr>
            </a:tbl>
          </a:graphicData>
        </a:graphic>
      </p:graphicFrame>
      <p:pic>
        <p:nvPicPr>
          <p:cNvPr id="4" name="Picture 167"/>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114800" y="990600"/>
            <a:ext cx="4038600" cy="4148411"/>
          </a:xfrm>
          <a:prstGeom prst="rect">
            <a:avLst/>
          </a:prstGeom>
          <a:noFill/>
          <a:ln w="9525">
            <a:noFill/>
            <a:miter lim="800000"/>
            <a:headEnd/>
            <a:tailEnd/>
          </a:ln>
          <a:effectLst/>
        </p:spPr>
      </p:pic>
      <p:sp>
        <p:nvSpPr>
          <p:cNvPr id="5" name="TextBox 4"/>
          <p:cNvSpPr txBox="1"/>
          <p:nvPr/>
        </p:nvSpPr>
        <p:spPr>
          <a:xfrm>
            <a:off x="838200" y="0"/>
            <a:ext cx="7772400" cy="954107"/>
          </a:xfrm>
          <a:prstGeom prst="rect">
            <a:avLst/>
          </a:prstGeom>
          <a:noFill/>
        </p:spPr>
        <p:txBody>
          <a:bodyPr wrap="square" rtlCol="0">
            <a:spAutoFit/>
          </a:bodyPr>
          <a:lstStyle/>
          <a:p>
            <a:pPr algn="ctr"/>
            <a:r>
              <a:rPr lang="en-US" sz="2800" b="1" dirty="0" smtClean="0">
                <a:latin typeface="Arial" pitchFamily="34" charset="0"/>
                <a:cs typeface="Arial" pitchFamily="34" charset="0"/>
              </a:rPr>
              <a:t>Profiling Signature Genes of Each   Activation Status</a:t>
            </a:r>
            <a:endParaRPr lang="en-US" sz="2800" b="1" dirty="0">
              <a:latin typeface="Arial" pitchFamily="34" charset="0"/>
              <a:cs typeface="Arial" pitchFamily="34" charset="0"/>
            </a:endParaRPr>
          </a:p>
        </p:txBody>
      </p:sp>
    </p:spTree>
    <p:extLst>
      <p:ext uri="{BB962C8B-B14F-4D97-AF65-F5344CB8AC3E}">
        <p14:creationId xmlns:p14="http://schemas.microsoft.com/office/powerpoint/2010/main" val="370379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Box 132"/>
          <p:cNvSpPr txBox="1"/>
          <p:nvPr/>
        </p:nvSpPr>
        <p:spPr>
          <a:xfrm>
            <a:off x="2895600" y="152400"/>
            <a:ext cx="4330481" cy="523220"/>
          </a:xfrm>
          <a:prstGeom prst="rect">
            <a:avLst/>
          </a:prstGeom>
          <a:noFill/>
        </p:spPr>
        <p:txBody>
          <a:bodyPr wrap="none" rtlCol="0">
            <a:spAutoFit/>
          </a:bodyPr>
          <a:lstStyle/>
          <a:p>
            <a:r>
              <a:rPr lang="en-US" sz="2800" b="1" dirty="0" smtClean="0"/>
              <a:t>Background and Hypothesis</a:t>
            </a:r>
            <a:endParaRPr lang="en-US" sz="2800" b="1" dirty="0"/>
          </a:p>
        </p:txBody>
      </p:sp>
      <p:grpSp>
        <p:nvGrpSpPr>
          <p:cNvPr id="143" name="Group 142"/>
          <p:cNvGrpSpPr/>
          <p:nvPr/>
        </p:nvGrpSpPr>
        <p:grpSpPr>
          <a:xfrm>
            <a:off x="2438400" y="1724857"/>
            <a:ext cx="4309771" cy="1148167"/>
            <a:chOff x="609600" y="1191457"/>
            <a:chExt cx="4309771" cy="1148167"/>
          </a:xfrm>
        </p:grpSpPr>
        <p:grpSp>
          <p:nvGrpSpPr>
            <p:cNvPr id="144" name="Group 143"/>
            <p:cNvGrpSpPr/>
            <p:nvPr/>
          </p:nvGrpSpPr>
          <p:grpSpPr>
            <a:xfrm>
              <a:off x="3209925" y="1723965"/>
              <a:ext cx="113384" cy="123825"/>
              <a:chOff x="3429000" y="1476375"/>
              <a:chExt cx="228600" cy="200025"/>
            </a:xfrm>
            <a:solidFill>
              <a:srgbClr val="00B050"/>
            </a:solidFill>
          </p:grpSpPr>
          <p:sp>
            <p:nvSpPr>
              <p:cNvPr id="197" name="Oval 196"/>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reeform 197"/>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5" name="Group 144"/>
            <p:cNvGrpSpPr/>
            <p:nvPr/>
          </p:nvGrpSpPr>
          <p:grpSpPr>
            <a:xfrm>
              <a:off x="3438525" y="1723965"/>
              <a:ext cx="113384" cy="123825"/>
              <a:chOff x="3429000" y="1476375"/>
              <a:chExt cx="228600" cy="200025"/>
            </a:xfrm>
          </p:grpSpPr>
          <p:sp>
            <p:nvSpPr>
              <p:cNvPr id="195" name="Oval 194"/>
              <p:cNvSpPr/>
              <p:nvPr/>
            </p:nvSpPr>
            <p:spPr>
              <a:xfrm>
                <a:off x="3429000" y="1476375"/>
                <a:ext cx="228600" cy="20002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Freeform 195"/>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solidFill>
                <a:schemeClr val="bg2">
                  <a:lumMod val="5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6" name="Group 145"/>
            <p:cNvGrpSpPr/>
            <p:nvPr/>
          </p:nvGrpSpPr>
          <p:grpSpPr>
            <a:xfrm>
              <a:off x="3971925" y="2042730"/>
              <a:ext cx="228600" cy="152400"/>
              <a:chOff x="4419600" y="2133600"/>
              <a:chExt cx="228600" cy="152400"/>
            </a:xfrm>
          </p:grpSpPr>
          <p:sp>
            <p:nvSpPr>
              <p:cNvPr id="193" name="Sun 192"/>
              <p:cNvSpPr/>
              <p:nvPr/>
            </p:nvSpPr>
            <p:spPr>
              <a:xfrm>
                <a:off x="4419600" y="2133600"/>
                <a:ext cx="228600" cy="152400"/>
              </a:xfrm>
              <a:prstGeom prst="sun">
                <a:avLst/>
              </a:prstGeom>
              <a:solidFill>
                <a:srgbClr val="FFC000"/>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reeform 193"/>
              <p:cNvSpPr/>
              <p:nvPr/>
            </p:nvSpPr>
            <p:spPr>
              <a:xfrm>
                <a:off x="4499604" y="2186424"/>
                <a:ext cx="60520" cy="45719"/>
              </a:xfrm>
              <a:custGeom>
                <a:avLst/>
                <a:gdLst>
                  <a:gd name="connsiteX0" fmla="*/ 23751 w 60520"/>
                  <a:gd name="connsiteY0" fmla="*/ 86667 h 86667"/>
                  <a:gd name="connsiteX1" fmla="*/ 17813 w 60520"/>
                  <a:gd name="connsiteY1" fmla="*/ 68854 h 86667"/>
                  <a:gd name="connsiteX2" fmla="*/ 35626 w 60520"/>
                  <a:gd name="connsiteY2" fmla="*/ 9477 h 86667"/>
                  <a:gd name="connsiteX3" fmla="*/ 53439 w 60520"/>
                  <a:gd name="connsiteY3" fmla="*/ 3540 h 86667"/>
                  <a:gd name="connsiteX4" fmla="*/ 5938 w 60520"/>
                  <a:gd name="connsiteY4" fmla="*/ 27290 h 86667"/>
                  <a:gd name="connsiteX5" fmla="*/ 0 w 60520"/>
                  <a:gd name="connsiteY5" fmla="*/ 45103 h 86667"/>
                  <a:gd name="connsiteX6" fmla="*/ 11876 w 60520"/>
                  <a:gd name="connsiteY6" fmla="*/ 56979 h 86667"/>
                  <a:gd name="connsiteX7" fmla="*/ 59377 w 60520"/>
                  <a:gd name="connsiteY7" fmla="*/ 68854 h 86667"/>
                  <a:gd name="connsiteX8" fmla="*/ 23751 w 60520"/>
                  <a:gd name="connsiteY8" fmla="*/ 86667 h 8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20" h="86667">
                    <a:moveTo>
                      <a:pt x="23751" y="86667"/>
                    </a:moveTo>
                    <a:cubicBezTo>
                      <a:pt x="21772" y="80729"/>
                      <a:pt x="17813" y="75113"/>
                      <a:pt x="17813" y="68854"/>
                    </a:cubicBezTo>
                    <a:cubicBezTo>
                      <a:pt x="17813" y="46186"/>
                      <a:pt x="14795" y="21976"/>
                      <a:pt x="35626" y="9477"/>
                    </a:cubicBezTo>
                    <a:cubicBezTo>
                      <a:pt x="40993" y="6257"/>
                      <a:pt x="47501" y="5519"/>
                      <a:pt x="53439" y="3540"/>
                    </a:cubicBezTo>
                    <a:cubicBezTo>
                      <a:pt x="40026" y="43784"/>
                      <a:pt x="60520" y="0"/>
                      <a:pt x="5938" y="27290"/>
                    </a:cubicBezTo>
                    <a:cubicBezTo>
                      <a:pt x="340" y="30089"/>
                      <a:pt x="1979" y="39165"/>
                      <a:pt x="0" y="45103"/>
                    </a:cubicBezTo>
                    <a:cubicBezTo>
                      <a:pt x="3959" y="49062"/>
                      <a:pt x="7075" y="54099"/>
                      <a:pt x="11876" y="56979"/>
                    </a:cubicBezTo>
                    <a:cubicBezTo>
                      <a:pt x="21002" y="62455"/>
                      <a:pt x="52997" y="67578"/>
                      <a:pt x="59377" y="68854"/>
                    </a:cubicBezTo>
                    <a:lnTo>
                      <a:pt x="23751" y="86667"/>
                    </a:lnTo>
                    <a:close/>
                  </a:path>
                </a:pathLst>
              </a:custGeom>
              <a:no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7" name="TextBox 146"/>
            <p:cNvSpPr txBox="1"/>
            <p:nvPr/>
          </p:nvSpPr>
          <p:spPr>
            <a:xfrm>
              <a:off x="3029745" y="1302136"/>
              <a:ext cx="1855006" cy="461665"/>
            </a:xfrm>
            <a:prstGeom prst="rect">
              <a:avLst/>
            </a:prstGeom>
            <a:noFill/>
          </p:spPr>
          <p:txBody>
            <a:bodyPr wrap="square" rtlCol="0">
              <a:spAutoFit/>
            </a:bodyPr>
            <a:lstStyle/>
            <a:p>
              <a:r>
                <a:rPr lang="en-US" sz="1200" dirty="0" smtClean="0">
                  <a:latin typeface="Arial" pitchFamily="34" charset="0"/>
                  <a:cs typeface="Arial" pitchFamily="34" charset="0"/>
                </a:rPr>
                <a:t>Mucosal antimicrobials, and cytokines</a:t>
              </a:r>
            </a:p>
          </p:txBody>
        </p:sp>
        <p:sp>
          <p:nvSpPr>
            <p:cNvPr id="148" name="TextBox 147"/>
            <p:cNvSpPr txBox="1"/>
            <p:nvPr/>
          </p:nvSpPr>
          <p:spPr>
            <a:xfrm>
              <a:off x="3957248" y="1815293"/>
              <a:ext cx="962123" cy="276999"/>
            </a:xfrm>
            <a:prstGeom prst="rect">
              <a:avLst/>
            </a:prstGeom>
            <a:noFill/>
          </p:spPr>
          <p:txBody>
            <a:bodyPr wrap="none" rtlCol="0">
              <a:spAutoFit/>
            </a:bodyPr>
            <a:lstStyle/>
            <a:p>
              <a:r>
                <a:rPr lang="en-US" sz="1200" dirty="0" smtClean="0">
                  <a:latin typeface="Arial" pitchFamily="34" charset="0"/>
                  <a:cs typeface="Arial" pitchFamily="34" charset="0"/>
                </a:rPr>
                <a:t>Gut viruses</a:t>
              </a:r>
              <a:endParaRPr lang="en-US" sz="1200" dirty="0">
                <a:latin typeface="Arial" pitchFamily="34" charset="0"/>
                <a:cs typeface="Arial" pitchFamily="34" charset="0"/>
              </a:endParaRPr>
            </a:p>
          </p:txBody>
        </p:sp>
        <p:grpSp>
          <p:nvGrpSpPr>
            <p:cNvPr id="149" name="Group 148"/>
            <p:cNvGrpSpPr/>
            <p:nvPr/>
          </p:nvGrpSpPr>
          <p:grpSpPr>
            <a:xfrm>
              <a:off x="609600" y="1191457"/>
              <a:ext cx="2532518" cy="1148167"/>
              <a:chOff x="2286000" y="1174699"/>
              <a:chExt cx="2532518" cy="1148167"/>
            </a:xfrm>
          </p:grpSpPr>
          <p:sp>
            <p:nvSpPr>
              <p:cNvPr id="156" name="Freeform 155"/>
              <p:cNvSpPr/>
              <p:nvPr/>
            </p:nvSpPr>
            <p:spPr>
              <a:xfrm rot="16521114">
                <a:off x="3842813" y="1639310"/>
                <a:ext cx="434027" cy="135911"/>
              </a:xfrm>
              <a:custGeom>
                <a:avLst/>
                <a:gdLst>
                  <a:gd name="connsiteX0" fmla="*/ 811212 w 1054099"/>
                  <a:gd name="connsiteY0" fmla="*/ 501650 h 922337"/>
                  <a:gd name="connsiteX1" fmla="*/ 192087 w 1054099"/>
                  <a:gd name="connsiteY1" fmla="*/ 63500 h 922337"/>
                  <a:gd name="connsiteX2" fmla="*/ 1587 w 1054099"/>
                  <a:gd name="connsiteY2" fmla="*/ 120650 h 922337"/>
                  <a:gd name="connsiteX3" fmla="*/ 182562 w 1054099"/>
                  <a:gd name="connsiteY3" fmla="*/ 415925 h 922337"/>
                  <a:gd name="connsiteX4" fmla="*/ 925512 w 1054099"/>
                  <a:gd name="connsiteY4" fmla="*/ 892175 h 922337"/>
                  <a:gd name="connsiteX5" fmla="*/ 954087 w 1054099"/>
                  <a:gd name="connsiteY5" fmla="*/ 596900 h 922337"/>
                  <a:gd name="connsiteX6" fmla="*/ 811212 w 1054099"/>
                  <a:gd name="connsiteY6" fmla="*/ 501650 h 92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4099" h="922337">
                    <a:moveTo>
                      <a:pt x="811212" y="501650"/>
                    </a:moveTo>
                    <a:cubicBezTo>
                      <a:pt x="684212" y="412750"/>
                      <a:pt x="327024" y="127000"/>
                      <a:pt x="192087" y="63500"/>
                    </a:cubicBezTo>
                    <a:cubicBezTo>
                      <a:pt x="57150" y="0"/>
                      <a:pt x="3174" y="61913"/>
                      <a:pt x="1587" y="120650"/>
                    </a:cubicBezTo>
                    <a:cubicBezTo>
                      <a:pt x="0" y="179387"/>
                      <a:pt x="28575" y="287338"/>
                      <a:pt x="182562" y="415925"/>
                    </a:cubicBezTo>
                    <a:cubicBezTo>
                      <a:pt x="336550" y="544513"/>
                      <a:pt x="796925" y="862013"/>
                      <a:pt x="925512" y="892175"/>
                    </a:cubicBezTo>
                    <a:cubicBezTo>
                      <a:pt x="1054099" y="922337"/>
                      <a:pt x="979487" y="666750"/>
                      <a:pt x="954087" y="596900"/>
                    </a:cubicBezTo>
                    <a:cubicBezTo>
                      <a:pt x="928687" y="527050"/>
                      <a:pt x="938212" y="590550"/>
                      <a:pt x="811212" y="501650"/>
                    </a:cubicBezTo>
                    <a:close/>
                  </a:path>
                </a:pathLst>
              </a:custGeom>
              <a:solidFill>
                <a:srgbClr val="92D05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ounded Rectangle 156"/>
              <p:cNvSpPr/>
              <p:nvPr/>
            </p:nvSpPr>
            <p:spPr>
              <a:xfrm>
                <a:off x="3945543" y="1964624"/>
                <a:ext cx="45719" cy="219075"/>
              </a:xfrm>
              <a:prstGeom prst="roundRect">
                <a:avLst/>
              </a:prstGeom>
              <a:solidFill>
                <a:schemeClr val="accent6">
                  <a:lumMod val="75000"/>
                  <a:alpha val="67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3927729" y="2170466"/>
                <a:ext cx="82296" cy="152400"/>
              </a:xfrm>
              <a:prstGeom prst="ellipse">
                <a:avLst/>
              </a:prstGeom>
              <a:solidFill>
                <a:schemeClr val="accent6">
                  <a:lumMod val="60000"/>
                  <a:lumOff val="40000"/>
                  <a:alpha val="68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9" name="Group 158"/>
              <p:cNvGrpSpPr/>
              <p:nvPr/>
            </p:nvGrpSpPr>
            <p:grpSpPr>
              <a:xfrm rot="6571233">
                <a:off x="3857848" y="1472989"/>
                <a:ext cx="533400" cy="457200"/>
                <a:chOff x="2978786" y="1757548"/>
                <a:chExt cx="688576" cy="611579"/>
              </a:xfrm>
            </p:grpSpPr>
            <p:sp>
              <p:nvSpPr>
                <p:cNvPr id="179" name="Freeform 178"/>
                <p:cNvSpPr/>
                <p:nvPr/>
              </p:nvSpPr>
              <p:spPr>
                <a:xfrm>
                  <a:off x="3048000" y="1828800"/>
                  <a:ext cx="538162" cy="320675"/>
                </a:xfrm>
                <a:custGeom>
                  <a:avLst/>
                  <a:gdLst>
                    <a:gd name="connsiteX0" fmla="*/ 19050 w 928687"/>
                    <a:gd name="connsiteY0" fmla="*/ 569913 h 700088"/>
                    <a:gd name="connsiteX1" fmla="*/ 238125 w 928687"/>
                    <a:gd name="connsiteY1" fmla="*/ 84138 h 700088"/>
                    <a:gd name="connsiteX2" fmla="*/ 771525 w 928687"/>
                    <a:gd name="connsiteY2" fmla="*/ 65088 h 700088"/>
                    <a:gd name="connsiteX3" fmla="*/ 857250 w 928687"/>
                    <a:gd name="connsiteY3" fmla="*/ 255588 h 700088"/>
                    <a:gd name="connsiteX4" fmla="*/ 342900 w 928687"/>
                    <a:gd name="connsiteY4" fmla="*/ 265113 h 700088"/>
                    <a:gd name="connsiteX5" fmla="*/ 200025 w 928687"/>
                    <a:gd name="connsiteY5" fmla="*/ 636588 h 700088"/>
                    <a:gd name="connsiteX6" fmla="*/ 28575 w 928687"/>
                    <a:gd name="connsiteY6" fmla="*/ 646113 h 700088"/>
                    <a:gd name="connsiteX7" fmla="*/ 28575 w 928687"/>
                    <a:gd name="connsiteY7" fmla="*/ 512763 h 700088"/>
                    <a:gd name="connsiteX8" fmla="*/ 28575 w 928687"/>
                    <a:gd name="connsiteY8" fmla="*/ 5127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687" h="700088">
                      <a:moveTo>
                        <a:pt x="19050" y="569913"/>
                      </a:moveTo>
                      <a:cubicBezTo>
                        <a:pt x="65881" y="369094"/>
                        <a:pt x="112712" y="168276"/>
                        <a:pt x="238125" y="84138"/>
                      </a:cubicBezTo>
                      <a:cubicBezTo>
                        <a:pt x="363538" y="0"/>
                        <a:pt x="668338" y="36513"/>
                        <a:pt x="771525" y="65088"/>
                      </a:cubicBezTo>
                      <a:cubicBezTo>
                        <a:pt x="874712" y="93663"/>
                        <a:pt x="928687" y="222251"/>
                        <a:pt x="857250" y="255588"/>
                      </a:cubicBezTo>
                      <a:cubicBezTo>
                        <a:pt x="785813" y="288925"/>
                        <a:pt x="452438" y="201613"/>
                        <a:pt x="342900" y="265113"/>
                      </a:cubicBezTo>
                      <a:cubicBezTo>
                        <a:pt x="233362" y="328613"/>
                        <a:pt x="252412" y="573088"/>
                        <a:pt x="200025" y="636588"/>
                      </a:cubicBezTo>
                      <a:cubicBezTo>
                        <a:pt x="147638" y="700088"/>
                        <a:pt x="57150" y="666750"/>
                        <a:pt x="28575" y="646113"/>
                      </a:cubicBezTo>
                      <a:cubicBezTo>
                        <a:pt x="0" y="625476"/>
                        <a:pt x="28575" y="512763"/>
                        <a:pt x="28575" y="512763"/>
                      </a:cubicBezTo>
                      <a:lnTo>
                        <a:pt x="28575" y="512763"/>
                      </a:lnTo>
                    </a:path>
                  </a:pathLst>
                </a:custGeom>
                <a:solidFill>
                  <a:srgbClr val="92D050"/>
                </a:solidFill>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0" name="Freeform 179"/>
                <p:cNvSpPr/>
                <p:nvPr/>
              </p:nvSpPr>
              <p:spPr>
                <a:xfrm>
                  <a:off x="3016332" y="2137558"/>
                  <a:ext cx="89065" cy="136567"/>
                </a:xfrm>
                <a:custGeom>
                  <a:avLst/>
                  <a:gdLst>
                    <a:gd name="connsiteX0" fmla="*/ 89065 w 89065"/>
                    <a:gd name="connsiteY0" fmla="*/ 0 h 136567"/>
                    <a:gd name="connsiteX1" fmla="*/ 77190 w 89065"/>
                    <a:gd name="connsiteY1" fmla="*/ 17813 h 136567"/>
                    <a:gd name="connsiteX2" fmla="*/ 53439 w 89065"/>
                    <a:gd name="connsiteY2" fmla="*/ 41564 h 136567"/>
                    <a:gd name="connsiteX3" fmla="*/ 59377 w 89065"/>
                    <a:gd name="connsiteY3" fmla="*/ 59377 h 136567"/>
                    <a:gd name="connsiteX4" fmla="*/ 41564 w 89065"/>
                    <a:gd name="connsiteY4" fmla="*/ 77190 h 136567"/>
                    <a:gd name="connsiteX5" fmla="*/ 29689 w 89065"/>
                    <a:gd name="connsiteY5" fmla="*/ 95003 h 136567"/>
                    <a:gd name="connsiteX6" fmla="*/ 23751 w 89065"/>
                    <a:gd name="connsiteY6" fmla="*/ 118754 h 136567"/>
                    <a:gd name="connsiteX7" fmla="*/ 5938 w 89065"/>
                    <a:gd name="connsiteY7" fmla="*/ 130629 h 136567"/>
                    <a:gd name="connsiteX8" fmla="*/ 0 w 89065"/>
                    <a:gd name="connsiteY8" fmla="*/ 136567 h 13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65" h="136567">
                      <a:moveTo>
                        <a:pt x="89065" y="0"/>
                      </a:moveTo>
                      <a:cubicBezTo>
                        <a:pt x="85107" y="5938"/>
                        <a:pt x="81834" y="12395"/>
                        <a:pt x="77190" y="17813"/>
                      </a:cubicBezTo>
                      <a:cubicBezTo>
                        <a:pt x="69904" y="26314"/>
                        <a:pt x="53439" y="41564"/>
                        <a:pt x="53439" y="41564"/>
                      </a:cubicBezTo>
                      <a:cubicBezTo>
                        <a:pt x="55418" y="47502"/>
                        <a:pt x="61356" y="53439"/>
                        <a:pt x="59377" y="59377"/>
                      </a:cubicBezTo>
                      <a:cubicBezTo>
                        <a:pt x="56722" y="67343"/>
                        <a:pt x="46940" y="70739"/>
                        <a:pt x="41564" y="77190"/>
                      </a:cubicBezTo>
                      <a:cubicBezTo>
                        <a:pt x="36996" y="82672"/>
                        <a:pt x="33647" y="89065"/>
                        <a:pt x="29689" y="95003"/>
                      </a:cubicBezTo>
                      <a:cubicBezTo>
                        <a:pt x="27710" y="102920"/>
                        <a:pt x="28278" y="111964"/>
                        <a:pt x="23751" y="118754"/>
                      </a:cubicBezTo>
                      <a:cubicBezTo>
                        <a:pt x="19793" y="124692"/>
                        <a:pt x="11647" y="126347"/>
                        <a:pt x="5938" y="130629"/>
                      </a:cubicBezTo>
                      <a:cubicBezTo>
                        <a:pt x="3699" y="132309"/>
                        <a:pt x="1979" y="134588"/>
                        <a:pt x="0" y="136567"/>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1" name="Freeform 180"/>
                <p:cNvSpPr/>
                <p:nvPr/>
              </p:nvSpPr>
              <p:spPr>
                <a:xfrm>
                  <a:off x="3111335" y="2137558"/>
                  <a:ext cx="42792" cy="231569"/>
                </a:xfrm>
                <a:custGeom>
                  <a:avLst/>
                  <a:gdLst>
                    <a:gd name="connsiteX0" fmla="*/ 35626 w 42792"/>
                    <a:gd name="connsiteY0" fmla="*/ 0 h 231569"/>
                    <a:gd name="connsiteX1" fmla="*/ 41564 w 42792"/>
                    <a:gd name="connsiteY1" fmla="*/ 17813 h 231569"/>
                    <a:gd name="connsiteX2" fmla="*/ 35626 w 42792"/>
                    <a:gd name="connsiteY2" fmla="*/ 100941 h 231569"/>
                    <a:gd name="connsiteX3" fmla="*/ 29688 w 42792"/>
                    <a:gd name="connsiteY3" fmla="*/ 118754 h 231569"/>
                    <a:gd name="connsiteX4" fmla="*/ 17813 w 42792"/>
                    <a:gd name="connsiteY4" fmla="*/ 160317 h 231569"/>
                    <a:gd name="connsiteX5" fmla="*/ 23751 w 42792"/>
                    <a:gd name="connsiteY5" fmla="*/ 178130 h 231569"/>
                    <a:gd name="connsiteX6" fmla="*/ 41564 w 42792"/>
                    <a:gd name="connsiteY6" fmla="*/ 184068 h 231569"/>
                    <a:gd name="connsiteX7" fmla="*/ 17813 w 42792"/>
                    <a:gd name="connsiteY7" fmla="*/ 207819 h 231569"/>
                    <a:gd name="connsiteX8" fmla="*/ 0 w 42792"/>
                    <a:gd name="connsiteY8" fmla="*/ 225632 h 231569"/>
                    <a:gd name="connsiteX9" fmla="*/ 0 w 42792"/>
                    <a:gd name="connsiteY9" fmla="*/ 231569 h 23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792" h="231569">
                      <a:moveTo>
                        <a:pt x="35626" y="0"/>
                      </a:moveTo>
                      <a:cubicBezTo>
                        <a:pt x="37605" y="5938"/>
                        <a:pt x="41564" y="11554"/>
                        <a:pt x="41564" y="17813"/>
                      </a:cubicBezTo>
                      <a:cubicBezTo>
                        <a:pt x="41564" y="45593"/>
                        <a:pt x="38872" y="73351"/>
                        <a:pt x="35626" y="100941"/>
                      </a:cubicBezTo>
                      <a:cubicBezTo>
                        <a:pt x="34895" y="107157"/>
                        <a:pt x="31407" y="112736"/>
                        <a:pt x="29688" y="118754"/>
                      </a:cubicBezTo>
                      <a:cubicBezTo>
                        <a:pt x="14777" y="170943"/>
                        <a:pt x="32050" y="117607"/>
                        <a:pt x="17813" y="160317"/>
                      </a:cubicBezTo>
                      <a:cubicBezTo>
                        <a:pt x="19792" y="166255"/>
                        <a:pt x="19325" y="173704"/>
                        <a:pt x="23751" y="178130"/>
                      </a:cubicBezTo>
                      <a:cubicBezTo>
                        <a:pt x="28177" y="182556"/>
                        <a:pt x="42792" y="177931"/>
                        <a:pt x="41564" y="184068"/>
                      </a:cubicBezTo>
                      <a:cubicBezTo>
                        <a:pt x="39368" y="195047"/>
                        <a:pt x="25730" y="199902"/>
                        <a:pt x="17813" y="207819"/>
                      </a:cubicBezTo>
                      <a:cubicBezTo>
                        <a:pt x="11875" y="213757"/>
                        <a:pt x="0" y="217235"/>
                        <a:pt x="0" y="225632"/>
                      </a:cubicBezTo>
                      <a:lnTo>
                        <a:pt x="0" y="23156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2" name="Freeform 181"/>
                <p:cNvSpPr/>
                <p:nvPr/>
              </p:nvSpPr>
              <p:spPr>
                <a:xfrm>
                  <a:off x="2978786" y="2008442"/>
                  <a:ext cx="79110" cy="81615"/>
                </a:xfrm>
                <a:custGeom>
                  <a:avLst/>
                  <a:gdLst>
                    <a:gd name="connsiteX0" fmla="*/ 79110 w 79110"/>
                    <a:gd name="connsiteY0" fmla="*/ 81615 h 81615"/>
                    <a:gd name="connsiteX1" fmla="*/ 67235 w 79110"/>
                    <a:gd name="connsiteY1" fmla="*/ 34114 h 81615"/>
                    <a:gd name="connsiteX2" fmla="*/ 61297 w 79110"/>
                    <a:gd name="connsiteY2" fmla="*/ 4426 h 81615"/>
                    <a:gd name="connsiteX3" fmla="*/ 43484 w 79110"/>
                    <a:gd name="connsiteY3" fmla="*/ 10363 h 81615"/>
                    <a:gd name="connsiteX4" fmla="*/ 25671 w 79110"/>
                    <a:gd name="connsiteY4" fmla="*/ 40052 h 81615"/>
                    <a:gd name="connsiteX5" fmla="*/ 1920 w 79110"/>
                    <a:gd name="connsiteY5" fmla="*/ 40052 h 8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110" h="81615">
                      <a:moveTo>
                        <a:pt x="79110" y="81615"/>
                      </a:moveTo>
                      <a:cubicBezTo>
                        <a:pt x="75152" y="65781"/>
                        <a:pt x="70905" y="50017"/>
                        <a:pt x="67235" y="34114"/>
                      </a:cubicBezTo>
                      <a:cubicBezTo>
                        <a:pt x="64966" y="24280"/>
                        <a:pt x="68433" y="11562"/>
                        <a:pt x="61297" y="4426"/>
                      </a:cubicBezTo>
                      <a:cubicBezTo>
                        <a:pt x="56871" y="0"/>
                        <a:pt x="49422" y="8384"/>
                        <a:pt x="43484" y="10363"/>
                      </a:cubicBezTo>
                      <a:cubicBezTo>
                        <a:pt x="39421" y="22550"/>
                        <a:pt x="38711" y="33532"/>
                        <a:pt x="25671" y="40052"/>
                      </a:cubicBezTo>
                      <a:cubicBezTo>
                        <a:pt x="0" y="52887"/>
                        <a:pt x="1920" y="52593"/>
                        <a:pt x="1920" y="4005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3" name="Freeform 182"/>
                <p:cNvSpPr/>
                <p:nvPr/>
              </p:nvSpPr>
              <p:spPr>
                <a:xfrm>
                  <a:off x="3069771" y="1804160"/>
                  <a:ext cx="86735" cy="89954"/>
                </a:xfrm>
                <a:custGeom>
                  <a:avLst/>
                  <a:gdLst>
                    <a:gd name="connsiteX0" fmla="*/ 77190 w 86735"/>
                    <a:gd name="connsiteY0" fmla="*/ 89954 h 89954"/>
                    <a:gd name="connsiteX1" fmla="*/ 71252 w 86735"/>
                    <a:gd name="connsiteY1" fmla="*/ 12765 h 89954"/>
                    <a:gd name="connsiteX2" fmla="*/ 23751 w 86735"/>
                    <a:gd name="connsiteY2" fmla="*/ 18702 h 89954"/>
                    <a:gd name="connsiteX3" fmla="*/ 29689 w 86735"/>
                    <a:gd name="connsiteY3" fmla="*/ 42453 h 89954"/>
                    <a:gd name="connsiteX4" fmla="*/ 0 w 86735"/>
                    <a:gd name="connsiteY4" fmla="*/ 48391 h 89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35" h="89954">
                      <a:moveTo>
                        <a:pt x="77190" y="89954"/>
                      </a:moveTo>
                      <a:cubicBezTo>
                        <a:pt x="75211" y="64224"/>
                        <a:pt x="86735" y="33410"/>
                        <a:pt x="71252" y="12765"/>
                      </a:cubicBezTo>
                      <a:cubicBezTo>
                        <a:pt x="61678" y="0"/>
                        <a:pt x="36736" y="9427"/>
                        <a:pt x="23751" y="18702"/>
                      </a:cubicBezTo>
                      <a:cubicBezTo>
                        <a:pt x="17110" y="23445"/>
                        <a:pt x="27710" y="34536"/>
                        <a:pt x="29689" y="42453"/>
                      </a:cubicBezTo>
                      <a:cubicBezTo>
                        <a:pt x="4018" y="48871"/>
                        <a:pt x="14099" y="48391"/>
                        <a:pt x="0" y="4839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4" name="Freeform 183"/>
                <p:cNvSpPr/>
                <p:nvPr/>
              </p:nvSpPr>
              <p:spPr>
                <a:xfrm>
                  <a:off x="2998519" y="1895014"/>
                  <a:ext cx="106878" cy="64415"/>
                </a:xfrm>
                <a:custGeom>
                  <a:avLst/>
                  <a:gdLst>
                    <a:gd name="connsiteX0" fmla="*/ 106878 w 106878"/>
                    <a:gd name="connsiteY0" fmla="*/ 64415 h 64415"/>
                    <a:gd name="connsiteX1" fmla="*/ 89065 w 106878"/>
                    <a:gd name="connsiteY1" fmla="*/ 40664 h 64415"/>
                    <a:gd name="connsiteX2" fmla="*/ 71252 w 106878"/>
                    <a:gd name="connsiteY2" fmla="*/ 28789 h 64415"/>
                    <a:gd name="connsiteX3" fmla="*/ 47502 w 106878"/>
                    <a:gd name="connsiteY3" fmla="*/ 5038 h 64415"/>
                    <a:gd name="connsiteX4" fmla="*/ 35626 w 106878"/>
                    <a:gd name="connsiteY4" fmla="*/ 22851 h 64415"/>
                    <a:gd name="connsiteX5" fmla="*/ 29689 w 106878"/>
                    <a:gd name="connsiteY5" fmla="*/ 46602 h 64415"/>
                    <a:gd name="connsiteX6" fmla="*/ 11876 w 106878"/>
                    <a:gd name="connsiteY6" fmla="*/ 52539 h 64415"/>
                    <a:gd name="connsiteX7" fmla="*/ 0 w 106878"/>
                    <a:gd name="connsiteY7" fmla="*/ 40664 h 6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878" h="64415">
                      <a:moveTo>
                        <a:pt x="106878" y="64415"/>
                      </a:moveTo>
                      <a:cubicBezTo>
                        <a:pt x="100940" y="56498"/>
                        <a:pt x="96063" y="47662"/>
                        <a:pt x="89065" y="40664"/>
                      </a:cubicBezTo>
                      <a:cubicBezTo>
                        <a:pt x="84019" y="35618"/>
                        <a:pt x="75710" y="34361"/>
                        <a:pt x="71252" y="28789"/>
                      </a:cubicBezTo>
                      <a:cubicBezTo>
                        <a:pt x="48221" y="0"/>
                        <a:pt x="86368" y="17994"/>
                        <a:pt x="47502" y="5038"/>
                      </a:cubicBezTo>
                      <a:cubicBezTo>
                        <a:pt x="43543" y="10976"/>
                        <a:pt x="38437" y="16292"/>
                        <a:pt x="35626" y="22851"/>
                      </a:cubicBezTo>
                      <a:cubicBezTo>
                        <a:pt x="32411" y="30352"/>
                        <a:pt x="34787" y="40230"/>
                        <a:pt x="29689" y="46602"/>
                      </a:cubicBezTo>
                      <a:cubicBezTo>
                        <a:pt x="25779" y="51489"/>
                        <a:pt x="17814" y="50560"/>
                        <a:pt x="11876" y="52539"/>
                      </a:cubicBezTo>
                      <a:lnTo>
                        <a:pt x="0" y="40664"/>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5" name="Freeform 184"/>
                <p:cNvSpPr/>
                <p:nvPr/>
              </p:nvSpPr>
              <p:spPr>
                <a:xfrm>
                  <a:off x="3230088" y="1757548"/>
                  <a:ext cx="59377" cy="89065"/>
                </a:xfrm>
                <a:custGeom>
                  <a:avLst/>
                  <a:gdLst>
                    <a:gd name="connsiteX0" fmla="*/ 0 w 59377"/>
                    <a:gd name="connsiteY0" fmla="*/ 89065 h 89065"/>
                    <a:gd name="connsiteX1" fmla="*/ 23751 w 59377"/>
                    <a:gd name="connsiteY1" fmla="*/ 47501 h 89065"/>
                    <a:gd name="connsiteX2" fmla="*/ 41564 w 59377"/>
                    <a:gd name="connsiteY2" fmla="*/ 41564 h 89065"/>
                    <a:gd name="connsiteX3" fmla="*/ 53439 w 59377"/>
                    <a:gd name="connsiteY3" fmla="*/ 29688 h 89065"/>
                    <a:gd name="connsiteX4" fmla="*/ 59377 w 59377"/>
                    <a:gd name="connsiteY4" fmla="*/ 0 h 89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7" h="89065">
                      <a:moveTo>
                        <a:pt x="0" y="89065"/>
                      </a:moveTo>
                      <a:cubicBezTo>
                        <a:pt x="6172" y="73635"/>
                        <a:pt x="8427" y="56695"/>
                        <a:pt x="23751" y="47501"/>
                      </a:cubicBezTo>
                      <a:cubicBezTo>
                        <a:pt x="29118" y="44281"/>
                        <a:pt x="35626" y="43543"/>
                        <a:pt x="41564" y="41564"/>
                      </a:cubicBezTo>
                      <a:cubicBezTo>
                        <a:pt x="45522" y="37605"/>
                        <a:pt x="51234" y="34834"/>
                        <a:pt x="53439" y="29688"/>
                      </a:cubicBezTo>
                      <a:cubicBezTo>
                        <a:pt x="57414" y="20412"/>
                        <a:pt x="59377" y="0"/>
                        <a:pt x="59377"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6" name="Freeform 185"/>
                <p:cNvSpPr/>
                <p:nvPr/>
              </p:nvSpPr>
              <p:spPr>
                <a:xfrm>
                  <a:off x="3342904" y="1768024"/>
                  <a:ext cx="95002" cy="66714"/>
                </a:xfrm>
                <a:custGeom>
                  <a:avLst/>
                  <a:gdLst>
                    <a:gd name="connsiteX0" fmla="*/ 0 w 95002"/>
                    <a:gd name="connsiteY0" fmla="*/ 66714 h 66714"/>
                    <a:gd name="connsiteX1" fmla="*/ 23751 w 95002"/>
                    <a:gd name="connsiteY1" fmla="*/ 31088 h 66714"/>
                    <a:gd name="connsiteX2" fmla="*/ 41564 w 95002"/>
                    <a:gd name="connsiteY2" fmla="*/ 37025 h 66714"/>
                    <a:gd name="connsiteX3" fmla="*/ 77190 w 95002"/>
                    <a:gd name="connsiteY3" fmla="*/ 13275 h 66714"/>
                    <a:gd name="connsiteX4" fmla="*/ 95002 w 95002"/>
                    <a:gd name="connsiteY4" fmla="*/ 1399 h 6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002" h="66714">
                      <a:moveTo>
                        <a:pt x="0" y="66714"/>
                      </a:moveTo>
                      <a:cubicBezTo>
                        <a:pt x="1637" y="63441"/>
                        <a:pt x="13675" y="33103"/>
                        <a:pt x="23751" y="31088"/>
                      </a:cubicBezTo>
                      <a:cubicBezTo>
                        <a:pt x="29888" y="29861"/>
                        <a:pt x="35626" y="35046"/>
                        <a:pt x="41564" y="37025"/>
                      </a:cubicBezTo>
                      <a:cubicBezTo>
                        <a:pt x="53439" y="29108"/>
                        <a:pt x="67098" y="23367"/>
                        <a:pt x="77190" y="13275"/>
                      </a:cubicBezTo>
                      <a:cubicBezTo>
                        <a:pt x="90464" y="0"/>
                        <a:pt x="83467" y="1399"/>
                        <a:pt x="95002" y="139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7" name="Freeform 186"/>
                <p:cNvSpPr/>
                <p:nvPr/>
              </p:nvSpPr>
              <p:spPr>
                <a:xfrm>
                  <a:off x="3176649" y="2065104"/>
                  <a:ext cx="78981" cy="84330"/>
                </a:xfrm>
                <a:custGeom>
                  <a:avLst/>
                  <a:gdLst>
                    <a:gd name="connsiteX0" fmla="*/ 0 w 78981"/>
                    <a:gd name="connsiteY0" fmla="*/ 7140 h 84330"/>
                    <a:gd name="connsiteX1" fmla="*/ 17813 w 78981"/>
                    <a:gd name="connsiteY1" fmla="*/ 24953 h 84330"/>
                    <a:gd name="connsiteX2" fmla="*/ 29689 w 78981"/>
                    <a:gd name="connsiteY2" fmla="*/ 48704 h 84330"/>
                    <a:gd name="connsiteX3" fmla="*/ 65315 w 78981"/>
                    <a:gd name="connsiteY3" fmla="*/ 84330 h 84330"/>
                  </a:gdLst>
                  <a:ahLst/>
                  <a:cxnLst>
                    <a:cxn ang="0">
                      <a:pos x="connsiteX0" y="connsiteY0"/>
                    </a:cxn>
                    <a:cxn ang="0">
                      <a:pos x="connsiteX1" y="connsiteY1"/>
                    </a:cxn>
                    <a:cxn ang="0">
                      <a:pos x="connsiteX2" y="connsiteY2"/>
                    </a:cxn>
                    <a:cxn ang="0">
                      <a:pos x="connsiteX3" y="connsiteY3"/>
                    </a:cxn>
                  </a:cxnLst>
                  <a:rect l="l" t="t" r="r" b="b"/>
                  <a:pathLst>
                    <a:path w="78981" h="84330">
                      <a:moveTo>
                        <a:pt x="0" y="7140"/>
                      </a:moveTo>
                      <a:cubicBezTo>
                        <a:pt x="5938" y="13078"/>
                        <a:pt x="12932" y="18120"/>
                        <a:pt x="17813" y="24953"/>
                      </a:cubicBezTo>
                      <a:cubicBezTo>
                        <a:pt x="22958" y="32156"/>
                        <a:pt x="21401" y="45596"/>
                        <a:pt x="29689" y="48704"/>
                      </a:cubicBezTo>
                      <a:cubicBezTo>
                        <a:pt x="78981" y="67188"/>
                        <a:pt x="65315" y="0"/>
                        <a:pt x="65315" y="8433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8" name="Freeform 187"/>
                <p:cNvSpPr/>
                <p:nvPr/>
              </p:nvSpPr>
              <p:spPr>
                <a:xfrm>
                  <a:off x="3241964" y="1965366"/>
                  <a:ext cx="77189" cy="100940"/>
                </a:xfrm>
                <a:custGeom>
                  <a:avLst/>
                  <a:gdLst>
                    <a:gd name="connsiteX0" fmla="*/ 0 w 77189"/>
                    <a:gd name="connsiteY0" fmla="*/ 0 h 100940"/>
                    <a:gd name="connsiteX1" fmla="*/ 41563 w 77189"/>
                    <a:gd name="connsiteY1" fmla="*/ 47502 h 100940"/>
                    <a:gd name="connsiteX2" fmla="*/ 47501 w 77189"/>
                    <a:gd name="connsiteY2" fmla="*/ 65315 h 100940"/>
                    <a:gd name="connsiteX3" fmla="*/ 59376 w 77189"/>
                    <a:gd name="connsiteY3" fmla="*/ 53439 h 100940"/>
                    <a:gd name="connsiteX4" fmla="*/ 71252 w 77189"/>
                    <a:gd name="connsiteY4" fmla="*/ 89065 h 100940"/>
                    <a:gd name="connsiteX5" fmla="*/ 77189 w 77189"/>
                    <a:gd name="connsiteY5" fmla="*/ 100940 h 10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89" h="100940">
                      <a:moveTo>
                        <a:pt x="0" y="0"/>
                      </a:moveTo>
                      <a:cubicBezTo>
                        <a:pt x="15478" y="15478"/>
                        <a:pt x="31743" y="27863"/>
                        <a:pt x="41563" y="47502"/>
                      </a:cubicBezTo>
                      <a:cubicBezTo>
                        <a:pt x="44362" y="53100"/>
                        <a:pt x="45522" y="59377"/>
                        <a:pt x="47501" y="65315"/>
                      </a:cubicBezTo>
                      <a:cubicBezTo>
                        <a:pt x="51459" y="61356"/>
                        <a:pt x="55417" y="49481"/>
                        <a:pt x="59376" y="53439"/>
                      </a:cubicBezTo>
                      <a:cubicBezTo>
                        <a:pt x="68228" y="62290"/>
                        <a:pt x="65654" y="77869"/>
                        <a:pt x="71252" y="89065"/>
                      </a:cubicBezTo>
                      <a:lnTo>
                        <a:pt x="77189" y="10094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9" name="Freeform 188"/>
                <p:cNvSpPr/>
                <p:nvPr/>
              </p:nvSpPr>
              <p:spPr>
                <a:xfrm>
                  <a:off x="3378530" y="1941616"/>
                  <a:ext cx="47501" cy="136566"/>
                </a:xfrm>
                <a:custGeom>
                  <a:avLst/>
                  <a:gdLst>
                    <a:gd name="connsiteX0" fmla="*/ 0 w 47501"/>
                    <a:gd name="connsiteY0" fmla="*/ 0 h 136566"/>
                    <a:gd name="connsiteX1" fmla="*/ 17813 w 47501"/>
                    <a:gd name="connsiteY1" fmla="*/ 65314 h 136566"/>
                    <a:gd name="connsiteX2" fmla="*/ 35626 w 47501"/>
                    <a:gd name="connsiteY2" fmla="*/ 77189 h 136566"/>
                    <a:gd name="connsiteX3" fmla="*/ 47501 w 47501"/>
                    <a:gd name="connsiteY3" fmla="*/ 89065 h 136566"/>
                    <a:gd name="connsiteX4" fmla="*/ 35626 w 47501"/>
                    <a:gd name="connsiteY4" fmla="*/ 136566 h 136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1" h="136566">
                      <a:moveTo>
                        <a:pt x="0" y="0"/>
                      </a:moveTo>
                      <a:cubicBezTo>
                        <a:pt x="3235" y="22640"/>
                        <a:pt x="2181" y="46555"/>
                        <a:pt x="17813" y="65314"/>
                      </a:cubicBezTo>
                      <a:cubicBezTo>
                        <a:pt x="22381" y="70796"/>
                        <a:pt x="30054" y="72731"/>
                        <a:pt x="35626" y="77189"/>
                      </a:cubicBezTo>
                      <a:cubicBezTo>
                        <a:pt x="39997" y="80686"/>
                        <a:pt x="43543" y="85106"/>
                        <a:pt x="47501" y="89065"/>
                      </a:cubicBezTo>
                      <a:cubicBezTo>
                        <a:pt x="30137" y="115112"/>
                        <a:pt x="35626" y="99742"/>
                        <a:pt x="35626" y="13656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0" name="Freeform 189"/>
                <p:cNvSpPr/>
                <p:nvPr/>
              </p:nvSpPr>
              <p:spPr>
                <a:xfrm>
                  <a:off x="3461657" y="1795983"/>
                  <a:ext cx="77190" cy="56568"/>
                </a:xfrm>
                <a:custGeom>
                  <a:avLst/>
                  <a:gdLst>
                    <a:gd name="connsiteX0" fmla="*/ 0 w 77190"/>
                    <a:gd name="connsiteY0" fmla="*/ 56568 h 56568"/>
                    <a:gd name="connsiteX1" fmla="*/ 11875 w 77190"/>
                    <a:gd name="connsiteY1" fmla="*/ 38755 h 56568"/>
                    <a:gd name="connsiteX2" fmla="*/ 23751 w 77190"/>
                    <a:gd name="connsiteY2" fmla="*/ 26879 h 56568"/>
                    <a:gd name="connsiteX3" fmla="*/ 29688 w 77190"/>
                    <a:gd name="connsiteY3" fmla="*/ 9066 h 56568"/>
                    <a:gd name="connsiteX4" fmla="*/ 77190 w 77190"/>
                    <a:gd name="connsiteY4" fmla="*/ 3129 h 56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90" h="56568">
                      <a:moveTo>
                        <a:pt x="0" y="56568"/>
                      </a:moveTo>
                      <a:cubicBezTo>
                        <a:pt x="3958" y="50630"/>
                        <a:pt x="7417" y="44327"/>
                        <a:pt x="11875" y="38755"/>
                      </a:cubicBezTo>
                      <a:cubicBezTo>
                        <a:pt x="15372" y="34383"/>
                        <a:pt x="20871" y="31680"/>
                        <a:pt x="23751" y="26879"/>
                      </a:cubicBezTo>
                      <a:cubicBezTo>
                        <a:pt x="26971" y="21512"/>
                        <a:pt x="25262" y="13492"/>
                        <a:pt x="29688" y="9066"/>
                      </a:cubicBezTo>
                      <a:cubicBezTo>
                        <a:pt x="38754" y="0"/>
                        <a:pt x="69918" y="3129"/>
                        <a:pt x="77190" y="31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1" name="Freeform 190"/>
                <p:cNvSpPr/>
                <p:nvPr/>
              </p:nvSpPr>
              <p:spPr>
                <a:xfrm>
                  <a:off x="3488155" y="1939133"/>
                  <a:ext cx="27266" cy="127173"/>
                </a:xfrm>
                <a:custGeom>
                  <a:avLst/>
                  <a:gdLst>
                    <a:gd name="connsiteX0" fmla="*/ 3190 w 27266"/>
                    <a:gd name="connsiteY0" fmla="*/ 14358 h 127173"/>
                    <a:gd name="connsiteX1" fmla="*/ 15066 w 27266"/>
                    <a:gd name="connsiteY1" fmla="*/ 67797 h 127173"/>
                    <a:gd name="connsiteX2" fmla="*/ 26941 w 27266"/>
                    <a:gd name="connsiteY2" fmla="*/ 121236 h 127173"/>
                    <a:gd name="connsiteX3" fmla="*/ 26941 w 27266"/>
                    <a:gd name="connsiteY3" fmla="*/ 127173 h 127173"/>
                  </a:gdLst>
                  <a:ahLst/>
                  <a:cxnLst>
                    <a:cxn ang="0">
                      <a:pos x="connsiteX0" y="connsiteY0"/>
                    </a:cxn>
                    <a:cxn ang="0">
                      <a:pos x="connsiteX1" y="connsiteY1"/>
                    </a:cxn>
                    <a:cxn ang="0">
                      <a:pos x="connsiteX2" y="connsiteY2"/>
                    </a:cxn>
                    <a:cxn ang="0">
                      <a:pos x="connsiteX3" y="connsiteY3"/>
                    </a:cxn>
                  </a:cxnLst>
                  <a:rect l="l" t="t" r="r" b="b"/>
                  <a:pathLst>
                    <a:path w="27266" h="127173">
                      <a:moveTo>
                        <a:pt x="3190" y="14358"/>
                      </a:moveTo>
                      <a:cubicBezTo>
                        <a:pt x="17662" y="72245"/>
                        <a:pt x="0" y="0"/>
                        <a:pt x="15066" y="67797"/>
                      </a:cubicBezTo>
                      <a:cubicBezTo>
                        <a:pt x="22179" y="99808"/>
                        <a:pt x="20974" y="85439"/>
                        <a:pt x="26941" y="121236"/>
                      </a:cubicBezTo>
                      <a:cubicBezTo>
                        <a:pt x="27266" y="123188"/>
                        <a:pt x="26941" y="125194"/>
                        <a:pt x="26941" y="12717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2" name="Freeform 191"/>
                <p:cNvSpPr/>
                <p:nvPr/>
              </p:nvSpPr>
              <p:spPr>
                <a:xfrm>
                  <a:off x="3566710" y="1864262"/>
                  <a:ext cx="100652" cy="47665"/>
                </a:xfrm>
                <a:custGeom>
                  <a:avLst/>
                  <a:gdLst>
                    <a:gd name="connsiteX0" fmla="*/ 1825 w 100652"/>
                    <a:gd name="connsiteY0" fmla="*/ 47665 h 47665"/>
                    <a:gd name="connsiteX1" fmla="*/ 7763 w 100652"/>
                    <a:gd name="connsiteY1" fmla="*/ 6102 h 47665"/>
                    <a:gd name="connsiteX2" fmla="*/ 25576 w 100652"/>
                    <a:gd name="connsiteY2" fmla="*/ 12039 h 47665"/>
                    <a:gd name="connsiteX3" fmla="*/ 55264 w 100652"/>
                    <a:gd name="connsiteY3" fmla="*/ 17977 h 47665"/>
                    <a:gd name="connsiteX4" fmla="*/ 90890 w 100652"/>
                    <a:gd name="connsiteY4" fmla="*/ 41728 h 47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52" h="47665">
                      <a:moveTo>
                        <a:pt x="1825" y="47665"/>
                      </a:moveTo>
                      <a:cubicBezTo>
                        <a:pt x="3804" y="33811"/>
                        <a:pt x="0" y="17747"/>
                        <a:pt x="7763" y="6102"/>
                      </a:cubicBezTo>
                      <a:cubicBezTo>
                        <a:pt x="11235" y="894"/>
                        <a:pt x="19504" y="10521"/>
                        <a:pt x="25576" y="12039"/>
                      </a:cubicBezTo>
                      <a:cubicBezTo>
                        <a:pt x="35367" y="14487"/>
                        <a:pt x="45368" y="15998"/>
                        <a:pt x="55264" y="17977"/>
                      </a:cubicBezTo>
                      <a:cubicBezTo>
                        <a:pt x="100652" y="10412"/>
                        <a:pt x="90890" y="0"/>
                        <a:pt x="90890" y="4172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60" name="TextBox 159"/>
              <p:cNvSpPr txBox="1"/>
              <p:nvPr/>
            </p:nvSpPr>
            <p:spPr>
              <a:xfrm>
                <a:off x="3797085" y="1174699"/>
                <a:ext cx="1021433" cy="276999"/>
              </a:xfrm>
              <a:prstGeom prst="rect">
                <a:avLst/>
              </a:prstGeom>
              <a:noFill/>
            </p:spPr>
            <p:txBody>
              <a:bodyPr wrap="none" rtlCol="0">
                <a:spAutoFit/>
              </a:bodyPr>
              <a:lstStyle/>
              <a:p>
                <a:r>
                  <a:rPr lang="en-US" sz="1200" dirty="0" smtClean="0">
                    <a:latin typeface="Arial" pitchFamily="34" charset="0"/>
                    <a:cs typeface="Arial" pitchFamily="34" charset="0"/>
                  </a:rPr>
                  <a:t>Gut bacteria</a:t>
                </a:r>
                <a:endParaRPr lang="en-US" sz="1200" dirty="0">
                  <a:latin typeface="Arial" pitchFamily="34" charset="0"/>
                  <a:cs typeface="Arial" pitchFamily="34" charset="0"/>
                </a:endParaRPr>
              </a:p>
            </p:txBody>
          </p:sp>
          <p:sp>
            <p:nvSpPr>
              <p:cNvPr id="161" name="TextBox 160"/>
              <p:cNvSpPr txBox="1"/>
              <p:nvPr/>
            </p:nvSpPr>
            <p:spPr>
              <a:xfrm>
                <a:off x="2286000" y="1711989"/>
                <a:ext cx="1498411" cy="461665"/>
              </a:xfrm>
              <a:prstGeom prst="rect">
                <a:avLst/>
              </a:prstGeom>
              <a:noFill/>
            </p:spPr>
            <p:txBody>
              <a:bodyPr wrap="square" rtlCol="0">
                <a:spAutoFit/>
              </a:bodyPr>
              <a:lstStyle/>
              <a:p>
                <a:r>
                  <a:rPr lang="en-US" sz="1200" dirty="0" smtClean="0">
                    <a:latin typeface="Arial" pitchFamily="34" charset="0"/>
                    <a:cs typeface="Arial" pitchFamily="34" charset="0"/>
                  </a:rPr>
                  <a:t>Bacterial and lipid sensors, </a:t>
                </a:r>
                <a:r>
                  <a:rPr lang="en-US" sz="1200" dirty="0" err="1" smtClean="0">
                    <a:latin typeface="Arial" pitchFamily="34" charset="0"/>
                    <a:cs typeface="Arial" pitchFamily="34" charset="0"/>
                  </a:rPr>
                  <a:t>eg</a:t>
                </a:r>
                <a:r>
                  <a:rPr lang="en-US" sz="1200" dirty="0" smtClean="0">
                    <a:latin typeface="Arial" pitchFamily="34" charset="0"/>
                    <a:cs typeface="Arial" pitchFamily="34" charset="0"/>
                  </a:rPr>
                  <a:t>. TLR4</a:t>
                </a:r>
                <a:endParaRPr lang="en-US" sz="1200" dirty="0">
                  <a:latin typeface="Arial" pitchFamily="34" charset="0"/>
                  <a:cs typeface="Arial" pitchFamily="34" charset="0"/>
                </a:endParaRPr>
              </a:p>
            </p:txBody>
          </p:sp>
          <p:grpSp>
            <p:nvGrpSpPr>
              <p:cNvPr id="162" name="Group 161"/>
              <p:cNvGrpSpPr/>
              <p:nvPr/>
            </p:nvGrpSpPr>
            <p:grpSpPr>
              <a:xfrm>
                <a:off x="3766101" y="1524012"/>
                <a:ext cx="146454" cy="359617"/>
                <a:chOff x="2537376" y="1826580"/>
                <a:chExt cx="146454" cy="359617"/>
              </a:xfrm>
            </p:grpSpPr>
            <p:grpSp>
              <p:nvGrpSpPr>
                <p:cNvPr id="167" name="Group 145"/>
                <p:cNvGrpSpPr/>
                <p:nvPr/>
              </p:nvGrpSpPr>
              <p:grpSpPr>
                <a:xfrm>
                  <a:off x="2537376" y="1902780"/>
                  <a:ext cx="113384" cy="123825"/>
                  <a:chOff x="3429000" y="1476375"/>
                  <a:chExt cx="228600" cy="200025"/>
                </a:xfrm>
                <a:solidFill>
                  <a:srgbClr val="FFC000"/>
                </a:solidFill>
              </p:grpSpPr>
              <p:sp>
                <p:nvSpPr>
                  <p:cNvPr id="177" name="Oval 176"/>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reeform 177"/>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8" name="Group 142"/>
                <p:cNvGrpSpPr/>
                <p:nvPr/>
              </p:nvGrpSpPr>
              <p:grpSpPr>
                <a:xfrm>
                  <a:off x="2570446" y="2062372"/>
                  <a:ext cx="113384" cy="123825"/>
                  <a:chOff x="3429000" y="1476375"/>
                  <a:chExt cx="228600" cy="200025"/>
                </a:xfrm>
                <a:solidFill>
                  <a:srgbClr val="FFC000"/>
                </a:solidFill>
              </p:grpSpPr>
              <p:sp>
                <p:nvSpPr>
                  <p:cNvPr id="175" name="Oval 174"/>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reeform 175"/>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69" name="Group 155"/>
                <p:cNvGrpSpPr/>
                <p:nvPr/>
              </p:nvGrpSpPr>
              <p:grpSpPr>
                <a:xfrm>
                  <a:off x="2537376" y="1826580"/>
                  <a:ext cx="113384" cy="123825"/>
                  <a:chOff x="3429000" y="1476375"/>
                  <a:chExt cx="228600" cy="200025"/>
                </a:xfrm>
                <a:solidFill>
                  <a:srgbClr val="FFC000"/>
                </a:solidFill>
              </p:grpSpPr>
              <p:sp>
                <p:nvSpPr>
                  <p:cNvPr id="173" name="Oval 172"/>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173"/>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0" name="Group 158"/>
                <p:cNvGrpSpPr/>
                <p:nvPr/>
              </p:nvGrpSpPr>
              <p:grpSpPr>
                <a:xfrm>
                  <a:off x="2570446" y="1986172"/>
                  <a:ext cx="113384" cy="123825"/>
                  <a:chOff x="3429000" y="1476375"/>
                  <a:chExt cx="228600" cy="200025"/>
                </a:xfrm>
                <a:solidFill>
                  <a:srgbClr val="FFC000"/>
                </a:solidFill>
              </p:grpSpPr>
              <p:sp>
                <p:nvSpPr>
                  <p:cNvPr id="171" name="Oval 170"/>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reeform 171"/>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63" name="TextBox 162"/>
              <p:cNvSpPr txBox="1"/>
              <p:nvPr/>
            </p:nvSpPr>
            <p:spPr>
              <a:xfrm>
                <a:off x="3031540" y="1309231"/>
                <a:ext cx="1011815" cy="276999"/>
              </a:xfrm>
              <a:prstGeom prst="rect">
                <a:avLst/>
              </a:prstGeom>
              <a:noFill/>
            </p:spPr>
            <p:txBody>
              <a:bodyPr wrap="none" rtlCol="0">
                <a:spAutoFit/>
              </a:bodyPr>
              <a:lstStyle/>
              <a:p>
                <a:r>
                  <a:rPr lang="en-US" sz="1200" dirty="0" smtClean="0">
                    <a:latin typeface="Arial" pitchFamily="34" charset="0"/>
                    <a:cs typeface="Arial" pitchFamily="34" charset="0"/>
                  </a:rPr>
                  <a:t>High-fat diet</a:t>
                </a:r>
                <a:endParaRPr lang="en-US" sz="1200" dirty="0">
                  <a:latin typeface="Arial" pitchFamily="34" charset="0"/>
                  <a:cs typeface="Arial" pitchFamily="34" charset="0"/>
                </a:endParaRPr>
              </a:p>
            </p:txBody>
          </p:sp>
          <p:sp>
            <p:nvSpPr>
              <p:cNvPr id="164" name="Rounded Rectangle 163"/>
              <p:cNvSpPr/>
              <p:nvPr/>
            </p:nvSpPr>
            <p:spPr>
              <a:xfrm>
                <a:off x="3989739" y="1964382"/>
                <a:ext cx="45719" cy="219075"/>
              </a:xfrm>
              <a:prstGeom prst="roundRect">
                <a:avLst/>
              </a:prstGeom>
              <a:solidFill>
                <a:schemeClr val="accent6">
                  <a:lumMod val="75000"/>
                  <a:alpha val="67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a:off x="3971925" y="2170224"/>
                <a:ext cx="82296" cy="152400"/>
              </a:xfrm>
              <a:prstGeom prst="ellipse">
                <a:avLst/>
              </a:prstGeom>
              <a:solidFill>
                <a:schemeClr val="accent6">
                  <a:lumMod val="60000"/>
                  <a:lumOff val="40000"/>
                  <a:alpha val="68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Line 252"/>
              <p:cNvSpPr>
                <a:spLocks noChangeShapeType="1"/>
              </p:cNvSpPr>
              <p:nvPr/>
            </p:nvSpPr>
            <p:spPr bwMode="auto">
              <a:xfrm>
                <a:off x="3705225" y="2052310"/>
                <a:ext cx="221820" cy="7322"/>
              </a:xfrm>
              <a:prstGeom prst="line">
                <a:avLst/>
              </a:prstGeom>
              <a:noFill/>
              <a:ln w="15875">
                <a:solidFill>
                  <a:schemeClr val="tx1"/>
                </a:solidFill>
                <a:round/>
                <a:headEnd/>
                <a:tailEnd type="triangle" w="med" len="med"/>
              </a:ln>
              <a:effectLst/>
            </p:spPr>
            <p:txBody>
              <a:bodyPr/>
              <a:lstStyle/>
              <a:p>
                <a:endParaRPr lang="en-US"/>
              </a:p>
            </p:txBody>
          </p:sp>
        </p:grpSp>
        <p:grpSp>
          <p:nvGrpSpPr>
            <p:cNvPr id="150" name="Group 149"/>
            <p:cNvGrpSpPr/>
            <p:nvPr/>
          </p:nvGrpSpPr>
          <p:grpSpPr>
            <a:xfrm>
              <a:off x="3334275" y="1842705"/>
              <a:ext cx="113384" cy="123825"/>
              <a:chOff x="3429000" y="1476375"/>
              <a:chExt cx="228600" cy="200025"/>
            </a:xfrm>
            <a:solidFill>
              <a:srgbClr val="00B050"/>
            </a:solidFill>
          </p:grpSpPr>
          <p:sp>
            <p:nvSpPr>
              <p:cNvPr id="154" name="Oval 153"/>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reeform 154"/>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1" name="Group 150"/>
            <p:cNvGrpSpPr/>
            <p:nvPr/>
          </p:nvGrpSpPr>
          <p:grpSpPr>
            <a:xfrm>
              <a:off x="3562875" y="1842705"/>
              <a:ext cx="113384" cy="123825"/>
              <a:chOff x="3429000" y="1476375"/>
              <a:chExt cx="228600" cy="200025"/>
            </a:xfrm>
          </p:grpSpPr>
          <p:sp>
            <p:nvSpPr>
              <p:cNvPr id="152" name="Oval 151"/>
              <p:cNvSpPr/>
              <p:nvPr/>
            </p:nvSpPr>
            <p:spPr>
              <a:xfrm>
                <a:off x="3429000" y="1476375"/>
                <a:ext cx="228600" cy="20002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Freeform 152"/>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solidFill>
                <a:schemeClr val="bg2">
                  <a:lumMod val="5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02" name="Group 201"/>
          <p:cNvGrpSpPr/>
          <p:nvPr/>
        </p:nvGrpSpPr>
        <p:grpSpPr>
          <a:xfrm>
            <a:off x="2645099" y="2685990"/>
            <a:ext cx="4407872" cy="2362200"/>
            <a:chOff x="816299" y="2152590"/>
            <a:chExt cx="4407872" cy="2362200"/>
          </a:xfrm>
        </p:grpSpPr>
        <p:sp>
          <p:nvSpPr>
            <p:cNvPr id="203" name="Freeform 202"/>
            <p:cNvSpPr/>
            <p:nvPr/>
          </p:nvSpPr>
          <p:spPr>
            <a:xfrm>
              <a:off x="2360505" y="2762190"/>
              <a:ext cx="1165439" cy="304799"/>
            </a:xfrm>
            <a:custGeom>
              <a:avLst/>
              <a:gdLst>
                <a:gd name="connsiteX0" fmla="*/ 0 w 1228550"/>
                <a:gd name="connsiteY0" fmla="*/ 488054 h 488054"/>
                <a:gd name="connsiteX1" fmla="*/ 100977 w 1228550"/>
                <a:gd name="connsiteY1" fmla="*/ 291711 h 488054"/>
                <a:gd name="connsiteX2" fmla="*/ 454395 w 1228550"/>
                <a:gd name="connsiteY2" fmla="*/ 140246 h 488054"/>
                <a:gd name="connsiteX3" fmla="*/ 1228550 w 1228550"/>
                <a:gd name="connsiteY3" fmla="*/ 0 h 488054"/>
                <a:gd name="connsiteX4" fmla="*/ 1228550 w 1228550"/>
                <a:gd name="connsiteY4" fmla="*/ 0 h 48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550" h="488054">
                  <a:moveTo>
                    <a:pt x="0" y="488054"/>
                  </a:moveTo>
                  <a:cubicBezTo>
                    <a:pt x="12622" y="418866"/>
                    <a:pt x="25245" y="349679"/>
                    <a:pt x="100977" y="291711"/>
                  </a:cubicBezTo>
                  <a:cubicBezTo>
                    <a:pt x="176709" y="233743"/>
                    <a:pt x="266466" y="188865"/>
                    <a:pt x="454395" y="140246"/>
                  </a:cubicBezTo>
                  <a:cubicBezTo>
                    <a:pt x="642324" y="91627"/>
                    <a:pt x="1228550" y="0"/>
                    <a:pt x="1228550" y="0"/>
                  </a:cubicBezTo>
                  <a:lnTo>
                    <a:pt x="1228550" y="0"/>
                  </a:lnTo>
                </a:path>
              </a:pathLst>
            </a:custGeom>
            <a:ln w="28575">
              <a:solidFill>
                <a:schemeClr val="tx1"/>
              </a:solidFill>
              <a:prstDash val="sysDash"/>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04" name="Picture 8"/>
            <p:cNvPicPr>
              <a:picLocks noChangeAspect="1" noChangeArrowheads="1"/>
            </p:cNvPicPr>
            <p:nvPr/>
          </p:nvPicPr>
          <p:blipFill>
            <a:blip r:embed="rId3" cstate="print"/>
            <a:srcRect/>
            <a:stretch>
              <a:fillRect/>
            </a:stretch>
          </p:blipFill>
          <p:spPr bwMode="auto">
            <a:xfrm>
              <a:off x="1895475" y="3412110"/>
              <a:ext cx="1655143" cy="544702"/>
            </a:xfrm>
            <a:prstGeom prst="rect">
              <a:avLst/>
            </a:prstGeom>
            <a:noFill/>
            <a:ln w="9525">
              <a:noFill/>
              <a:miter lim="800000"/>
              <a:headEnd/>
              <a:tailEnd/>
            </a:ln>
            <a:effectLst/>
          </p:spPr>
        </p:pic>
        <p:pic>
          <p:nvPicPr>
            <p:cNvPr id="205" name="Picture 3"/>
            <p:cNvPicPr>
              <a:picLocks noChangeAspect="1" noChangeArrowheads="1"/>
            </p:cNvPicPr>
            <p:nvPr/>
          </p:nvPicPr>
          <p:blipFill>
            <a:blip r:embed="rId4" cstate="print">
              <a:lum bright="10000"/>
            </a:blip>
            <a:srcRect l="80303"/>
            <a:stretch>
              <a:fillRect/>
            </a:stretch>
          </p:blipFill>
          <p:spPr bwMode="auto">
            <a:xfrm>
              <a:off x="1276350" y="2152590"/>
              <a:ext cx="495300" cy="2286000"/>
            </a:xfrm>
            <a:prstGeom prst="rect">
              <a:avLst/>
            </a:prstGeom>
            <a:noFill/>
            <a:ln w="9525">
              <a:noFill/>
              <a:miter lim="800000"/>
              <a:headEnd/>
              <a:tailEnd/>
            </a:ln>
            <a:effectLst/>
          </p:spPr>
        </p:pic>
        <p:pic>
          <p:nvPicPr>
            <p:cNvPr id="206" name="Picture 3"/>
            <p:cNvPicPr>
              <a:picLocks noChangeAspect="1" noChangeArrowheads="1"/>
            </p:cNvPicPr>
            <p:nvPr/>
          </p:nvPicPr>
          <p:blipFill>
            <a:blip r:embed="rId4" cstate="print">
              <a:lum bright="10000"/>
            </a:blip>
            <a:srcRect l="80303"/>
            <a:stretch>
              <a:fillRect/>
            </a:stretch>
          </p:blipFill>
          <p:spPr bwMode="auto">
            <a:xfrm flipH="1">
              <a:off x="4314825" y="2181165"/>
              <a:ext cx="495300" cy="2257425"/>
            </a:xfrm>
            <a:prstGeom prst="rect">
              <a:avLst/>
            </a:prstGeom>
            <a:noFill/>
            <a:ln w="9525" cap="sq">
              <a:noFill/>
              <a:bevel/>
              <a:headEnd/>
              <a:tailEnd/>
            </a:ln>
            <a:effectLst/>
          </p:spPr>
        </p:pic>
        <p:grpSp>
          <p:nvGrpSpPr>
            <p:cNvPr id="207" name="Group 206"/>
            <p:cNvGrpSpPr/>
            <p:nvPr/>
          </p:nvGrpSpPr>
          <p:grpSpPr>
            <a:xfrm>
              <a:off x="3568485" y="2838390"/>
              <a:ext cx="228600" cy="152400"/>
              <a:chOff x="4419600" y="2133600"/>
              <a:chExt cx="228600" cy="152400"/>
            </a:xfrm>
          </p:grpSpPr>
          <p:sp>
            <p:nvSpPr>
              <p:cNvPr id="238" name="Sun 237"/>
              <p:cNvSpPr/>
              <p:nvPr/>
            </p:nvSpPr>
            <p:spPr>
              <a:xfrm>
                <a:off x="4419600" y="2133600"/>
                <a:ext cx="228600" cy="152400"/>
              </a:xfrm>
              <a:prstGeom prst="sun">
                <a:avLst/>
              </a:prstGeom>
              <a:solidFill>
                <a:srgbClr val="FFC000"/>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Freeform 238"/>
              <p:cNvSpPr/>
              <p:nvPr/>
            </p:nvSpPr>
            <p:spPr>
              <a:xfrm>
                <a:off x="4499604" y="2186424"/>
                <a:ext cx="60520" cy="45719"/>
              </a:xfrm>
              <a:custGeom>
                <a:avLst/>
                <a:gdLst>
                  <a:gd name="connsiteX0" fmla="*/ 23751 w 60520"/>
                  <a:gd name="connsiteY0" fmla="*/ 86667 h 86667"/>
                  <a:gd name="connsiteX1" fmla="*/ 17813 w 60520"/>
                  <a:gd name="connsiteY1" fmla="*/ 68854 h 86667"/>
                  <a:gd name="connsiteX2" fmla="*/ 35626 w 60520"/>
                  <a:gd name="connsiteY2" fmla="*/ 9477 h 86667"/>
                  <a:gd name="connsiteX3" fmla="*/ 53439 w 60520"/>
                  <a:gd name="connsiteY3" fmla="*/ 3540 h 86667"/>
                  <a:gd name="connsiteX4" fmla="*/ 5938 w 60520"/>
                  <a:gd name="connsiteY4" fmla="*/ 27290 h 86667"/>
                  <a:gd name="connsiteX5" fmla="*/ 0 w 60520"/>
                  <a:gd name="connsiteY5" fmla="*/ 45103 h 86667"/>
                  <a:gd name="connsiteX6" fmla="*/ 11876 w 60520"/>
                  <a:gd name="connsiteY6" fmla="*/ 56979 h 86667"/>
                  <a:gd name="connsiteX7" fmla="*/ 59377 w 60520"/>
                  <a:gd name="connsiteY7" fmla="*/ 68854 h 86667"/>
                  <a:gd name="connsiteX8" fmla="*/ 23751 w 60520"/>
                  <a:gd name="connsiteY8" fmla="*/ 86667 h 8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20" h="86667">
                    <a:moveTo>
                      <a:pt x="23751" y="86667"/>
                    </a:moveTo>
                    <a:cubicBezTo>
                      <a:pt x="21772" y="80729"/>
                      <a:pt x="17813" y="75113"/>
                      <a:pt x="17813" y="68854"/>
                    </a:cubicBezTo>
                    <a:cubicBezTo>
                      <a:pt x="17813" y="46186"/>
                      <a:pt x="14795" y="21976"/>
                      <a:pt x="35626" y="9477"/>
                    </a:cubicBezTo>
                    <a:cubicBezTo>
                      <a:pt x="40993" y="6257"/>
                      <a:pt x="47501" y="5519"/>
                      <a:pt x="53439" y="3540"/>
                    </a:cubicBezTo>
                    <a:cubicBezTo>
                      <a:pt x="40026" y="43784"/>
                      <a:pt x="60520" y="0"/>
                      <a:pt x="5938" y="27290"/>
                    </a:cubicBezTo>
                    <a:cubicBezTo>
                      <a:pt x="340" y="30089"/>
                      <a:pt x="1979" y="39165"/>
                      <a:pt x="0" y="45103"/>
                    </a:cubicBezTo>
                    <a:cubicBezTo>
                      <a:pt x="3959" y="49062"/>
                      <a:pt x="7075" y="54099"/>
                      <a:pt x="11876" y="56979"/>
                    </a:cubicBezTo>
                    <a:cubicBezTo>
                      <a:pt x="21002" y="62455"/>
                      <a:pt x="52997" y="67578"/>
                      <a:pt x="59377" y="68854"/>
                    </a:cubicBezTo>
                    <a:lnTo>
                      <a:pt x="23751" y="86667"/>
                    </a:lnTo>
                    <a:close/>
                  </a:path>
                </a:pathLst>
              </a:custGeom>
              <a:no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8" name="Freeform 207"/>
            <p:cNvSpPr/>
            <p:nvPr/>
          </p:nvSpPr>
          <p:spPr>
            <a:xfrm>
              <a:off x="3519185" y="2852041"/>
              <a:ext cx="60520" cy="45719"/>
            </a:xfrm>
            <a:custGeom>
              <a:avLst/>
              <a:gdLst>
                <a:gd name="connsiteX0" fmla="*/ 23751 w 60520"/>
                <a:gd name="connsiteY0" fmla="*/ 86667 h 86667"/>
                <a:gd name="connsiteX1" fmla="*/ 17813 w 60520"/>
                <a:gd name="connsiteY1" fmla="*/ 68854 h 86667"/>
                <a:gd name="connsiteX2" fmla="*/ 35626 w 60520"/>
                <a:gd name="connsiteY2" fmla="*/ 9477 h 86667"/>
                <a:gd name="connsiteX3" fmla="*/ 53439 w 60520"/>
                <a:gd name="connsiteY3" fmla="*/ 3540 h 86667"/>
                <a:gd name="connsiteX4" fmla="*/ 5938 w 60520"/>
                <a:gd name="connsiteY4" fmla="*/ 27290 h 86667"/>
                <a:gd name="connsiteX5" fmla="*/ 0 w 60520"/>
                <a:gd name="connsiteY5" fmla="*/ 45103 h 86667"/>
                <a:gd name="connsiteX6" fmla="*/ 11876 w 60520"/>
                <a:gd name="connsiteY6" fmla="*/ 56979 h 86667"/>
                <a:gd name="connsiteX7" fmla="*/ 59377 w 60520"/>
                <a:gd name="connsiteY7" fmla="*/ 68854 h 86667"/>
                <a:gd name="connsiteX8" fmla="*/ 23751 w 60520"/>
                <a:gd name="connsiteY8" fmla="*/ 86667 h 8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20" h="86667">
                  <a:moveTo>
                    <a:pt x="23751" y="86667"/>
                  </a:moveTo>
                  <a:cubicBezTo>
                    <a:pt x="21772" y="80729"/>
                    <a:pt x="17813" y="75113"/>
                    <a:pt x="17813" y="68854"/>
                  </a:cubicBezTo>
                  <a:cubicBezTo>
                    <a:pt x="17813" y="46186"/>
                    <a:pt x="14795" y="21976"/>
                    <a:pt x="35626" y="9477"/>
                  </a:cubicBezTo>
                  <a:cubicBezTo>
                    <a:pt x="40993" y="6257"/>
                    <a:pt x="47501" y="5519"/>
                    <a:pt x="53439" y="3540"/>
                  </a:cubicBezTo>
                  <a:cubicBezTo>
                    <a:pt x="40026" y="43784"/>
                    <a:pt x="60520" y="0"/>
                    <a:pt x="5938" y="27290"/>
                  </a:cubicBezTo>
                  <a:cubicBezTo>
                    <a:pt x="340" y="30089"/>
                    <a:pt x="1979" y="39165"/>
                    <a:pt x="0" y="45103"/>
                  </a:cubicBezTo>
                  <a:cubicBezTo>
                    <a:pt x="3959" y="49062"/>
                    <a:pt x="7075" y="54099"/>
                    <a:pt x="11876" y="56979"/>
                  </a:cubicBezTo>
                  <a:cubicBezTo>
                    <a:pt x="21002" y="62455"/>
                    <a:pt x="52997" y="67578"/>
                    <a:pt x="59377" y="68854"/>
                  </a:cubicBezTo>
                  <a:lnTo>
                    <a:pt x="23751" y="86667"/>
                  </a:lnTo>
                  <a:close/>
                </a:path>
              </a:pathLst>
            </a:custGeom>
            <a:no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extBox 208"/>
            <p:cNvSpPr txBox="1"/>
            <p:nvPr/>
          </p:nvSpPr>
          <p:spPr>
            <a:xfrm>
              <a:off x="816299" y="2978452"/>
              <a:ext cx="869626" cy="646331"/>
            </a:xfrm>
            <a:prstGeom prst="rect">
              <a:avLst/>
            </a:prstGeom>
            <a:noFill/>
          </p:spPr>
          <p:txBody>
            <a:bodyPr wrap="square" rtlCol="0">
              <a:spAutoFit/>
            </a:bodyPr>
            <a:lstStyle/>
            <a:p>
              <a:r>
                <a:rPr lang="en-US" sz="1200" dirty="0" smtClean="0">
                  <a:latin typeface="Arial" pitchFamily="34" charset="0"/>
                  <a:cs typeface="Arial" pitchFamily="34" charset="0"/>
                </a:rPr>
                <a:t>Intestinal</a:t>
              </a:r>
            </a:p>
            <a:p>
              <a:r>
                <a:rPr lang="en-US" sz="1200" dirty="0" smtClean="0">
                  <a:latin typeface="Arial" pitchFamily="34" charset="0"/>
                  <a:cs typeface="Arial" pitchFamily="34" charset="0"/>
                </a:rPr>
                <a:t>epithelial</a:t>
              </a:r>
            </a:p>
            <a:p>
              <a:r>
                <a:rPr lang="en-US" sz="1200" dirty="0" smtClean="0">
                  <a:latin typeface="Arial" pitchFamily="34" charset="0"/>
                  <a:cs typeface="Arial" pitchFamily="34" charset="0"/>
                </a:rPr>
                <a:t>barrier </a:t>
              </a:r>
              <a:endParaRPr lang="en-US" sz="1200" dirty="0">
                <a:latin typeface="Arial" pitchFamily="34" charset="0"/>
                <a:cs typeface="Arial" pitchFamily="34" charset="0"/>
              </a:endParaRPr>
            </a:p>
          </p:txBody>
        </p:sp>
        <p:sp>
          <p:nvSpPr>
            <p:cNvPr id="210" name="TextBox 209"/>
            <p:cNvSpPr txBox="1"/>
            <p:nvPr/>
          </p:nvSpPr>
          <p:spPr>
            <a:xfrm>
              <a:off x="3732105" y="2643898"/>
              <a:ext cx="695051" cy="369332"/>
            </a:xfrm>
            <a:prstGeom prst="rect">
              <a:avLst/>
            </a:prstGeom>
            <a:noFill/>
          </p:spPr>
          <p:txBody>
            <a:bodyPr wrap="square" rtlCol="0">
              <a:spAutoFit/>
            </a:bodyPr>
            <a:lstStyle/>
            <a:p>
              <a:r>
                <a:rPr lang="en-US" sz="900" dirty="0" smtClean="0">
                  <a:latin typeface="Arial" pitchFamily="34" charset="0"/>
                  <a:cs typeface="Arial" pitchFamily="34" charset="0"/>
                </a:rPr>
                <a:t>Viral sensors</a:t>
              </a:r>
              <a:endParaRPr lang="en-US" sz="900" dirty="0">
                <a:latin typeface="Arial" pitchFamily="34" charset="0"/>
                <a:cs typeface="Arial" pitchFamily="34" charset="0"/>
              </a:endParaRPr>
            </a:p>
          </p:txBody>
        </p:sp>
        <p:sp>
          <p:nvSpPr>
            <p:cNvPr id="211" name="AutoShape 157"/>
            <p:cNvSpPr>
              <a:spLocks noChangeArrowheads="1"/>
            </p:cNvSpPr>
            <p:nvPr/>
          </p:nvSpPr>
          <p:spPr bwMode="auto">
            <a:xfrm rot="11717">
              <a:off x="2050377" y="3077424"/>
              <a:ext cx="533400" cy="381000"/>
            </a:xfrm>
            <a:prstGeom prst="diamond">
              <a:avLst/>
            </a:prstGeom>
            <a:gradFill rotWithShape="1">
              <a:gsLst>
                <a:gs pos="0">
                  <a:srgbClr val="FFCC99">
                    <a:gamma/>
                    <a:shade val="46275"/>
                    <a:invGamma/>
                  </a:srgbClr>
                </a:gs>
                <a:gs pos="50000">
                  <a:srgbClr val="FFCC99"/>
                </a:gs>
                <a:gs pos="100000">
                  <a:srgbClr val="FFCC99">
                    <a:gamma/>
                    <a:shade val="46275"/>
                    <a:invGamma/>
                  </a:srgbClr>
                </a:gs>
              </a:gsLst>
              <a:lin ang="5400000" scaled="1"/>
            </a:gradFill>
            <a:ln w="9525">
              <a:noFill/>
              <a:miter lim="800000"/>
              <a:headEnd/>
              <a:tailEnd/>
            </a:ln>
            <a:effectLst/>
          </p:spPr>
          <p:txBody>
            <a:bodyPr wrap="none" anchor="ctr"/>
            <a:lstStyle/>
            <a:p>
              <a:pPr algn="ctr"/>
              <a:r>
                <a:rPr lang="en-US" sz="1000" dirty="0"/>
                <a:t>NF-</a:t>
              </a:r>
              <a:r>
                <a:rPr lang="en-US" sz="1000" dirty="0" err="1">
                  <a:latin typeface="Symbol" pitchFamily="18" charset="2"/>
                </a:rPr>
                <a:t>k</a:t>
              </a:r>
              <a:r>
                <a:rPr lang="en-US" sz="1000" dirty="0" err="1"/>
                <a:t>B</a:t>
              </a:r>
              <a:endParaRPr lang="en-US" sz="1000" dirty="0"/>
            </a:p>
          </p:txBody>
        </p:sp>
        <p:sp>
          <p:nvSpPr>
            <p:cNvPr id="212" name="AutoShape 159"/>
            <p:cNvSpPr>
              <a:spLocks noChangeArrowheads="1"/>
            </p:cNvSpPr>
            <p:nvPr/>
          </p:nvSpPr>
          <p:spPr bwMode="auto">
            <a:xfrm>
              <a:off x="2828925" y="3066990"/>
              <a:ext cx="533400" cy="381000"/>
            </a:xfrm>
            <a:prstGeom prst="diamond">
              <a:avLst/>
            </a:prstGeom>
            <a:gradFill rotWithShape="1">
              <a:gsLst>
                <a:gs pos="0">
                  <a:srgbClr val="CC99FF">
                    <a:gamma/>
                    <a:shade val="46275"/>
                    <a:invGamma/>
                  </a:srgbClr>
                </a:gs>
                <a:gs pos="50000">
                  <a:srgbClr val="CC99FF"/>
                </a:gs>
                <a:gs pos="100000">
                  <a:srgbClr val="CC99FF">
                    <a:gamma/>
                    <a:shade val="46275"/>
                    <a:invGamma/>
                  </a:srgbClr>
                </a:gs>
              </a:gsLst>
              <a:lin ang="5400000" scaled="1"/>
            </a:gradFill>
            <a:ln w="9525">
              <a:noFill/>
              <a:miter lim="800000"/>
              <a:headEnd/>
              <a:tailEnd/>
            </a:ln>
            <a:effectLst/>
          </p:spPr>
          <p:txBody>
            <a:bodyPr wrap="none" anchor="ctr"/>
            <a:lstStyle/>
            <a:p>
              <a:pPr algn="ctr"/>
              <a:r>
                <a:rPr lang="en-US" sz="1000" dirty="0" smtClean="0"/>
                <a:t>IRFs</a:t>
              </a:r>
              <a:endParaRPr lang="en-US" sz="1000" dirty="0"/>
            </a:p>
          </p:txBody>
        </p:sp>
        <p:sp>
          <p:nvSpPr>
            <p:cNvPr id="213" name="Line 257"/>
            <p:cNvSpPr>
              <a:spLocks noChangeShapeType="1"/>
            </p:cNvSpPr>
            <p:nvPr/>
          </p:nvSpPr>
          <p:spPr bwMode="auto">
            <a:xfrm>
              <a:off x="2306745" y="2347530"/>
              <a:ext cx="0" cy="731520"/>
            </a:xfrm>
            <a:prstGeom prst="line">
              <a:avLst/>
            </a:prstGeom>
            <a:noFill/>
            <a:ln w="38100">
              <a:solidFill>
                <a:schemeClr val="tx1"/>
              </a:solidFill>
              <a:prstDash val="sysDash"/>
              <a:round/>
              <a:headEnd/>
              <a:tailEnd type="triangle" w="med" len="med"/>
            </a:ln>
            <a:effectLst/>
          </p:spPr>
          <p:txBody>
            <a:bodyPr/>
            <a:lstStyle/>
            <a:p>
              <a:endParaRPr lang="en-US"/>
            </a:p>
          </p:txBody>
        </p:sp>
        <p:sp>
          <p:nvSpPr>
            <p:cNvPr id="214" name="Text Box 234"/>
            <p:cNvSpPr txBox="1">
              <a:spLocks noChangeArrowheads="1"/>
            </p:cNvSpPr>
            <p:nvPr/>
          </p:nvSpPr>
          <p:spPr bwMode="auto">
            <a:xfrm>
              <a:off x="2813025" y="3618270"/>
              <a:ext cx="838200" cy="244475"/>
            </a:xfrm>
            <a:prstGeom prst="rect">
              <a:avLst/>
            </a:prstGeom>
            <a:noFill/>
            <a:ln w="9525">
              <a:noFill/>
              <a:miter lim="800000"/>
              <a:headEnd/>
              <a:tailEnd/>
            </a:ln>
            <a:effectLst/>
          </p:spPr>
          <p:txBody>
            <a:bodyPr>
              <a:spAutoFit/>
            </a:bodyPr>
            <a:lstStyle/>
            <a:p>
              <a:r>
                <a:rPr lang="en-US" sz="1000" dirty="0" smtClean="0"/>
                <a:t>IFN-</a:t>
              </a:r>
              <a:r>
                <a:rPr lang="en-US" sz="1000" dirty="0" smtClean="0">
                  <a:latin typeface="Symbol" pitchFamily="18" charset="2"/>
                </a:rPr>
                <a:t>a</a:t>
              </a:r>
              <a:r>
                <a:rPr lang="en-US" sz="1000" dirty="0" smtClean="0"/>
                <a:t>/</a:t>
              </a:r>
              <a:r>
                <a:rPr lang="en-US" sz="1000" dirty="0" smtClean="0">
                  <a:latin typeface="Symbol" pitchFamily="18" charset="2"/>
                </a:rPr>
                <a:t>b</a:t>
              </a:r>
              <a:endParaRPr lang="en-US" sz="1000" dirty="0">
                <a:latin typeface="Symbol" pitchFamily="18" charset="2"/>
              </a:endParaRPr>
            </a:p>
          </p:txBody>
        </p:sp>
        <p:sp>
          <p:nvSpPr>
            <p:cNvPr id="215" name="Text Box 249"/>
            <p:cNvSpPr txBox="1">
              <a:spLocks noChangeArrowheads="1"/>
            </p:cNvSpPr>
            <p:nvPr/>
          </p:nvSpPr>
          <p:spPr bwMode="auto">
            <a:xfrm>
              <a:off x="1944150" y="3608745"/>
              <a:ext cx="838200" cy="244475"/>
            </a:xfrm>
            <a:prstGeom prst="rect">
              <a:avLst/>
            </a:prstGeom>
            <a:noFill/>
            <a:ln w="9525">
              <a:noFill/>
              <a:miter lim="800000"/>
              <a:headEnd/>
              <a:tailEnd/>
            </a:ln>
            <a:effectLst/>
          </p:spPr>
          <p:txBody>
            <a:bodyPr>
              <a:spAutoFit/>
            </a:bodyPr>
            <a:lstStyle/>
            <a:p>
              <a:r>
                <a:rPr lang="en-US" sz="1000" dirty="0"/>
                <a:t>Cytokines</a:t>
              </a:r>
              <a:endParaRPr lang="en-US" sz="1000" dirty="0">
                <a:latin typeface="Symbol" pitchFamily="18" charset="2"/>
              </a:endParaRPr>
            </a:p>
          </p:txBody>
        </p:sp>
        <p:sp>
          <p:nvSpPr>
            <p:cNvPr id="216" name="Line 252"/>
            <p:cNvSpPr>
              <a:spLocks noChangeShapeType="1"/>
            </p:cNvSpPr>
            <p:nvPr/>
          </p:nvSpPr>
          <p:spPr bwMode="auto">
            <a:xfrm flipH="1" flipV="1">
              <a:off x="3678345" y="2756580"/>
              <a:ext cx="152400" cy="76200"/>
            </a:xfrm>
            <a:prstGeom prst="line">
              <a:avLst/>
            </a:prstGeom>
            <a:noFill/>
            <a:ln w="15875">
              <a:solidFill>
                <a:schemeClr val="tx1"/>
              </a:solidFill>
              <a:round/>
              <a:headEnd/>
              <a:tailEnd type="triangle" w="med" len="med"/>
            </a:ln>
            <a:effectLst/>
          </p:spPr>
          <p:txBody>
            <a:bodyPr/>
            <a:lstStyle/>
            <a:p>
              <a:endParaRPr lang="en-US"/>
            </a:p>
          </p:txBody>
        </p:sp>
        <p:sp>
          <p:nvSpPr>
            <p:cNvPr id="217" name="Line 252"/>
            <p:cNvSpPr>
              <a:spLocks noChangeShapeType="1"/>
            </p:cNvSpPr>
            <p:nvPr/>
          </p:nvSpPr>
          <p:spPr bwMode="auto">
            <a:xfrm flipH="1">
              <a:off x="2317725" y="3447990"/>
              <a:ext cx="0" cy="152400"/>
            </a:xfrm>
            <a:prstGeom prst="line">
              <a:avLst/>
            </a:prstGeom>
            <a:noFill/>
            <a:ln w="15875">
              <a:solidFill>
                <a:schemeClr val="tx1"/>
              </a:solidFill>
              <a:round/>
              <a:headEnd/>
              <a:tailEnd type="triangle" w="med" len="med"/>
            </a:ln>
            <a:effectLst/>
          </p:spPr>
          <p:txBody>
            <a:bodyPr/>
            <a:lstStyle/>
            <a:p>
              <a:endParaRPr lang="en-US"/>
            </a:p>
          </p:txBody>
        </p:sp>
        <p:grpSp>
          <p:nvGrpSpPr>
            <p:cNvPr id="218" name="Group 217"/>
            <p:cNvGrpSpPr/>
            <p:nvPr/>
          </p:nvGrpSpPr>
          <p:grpSpPr>
            <a:xfrm rot="8068134">
              <a:off x="3423654" y="2611175"/>
              <a:ext cx="387390" cy="120890"/>
              <a:chOff x="3909885" y="2829756"/>
              <a:chExt cx="387390" cy="120890"/>
            </a:xfrm>
          </p:grpSpPr>
          <p:grpSp>
            <p:nvGrpSpPr>
              <p:cNvPr id="232" name="Group 97"/>
              <p:cNvGrpSpPr/>
              <p:nvPr/>
            </p:nvGrpSpPr>
            <p:grpSpPr>
              <a:xfrm rot="2700000">
                <a:off x="4077006" y="2730377"/>
                <a:ext cx="82296" cy="358242"/>
                <a:chOff x="3733800" y="2994558"/>
                <a:chExt cx="82296" cy="358242"/>
              </a:xfrm>
            </p:grpSpPr>
            <p:sp>
              <p:nvSpPr>
                <p:cNvPr id="236" name="Rounded Rectangle 235"/>
                <p:cNvSpPr/>
                <p:nvPr/>
              </p:nvSpPr>
              <p:spPr>
                <a:xfrm>
                  <a:off x="3751614" y="2994558"/>
                  <a:ext cx="45719" cy="219075"/>
                </a:xfrm>
                <a:prstGeom prst="roundRect">
                  <a:avLst/>
                </a:prstGeom>
                <a:solidFill>
                  <a:srgbClr val="FFC000">
                    <a:alpha val="67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p:cNvSpPr/>
                <p:nvPr/>
              </p:nvSpPr>
              <p:spPr>
                <a:xfrm>
                  <a:off x="3733800" y="3200400"/>
                  <a:ext cx="82296" cy="152400"/>
                </a:xfrm>
                <a:prstGeom prst="ellipse">
                  <a:avLst/>
                </a:prstGeom>
                <a:solidFill>
                  <a:schemeClr val="accent1">
                    <a:lumMod val="75000"/>
                    <a:alpha val="68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3" name="Group 237"/>
              <p:cNvGrpSpPr/>
              <p:nvPr/>
            </p:nvGrpSpPr>
            <p:grpSpPr>
              <a:xfrm rot="2700000">
                <a:off x="4047858" y="2691783"/>
                <a:ext cx="82296" cy="358242"/>
                <a:chOff x="3733800" y="2994558"/>
                <a:chExt cx="82296" cy="358242"/>
              </a:xfrm>
            </p:grpSpPr>
            <p:sp>
              <p:nvSpPr>
                <p:cNvPr id="234" name="Rounded Rectangle 233"/>
                <p:cNvSpPr/>
                <p:nvPr/>
              </p:nvSpPr>
              <p:spPr>
                <a:xfrm>
                  <a:off x="3751614" y="2994558"/>
                  <a:ext cx="45719" cy="219075"/>
                </a:xfrm>
                <a:prstGeom prst="roundRect">
                  <a:avLst/>
                </a:prstGeom>
                <a:solidFill>
                  <a:srgbClr val="FFC000">
                    <a:alpha val="67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p:cNvSpPr/>
                <p:nvPr/>
              </p:nvSpPr>
              <p:spPr>
                <a:xfrm>
                  <a:off x="3733800" y="3200400"/>
                  <a:ext cx="82296" cy="152400"/>
                </a:xfrm>
                <a:prstGeom prst="ellipse">
                  <a:avLst/>
                </a:prstGeom>
                <a:solidFill>
                  <a:schemeClr val="accent1">
                    <a:lumMod val="75000"/>
                    <a:alpha val="68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19" name="Rounded Rectangle 218"/>
            <p:cNvSpPr/>
            <p:nvPr/>
          </p:nvSpPr>
          <p:spPr>
            <a:xfrm>
              <a:off x="1828800" y="2181165"/>
              <a:ext cx="2438400" cy="2181225"/>
            </a:xfrm>
            <a:prstGeom prst="roundRect">
              <a:avLst/>
            </a:prstGeom>
            <a:noFill/>
            <a:ln w="60325" cap="rnd" cmpd="sng">
              <a:gradFill flip="none" rotWithShape="1">
                <a:gsLst>
                  <a:gs pos="0">
                    <a:srgbClr val="03D4A8">
                      <a:alpha val="55000"/>
                    </a:srgbClr>
                  </a:gs>
                  <a:gs pos="25000">
                    <a:srgbClr val="21D6E0"/>
                  </a:gs>
                  <a:gs pos="75000">
                    <a:srgbClr val="0087E6"/>
                  </a:gs>
                  <a:gs pos="100000">
                    <a:srgbClr val="005CBF">
                      <a:alpha val="84000"/>
                    </a:srgbClr>
                  </a:gs>
                </a:gsLst>
                <a:lin ang="5400000" scaled="0"/>
                <a:tileRect/>
              </a:gra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reeform 219"/>
            <p:cNvSpPr/>
            <p:nvPr/>
          </p:nvSpPr>
          <p:spPr>
            <a:xfrm rot="11147836">
              <a:off x="2772759" y="2273500"/>
              <a:ext cx="1125675" cy="453671"/>
            </a:xfrm>
            <a:custGeom>
              <a:avLst/>
              <a:gdLst>
                <a:gd name="connsiteX0" fmla="*/ 218704 w 1183574"/>
                <a:gd name="connsiteY0" fmla="*/ 167244 h 942109"/>
                <a:gd name="connsiteX1" fmla="*/ 836220 w 1183574"/>
                <a:gd name="connsiteY1" fmla="*/ 101930 h 942109"/>
                <a:gd name="connsiteX2" fmla="*/ 1115291 w 1183574"/>
                <a:gd name="connsiteY2" fmla="*/ 778823 h 942109"/>
                <a:gd name="connsiteX3" fmla="*/ 426522 w 1183574"/>
                <a:gd name="connsiteY3" fmla="*/ 867888 h 942109"/>
                <a:gd name="connsiteX4" fmla="*/ 34636 w 1183574"/>
                <a:gd name="connsiteY4" fmla="*/ 333499 h 942109"/>
                <a:gd name="connsiteX5" fmla="*/ 218704 w 1183574"/>
                <a:gd name="connsiteY5" fmla="*/ 167244 h 94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3574" h="942109">
                  <a:moveTo>
                    <a:pt x="218704" y="167244"/>
                  </a:moveTo>
                  <a:cubicBezTo>
                    <a:pt x="352301" y="128649"/>
                    <a:pt x="686789" y="0"/>
                    <a:pt x="836220" y="101930"/>
                  </a:cubicBezTo>
                  <a:cubicBezTo>
                    <a:pt x="985651" y="203860"/>
                    <a:pt x="1183574" y="651163"/>
                    <a:pt x="1115291" y="778823"/>
                  </a:cubicBezTo>
                  <a:cubicBezTo>
                    <a:pt x="1047008" y="906483"/>
                    <a:pt x="606631" y="942109"/>
                    <a:pt x="426522" y="867888"/>
                  </a:cubicBezTo>
                  <a:cubicBezTo>
                    <a:pt x="246413" y="793667"/>
                    <a:pt x="69272" y="452252"/>
                    <a:pt x="34636" y="333499"/>
                  </a:cubicBezTo>
                  <a:cubicBezTo>
                    <a:pt x="0" y="214746"/>
                    <a:pt x="85107" y="205839"/>
                    <a:pt x="218704" y="167244"/>
                  </a:cubicBezTo>
                  <a:close/>
                </a:path>
              </a:pathLst>
            </a:custGeom>
            <a:noFill/>
            <a:ln w="47625" cmpd="sng">
              <a:gradFill>
                <a:gsLst>
                  <a:gs pos="0">
                    <a:schemeClr val="accent1">
                      <a:tint val="66000"/>
                      <a:satMod val="160000"/>
                      <a:alpha val="29000"/>
                    </a:schemeClr>
                  </a:gs>
                  <a:gs pos="50000">
                    <a:schemeClr val="accent1">
                      <a:tint val="44500"/>
                      <a:satMod val="160000"/>
                    </a:schemeClr>
                  </a:gs>
                  <a:gs pos="100000">
                    <a:schemeClr val="accent1">
                      <a:tint val="23500"/>
                      <a:satMod val="160000"/>
                    </a:schemeClr>
                  </a:gs>
                </a:gsLst>
                <a:lin ang="54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p:cNvSpPr/>
            <p:nvPr/>
          </p:nvSpPr>
          <p:spPr>
            <a:xfrm>
              <a:off x="4267199" y="2524065"/>
              <a:ext cx="95251" cy="390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TextBox 221"/>
            <p:cNvSpPr txBox="1"/>
            <p:nvPr/>
          </p:nvSpPr>
          <p:spPr>
            <a:xfrm rot="21421838">
              <a:off x="2833943" y="2315714"/>
              <a:ext cx="838200" cy="215444"/>
            </a:xfrm>
            <a:prstGeom prst="rect">
              <a:avLst/>
            </a:prstGeom>
            <a:noFill/>
          </p:spPr>
          <p:txBody>
            <a:bodyPr wrap="square" rtlCol="0">
              <a:spAutoFit/>
            </a:bodyPr>
            <a:lstStyle/>
            <a:p>
              <a:r>
                <a:rPr lang="en-US" sz="800" dirty="0" smtClean="0">
                  <a:latin typeface="Arial" pitchFamily="34" charset="0"/>
                  <a:cs typeface="Arial" pitchFamily="34" charset="0"/>
                </a:rPr>
                <a:t>(</a:t>
              </a:r>
              <a:r>
                <a:rPr lang="en-US" sz="800" dirty="0" err="1" smtClean="0">
                  <a:latin typeface="Arial" pitchFamily="34" charset="0"/>
                  <a:cs typeface="Arial" pitchFamily="34" charset="0"/>
                </a:rPr>
                <a:t>endosome</a:t>
              </a:r>
              <a:r>
                <a:rPr lang="en-US" sz="800" dirty="0" smtClean="0">
                  <a:latin typeface="Arial" pitchFamily="34" charset="0"/>
                  <a:cs typeface="Arial" pitchFamily="34" charset="0"/>
                </a:rPr>
                <a:t>)</a:t>
              </a:r>
              <a:endParaRPr lang="en-US" sz="800" dirty="0">
                <a:latin typeface="Arial" pitchFamily="34" charset="0"/>
                <a:cs typeface="Arial" pitchFamily="34" charset="0"/>
              </a:endParaRPr>
            </a:p>
          </p:txBody>
        </p:sp>
        <p:sp>
          <p:nvSpPr>
            <p:cNvPr id="223" name="Line 257"/>
            <p:cNvSpPr>
              <a:spLocks noChangeShapeType="1"/>
            </p:cNvSpPr>
            <p:nvPr/>
          </p:nvSpPr>
          <p:spPr bwMode="auto">
            <a:xfrm flipH="1">
              <a:off x="3105675" y="2762190"/>
              <a:ext cx="403440" cy="304800"/>
            </a:xfrm>
            <a:prstGeom prst="line">
              <a:avLst/>
            </a:prstGeom>
            <a:noFill/>
            <a:ln w="38100">
              <a:solidFill>
                <a:schemeClr val="tx1"/>
              </a:solidFill>
              <a:prstDash val="sysDash"/>
              <a:round/>
              <a:headEnd/>
              <a:tailEnd type="triangle" w="med" len="med"/>
            </a:ln>
            <a:effectLst/>
          </p:spPr>
          <p:txBody>
            <a:bodyPr/>
            <a:lstStyle/>
            <a:p>
              <a:endParaRPr lang="en-US" dirty="0"/>
            </a:p>
          </p:txBody>
        </p:sp>
        <p:sp>
          <p:nvSpPr>
            <p:cNvPr id="224" name="Line 252"/>
            <p:cNvSpPr>
              <a:spLocks noChangeShapeType="1"/>
            </p:cNvSpPr>
            <p:nvPr/>
          </p:nvSpPr>
          <p:spPr bwMode="auto">
            <a:xfrm flipH="1">
              <a:off x="3091185" y="3425550"/>
              <a:ext cx="0" cy="152400"/>
            </a:xfrm>
            <a:prstGeom prst="line">
              <a:avLst/>
            </a:prstGeom>
            <a:noFill/>
            <a:ln w="15875">
              <a:solidFill>
                <a:schemeClr val="tx1"/>
              </a:solidFill>
              <a:round/>
              <a:headEnd/>
              <a:tailEnd type="triangle" w="med" len="med"/>
            </a:ln>
            <a:effectLst/>
          </p:spPr>
          <p:txBody>
            <a:bodyPr/>
            <a:lstStyle/>
            <a:p>
              <a:endParaRPr lang="en-US"/>
            </a:p>
          </p:txBody>
        </p:sp>
        <p:sp>
          <p:nvSpPr>
            <p:cNvPr id="225" name="Oval 224"/>
            <p:cNvSpPr/>
            <p:nvPr/>
          </p:nvSpPr>
          <p:spPr>
            <a:xfrm>
              <a:off x="1724025" y="2524065"/>
              <a:ext cx="95251" cy="390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TextBox 225"/>
            <p:cNvSpPr txBox="1"/>
            <p:nvPr/>
          </p:nvSpPr>
          <p:spPr>
            <a:xfrm>
              <a:off x="4441507" y="2507358"/>
              <a:ext cx="782664" cy="461665"/>
            </a:xfrm>
            <a:prstGeom prst="rect">
              <a:avLst/>
            </a:prstGeom>
            <a:noFill/>
          </p:spPr>
          <p:txBody>
            <a:bodyPr wrap="square" rtlCol="0">
              <a:spAutoFit/>
            </a:bodyPr>
            <a:lstStyle/>
            <a:p>
              <a:r>
                <a:rPr lang="en-US" sz="1200" dirty="0" smtClean="0">
                  <a:latin typeface="Arial" pitchFamily="34" charset="0"/>
                  <a:cs typeface="Arial" pitchFamily="34" charset="0"/>
                </a:rPr>
                <a:t>Tight junction</a:t>
              </a:r>
              <a:endParaRPr lang="en-US" sz="1200" dirty="0">
                <a:latin typeface="Arial" pitchFamily="34" charset="0"/>
                <a:cs typeface="Arial" pitchFamily="34" charset="0"/>
              </a:endParaRPr>
            </a:p>
          </p:txBody>
        </p:sp>
        <p:sp>
          <p:nvSpPr>
            <p:cNvPr id="227" name="Line 252"/>
            <p:cNvSpPr>
              <a:spLocks noChangeShapeType="1"/>
            </p:cNvSpPr>
            <p:nvPr/>
          </p:nvSpPr>
          <p:spPr bwMode="auto">
            <a:xfrm flipH="1">
              <a:off x="4352925" y="2714565"/>
              <a:ext cx="152400" cy="0"/>
            </a:xfrm>
            <a:prstGeom prst="line">
              <a:avLst/>
            </a:prstGeom>
            <a:noFill/>
            <a:ln w="15875">
              <a:solidFill>
                <a:schemeClr val="tx1"/>
              </a:solidFill>
              <a:round/>
              <a:headEnd/>
              <a:tailEnd type="triangle" w="med" len="med"/>
            </a:ln>
            <a:effectLst/>
          </p:spPr>
          <p:txBody>
            <a:bodyPr/>
            <a:lstStyle/>
            <a:p>
              <a:endParaRPr lang="en-US"/>
            </a:p>
          </p:txBody>
        </p:sp>
        <p:sp>
          <p:nvSpPr>
            <p:cNvPr id="230" name="TextBox 229"/>
            <p:cNvSpPr txBox="1"/>
            <p:nvPr/>
          </p:nvSpPr>
          <p:spPr>
            <a:xfrm>
              <a:off x="2543175" y="3905130"/>
              <a:ext cx="341760" cy="400110"/>
            </a:xfrm>
            <a:prstGeom prst="rect">
              <a:avLst/>
            </a:prstGeom>
            <a:noFill/>
          </p:spPr>
          <p:txBody>
            <a:bodyPr wrap="none" rtlCol="0">
              <a:spAutoFit/>
            </a:bodyPr>
            <a:lstStyle/>
            <a:p>
              <a:r>
                <a:rPr lang="en-US" sz="2000" b="1" dirty="0" smtClean="0">
                  <a:solidFill>
                    <a:srgbClr val="7030A0"/>
                  </a:solidFill>
                  <a:latin typeface="Arial" pitchFamily="34" charset="0"/>
                  <a:cs typeface="Arial" pitchFamily="34" charset="0"/>
                </a:rPr>
                <a:t>?</a:t>
              </a:r>
              <a:endParaRPr lang="en-US" sz="2000" b="1" dirty="0">
                <a:solidFill>
                  <a:srgbClr val="7030A0"/>
                </a:solidFill>
                <a:latin typeface="Arial" pitchFamily="34" charset="0"/>
                <a:cs typeface="Arial" pitchFamily="34" charset="0"/>
              </a:endParaRPr>
            </a:p>
          </p:txBody>
        </p:sp>
        <p:sp>
          <p:nvSpPr>
            <p:cNvPr id="228" name="Freeform 227"/>
            <p:cNvSpPr/>
            <p:nvPr/>
          </p:nvSpPr>
          <p:spPr>
            <a:xfrm rot="338610">
              <a:off x="2752725" y="3943290"/>
              <a:ext cx="266700" cy="485775"/>
            </a:xfrm>
            <a:custGeom>
              <a:avLst/>
              <a:gdLst>
                <a:gd name="connsiteX0" fmla="*/ 266700 w 266700"/>
                <a:gd name="connsiteY0" fmla="*/ 0 h 485775"/>
                <a:gd name="connsiteX1" fmla="*/ 104775 w 266700"/>
                <a:gd name="connsiteY1" fmla="*/ 180975 h 485775"/>
                <a:gd name="connsiteX2" fmla="*/ 0 w 266700"/>
                <a:gd name="connsiteY2" fmla="*/ 485775 h 485775"/>
                <a:gd name="connsiteX3" fmla="*/ 0 w 266700"/>
                <a:gd name="connsiteY3" fmla="*/ 485775 h 485775"/>
              </a:gdLst>
              <a:ahLst/>
              <a:cxnLst>
                <a:cxn ang="0">
                  <a:pos x="connsiteX0" y="connsiteY0"/>
                </a:cxn>
                <a:cxn ang="0">
                  <a:pos x="connsiteX1" y="connsiteY1"/>
                </a:cxn>
                <a:cxn ang="0">
                  <a:pos x="connsiteX2" y="connsiteY2"/>
                </a:cxn>
                <a:cxn ang="0">
                  <a:pos x="connsiteX3" y="connsiteY3"/>
                </a:cxn>
              </a:cxnLst>
              <a:rect l="l" t="t" r="r" b="b"/>
              <a:pathLst>
                <a:path w="266700" h="485775">
                  <a:moveTo>
                    <a:pt x="266700" y="0"/>
                  </a:moveTo>
                  <a:cubicBezTo>
                    <a:pt x="207962" y="50006"/>
                    <a:pt x="149225" y="100013"/>
                    <a:pt x="104775" y="180975"/>
                  </a:cubicBezTo>
                  <a:cubicBezTo>
                    <a:pt x="60325" y="261938"/>
                    <a:pt x="0" y="485775"/>
                    <a:pt x="0" y="485775"/>
                  </a:cubicBezTo>
                  <a:lnTo>
                    <a:pt x="0" y="485775"/>
                  </a:lnTo>
                </a:path>
              </a:pathLst>
            </a:custGeom>
            <a:ln w="4445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9" name="Freeform 228"/>
            <p:cNvSpPr/>
            <p:nvPr/>
          </p:nvSpPr>
          <p:spPr>
            <a:xfrm rot="791169">
              <a:off x="2352675" y="3990915"/>
              <a:ext cx="447675" cy="523875"/>
            </a:xfrm>
            <a:custGeom>
              <a:avLst/>
              <a:gdLst>
                <a:gd name="connsiteX0" fmla="*/ 0 w 447675"/>
                <a:gd name="connsiteY0" fmla="*/ 0 h 523875"/>
                <a:gd name="connsiteX1" fmla="*/ 285750 w 447675"/>
                <a:gd name="connsiteY1" fmla="*/ 228600 h 523875"/>
                <a:gd name="connsiteX2" fmla="*/ 447675 w 447675"/>
                <a:gd name="connsiteY2" fmla="*/ 523875 h 523875"/>
                <a:gd name="connsiteX3" fmla="*/ 447675 w 447675"/>
                <a:gd name="connsiteY3" fmla="*/ 523875 h 523875"/>
              </a:gdLst>
              <a:ahLst/>
              <a:cxnLst>
                <a:cxn ang="0">
                  <a:pos x="connsiteX0" y="connsiteY0"/>
                </a:cxn>
                <a:cxn ang="0">
                  <a:pos x="connsiteX1" y="connsiteY1"/>
                </a:cxn>
                <a:cxn ang="0">
                  <a:pos x="connsiteX2" y="connsiteY2"/>
                </a:cxn>
                <a:cxn ang="0">
                  <a:pos x="connsiteX3" y="connsiteY3"/>
                </a:cxn>
              </a:cxnLst>
              <a:rect l="l" t="t" r="r" b="b"/>
              <a:pathLst>
                <a:path w="447675" h="523875">
                  <a:moveTo>
                    <a:pt x="0" y="0"/>
                  </a:moveTo>
                  <a:cubicBezTo>
                    <a:pt x="105569" y="70644"/>
                    <a:pt x="211138" y="141288"/>
                    <a:pt x="285750" y="228600"/>
                  </a:cubicBezTo>
                  <a:cubicBezTo>
                    <a:pt x="360362" y="315912"/>
                    <a:pt x="447675" y="523875"/>
                    <a:pt x="447675" y="523875"/>
                  </a:cubicBezTo>
                  <a:lnTo>
                    <a:pt x="447675" y="523875"/>
                  </a:lnTo>
                </a:path>
              </a:pathLst>
            </a:custGeom>
            <a:ln w="44450">
              <a:solidFill>
                <a:srgbClr val="7030A0"/>
              </a:solidFill>
              <a:prstDash val="sysDash"/>
              <a:tailEnd type="triangle" w="lg"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1" name="Group 240"/>
          <p:cNvGrpSpPr/>
          <p:nvPr/>
        </p:nvGrpSpPr>
        <p:grpSpPr>
          <a:xfrm>
            <a:off x="2514600" y="4429065"/>
            <a:ext cx="4095750" cy="1880890"/>
            <a:chOff x="685800" y="3895665"/>
            <a:chExt cx="4095750" cy="1880890"/>
          </a:xfrm>
        </p:grpSpPr>
        <p:grpSp>
          <p:nvGrpSpPr>
            <p:cNvPr id="242" name="Group 241"/>
            <p:cNvGrpSpPr/>
            <p:nvPr/>
          </p:nvGrpSpPr>
          <p:grpSpPr>
            <a:xfrm>
              <a:off x="1066800" y="5000565"/>
              <a:ext cx="113384" cy="123825"/>
              <a:chOff x="3429000" y="1476375"/>
              <a:chExt cx="228600" cy="200025"/>
            </a:xfrm>
            <a:solidFill>
              <a:srgbClr val="00B050"/>
            </a:solidFill>
          </p:grpSpPr>
          <p:sp>
            <p:nvSpPr>
              <p:cNvPr id="279" name="Oval 278"/>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Freeform 279"/>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3" name="Group 242"/>
            <p:cNvGrpSpPr/>
            <p:nvPr/>
          </p:nvGrpSpPr>
          <p:grpSpPr>
            <a:xfrm>
              <a:off x="1269690" y="4961820"/>
              <a:ext cx="113384" cy="123825"/>
              <a:chOff x="3429000" y="1476375"/>
              <a:chExt cx="228600" cy="200025"/>
            </a:xfrm>
          </p:grpSpPr>
          <p:sp>
            <p:nvSpPr>
              <p:cNvPr id="277" name="Oval 276"/>
              <p:cNvSpPr/>
              <p:nvPr/>
            </p:nvSpPr>
            <p:spPr>
              <a:xfrm>
                <a:off x="3429000" y="1476375"/>
                <a:ext cx="228600" cy="20002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Freeform 277"/>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solidFill>
                <a:schemeClr val="bg2">
                  <a:lumMod val="50000"/>
                </a:schemeClr>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44" name="TextBox 243"/>
            <p:cNvSpPr txBox="1"/>
            <p:nvPr/>
          </p:nvSpPr>
          <p:spPr>
            <a:xfrm>
              <a:off x="2209800" y="4605558"/>
              <a:ext cx="1676400" cy="446276"/>
            </a:xfrm>
            <a:prstGeom prst="rect">
              <a:avLst/>
            </a:prstGeom>
            <a:solidFill>
              <a:srgbClr val="FFC000"/>
            </a:solidFill>
            <a:ln>
              <a:solidFill>
                <a:schemeClr val="tx1"/>
              </a:solidFill>
            </a:ln>
          </p:spPr>
          <p:txBody>
            <a:bodyPr wrap="square" rtlCol="0">
              <a:spAutoFit/>
            </a:bodyPr>
            <a:lstStyle/>
            <a:p>
              <a:r>
                <a:rPr lang="en-US" sz="1100" dirty="0" smtClean="0">
                  <a:latin typeface="Arial" pitchFamily="34" charset="0"/>
                  <a:cs typeface="Arial" pitchFamily="34" charset="0"/>
                </a:rPr>
                <a:t>Gut  low-grade </a:t>
              </a:r>
              <a:r>
                <a:rPr lang="en-US" sz="1200" dirty="0" smtClean="0">
                  <a:latin typeface="Arial" pitchFamily="34" charset="0"/>
                  <a:cs typeface="Arial" pitchFamily="34" charset="0"/>
                </a:rPr>
                <a:t>chronic</a:t>
              </a:r>
              <a:r>
                <a:rPr lang="en-US" sz="1100" dirty="0" smtClean="0">
                  <a:latin typeface="Arial" pitchFamily="34" charset="0"/>
                  <a:cs typeface="Arial" pitchFamily="34" charset="0"/>
                </a:rPr>
                <a:t> inflammation</a:t>
              </a:r>
              <a:endParaRPr lang="en-US" sz="1100" dirty="0">
                <a:latin typeface="Arial" pitchFamily="34" charset="0"/>
                <a:cs typeface="Arial" pitchFamily="34" charset="0"/>
              </a:endParaRPr>
            </a:p>
          </p:txBody>
        </p:sp>
        <p:grpSp>
          <p:nvGrpSpPr>
            <p:cNvPr id="245" name="Group 244"/>
            <p:cNvGrpSpPr/>
            <p:nvPr/>
          </p:nvGrpSpPr>
          <p:grpSpPr>
            <a:xfrm>
              <a:off x="1371600" y="5076765"/>
              <a:ext cx="113384" cy="123825"/>
              <a:chOff x="3429000" y="1476375"/>
              <a:chExt cx="228600" cy="200025"/>
            </a:xfrm>
            <a:solidFill>
              <a:srgbClr val="FFC000"/>
            </a:solidFill>
          </p:grpSpPr>
          <p:sp>
            <p:nvSpPr>
              <p:cNvPr id="275" name="Oval 274"/>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Freeform 275"/>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46" name="Freeform 245"/>
            <p:cNvSpPr/>
            <p:nvPr/>
          </p:nvSpPr>
          <p:spPr>
            <a:xfrm>
              <a:off x="3895725" y="3895665"/>
              <a:ext cx="428625" cy="933450"/>
            </a:xfrm>
            <a:custGeom>
              <a:avLst/>
              <a:gdLst>
                <a:gd name="connsiteX0" fmla="*/ 0 w 658812"/>
                <a:gd name="connsiteY0" fmla="*/ 1228725 h 1228725"/>
                <a:gd name="connsiteX1" fmla="*/ 552450 w 658812"/>
                <a:gd name="connsiteY1" fmla="*/ 971550 h 1228725"/>
                <a:gd name="connsiteX2" fmla="*/ 638175 w 658812"/>
                <a:gd name="connsiteY2" fmla="*/ 0 h 1228725"/>
                <a:gd name="connsiteX3" fmla="*/ 638175 w 658812"/>
                <a:gd name="connsiteY3" fmla="*/ 0 h 1228725"/>
              </a:gdLst>
              <a:ahLst/>
              <a:cxnLst>
                <a:cxn ang="0">
                  <a:pos x="connsiteX0" y="connsiteY0"/>
                </a:cxn>
                <a:cxn ang="0">
                  <a:pos x="connsiteX1" y="connsiteY1"/>
                </a:cxn>
                <a:cxn ang="0">
                  <a:pos x="connsiteX2" y="connsiteY2"/>
                </a:cxn>
                <a:cxn ang="0">
                  <a:pos x="connsiteX3" y="connsiteY3"/>
                </a:cxn>
              </a:cxnLst>
              <a:rect l="l" t="t" r="r" b="b"/>
              <a:pathLst>
                <a:path w="658812" h="1228725">
                  <a:moveTo>
                    <a:pt x="0" y="1228725"/>
                  </a:moveTo>
                  <a:cubicBezTo>
                    <a:pt x="223044" y="1202531"/>
                    <a:pt x="446088" y="1176337"/>
                    <a:pt x="552450" y="971550"/>
                  </a:cubicBezTo>
                  <a:cubicBezTo>
                    <a:pt x="658812" y="766763"/>
                    <a:pt x="638175" y="0"/>
                    <a:pt x="638175" y="0"/>
                  </a:cubicBezTo>
                  <a:lnTo>
                    <a:pt x="638175" y="0"/>
                  </a:lnTo>
                </a:path>
              </a:pathLst>
            </a:custGeom>
            <a:ln w="12700">
              <a:solidFill>
                <a:schemeClr val="accent2">
                  <a:lumMod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7" name="Freeform 246"/>
            <p:cNvSpPr/>
            <p:nvPr/>
          </p:nvSpPr>
          <p:spPr>
            <a:xfrm>
              <a:off x="3895725" y="4105215"/>
              <a:ext cx="723900" cy="855662"/>
            </a:xfrm>
            <a:custGeom>
              <a:avLst/>
              <a:gdLst>
                <a:gd name="connsiteX0" fmla="*/ 0 w 933450"/>
                <a:gd name="connsiteY0" fmla="*/ 733425 h 855662"/>
                <a:gd name="connsiteX1" fmla="*/ 762000 w 933450"/>
                <a:gd name="connsiteY1" fmla="*/ 733425 h 855662"/>
                <a:gd name="connsiteX2" fmla="*/ 933450 w 933450"/>
                <a:gd name="connsiteY2" fmla="*/ 0 h 855662"/>
                <a:gd name="connsiteX3" fmla="*/ 933450 w 933450"/>
                <a:gd name="connsiteY3" fmla="*/ 0 h 855662"/>
              </a:gdLst>
              <a:ahLst/>
              <a:cxnLst>
                <a:cxn ang="0">
                  <a:pos x="connsiteX0" y="connsiteY0"/>
                </a:cxn>
                <a:cxn ang="0">
                  <a:pos x="connsiteX1" y="connsiteY1"/>
                </a:cxn>
                <a:cxn ang="0">
                  <a:pos x="connsiteX2" y="connsiteY2"/>
                </a:cxn>
                <a:cxn ang="0">
                  <a:pos x="connsiteX3" y="connsiteY3"/>
                </a:cxn>
              </a:cxnLst>
              <a:rect l="l" t="t" r="r" b="b"/>
              <a:pathLst>
                <a:path w="933450" h="855662">
                  <a:moveTo>
                    <a:pt x="0" y="733425"/>
                  </a:moveTo>
                  <a:cubicBezTo>
                    <a:pt x="303212" y="794543"/>
                    <a:pt x="606425" y="855662"/>
                    <a:pt x="762000" y="733425"/>
                  </a:cubicBezTo>
                  <a:cubicBezTo>
                    <a:pt x="917575" y="611188"/>
                    <a:pt x="933450" y="0"/>
                    <a:pt x="933450" y="0"/>
                  </a:cubicBezTo>
                  <a:lnTo>
                    <a:pt x="933450" y="0"/>
                  </a:lnTo>
                </a:path>
              </a:pathLst>
            </a:custGeom>
            <a:ln w="12700">
              <a:solidFill>
                <a:schemeClr val="accent2">
                  <a:lumMod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48" name="Group 247"/>
            <p:cNvGrpSpPr/>
            <p:nvPr/>
          </p:nvGrpSpPr>
          <p:grpSpPr>
            <a:xfrm>
              <a:off x="914400" y="4667190"/>
              <a:ext cx="838200" cy="685800"/>
              <a:chOff x="1219200" y="5257800"/>
              <a:chExt cx="838200" cy="685800"/>
            </a:xfrm>
          </p:grpSpPr>
          <p:grpSp>
            <p:nvGrpSpPr>
              <p:cNvPr id="260" name="Group 298"/>
              <p:cNvGrpSpPr/>
              <p:nvPr/>
            </p:nvGrpSpPr>
            <p:grpSpPr>
              <a:xfrm>
                <a:off x="1419225" y="5686425"/>
                <a:ext cx="228600" cy="228600"/>
                <a:chOff x="1981200" y="5715000"/>
                <a:chExt cx="381000" cy="457200"/>
              </a:xfrm>
            </p:grpSpPr>
            <p:sp>
              <p:nvSpPr>
                <p:cNvPr id="271" name="Oval 224" descr="Large confetti"/>
                <p:cNvSpPr>
                  <a:spLocks noChangeArrowheads="1"/>
                </p:cNvSpPr>
                <p:nvPr/>
              </p:nvSpPr>
              <p:spPr bwMode="auto">
                <a:xfrm>
                  <a:off x="1981200" y="5715000"/>
                  <a:ext cx="381000" cy="457200"/>
                </a:xfrm>
                <a:prstGeom prst="ellipse">
                  <a:avLst/>
                </a:prstGeom>
                <a:pattFill prst="lgConfetti">
                  <a:fgClr>
                    <a:srgbClr val="FF9999"/>
                  </a:fgClr>
                  <a:bgClr>
                    <a:schemeClr val="bg1"/>
                  </a:bgClr>
                </a:pattFill>
                <a:ln w="9525">
                  <a:solidFill>
                    <a:srgbClr val="993366"/>
                  </a:solidFill>
                  <a:round/>
                  <a:headEnd/>
                  <a:tailEnd/>
                </a:ln>
                <a:effectLst/>
              </p:spPr>
              <p:txBody>
                <a:bodyPr wrap="none" anchor="ctr"/>
                <a:lstStyle/>
                <a:p>
                  <a:pPr algn="ctr"/>
                  <a:endParaRPr lang="en-US"/>
                </a:p>
              </p:txBody>
            </p:sp>
            <p:sp>
              <p:nvSpPr>
                <p:cNvPr id="272" name="Freeform 236" descr="Purple mesh"/>
                <p:cNvSpPr>
                  <a:spLocks/>
                </p:cNvSpPr>
                <p:nvPr/>
              </p:nvSpPr>
              <p:spPr bwMode="auto">
                <a:xfrm>
                  <a:off x="2019300" y="5819775"/>
                  <a:ext cx="155575" cy="207963"/>
                </a:xfrm>
                <a:custGeom>
                  <a:avLst/>
                  <a:gdLst/>
                  <a:ahLst/>
                  <a:cxnLst>
                    <a:cxn ang="0">
                      <a:pos x="38" y="131"/>
                    </a:cxn>
                    <a:cxn ang="0">
                      <a:pos x="20" y="41"/>
                    </a:cxn>
                    <a:cxn ang="0">
                      <a:pos x="26" y="11"/>
                    </a:cxn>
                    <a:cxn ang="0">
                      <a:pos x="56" y="5"/>
                    </a:cxn>
                    <a:cxn ang="0">
                      <a:pos x="92" y="11"/>
                    </a:cxn>
                    <a:cxn ang="0">
                      <a:pos x="80" y="47"/>
                    </a:cxn>
                    <a:cxn ang="0">
                      <a:pos x="50" y="113"/>
                    </a:cxn>
                    <a:cxn ang="0">
                      <a:pos x="32" y="119"/>
                    </a:cxn>
                    <a:cxn ang="0">
                      <a:pos x="38" y="131"/>
                    </a:cxn>
                  </a:cxnLst>
                  <a:rect l="0" t="0" r="r" b="b"/>
                  <a:pathLst>
                    <a:path w="98" h="131">
                      <a:moveTo>
                        <a:pt x="38" y="131"/>
                      </a:moveTo>
                      <a:cubicBezTo>
                        <a:pt x="0" y="118"/>
                        <a:pt x="15" y="74"/>
                        <a:pt x="20" y="41"/>
                      </a:cubicBezTo>
                      <a:cubicBezTo>
                        <a:pt x="21" y="31"/>
                        <a:pt x="19" y="18"/>
                        <a:pt x="26" y="11"/>
                      </a:cubicBezTo>
                      <a:cubicBezTo>
                        <a:pt x="33" y="4"/>
                        <a:pt x="46" y="7"/>
                        <a:pt x="56" y="5"/>
                      </a:cubicBezTo>
                      <a:cubicBezTo>
                        <a:pt x="68" y="7"/>
                        <a:pt x="86" y="0"/>
                        <a:pt x="92" y="11"/>
                      </a:cubicBezTo>
                      <a:cubicBezTo>
                        <a:pt x="98" y="22"/>
                        <a:pt x="83" y="35"/>
                        <a:pt x="80" y="47"/>
                      </a:cubicBezTo>
                      <a:cubicBezTo>
                        <a:pt x="74" y="71"/>
                        <a:pt x="70" y="96"/>
                        <a:pt x="50" y="113"/>
                      </a:cubicBezTo>
                      <a:cubicBezTo>
                        <a:pt x="45" y="117"/>
                        <a:pt x="36" y="114"/>
                        <a:pt x="32" y="119"/>
                      </a:cubicBezTo>
                      <a:cubicBezTo>
                        <a:pt x="30" y="123"/>
                        <a:pt x="36" y="127"/>
                        <a:pt x="38" y="131"/>
                      </a:cubicBezTo>
                      <a:close/>
                    </a:path>
                  </a:pathLst>
                </a:custGeom>
                <a:blipFill dpi="0" rotWithShape="1">
                  <a:blip r:embed="rId5" cstate="print"/>
                  <a:srcRect/>
                  <a:tile tx="0" ty="0" sx="100000" sy="100000" flip="none" algn="tl"/>
                </a:blipFill>
                <a:ln w="9525">
                  <a:noFill/>
                  <a:round/>
                  <a:headEnd/>
                  <a:tailEnd/>
                </a:ln>
                <a:effectLst/>
              </p:spPr>
              <p:txBody>
                <a:bodyPr/>
                <a:lstStyle/>
                <a:p>
                  <a:endParaRPr lang="en-US"/>
                </a:p>
              </p:txBody>
            </p:sp>
            <p:sp>
              <p:nvSpPr>
                <p:cNvPr id="273" name="Freeform 237" descr="Purple mesh"/>
                <p:cNvSpPr>
                  <a:spLocks/>
                </p:cNvSpPr>
                <p:nvPr/>
              </p:nvSpPr>
              <p:spPr bwMode="auto">
                <a:xfrm>
                  <a:off x="2219325" y="5838825"/>
                  <a:ext cx="76200" cy="146050"/>
                </a:xfrm>
                <a:custGeom>
                  <a:avLst/>
                  <a:gdLst/>
                  <a:ahLst/>
                  <a:cxnLst>
                    <a:cxn ang="0">
                      <a:pos x="6" y="0"/>
                    </a:cxn>
                    <a:cxn ang="0">
                      <a:pos x="48" y="84"/>
                    </a:cxn>
                    <a:cxn ang="0">
                      <a:pos x="0" y="54"/>
                    </a:cxn>
                    <a:cxn ang="0">
                      <a:pos x="6" y="0"/>
                    </a:cxn>
                  </a:cxnLst>
                  <a:rect l="0" t="0" r="r" b="b"/>
                  <a:pathLst>
                    <a:path w="48" h="92">
                      <a:moveTo>
                        <a:pt x="6" y="0"/>
                      </a:moveTo>
                      <a:cubicBezTo>
                        <a:pt x="46" y="27"/>
                        <a:pt x="42" y="30"/>
                        <a:pt x="48" y="84"/>
                      </a:cubicBezTo>
                      <a:cubicBezTo>
                        <a:pt x="6" y="92"/>
                        <a:pt x="13" y="92"/>
                        <a:pt x="0" y="54"/>
                      </a:cubicBezTo>
                      <a:cubicBezTo>
                        <a:pt x="6" y="4"/>
                        <a:pt x="6" y="22"/>
                        <a:pt x="6" y="0"/>
                      </a:cubicBezTo>
                      <a:close/>
                    </a:path>
                  </a:pathLst>
                </a:custGeom>
                <a:blipFill dpi="0" rotWithShape="1">
                  <a:blip r:embed="rId5" cstate="print"/>
                  <a:srcRect/>
                  <a:tile tx="0" ty="0" sx="100000" sy="100000" flip="none" algn="tl"/>
                </a:blipFill>
                <a:ln w="9525">
                  <a:noFill/>
                  <a:round/>
                  <a:headEnd/>
                  <a:tailEnd/>
                </a:ln>
                <a:effectLst/>
              </p:spPr>
              <p:txBody>
                <a:bodyPr/>
                <a:lstStyle/>
                <a:p>
                  <a:endParaRPr lang="en-US"/>
                </a:p>
              </p:txBody>
            </p:sp>
            <p:sp>
              <p:nvSpPr>
                <p:cNvPr id="274" name="Freeform 238" descr="Purple mesh"/>
                <p:cNvSpPr>
                  <a:spLocks/>
                </p:cNvSpPr>
                <p:nvPr/>
              </p:nvSpPr>
              <p:spPr bwMode="auto">
                <a:xfrm>
                  <a:off x="2143125" y="5991225"/>
                  <a:ext cx="155575" cy="106363"/>
                </a:xfrm>
                <a:custGeom>
                  <a:avLst/>
                  <a:gdLst/>
                  <a:ahLst/>
                  <a:cxnLst>
                    <a:cxn ang="0">
                      <a:pos x="81" y="33"/>
                    </a:cxn>
                    <a:cxn ang="0">
                      <a:pos x="9" y="27"/>
                    </a:cxn>
                    <a:cxn ang="0">
                      <a:pos x="15" y="63"/>
                    </a:cxn>
                    <a:cxn ang="0">
                      <a:pos x="81" y="33"/>
                    </a:cxn>
                  </a:cxnLst>
                  <a:rect l="0" t="0" r="r" b="b"/>
                  <a:pathLst>
                    <a:path w="98" h="67">
                      <a:moveTo>
                        <a:pt x="81" y="33"/>
                      </a:moveTo>
                      <a:cubicBezTo>
                        <a:pt x="60" y="19"/>
                        <a:pt x="40" y="0"/>
                        <a:pt x="9" y="27"/>
                      </a:cubicBezTo>
                      <a:cubicBezTo>
                        <a:pt x="0" y="35"/>
                        <a:pt x="13" y="51"/>
                        <a:pt x="15" y="63"/>
                      </a:cubicBezTo>
                      <a:cubicBezTo>
                        <a:pt x="29" y="61"/>
                        <a:pt x="98" y="67"/>
                        <a:pt x="81" y="33"/>
                      </a:cubicBezTo>
                      <a:close/>
                    </a:path>
                  </a:pathLst>
                </a:custGeom>
                <a:blipFill dpi="0" rotWithShape="1">
                  <a:blip r:embed="rId5" cstate="print"/>
                  <a:srcRect/>
                  <a:tile tx="0" ty="0" sx="100000" sy="100000" flip="none" algn="tl"/>
                </a:blipFill>
                <a:ln w="9525">
                  <a:noFill/>
                  <a:round/>
                  <a:headEnd/>
                  <a:tailEnd/>
                </a:ln>
                <a:effectLst/>
              </p:spPr>
              <p:txBody>
                <a:bodyPr/>
                <a:lstStyle/>
                <a:p>
                  <a:endParaRPr lang="en-US"/>
                </a:p>
              </p:txBody>
            </p:sp>
          </p:grpSp>
          <p:grpSp>
            <p:nvGrpSpPr>
              <p:cNvPr id="261" name="Group 299"/>
              <p:cNvGrpSpPr/>
              <p:nvPr/>
            </p:nvGrpSpPr>
            <p:grpSpPr>
              <a:xfrm>
                <a:off x="1819275" y="5534025"/>
                <a:ext cx="228600" cy="214313"/>
                <a:chOff x="2667000" y="5715000"/>
                <a:chExt cx="458788" cy="442913"/>
              </a:xfrm>
            </p:grpSpPr>
            <p:sp>
              <p:nvSpPr>
                <p:cNvPr id="269" name="Freeform 285" descr="Denim"/>
                <p:cNvSpPr>
                  <a:spLocks/>
                </p:cNvSpPr>
                <p:nvPr/>
              </p:nvSpPr>
              <p:spPr bwMode="auto">
                <a:xfrm>
                  <a:off x="2667000" y="5715000"/>
                  <a:ext cx="458788" cy="442913"/>
                </a:xfrm>
                <a:custGeom>
                  <a:avLst/>
                  <a:gdLst/>
                  <a:ahLst/>
                  <a:cxnLst>
                    <a:cxn ang="0">
                      <a:pos x="28" y="147"/>
                    </a:cxn>
                    <a:cxn ang="0">
                      <a:pos x="73" y="195"/>
                    </a:cxn>
                    <a:cxn ang="0">
                      <a:pos x="94" y="243"/>
                    </a:cxn>
                    <a:cxn ang="0">
                      <a:pos x="100" y="261"/>
                    </a:cxn>
                    <a:cxn ang="0">
                      <a:pos x="142" y="219"/>
                    </a:cxn>
                    <a:cxn ang="0">
                      <a:pos x="151" y="219"/>
                    </a:cxn>
                    <a:cxn ang="0">
                      <a:pos x="181" y="216"/>
                    </a:cxn>
                    <a:cxn ang="0">
                      <a:pos x="205" y="234"/>
                    </a:cxn>
                    <a:cxn ang="0">
                      <a:pos x="214" y="201"/>
                    </a:cxn>
                    <a:cxn ang="0">
                      <a:pos x="223" y="207"/>
                    </a:cxn>
                    <a:cxn ang="0">
                      <a:pos x="241" y="210"/>
                    </a:cxn>
                    <a:cxn ang="0">
                      <a:pos x="268" y="186"/>
                    </a:cxn>
                    <a:cxn ang="0">
                      <a:pos x="271" y="105"/>
                    </a:cxn>
                    <a:cxn ang="0">
                      <a:pos x="262" y="78"/>
                    </a:cxn>
                    <a:cxn ang="0">
                      <a:pos x="205" y="57"/>
                    </a:cxn>
                    <a:cxn ang="0">
                      <a:pos x="193" y="51"/>
                    </a:cxn>
                    <a:cxn ang="0">
                      <a:pos x="175" y="48"/>
                    </a:cxn>
                    <a:cxn ang="0">
                      <a:pos x="148" y="27"/>
                    </a:cxn>
                    <a:cxn ang="0">
                      <a:pos x="121" y="0"/>
                    </a:cxn>
                    <a:cxn ang="0">
                      <a:pos x="67" y="6"/>
                    </a:cxn>
                    <a:cxn ang="0">
                      <a:pos x="28" y="21"/>
                    </a:cxn>
                    <a:cxn ang="0">
                      <a:pos x="4" y="72"/>
                    </a:cxn>
                    <a:cxn ang="0">
                      <a:pos x="22" y="87"/>
                    </a:cxn>
                    <a:cxn ang="0">
                      <a:pos x="31" y="90"/>
                    </a:cxn>
                    <a:cxn ang="0">
                      <a:pos x="28" y="105"/>
                    </a:cxn>
                    <a:cxn ang="0">
                      <a:pos x="34" y="126"/>
                    </a:cxn>
                    <a:cxn ang="0">
                      <a:pos x="25" y="147"/>
                    </a:cxn>
                    <a:cxn ang="0">
                      <a:pos x="28" y="162"/>
                    </a:cxn>
                    <a:cxn ang="0">
                      <a:pos x="28" y="147"/>
                    </a:cxn>
                  </a:cxnLst>
                  <a:rect l="0" t="0" r="r" b="b"/>
                  <a:pathLst>
                    <a:path w="289" h="279">
                      <a:moveTo>
                        <a:pt x="28" y="147"/>
                      </a:moveTo>
                      <a:cubicBezTo>
                        <a:pt x="35" y="188"/>
                        <a:pt x="24" y="184"/>
                        <a:pt x="73" y="195"/>
                      </a:cubicBezTo>
                      <a:cubicBezTo>
                        <a:pt x="77" y="223"/>
                        <a:pt x="86" y="216"/>
                        <a:pt x="94" y="243"/>
                      </a:cubicBezTo>
                      <a:cubicBezTo>
                        <a:pt x="121" y="238"/>
                        <a:pt x="110" y="246"/>
                        <a:pt x="100" y="261"/>
                      </a:cubicBezTo>
                      <a:cubicBezTo>
                        <a:pt x="153" y="279"/>
                        <a:pt x="124" y="246"/>
                        <a:pt x="142" y="219"/>
                      </a:cubicBezTo>
                      <a:cubicBezTo>
                        <a:pt x="149" y="184"/>
                        <a:pt x="140" y="215"/>
                        <a:pt x="151" y="219"/>
                      </a:cubicBezTo>
                      <a:cubicBezTo>
                        <a:pt x="161" y="222"/>
                        <a:pt x="171" y="217"/>
                        <a:pt x="181" y="216"/>
                      </a:cubicBezTo>
                      <a:cubicBezTo>
                        <a:pt x="191" y="187"/>
                        <a:pt x="203" y="225"/>
                        <a:pt x="205" y="234"/>
                      </a:cubicBezTo>
                      <a:cubicBezTo>
                        <a:pt x="209" y="223"/>
                        <a:pt x="206" y="209"/>
                        <a:pt x="214" y="201"/>
                      </a:cubicBezTo>
                      <a:cubicBezTo>
                        <a:pt x="217" y="198"/>
                        <a:pt x="220" y="206"/>
                        <a:pt x="223" y="207"/>
                      </a:cubicBezTo>
                      <a:cubicBezTo>
                        <a:pt x="229" y="209"/>
                        <a:pt x="235" y="209"/>
                        <a:pt x="241" y="210"/>
                      </a:cubicBezTo>
                      <a:cubicBezTo>
                        <a:pt x="245" y="199"/>
                        <a:pt x="268" y="186"/>
                        <a:pt x="268" y="186"/>
                      </a:cubicBezTo>
                      <a:cubicBezTo>
                        <a:pt x="289" y="158"/>
                        <a:pt x="279" y="137"/>
                        <a:pt x="271" y="105"/>
                      </a:cubicBezTo>
                      <a:cubicBezTo>
                        <a:pt x="269" y="96"/>
                        <a:pt x="271" y="80"/>
                        <a:pt x="262" y="78"/>
                      </a:cubicBezTo>
                      <a:cubicBezTo>
                        <a:pt x="242" y="73"/>
                        <a:pt x="222" y="68"/>
                        <a:pt x="205" y="57"/>
                      </a:cubicBezTo>
                      <a:cubicBezTo>
                        <a:pt x="182" y="65"/>
                        <a:pt x="208" y="59"/>
                        <a:pt x="193" y="51"/>
                      </a:cubicBezTo>
                      <a:cubicBezTo>
                        <a:pt x="188" y="48"/>
                        <a:pt x="181" y="49"/>
                        <a:pt x="175" y="48"/>
                      </a:cubicBezTo>
                      <a:cubicBezTo>
                        <a:pt x="162" y="35"/>
                        <a:pt x="166" y="23"/>
                        <a:pt x="148" y="27"/>
                      </a:cubicBezTo>
                      <a:cubicBezTo>
                        <a:pt x="140" y="3"/>
                        <a:pt x="145" y="8"/>
                        <a:pt x="121" y="0"/>
                      </a:cubicBezTo>
                      <a:cubicBezTo>
                        <a:pt x="113" y="23"/>
                        <a:pt x="88" y="9"/>
                        <a:pt x="67" y="6"/>
                      </a:cubicBezTo>
                      <a:cubicBezTo>
                        <a:pt x="46" y="10"/>
                        <a:pt x="48" y="17"/>
                        <a:pt x="28" y="21"/>
                      </a:cubicBezTo>
                      <a:cubicBezTo>
                        <a:pt x="15" y="41"/>
                        <a:pt x="30" y="66"/>
                        <a:pt x="4" y="72"/>
                      </a:cubicBezTo>
                      <a:cubicBezTo>
                        <a:pt x="0" y="91"/>
                        <a:pt x="5" y="93"/>
                        <a:pt x="22" y="87"/>
                      </a:cubicBezTo>
                      <a:cubicBezTo>
                        <a:pt x="25" y="88"/>
                        <a:pt x="30" y="87"/>
                        <a:pt x="31" y="90"/>
                      </a:cubicBezTo>
                      <a:cubicBezTo>
                        <a:pt x="33" y="95"/>
                        <a:pt x="28" y="100"/>
                        <a:pt x="28" y="105"/>
                      </a:cubicBezTo>
                      <a:cubicBezTo>
                        <a:pt x="28" y="109"/>
                        <a:pt x="33" y="122"/>
                        <a:pt x="34" y="126"/>
                      </a:cubicBezTo>
                      <a:cubicBezTo>
                        <a:pt x="32" y="133"/>
                        <a:pt x="26" y="139"/>
                        <a:pt x="25" y="147"/>
                      </a:cubicBezTo>
                      <a:cubicBezTo>
                        <a:pt x="24" y="152"/>
                        <a:pt x="23" y="162"/>
                        <a:pt x="28" y="162"/>
                      </a:cubicBezTo>
                      <a:cubicBezTo>
                        <a:pt x="33" y="162"/>
                        <a:pt x="28" y="152"/>
                        <a:pt x="28" y="147"/>
                      </a:cubicBezTo>
                      <a:close/>
                    </a:path>
                  </a:pathLst>
                </a:custGeom>
                <a:blipFill dpi="0" rotWithShape="1">
                  <a:blip r:embed="rId6" cstate="print"/>
                  <a:srcRect/>
                  <a:tile tx="0" ty="0" sx="100000" sy="100000" flip="none" algn="tl"/>
                </a:blipFill>
                <a:ln w="9525">
                  <a:solidFill>
                    <a:srgbClr val="808080"/>
                  </a:solidFill>
                  <a:round/>
                  <a:headEnd/>
                  <a:tailEnd/>
                </a:ln>
                <a:effectLst/>
              </p:spPr>
              <p:txBody>
                <a:bodyPr/>
                <a:lstStyle/>
                <a:p>
                  <a:endParaRPr lang="en-US"/>
                </a:p>
              </p:txBody>
            </p:sp>
            <p:sp>
              <p:nvSpPr>
                <p:cNvPr id="270" name="Freeform 286"/>
                <p:cNvSpPr>
                  <a:spLocks/>
                </p:cNvSpPr>
                <p:nvPr/>
              </p:nvSpPr>
              <p:spPr bwMode="auto">
                <a:xfrm>
                  <a:off x="2776538" y="5791200"/>
                  <a:ext cx="177800" cy="209550"/>
                </a:xfrm>
                <a:custGeom>
                  <a:avLst/>
                  <a:gdLst/>
                  <a:ahLst/>
                  <a:cxnLst>
                    <a:cxn ang="0">
                      <a:pos x="64" y="39"/>
                    </a:cxn>
                    <a:cxn ang="0">
                      <a:pos x="52" y="0"/>
                    </a:cxn>
                    <a:cxn ang="0">
                      <a:pos x="10" y="21"/>
                    </a:cxn>
                    <a:cxn ang="0">
                      <a:pos x="7" y="108"/>
                    </a:cxn>
                    <a:cxn ang="0">
                      <a:pos x="16" y="111"/>
                    </a:cxn>
                    <a:cxn ang="0">
                      <a:pos x="34" y="129"/>
                    </a:cxn>
                    <a:cxn ang="0">
                      <a:pos x="94" y="126"/>
                    </a:cxn>
                    <a:cxn ang="0">
                      <a:pos x="97" y="108"/>
                    </a:cxn>
                    <a:cxn ang="0">
                      <a:pos x="112" y="78"/>
                    </a:cxn>
                    <a:cxn ang="0">
                      <a:pos x="64" y="39"/>
                    </a:cxn>
                  </a:cxnLst>
                  <a:rect l="0" t="0" r="r" b="b"/>
                  <a:pathLst>
                    <a:path w="112" h="132">
                      <a:moveTo>
                        <a:pt x="64" y="39"/>
                      </a:moveTo>
                      <a:cubicBezTo>
                        <a:pt x="67" y="24"/>
                        <a:pt x="69" y="6"/>
                        <a:pt x="52" y="0"/>
                      </a:cubicBezTo>
                      <a:cubicBezTo>
                        <a:pt x="6" y="9"/>
                        <a:pt x="35" y="5"/>
                        <a:pt x="10" y="21"/>
                      </a:cubicBezTo>
                      <a:cubicBezTo>
                        <a:pt x="8" y="42"/>
                        <a:pt x="0" y="86"/>
                        <a:pt x="7" y="108"/>
                      </a:cubicBezTo>
                      <a:cubicBezTo>
                        <a:pt x="8" y="111"/>
                        <a:pt x="13" y="110"/>
                        <a:pt x="16" y="111"/>
                      </a:cubicBezTo>
                      <a:cubicBezTo>
                        <a:pt x="27" y="116"/>
                        <a:pt x="26" y="119"/>
                        <a:pt x="34" y="129"/>
                      </a:cubicBezTo>
                      <a:cubicBezTo>
                        <a:pt x="54" y="128"/>
                        <a:pt x="75" y="132"/>
                        <a:pt x="94" y="126"/>
                      </a:cubicBezTo>
                      <a:cubicBezTo>
                        <a:pt x="100" y="124"/>
                        <a:pt x="95" y="114"/>
                        <a:pt x="97" y="108"/>
                      </a:cubicBezTo>
                      <a:cubicBezTo>
                        <a:pt x="100" y="97"/>
                        <a:pt x="108" y="89"/>
                        <a:pt x="112" y="78"/>
                      </a:cubicBezTo>
                      <a:cubicBezTo>
                        <a:pt x="91" y="25"/>
                        <a:pt x="104" y="59"/>
                        <a:pt x="64" y="39"/>
                      </a:cubicBezTo>
                      <a:close/>
                    </a:path>
                  </a:pathLst>
                </a:custGeom>
                <a:gradFill rotWithShape="1">
                  <a:gsLst>
                    <a:gs pos="0">
                      <a:srgbClr val="333333"/>
                    </a:gs>
                    <a:gs pos="100000">
                      <a:srgbClr val="333333">
                        <a:gamma/>
                        <a:shade val="46275"/>
                        <a:invGamma/>
                      </a:srgbClr>
                    </a:gs>
                  </a:gsLst>
                  <a:path path="rect">
                    <a:fillToRect r="100000" b="100000"/>
                  </a:path>
                </a:gradFill>
                <a:ln w="9525">
                  <a:noFill/>
                  <a:round/>
                  <a:headEnd/>
                  <a:tailEnd/>
                </a:ln>
                <a:effectLst/>
              </p:spPr>
              <p:txBody>
                <a:bodyPr/>
                <a:lstStyle/>
                <a:p>
                  <a:endParaRPr lang="en-US"/>
                </a:p>
              </p:txBody>
            </p:sp>
          </p:grpSp>
          <p:grpSp>
            <p:nvGrpSpPr>
              <p:cNvPr id="262" name="Group 300"/>
              <p:cNvGrpSpPr/>
              <p:nvPr/>
            </p:nvGrpSpPr>
            <p:grpSpPr>
              <a:xfrm>
                <a:off x="1381125" y="5386387"/>
                <a:ext cx="228600" cy="223838"/>
                <a:chOff x="2362200" y="6124575"/>
                <a:chExt cx="355600" cy="271463"/>
              </a:xfrm>
            </p:grpSpPr>
            <p:sp>
              <p:nvSpPr>
                <p:cNvPr id="267" name="Freeform 292"/>
                <p:cNvSpPr>
                  <a:spLocks/>
                </p:cNvSpPr>
                <p:nvPr/>
              </p:nvSpPr>
              <p:spPr bwMode="auto">
                <a:xfrm>
                  <a:off x="2362200" y="6124575"/>
                  <a:ext cx="355600" cy="271463"/>
                </a:xfrm>
                <a:custGeom>
                  <a:avLst/>
                  <a:gdLst/>
                  <a:ahLst/>
                  <a:cxnLst>
                    <a:cxn ang="0">
                      <a:pos x="125" y="54"/>
                    </a:cxn>
                    <a:cxn ang="0">
                      <a:pos x="95" y="6"/>
                    </a:cxn>
                    <a:cxn ang="0">
                      <a:pos x="155" y="24"/>
                    </a:cxn>
                    <a:cxn ang="0">
                      <a:pos x="188" y="0"/>
                    </a:cxn>
                    <a:cxn ang="0">
                      <a:pos x="185" y="48"/>
                    </a:cxn>
                    <a:cxn ang="0">
                      <a:pos x="260" y="78"/>
                    </a:cxn>
                    <a:cxn ang="0">
                      <a:pos x="254" y="117"/>
                    </a:cxn>
                    <a:cxn ang="0">
                      <a:pos x="248" y="120"/>
                    </a:cxn>
                    <a:cxn ang="0">
                      <a:pos x="269" y="141"/>
                    </a:cxn>
                    <a:cxn ang="0">
                      <a:pos x="239" y="177"/>
                    </a:cxn>
                    <a:cxn ang="0">
                      <a:pos x="209" y="174"/>
                    </a:cxn>
                    <a:cxn ang="0">
                      <a:pos x="176" y="159"/>
                    </a:cxn>
                    <a:cxn ang="0">
                      <a:pos x="161" y="207"/>
                    </a:cxn>
                    <a:cxn ang="0">
                      <a:pos x="146" y="213"/>
                    </a:cxn>
                    <a:cxn ang="0">
                      <a:pos x="122" y="198"/>
                    </a:cxn>
                    <a:cxn ang="0">
                      <a:pos x="113" y="138"/>
                    </a:cxn>
                    <a:cxn ang="0">
                      <a:pos x="59" y="153"/>
                    </a:cxn>
                    <a:cxn ang="0">
                      <a:pos x="62" y="126"/>
                    </a:cxn>
                    <a:cxn ang="0">
                      <a:pos x="38" y="69"/>
                    </a:cxn>
                    <a:cxn ang="0">
                      <a:pos x="11" y="30"/>
                    </a:cxn>
                    <a:cxn ang="0">
                      <a:pos x="23" y="21"/>
                    </a:cxn>
                    <a:cxn ang="0">
                      <a:pos x="50" y="48"/>
                    </a:cxn>
                    <a:cxn ang="0">
                      <a:pos x="119" y="51"/>
                    </a:cxn>
                    <a:cxn ang="0">
                      <a:pos x="125" y="54"/>
                    </a:cxn>
                  </a:cxnLst>
                  <a:rect l="0" t="0" r="r" b="b"/>
                  <a:pathLst>
                    <a:path w="278" h="213">
                      <a:moveTo>
                        <a:pt x="125" y="54"/>
                      </a:moveTo>
                      <a:cubicBezTo>
                        <a:pt x="100" y="38"/>
                        <a:pt x="90" y="35"/>
                        <a:pt x="95" y="6"/>
                      </a:cubicBezTo>
                      <a:cubicBezTo>
                        <a:pt x="123" y="9"/>
                        <a:pt x="133" y="9"/>
                        <a:pt x="155" y="24"/>
                      </a:cubicBezTo>
                      <a:cubicBezTo>
                        <a:pt x="181" y="20"/>
                        <a:pt x="169" y="14"/>
                        <a:pt x="188" y="0"/>
                      </a:cubicBezTo>
                      <a:cubicBezTo>
                        <a:pt x="224" y="7"/>
                        <a:pt x="199" y="31"/>
                        <a:pt x="185" y="48"/>
                      </a:cubicBezTo>
                      <a:cubicBezTo>
                        <a:pt x="193" y="103"/>
                        <a:pt x="222" y="52"/>
                        <a:pt x="260" y="78"/>
                      </a:cubicBezTo>
                      <a:cubicBezTo>
                        <a:pt x="258" y="91"/>
                        <a:pt x="265" y="110"/>
                        <a:pt x="254" y="117"/>
                      </a:cubicBezTo>
                      <a:cubicBezTo>
                        <a:pt x="247" y="121"/>
                        <a:pt x="141" y="97"/>
                        <a:pt x="248" y="120"/>
                      </a:cubicBezTo>
                      <a:cubicBezTo>
                        <a:pt x="255" y="127"/>
                        <a:pt x="268" y="131"/>
                        <a:pt x="269" y="141"/>
                      </a:cubicBezTo>
                      <a:cubicBezTo>
                        <a:pt x="278" y="204"/>
                        <a:pt x="261" y="188"/>
                        <a:pt x="239" y="177"/>
                      </a:cubicBezTo>
                      <a:cubicBezTo>
                        <a:pt x="234" y="152"/>
                        <a:pt x="217" y="150"/>
                        <a:pt x="209" y="174"/>
                      </a:cubicBezTo>
                      <a:cubicBezTo>
                        <a:pt x="198" y="169"/>
                        <a:pt x="188" y="161"/>
                        <a:pt x="176" y="159"/>
                      </a:cubicBezTo>
                      <a:cubicBezTo>
                        <a:pt x="160" y="156"/>
                        <a:pt x="167" y="191"/>
                        <a:pt x="161" y="207"/>
                      </a:cubicBezTo>
                      <a:cubicBezTo>
                        <a:pt x="159" y="212"/>
                        <a:pt x="151" y="211"/>
                        <a:pt x="146" y="213"/>
                      </a:cubicBezTo>
                      <a:cubicBezTo>
                        <a:pt x="138" y="208"/>
                        <a:pt x="126" y="207"/>
                        <a:pt x="122" y="198"/>
                      </a:cubicBezTo>
                      <a:cubicBezTo>
                        <a:pt x="114" y="179"/>
                        <a:pt x="113" y="138"/>
                        <a:pt x="113" y="138"/>
                      </a:cubicBezTo>
                      <a:cubicBezTo>
                        <a:pt x="63" y="143"/>
                        <a:pt x="93" y="146"/>
                        <a:pt x="59" y="153"/>
                      </a:cubicBezTo>
                      <a:cubicBezTo>
                        <a:pt x="0" y="142"/>
                        <a:pt x="20" y="134"/>
                        <a:pt x="62" y="126"/>
                      </a:cubicBezTo>
                      <a:cubicBezTo>
                        <a:pt x="75" y="99"/>
                        <a:pt x="59" y="83"/>
                        <a:pt x="38" y="69"/>
                      </a:cubicBezTo>
                      <a:cubicBezTo>
                        <a:pt x="29" y="56"/>
                        <a:pt x="20" y="43"/>
                        <a:pt x="11" y="30"/>
                      </a:cubicBezTo>
                      <a:cubicBezTo>
                        <a:pt x="15" y="27"/>
                        <a:pt x="18" y="22"/>
                        <a:pt x="23" y="21"/>
                      </a:cubicBezTo>
                      <a:cubicBezTo>
                        <a:pt x="53" y="14"/>
                        <a:pt x="29" y="43"/>
                        <a:pt x="50" y="48"/>
                      </a:cubicBezTo>
                      <a:cubicBezTo>
                        <a:pt x="72" y="53"/>
                        <a:pt x="96" y="49"/>
                        <a:pt x="119" y="51"/>
                      </a:cubicBezTo>
                      <a:cubicBezTo>
                        <a:pt x="121" y="51"/>
                        <a:pt x="123" y="53"/>
                        <a:pt x="125" y="54"/>
                      </a:cubicBezTo>
                      <a:close/>
                    </a:path>
                  </a:pathLst>
                </a:custGeom>
                <a:gradFill rotWithShape="1">
                  <a:gsLst>
                    <a:gs pos="0">
                      <a:srgbClr val="0000FF"/>
                    </a:gs>
                    <a:gs pos="100000">
                      <a:srgbClr val="0000FF">
                        <a:gamma/>
                        <a:shade val="46275"/>
                        <a:invGamma/>
                      </a:srgbClr>
                    </a:gs>
                  </a:gsLst>
                  <a:path path="rect">
                    <a:fillToRect l="50000" t="50000" r="50000" b="50000"/>
                  </a:path>
                </a:gradFill>
                <a:ln w="9525">
                  <a:solidFill>
                    <a:schemeClr val="tx1"/>
                  </a:solidFill>
                  <a:round/>
                  <a:headEnd/>
                  <a:tailEnd/>
                </a:ln>
                <a:effectLst/>
              </p:spPr>
              <p:txBody>
                <a:bodyPr/>
                <a:lstStyle/>
                <a:p>
                  <a:endParaRPr lang="en-US"/>
                </a:p>
              </p:txBody>
            </p:sp>
            <p:sp>
              <p:nvSpPr>
                <p:cNvPr id="268" name="Freeform 296"/>
                <p:cNvSpPr>
                  <a:spLocks/>
                </p:cNvSpPr>
                <p:nvPr/>
              </p:nvSpPr>
              <p:spPr bwMode="auto">
                <a:xfrm>
                  <a:off x="2514600" y="6172200"/>
                  <a:ext cx="76200" cy="152400"/>
                </a:xfrm>
                <a:custGeom>
                  <a:avLst/>
                  <a:gdLst/>
                  <a:ahLst/>
                  <a:cxnLst>
                    <a:cxn ang="0">
                      <a:pos x="21" y="11"/>
                    </a:cxn>
                    <a:cxn ang="0">
                      <a:pos x="18" y="65"/>
                    </a:cxn>
                    <a:cxn ang="0">
                      <a:pos x="9" y="23"/>
                    </a:cxn>
                    <a:cxn ang="0">
                      <a:pos x="36" y="5"/>
                    </a:cxn>
                    <a:cxn ang="0">
                      <a:pos x="21" y="11"/>
                    </a:cxn>
                  </a:cxnLst>
                  <a:rect l="0" t="0" r="r" b="b"/>
                  <a:pathLst>
                    <a:path w="48" h="75">
                      <a:moveTo>
                        <a:pt x="21" y="11"/>
                      </a:moveTo>
                      <a:cubicBezTo>
                        <a:pt x="43" y="22"/>
                        <a:pt x="48" y="75"/>
                        <a:pt x="18" y="65"/>
                      </a:cubicBezTo>
                      <a:cubicBezTo>
                        <a:pt x="9" y="53"/>
                        <a:pt x="0" y="39"/>
                        <a:pt x="9" y="23"/>
                      </a:cubicBezTo>
                      <a:cubicBezTo>
                        <a:pt x="12" y="17"/>
                        <a:pt x="36" y="17"/>
                        <a:pt x="36" y="5"/>
                      </a:cubicBezTo>
                      <a:cubicBezTo>
                        <a:pt x="36" y="0"/>
                        <a:pt x="26" y="11"/>
                        <a:pt x="21" y="11"/>
                      </a:cubicBezTo>
                      <a:close/>
                    </a:path>
                  </a:pathLst>
                </a:custGeom>
                <a:solidFill>
                  <a:srgbClr val="00FF00"/>
                </a:solidFill>
                <a:ln w="9525">
                  <a:noFill/>
                  <a:round/>
                  <a:headEnd/>
                  <a:tailEnd/>
                </a:ln>
                <a:effectLst/>
              </p:spPr>
              <p:txBody>
                <a:bodyPr/>
                <a:lstStyle/>
                <a:p>
                  <a:endParaRPr lang="en-US"/>
                </a:p>
              </p:txBody>
            </p:sp>
          </p:grpSp>
          <p:grpSp>
            <p:nvGrpSpPr>
              <p:cNvPr id="263" name="Group 301"/>
              <p:cNvGrpSpPr/>
              <p:nvPr/>
            </p:nvGrpSpPr>
            <p:grpSpPr>
              <a:xfrm>
                <a:off x="1609725" y="5324475"/>
                <a:ext cx="228600" cy="228600"/>
                <a:chOff x="2362200" y="5715000"/>
                <a:chExt cx="228600" cy="228600"/>
              </a:xfrm>
            </p:grpSpPr>
            <p:sp>
              <p:nvSpPr>
                <p:cNvPr id="265" name="Oval 264"/>
                <p:cNvSpPr/>
                <p:nvPr/>
              </p:nvSpPr>
              <p:spPr>
                <a:xfrm>
                  <a:off x="2362200" y="5715000"/>
                  <a:ext cx="228600" cy="2286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p:cNvSpPr/>
                <p:nvPr/>
              </p:nvSpPr>
              <p:spPr>
                <a:xfrm>
                  <a:off x="2419350" y="5791200"/>
                  <a:ext cx="152400" cy="109728"/>
                </a:xfrm>
                <a:prstGeom prst="ellipse">
                  <a:avLst/>
                </a:prstGeom>
                <a:solidFill>
                  <a:schemeClr val="accent4">
                    <a:lumMod val="50000"/>
                  </a:schemeClr>
                </a:solidFill>
                <a:ln>
                  <a:noFill/>
                </a:ln>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4" name="Oval 263"/>
              <p:cNvSpPr/>
              <p:nvPr/>
            </p:nvSpPr>
            <p:spPr>
              <a:xfrm>
                <a:off x="1219200" y="5257800"/>
                <a:ext cx="838200" cy="685800"/>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9" name="Freeform 248"/>
            <p:cNvSpPr/>
            <p:nvPr/>
          </p:nvSpPr>
          <p:spPr>
            <a:xfrm>
              <a:off x="1666875" y="4724340"/>
              <a:ext cx="533400" cy="104775"/>
            </a:xfrm>
            <a:custGeom>
              <a:avLst/>
              <a:gdLst>
                <a:gd name="connsiteX0" fmla="*/ 800100 w 800100"/>
                <a:gd name="connsiteY0" fmla="*/ 0 h 104775"/>
                <a:gd name="connsiteX1" fmla="*/ 247650 w 800100"/>
                <a:gd name="connsiteY1" fmla="*/ 9525 h 104775"/>
                <a:gd name="connsiteX2" fmla="*/ 0 w 800100"/>
                <a:gd name="connsiteY2" fmla="*/ 104775 h 104775"/>
                <a:gd name="connsiteX3" fmla="*/ 0 w 800100"/>
                <a:gd name="connsiteY3" fmla="*/ 104775 h 104775"/>
                <a:gd name="connsiteX4" fmla="*/ 0 w 800100"/>
                <a:gd name="connsiteY4" fmla="*/ 104775 h 104775"/>
                <a:gd name="connsiteX5" fmla="*/ 0 w 800100"/>
                <a:gd name="connsiteY5"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 h="104775">
                  <a:moveTo>
                    <a:pt x="800100" y="0"/>
                  </a:moveTo>
                  <a:lnTo>
                    <a:pt x="247650" y="9525"/>
                  </a:lnTo>
                  <a:cubicBezTo>
                    <a:pt x="114300" y="26988"/>
                    <a:pt x="0" y="104775"/>
                    <a:pt x="0" y="104775"/>
                  </a:cubicBezTo>
                  <a:lnTo>
                    <a:pt x="0" y="104775"/>
                  </a:lnTo>
                  <a:lnTo>
                    <a:pt x="0" y="104775"/>
                  </a:lnTo>
                  <a:lnTo>
                    <a:pt x="0" y="104775"/>
                  </a:lnTo>
                </a:path>
              </a:pathLst>
            </a:cu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50" name="Group 249"/>
            <p:cNvGrpSpPr/>
            <p:nvPr/>
          </p:nvGrpSpPr>
          <p:grpSpPr>
            <a:xfrm>
              <a:off x="1466850" y="5162490"/>
              <a:ext cx="113384" cy="123825"/>
              <a:chOff x="3429000" y="1476375"/>
              <a:chExt cx="228600" cy="200025"/>
            </a:xfrm>
            <a:solidFill>
              <a:srgbClr val="FFC000"/>
            </a:solidFill>
          </p:grpSpPr>
          <p:sp>
            <p:nvSpPr>
              <p:cNvPr id="258" name="Oval 257"/>
              <p:cNvSpPr/>
              <p:nvPr/>
            </p:nvSpPr>
            <p:spPr>
              <a:xfrm>
                <a:off x="3429000" y="1476375"/>
                <a:ext cx="228600" cy="2000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Freeform 258"/>
              <p:cNvSpPr/>
              <p:nvPr/>
            </p:nvSpPr>
            <p:spPr>
              <a:xfrm>
                <a:off x="3471483" y="1523999"/>
                <a:ext cx="128968" cy="104775"/>
              </a:xfrm>
              <a:custGeom>
                <a:avLst/>
                <a:gdLst>
                  <a:gd name="connsiteX0" fmla="*/ 5143 w 195643"/>
                  <a:gd name="connsiteY0" fmla="*/ 95331 h 181056"/>
                  <a:gd name="connsiteX1" fmla="*/ 5143 w 195643"/>
                  <a:gd name="connsiteY1" fmla="*/ 95331 h 181056"/>
                  <a:gd name="connsiteX2" fmla="*/ 90868 w 195643"/>
                  <a:gd name="connsiteY2" fmla="*/ 133431 h 181056"/>
                  <a:gd name="connsiteX3" fmla="*/ 119443 w 195643"/>
                  <a:gd name="connsiteY3" fmla="*/ 142956 h 181056"/>
                  <a:gd name="connsiteX4" fmla="*/ 109918 w 195643"/>
                  <a:gd name="connsiteY4" fmla="*/ 171531 h 181056"/>
                  <a:gd name="connsiteX5" fmla="*/ 81343 w 195643"/>
                  <a:gd name="connsiteY5" fmla="*/ 181056 h 181056"/>
                  <a:gd name="connsiteX6" fmla="*/ 5143 w 195643"/>
                  <a:gd name="connsiteY6" fmla="*/ 152481 h 181056"/>
                  <a:gd name="connsiteX7" fmla="*/ 14668 w 195643"/>
                  <a:gd name="connsiteY7" fmla="*/ 66756 h 181056"/>
                  <a:gd name="connsiteX8" fmla="*/ 43243 w 195643"/>
                  <a:gd name="connsiteY8" fmla="*/ 85806 h 181056"/>
                  <a:gd name="connsiteX9" fmla="*/ 71818 w 195643"/>
                  <a:gd name="connsiteY9" fmla="*/ 95331 h 181056"/>
                  <a:gd name="connsiteX10" fmla="*/ 90868 w 195643"/>
                  <a:gd name="connsiteY10" fmla="*/ 152481 h 181056"/>
                  <a:gd name="connsiteX11" fmla="*/ 148018 w 195643"/>
                  <a:gd name="connsiteY11" fmla="*/ 181056 h 181056"/>
                  <a:gd name="connsiteX12" fmla="*/ 176593 w 195643"/>
                  <a:gd name="connsiteY12" fmla="*/ 162006 h 181056"/>
                  <a:gd name="connsiteX13" fmla="*/ 186118 w 195643"/>
                  <a:gd name="connsiteY13" fmla="*/ 114381 h 181056"/>
                  <a:gd name="connsiteX14" fmla="*/ 195643 w 195643"/>
                  <a:gd name="connsiteY14" fmla="*/ 47706 h 181056"/>
                  <a:gd name="connsiteX15" fmla="*/ 157543 w 195643"/>
                  <a:gd name="connsiteY15" fmla="*/ 38181 h 181056"/>
                  <a:gd name="connsiteX16" fmla="*/ 148018 w 195643"/>
                  <a:gd name="connsiteY16" fmla="*/ 76281 h 181056"/>
                  <a:gd name="connsiteX17" fmla="*/ 119443 w 195643"/>
                  <a:gd name="connsiteY17" fmla="*/ 133431 h 181056"/>
                  <a:gd name="connsiteX18" fmla="*/ 100393 w 195643"/>
                  <a:gd name="connsiteY18" fmla="*/ 104856 h 181056"/>
                  <a:gd name="connsiteX19" fmla="*/ 100393 w 195643"/>
                  <a:gd name="connsiteY19" fmla="*/ 38181 h 181056"/>
                  <a:gd name="connsiteX20" fmla="*/ 128968 w 195643"/>
                  <a:gd name="connsiteY20" fmla="*/ 19131 h 181056"/>
                  <a:gd name="connsiteX21" fmla="*/ 62293 w 195643"/>
                  <a:gd name="connsiteY21" fmla="*/ 19131 h 181056"/>
                  <a:gd name="connsiteX22" fmla="*/ 52768 w 195643"/>
                  <a:gd name="connsiteY22" fmla="*/ 47706 h 181056"/>
                  <a:gd name="connsiteX23" fmla="*/ 62293 w 195643"/>
                  <a:gd name="connsiteY23" fmla="*/ 85806 h 181056"/>
                  <a:gd name="connsiteX24" fmla="*/ 71818 w 195643"/>
                  <a:gd name="connsiteY24" fmla="*/ 114381 h 181056"/>
                  <a:gd name="connsiteX25" fmla="*/ 71818 w 195643"/>
                  <a:gd name="connsiteY25" fmla="*/ 133431 h 181056"/>
                  <a:gd name="connsiteX26" fmla="*/ 157543 w 195643"/>
                  <a:gd name="connsiteY26" fmla="*/ 152481 h 18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5643" h="181056">
                    <a:moveTo>
                      <a:pt x="5143" y="95331"/>
                    </a:moveTo>
                    <a:lnTo>
                      <a:pt x="5143" y="95331"/>
                    </a:lnTo>
                    <a:cubicBezTo>
                      <a:pt x="33718" y="108031"/>
                      <a:pt x="62003" y="121404"/>
                      <a:pt x="90868" y="133431"/>
                    </a:cubicBezTo>
                    <a:cubicBezTo>
                      <a:pt x="100136" y="137293"/>
                      <a:pt x="114953" y="133976"/>
                      <a:pt x="119443" y="142956"/>
                    </a:cubicBezTo>
                    <a:cubicBezTo>
                      <a:pt x="123933" y="151936"/>
                      <a:pt x="117018" y="164431"/>
                      <a:pt x="109918" y="171531"/>
                    </a:cubicBezTo>
                    <a:cubicBezTo>
                      <a:pt x="102818" y="178631"/>
                      <a:pt x="90868" y="177881"/>
                      <a:pt x="81343" y="181056"/>
                    </a:cubicBezTo>
                    <a:cubicBezTo>
                      <a:pt x="76718" y="180131"/>
                      <a:pt x="8845" y="172843"/>
                      <a:pt x="5143" y="152481"/>
                    </a:cubicBezTo>
                    <a:cubicBezTo>
                      <a:pt x="0" y="124194"/>
                      <a:pt x="11493" y="95331"/>
                      <a:pt x="14668" y="66756"/>
                    </a:cubicBezTo>
                    <a:cubicBezTo>
                      <a:pt x="24193" y="73106"/>
                      <a:pt x="33004" y="80686"/>
                      <a:pt x="43243" y="85806"/>
                    </a:cubicBezTo>
                    <a:cubicBezTo>
                      <a:pt x="52223" y="90296"/>
                      <a:pt x="65982" y="87161"/>
                      <a:pt x="71818" y="95331"/>
                    </a:cubicBezTo>
                    <a:cubicBezTo>
                      <a:pt x="83490" y="111671"/>
                      <a:pt x="71818" y="146131"/>
                      <a:pt x="90868" y="152481"/>
                    </a:cubicBezTo>
                    <a:cubicBezTo>
                      <a:pt x="130303" y="165626"/>
                      <a:pt x="111089" y="156437"/>
                      <a:pt x="148018" y="181056"/>
                    </a:cubicBezTo>
                    <a:cubicBezTo>
                      <a:pt x="157543" y="174706"/>
                      <a:pt x="170913" y="171945"/>
                      <a:pt x="176593" y="162006"/>
                    </a:cubicBezTo>
                    <a:cubicBezTo>
                      <a:pt x="184625" y="147950"/>
                      <a:pt x="183456" y="130350"/>
                      <a:pt x="186118" y="114381"/>
                    </a:cubicBezTo>
                    <a:cubicBezTo>
                      <a:pt x="189809" y="92236"/>
                      <a:pt x="192468" y="69931"/>
                      <a:pt x="195643" y="47706"/>
                    </a:cubicBezTo>
                    <a:cubicBezTo>
                      <a:pt x="182943" y="44531"/>
                      <a:pt x="168768" y="31446"/>
                      <a:pt x="157543" y="38181"/>
                    </a:cubicBezTo>
                    <a:cubicBezTo>
                      <a:pt x="146318" y="44916"/>
                      <a:pt x="151614" y="63694"/>
                      <a:pt x="148018" y="76281"/>
                    </a:cubicBezTo>
                    <a:cubicBezTo>
                      <a:pt x="138159" y="110787"/>
                      <a:pt x="140315" y="102122"/>
                      <a:pt x="119443" y="133431"/>
                    </a:cubicBezTo>
                    <a:cubicBezTo>
                      <a:pt x="113093" y="123906"/>
                      <a:pt x="105513" y="115095"/>
                      <a:pt x="100393" y="104856"/>
                    </a:cubicBezTo>
                    <a:cubicBezTo>
                      <a:pt x="89376" y="82822"/>
                      <a:pt x="84980" y="61300"/>
                      <a:pt x="100393" y="38181"/>
                    </a:cubicBezTo>
                    <a:cubicBezTo>
                      <a:pt x="106743" y="28656"/>
                      <a:pt x="119443" y="25481"/>
                      <a:pt x="128968" y="19131"/>
                    </a:cubicBezTo>
                    <a:cubicBezTo>
                      <a:pt x="109634" y="14298"/>
                      <a:pt x="81424" y="0"/>
                      <a:pt x="62293" y="19131"/>
                    </a:cubicBezTo>
                    <a:cubicBezTo>
                      <a:pt x="55193" y="26231"/>
                      <a:pt x="55943" y="38181"/>
                      <a:pt x="52768" y="47706"/>
                    </a:cubicBezTo>
                    <a:cubicBezTo>
                      <a:pt x="55943" y="60406"/>
                      <a:pt x="58697" y="73219"/>
                      <a:pt x="62293" y="85806"/>
                    </a:cubicBezTo>
                    <a:cubicBezTo>
                      <a:pt x="65051" y="95460"/>
                      <a:pt x="69849" y="104536"/>
                      <a:pt x="71818" y="114381"/>
                    </a:cubicBezTo>
                    <a:cubicBezTo>
                      <a:pt x="73063" y="120608"/>
                      <a:pt x="71818" y="127081"/>
                      <a:pt x="71818" y="133431"/>
                    </a:cubicBezTo>
                    <a:lnTo>
                      <a:pt x="157543" y="152481"/>
                    </a:lnTo>
                  </a:path>
                </a:pathLst>
              </a:custGeom>
              <a:gr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51" name="TextBox 250"/>
            <p:cNvSpPr txBox="1"/>
            <p:nvPr/>
          </p:nvSpPr>
          <p:spPr>
            <a:xfrm>
              <a:off x="1828800" y="5255478"/>
              <a:ext cx="1676400" cy="461665"/>
            </a:xfrm>
            <a:prstGeom prst="rect">
              <a:avLst/>
            </a:prstGeom>
            <a:solidFill>
              <a:srgbClr val="FFC000"/>
            </a:solidFill>
            <a:ln>
              <a:solidFill>
                <a:schemeClr val="tx1"/>
              </a:solidFill>
            </a:ln>
          </p:spPr>
          <p:txBody>
            <a:bodyPr wrap="square" rtlCol="0">
              <a:spAutoFit/>
            </a:bodyPr>
            <a:lstStyle/>
            <a:p>
              <a:r>
                <a:rPr lang="en-US" sz="1200" dirty="0" smtClean="0">
                  <a:latin typeface="Arial" pitchFamily="34" charset="0"/>
                  <a:cs typeface="Arial" pitchFamily="34" charset="0"/>
                </a:rPr>
                <a:t>Adipose  low-grade chronic inflammation</a:t>
              </a:r>
              <a:endParaRPr lang="en-US" sz="1200" dirty="0">
                <a:latin typeface="Arial" pitchFamily="34" charset="0"/>
                <a:cs typeface="Arial" pitchFamily="34" charset="0"/>
              </a:endParaRPr>
            </a:p>
          </p:txBody>
        </p:sp>
        <p:sp>
          <p:nvSpPr>
            <p:cNvPr id="252" name="Line 257"/>
            <p:cNvSpPr>
              <a:spLocks noChangeShapeType="1"/>
            </p:cNvSpPr>
            <p:nvPr/>
          </p:nvSpPr>
          <p:spPr bwMode="auto">
            <a:xfrm>
              <a:off x="2857500" y="5086290"/>
              <a:ext cx="0" cy="182880"/>
            </a:xfrm>
            <a:prstGeom prst="line">
              <a:avLst/>
            </a:prstGeom>
            <a:noFill/>
            <a:ln w="50800">
              <a:solidFill>
                <a:srgbClr val="7030A0"/>
              </a:solidFill>
              <a:prstDash val="sysDash"/>
              <a:round/>
              <a:headEnd/>
              <a:tailEnd type="triangle" w="med" len="med"/>
            </a:ln>
            <a:effectLst/>
          </p:spPr>
          <p:txBody>
            <a:bodyPr/>
            <a:lstStyle/>
            <a:p>
              <a:endParaRPr lang="en-US"/>
            </a:p>
          </p:txBody>
        </p:sp>
        <p:sp>
          <p:nvSpPr>
            <p:cNvPr id="253" name="Freeform 252"/>
            <p:cNvSpPr/>
            <p:nvPr/>
          </p:nvSpPr>
          <p:spPr>
            <a:xfrm>
              <a:off x="1743075" y="4905315"/>
              <a:ext cx="571500" cy="333375"/>
            </a:xfrm>
            <a:custGeom>
              <a:avLst/>
              <a:gdLst>
                <a:gd name="connsiteX0" fmla="*/ 0 w 571500"/>
                <a:gd name="connsiteY0" fmla="*/ 47625 h 333375"/>
                <a:gd name="connsiteX1" fmla="*/ 314325 w 571500"/>
                <a:gd name="connsiteY1" fmla="*/ 47625 h 333375"/>
                <a:gd name="connsiteX2" fmla="*/ 571500 w 571500"/>
                <a:gd name="connsiteY2" fmla="*/ 333375 h 333375"/>
                <a:gd name="connsiteX3" fmla="*/ 571500 w 571500"/>
                <a:gd name="connsiteY3" fmla="*/ 333375 h 333375"/>
              </a:gdLst>
              <a:ahLst/>
              <a:cxnLst>
                <a:cxn ang="0">
                  <a:pos x="connsiteX0" y="connsiteY0"/>
                </a:cxn>
                <a:cxn ang="0">
                  <a:pos x="connsiteX1" y="connsiteY1"/>
                </a:cxn>
                <a:cxn ang="0">
                  <a:pos x="connsiteX2" y="connsiteY2"/>
                </a:cxn>
                <a:cxn ang="0">
                  <a:pos x="connsiteX3" y="connsiteY3"/>
                </a:cxn>
              </a:cxnLst>
              <a:rect l="l" t="t" r="r" b="b"/>
              <a:pathLst>
                <a:path w="571500" h="333375">
                  <a:moveTo>
                    <a:pt x="0" y="47625"/>
                  </a:moveTo>
                  <a:cubicBezTo>
                    <a:pt x="109537" y="23812"/>
                    <a:pt x="219075" y="0"/>
                    <a:pt x="314325" y="47625"/>
                  </a:cubicBezTo>
                  <a:cubicBezTo>
                    <a:pt x="409575" y="95250"/>
                    <a:pt x="571500" y="333375"/>
                    <a:pt x="571500" y="333375"/>
                  </a:cubicBezTo>
                  <a:lnTo>
                    <a:pt x="571500" y="333375"/>
                  </a:lnTo>
                </a:path>
              </a:pathLst>
            </a:cu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4" name="Line 257"/>
            <p:cNvSpPr>
              <a:spLocks noChangeShapeType="1"/>
            </p:cNvSpPr>
            <p:nvPr/>
          </p:nvSpPr>
          <p:spPr bwMode="auto">
            <a:xfrm rot="16200000">
              <a:off x="3745230" y="5284411"/>
              <a:ext cx="0" cy="365760"/>
            </a:xfrm>
            <a:prstGeom prst="line">
              <a:avLst/>
            </a:prstGeom>
            <a:noFill/>
            <a:ln w="50800">
              <a:solidFill>
                <a:srgbClr val="7030A0"/>
              </a:solidFill>
              <a:prstDash val="sysDash"/>
              <a:round/>
              <a:headEnd/>
              <a:tailEnd type="triangle" w="med" len="med"/>
            </a:ln>
            <a:effectLst/>
          </p:spPr>
          <p:txBody>
            <a:bodyPr/>
            <a:lstStyle/>
            <a:p>
              <a:endParaRPr lang="en-US"/>
            </a:p>
          </p:txBody>
        </p:sp>
        <p:sp>
          <p:nvSpPr>
            <p:cNvPr id="255" name="TextBox 254"/>
            <p:cNvSpPr txBox="1"/>
            <p:nvPr/>
          </p:nvSpPr>
          <p:spPr>
            <a:xfrm>
              <a:off x="3943350" y="5339030"/>
              <a:ext cx="838200" cy="276999"/>
            </a:xfrm>
            <a:prstGeom prst="rect">
              <a:avLst/>
            </a:prstGeom>
            <a:solidFill>
              <a:srgbClr val="FFC000"/>
            </a:solidFill>
            <a:ln>
              <a:solidFill>
                <a:schemeClr val="tx1"/>
              </a:solidFill>
            </a:ln>
          </p:spPr>
          <p:txBody>
            <a:bodyPr wrap="square" rtlCol="0">
              <a:spAutoFit/>
            </a:bodyPr>
            <a:lstStyle/>
            <a:p>
              <a:r>
                <a:rPr lang="en-US" sz="1200" b="1" dirty="0" smtClean="0">
                  <a:latin typeface="Arial" pitchFamily="34" charset="0"/>
                  <a:cs typeface="Arial" pitchFamily="34" charset="0"/>
                </a:rPr>
                <a:t>Obesity</a:t>
              </a:r>
              <a:endParaRPr lang="en-US" sz="1200" b="1" dirty="0">
                <a:latin typeface="Arial" pitchFamily="34" charset="0"/>
                <a:cs typeface="Arial" pitchFamily="34" charset="0"/>
              </a:endParaRPr>
            </a:p>
          </p:txBody>
        </p:sp>
        <p:sp>
          <p:nvSpPr>
            <p:cNvPr id="256" name="TextBox 255"/>
            <p:cNvSpPr txBox="1"/>
            <p:nvPr/>
          </p:nvSpPr>
          <p:spPr>
            <a:xfrm>
              <a:off x="685800" y="5314890"/>
              <a:ext cx="1000125" cy="461665"/>
            </a:xfrm>
            <a:prstGeom prst="rect">
              <a:avLst/>
            </a:prstGeom>
            <a:noFill/>
          </p:spPr>
          <p:txBody>
            <a:bodyPr wrap="square" rtlCol="0">
              <a:spAutoFit/>
            </a:bodyPr>
            <a:lstStyle/>
            <a:p>
              <a:r>
                <a:rPr lang="en-US" sz="1200" dirty="0" smtClean="0">
                  <a:latin typeface="Arial" pitchFamily="34" charset="0"/>
                  <a:cs typeface="Arial" pitchFamily="34" charset="0"/>
                </a:rPr>
                <a:t>Peripheral circulation</a:t>
              </a:r>
              <a:endParaRPr lang="en-US" sz="1200" dirty="0">
                <a:latin typeface="Arial" pitchFamily="34" charset="0"/>
                <a:cs typeface="Arial" pitchFamily="34" charset="0"/>
              </a:endParaRPr>
            </a:p>
          </p:txBody>
        </p:sp>
      </p:grpSp>
      <p:sp>
        <p:nvSpPr>
          <p:cNvPr id="136" name="Rectangle 135"/>
          <p:cNvSpPr/>
          <p:nvPr/>
        </p:nvSpPr>
        <p:spPr>
          <a:xfrm>
            <a:off x="76200" y="6381690"/>
            <a:ext cx="8991600" cy="400110"/>
          </a:xfrm>
          <a:prstGeom prst="rect">
            <a:avLst/>
          </a:prstGeom>
        </p:spPr>
        <p:txBody>
          <a:bodyPr wrap="square">
            <a:spAutoFit/>
          </a:bodyPr>
          <a:lstStyle/>
          <a:p>
            <a:r>
              <a:rPr lang="en-US" sz="1000" dirty="0" err="1" smtClean="0"/>
              <a:t>Mitra</a:t>
            </a:r>
            <a:r>
              <a:rPr lang="en-US" sz="1000" dirty="0" smtClean="0"/>
              <a:t> AK, Clarke K. Viral obesity: fact or fiction? </a:t>
            </a:r>
            <a:r>
              <a:rPr lang="en-US" sz="1000" dirty="0" err="1" smtClean="0"/>
              <a:t>Obes</a:t>
            </a:r>
            <a:r>
              <a:rPr lang="en-US" sz="1000" dirty="0" smtClean="0"/>
              <a:t> Rev. 2010 Apr;11(4):289-96</a:t>
            </a:r>
            <a:r>
              <a:rPr lang="en-US" sz="1000" dirty="0"/>
              <a:t>. </a:t>
            </a:r>
            <a:endParaRPr lang="en-US" sz="1000" dirty="0" smtClean="0"/>
          </a:p>
          <a:p>
            <a:r>
              <a:rPr lang="en-US" sz="1000" dirty="0" err="1" smtClean="0"/>
              <a:t>Dhurandhar</a:t>
            </a:r>
            <a:r>
              <a:rPr lang="en-US" sz="1000" dirty="0" smtClean="0"/>
              <a:t> </a:t>
            </a:r>
            <a:r>
              <a:rPr lang="en-US" sz="1000" dirty="0"/>
              <a:t>NV. Insulin sparing action of adenovirus 36 and its E4orf1 </a:t>
            </a:r>
            <a:r>
              <a:rPr lang="en-US" sz="1000" dirty="0" smtClean="0"/>
              <a:t>protein. J </a:t>
            </a:r>
            <a:r>
              <a:rPr lang="en-US" sz="1000" dirty="0"/>
              <a:t>Diabetes Complications. 2013 Mar-Apr;27(2):191-9.</a:t>
            </a:r>
          </a:p>
        </p:txBody>
      </p:sp>
      <p:sp>
        <p:nvSpPr>
          <p:cNvPr id="139" name="TextBox 138"/>
          <p:cNvSpPr txBox="1"/>
          <p:nvPr/>
        </p:nvSpPr>
        <p:spPr>
          <a:xfrm>
            <a:off x="528064" y="832872"/>
            <a:ext cx="8382000" cy="707886"/>
          </a:xfrm>
          <a:prstGeom prst="rect">
            <a:avLst/>
          </a:prstGeom>
          <a:solidFill>
            <a:srgbClr val="FFC000">
              <a:alpha val="22000"/>
            </a:srgbClr>
          </a:solidFill>
        </p:spPr>
        <p:txBody>
          <a:bodyPr wrap="square" rtlCol="0">
            <a:spAutoFit/>
          </a:bodyPr>
          <a:lstStyle/>
          <a:p>
            <a:r>
              <a:rPr lang="en-US" sz="2000" b="1" u="sng" dirty="0" smtClean="0"/>
              <a:t>Hypothesis:</a:t>
            </a:r>
            <a:r>
              <a:rPr lang="en-US" sz="2000" b="1" dirty="0" smtClean="0"/>
              <a:t> </a:t>
            </a:r>
            <a:r>
              <a:rPr lang="en-US" sz="2000" dirty="0" smtClean="0"/>
              <a:t>Viral infection and </a:t>
            </a:r>
            <a:r>
              <a:rPr lang="en-US" sz="2000" dirty="0"/>
              <a:t>high-fat </a:t>
            </a:r>
            <a:r>
              <a:rPr lang="en-US" sz="2000" dirty="0" smtClean="0"/>
              <a:t>diet can induce obesity independently</a:t>
            </a:r>
            <a:r>
              <a:rPr lang="en-US" sz="2000" dirty="0"/>
              <a:t>, </a:t>
            </a:r>
            <a:r>
              <a:rPr lang="en-US" sz="2000" dirty="0" smtClean="0"/>
              <a:t>and in particular </a:t>
            </a:r>
            <a:r>
              <a:rPr lang="en-US" sz="2000" dirty="0"/>
              <a:t>may </a:t>
            </a:r>
            <a:r>
              <a:rPr lang="en-US" sz="2000" dirty="0" smtClean="0"/>
              <a:t>contribute </a:t>
            </a:r>
            <a:r>
              <a:rPr lang="en-US" sz="2000" dirty="0"/>
              <a:t>to </a:t>
            </a:r>
            <a:r>
              <a:rPr lang="en-US" sz="2000" dirty="0" smtClean="0"/>
              <a:t>prevalence </a:t>
            </a:r>
            <a:r>
              <a:rPr lang="en-US" sz="2000" dirty="0"/>
              <a:t>of obesity </a:t>
            </a:r>
            <a:r>
              <a:rPr lang="en-US" sz="2000" dirty="0" smtClean="0"/>
              <a:t>synergistically.</a:t>
            </a:r>
            <a:endParaRPr lang="en-US" sz="2000" dirty="0"/>
          </a:p>
        </p:txBody>
      </p:sp>
    </p:spTree>
    <p:extLst>
      <p:ext uri="{BB962C8B-B14F-4D97-AF65-F5344CB8AC3E}">
        <p14:creationId xmlns:p14="http://schemas.microsoft.com/office/powerpoint/2010/main" val="101731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checkerboard(across)">
                                      <p:cBhvr>
                                        <p:cTn id="7" dur="500"/>
                                        <p:tgtEl>
                                          <p:spTgt spid="20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1"/>
                                        </p:tgtEl>
                                        <p:attrNameLst>
                                          <p:attrName>style.visibility</p:attrName>
                                        </p:attrNameLst>
                                      </p:cBhvr>
                                      <p:to>
                                        <p:strVal val="visible"/>
                                      </p:to>
                                    </p:set>
                                    <p:anim calcmode="lin" valueType="num">
                                      <p:cBhvr additive="base">
                                        <p:cTn id="12" dur="500" fill="hold"/>
                                        <p:tgtEl>
                                          <p:spTgt spid="241"/>
                                        </p:tgtEl>
                                        <p:attrNameLst>
                                          <p:attrName>ppt_x</p:attrName>
                                        </p:attrNameLst>
                                      </p:cBhvr>
                                      <p:tavLst>
                                        <p:tav tm="0">
                                          <p:val>
                                            <p:strVal val="#ppt_x"/>
                                          </p:val>
                                        </p:tav>
                                        <p:tav tm="100000">
                                          <p:val>
                                            <p:strVal val="#ppt_x"/>
                                          </p:val>
                                        </p:tav>
                                      </p:tavLst>
                                    </p:anim>
                                    <p:anim calcmode="lin" valueType="num">
                                      <p:cBhvr additive="base">
                                        <p:cTn id="13" dur="500" fill="hold"/>
                                        <p:tgtEl>
                                          <p:spTgt spid="2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diamond(in)">
                                      <p:cBhvr>
                                        <p:cTn id="18"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62296"/>
            <a:ext cx="3537700" cy="523220"/>
          </a:xfrm>
          <a:prstGeom prst="rect">
            <a:avLst/>
          </a:prstGeom>
          <a:noFill/>
        </p:spPr>
        <p:txBody>
          <a:bodyPr wrap="none" rtlCol="0">
            <a:spAutoFit/>
          </a:bodyPr>
          <a:lstStyle/>
          <a:p>
            <a:r>
              <a:rPr lang="en-US" sz="2800" b="1" dirty="0" smtClean="0"/>
              <a:t>Results and Discussion</a:t>
            </a:r>
            <a:endParaRPr lang="en-US" sz="2800" b="1" dirty="0"/>
          </a:p>
        </p:txBody>
      </p:sp>
      <p:graphicFrame>
        <p:nvGraphicFramePr>
          <p:cNvPr id="7" name="Object 6"/>
          <p:cNvGraphicFramePr>
            <a:graphicFrameLocks noChangeAspect="1"/>
          </p:cNvGraphicFramePr>
          <p:nvPr>
            <p:extLst>
              <p:ext uri="{D42A27DB-BD31-4B8C-83A1-F6EECF244321}">
                <p14:modId xmlns:p14="http://schemas.microsoft.com/office/powerpoint/2010/main" val="1253252527"/>
              </p:ext>
            </p:extLst>
          </p:nvPr>
        </p:nvGraphicFramePr>
        <p:xfrm>
          <a:off x="381000" y="1752600"/>
          <a:ext cx="4345378" cy="4300210"/>
        </p:xfrm>
        <a:graphic>
          <a:graphicData uri="http://schemas.openxmlformats.org/presentationml/2006/ole">
            <mc:AlternateContent xmlns:mc="http://schemas.openxmlformats.org/markup-compatibility/2006">
              <mc:Choice xmlns:v="urn:schemas-microsoft-com:vml" Requires="v">
                <p:oleObj spid="_x0000_s43015" name="SPW 12.0 Graph" r:id="rId4" imgW="5955682" imgH="5894989" progId="SigmaPlotGraphicObject.11">
                  <p:embed/>
                </p:oleObj>
              </mc:Choice>
              <mc:Fallback>
                <p:oleObj name="SPW 12.0 Graph" r:id="rId4" imgW="5955682" imgH="5894989" progId="SigmaPlotGraphicObject.11">
                  <p:embed/>
                  <p:pic>
                    <p:nvPicPr>
                      <p:cNvPr id="0" name=""/>
                      <p:cNvPicPr/>
                      <p:nvPr/>
                    </p:nvPicPr>
                    <p:blipFill>
                      <a:blip r:embed="rId5"/>
                      <a:stretch>
                        <a:fillRect/>
                      </a:stretch>
                    </p:blipFill>
                    <p:spPr>
                      <a:xfrm>
                        <a:off x="381000" y="1752600"/>
                        <a:ext cx="4345378" cy="4300210"/>
                      </a:xfrm>
                      <a:prstGeom prst="rect">
                        <a:avLst/>
                      </a:prstGeom>
                    </p:spPr>
                  </p:pic>
                </p:oleObj>
              </mc:Fallback>
            </mc:AlternateContent>
          </a:graphicData>
        </a:graphic>
      </p:graphicFrame>
      <p:sp>
        <p:nvSpPr>
          <p:cNvPr id="24" name="TextBox 23"/>
          <p:cNvSpPr txBox="1"/>
          <p:nvPr/>
        </p:nvSpPr>
        <p:spPr>
          <a:xfrm>
            <a:off x="458531" y="748836"/>
            <a:ext cx="8250386" cy="830997"/>
          </a:xfrm>
          <a:prstGeom prst="rect">
            <a:avLst/>
          </a:prstGeom>
          <a:noFill/>
        </p:spPr>
        <p:txBody>
          <a:bodyPr wrap="square" rtlCol="0">
            <a:spAutoFit/>
          </a:bodyPr>
          <a:lstStyle/>
          <a:p>
            <a:r>
              <a:rPr lang="en-US" sz="2400" b="1" dirty="0" smtClean="0"/>
              <a:t>HF + Had-36 infection synergistically increased BW after 5 </a:t>
            </a:r>
            <a:r>
              <a:rPr lang="en-US" sz="2400" b="1" dirty="0" err="1" smtClean="0"/>
              <a:t>wk</a:t>
            </a:r>
            <a:r>
              <a:rPr lang="en-US" sz="2400" b="1" dirty="0" smtClean="0"/>
              <a:t> </a:t>
            </a:r>
          </a:p>
          <a:p>
            <a:r>
              <a:rPr lang="en-US" sz="2400" b="1" dirty="0" smtClean="0"/>
              <a:t>Had-36 infection without HF had little effect </a:t>
            </a:r>
            <a:endParaRPr lang="en-US" sz="2400" dirty="0"/>
          </a:p>
        </p:txBody>
      </p:sp>
      <p:grpSp>
        <p:nvGrpSpPr>
          <p:cNvPr id="3" name="Group 2"/>
          <p:cNvGrpSpPr/>
          <p:nvPr/>
        </p:nvGrpSpPr>
        <p:grpSpPr>
          <a:xfrm>
            <a:off x="4617276" y="2062347"/>
            <a:ext cx="4204116" cy="4252073"/>
            <a:chOff x="4617276" y="2062347"/>
            <a:chExt cx="4204116" cy="4252073"/>
          </a:xfrm>
        </p:grpSpPr>
        <p:sp>
          <p:nvSpPr>
            <p:cNvPr id="22" name="TextBox 21"/>
            <p:cNvSpPr txBox="1"/>
            <p:nvPr/>
          </p:nvSpPr>
          <p:spPr>
            <a:xfrm>
              <a:off x="5669379" y="5791200"/>
              <a:ext cx="2941221" cy="523220"/>
            </a:xfrm>
            <a:prstGeom prst="rect">
              <a:avLst/>
            </a:prstGeom>
            <a:noFill/>
          </p:spPr>
          <p:txBody>
            <a:bodyPr wrap="square" rtlCol="0">
              <a:spAutoFit/>
            </a:bodyPr>
            <a:lstStyle/>
            <a:p>
              <a:r>
                <a:rPr lang="en-US" sz="1400" b="1" dirty="0" smtClean="0"/>
                <a:t>Ave. BW diff:   </a:t>
              </a:r>
              <a:r>
                <a:rPr lang="en-US" sz="1400" dirty="0" smtClean="0"/>
                <a:t>20-30 g between HF groups with LF groups</a:t>
              </a:r>
              <a:endParaRPr lang="en-US" sz="1400" dirty="0"/>
            </a:p>
          </p:txBody>
        </p:sp>
        <p:pic>
          <p:nvPicPr>
            <p:cNvPr id="3097" name="Picture 2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4539" r="32322" b="3379"/>
            <a:stretch/>
          </p:blipFill>
          <p:spPr bwMode="auto">
            <a:xfrm>
              <a:off x="4617276" y="2062347"/>
              <a:ext cx="4204116" cy="3764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Elbow Connector 14"/>
            <p:cNvCxnSpPr/>
            <p:nvPr/>
          </p:nvCxnSpPr>
          <p:spPr>
            <a:xfrm rot="5400000" flipH="1" flipV="1">
              <a:off x="6890377" y="1979001"/>
              <a:ext cx="457200" cy="2432304"/>
            </a:xfrm>
            <a:prstGeom prst="bentConnector3">
              <a:avLst>
                <a:gd name="adj1" fmla="val 137721"/>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Rectangle 3"/>
          <p:cNvSpPr/>
          <p:nvPr/>
        </p:nvSpPr>
        <p:spPr>
          <a:xfrm>
            <a:off x="121475" y="6325684"/>
            <a:ext cx="6050725" cy="400110"/>
          </a:xfrm>
          <a:prstGeom prst="rect">
            <a:avLst/>
          </a:prstGeom>
        </p:spPr>
        <p:txBody>
          <a:bodyPr wrap="square">
            <a:spAutoFit/>
          </a:bodyPr>
          <a:lstStyle/>
          <a:p>
            <a:r>
              <a:rPr lang="en-US" sz="1000" dirty="0" smtClean="0"/>
              <a:t>Vander </a:t>
            </a:r>
            <a:r>
              <a:rPr lang="en-US" sz="1000" dirty="0" err="1"/>
              <a:t>Wal</a:t>
            </a:r>
            <a:r>
              <a:rPr lang="en-US" sz="1000" dirty="0"/>
              <a:t> JS, </a:t>
            </a:r>
            <a:r>
              <a:rPr lang="en-US" sz="1000" dirty="0" err="1" smtClean="0"/>
              <a:t>Huelsing</a:t>
            </a:r>
            <a:r>
              <a:rPr lang="en-US" sz="1000" dirty="0" smtClean="0"/>
              <a:t> J, </a:t>
            </a:r>
            <a:r>
              <a:rPr lang="en-US" sz="1000" dirty="0" err="1" smtClean="0"/>
              <a:t>Dubuisson</a:t>
            </a:r>
            <a:r>
              <a:rPr lang="en-US" sz="1000" dirty="0" smtClean="0"/>
              <a:t> O, </a:t>
            </a:r>
            <a:r>
              <a:rPr lang="en-US" sz="1000" dirty="0" err="1" smtClean="0"/>
              <a:t>Dhurandhar</a:t>
            </a:r>
            <a:r>
              <a:rPr lang="en-US" sz="1000" dirty="0" smtClean="0"/>
              <a:t> NV. An observational study of the association between adenovirus 36 antibody status and weight loss among youth. </a:t>
            </a:r>
            <a:r>
              <a:rPr lang="en-US" sz="1000" dirty="0" err="1" smtClean="0"/>
              <a:t>Obes</a:t>
            </a:r>
            <a:r>
              <a:rPr lang="en-US" sz="1000" dirty="0" smtClean="0"/>
              <a:t> Facts. 2013;6(3):269-78.</a:t>
            </a:r>
            <a:endParaRPr lang="en-US" sz="1000" dirty="0"/>
          </a:p>
        </p:txBody>
      </p:sp>
    </p:spTree>
    <p:extLst>
      <p:ext uri="{BB962C8B-B14F-4D97-AF65-F5344CB8AC3E}">
        <p14:creationId xmlns:p14="http://schemas.microsoft.com/office/powerpoint/2010/main" val="344853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par>
                                <p:cTn id="8" presetID="2" presetClass="entr" presetSubtype="1"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ppt_x"/>
                                          </p:val>
                                        </p:tav>
                                        <p:tav tm="100000">
                                          <p:val>
                                            <p:strVal val="#ppt_x"/>
                                          </p:val>
                                        </p:tav>
                                      </p:tavLst>
                                    </p:anim>
                                    <p:anim calcmode="lin" valueType="num">
                                      <p:cBhvr additive="base">
                                        <p:cTn id="11"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2011 AFRI\Pre-2013\COBRE Compliance\Rat Project\Rat_pictures\100_1525.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6641" t="11365" r="15586" b="13240"/>
          <a:stretch/>
        </p:blipFill>
        <p:spPr bwMode="auto">
          <a:xfrm>
            <a:off x="5083786" y="1219200"/>
            <a:ext cx="3298214" cy="275188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895600" y="162296"/>
            <a:ext cx="3537700" cy="523220"/>
          </a:xfrm>
          <a:prstGeom prst="rect">
            <a:avLst/>
          </a:prstGeom>
          <a:noFill/>
        </p:spPr>
        <p:txBody>
          <a:bodyPr wrap="none" rtlCol="0">
            <a:spAutoFit/>
          </a:bodyPr>
          <a:lstStyle/>
          <a:p>
            <a:r>
              <a:rPr lang="en-US" sz="2800" b="1" dirty="0" smtClean="0"/>
              <a:t>Results and Discussion</a:t>
            </a:r>
            <a:endParaRPr lang="en-US" sz="2800" b="1" dirty="0"/>
          </a:p>
        </p:txBody>
      </p:sp>
      <p:sp>
        <p:nvSpPr>
          <p:cNvPr id="4" name="TextBox 3"/>
          <p:cNvSpPr txBox="1"/>
          <p:nvPr/>
        </p:nvSpPr>
        <p:spPr>
          <a:xfrm>
            <a:off x="457200" y="4648200"/>
            <a:ext cx="8534400" cy="1569660"/>
          </a:xfrm>
          <a:prstGeom prst="rect">
            <a:avLst/>
          </a:prstGeom>
          <a:noFill/>
        </p:spPr>
        <p:txBody>
          <a:bodyPr wrap="square" rtlCol="0">
            <a:spAutoFit/>
          </a:bodyPr>
          <a:lstStyle/>
          <a:p>
            <a:r>
              <a:rPr lang="en-US" sz="2400" b="1" dirty="0" smtClean="0"/>
              <a:t>Either high-fat diet or Had-36 infection </a:t>
            </a:r>
            <a:r>
              <a:rPr lang="en-US" sz="2400" b="1" dirty="0"/>
              <a:t>increases gut permeability </a:t>
            </a:r>
            <a:r>
              <a:rPr lang="en-US" sz="2400" b="1" dirty="0" smtClean="0"/>
              <a:t>but has no synergistic effect (actually having antagonistic effect) . Thus, the development of obesity is associated but may not proportionally correlated with an increase in gut permeability.   </a:t>
            </a:r>
            <a:endParaRPr lang="en-US" sz="2400" dirty="0"/>
          </a:p>
        </p:txBody>
      </p:sp>
      <p:graphicFrame>
        <p:nvGraphicFramePr>
          <p:cNvPr id="2" name="Object 1"/>
          <p:cNvGraphicFramePr>
            <a:graphicFrameLocks noChangeAspect="1"/>
          </p:cNvGraphicFramePr>
          <p:nvPr>
            <p:extLst>
              <p:ext uri="{D42A27DB-BD31-4B8C-83A1-F6EECF244321}">
                <p14:modId xmlns:p14="http://schemas.microsoft.com/office/powerpoint/2010/main" val="2589025985"/>
              </p:ext>
            </p:extLst>
          </p:nvPr>
        </p:nvGraphicFramePr>
        <p:xfrm>
          <a:off x="724136" y="914400"/>
          <a:ext cx="4481513" cy="3800475"/>
        </p:xfrm>
        <a:graphic>
          <a:graphicData uri="http://schemas.openxmlformats.org/presentationml/2006/ole">
            <mc:AlternateContent xmlns:mc="http://schemas.openxmlformats.org/markup-compatibility/2006">
              <mc:Choice xmlns:v="urn:schemas-microsoft-com:vml" Requires="v">
                <p:oleObj spid="_x0000_s44038" name="SPW 12.0 Graph" r:id="rId6" imgW="4482003" imgH="3801025" progId="SigmaPlotGraphicObject.11">
                  <p:embed/>
                </p:oleObj>
              </mc:Choice>
              <mc:Fallback>
                <p:oleObj name="SPW 12.0 Graph" r:id="rId6" imgW="4482003" imgH="3801025" progId="SigmaPlotGraphicObject.11">
                  <p:embed/>
                  <p:pic>
                    <p:nvPicPr>
                      <p:cNvPr id="0" name=""/>
                      <p:cNvPicPr/>
                      <p:nvPr/>
                    </p:nvPicPr>
                    <p:blipFill>
                      <a:blip r:embed="rId7"/>
                      <a:stretch>
                        <a:fillRect/>
                      </a:stretch>
                    </p:blipFill>
                    <p:spPr>
                      <a:xfrm>
                        <a:off x="724136" y="914400"/>
                        <a:ext cx="4481513" cy="3800475"/>
                      </a:xfrm>
                      <a:prstGeom prst="rect">
                        <a:avLst/>
                      </a:prstGeom>
                    </p:spPr>
                  </p:pic>
                </p:oleObj>
              </mc:Fallback>
            </mc:AlternateContent>
          </a:graphicData>
        </a:graphic>
      </p:graphicFrame>
      <p:sp>
        <p:nvSpPr>
          <p:cNvPr id="6" name="Rectangle 5"/>
          <p:cNvSpPr/>
          <p:nvPr/>
        </p:nvSpPr>
        <p:spPr>
          <a:xfrm>
            <a:off x="5205851" y="3805600"/>
            <a:ext cx="509149" cy="1693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 rIns="9144" rtlCol="0" anchor="ctr"/>
          <a:lstStyle/>
          <a:p>
            <a:pPr algn="ctr"/>
            <a:r>
              <a:rPr lang="en-US" sz="1200" b="1" dirty="0" smtClean="0">
                <a:solidFill>
                  <a:schemeClr val="bg1"/>
                </a:solidFill>
              </a:rPr>
              <a:t>2.HF</a:t>
            </a:r>
            <a:endParaRPr lang="en-US" sz="1200" b="1" dirty="0">
              <a:solidFill>
                <a:schemeClr val="bg1"/>
              </a:solidFill>
            </a:endParaRPr>
          </a:p>
        </p:txBody>
      </p:sp>
      <p:sp>
        <p:nvSpPr>
          <p:cNvPr id="7" name="TextBox 6"/>
          <p:cNvSpPr txBox="1"/>
          <p:nvPr/>
        </p:nvSpPr>
        <p:spPr>
          <a:xfrm>
            <a:off x="2980318" y="1828800"/>
            <a:ext cx="261610" cy="276999"/>
          </a:xfrm>
          <a:prstGeom prst="rect">
            <a:avLst/>
          </a:prstGeom>
          <a:noFill/>
        </p:spPr>
        <p:txBody>
          <a:bodyPr wrap="none" rtlCol="0">
            <a:spAutoFit/>
          </a:bodyPr>
          <a:lstStyle/>
          <a:p>
            <a:r>
              <a:rPr lang="en-US" sz="1200" dirty="0" smtClean="0"/>
              <a:t>*</a:t>
            </a:r>
            <a:endParaRPr lang="en-US" sz="1200" dirty="0"/>
          </a:p>
        </p:txBody>
      </p:sp>
      <p:sp>
        <p:nvSpPr>
          <p:cNvPr id="8" name="TextBox 7"/>
          <p:cNvSpPr txBox="1"/>
          <p:nvPr/>
        </p:nvSpPr>
        <p:spPr>
          <a:xfrm>
            <a:off x="3080500" y="1828800"/>
            <a:ext cx="652743" cy="276999"/>
          </a:xfrm>
          <a:prstGeom prst="rect">
            <a:avLst/>
          </a:prstGeom>
          <a:noFill/>
        </p:spPr>
        <p:txBody>
          <a:bodyPr wrap="none" rtlCol="0">
            <a:spAutoFit/>
          </a:bodyPr>
          <a:lstStyle/>
          <a:p>
            <a:r>
              <a:rPr lang="en-US" sz="1200" i="1" dirty="0" smtClean="0"/>
              <a:t>p</a:t>
            </a:r>
            <a:r>
              <a:rPr lang="en-US" sz="1200" dirty="0" smtClean="0"/>
              <a:t>&lt;0.05,</a:t>
            </a:r>
            <a:endParaRPr lang="en-US" sz="1200" dirty="0"/>
          </a:p>
        </p:txBody>
      </p:sp>
      <p:sp>
        <p:nvSpPr>
          <p:cNvPr id="9" name="TextBox 8"/>
          <p:cNvSpPr txBox="1"/>
          <p:nvPr/>
        </p:nvSpPr>
        <p:spPr>
          <a:xfrm>
            <a:off x="3582993" y="1828800"/>
            <a:ext cx="338554" cy="276999"/>
          </a:xfrm>
          <a:prstGeom prst="rect">
            <a:avLst/>
          </a:prstGeom>
          <a:noFill/>
        </p:spPr>
        <p:txBody>
          <a:bodyPr wrap="none" rtlCol="0">
            <a:spAutoFit/>
          </a:bodyPr>
          <a:lstStyle/>
          <a:p>
            <a:r>
              <a:rPr lang="en-US" sz="1200" dirty="0" smtClean="0"/>
              <a:t>**</a:t>
            </a:r>
            <a:endParaRPr lang="en-US" sz="1200" dirty="0"/>
          </a:p>
        </p:txBody>
      </p:sp>
      <p:sp>
        <p:nvSpPr>
          <p:cNvPr id="10" name="TextBox 9"/>
          <p:cNvSpPr txBox="1"/>
          <p:nvPr/>
        </p:nvSpPr>
        <p:spPr>
          <a:xfrm>
            <a:off x="3749568" y="1828800"/>
            <a:ext cx="1127232" cy="276999"/>
          </a:xfrm>
          <a:prstGeom prst="rect">
            <a:avLst/>
          </a:prstGeom>
          <a:noFill/>
        </p:spPr>
        <p:txBody>
          <a:bodyPr wrap="none" rtlCol="0">
            <a:spAutoFit/>
          </a:bodyPr>
          <a:lstStyle/>
          <a:p>
            <a:r>
              <a:rPr lang="en-US" sz="1200" i="1" dirty="0" smtClean="0"/>
              <a:t>p</a:t>
            </a:r>
            <a:r>
              <a:rPr lang="en-US" sz="1200" dirty="0" smtClean="0"/>
              <a:t>&lt;0.005, n=6-7</a:t>
            </a:r>
            <a:endParaRPr lang="en-US" sz="1200" dirty="0"/>
          </a:p>
        </p:txBody>
      </p:sp>
      <p:sp>
        <p:nvSpPr>
          <p:cNvPr id="11" name="Freeform 10"/>
          <p:cNvSpPr/>
          <p:nvPr/>
        </p:nvSpPr>
        <p:spPr>
          <a:xfrm>
            <a:off x="6248400" y="2314575"/>
            <a:ext cx="552450" cy="419100"/>
          </a:xfrm>
          <a:custGeom>
            <a:avLst/>
            <a:gdLst>
              <a:gd name="connsiteX0" fmla="*/ 476250 w 552450"/>
              <a:gd name="connsiteY0" fmla="*/ 0 h 419100"/>
              <a:gd name="connsiteX1" fmla="*/ 257175 w 552450"/>
              <a:gd name="connsiteY1" fmla="*/ 9525 h 419100"/>
              <a:gd name="connsiteX2" fmla="*/ 228600 w 552450"/>
              <a:gd name="connsiteY2" fmla="*/ 28575 h 419100"/>
              <a:gd name="connsiteX3" fmla="*/ 171450 w 552450"/>
              <a:gd name="connsiteY3" fmla="*/ 57150 h 419100"/>
              <a:gd name="connsiteX4" fmla="*/ 142875 w 552450"/>
              <a:gd name="connsiteY4" fmla="*/ 85725 h 419100"/>
              <a:gd name="connsiteX5" fmla="*/ 85725 w 552450"/>
              <a:gd name="connsiteY5" fmla="*/ 114300 h 419100"/>
              <a:gd name="connsiteX6" fmla="*/ 57150 w 552450"/>
              <a:gd name="connsiteY6" fmla="*/ 152400 h 419100"/>
              <a:gd name="connsiteX7" fmla="*/ 28575 w 552450"/>
              <a:gd name="connsiteY7" fmla="*/ 180975 h 419100"/>
              <a:gd name="connsiteX8" fmla="*/ 19050 w 552450"/>
              <a:gd name="connsiteY8" fmla="*/ 209550 h 419100"/>
              <a:gd name="connsiteX9" fmla="*/ 0 w 552450"/>
              <a:gd name="connsiteY9" fmla="*/ 238125 h 419100"/>
              <a:gd name="connsiteX10" fmla="*/ 19050 w 552450"/>
              <a:gd name="connsiteY10" fmla="*/ 352425 h 419100"/>
              <a:gd name="connsiteX11" fmla="*/ 47625 w 552450"/>
              <a:gd name="connsiteY11" fmla="*/ 390525 h 419100"/>
              <a:gd name="connsiteX12" fmla="*/ 104775 w 552450"/>
              <a:gd name="connsiteY12" fmla="*/ 419100 h 419100"/>
              <a:gd name="connsiteX13" fmla="*/ 476250 w 552450"/>
              <a:gd name="connsiteY13" fmla="*/ 409575 h 419100"/>
              <a:gd name="connsiteX14" fmla="*/ 504825 w 552450"/>
              <a:gd name="connsiteY14" fmla="*/ 390525 h 419100"/>
              <a:gd name="connsiteX15" fmla="*/ 533400 w 552450"/>
              <a:gd name="connsiteY15" fmla="*/ 381000 h 419100"/>
              <a:gd name="connsiteX16" fmla="*/ 552450 w 552450"/>
              <a:gd name="connsiteY16" fmla="*/ 314325 h 419100"/>
              <a:gd name="connsiteX17" fmla="*/ 533400 w 552450"/>
              <a:gd name="connsiteY17" fmla="*/ 66675 h 419100"/>
              <a:gd name="connsiteX18" fmla="*/ 485775 w 552450"/>
              <a:gd name="connsiteY18" fmla="*/ 9525 h 419100"/>
              <a:gd name="connsiteX19" fmla="*/ 476250 w 552450"/>
              <a:gd name="connsiteY19"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2450" h="419100">
                <a:moveTo>
                  <a:pt x="476250" y="0"/>
                </a:moveTo>
                <a:cubicBezTo>
                  <a:pt x="438150" y="0"/>
                  <a:pt x="329787" y="1147"/>
                  <a:pt x="257175" y="9525"/>
                </a:cubicBezTo>
                <a:cubicBezTo>
                  <a:pt x="245803" y="10837"/>
                  <a:pt x="238839" y="23455"/>
                  <a:pt x="228600" y="28575"/>
                </a:cubicBezTo>
                <a:cubicBezTo>
                  <a:pt x="185642" y="50054"/>
                  <a:pt x="212396" y="23028"/>
                  <a:pt x="171450" y="57150"/>
                </a:cubicBezTo>
                <a:cubicBezTo>
                  <a:pt x="161102" y="65774"/>
                  <a:pt x="153223" y="77101"/>
                  <a:pt x="142875" y="85725"/>
                </a:cubicBezTo>
                <a:cubicBezTo>
                  <a:pt x="118256" y="106241"/>
                  <a:pt x="114364" y="104754"/>
                  <a:pt x="85725" y="114300"/>
                </a:cubicBezTo>
                <a:cubicBezTo>
                  <a:pt x="76200" y="127000"/>
                  <a:pt x="67481" y="140347"/>
                  <a:pt x="57150" y="152400"/>
                </a:cubicBezTo>
                <a:cubicBezTo>
                  <a:pt x="48384" y="162627"/>
                  <a:pt x="36047" y="169767"/>
                  <a:pt x="28575" y="180975"/>
                </a:cubicBezTo>
                <a:cubicBezTo>
                  <a:pt x="23006" y="189329"/>
                  <a:pt x="23540" y="200570"/>
                  <a:pt x="19050" y="209550"/>
                </a:cubicBezTo>
                <a:cubicBezTo>
                  <a:pt x="13930" y="219789"/>
                  <a:pt x="6350" y="228600"/>
                  <a:pt x="0" y="238125"/>
                </a:cubicBezTo>
                <a:cubicBezTo>
                  <a:pt x="894" y="245275"/>
                  <a:pt x="8561" y="331447"/>
                  <a:pt x="19050" y="352425"/>
                </a:cubicBezTo>
                <a:cubicBezTo>
                  <a:pt x="26150" y="366624"/>
                  <a:pt x="36400" y="379300"/>
                  <a:pt x="47625" y="390525"/>
                </a:cubicBezTo>
                <a:cubicBezTo>
                  <a:pt x="66089" y="408989"/>
                  <a:pt x="81534" y="411353"/>
                  <a:pt x="104775" y="419100"/>
                </a:cubicBezTo>
                <a:cubicBezTo>
                  <a:pt x="228600" y="415925"/>
                  <a:pt x="352699" y="418400"/>
                  <a:pt x="476250" y="409575"/>
                </a:cubicBezTo>
                <a:cubicBezTo>
                  <a:pt x="487669" y="408759"/>
                  <a:pt x="494586" y="395645"/>
                  <a:pt x="504825" y="390525"/>
                </a:cubicBezTo>
                <a:cubicBezTo>
                  <a:pt x="513805" y="386035"/>
                  <a:pt x="523875" y="384175"/>
                  <a:pt x="533400" y="381000"/>
                </a:cubicBezTo>
                <a:cubicBezTo>
                  <a:pt x="537892" y="367525"/>
                  <a:pt x="552450" y="326285"/>
                  <a:pt x="552450" y="314325"/>
                </a:cubicBezTo>
                <a:cubicBezTo>
                  <a:pt x="552450" y="222751"/>
                  <a:pt x="550191" y="150631"/>
                  <a:pt x="533400" y="66675"/>
                </a:cubicBezTo>
                <a:cubicBezTo>
                  <a:pt x="523986" y="19603"/>
                  <a:pt x="531728" y="29219"/>
                  <a:pt x="485775" y="9525"/>
                </a:cubicBezTo>
                <a:cubicBezTo>
                  <a:pt x="476547" y="5570"/>
                  <a:pt x="514350" y="0"/>
                  <a:pt x="476250" y="0"/>
                </a:cubicBezTo>
                <a:close/>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873561" y="1790700"/>
            <a:ext cx="737187" cy="533400"/>
          </a:xfrm>
          <a:custGeom>
            <a:avLst/>
            <a:gdLst>
              <a:gd name="connsiteX0" fmla="*/ 622489 w 737187"/>
              <a:gd name="connsiteY0" fmla="*/ 438150 h 533400"/>
              <a:gd name="connsiteX1" fmla="*/ 698689 w 737187"/>
              <a:gd name="connsiteY1" fmla="*/ 419100 h 533400"/>
              <a:gd name="connsiteX2" fmla="*/ 727264 w 737187"/>
              <a:gd name="connsiteY2" fmla="*/ 381000 h 533400"/>
              <a:gd name="connsiteX3" fmla="*/ 727264 w 737187"/>
              <a:gd name="connsiteY3" fmla="*/ 304800 h 533400"/>
              <a:gd name="connsiteX4" fmla="*/ 717739 w 737187"/>
              <a:gd name="connsiteY4" fmla="*/ 266700 h 533400"/>
              <a:gd name="connsiteX5" fmla="*/ 689164 w 737187"/>
              <a:gd name="connsiteY5" fmla="*/ 257175 h 533400"/>
              <a:gd name="connsiteX6" fmla="*/ 632014 w 737187"/>
              <a:gd name="connsiteY6" fmla="*/ 219075 h 533400"/>
              <a:gd name="connsiteX7" fmla="*/ 603439 w 737187"/>
              <a:gd name="connsiteY7" fmla="*/ 200025 h 533400"/>
              <a:gd name="connsiteX8" fmla="*/ 546289 w 737187"/>
              <a:gd name="connsiteY8" fmla="*/ 180975 h 533400"/>
              <a:gd name="connsiteX9" fmla="*/ 517714 w 737187"/>
              <a:gd name="connsiteY9" fmla="*/ 161925 h 533400"/>
              <a:gd name="connsiteX10" fmla="*/ 460564 w 737187"/>
              <a:gd name="connsiteY10" fmla="*/ 133350 h 533400"/>
              <a:gd name="connsiteX11" fmla="*/ 431989 w 737187"/>
              <a:gd name="connsiteY11" fmla="*/ 104775 h 533400"/>
              <a:gd name="connsiteX12" fmla="*/ 374839 w 737187"/>
              <a:gd name="connsiteY12" fmla="*/ 57150 h 533400"/>
              <a:gd name="connsiteX13" fmla="*/ 355789 w 737187"/>
              <a:gd name="connsiteY13" fmla="*/ 28575 h 533400"/>
              <a:gd name="connsiteX14" fmla="*/ 298639 w 737187"/>
              <a:gd name="connsiteY14" fmla="*/ 0 h 533400"/>
              <a:gd name="connsiteX15" fmla="*/ 41464 w 737187"/>
              <a:gd name="connsiteY15" fmla="*/ 9525 h 533400"/>
              <a:gd name="connsiteX16" fmla="*/ 12889 w 737187"/>
              <a:gd name="connsiteY16" fmla="*/ 19050 h 533400"/>
              <a:gd name="connsiteX17" fmla="*/ 50989 w 737187"/>
              <a:gd name="connsiteY17" fmla="*/ 161925 h 533400"/>
              <a:gd name="connsiteX18" fmla="*/ 70039 w 737187"/>
              <a:gd name="connsiteY18" fmla="*/ 190500 h 533400"/>
              <a:gd name="connsiteX19" fmla="*/ 98614 w 737187"/>
              <a:gd name="connsiteY19" fmla="*/ 200025 h 533400"/>
              <a:gd name="connsiteX20" fmla="*/ 174814 w 737187"/>
              <a:gd name="connsiteY20" fmla="*/ 219075 h 533400"/>
              <a:gd name="connsiteX21" fmla="*/ 241489 w 737187"/>
              <a:gd name="connsiteY21" fmla="*/ 238125 h 533400"/>
              <a:gd name="connsiteX22" fmla="*/ 336739 w 737187"/>
              <a:gd name="connsiteY22" fmla="*/ 257175 h 533400"/>
              <a:gd name="connsiteX23" fmla="*/ 355789 w 737187"/>
              <a:gd name="connsiteY23" fmla="*/ 285750 h 533400"/>
              <a:gd name="connsiteX24" fmla="*/ 384364 w 737187"/>
              <a:gd name="connsiteY24" fmla="*/ 314325 h 533400"/>
              <a:gd name="connsiteX25" fmla="*/ 393889 w 737187"/>
              <a:gd name="connsiteY25" fmla="*/ 381000 h 533400"/>
              <a:gd name="connsiteX26" fmla="*/ 403414 w 737187"/>
              <a:gd name="connsiteY26" fmla="*/ 409575 h 533400"/>
              <a:gd name="connsiteX27" fmla="*/ 422464 w 737187"/>
              <a:gd name="connsiteY27" fmla="*/ 485775 h 533400"/>
              <a:gd name="connsiteX28" fmla="*/ 431989 w 737187"/>
              <a:gd name="connsiteY28" fmla="*/ 514350 h 533400"/>
              <a:gd name="connsiteX29" fmla="*/ 460564 w 737187"/>
              <a:gd name="connsiteY29" fmla="*/ 533400 h 533400"/>
              <a:gd name="connsiteX30" fmla="*/ 593914 w 737187"/>
              <a:gd name="connsiteY30" fmla="*/ 533400 h 533400"/>
              <a:gd name="connsiteX31" fmla="*/ 641539 w 737187"/>
              <a:gd name="connsiteY31" fmla="*/ 523875 h 533400"/>
              <a:gd name="connsiteX32" fmla="*/ 622489 w 737187"/>
              <a:gd name="connsiteY32" fmla="*/ 43815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37187" h="533400">
                <a:moveTo>
                  <a:pt x="622489" y="438150"/>
                </a:moveTo>
                <a:cubicBezTo>
                  <a:pt x="632014" y="420687"/>
                  <a:pt x="689440" y="426808"/>
                  <a:pt x="698689" y="419100"/>
                </a:cubicBezTo>
                <a:cubicBezTo>
                  <a:pt x="710885" y="408937"/>
                  <a:pt x="717739" y="393700"/>
                  <a:pt x="727264" y="381000"/>
                </a:cubicBezTo>
                <a:cubicBezTo>
                  <a:pt x="741433" y="338492"/>
                  <a:pt x="739524" y="359971"/>
                  <a:pt x="727264" y="304800"/>
                </a:cubicBezTo>
                <a:cubicBezTo>
                  <a:pt x="724424" y="292021"/>
                  <a:pt x="725917" y="276922"/>
                  <a:pt x="717739" y="266700"/>
                </a:cubicBezTo>
                <a:cubicBezTo>
                  <a:pt x="711467" y="258860"/>
                  <a:pt x="698689" y="260350"/>
                  <a:pt x="689164" y="257175"/>
                </a:cubicBezTo>
                <a:cubicBezTo>
                  <a:pt x="634995" y="203006"/>
                  <a:pt x="687153" y="246644"/>
                  <a:pt x="632014" y="219075"/>
                </a:cubicBezTo>
                <a:cubicBezTo>
                  <a:pt x="621775" y="213955"/>
                  <a:pt x="613900" y="204674"/>
                  <a:pt x="603439" y="200025"/>
                </a:cubicBezTo>
                <a:cubicBezTo>
                  <a:pt x="585089" y="191870"/>
                  <a:pt x="562997" y="192114"/>
                  <a:pt x="546289" y="180975"/>
                </a:cubicBezTo>
                <a:cubicBezTo>
                  <a:pt x="536764" y="174625"/>
                  <a:pt x="527953" y="167045"/>
                  <a:pt x="517714" y="161925"/>
                </a:cubicBezTo>
                <a:cubicBezTo>
                  <a:pt x="474756" y="140446"/>
                  <a:pt x="501510" y="167472"/>
                  <a:pt x="460564" y="133350"/>
                </a:cubicBezTo>
                <a:cubicBezTo>
                  <a:pt x="450216" y="124726"/>
                  <a:pt x="442337" y="113399"/>
                  <a:pt x="431989" y="104775"/>
                </a:cubicBezTo>
                <a:cubicBezTo>
                  <a:pt x="391121" y="70718"/>
                  <a:pt x="412785" y="102686"/>
                  <a:pt x="374839" y="57150"/>
                </a:cubicBezTo>
                <a:cubicBezTo>
                  <a:pt x="367510" y="48356"/>
                  <a:pt x="363884" y="36670"/>
                  <a:pt x="355789" y="28575"/>
                </a:cubicBezTo>
                <a:cubicBezTo>
                  <a:pt x="337325" y="10111"/>
                  <a:pt x="321880" y="7747"/>
                  <a:pt x="298639" y="0"/>
                </a:cubicBezTo>
                <a:cubicBezTo>
                  <a:pt x="212914" y="3175"/>
                  <a:pt x="127058" y="3819"/>
                  <a:pt x="41464" y="9525"/>
                </a:cubicBezTo>
                <a:cubicBezTo>
                  <a:pt x="31446" y="10193"/>
                  <a:pt x="14216" y="9098"/>
                  <a:pt x="12889" y="19050"/>
                </a:cubicBezTo>
                <a:cubicBezTo>
                  <a:pt x="-4977" y="153046"/>
                  <a:pt x="-13530" y="140419"/>
                  <a:pt x="50989" y="161925"/>
                </a:cubicBezTo>
                <a:cubicBezTo>
                  <a:pt x="57339" y="171450"/>
                  <a:pt x="61100" y="183349"/>
                  <a:pt x="70039" y="190500"/>
                </a:cubicBezTo>
                <a:cubicBezTo>
                  <a:pt x="77879" y="196772"/>
                  <a:pt x="88928" y="197383"/>
                  <a:pt x="98614" y="200025"/>
                </a:cubicBezTo>
                <a:cubicBezTo>
                  <a:pt x="123873" y="206914"/>
                  <a:pt x="149976" y="210796"/>
                  <a:pt x="174814" y="219075"/>
                </a:cubicBezTo>
                <a:cubicBezTo>
                  <a:pt x="202049" y="228153"/>
                  <a:pt x="211589" y="232145"/>
                  <a:pt x="241489" y="238125"/>
                </a:cubicBezTo>
                <a:cubicBezTo>
                  <a:pt x="358260" y="261479"/>
                  <a:pt x="248242" y="235051"/>
                  <a:pt x="336739" y="257175"/>
                </a:cubicBezTo>
                <a:cubicBezTo>
                  <a:pt x="343089" y="266700"/>
                  <a:pt x="348460" y="276956"/>
                  <a:pt x="355789" y="285750"/>
                </a:cubicBezTo>
                <a:cubicBezTo>
                  <a:pt x="364413" y="296098"/>
                  <a:pt x="379361" y="301818"/>
                  <a:pt x="384364" y="314325"/>
                </a:cubicBezTo>
                <a:cubicBezTo>
                  <a:pt x="392702" y="335170"/>
                  <a:pt x="389486" y="358985"/>
                  <a:pt x="393889" y="381000"/>
                </a:cubicBezTo>
                <a:cubicBezTo>
                  <a:pt x="395858" y="390845"/>
                  <a:pt x="400772" y="399889"/>
                  <a:pt x="403414" y="409575"/>
                </a:cubicBezTo>
                <a:cubicBezTo>
                  <a:pt x="410303" y="434834"/>
                  <a:pt x="414185" y="460937"/>
                  <a:pt x="422464" y="485775"/>
                </a:cubicBezTo>
                <a:cubicBezTo>
                  <a:pt x="425639" y="495300"/>
                  <a:pt x="425717" y="506510"/>
                  <a:pt x="431989" y="514350"/>
                </a:cubicBezTo>
                <a:cubicBezTo>
                  <a:pt x="439140" y="523289"/>
                  <a:pt x="451039" y="527050"/>
                  <a:pt x="460564" y="533400"/>
                </a:cubicBezTo>
                <a:cubicBezTo>
                  <a:pt x="531370" y="509798"/>
                  <a:pt x="447838" y="533400"/>
                  <a:pt x="593914" y="533400"/>
                </a:cubicBezTo>
                <a:cubicBezTo>
                  <a:pt x="610103" y="533400"/>
                  <a:pt x="625664" y="527050"/>
                  <a:pt x="641539" y="523875"/>
                </a:cubicBezTo>
                <a:cubicBezTo>
                  <a:pt x="655080" y="483252"/>
                  <a:pt x="612964" y="455613"/>
                  <a:pt x="622489" y="438150"/>
                </a:cubicBezTo>
                <a:close/>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112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1+#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1"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78950" y="1198937"/>
            <a:ext cx="2674251" cy="3045741"/>
            <a:chOff x="3878950" y="1198937"/>
            <a:chExt cx="2674251" cy="3045741"/>
          </a:xfrm>
        </p:grpSpPr>
        <p:graphicFrame>
          <p:nvGraphicFramePr>
            <p:cNvPr id="6" name="Object 5"/>
            <p:cNvGraphicFramePr>
              <a:graphicFrameLocks noChangeAspect="1"/>
            </p:cNvGraphicFramePr>
            <p:nvPr>
              <p:extLst>
                <p:ext uri="{D42A27DB-BD31-4B8C-83A1-F6EECF244321}">
                  <p14:modId xmlns:p14="http://schemas.microsoft.com/office/powerpoint/2010/main" val="2408399847"/>
                </p:ext>
              </p:extLst>
            </p:nvPr>
          </p:nvGraphicFramePr>
          <p:xfrm>
            <a:off x="3878950" y="1198937"/>
            <a:ext cx="1458251" cy="3045741"/>
          </p:xfrm>
          <a:graphic>
            <a:graphicData uri="http://schemas.openxmlformats.org/presentationml/2006/ole">
              <mc:AlternateContent xmlns:mc="http://schemas.openxmlformats.org/markup-compatibility/2006">
                <mc:Choice xmlns:v="urn:schemas-microsoft-com:vml" Requires="v">
                  <p:oleObj spid="_x0000_s45062" name="SPW 12.0 Graph" r:id="rId4" imgW="2023828" imgH="4227520" progId="SigmaPlotGraphicObject.11">
                    <p:embed/>
                  </p:oleObj>
                </mc:Choice>
                <mc:Fallback>
                  <p:oleObj name="SPW 12.0 Graph" r:id="rId4" imgW="2023828" imgH="4227520" progId="SigmaPlotGraphicObject.11">
                    <p:embed/>
                    <p:pic>
                      <p:nvPicPr>
                        <p:cNvPr id="0" name=""/>
                        <p:cNvPicPr/>
                        <p:nvPr/>
                      </p:nvPicPr>
                      <p:blipFill>
                        <a:blip r:embed="rId5"/>
                        <a:stretch>
                          <a:fillRect/>
                        </a:stretch>
                      </p:blipFill>
                      <p:spPr>
                        <a:xfrm>
                          <a:off x="3878950" y="1198937"/>
                          <a:ext cx="1458251" cy="3045741"/>
                        </a:xfrm>
                        <a:prstGeom prst="rect">
                          <a:avLst/>
                        </a:prstGeom>
                      </p:spPr>
                    </p:pic>
                  </p:oleObj>
                </mc:Fallback>
              </mc:AlternateContent>
            </a:graphicData>
          </a:graphic>
        </p:graphicFrame>
        <p:cxnSp>
          <p:nvCxnSpPr>
            <p:cNvPr id="20" name="Straight Arrow Connector 19"/>
            <p:cNvCxnSpPr/>
            <p:nvPr/>
          </p:nvCxnSpPr>
          <p:spPr>
            <a:xfrm flipV="1">
              <a:off x="4421258" y="1198937"/>
              <a:ext cx="0" cy="282134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4549453" y="1472230"/>
              <a:ext cx="2003748" cy="276999"/>
              <a:chOff x="5037052" y="1002261"/>
              <a:chExt cx="2355929" cy="341148"/>
            </a:xfrm>
          </p:grpSpPr>
          <p:sp>
            <p:nvSpPr>
              <p:cNvPr id="27" name="Oval 26"/>
              <p:cNvSpPr/>
              <p:nvPr/>
            </p:nvSpPr>
            <p:spPr>
              <a:xfrm>
                <a:off x="5105400" y="1121664"/>
                <a:ext cx="109728" cy="109728"/>
              </a:xfrm>
              <a:prstGeom prst="ellips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037052" y="1002261"/>
                <a:ext cx="2355929" cy="341148"/>
              </a:xfrm>
              <a:prstGeom prst="rect">
                <a:avLst/>
              </a:prstGeom>
              <a:noFill/>
              <a:ln>
                <a:solidFill>
                  <a:schemeClr val="tx1"/>
                </a:solidFill>
              </a:ln>
            </p:spPr>
            <p:txBody>
              <a:bodyPr wrap="square" lIns="9144" rIns="9144" rtlCol="0">
                <a:spAutoFit/>
              </a:bodyPr>
              <a:lstStyle/>
              <a:p>
                <a:r>
                  <a:rPr lang="en-US" sz="1200" dirty="0" smtClean="0"/>
                  <a:t>      HF DEGs: Total: 1483, Up 15</a:t>
                </a:r>
                <a:endParaRPr lang="en-US" sz="1200" dirty="0"/>
              </a:p>
            </p:txBody>
          </p:sp>
        </p:grpSp>
      </p:grpSp>
      <p:sp>
        <p:nvSpPr>
          <p:cNvPr id="37" name="TextBox 36"/>
          <p:cNvSpPr txBox="1"/>
          <p:nvPr/>
        </p:nvSpPr>
        <p:spPr>
          <a:xfrm>
            <a:off x="2895600" y="0"/>
            <a:ext cx="3537700" cy="523220"/>
          </a:xfrm>
          <a:prstGeom prst="rect">
            <a:avLst/>
          </a:prstGeom>
          <a:noFill/>
        </p:spPr>
        <p:txBody>
          <a:bodyPr wrap="none" rtlCol="0">
            <a:spAutoFit/>
          </a:bodyPr>
          <a:lstStyle/>
          <a:p>
            <a:r>
              <a:rPr lang="en-US" sz="2800" b="1" dirty="0" smtClean="0"/>
              <a:t>Results and Discussion</a:t>
            </a:r>
            <a:endParaRPr lang="en-US" sz="2800" b="1" dirty="0"/>
          </a:p>
        </p:txBody>
      </p:sp>
      <p:sp>
        <p:nvSpPr>
          <p:cNvPr id="38" name="TextBox 37"/>
          <p:cNvSpPr txBox="1"/>
          <p:nvPr/>
        </p:nvSpPr>
        <p:spPr>
          <a:xfrm>
            <a:off x="2209800" y="523220"/>
            <a:ext cx="5365091" cy="369332"/>
          </a:xfrm>
          <a:prstGeom prst="rect">
            <a:avLst/>
          </a:prstGeom>
          <a:noFill/>
        </p:spPr>
        <p:txBody>
          <a:bodyPr wrap="square" rtlCol="0">
            <a:spAutoFit/>
          </a:bodyPr>
          <a:lstStyle/>
          <a:p>
            <a:r>
              <a:rPr lang="en-US" b="1" dirty="0" smtClean="0"/>
              <a:t>Profiling of Significant Differential Expression Genes</a:t>
            </a:r>
            <a:endParaRPr lang="en-US" dirty="0"/>
          </a:p>
        </p:txBody>
      </p:sp>
      <p:grpSp>
        <p:nvGrpSpPr>
          <p:cNvPr id="9" name="Group 8"/>
          <p:cNvGrpSpPr/>
          <p:nvPr/>
        </p:nvGrpSpPr>
        <p:grpSpPr>
          <a:xfrm>
            <a:off x="1428261" y="3963693"/>
            <a:ext cx="3067318" cy="1763876"/>
            <a:chOff x="1428261" y="3963693"/>
            <a:chExt cx="3067318" cy="1763876"/>
          </a:xfrm>
        </p:grpSpPr>
        <p:cxnSp>
          <p:nvCxnSpPr>
            <p:cNvPr id="24" name="Straight Arrow Connector 23"/>
            <p:cNvCxnSpPr/>
            <p:nvPr/>
          </p:nvCxnSpPr>
          <p:spPr>
            <a:xfrm rot="21180000" flipH="1">
              <a:off x="1968025" y="4265854"/>
              <a:ext cx="2527554" cy="146171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rot="19476944">
              <a:off x="1721699" y="4114415"/>
              <a:ext cx="2028013" cy="276999"/>
              <a:chOff x="1144196" y="3919064"/>
              <a:chExt cx="2384458" cy="341147"/>
            </a:xfrm>
          </p:grpSpPr>
          <p:sp>
            <p:nvSpPr>
              <p:cNvPr id="33" name="Isosceles Triangle 32"/>
              <p:cNvSpPr/>
              <p:nvPr/>
            </p:nvSpPr>
            <p:spPr>
              <a:xfrm>
                <a:off x="1181100" y="4038600"/>
                <a:ext cx="118872" cy="109728"/>
              </a:xfrm>
              <a:prstGeom prst="triangl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1144196" y="3919064"/>
                <a:ext cx="2384458" cy="341147"/>
              </a:xfrm>
              <a:prstGeom prst="rect">
                <a:avLst/>
              </a:prstGeom>
              <a:noFill/>
              <a:ln>
                <a:solidFill>
                  <a:schemeClr val="tx1"/>
                </a:solidFill>
              </a:ln>
            </p:spPr>
            <p:txBody>
              <a:bodyPr wrap="square" lIns="9144" rIns="9144" rtlCol="0">
                <a:spAutoFit/>
              </a:bodyPr>
              <a:lstStyle/>
              <a:p>
                <a:r>
                  <a:rPr lang="en-US" sz="1200" dirty="0" smtClean="0"/>
                  <a:t>      Had DEGs: Total: 118, Up 29</a:t>
                </a:r>
                <a:endParaRPr lang="en-US" sz="1200" dirty="0"/>
              </a:p>
            </p:txBody>
          </p:sp>
        </p:grpSp>
        <p:pic>
          <p:nvPicPr>
            <p:cNvPr id="8227" name="Picture 3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9380000">
              <a:off x="1428261" y="3963693"/>
              <a:ext cx="3042015" cy="171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7"/>
          <p:cNvGrpSpPr/>
          <p:nvPr/>
        </p:nvGrpSpPr>
        <p:grpSpPr>
          <a:xfrm>
            <a:off x="4185647" y="2971800"/>
            <a:ext cx="3255714" cy="1673089"/>
            <a:chOff x="4185647" y="2971800"/>
            <a:chExt cx="3255714" cy="1673089"/>
          </a:xfrm>
        </p:grpSpPr>
        <p:grpSp>
          <p:nvGrpSpPr>
            <p:cNvPr id="4" name="Group 3"/>
            <p:cNvGrpSpPr/>
            <p:nvPr/>
          </p:nvGrpSpPr>
          <p:grpSpPr>
            <a:xfrm>
              <a:off x="4372650" y="3124200"/>
              <a:ext cx="3068711" cy="1004355"/>
              <a:chOff x="4372650" y="3124200"/>
              <a:chExt cx="3068711" cy="1004355"/>
            </a:xfrm>
          </p:grpSpPr>
          <p:sp>
            <p:nvSpPr>
              <p:cNvPr id="25" name="Oval 24"/>
              <p:cNvSpPr/>
              <p:nvPr/>
            </p:nvSpPr>
            <p:spPr>
              <a:xfrm>
                <a:off x="4372650" y="4004812"/>
                <a:ext cx="105315" cy="1237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rot="5400000" flipV="1">
                <a:off x="5963714" y="2612238"/>
                <a:ext cx="0" cy="295529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5105400" y="3124200"/>
                <a:ext cx="2296762" cy="276999"/>
                <a:chOff x="6311207" y="3346182"/>
                <a:chExt cx="2700443" cy="341147"/>
              </a:xfrm>
            </p:grpSpPr>
            <p:sp>
              <p:nvSpPr>
                <p:cNvPr id="30" name="Rectangle 29"/>
                <p:cNvSpPr/>
                <p:nvPr/>
              </p:nvSpPr>
              <p:spPr>
                <a:xfrm>
                  <a:off x="6400800" y="3471672"/>
                  <a:ext cx="109728" cy="109728"/>
                </a:xfrm>
                <a:prstGeom prst="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TextBox 30"/>
                <p:cNvSpPr txBox="1"/>
                <p:nvPr/>
              </p:nvSpPr>
              <p:spPr>
                <a:xfrm>
                  <a:off x="6311207" y="3346182"/>
                  <a:ext cx="2700443" cy="341147"/>
                </a:xfrm>
                <a:prstGeom prst="rect">
                  <a:avLst/>
                </a:prstGeom>
                <a:noFill/>
                <a:ln>
                  <a:solidFill>
                    <a:schemeClr val="tx1"/>
                  </a:solidFill>
                </a:ln>
              </p:spPr>
              <p:txBody>
                <a:bodyPr wrap="square" lIns="9144" rIns="9144" rtlCol="0">
                  <a:spAutoFit/>
                </a:bodyPr>
                <a:lstStyle/>
                <a:p>
                  <a:r>
                    <a:rPr lang="en-US" sz="1200" dirty="0" smtClean="0"/>
                    <a:t>      </a:t>
                  </a:r>
                  <a:r>
                    <a:rPr lang="en-US" sz="1200" dirty="0" err="1" smtClean="0"/>
                    <a:t>HF+Had</a:t>
                  </a:r>
                  <a:r>
                    <a:rPr lang="en-US" sz="1200" dirty="0" smtClean="0"/>
                    <a:t> DEGs: Total: 626, Up 23</a:t>
                  </a:r>
                  <a:endParaRPr lang="en-US" sz="1200" dirty="0"/>
                </a:p>
              </p:txBody>
            </p:sp>
          </p:grpSp>
        </p:grpSp>
        <p:pic>
          <p:nvPicPr>
            <p:cNvPr id="8228" name="Picture 3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85647" y="2971800"/>
              <a:ext cx="3024336" cy="167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1538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00063" y="428625"/>
            <a:ext cx="8186737" cy="1143000"/>
          </a:xfrm>
        </p:spPr>
        <p:txBody>
          <a:bodyPr/>
          <a:lstStyle/>
          <a:p>
            <a:r>
              <a:rPr lang="en-US" sz="3600" b="1" dirty="0" smtClean="0">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76200" y="1752600"/>
            <a:ext cx="8991600" cy="4991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a:effectLst>
                  <a:outerShdw blurRad="38100" dist="38100" dir="2700000" algn="tl">
                    <a:srgbClr val="000000">
                      <a:alpha val="43137"/>
                    </a:srgbClr>
                  </a:outerShdw>
                </a:effectLst>
                <a:latin typeface="Georgia" pitchFamily="18" charset="0"/>
                <a:hlinkClick r:id="rId2"/>
              </a:rPr>
              <a:t>http://transcriptomics.conferenceseries.com</a:t>
            </a:r>
            <a:r>
              <a:rPr lang="en-US" sz="2400" dirty="0" smtClean="0">
                <a:effectLst>
                  <a:outerShdw blurRad="38100" dist="38100" dir="2700000" algn="tl">
                    <a:srgbClr val="000000">
                      <a:alpha val="43137"/>
                    </a:srgbClr>
                  </a:outerShdw>
                </a:effectLst>
                <a:latin typeface="Georgia" pitchFamily="18" charset="0"/>
                <a:hlinkClick r:id="rId2"/>
              </a:rPr>
              <a:t>/</a:t>
            </a:r>
            <a:endParaRPr lang="en-US" sz="24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4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419003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42382</TotalTime>
  <Words>2783</Words>
  <Application>Microsoft Office PowerPoint</Application>
  <PresentationFormat>On-screen Show (4:3)</PresentationFormat>
  <Paragraphs>483</Paragraphs>
  <Slides>27</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SPW 12.0 Graph</vt:lpstr>
      <vt:lpstr>About OMICS Group</vt:lpstr>
      <vt:lpstr>About OMICS International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Company>KSU College of Veterinary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catsadm</dc:creator>
  <cp:lastModifiedBy>Arif Kamal Khan</cp:lastModifiedBy>
  <cp:revision>527</cp:revision>
  <dcterms:created xsi:type="dcterms:W3CDTF">2014-02-15T15:21:28Z</dcterms:created>
  <dcterms:modified xsi:type="dcterms:W3CDTF">2015-08-01T13:47:07Z</dcterms:modified>
</cp:coreProperties>
</file>