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1" r:id="rId2"/>
    <p:sldId id="287" r:id="rId3"/>
    <p:sldId id="284" r:id="rId4"/>
    <p:sldId id="274" r:id="rId5"/>
    <p:sldId id="269" r:id="rId6"/>
    <p:sldId id="283" r:id="rId7"/>
    <p:sldId id="288" r:id="rId8"/>
    <p:sldId id="289" r:id="rId9"/>
    <p:sldId id="278" r:id="rId10"/>
    <p:sldId id="267" r:id="rId11"/>
    <p:sldId id="290" r:id="rId12"/>
    <p:sldId id="270" r:id="rId13"/>
    <p:sldId id="286" r:id="rId14"/>
    <p:sldId id="281" r:id="rId15"/>
    <p:sldId id="282" r:id="rId1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  <a:srgbClr val="F8F8F8"/>
    <a:srgbClr val="3399FF"/>
    <a:srgbClr val="00CCFF"/>
    <a:srgbClr val="000099"/>
    <a:srgbClr val="0000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75" autoAdjust="0"/>
    <p:restoredTop sz="94249" autoAdjust="0"/>
  </p:normalViewPr>
  <p:slideViewPr>
    <p:cSldViewPr>
      <p:cViewPr>
        <p:scale>
          <a:sx n="66" d="100"/>
          <a:sy n="66" d="100"/>
        </p:scale>
        <p:origin x="-648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C06C6-5A0D-4133-B5CB-056AE5B17F78}" type="datetimeFigureOut">
              <a:rPr lang="en-US" smtClean="0"/>
              <a:pPr/>
              <a:t>10/25/2016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854713-BF9D-485B-A7AC-75342F30AB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9055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54713-BF9D-485B-A7AC-75342F30AB1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2016/10/25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2016/10/25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2016/10/25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2016/10/25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2016/10/25 Tuesday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2016/10/25 Tuesday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2016/10/25 Tuesday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2016/10/25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2016/10/25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2016/10/25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2016/10/25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2016/10/25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60648"/>
            <a:ext cx="9145016" cy="2780928"/>
          </a:xfrm>
          <a:blipFill>
            <a:blip r:embed="rId3" cstate="print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numCol="1">
            <a:noAutofit/>
          </a:bodyPr>
          <a:lstStyle/>
          <a:p>
            <a:r>
              <a:rPr lang="en-US" altLang="zh-CN" sz="3200" dirty="0" smtClean="0">
                <a:solidFill>
                  <a:schemeClr val="tx1"/>
                </a:solidFill>
                <a:latin typeface="Arial Rounded MT Bold" pitchFamily="34" charset="0"/>
                <a:ea typeface="Arial Unicode MS" pitchFamily="34" charset="-122"/>
                <a:cs typeface="Arial Unicode MS" pitchFamily="34" charset="-122"/>
              </a:rPr>
              <a:t/>
            </a:r>
            <a:br>
              <a:rPr lang="en-US" altLang="zh-CN" sz="3200" dirty="0" smtClean="0">
                <a:solidFill>
                  <a:schemeClr val="tx1"/>
                </a:solidFill>
                <a:latin typeface="Arial Rounded MT Bold" pitchFamily="34" charset="0"/>
                <a:ea typeface="Arial Unicode MS" pitchFamily="34" charset="-122"/>
                <a:cs typeface="Arial Unicode MS" pitchFamily="34" charset="-122"/>
              </a:rPr>
            </a:br>
            <a:r>
              <a:rPr lang="en-US" altLang="zh-CN" sz="3200" dirty="0" smtClean="0">
                <a:solidFill>
                  <a:schemeClr val="tx1"/>
                </a:solidFill>
                <a:latin typeface="Arial Rounded MT Bold" pitchFamily="34" charset="0"/>
                <a:ea typeface="Arial Unicode MS" pitchFamily="34" charset="-122"/>
                <a:cs typeface="Arial Unicode MS" pitchFamily="34" charset="-122"/>
              </a:rPr>
              <a:t>Interrelationship of Polycyclic Aromatic Hydrocarbons with Algae-Derived Organic Matter in Sediment </a:t>
            </a:r>
            <a:r>
              <a:rPr lang="en-US" altLang="zh-CN" sz="3200" smtClean="0">
                <a:solidFill>
                  <a:schemeClr val="tx1"/>
                </a:solidFill>
                <a:latin typeface="Arial Rounded MT Bold" pitchFamily="34" charset="0"/>
                <a:ea typeface="Arial Unicode MS" pitchFamily="34" charset="-122"/>
                <a:cs typeface="Arial Unicode MS" pitchFamily="34" charset="-122"/>
              </a:rPr>
              <a:t>Cores from </a:t>
            </a:r>
            <a:r>
              <a:rPr lang="en-US" altLang="zh-CN" sz="3200" b="1"/>
              <a:t>a Subtropical Region</a:t>
            </a:r>
            <a:r>
              <a:rPr lang="en-US" altLang="zh-CN" sz="3000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  <a:ea typeface="Arial Unicode MS" pitchFamily="34" charset="-122"/>
                <a:cs typeface="Arial Unicode MS" pitchFamily="34" charset="-122"/>
              </a:rPr>
              <a:t/>
            </a:r>
            <a:br>
              <a:rPr lang="en-US" altLang="zh-CN" sz="3000" dirty="0" smtClean="0">
                <a:solidFill>
                  <a:schemeClr val="tx2">
                    <a:lumMod val="75000"/>
                  </a:schemeClr>
                </a:solidFill>
                <a:latin typeface="Arial Rounded MT Bold" pitchFamily="34" charset="0"/>
                <a:ea typeface="Arial Unicode MS" pitchFamily="34" charset="-122"/>
                <a:cs typeface="Arial Unicode MS" pitchFamily="34" charset="-122"/>
              </a:rPr>
            </a:br>
            <a:endParaRPr lang="zh-CN" altLang="en-US" sz="3000" dirty="0">
              <a:solidFill>
                <a:schemeClr val="tx2">
                  <a:lumMod val="75000"/>
                </a:schemeClr>
              </a:solidFill>
              <a:latin typeface="Arial Rounded MT Bold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graphicFrame>
        <p:nvGraphicFramePr>
          <p:cNvPr id="19457" name="Object 1"/>
          <p:cNvGraphicFramePr>
            <a:graphicFrameLocks noChangeAspect="1"/>
          </p:cNvGraphicFramePr>
          <p:nvPr/>
        </p:nvGraphicFramePr>
        <p:xfrm>
          <a:off x="3491880" y="4012480"/>
          <a:ext cx="2232248" cy="2002362"/>
        </p:xfrm>
        <a:graphic>
          <a:graphicData uri="http://schemas.openxmlformats.org/presentationml/2006/ole">
            <p:oleObj spid="_x0000_s19460" name="CorelDRAW" r:id="rId4" imgW="4398480" imgH="3946320" progId="">
              <p:embed/>
            </p:oleObj>
          </a:graphicData>
        </a:graphic>
      </p:graphicFrame>
      <p:sp>
        <p:nvSpPr>
          <p:cNvPr id="4" name="标题 1"/>
          <p:cNvSpPr txBox="1">
            <a:spLocks/>
          </p:cNvSpPr>
          <p:nvPr/>
        </p:nvSpPr>
        <p:spPr>
          <a:xfrm>
            <a:off x="827584" y="3645024"/>
            <a:ext cx="714948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600" smtClean="0">
                <a:latin typeface="Arial Rounded MT Bold" pitchFamily="34" charset="0"/>
                <a:ea typeface="Arial Unicode MS" pitchFamily="34" charset="-122"/>
                <a:cs typeface="Arial Unicode MS" pitchFamily="34" charset="-122"/>
              </a:rPr>
              <a:t>Yong </a:t>
            </a:r>
            <a:r>
              <a:rPr lang="en-US" altLang="zh-CN" sz="2600" dirty="0" smtClean="0">
                <a:latin typeface="Arial Rounded MT Bold" pitchFamily="34" charset="0"/>
                <a:ea typeface="Arial Unicode MS" pitchFamily="34" charset="-122"/>
                <a:cs typeface="Arial Unicode MS" pitchFamily="34" charset="-122"/>
              </a:rPr>
              <a:t>Ran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3200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59632" y="6095037"/>
            <a:ext cx="6949280" cy="646331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altLang="zh-CN" dirty="0" smtClean="0">
                <a:latin typeface="Arial Rounded MT Bold" pitchFamily="34" charset="0"/>
                <a:ea typeface="Arial Unicode MS" pitchFamily="34" charset="-122"/>
                <a:cs typeface="Arial Unicode MS" pitchFamily="34" charset="-122"/>
              </a:rPr>
              <a:t>Guangzhou Institute of Geochemistry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altLang="zh-CN" dirty="0" smtClean="0">
                <a:latin typeface="Arial Rounded MT Bold" pitchFamily="34" charset="0"/>
                <a:ea typeface="Arial Unicode MS" pitchFamily="34" charset="-122"/>
                <a:cs typeface="Arial Unicode MS" pitchFamily="34" charset="-122"/>
              </a:rPr>
              <a:t>Guangzhou, China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Arial Rounded MT Bold" pitchFamily="34" charset="0"/>
              </a:rPr>
              <a:t>Outline</a:t>
            </a:r>
            <a:endParaRPr lang="zh-CN" altLang="en-US" dirty="0">
              <a:latin typeface="Arial Rounded MT Bold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 smtClean="0"/>
              <a:t>Background</a:t>
            </a:r>
          </a:p>
          <a:p>
            <a:r>
              <a:rPr lang="en-US" altLang="zh-CN" sz="3600" dirty="0" smtClean="0"/>
              <a:t>Hypothesis</a:t>
            </a:r>
          </a:p>
          <a:p>
            <a:r>
              <a:rPr lang="en-US" altLang="zh-CN" sz="3600" dirty="0" smtClean="0"/>
              <a:t>Results and Discussion</a:t>
            </a:r>
          </a:p>
          <a:p>
            <a:r>
              <a:rPr lang="en-US" altLang="zh-CN" sz="3600" dirty="0" smtClean="0"/>
              <a:t>Conclusions</a:t>
            </a:r>
          </a:p>
          <a:p>
            <a:r>
              <a:rPr lang="en-US" altLang="zh-CN" sz="3600" dirty="0" smtClean="0"/>
              <a:t>Acknowledgement</a:t>
            </a:r>
            <a:endParaRPr lang="zh-CN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 rot="20791991">
            <a:off x="4776807" y="2796932"/>
            <a:ext cx="41806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cap="all" dirty="0" smtClean="0">
                <a:ln w="9000" cmpd="sng">
                  <a:noFill/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  <a:latin typeface="Arial Rounded MT Bold" pitchFamily="34" charset="0"/>
              </a:rPr>
              <a:t>impacted</a:t>
            </a:r>
            <a:endParaRPr lang="zh-CN" altLang="en-US" sz="6000" b="1" cap="all" dirty="0">
              <a:ln w="9000" cmpd="sng">
                <a:noFill/>
                <a:prstDash val="solid"/>
              </a:ln>
              <a:solidFill>
                <a:srgbClr val="0000FF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4577" name="Picture 1" descr="C:\Users\Administrator\Desktop\图片\Corbis-42-241078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324090"/>
            <a:ext cx="2158484" cy="144016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39552" y="1616204"/>
            <a:ext cx="3384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0000FF"/>
                </a:solidFill>
                <a:latin typeface="Arial Rounded MT Bold" pitchFamily="34" charset="0"/>
              </a:rPr>
              <a:t>Arctic lakes</a:t>
            </a:r>
          </a:p>
          <a:p>
            <a:pPr algn="ctr"/>
            <a:r>
              <a:rPr lang="en-US" altLang="zh-CN" sz="2000" dirty="0" smtClean="0">
                <a:latin typeface="Arial Rounded MT Bold" pitchFamily="34" charset="0"/>
              </a:rPr>
              <a:t> (</a:t>
            </a:r>
            <a:r>
              <a:rPr lang="en-US" altLang="zh-CN" sz="2000" dirty="0" smtClean="0">
                <a:solidFill>
                  <a:srgbClr val="FF0000"/>
                </a:solidFill>
                <a:latin typeface="Arial Rounded MT Bold" pitchFamily="34" charset="0"/>
              </a:rPr>
              <a:t>significantly</a:t>
            </a:r>
            <a:r>
              <a:rPr lang="en-US" altLang="zh-CN" sz="2000" dirty="0" smtClean="0">
                <a:latin typeface="Arial Rounded MT Bold" pitchFamily="34" charset="0"/>
              </a:rPr>
              <a:t> impacted) </a:t>
            </a:r>
            <a:endParaRPr lang="zh-CN" altLang="en-US" sz="2000" dirty="0">
              <a:latin typeface="Arial Rounded MT Bold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15616" y="2972162"/>
            <a:ext cx="201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Arial Rounded MT Bold" pitchFamily="34" charset="0"/>
              </a:rPr>
              <a:t>Longer Ice-free seasons</a:t>
            </a:r>
            <a:endParaRPr lang="zh-CN" altLang="en-US" sz="2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5536" y="4136484"/>
            <a:ext cx="3312368" cy="707886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00B050"/>
                </a:solidFill>
                <a:latin typeface="Arial Rounded MT Bold" pitchFamily="34" charset="0"/>
              </a:rPr>
              <a:t>Increasing  primary productivity</a:t>
            </a:r>
            <a:endParaRPr lang="zh-CN" altLang="en-US" sz="2000" dirty="0">
              <a:solidFill>
                <a:srgbClr val="00B050"/>
              </a:solidFill>
              <a:latin typeface="Arial Rounded MT Bold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496" y="5780475"/>
            <a:ext cx="2160240" cy="707886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Arial Rounded MT Bold" pitchFamily="34" charset="0"/>
              </a:rPr>
              <a:t>Sedimentation  </a:t>
            </a:r>
          </a:p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Arial Rounded MT Bold" pitchFamily="34" charset="0"/>
              </a:rPr>
              <a:t>Rates</a:t>
            </a:r>
            <a:endParaRPr lang="zh-CN" altLang="en-US" sz="20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907704" y="5780475"/>
            <a:ext cx="2651296" cy="707886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Arial Rounded MT Bold" pitchFamily="34" charset="0"/>
              </a:rPr>
              <a:t>Biological </a:t>
            </a:r>
          </a:p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Arial Rounded MT Bold" pitchFamily="34" charset="0"/>
              </a:rPr>
              <a:t>Communities</a:t>
            </a:r>
            <a:endParaRPr lang="zh-CN" altLang="en-US" sz="20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251937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Arial Rounded MT Bold" pitchFamily="34" charset="0"/>
              </a:rPr>
              <a:t>Background </a:t>
            </a:r>
            <a:endParaRPr lang="zh-CN" altLang="en-US" sz="3200" dirty="0">
              <a:latin typeface="Arial Rounded MT Bold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31640" y="5132403"/>
            <a:ext cx="1584176" cy="707886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tx1"/>
                </a:solidFill>
                <a:latin typeface="Arial Rounded MT Bold" pitchFamily="34" charset="0"/>
              </a:rPr>
              <a:t>Pollutant in sediments</a:t>
            </a:r>
          </a:p>
        </p:txBody>
      </p:sp>
      <p:sp>
        <p:nvSpPr>
          <p:cNvPr id="24" name="右箭头 23"/>
          <p:cNvSpPr/>
          <p:nvPr/>
        </p:nvSpPr>
        <p:spPr>
          <a:xfrm rot="5400000">
            <a:off x="1989000" y="1325533"/>
            <a:ext cx="365987" cy="384563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n>
                <a:solidFill>
                  <a:srgbClr val="00206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5576" y="836712"/>
            <a:ext cx="31683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dirty="0" smtClean="0">
                <a:solidFill>
                  <a:srgbClr val="FF0000"/>
                </a:solidFill>
                <a:latin typeface="Arial Rounded MT Bold" pitchFamily="34" charset="0"/>
              </a:rPr>
              <a:t>Global  Warming </a:t>
            </a:r>
            <a:endParaRPr lang="zh-CN" altLang="en-US" sz="26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20747011">
            <a:off x="4932040" y="1676018"/>
            <a:ext cx="338437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cap="all" dirty="0" smtClean="0">
                <a:ln w="9000" cmpd="sng">
                  <a:noFill/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  <a:latin typeface="Arial Rounded MT Bold" pitchFamily="34" charset="0"/>
              </a:rPr>
              <a:t>Subtropical lakes</a:t>
            </a:r>
          </a:p>
          <a:p>
            <a:pPr algn="ctr"/>
            <a:endParaRPr lang="zh-CN" altLang="en-US" sz="2000" dirty="0">
              <a:latin typeface="Arial Rounded MT Bold" pitchFamily="34" charset="0"/>
            </a:endParaRPr>
          </a:p>
        </p:txBody>
      </p:sp>
      <p:sp>
        <p:nvSpPr>
          <p:cNvPr id="33" name="右箭头 32"/>
          <p:cNvSpPr/>
          <p:nvPr/>
        </p:nvSpPr>
        <p:spPr>
          <a:xfrm rot="5562125">
            <a:off x="1968740" y="3847761"/>
            <a:ext cx="381986" cy="342413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36"/>
          <p:cNvSpPr txBox="1"/>
          <p:nvPr/>
        </p:nvSpPr>
        <p:spPr>
          <a:xfrm rot="1663286">
            <a:off x="6819113" y="3091695"/>
            <a:ext cx="129614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0" b="1" cap="all" dirty="0" smtClean="0">
                <a:ln w="9000" cmpd="sng">
                  <a:noFill/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  <a:endParaRPr lang="zh-CN" altLang="en-US" sz="20000" b="1" cap="all" dirty="0">
              <a:ln w="9000" cmpd="sng">
                <a:noFill/>
                <a:prstDash val="solid"/>
              </a:ln>
              <a:solidFill>
                <a:srgbClr val="0000FF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9" name="右箭头 18"/>
          <p:cNvSpPr/>
          <p:nvPr/>
        </p:nvSpPr>
        <p:spPr>
          <a:xfrm rot="5562125">
            <a:off x="1968738" y="4834351"/>
            <a:ext cx="381986" cy="342413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右箭头 19"/>
          <p:cNvSpPr/>
          <p:nvPr/>
        </p:nvSpPr>
        <p:spPr>
          <a:xfrm rot="3336174">
            <a:off x="2757966" y="4855472"/>
            <a:ext cx="381986" cy="342413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右箭头 24"/>
          <p:cNvSpPr/>
          <p:nvPr/>
        </p:nvSpPr>
        <p:spPr>
          <a:xfrm rot="7286679">
            <a:off x="1026307" y="4853415"/>
            <a:ext cx="381986" cy="342413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流程图: 联系 28"/>
          <p:cNvSpPr/>
          <p:nvPr/>
        </p:nvSpPr>
        <p:spPr>
          <a:xfrm>
            <a:off x="395536" y="476672"/>
            <a:ext cx="144016" cy="144016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2" name="Rectangle 4"/>
          <p:cNvSpPr/>
          <p:nvPr/>
        </p:nvSpPr>
        <p:spPr>
          <a:xfrm>
            <a:off x="4916203" y="6396335"/>
            <a:ext cx="42643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 smtClean="0">
                <a:latin typeface="Arial Rounded MT Bold"/>
                <a:cs typeface="Arial Rounded MT Bold"/>
              </a:rPr>
              <a:t>O</a:t>
            </a:r>
            <a:r>
              <a:rPr lang="en-US" altLang="zh-CN" sz="2000" dirty="0" err="1" smtClean="0">
                <a:latin typeface="Arial Rounded MT Bold"/>
                <a:cs typeface="Arial Rounded MT Bold"/>
              </a:rPr>
              <a:t>utridge</a:t>
            </a:r>
            <a:r>
              <a:rPr lang="en-US" sz="2000" dirty="0" smtClean="0">
                <a:latin typeface="Arial Rounded MT Bold"/>
                <a:cs typeface="Arial Rounded MT Bold"/>
              </a:rPr>
              <a:t> et al. </a:t>
            </a:r>
            <a:r>
              <a:rPr lang="en-US" sz="2000" i="1" dirty="0" smtClean="0">
                <a:latin typeface="Arial Rounded MT Bold"/>
                <a:cs typeface="Arial Rounded MT Bold"/>
              </a:rPr>
              <a:t>ES&amp;T</a:t>
            </a:r>
            <a:r>
              <a:rPr lang="en-US" sz="2000" dirty="0" smtClean="0">
                <a:latin typeface="Arial Rounded MT Bold"/>
                <a:cs typeface="Arial Rounded MT Bold"/>
              </a:rPr>
              <a:t> (2007,2009)</a:t>
            </a:r>
            <a:endParaRPr lang="en-US" sz="2000" dirty="0"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8" name="Picture 12" descr="C:\Users\Administrator\Desktop\图片\su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2051721" cy="1985860"/>
          </a:xfrm>
          <a:prstGeom prst="rect">
            <a:avLst/>
          </a:prstGeom>
          <a:noFill/>
        </p:spPr>
      </p:pic>
      <p:pic>
        <p:nvPicPr>
          <p:cNvPr id="45065" name="Picture 9" descr="C:\Users\Administrator\Desktop\图片\PAHs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068960"/>
            <a:ext cx="9144000" cy="3816424"/>
          </a:xfrm>
          <a:prstGeom prst="rect">
            <a:avLst/>
          </a:prstGeom>
          <a:noFill/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539552" y="-9026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dirty="0" smtClean="0">
                <a:latin typeface="Arial Rounded MT Bold" pitchFamily="34" charset="0"/>
                <a:ea typeface="+mj-ea"/>
                <a:cs typeface="+mj-cs"/>
              </a:rPr>
              <a:t>Hypothesis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9531" y="5805264"/>
            <a:ext cx="13644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ln w="18415" cmpd="sng">
                  <a:noFill/>
                  <a:prstDash val="solid"/>
                </a:ln>
                <a:effectLst>
                  <a:glow rad="228600">
                    <a:srgbClr val="FFFFFF"/>
                  </a:glow>
                </a:effectLst>
                <a:latin typeface="Arial Rounded MT Bold" pitchFamily="34" charset="0"/>
              </a:rPr>
              <a:t>Sediment</a:t>
            </a:r>
            <a:endParaRPr lang="zh-CN" altLang="en-US" sz="2000" dirty="0">
              <a:ln w="18415" cmpd="sng">
                <a:noFill/>
                <a:prstDash val="solid"/>
              </a:ln>
              <a:effectLst>
                <a:glow rad="228600">
                  <a:srgbClr val="FFFFFF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07904" y="4221088"/>
            <a:ext cx="2088232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latin typeface="Arial Rounded MT Bold" pitchFamily="34" charset="0"/>
              </a:rPr>
              <a:t>stratification</a:t>
            </a:r>
            <a:endParaRPr lang="zh-CN" altLang="en-US" sz="2000" dirty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glow rad="228600">
                  <a:srgbClr val="FFFFFF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17" name="环形箭头 16"/>
          <p:cNvSpPr/>
          <p:nvPr/>
        </p:nvSpPr>
        <p:spPr>
          <a:xfrm rot="13034188">
            <a:off x="4723573" y="3321667"/>
            <a:ext cx="864096" cy="792088"/>
          </a:xfrm>
          <a:prstGeom prst="circularArrow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0099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15816" y="3140968"/>
            <a:ext cx="1063112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ln w="18415" cmpd="sng">
                  <a:noFill/>
                  <a:prstDash val="solid"/>
                </a:ln>
                <a:solidFill>
                  <a:srgbClr val="00B050"/>
                </a:solidFill>
                <a:effectLst>
                  <a:glow rad="228600">
                    <a:srgbClr val="FFFFFF"/>
                  </a:glow>
                </a:effectLst>
                <a:latin typeface="Arial Rounded MT Bold" pitchFamily="34" charset="0"/>
              </a:rPr>
              <a:t>Diatom</a:t>
            </a:r>
            <a:endParaRPr lang="zh-CN" altLang="en-US" sz="2000" dirty="0" smtClean="0">
              <a:ln w="18415" cmpd="sng">
                <a:noFill/>
                <a:prstDash val="solid"/>
              </a:ln>
              <a:solidFill>
                <a:srgbClr val="00B050"/>
              </a:solidFill>
              <a:effectLst>
                <a:glow rad="228600">
                  <a:srgbClr val="FFFFFF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543339" y="1196752"/>
            <a:ext cx="2094676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zh-CN" sz="2400" dirty="0" smtClean="0">
                <a:latin typeface="Arial Rounded MT Bold" pitchFamily="34" charset="0"/>
                <a:ea typeface="+mj-ea"/>
                <a:cs typeface="+mj-cs"/>
              </a:rPr>
              <a:t>Temperature</a:t>
            </a:r>
            <a:endParaRPr lang="zh-CN" altLang="en-US" sz="2400" dirty="0" smtClean="0">
              <a:latin typeface="Arial Rounded MT Bold" pitchFamily="34" charset="0"/>
              <a:ea typeface="+mj-ea"/>
              <a:cs typeface="+mj-cs"/>
            </a:endParaRPr>
          </a:p>
        </p:txBody>
      </p:sp>
      <p:sp>
        <p:nvSpPr>
          <p:cNvPr id="43" name="上箭头 42"/>
          <p:cNvSpPr/>
          <p:nvPr/>
        </p:nvSpPr>
        <p:spPr>
          <a:xfrm>
            <a:off x="4644008" y="1124744"/>
            <a:ext cx="288032" cy="504056"/>
          </a:xfrm>
          <a:prstGeom prst="up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012160" y="3140968"/>
            <a:ext cx="1670522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ln w="18415" cmpd="sng">
                  <a:noFill/>
                  <a:prstDash val="solid"/>
                </a:ln>
                <a:solidFill>
                  <a:srgbClr val="00B050"/>
                </a:solidFill>
                <a:effectLst>
                  <a:glow rad="228600">
                    <a:srgbClr val="FFFFFF"/>
                  </a:glow>
                </a:effectLst>
                <a:latin typeface="Arial Rounded MT Bold" pitchFamily="34" charset="0"/>
              </a:rPr>
              <a:t>Primary </a:t>
            </a:r>
          </a:p>
          <a:p>
            <a:pPr algn="ctr"/>
            <a:r>
              <a:rPr lang="en-US" altLang="zh-CN" sz="2000" dirty="0" smtClean="0">
                <a:ln w="18415" cmpd="sng">
                  <a:noFill/>
                  <a:prstDash val="solid"/>
                </a:ln>
                <a:solidFill>
                  <a:srgbClr val="00B050"/>
                </a:solidFill>
                <a:effectLst>
                  <a:glow rad="228600">
                    <a:srgbClr val="FFFFFF"/>
                  </a:glow>
                </a:effectLst>
                <a:latin typeface="Arial Rounded MT Bold" pitchFamily="34" charset="0"/>
              </a:rPr>
              <a:t>productivity</a:t>
            </a:r>
            <a:endParaRPr lang="zh-CN" altLang="en-US" sz="2000" dirty="0" smtClean="0">
              <a:ln w="18415" cmpd="sng">
                <a:noFill/>
                <a:prstDash val="solid"/>
              </a:ln>
              <a:solidFill>
                <a:srgbClr val="00B050"/>
              </a:solidFill>
              <a:effectLst>
                <a:glow rad="228600">
                  <a:srgbClr val="FFFFFF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48" name="上箭头 47"/>
          <p:cNvSpPr/>
          <p:nvPr/>
        </p:nvSpPr>
        <p:spPr>
          <a:xfrm>
            <a:off x="5724128" y="4077072"/>
            <a:ext cx="288032" cy="504056"/>
          </a:xfrm>
          <a:prstGeom prst="up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9" name="上箭头 48"/>
          <p:cNvSpPr/>
          <p:nvPr/>
        </p:nvSpPr>
        <p:spPr>
          <a:xfrm>
            <a:off x="7524328" y="2996952"/>
            <a:ext cx="288032" cy="504056"/>
          </a:xfrm>
          <a:prstGeom prst="up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627784" y="3573016"/>
            <a:ext cx="1729962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ln w="18415" cmpd="sng">
                  <a:noFill/>
                  <a:prstDash val="solid"/>
                </a:ln>
                <a:solidFill>
                  <a:srgbClr val="00B050"/>
                </a:solidFill>
                <a:effectLst>
                  <a:glow rad="228600">
                    <a:srgbClr val="FFFFFF"/>
                  </a:glow>
                </a:effectLst>
                <a:latin typeface="Arial Rounded MT Bold" pitchFamily="34" charset="0"/>
              </a:rPr>
              <a:t>Green Algae</a:t>
            </a:r>
            <a:endParaRPr lang="zh-CN" altLang="en-US" sz="2000" dirty="0" smtClean="0">
              <a:ln w="18415" cmpd="sng">
                <a:noFill/>
                <a:prstDash val="solid"/>
              </a:ln>
              <a:solidFill>
                <a:srgbClr val="00B050"/>
              </a:solidFill>
              <a:effectLst>
                <a:glow rad="228600">
                  <a:srgbClr val="FFFFFF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753913" y="5837202"/>
            <a:ext cx="85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ln w="18415" cmpd="sng">
                  <a:noFill/>
                  <a:prstDash val="solid"/>
                </a:ln>
                <a:effectLst>
                  <a:glow rad="228600">
                    <a:srgbClr val="FFFFFF"/>
                  </a:glow>
                </a:effectLst>
                <a:latin typeface="Arial Rounded MT Bold" pitchFamily="34" charset="0"/>
              </a:rPr>
              <a:t>PAHs</a:t>
            </a:r>
            <a:endParaRPr lang="zh-CN" altLang="en-US" sz="2000" dirty="0">
              <a:ln w="18415" cmpd="sng">
                <a:noFill/>
                <a:prstDash val="solid"/>
              </a:ln>
              <a:effectLst>
                <a:glow rad="228600">
                  <a:srgbClr val="FFFFFF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56" name="上箭头 55"/>
          <p:cNvSpPr/>
          <p:nvPr/>
        </p:nvSpPr>
        <p:spPr>
          <a:xfrm>
            <a:off x="5580112" y="5693186"/>
            <a:ext cx="288032" cy="504056"/>
          </a:xfrm>
          <a:prstGeom prst="up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699792" y="1700808"/>
            <a:ext cx="248657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zh-CN" sz="2400" dirty="0" smtClean="0">
                <a:latin typeface="Arial Rounded MT Bold" pitchFamily="34" charset="0"/>
                <a:ea typeface="+mj-ea"/>
                <a:cs typeface="+mj-cs"/>
              </a:rPr>
              <a:t>Summer period</a:t>
            </a:r>
            <a:endParaRPr lang="zh-CN" altLang="en-US" sz="2400" dirty="0" smtClean="0">
              <a:latin typeface="Arial Rounded MT Bold" pitchFamily="34" charset="0"/>
              <a:ea typeface="+mj-ea"/>
              <a:cs typeface="+mj-cs"/>
            </a:endParaRPr>
          </a:p>
        </p:txBody>
      </p:sp>
      <p:sp>
        <p:nvSpPr>
          <p:cNvPr id="58" name="上箭头 57"/>
          <p:cNvSpPr/>
          <p:nvPr/>
        </p:nvSpPr>
        <p:spPr>
          <a:xfrm>
            <a:off x="5292080" y="1628800"/>
            <a:ext cx="288032" cy="504056"/>
          </a:xfrm>
          <a:prstGeom prst="up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9" name="环形箭头 58"/>
          <p:cNvSpPr/>
          <p:nvPr/>
        </p:nvSpPr>
        <p:spPr>
          <a:xfrm rot="2325353">
            <a:off x="4868813" y="3180215"/>
            <a:ext cx="864096" cy="792088"/>
          </a:xfrm>
          <a:prstGeom prst="circularArrow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0099"/>
              </a:solidFill>
            </a:endParaRPr>
          </a:p>
        </p:txBody>
      </p:sp>
      <p:sp>
        <p:nvSpPr>
          <p:cNvPr id="61" name="流程图: 准备 60"/>
          <p:cNvSpPr/>
          <p:nvPr/>
        </p:nvSpPr>
        <p:spPr>
          <a:xfrm rot="19182359">
            <a:off x="1454520" y="3161440"/>
            <a:ext cx="302774" cy="45719"/>
          </a:xfrm>
          <a:prstGeom prst="flowChartPreparation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流程图: 准备 68"/>
          <p:cNvSpPr/>
          <p:nvPr/>
        </p:nvSpPr>
        <p:spPr>
          <a:xfrm rot="19182359">
            <a:off x="6861995" y="3142703"/>
            <a:ext cx="244832" cy="45719"/>
          </a:xfrm>
          <a:prstGeom prst="flowChartPreparation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流程图: 准备 69"/>
          <p:cNvSpPr/>
          <p:nvPr/>
        </p:nvSpPr>
        <p:spPr>
          <a:xfrm rot="19182359">
            <a:off x="1606920" y="3313840"/>
            <a:ext cx="302774" cy="45719"/>
          </a:xfrm>
          <a:prstGeom prst="flowChartPreparation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流程图: 准备 70"/>
          <p:cNvSpPr/>
          <p:nvPr/>
        </p:nvSpPr>
        <p:spPr>
          <a:xfrm rot="19182359">
            <a:off x="4262832" y="3161440"/>
            <a:ext cx="302774" cy="45719"/>
          </a:xfrm>
          <a:prstGeom prst="flowChartPreparation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流程图: 准备 71"/>
          <p:cNvSpPr/>
          <p:nvPr/>
        </p:nvSpPr>
        <p:spPr>
          <a:xfrm rot="19182359">
            <a:off x="2534640" y="3233448"/>
            <a:ext cx="302774" cy="45719"/>
          </a:xfrm>
          <a:prstGeom prst="flowChartPreparation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流程图: 准备 72"/>
          <p:cNvSpPr/>
          <p:nvPr/>
        </p:nvSpPr>
        <p:spPr>
          <a:xfrm rot="19182359">
            <a:off x="5775001" y="3161439"/>
            <a:ext cx="302774" cy="45719"/>
          </a:xfrm>
          <a:prstGeom prst="flowChartPreparation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流程图: 准备 73"/>
          <p:cNvSpPr/>
          <p:nvPr/>
        </p:nvSpPr>
        <p:spPr>
          <a:xfrm rot="19182359">
            <a:off x="4838897" y="3233448"/>
            <a:ext cx="302774" cy="45719"/>
          </a:xfrm>
          <a:prstGeom prst="flowChartPreparation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流程图: 准备 75"/>
          <p:cNvSpPr/>
          <p:nvPr/>
        </p:nvSpPr>
        <p:spPr>
          <a:xfrm>
            <a:off x="6084168" y="3212976"/>
            <a:ext cx="216024" cy="45719"/>
          </a:xfrm>
          <a:prstGeom prst="flowChartPreparation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流程图: 准备 76"/>
          <p:cNvSpPr/>
          <p:nvPr/>
        </p:nvSpPr>
        <p:spPr>
          <a:xfrm>
            <a:off x="2267744" y="3212976"/>
            <a:ext cx="216024" cy="45719"/>
          </a:xfrm>
          <a:prstGeom prst="flowChartPreparation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流程图: 准备 79"/>
          <p:cNvSpPr/>
          <p:nvPr/>
        </p:nvSpPr>
        <p:spPr>
          <a:xfrm>
            <a:off x="5436096" y="3140968"/>
            <a:ext cx="216024" cy="45719"/>
          </a:xfrm>
          <a:prstGeom prst="flowChartPreparation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流程图: 准备 80"/>
          <p:cNvSpPr/>
          <p:nvPr/>
        </p:nvSpPr>
        <p:spPr>
          <a:xfrm>
            <a:off x="4644008" y="3212976"/>
            <a:ext cx="216024" cy="45719"/>
          </a:xfrm>
          <a:prstGeom prst="flowChartPreparation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1115616" y="3212976"/>
            <a:ext cx="72008" cy="45719"/>
          </a:xfrm>
          <a:prstGeom prst="ellipse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1268016" y="3365376"/>
            <a:ext cx="72008" cy="45719"/>
          </a:xfrm>
          <a:prstGeom prst="ellipse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6660232" y="3140968"/>
            <a:ext cx="72008" cy="45719"/>
          </a:xfrm>
          <a:prstGeom prst="ellipse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1907704" y="3158873"/>
            <a:ext cx="72008" cy="45719"/>
          </a:xfrm>
          <a:prstGeom prst="ellipse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2060104" y="3311273"/>
            <a:ext cx="72008" cy="45719"/>
          </a:xfrm>
          <a:prstGeom prst="ellipse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2339752" y="3383281"/>
            <a:ext cx="72008" cy="45719"/>
          </a:xfrm>
          <a:prstGeom prst="ellipse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流程图: 准备 88"/>
          <p:cNvSpPr/>
          <p:nvPr/>
        </p:nvSpPr>
        <p:spPr>
          <a:xfrm rot="1800000">
            <a:off x="752535" y="3191912"/>
            <a:ext cx="216024" cy="45719"/>
          </a:xfrm>
          <a:prstGeom prst="flowChartPreparation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流程图: 准备 89"/>
          <p:cNvSpPr/>
          <p:nvPr/>
        </p:nvSpPr>
        <p:spPr>
          <a:xfrm rot="1800000">
            <a:off x="1190665" y="3188321"/>
            <a:ext cx="216024" cy="45719"/>
          </a:xfrm>
          <a:prstGeom prst="flowChartPreparation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流程图: 准备 90"/>
          <p:cNvSpPr/>
          <p:nvPr/>
        </p:nvSpPr>
        <p:spPr>
          <a:xfrm rot="1800000">
            <a:off x="2048679" y="3260329"/>
            <a:ext cx="216024" cy="45719"/>
          </a:xfrm>
          <a:prstGeom prst="flowChartPreparation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流程图: 准备 91"/>
          <p:cNvSpPr/>
          <p:nvPr/>
        </p:nvSpPr>
        <p:spPr>
          <a:xfrm rot="1800000">
            <a:off x="4647049" y="3119904"/>
            <a:ext cx="216024" cy="45719"/>
          </a:xfrm>
          <a:prstGeom prst="flowChartPreparation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流程图: 准备 92"/>
          <p:cNvSpPr/>
          <p:nvPr/>
        </p:nvSpPr>
        <p:spPr>
          <a:xfrm rot="1800000">
            <a:off x="3062873" y="3188321"/>
            <a:ext cx="216024" cy="45719"/>
          </a:xfrm>
          <a:prstGeom prst="flowChartPreparation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流程图: 准备 93"/>
          <p:cNvSpPr/>
          <p:nvPr/>
        </p:nvSpPr>
        <p:spPr>
          <a:xfrm rot="1800000">
            <a:off x="6015201" y="3344312"/>
            <a:ext cx="216024" cy="45719"/>
          </a:xfrm>
          <a:prstGeom prst="flowChartPreparation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流程图: 准备 94"/>
          <p:cNvSpPr/>
          <p:nvPr/>
        </p:nvSpPr>
        <p:spPr>
          <a:xfrm rot="1800000">
            <a:off x="7305263" y="3191912"/>
            <a:ext cx="216024" cy="45719"/>
          </a:xfrm>
          <a:prstGeom prst="flowChartPreparation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流程图: 准备 95"/>
          <p:cNvSpPr/>
          <p:nvPr/>
        </p:nvSpPr>
        <p:spPr>
          <a:xfrm rot="1800000">
            <a:off x="7809319" y="3191912"/>
            <a:ext cx="216024" cy="45719"/>
          </a:xfrm>
          <a:prstGeom prst="flowChartPreparation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流程图: 准备 96"/>
          <p:cNvSpPr/>
          <p:nvPr/>
        </p:nvSpPr>
        <p:spPr>
          <a:xfrm rot="1800000">
            <a:off x="3710945" y="3191912"/>
            <a:ext cx="216024" cy="45719"/>
          </a:xfrm>
          <a:prstGeom prst="flowChartPreparation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>
            <a:off x="2771800" y="3284984"/>
            <a:ext cx="72008" cy="45719"/>
          </a:xfrm>
          <a:prstGeom prst="ellipse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>
            <a:off x="4067944" y="3167257"/>
            <a:ext cx="72008" cy="45719"/>
          </a:xfrm>
          <a:prstGeom prst="ellipse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>
            <a:off x="5220072" y="3140968"/>
            <a:ext cx="72008" cy="45719"/>
          </a:xfrm>
          <a:prstGeom prst="ellipse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>
            <a:off x="5940152" y="3284984"/>
            <a:ext cx="72008" cy="45719"/>
          </a:xfrm>
          <a:prstGeom prst="ellipse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7164288" y="3140968"/>
            <a:ext cx="72008" cy="45719"/>
          </a:xfrm>
          <a:prstGeom prst="ellipse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4932040" y="5039465"/>
            <a:ext cx="72008" cy="45719"/>
          </a:xfrm>
          <a:prstGeom prst="ellipse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1619672" y="3239265"/>
            <a:ext cx="72008" cy="45719"/>
          </a:xfrm>
          <a:prstGeom prst="ellipse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/>
          <p:cNvSpPr/>
          <p:nvPr/>
        </p:nvSpPr>
        <p:spPr>
          <a:xfrm>
            <a:off x="1420416" y="3517776"/>
            <a:ext cx="72008" cy="45719"/>
          </a:xfrm>
          <a:prstGeom prst="ellipse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/>
          <p:cNvSpPr/>
          <p:nvPr/>
        </p:nvSpPr>
        <p:spPr>
          <a:xfrm>
            <a:off x="4788024" y="5589240"/>
            <a:ext cx="72008" cy="45719"/>
          </a:xfrm>
          <a:prstGeom prst="ellipse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7" name="椭圆 106"/>
          <p:cNvSpPr/>
          <p:nvPr/>
        </p:nvSpPr>
        <p:spPr>
          <a:xfrm>
            <a:off x="4427984" y="5013176"/>
            <a:ext cx="72008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8" name="椭圆 107"/>
          <p:cNvSpPr/>
          <p:nvPr/>
        </p:nvSpPr>
        <p:spPr>
          <a:xfrm>
            <a:off x="4427984" y="5327497"/>
            <a:ext cx="72008" cy="45719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3995936" y="3212976"/>
            <a:ext cx="85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ln w="18415" cmpd="sng">
                  <a:noFill/>
                  <a:prstDash val="solid"/>
                </a:ln>
                <a:effectLst>
                  <a:glow rad="228600">
                    <a:srgbClr val="FFFFFF"/>
                  </a:glow>
                </a:effectLst>
                <a:latin typeface="Arial Rounded MT Bold" pitchFamily="34" charset="0"/>
              </a:rPr>
              <a:t>PAHs</a:t>
            </a:r>
            <a:endParaRPr lang="zh-CN" altLang="en-US" sz="2000" dirty="0">
              <a:ln w="18415" cmpd="sng">
                <a:noFill/>
                <a:prstDash val="solid"/>
              </a:ln>
              <a:effectLst>
                <a:glow rad="228600">
                  <a:srgbClr val="FFFFFF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111" name="椭圆 110"/>
          <p:cNvSpPr/>
          <p:nvPr/>
        </p:nvSpPr>
        <p:spPr>
          <a:xfrm>
            <a:off x="5364088" y="3455289"/>
            <a:ext cx="72008" cy="45719"/>
          </a:xfrm>
          <a:prstGeom prst="ellipse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13" name="椭圆 112"/>
          <p:cNvSpPr/>
          <p:nvPr/>
        </p:nvSpPr>
        <p:spPr>
          <a:xfrm>
            <a:off x="5436096" y="3095249"/>
            <a:ext cx="72008" cy="45719"/>
          </a:xfrm>
          <a:prstGeom prst="ellipse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14" name="椭圆 113"/>
          <p:cNvSpPr/>
          <p:nvPr/>
        </p:nvSpPr>
        <p:spPr>
          <a:xfrm>
            <a:off x="5724128" y="3239265"/>
            <a:ext cx="72008" cy="45719"/>
          </a:xfrm>
          <a:prstGeom prst="ellipse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5148064" y="3501008"/>
            <a:ext cx="72008" cy="45719"/>
          </a:xfrm>
          <a:prstGeom prst="ellipse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16" name="椭圆 115"/>
          <p:cNvSpPr/>
          <p:nvPr/>
        </p:nvSpPr>
        <p:spPr>
          <a:xfrm>
            <a:off x="4932040" y="3167257"/>
            <a:ext cx="72008" cy="45719"/>
          </a:xfrm>
          <a:prstGeom prst="ellipse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18" name="椭圆 117"/>
          <p:cNvSpPr/>
          <p:nvPr/>
        </p:nvSpPr>
        <p:spPr>
          <a:xfrm>
            <a:off x="4580384" y="5165576"/>
            <a:ext cx="72008" cy="45719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19" name="椭圆 118"/>
          <p:cNvSpPr/>
          <p:nvPr/>
        </p:nvSpPr>
        <p:spPr>
          <a:xfrm>
            <a:off x="4732784" y="5317976"/>
            <a:ext cx="72008" cy="45719"/>
          </a:xfrm>
          <a:prstGeom prst="ellipse">
            <a:avLst/>
          </a:prstGeom>
          <a:solidFill>
            <a:schemeClr val="tx2">
              <a:lumMod val="5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4139952" y="2636912"/>
            <a:ext cx="2088232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latin typeface="Arial Rounded MT Bold" pitchFamily="34" charset="0"/>
              </a:rPr>
              <a:t>Absorption</a:t>
            </a:r>
            <a:endParaRPr lang="zh-CN" altLang="en-US" sz="20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glow rad="228600">
                  <a:srgbClr val="FFFFFF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5148064" y="5013176"/>
            <a:ext cx="2088232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glow rad="228600">
                    <a:srgbClr val="FFFFFF"/>
                  </a:glow>
                </a:effectLst>
                <a:latin typeface="Arial Rounded MT Bold" pitchFamily="34" charset="0"/>
              </a:rPr>
              <a:t>Deposition</a:t>
            </a:r>
            <a:endParaRPr lang="zh-CN" altLang="en-US" sz="2000" dirty="0" smtClean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glow rad="228600">
                  <a:srgbClr val="FFFFFF"/>
                </a:glow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Picture 3" descr="C:\Users\Administrator\Desktop\图片\PAH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5492095" cy="669141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843808" y="116632"/>
            <a:ext cx="352839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900" dirty="0" smtClean="0">
                <a:latin typeface="Arial Rounded MT Bold" pitchFamily="34" charset="0"/>
              </a:rPr>
              <a:t>Study Area</a:t>
            </a:r>
            <a:endParaRPr lang="zh-CN" altLang="en-US" sz="2900" dirty="0">
              <a:latin typeface="Arial Rounded MT Bol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196752"/>
            <a:ext cx="1115616" cy="830997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/>
                </a:solidFill>
                <a:latin typeface="Arial Rounded MT Bold" pitchFamily="34" charset="0"/>
              </a:rPr>
              <a:t>South China</a:t>
            </a:r>
            <a:endParaRPr lang="zh-CN" altLang="en-US" sz="24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580112" y="3284984"/>
            <a:ext cx="1029449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Arial Rounded MT Bold" pitchFamily="34" charset="0"/>
              </a:rPr>
              <a:t>34 km</a:t>
            </a:r>
            <a:r>
              <a:rPr lang="en-US" altLang="zh-CN" sz="2000" baseline="30000" dirty="0" smtClean="0">
                <a:latin typeface="Arial Rounded MT Bold" pitchFamily="34" charset="0"/>
              </a:rPr>
              <a:t>2</a:t>
            </a:r>
            <a:endParaRPr lang="zh-CN" altLang="en-US" sz="2000" baseline="30000" dirty="0">
              <a:latin typeface="Arial Rounded MT Bold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615608" y="1844824"/>
            <a:ext cx="1029449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Arial Rounded MT Bold" pitchFamily="34" charset="0"/>
              </a:rPr>
              <a:t>43 km</a:t>
            </a:r>
            <a:r>
              <a:rPr lang="en-US" altLang="zh-CN" sz="2000" baseline="30000" dirty="0" smtClean="0">
                <a:latin typeface="Arial Rounded MT Bold" pitchFamily="34" charset="0"/>
              </a:rPr>
              <a:t>2</a:t>
            </a:r>
            <a:endParaRPr lang="zh-CN" altLang="en-US" sz="2000" baseline="30000" dirty="0">
              <a:latin typeface="Arial Rounded MT Bold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652120" y="4581128"/>
            <a:ext cx="1334020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Arial Rounded MT Bold" pitchFamily="34" charset="0"/>
              </a:rPr>
              <a:t>5730 km</a:t>
            </a:r>
            <a:r>
              <a:rPr lang="en-US" altLang="zh-CN" sz="2000" baseline="30000" dirty="0" smtClean="0">
                <a:latin typeface="Arial Rounded MT Bold" pitchFamily="34" charset="0"/>
              </a:rPr>
              <a:t>2</a:t>
            </a:r>
            <a:endParaRPr lang="zh-CN" altLang="en-US" sz="2000" baseline="30000" dirty="0">
              <a:latin typeface="Arial Rounded MT Bold" pitchFamily="34" charset="0"/>
            </a:endParaRPr>
          </a:p>
        </p:txBody>
      </p:sp>
      <p:sp>
        <p:nvSpPr>
          <p:cNvPr id="20" name="标题 1"/>
          <p:cNvSpPr txBox="1">
            <a:spLocks/>
          </p:cNvSpPr>
          <p:nvPr/>
        </p:nvSpPr>
        <p:spPr>
          <a:xfrm>
            <a:off x="5652120" y="1556792"/>
            <a:ext cx="1403648" cy="2880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900" noProof="0" dirty="0" err="1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latin typeface="Arial Rounded MT Bold" pitchFamily="34" charset="0"/>
                <a:ea typeface="+mj-ea"/>
                <a:cs typeface="+mj-cs"/>
              </a:rPr>
              <a:t>Meso-trophic</a:t>
            </a:r>
            <a:endParaRPr kumimoji="0" lang="zh-CN" altLang="en-US" sz="2900" i="0" u="none" strike="noStrike" kern="120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  <p:sp>
        <p:nvSpPr>
          <p:cNvPr id="21" name="标题 1"/>
          <p:cNvSpPr txBox="1">
            <a:spLocks/>
          </p:cNvSpPr>
          <p:nvPr/>
        </p:nvSpPr>
        <p:spPr>
          <a:xfrm>
            <a:off x="5724128" y="4221088"/>
            <a:ext cx="1368152" cy="2880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900" noProof="0" dirty="0" err="1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latin typeface="Arial Rounded MT Bold" pitchFamily="34" charset="0"/>
                <a:ea typeface="+mj-ea"/>
                <a:cs typeface="+mj-cs"/>
              </a:rPr>
              <a:t>Oligo-trophic</a:t>
            </a:r>
            <a:endParaRPr kumimoji="0" lang="zh-CN" altLang="en-US" sz="2900" i="0" u="none" strike="noStrike" kern="120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580112" y="3573016"/>
            <a:ext cx="865943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Arial Rounded MT Bold" pitchFamily="34" charset="0"/>
              </a:rPr>
              <a:t>2-5 m</a:t>
            </a:r>
            <a:endParaRPr lang="zh-CN" altLang="en-US" sz="2000" dirty="0">
              <a:latin typeface="Arial Rounded MT Bold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615608" y="2204864"/>
            <a:ext cx="1872208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latin typeface="Arial Rounded MT Bold" pitchFamily="34" charset="0"/>
              </a:rPr>
              <a:t>20-60 m</a:t>
            </a:r>
            <a:endParaRPr lang="zh-CN" altLang="en-US" sz="2000" dirty="0">
              <a:latin typeface="Arial Rounded MT Bold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652120" y="4941168"/>
            <a:ext cx="2441871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latin typeface="Arial Rounded MT Bold" pitchFamily="34" charset="0"/>
              </a:rPr>
              <a:t>30-90 m</a:t>
            </a:r>
            <a:endParaRPr lang="zh-CN" altLang="en-US" sz="2000" dirty="0">
              <a:latin typeface="Arial Rounded MT Bold" pitchFamily="34" charset="0"/>
            </a:endParaRPr>
          </a:p>
        </p:txBody>
      </p:sp>
      <p:sp>
        <p:nvSpPr>
          <p:cNvPr id="22" name="标题 1"/>
          <p:cNvSpPr txBox="1">
            <a:spLocks/>
          </p:cNvSpPr>
          <p:nvPr/>
        </p:nvSpPr>
        <p:spPr>
          <a:xfrm>
            <a:off x="5652120" y="2996952"/>
            <a:ext cx="1403648" cy="288032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900" noProof="0" dirty="0" err="1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latin typeface="Arial Rounded MT Bold" pitchFamily="34" charset="0"/>
                <a:ea typeface="+mj-ea"/>
                <a:cs typeface="+mj-cs"/>
              </a:rPr>
              <a:t>Meso-trophic</a:t>
            </a:r>
            <a:endParaRPr kumimoji="0" lang="zh-CN" altLang="en-US" sz="2900" i="0" u="none" strike="noStrike" kern="1200" normalizeH="0" baseline="0" noProof="0" dirty="0">
              <a:ln w="18415" cmpd="sng">
                <a:noFill/>
                <a:prstDash val="solid"/>
              </a:ln>
              <a:solidFill>
                <a:schemeClr val="tx1"/>
              </a:solidFill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19872" y="764704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n-US" altLang="zh-CN" sz="2000" dirty="0" smtClean="0">
                <a:latin typeface="Arial Rounded MT Bold" pitchFamily="34" charset="0"/>
              </a:rPr>
              <a:t> Remote </a:t>
            </a:r>
          </a:p>
          <a:p>
            <a:pPr algn="ctr"/>
            <a:r>
              <a:rPr lang="en-US" altLang="zh-CN" sz="2000" dirty="0" smtClean="0">
                <a:latin typeface="Arial Rounded MT Bold" pitchFamily="34" charset="0"/>
              </a:rPr>
              <a:t>area</a:t>
            </a:r>
            <a:endParaRPr lang="zh-CN" altLang="en-US" sz="2000" dirty="0">
              <a:latin typeface="Arial Rounded MT Bold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716016" y="764704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buFont typeface="Wingdings" pitchFamily="2" charset="2"/>
              <a:buChar char="Ø"/>
            </a:pPr>
            <a:r>
              <a:rPr lang="en-US" altLang="zh-CN" sz="2000" dirty="0" smtClean="0">
                <a:latin typeface="Arial Rounded MT Bold" pitchFamily="34" charset="0"/>
              </a:rPr>
              <a:t> No inflow</a:t>
            </a:r>
            <a:endParaRPr lang="zh-CN" altLang="en-US" sz="2000" dirty="0">
              <a:latin typeface="Arial Rounded MT Bold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84168" y="764704"/>
            <a:ext cx="3528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buFont typeface="Wingdings" pitchFamily="2" charset="2"/>
              <a:buChar char="Ø"/>
            </a:pPr>
            <a:r>
              <a:rPr lang="en-US" altLang="zh-CN" sz="2000" dirty="0" smtClean="0">
                <a:latin typeface="Arial Rounded MT Bold" pitchFamily="34" charset="0"/>
              </a:rPr>
              <a:t>Formed  by </a:t>
            </a:r>
          </a:p>
          <a:p>
            <a:pPr lvl="1" algn="ctr"/>
            <a:r>
              <a:rPr lang="en-US" altLang="zh-CN" sz="2000" dirty="0" smtClean="0">
                <a:latin typeface="Arial Rounded MT Bold" pitchFamily="34" charset="0"/>
              </a:rPr>
              <a:t>Precipitation</a:t>
            </a:r>
            <a:endParaRPr lang="zh-CN" altLang="en-US" sz="2000" dirty="0">
              <a:latin typeface="Arial Rounded MT Bold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88224" y="1988840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altLang="zh-CN" sz="2000" dirty="0" smtClean="0">
                <a:latin typeface="Arial Rounded MT Bold" pitchFamily="34" charset="0"/>
              </a:rPr>
              <a:t>stratification</a:t>
            </a:r>
            <a:endParaRPr lang="zh-CN" altLang="en-US" sz="2000" dirty="0">
              <a:latin typeface="Arial Rounded MT Bold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23720" y="4685074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altLang="zh-CN" sz="2000" dirty="0" smtClean="0">
                <a:latin typeface="Arial Rounded MT Bold" pitchFamily="34" charset="0"/>
              </a:rPr>
              <a:t>stratification</a:t>
            </a:r>
            <a:endParaRPr lang="zh-CN" altLang="en-US" sz="2000" dirty="0">
              <a:latin typeface="Arial Rounded MT Bold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623720" y="3140968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altLang="zh-CN" sz="2000" dirty="0" smtClean="0">
                <a:latin typeface="Arial Rounded MT Bold" pitchFamily="34" charset="0"/>
              </a:rPr>
              <a:t>No</a:t>
            </a:r>
          </a:p>
          <a:p>
            <a:pPr lvl="1" algn="ctr"/>
            <a:r>
              <a:rPr lang="en-US" altLang="zh-CN" sz="2000" dirty="0" smtClean="0">
                <a:latin typeface="Arial Rounded MT Bold" pitchFamily="34" charset="0"/>
              </a:rPr>
              <a:t>stratification</a:t>
            </a:r>
            <a:endParaRPr lang="zh-CN" altLang="en-US" sz="2000" dirty="0">
              <a:latin typeface="Arial Rounded MT Bold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32040" y="3645024"/>
            <a:ext cx="510076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latin typeface="Arial Rounded MT Bold" pitchFamily="34" charset="0"/>
              </a:rPr>
              <a:t>ZT</a:t>
            </a:r>
            <a:endParaRPr lang="zh-CN" altLang="en-US" sz="2000" dirty="0">
              <a:latin typeface="Arial Rounded MT Bold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932040" y="2348880"/>
            <a:ext cx="521105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latin typeface="Arial Rounded MT Bold" pitchFamily="34" charset="0"/>
              </a:rPr>
              <a:t>LA</a:t>
            </a:r>
            <a:endParaRPr lang="zh-CN" altLang="en-US" sz="20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395668" y="537037"/>
          <a:ext cx="8208780" cy="5052203"/>
        </p:xfrm>
        <a:graphic>
          <a:graphicData uri="http://schemas.openxmlformats.org/presentationml/2006/ole">
            <p:oleObj spid="_x0000_s43013" name="SPW 12.0 Graph" r:id="rId3" imgW="7246620" imgH="3278124" progId="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-540568" y="548680"/>
            <a:ext cx="79208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00" dirty="0" smtClean="0">
                <a:latin typeface="Arial Rounded MT Bold" pitchFamily="34" charset="0"/>
              </a:rPr>
              <a:t>1.</a:t>
            </a:r>
            <a:r>
              <a:rPr lang="en-US" altLang="zh-CN" sz="2600" dirty="0" smtClean="0">
                <a:solidFill>
                  <a:srgbClr val="FF0000"/>
                </a:solidFill>
                <a:latin typeface="Arial Rounded MT Bold" pitchFamily="34" charset="0"/>
              </a:rPr>
              <a:t>PAHs</a:t>
            </a:r>
            <a:r>
              <a:rPr lang="en-US" altLang="zh-CN" sz="2600" dirty="0" smtClean="0">
                <a:latin typeface="Arial Rounded MT Bold" pitchFamily="34" charset="0"/>
              </a:rPr>
              <a:t> concentration in sediments (EPA)</a:t>
            </a:r>
            <a:endParaRPr lang="zh-CN" altLang="en-US" sz="2600" dirty="0">
              <a:latin typeface="Arial Rounded MT Bold" pitchFamily="34" charset="0"/>
            </a:endParaRPr>
          </a:p>
        </p:txBody>
      </p:sp>
      <p:sp>
        <p:nvSpPr>
          <p:cNvPr id="8" name="标题 1"/>
          <p:cNvSpPr txBox="1">
            <a:spLocks/>
          </p:cNvSpPr>
          <p:nvPr/>
        </p:nvSpPr>
        <p:spPr>
          <a:xfrm>
            <a:off x="179512" y="5157192"/>
            <a:ext cx="8784976" cy="1656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600" dirty="0" smtClean="0">
                <a:solidFill>
                  <a:schemeClr val="tx1"/>
                </a:solidFill>
                <a:latin typeface="Arial Rounded MT Bold" pitchFamily="34" charset="0"/>
              </a:rPr>
              <a:t>What is the </a:t>
            </a:r>
            <a:r>
              <a:rPr kumimoji="0" lang="en-US" altLang="zh-CN" sz="2600" i="0" u="none" strike="noStrike" kern="1200" normalizeH="0" baseline="0" noProof="0" dirty="0" smtClean="0">
                <a:solidFill>
                  <a:srgbClr val="FF0000"/>
                </a:solidFill>
                <a:uLnTx/>
                <a:uFillTx/>
                <a:latin typeface="Arial Rounded MT Bold" pitchFamily="34" charset="0"/>
                <a:ea typeface="+mn-ea"/>
                <a:cs typeface="+mn-cs"/>
              </a:rPr>
              <a:t>possible</a:t>
            </a:r>
            <a:r>
              <a:rPr kumimoji="0" lang="en-US" altLang="zh-CN" sz="2600" i="0" u="none" strike="noStrike" kern="1200" normalizeH="0" noProof="0" dirty="0" smtClean="0">
                <a:solidFill>
                  <a:srgbClr val="FF0000"/>
                </a:solidFill>
                <a:uLnTx/>
                <a:uFillTx/>
                <a:latin typeface="Arial Rounded MT Bold" pitchFamily="34" charset="0"/>
                <a:ea typeface="+mn-ea"/>
                <a:cs typeface="+mn-cs"/>
              </a:rPr>
              <a:t> reason </a:t>
            </a:r>
            <a:r>
              <a:rPr kumimoji="0" lang="en-US" altLang="zh-CN" sz="2600" i="0" u="none" strike="noStrike" kern="1200" normalizeH="0" noProof="0" dirty="0" smtClean="0">
                <a:solidFill>
                  <a:schemeClr val="tx1"/>
                </a:solidFill>
                <a:uLnTx/>
                <a:uFillTx/>
                <a:latin typeface="Arial Rounded MT Bold" pitchFamily="34" charset="0"/>
                <a:ea typeface="+mn-ea"/>
                <a:cs typeface="+mn-cs"/>
              </a:rPr>
              <a:t>causing the increase of PAHs in sediment cores from ZT and LA?</a:t>
            </a:r>
            <a:endParaRPr kumimoji="0" lang="zh-CN" altLang="en-US" sz="2600" i="0" u="none" strike="noStrike" kern="1200" normalizeH="0" baseline="0" noProof="0" dirty="0">
              <a:solidFill>
                <a:schemeClr val="tx1"/>
              </a:solidFill>
              <a:uLnTx/>
              <a:uFillTx/>
              <a:latin typeface="Arial Rounded MT Bold" pitchFamily="34" charset="0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55776" y="44624"/>
            <a:ext cx="4367286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900" dirty="0" smtClean="0">
                <a:latin typeface="Arial Rounded MT Bold" pitchFamily="34" charset="0"/>
              </a:rPr>
              <a:t>Results and Discussion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226" name="Object 2"/>
          <p:cNvGraphicFramePr>
            <a:graphicFrameLocks noChangeAspect="1"/>
          </p:cNvGraphicFramePr>
          <p:nvPr/>
        </p:nvGraphicFramePr>
        <p:xfrm>
          <a:off x="323528" y="2388907"/>
          <a:ext cx="8352928" cy="4280453"/>
        </p:xfrm>
        <a:graphic>
          <a:graphicData uri="http://schemas.openxmlformats.org/presentationml/2006/ole">
            <p:oleObj spid="_x0000_s52229" name="SPW 12.0 Graph" r:id="rId3" imgW="5454396" imgH="3412541" progId="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2379614"/>
            <a:ext cx="7560840" cy="3726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dirty="0" err="1" smtClean="0">
                <a:solidFill>
                  <a:schemeClr val="tx1"/>
                </a:solidFill>
                <a:latin typeface="Arial Rounded MT Bold" pitchFamily="34" charset="0"/>
              </a:rPr>
              <a:t>Pb</a:t>
            </a:r>
            <a:r>
              <a:rPr lang="en-US" altLang="zh-CN" dirty="0" smtClean="0">
                <a:solidFill>
                  <a:schemeClr val="tx1"/>
                </a:solidFill>
                <a:latin typeface="Arial Rounded MT Bold" pitchFamily="34" charset="0"/>
              </a:rPr>
              <a:t> profiles have no significant enrichment throughout the cores</a:t>
            </a:r>
            <a:endParaRPr lang="zh-CN" altLang="en-US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323528" y="1803551"/>
            <a:ext cx="5256584" cy="363252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en-US" altLang="zh-CN" sz="2200" dirty="0" smtClean="0">
                <a:latin typeface="Arial Rounded MT Bold" pitchFamily="34" charset="0"/>
              </a:rPr>
              <a:t>2). Industrial activities </a:t>
            </a:r>
            <a:r>
              <a:rPr lang="en-US" altLang="zh-CN" sz="2200" dirty="0" smtClean="0">
                <a:solidFill>
                  <a:srgbClr val="0000FF"/>
                </a:solidFill>
                <a:latin typeface="Arial Rounded MT Bold" pitchFamily="34" charset="0"/>
              </a:rPr>
              <a:t>(</a:t>
            </a:r>
            <a:r>
              <a:rPr lang="en-US" altLang="zh-CN" sz="2400" dirty="0" smtClean="0">
                <a:solidFill>
                  <a:srgbClr val="0000FF"/>
                </a:solidFill>
                <a:latin typeface="Arial Rounded MT Bold" pitchFamily="34" charset="0"/>
              </a:rPr>
              <a:t>Exclude</a:t>
            </a:r>
            <a:r>
              <a:rPr lang="en-US" altLang="zh-CN" sz="2200" dirty="0" smtClean="0">
                <a:solidFill>
                  <a:srgbClr val="0000FF"/>
                </a:solidFill>
                <a:latin typeface="Arial Rounded MT Bold" pitchFamily="34" charset="0"/>
              </a:rPr>
              <a:t>) </a:t>
            </a:r>
            <a:endParaRPr lang="zh-CN" altLang="en-US" sz="2200" dirty="0" smtClean="0">
              <a:latin typeface="Arial Rounded MT Bold" pitchFamily="34" charset="0"/>
            </a:endParaRPr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0" y="1092762"/>
            <a:ext cx="3851920" cy="726505"/>
          </a:xfr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altLang="zh-CN" sz="1800" dirty="0" smtClean="0">
                <a:latin typeface="Arial Rounded MT Bold" pitchFamily="34" charset="0"/>
              </a:rPr>
              <a:t>Atmospheric records of </a:t>
            </a:r>
            <a:br>
              <a:rPr lang="en-US" altLang="zh-CN" sz="1800" dirty="0" smtClean="0">
                <a:latin typeface="Arial Rounded MT Bold" pitchFamily="34" charset="0"/>
              </a:rPr>
            </a:br>
            <a:r>
              <a:rPr lang="en-US" altLang="zh-CN" sz="1800" dirty="0" smtClean="0">
                <a:latin typeface="Arial Rounded MT Bold" pitchFamily="34" charset="0"/>
              </a:rPr>
              <a:t>PAHs</a:t>
            </a:r>
            <a:endParaRPr lang="zh-CN" altLang="en-US" sz="1800" dirty="0">
              <a:latin typeface="Arial Rounded MT Bold" pitchFamily="34" charset="0"/>
            </a:endParaRPr>
          </a:p>
        </p:txBody>
      </p:sp>
      <p:sp>
        <p:nvSpPr>
          <p:cNvPr id="8" name="不等于号 7"/>
          <p:cNvSpPr/>
          <p:nvPr/>
        </p:nvSpPr>
        <p:spPr>
          <a:xfrm>
            <a:off x="4067944" y="1369970"/>
            <a:ext cx="1081876" cy="266880"/>
          </a:xfrm>
          <a:prstGeom prst="mathNotEqual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标题 1"/>
          <p:cNvSpPr txBox="1">
            <a:spLocks/>
          </p:cNvSpPr>
          <p:nvPr/>
        </p:nvSpPr>
        <p:spPr>
          <a:xfrm>
            <a:off x="5724128" y="1164770"/>
            <a:ext cx="3240360" cy="681483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Historical</a:t>
            </a:r>
            <a:r>
              <a:rPr kumimoji="0" lang="en-US" altLang="zh-CN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 records of PAHs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from sediments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 Rounded MT Bold" pitchFamily="34" charset="0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07904" y="1020755"/>
            <a:ext cx="2088231" cy="403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Arial Rounded MT Bold" pitchFamily="34" charset="0"/>
              </a:rPr>
              <a:t>Inconsistence</a:t>
            </a:r>
            <a:endParaRPr lang="zh-CN" altLang="en-US" sz="2000" dirty="0">
              <a:latin typeface="Arial Rounded MT Bold" pitchFamily="34" charset="0"/>
            </a:endParaRPr>
          </a:p>
        </p:txBody>
      </p:sp>
      <p:sp>
        <p:nvSpPr>
          <p:cNvPr id="11" name="标题 1"/>
          <p:cNvSpPr txBox="1">
            <a:spLocks/>
          </p:cNvSpPr>
          <p:nvPr/>
        </p:nvSpPr>
        <p:spPr>
          <a:xfrm>
            <a:off x="323528" y="588707"/>
            <a:ext cx="5544616" cy="363252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1</a:t>
            </a:r>
            <a:r>
              <a:rPr lang="en-US" altLang="zh-CN" sz="2600" dirty="0" smtClean="0">
                <a:latin typeface="Arial Rounded MT Bold" pitchFamily="34" charset="0"/>
              </a:rPr>
              <a:t>)</a:t>
            </a:r>
            <a:r>
              <a:rPr kumimoji="0" lang="en-US" altLang="zh-CN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.Atmospheric</a:t>
            </a:r>
            <a:r>
              <a:rPr kumimoji="0" lang="en-US" altLang="zh-CN" sz="26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 input increase </a:t>
            </a:r>
            <a:r>
              <a:rPr kumimoji="0" lang="en-US" altLang="zh-CN" sz="2600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Rounded MT Bold" pitchFamily="34" charset="0"/>
                <a:ea typeface="+mn-ea"/>
                <a:cs typeface="+mn-cs"/>
              </a:rPr>
              <a:t>(Exclude)  </a:t>
            </a:r>
            <a:endParaRPr kumimoji="0" lang="zh-CN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 Rounded MT Bold" pitchFamily="34" charset="0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771800" y="-27384"/>
            <a:ext cx="37730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Arial Rounded MT Bold" pitchFamily="34" charset="0"/>
              </a:rPr>
              <a:t>Possible Reasons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360040" y="151964"/>
            <a:ext cx="6336704" cy="387424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zh-CN" sz="2200" dirty="0" smtClean="0">
                <a:latin typeface="Arial Rounded MT Bold" pitchFamily="34" charset="0"/>
              </a:rPr>
              <a:t>  3). Illegal point source pollution </a:t>
            </a:r>
            <a:r>
              <a:rPr lang="en-US" altLang="zh-CN" sz="2200" dirty="0" smtClean="0">
                <a:solidFill>
                  <a:srgbClr val="0000FF"/>
                </a:solidFill>
                <a:latin typeface="Arial Rounded MT Bold" pitchFamily="34" charset="0"/>
              </a:rPr>
              <a:t>(</a:t>
            </a:r>
            <a:r>
              <a:rPr lang="en-US" altLang="zh-CN" sz="2400" dirty="0" smtClean="0">
                <a:solidFill>
                  <a:srgbClr val="0000FF"/>
                </a:solidFill>
                <a:latin typeface="Arial Rounded MT Bold" pitchFamily="34" charset="0"/>
              </a:rPr>
              <a:t>Exclude</a:t>
            </a:r>
            <a:r>
              <a:rPr lang="en-US" altLang="zh-CN" sz="2200" dirty="0" smtClean="0">
                <a:solidFill>
                  <a:srgbClr val="0000FF"/>
                </a:solidFill>
                <a:latin typeface="Arial Rounded MT Bold" pitchFamily="34" charset="0"/>
              </a:rPr>
              <a:t>)  </a:t>
            </a:r>
            <a:endParaRPr lang="zh-CN" altLang="en-US" sz="2200" dirty="0" smtClean="0">
              <a:latin typeface="Arial Rounded MT Bold" pitchFamily="34" charset="0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6048672" y="5589240"/>
            <a:ext cx="2843808" cy="115212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Rounded MT Bold" pitchFamily="34" charset="0"/>
              </a:rPr>
              <a:t>Internal Processes</a:t>
            </a:r>
            <a:r>
              <a:rPr kumimoji="0" lang="en-US" altLang="zh-CN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Rounded MT Bold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Rounded MT Bold" pitchFamily="34" charset="0"/>
              </a:rPr>
              <a:t>may take the responsibility 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Rounded MT Bold" pitchFamily="34" charset="0"/>
            </a:endParaRPr>
          </a:p>
        </p:txBody>
      </p:sp>
      <p:sp>
        <p:nvSpPr>
          <p:cNvPr id="7" name="右箭头 6"/>
          <p:cNvSpPr/>
          <p:nvPr/>
        </p:nvSpPr>
        <p:spPr>
          <a:xfrm rot="1768744">
            <a:off x="5388117" y="5661063"/>
            <a:ext cx="381986" cy="342413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755412"/>
            <a:ext cx="756084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  <a:latin typeface="Arial Rounded MT Bold" pitchFamily="34" charset="0"/>
              </a:rPr>
              <a:t>PAHs isomer ratio reflect  the main source is combustion</a:t>
            </a:r>
            <a:endParaRPr lang="zh-CN" altLang="en-US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53258" name="Picture 10" descr="C:\Users\Administrator\Desktop\图片\Source Identification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370771"/>
            <a:ext cx="4536504" cy="4290477"/>
          </a:xfrm>
          <a:prstGeom prst="rect">
            <a:avLst/>
          </a:prstGeom>
          <a:noFill/>
        </p:spPr>
      </p:pic>
      <p:pic>
        <p:nvPicPr>
          <p:cNvPr id="53257" name="Picture 9" descr="C:\Users\Administrator\Desktop\图片\Source Identification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40768"/>
            <a:ext cx="4499992" cy="7704856"/>
          </a:xfrm>
          <a:prstGeom prst="rect">
            <a:avLst/>
          </a:prstGeom>
          <a:noFill/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504056" y="5229200"/>
            <a:ext cx="4608512" cy="38742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zh-CN" sz="2200" dirty="0" smtClean="0">
                <a:latin typeface="Arial Rounded MT Bold" pitchFamily="34" charset="0"/>
              </a:rPr>
              <a:t>  </a:t>
            </a:r>
            <a:r>
              <a:rPr lang="en-US" altLang="zh-CN" sz="2400" dirty="0" smtClean="0">
                <a:latin typeface="Arial Rounded MT Bold" pitchFamily="34" charset="0"/>
              </a:rPr>
              <a:t>4). Biological pump </a:t>
            </a:r>
            <a:r>
              <a:rPr lang="en-US" altLang="zh-CN" sz="2400" dirty="0" smtClean="0">
                <a:solidFill>
                  <a:srgbClr val="FF0000"/>
                </a:solidFill>
                <a:latin typeface="Arial Rounded MT Bold" pitchFamily="34" charset="0"/>
              </a:rPr>
              <a:t>(Positive)</a:t>
            </a:r>
            <a:endParaRPr lang="zh-CN" altLang="en-US" sz="2400" dirty="0" smtClean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75656" y="4509120"/>
            <a:ext cx="180369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7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BaA</a:t>
            </a:r>
            <a:r>
              <a:rPr lang="en-US" altLang="zh-CN" sz="17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/(</a:t>
            </a:r>
            <a:r>
              <a:rPr lang="en-US" altLang="zh-CN" sz="17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BaA+Chry</a:t>
            </a:r>
            <a:r>
              <a:rPr lang="en-US" altLang="zh-CN" sz="17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)</a:t>
            </a:r>
            <a:endParaRPr lang="zh-CN" altLang="en-US" sz="1700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835696" y="908720"/>
            <a:ext cx="5040560" cy="584775"/>
          </a:xfrm>
          <a:prstGeom prst="rect">
            <a:avLst/>
          </a:prstGeom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3200" dirty="0" smtClean="0">
                <a:latin typeface="Arial Rounded MT Bold" pitchFamily="34" charset="0"/>
                <a:ea typeface="Arial Unicode MS" pitchFamily="34" charset="-122"/>
                <a:cs typeface="Arial Unicode MS" pitchFamily="34" charset="-122"/>
              </a:rPr>
              <a:t>Rock-</a:t>
            </a:r>
            <a:r>
              <a:rPr lang="en-US" altLang="zh-CN" sz="3200" dirty="0" err="1" smtClean="0">
                <a:latin typeface="Arial Rounded MT Bold" pitchFamily="34" charset="0"/>
                <a:ea typeface="Arial Unicode MS" pitchFamily="34" charset="-122"/>
                <a:cs typeface="Arial Unicode MS" pitchFamily="34" charset="-122"/>
              </a:rPr>
              <a:t>eval</a:t>
            </a:r>
            <a:r>
              <a:rPr lang="en-US" altLang="zh-CN" sz="3200" dirty="0" smtClean="0">
                <a:latin typeface="Arial Rounded MT Bold" pitchFamily="34" charset="0"/>
                <a:ea typeface="Arial Unicode MS" pitchFamily="34" charset="-122"/>
                <a:cs typeface="Arial Unicode MS" pitchFamily="34" charset="-122"/>
              </a:rPr>
              <a:t>  </a:t>
            </a:r>
            <a:r>
              <a:rPr lang="en-US" altLang="zh-CN" sz="3200" dirty="0" err="1">
                <a:latin typeface="Arial Rounded MT Bold" pitchFamily="34" charset="0"/>
                <a:ea typeface="Arial Unicode MS" pitchFamily="34" charset="-122"/>
                <a:cs typeface="Arial Unicode MS" pitchFamily="34" charset="-122"/>
              </a:rPr>
              <a:t>Pyrolysis</a:t>
            </a:r>
            <a:endParaRPr lang="zh-CN" altLang="en-US" sz="3200" dirty="0">
              <a:latin typeface="Arial Rounded MT Bold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323528" y="107921"/>
            <a:ext cx="8352928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900" dirty="0" smtClean="0">
                <a:latin typeface="Arial Rounded MT Bold" pitchFamily="34" charset="0"/>
                <a:ea typeface="Arial Unicode MS" pitchFamily="34" charset="-122"/>
                <a:cs typeface="Arial Unicode MS" pitchFamily="34" charset="-122"/>
              </a:rPr>
              <a:t>2.Internal process analysis in reservoirs</a:t>
            </a:r>
            <a:endParaRPr lang="zh-CN" altLang="en-US" sz="2900" dirty="0">
              <a:latin typeface="Arial Rounded MT Bold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07504" y="908720"/>
            <a:ext cx="2304256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3200" dirty="0" smtClean="0">
                <a:latin typeface="Arial Rounded MT Bold" pitchFamily="34" charset="0"/>
                <a:ea typeface="Arial Unicode MS" pitchFamily="34" charset="-122"/>
                <a:cs typeface="Arial Unicode MS" pitchFamily="34" charset="-122"/>
              </a:rPr>
              <a:t>Tool</a:t>
            </a:r>
            <a:endParaRPr lang="zh-CN" altLang="en-US" sz="3200" dirty="0">
              <a:latin typeface="Arial Rounded MT Bold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24" name="AutoShape 5"/>
          <p:cNvSpPr>
            <a:spLocks noChangeArrowheads="1"/>
          </p:cNvSpPr>
          <p:nvPr/>
        </p:nvSpPr>
        <p:spPr bwMode="auto">
          <a:xfrm>
            <a:off x="2051720" y="3501008"/>
            <a:ext cx="1457509" cy="499785"/>
          </a:xfrm>
          <a:prstGeom prst="flowChartAlternateProcess">
            <a:avLst/>
          </a:prstGeom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51205" tIns="25602" rIns="51205" bIns="25602"/>
          <a:lstStyle/>
          <a:p>
            <a:pPr algn="ctr">
              <a:defRPr/>
            </a:pPr>
            <a:r>
              <a:rPr lang="en-US" altLang="zh-CN" sz="2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  <a:ea typeface="Arial Unicode MS" pitchFamily="34" charset="-122"/>
                <a:cs typeface="Arial Unicode MS" pitchFamily="34" charset="-122"/>
              </a:rPr>
              <a:t>S1</a:t>
            </a:r>
            <a:endParaRPr lang="en-US" altLang="zh-CN" sz="2300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  <a:ea typeface="Arial Unicode MS" pitchFamily="34" charset="-122"/>
              <a:cs typeface="Arial Unicode MS" pitchFamily="34" charset="-122"/>
            </a:endParaRPr>
          </a:p>
          <a:p>
            <a:pPr eaLnBrk="0" hangingPunct="0">
              <a:defRPr/>
            </a:pPr>
            <a:endParaRPr lang="en-US" altLang="zh-CN" sz="2300" dirty="0">
              <a:solidFill>
                <a:srgbClr val="000000"/>
              </a:solidFill>
              <a:latin typeface="Impact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25" name="AutoShape 12"/>
          <p:cNvSpPr>
            <a:spLocks noChangeArrowheads="1"/>
          </p:cNvSpPr>
          <p:nvPr/>
        </p:nvSpPr>
        <p:spPr bwMode="auto">
          <a:xfrm>
            <a:off x="2051720" y="4797152"/>
            <a:ext cx="1478558" cy="473174"/>
          </a:xfrm>
          <a:prstGeom prst="flowChartAlternateProcess">
            <a:avLst/>
          </a:prstGeom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51205" tIns="25602" rIns="51205" bIns="25602"/>
          <a:lstStyle/>
          <a:p>
            <a:pPr algn="ctr">
              <a:defRPr/>
            </a:pPr>
            <a:r>
              <a:rPr lang="en-US" altLang="zh-CN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  <a:ea typeface="Arial Unicode MS" pitchFamily="34" charset="-122"/>
                <a:cs typeface="Arial Unicode MS" pitchFamily="34" charset="-122"/>
              </a:rPr>
              <a:t>S3</a:t>
            </a:r>
          </a:p>
        </p:txBody>
      </p:sp>
      <p:sp>
        <p:nvSpPr>
          <p:cNvPr id="26" name="AutoShape 12"/>
          <p:cNvSpPr>
            <a:spLocks noChangeArrowheads="1"/>
          </p:cNvSpPr>
          <p:nvPr/>
        </p:nvSpPr>
        <p:spPr bwMode="auto">
          <a:xfrm>
            <a:off x="2051720" y="5517232"/>
            <a:ext cx="1656184" cy="648072"/>
          </a:xfrm>
          <a:prstGeom prst="flowChartAlternateProcess">
            <a:avLst/>
          </a:prstGeom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51205" tIns="25602" rIns="51205" bIns="25602"/>
          <a:lstStyle/>
          <a:p>
            <a:pPr algn="ctr">
              <a:defRPr/>
            </a:pPr>
            <a:r>
              <a:rPr lang="en-US" altLang="zh-CN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  <a:ea typeface="Arial Unicode MS" pitchFamily="34" charset="-122"/>
                <a:cs typeface="Arial Unicode MS" pitchFamily="34" charset="-122"/>
              </a:rPr>
              <a:t>Residual Carbon</a:t>
            </a:r>
          </a:p>
        </p:txBody>
      </p:sp>
      <p:sp>
        <p:nvSpPr>
          <p:cNvPr id="27" name="AutoShape 5"/>
          <p:cNvSpPr>
            <a:spLocks noChangeArrowheads="1"/>
          </p:cNvSpPr>
          <p:nvPr/>
        </p:nvSpPr>
        <p:spPr bwMode="auto">
          <a:xfrm>
            <a:off x="2051720" y="4149080"/>
            <a:ext cx="1457509" cy="499785"/>
          </a:xfrm>
          <a:prstGeom prst="flowChartAlternateProcess">
            <a:avLst/>
          </a:prstGeom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51205" tIns="25602" rIns="51205" bIns="25602"/>
          <a:lstStyle/>
          <a:p>
            <a:pPr algn="ctr">
              <a:defRPr/>
            </a:pPr>
            <a:r>
              <a:rPr lang="en-US" altLang="zh-CN" sz="2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  <a:ea typeface="Arial Unicode MS" pitchFamily="34" charset="-122"/>
                <a:cs typeface="Arial Unicode MS" pitchFamily="34" charset="-122"/>
              </a:rPr>
              <a:t>S2a</a:t>
            </a:r>
          </a:p>
          <a:p>
            <a:pPr eaLnBrk="0" hangingPunct="0">
              <a:defRPr/>
            </a:pPr>
            <a:endParaRPr lang="en-US" altLang="zh-CN" sz="2300" dirty="0">
              <a:solidFill>
                <a:srgbClr val="000000"/>
              </a:solidFill>
              <a:latin typeface="Impact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28" name="右箭头 27"/>
          <p:cNvSpPr/>
          <p:nvPr/>
        </p:nvSpPr>
        <p:spPr>
          <a:xfrm rot="7361698">
            <a:off x="768188" y="2630158"/>
            <a:ext cx="2467883" cy="384563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n>
                <a:solidFill>
                  <a:srgbClr val="00206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9" name="右箭头 28"/>
          <p:cNvSpPr/>
          <p:nvPr/>
        </p:nvSpPr>
        <p:spPr>
          <a:xfrm>
            <a:off x="3707904" y="4221088"/>
            <a:ext cx="510003" cy="384563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n>
                <a:solidFill>
                  <a:srgbClr val="00206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4283968" y="3429000"/>
            <a:ext cx="3600400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40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latin typeface="Arial Rounded MT Bold" pitchFamily="34" charset="0"/>
                <a:ea typeface="Arial Unicode MS" pitchFamily="34" charset="-122"/>
                <a:cs typeface="Arial Unicode MS" pitchFamily="34" charset="-122"/>
              </a:rPr>
              <a:t>Labile molecules</a:t>
            </a:r>
            <a:endParaRPr lang="zh-CN" altLang="en-US" sz="240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latin typeface="Arial Rounded MT Bold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35" name="AutoShape 5"/>
          <p:cNvSpPr>
            <a:spLocks noChangeArrowheads="1"/>
          </p:cNvSpPr>
          <p:nvPr/>
        </p:nvSpPr>
        <p:spPr bwMode="auto">
          <a:xfrm>
            <a:off x="107504" y="4437112"/>
            <a:ext cx="1457509" cy="792088"/>
          </a:xfrm>
          <a:prstGeom prst="flowChartAlternateProcess">
            <a:avLst/>
          </a:prstGeom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51205" tIns="25602" rIns="51205" bIns="25602"/>
          <a:lstStyle/>
          <a:p>
            <a:pPr algn="ctr">
              <a:defRPr/>
            </a:pPr>
            <a:r>
              <a:rPr lang="en-US" altLang="zh-CN" sz="2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  <a:ea typeface="Arial Unicode MS" pitchFamily="34" charset="-122"/>
                <a:cs typeface="Arial Unicode MS" pitchFamily="34" charset="-122"/>
              </a:rPr>
              <a:t>Organic Matter</a:t>
            </a:r>
            <a:endParaRPr lang="en-US" altLang="zh-CN" sz="2300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  <a:ea typeface="Arial Unicode MS" pitchFamily="34" charset="-122"/>
              <a:cs typeface="Arial Unicode MS" pitchFamily="34" charset="-122"/>
            </a:endParaRPr>
          </a:p>
          <a:p>
            <a:pPr eaLnBrk="0" hangingPunct="0">
              <a:defRPr/>
            </a:pPr>
            <a:endParaRPr lang="en-US" altLang="zh-CN" sz="2300" dirty="0">
              <a:solidFill>
                <a:srgbClr val="000000"/>
              </a:solidFill>
              <a:latin typeface="Impact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36" name="左大括号 35"/>
          <p:cNvSpPr/>
          <p:nvPr/>
        </p:nvSpPr>
        <p:spPr>
          <a:xfrm>
            <a:off x="1619672" y="3933056"/>
            <a:ext cx="288032" cy="180020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3851920" y="5127575"/>
            <a:ext cx="4716016" cy="46166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40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latin typeface="Arial Rounded MT Bold" pitchFamily="34" charset="0"/>
                <a:ea typeface="Arial Unicode MS" pitchFamily="34" charset="-122"/>
                <a:cs typeface="Arial Unicode MS" pitchFamily="34" charset="-122"/>
              </a:rPr>
              <a:t>Carbohydrates and lignin</a:t>
            </a:r>
            <a:endParaRPr lang="zh-CN" altLang="en-US" sz="240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latin typeface="Arial Rounded MT Bold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38" name="右箭头 37"/>
          <p:cNvSpPr/>
          <p:nvPr/>
        </p:nvSpPr>
        <p:spPr>
          <a:xfrm>
            <a:off x="3701957" y="3501008"/>
            <a:ext cx="510003" cy="384563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n>
                <a:solidFill>
                  <a:srgbClr val="00206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9" name="右箭头 38"/>
          <p:cNvSpPr/>
          <p:nvPr/>
        </p:nvSpPr>
        <p:spPr>
          <a:xfrm rot="1095933">
            <a:off x="3742314" y="4989992"/>
            <a:ext cx="510003" cy="384563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n>
                <a:solidFill>
                  <a:srgbClr val="00206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40" name="右箭头 39"/>
          <p:cNvSpPr/>
          <p:nvPr/>
        </p:nvSpPr>
        <p:spPr>
          <a:xfrm rot="19529722">
            <a:off x="3790062" y="5509459"/>
            <a:ext cx="510003" cy="384563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n>
                <a:solidFill>
                  <a:srgbClr val="00206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4283968" y="4149080"/>
            <a:ext cx="4608512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40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latin typeface="Arial Rounded MT Bold" pitchFamily="34" charset="0"/>
                <a:ea typeface="Arial Unicode MS" pitchFamily="34" charset="-122"/>
                <a:cs typeface="Arial Unicode MS" pitchFamily="34" charset="-122"/>
              </a:rPr>
              <a:t>Algae-derived organic matter</a:t>
            </a:r>
            <a:endParaRPr lang="zh-CN" altLang="en-US" sz="240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latin typeface="Arial Rounded MT Bold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1691680" y="2276872"/>
            <a:ext cx="4608512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40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latin typeface="Arial Rounded MT Bold" pitchFamily="34" charset="0"/>
                <a:ea typeface="Arial Unicode MS" pitchFamily="34" charset="-122"/>
                <a:cs typeface="Arial Unicode MS" pitchFamily="34" charset="-122"/>
              </a:rPr>
              <a:t>Characterization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8824" y="18864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CN" sz="2900" dirty="0" smtClean="0">
                <a:latin typeface="Arial Rounded MT Bold" pitchFamily="34" charset="0"/>
              </a:rPr>
              <a:t>The important role of </a:t>
            </a:r>
            <a:r>
              <a:rPr lang="en-US" altLang="zh-CN" sz="2900" b="1" spc="300" dirty="0" smtClean="0">
                <a:ln w="11430" cmpd="sng">
                  <a:noFill/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/>
                <a:latin typeface="Arial Black" pitchFamily="34" charset="0"/>
              </a:rPr>
              <a:t>S2a</a:t>
            </a:r>
            <a:r>
              <a:rPr lang="en-US" altLang="zh-CN" sz="29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Rounded MT Bold" pitchFamily="34" charset="0"/>
              </a:rPr>
              <a:t> </a:t>
            </a:r>
            <a:r>
              <a:rPr lang="en-US" altLang="zh-CN" sz="2900" dirty="0" smtClean="0">
                <a:latin typeface="Arial Rounded MT Bold" pitchFamily="34" charset="0"/>
              </a:rPr>
              <a:t>in controlling the accumulation of PAHs in reservoirs</a:t>
            </a:r>
            <a:endParaRPr lang="zh-CN" altLang="en-US" sz="2900" dirty="0">
              <a:latin typeface="Arial Rounded MT Bold" pitchFamily="34" charset="0"/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1547664" y="4797152"/>
            <a:ext cx="1657826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400" b="1" dirty="0" smtClean="0">
                <a:latin typeface="Arial Rounded MT Bold"/>
                <a:cs typeface="Arial Rounded MT Bold"/>
              </a:rPr>
              <a:t>r</a:t>
            </a:r>
            <a:r>
              <a:rPr lang="en-US" sz="2000" b="1" baseline="30000" dirty="0" smtClean="0">
                <a:latin typeface="Arial Rounded MT Bold"/>
                <a:cs typeface="Arial Rounded MT Bold"/>
              </a:rPr>
              <a:t>2</a:t>
            </a:r>
            <a:r>
              <a:rPr lang="en-US" sz="2400" b="1" dirty="0" smtClean="0">
                <a:latin typeface="Arial Rounded MT Bold"/>
                <a:cs typeface="Arial Rounded MT Bold"/>
              </a:rPr>
              <a:t> = 0.832 </a:t>
            </a:r>
            <a:endParaRPr lang="en-US" sz="2400" dirty="0"/>
          </a:p>
        </p:txBody>
      </p:sp>
      <p:sp>
        <p:nvSpPr>
          <p:cNvPr id="6" name="Rectangle 3"/>
          <p:cNvSpPr/>
          <p:nvPr/>
        </p:nvSpPr>
        <p:spPr>
          <a:xfrm>
            <a:off x="4427984" y="4767535"/>
            <a:ext cx="1657826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400" b="1" dirty="0" smtClean="0">
                <a:latin typeface="Arial Rounded MT Bold"/>
                <a:cs typeface="Arial Rounded MT Bold"/>
              </a:rPr>
              <a:t>r</a:t>
            </a:r>
            <a:r>
              <a:rPr lang="en-US" sz="2000" b="1" baseline="30000" dirty="0" smtClean="0">
                <a:latin typeface="Arial Rounded MT Bold"/>
                <a:cs typeface="Arial Rounded MT Bold"/>
              </a:rPr>
              <a:t>2</a:t>
            </a:r>
            <a:r>
              <a:rPr lang="en-US" sz="2400" b="1" dirty="0" smtClean="0">
                <a:latin typeface="Arial Rounded MT Bold"/>
                <a:cs typeface="Arial Rounded MT Bold"/>
              </a:rPr>
              <a:t> = 0.792 </a:t>
            </a:r>
            <a:endParaRPr lang="en-US" sz="2400" dirty="0"/>
          </a:p>
        </p:txBody>
      </p:sp>
      <p:sp>
        <p:nvSpPr>
          <p:cNvPr id="7" name="Rectangle 3"/>
          <p:cNvSpPr/>
          <p:nvPr/>
        </p:nvSpPr>
        <p:spPr>
          <a:xfrm>
            <a:off x="7020272" y="2636912"/>
            <a:ext cx="139814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400" b="1" dirty="0" smtClean="0">
                <a:latin typeface="Arial Rounded MT Bold"/>
                <a:cs typeface="Arial Rounded MT Bold"/>
              </a:rPr>
              <a:t>r</a:t>
            </a:r>
            <a:r>
              <a:rPr lang="en-US" sz="2000" b="1" baseline="30000" dirty="0" smtClean="0">
                <a:latin typeface="Arial Rounded MT Bold"/>
                <a:cs typeface="Arial Rounded MT Bold"/>
              </a:rPr>
              <a:t>2</a:t>
            </a:r>
            <a:r>
              <a:rPr lang="en-US" sz="2400" b="1" dirty="0" smtClean="0">
                <a:latin typeface="Arial Rounded MT Bold"/>
                <a:cs typeface="Arial Rounded MT Bold"/>
              </a:rPr>
              <a:t> = 0.60</a:t>
            </a:r>
            <a:endParaRPr lang="en-US" sz="2400" dirty="0"/>
          </a:p>
        </p:txBody>
      </p:sp>
      <p:sp>
        <p:nvSpPr>
          <p:cNvPr id="17" name="右箭头 16"/>
          <p:cNvSpPr/>
          <p:nvPr/>
        </p:nvSpPr>
        <p:spPr>
          <a:xfrm rot="13971234">
            <a:off x="4686611" y="4053209"/>
            <a:ext cx="888149" cy="251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 rot="14065810">
            <a:off x="1662275" y="4053209"/>
            <a:ext cx="888149" cy="251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07504" y="1268760"/>
          <a:ext cx="8928992" cy="5256584"/>
        </p:xfrm>
        <a:graphic>
          <a:graphicData uri="http://schemas.openxmlformats.org/presentationml/2006/ole">
            <p:oleObj spid="_x0000_s10245" name="SPW 12.0 Graph" r:id="rId3" imgW="7726572" imgH="4754976" progId="">
              <p:embed/>
            </p:oleObj>
          </a:graphicData>
        </a:graphic>
      </p:graphicFrame>
      <p:sp>
        <p:nvSpPr>
          <p:cNvPr id="19" name="右箭头 18"/>
          <p:cNvSpPr/>
          <p:nvPr/>
        </p:nvSpPr>
        <p:spPr>
          <a:xfrm rot="6567950">
            <a:off x="8066793" y="3547886"/>
            <a:ext cx="888149" cy="251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8369" name="Object 1"/>
          <p:cNvGraphicFramePr>
            <a:graphicFrameLocks noChangeAspect="1"/>
          </p:cNvGraphicFramePr>
          <p:nvPr/>
        </p:nvGraphicFramePr>
        <p:xfrm>
          <a:off x="2915816" y="0"/>
          <a:ext cx="6263942" cy="6857999"/>
        </p:xfrm>
        <a:graphic>
          <a:graphicData uri="http://schemas.openxmlformats.org/presentationml/2006/ole">
            <p:oleObj spid="_x0000_s58372" name="SPW 12.0 Graph" r:id="rId3" imgW="6316560" imgH="8685720" progId="">
              <p:embed/>
            </p:oleObj>
          </a:graphicData>
        </a:graphic>
      </p:graphicFrame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2736304" cy="4464496"/>
          </a:xfrm>
        </p:spPr>
        <p:txBody>
          <a:bodyPr>
            <a:normAutofit/>
          </a:bodyPr>
          <a:lstStyle/>
          <a:p>
            <a:r>
              <a:rPr lang="en-US" altLang="zh-CN" sz="2900" dirty="0" smtClean="0">
                <a:latin typeface="Arial Rounded MT Bold" pitchFamily="34" charset="0"/>
              </a:rPr>
              <a:t>Important </a:t>
            </a:r>
            <a:r>
              <a:rPr lang="en-US" altLang="zh-CN" sz="2900" dirty="0" smtClean="0">
                <a:solidFill>
                  <a:srgbClr val="FF0000"/>
                </a:solidFill>
                <a:latin typeface="Arial Rounded MT Bold" pitchFamily="34" charset="0"/>
              </a:rPr>
              <a:t>increases</a:t>
            </a:r>
            <a:r>
              <a:rPr lang="en-US" altLang="zh-CN" sz="2900" dirty="0" smtClean="0">
                <a:latin typeface="Arial Rounded MT Bold" pitchFamily="34" charset="0"/>
              </a:rPr>
              <a:t> of the </a:t>
            </a:r>
            <a:r>
              <a:rPr lang="en-US" altLang="zh-CN" sz="2900" dirty="0" smtClean="0">
                <a:solidFill>
                  <a:srgbClr val="FF0000"/>
                </a:solidFill>
                <a:latin typeface="Arial Rounded MT Bold" pitchFamily="34" charset="0"/>
              </a:rPr>
              <a:t>temperature</a:t>
            </a:r>
            <a:r>
              <a:rPr lang="en-US" altLang="zh-CN" sz="2900" dirty="0" smtClean="0">
                <a:latin typeface="Arial Rounded MT Bold" pitchFamily="34" charset="0"/>
              </a:rPr>
              <a:t> in</a:t>
            </a:r>
            <a:br>
              <a:rPr lang="en-US" altLang="zh-CN" sz="2900" dirty="0" smtClean="0">
                <a:latin typeface="Arial Rounded MT Bold" pitchFamily="34" charset="0"/>
              </a:rPr>
            </a:br>
            <a:r>
              <a:rPr lang="en-US" altLang="zh-CN" sz="2900" dirty="0" smtClean="0">
                <a:latin typeface="Arial Rounded MT Bold" pitchFamily="34" charset="0"/>
              </a:rPr>
              <a:t>Guangzhou and </a:t>
            </a:r>
            <a:r>
              <a:rPr lang="en-US" altLang="zh-CN" sz="2900" dirty="0" err="1" smtClean="0">
                <a:latin typeface="Arial Rounded MT Bold" pitchFamily="34" charset="0"/>
              </a:rPr>
              <a:t>Heyuan</a:t>
            </a:r>
            <a:r>
              <a:rPr lang="en-US" altLang="zh-CN" sz="2900" dirty="0" smtClean="0">
                <a:latin typeface="Arial Rounded MT Bold" pitchFamily="34" charset="0"/>
              </a:rPr>
              <a:t> areas</a:t>
            </a:r>
            <a:endParaRPr lang="zh-CN" altLang="en-US" sz="29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1" name="标题 1"/>
          <p:cNvSpPr txBox="1">
            <a:spLocks/>
          </p:cNvSpPr>
          <p:nvPr/>
        </p:nvSpPr>
        <p:spPr>
          <a:xfrm>
            <a:off x="179512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altLang="zh-CN" sz="3200" dirty="0" smtClean="0">
                <a:latin typeface="Arial Rounded MT Bold" pitchFamily="34" charset="0"/>
                <a:ea typeface="+mj-ea"/>
                <a:cs typeface="+mj-cs"/>
              </a:rPr>
              <a:t>3. </a:t>
            </a:r>
            <a:r>
              <a:rPr lang="en-US" altLang="zh-CN" sz="2900" b="1" dirty="0" smtClean="0">
                <a:ln w="17780" cmpd="sng">
                  <a:noFill/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/>
                <a:latin typeface="Arial Rounded MT Bold" pitchFamily="34" charset="0"/>
                <a:ea typeface="+mj-ea"/>
                <a:cs typeface="+mj-cs"/>
              </a:rPr>
              <a:t>Global warming </a:t>
            </a:r>
            <a:r>
              <a:rPr lang="en-US" altLang="zh-CN" sz="2900" dirty="0" smtClean="0">
                <a:latin typeface="Arial Rounded MT Bold" pitchFamily="34" charset="0"/>
                <a:ea typeface="+mj-ea"/>
                <a:cs typeface="+mj-cs"/>
              </a:rPr>
              <a:t>effects on the primary productivity in reservoirs</a:t>
            </a:r>
            <a:endParaRPr kumimoji="0" lang="zh-CN" alt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173037" y="1052736"/>
          <a:ext cx="8970963" cy="5688632"/>
        </p:xfrm>
        <a:graphic>
          <a:graphicData uri="http://schemas.openxmlformats.org/presentationml/2006/ole">
            <p:oleObj spid="_x0000_s27655" name="SPW 12.0 Graph" r:id="rId3" imgW="7429661" imgH="6278752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676456" cy="998984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altLang="zh-CN" sz="3200" b="1" dirty="0" smtClean="0">
                <a:ln w="17780" cmpd="sng">
                  <a:noFill/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latin typeface="Arial Rounded MT Bold" pitchFamily="34" charset="0"/>
              </a:rPr>
              <a:t>Global warming </a:t>
            </a:r>
            <a:r>
              <a:rPr lang="en-US" altLang="zh-CN" sz="3200" dirty="0" smtClean="0">
                <a:latin typeface="Arial Rounded MT Bold" pitchFamily="34" charset="0"/>
              </a:rPr>
              <a:t>effects on the primary productivity and PAHs in reservoirs</a:t>
            </a:r>
            <a:endParaRPr lang="zh-CN" altLang="en-US" sz="3200" dirty="0">
              <a:latin typeface="Arial Rounded MT Bold" pitchFamily="34" charset="0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179511" y="1340781"/>
          <a:ext cx="6624737" cy="5328579"/>
        </p:xfrm>
        <a:graphic>
          <a:graphicData uri="http://schemas.openxmlformats.org/drawingml/2006/table">
            <a:tbl>
              <a:tblPr/>
              <a:tblGrid>
                <a:gridCol w="649224"/>
                <a:gridCol w="854591"/>
                <a:gridCol w="854591"/>
                <a:gridCol w="854591"/>
                <a:gridCol w="854591"/>
                <a:gridCol w="854591"/>
                <a:gridCol w="851942"/>
                <a:gridCol w="850616"/>
              </a:tblGrid>
              <a:tr h="250824"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000000"/>
                          </a:solidFill>
                          <a:latin typeface="Arial Black" pitchFamily="34" charset="0"/>
                          <a:ea typeface="宋体"/>
                          <a:cs typeface="Times New Roman"/>
                        </a:rPr>
                        <a:t>Correlations</a:t>
                      </a:r>
                      <a:endParaRPr lang="zh-CN" sz="1600" kern="100" dirty="0">
                        <a:latin typeface="Arial Black" pitchFamily="34" charset="0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88065">
                <a:tc gridSpan="8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Arial Black" pitchFamily="34" charset="0"/>
                          <a:ea typeface="宋体"/>
                          <a:cs typeface="Times New Roman"/>
                        </a:rPr>
                        <a:t>ZT reservoir</a:t>
                      </a:r>
                      <a:endParaRPr lang="zh-CN" sz="1200" kern="100" dirty="0">
                        <a:latin typeface="Arial Black" pitchFamily="34" charset="0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88065"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FMAT</a:t>
                      </a:r>
                      <a:endParaRPr lang="zh-CN" sz="1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S2/RC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HI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S2a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S2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PAHs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PAHs/Ti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FMAT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0.960</a:t>
                      </a:r>
                      <a:r>
                        <a:rPr lang="en-US" sz="1200" kern="100" baseline="300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0.950</a:t>
                      </a:r>
                      <a:r>
                        <a:rPr lang="en-US" sz="1200" kern="100" baseline="300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0.931</a:t>
                      </a:r>
                      <a:r>
                        <a:rPr lang="en-US" sz="1200" kern="100" baseline="300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0.937</a:t>
                      </a:r>
                      <a:r>
                        <a:rPr lang="en-US" sz="1200" kern="100" baseline="300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0.951</a:t>
                      </a:r>
                      <a:r>
                        <a:rPr lang="en-US" sz="1200" kern="100" baseline="300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0.948**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S2/RC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0.956</a:t>
                      </a:r>
                      <a:r>
                        <a:rPr lang="en-US" sz="1200" kern="100" baseline="300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0.987</a:t>
                      </a:r>
                      <a:r>
                        <a:rPr lang="en-US" sz="1200" kern="100" baseline="300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0.988</a:t>
                      </a:r>
                      <a:r>
                        <a:rPr lang="en-US" sz="1200" kern="100" baseline="300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0.917</a:t>
                      </a:r>
                      <a:r>
                        <a:rPr lang="en-US" sz="1200" kern="100" baseline="300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0.923**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HI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 dirty="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0.947</a:t>
                      </a:r>
                      <a:r>
                        <a:rPr lang="en-US" sz="1200" kern="100" baseline="300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0.953</a:t>
                      </a:r>
                      <a:r>
                        <a:rPr lang="en-US" sz="1200" kern="100" baseline="300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0.878</a:t>
                      </a:r>
                      <a:r>
                        <a:rPr lang="en-US" sz="1200" kern="100" baseline="300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0.880**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S2a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 dirty="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 dirty="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0.999</a:t>
                      </a:r>
                      <a:r>
                        <a:rPr lang="en-US" sz="1200" kern="100" baseline="300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0.889</a:t>
                      </a:r>
                      <a:r>
                        <a:rPr lang="en-US" sz="1200" kern="100" baseline="300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0.898**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S2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 dirty="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0.895</a:t>
                      </a:r>
                      <a:r>
                        <a:rPr lang="en-US" sz="1200" kern="100" baseline="300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0.903**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PAHs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 dirty="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0.998**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PAHs/Ti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 dirty="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 dirty="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 dirty="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 gridSpan="8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Arial Black" pitchFamily="34" charset="0"/>
                          <a:ea typeface="宋体"/>
                          <a:cs typeface="Times New Roman"/>
                        </a:rPr>
                        <a:t>LA reservoir</a:t>
                      </a:r>
                      <a:endParaRPr lang="zh-CN" sz="1200" kern="100" dirty="0">
                        <a:latin typeface="Arial Black" pitchFamily="34" charset="0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88065"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FMAT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S2/RC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HI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S2a</a:t>
                      </a:r>
                      <a:endParaRPr lang="zh-CN" sz="1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S2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PAHs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PAHs/Ti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FMAT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0.885**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0.866**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0.702*</a:t>
                      </a:r>
                      <a:endParaRPr lang="zh-CN" sz="1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0.719*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0.503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0.513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S2/RC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0.998**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0.918**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0.930**</a:t>
                      </a:r>
                      <a:endParaRPr lang="zh-CN" sz="1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0.721*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0.745**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HI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0.924**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0.937**</a:t>
                      </a:r>
                      <a:endParaRPr lang="zh-CN" sz="1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0.706*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0.733*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S2a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0.999**</a:t>
                      </a:r>
                      <a:endParaRPr lang="zh-CN" sz="1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0.717*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0.798**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S2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0.712*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0.785**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PAHs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0.967**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PAHs/Ti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 dirty="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 gridSpan="7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latin typeface="Arial Black" pitchFamily="34" charset="0"/>
                          <a:ea typeface="宋体"/>
                          <a:cs typeface="Times New Roman"/>
                        </a:rPr>
                        <a:t>XFJ reservoir</a:t>
                      </a:r>
                      <a:endParaRPr lang="zh-CN" sz="1200" kern="100" dirty="0">
                        <a:latin typeface="Arial Black" pitchFamily="34" charset="0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200" kern="100">
                        <a:solidFill>
                          <a:srgbClr val="000000"/>
                        </a:solidFill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FMAT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S2/RC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HI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S2a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S2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PAHs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PAHs/Ti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FMAT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0.902**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0.899**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-0.602*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-0.615*</a:t>
                      </a:r>
                      <a:endParaRPr lang="zh-CN" sz="1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-0.576*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-0.463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S2/RC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0.869**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-0.771**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-0.768**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-0.762**</a:t>
                      </a:r>
                      <a:endParaRPr lang="zh-CN" sz="1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-0.656*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HI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-0.433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-0.435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-0.626*</a:t>
                      </a:r>
                      <a:endParaRPr lang="zh-CN" sz="1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-0.584*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S2a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0.996**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0.549</a:t>
                      </a:r>
                      <a:endParaRPr lang="zh-CN" sz="1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0.388</a:t>
                      </a:r>
                      <a:endParaRPr lang="zh-CN" sz="1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S2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0.541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0.367</a:t>
                      </a:r>
                      <a:endParaRPr lang="zh-CN" sz="1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PAHs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0.970**</a:t>
                      </a:r>
                      <a:endParaRPr lang="zh-CN" sz="1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PAHs/Ti</a:t>
                      </a:r>
                      <a:endParaRPr lang="zh-CN" sz="12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sz="1200" kern="100">
                        <a:latin typeface="Calibri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2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51515" marR="515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标题 1"/>
          <p:cNvSpPr txBox="1">
            <a:spLocks/>
          </p:cNvSpPr>
          <p:nvPr/>
        </p:nvSpPr>
        <p:spPr>
          <a:xfrm>
            <a:off x="6948264" y="4437112"/>
            <a:ext cx="2088232" cy="1872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dirty="0" smtClean="0">
                <a:latin typeface="Arial Rounded MT Bold" pitchFamily="34" charset="0"/>
                <a:ea typeface="+mj-ea"/>
                <a:cs typeface="+mj-cs"/>
              </a:rPr>
              <a:t>The </a:t>
            </a:r>
            <a:r>
              <a:rPr lang="en-US" altLang="zh-CN" sz="2400" dirty="0" smtClean="0">
                <a:solidFill>
                  <a:srgbClr val="00B050"/>
                </a:solidFill>
                <a:latin typeface="Arial Rounded MT Bold" pitchFamily="34" charset="0"/>
                <a:ea typeface="+mj-ea"/>
                <a:cs typeface="+mj-cs"/>
              </a:rPr>
              <a:t>shallow</a:t>
            </a:r>
            <a:r>
              <a:rPr lang="en-US" altLang="zh-CN" sz="2400" dirty="0" smtClean="0">
                <a:latin typeface="Arial Rounded MT Bold" pitchFamily="34" charset="0"/>
                <a:ea typeface="+mj-ea"/>
                <a:cs typeface="+mj-cs"/>
              </a:rPr>
              <a:t> lake is</a:t>
            </a:r>
            <a:r>
              <a:rPr lang="en-US" altLang="zh-CN" sz="2400" dirty="0" smtClean="0">
                <a:solidFill>
                  <a:srgbClr val="FF0000"/>
                </a:solidFill>
                <a:latin typeface="Arial Rounded MT Bold" pitchFamily="34" charset="0"/>
                <a:ea typeface="+mj-ea"/>
                <a:cs typeface="+mj-cs"/>
              </a:rPr>
              <a:t> more sensitive  </a:t>
            </a:r>
            <a:r>
              <a:rPr lang="en-US" altLang="zh-CN" sz="2400" dirty="0" smtClean="0">
                <a:latin typeface="Arial Rounded MT Bold" pitchFamily="34" charset="0"/>
                <a:ea typeface="+mj-ea"/>
                <a:cs typeface="+mj-cs"/>
              </a:rPr>
              <a:t>to temperature than the </a:t>
            </a:r>
            <a:r>
              <a:rPr lang="en-US" altLang="zh-CN" sz="2400" dirty="0" smtClean="0">
                <a:solidFill>
                  <a:srgbClr val="0070C0"/>
                </a:solidFill>
                <a:latin typeface="Arial Rounded MT Bold" pitchFamily="34" charset="0"/>
                <a:ea typeface="+mj-ea"/>
                <a:cs typeface="+mj-cs"/>
              </a:rPr>
              <a:t>deep</a:t>
            </a:r>
            <a:r>
              <a:rPr lang="en-US" altLang="zh-CN" sz="2400" dirty="0" smtClean="0">
                <a:latin typeface="Arial Rounded MT Bold" pitchFamily="34" charset="0"/>
                <a:ea typeface="+mj-ea"/>
                <a:cs typeface="+mj-cs"/>
              </a:rPr>
              <a:t> lakes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  <p:sp>
        <p:nvSpPr>
          <p:cNvPr id="15" name="标题 1"/>
          <p:cNvSpPr txBox="1">
            <a:spLocks/>
          </p:cNvSpPr>
          <p:nvPr/>
        </p:nvSpPr>
        <p:spPr>
          <a:xfrm>
            <a:off x="6948264" y="1916832"/>
            <a:ext cx="2195736" cy="1872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dirty="0" smtClean="0">
                <a:latin typeface="Arial Rounded MT Bold" pitchFamily="34" charset="0"/>
                <a:ea typeface="+mj-ea"/>
                <a:cs typeface="+mj-cs"/>
              </a:rPr>
              <a:t>The </a:t>
            </a:r>
            <a:r>
              <a:rPr lang="en-US" altLang="zh-CN" sz="2400" dirty="0" smtClean="0">
                <a:solidFill>
                  <a:srgbClr val="FF0000"/>
                </a:solidFill>
                <a:latin typeface="Arial Rounded MT Bold" pitchFamily="34" charset="0"/>
                <a:ea typeface="+mj-ea"/>
                <a:cs typeface="+mj-cs"/>
              </a:rPr>
              <a:t>warming temperature </a:t>
            </a:r>
            <a:r>
              <a:rPr lang="en-US" altLang="zh-CN" sz="2400" dirty="0" smtClean="0">
                <a:latin typeface="Arial Rounded MT Bold" pitchFamily="34" charset="0"/>
                <a:ea typeface="+mj-ea"/>
                <a:cs typeface="+mj-cs"/>
              </a:rPr>
              <a:t>has effects on the PAHs in reservoirs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Rounded MT Bold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914400" y="1219200"/>
            <a:ext cx="1050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chemeClr val="bg1"/>
                </a:solidFill>
                <a:latin typeface="Calibri" charset="0"/>
                <a:cs typeface="Calibri" charset="0"/>
              </a:rPr>
              <a:t>Apr 2009</a:t>
            </a:r>
            <a:endParaRPr lang="en-US" sz="1800">
              <a:solidFill>
                <a:schemeClr val="bg1"/>
              </a:solidFill>
            </a:endParaRPr>
          </a:p>
        </p:txBody>
      </p:sp>
      <p:sp>
        <p:nvSpPr>
          <p:cNvPr id="5" name="Rectangle 1"/>
          <p:cNvSpPr/>
          <p:nvPr/>
        </p:nvSpPr>
        <p:spPr>
          <a:xfrm>
            <a:off x="539552" y="980728"/>
            <a:ext cx="813690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ea"/>
              <a:buAutoNum type="circleNumDbPlain"/>
            </a:pPr>
            <a:r>
              <a:rPr lang="en-US" sz="2400" dirty="0" smtClean="0">
                <a:latin typeface="Arial Rounded MT Bold"/>
                <a:cs typeface="Arial Rounded MT Bold"/>
              </a:rPr>
              <a:t>Global Warming </a:t>
            </a:r>
            <a:r>
              <a:rPr lang="en-US" altLang="zh-CN" sz="2400" dirty="0" smtClean="0">
                <a:latin typeface="Arial Rounded MT Bold"/>
                <a:cs typeface="Arial Rounded MT Bold"/>
              </a:rPr>
              <a:t>also </a:t>
            </a:r>
            <a:r>
              <a:rPr lang="en-US" sz="2400" dirty="0" smtClean="0">
                <a:latin typeface="Arial Rounded MT Bold"/>
                <a:cs typeface="Arial Rounded MT Bold"/>
              </a:rPr>
              <a:t>can affect sub-tropical lakes by prolonging stratification period and </a:t>
            </a:r>
            <a:r>
              <a:rPr lang="en-US" altLang="zh-CN" sz="2400" dirty="0" smtClean="0">
                <a:latin typeface="Arial Rounded MT Bold"/>
                <a:cs typeface="Arial Rounded MT Bold"/>
              </a:rPr>
              <a:t>increasing primary productivity in summer</a:t>
            </a:r>
          </a:p>
          <a:p>
            <a:pPr marL="514350" indent="-514350">
              <a:buFont typeface="+mj-ea"/>
              <a:buAutoNum type="circleNumDbPlain"/>
            </a:pPr>
            <a:endParaRPr lang="en-US" altLang="zh-CN" sz="2400" dirty="0" smtClean="0">
              <a:latin typeface="Arial Rounded MT Bold"/>
              <a:cs typeface="Arial Rounded MT Bold"/>
            </a:endParaRPr>
          </a:p>
          <a:p>
            <a:pPr marL="514350" indent="-514350">
              <a:buFont typeface="+mj-ea"/>
              <a:buAutoNum type="circleNumDbPlain"/>
            </a:pPr>
            <a:r>
              <a:rPr lang="en-US" altLang="zh-CN" sz="2400" dirty="0" smtClean="0">
                <a:latin typeface="Arial Rounded MT Bold"/>
                <a:cs typeface="Arial Rounded MT Bold"/>
              </a:rPr>
              <a:t>Algae-derived organic matter plays an important role in controlling the accumulation of PAHs during deposition in </a:t>
            </a:r>
            <a:r>
              <a:rPr lang="en-US" altLang="zh-CN" sz="2400" dirty="0" err="1" smtClean="0">
                <a:latin typeface="Arial Rounded MT Bold"/>
                <a:cs typeface="Arial Rounded MT Bold"/>
              </a:rPr>
              <a:t>meso</a:t>
            </a:r>
            <a:r>
              <a:rPr lang="en-US" altLang="zh-CN" sz="2400" err="1" smtClean="0">
                <a:latin typeface="Arial Rounded MT Bold"/>
                <a:cs typeface="Arial Rounded MT Bold"/>
              </a:rPr>
              <a:t>-trophic</a:t>
            </a:r>
            <a:r>
              <a:rPr lang="en-US" altLang="zh-CN" sz="2400" smtClean="0">
                <a:latin typeface="Arial Rounded MT Bold"/>
                <a:cs typeface="Arial Rounded MT Bold"/>
              </a:rPr>
              <a:t> lakes</a:t>
            </a:r>
            <a:endParaRPr lang="en-US" sz="2400" dirty="0" smtClean="0">
              <a:latin typeface="Arial Rounded MT Bold"/>
              <a:cs typeface="Arial Rounded MT Bold"/>
            </a:endParaRPr>
          </a:p>
          <a:p>
            <a:pPr marL="514350" indent="-514350">
              <a:buFont typeface="+mj-ea"/>
              <a:buAutoNum type="circleNumDbPlain"/>
            </a:pPr>
            <a:endParaRPr lang="en-US" sz="2400" dirty="0" smtClean="0">
              <a:latin typeface="Arial Rounded MT Bold"/>
              <a:cs typeface="Arial Rounded MT Bold"/>
            </a:endParaRPr>
          </a:p>
          <a:p>
            <a:pPr marL="514350" indent="-514350">
              <a:buFont typeface="+mj-ea"/>
              <a:buAutoNum type="circleNumDbPlain"/>
            </a:pPr>
            <a:r>
              <a:rPr lang="en-US" altLang="zh-CN" sz="2400" dirty="0" smtClean="0">
                <a:latin typeface="Arial Rounded MT Bold"/>
                <a:cs typeface="Arial Rounded MT Bold"/>
              </a:rPr>
              <a:t>An overestimation on the historical record of atmospheric deposition for PAHs preserved in the sediment cores in </a:t>
            </a:r>
            <a:r>
              <a:rPr lang="en-US" altLang="zh-CN" sz="2400" dirty="0" err="1" smtClean="0">
                <a:latin typeface="Arial Rounded MT Bold"/>
                <a:cs typeface="Arial Rounded MT Bold"/>
              </a:rPr>
              <a:t>meso-trophic</a:t>
            </a:r>
            <a:r>
              <a:rPr lang="en-US" altLang="zh-CN" sz="2400" dirty="0" smtClean="0">
                <a:latin typeface="Arial Rounded MT Bold"/>
                <a:cs typeface="Arial Rounded MT Bold"/>
              </a:rPr>
              <a:t> lakes</a:t>
            </a:r>
            <a:endParaRPr lang="en-US" sz="2400" dirty="0" smtClean="0">
              <a:latin typeface="Arial Rounded MT Bold"/>
              <a:cs typeface="Arial Rounded MT Bold"/>
            </a:endParaRPr>
          </a:p>
          <a:p>
            <a:pPr marL="514350" indent="-514350"/>
            <a:endParaRPr lang="en-US" sz="2400" dirty="0" smtClean="0">
              <a:latin typeface="Arial Rounded MT Bold"/>
              <a:cs typeface="Arial Rounded MT Bold"/>
            </a:endParaRPr>
          </a:p>
          <a:p>
            <a:pPr marL="514350" indent="-514350"/>
            <a:endParaRPr lang="en-US" sz="2400" dirty="0" smtClean="0">
              <a:latin typeface="Arial Rounded MT Bold"/>
              <a:cs typeface="Arial Rounded MT Bold"/>
            </a:endParaRPr>
          </a:p>
          <a:p>
            <a:pPr marL="514350" indent="-514350">
              <a:buFont typeface="+mj-ea"/>
              <a:buAutoNum type="circleNumDbPlain"/>
            </a:pPr>
            <a:endParaRPr lang="en-US" sz="2400" dirty="0" smtClean="0">
              <a:latin typeface="Arial Rounded MT Bold"/>
              <a:cs typeface="Arial Rounded MT Bold"/>
            </a:endParaRPr>
          </a:p>
          <a:p>
            <a:pPr marL="514350" indent="-514350">
              <a:buFont typeface="+mj-ea"/>
              <a:buAutoNum type="circleNumDbPlain"/>
            </a:pPr>
            <a:endParaRPr lang="en-US" sz="2400" dirty="0" smtClean="0">
              <a:latin typeface="Arial Rounded MT Bold"/>
              <a:cs typeface="Arial Rounded MT Bold"/>
            </a:endParaRPr>
          </a:p>
          <a:p>
            <a:pPr marL="514350" indent="-514350">
              <a:buFont typeface="+mj-ea"/>
              <a:buAutoNum type="circleNumDbPlain"/>
            </a:pPr>
            <a:endParaRPr lang="en-US" sz="2400" dirty="0" smtClean="0">
              <a:latin typeface="Arial Rounded MT Bold"/>
              <a:cs typeface="Arial Rounded MT Bold"/>
            </a:endParaRPr>
          </a:p>
        </p:txBody>
      </p:sp>
      <p:sp>
        <p:nvSpPr>
          <p:cNvPr id="6" name="Rectangle 4"/>
          <p:cNvSpPr/>
          <p:nvPr/>
        </p:nvSpPr>
        <p:spPr>
          <a:xfrm>
            <a:off x="504278" y="233166"/>
            <a:ext cx="29335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Arial Rounded MT Bold"/>
              </a:rPr>
              <a:t>Conclusions</a:t>
            </a:r>
            <a:endParaRPr lang="en-US" sz="3600" dirty="0"/>
          </a:p>
        </p:txBody>
      </p:sp>
      <p:cxnSp>
        <p:nvCxnSpPr>
          <p:cNvPr id="7" name="Straight Connector 5"/>
          <p:cNvCxnSpPr/>
          <p:nvPr/>
        </p:nvCxnSpPr>
        <p:spPr>
          <a:xfrm>
            <a:off x="486833" y="836712"/>
            <a:ext cx="7969250" cy="0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5157192"/>
            <a:ext cx="5328592" cy="1008112"/>
          </a:xfr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altLang="zh-CN" dirty="0" smtClean="0">
                <a:latin typeface="Arial Rounded MT Bold" pitchFamily="34" charset="0"/>
              </a:rPr>
              <a:t>Thank you</a:t>
            </a:r>
            <a:endParaRPr lang="zh-CN" altLang="en-US" dirty="0">
              <a:latin typeface="Arial Rounded MT Bold" pitchFamily="34" charset="0"/>
            </a:endParaRP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4221088"/>
            <a:ext cx="2297113" cy="2060575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4" name="Rectangle 4"/>
          <p:cNvSpPr/>
          <p:nvPr/>
        </p:nvSpPr>
        <p:spPr>
          <a:xfrm>
            <a:off x="504278" y="233166"/>
            <a:ext cx="38777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 Rounded MT Bold"/>
              </a:rPr>
              <a:t>Acknowledgement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899592" y="908720"/>
            <a:ext cx="1457450" cy="49244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n-US" sz="2600" dirty="0" smtClean="0">
                <a:latin typeface="Arial Rounded MT Bold"/>
              </a:rPr>
              <a:t> NSFC</a:t>
            </a:r>
            <a:endParaRPr lang="en-US" sz="2600" dirty="0"/>
          </a:p>
        </p:txBody>
      </p:sp>
      <p:sp>
        <p:nvSpPr>
          <p:cNvPr id="6" name="Rectangle 4"/>
          <p:cNvSpPr/>
          <p:nvPr/>
        </p:nvSpPr>
        <p:spPr>
          <a:xfrm>
            <a:off x="889304" y="1879663"/>
            <a:ext cx="6574364" cy="89255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n-US" sz="2600" dirty="0" smtClean="0">
                <a:latin typeface="Arial Rounded MT Bold"/>
              </a:rPr>
              <a:t> Guangzhou institute of Geochemistry</a:t>
            </a:r>
          </a:p>
          <a:p>
            <a:r>
              <a:rPr lang="en-US" sz="2600" dirty="0" smtClean="0">
                <a:latin typeface="Arial Rounded MT Bold"/>
              </a:rPr>
              <a:t>     Prof. </a:t>
            </a:r>
            <a:r>
              <a:rPr lang="en-US" sz="2600" dirty="0" err="1" smtClean="0">
                <a:latin typeface="Arial Rounded MT Bold"/>
              </a:rPr>
              <a:t>Hefa</a:t>
            </a:r>
            <a:r>
              <a:rPr lang="en-US" sz="2600" dirty="0" smtClean="0">
                <a:latin typeface="Arial Rounded MT Bold"/>
              </a:rPr>
              <a:t> </a:t>
            </a:r>
            <a:r>
              <a:rPr lang="en-US" sz="2600" dirty="0" err="1" smtClean="0">
                <a:latin typeface="Arial Rounded MT Bold"/>
              </a:rPr>
              <a:t>chen</a:t>
            </a:r>
            <a:endParaRPr lang="en-US" sz="2600" dirty="0"/>
          </a:p>
        </p:txBody>
      </p:sp>
      <p:sp>
        <p:nvSpPr>
          <p:cNvPr id="8" name="Rectangle 4"/>
          <p:cNvSpPr/>
          <p:nvPr/>
        </p:nvSpPr>
        <p:spPr>
          <a:xfrm>
            <a:off x="889304" y="2948170"/>
            <a:ext cx="6071983" cy="89255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n-US" sz="2600" dirty="0" smtClean="0">
                <a:latin typeface="Arial Rounded MT Bold"/>
              </a:rPr>
              <a:t> Institute of </a:t>
            </a:r>
            <a:r>
              <a:rPr lang="en-US" sz="2600" dirty="0" err="1" smtClean="0">
                <a:latin typeface="Arial Rounded MT Bold"/>
              </a:rPr>
              <a:t>Geochemistry,Guiyang</a:t>
            </a:r>
            <a:endParaRPr lang="en-US" sz="2600" dirty="0" smtClean="0">
              <a:latin typeface="Arial Rounded MT Bold"/>
            </a:endParaRPr>
          </a:p>
          <a:p>
            <a:r>
              <a:rPr lang="en-US" sz="2600" dirty="0" smtClean="0">
                <a:latin typeface="Arial Rounded MT Bold"/>
              </a:rPr>
              <a:t>    Prof. </a:t>
            </a:r>
            <a:r>
              <a:rPr lang="en-US" sz="2600" dirty="0" err="1" smtClean="0">
                <a:latin typeface="Arial Rounded MT Bold"/>
              </a:rPr>
              <a:t>Jian’an</a:t>
            </a:r>
            <a:r>
              <a:rPr lang="en-US" sz="2600" dirty="0" smtClean="0">
                <a:latin typeface="Arial Rounded MT Bold"/>
              </a:rPr>
              <a:t> </a:t>
            </a:r>
            <a:r>
              <a:rPr lang="en-US" sz="2600" dirty="0" err="1" smtClean="0">
                <a:latin typeface="Arial Rounded MT Bold"/>
              </a:rPr>
              <a:t>chen</a:t>
            </a:r>
            <a:endParaRPr lang="en-US" sz="2600" dirty="0">
              <a:latin typeface="Arial Rounded MT Bold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1146895" y="3800653"/>
            <a:ext cx="3353097" cy="49244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>
                <a:latin typeface="Arial Rounded MT Bold"/>
              </a:rPr>
              <a:t> Prof. </a:t>
            </a:r>
            <a:r>
              <a:rPr lang="en-US" sz="2600" dirty="0" err="1" smtClean="0">
                <a:latin typeface="Arial Rounded MT Bold"/>
              </a:rPr>
              <a:t>Guojiang</a:t>
            </a:r>
            <a:r>
              <a:rPr lang="en-US" sz="2600" dirty="0" smtClean="0">
                <a:latin typeface="Arial Rounded MT Bold"/>
              </a:rPr>
              <a:t> Wan</a:t>
            </a:r>
            <a:endParaRPr lang="en-US" sz="2600" dirty="0">
              <a:latin typeface="Arial Rounded MT Bold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3.8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3253</TotalTime>
  <Words>584</Words>
  <Application>Microsoft Office PowerPoint</Application>
  <PresentationFormat>全屏显示(4:3)</PresentationFormat>
  <Paragraphs>247</Paragraphs>
  <Slides>15</Slides>
  <Notes>1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8" baseType="lpstr">
      <vt:lpstr>Office 主题</vt:lpstr>
      <vt:lpstr>CorelDRAW</vt:lpstr>
      <vt:lpstr>SPW 12.0 Graph</vt:lpstr>
      <vt:lpstr> Interrelationship of Polycyclic Aromatic Hydrocarbons with Algae-Derived Organic Matter in Sediment Cores from a Subtropical Region </vt:lpstr>
      <vt:lpstr>Outline</vt:lpstr>
      <vt:lpstr>幻灯片 3</vt:lpstr>
      <vt:lpstr>幻灯片 4</vt:lpstr>
      <vt:lpstr>幻灯片 5</vt:lpstr>
      <vt:lpstr>幻灯片 6</vt:lpstr>
      <vt:lpstr>Atmospheric records of  PAHs</vt:lpstr>
      <vt:lpstr>幻灯片 8</vt:lpstr>
      <vt:lpstr>幻灯片 9</vt:lpstr>
      <vt:lpstr>The important role of S2a in controlling the accumulation of PAHs in reservoirs</vt:lpstr>
      <vt:lpstr>Important increases of the temperature in Guangzhou and Heyuan areas</vt:lpstr>
      <vt:lpstr>幻灯片 12</vt:lpstr>
      <vt:lpstr>Global warming effects on the primary productivity and PAHs in reservoirs</vt:lpstr>
      <vt:lpstr>幻灯片 14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Administrator</cp:lastModifiedBy>
  <cp:revision>457</cp:revision>
  <dcterms:created xsi:type="dcterms:W3CDTF">2013-03-11T17:55:33Z</dcterms:created>
  <dcterms:modified xsi:type="dcterms:W3CDTF">2016-10-24T21:15:12Z</dcterms:modified>
</cp:coreProperties>
</file>