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  <p:sldMasterId id="2147483756" r:id="rId2"/>
    <p:sldMasterId id="2147483784" r:id="rId3"/>
    <p:sldMasterId id="2147483798" r:id="rId4"/>
    <p:sldMasterId id="2147483812" r:id="rId5"/>
    <p:sldMasterId id="2147483826" r:id="rId6"/>
    <p:sldMasterId id="2147483839" r:id="rId7"/>
  </p:sldMasterIdLst>
  <p:notesMasterIdLst>
    <p:notesMasterId r:id="rId32"/>
  </p:notesMasterIdLst>
  <p:handoutMasterIdLst>
    <p:handoutMasterId r:id="rId33"/>
  </p:handoutMasterIdLst>
  <p:sldIdLst>
    <p:sldId id="1217" r:id="rId8"/>
    <p:sldId id="1223" r:id="rId9"/>
    <p:sldId id="1239" r:id="rId10"/>
    <p:sldId id="1224" r:id="rId11"/>
    <p:sldId id="1238" r:id="rId12"/>
    <p:sldId id="1236" r:id="rId13"/>
    <p:sldId id="1240" r:id="rId14"/>
    <p:sldId id="1242" r:id="rId15"/>
    <p:sldId id="1251" r:id="rId16"/>
    <p:sldId id="1243" r:id="rId17"/>
    <p:sldId id="1248" r:id="rId18"/>
    <p:sldId id="1231" r:id="rId19"/>
    <p:sldId id="1232" r:id="rId20"/>
    <p:sldId id="1262" r:id="rId21"/>
    <p:sldId id="1245" r:id="rId22"/>
    <p:sldId id="1253" r:id="rId23"/>
    <p:sldId id="1254" r:id="rId24"/>
    <p:sldId id="1255" r:id="rId25"/>
    <p:sldId id="1256" r:id="rId26"/>
    <p:sldId id="1257" r:id="rId27"/>
    <p:sldId id="1259" r:id="rId28"/>
    <p:sldId id="1261" r:id="rId29"/>
    <p:sldId id="1215" r:id="rId30"/>
    <p:sldId id="1263" r:id="rId31"/>
  </p:sldIdLst>
  <p:sldSz cx="9144000" cy="6858000" type="screen4x3"/>
  <p:notesSz cx="6781800" cy="992663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33CC"/>
    <a:srgbClr val="CC00CC"/>
    <a:srgbClr val="0000FF"/>
    <a:srgbClr val="66FF99"/>
    <a:srgbClr val="FF0066"/>
    <a:srgbClr val="99CC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8" autoAdjust="0"/>
    <p:restoredTop sz="99487" autoAdjust="0"/>
  </p:normalViewPr>
  <p:slideViewPr>
    <p:cSldViewPr>
      <p:cViewPr>
        <p:scale>
          <a:sx n="66" d="100"/>
          <a:sy n="66" d="100"/>
        </p:scale>
        <p:origin x="-950" y="-1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9695" cy="49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9" tIns="46115" rIns="92229" bIns="46115" numCol="1" anchor="t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2105" y="0"/>
            <a:ext cx="2939695" cy="49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9" tIns="46115" rIns="92229" bIns="46115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828"/>
            <a:ext cx="2939695" cy="49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9" tIns="46115" rIns="92229" bIns="46115" numCol="1" anchor="b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2105" y="9429828"/>
            <a:ext cx="2939695" cy="49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9" tIns="46115" rIns="92229" bIns="46115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</a:defRPr>
            </a:lvl1pPr>
          </a:lstStyle>
          <a:p>
            <a:fld id="{A75D22C6-B2F6-498F-A615-B7A91450B599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180230" y="8735569"/>
            <a:ext cx="544030" cy="27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229" tIns="46115" rIns="92229" bIns="46115">
            <a:spAutoFit/>
          </a:bodyPr>
          <a:lstStyle/>
          <a:p>
            <a:pPr>
              <a:spcBef>
                <a:spcPct val="50000"/>
              </a:spcBef>
            </a:pPr>
            <a:fld id="{D7AF7196-95C5-46B1-8C28-C3E7E1EF761F}" type="slidenum">
              <a:rPr kumimoji="1" lang="en-US" altLang="zh-CN" sz="1200">
                <a:latin typeface="Times New Roman" pitchFamily="18" charset="0"/>
              </a:rPr>
              <a:pPr>
                <a:spcBef>
                  <a:spcPct val="50000"/>
                </a:spcBef>
              </a:pPr>
              <a:t>‹#›</a:t>
            </a:fld>
            <a:endParaRPr kumimoji="1" lang="en-US" altLang="zh-CN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872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9695" cy="49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9" tIns="46115" rIns="92229" bIns="46115" numCol="1" anchor="t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2105" y="0"/>
            <a:ext cx="2939695" cy="49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9" tIns="46115" rIns="92229" bIns="46115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1225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025" y="4713322"/>
            <a:ext cx="4973751" cy="446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9" tIns="46115" rIns="92229" bIns="461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828"/>
            <a:ext cx="2939695" cy="49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9" tIns="46115" rIns="92229" bIns="46115" numCol="1" anchor="b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2105" y="9429828"/>
            <a:ext cx="2939695" cy="49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29" tIns="46115" rIns="92229" bIns="46115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</a:defRPr>
            </a:lvl1pPr>
          </a:lstStyle>
          <a:p>
            <a:fld id="{9909276A-5AF2-4AB0-8EDB-9D703918424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5798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859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151859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2400">
                <a:latin typeface="Times New Roman" pitchFamily="18" charset="0"/>
              </a:endParaRPr>
            </a:p>
          </p:txBody>
        </p:sp>
        <p:sp>
          <p:nvSpPr>
            <p:cNvPr id="151859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2400">
                <a:latin typeface="Times New Roman" pitchFamily="18" charset="0"/>
              </a:endParaRPr>
            </a:p>
          </p:txBody>
        </p:sp>
      </p:grpSp>
      <p:grpSp>
        <p:nvGrpSpPr>
          <p:cNvPr id="151859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151859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859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51860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51860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151860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151860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9FF253EB-8578-4EC3-9907-19855A1853E8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51860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E102-4B89-4381-93B8-DD181DA3A34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73557839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06B5EA-4CA5-4DD5-9197-650732F7C3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248630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538ECA-4ABB-49FF-A87D-5A264D9970A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710494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4B623-0CBE-46D4-8B5C-80FB0D63A8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9861282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CADDF-9978-4E43-B217-180D651C459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2645291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054C2-CC37-48FA-BD38-54388CAE4A2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9033044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9FFF0-2360-4B03-A5EB-5E4DF1EC7E2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2175349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2B209-F84E-4D14-AA70-32CFAD3C395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85117180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C0FF-5E1F-4DF0-8AA5-6B762D6057B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3804600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99250" y="620713"/>
            <a:ext cx="1981200" cy="546576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620713"/>
            <a:ext cx="5791200" cy="54657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29B72D-22E7-41BF-8CE5-EDA225F85D6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8147120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924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B87C9031-05D3-4502-B5EE-F0BE296C54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63756666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68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066800" y="1143000"/>
            <a:ext cx="7772400" cy="1371600"/>
          </a:xfrm>
        </p:spPr>
        <p:txBody>
          <a:bodyPr/>
          <a:lstStyle>
            <a:lvl1pPr>
              <a:defRPr sz="4000">
                <a:solidFill>
                  <a:srgbClr val="0000CC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pPr lvl="0"/>
            <a:r>
              <a:rPr lang="en-US" altLang="zh-CN" noProof="0" smtClean="0"/>
              <a:t>COC</a:t>
            </a:r>
            <a:r>
              <a:rPr lang="zh-CN" altLang="en-US" noProof="0" smtClean="0"/>
              <a:t>暴露及和</a:t>
            </a:r>
            <a:r>
              <a:rPr lang="en-US" altLang="zh-CN" noProof="0" smtClean="0"/>
              <a:t>ACE/AGT</a:t>
            </a:r>
            <a:r>
              <a:rPr lang="zh-CN" altLang="en-US" noProof="0" smtClean="0"/>
              <a:t>基因多态性</a:t>
            </a:r>
            <a:br>
              <a:rPr lang="zh-CN" altLang="en-US" noProof="0" smtClean="0"/>
            </a:br>
            <a:r>
              <a:rPr lang="zh-CN" altLang="en-US" noProof="0" smtClean="0"/>
              <a:t>   与脑卒中发病风险的关系 </a:t>
            </a:r>
          </a:p>
        </p:txBody>
      </p:sp>
      <p:sp>
        <p:nvSpPr>
          <p:cNvPr id="539669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95600"/>
            <a:ext cx="70104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1">
                <a:ea typeface="楷体_GB2312" pitchFamily="49" charset="-122"/>
              </a:defRPr>
            </a:lvl1pPr>
          </a:lstStyle>
          <a:p>
            <a:pPr lvl="0"/>
            <a:r>
              <a:rPr lang="zh-CN" altLang="en-US" noProof="0" smtClean="0"/>
              <a:t>              南京医科大学公共卫生学院</a:t>
            </a:r>
          </a:p>
          <a:p>
            <a:pPr lvl="0"/>
            <a:r>
              <a:rPr lang="zh-CN" altLang="en-US" noProof="0" smtClean="0"/>
              <a:t>                    流行病与卫生统计学系</a:t>
            </a:r>
          </a:p>
          <a:p>
            <a:pPr lvl="0"/>
            <a:r>
              <a:rPr lang="zh-CN" altLang="en-US" noProof="0" smtClean="0"/>
              <a:t>                    </a:t>
            </a:r>
          </a:p>
          <a:p>
            <a:pPr lvl="0"/>
            <a:r>
              <a:rPr lang="zh-CN" altLang="en-US" noProof="0" smtClean="0"/>
              <a:t>                        博士生: 李  瑛</a:t>
            </a:r>
          </a:p>
          <a:p>
            <a:pPr lvl="0"/>
            <a:r>
              <a:rPr lang="zh-CN" altLang="en-US" noProof="0" smtClean="0"/>
              <a:t>                         导  师:  陈  峰   教授</a:t>
            </a:r>
          </a:p>
          <a:p>
            <a:pPr lvl="0"/>
            <a:r>
              <a:rPr lang="zh-CN" altLang="en-US" noProof="0" smtClean="0"/>
              <a:t>                                     沈洪兵  教授 </a:t>
            </a: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>
                <a:solidFill>
                  <a:srgbClr val="0000FF"/>
                </a:solidFill>
              </a:rPr>
              <a:t>2007</a:t>
            </a:r>
            <a:r>
              <a:rPr lang="zh-CN" altLang="en-US">
                <a:solidFill>
                  <a:srgbClr val="0000FF"/>
                </a:solidFill>
              </a:rPr>
              <a:t>年5月27日</a:t>
            </a: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>
                <a:solidFill>
                  <a:srgbClr val="0000FF"/>
                </a:solidFill>
              </a:rPr>
              <a:t>LI Ying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EFCACE-AFFB-463E-83E7-45BAD2B32EE8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r>
              <a:rPr lang="en-US" altLang="zh-CN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14412154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FBA7B-74CA-4546-A55E-EF9F53F09C57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149527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2687B-01E9-43F9-8FC9-A4C2CDC95C58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814031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1A7B-657E-4CB7-B1BF-75D71EC2FB7C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997320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9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2F1F9-CE6F-4004-9169-F69CD2F76E7F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79802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81CE0-982D-42F6-B695-17F5DC4E2ADC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14693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3BCE3-ED27-4E43-95FA-B1BE7083CB83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132927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7C1A1-917A-4A8E-BCA8-5FB7CD72CCAF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97572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DA288-FADF-400C-90F3-BE64A88AB43B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341072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2D785-2B2F-43F6-831A-AD0A90FD4486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964990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96100" y="838200"/>
            <a:ext cx="1943100" cy="53784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676900" cy="53784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0D5BC-5B81-4478-96C3-B1CB40FC03E3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684427"/>
      </p:ext>
    </p:extLst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D906C-3521-4F70-A990-957A070CE12B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995994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462B1-2849-4B9F-A383-E83B30673316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773246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68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066800" y="1143000"/>
            <a:ext cx="7772400" cy="1371600"/>
          </a:xfrm>
        </p:spPr>
        <p:txBody>
          <a:bodyPr/>
          <a:lstStyle>
            <a:lvl1pPr>
              <a:defRPr sz="4000">
                <a:solidFill>
                  <a:srgbClr val="0000CC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pPr lvl="0"/>
            <a:r>
              <a:rPr lang="en-US" altLang="zh-CN" noProof="0" smtClean="0"/>
              <a:t>COC</a:t>
            </a:r>
            <a:r>
              <a:rPr lang="zh-CN" altLang="en-US" noProof="0" smtClean="0"/>
              <a:t>暴露及和</a:t>
            </a:r>
            <a:r>
              <a:rPr lang="en-US" altLang="zh-CN" noProof="0" smtClean="0"/>
              <a:t>ACE/AGT</a:t>
            </a:r>
            <a:r>
              <a:rPr lang="zh-CN" altLang="en-US" noProof="0" smtClean="0"/>
              <a:t>基因多态性</a:t>
            </a:r>
            <a:br>
              <a:rPr lang="zh-CN" altLang="en-US" noProof="0" smtClean="0"/>
            </a:br>
            <a:r>
              <a:rPr lang="zh-CN" altLang="en-US" noProof="0" smtClean="0"/>
              <a:t>   与脑卒中发病风险的关系 </a:t>
            </a:r>
          </a:p>
        </p:txBody>
      </p:sp>
      <p:sp>
        <p:nvSpPr>
          <p:cNvPr id="539669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95600"/>
            <a:ext cx="70104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1">
                <a:ea typeface="楷体_GB2312" pitchFamily="49" charset="-122"/>
              </a:defRPr>
            </a:lvl1pPr>
          </a:lstStyle>
          <a:p>
            <a:pPr lvl="0"/>
            <a:r>
              <a:rPr lang="zh-CN" altLang="en-US" noProof="0" smtClean="0"/>
              <a:t>              南京医科大学公共卫生学院</a:t>
            </a:r>
          </a:p>
          <a:p>
            <a:pPr lvl="0"/>
            <a:r>
              <a:rPr lang="zh-CN" altLang="en-US" noProof="0" smtClean="0"/>
              <a:t>                    流行病与卫生统计学系</a:t>
            </a:r>
          </a:p>
          <a:p>
            <a:pPr lvl="0"/>
            <a:r>
              <a:rPr lang="zh-CN" altLang="en-US" noProof="0" smtClean="0"/>
              <a:t>                    </a:t>
            </a:r>
          </a:p>
          <a:p>
            <a:pPr lvl="0"/>
            <a:r>
              <a:rPr lang="zh-CN" altLang="en-US" noProof="0" smtClean="0"/>
              <a:t>                        博士生: 李  瑛</a:t>
            </a:r>
          </a:p>
          <a:p>
            <a:pPr lvl="0"/>
            <a:r>
              <a:rPr lang="zh-CN" altLang="en-US" noProof="0" smtClean="0"/>
              <a:t>                         导  师:  陈  峰   教授</a:t>
            </a:r>
          </a:p>
          <a:p>
            <a:pPr lvl="0"/>
            <a:r>
              <a:rPr lang="zh-CN" altLang="en-US" noProof="0" smtClean="0"/>
              <a:t>                                     沈洪兵  教授 </a:t>
            </a: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>
                <a:solidFill>
                  <a:srgbClr val="0000FF"/>
                </a:solidFill>
              </a:rPr>
              <a:t>2007</a:t>
            </a:r>
            <a:r>
              <a:rPr lang="zh-CN" altLang="en-US">
                <a:solidFill>
                  <a:srgbClr val="0000FF"/>
                </a:solidFill>
              </a:rPr>
              <a:t>年5月27日</a:t>
            </a: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>
                <a:solidFill>
                  <a:srgbClr val="0000FF"/>
                </a:solidFill>
              </a:rPr>
              <a:t>LI Ying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EFCACE-AFFB-463E-83E7-45BAD2B32EE8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r>
              <a:rPr lang="en-US" altLang="zh-CN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4598651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FBA7B-74CA-4546-A55E-EF9F53F09C57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217335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2687B-01E9-43F9-8FC9-A4C2CDC95C58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81076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1A7B-657E-4CB7-B1BF-75D71EC2FB7C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211484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9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2F1F9-CE6F-4004-9169-F69CD2F76E7F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912039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81CE0-982D-42F6-B695-17F5DC4E2ADC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42290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3BCE3-ED27-4E43-95FA-B1BE7083CB83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040442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7C1A1-917A-4A8E-BCA8-5FB7CD72CCAF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73083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DA288-FADF-400C-90F3-BE64A88AB43B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82615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2D785-2B2F-43F6-831A-AD0A90FD4486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95037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96100" y="838200"/>
            <a:ext cx="1943100" cy="53784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676900" cy="53784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0D5BC-5B81-4478-96C3-B1CB40FC03E3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900381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D906C-3521-4F70-A990-957A070CE12B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969559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462B1-2849-4B9F-A383-E83B30673316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990931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68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066800" y="1143000"/>
            <a:ext cx="7772400" cy="1371600"/>
          </a:xfrm>
        </p:spPr>
        <p:txBody>
          <a:bodyPr/>
          <a:lstStyle>
            <a:lvl1pPr>
              <a:defRPr sz="4000">
                <a:solidFill>
                  <a:srgbClr val="0000CC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pPr lvl="0"/>
            <a:r>
              <a:rPr lang="en-US" altLang="zh-CN" noProof="0" smtClean="0"/>
              <a:t>COC</a:t>
            </a:r>
            <a:r>
              <a:rPr lang="zh-CN" altLang="en-US" noProof="0" smtClean="0"/>
              <a:t>暴露及和</a:t>
            </a:r>
            <a:r>
              <a:rPr lang="en-US" altLang="zh-CN" noProof="0" smtClean="0"/>
              <a:t>ACE/AGT</a:t>
            </a:r>
            <a:r>
              <a:rPr lang="zh-CN" altLang="en-US" noProof="0" smtClean="0"/>
              <a:t>基因多态性</a:t>
            </a:r>
            <a:br>
              <a:rPr lang="zh-CN" altLang="en-US" noProof="0" smtClean="0"/>
            </a:br>
            <a:r>
              <a:rPr lang="zh-CN" altLang="en-US" noProof="0" smtClean="0"/>
              <a:t>   与脑卒中发病风险的关系 </a:t>
            </a:r>
          </a:p>
        </p:txBody>
      </p:sp>
      <p:sp>
        <p:nvSpPr>
          <p:cNvPr id="539669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95600"/>
            <a:ext cx="70104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1">
                <a:ea typeface="楷体_GB2312" pitchFamily="49" charset="-122"/>
              </a:defRPr>
            </a:lvl1pPr>
          </a:lstStyle>
          <a:p>
            <a:pPr lvl="0"/>
            <a:r>
              <a:rPr lang="zh-CN" altLang="en-US" noProof="0" smtClean="0"/>
              <a:t>              南京医科大学公共卫生学院</a:t>
            </a:r>
          </a:p>
          <a:p>
            <a:pPr lvl="0"/>
            <a:r>
              <a:rPr lang="zh-CN" altLang="en-US" noProof="0" smtClean="0"/>
              <a:t>                    流行病与卫生统计学系</a:t>
            </a:r>
          </a:p>
          <a:p>
            <a:pPr lvl="0"/>
            <a:r>
              <a:rPr lang="zh-CN" altLang="en-US" noProof="0" smtClean="0"/>
              <a:t>                    </a:t>
            </a:r>
          </a:p>
          <a:p>
            <a:pPr lvl="0"/>
            <a:r>
              <a:rPr lang="zh-CN" altLang="en-US" noProof="0" smtClean="0"/>
              <a:t>                        博士生: 李  瑛</a:t>
            </a:r>
          </a:p>
          <a:p>
            <a:pPr lvl="0"/>
            <a:r>
              <a:rPr lang="zh-CN" altLang="en-US" noProof="0" smtClean="0"/>
              <a:t>                         导  师:  陈  峰   教授</a:t>
            </a:r>
          </a:p>
          <a:p>
            <a:pPr lvl="0"/>
            <a:r>
              <a:rPr lang="zh-CN" altLang="en-US" noProof="0" smtClean="0"/>
              <a:t>                                     沈洪兵  教授 </a:t>
            </a: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>
                <a:solidFill>
                  <a:srgbClr val="0000FF"/>
                </a:solidFill>
              </a:rPr>
              <a:t>2007</a:t>
            </a:r>
            <a:r>
              <a:rPr lang="zh-CN" altLang="en-US">
                <a:solidFill>
                  <a:srgbClr val="0000FF"/>
                </a:solidFill>
              </a:rPr>
              <a:t>年5月27日</a:t>
            </a: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>
                <a:solidFill>
                  <a:srgbClr val="0000FF"/>
                </a:solidFill>
              </a:rPr>
              <a:t>LI Ying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EFCACE-AFFB-463E-83E7-45BAD2B32EE8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r>
              <a:rPr lang="en-US" altLang="zh-CN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55939835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FBA7B-74CA-4546-A55E-EF9F53F09C57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961578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2687B-01E9-43F9-8FC9-A4C2CDC95C58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229355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1A7B-657E-4CB7-B1BF-75D71EC2FB7C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762585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9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2F1F9-CE6F-4004-9169-F69CD2F76E7F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730179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81CE0-982D-42F6-B695-17F5DC4E2ADC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272797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3BCE3-ED27-4E43-95FA-B1BE7083CB83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373924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7C1A1-917A-4A8E-BCA8-5FB7CD72CCAF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13284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DA288-FADF-400C-90F3-BE64A88AB43B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10729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2D785-2B2F-43F6-831A-AD0A90FD4486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793594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96100" y="838200"/>
            <a:ext cx="1943100" cy="53784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676900" cy="53784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0D5BC-5B81-4478-96C3-B1CB40FC03E3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65475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D906C-3521-4F70-A990-957A070CE12B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0157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462B1-2849-4B9F-A383-E83B30673316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698162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68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1066800" y="1143000"/>
            <a:ext cx="7772400" cy="1371600"/>
          </a:xfrm>
        </p:spPr>
        <p:txBody>
          <a:bodyPr/>
          <a:lstStyle>
            <a:lvl1pPr>
              <a:defRPr sz="4000">
                <a:solidFill>
                  <a:srgbClr val="0000CC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pPr lvl="0"/>
            <a:r>
              <a:rPr lang="en-US" altLang="zh-CN" noProof="0" smtClean="0"/>
              <a:t>COC</a:t>
            </a:r>
            <a:r>
              <a:rPr lang="zh-CN" altLang="en-US" noProof="0" smtClean="0"/>
              <a:t>暴露及和</a:t>
            </a:r>
            <a:r>
              <a:rPr lang="en-US" altLang="zh-CN" noProof="0" smtClean="0"/>
              <a:t>ACE/AGT</a:t>
            </a:r>
            <a:r>
              <a:rPr lang="zh-CN" altLang="en-US" noProof="0" smtClean="0"/>
              <a:t>基因多态性</a:t>
            </a:r>
            <a:br>
              <a:rPr lang="zh-CN" altLang="en-US" noProof="0" smtClean="0"/>
            </a:br>
            <a:r>
              <a:rPr lang="zh-CN" altLang="en-US" noProof="0" smtClean="0"/>
              <a:t>   与脑卒中发病风险的关系 </a:t>
            </a:r>
          </a:p>
        </p:txBody>
      </p:sp>
      <p:sp>
        <p:nvSpPr>
          <p:cNvPr id="539669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95600"/>
            <a:ext cx="70104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 b="1">
                <a:ea typeface="楷体_GB2312" pitchFamily="49" charset="-122"/>
              </a:defRPr>
            </a:lvl1pPr>
          </a:lstStyle>
          <a:p>
            <a:pPr lvl="0"/>
            <a:r>
              <a:rPr lang="zh-CN" altLang="en-US" noProof="0" smtClean="0"/>
              <a:t>              南京医科大学公共卫生学院</a:t>
            </a:r>
          </a:p>
          <a:p>
            <a:pPr lvl="0"/>
            <a:r>
              <a:rPr lang="zh-CN" altLang="en-US" noProof="0" smtClean="0"/>
              <a:t>                    流行病与卫生统计学系</a:t>
            </a:r>
          </a:p>
          <a:p>
            <a:pPr lvl="0"/>
            <a:r>
              <a:rPr lang="zh-CN" altLang="en-US" noProof="0" smtClean="0"/>
              <a:t>                    </a:t>
            </a:r>
          </a:p>
          <a:p>
            <a:pPr lvl="0"/>
            <a:r>
              <a:rPr lang="zh-CN" altLang="en-US" noProof="0" smtClean="0"/>
              <a:t>                        博士生: 李  瑛</a:t>
            </a:r>
          </a:p>
          <a:p>
            <a:pPr lvl="0"/>
            <a:r>
              <a:rPr lang="zh-CN" altLang="en-US" noProof="0" smtClean="0"/>
              <a:t>                         导  师:  陈  峰   教授</a:t>
            </a:r>
          </a:p>
          <a:p>
            <a:pPr lvl="0"/>
            <a:r>
              <a:rPr lang="zh-CN" altLang="en-US" noProof="0" smtClean="0"/>
              <a:t>                                     沈洪兵  教授 </a:t>
            </a: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>
                <a:solidFill>
                  <a:srgbClr val="0000FF"/>
                </a:solidFill>
              </a:rPr>
              <a:t>2007</a:t>
            </a:r>
            <a:r>
              <a:rPr lang="zh-CN" altLang="en-US">
                <a:solidFill>
                  <a:srgbClr val="0000FF"/>
                </a:solidFill>
              </a:rPr>
              <a:t>年5月27日</a:t>
            </a: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>
                <a:solidFill>
                  <a:srgbClr val="0000FF"/>
                </a:solidFill>
              </a:rPr>
              <a:t>LI Ying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EFCACE-AFFB-463E-83E7-45BAD2B32EE8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r>
              <a:rPr lang="en-US" altLang="zh-CN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47542642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FBA7B-74CA-4546-A55E-EF9F53F09C57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824568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2687B-01E9-43F9-8FC9-A4C2CDC95C58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311838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D1A7B-657E-4CB7-B1BF-75D71EC2FB7C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708565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8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9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2F1F9-CE6F-4004-9169-F69CD2F76E7F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231132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81CE0-982D-42F6-B695-17F5DC4E2ADC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92549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3BCE3-ED27-4E43-95FA-B1BE7083CB83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033655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7C1A1-917A-4A8E-BCA8-5FB7CD72CCAF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043671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DA288-FADF-400C-90F3-BE64A88AB43B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278847"/>
      </p:ext>
    </p:extLst>
  </p:cSld>
  <p:clrMapOvr>
    <a:masterClrMapping/>
  </p:clrMapOvr>
  <p:transition>
    <p:rand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2D785-2B2F-43F6-831A-AD0A90FD4486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687752"/>
      </p:ext>
    </p:extLst>
  </p:cSld>
  <p:clrMapOvr>
    <a:masterClrMapping/>
  </p:clrMapOvr>
  <p:transition>
    <p:random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96100" y="838200"/>
            <a:ext cx="1943100" cy="53784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676900" cy="53784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0D5BC-5B81-4478-96C3-B1CB40FC03E3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671805"/>
      </p:ext>
    </p:extLst>
  </p:cSld>
  <p:clrMapOvr>
    <a:masterClrMapping/>
  </p:clrMapOvr>
  <p:transition>
    <p:rand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D906C-3521-4F70-A990-957A070CE12B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995560"/>
      </p:ext>
    </p:extLst>
  </p:cSld>
  <p:clrMapOvr>
    <a:masterClrMapping/>
  </p:clrMapOvr>
  <p:transition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066800" y="210185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6" name="Rectangle 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462B1-2849-4B9F-A383-E83B30673316}" type="slidenum">
              <a:rPr lang="zh-CN" altLang="en-US">
                <a:solidFill>
                  <a:srgbClr val="0000F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866747"/>
      </p:ext>
    </p:extLst>
  </p:cSld>
  <p:clrMapOvr>
    <a:masterClrMapping/>
  </p:clrMapOvr>
  <p:transition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859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151859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2400">
                <a:solidFill>
                  <a:srgbClr val="003366"/>
                </a:solidFill>
                <a:latin typeface="Times New Roman" pitchFamily="18" charset="0"/>
              </a:endParaRPr>
            </a:p>
          </p:txBody>
        </p:sp>
        <p:sp>
          <p:nvSpPr>
            <p:cNvPr id="151859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kumimoji="1" lang="zh-CN" altLang="zh-CN" sz="2400">
                <a:solidFill>
                  <a:srgbClr val="003366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51859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151859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3366"/>
                </a:solidFill>
              </a:endParaRPr>
            </a:p>
          </p:txBody>
        </p:sp>
        <p:sp>
          <p:nvSpPr>
            <p:cNvPr id="151859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3366"/>
                </a:solidFill>
              </a:endParaRPr>
            </a:p>
          </p:txBody>
        </p:sp>
      </p:grpSp>
      <p:sp>
        <p:nvSpPr>
          <p:cNvPr id="151860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51860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51860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151860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9FF253EB-8578-4EC3-9907-19855A1853E8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51860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694356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5E102-4B89-4381-93B8-DD181DA3A349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89514"/>
      </p:ext>
    </p:extLst>
  </p:cSld>
  <p:clrMapOvr>
    <a:masterClrMapping/>
  </p:clrMapOvr>
  <p:transition spd="slow">
    <p:randomBar dir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06B5EA-4CA5-4DD5-9197-650732F7C3CA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73169"/>
      </p:ext>
    </p:extLst>
  </p:cSld>
  <p:clrMapOvr>
    <a:masterClrMapping/>
  </p:clrMapOvr>
  <p:transition spd="slow">
    <p:randomBar dir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538ECA-4ABB-49FF-A87D-5A264D9970A1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962419"/>
      </p:ext>
    </p:extLst>
  </p:cSld>
  <p:clrMapOvr>
    <a:masterClrMapping/>
  </p:clrMapOvr>
  <p:transition spd="slow">
    <p:randomBar dir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4B623-0CBE-46D4-8B5C-80FB0D63A8BF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27388"/>
      </p:ext>
    </p:extLst>
  </p:cSld>
  <p:clrMapOvr>
    <a:masterClrMapping/>
  </p:clrMapOvr>
  <p:transition spd="slow">
    <p:randomBar dir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CADDF-9978-4E43-B217-180D651C459B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947284"/>
      </p:ext>
    </p:extLst>
  </p:cSld>
  <p:clrMapOvr>
    <a:masterClrMapping/>
  </p:clrMapOvr>
  <p:transition spd="slow">
    <p:randomBar dir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054C2-CC37-48FA-BD38-54388CAE4A25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953840"/>
      </p:ext>
    </p:extLst>
  </p:cSld>
  <p:clrMapOvr>
    <a:masterClrMapping/>
  </p:clrMapOvr>
  <p:transition spd="slow">
    <p:randomBar dir="vert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9FFF0-2360-4B03-A5EB-5E4DF1EC7E29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946855"/>
      </p:ext>
    </p:extLst>
  </p:cSld>
  <p:clrMapOvr>
    <a:masterClrMapping/>
  </p:clrMapOvr>
  <p:transition spd="slow">
    <p:randomBar dir="vert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2B209-F84E-4D14-AA70-32CFAD3C3950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013800"/>
      </p:ext>
    </p:extLst>
  </p:cSld>
  <p:clrMapOvr>
    <a:masterClrMapping/>
  </p:clrMapOvr>
  <p:transition spd="slow">
    <p:randomBar dir="vert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3C0FF-5E1F-4DF0-8AA5-6B762D6057B6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88968"/>
      </p:ext>
    </p:extLst>
  </p:cSld>
  <p:clrMapOvr>
    <a:masterClrMapping/>
  </p:clrMapOvr>
  <p:transition spd="slow">
    <p:randomBar dir="vert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99250" y="620713"/>
            <a:ext cx="1981200" cy="546576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620713"/>
            <a:ext cx="5791200" cy="54657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29B72D-22E7-41BF-8CE5-EDA225F85D64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12996"/>
      </p:ext>
    </p:extLst>
  </p:cSld>
  <p:clrMapOvr>
    <a:masterClrMapping/>
  </p:clrMapOvr>
  <p:transition spd="slow">
    <p:randomBar dir="vert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650" y="620713"/>
            <a:ext cx="7924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B87C9031-05D3-4502-B5EE-F0BE296C5461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44450"/>
      </p:ext>
    </p:extLst>
  </p:cSld>
  <p:clrMapOvr>
    <a:masterClrMapping/>
  </p:clrMapOvr>
  <p:transition spd="slow">
    <p:randomBar dir="vert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512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solidFill>
                <a:srgbClr val="FFFFFF"/>
              </a:solidFill>
              <a:latin typeface="Tahoma" pitchFamily="34" charset="0"/>
              <a:ea typeface="宋体" charset="-122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77983F2-95D4-46FB-9139-F6338A6649B5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543642"/>
      </p:ext>
    </p:extLst>
  </p:cSld>
  <p:clrMapOvr>
    <a:masterClrMapping/>
  </p:clrMapOvr>
  <p:transition>
    <p:random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A83F5-819F-46CC-9EDA-1BA18727B04E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623518"/>
      </p:ext>
    </p:extLst>
  </p:cSld>
  <p:clrMapOvr>
    <a:masterClrMapping/>
  </p:clrMapOvr>
  <p:transition>
    <p:random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1D471A-9726-4311-893C-55BD097B34B4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552783"/>
      </p:ext>
    </p:extLst>
  </p:cSld>
  <p:clrMapOvr>
    <a:masterClrMapping/>
  </p:clrMapOvr>
  <p:transition>
    <p:random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98C1C-D29F-4171-90FC-D8F092CA033E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297447"/>
      </p:ext>
    </p:extLst>
  </p:cSld>
  <p:clrMapOvr>
    <a:masterClrMapping/>
  </p:clrMapOvr>
  <p:transition>
    <p:random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934AB-356B-4838-AADA-3A4E05967FA8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84463"/>
      </p:ext>
    </p:extLst>
  </p:cSld>
  <p:clrMapOvr>
    <a:masterClrMapping/>
  </p:clrMapOvr>
  <p:transition>
    <p:random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B6CA5-2CF4-45EF-8C5A-13A04479A703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35820"/>
      </p:ext>
    </p:extLst>
  </p:cSld>
  <p:clrMapOvr>
    <a:masterClrMapping/>
  </p:clrMapOvr>
  <p:transition>
    <p:random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5AC8CE-E5D6-44CA-9CC1-3CAE946FB86F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39935"/>
      </p:ext>
    </p:extLst>
  </p:cSld>
  <p:clrMapOvr>
    <a:masterClrMapping/>
  </p:clrMapOvr>
  <p:transition>
    <p:random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AE604-D2D5-4C5F-8581-3793CEACE3D7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02139"/>
      </p:ext>
    </p:extLst>
  </p:cSld>
  <p:clrMapOvr>
    <a:masterClrMapping/>
  </p:clrMapOvr>
  <p:transition>
    <p:random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9DB67-EEF8-49D4-8CC5-BB38D4CE24C9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167241"/>
      </p:ext>
    </p:extLst>
  </p:cSld>
  <p:clrMapOvr>
    <a:masterClrMapping/>
  </p:clrMapOvr>
  <p:transition>
    <p:random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7ADEB5-CB94-4947-9368-A0C9FB54731F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21805"/>
      </p:ext>
    </p:extLst>
  </p:cSld>
  <p:clrMapOvr>
    <a:masterClrMapping/>
  </p:clrMapOvr>
  <p:transition>
    <p:random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7C385-3A79-43B5-A009-E5B0BB01072F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643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7571" name="Group 3"/>
          <p:cNvGrpSpPr>
            <a:grpSpLocks/>
          </p:cNvGrpSpPr>
          <p:nvPr/>
        </p:nvGrpSpPr>
        <p:grpSpPr bwMode="auto">
          <a:xfrm>
            <a:off x="0" y="0"/>
            <a:ext cx="3200400" cy="6858000"/>
            <a:chOff x="0" y="0"/>
            <a:chExt cx="2016" cy="4320"/>
          </a:xfrm>
        </p:grpSpPr>
        <p:sp>
          <p:nvSpPr>
            <p:cNvPr id="1517572" name="Rectangle 4"/>
            <p:cNvSpPr>
              <a:spLocks noChangeArrowheads="1"/>
            </p:cNvSpPr>
            <p:nvPr userDrawn="1"/>
          </p:nvSpPr>
          <p:spPr bwMode="auto">
            <a:xfrm>
              <a:off x="0" y="0"/>
              <a:ext cx="480" cy="432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7573" name="Freeform 5"/>
            <p:cNvSpPr>
              <a:spLocks/>
            </p:cNvSpPr>
            <p:nvPr userDrawn="1"/>
          </p:nvSpPr>
          <p:spPr bwMode="auto">
            <a:xfrm>
              <a:off x="288" y="0"/>
              <a:ext cx="1728" cy="735"/>
            </a:xfrm>
            <a:custGeom>
              <a:avLst/>
              <a:gdLst>
                <a:gd name="T0" fmla="*/ 1728 w 1728"/>
                <a:gd name="T1" fmla="*/ 0 h 735"/>
                <a:gd name="T2" fmla="*/ 1728 w 1728"/>
                <a:gd name="T3" fmla="*/ 480 h 735"/>
                <a:gd name="T4" fmla="*/ 380 w 1728"/>
                <a:gd name="T5" fmla="*/ 482 h 735"/>
                <a:gd name="T6" fmla="*/ 354 w 1728"/>
                <a:gd name="T7" fmla="*/ 480 h 735"/>
                <a:gd name="T8" fmla="*/ 308 w 1728"/>
                <a:gd name="T9" fmla="*/ 489 h 735"/>
                <a:gd name="T10" fmla="*/ 246 w 1728"/>
                <a:gd name="T11" fmla="*/ 531 h 735"/>
                <a:gd name="T12" fmla="*/ 206 w 1728"/>
                <a:gd name="T13" fmla="*/ 597 h 735"/>
                <a:gd name="T14" fmla="*/ 192 w 1728"/>
                <a:gd name="T15" fmla="*/ 666 h 735"/>
                <a:gd name="T16" fmla="*/ 192 w 1728"/>
                <a:gd name="T17" fmla="*/ 735 h 735"/>
                <a:gd name="T18" fmla="*/ 0 w 1728"/>
                <a:gd name="T19" fmla="*/ 735 h 735"/>
                <a:gd name="T20" fmla="*/ 0 w 1728"/>
                <a:gd name="T21" fmla="*/ 480 h 735"/>
                <a:gd name="T22" fmla="*/ 0 w 1728"/>
                <a:gd name="T23" fmla="*/ 0 h 735"/>
                <a:gd name="T24" fmla="*/ 1728 w 1728"/>
                <a:gd name="T25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8" h="735">
                  <a:moveTo>
                    <a:pt x="1728" y="0"/>
                  </a:moveTo>
                  <a:lnTo>
                    <a:pt x="1728" y="480"/>
                  </a:lnTo>
                  <a:lnTo>
                    <a:pt x="380" y="482"/>
                  </a:lnTo>
                  <a:lnTo>
                    <a:pt x="354" y="480"/>
                  </a:lnTo>
                  <a:lnTo>
                    <a:pt x="308" y="489"/>
                  </a:lnTo>
                  <a:cubicBezTo>
                    <a:pt x="290" y="498"/>
                    <a:pt x="263" y="513"/>
                    <a:pt x="246" y="531"/>
                  </a:cubicBezTo>
                  <a:cubicBezTo>
                    <a:pt x="229" y="549"/>
                    <a:pt x="215" y="574"/>
                    <a:pt x="206" y="597"/>
                  </a:cubicBezTo>
                  <a:cubicBezTo>
                    <a:pt x="197" y="620"/>
                    <a:pt x="194" y="643"/>
                    <a:pt x="192" y="666"/>
                  </a:cubicBezTo>
                  <a:lnTo>
                    <a:pt x="192" y="735"/>
                  </a:lnTo>
                  <a:lnTo>
                    <a:pt x="0" y="735"/>
                  </a:lnTo>
                  <a:lnTo>
                    <a:pt x="0" y="480"/>
                  </a:lnTo>
                  <a:lnTo>
                    <a:pt x="0" y="0"/>
                  </a:lnTo>
                  <a:lnTo>
                    <a:pt x="1728" y="0"/>
                  </a:lnTo>
                  <a:close/>
                </a:path>
              </a:pathLst>
            </a:cu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517574" name="Group 6"/>
          <p:cNvGrpSpPr>
            <a:grpSpLocks/>
          </p:cNvGrpSpPr>
          <p:nvPr/>
        </p:nvGrpSpPr>
        <p:grpSpPr bwMode="auto">
          <a:xfrm>
            <a:off x="250825" y="1773238"/>
            <a:ext cx="7391400" cy="79375"/>
            <a:chOff x="144" y="1248"/>
            <a:chExt cx="4656" cy="201"/>
          </a:xfrm>
        </p:grpSpPr>
        <p:sp>
          <p:nvSpPr>
            <p:cNvPr id="1517575" name="AutoShape 7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gradFill rotWithShape="0">
              <a:gsLst>
                <a:gs pos="0">
                  <a:srgbClr val="99CCFF"/>
                </a:gs>
                <a:gs pos="100000">
                  <a:srgbClr val="CC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7576" name="AutoShape 8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51757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620713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51757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51757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en-US" altLang="zh-CN"/>
          </a:p>
        </p:txBody>
      </p:sp>
      <p:sp>
        <p:nvSpPr>
          <p:cNvPr id="151758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altLang="zh-CN"/>
              <a:t>LI Ying</a:t>
            </a:r>
          </a:p>
        </p:txBody>
      </p:sp>
      <p:sp>
        <p:nvSpPr>
          <p:cNvPr id="15175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96C5F2D8-3807-4A5E-AF5C-3BD457D3EEF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ransition spd="slow">
    <p:randomBar dir="vert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 b="1">
          <a:solidFill>
            <a:srgbClr val="0000CC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 b="1">
          <a:solidFill>
            <a:srgbClr val="0000CC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b="1">
          <a:solidFill>
            <a:srgbClr val="0000CC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38655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13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538656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13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53865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74B3099-7A18-41B7-A402-661AFA5427D7}" type="slidenum">
              <a:rPr lang="zh-CN" altLang="en-US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30" name="Rectangle 3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20438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p:transition>
    <p:random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3200">
          <a:solidFill>
            <a:srgbClr val="0000FF"/>
          </a:solidFill>
          <a:latin typeface="+mn-lt"/>
          <a:ea typeface="+mn-ea"/>
          <a:cs typeface="+mn-cs"/>
        </a:defRPr>
      </a:lvl1pPr>
      <a:lvl2pPr marL="1027113" indent="-455613" algn="l" rtl="0" eaLnBrk="0" fontAlgn="base" hangingPunct="0">
        <a:spcBef>
          <a:spcPct val="20000"/>
        </a:spcBef>
        <a:spcAft>
          <a:spcPct val="0"/>
        </a:spcAft>
        <a:buClr>
          <a:srgbClr val="CC00FF"/>
        </a:buClr>
        <a:buSzPct val="75000"/>
        <a:buFont typeface="Wingdings" pitchFamily="2" charset="2"/>
        <a:buChar char="n"/>
        <a:defRPr kumimoji="1" sz="2800">
          <a:solidFill>
            <a:srgbClr val="0000FF"/>
          </a:solidFill>
          <a:latin typeface="+mn-lt"/>
          <a:ea typeface="+mn-ea"/>
        </a:defRPr>
      </a:lvl2pPr>
      <a:lvl3pPr marL="1370013" indent="-228600" algn="l" rtl="0" eaLnBrk="0" fontAlgn="base" hangingPunct="0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itchFamily="2" charset="2"/>
        <a:buChar char="n"/>
        <a:defRPr kumimoji="1" sz="2400">
          <a:solidFill>
            <a:srgbClr val="0000FF"/>
          </a:solidFill>
          <a:latin typeface="+mn-lt"/>
          <a:ea typeface="+mn-ea"/>
        </a:defRPr>
      </a:lvl3pPr>
      <a:lvl4pPr marL="1712913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38655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13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538656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13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53865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74B3099-7A18-41B7-A402-661AFA5427D7}" type="slidenum">
              <a:rPr lang="zh-CN" altLang="en-US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30" name="Rectangle 3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19024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</p:sldLayoutIdLst>
  <p:transition>
    <p:random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3200">
          <a:solidFill>
            <a:srgbClr val="0000FF"/>
          </a:solidFill>
          <a:latin typeface="+mn-lt"/>
          <a:ea typeface="+mn-ea"/>
          <a:cs typeface="+mn-cs"/>
        </a:defRPr>
      </a:lvl1pPr>
      <a:lvl2pPr marL="1027113" indent="-455613" algn="l" rtl="0" eaLnBrk="0" fontAlgn="base" hangingPunct="0">
        <a:spcBef>
          <a:spcPct val="20000"/>
        </a:spcBef>
        <a:spcAft>
          <a:spcPct val="0"/>
        </a:spcAft>
        <a:buClr>
          <a:srgbClr val="CC00FF"/>
        </a:buClr>
        <a:buSzPct val="75000"/>
        <a:buFont typeface="Wingdings" pitchFamily="2" charset="2"/>
        <a:buChar char="n"/>
        <a:defRPr kumimoji="1" sz="2800">
          <a:solidFill>
            <a:srgbClr val="0000FF"/>
          </a:solidFill>
          <a:latin typeface="+mn-lt"/>
          <a:ea typeface="+mn-ea"/>
        </a:defRPr>
      </a:lvl2pPr>
      <a:lvl3pPr marL="1370013" indent="-228600" algn="l" rtl="0" eaLnBrk="0" fontAlgn="base" hangingPunct="0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itchFamily="2" charset="2"/>
        <a:buChar char="n"/>
        <a:defRPr kumimoji="1" sz="2400">
          <a:solidFill>
            <a:srgbClr val="0000FF"/>
          </a:solidFill>
          <a:latin typeface="+mn-lt"/>
          <a:ea typeface="+mn-ea"/>
        </a:defRPr>
      </a:lvl3pPr>
      <a:lvl4pPr marL="1712913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38655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13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538656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13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53865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74B3099-7A18-41B7-A402-661AFA5427D7}" type="slidenum">
              <a:rPr lang="zh-CN" altLang="en-US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30" name="Rectangle 3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7905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</p:sldLayoutIdLst>
  <p:transition>
    <p:random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3200">
          <a:solidFill>
            <a:srgbClr val="0000FF"/>
          </a:solidFill>
          <a:latin typeface="+mn-lt"/>
          <a:ea typeface="+mn-ea"/>
          <a:cs typeface="+mn-cs"/>
        </a:defRPr>
      </a:lvl1pPr>
      <a:lvl2pPr marL="1027113" indent="-455613" algn="l" rtl="0" eaLnBrk="0" fontAlgn="base" hangingPunct="0">
        <a:spcBef>
          <a:spcPct val="20000"/>
        </a:spcBef>
        <a:spcAft>
          <a:spcPct val="0"/>
        </a:spcAft>
        <a:buClr>
          <a:srgbClr val="CC00FF"/>
        </a:buClr>
        <a:buSzPct val="75000"/>
        <a:buFont typeface="Wingdings" pitchFamily="2" charset="2"/>
        <a:buChar char="n"/>
        <a:defRPr kumimoji="1" sz="2800">
          <a:solidFill>
            <a:srgbClr val="0000FF"/>
          </a:solidFill>
          <a:latin typeface="+mn-lt"/>
          <a:ea typeface="+mn-ea"/>
        </a:defRPr>
      </a:lvl2pPr>
      <a:lvl3pPr marL="1370013" indent="-228600" algn="l" rtl="0" eaLnBrk="0" fontAlgn="base" hangingPunct="0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itchFamily="2" charset="2"/>
        <a:buChar char="n"/>
        <a:defRPr kumimoji="1" sz="2400">
          <a:solidFill>
            <a:srgbClr val="0000FF"/>
          </a:solidFill>
          <a:latin typeface="+mn-lt"/>
          <a:ea typeface="+mn-ea"/>
        </a:defRPr>
      </a:lvl3pPr>
      <a:lvl4pPr marL="1712913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38655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13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538656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13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53865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74B3099-7A18-41B7-A402-661AFA5427D7}" type="slidenum">
              <a:rPr lang="zh-CN" altLang="en-US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pPr>
                <a:defRPr/>
              </a:pPr>
              <a:t>‹#›</a:t>
            </a:fld>
            <a:endParaRPr lang="en-US" altLang="zh-CN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30" name="Rectangle 3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13685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</p:sldLayoutIdLst>
  <p:transition>
    <p:random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3200">
          <a:solidFill>
            <a:srgbClr val="0000FF"/>
          </a:solidFill>
          <a:latin typeface="+mn-lt"/>
          <a:ea typeface="+mn-ea"/>
          <a:cs typeface="+mn-cs"/>
        </a:defRPr>
      </a:lvl1pPr>
      <a:lvl2pPr marL="1027113" indent="-455613" algn="l" rtl="0" eaLnBrk="0" fontAlgn="base" hangingPunct="0">
        <a:spcBef>
          <a:spcPct val="20000"/>
        </a:spcBef>
        <a:spcAft>
          <a:spcPct val="0"/>
        </a:spcAft>
        <a:buClr>
          <a:srgbClr val="CC00FF"/>
        </a:buClr>
        <a:buSzPct val="75000"/>
        <a:buFont typeface="Wingdings" pitchFamily="2" charset="2"/>
        <a:buChar char="n"/>
        <a:defRPr kumimoji="1" sz="2800">
          <a:solidFill>
            <a:srgbClr val="0000FF"/>
          </a:solidFill>
          <a:latin typeface="+mn-lt"/>
          <a:ea typeface="+mn-ea"/>
        </a:defRPr>
      </a:lvl2pPr>
      <a:lvl3pPr marL="1370013" indent="-228600" algn="l" rtl="0" eaLnBrk="0" fontAlgn="base" hangingPunct="0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itchFamily="2" charset="2"/>
        <a:buChar char="n"/>
        <a:defRPr kumimoji="1" sz="2400">
          <a:solidFill>
            <a:srgbClr val="0000FF"/>
          </a:solidFill>
          <a:latin typeface="+mn-lt"/>
          <a:ea typeface="+mn-ea"/>
        </a:defRPr>
      </a:lvl3pPr>
      <a:lvl4pPr marL="1712913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rgbClr val="0000FF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7571" name="Group 3"/>
          <p:cNvGrpSpPr>
            <a:grpSpLocks/>
          </p:cNvGrpSpPr>
          <p:nvPr/>
        </p:nvGrpSpPr>
        <p:grpSpPr bwMode="auto">
          <a:xfrm>
            <a:off x="0" y="0"/>
            <a:ext cx="3200400" cy="6858000"/>
            <a:chOff x="0" y="0"/>
            <a:chExt cx="2016" cy="4320"/>
          </a:xfrm>
        </p:grpSpPr>
        <p:sp>
          <p:nvSpPr>
            <p:cNvPr id="1517572" name="Rectangle 4"/>
            <p:cNvSpPr>
              <a:spLocks noChangeArrowheads="1"/>
            </p:cNvSpPr>
            <p:nvPr userDrawn="1"/>
          </p:nvSpPr>
          <p:spPr bwMode="auto">
            <a:xfrm>
              <a:off x="0" y="0"/>
              <a:ext cx="480" cy="4320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3366"/>
                </a:solidFill>
              </a:endParaRPr>
            </a:p>
          </p:txBody>
        </p:sp>
        <p:sp>
          <p:nvSpPr>
            <p:cNvPr id="1517573" name="Freeform 5"/>
            <p:cNvSpPr>
              <a:spLocks/>
            </p:cNvSpPr>
            <p:nvPr userDrawn="1"/>
          </p:nvSpPr>
          <p:spPr bwMode="auto">
            <a:xfrm>
              <a:off x="288" y="0"/>
              <a:ext cx="1728" cy="735"/>
            </a:xfrm>
            <a:custGeom>
              <a:avLst/>
              <a:gdLst>
                <a:gd name="T0" fmla="*/ 1728 w 1728"/>
                <a:gd name="T1" fmla="*/ 0 h 735"/>
                <a:gd name="T2" fmla="*/ 1728 w 1728"/>
                <a:gd name="T3" fmla="*/ 480 h 735"/>
                <a:gd name="T4" fmla="*/ 380 w 1728"/>
                <a:gd name="T5" fmla="*/ 482 h 735"/>
                <a:gd name="T6" fmla="*/ 354 w 1728"/>
                <a:gd name="T7" fmla="*/ 480 h 735"/>
                <a:gd name="T8" fmla="*/ 308 w 1728"/>
                <a:gd name="T9" fmla="*/ 489 h 735"/>
                <a:gd name="T10" fmla="*/ 246 w 1728"/>
                <a:gd name="T11" fmla="*/ 531 h 735"/>
                <a:gd name="T12" fmla="*/ 206 w 1728"/>
                <a:gd name="T13" fmla="*/ 597 h 735"/>
                <a:gd name="T14" fmla="*/ 192 w 1728"/>
                <a:gd name="T15" fmla="*/ 666 h 735"/>
                <a:gd name="T16" fmla="*/ 192 w 1728"/>
                <a:gd name="T17" fmla="*/ 735 h 735"/>
                <a:gd name="T18" fmla="*/ 0 w 1728"/>
                <a:gd name="T19" fmla="*/ 735 h 735"/>
                <a:gd name="T20" fmla="*/ 0 w 1728"/>
                <a:gd name="T21" fmla="*/ 480 h 735"/>
                <a:gd name="T22" fmla="*/ 0 w 1728"/>
                <a:gd name="T23" fmla="*/ 0 h 735"/>
                <a:gd name="T24" fmla="*/ 1728 w 1728"/>
                <a:gd name="T25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8" h="735">
                  <a:moveTo>
                    <a:pt x="1728" y="0"/>
                  </a:moveTo>
                  <a:lnTo>
                    <a:pt x="1728" y="480"/>
                  </a:lnTo>
                  <a:lnTo>
                    <a:pt x="380" y="482"/>
                  </a:lnTo>
                  <a:lnTo>
                    <a:pt x="354" y="480"/>
                  </a:lnTo>
                  <a:lnTo>
                    <a:pt x="308" y="489"/>
                  </a:lnTo>
                  <a:cubicBezTo>
                    <a:pt x="290" y="498"/>
                    <a:pt x="263" y="513"/>
                    <a:pt x="246" y="531"/>
                  </a:cubicBezTo>
                  <a:cubicBezTo>
                    <a:pt x="229" y="549"/>
                    <a:pt x="215" y="574"/>
                    <a:pt x="206" y="597"/>
                  </a:cubicBezTo>
                  <a:cubicBezTo>
                    <a:pt x="197" y="620"/>
                    <a:pt x="194" y="643"/>
                    <a:pt x="192" y="666"/>
                  </a:cubicBezTo>
                  <a:lnTo>
                    <a:pt x="192" y="735"/>
                  </a:lnTo>
                  <a:lnTo>
                    <a:pt x="0" y="735"/>
                  </a:lnTo>
                  <a:lnTo>
                    <a:pt x="0" y="480"/>
                  </a:lnTo>
                  <a:lnTo>
                    <a:pt x="0" y="0"/>
                  </a:lnTo>
                  <a:lnTo>
                    <a:pt x="1728" y="0"/>
                  </a:lnTo>
                  <a:close/>
                </a:path>
              </a:pathLst>
            </a:custGeom>
            <a:solidFill>
              <a:srgbClr val="99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>
                <a:solidFill>
                  <a:srgbClr val="003366"/>
                </a:solidFill>
              </a:endParaRPr>
            </a:p>
          </p:txBody>
        </p:sp>
      </p:grpSp>
      <p:grpSp>
        <p:nvGrpSpPr>
          <p:cNvPr id="1517574" name="Group 6"/>
          <p:cNvGrpSpPr>
            <a:grpSpLocks/>
          </p:cNvGrpSpPr>
          <p:nvPr/>
        </p:nvGrpSpPr>
        <p:grpSpPr bwMode="auto">
          <a:xfrm>
            <a:off x="250825" y="1773238"/>
            <a:ext cx="7391400" cy="79375"/>
            <a:chOff x="144" y="1248"/>
            <a:chExt cx="4656" cy="201"/>
          </a:xfrm>
        </p:grpSpPr>
        <p:sp>
          <p:nvSpPr>
            <p:cNvPr id="1517575" name="AutoShape 7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gradFill rotWithShape="0">
              <a:gsLst>
                <a:gs pos="0">
                  <a:srgbClr val="99CCFF"/>
                </a:gs>
                <a:gs pos="100000">
                  <a:srgbClr val="CC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3366"/>
                </a:solidFill>
              </a:endParaRPr>
            </a:p>
          </p:txBody>
        </p:sp>
        <p:sp>
          <p:nvSpPr>
            <p:cNvPr id="1517576" name="AutoShape 8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3366"/>
                </a:solidFill>
              </a:endParaRPr>
            </a:p>
          </p:txBody>
        </p:sp>
      </p:grpSp>
      <p:sp>
        <p:nvSpPr>
          <p:cNvPr id="151757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620713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51757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51757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en-US" altLang="zh-CN">
              <a:solidFill>
                <a:srgbClr val="003366"/>
              </a:solidFill>
            </a:endParaRPr>
          </a:p>
        </p:txBody>
      </p:sp>
      <p:sp>
        <p:nvSpPr>
          <p:cNvPr id="151758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altLang="zh-CN">
                <a:solidFill>
                  <a:srgbClr val="003366"/>
                </a:solidFill>
              </a:rPr>
              <a:t>LI Ying</a:t>
            </a:r>
          </a:p>
        </p:txBody>
      </p:sp>
      <p:sp>
        <p:nvSpPr>
          <p:cNvPr id="15175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96C5F2D8-3807-4A5E-AF5C-3BD457D3EEFC}" type="slidenum">
              <a:rPr lang="en-US" altLang="zh-CN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5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</p:sldLayoutIdLst>
  <p:transition spd="slow">
    <p:randomBar dir="vert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CC00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 b="1">
          <a:solidFill>
            <a:srgbClr val="0000CC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 b="1">
          <a:solidFill>
            <a:srgbClr val="0000CC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b="1">
          <a:solidFill>
            <a:srgbClr val="0000CC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 b="1">
          <a:solidFill>
            <a:srgbClr val="0000CC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 altLang="zh-CN" smtClean="0">
              <a:solidFill>
                <a:srgbClr val="FFFFFF"/>
              </a:solidFill>
              <a:ea typeface="宋体" charset="-122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 altLang="zh-CN" smtClean="0">
              <a:solidFill>
                <a:srgbClr val="FFFFFF"/>
              </a:solidFill>
              <a:ea typeface="宋体" charset="-122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A1D23A9A-B136-41F6-B6D2-EE3EFA7BEC50}" type="slidenum">
              <a:rPr lang="en-US" altLang="zh-CN" smtClean="0">
                <a:solidFill>
                  <a:srgbClr val="FFFFFF"/>
                </a:solidFill>
                <a:ea typeface="宋体" charset="-122"/>
              </a:rPr>
              <a:pPr/>
              <a:t>‹#›</a:t>
            </a:fld>
            <a:endParaRPr lang="en-US" altLang="zh-CN" smtClean="0">
              <a:solidFill>
                <a:srgbClr val="FFFFFF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3070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宋体" charset="-122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宋体" charset="-122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宋体" charset="-122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宋体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24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547664" y="3501008"/>
            <a:ext cx="6624736" cy="2254498"/>
          </a:xfrm>
        </p:spPr>
        <p:txBody>
          <a:bodyPr/>
          <a:lstStyle/>
          <a:p>
            <a:r>
              <a:rPr lang="en-US" altLang="zh-CN" sz="32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                Dr.LI Ying</a:t>
            </a:r>
          </a:p>
          <a:p>
            <a:endParaRPr lang="en-US" altLang="zh-CN" sz="3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altLang="zh-CN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             Nanjing Medical University</a:t>
            </a:r>
          </a:p>
          <a:p>
            <a:r>
              <a:rPr lang="en-US" altLang="zh-CN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                School of Public Health</a:t>
            </a:r>
          </a:p>
          <a:p>
            <a:r>
              <a:rPr lang="en-US" altLang="zh-CN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Tahoma" panose="020B0604030504040204" pitchFamily="34" charset="0"/>
                <a:cs typeface="Times New Roman" panose="02020603050405020304" pitchFamily="18" charset="0"/>
              </a:rPr>
              <a:t>             </a:t>
            </a:r>
            <a:endParaRPr lang="en-US" altLang="zh-CN" sz="2400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204EC7D4-0A2E-49A0-9353-B1A7FD870A71}" type="slidenum">
              <a:rPr lang="en-US" altLang="zh-CN" smtClean="0"/>
              <a:pPr/>
              <a:t>1</a:t>
            </a:fld>
            <a:endParaRPr lang="en-US" altLang="zh-CN"/>
          </a:p>
        </p:txBody>
      </p:sp>
      <p:sp>
        <p:nvSpPr>
          <p:cNvPr id="1631234" name="AutoShape 2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Tahoma" panose="020B0604030504040204" pitchFamily="34" charset="0"/>
                <a:cs typeface="Times New Roman" panose="02020603050405020304" pitchFamily="18" charset="0"/>
              </a:rPr>
              <a:t>Effect of COC, hypertension, dyslipidemia and susceptibility on the risk of female stroke in China</a:t>
            </a:r>
            <a:endParaRPr lang="en-US" altLang="zh-CN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图片 5" descr="xiaohui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8" t="10085" r="19786" b="8501"/>
          <a:stretch>
            <a:fillRect/>
          </a:stretch>
        </p:blipFill>
        <p:spPr bwMode="auto">
          <a:xfrm>
            <a:off x="7668344" y="260648"/>
            <a:ext cx="1080120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26" name="AutoShape 2"/>
          <p:cNvSpPr>
            <a:spLocks noGrp="1" noChangeArrowheads="1"/>
          </p:cNvSpPr>
          <p:nvPr>
            <p:ph type="title"/>
          </p:nvPr>
        </p:nvSpPr>
        <p:spPr>
          <a:xfrm>
            <a:off x="755576" y="404664"/>
            <a:ext cx="79248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zh-CN" altLang="zh-CN" dirty="0"/>
              <a:t>BACKGROUND</a:t>
            </a:r>
            <a:endParaRPr lang="en-US" altLang="zh-CN" dirty="0"/>
          </a:p>
        </p:txBody>
      </p:sp>
      <p:sp>
        <p:nvSpPr>
          <p:cNvPr id="163942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2060848"/>
            <a:ext cx="7693025" cy="4162425"/>
          </a:xfrm>
        </p:spPr>
        <p:txBody>
          <a:bodyPr/>
          <a:lstStyle/>
          <a:p>
            <a:pPr>
              <a:buClr>
                <a:srgbClr val="FF0000"/>
              </a:buClr>
              <a:buSzPct val="100000"/>
            </a:pPr>
            <a:r>
              <a:rPr lang="en-US" altLang="zh-CN" sz="2400" dirty="0">
                <a:solidFill>
                  <a:srgbClr val="0000FF"/>
                </a:solidFill>
              </a:rPr>
              <a:t>Stroke has a large negative impact on society, with women disproportionately affected. </a:t>
            </a:r>
            <a:endParaRPr lang="en-US" altLang="zh-CN" sz="2400" dirty="0" smtClean="0">
              <a:solidFill>
                <a:srgbClr val="0000FF"/>
              </a:solidFill>
            </a:endParaRPr>
          </a:p>
          <a:p>
            <a:pPr>
              <a:buClr>
                <a:srgbClr val="FF0000"/>
              </a:buClr>
              <a:buSzPct val="100000"/>
            </a:pPr>
            <a:r>
              <a:rPr lang="en-US" altLang="zh-CN" sz="2400" dirty="0" smtClean="0">
                <a:solidFill>
                  <a:srgbClr val="0000FF"/>
                </a:solidFill>
              </a:rPr>
              <a:t>Oral </a:t>
            </a:r>
            <a:r>
              <a:rPr lang="en-US" altLang="zh-CN" sz="2400" dirty="0">
                <a:solidFill>
                  <a:srgbClr val="0000FF"/>
                </a:solidFill>
              </a:rPr>
              <a:t>contraceptives, pregnancy, menopause, and hormone replacement </a:t>
            </a:r>
            <a:r>
              <a:rPr lang="en-US" altLang="zh-CN" sz="2400" dirty="0" smtClean="0">
                <a:solidFill>
                  <a:srgbClr val="0000FF"/>
                </a:solidFill>
              </a:rPr>
              <a:t>therapy, and genetic differences are </a:t>
            </a:r>
            <a:r>
              <a:rPr lang="en-US" altLang="zh-CN" sz="2400" dirty="0">
                <a:solidFill>
                  <a:srgbClr val="0000FF"/>
                </a:solidFill>
              </a:rPr>
              <a:t>unique to women’s risk of stroke.</a:t>
            </a:r>
            <a:endParaRPr lang="zh-CN" altLang="zh-CN" sz="2400" dirty="0">
              <a:solidFill>
                <a:srgbClr val="0000FF"/>
              </a:solidFill>
            </a:endParaRPr>
          </a:p>
          <a:p>
            <a:pPr>
              <a:buClr>
                <a:srgbClr val="FF0066"/>
              </a:buClr>
              <a:buSzTx/>
            </a:pPr>
            <a:endParaRPr kumimoji="1" lang="en-US" altLang="zh-CN" sz="1400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>
              <a:buClr>
                <a:srgbClr val="FF0066"/>
              </a:buClr>
              <a:buSzTx/>
            </a:pPr>
            <a:endParaRPr kumimoji="1" lang="en-US" altLang="zh-CN" sz="1400" dirty="0">
              <a:solidFill>
                <a:srgbClr val="0000FF"/>
              </a:solidFill>
              <a:latin typeface="Comic Sans MS" pitchFamily="66" charset="0"/>
            </a:endParaRPr>
          </a:p>
          <a:p>
            <a:pPr>
              <a:buClr>
                <a:srgbClr val="FF0066"/>
              </a:buClr>
              <a:buSzTx/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0000FF"/>
                </a:solidFill>
              </a:rPr>
              <a:t>Bushnell C, McCullough LD, </a:t>
            </a:r>
            <a:r>
              <a:rPr lang="en-US" altLang="zh-CN" sz="1400" dirty="0" err="1">
                <a:solidFill>
                  <a:srgbClr val="0000FF"/>
                </a:solidFill>
              </a:rPr>
              <a:t>Awad</a:t>
            </a:r>
            <a:r>
              <a:rPr lang="en-US" altLang="zh-CN" sz="1400" dirty="0">
                <a:solidFill>
                  <a:srgbClr val="0000FF"/>
                </a:solidFill>
              </a:rPr>
              <a:t> IA, et al. Guidelines for the Prevention of Stroke in Women: A Statement for Healthcare Professionals from the American Heart Association/American Stroke Association. Stroke. 2014; 45(5): 1545-88</a:t>
            </a:r>
            <a:r>
              <a:rPr lang="en-US" altLang="zh-CN" sz="1400" dirty="0" smtClean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0925-D1BE-4D9F-BB50-F2BB6458C512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1639428" name="AutoShape 4" descr="(`%{C3UFXR$@[P50TJ(M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429" name="AutoShape 5" descr="(`%{C3UFXR$@[P50TJ(M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430" name="AutoShape 6" descr="(`%{C3UFXR$@[P50TJ(M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E102-4B89-4381-93B8-DD181DA3A349}" type="slidenum">
              <a:rPr lang="en-US" altLang="zh-CN" smtClean="0"/>
              <a:pPr/>
              <a:t>3</a:t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69" y="3080304"/>
            <a:ext cx="7704856" cy="10477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14" y="4365104"/>
            <a:ext cx="7223331" cy="1276350"/>
          </a:xfrm>
          <a:prstGeom prst="rect">
            <a:avLst/>
          </a:prstGeom>
        </p:spPr>
      </p:pic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933954" y="1975103"/>
            <a:ext cx="7693025" cy="3724275"/>
          </a:xfrm>
        </p:spPr>
        <p:txBody>
          <a:bodyPr/>
          <a:lstStyle/>
          <a:p>
            <a:pPr>
              <a:buClr>
                <a:srgbClr val="FF0000"/>
              </a:buClr>
              <a:buSzPct val="100000"/>
            </a:pPr>
            <a:r>
              <a:rPr lang="en-US" altLang="zh-CN" sz="2200" dirty="0">
                <a:solidFill>
                  <a:srgbClr val="0000FF"/>
                </a:solidFill>
              </a:rPr>
              <a:t>Reports appeared soon after the </a:t>
            </a:r>
            <a:r>
              <a:rPr lang="en-US" altLang="zh-CN" sz="2200" dirty="0" smtClean="0">
                <a:solidFill>
                  <a:srgbClr val="0000FF"/>
                </a:solidFill>
              </a:rPr>
              <a:t>COC </a:t>
            </a:r>
            <a:r>
              <a:rPr lang="en-US" altLang="zh-CN" sz="2200" dirty="0">
                <a:solidFill>
                  <a:srgbClr val="0000FF"/>
                </a:solidFill>
              </a:rPr>
              <a:t>were marketed, that the risk of venous thromboembolism, stroke and myocardial infarction increased among </a:t>
            </a:r>
            <a:r>
              <a:rPr lang="en-US" altLang="zh-CN" sz="2200" dirty="0" smtClean="0">
                <a:solidFill>
                  <a:srgbClr val="0000FF"/>
                </a:solidFill>
              </a:rPr>
              <a:t>COC </a:t>
            </a:r>
            <a:r>
              <a:rPr lang="en-US" altLang="zh-CN" sz="2200" dirty="0">
                <a:solidFill>
                  <a:srgbClr val="0000FF"/>
                </a:solidFill>
              </a:rPr>
              <a:t>users</a:t>
            </a:r>
            <a:r>
              <a:rPr lang="en-US" altLang="zh-CN" sz="2200" dirty="0" smtClean="0">
                <a:solidFill>
                  <a:srgbClr val="0000FF"/>
                </a:solidFill>
              </a:rPr>
              <a:t>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7458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45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16113"/>
            <a:ext cx="7693025" cy="4170362"/>
          </a:xfrm>
        </p:spPr>
        <p:txBody>
          <a:bodyPr/>
          <a:lstStyle/>
          <a:p>
            <a:pPr>
              <a:buClr>
                <a:srgbClr val="FF0066"/>
              </a:buClr>
              <a:buSzTx/>
            </a:pPr>
            <a:r>
              <a:rPr lang="en-US" altLang="zh-CN" sz="2400" dirty="0">
                <a:solidFill>
                  <a:srgbClr val="0000FF"/>
                </a:solidFill>
              </a:rPr>
              <a:t>The data suggest that the incidence of stroke in China is about 240 per100000, of which the incidence rate of haemorrhagic stroke is about 40%, which is much higher than that of 10% ~ 15% of European and American countries. </a:t>
            </a:r>
          </a:p>
          <a:p>
            <a:pPr>
              <a:buClr>
                <a:srgbClr val="FF0066"/>
              </a:buClr>
              <a:buSzTx/>
            </a:pPr>
            <a:r>
              <a:rPr lang="en-US" altLang="zh-CN" sz="2400" dirty="0">
                <a:solidFill>
                  <a:srgbClr val="0000FF"/>
                </a:solidFill>
              </a:rPr>
              <a:t>The trend of female stroke in China are increased year by year.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BC67F-6347-4145-B40E-EDD5784E7C35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1640453" name="Text Box 5"/>
          <p:cNvSpPr txBox="1">
            <a:spLocks noChangeArrowheads="1"/>
          </p:cNvSpPr>
          <p:nvPr/>
        </p:nvSpPr>
        <p:spPr bwMode="auto">
          <a:xfrm>
            <a:off x="827088" y="5085184"/>
            <a:ext cx="813740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Clr>
                <a:srgbClr val="FF33CC"/>
              </a:buClr>
              <a:buFont typeface="Wingdings" panose="05000000000000000000" pitchFamily="2" charset="2"/>
              <a:buChar char="Ø"/>
            </a:pPr>
            <a:r>
              <a:rPr lang="en-US" altLang="zh-CN" sz="1400" b="1" dirty="0" err="1">
                <a:solidFill>
                  <a:srgbClr val="0000FF"/>
                </a:solidFill>
                <a:latin typeface="+mn-lt"/>
                <a:ea typeface="+mn-ea"/>
              </a:rPr>
              <a:t>PuiHing</a:t>
            </a:r>
            <a:r>
              <a:rPr lang="en-US" altLang="zh-CN" sz="1400" b="1" dirty="0">
                <a:solidFill>
                  <a:srgbClr val="0000FF"/>
                </a:solidFill>
                <a:latin typeface="+mn-lt"/>
                <a:ea typeface="+mn-ea"/>
              </a:rPr>
              <a:t> </a:t>
            </a:r>
            <a:r>
              <a:rPr lang="en-US" altLang="zh-CN" sz="1400" b="1" dirty="0" err="1">
                <a:solidFill>
                  <a:srgbClr val="0000FF"/>
                </a:solidFill>
                <a:latin typeface="+mn-lt"/>
                <a:ea typeface="+mn-ea"/>
              </a:rPr>
              <a:t>Chau</a:t>
            </a:r>
            <a:r>
              <a:rPr lang="en-US" altLang="zh-CN" sz="1400" b="1" dirty="0">
                <a:solidFill>
                  <a:srgbClr val="0000FF"/>
                </a:solidFill>
                <a:latin typeface="+mn-lt"/>
                <a:ea typeface="+mn-ea"/>
              </a:rPr>
              <a:t>, Jean Woo, William et al. Trends in Stroke Incidence in Hong Kong Differ by Stroke Subtype. </a:t>
            </a:r>
            <a:r>
              <a:rPr lang="en-US" altLang="zh-CN" sz="1400" b="1" dirty="0" err="1">
                <a:solidFill>
                  <a:srgbClr val="0000FF"/>
                </a:solidFill>
                <a:latin typeface="+mn-lt"/>
                <a:ea typeface="+mn-ea"/>
              </a:rPr>
              <a:t>Cerebrovase</a:t>
            </a:r>
            <a:r>
              <a:rPr lang="en-US" altLang="zh-CN" sz="1400" b="1" dirty="0">
                <a:solidFill>
                  <a:srgbClr val="0000FF"/>
                </a:solidFill>
                <a:latin typeface="+mn-lt"/>
                <a:ea typeface="+mn-ea"/>
              </a:rPr>
              <a:t> Dis. 2011; 31(2):138-146. </a:t>
            </a:r>
          </a:p>
          <a:p>
            <a:pPr marL="285750" indent="-285750">
              <a:spcBef>
                <a:spcPct val="50000"/>
              </a:spcBef>
              <a:buClr>
                <a:srgbClr val="FF33CC"/>
              </a:buClr>
              <a:buFont typeface="Wingdings" panose="05000000000000000000" pitchFamily="2" charset="2"/>
              <a:buChar char="Ø"/>
            </a:pPr>
            <a:r>
              <a:rPr lang="en-US" altLang="zh-CN" sz="1400" b="1" dirty="0" smtClean="0">
                <a:solidFill>
                  <a:srgbClr val="0000FF"/>
                </a:solidFill>
                <a:latin typeface="+mn-lt"/>
                <a:ea typeface="+mn-ea"/>
              </a:rPr>
              <a:t>Huang </a:t>
            </a:r>
            <a:r>
              <a:rPr lang="en-US" altLang="zh-CN" sz="1400" b="1" dirty="0" err="1" smtClean="0">
                <a:solidFill>
                  <a:srgbClr val="0000FF"/>
                </a:solidFill>
                <a:latin typeface="+mn-lt"/>
                <a:ea typeface="+mn-ea"/>
              </a:rPr>
              <a:t>Jiu-yi</a:t>
            </a:r>
            <a:r>
              <a:rPr lang="en-US" altLang="zh-CN" sz="1400" b="1" dirty="0" smtClean="0">
                <a:solidFill>
                  <a:srgbClr val="0000FF"/>
                </a:solidFill>
                <a:latin typeface="+mn-lt"/>
                <a:ea typeface="+mn-ea"/>
              </a:rPr>
              <a:t>, Guan </a:t>
            </a:r>
            <a:r>
              <a:rPr lang="en-US" altLang="zh-CN" sz="1400" b="1" dirty="0" err="1" smtClean="0">
                <a:solidFill>
                  <a:srgbClr val="0000FF"/>
                </a:solidFill>
                <a:latin typeface="+mn-lt"/>
                <a:ea typeface="+mn-ea"/>
              </a:rPr>
              <a:t>Ya</a:t>
            </a:r>
            <a:r>
              <a:rPr lang="en-US" altLang="zh-CN" sz="1400" b="1" dirty="0" smtClean="0">
                <a:solidFill>
                  <a:srgbClr val="0000FF"/>
                </a:solidFill>
                <a:latin typeface="+mn-lt"/>
                <a:ea typeface="+mn-ea"/>
              </a:rPr>
              <a:t>- tai, </a:t>
            </a:r>
            <a:r>
              <a:rPr lang="en-US" altLang="zh-CN" sz="1400" b="1" dirty="0" err="1" smtClean="0">
                <a:solidFill>
                  <a:srgbClr val="0000FF"/>
                </a:solidFill>
                <a:latin typeface="+mn-lt"/>
                <a:ea typeface="+mn-ea"/>
              </a:rPr>
              <a:t>Guo</a:t>
            </a:r>
            <a:r>
              <a:rPr lang="en-US" altLang="zh-CN" sz="1400" b="1" dirty="0" smtClean="0">
                <a:solidFill>
                  <a:srgbClr val="0000FF"/>
                </a:solidFill>
                <a:latin typeface="+mn-lt"/>
                <a:ea typeface="+mn-ea"/>
              </a:rPr>
              <a:t> </a:t>
            </a:r>
            <a:r>
              <a:rPr lang="en-US" altLang="zh-CN" sz="1400" b="1" dirty="0" err="1" smtClean="0">
                <a:solidFill>
                  <a:srgbClr val="0000FF"/>
                </a:solidFill>
                <a:latin typeface="+mn-lt"/>
                <a:ea typeface="+mn-ea"/>
              </a:rPr>
              <a:t>Ji</a:t>
            </a:r>
            <a:r>
              <a:rPr lang="en-US" altLang="zh-CN" sz="1400" b="1" dirty="0" smtClean="0">
                <a:solidFill>
                  <a:srgbClr val="0000FF"/>
                </a:solidFill>
                <a:latin typeface="+mn-lt"/>
                <a:ea typeface="+mn-ea"/>
              </a:rPr>
              <a:t>-ping, et al. Monitoring of stroke morbidity and mortality in a rural communities of Shanghai from 2008-2010. chin J </a:t>
            </a:r>
            <a:r>
              <a:rPr lang="en-US" altLang="zh-CN" sz="1400" b="1" dirty="0" err="1" smtClean="0">
                <a:solidFill>
                  <a:srgbClr val="0000FF"/>
                </a:solidFill>
                <a:latin typeface="+mn-lt"/>
                <a:ea typeface="+mn-ea"/>
              </a:rPr>
              <a:t>Cerebrovasc</a:t>
            </a:r>
            <a:r>
              <a:rPr lang="en-US" altLang="zh-CN" sz="1400" b="1" dirty="0" smtClean="0">
                <a:solidFill>
                  <a:srgbClr val="0000FF"/>
                </a:solidFill>
                <a:latin typeface="+mn-lt"/>
                <a:ea typeface="+mn-ea"/>
              </a:rPr>
              <a:t> Dis. 2012; 9(1):5-9.   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916832"/>
            <a:ext cx="7776864" cy="3724275"/>
          </a:xfrm>
        </p:spPr>
        <p:txBody>
          <a:bodyPr/>
          <a:lstStyle/>
          <a:p>
            <a:pPr>
              <a:buClr>
                <a:srgbClr val="FF0000"/>
              </a:buClr>
              <a:buSzPct val="100000"/>
            </a:pPr>
            <a:r>
              <a:rPr lang="en-US" altLang="zh-CN" sz="2200" dirty="0">
                <a:solidFill>
                  <a:srgbClr val="0000FF"/>
                </a:solidFill>
              </a:rPr>
              <a:t>The absolute number of </a:t>
            </a:r>
            <a:r>
              <a:rPr lang="en-US" altLang="zh-CN" sz="2200" dirty="0" smtClean="0">
                <a:solidFill>
                  <a:srgbClr val="0000FF"/>
                </a:solidFill>
              </a:rPr>
              <a:t>COC </a:t>
            </a:r>
            <a:r>
              <a:rPr lang="en-US" altLang="zh-CN" sz="2200" dirty="0">
                <a:solidFill>
                  <a:srgbClr val="0000FF"/>
                </a:solidFill>
              </a:rPr>
              <a:t>users is very large (7 million) per </a:t>
            </a:r>
            <a:r>
              <a:rPr lang="en-US" altLang="zh-CN" sz="2200" dirty="0" smtClean="0">
                <a:solidFill>
                  <a:srgbClr val="0000FF"/>
                </a:solidFill>
              </a:rPr>
              <a:t>year.</a:t>
            </a:r>
          </a:p>
          <a:p>
            <a:pPr>
              <a:buClr>
                <a:srgbClr val="FF0000"/>
              </a:buClr>
              <a:buSzPct val="100000"/>
            </a:pPr>
            <a:r>
              <a:rPr lang="en-US" altLang="zh-CN" sz="2200" dirty="0" smtClean="0">
                <a:solidFill>
                  <a:srgbClr val="0000FF"/>
                </a:solidFill>
              </a:rPr>
              <a:t>As </a:t>
            </a:r>
            <a:r>
              <a:rPr lang="en-US" altLang="zh-CN" sz="2200" dirty="0">
                <a:solidFill>
                  <a:srgbClr val="0000FF"/>
                </a:solidFill>
              </a:rPr>
              <a:t>OTC </a:t>
            </a:r>
            <a:r>
              <a:rPr lang="en-US" altLang="zh-CN" sz="2200" dirty="0" smtClean="0">
                <a:solidFill>
                  <a:srgbClr val="0000FF"/>
                </a:solidFill>
              </a:rPr>
              <a:t>COC were </a:t>
            </a:r>
            <a:r>
              <a:rPr lang="en-US" altLang="zh-CN" sz="2200" dirty="0">
                <a:solidFill>
                  <a:srgbClr val="0000FF"/>
                </a:solidFill>
              </a:rPr>
              <a:t>mainly delivered to women for free in Chinese communities.</a:t>
            </a:r>
            <a:endParaRPr lang="zh-CN" altLang="zh-CN" sz="2200" dirty="0">
              <a:solidFill>
                <a:srgbClr val="0000FF"/>
              </a:solidFill>
            </a:endParaRPr>
          </a:p>
          <a:p>
            <a:pPr>
              <a:buClr>
                <a:srgbClr val="FF0000"/>
              </a:buClr>
              <a:buSzPct val="100000"/>
            </a:pPr>
            <a:r>
              <a:rPr lang="en-US" altLang="zh-CN" sz="2200" dirty="0" smtClean="0">
                <a:solidFill>
                  <a:srgbClr val="0000FF"/>
                </a:solidFill>
              </a:rPr>
              <a:t>The </a:t>
            </a:r>
            <a:r>
              <a:rPr lang="en-US" altLang="zh-CN" sz="2200" dirty="0">
                <a:solidFill>
                  <a:srgbClr val="0000FF"/>
                </a:solidFill>
              </a:rPr>
              <a:t>study on long term safety </a:t>
            </a:r>
            <a:r>
              <a:rPr lang="en-US" altLang="zh-CN" sz="2200" dirty="0" smtClean="0">
                <a:solidFill>
                  <a:srgbClr val="0000FF"/>
                </a:solidFill>
              </a:rPr>
              <a:t>of COC </a:t>
            </a:r>
            <a:r>
              <a:rPr lang="en-US" altLang="zh-CN" sz="2200" dirty="0">
                <a:solidFill>
                  <a:srgbClr val="0000FF"/>
                </a:solidFill>
              </a:rPr>
              <a:t>is less than the recent research in China</a:t>
            </a:r>
            <a:r>
              <a:rPr lang="en-US" altLang="zh-CN" sz="2200" dirty="0" smtClean="0">
                <a:solidFill>
                  <a:srgbClr val="0000FF"/>
                </a:solidFill>
              </a:rPr>
              <a:t>.</a:t>
            </a:r>
            <a:endParaRPr lang="en-US" altLang="zh-CN" sz="22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SzPct val="100000"/>
            </a:pPr>
            <a:r>
              <a:rPr lang="en-US" altLang="zh-CN" sz="2200" dirty="0">
                <a:solidFill>
                  <a:srgbClr val="0000FF"/>
                </a:solidFill>
              </a:rPr>
              <a:t>Most studies of </a:t>
            </a:r>
            <a:r>
              <a:rPr lang="en-US" altLang="zh-CN" sz="2200" dirty="0" smtClean="0">
                <a:solidFill>
                  <a:srgbClr val="0000FF"/>
                </a:solidFill>
              </a:rPr>
              <a:t>COC </a:t>
            </a:r>
            <a:r>
              <a:rPr lang="en-US" altLang="zh-CN" sz="2200" dirty="0">
                <a:solidFill>
                  <a:srgbClr val="0000FF"/>
                </a:solidFill>
              </a:rPr>
              <a:t>use and stroke have used the case-control </a:t>
            </a:r>
            <a:r>
              <a:rPr lang="en-US" altLang="zh-CN" sz="2200" dirty="0" smtClean="0">
                <a:solidFill>
                  <a:srgbClr val="0000FF"/>
                </a:solidFill>
              </a:rPr>
              <a:t>design.</a:t>
            </a:r>
            <a:endParaRPr lang="en-US" altLang="zh-CN" sz="2200" dirty="0">
              <a:solidFill>
                <a:srgbClr val="0000FF"/>
              </a:solidFill>
            </a:endParaRPr>
          </a:p>
          <a:p>
            <a:pPr>
              <a:buClr>
                <a:srgbClr val="FF0000"/>
              </a:buClr>
              <a:buSzPct val="100000"/>
            </a:pPr>
            <a:endParaRPr lang="en-US" altLang="zh-CN" sz="2200" dirty="0" smtClean="0">
              <a:solidFill>
                <a:srgbClr val="0000FF"/>
              </a:solidFill>
            </a:endParaRPr>
          </a:p>
          <a:p>
            <a:pPr>
              <a:buClr>
                <a:srgbClr val="FF0000"/>
              </a:buClr>
              <a:buSzPct val="100000"/>
            </a:pPr>
            <a:endParaRPr lang="zh-CN" altLang="zh-CN" sz="2200" dirty="0" smtClean="0">
              <a:solidFill>
                <a:srgbClr val="0000FF"/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E102-4B89-4381-93B8-DD181DA3A349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76359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34859" y="332656"/>
            <a:ext cx="8140824" cy="1143000"/>
          </a:xfr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zh-CN" sz="3200" dirty="0"/>
              <a:t>Women know little about </a:t>
            </a:r>
            <a:r>
              <a:rPr lang="en-US" altLang="zh-CN" sz="3200" dirty="0" smtClean="0"/>
              <a:t>contraceptives</a:t>
            </a:r>
            <a:endParaRPr lang="en-US" altLang="zh-CN" sz="3200" dirty="0"/>
          </a:p>
        </p:txBody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844824"/>
            <a:ext cx="7693025" cy="3724275"/>
          </a:xfrm>
        </p:spPr>
        <p:txBody>
          <a:bodyPr/>
          <a:lstStyle/>
          <a:p>
            <a:pPr marL="0" indent="0">
              <a:buClr>
                <a:srgbClr val="FF0000"/>
              </a:buClr>
              <a:buSzPct val="100000"/>
              <a:buNone/>
            </a:pPr>
            <a:endParaRPr lang="en-US" altLang="zh-CN" sz="2400" dirty="0" smtClean="0">
              <a:solidFill>
                <a:srgbClr val="0000FF"/>
              </a:solidFill>
            </a:endParaRPr>
          </a:p>
          <a:p>
            <a:pPr marL="0" indent="0">
              <a:buClr>
                <a:srgbClr val="FF0000"/>
              </a:buClr>
              <a:buSzPct val="100000"/>
              <a:buNone/>
            </a:pPr>
            <a:r>
              <a:rPr lang="en-US" altLang="zh-CN" sz="2400" dirty="0" smtClean="0">
                <a:solidFill>
                  <a:srgbClr val="0000FF"/>
                </a:solidFill>
              </a:rPr>
              <a:t>The information </a:t>
            </a:r>
            <a:r>
              <a:rPr lang="en-US" altLang="zh-CN" sz="2400" dirty="0">
                <a:solidFill>
                  <a:srgbClr val="0000FF"/>
                </a:solidFill>
              </a:rPr>
              <a:t>on the safety of </a:t>
            </a:r>
            <a:r>
              <a:rPr lang="en-US" altLang="zh-CN" sz="2400" dirty="0" smtClean="0">
                <a:solidFill>
                  <a:srgbClr val="0000FF"/>
                </a:solidFill>
              </a:rPr>
              <a:t>COCs </a:t>
            </a:r>
            <a:r>
              <a:rPr lang="en-US" altLang="zh-CN" sz="2400" dirty="0">
                <a:solidFill>
                  <a:srgbClr val="0000FF"/>
                </a:solidFill>
              </a:rPr>
              <a:t>used </a:t>
            </a:r>
            <a:r>
              <a:rPr lang="en-US" altLang="zh-CN" sz="2400" dirty="0" smtClean="0">
                <a:solidFill>
                  <a:srgbClr val="0000FF"/>
                </a:solidFill>
              </a:rPr>
              <a:t>in China </a:t>
            </a:r>
            <a:r>
              <a:rPr lang="en-US" altLang="zh-CN" sz="2400" dirty="0">
                <a:solidFill>
                  <a:srgbClr val="0000FF"/>
                </a:solidFill>
              </a:rPr>
              <a:t>has </a:t>
            </a:r>
            <a:r>
              <a:rPr lang="en-US" altLang="zh-CN" sz="2400" dirty="0" smtClean="0">
                <a:solidFill>
                  <a:srgbClr val="0000FF"/>
                </a:solidFill>
              </a:rPr>
              <a:t>come from  </a:t>
            </a:r>
            <a:r>
              <a:rPr lang="en-US" altLang="zh-CN" sz="2400" dirty="0">
                <a:solidFill>
                  <a:srgbClr val="0000FF"/>
                </a:solidFill>
              </a:rPr>
              <a:t>developed countries.</a:t>
            </a:r>
          </a:p>
          <a:p>
            <a:pPr>
              <a:buClr>
                <a:srgbClr val="FF0000"/>
              </a:buClr>
              <a:buSzPct val="100000"/>
            </a:pPr>
            <a:r>
              <a:rPr lang="en-US" altLang="zh-CN" sz="2400" dirty="0" smtClean="0">
                <a:solidFill>
                  <a:srgbClr val="0000FF"/>
                </a:solidFill>
              </a:rPr>
              <a:t>What </a:t>
            </a:r>
            <a:r>
              <a:rPr lang="en-US" altLang="zh-CN" sz="2400" dirty="0">
                <a:solidFill>
                  <a:srgbClr val="0000FF"/>
                </a:solidFill>
              </a:rPr>
              <a:t>kind of </a:t>
            </a:r>
            <a:r>
              <a:rPr lang="en-US" altLang="zh-CN" sz="2400" dirty="0" smtClean="0">
                <a:solidFill>
                  <a:srgbClr val="0000FF"/>
                </a:solidFill>
              </a:rPr>
              <a:t>COC </a:t>
            </a:r>
            <a:r>
              <a:rPr lang="en-US" altLang="zh-CN" sz="2400" dirty="0">
                <a:solidFill>
                  <a:srgbClr val="0000FF"/>
                </a:solidFill>
              </a:rPr>
              <a:t>is suitable for </a:t>
            </a:r>
            <a:r>
              <a:rPr lang="en-US" altLang="zh-CN" sz="2400" dirty="0" smtClean="0">
                <a:solidFill>
                  <a:srgbClr val="0000FF"/>
                </a:solidFill>
              </a:rPr>
              <a:t>Chinese women?</a:t>
            </a:r>
          </a:p>
          <a:p>
            <a:pPr>
              <a:buClr>
                <a:srgbClr val="FF0000"/>
              </a:buClr>
              <a:buSzPct val="100000"/>
            </a:pPr>
            <a:r>
              <a:rPr lang="en-US" altLang="zh-CN" sz="2400" dirty="0" smtClean="0">
                <a:solidFill>
                  <a:srgbClr val="0000FF"/>
                </a:solidFill>
              </a:rPr>
              <a:t>What adverse reaction/side effect </a:t>
            </a:r>
            <a:r>
              <a:rPr lang="en-US" altLang="zh-CN" sz="2400" dirty="0">
                <a:solidFill>
                  <a:srgbClr val="0000FF"/>
                </a:solidFill>
              </a:rPr>
              <a:t>will be caused</a:t>
            </a:r>
            <a:r>
              <a:rPr lang="en-US" altLang="zh-CN" sz="2400" dirty="0" smtClean="0">
                <a:solidFill>
                  <a:srgbClr val="0000FF"/>
                </a:solidFill>
              </a:rPr>
              <a:t>?</a:t>
            </a:r>
            <a:r>
              <a:rPr lang="en-US" altLang="zh-CN" sz="2400" dirty="0">
                <a:solidFill>
                  <a:srgbClr val="0000FF"/>
                </a:solidFill>
              </a:rPr>
              <a:t> How do avoid </a:t>
            </a:r>
            <a:r>
              <a:rPr lang="en-US" altLang="zh-CN" sz="2400" dirty="0" smtClean="0">
                <a:solidFill>
                  <a:srgbClr val="0000FF"/>
                </a:solidFill>
              </a:rPr>
              <a:t>?</a:t>
            </a:r>
            <a:endParaRPr lang="en-US" altLang="zh-CN" sz="2400" dirty="0">
              <a:solidFill>
                <a:srgbClr val="0000FF"/>
              </a:solidFill>
            </a:endParaRPr>
          </a:p>
          <a:p>
            <a:pPr>
              <a:buClr>
                <a:srgbClr val="FF0000"/>
              </a:buClr>
              <a:buSzPct val="100000"/>
            </a:pPr>
            <a:r>
              <a:rPr lang="en-US" altLang="zh-CN" sz="2400" dirty="0" smtClean="0">
                <a:solidFill>
                  <a:srgbClr val="0000FF"/>
                </a:solidFill>
              </a:rPr>
              <a:t>What are benefits </a:t>
            </a:r>
            <a:r>
              <a:rPr lang="en-US" altLang="zh-CN" sz="2400" dirty="0">
                <a:solidFill>
                  <a:srgbClr val="0000FF"/>
                </a:solidFill>
              </a:rPr>
              <a:t>or </a:t>
            </a:r>
            <a:r>
              <a:rPr lang="en-US" altLang="zh-CN" sz="2400" dirty="0" smtClean="0">
                <a:solidFill>
                  <a:srgbClr val="0000FF"/>
                </a:solidFill>
              </a:rPr>
              <a:t>harms of use COC</a:t>
            </a:r>
            <a:r>
              <a:rPr lang="zh-CN" altLang="en-US" sz="2400" dirty="0" smtClean="0">
                <a:solidFill>
                  <a:srgbClr val="0000FF"/>
                </a:solidFill>
              </a:rPr>
              <a:t>？</a:t>
            </a:r>
            <a:endParaRPr lang="en-US" altLang="zh-CN" sz="2400" dirty="0">
              <a:solidFill>
                <a:srgbClr val="0000FF"/>
              </a:solidFill>
            </a:endParaRPr>
          </a:p>
          <a:p>
            <a:endParaRPr lang="en-US" altLang="zh-CN" sz="2800" b="1" dirty="0">
              <a:solidFill>
                <a:srgbClr val="000066"/>
              </a:solidFill>
            </a:endParaRPr>
          </a:p>
        </p:txBody>
      </p:sp>
      <p:pic>
        <p:nvPicPr>
          <p:cNvPr id="1636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509120"/>
            <a:ext cx="1665925" cy="214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8299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576" y="414536"/>
            <a:ext cx="7924800" cy="11430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76872"/>
            <a:ext cx="7693025" cy="3809603"/>
          </a:xfrm>
        </p:spPr>
        <p:txBody>
          <a:bodyPr/>
          <a:lstStyle/>
          <a:p>
            <a:pPr>
              <a:buClr>
                <a:srgbClr val="FF0000"/>
              </a:buClr>
              <a:buSzPct val="100000"/>
            </a:pPr>
            <a:r>
              <a:rPr lang="en-US" altLang="zh-CN" sz="2200" dirty="0" smtClean="0">
                <a:solidFill>
                  <a:srgbClr val="0000FF"/>
                </a:solidFill>
              </a:rPr>
              <a:t>There were the association </a:t>
            </a:r>
            <a:r>
              <a:rPr lang="en-US" altLang="zh-CN" sz="2200" dirty="0">
                <a:solidFill>
                  <a:srgbClr val="0000FF"/>
                </a:solidFill>
              </a:rPr>
              <a:t>between COC exposure and </a:t>
            </a:r>
            <a:r>
              <a:rPr lang="en-US" altLang="zh-CN" sz="2200" dirty="0" smtClean="0">
                <a:solidFill>
                  <a:srgbClr val="0000FF"/>
                </a:solidFill>
              </a:rPr>
              <a:t>multiple factors on </a:t>
            </a:r>
            <a:r>
              <a:rPr lang="en-US" altLang="zh-CN" sz="2200" dirty="0">
                <a:solidFill>
                  <a:srgbClr val="0000FF"/>
                </a:solidFill>
              </a:rPr>
              <a:t>the risk of female stroke in </a:t>
            </a:r>
            <a:r>
              <a:rPr lang="en-US" altLang="zh-CN" sz="2200" dirty="0" smtClean="0">
                <a:solidFill>
                  <a:srgbClr val="0000FF"/>
                </a:solidFill>
              </a:rPr>
              <a:t>China. </a:t>
            </a:r>
          </a:p>
          <a:p>
            <a:pPr lvl="2">
              <a:buClr>
                <a:srgbClr val="FF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rgbClr val="0000FF"/>
                </a:solidFill>
              </a:rPr>
              <a:t>Hypertension</a:t>
            </a:r>
          </a:p>
          <a:p>
            <a:pPr lvl="1">
              <a:buClr>
                <a:srgbClr val="FF0000"/>
              </a:buClr>
              <a:buSzPct val="100000"/>
              <a:buFont typeface="Wingdings" panose="05000000000000000000" pitchFamily="2" charset="2"/>
              <a:buChar char="ü"/>
            </a:pPr>
            <a:endParaRPr lang="en-US" altLang="zh-CN" sz="2000" dirty="0" smtClean="0">
              <a:solidFill>
                <a:srgbClr val="0000FF"/>
              </a:solidFill>
            </a:endParaRPr>
          </a:p>
          <a:p>
            <a:pPr lvl="2">
              <a:buClr>
                <a:srgbClr val="FF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rgbClr val="0000FF"/>
                </a:solidFill>
              </a:rPr>
              <a:t>dyslipidemia </a:t>
            </a:r>
          </a:p>
          <a:p>
            <a:pPr lvl="1">
              <a:buClr>
                <a:srgbClr val="FF0000"/>
              </a:buClr>
              <a:buSzPct val="100000"/>
              <a:buFont typeface="Wingdings" panose="05000000000000000000" pitchFamily="2" charset="2"/>
              <a:buChar char="ü"/>
            </a:pPr>
            <a:endParaRPr lang="en-US" altLang="zh-CN" sz="2000" dirty="0" smtClean="0">
              <a:solidFill>
                <a:srgbClr val="0000FF"/>
              </a:solidFill>
            </a:endParaRPr>
          </a:p>
          <a:p>
            <a:pPr lvl="2">
              <a:buClr>
                <a:srgbClr val="FF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altLang="zh-CN" dirty="0" smtClean="0">
                <a:solidFill>
                  <a:srgbClr val="0000FF"/>
                </a:solidFill>
              </a:rPr>
              <a:t>susceptibility </a:t>
            </a:r>
            <a:endParaRPr lang="en-US" altLang="zh-CN" dirty="0">
              <a:solidFill>
                <a:srgbClr val="0000FF"/>
              </a:solidFill>
            </a:endParaRPr>
          </a:p>
          <a:p>
            <a:pPr marL="342900" lvl="2" indent="-342900">
              <a:buClr>
                <a:srgbClr val="FF0000"/>
              </a:buClr>
              <a:buSzPct val="100000"/>
            </a:pPr>
            <a:r>
              <a:rPr lang="en-US" altLang="zh-CN" sz="2200" dirty="0">
                <a:solidFill>
                  <a:srgbClr val="0000FF"/>
                </a:solidFill>
                <a:cs typeface="+mn-cs"/>
              </a:rPr>
              <a:t>Identified as a </a:t>
            </a:r>
            <a:r>
              <a:rPr lang="en-US" altLang="zh-CN" sz="2200" dirty="0" smtClean="0">
                <a:solidFill>
                  <a:srgbClr val="0000FF"/>
                </a:solidFill>
                <a:cs typeface="+mn-cs"/>
              </a:rPr>
              <a:t>national key </a:t>
            </a:r>
            <a:r>
              <a:rPr lang="en-US" altLang="zh-CN" sz="2200" dirty="0">
                <a:solidFill>
                  <a:srgbClr val="0000FF"/>
                </a:solidFill>
                <a:cs typeface="+mn-cs"/>
              </a:rPr>
              <a:t>project in the Ninth Five-Year Plan Science &amp; Technology Priority Program. </a:t>
            </a:r>
          </a:p>
          <a:p>
            <a:pPr lvl="2">
              <a:buClr>
                <a:srgbClr val="FF0000"/>
              </a:buClr>
              <a:buSzPct val="100000"/>
              <a:buFont typeface="Wingdings" panose="05000000000000000000" pitchFamily="2" charset="2"/>
              <a:buChar char="ü"/>
            </a:pPr>
            <a:endParaRPr lang="en-US" altLang="zh-CN" dirty="0" smtClean="0">
              <a:solidFill>
                <a:srgbClr val="0000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E102-4B89-4381-93B8-DD181DA3A349}" type="slidenum">
              <a:rPr lang="en-US" altLang="zh-CN" smtClean="0"/>
              <a:pPr/>
              <a:t>7</a:t>
            </a:fld>
            <a:endParaRPr lang="en-US" altLang="zh-CN"/>
          </a:p>
        </p:txBody>
      </p:sp>
      <p:pic>
        <p:nvPicPr>
          <p:cNvPr id="1639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84984"/>
            <a:ext cx="1401763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53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6672"/>
            <a:ext cx="4292600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27753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:\mmacaluso\Drli\taicang-rudo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9519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ChangeArrowheads="1"/>
          </p:cNvSpPr>
          <p:nvPr/>
        </p:nvSpPr>
        <p:spPr bwMode="auto">
          <a:xfrm>
            <a:off x="3276600" y="836613"/>
            <a:ext cx="3022600" cy="863600"/>
          </a:xfrm>
          <a:prstGeom prst="rect">
            <a:avLst/>
          </a:prstGeom>
          <a:solidFill>
            <a:srgbClr val="E2FFC5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36000" rIns="0" bIns="36000"/>
          <a:lstStyle/>
          <a:p>
            <a:pPr algn="ctr"/>
            <a:r>
              <a:rPr lang="en-US" altLang="zh-CN" sz="2200" b="1" smtClean="0">
                <a:solidFill>
                  <a:srgbClr val="0000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Population Surveillance</a:t>
            </a:r>
            <a:endParaRPr lang="en-US" altLang="zh-CN" sz="2200" b="1" smtClean="0">
              <a:solidFill>
                <a:srgbClr val="0000FF"/>
              </a:solidFill>
              <a:ea typeface="宋体" charset="-122"/>
            </a:endParaRPr>
          </a:p>
          <a:p>
            <a:pPr algn="ctr" eaLnBrk="0" hangingPunct="0"/>
            <a:r>
              <a:rPr lang="en-US" altLang="zh-CN" sz="1600" b="1" smtClean="0">
                <a:solidFill>
                  <a:srgbClr val="0000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160000 Women Under 65 Year of Age Who Lived in These Towns</a:t>
            </a:r>
            <a:endParaRPr lang="en-US" altLang="zh-CN" sz="1600" b="1" smtClean="0">
              <a:solidFill>
                <a:srgbClr val="0000FF"/>
              </a:solidFill>
              <a:ea typeface="宋体" charset="-122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627313" y="204788"/>
            <a:ext cx="4105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zh-CN" sz="2800" b="1" i="1" smtClean="0">
                <a:solidFill>
                  <a:srgbClr val="0000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Study design and Method</a:t>
            </a:r>
            <a:endParaRPr lang="en-US" altLang="zh-CN" sz="2800" b="1" smtClean="0">
              <a:solidFill>
                <a:srgbClr val="0000FF"/>
              </a:solidFill>
              <a:ea typeface="宋体" charset="-122"/>
            </a:endParaRPr>
          </a:p>
        </p:txBody>
      </p:sp>
      <p:grpSp>
        <p:nvGrpSpPr>
          <p:cNvPr id="736260" name="Group 4"/>
          <p:cNvGrpSpPr>
            <a:grpSpLocks/>
          </p:cNvGrpSpPr>
          <p:nvPr/>
        </p:nvGrpSpPr>
        <p:grpSpPr bwMode="auto">
          <a:xfrm>
            <a:off x="3492500" y="1700213"/>
            <a:ext cx="2592388" cy="2233612"/>
            <a:chOff x="2200" y="1071"/>
            <a:chExt cx="1633" cy="1407"/>
          </a:xfrm>
        </p:grpSpPr>
        <p:sp>
          <p:nvSpPr>
            <p:cNvPr id="16414" name="Rectangle 5"/>
            <p:cNvSpPr>
              <a:spLocks noChangeArrowheads="1"/>
            </p:cNvSpPr>
            <p:nvPr/>
          </p:nvSpPr>
          <p:spPr bwMode="auto">
            <a:xfrm>
              <a:off x="2200" y="1298"/>
              <a:ext cx="1633" cy="363"/>
            </a:xfrm>
            <a:prstGeom prst="rect">
              <a:avLst/>
            </a:prstGeom>
            <a:solidFill>
              <a:srgbClr val="DD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36000" rIns="0" bIns="36000"/>
            <a:lstStyle/>
            <a:p>
              <a:pPr algn="ctr"/>
              <a:r>
                <a:rPr lang="en-US" altLang="zh-CN" sz="16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Prospective Cohort Study</a:t>
              </a:r>
              <a:endParaRPr lang="en-US" altLang="zh-CN" sz="1600" b="1" smtClean="0">
                <a:solidFill>
                  <a:srgbClr val="0000FF"/>
                </a:solidFill>
                <a:ea typeface="宋体" charset="-122"/>
              </a:endParaRPr>
            </a:p>
            <a:p>
              <a:pPr algn="ctr" eaLnBrk="0" hangingPunct="0"/>
              <a:r>
                <a:rPr lang="en-US" altLang="zh-CN" sz="16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COC and IUD Cohort</a:t>
              </a:r>
              <a:endParaRPr lang="en-US" altLang="zh-CN" sz="1600" b="1" smtClean="0">
                <a:solidFill>
                  <a:srgbClr val="0000FF"/>
                </a:solidFill>
                <a:ea typeface="宋体" charset="-122"/>
              </a:endParaRPr>
            </a:p>
          </p:txBody>
        </p:sp>
        <p:sp>
          <p:nvSpPr>
            <p:cNvPr id="16415" name="AutoShape 6"/>
            <p:cNvSpPr>
              <a:spLocks noChangeArrowheads="1"/>
            </p:cNvSpPr>
            <p:nvPr/>
          </p:nvSpPr>
          <p:spPr bwMode="auto">
            <a:xfrm>
              <a:off x="2880" y="1071"/>
              <a:ext cx="227" cy="227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1">
              <a:gsLst>
                <a:gs pos="0">
                  <a:srgbClr val="ABFFAB"/>
                </a:gs>
                <a:gs pos="100000">
                  <a:srgbClr val="CC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16" name="Rectangle 7"/>
            <p:cNvSpPr>
              <a:spLocks noChangeArrowheads="1"/>
            </p:cNvSpPr>
            <p:nvPr/>
          </p:nvSpPr>
          <p:spPr bwMode="auto">
            <a:xfrm>
              <a:off x="2336" y="1933"/>
              <a:ext cx="1406" cy="545"/>
            </a:xfrm>
            <a:prstGeom prst="rect">
              <a:avLst/>
            </a:prstGeom>
            <a:solidFill>
              <a:srgbClr val="DD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36000" rIns="0" bIns="36000"/>
            <a:lstStyle/>
            <a:p>
              <a:pPr algn="ctr"/>
              <a:r>
                <a:rPr lang="en-US" altLang="zh-CN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Follow Up Annually</a:t>
              </a:r>
            </a:p>
            <a:p>
              <a:pPr algn="ctr"/>
              <a:r>
                <a:rPr lang="en-US" altLang="zh-CN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Contraception Use </a:t>
              </a:r>
            </a:p>
            <a:p>
              <a:pPr algn="ctr"/>
              <a:r>
                <a:rPr lang="en-US" altLang="zh-CN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Health Problems</a:t>
              </a:r>
            </a:p>
          </p:txBody>
        </p:sp>
        <p:sp>
          <p:nvSpPr>
            <p:cNvPr id="16417" name="AutoShape 8"/>
            <p:cNvSpPr>
              <a:spLocks noChangeArrowheads="1"/>
            </p:cNvSpPr>
            <p:nvPr/>
          </p:nvSpPr>
          <p:spPr bwMode="auto">
            <a:xfrm>
              <a:off x="2880" y="1661"/>
              <a:ext cx="227" cy="272"/>
            </a:xfrm>
            <a:prstGeom prst="downArrow">
              <a:avLst>
                <a:gd name="adj1" fmla="val 50000"/>
                <a:gd name="adj2" fmla="val 29956"/>
              </a:avLst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736265" name="Group 9"/>
          <p:cNvGrpSpPr>
            <a:grpSpLocks/>
          </p:cNvGrpSpPr>
          <p:nvPr/>
        </p:nvGrpSpPr>
        <p:grpSpPr bwMode="auto">
          <a:xfrm>
            <a:off x="6084888" y="1989138"/>
            <a:ext cx="2879725" cy="2593975"/>
            <a:chOff x="3833" y="1253"/>
            <a:chExt cx="1814" cy="1634"/>
          </a:xfrm>
        </p:grpSpPr>
        <p:sp>
          <p:nvSpPr>
            <p:cNvPr id="16410" name="Rectangle 10"/>
            <p:cNvSpPr>
              <a:spLocks noChangeArrowheads="1"/>
            </p:cNvSpPr>
            <p:nvPr/>
          </p:nvSpPr>
          <p:spPr bwMode="auto">
            <a:xfrm>
              <a:off x="4150" y="1253"/>
              <a:ext cx="1497" cy="499"/>
            </a:xfrm>
            <a:prstGeom prst="rect">
              <a:avLst/>
            </a:prstGeom>
            <a:solidFill>
              <a:srgbClr val="FFFFE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36000" rIns="0" bIns="36000"/>
            <a:lstStyle/>
            <a:p>
              <a:pPr algn="ctr"/>
              <a:r>
                <a:rPr lang="en-US" altLang="zh-CN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Cross-sectional Study</a:t>
              </a:r>
              <a:endParaRPr lang="en-US" altLang="zh-CN" b="1" smtClean="0">
                <a:solidFill>
                  <a:srgbClr val="0000FF"/>
                </a:solidFill>
                <a:ea typeface="宋体" charset="-122"/>
              </a:endParaRPr>
            </a:p>
            <a:p>
              <a:pPr algn="ctr" eaLnBrk="0" hangingPunct="0"/>
              <a:r>
                <a:rPr lang="en-US" altLang="zh-CN" sz="15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Continuous use of COC and</a:t>
              </a:r>
              <a:endParaRPr lang="en-US" altLang="zh-CN" sz="1500" b="1" smtClean="0">
                <a:solidFill>
                  <a:srgbClr val="0000FF"/>
                </a:solidFill>
                <a:ea typeface="宋体" charset="-122"/>
              </a:endParaRPr>
            </a:p>
            <a:p>
              <a:pPr algn="ctr" eaLnBrk="0" hangingPunct="0"/>
              <a:r>
                <a:rPr lang="en-US" altLang="zh-CN" sz="15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IUD with 5-15 years </a:t>
              </a:r>
              <a:endParaRPr lang="en-US" altLang="zh-CN" sz="1500" b="1" smtClean="0">
                <a:solidFill>
                  <a:srgbClr val="0000FF"/>
                </a:solidFill>
                <a:ea typeface="宋体" charset="-122"/>
              </a:endParaRPr>
            </a:p>
          </p:txBody>
        </p:sp>
        <p:sp>
          <p:nvSpPr>
            <p:cNvPr id="16411" name="Rectangle 11"/>
            <p:cNvSpPr>
              <a:spLocks noChangeArrowheads="1"/>
            </p:cNvSpPr>
            <p:nvPr/>
          </p:nvSpPr>
          <p:spPr bwMode="auto">
            <a:xfrm>
              <a:off x="4105" y="2115"/>
              <a:ext cx="1497" cy="772"/>
            </a:xfrm>
            <a:prstGeom prst="rect">
              <a:avLst/>
            </a:prstGeom>
            <a:solidFill>
              <a:srgbClr val="FFFFE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36000" rIns="0" bIns="36000"/>
            <a:lstStyle/>
            <a:p>
              <a:pPr algn="ctr"/>
              <a:r>
                <a:rPr lang="en-US" altLang="zh-CN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Body Index </a:t>
              </a:r>
              <a:endParaRPr lang="en-US" altLang="zh-CN" b="1" smtClean="0">
                <a:solidFill>
                  <a:srgbClr val="0000FF"/>
                </a:solidFill>
                <a:ea typeface="宋体" charset="-122"/>
              </a:endParaRPr>
            </a:p>
            <a:p>
              <a:pPr algn="ctr" eaLnBrk="0" hangingPunct="0"/>
              <a:r>
                <a:rPr lang="en-US" altLang="zh-CN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BP Measurement，</a:t>
              </a:r>
              <a:endParaRPr lang="en-US" altLang="zh-CN" b="1" smtClean="0">
                <a:solidFill>
                  <a:srgbClr val="0000FF"/>
                </a:solidFill>
                <a:ea typeface="宋体" charset="-122"/>
              </a:endParaRPr>
            </a:p>
            <a:p>
              <a:pPr algn="ctr" eaLnBrk="0" hangingPunct="0"/>
              <a:r>
                <a:rPr lang="en-US" altLang="zh-CN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Lipid Metabolism，</a:t>
              </a:r>
              <a:endParaRPr lang="en-US" altLang="zh-CN" b="1" smtClean="0">
                <a:solidFill>
                  <a:srgbClr val="0000FF"/>
                </a:solidFill>
                <a:ea typeface="宋体" charset="-122"/>
              </a:endParaRPr>
            </a:p>
            <a:p>
              <a:pPr algn="ctr" eaLnBrk="0" hangingPunct="0"/>
              <a:r>
                <a:rPr lang="en-US" altLang="zh-CN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Coagulation Factors</a:t>
              </a:r>
              <a:endParaRPr lang="en-US" altLang="zh-CN" b="1" smtClean="0">
                <a:solidFill>
                  <a:srgbClr val="0000FF"/>
                </a:solidFill>
                <a:ea typeface="宋体" charset="-122"/>
              </a:endParaRPr>
            </a:p>
          </p:txBody>
        </p:sp>
        <p:sp>
          <p:nvSpPr>
            <p:cNvPr id="16412" name="AutoShape 12"/>
            <p:cNvSpPr>
              <a:spLocks noChangeArrowheads="1"/>
            </p:cNvSpPr>
            <p:nvPr/>
          </p:nvSpPr>
          <p:spPr bwMode="auto">
            <a:xfrm>
              <a:off x="3833" y="1434"/>
              <a:ext cx="314" cy="136"/>
            </a:xfrm>
            <a:prstGeom prst="rightArrow">
              <a:avLst>
                <a:gd name="adj1" fmla="val 50000"/>
                <a:gd name="adj2" fmla="val 57721"/>
              </a:avLst>
            </a:prstGeom>
            <a:gradFill rotWithShape="1">
              <a:gsLst>
                <a:gs pos="0">
                  <a:srgbClr val="CCFFFF"/>
                </a:gs>
                <a:gs pos="100000">
                  <a:srgbClr val="FFFFCC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13" name="AutoShape 13"/>
            <p:cNvSpPr>
              <a:spLocks noChangeArrowheads="1"/>
            </p:cNvSpPr>
            <p:nvPr/>
          </p:nvSpPr>
          <p:spPr bwMode="auto">
            <a:xfrm>
              <a:off x="4740" y="1752"/>
              <a:ext cx="227" cy="363"/>
            </a:xfrm>
            <a:prstGeom prst="downArrow">
              <a:avLst>
                <a:gd name="adj1" fmla="val 50000"/>
                <a:gd name="adj2" fmla="val 39978"/>
              </a:avLst>
            </a:pr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736270" name="Group 14"/>
          <p:cNvGrpSpPr>
            <a:grpSpLocks/>
          </p:cNvGrpSpPr>
          <p:nvPr/>
        </p:nvGrpSpPr>
        <p:grpSpPr bwMode="auto">
          <a:xfrm>
            <a:off x="1187450" y="3933825"/>
            <a:ext cx="6697663" cy="2513013"/>
            <a:chOff x="748" y="2478"/>
            <a:chExt cx="4219" cy="1583"/>
          </a:xfrm>
        </p:grpSpPr>
        <p:sp>
          <p:nvSpPr>
            <p:cNvPr id="16406" name="Text Box 15"/>
            <p:cNvSpPr txBox="1">
              <a:spLocks noChangeArrowheads="1"/>
            </p:cNvSpPr>
            <p:nvPr/>
          </p:nvSpPr>
          <p:spPr bwMode="auto">
            <a:xfrm>
              <a:off x="1973" y="3566"/>
              <a:ext cx="2268" cy="495"/>
            </a:xfrm>
            <a:prstGeom prst="rect">
              <a:avLst/>
            </a:prstGeom>
            <a:solidFill>
              <a:srgbClr val="B1FFCB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36000" rIns="0" bIns="36000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/>
              <a:r>
                <a:rPr kumimoji="0" lang="en-US" altLang="zh-CN" sz="1800" b="1" smtClean="0">
                  <a:solidFill>
                    <a:srgbClr val="0000FF"/>
                  </a:solidFill>
                  <a:cs typeface="Times New Roman" pitchFamily="18" charset="0"/>
                </a:rPr>
                <a:t>Risk-benefit Evaluation of</a:t>
              </a:r>
            </a:p>
            <a:p>
              <a:pPr algn="ctr"/>
              <a:r>
                <a:rPr kumimoji="0" lang="en-US" altLang="zh-CN" sz="1800" b="1" smtClean="0">
                  <a:solidFill>
                    <a:srgbClr val="0000FF"/>
                  </a:solidFill>
                  <a:cs typeface="Times New Roman" pitchFamily="18" charset="0"/>
                </a:rPr>
                <a:t>Women with Long-term Use COC</a:t>
              </a:r>
            </a:p>
          </p:txBody>
        </p:sp>
        <p:sp>
          <p:nvSpPr>
            <p:cNvPr id="16407" name="AutoShape 16"/>
            <p:cNvSpPr>
              <a:spLocks noChangeArrowheads="1"/>
            </p:cNvSpPr>
            <p:nvPr/>
          </p:nvSpPr>
          <p:spPr bwMode="auto">
            <a:xfrm>
              <a:off x="2880" y="2478"/>
              <a:ext cx="272" cy="1088"/>
            </a:xfrm>
            <a:prstGeom prst="downArrow">
              <a:avLst>
                <a:gd name="adj1" fmla="val 50000"/>
                <a:gd name="adj2" fmla="val 61537"/>
              </a:avLst>
            </a:prstGeom>
            <a:gradFill rotWithShape="1">
              <a:gsLst>
                <a:gs pos="0">
                  <a:srgbClr val="CCFFFF"/>
                </a:gs>
                <a:gs pos="100000">
                  <a:srgbClr val="99FFC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08" name="AutoShape 17"/>
            <p:cNvSpPr>
              <a:spLocks noChangeArrowheads="1"/>
            </p:cNvSpPr>
            <p:nvPr/>
          </p:nvSpPr>
          <p:spPr bwMode="auto">
            <a:xfrm rot="5400000" flipV="1">
              <a:off x="4037" y="3090"/>
              <a:ext cx="1134" cy="726"/>
            </a:xfrm>
            <a:custGeom>
              <a:avLst/>
              <a:gdLst>
                <a:gd name="T0" fmla="*/ 904 w 21600"/>
                <a:gd name="T1" fmla="*/ 0 h 21600"/>
                <a:gd name="T2" fmla="*/ 673 w 21600"/>
                <a:gd name="T3" fmla="*/ 226 h 21600"/>
                <a:gd name="T4" fmla="*/ 0 w 21600"/>
                <a:gd name="T5" fmla="*/ 675 h 21600"/>
                <a:gd name="T6" fmla="*/ 486 w 21600"/>
                <a:gd name="T7" fmla="*/ 726 h 21600"/>
                <a:gd name="T8" fmla="*/ 972 w 21600"/>
                <a:gd name="T9" fmla="*/ 495 h 21600"/>
                <a:gd name="T10" fmla="*/ 1134 w 21600"/>
                <a:gd name="T11" fmla="*/ 226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8536 h 21600"/>
                <a:gd name="T20" fmla="*/ 18514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7212" y="0"/>
                  </a:moveTo>
                  <a:lnTo>
                    <a:pt x="12824" y="6735"/>
                  </a:lnTo>
                  <a:lnTo>
                    <a:pt x="15902" y="6735"/>
                  </a:lnTo>
                  <a:lnTo>
                    <a:pt x="15902" y="18545"/>
                  </a:lnTo>
                  <a:lnTo>
                    <a:pt x="0" y="18545"/>
                  </a:lnTo>
                  <a:lnTo>
                    <a:pt x="0" y="21600"/>
                  </a:lnTo>
                  <a:lnTo>
                    <a:pt x="18522" y="21600"/>
                  </a:lnTo>
                  <a:lnTo>
                    <a:pt x="18522" y="6735"/>
                  </a:lnTo>
                  <a:lnTo>
                    <a:pt x="21600" y="6735"/>
                  </a:lnTo>
                  <a:lnTo>
                    <a:pt x="17212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ABFFAB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09" name="AutoShape 18"/>
            <p:cNvSpPr>
              <a:spLocks noChangeArrowheads="1"/>
            </p:cNvSpPr>
            <p:nvPr/>
          </p:nvSpPr>
          <p:spPr bwMode="auto">
            <a:xfrm rot="5400000">
              <a:off x="1157" y="3112"/>
              <a:ext cx="408" cy="1225"/>
            </a:xfrm>
            <a:custGeom>
              <a:avLst/>
              <a:gdLst>
                <a:gd name="T0" fmla="*/ 310 w 21600"/>
                <a:gd name="T1" fmla="*/ 0 h 21600"/>
                <a:gd name="T2" fmla="*/ 212 w 21600"/>
                <a:gd name="T3" fmla="*/ 430 h 21600"/>
                <a:gd name="T4" fmla="*/ 0 w 21600"/>
                <a:gd name="T5" fmla="*/ 1032 h 21600"/>
                <a:gd name="T6" fmla="*/ 184 w 21600"/>
                <a:gd name="T7" fmla="*/ 1225 h 21600"/>
                <a:gd name="T8" fmla="*/ 368 w 21600"/>
                <a:gd name="T9" fmla="*/ 851 h 21600"/>
                <a:gd name="T10" fmla="*/ 408 w 21600"/>
                <a:gd name="T11" fmla="*/ 430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4794 h 21600"/>
                <a:gd name="T20" fmla="*/ 19482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412" y="0"/>
                  </a:moveTo>
                  <a:lnTo>
                    <a:pt x="11223" y="7575"/>
                  </a:lnTo>
                  <a:lnTo>
                    <a:pt x="13341" y="7575"/>
                  </a:lnTo>
                  <a:lnTo>
                    <a:pt x="13341" y="14791"/>
                  </a:lnTo>
                  <a:lnTo>
                    <a:pt x="0" y="14791"/>
                  </a:lnTo>
                  <a:lnTo>
                    <a:pt x="0" y="21600"/>
                  </a:lnTo>
                  <a:lnTo>
                    <a:pt x="19482" y="21600"/>
                  </a:lnTo>
                  <a:lnTo>
                    <a:pt x="19482" y="7575"/>
                  </a:lnTo>
                  <a:lnTo>
                    <a:pt x="21600" y="7575"/>
                  </a:lnTo>
                  <a:lnTo>
                    <a:pt x="16412" y="0"/>
                  </a:lnTo>
                  <a:close/>
                </a:path>
              </a:pathLst>
            </a:custGeom>
            <a:gradFill rotWithShape="1">
              <a:gsLst>
                <a:gs pos="0">
                  <a:srgbClr val="FED6F6"/>
                </a:gs>
                <a:gs pos="100000">
                  <a:srgbClr val="99FFCC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736275" name="Group 19"/>
          <p:cNvGrpSpPr>
            <a:grpSpLocks/>
          </p:cNvGrpSpPr>
          <p:nvPr/>
        </p:nvGrpSpPr>
        <p:grpSpPr bwMode="auto">
          <a:xfrm>
            <a:off x="179388" y="1268413"/>
            <a:ext cx="3816350" cy="4321175"/>
            <a:chOff x="113" y="799"/>
            <a:chExt cx="2404" cy="2722"/>
          </a:xfrm>
        </p:grpSpPr>
        <p:sp>
          <p:nvSpPr>
            <p:cNvPr id="16392" name="Line 20"/>
            <p:cNvSpPr>
              <a:spLocks noChangeShapeType="1"/>
            </p:cNvSpPr>
            <p:nvPr/>
          </p:nvSpPr>
          <p:spPr bwMode="auto">
            <a:xfrm flipV="1">
              <a:off x="431" y="3521"/>
              <a:ext cx="122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393" name="Rectangle 21"/>
            <p:cNvSpPr>
              <a:spLocks noChangeArrowheads="1"/>
            </p:cNvSpPr>
            <p:nvPr/>
          </p:nvSpPr>
          <p:spPr bwMode="auto">
            <a:xfrm>
              <a:off x="113" y="2568"/>
              <a:ext cx="1225" cy="725"/>
            </a:xfrm>
            <a:prstGeom prst="rect">
              <a:avLst/>
            </a:prstGeom>
            <a:solidFill>
              <a:srgbClr val="FFE1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CN" sz="1600" b="1" dirty="0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Clinic Examination</a:t>
              </a:r>
            </a:p>
            <a:p>
              <a:r>
                <a:rPr lang="en-US" altLang="zh-CN" sz="1600" b="1" dirty="0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 Lab Assay</a:t>
              </a:r>
            </a:p>
            <a:p>
              <a:r>
                <a:rPr lang="en-US" altLang="zh-CN" sz="1600" b="1" dirty="0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Disease Diagnosis</a:t>
              </a:r>
              <a:endParaRPr lang="en-US" altLang="zh-CN" sz="1600" b="1" dirty="0" smtClean="0">
                <a:solidFill>
                  <a:srgbClr val="0000FF"/>
                </a:solidFill>
                <a:ea typeface="宋体" charset="-122"/>
              </a:endParaRPr>
            </a:p>
          </p:txBody>
        </p:sp>
        <p:sp>
          <p:nvSpPr>
            <p:cNvPr id="16394" name="Rectangle 22"/>
            <p:cNvSpPr>
              <a:spLocks noChangeArrowheads="1"/>
            </p:cNvSpPr>
            <p:nvPr/>
          </p:nvSpPr>
          <p:spPr bwMode="auto">
            <a:xfrm>
              <a:off x="113" y="1162"/>
              <a:ext cx="1633" cy="635"/>
            </a:xfrm>
            <a:prstGeom prst="rect">
              <a:avLst/>
            </a:prstGeom>
            <a:solidFill>
              <a:srgbClr val="FFE1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zh-CN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Case-control Study</a:t>
              </a:r>
              <a:endParaRPr lang="en-US" altLang="zh-CN" b="1" smtClean="0">
                <a:solidFill>
                  <a:srgbClr val="0000FF"/>
                </a:solidFill>
                <a:ea typeface="宋体" charset="-122"/>
              </a:endParaRPr>
            </a:p>
            <a:p>
              <a:pPr algn="ctr" eaLnBrk="0" hangingPunct="0"/>
              <a:r>
                <a:rPr lang="en-US" altLang="zh-CN" sz="16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(Stroke cases and hospital, neighbor controls)</a:t>
              </a:r>
              <a:endParaRPr lang="en-US" altLang="zh-CN" sz="1600" b="1" smtClean="0">
                <a:solidFill>
                  <a:srgbClr val="0000FF"/>
                </a:solidFill>
                <a:ea typeface="宋体" charset="-122"/>
              </a:endParaRPr>
            </a:p>
          </p:txBody>
        </p:sp>
        <p:sp>
          <p:nvSpPr>
            <p:cNvPr id="16395" name="Line 23"/>
            <p:cNvSpPr>
              <a:spLocks noChangeShapeType="1"/>
            </p:cNvSpPr>
            <p:nvPr/>
          </p:nvSpPr>
          <p:spPr bwMode="auto">
            <a:xfrm>
              <a:off x="930" y="1797"/>
              <a:ext cx="0" cy="3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396" name="Rectangle 24"/>
            <p:cNvSpPr>
              <a:spLocks noChangeArrowheads="1"/>
            </p:cNvSpPr>
            <p:nvPr/>
          </p:nvSpPr>
          <p:spPr bwMode="auto">
            <a:xfrm>
              <a:off x="1429" y="2568"/>
              <a:ext cx="1088" cy="726"/>
            </a:xfrm>
            <a:prstGeom prst="rect">
              <a:avLst/>
            </a:prstGeom>
            <a:solidFill>
              <a:srgbClr val="FFE1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altLang="zh-CN" sz="14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Health Level</a:t>
              </a:r>
              <a:endParaRPr lang="en-US" altLang="zh-CN" sz="1400" b="1" smtClean="0">
                <a:solidFill>
                  <a:srgbClr val="0000FF"/>
                </a:solidFill>
                <a:ea typeface="宋体" charset="-122"/>
              </a:endParaRPr>
            </a:p>
            <a:p>
              <a:pPr eaLnBrk="0" hangingPunct="0"/>
              <a:r>
                <a:rPr lang="en-US" altLang="zh-CN" sz="14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Social Behavior </a:t>
              </a:r>
              <a:endParaRPr lang="en-US" altLang="zh-CN" sz="1400" b="1" smtClean="0">
                <a:solidFill>
                  <a:srgbClr val="0000FF"/>
                </a:solidFill>
                <a:ea typeface="宋体" charset="-122"/>
              </a:endParaRPr>
            </a:p>
            <a:p>
              <a:pPr eaLnBrk="0" hangingPunct="0"/>
              <a:r>
                <a:rPr lang="en-US" altLang="zh-CN" sz="14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Contraception Use </a:t>
              </a:r>
              <a:endParaRPr lang="en-US" altLang="zh-CN" sz="1400" b="1" smtClean="0">
                <a:solidFill>
                  <a:srgbClr val="0000FF"/>
                </a:solidFill>
                <a:ea typeface="宋体" charset="-122"/>
              </a:endParaRPr>
            </a:p>
            <a:p>
              <a:pPr eaLnBrk="0" hangingPunct="0"/>
              <a:r>
                <a:rPr lang="en-US" altLang="zh-CN" sz="14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  <a:cs typeface="Times New Roman" pitchFamily="18" charset="0"/>
                </a:rPr>
                <a:t>ACE/AGT Gene </a:t>
              </a:r>
              <a:endParaRPr lang="en-US" altLang="zh-CN" sz="1400" b="1" smtClean="0">
                <a:solidFill>
                  <a:srgbClr val="0000FF"/>
                </a:solidFill>
                <a:ea typeface="宋体" charset="-122"/>
              </a:endParaRPr>
            </a:p>
            <a:p>
              <a:pPr eaLnBrk="0" hangingPunct="0"/>
              <a:r>
                <a:rPr lang="en-US" altLang="zh-CN" sz="1400" b="1" smtClean="0">
                  <a:solidFill>
                    <a:srgbClr val="0000FF"/>
                  </a:solidFill>
                  <a:latin typeface="Times New Roman" pitchFamily="18" charset="0"/>
                  <a:ea typeface="宋体" charset="-122"/>
                </a:rPr>
                <a:t>Polymorphism</a:t>
              </a:r>
              <a:endParaRPr lang="en-US" altLang="zh-CN" sz="1400" b="1" smtClean="0">
                <a:solidFill>
                  <a:srgbClr val="0000FF"/>
                </a:solidFill>
                <a:ea typeface="宋体" charset="-122"/>
              </a:endParaRPr>
            </a:p>
          </p:txBody>
        </p:sp>
        <p:sp>
          <p:nvSpPr>
            <p:cNvPr id="16397" name="Line 25"/>
            <p:cNvSpPr>
              <a:spLocks noChangeShapeType="1"/>
            </p:cNvSpPr>
            <p:nvPr/>
          </p:nvSpPr>
          <p:spPr bwMode="auto">
            <a:xfrm>
              <a:off x="431" y="2160"/>
              <a:ext cx="117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398" name="Line 26"/>
            <p:cNvSpPr>
              <a:spLocks noChangeShapeType="1"/>
            </p:cNvSpPr>
            <p:nvPr/>
          </p:nvSpPr>
          <p:spPr bwMode="auto">
            <a:xfrm>
              <a:off x="431" y="2160"/>
              <a:ext cx="0" cy="4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399" name="Line 27"/>
            <p:cNvSpPr>
              <a:spLocks noChangeShapeType="1"/>
            </p:cNvSpPr>
            <p:nvPr/>
          </p:nvSpPr>
          <p:spPr bwMode="auto">
            <a:xfrm>
              <a:off x="1610" y="2160"/>
              <a:ext cx="0" cy="4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00" name="Line 28"/>
            <p:cNvSpPr>
              <a:spLocks noChangeShapeType="1"/>
            </p:cNvSpPr>
            <p:nvPr/>
          </p:nvSpPr>
          <p:spPr bwMode="auto">
            <a:xfrm flipV="1">
              <a:off x="1973" y="799"/>
              <a:ext cx="10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01" name="Line 29"/>
            <p:cNvSpPr>
              <a:spLocks noChangeShapeType="1"/>
            </p:cNvSpPr>
            <p:nvPr/>
          </p:nvSpPr>
          <p:spPr bwMode="auto">
            <a:xfrm>
              <a:off x="1973" y="799"/>
              <a:ext cx="0" cy="13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02" name="Line 30"/>
            <p:cNvSpPr>
              <a:spLocks noChangeShapeType="1"/>
            </p:cNvSpPr>
            <p:nvPr/>
          </p:nvSpPr>
          <p:spPr bwMode="auto">
            <a:xfrm flipV="1">
              <a:off x="1973" y="2160"/>
              <a:ext cx="3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03" name="Line 31"/>
            <p:cNvSpPr>
              <a:spLocks noChangeShapeType="1"/>
            </p:cNvSpPr>
            <p:nvPr/>
          </p:nvSpPr>
          <p:spPr bwMode="auto">
            <a:xfrm>
              <a:off x="1655" y="3294"/>
              <a:ext cx="0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04" name="Line 32"/>
            <p:cNvSpPr>
              <a:spLocks noChangeShapeType="1"/>
            </p:cNvSpPr>
            <p:nvPr/>
          </p:nvSpPr>
          <p:spPr bwMode="auto">
            <a:xfrm>
              <a:off x="431" y="3294"/>
              <a:ext cx="0" cy="2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6405" name="AutoShape 33"/>
            <p:cNvSpPr>
              <a:spLocks noChangeArrowheads="1"/>
            </p:cNvSpPr>
            <p:nvPr/>
          </p:nvSpPr>
          <p:spPr bwMode="auto">
            <a:xfrm rot="10800000">
              <a:off x="1746" y="1389"/>
              <a:ext cx="454" cy="136"/>
            </a:xfrm>
            <a:prstGeom prst="rightArrow">
              <a:avLst>
                <a:gd name="adj1" fmla="val 50000"/>
                <a:gd name="adj2" fmla="val 83456"/>
              </a:avLst>
            </a:prstGeom>
            <a:gradFill rotWithShape="1">
              <a:gsLst>
                <a:gs pos="0">
                  <a:srgbClr val="FED6F6"/>
                </a:gs>
                <a:gs pos="100000">
                  <a:srgbClr val="CC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kumimoji="1" lang="zh-CN" altLang="en-US" sz="2400" smtClean="0">
                <a:solidFill>
                  <a:srgbClr val="0000FF"/>
                </a:solidFill>
                <a:latin typeface="Times New Roman" pitchFamily="18" charset="0"/>
                <a:ea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835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3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73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73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73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3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6258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54C2-CC37-48FA-BD38-54388CAE4A25}" type="slidenum">
              <a:rPr lang="en-US" altLang="zh-CN" smtClean="0"/>
              <a:pPr/>
              <a:t>10</a:t>
            </a:fld>
            <a:endParaRPr lang="en-US" altLang="zh-CN"/>
          </a:p>
        </p:txBody>
      </p:sp>
      <p:sp>
        <p:nvSpPr>
          <p:cNvPr id="5" name="矩形 4"/>
          <p:cNvSpPr/>
          <p:nvPr/>
        </p:nvSpPr>
        <p:spPr>
          <a:xfrm>
            <a:off x="827584" y="1340768"/>
            <a:ext cx="741682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en-US" altLang="zh-CN" sz="2200" b="1" dirty="0">
                <a:solidFill>
                  <a:srgbClr val="0000FF"/>
                </a:solidFill>
                <a:latin typeface="+mn-lt"/>
                <a:ea typeface="+mn-ea"/>
              </a:rPr>
              <a:t>A prospective cohort study </a:t>
            </a:r>
          </a:p>
          <a:p>
            <a:pPr marL="342900" indent="-3429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en-US" altLang="zh-CN" sz="2200" b="1" dirty="0" smtClean="0">
                <a:solidFill>
                  <a:srgbClr val="0000FF"/>
                </a:solidFill>
                <a:latin typeface="+mn-lt"/>
                <a:ea typeface="+mn-ea"/>
              </a:rPr>
              <a:t>COC cohort and an </a:t>
            </a:r>
            <a:r>
              <a:rPr lang="en-US" altLang="zh-CN" sz="2200" b="1" dirty="0">
                <a:solidFill>
                  <a:srgbClr val="0000FF"/>
                </a:solidFill>
                <a:latin typeface="+mn-lt"/>
                <a:ea typeface="+mn-ea"/>
              </a:rPr>
              <a:t>intrauterine device (IUD) </a:t>
            </a:r>
            <a:r>
              <a:rPr lang="en-US" altLang="zh-CN" sz="2200" b="1" dirty="0" smtClean="0">
                <a:solidFill>
                  <a:srgbClr val="0000FF"/>
                </a:solidFill>
                <a:latin typeface="+mn-lt"/>
                <a:ea typeface="+mn-ea"/>
              </a:rPr>
              <a:t>cohort in </a:t>
            </a:r>
            <a:r>
              <a:rPr lang="en-US" altLang="zh-CN" sz="2200" b="1" dirty="0">
                <a:solidFill>
                  <a:srgbClr val="0000FF"/>
                </a:solidFill>
                <a:latin typeface="+mn-lt"/>
                <a:ea typeface="+mn-ea"/>
              </a:rPr>
              <a:t>25 towns in two counties in Jiangsu Province, </a:t>
            </a:r>
            <a:r>
              <a:rPr lang="en-US" altLang="zh-CN" sz="2200" b="1" dirty="0" smtClean="0">
                <a:solidFill>
                  <a:srgbClr val="0000FF"/>
                </a:solidFill>
                <a:latin typeface="+mn-lt"/>
                <a:ea typeface="+mn-ea"/>
              </a:rPr>
              <a:t>China were </a:t>
            </a:r>
            <a:r>
              <a:rPr lang="en-US" altLang="zh-CN" sz="2200" b="1" dirty="0">
                <a:solidFill>
                  <a:srgbClr val="0000FF"/>
                </a:solidFill>
                <a:latin typeface="+mn-lt"/>
                <a:ea typeface="+mn-ea"/>
              </a:rPr>
              <a:t>followed up for the incidence of stroke.</a:t>
            </a:r>
          </a:p>
          <a:p>
            <a:pPr marL="800100" lvl="1" indent="-3429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en-US" altLang="zh-CN" sz="2200" b="1" dirty="0" smtClean="0">
                <a:solidFill>
                  <a:srgbClr val="0000FF"/>
                </a:solidFill>
                <a:latin typeface="+mn-lt"/>
                <a:ea typeface="+mn-ea"/>
              </a:rPr>
              <a:t>IUD cohort: used </a:t>
            </a:r>
            <a:r>
              <a:rPr lang="en-US" altLang="zh-CN" sz="2200" b="1" dirty="0">
                <a:solidFill>
                  <a:srgbClr val="0000FF"/>
                </a:solidFill>
                <a:latin typeface="+mn-lt"/>
                <a:ea typeface="+mn-ea"/>
              </a:rPr>
              <a:t>IUD &gt;3mos., never used </a:t>
            </a:r>
            <a:r>
              <a:rPr lang="en-US" altLang="zh-CN" sz="2200" b="1" dirty="0" smtClean="0">
                <a:solidFill>
                  <a:srgbClr val="0000FF"/>
                </a:solidFill>
                <a:latin typeface="+mn-lt"/>
                <a:ea typeface="+mn-ea"/>
              </a:rPr>
              <a:t>COC total </a:t>
            </a:r>
            <a:r>
              <a:rPr lang="en-US" altLang="zh-CN" sz="2200" b="1" dirty="0">
                <a:solidFill>
                  <a:srgbClr val="0000FF"/>
                </a:solidFill>
                <a:latin typeface="+mn-lt"/>
                <a:ea typeface="+mn-ea"/>
              </a:rPr>
              <a:t>75 230 </a:t>
            </a:r>
            <a:r>
              <a:rPr lang="en-US" altLang="zh-CN" sz="2200" b="1" dirty="0" smtClean="0">
                <a:solidFill>
                  <a:srgbClr val="0000FF"/>
                </a:solidFill>
                <a:latin typeface="+mn-lt"/>
                <a:ea typeface="+mn-ea"/>
              </a:rPr>
              <a:t>women.</a:t>
            </a:r>
          </a:p>
          <a:p>
            <a:pPr marL="800100" lvl="1" indent="-3429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en-US" altLang="zh-CN" sz="2200" b="1" dirty="0" smtClean="0">
                <a:solidFill>
                  <a:srgbClr val="0000FF"/>
                </a:solidFill>
                <a:latin typeface="+mn-lt"/>
                <a:ea typeface="+mn-ea"/>
              </a:rPr>
              <a:t>COC cohort: used COC </a:t>
            </a:r>
            <a:r>
              <a:rPr lang="en-US" altLang="zh-CN" sz="2200" b="1" dirty="0">
                <a:solidFill>
                  <a:srgbClr val="0000FF"/>
                </a:solidFill>
                <a:latin typeface="+mn-lt"/>
                <a:ea typeface="+mn-ea"/>
              </a:rPr>
              <a:t>&gt;3mos</a:t>
            </a:r>
            <a:r>
              <a:rPr lang="en-US" altLang="zh-CN" sz="2200" b="1" dirty="0" smtClean="0">
                <a:solidFill>
                  <a:srgbClr val="0000FF"/>
                </a:solidFill>
                <a:latin typeface="+mn-lt"/>
                <a:ea typeface="+mn-ea"/>
              </a:rPr>
              <a:t>., total 44 </a:t>
            </a:r>
            <a:r>
              <a:rPr lang="en-US" altLang="zh-CN" sz="2200" b="1" dirty="0">
                <a:solidFill>
                  <a:srgbClr val="0000FF"/>
                </a:solidFill>
                <a:latin typeface="+mn-lt"/>
                <a:ea typeface="+mn-ea"/>
              </a:rPr>
              <a:t>408 </a:t>
            </a:r>
            <a:r>
              <a:rPr lang="en-US" altLang="zh-CN" sz="2200" b="1" dirty="0" smtClean="0">
                <a:solidFill>
                  <a:srgbClr val="0000FF"/>
                </a:solidFill>
                <a:latin typeface="+mn-lt"/>
                <a:ea typeface="+mn-ea"/>
              </a:rPr>
              <a:t>women. </a:t>
            </a:r>
            <a:endParaRPr lang="en-US" altLang="zh-CN" sz="22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pic>
        <p:nvPicPr>
          <p:cNvPr id="16363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688"/>
            <a:ext cx="48831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7768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54C2-CC37-48FA-BD38-54388CAE4A25}" type="slidenum">
              <a:rPr lang="en-US" altLang="zh-CN" smtClean="0"/>
              <a:pPr/>
              <a:t>11</a:t>
            </a:fld>
            <a:endParaRPr lang="en-US" altLang="zh-CN"/>
          </a:p>
        </p:txBody>
      </p:sp>
      <p:sp>
        <p:nvSpPr>
          <p:cNvPr id="3" name="矩形 2"/>
          <p:cNvSpPr/>
          <p:nvPr/>
        </p:nvSpPr>
        <p:spPr>
          <a:xfrm>
            <a:off x="865419" y="1268760"/>
            <a:ext cx="7560840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FF0000"/>
              </a:buClr>
              <a:buSzPct val="100000"/>
              <a:buFont typeface="Wingdings" pitchFamily="2" charset="2"/>
              <a:buChar char="l"/>
            </a:pPr>
            <a:r>
              <a:rPr lang="en-US" altLang="zh-CN" sz="2200" b="1" dirty="0" smtClean="0">
                <a:solidFill>
                  <a:srgbClr val="0000FF"/>
                </a:solidFill>
                <a:latin typeface="Arial"/>
                <a:ea typeface="黑体"/>
              </a:rPr>
              <a:t>Case control study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  <a:buSzPct val="100000"/>
              <a:buFont typeface="Wingdings" pitchFamily="2" charset="2"/>
              <a:buChar char="l"/>
            </a:pPr>
            <a:endParaRPr lang="en-US" altLang="zh-CN" sz="2200" b="1" dirty="0" smtClean="0">
              <a:solidFill>
                <a:srgbClr val="0000FF"/>
              </a:solidFill>
              <a:latin typeface="Arial"/>
              <a:ea typeface="黑体"/>
            </a:endParaRP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  <a:buSzPct val="100000"/>
              <a:buFont typeface="Wingdings" pitchFamily="2" charset="2"/>
              <a:buChar char="l"/>
            </a:pPr>
            <a:r>
              <a:rPr lang="en-US" altLang="zh-CN" sz="2200" b="1" dirty="0" smtClean="0">
                <a:solidFill>
                  <a:srgbClr val="0000FF"/>
                </a:solidFill>
                <a:latin typeface="Arial"/>
                <a:ea typeface="黑体"/>
              </a:rPr>
              <a:t>Case of  a </a:t>
            </a:r>
            <a:r>
              <a:rPr lang="en-US" altLang="zh-CN" sz="2200" b="1" dirty="0">
                <a:solidFill>
                  <a:srgbClr val="0000FF"/>
                </a:solidFill>
                <a:latin typeface="Arial"/>
                <a:ea typeface="黑体"/>
              </a:rPr>
              <a:t>first-ever </a:t>
            </a:r>
            <a:r>
              <a:rPr lang="en-US" altLang="zh-CN" sz="2200" b="1" dirty="0" smtClean="0">
                <a:solidFill>
                  <a:srgbClr val="0000FF"/>
                </a:solidFill>
                <a:latin typeface="Arial"/>
                <a:ea typeface="黑体"/>
              </a:rPr>
              <a:t>stroke was  </a:t>
            </a:r>
            <a:r>
              <a:rPr lang="en-US" altLang="zh-CN" sz="2200" b="1" dirty="0">
                <a:solidFill>
                  <a:srgbClr val="0000FF"/>
                </a:solidFill>
                <a:latin typeface="Arial"/>
                <a:ea typeface="黑体"/>
              </a:rPr>
              <a:t>identified by computerized tomography (CT) or nuclear magnetic resonance (NMR). 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  <a:buSzPct val="100000"/>
              <a:buFont typeface="Wingdings" pitchFamily="2" charset="2"/>
              <a:buChar char="l"/>
            </a:pPr>
            <a:r>
              <a:rPr lang="en-US" altLang="zh-CN" sz="2200" b="1" dirty="0" smtClean="0">
                <a:solidFill>
                  <a:srgbClr val="0000FF"/>
                </a:solidFill>
                <a:latin typeface="Arial"/>
                <a:ea typeface="黑体"/>
              </a:rPr>
              <a:t>Two </a:t>
            </a:r>
            <a:r>
              <a:rPr lang="en-US" altLang="zh-CN" sz="2200" b="1" dirty="0">
                <a:solidFill>
                  <a:srgbClr val="0000FF"/>
                </a:solidFill>
                <a:latin typeface="Arial"/>
                <a:ea typeface="黑体"/>
              </a:rPr>
              <a:t>different controls including hospitalized patients and </a:t>
            </a:r>
            <a:r>
              <a:rPr lang="en-US" altLang="zh-CN" sz="2200" b="1" dirty="0" err="1">
                <a:solidFill>
                  <a:srgbClr val="0000FF"/>
                </a:solidFill>
                <a:latin typeface="Arial"/>
                <a:ea typeface="黑体"/>
              </a:rPr>
              <a:t>neighbourhood</a:t>
            </a:r>
            <a:r>
              <a:rPr lang="en-US" altLang="zh-CN" sz="2200" b="1" dirty="0">
                <a:solidFill>
                  <a:srgbClr val="0000FF"/>
                </a:solidFill>
                <a:latin typeface="Arial"/>
                <a:ea typeface="黑体"/>
              </a:rPr>
              <a:t> were matched to the cases according (</a:t>
            </a:r>
            <a:r>
              <a:rPr lang="en-US" altLang="zh-CN" sz="2200" b="1" dirty="0" err="1">
                <a:solidFill>
                  <a:srgbClr val="0000FF"/>
                </a:solidFill>
                <a:latin typeface="Arial"/>
                <a:ea typeface="黑体"/>
              </a:rPr>
              <a:t>i</a:t>
            </a:r>
            <a:r>
              <a:rPr lang="en-US" altLang="zh-CN" sz="2200" b="1" dirty="0">
                <a:solidFill>
                  <a:srgbClr val="0000FF"/>
                </a:solidFill>
                <a:latin typeface="Arial"/>
                <a:ea typeface="黑体"/>
              </a:rPr>
              <a:t>) age, ± 3 years; (ii) residence; (iii) similar date of admission for hospitalized patients. </a:t>
            </a:r>
          </a:p>
        </p:txBody>
      </p:sp>
    </p:spTree>
    <p:extLst>
      <p:ext uri="{BB962C8B-B14F-4D97-AF65-F5344CB8AC3E}">
        <p14:creationId xmlns:p14="http://schemas.microsoft.com/office/powerpoint/2010/main" val="17262068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386" name="AutoShape 2"/>
          <p:cNvSpPr>
            <a:spLocks noGrp="1" noChangeArrowheads="1"/>
          </p:cNvSpPr>
          <p:nvPr>
            <p:ph type="title"/>
          </p:nvPr>
        </p:nvSpPr>
        <p:spPr>
          <a:xfrm>
            <a:off x="755650" y="620713"/>
            <a:ext cx="7924800" cy="648047"/>
          </a:xfrm>
        </p:spPr>
        <p:txBody>
          <a:bodyPr/>
          <a:lstStyle/>
          <a:p>
            <a:r>
              <a:rPr lang="en-US" altLang="zh-CN" sz="3200" dirty="0" smtClean="0"/>
              <a:t>          Subjects </a:t>
            </a:r>
            <a:r>
              <a:rPr lang="en-US" altLang="zh-CN" sz="3200" dirty="0"/>
              <a:t>and methods</a:t>
            </a:r>
          </a:p>
        </p:txBody>
      </p:sp>
      <p:sp>
        <p:nvSpPr>
          <p:cNvPr id="1680387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412776"/>
            <a:ext cx="8208963" cy="4392488"/>
          </a:xfrm>
        </p:spPr>
        <p:txBody>
          <a:bodyPr/>
          <a:lstStyle/>
          <a:p>
            <a:pPr>
              <a:buClr>
                <a:srgbClr val="FF0066"/>
              </a:buClr>
              <a:buSzTx/>
            </a:pPr>
            <a:r>
              <a:rPr lang="en-US" altLang="zh-CN" sz="2400" dirty="0" smtClean="0">
                <a:solidFill>
                  <a:srgbClr val="0000FF"/>
                </a:solidFill>
              </a:rPr>
              <a:t>Body </a:t>
            </a:r>
            <a:r>
              <a:rPr lang="en-US" altLang="zh-CN" sz="2400" dirty="0">
                <a:solidFill>
                  <a:srgbClr val="0000FF"/>
                </a:solidFill>
              </a:rPr>
              <a:t>weight, height, waist circumference (WC), blood pressure, serum lipids, and </a:t>
            </a:r>
            <a:r>
              <a:rPr lang="en-US" altLang="zh-CN" sz="2400" dirty="0" err="1">
                <a:solidFill>
                  <a:srgbClr val="0000FF"/>
                </a:solidFill>
              </a:rPr>
              <a:t>apolipoproteins</a:t>
            </a:r>
            <a:r>
              <a:rPr lang="en-US" altLang="zh-CN" sz="2400" dirty="0">
                <a:solidFill>
                  <a:srgbClr val="0000FF"/>
                </a:solidFill>
              </a:rPr>
              <a:t> were measured. </a:t>
            </a:r>
            <a:endParaRPr lang="en-US" altLang="zh-CN" sz="2400" dirty="0" smtClean="0">
              <a:solidFill>
                <a:srgbClr val="0000FF"/>
              </a:solidFill>
            </a:endParaRPr>
          </a:p>
          <a:p>
            <a:pPr>
              <a:buClr>
                <a:srgbClr val="FF0066"/>
              </a:buClr>
              <a:buSzTx/>
            </a:pPr>
            <a:r>
              <a:rPr lang="en-US" altLang="zh-CN" sz="2400" dirty="0" smtClean="0">
                <a:solidFill>
                  <a:srgbClr val="0000FF"/>
                </a:solidFill>
              </a:rPr>
              <a:t>Polymerase </a:t>
            </a:r>
            <a:r>
              <a:rPr lang="en-US" altLang="zh-CN" sz="2400" dirty="0">
                <a:solidFill>
                  <a:srgbClr val="0000FF"/>
                </a:solidFill>
              </a:rPr>
              <a:t>chain reaction (PCR) was used to amplify polymorphic gene regions for the genotyping of ACE I/D and </a:t>
            </a:r>
            <a:r>
              <a:rPr lang="en-US" altLang="zh-CN" sz="2400" dirty="0" smtClean="0">
                <a:solidFill>
                  <a:srgbClr val="0000FF"/>
                </a:solidFill>
              </a:rPr>
              <a:t>AGT A-20C. </a:t>
            </a:r>
          </a:p>
          <a:p>
            <a:pPr>
              <a:buClr>
                <a:srgbClr val="FF0066"/>
              </a:buClr>
              <a:buSzTx/>
            </a:pPr>
            <a:r>
              <a:rPr lang="en-US" altLang="zh-CN" sz="2400" dirty="0" smtClean="0">
                <a:solidFill>
                  <a:srgbClr val="0000FF"/>
                </a:solidFill>
              </a:rPr>
              <a:t>Genotyping </a:t>
            </a:r>
            <a:r>
              <a:rPr lang="en-US" altLang="zh-CN" sz="2400" dirty="0">
                <a:solidFill>
                  <a:srgbClr val="0000FF"/>
                </a:solidFill>
              </a:rPr>
              <a:t>of 3 SNPs (rs700651, rs10958409, and rs1333040) by genome-wide association </a:t>
            </a:r>
            <a:r>
              <a:rPr lang="en-US" altLang="zh-CN" sz="2400" dirty="0" smtClean="0">
                <a:solidFill>
                  <a:srgbClr val="0000FF"/>
                </a:solidFill>
              </a:rPr>
              <a:t>study(GWAS) was </a:t>
            </a:r>
            <a:r>
              <a:rPr lang="en-US" altLang="zh-CN" sz="2400" dirty="0">
                <a:solidFill>
                  <a:srgbClr val="0000FF"/>
                </a:solidFill>
              </a:rPr>
              <a:t>performed by the polymerase chain reaction assay with </a:t>
            </a:r>
            <a:r>
              <a:rPr lang="en-US" altLang="zh-CN" sz="2400" dirty="0" err="1">
                <a:solidFill>
                  <a:srgbClr val="0000FF"/>
                </a:solidFill>
              </a:rPr>
              <a:t>TaqMan</a:t>
            </a:r>
            <a:r>
              <a:rPr lang="en-US" altLang="zh-CN" sz="2400" dirty="0">
                <a:solidFill>
                  <a:srgbClr val="0000FF"/>
                </a:solidFill>
              </a:rPr>
              <a:t> probes.</a:t>
            </a:r>
            <a:endParaRPr lang="zh-CN" altLang="zh-CN" sz="2400" dirty="0">
              <a:solidFill>
                <a:srgbClr val="0000FF"/>
              </a:solidFill>
            </a:endParaRPr>
          </a:p>
          <a:p>
            <a:pPr>
              <a:buClr>
                <a:srgbClr val="FF0066"/>
              </a:buClr>
              <a:buSzTx/>
            </a:pPr>
            <a:endParaRPr lang="en-US" altLang="zh-CN" sz="2400" dirty="0">
              <a:solidFill>
                <a:srgbClr val="0000FF"/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EAD70-9F4F-41FB-B057-ABA087D527DB}" type="slidenum">
              <a:rPr lang="en-US" altLang="zh-CN"/>
              <a:pPr/>
              <a:t>12</a:t>
            </a:fld>
            <a:endParaRPr lang="en-US" altLang="zh-CN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410" name="AutoShape 2"/>
          <p:cNvSpPr>
            <a:spLocks noGrp="1" noChangeArrowheads="1"/>
          </p:cNvSpPr>
          <p:nvPr>
            <p:ph type="title"/>
          </p:nvPr>
        </p:nvSpPr>
        <p:spPr>
          <a:xfrm>
            <a:off x="395536" y="333375"/>
            <a:ext cx="8284914" cy="935038"/>
          </a:xfrm>
        </p:spPr>
        <p:txBody>
          <a:bodyPr/>
          <a:lstStyle/>
          <a:p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/>
              <a:t/>
            </a:r>
            <a:br>
              <a:rPr lang="en-US" altLang="zh-CN" sz="2800" dirty="0"/>
            </a:br>
            <a:r>
              <a:rPr lang="en-US" altLang="zh-CN" sz="2800" dirty="0" smtClean="0"/>
              <a:t>Epidemiologic </a:t>
            </a:r>
            <a:r>
              <a:rPr lang="en-US" altLang="zh-CN" sz="2800" dirty="0"/>
              <a:t>Measures and Analytic </a:t>
            </a:r>
            <a:r>
              <a:rPr lang="en-US" altLang="zh-CN" sz="2800" dirty="0" smtClean="0"/>
              <a:t>Methods</a:t>
            </a:r>
            <a:endParaRPr lang="en-US" altLang="zh-CN" sz="3200" dirty="0"/>
          </a:p>
        </p:txBody>
      </p:sp>
      <p:sp>
        <p:nvSpPr>
          <p:cNvPr id="16814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412875"/>
            <a:ext cx="7693025" cy="4319588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0000"/>
              </a:buClr>
              <a:buSzPct val="100000"/>
            </a:pPr>
            <a:endParaRPr lang="en-US" altLang="zh-CN" sz="2400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SzPct val="100000"/>
            </a:pPr>
            <a:r>
              <a:rPr lang="en-US" altLang="zh-CN" sz="2400" dirty="0" smtClean="0">
                <a:solidFill>
                  <a:srgbClr val="0000FF"/>
                </a:solidFill>
              </a:rPr>
              <a:t>Incidence rate </a:t>
            </a:r>
            <a:r>
              <a:rPr lang="en-US" altLang="zh-CN" sz="2400" dirty="0">
                <a:solidFill>
                  <a:srgbClr val="0000FF"/>
                </a:solidFill>
              </a:rPr>
              <a:t>of </a:t>
            </a:r>
            <a:r>
              <a:rPr lang="en-US" altLang="zh-CN" sz="2400" dirty="0" smtClean="0">
                <a:solidFill>
                  <a:srgbClr val="0000FF"/>
                </a:solidFill>
              </a:rPr>
              <a:t>Poisson </a:t>
            </a:r>
            <a:r>
              <a:rPr lang="en-US" altLang="zh-CN" sz="2400" dirty="0">
                <a:solidFill>
                  <a:srgbClr val="0000FF"/>
                </a:solidFill>
              </a:rPr>
              <a:t>person years </a:t>
            </a:r>
          </a:p>
          <a:p>
            <a:pPr>
              <a:lnSpc>
                <a:spcPct val="90000"/>
              </a:lnSpc>
              <a:buClr>
                <a:srgbClr val="FF0000"/>
              </a:buClr>
              <a:buSzPct val="100000"/>
            </a:pPr>
            <a:r>
              <a:rPr lang="en-US" altLang="zh-CN" sz="2400" i="1" dirty="0" smtClean="0">
                <a:solidFill>
                  <a:srgbClr val="0000FF"/>
                </a:solidFill>
              </a:rPr>
              <a:t>RR </a:t>
            </a:r>
            <a:r>
              <a:rPr lang="en-US" altLang="zh-CN" sz="2400" dirty="0">
                <a:solidFill>
                  <a:srgbClr val="0000FF"/>
                </a:solidFill>
              </a:rPr>
              <a:t>and </a:t>
            </a:r>
            <a:r>
              <a:rPr lang="en-US" altLang="zh-CN" sz="2400" i="1" dirty="0" smtClean="0">
                <a:solidFill>
                  <a:srgbClr val="0000FF"/>
                </a:solidFill>
              </a:rPr>
              <a:t>OR</a:t>
            </a:r>
            <a:r>
              <a:rPr lang="en-US" altLang="zh-CN" sz="2400" dirty="0" smtClean="0">
                <a:solidFill>
                  <a:srgbClr val="0000FF"/>
                </a:solidFill>
              </a:rPr>
              <a:t> </a:t>
            </a:r>
            <a:r>
              <a:rPr lang="en-US" altLang="zh-CN" sz="2400" dirty="0">
                <a:solidFill>
                  <a:srgbClr val="0000FF"/>
                </a:solidFill>
              </a:rPr>
              <a:t>with 95 % confidence </a:t>
            </a:r>
            <a:r>
              <a:rPr lang="en-US" altLang="zh-CN" sz="2400" dirty="0" smtClean="0">
                <a:solidFill>
                  <a:srgbClr val="0000FF"/>
                </a:solidFill>
              </a:rPr>
              <a:t>interval</a:t>
            </a:r>
            <a:r>
              <a:rPr lang="en-US" altLang="zh-CN" sz="2400" dirty="0">
                <a:solidFill>
                  <a:srgbClr val="0000FF"/>
                </a:solidFill>
              </a:rPr>
              <a:t>(CI) </a:t>
            </a:r>
          </a:p>
          <a:p>
            <a:pPr>
              <a:lnSpc>
                <a:spcPct val="90000"/>
              </a:lnSpc>
              <a:buClr>
                <a:srgbClr val="FF0000"/>
              </a:buClr>
              <a:buSzPct val="100000"/>
            </a:pPr>
            <a:r>
              <a:rPr lang="en-US" altLang="zh-CN" sz="2400" dirty="0" smtClean="0">
                <a:solidFill>
                  <a:srgbClr val="0000FF"/>
                </a:solidFill>
              </a:rPr>
              <a:t>Adjustment rate by </a:t>
            </a:r>
            <a:r>
              <a:rPr lang="en-US" altLang="zh-CN" sz="2400" dirty="0">
                <a:solidFill>
                  <a:srgbClr val="0000FF"/>
                </a:solidFill>
              </a:rPr>
              <a:t>direct, indirect, Mantel-</a:t>
            </a:r>
            <a:r>
              <a:rPr lang="en-US" altLang="zh-CN" sz="2400" dirty="0" err="1">
                <a:solidFill>
                  <a:srgbClr val="0000FF"/>
                </a:solidFill>
              </a:rPr>
              <a:t>Haenszel</a:t>
            </a:r>
            <a:endParaRPr lang="en-US" altLang="zh-CN" sz="24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SzPct val="100000"/>
            </a:pPr>
            <a:r>
              <a:rPr lang="en-US" altLang="zh-CN" sz="2400" dirty="0" smtClean="0">
                <a:solidFill>
                  <a:srgbClr val="0000FF"/>
                </a:solidFill>
              </a:rPr>
              <a:t>Multiple </a:t>
            </a:r>
            <a:r>
              <a:rPr lang="en-US" altLang="zh-CN" sz="2400" dirty="0">
                <a:solidFill>
                  <a:srgbClr val="0000FF"/>
                </a:solidFill>
              </a:rPr>
              <a:t>regression (Poisson)</a:t>
            </a:r>
          </a:p>
          <a:p>
            <a:pPr>
              <a:lnSpc>
                <a:spcPct val="90000"/>
              </a:lnSpc>
              <a:buClr>
                <a:srgbClr val="FF0000"/>
              </a:buClr>
              <a:buSzPct val="100000"/>
            </a:pPr>
            <a:r>
              <a:rPr lang="en-US" altLang="zh-CN" sz="2400" dirty="0" err="1">
                <a:solidFill>
                  <a:srgbClr val="0000FF"/>
                </a:solidFill>
              </a:rPr>
              <a:t>Bonferroni</a:t>
            </a:r>
            <a:r>
              <a:rPr lang="en-US" altLang="zh-CN" sz="2400" dirty="0">
                <a:solidFill>
                  <a:srgbClr val="0000FF"/>
                </a:solidFill>
              </a:rPr>
              <a:t> correction was used for </a:t>
            </a:r>
            <a:r>
              <a:rPr lang="en-US" altLang="zh-CN" sz="2400" dirty="0" smtClean="0">
                <a:solidFill>
                  <a:srgbClr val="0000FF"/>
                </a:solidFill>
              </a:rPr>
              <a:t>multiple.</a:t>
            </a:r>
            <a:endParaRPr lang="zh-CN" altLang="en-US" sz="24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SzPct val="100000"/>
            </a:pPr>
            <a:endParaRPr lang="en-US" altLang="zh-CN" sz="2400" u="sng" dirty="0">
              <a:ea typeface="宋体" charset="-122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8554-0EE6-47AA-9ED7-9CFDE3AAF74A}" type="slidenum">
              <a:rPr lang="en-US" altLang="zh-CN"/>
              <a:pPr/>
              <a:t>13</a:t>
            </a:fld>
            <a:endParaRPr lang="en-US" altLang="zh-CN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charset="-122"/>
              </a:rPr>
              <a:t> </a:t>
            </a:r>
            <a:r>
              <a:rPr lang="en-US" altLang="zh-CN" dirty="0" smtClean="0">
                <a:ea typeface="宋体" charset="-122"/>
              </a:rPr>
              <a:t>                   Results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E102-4B89-4381-93B8-DD181DA3A349}" type="slidenum">
              <a:rPr lang="en-US" altLang="zh-CN" smtClean="0"/>
              <a:pPr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80349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7737" y="260648"/>
            <a:ext cx="8860904" cy="576064"/>
          </a:xfrm>
        </p:spPr>
        <p:txBody>
          <a:bodyPr/>
          <a:lstStyle/>
          <a:p>
            <a:r>
              <a:rPr lang="en-US" altLang="zh-CN" sz="2200" dirty="0">
                <a:latin typeface="Arial" charset="0"/>
                <a:ea typeface="黑体" pitchFamily="2" charset="-122"/>
              </a:rPr>
              <a:t>Duration of COC use and the incidence of </a:t>
            </a:r>
            <a:r>
              <a:rPr lang="en-US" altLang="zh-CN" sz="2200" dirty="0" err="1" smtClean="0">
                <a:latin typeface="Arial" charset="0"/>
                <a:ea typeface="黑体" pitchFamily="2" charset="-122"/>
              </a:rPr>
              <a:t>haemorrhagic</a:t>
            </a:r>
            <a:r>
              <a:rPr lang="en-US" altLang="zh-CN" sz="2400" dirty="0">
                <a:solidFill>
                  <a:srgbClr val="0000FF"/>
                </a:solidFill>
              </a:rPr>
              <a:t> </a:t>
            </a:r>
            <a:r>
              <a:rPr lang="en-US" altLang="zh-CN" sz="2200" dirty="0">
                <a:latin typeface="Arial" charset="0"/>
                <a:ea typeface="黑体" pitchFamily="2" charset="-122"/>
              </a:rPr>
              <a:t>stroke </a:t>
            </a:r>
            <a:endParaRPr lang="zh-CN" altLang="en-US" sz="2200" dirty="0">
              <a:latin typeface="Arial" charset="0"/>
              <a:ea typeface="黑体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5E102-4B89-4381-93B8-DD181DA3A349}" type="slidenum">
              <a:rPr lang="en-US" altLang="zh-CN" smtClean="0"/>
              <a:pPr/>
              <a:t>15</a:t>
            </a:fld>
            <a:endParaRPr lang="en-US" altLang="zh-CN"/>
          </a:p>
        </p:txBody>
      </p:sp>
      <p:graphicFrame>
        <p:nvGraphicFramePr>
          <p:cNvPr id="5" name="Group 2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472371"/>
              </p:ext>
            </p:extLst>
          </p:nvPr>
        </p:nvGraphicFramePr>
        <p:xfrm>
          <a:off x="899592" y="1052736"/>
          <a:ext cx="7421563" cy="4186239"/>
        </p:xfrm>
        <a:graphic>
          <a:graphicData uri="http://schemas.openxmlformats.org/drawingml/2006/table">
            <a:tbl>
              <a:tblPr/>
              <a:tblGrid>
                <a:gridCol w="2285256"/>
                <a:gridCol w="864096"/>
                <a:gridCol w="1300411"/>
                <a:gridCol w="2971800"/>
              </a:tblGrid>
              <a:tr h="9191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Contraception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Cases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Person years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RR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*(95%CI)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IUD cohort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 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216752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51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Current users of OCs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 14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 44947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3.60</a:t>
                      </a: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（1.73，7.53）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7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Past use within 5 years(terminated)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  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 20400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3.09</a:t>
                      </a: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（1.26，7.57）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7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Past use longer than 5 years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(terminated)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 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 39409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ea typeface="宋体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1.18（0.55，2.51）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766146" y="5517231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黑体"/>
              </a:rPr>
              <a:t>The </a:t>
            </a:r>
            <a:r>
              <a:rPr lang="en-US" altLang="zh-CN" sz="2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黑体"/>
              </a:rPr>
              <a:t>risk of </a:t>
            </a:r>
            <a:r>
              <a:rPr lang="en-US" altLang="zh-CN" sz="2000" b="1" kern="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黑体"/>
              </a:rPr>
              <a:t>haemorrhagic</a:t>
            </a:r>
            <a:r>
              <a:rPr lang="en-US" altLang="zh-CN" sz="2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黑体"/>
              </a:rPr>
              <a:t> stroke increased among Chinese users of long-term low-dose oral contraceptives, which appears to persist long after </a:t>
            </a:r>
            <a:r>
              <a:rPr lang="en-US" altLang="zh-CN" sz="20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黑体"/>
              </a:rPr>
              <a:t>discontinuation.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836963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114" name="AutoShape 2"/>
          <p:cNvSpPr>
            <a:spLocks noGrp="1" noChangeArrowheads="1"/>
          </p:cNvSpPr>
          <p:nvPr>
            <p:ph type="title"/>
          </p:nvPr>
        </p:nvSpPr>
        <p:spPr>
          <a:xfrm>
            <a:off x="251520" y="836712"/>
            <a:ext cx="8712968" cy="576039"/>
          </a:xfrm>
        </p:spPr>
        <p:txBody>
          <a:bodyPr/>
          <a:lstStyle/>
          <a:p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400" dirty="0"/>
              <a:t>The risk of hypertension gradually increased with the increasing cumulative time of COC use </a:t>
            </a:r>
          </a:p>
        </p:txBody>
      </p:sp>
      <p:pic>
        <p:nvPicPr>
          <p:cNvPr id="1626116" name="Picture 4" descr="Fig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1772816"/>
            <a:ext cx="8135938" cy="48974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C25A-4ED8-4523-BF94-E765F9F22216}" type="slidenum">
              <a:rPr lang="en-US" altLang="zh-CN">
                <a:solidFill>
                  <a:srgbClr val="FFFFFF"/>
                </a:solidFill>
              </a:rPr>
              <a:pPr/>
              <a:t>16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0595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fld id="{B65DE21A-B5FC-4DB2-A30F-30232773D076}" type="slidenum">
              <a:rPr kumimoji="0" lang="zh-CN" altLang="en-US" sz="1400">
                <a:solidFill>
                  <a:srgbClr val="0000FF"/>
                </a:solidFill>
              </a:rPr>
              <a:pPr eaLnBrk="1" hangingPunct="1"/>
              <a:t>17</a:t>
            </a:fld>
            <a:endParaRPr kumimoji="0" lang="en-US" altLang="zh-CN" sz="1400">
              <a:solidFill>
                <a:srgbClr val="0000FF"/>
              </a:solidFill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489729" y="1196752"/>
            <a:ext cx="8143056" cy="36004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lvl="0" eaLnBrk="1" hangingPunct="1"/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Hypertension, </a:t>
            </a:r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COC </a:t>
            </a:r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use </a:t>
            </a: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and their joint effect increased the risk of </a:t>
            </a:r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stroke</a:t>
            </a:r>
            <a:endParaRPr lang="zh-CN" altLang="en-US" sz="2400" b="1" dirty="0">
              <a:solidFill>
                <a:srgbClr val="CC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42585" name="Group 18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843258230"/>
              </p:ext>
            </p:extLst>
          </p:nvPr>
        </p:nvGraphicFramePr>
        <p:xfrm>
          <a:off x="290600" y="1844824"/>
          <a:ext cx="8568952" cy="3829128"/>
        </p:xfrm>
        <a:graphic>
          <a:graphicData uri="http://schemas.openxmlformats.org/drawingml/2006/table">
            <a:tbl>
              <a:tblPr/>
              <a:tblGrid>
                <a:gridCol w="1080120"/>
                <a:gridCol w="864096"/>
                <a:gridCol w="324036"/>
                <a:gridCol w="2100234"/>
                <a:gridCol w="2184242"/>
                <a:gridCol w="2016224"/>
              </a:tblGrid>
              <a:tr h="761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lt"/>
                          <a:ea typeface="楷体_GB2312" pitchFamily="49" charset="-122"/>
                        </a:rPr>
                        <a:t>    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lt"/>
                          <a:ea typeface="楷体_GB2312" pitchFamily="49" charset="-122"/>
                        </a:rPr>
                        <a:t>Stroke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lt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2000" b="1" dirty="0" err="1" smtClean="0">
                          <a:latin typeface="+mj-lt"/>
                        </a:rPr>
                        <a:t>Haemorrhagic</a:t>
                      </a:r>
                      <a:endParaRPr lang="en-US" altLang="zh-CN" sz="2000" b="1" dirty="0" smtClean="0">
                        <a:latin typeface="+mj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lt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j-lt"/>
                          <a:ea typeface="楷体_GB2312" pitchFamily="49" charset="-122"/>
                        </a:rPr>
                        <a:t>I</a:t>
                      </a:r>
                      <a:r>
                        <a:rPr lang="en-US" altLang="zh-CN" sz="2000" b="1" dirty="0" err="1" smtClean="0">
                          <a:solidFill>
                            <a:srgbClr val="0000FF"/>
                          </a:solidFill>
                          <a:latin typeface="+mj-lt"/>
                          <a:ea typeface="黑体"/>
                        </a:rPr>
                        <a:t>schaemic</a:t>
                      </a:r>
                      <a:r>
                        <a:rPr lang="en-US" altLang="zh-CN" sz="2000" b="1" dirty="0" smtClean="0">
                          <a:solidFill>
                            <a:srgbClr val="0000FF"/>
                          </a:solidFill>
                          <a:latin typeface="+mj-lt"/>
                          <a:ea typeface="黑体"/>
                        </a:rPr>
                        <a:t> 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j-lt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6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Hyperten</a:t>
                      </a: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COC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r>
                        <a:rPr kumimoji="1" lang="en-US" altLang="zh-CN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endParaRPr kumimoji="1" lang="zh-CN" alt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No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No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Yes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No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10.54 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(6.39-17.38)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6.59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(3.16-13.71)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13.74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(6.92-27.28)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No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Yes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1.13 (0.58-2.20)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1.76 (0.72-4.28)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0.66 (0.22-1.97)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+mn-cs"/>
                        </a:rPr>
                        <a:t>Yes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+mn-cs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Yes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17.63 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(10.38-29.95)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19.20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(8.31-44.36)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17.45 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(8.61-35.37)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35" name="Line 186"/>
          <p:cNvSpPr>
            <a:spLocks noChangeShapeType="1"/>
          </p:cNvSpPr>
          <p:nvPr/>
        </p:nvSpPr>
        <p:spPr bwMode="auto">
          <a:xfrm>
            <a:off x="2971800" y="2208835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3836" name="Line 187"/>
          <p:cNvSpPr>
            <a:spLocks noChangeShapeType="1"/>
          </p:cNvSpPr>
          <p:nvPr/>
        </p:nvSpPr>
        <p:spPr bwMode="auto">
          <a:xfrm>
            <a:off x="4953000" y="2209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3837" name="Line 188"/>
          <p:cNvSpPr>
            <a:spLocks noChangeShapeType="1"/>
          </p:cNvSpPr>
          <p:nvPr/>
        </p:nvSpPr>
        <p:spPr bwMode="auto">
          <a:xfrm>
            <a:off x="7086600" y="2209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3838" name="Line 189"/>
          <p:cNvSpPr>
            <a:spLocks noChangeShapeType="1"/>
          </p:cNvSpPr>
          <p:nvPr/>
        </p:nvSpPr>
        <p:spPr bwMode="auto">
          <a:xfrm>
            <a:off x="539552" y="2971800"/>
            <a:ext cx="807104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928182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fld id="{6E6986D7-ABAD-4C14-920A-00B7947DEE6D}" type="slidenum">
              <a:rPr kumimoji="0" lang="zh-CN" altLang="en-US" sz="1400">
                <a:solidFill>
                  <a:srgbClr val="0000FF"/>
                </a:solidFill>
              </a:rPr>
              <a:pPr eaLnBrk="1" hangingPunct="1"/>
              <a:t>18</a:t>
            </a:fld>
            <a:endParaRPr kumimoji="0" lang="en-US" altLang="zh-CN" sz="1400">
              <a:solidFill>
                <a:srgbClr val="0000FF"/>
              </a:solidFill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09600"/>
            <a:ext cx="8208912" cy="762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Hypertension</a:t>
            </a: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US" altLang="zh-CN" sz="2400" b="1" dirty="0" err="1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dyslipidaemia</a:t>
            </a: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and </a:t>
            </a: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their interaction </a:t>
            </a:r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effect increased </a:t>
            </a: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risk of </a:t>
            </a:r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stroke</a:t>
            </a:r>
            <a:endParaRPr lang="zh-CN" altLang="en-US" sz="2400" b="1" dirty="0">
              <a:solidFill>
                <a:srgbClr val="CC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43485" name="Group 6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617885273"/>
              </p:ext>
            </p:extLst>
          </p:nvPr>
        </p:nvGraphicFramePr>
        <p:xfrm>
          <a:off x="359024" y="1412776"/>
          <a:ext cx="8784976" cy="4134095"/>
        </p:xfrm>
        <a:graphic>
          <a:graphicData uri="http://schemas.openxmlformats.org/drawingml/2006/table">
            <a:tbl>
              <a:tblPr/>
              <a:tblGrid>
                <a:gridCol w="1152128"/>
                <a:gridCol w="828798"/>
                <a:gridCol w="344509"/>
                <a:gridCol w="2153181"/>
                <a:gridCol w="2239307"/>
                <a:gridCol w="2067053"/>
              </a:tblGrid>
              <a:tr h="761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en-US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 </a:t>
                      </a:r>
                      <a:r>
                        <a:rPr kumimoji="1" lang="en-US" altLang="zh-CN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Stroke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Haemorrhagic</a:t>
                      </a:r>
                      <a:endParaRPr lang="en-US" altLang="zh-CN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r>
                        <a:rPr kumimoji="1" lang="en-US" altLang="zh-CN" sz="2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I</a:t>
                      </a:r>
                      <a:r>
                        <a:rPr lang="en-US" altLang="zh-CN" sz="20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schaemic</a:t>
                      </a:r>
                      <a:r>
                        <a:rPr lang="en-US" altLang="zh-CN" sz="2000" b="1" kern="1200" dirty="0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 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6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Hyperten</a:t>
                      </a:r>
                      <a:r>
                        <a:rPr kumimoji="1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 </a:t>
                      </a: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5111C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CN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楷体_GB2312" pitchFamily="49" charset="-122"/>
                          <a:cs typeface="+mn-cs"/>
                        </a:rPr>
                        <a:t>Dyslipidaemia</a:t>
                      </a:r>
                      <a:endParaRPr kumimoji="1" lang="zh-CN" alt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楷体_GB2312" pitchFamily="49" charset="-122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endParaRPr kumimoji="1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No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No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 No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Yes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1.56 (0.79-3.07)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1.17 (0.45-3.02)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2.33 (0.90-6.05)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 </a:t>
                      </a: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Yes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No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11.29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(6.15-20.71)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6.51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(2.93-14.46)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17.92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(7.60-42.27)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en-US" altLang="zh-CN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  <a:cs typeface="+mn-cs"/>
                        </a:rPr>
                        <a:t>Yes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  <a:cs typeface="+mn-cs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Yes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20.51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(11.27-37.33)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11.39 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(5.04-25.74)</a:t>
                      </a:r>
                      <a:endParaRPr lang="zh-CN" altLang="en-US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36.54</a:t>
                      </a:r>
                      <a:r>
                        <a:rPr lang="en-US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(15.81-84.41)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59" name="Line 54"/>
          <p:cNvSpPr>
            <a:spLocks noChangeShapeType="1"/>
          </p:cNvSpPr>
          <p:nvPr/>
        </p:nvSpPr>
        <p:spPr bwMode="auto">
          <a:xfrm>
            <a:off x="2857500" y="2209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4860" name="Line 55"/>
          <p:cNvSpPr>
            <a:spLocks noChangeShapeType="1"/>
          </p:cNvSpPr>
          <p:nvPr/>
        </p:nvSpPr>
        <p:spPr bwMode="auto">
          <a:xfrm>
            <a:off x="4953000" y="2209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4861" name="Line 56"/>
          <p:cNvSpPr>
            <a:spLocks noChangeShapeType="1"/>
          </p:cNvSpPr>
          <p:nvPr/>
        </p:nvSpPr>
        <p:spPr bwMode="auto">
          <a:xfrm>
            <a:off x="7086600" y="2209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4862" name="Line 57"/>
          <p:cNvSpPr>
            <a:spLocks noChangeShapeType="1"/>
          </p:cNvSpPr>
          <p:nvPr/>
        </p:nvSpPr>
        <p:spPr bwMode="auto">
          <a:xfrm>
            <a:off x="1066800" y="2971800"/>
            <a:ext cx="7543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158066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fld id="{7E0B88E5-C06C-44CB-85BD-99CE103E505D}" type="slidenum">
              <a:rPr kumimoji="0" lang="zh-CN" altLang="en-US" sz="1400">
                <a:solidFill>
                  <a:srgbClr val="0000FF"/>
                </a:solidFill>
              </a:rPr>
              <a:pPr eaLnBrk="1" hangingPunct="1"/>
              <a:t>19</a:t>
            </a:fld>
            <a:endParaRPr kumimoji="0" lang="en-US" altLang="zh-CN" sz="1400">
              <a:solidFill>
                <a:srgbClr val="0000FF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09600"/>
            <a:ext cx="8640960" cy="762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COC users </a:t>
            </a:r>
            <a:r>
              <a:rPr lang="zh-CN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≥</a:t>
            </a: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15 years carried the ID + DD genotype of ACE I/D that may further increase the risk of hemorrhagic </a:t>
            </a:r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stroke </a:t>
            </a:r>
            <a:endParaRPr lang="en-US" altLang="zh-CN" sz="2400" b="1" dirty="0">
              <a:solidFill>
                <a:srgbClr val="CC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46582" name="Group 8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241917506"/>
              </p:ext>
            </p:extLst>
          </p:nvPr>
        </p:nvGraphicFramePr>
        <p:xfrm>
          <a:off x="457200" y="1752600"/>
          <a:ext cx="8229600" cy="3829341"/>
        </p:xfrm>
        <a:graphic>
          <a:graphicData uri="http://schemas.openxmlformats.org/drawingml/2006/table">
            <a:tbl>
              <a:tblPr/>
              <a:tblGrid>
                <a:gridCol w="1012825"/>
                <a:gridCol w="1019175"/>
                <a:gridCol w="314325"/>
                <a:gridCol w="1960563"/>
                <a:gridCol w="2093912"/>
                <a:gridCol w="1828800"/>
              </a:tblGrid>
              <a:tr h="761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Duration of use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Genotypes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 </a:t>
                      </a:r>
                      <a:r>
                        <a:rPr kumimoji="1" lang="en-US" altLang="zh-CN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Stroke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zh-CN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Haemorrhagic</a:t>
                      </a:r>
                      <a:endParaRPr lang="en-US" altLang="zh-CN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r>
                        <a:rPr kumimoji="1" lang="en-US" altLang="zh-CN" sz="2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I</a:t>
                      </a:r>
                      <a:r>
                        <a:rPr lang="en-US" altLang="zh-CN" sz="20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schaemic</a:t>
                      </a:r>
                      <a:r>
                        <a:rPr lang="en-US" altLang="zh-CN" sz="2000" b="1" kern="1200" dirty="0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 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6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COC</a:t>
                      </a: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endParaRPr kumimoji="1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0-15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II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ID+DD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75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(0.8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7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-3.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53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)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84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(0.6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6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-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5.12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60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(0.6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0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-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4.26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≥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15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II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1.25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(0.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32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-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4.82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1.36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(0.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9-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9.78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1.01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(0.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16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-6.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44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ID+DD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8.97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(3.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33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-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24.14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15.04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(3.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79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-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59.65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3.03</a:t>
                      </a:r>
                      <a:r>
                        <a:rPr kumimoji="1" lang="zh-CN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(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0.63-14.53</a:t>
                      </a:r>
                      <a:r>
                        <a:rPr kumimoji="1" lang="zh-CN" alt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07" name="Line 54"/>
          <p:cNvSpPr>
            <a:spLocks noChangeShapeType="1"/>
          </p:cNvSpPr>
          <p:nvPr/>
        </p:nvSpPr>
        <p:spPr bwMode="auto">
          <a:xfrm>
            <a:off x="2987824" y="2209800"/>
            <a:ext cx="1355576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08" name="Line 55"/>
          <p:cNvSpPr>
            <a:spLocks noChangeShapeType="1"/>
          </p:cNvSpPr>
          <p:nvPr/>
        </p:nvSpPr>
        <p:spPr bwMode="auto">
          <a:xfrm>
            <a:off x="4953000" y="2209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09" name="Line 56"/>
          <p:cNvSpPr>
            <a:spLocks noChangeShapeType="1"/>
          </p:cNvSpPr>
          <p:nvPr/>
        </p:nvSpPr>
        <p:spPr bwMode="auto">
          <a:xfrm>
            <a:off x="7086600" y="2209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10" name="Line 57"/>
          <p:cNvSpPr>
            <a:spLocks noChangeShapeType="1"/>
          </p:cNvSpPr>
          <p:nvPr/>
        </p:nvSpPr>
        <p:spPr bwMode="auto">
          <a:xfrm>
            <a:off x="609600" y="2971800"/>
            <a:ext cx="8001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pic>
        <p:nvPicPr>
          <p:cNvPr id="1638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877272"/>
            <a:ext cx="575468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06850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fld id="{7E0B88E5-C06C-44CB-85BD-99CE103E505D}" type="slidenum">
              <a:rPr kumimoji="0" lang="zh-CN" altLang="en-US" sz="1400">
                <a:solidFill>
                  <a:srgbClr val="0000FF"/>
                </a:solidFill>
              </a:rPr>
              <a:pPr eaLnBrk="1" hangingPunct="1"/>
              <a:t>20</a:t>
            </a:fld>
            <a:endParaRPr kumimoji="0" lang="en-US" altLang="zh-CN" sz="1400">
              <a:solidFill>
                <a:srgbClr val="0000FF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609600"/>
            <a:ext cx="8712968" cy="762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COC </a:t>
            </a: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users </a:t>
            </a:r>
            <a:r>
              <a:rPr lang="zh-CN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≥</a:t>
            </a:r>
            <a:r>
              <a:rPr lang="en-US" altLang="zh-CN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15 years carried the AA genotype of AGT A-20C that may further increase the risk of  hemorrhagic </a:t>
            </a:r>
            <a:r>
              <a:rPr lang="en-US" altLang="zh-CN" sz="2400" b="1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stroke </a:t>
            </a:r>
            <a:endParaRPr lang="en-US" altLang="zh-CN" sz="2400" b="1" dirty="0">
              <a:solidFill>
                <a:srgbClr val="CC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46582" name="Group 8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07008084"/>
              </p:ext>
            </p:extLst>
          </p:nvPr>
        </p:nvGraphicFramePr>
        <p:xfrm>
          <a:off x="457200" y="1752600"/>
          <a:ext cx="8229600" cy="3829128"/>
        </p:xfrm>
        <a:graphic>
          <a:graphicData uri="http://schemas.openxmlformats.org/drawingml/2006/table">
            <a:tbl>
              <a:tblPr/>
              <a:tblGrid>
                <a:gridCol w="1012825"/>
                <a:gridCol w="1019175"/>
                <a:gridCol w="314325"/>
                <a:gridCol w="1960563"/>
                <a:gridCol w="2093912"/>
                <a:gridCol w="1828800"/>
              </a:tblGrid>
              <a:tr h="761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Duration of use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Genotypes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 </a:t>
                      </a:r>
                      <a:r>
                        <a:rPr kumimoji="1" lang="en-US" altLang="zh-CN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Stroke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zh-CN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Haemorrhagic</a:t>
                      </a:r>
                      <a:endParaRPr lang="en-US" altLang="zh-CN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r>
                        <a:rPr kumimoji="1" lang="en-US" altLang="zh-CN" sz="2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I</a:t>
                      </a:r>
                      <a:r>
                        <a:rPr lang="en-US" altLang="zh-CN" sz="20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schaemic</a:t>
                      </a:r>
                      <a:r>
                        <a:rPr lang="en-US" altLang="zh-CN" sz="2000" b="1" kern="1200" dirty="0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 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6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COC</a:t>
                      </a: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endParaRPr kumimoji="1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0-15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AA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AC+CC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1.22 (0.73- 2.04)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0.92 (0.44-1.90)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1.70 (0.78-3.68)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≥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15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 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AA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3.27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(1.64-6.52)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4.75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(1.95-11.58)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1.26 (0.35-4.53)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AC+CC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1.52 (0.39-5.91)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1.98 (0.23-16.93)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1.04 (0.17-6.38)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07" name="Line 54"/>
          <p:cNvSpPr>
            <a:spLocks noChangeShapeType="1"/>
          </p:cNvSpPr>
          <p:nvPr/>
        </p:nvSpPr>
        <p:spPr bwMode="auto">
          <a:xfrm>
            <a:off x="2987824" y="2209800"/>
            <a:ext cx="1355576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08" name="Line 55"/>
          <p:cNvSpPr>
            <a:spLocks noChangeShapeType="1"/>
          </p:cNvSpPr>
          <p:nvPr/>
        </p:nvSpPr>
        <p:spPr bwMode="auto">
          <a:xfrm>
            <a:off x="4953000" y="2209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09" name="Line 56"/>
          <p:cNvSpPr>
            <a:spLocks noChangeShapeType="1"/>
          </p:cNvSpPr>
          <p:nvPr/>
        </p:nvSpPr>
        <p:spPr bwMode="auto">
          <a:xfrm>
            <a:off x="7086600" y="2209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10" name="Line 57"/>
          <p:cNvSpPr>
            <a:spLocks noChangeShapeType="1"/>
          </p:cNvSpPr>
          <p:nvPr/>
        </p:nvSpPr>
        <p:spPr bwMode="auto">
          <a:xfrm>
            <a:off x="609600" y="2971800"/>
            <a:ext cx="8001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pic>
        <p:nvPicPr>
          <p:cNvPr id="1638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877272"/>
            <a:ext cx="575468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488747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fld id="{7E0B88E5-C06C-44CB-85BD-99CE103E505D}" type="slidenum">
              <a:rPr kumimoji="0" lang="zh-CN" altLang="en-US" sz="1400">
                <a:solidFill>
                  <a:srgbClr val="0000FF"/>
                </a:solidFill>
              </a:rPr>
              <a:pPr eaLnBrk="1" hangingPunct="1"/>
              <a:t>21</a:t>
            </a:fld>
            <a:endParaRPr kumimoji="0" lang="en-US" altLang="zh-CN" sz="1400">
              <a:solidFill>
                <a:srgbClr val="0000FF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17612" y="332656"/>
            <a:ext cx="8784976" cy="762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zh-CN" sz="2800" dirty="0"/>
              <a:t>Joint effects of SNPs and COC use on stroke risk</a:t>
            </a:r>
            <a:endParaRPr lang="zh-CN" altLang="en-US" sz="2800" b="1" dirty="0">
              <a:solidFill>
                <a:srgbClr val="CC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46582" name="Group 8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98842089"/>
              </p:ext>
            </p:extLst>
          </p:nvPr>
        </p:nvGraphicFramePr>
        <p:xfrm>
          <a:off x="495300" y="1196752"/>
          <a:ext cx="8229600" cy="3829128"/>
        </p:xfrm>
        <a:graphic>
          <a:graphicData uri="http://schemas.openxmlformats.org/drawingml/2006/table">
            <a:tbl>
              <a:tblPr/>
              <a:tblGrid>
                <a:gridCol w="1012825"/>
                <a:gridCol w="1125220"/>
                <a:gridCol w="208280"/>
                <a:gridCol w="1960563"/>
                <a:gridCol w="2093912"/>
                <a:gridCol w="1828800"/>
              </a:tblGrid>
              <a:tr h="596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COC use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Genotypes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rs1333040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 </a:t>
                      </a:r>
                      <a:r>
                        <a:rPr kumimoji="1" lang="en-US" altLang="zh-CN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Stroke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zh-CN" sz="20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Haemorrhagic</a:t>
                      </a:r>
                      <a:endParaRPr lang="en-US" altLang="zh-CN" sz="2000" b="1" kern="1200" dirty="0" smtClean="0">
                        <a:solidFill>
                          <a:srgbClr val="0000FF"/>
                        </a:solidFill>
                        <a:latin typeface="+mn-lt"/>
                        <a:ea typeface="黑体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r>
                        <a:rPr kumimoji="1" lang="en-US" altLang="zh-CN" sz="2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I</a:t>
                      </a:r>
                      <a:r>
                        <a:rPr lang="en-US" altLang="zh-CN" sz="20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schaemic</a:t>
                      </a:r>
                      <a:r>
                        <a:rPr lang="en-US" altLang="zh-CN" sz="2000" b="1" kern="1200" dirty="0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 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6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</a:t>
                      </a: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endParaRPr kumimoji="1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No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CC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CT/TT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2.39 (0.98–5.82)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6.42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(1.21–34.23)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1.19 (0.40–3.51)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Yes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CC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2.15 (0.66–6.98)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8.26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(0.83–82.54)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0.82 (0.19–3.49)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CT/TT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4.24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 (1.71–10.49)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16.06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 (2.95–87.56)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1.69 (0.56–5.12)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07" name="Line 54"/>
          <p:cNvSpPr>
            <a:spLocks noChangeShapeType="1"/>
          </p:cNvSpPr>
          <p:nvPr/>
        </p:nvSpPr>
        <p:spPr bwMode="auto">
          <a:xfrm>
            <a:off x="3131840" y="2348880"/>
            <a:ext cx="1355576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08" name="Line 55"/>
          <p:cNvSpPr>
            <a:spLocks noChangeShapeType="1"/>
          </p:cNvSpPr>
          <p:nvPr/>
        </p:nvSpPr>
        <p:spPr bwMode="auto">
          <a:xfrm>
            <a:off x="4953000" y="2347915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09" name="Line 56"/>
          <p:cNvSpPr>
            <a:spLocks noChangeShapeType="1"/>
          </p:cNvSpPr>
          <p:nvPr/>
        </p:nvSpPr>
        <p:spPr bwMode="auto">
          <a:xfrm>
            <a:off x="7086600" y="234695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10" name="Line 57"/>
          <p:cNvSpPr>
            <a:spLocks noChangeShapeType="1"/>
          </p:cNvSpPr>
          <p:nvPr/>
        </p:nvSpPr>
        <p:spPr bwMode="auto">
          <a:xfrm>
            <a:off x="609600" y="2971800"/>
            <a:ext cx="8001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5888" y="5157192"/>
            <a:ext cx="8143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altLang="zh-CN" sz="2400" b="1" dirty="0" smtClean="0">
                <a:solidFill>
                  <a:srgbClr val="0000FF"/>
                </a:solidFill>
                <a:latin typeface="Arial"/>
                <a:ea typeface="黑体"/>
              </a:rPr>
              <a:t>Two </a:t>
            </a:r>
            <a:r>
              <a:rPr lang="en-US" altLang="zh-CN" sz="2400" b="1" dirty="0">
                <a:solidFill>
                  <a:srgbClr val="0000FF"/>
                </a:solidFill>
                <a:latin typeface="Arial"/>
                <a:ea typeface="黑体"/>
              </a:rPr>
              <a:t>GWAS SNPs</a:t>
            </a:r>
            <a:r>
              <a:rPr lang="zh-CN" altLang="en-US" sz="2400" b="1" dirty="0">
                <a:solidFill>
                  <a:srgbClr val="0000FF"/>
                </a:solidFill>
                <a:latin typeface="Arial"/>
                <a:ea typeface="黑体"/>
              </a:rPr>
              <a:t>：</a:t>
            </a:r>
            <a:r>
              <a:rPr lang="en-US" altLang="zh-CN" sz="2400" b="1" dirty="0">
                <a:solidFill>
                  <a:srgbClr val="0000FF"/>
                </a:solidFill>
                <a:latin typeface="Arial"/>
                <a:ea typeface="黑体"/>
              </a:rPr>
              <a:t>rs10958409 or rs1333040</a:t>
            </a:r>
            <a:r>
              <a:rPr lang="zh-CN" altLang="en-US" sz="2400" b="1" dirty="0" smtClean="0">
                <a:solidFill>
                  <a:srgbClr val="0000FF"/>
                </a:solidFill>
                <a:latin typeface="Arial"/>
                <a:ea typeface="黑体"/>
              </a:rPr>
              <a:t>，</a:t>
            </a:r>
            <a:r>
              <a:rPr lang="en-US" altLang="zh-CN" sz="2400" b="1" dirty="0" smtClean="0">
                <a:solidFill>
                  <a:srgbClr val="0000FF"/>
                </a:solidFill>
                <a:latin typeface="Arial"/>
                <a:ea typeface="黑体"/>
              </a:rPr>
              <a:t>COC </a:t>
            </a:r>
            <a:r>
              <a:rPr lang="en-US" altLang="zh-CN" sz="2400" b="1" dirty="0">
                <a:solidFill>
                  <a:srgbClr val="0000FF"/>
                </a:solidFill>
                <a:latin typeface="Arial"/>
                <a:ea typeface="黑体"/>
              </a:rPr>
              <a:t>use </a:t>
            </a:r>
            <a:r>
              <a:rPr lang="en-US" altLang="zh-CN" sz="2400" b="1" dirty="0" smtClean="0">
                <a:solidFill>
                  <a:srgbClr val="0000FF"/>
                </a:solidFill>
                <a:latin typeface="Arial"/>
                <a:ea typeface="黑体"/>
              </a:rPr>
              <a:t>and their joint </a:t>
            </a:r>
            <a:r>
              <a:rPr lang="en-US" altLang="zh-CN" sz="2400" b="1" dirty="0">
                <a:solidFill>
                  <a:srgbClr val="0000FF"/>
                </a:solidFill>
                <a:latin typeface="Arial"/>
                <a:ea typeface="黑体"/>
              </a:rPr>
              <a:t>effects </a:t>
            </a:r>
            <a:r>
              <a:rPr lang="en-US" altLang="zh-CN" sz="2400" b="1" dirty="0" smtClean="0">
                <a:solidFill>
                  <a:srgbClr val="0000FF"/>
                </a:solidFill>
                <a:latin typeface="Arial"/>
                <a:ea typeface="黑体"/>
              </a:rPr>
              <a:t>increased the risk of stroke. </a:t>
            </a:r>
            <a:endParaRPr lang="en-US" altLang="zh-CN" sz="2400" b="1" dirty="0">
              <a:solidFill>
                <a:srgbClr val="0000FF"/>
              </a:solidFill>
              <a:latin typeface="Arial"/>
              <a:ea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4024249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fld id="{7E0B88E5-C06C-44CB-85BD-99CE103E505D}" type="slidenum">
              <a:rPr kumimoji="0" lang="zh-CN" altLang="en-US" sz="1400">
                <a:solidFill>
                  <a:srgbClr val="0000FF"/>
                </a:solidFill>
              </a:rPr>
              <a:pPr eaLnBrk="1" hangingPunct="1"/>
              <a:t>22</a:t>
            </a:fld>
            <a:endParaRPr kumimoji="0" lang="en-US" altLang="zh-CN" sz="1400">
              <a:solidFill>
                <a:srgbClr val="0000FF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17612" y="332656"/>
            <a:ext cx="8784976" cy="7620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zh-CN" sz="2800" dirty="0"/>
              <a:t>Joint effects of SNPs and COC use on stroke risk</a:t>
            </a:r>
            <a:endParaRPr lang="zh-CN" altLang="en-US" sz="2800" b="1" dirty="0">
              <a:solidFill>
                <a:srgbClr val="CC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746582" name="Group 8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64767434"/>
              </p:ext>
            </p:extLst>
          </p:nvPr>
        </p:nvGraphicFramePr>
        <p:xfrm>
          <a:off x="495300" y="1196752"/>
          <a:ext cx="8229600" cy="3829270"/>
        </p:xfrm>
        <a:graphic>
          <a:graphicData uri="http://schemas.openxmlformats.org/drawingml/2006/table">
            <a:tbl>
              <a:tblPr/>
              <a:tblGrid>
                <a:gridCol w="1012825"/>
                <a:gridCol w="1125220"/>
                <a:gridCol w="208280"/>
                <a:gridCol w="1960563"/>
                <a:gridCol w="2093912"/>
                <a:gridCol w="1828800"/>
              </a:tblGrid>
              <a:tr h="596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COC use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Genotypes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rs1799889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 </a:t>
                      </a:r>
                      <a:r>
                        <a:rPr kumimoji="1" lang="en-US" altLang="zh-CN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Stroke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zh-CN" sz="20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Haemorrhagic</a:t>
                      </a:r>
                      <a:endParaRPr lang="en-US" altLang="zh-CN" sz="2000" b="1" kern="1200" dirty="0" smtClean="0">
                        <a:solidFill>
                          <a:srgbClr val="0000FF"/>
                        </a:solidFill>
                        <a:latin typeface="+mn-lt"/>
                        <a:ea typeface="黑体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楷体_GB2312" pitchFamily="49" charset="-122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 </a:t>
                      </a:r>
                      <a:r>
                        <a:rPr kumimoji="1" lang="en-US" altLang="zh-CN" sz="2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楷体_GB2312" pitchFamily="49" charset="-122"/>
                          <a:cs typeface="+mn-cs"/>
                        </a:rPr>
                        <a:t>I</a:t>
                      </a:r>
                      <a:r>
                        <a:rPr lang="en-US" altLang="zh-CN" sz="20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schaemic</a:t>
                      </a:r>
                      <a:r>
                        <a:rPr lang="en-US" altLang="zh-CN" sz="2000" b="1" kern="1200" dirty="0" smtClean="0">
                          <a:solidFill>
                            <a:srgbClr val="0000FF"/>
                          </a:solidFill>
                          <a:latin typeface="+mn-lt"/>
                          <a:ea typeface="黑体"/>
                          <a:cs typeface="+mn-cs"/>
                        </a:rPr>
                        <a:t> </a:t>
                      </a:r>
                      <a:endParaRPr kumimoji="1" lang="zh-CN" altLang="en-US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楷体_GB2312" pitchFamily="49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67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 </a:t>
                      </a: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endParaRPr kumimoji="1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OR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kumimoji="1" lang="en-US" altLang="zh-CN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 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95</a:t>
                      </a: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宋体" charset="-122"/>
                          <a:ea typeface="宋体" charset="-122"/>
                        </a:rPr>
                        <a:t>％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CI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No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4G4G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1.00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4G5G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/5G5G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0.79 (0.57–1.11)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0.60 (0.36–1.00)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0.68 (0.44–1.05)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楷体_GB2312" pitchFamily="49" charset="-122"/>
                        </a:rPr>
                        <a:t>Yes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楷体_GB2312" pitchFamily="49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4G4G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1.27 (0.86–1.88)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0.67(0.37–1.23)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0.83 (0.50–1.40)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4G5G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/5G5G</a:t>
                      </a:r>
                      <a:endParaRPr kumimoji="1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1.03 (0.74–1.44)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</a:rPr>
                        <a:t> </a:t>
                      </a: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0.66(0.39–1.09)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+mn-cs"/>
                        </a:rPr>
                        <a:t>0.53 (0.34–0.83)</a:t>
                      </a:r>
                      <a:endParaRPr kumimoji="1" lang="zh-CN" alt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宋体" charset="-122"/>
                        <a:cs typeface="+mn-cs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07" name="Line 54"/>
          <p:cNvSpPr>
            <a:spLocks noChangeShapeType="1"/>
          </p:cNvSpPr>
          <p:nvPr/>
        </p:nvSpPr>
        <p:spPr bwMode="auto">
          <a:xfrm>
            <a:off x="3131840" y="1772816"/>
            <a:ext cx="1355576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08" name="Line 55"/>
          <p:cNvSpPr>
            <a:spLocks noChangeShapeType="1"/>
          </p:cNvSpPr>
          <p:nvPr/>
        </p:nvSpPr>
        <p:spPr bwMode="auto">
          <a:xfrm>
            <a:off x="4953000" y="1772816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09" name="Line 56"/>
          <p:cNvSpPr>
            <a:spLocks noChangeShapeType="1"/>
          </p:cNvSpPr>
          <p:nvPr/>
        </p:nvSpPr>
        <p:spPr bwMode="auto">
          <a:xfrm>
            <a:off x="7086600" y="1770105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36910" name="Line 57"/>
          <p:cNvSpPr>
            <a:spLocks noChangeShapeType="1"/>
          </p:cNvSpPr>
          <p:nvPr/>
        </p:nvSpPr>
        <p:spPr bwMode="auto">
          <a:xfrm>
            <a:off x="639662" y="2348880"/>
            <a:ext cx="8001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kumimoji="1" lang="zh-CN" altLang="en-US" sz="2400" smtClean="0">
              <a:solidFill>
                <a:srgbClr val="0000FF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7694" y="5229200"/>
            <a:ext cx="8424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altLang="zh-CN" sz="2000" b="1" dirty="0">
                <a:solidFill>
                  <a:srgbClr val="0000FF"/>
                </a:solidFill>
                <a:latin typeface="Arial"/>
                <a:ea typeface="黑体"/>
              </a:rPr>
              <a:t>Genetic variants of plasminogen activator inhibitor type 1 (PAI-1) gene rs1799889 4G5G/5G5G genotype had a decreased risk of ischemic stroke. </a:t>
            </a:r>
            <a:endParaRPr lang="zh-CN" altLang="en-US" sz="2000" b="1" dirty="0">
              <a:solidFill>
                <a:srgbClr val="0000FF"/>
              </a:solidFill>
              <a:latin typeface="Arial"/>
              <a:ea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7915096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186" name="AutoShape 2"/>
          <p:cNvSpPr>
            <a:spLocks noGrp="1" noChangeArrowheads="1"/>
          </p:cNvSpPr>
          <p:nvPr>
            <p:ph type="title"/>
          </p:nvPr>
        </p:nvSpPr>
        <p:spPr>
          <a:xfrm>
            <a:off x="755650" y="620713"/>
            <a:ext cx="7924800" cy="936079"/>
          </a:xfrm>
        </p:spPr>
        <p:txBody>
          <a:bodyPr/>
          <a:lstStyle/>
          <a:p>
            <a:r>
              <a:rPr lang="en-US" altLang="zh-CN" sz="2800" dirty="0" smtClean="0"/>
              <a:t>                       CONCLUTION</a:t>
            </a:r>
            <a:endParaRPr lang="en-US" altLang="zh-CN" sz="2800" dirty="0"/>
          </a:p>
        </p:txBody>
      </p:sp>
      <p:sp>
        <p:nvSpPr>
          <p:cNvPr id="162918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844824"/>
            <a:ext cx="7693025" cy="3724275"/>
          </a:xfrm>
        </p:spPr>
        <p:txBody>
          <a:bodyPr/>
          <a:lstStyle/>
          <a:p>
            <a:pPr marL="342900" lvl="2" indent="-342900">
              <a:buClr>
                <a:srgbClr val="FF0066"/>
              </a:buClr>
              <a:buSzTx/>
            </a:pPr>
            <a:r>
              <a:rPr lang="en-US" altLang="zh-CN" sz="2400" kern="1200" dirty="0">
                <a:solidFill>
                  <a:srgbClr val="0000FF"/>
                </a:solidFill>
                <a:cs typeface="+mn-cs"/>
              </a:rPr>
              <a:t>This study was the first prospective one of its kind </a:t>
            </a:r>
            <a:r>
              <a:rPr lang="en-US" altLang="zh-CN" sz="2400" kern="1200" dirty="0" smtClean="0">
                <a:solidFill>
                  <a:srgbClr val="0000FF"/>
                </a:solidFill>
                <a:cs typeface="+mn-cs"/>
              </a:rPr>
              <a:t>in China.</a:t>
            </a:r>
            <a:endParaRPr lang="en-US" altLang="zh-CN" sz="2400" kern="1200" dirty="0">
              <a:solidFill>
                <a:srgbClr val="0000FF"/>
              </a:solidFill>
              <a:cs typeface="+mn-cs"/>
            </a:endParaRPr>
          </a:p>
          <a:p>
            <a:pPr marL="342900" lvl="2" indent="-342900">
              <a:buClr>
                <a:srgbClr val="FF0066"/>
              </a:buClr>
              <a:buSzTx/>
            </a:pPr>
            <a:r>
              <a:rPr lang="en-US" altLang="zh-CN" sz="2400" kern="1200" dirty="0" smtClean="0">
                <a:solidFill>
                  <a:srgbClr val="0000FF"/>
                </a:solidFill>
                <a:latin typeface="Arial"/>
                <a:ea typeface="黑体"/>
                <a:cs typeface="+mn-cs"/>
              </a:rPr>
              <a:t>The </a:t>
            </a:r>
            <a:r>
              <a:rPr lang="en-US" altLang="zh-CN" sz="2400" kern="1200" dirty="0">
                <a:solidFill>
                  <a:srgbClr val="0000FF"/>
                </a:solidFill>
                <a:latin typeface="Arial"/>
                <a:ea typeface="黑体"/>
                <a:cs typeface="+mn-cs"/>
              </a:rPr>
              <a:t>research results have </a:t>
            </a:r>
            <a:r>
              <a:rPr lang="en-US" altLang="zh-CN" sz="2400" kern="1200" dirty="0" smtClean="0">
                <a:solidFill>
                  <a:srgbClr val="0000FF"/>
                </a:solidFill>
                <a:latin typeface="Arial"/>
                <a:ea typeface="黑体"/>
                <a:cs typeface="+mn-cs"/>
              </a:rPr>
              <a:t>showed that COC</a:t>
            </a:r>
            <a:r>
              <a:rPr lang="zh-CN" altLang="en-US" sz="2400" kern="1200" dirty="0" smtClean="0">
                <a:solidFill>
                  <a:srgbClr val="0000FF"/>
                </a:solidFill>
                <a:latin typeface="Arial"/>
                <a:ea typeface="黑体"/>
                <a:cs typeface="+mn-cs"/>
              </a:rPr>
              <a:t>，</a:t>
            </a:r>
            <a:r>
              <a:rPr lang="en-US" altLang="zh-CN" sz="2400" kern="1200" dirty="0" smtClean="0">
                <a:solidFill>
                  <a:srgbClr val="0000FF"/>
                </a:solidFill>
                <a:latin typeface="Arial"/>
                <a:ea typeface="黑体"/>
                <a:cs typeface="+mn-cs"/>
              </a:rPr>
              <a:t>hypertension</a:t>
            </a:r>
            <a:r>
              <a:rPr lang="en-US" altLang="zh-CN" sz="2400" kern="1200" dirty="0">
                <a:solidFill>
                  <a:srgbClr val="0000FF"/>
                </a:solidFill>
                <a:latin typeface="Arial"/>
                <a:ea typeface="黑体"/>
                <a:cs typeface="+mn-cs"/>
              </a:rPr>
              <a:t>, dyslipidemia, susceptibility, </a:t>
            </a:r>
            <a:r>
              <a:rPr lang="en-US" altLang="zh-CN" sz="2400" kern="1200" dirty="0" smtClean="0">
                <a:solidFill>
                  <a:srgbClr val="0000FF"/>
                </a:solidFill>
                <a:latin typeface="Arial"/>
                <a:ea typeface="黑体"/>
                <a:cs typeface="+mn-cs"/>
              </a:rPr>
              <a:t>and joint </a:t>
            </a:r>
            <a:r>
              <a:rPr lang="en-US" altLang="zh-CN" sz="2400" kern="1200" dirty="0">
                <a:solidFill>
                  <a:srgbClr val="0000FF"/>
                </a:solidFill>
                <a:latin typeface="Arial"/>
                <a:ea typeface="黑体"/>
                <a:cs typeface="+mn-cs"/>
              </a:rPr>
              <a:t>effects </a:t>
            </a:r>
            <a:r>
              <a:rPr lang="en-US" altLang="zh-CN" sz="2400" kern="1200" dirty="0" smtClean="0">
                <a:solidFill>
                  <a:srgbClr val="0000FF"/>
                </a:solidFill>
                <a:latin typeface="Arial"/>
                <a:ea typeface="黑体"/>
                <a:cs typeface="+mn-cs"/>
              </a:rPr>
              <a:t>on the risk of C</a:t>
            </a:r>
            <a:r>
              <a:rPr lang="en-US" altLang="zh-CN" sz="2400" kern="1200" dirty="0" smtClean="0">
                <a:solidFill>
                  <a:srgbClr val="0000FF"/>
                </a:solidFill>
              </a:rPr>
              <a:t>hinese </a:t>
            </a:r>
            <a:r>
              <a:rPr lang="en-US" altLang="zh-CN" sz="2400" kern="1200" dirty="0">
                <a:solidFill>
                  <a:srgbClr val="0000FF"/>
                </a:solidFill>
              </a:rPr>
              <a:t>female stroke</a:t>
            </a:r>
            <a:endParaRPr lang="en-US" altLang="zh-CN" sz="2400" kern="1200" dirty="0">
              <a:solidFill>
                <a:srgbClr val="0000FF"/>
              </a:solidFill>
              <a:latin typeface="Arial"/>
              <a:ea typeface="黑体"/>
              <a:cs typeface="+mn-cs"/>
            </a:endParaRPr>
          </a:p>
          <a:p>
            <a:pPr>
              <a:buClr>
                <a:srgbClr val="FF0066"/>
              </a:buClr>
              <a:buSzTx/>
            </a:pPr>
            <a:r>
              <a:rPr lang="en-US" altLang="zh-CN" sz="2400" kern="1200" dirty="0">
                <a:solidFill>
                  <a:srgbClr val="0000FF"/>
                </a:solidFill>
              </a:rPr>
              <a:t>The research results </a:t>
            </a:r>
            <a:r>
              <a:rPr lang="en-US" altLang="zh-CN" sz="2400" kern="1200" dirty="0" smtClean="0">
                <a:solidFill>
                  <a:srgbClr val="0000FF"/>
                </a:solidFill>
                <a:latin typeface="Arial"/>
                <a:ea typeface="黑体"/>
              </a:rPr>
              <a:t>provided </a:t>
            </a:r>
            <a:r>
              <a:rPr lang="en-US" altLang="zh-CN" sz="2400" kern="1200" dirty="0">
                <a:solidFill>
                  <a:srgbClr val="0000FF"/>
                </a:solidFill>
                <a:latin typeface="Arial"/>
                <a:ea typeface="黑体"/>
              </a:rPr>
              <a:t>evidence to formulate proper prevention measures for coping with the challenges </a:t>
            </a:r>
            <a:r>
              <a:rPr lang="en-US" altLang="zh-CN" sz="2400" kern="1200" dirty="0" smtClean="0">
                <a:solidFill>
                  <a:srgbClr val="0000FF"/>
                </a:solidFill>
                <a:latin typeface="Arial"/>
                <a:ea typeface="黑体"/>
              </a:rPr>
              <a:t>of an </a:t>
            </a:r>
            <a:r>
              <a:rPr lang="en-US" altLang="zh-CN" sz="2400" kern="1200" dirty="0">
                <a:solidFill>
                  <a:srgbClr val="0000FF"/>
                </a:solidFill>
                <a:latin typeface="Arial"/>
                <a:ea typeface="黑体"/>
              </a:rPr>
              <a:t>increased incidence of female stroke</a:t>
            </a:r>
            <a:r>
              <a:rPr lang="en-US" altLang="zh-CN" sz="2400" kern="1200" dirty="0" smtClean="0">
                <a:solidFill>
                  <a:srgbClr val="0000FF"/>
                </a:solidFill>
                <a:latin typeface="Arial"/>
                <a:ea typeface="黑体"/>
              </a:rPr>
              <a:t>.</a:t>
            </a:r>
            <a:endParaRPr lang="en-US" altLang="zh-CN" sz="2400" kern="1200" dirty="0">
              <a:solidFill>
                <a:srgbClr val="0000FF"/>
              </a:solidFill>
              <a:latin typeface="Arial"/>
              <a:ea typeface="黑体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865EE-11B8-4BF9-90C7-ACCD19CB2F72}" type="slidenum">
              <a:rPr lang="en-US" altLang="zh-CN"/>
              <a:pPr/>
              <a:t>23</a:t>
            </a:fld>
            <a:endParaRPr lang="en-US" altLang="zh-CN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G:\图片\01_07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7010400" cy="3505200"/>
          </a:xfrm>
        </p:spPr>
        <p:txBody>
          <a:bodyPr/>
          <a:lstStyle/>
          <a:p>
            <a:pPr>
              <a:buFontTx/>
              <a:buNone/>
            </a:pPr>
            <a:r>
              <a:rPr lang="pt-BR" altLang="zh-CN" sz="9600">
                <a:solidFill>
                  <a:srgbClr val="FF3300"/>
                </a:solidFill>
                <a:latin typeface="华文行楷" pitchFamily="2" charset="-122"/>
                <a:ea typeface="华文行楷" pitchFamily="2" charset="-122"/>
              </a:rPr>
              <a:t>Thank you</a:t>
            </a:r>
            <a:r>
              <a:rPr lang="pt-BR" altLang="zh-CN" sz="5400">
                <a:solidFill>
                  <a:srgbClr val="FF3300"/>
                </a:solidFill>
                <a:latin typeface="Arial Black" pitchFamily="34" charset="0"/>
              </a:rPr>
              <a:t> </a:t>
            </a:r>
            <a:endParaRPr lang="en-US" altLang="zh-CN" sz="5400">
              <a:solidFill>
                <a:srgbClr val="FF3300"/>
              </a:solidFill>
              <a:latin typeface="Arial Black" pitchFamily="34" charset="0"/>
            </a:endParaRPr>
          </a:p>
          <a:p>
            <a:pPr>
              <a:buFontTx/>
              <a:buNone/>
            </a:pPr>
            <a:endParaRPr lang="en-US" altLang="zh-CN" sz="7200">
              <a:solidFill>
                <a:srgbClr val="FF33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39613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ature">
  <a:themeElements>
    <a:clrScheme name="">
      <a:dk1>
        <a:srgbClr val="0000FF"/>
      </a:dk1>
      <a:lt1>
        <a:srgbClr val="EFFFFF"/>
      </a:lt1>
      <a:dk2>
        <a:srgbClr val="0000FF"/>
      </a:dk2>
      <a:lt2>
        <a:srgbClr val="8DE1FB"/>
      </a:lt2>
      <a:accent1>
        <a:srgbClr val="C7F2F3"/>
      </a:accent1>
      <a:accent2>
        <a:srgbClr val="F5111C"/>
      </a:accent2>
      <a:accent3>
        <a:srgbClr val="F6FFFF"/>
      </a:accent3>
      <a:accent4>
        <a:srgbClr val="0000DA"/>
      </a:accent4>
      <a:accent5>
        <a:srgbClr val="E0F7F8"/>
      </a:accent5>
      <a:accent6>
        <a:srgbClr val="DE0E18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Nature">
  <a:themeElements>
    <a:clrScheme name="">
      <a:dk1>
        <a:srgbClr val="0000FF"/>
      </a:dk1>
      <a:lt1>
        <a:srgbClr val="EFFFFF"/>
      </a:lt1>
      <a:dk2>
        <a:srgbClr val="0000FF"/>
      </a:dk2>
      <a:lt2>
        <a:srgbClr val="8DE1FB"/>
      </a:lt2>
      <a:accent1>
        <a:srgbClr val="C7F2F3"/>
      </a:accent1>
      <a:accent2>
        <a:srgbClr val="F5111C"/>
      </a:accent2>
      <a:accent3>
        <a:srgbClr val="F6FFFF"/>
      </a:accent3>
      <a:accent4>
        <a:srgbClr val="0000DA"/>
      </a:accent4>
      <a:accent5>
        <a:srgbClr val="E0F7F8"/>
      </a:accent5>
      <a:accent6>
        <a:srgbClr val="DE0E18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Nature">
  <a:themeElements>
    <a:clrScheme name="">
      <a:dk1>
        <a:srgbClr val="0000FF"/>
      </a:dk1>
      <a:lt1>
        <a:srgbClr val="EFFFFF"/>
      </a:lt1>
      <a:dk2>
        <a:srgbClr val="0000FF"/>
      </a:dk2>
      <a:lt2>
        <a:srgbClr val="8DE1FB"/>
      </a:lt2>
      <a:accent1>
        <a:srgbClr val="C7F2F3"/>
      </a:accent1>
      <a:accent2>
        <a:srgbClr val="F5111C"/>
      </a:accent2>
      <a:accent3>
        <a:srgbClr val="F6FFFF"/>
      </a:accent3>
      <a:accent4>
        <a:srgbClr val="0000DA"/>
      </a:accent4>
      <a:accent5>
        <a:srgbClr val="E0F7F8"/>
      </a:accent5>
      <a:accent6>
        <a:srgbClr val="DE0E18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Nature">
  <a:themeElements>
    <a:clrScheme name="">
      <a:dk1>
        <a:srgbClr val="0000FF"/>
      </a:dk1>
      <a:lt1>
        <a:srgbClr val="EFFFFF"/>
      </a:lt1>
      <a:dk2>
        <a:srgbClr val="0000FF"/>
      </a:dk2>
      <a:lt2>
        <a:srgbClr val="8DE1FB"/>
      </a:lt2>
      <a:accent1>
        <a:srgbClr val="C7F2F3"/>
      </a:accent1>
      <a:accent2>
        <a:srgbClr val="F5111C"/>
      </a:accent2>
      <a:accent3>
        <a:srgbClr val="F6FFFF"/>
      </a:accent3>
      <a:accent4>
        <a:srgbClr val="0000DA"/>
      </a:accent4>
      <a:accent5>
        <a:srgbClr val="E0F7F8"/>
      </a:accent5>
      <a:accent6>
        <a:srgbClr val="DE0E18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charset="-122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19652</TotalTime>
  <Words>1604</Words>
  <Application>Microsoft Office PowerPoint</Application>
  <PresentationFormat>全屏显示(4:3)</PresentationFormat>
  <Paragraphs>311</Paragraphs>
  <Slides>24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7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Capsules</vt:lpstr>
      <vt:lpstr>1_Nature</vt:lpstr>
      <vt:lpstr>3_Nature</vt:lpstr>
      <vt:lpstr>4_Nature</vt:lpstr>
      <vt:lpstr>5_Nature</vt:lpstr>
      <vt:lpstr>1_Capsules</vt:lpstr>
      <vt:lpstr>Ocean</vt:lpstr>
      <vt:lpstr>Effect of COC, hypertension, dyslipidemia and susceptibility on the risk of female stroke in China</vt:lpstr>
      <vt:lpstr>BACKGROUND</vt:lpstr>
      <vt:lpstr>PowerPoint 演示文稿</vt:lpstr>
      <vt:lpstr>PowerPoint 演示文稿</vt:lpstr>
      <vt:lpstr>PowerPoint 演示文稿</vt:lpstr>
      <vt:lpstr>Women know little about contraceptives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     Subjects and methods</vt:lpstr>
      <vt:lpstr>  Epidemiologic Measures and Analytic Methods</vt:lpstr>
      <vt:lpstr>                    Results</vt:lpstr>
      <vt:lpstr>Duration of COC use and the incidence of haemorrhagic stroke </vt:lpstr>
      <vt:lpstr> The risk of hypertension gradually increased with the increasing cumulative time of COC use </vt:lpstr>
      <vt:lpstr>Hypertension,  COC use and their joint effect increased the risk of stroke</vt:lpstr>
      <vt:lpstr>Hypertension, dyslipidaemia, and their interaction effect increased the risk of stroke</vt:lpstr>
      <vt:lpstr>COC users ≥15 years carried the ID + DD genotype of ACE I/D that may further increase the risk of hemorrhagic stroke </vt:lpstr>
      <vt:lpstr> COC users ≥15 years carried the AA genotype of AGT A-20C that may further increase the risk of  hemorrhagic stroke </vt:lpstr>
      <vt:lpstr>Joint effects of SNPs and COC use on stroke risk</vt:lpstr>
      <vt:lpstr>Joint effects of SNPs and COC use on stroke risk</vt:lpstr>
      <vt:lpstr>                       CONCLUTION</vt:lpstr>
      <vt:lpstr>PowerPoint 演示文稿</vt:lpstr>
    </vt:vector>
  </TitlesOfParts>
  <Company>CPIRC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国际合作司计划生育结合项目研讨会 计划生育优质服务</dc:title>
  <dc:creator>Zhenming Xie</dc:creator>
  <cp:lastModifiedBy>User</cp:lastModifiedBy>
  <cp:revision>1069</cp:revision>
  <cp:lastPrinted>2015-07-28T02:41:38Z</cp:lastPrinted>
  <dcterms:created xsi:type="dcterms:W3CDTF">2000-05-01T02:38:59Z</dcterms:created>
  <dcterms:modified xsi:type="dcterms:W3CDTF">2015-08-11T02:17:46Z</dcterms:modified>
</cp:coreProperties>
</file>