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4"/>
  </p:notesMasterIdLst>
  <p:sldIdLst>
    <p:sldId id="256" r:id="rId2"/>
    <p:sldId id="258" r:id="rId3"/>
    <p:sldId id="259" r:id="rId4"/>
    <p:sldId id="261" r:id="rId5"/>
    <p:sldId id="281" r:id="rId6"/>
    <p:sldId id="280" r:id="rId7"/>
    <p:sldId id="279" r:id="rId8"/>
    <p:sldId id="278" r:id="rId9"/>
    <p:sldId id="277" r:id="rId10"/>
    <p:sldId id="290" r:id="rId11"/>
    <p:sldId id="289" r:id="rId12"/>
    <p:sldId id="293" r:id="rId13"/>
    <p:sldId id="292" r:id="rId14"/>
    <p:sldId id="291" r:id="rId15"/>
    <p:sldId id="286" r:id="rId16"/>
    <p:sldId id="285" r:id="rId17"/>
    <p:sldId id="305" r:id="rId18"/>
    <p:sldId id="284" r:id="rId19"/>
    <p:sldId id="260" r:id="rId20"/>
    <p:sldId id="262" r:id="rId21"/>
    <p:sldId id="263" r:id="rId22"/>
    <p:sldId id="264" r:id="rId23"/>
    <p:sldId id="265" r:id="rId24"/>
    <p:sldId id="266" r:id="rId25"/>
    <p:sldId id="267" r:id="rId26"/>
    <p:sldId id="271" r:id="rId27"/>
    <p:sldId id="272" r:id="rId28"/>
    <p:sldId id="269" r:id="rId29"/>
    <p:sldId id="270" r:id="rId30"/>
    <p:sldId id="268" r:id="rId31"/>
    <p:sldId id="297" r:id="rId32"/>
    <p:sldId id="296" r:id="rId33"/>
    <p:sldId id="301" r:id="rId34"/>
    <p:sldId id="295" r:id="rId35"/>
    <p:sldId id="303" r:id="rId36"/>
    <p:sldId id="298" r:id="rId37"/>
    <p:sldId id="274" r:id="rId38"/>
    <p:sldId id="304" r:id="rId39"/>
    <p:sldId id="276" r:id="rId40"/>
    <p:sldId id="282" r:id="rId41"/>
    <p:sldId id="275" r:id="rId42"/>
    <p:sldId id="294"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94660"/>
  </p:normalViewPr>
  <p:slideViewPr>
    <p:cSldViewPr snapToGrid="0">
      <p:cViewPr varScale="1">
        <p:scale>
          <a:sx n="108" d="100"/>
          <a:sy n="108" d="100"/>
        </p:scale>
        <p:origin x="1512"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Yihe\Downloads\ROS%20FA%20damage%20and%20recovery.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spPr>
            <a:pattFill prst="narHorz">
              <a:fgClr>
                <a:schemeClr val="accent4">
                  <a:tint val="65000"/>
                </a:schemeClr>
              </a:fgClr>
              <a:bgClr>
                <a:schemeClr val="accent4">
                  <a:tint val="65000"/>
                  <a:lumMod val="20000"/>
                  <a:lumOff val="80000"/>
                </a:schemeClr>
              </a:bgClr>
            </a:pattFill>
            <a:ln>
              <a:noFill/>
            </a:ln>
            <a:effectLst>
              <a:innerShdw blurRad="114300">
                <a:schemeClr val="accent4">
                  <a:tint val="65000"/>
                </a:schemeClr>
              </a:innerShdw>
            </a:effectLst>
          </c:spPr>
          <c:invertIfNegative val="0"/>
          <c:cat>
            <c:strRef>
              <c:f>'[ROS FA damage and recovery.xlsx]All'!$C$8:$J$8</c:f>
              <c:strCache>
                <c:ptCount val="8"/>
                <c:pt idx="0">
                  <c:v>Control</c:v>
                </c:pt>
                <c:pt idx="1">
                  <c:v>4h</c:v>
                </c:pt>
                <c:pt idx="2">
                  <c:v>8h</c:v>
                </c:pt>
                <c:pt idx="3">
                  <c:v>12h</c:v>
                </c:pt>
                <c:pt idx="4">
                  <c:v>24h</c:v>
                </c:pt>
                <c:pt idx="5">
                  <c:v>12h R</c:v>
                </c:pt>
                <c:pt idx="6">
                  <c:v>24h R</c:v>
                </c:pt>
                <c:pt idx="7">
                  <c:v>48h R</c:v>
                </c:pt>
              </c:strCache>
            </c:strRef>
          </c:cat>
          <c:val>
            <c:numRef>
              <c:f>'[ROS FA damage and recovery.xlsx]All'!$C$8</c:f>
              <c:numCache>
                <c:formatCode>General</c:formatCode>
                <c:ptCount val="1"/>
                <c:pt idx="0">
                  <c:v>0</c:v>
                </c:pt>
              </c:numCache>
            </c:numRef>
          </c:val>
          <c:extLst>
            <c:ext xmlns:c16="http://schemas.microsoft.com/office/drawing/2014/chart" uri="{C3380CC4-5D6E-409C-BE32-E72D297353CC}">
              <c16:uniqueId val="{00000000-3773-4A0A-B6FB-2BE497AEADB3}"/>
            </c:ext>
          </c:extLst>
        </c:ser>
        <c:ser>
          <c:idx val="1"/>
          <c:order val="1"/>
          <c:spPr>
            <a:pattFill prst="narHorz">
              <a:fgClr>
                <a:schemeClr val="accent4"/>
              </a:fgClr>
              <a:bgClr>
                <a:schemeClr val="accent4">
                  <a:lumMod val="20000"/>
                  <a:lumOff val="80000"/>
                </a:schemeClr>
              </a:bgClr>
            </a:pattFill>
            <a:ln>
              <a:noFill/>
            </a:ln>
            <a:effectLst>
              <a:innerShdw blurRad="114300">
                <a:schemeClr val="accent4"/>
              </a:innerShdw>
            </a:effectLst>
          </c:spPr>
          <c:invertIfNegative val="0"/>
          <c:errBars>
            <c:errBarType val="both"/>
            <c:errValType val="stdErr"/>
            <c:noEndCap val="0"/>
            <c:spPr>
              <a:noFill/>
              <a:ln w="9525">
                <a:solidFill>
                  <a:schemeClr val="tx1">
                    <a:lumMod val="50000"/>
                    <a:lumOff val="50000"/>
                  </a:schemeClr>
                </a:solidFill>
                <a:round/>
              </a:ln>
              <a:effectLst/>
            </c:spPr>
          </c:errBars>
          <c:cat>
            <c:strRef>
              <c:f>'[ROS FA damage and recovery.xlsx]All'!$C$8:$J$8</c:f>
              <c:strCache>
                <c:ptCount val="8"/>
                <c:pt idx="0">
                  <c:v>Control</c:v>
                </c:pt>
                <c:pt idx="1">
                  <c:v>4h</c:v>
                </c:pt>
                <c:pt idx="2">
                  <c:v>8h</c:v>
                </c:pt>
                <c:pt idx="3">
                  <c:v>12h</c:v>
                </c:pt>
                <c:pt idx="4">
                  <c:v>24h</c:v>
                </c:pt>
                <c:pt idx="5">
                  <c:v>12h R</c:v>
                </c:pt>
                <c:pt idx="6">
                  <c:v>24h R</c:v>
                </c:pt>
                <c:pt idx="7">
                  <c:v>48h R</c:v>
                </c:pt>
              </c:strCache>
            </c:strRef>
          </c:cat>
          <c:val>
            <c:numRef>
              <c:f>'[ROS FA damage and recovery.xlsx]All'!$C$8:$J$8</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1-3773-4A0A-B6FB-2BE497AEADB3}"/>
            </c:ext>
          </c:extLst>
        </c:ser>
        <c:ser>
          <c:idx val="2"/>
          <c:order val="2"/>
          <c:spPr>
            <a:pattFill prst="narHorz">
              <a:fgClr>
                <a:schemeClr val="accent4">
                  <a:shade val="65000"/>
                </a:schemeClr>
              </a:fgClr>
              <a:bgClr>
                <a:schemeClr val="accent4">
                  <a:shade val="65000"/>
                  <a:lumMod val="20000"/>
                  <a:lumOff val="80000"/>
                </a:schemeClr>
              </a:bgClr>
            </a:pattFill>
            <a:ln>
              <a:noFill/>
            </a:ln>
            <a:effectLst>
              <a:innerShdw blurRad="114300">
                <a:schemeClr val="accent4">
                  <a:shade val="65000"/>
                </a:schemeClr>
              </a:innerShdw>
            </a:effectLst>
          </c:spPr>
          <c:invertIfNegative val="0"/>
          <c:errBars>
            <c:errBarType val="both"/>
            <c:errValType val="cust"/>
            <c:noEndCap val="0"/>
            <c:plus>
              <c:numRef>
                <c:f>'[ROS FA damage and recovery.xlsx]All'!$C$23:$J$23</c:f>
                <c:numCache>
                  <c:formatCode>General</c:formatCode>
                  <c:ptCount val="8"/>
                  <c:pt idx="0">
                    <c:v>9908.6863102563566</c:v>
                  </c:pt>
                  <c:pt idx="1">
                    <c:v>7902.3011150917455</c:v>
                  </c:pt>
                  <c:pt idx="2">
                    <c:v>12893.121147091586</c:v>
                  </c:pt>
                  <c:pt idx="3">
                    <c:v>10116.664570138291</c:v>
                  </c:pt>
                  <c:pt idx="4">
                    <c:v>12857.399516270296</c:v>
                  </c:pt>
                  <c:pt idx="5">
                    <c:v>15769.821537776936</c:v>
                  </c:pt>
                  <c:pt idx="6">
                    <c:v>11448.317658497976</c:v>
                  </c:pt>
                  <c:pt idx="7">
                    <c:v>14005.12517387126</c:v>
                  </c:pt>
                </c:numCache>
              </c:numRef>
            </c:plus>
            <c:minus>
              <c:numRef>
                <c:f>'[ROS FA damage and recovery.xlsx]All'!$C$23:$J$23</c:f>
                <c:numCache>
                  <c:formatCode>General</c:formatCode>
                  <c:ptCount val="8"/>
                  <c:pt idx="0">
                    <c:v>9908.6863102563566</c:v>
                  </c:pt>
                  <c:pt idx="1">
                    <c:v>7902.3011150917455</c:v>
                  </c:pt>
                  <c:pt idx="2">
                    <c:v>12893.121147091586</c:v>
                  </c:pt>
                  <c:pt idx="3">
                    <c:v>10116.664570138291</c:v>
                  </c:pt>
                  <c:pt idx="4">
                    <c:v>12857.399516270296</c:v>
                  </c:pt>
                  <c:pt idx="5">
                    <c:v>15769.821537776936</c:v>
                  </c:pt>
                  <c:pt idx="6">
                    <c:v>11448.317658497976</c:v>
                  </c:pt>
                  <c:pt idx="7">
                    <c:v>14005.12517387126</c:v>
                  </c:pt>
                </c:numCache>
              </c:numRef>
            </c:minus>
            <c:spPr>
              <a:noFill/>
              <a:ln w="9525">
                <a:solidFill>
                  <a:schemeClr val="tx1">
                    <a:lumMod val="50000"/>
                    <a:lumOff val="50000"/>
                  </a:schemeClr>
                </a:solidFill>
                <a:round/>
              </a:ln>
              <a:effectLst/>
            </c:spPr>
          </c:errBars>
          <c:cat>
            <c:strRef>
              <c:f>'[ROS FA damage and recovery.xlsx]All'!$C$8:$J$8</c:f>
              <c:strCache>
                <c:ptCount val="8"/>
                <c:pt idx="0">
                  <c:v>Control</c:v>
                </c:pt>
                <c:pt idx="1">
                  <c:v>4h</c:v>
                </c:pt>
                <c:pt idx="2">
                  <c:v>8h</c:v>
                </c:pt>
                <c:pt idx="3">
                  <c:v>12h</c:v>
                </c:pt>
                <c:pt idx="4">
                  <c:v>24h</c:v>
                </c:pt>
                <c:pt idx="5">
                  <c:v>12h R</c:v>
                </c:pt>
                <c:pt idx="6">
                  <c:v>24h R</c:v>
                </c:pt>
                <c:pt idx="7">
                  <c:v>48h R</c:v>
                </c:pt>
              </c:strCache>
            </c:strRef>
          </c:cat>
          <c:val>
            <c:numRef>
              <c:f>'[ROS FA damage and recovery.xlsx]All'!$C$21:$J$21</c:f>
              <c:numCache>
                <c:formatCode>General</c:formatCode>
                <c:ptCount val="8"/>
                <c:pt idx="0">
                  <c:v>77555.777777777781</c:v>
                </c:pt>
                <c:pt idx="1">
                  <c:v>210405.55555555556</c:v>
                </c:pt>
                <c:pt idx="2">
                  <c:v>219257.55555555556</c:v>
                </c:pt>
                <c:pt idx="3">
                  <c:v>232450.55555555556</c:v>
                </c:pt>
                <c:pt idx="4">
                  <c:v>239686.88888888888</c:v>
                </c:pt>
                <c:pt idx="5">
                  <c:v>208129.66666666666</c:v>
                </c:pt>
                <c:pt idx="6">
                  <c:v>176262.11111111112</c:v>
                </c:pt>
                <c:pt idx="7">
                  <c:v>154047.44444444444</c:v>
                </c:pt>
              </c:numCache>
            </c:numRef>
          </c:val>
          <c:extLst>
            <c:ext xmlns:c16="http://schemas.microsoft.com/office/drawing/2014/chart" uri="{C3380CC4-5D6E-409C-BE32-E72D297353CC}">
              <c16:uniqueId val="{00000002-3773-4A0A-B6FB-2BE497AEADB3}"/>
            </c:ext>
          </c:extLst>
        </c:ser>
        <c:dLbls>
          <c:showLegendKey val="0"/>
          <c:showVal val="0"/>
          <c:showCatName val="0"/>
          <c:showSerName val="0"/>
          <c:showPercent val="0"/>
          <c:showBubbleSize val="0"/>
        </c:dLbls>
        <c:gapWidth val="164"/>
        <c:overlap val="-22"/>
        <c:axId val="178618632"/>
        <c:axId val="178618960"/>
      </c:barChart>
      <c:catAx>
        <c:axId val="178618632"/>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8618960"/>
        <c:crosses val="autoZero"/>
        <c:auto val="1"/>
        <c:lblAlgn val="ctr"/>
        <c:lblOffset val="100"/>
        <c:noMultiLvlLbl val="0"/>
      </c:catAx>
      <c:valAx>
        <c:axId val="17861896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US"/>
                  <a:t>ROS level</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8618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54C420-D02F-4CA3-A566-BFECECAFF340}" type="doc">
      <dgm:prSet loTypeId="urn:microsoft.com/office/officeart/2005/8/layout/hierarchy3" loCatId="hierarchy" qsTypeId="urn:microsoft.com/office/officeart/2005/8/quickstyle/simple1" qsCatId="simple" csTypeId="urn:microsoft.com/office/officeart/2005/8/colors/colorful2" csCatId="colorful" phldr="1"/>
      <dgm:spPr/>
      <dgm:t>
        <a:bodyPr/>
        <a:lstStyle/>
        <a:p>
          <a:endParaRPr lang="en-US"/>
        </a:p>
      </dgm:t>
    </dgm:pt>
    <dgm:pt modelId="{86CFA798-B1F2-4247-B9CD-192CDE296A91}">
      <dgm:prSet/>
      <dgm:spPr/>
      <dgm:t>
        <a:bodyPr/>
        <a:lstStyle/>
        <a:p>
          <a:r>
            <a:rPr lang="en-GB"/>
            <a:t>Introduction</a:t>
          </a:r>
          <a:endParaRPr lang="en-US"/>
        </a:p>
      </dgm:t>
    </dgm:pt>
    <dgm:pt modelId="{4D6E74E4-8F87-4925-8830-38BFAEFF34B0}" type="parTrans" cxnId="{9D60DCBC-73E0-4260-BB92-1FAE71F37616}">
      <dgm:prSet/>
      <dgm:spPr/>
      <dgm:t>
        <a:bodyPr/>
        <a:lstStyle/>
        <a:p>
          <a:endParaRPr lang="en-US"/>
        </a:p>
      </dgm:t>
    </dgm:pt>
    <dgm:pt modelId="{34675D35-A1E3-4CC6-B67F-74E1850D19A8}" type="sibTrans" cxnId="{9D60DCBC-73E0-4260-BB92-1FAE71F37616}">
      <dgm:prSet/>
      <dgm:spPr/>
      <dgm:t>
        <a:bodyPr/>
        <a:lstStyle/>
        <a:p>
          <a:endParaRPr lang="en-US"/>
        </a:p>
      </dgm:t>
    </dgm:pt>
    <dgm:pt modelId="{A3456595-C29E-442E-ABEB-01B7499D97A4}">
      <dgm:prSet/>
      <dgm:spPr/>
      <dgm:t>
        <a:bodyPr/>
        <a:lstStyle/>
        <a:p>
          <a:r>
            <a:rPr lang="en-GB" dirty="0"/>
            <a:t>Acute Kidney Injury (AKI)</a:t>
          </a:r>
          <a:endParaRPr lang="en-US" dirty="0"/>
        </a:p>
      </dgm:t>
    </dgm:pt>
    <dgm:pt modelId="{7ADC9114-421A-4374-B865-CB37BF75EAC4}" type="parTrans" cxnId="{4FA85112-1504-45FC-97A6-C41216184758}">
      <dgm:prSet/>
      <dgm:spPr/>
      <dgm:t>
        <a:bodyPr/>
        <a:lstStyle/>
        <a:p>
          <a:endParaRPr lang="en-US"/>
        </a:p>
      </dgm:t>
    </dgm:pt>
    <dgm:pt modelId="{E91AB640-F722-4A4A-9296-79904F84ADBF}" type="sibTrans" cxnId="{4FA85112-1504-45FC-97A6-C41216184758}">
      <dgm:prSet/>
      <dgm:spPr/>
      <dgm:t>
        <a:bodyPr/>
        <a:lstStyle/>
        <a:p>
          <a:endParaRPr lang="en-US"/>
        </a:p>
      </dgm:t>
    </dgm:pt>
    <dgm:pt modelId="{C1C4C330-F0A5-44A0-98F0-472BD6D0E60F}">
      <dgm:prSet/>
      <dgm:spPr/>
      <dgm:t>
        <a:bodyPr/>
        <a:lstStyle/>
        <a:p>
          <a:r>
            <a:rPr lang="en-GB"/>
            <a:t>Nephrotoxicity </a:t>
          </a:r>
          <a:endParaRPr lang="en-US"/>
        </a:p>
      </dgm:t>
    </dgm:pt>
    <dgm:pt modelId="{C4F828A7-7A29-4F00-BEA9-46D0E743124A}" type="parTrans" cxnId="{1EAB68DE-D646-4FE8-8E7D-5B5704D03443}">
      <dgm:prSet/>
      <dgm:spPr/>
      <dgm:t>
        <a:bodyPr/>
        <a:lstStyle/>
        <a:p>
          <a:endParaRPr lang="en-US"/>
        </a:p>
      </dgm:t>
    </dgm:pt>
    <dgm:pt modelId="{F295B6D2-3186-4F62-ACF7-13B51DC3FF4E}" type="sibTrans" cxnId="{1EAB68DE-D646-4FE8-8E7D-5B5704D03443}">
      <dgm:prSet/>
      <dgm:spPr/>
      <dgm:t>
        <a:bodyPr/>
        <a:lstStyle/>
        <a:p>
          <a:endParaRPr lang="en-US"/>
        </a:p>
      </dgm:t>
    </dgm:pt>
    <dgm:pt modelId="{B24D5AF5-806A-4945-B0EF-AF4C084FBC0D}">
      <dgm:prSet/>
      <dgm:spPr/>
      <dgm:t>
        <a:bodyPr/>
        <a:lstStyle/>
        <a:p>
          <a:r>
            <a:rPr lang="en-US" dirty="0" err="1"/>
            <a:t>Acu</a:t>
          </a:r>
          <a:r>
            <a:rPr lang="en-GB" dirty="0" err="1"/>
            <a:t>te</a:t>
          </a:r>
          <a:r>
            <a:rPr lang="en-GB" dirty="0"/>
            <a:t> Kidney Injury Recovery</a:t>
          </a:r>
          <a:endParaRPr lang="en-US" dirty="0"/>
        </a:p>
      </dgm:t>
    </dgm:pt>
    <dgm:pt modelId="{25846DA2-967E-4211-8140-B0A3CC06BFF7}" type="parTrans" cxnId="{23BEA63D-BCF0-4F82-AB64-8075A14F6D28}">
      <dgm:prSet/>
      <dgm:spPr/>
      <dgm:t>
        <a:bodyPr/>
        <a:lstStyle/>
        <a:p>
          <a:endParaRPr lang="en-US"/>
        </a:p>
      </dgm:t>
    </dgm:pt>
    <dgm:pt modelId="{BE726E74-33E0-4E03-8FB6-A34243AE2874}" type="sibTrans" cxnId="{23BEA63D-BCF0-4F82-AB64-8075A14F6D28}">
      <dgm:prSet/>
      <dgm:spPr/>
      <dgm:t>
        <a:bodyPr/>
        <a:lstStyle/>
        <a:p>
          <a:endParaRPr lang="en-US"/>
        </a:p>
      </dgm:t>
    </dgm:pt>
    <dgm:pt modelId="{B55EEDC2-564E-4294-93D8-120EA4D9805E}">
      <dgm:prSet/>
      <dgm:spPr/>
      <dgm:t>
        <a:bodyPr/>
        <a:lstStyle/>
        <a:p>
          <a:r>
            <a:rPr lang="en-GB"/>
            <a:t>Method</a:t>
          </a:r>
          <a:endParaRPr lang="en-US"/>
        </a:p>
      </dgm:t>
    </dgm:pt>
    <dgm:pt modelId="{AB9F7955-53C9-44C9-929B-885D6B47B374}" type="parTrans" cxnId="{9345DD71-5F31-422B-AF0E-5DF1BC6EACA9}">
      <dgm:prSet/>
      <dgm:spPr/>
      <dgm:t>
        <a:bodyPr/>
        <a:lstStyle/>
        <a:p>
          <a:endParaRPr lang="en-US"/>
        </a:p>
      </dgm:t>
    </dgm:pt>
    <dgm:pt modelId="{C1AE40CD-4C85-4770-919F-C51A23381146}" type="sibTrans" cxnId="{9345DD71-5F31-422B-AF0E-5DF1BC6EACA9}">
      <dgm:prSet/>
      <dgm:spPr/>
      <dgm:t>
        <a:bodyPr/>
        <a:lstStyle/>
        <a:p>
          <a:endParaRPr lang="en-US"/>
        </a:p>
      </dgm:t>
    </dgm:pt>
    <dgm:pt modelId="{FD248107-1A35-46E9-974D-B75A96214B26}">
      <dgm:prSet/>
      <dgm:spPr/>
      <dgm:t>
        <a:bodyPr/>
        <a:lstStyle/>
        <a:p>
          <a:r>
            <a:rPr lang="en-GB" dirty="0"/>
            <a:t>Cell Culture</a:t>
          </a:r>
          <a:endParaRPr lang="en-US" dirty="0"/>
        </a:p>
      </dgm:t>
    </dgm:pt>
    <dgm:pt modelId="{317BD33F-4AC1-41FF-A731-B47A98E1A074}" type="parTrans" cxnId="{5DC2EE19-8B43-4DC8-B4AA-F7179EC4D8D1}">
      <dgm:prSet/>
      <dgm:spPr/>
      <dgm:t>
        <a:bodyPr/>
        <a:lstStyle/>
        <a:p>
          <a:endParaRPr lang="en-US"/>
        </a:p>
      </dgm:t>
    </dgm:pt>
    <dgm:pt modelId="{919E8D64-B1F3-4D3C-A73E-7F58D1FE849F}" type="sibTrans" cxnId="{5DC2EE19-8B43-4DC8-B4AA-F7179EC4D8D1}">
      <dgm:prSet/>
      <dgm:spPr/>
      <dgm:t>
        <a:bodyPr/>
        <a:lstStyle/>
        <a:p>
          <a:endParaRPr lang="en-US"/>
        </a:p>
      </dgm:t>
    </dgm:pt>
    <dgm:pt modelId="{F4E70042-3181-4768-A64D-0C0C11DC5D11}">
      <dgm:prSet/>
      <dgm:spPr/>
      <dgm:t>
        <a:bodyPr/>
        <a:lstStyle/>
        <a:p>
          <a:r>
            <a:rPr lang="en-US"/>
            <a:t>Immunofluorescence</a:t>
          </a:r>
        </a:p>
      </dgm:t>
    </dgm:pt>
    <dgm:pt modelId="{D9CBB1A3-9821-411F-A271-1E814339C405}" type="parTrans" cxnId="{BDE7848F-4F76-41BD-A9E7-8B271327135C}">
      <dgm:prSet/>
      <dgm:spPr/>
      <dgm:t>
        <a:bodyPr/>
        <a:lstStyle/>
        <a:p>
          <a:endParaRPr lang="en-US"/>
        </a:p>
      </dgm:t>
    </dgm:pt>
    <dgm:pt modelId="{AC04B056-8546-41FB-89F7-B3ECB839439B}" type="sibTrans" cxnId="{BDE7848F-4F76-41BD-A9E7-8B271327135C}">
      <dgm:prSet/>
      <dgm:spPr/>
      <dgm:t>
        <a:bodyPr/>
        <a:lstStyle/>
        <a:p>
          <a:endParaRPr lang="en-US"/>
        </a:p>
      </dgm:t>
    </dgm:pt>
    <dgm:pt modelId="{C1CA7F9E-6DE6-4F22-A702-5373A643BAD1}">
      <dgm:prSet/>
      <dgm:spPr/>
      <dgm:t>
        <a:bodyPr/>
        <a:lstStyle/>
        <a:p>
          <a:r>
            <a:rPr lang="en-US" dirty="0"/>
            <a:t>Western Blot</a:t>
          </a:r>
        </a:p>
      </dgm:t>
    </dgm:pt>
    <dgm:pt modelId="{D0B5D038-BF8F-4727-92A9-7E0A5D2101AA}" type="parTrans" cxnId="{EF8570B0-D7FB-40D8-8261-58DBF8581ACF}">
      <dgm:prSet/>
      <dgm:spPr/>
      <dgm:t>
        <a:bodyPr/>
        <a:lstStyle/>
        <a:p>
          <a:endParaRPr lang="en-US"/>
        </a:p>
      </dgm:t>
    </dgm:pt>
    <dgm:pt modelId="{7BBB40D6-C846-4ACE-BB24-0D4943EC73C2}" type="sibTrans" cxnId="{EF8570B0-D7FB-40D8-8261-58DBF8581ACF}">
      <dgm:prSet/>
      <dgm:spPr/>
      <dgm:t>
        <a:bodyPr/>
        <a:lstStyle/>
        <a:p>
          <a:endParaRPr lang="en-US"/>
        </a:p>
      </dgm:t>
    </dgm:pt>
    <dgm:pt modelId="{735164C1-8CB3-4DCD-8BF3-FF8B7ED8CFB8}">
      <dgm:prSet/>
      <dgm:spPr/>
      <dgm:t>
        <a:bodyPr/>
        <a:lstStyle/>
        <a:p>
          <a:r>
            <a:rPr lang="en-GB" dirty="0"/>
            <a:t>Results </a:t>
          </a:r>
          <a:endParaRPr lang="en-US" dirty="0"/>
        </a:p>
      </dgm:t>
    </dgm:pt>
    <dgm:pt modelId="{784479DE-1F02-4EC4-A7AB-89304B698772}" type="parTrans" cxnId="{C22C3EE8-0B10-4E59-9B48-D9F66B1E0ED7}">
      <dgm:prSet/>
      <dgm:spPr/>
      <dgm:t>
        <a:bodyPr/>
        <a:lstStyle/>
        <a:p>
          <a:endParaRPr lang="en-US"/>
        </a:p>
      </dgm:t>
    </dgm:pt>
    <dgm:pt modelId="{E3491E0B-9D10-4033-858F-10219BADC13B}" type="sibTrans" cxnId="{C22C3EE8-0B10-4E59-9B48-D9F66B1E0ED7}">
      <dgm:prSet/>
      <dgm:spPr/>
      <dgm:t>
        <a:bodyPr/>
        <a:lstStyle/>
        <a:p>
          <a:endParaRPr lang="en-US"/>
        </a:p>
      </dgm:t>
    </dgm:pt>
    <dgm:pt modelId="{A65815A2-FB61-4B79-8E6F-BE2DAB3D6340}">
      <dgm:prSet/>
      <dgm:spPr/>
      <dgm:t>
        <a:bodyPr/>
        <a:lstStyle/>
        <a:p>
          <a:r>
            <a:rPr lang="en-GB"/>
            <a:t>Conclusion </a:t>
          </a:r>
          <a:endParaRPr lang="en-US"/>
        </a:p>
      </dgm:t>
    </dgm:pt>
    <dgm:pt modelId="{3C94E02E-9371-4311-A9FC-06A0BF17E632}" type="parTrans" cxnId="{4E27B6FB-409D-416B-B661-3AB3808645A8}">
      <dgm:prSet/>
      <dgm:spPr/>
      <dgm:t>
        <a:bodyPr/>
        <a:lstStyle/>
        <a:p>
          <a:endParaRPr lang="en-US"/>
        </a:p>
      </dgm:t>
    </dgm:pt>
    <dgm:pt modelId="{AF576BF3-6CE5-4316-901E-0874F98BAA59}" type="sibTrans" cxnId="{4E27B6FB-409D-416B-B661-3AB3808645A8}">
      <dgm:prSet/>
      <dgm:spPr/>
      <dgm:t>
        <a:bodyPr/>
        <a:lstStyle/>
        <a:p>
          <a:endParaRPr lang="en-US"/>
        </a:p>
      </dgm:t>
    </dgm:pt>
    <dgm:pt modelId="{9ABFD3B7-8809-412D-B8E9-F5BE74117933}">
      <dgm:prSet/>
      <dgm:spPr/>
      <dgm:t>
        <a:bodyPr/>
        <a:lstStyle/>
        <a:p>
          <a:r>
            <a:rPr lang="en-US" dirty="0"/>
            <a:t>Aristolochic Acid And Folic Acid Induced Injury</a:t>
          </a:r>
        </a:p>
      </dgm:t>
    </dgm:pt>
    <dgm:pt modelId="{97377CBF-5017-4D3C-A543-836F79BA17A9}" type="parTrans" cxnId="{09DDEF8E-123F-4D17-9816-8B2B2495240C}">
      <dgm:prSet/>
      <dgm:spPr/>
      <dgm:t>
        <a:bodyPr/>
        <a:lstStyle/>
        <a:p>
          <a:endParaRPr lang="en-GB"/>
        </a:p>
      </dgm:t>
    </dgm:pt>
    <dgm:pt modelId="{67EE0251-258D-4023-9E35-3A35449FB54B}" type="sibTrans" cxnId="{09DDEF8E-123F-4D17-9816-8B2B2495240C}">
      <dgm:prSet/>
      <dgm:spPr/>
      <dgm:t>
        <a:bodyPr/>
        <a:lstStyle/>
        <a:p>
          <a:endParaRPr lang="en-GB"/>
        </a:p>
      </dgm:t>
    </dgm:pt>
    <dgm:pt modelId="{3E377BAD-30D8-432B-B113-D9B93954D5C3}">
      <dgm:prSet/>
      <dgm:spPr/>
      <dgm:t>
        <a:bodyPr/>
        <a:lstStyle/>
        <a:p>
          <a:r>
            <a:rPr lang="en-US" dirty="0"/>
            <a:t>HMGB1 Expression After Folic Acid Induced Injury And During Recovery</a:t>
          </a:r>
        </a:p>
      </dgm:t>
    </dgm:pt>
    <dgm:pt modelId="{476650F2-91A5-4822-ADCB-36AB07D31A02}" type="parTrans" cxnId="{EF2110CC-BCE5-4945-B81B-31FA56E8836E}">
      <dgm:prSet/>
      <dgm:spPr/>
      <dgm:t>
        <a:bodyPr/>
        <a:lstStyle/>
        <a:p>
          <a:endParaRPr lang="en-GB"/>
        </a:p>
      </dgm:t>
    </dgm:pt>
    <dgm:pt modelId="{CA782D9A-4828-4599-BABB-A704C6CC9874}" type="sibTrans" cxnId="{EF2110CC-BCE5-4945-B81B-31FA56E8836E}">
      <dgm:prSet/>
      <dgm:spPr/>
      <dgm:t>
        <a:bodyPr/>
        <a:lstStyle/>
        <a:p>
          <a:endParaRPr lang="en-GB"/>
        </a:p>
      </dgm:t>
    </dgm:pt>
    <dgm:pt modelId="{3ED49A3B-C7CF-452F-9B71-C78C6A54072A}">
      <dgm:prSet/>
      <dgm:spPr/>
      <dgm:t>
        <a:bodyPr/>
        <a:lstStyle/>
        <a:p>
          <a:r>
            <a:rPr lang="en-US" dirty="0"/>
            <a:t>The Change Of Reactive Oxygen Species Level During Damage And Recovery</a:t>
          </a:r>
        </a:p>
      </dgm:t>
    </dgm:pt>
    <dgm:pt modelId="{0F398EC3-7F7B-4086-A2D5-4685906B4E5C}" type="parTrans" cxnId="{5FA0E31D-59D7-4C3D-9CA0-F04D7A1E9453}">
      <dgm:prSet/>
      <dgm:spPr/>
      <dgm:t>
        <a:bodyPr/>
        <a:lstStyle/>
        <a:p>
          <a:endParaRPr lang="en-GB"/>
        </a:p>
      </dgm:t>
    </dgm:pt>
    <dgm:pt modelId="{7B2A8067-0DBD-4DF6-B49C-CC0A9D9B95C2}" type="sibTrans" cxnId="{5FA0E31D-59D7-4C3D-9CA0-F04D7A1E9453}">
      <dgm:prSet/>
      <dgm:spPr/>
      <dgm:t>
        <a:bodyPr/>
        <a:lstStyle/>
        <a:p>
          <a:endParaRPr lang="en-GB"/>
        </a:p>
      </dgm:t>
    </dgm:pt>
    <dgm:pt modelId="{57FF06D4-91AD-4EBD-B0DA-95882D7259CB}">
      <dgm:prSet/>
      <dgm:spPr/>
      <dgm:t>
        <a:bodyPr/>
        <a:lstStyle/>
        <a:p>
          <a:r>
            <a:rPr lang="en-US" dirty="0"/>
            <a:t>The Activation Of Autophagy And Whether It Protected Cells From Damage</a:t>
          </a:r>
        </a:p>
      </dgm:t>
    </dgm:pt>
    <dgm:pt modelId="{F19E8C82-D8B7-430F-B799-92DE49DF9F14}" type="parTrans" cxnId="{B5981123-9FFB-4BB9-A6CC-207C2469141D}">
      <dgm:prSet/>
      <dgm:spPr/>
      <dgm:t>
        <a:bodyPr/>
        <a:lstStyle/>
        <a:p>
          <a:endParaRPr lang="en-GB"/>
        </a:p>
      </dgm:t>
    </dgm:pt>
    <dgm:pt modelId="{42F1BC48-3526-4C3D-9193-F63609B3E507}" type="sibTrans" cxnId="{B5981123-9FFB-4BB9-A6CC-207C2469141D}">
      <dgm:prSet/>
      <dgm:spPr/>
      <dgm:t>
        <a:bodyPr/>
        <a:lstStyle/>
        <a:p>
          <a:endParaRPr lang="en-GB"/>
        </a:p>
      </dgm:t>
    </dgm:pt>
    <dgm:pt modelId="{6074E32B-DC6E-491A-8859-700FE1AB0945}" type="pres">
      <dgm:prSet presAssocID="{B254C420-D02F-4CA3-A566-BFECECAFF340}" presName="diagram" presStyleCnt="0">
        <dgm:presLayoutVars>
          <dgm:chPref val="1"/>
          <dgm:dir/>
          <dgm:animOne val="branch"/>
          <dgm:animLvl val="lvl"/>
          <dgm:resizeHandles/>
        </dgm:presLayoutVars>
      </dgm:prSet>
      <dgm:spPr/>
    </dgm:pt>
    <dgm:pt modelId="{60933D22-AB9D-4A31-A484-044755B28643}" type="pres">
      <dgm:prSet presAssocID="{86CFA798-B1F2-4247-B9CD-192CDE296A91}" presName="root" presStyleCnt="0"/>
      <dgm:spPr/>
    </dgm:pt>
    <dgm:pt modelId="{258E8D03-C519-40A5-973B-E7E25C197741}" type="pres">
      <dgm:prSet presAssocID="{86CFA798-B1F2-4247-B9CD-192CDE296A91}" presName="rootComposite" presStyleCnt="0"/>
      <dgm:spPr/>
    </dgm:pt>
    <dgm:pt modelId="{2FD2D550-2161-46E1-A720-F42C3E48E9AC}" type="pres">
      <dgm:prSet presAssocID="{86CFA798-B1F2-4247-B9CD-192CDE296A91}" presName="rootText" presStyleLbl="node1" presStyleIdx="0" presStyleCnt="4"/>
      <dgm:spPr/>
    </dgm:pt>
    <dgm:pt modelId="{AC413DEE-BADF-42B6-9117-C65A2DEE761B}" type="pres">
      <dgm:prSet presAssocID="{86CFA798-B1F2-4247-B9CD-192CDE296A91}" presName="rootConnector" presStyleLbl="node1" presStyleIdx="0" presStyleCnt="4"/>
      <dgm:spPr/>
    </dgm:pt>
    <dgm:pt modelId="{D3930B47-E0A8-46EB-91C7-42B9B40DF1B8}" type="pres">
      <dgm:prSet presAssocID="{86CFA798-B1F2-4247-B9CD-192CDE296A91}" presName="childShape" presStyleCnt="0"/>
      <dgm:spPr/>
    </dgm:pt>
    <dgm:pt modelId="{AB11547A-B483-4500-B483-9B7B452506C9}" type="pres">
      <dgm:prSet presAssocID="{7ADC9114-421A-4374-B865-CB37BF75EAC4}" presName="Name13" presStyleLbl="parChTrans1D2" presStyleIdx="0" presStyleCnt="10"/>
      <dgm:spPr/>
    </dgm:pt>
    <dgm:pt modelId="{11718433-6807-41EF-BAEB-9CA49673EC0B}" type="pres">
      <dgm:prSet presAssocID="{A3456595-C29E-442E-ABEB-01B7499D97A4}" presName="childText" presStyleLbl="bgAcc1" presStyleIdx="0" presStyleCnt="10" custLinFactNeighborY="1118">
        <dgm:presLayoutVars>
          <dgm:bulletEnabled val="1"/>
        </dgm:presLayoutVars>
      </dgm:prSet>
      <dgm:spPr/>
    </dgm:pt>
    <dgm:pt modelId="{8C2070D6-F6EE-4DD3-AACE-A5F4BCAA489E}" type="pres">
      <dgm:prSet presAssocID="{C4F828A7-7A29-4F00-BEA9-46D0E743124A}" presName="Name13" presStyleLbl="parChTrans1D2" presStyleIdx="1" presStyleCnt="10"/>
      <dgm:spPr/>
    </dgm:pt>
    <dgm:pt modelId="{A367B83B-7E12-4A44-A4A1-5A5198341D4A}" type="pres">
      <dgm:prSet presAssocID="{C1C4C330-F0A5-44A0-98F0-472BD6D0E60F}" presName="childText" presStyleLbl="bgAcc1" presStyleIdx="1" presStyleCnt="10">
        <dgm:presLayoutVars>
          <dgm:bulletEnabled val="1"/>
        </dgm:presLayoutVars>
      </dgm:prSet>
      <dgm:spPr/>
    </dgm:pt>
    <dgm:pt modelId="{3E98C45C-D960-441F-8CC7-B9AB94F591EC}" type="pres">
      <dgm:prSet presAssocID="{25846DA2-967E-4211-8140-B0A3CC06BFF7}" presName="Name13" presStyleLbl="parChTrans1D2" presStyleIdx="2" presStyleCnt="10"/>
      <dgm:spPr/>
    </dgm:pt>
    <dgm:pt modelId="{111AC5F8-A4E6-4403-B2EF-ABF7E691BC41}" type="pres">
      <dgm:prSet presAssocID="{B24D5AF5-806A-4945-B0EF-AF4C084FBC0D}" presName="childText" presStyleLbl="bgAcc1" presStyleIdx="2" presStyleCnt="10">
        <dgm:presLayoutVars>
          <dgm:bulletEnabled val="1"/>
        </dgm:presLayoutVars>
      </dgm:prSet>
      <dgm:spPr/>
    </dgm:pt>
    <dgm:pt modelId="{56A56501-3DD6-4FA0-80A7-289264D62F70}" type="pres">
      <dgm:prSet presAssocID="{B55EEDC2-564E-4294-93D8-120EA4D9805E}" presName="root" presStyleCnt="0"/>
      <dgm:spPr/>
    </dgm:pt>
    <dgm:pt modelId="{E2B96B40-D461-473D-A097-3A7DFF7C9F34}" type="pres">
      <dgm:prSet presAssocID="{B55EEDC2-564E-4294-93D8-120EA4D9805E}" presName="rootComposite" presStyleCnt="0"/>
      <dgm:spPr/>
    </dgm:pt>
    <dgm:pt modelId="{809C314B-9CD6-46B3-BFA5-26FA20B4C078}" type="pres">
      <dgm:prSet presAssocID="{B55EEDC2-564E-4294-93D8-120EA4D9805E}" presName="rootText" presStyleLbl="node1" presStyleIdx="1" presStyleCnt="4"/>
      <dgm:spPr/>
    </dgm:pt>
    <dgm:pt modelId="{6E1FB623-33A5-4C4D-8942-AEEE20FC1D56}" type="pres">
      <dgm:prSet presAssocID="{B55EEDC2-564E-4294-93D8-120EA4D9805E}" presName="rootConnector" presStyleLbl="node1" presStyleIdx="1" presStyleCnt="4"/>
      <dgm:spPr/>
    </dgm:pt>
    <dgm:pt modelId="{BDD5F930-0A93-490A-896A-CF9957F80BC8}" type="pres">
      <dgm:prSet presAssocID="{B55EEDC2-564E-4294-93D8-120EA4D9805E}" presName="childShape" presStyleCnt="0"/>
      <dgm:spPr/>
    </dgm:pt>
    <dgm:pt modelId="{383EE6A0-7496-4C6F-B6E7-76D3FB11EEC8}" type="pres">
      <dgm:prSet presAssocID="{317BD33F-4AC1-41FF-A731-B47A98E1A074}" presName="Name13" presStyleLbl="parChTrans1D2" presStyleIdx="3" presStyleCnt="10"/>
      <dgm:spPr/>
    </dgm:pt>
    <dgm:pt modelId="{F4D38B17-4F29-4840-8B33-C03D852B8D62}" type="pres">
      <dgm:prSet presAssocID="{FD248107-1A35-46E9-974D-B75A96214B26}" presName="childText" presStyleLbl="bgAcc1" presStyleIdx="3" presStyleCnt="10">
        <dgm:presLayoutVars>
          <dgm:bulletEnabled val="1"/>
        </dgm:presLayoutVars>
      </dgm:prSet>
      <dgm:spPr/>
    </dgm:pt>
    <dgm:pt modelId="{B21149D3-F36C-4F15-B65E-FFECEBCD9F69}" type="pres">
      <dgm:prSet presAssocID="{D9CBB1A3-9821-411F-A271-1E814339C405}" presName="Name13" presStyleLbl="parChTrans1D2" presStyleIdx="4" presStyleCnt="10"/>
      <dgm:spPr/>
    </dgm:pt>
    <dgm:pt modelId="{480E599D-66AC-450E-B2D3-646B2664F88A}" type="pres">
      <dgm:prSet presAssocID="{F4E70042-3181-4768-A64D-0C0C11DC5D11}" presName="childText" presStyleLbl="bgAcc1" presStyleIdx="4" presStyleCnt="10">
        <dgm:presLayoutVars>
          <dgm:bulletEnabled val="1"/>
        </dgm:presLayoutVars>
      </dgm:prSet>
      <dgm:spPr/>
    </dgm:pt>
    <dgm:pt modelId="{EB7F1399-AF14-4F57-AF63-08A08414688C}" type="pres">
      <dgm:prSet presAssocID="{D0B5D038-BF8F-4727-92A9-7E0A5D2101AA}" presName="Name13" presStyleLbl="parChTrans1D2" presStyleIdx="5" presStyleCnt="10"/>
      <dgm:spPr/>
    </dgm:pt>
    <dgm:pt modelId="{30056580-DE75-4B36-AE38-C8C3C75FEC27}" type="pres">
      <dgm:prSet presAssocID="{C1CA7F9E-6DE6-4F22-A702-5373A643BAD1}" presName="childText" presStyleLbl="bgAcc1" presStyleIdx="5" presStyleCnt="10">
        <dgm:presLayoutVars>
          <dgm:bulletEnabled val="1"/>
        </dgm:presLayoutVars>
      </dgm:prSet>
      <dgm:spPr/>
    </dgm:pt>
    <dgm:pt modelId="{23ECA469-0F2C-452E-B37C-AB4664B83C3C}" type="pres">
      <dgm:prSet presAssocID="{735164C1-8CB3-4DCD-8BF3-FF8B7ED8CFB8}" presName="root" presStyleCnt="0"/>
      <dgm:spPr/>
    </dgm:pt>
    <dgm:pt modelId="{EAB27BA3-0CF3-42DE-8B85-C1F32238F3C6}" type="pres">
      <dgm:prSet presAssocID="{735164C1-8CB3-4DCD-8BF3-FF8B7ED8CFB8}" presName="rootComposite" presStyleCnt="0"/>
      <dgm:spPr/>
    </dgm:pt>
    <dgm:pt modelId="{87D1A98F-AAC5-4F14-B08F-FAC7D7B912ED}" type="pres">
      <dgm:prSet presAssocID="{735164C1-8CB3-4DCD-8BF3-FF8B7ED8CFB8}" presName="rootText" presStyleLbl="node1" presStyleIdx="2" presStyleCnt="4"/>
      <dgm:spPr/>
    </dgm:pt>
    <dgm:pt modelId="{6141074B-4AA8-4F61-8B7B-D3B101AA6081}" type="pres">
      <dgm:prSet presAssocID="{735164C1-8CB3-4DCD-8BF3-FF8B7ED8CFB8}" presName="rootConnector" presStyleLbl="node1" presStyleIdx="2" presStyleCnt="4"/>
      <dgm:spPr/>
    </dgm:pt>
    <dgm:pt modelId="{A3736BED-4586-4FBF-A544-E7EC036EA371}" type="pres">
      <dgm:prSet presAssocID="{735164C1-8CB3-4DCD-8BF3-FF8B7ED8CFB8}" presName="childShape" presStyleCnt="0"/>
      <dgm:spPr/>
    </dgm:pt>
    <dgm:pt modelId="{AC618FEA-D270-4CF7-B756-283C6772B73C}" type="pres">
      <dgm:prSet presAssocID="{97377CBF-5017-4D3C-A543-836F79BA17A9}" presName="Name13" presStyleLbl="parChTrans1D2" presStyleIdx="6" presStyleCnt="10"/>
      <dgm:spPr/>
    </dgm:pt>
    <dgm:pt modelId="{F0B1F478-E33A-4BF2-B049-190BBC0F44D1}" type="pres">
      <dgm:prSet presAssocID="{9ABFD3B7-8809-412D-B8E9-F5BE74117933}" presName="childText" presStyleLbl="bgAcc1" presStyleIdx="6" presStyleCnt="10">
        <dgm:presLayoutVars>
          <dgm:bulletEnabled val="1"/>
        </dgm:presLayoutVars>
      </dgm:prSet>
      <dgm:spPr/>
    </dgm:pt>
    <dgm:pt modelId="{2EEE8CFC-6AA7-4C1A-BB1A-B35423D2014E}" type="pres">
      <dgm:prSet presAssocID="{476650F2-91A5-4822-ADCB-36AB07D31A02}" presName="Name13" presStyleLbl="parChTrans1D2" presStyleIdx="7" presStyleCnt="10"/>
      <dgm:spPr/>
    </dgm:pt>
    <dgm:pt modelId="{1230D49B-637F-433C-ADCA-2DA6E02B1D43}" type="pres">
      <dgm:prSet presAssocID="{3E377BAD-30D8-432B-B113-D9B93954D5C3}" presName="childText" presStyleLbl="bgAcc1" presStyleIdx="7" presStyleCnt="10">
        <dgm:presLayoutVars>
          <dgm:bulletEnabled val="1"/>
        </dgm:presLayoutVars>
      </dgm:prSet>
      <dgm:spPr/>
    </dgm:pt>
    <dgm:pt modelId="{A1DC8F45-6DD2-4A4C-990E-B9CFAFC338CF}" type="pres">
      <dgm:prSet presAssocID="{0F398EC3-7F7B-4086-A2D5-4685906B4E5C}" presName="Name13" presStyleLbl="parChTrans1D2" presStyleIdx="8" presStyleCnt="10"/>
      <dgm:spPr/>
    </dgm:pt>
    <dgm:pt modelId="{9C88EDF4-7864-4CC1-898A-D76C27093CDA}" type="pres">
      <dgm:prSet presAssocID="{3ED49A3B-C7CF-452F-9B71-C78C6A54072A}" presName="childText" presStyleLbl="bgAcc1" presStyleIdx="8" presStyleCnt="10">
        <dgm:presLayoutVars>
          <dgm:bulletEnabled val="1"/>
        </dgm:presLayoutVars>
      </dgm:prSet>
      <dgm:spPr/>
    </dgm:pt>
    <dgm:pt modelId="{FADC4689-649B-4EBB-B177-A52685156495}" type="pres">
      <dgm:prSet presAssocID="{F19E8C82-D8B7-430F-B799-92DE49DF9F14}" presName="Name13" presStyleLbl="parChTrans1D2" presStyleIdx="9" presStyleCnt="10"/>
      <dgm:spPr/>
    </dgm:pt>
    <dgm:pt modelId="{369DB70A-BF55-4CC5-8803-9E604C93DC6F}" type="pres">
      <dgm:prSet presAssocID="{57FF06D4-91AD-4EBD-B0DA-95882D7259CB}" presName="childText" presStyleLbl="bgAcc1" presStyleIdx="9" presStyleCnt="10">
        <dgm:presLayoutVars>
          <dgm:bulletEnabled val="1"/>
        </dgm:presLayoutVars>
      </dgm:prSet>
      <dgm:spPr/>
    </dgm:pt>
    <dgm:pt modelId="{1A8A2385-10F2-4C3D-A0FC-4B339C09976F}" type="pres">
      <dgm:prSet presAssocID="{A65815A2-FB61-4B79-8E6F-BE2DAB3D6340}" presName="root" presStyleCnt="0"/>
      <dgm:spPr/>
    </dgm:pt>
    <dgm:pt modelId="{F7E262CE-83CB-48C6-A8E8-A337DBF87111}" type="pres">
      <dgm:prSet presAssocID="{A65815A2-FB61-4B79-8E6F-BE2DAB3D6340}" presName="rootComposite" presStyleCnt="0"/>
      <dgm:spPr/>
    </dgm:pt>
    <dgm:pt modelId="{4DBF71E8-8E99-4D51-9352-5D5FC6766661}" type="pres">
      <dgm:prSet presAssocID="{A65815A2-FB61-4B79-8E6F-BE2DAB3D6340}" presName="rootText" presStyleLbl="node1" presStyleIdx="3" presStyleCnt="4"/>
      <dgm:spPr/>
    </dgm:pt>
    <dgm:pt modelId="{9BB67A09-98A0-4B5C-81AA-FDE5CE247206}" type="pres">
      <dgm:prSet presAssocID="{A65815A2-FB61-4B79-8E6F-BE2DAB3D6340}" presName="rootConnector" presStyleLbl="node1" presStyleIdx="3" presStyleCnt="4"/>
      <dgm:spPr/>
    </dgm:pt>
    <dgm:pt modelId="{71A8FFA0-9D96-4DE6-96F9-F551F74F06CE}" type="pres">
      <dgm:prSet presAssocID="{A65815A2-FB61-4B79-8E6F-BE2DAB3D6340}" presName="childShape" presStyleCnt="0"/>
      <dgm:spPr/>
    </dgm:pt>
  </dgm:ptLst>
  <dgm:cxnLst>
    <dgm:cxn modelId="{669FA603-6BEF-4258-BB1D-CB58B21C0552}" type="presOf" srcId="{3ED49A3B-C7CF-452F-9B71-C78C6A54072A}" destId="{9C88EDF4-7864-4CC1-898A-D76C27093CDA}" srcOrd="0" destOrd="0" presId="urn:microsoft.com/office/officeart/2005/8/layout/hierarchy3"/>
    <dgm:cxn modelId="{75DC480C-DD4B-4ED0-8974-D8C98FAC5FB7}" type="presOf" srcId="{86CFA798-B1F2-4247-B9CD-192CDE296A91}" destId="{AC413DEE-BADF-42B6-9117-C65A2DEE761B}" srcOrd="1" destOrd="0" presId="urn:microsoft.com/office/officeart/2005/8/layout/hierarchy3"/>
    <dgm:cxn modelId="{BEB1EB0C-57D8-4E7B-B2A6-55C4BEAFC3FF}" type="presOf" srcId="{3E377BAD-30D8-432B-B113-D9B93954D5C3}" destId="{1230D49B-637F-433C-ADCA-2DA6E02B1D43}" srcOrd="0" destOrd="0" presId="urn:microsoft.com/office/officeart/2005/8/layout/hierarchy3"/>
    <dgm:cxn modelId="{4FA85112-1504-45FC-97A6-C41216184758}" srcId="{86CFA798-B1F2-4247-B9CD-192CDE296A91}" destId="{A3456595-C29E-442E-ABEB-01B7499D97A4}" srcOrd="0" destOrd="0" parTransId="{7ADC9114-421A-4374-B865-CB37BF75EAC4}" sibTransId="{E91AB640-F722-4A4A-9296-79904F84ADBF}"/>
    <dgm:cxn modelId="{99374C17-A5CC-444B-995E-C9C9CFF71CD2}" type="presOf" srcId="{B24D5AF5-806A-4945-B0EF-AF4C084FBC0D}" destId="{111AC5F8-A4E6-4403-B2EF-ABF7E691BC41}" srcOrd="0" destOrd="0" presId="urn:microsoft.com/office/officeart/2005/8/layout/hierarchy3"/>
    <dgm:cxn modelId="{5DC2EE19-8B43-4DC8-B4AA-F7179EC4D8D1}" srcId="{B55EEDC2-564E-4294-93D8-120EA4D9805E}" destId="{FD248107-1A35-46E9-974D-B75A96214B26}" srcOrd="0" destOrd="0" parTransId="{317BD33F-4AC1-41FF-A731-B47A98E1A074}" sibTransId="{919E8D64-B1F3-4D3C-A73E-7F58D1FE849F}"/>
    <dgm:cxn modelId="{B9D1FF1C-FD71-48F8-B873-6F92D98907C0}" type="presOf" srcId="{476650F2-91A5-4822-ADCB-36AB07D31A02}" destId="{2EEE8CFC-6AA7-4C1A-BB1A-B35423D2014E}" srcOrd="0" destOrd="0" presId="urn:microsoft.com/office/officeart/2005/8/layout/hierarchy3"/>
    <dgm:cxn modelId="{5FA0E31D-59D7-4C3D-9CA0-F04D7A1E9453}" srcId="{735164C1-8CB3-4DCD-8BF3-FF8B7ED8CFB8}" destId="{3ED49A3B-C7CF-452F-9B71-C78C6A54072A}" srcOrd="2" destOrd="0" parTransId="{0F398EC3-7F7B-4086-A2D5-4685906B4E5C}" sibTransId="{7B2A8067-0DBD-4DF6-B49C-CC0A9D9B95C2}"/>
    <dgm:cxn modelId="{F268FB1D-9BAF-4FC9-A086-DC8E3E5A5FCA}" type="presOf" srcId="{25846DA2-967E-4211-8140-B0A3CC06BFF7}" destId="{3E98C45C-D960-441F-8CC7-B9AB94F591EC}" srcOrd="0" destOrd="0" presId="urn:microsoft.com/office/officeart/2005/8/layout/hierarchy3"/>
    <dgm:cxn modelId="{B5981123-9FFB-4BB9-A6CC-207C2469141D}" srcId="{735164C1-8CB3-4DCD-8BF3-FF8B7ED8CFB8}" destId="{57FF06D4-91AD-4EBD-B0DA-95882D7259CB}" srcOrd="3" destOrd="0" parTransId="{F19E8C82-D8B7-430F-B799-92DE49DF9F14}" sibTransId="{42F1BC48-3526-4C3D-9193-F63609B3E507}"/>
    <dgm:cxn modelId="{0D3F462A-4A0B-44F3-A08D-2F09E66D40DD}" type="presOf" srcId="{C4F828A7-7A29-4F00-BEA9-46D0E743124A}" destId="{8C2070D6-F6EE-4DD3-AACE-A5F4BCAA489E}" srcOrd="0" destOrd="0" presId="urn:microsoft.com/office/officeart/2005/8/layout/hierarchy3"/>
    <dgm:cxn modelId="{BB59B22E-FC60-4FA7-AB17-22974314CAC2}" type="presOf" srcId="{735164C1-8CB3-4DCD-8BF3-FF8B7ED8CFB8}" destId="{87D1A98F-AAC5-4F14-B08F-FAC7D7B912ED}" srcOrd="0" destOrd="0" presId="urn:microsoft.com/office/officeart/2005/8/layout/hierarchy3"/>
    <dgm:cxn modelId="{C80F2238-60B7-4547-95C2-94C6BEB7C322}" type="presOf" srcId="{735164C1-8CB3-4DCD-8BF3-FF8B7ED8CFB8}" destId="{6141074B-4AA8-4F61-8B7B-D3B101AA6081}" srcOrd="1" destOrd="0" presId="urn:microsoft.com/office/officeart/2005/8/layout/hierarchy3"/>
    <dgm:cxn modelId="{98ED4F3A-32FC-4B38-9585-66B78CA8D858}" type="presOf" srcId="{D9CBB1A3-9821-411F-A271-1E814339C405}" destId="{B21149D3-F36C-4F15-B65E-FFECEBCD9F69}" srcOrd="0" destOrd="0" presId="urn:microsoft.com/office/officeart/2005/8/layout/hierarchy3"/>
    <dgm:cxn modelId="{23BEA63D-BCF0-4F82-AB64-8075A14F6D28}" srcId="{86CFA798-B1F2-4247-B9CD-192CDE296A91}" destId="{B24D5AF5-806A-4945-B0EF-AF4C084FBC0D}" srcOrd="2" destOrd="0" parTransId="{25846DA2-967E-4211-8140-B0A3CC06BFF7}" sibTransId="{BE726E74-33E0-4E03-8FB6-A34243AE2874}"/>
    <dgm:cxn modelId="{634EE05E-8AF8-47BB-B18F-7C460130FF83}" type="presOf" srcId="{F4E70042-3181-4768-A64D-0C0C11DC5D11}" destId="{480E599D-66AC-450E-B2D3-646B2664F88A}" srcOrd="0" destOrd="0" presId="urn:microsoft.com/office/officeart/2005/8/layout/hierarchy3"/>
    <dgm:cxn modelId="{36E12C63-07EE-47A8-BB71-10145087FC3B}" type="presOf" srcId="{A65815A2-FB61-4B79-8E6F-BE2DAB3D6340}" destId="{9BB67A09-98A0-4B5C-81AA-FDE5CE247206}" srcOrd="1" destOrd="0" presId="urn:microsoft.com/office/officeart/2005/8/layout/hierarchy3"/>
    <dgm:cxn modelId="{5EAE576A-A5A0-4AC0-94C8-A91FC73DC71B}" type="presOf" srcId="{B55EEDC2-564E-4294-93D8-120EA4D9805E}" destId="{809C314B-9CD6-46B3-BFA5-26FA20B4C078}" srcOrd="0" destOrd="0" presId="urn:microsoft.com/office/officeart/2005/8/layout/hierarchy3"/>
    <dgm:cxn modelId="{E942646C-F4BC-4DA6-8C32-D5456D165A4C}" type="presOf" srcId="{A65815A2-FB61-4B79-8E6F-BE2DAB3D6340}" destId="{4DBF71E8-8E99-4D51-9352-5D5FC6766661}" srcOrd="0" destOrd="0" presId="urn:microsoft.com/office/officeart/2005/8/layout/hierarchy3"/>
    <dgm:cxn modelId="{13201D4E-FD2B-467F-8013-F35C8BD0B752}" type="presOf" srcId="{97377CBF-5017-4D3C-A543-836F79BA17A9}" destId="{AC618FEA-D270-4CF7-B756-283C6772B73C}" srcOrd="0" destOrd="0" presId="urn:microsoft.com/office/officeart/2005/8/layout/hierarchy3"/>
    <dgm:cxn modelId="{67156C4E-99C6-4771-B1F3-81B75DBF7AA8}" type="presOf" srcId="{86CFA798-B1F2-4247-B9CD-192CDE296A91}" destId="{2FD2D550-2161-46E1-A720-F42C3E48E9AC}" srcOrd="0" destOrd="0" presId="urn:microsoft.com/office/officeart/2005/8/layout/hierarchy3"/>
    <dgm:cxn modelId="{9345DD71-5F31-422B-AF0E-5DF1BC6EACA9}" srcId="{B254C420-D02F-4CA3-A566-BFECECAFF340}" destId="{B55EEDC2-564E-4294-93D8-120EA4D9805E}" srcOrd="1" destOrd="0" parTransId="{AB9F7955-53C9-44C9-929B-885D6B47B374}" sibTransId="{C1AE40CD-4C85-4770-919F-C51A23381146}"/>
    <dgm:cxn modelId="{4C4B2B78-4FC8-42FD-ACEF-B1BC282FE274}" type="presOf" srcId="{F19E8C82-D8B7-430F-B799-92DE49DF9F14}" destId="{FADC4689-649B-4EBB-B177-A52685156495}" srcOrd="0" destOrd="0" presId="urn:microsoft.com/office/officeart/2005/8/layout/hierarchy3"/>
    <dgm:cxn modelId="{362E4F5A-B446-44A9-B508-71581A4FC92E}" type="presOf" srcId="{C1C4C330-F0A5-44A0-98F0-472BD6D0E60F}" destId="{A367B83B-7E12-4A44-A4A1-5A5198341D4A}" srcOrd="0" destOrd="0" presId="urn:microsoft.com/office/officeart/2005/8/layout/hierarchy3"/>
    <dgm:cxn modelId="{8B010F86-78B2-408D-A38E-291A578AD097}" type="presOf" srcId="{9ABFD3B7-8809-412D-B8E9-F5BE74117933}" destId="{F0B1F478-E33A-4BF2-B049-190BBC0F44D1}" srcOrd="0" destOrd="0" presId="urn:microsoft.com/office/officeart/2005/8/layout/hierarchy3"/>
    <dgm:cxn modelId="{2E4B428C-52CF-4331-A1EB-DEB7283B6C91}" type="presOf" srcId="{7ADC9114-421A-4374-B865-CB37BF75EAC4}" destId="{AB11547A-B483-4500-B483-9B7B452506C9}" srcOrd="0" destOrd="0" presId="urn:microsoft.com/office/officeart/2005/8/layout/hierarchy3"/>
    <dgm:cxn modelId="{41262D8D-DC3F-40D8-A332-0157CA1EDD7D}" type="presOf" srcId="{317BD33F-4AC1-41FF-A731-B47A98E1A074}" destId="{383EE6A0-7496-4C6F-B6E7-76D3FB11EEC8}" srcOrd="0" destOrd="0" presId="urn:microsoft.com/office/officeart/2005/8/layout/hierarchy3"/>
    <dgm:cxn modelId="{09DDEF8E-123F-4D17-9816-8B2B2495240C}" srcId="{735164C1-8CB3-4DCD-8BF3-FF8B7ED8CFB8}" destId="{9ABFD3B7-8809-412D-B8E9-F5BE74117933}" srcOrd="0" destOrd="0" parTransId="{97377CBF-5017-4D3C-A543-836F79BA17A9}" sibTransId="{67EE0251-258D-4023-9E35-3A35449FB54B}"/>
    <dgm:cxn modelId="{BDE7848F-4F76-41BD-A9E7-8B271327135C}" srcId="{B55EEDC2-564E-4294-93D8-120EA4D9805E}" destId="{F4E70042-3181-4768-A64D-0C0C11DC5D11}" srcOrd="1" destOrd="0" parTransId="{D9CBB1A3-9821-411F-A271-1E814339C405}" sibTransId="{AC04B056-8546-41FB-89F7-B3ECB839439B}"/>
    <dgm:cxn modelId="{67D46A9C-DF8A-40F7-92AA-FD0FD94955B4}" type="presOf" srcId="{C1CA7F9E-6DE6-4F22-A702-5373A643BAD1}" destId="{30056580-DE75-4B36-AE38-C8C3C75FEC27}" srcOrd="0" destOrd="0" presId="urn:microsoft.com/office/officeart/2005/8/layout/hierarchy3"/>
    <dgm:cxn modelId="{88FB9AAF-4B36-4FC6-8676-42F3D7C07801}" type="presOf" srcId="{B55EEDC2-564E-4294-93D8-120EA4D9805E}" destId="{6E1FB623-33A5-4C4D-8942-AEEE20FC1D56}" srcOrd="1" destOrd="0" presId="urn:microsoft.com/office/officeart/2005/8/layout/hierarchy3"/>
    <dgm:cxn modelId="{AD9ED1AF-75DD-4A9D-9233-B1505A1995EB}" type="presOf" srcId="{FD248107-1A35-46E9-974D-B75A96214B26}" destId="{F4D38B17-4F29-4840-8B33-C03D852B8D62}" srcOrd="0" destOrd="0" presId="urn:microsoft.com/office/officeart/2005/8/layout/hierarchy3"/>
    <dgm:cxn modelId="{EF8570B0-D7FB-40D8-8261-58DBF8581ACF}" srcId="{B55EEDC2-564E-4294-93D8-120EA4D9805E}" destId="{C1CA7F9E-6DE6-4F22-A702-5373A643BAD1}" srcOrd="2" destOrd="0" parTransId="{D0B5D038-BF8F-4727-92A9-7E0A5D2101AA}" sibTransId="{7BBB40D6-C846-4ACE-BB24-0D4943EC73C2}"/>
    <dgm:cxn modelId="{2E545EB7-3A24-44E1-89D9-0E67FDCED36B}" type="presOf" srcId="{D0B5D038-BF8F-4727-92A9-7E0A5D2101AA}" destId="{EB7F1399-AF14-4F57-AF63-08A08414688C}" srcOrd="0" destOrd="0" presId="urn:microsoft.com/office/officeart/2005/8/layout/hierarchy3"/>
    <dgm:cxn modelId="{99E9B9B8-998C-4357-BD09-F2C3557E528A}" type="presOf" srcId="{57FF06D4-91AD-4EBD-B0DA-95882D7259CB}" destId="{369DB70A-BF55-4CC5-8803-9E604C93DC6F}" srcOrd="0" destOrd="0" presId="urn:microsoft.com/office/officeart/2005/8/layout/hierarchy3"/>
    <dgm:cxn modelId="{9D60DCBC-73E0-4260-BB92-1FAE71F37616}" srcId="{B254C420-D02F-4CA3-A566-BFECECAFF340}" destId="{86CFA798-B1F2-4247-B9CD-192CDE296A91}" srcOrd="0" destOrd="0" parTransId="{4D6E74E4-8F87-4925-8830-38BFAEFF34B0}" sibTransId="{34675D35-A1E3-4CC6-B67F-74E1850D19A8}"/>
    <dgm:cxn modelId="{EF2110CC-BCE5-4945-B81B-31FA56E8836E}" srcId="{735164C1-8CB3-4DCD-8BF3-FF8B7ED8CFB8}" destId="{3E377BAD-30D8-432B-B113-D9B93954D5C3}" srcOrd="1" destOrd="0" parTransId="{476650F2-91A5-4822-ADCB-36AB07D31A02}" sibTransId="{CA782D9A-4828-4599-BABB-A704C6CC9874}"/>
    <dgm:cxn modelId="{1C7EE7D3-6D7A-430D-8628-27465C762C1C}" type="presOf" srcId="{0F398EC3-7F7B-4086-A2D5-4685906B4E5C}" destId="{A1DC8F45-6DD2-4A4C-990E-B9CFAFC338CF}" srcOrd="0" destOrd="0" presId="urn:microsoft.com/office/officeart/2005/8/layout/hierarchy3"/>
    <dgm:cxn modelId="{1EAB68DE-D646-4FE8-8E7D-5B5704D03443}" srcId="{86CFA798-B1F2-4247-B9CD-192CDE296A91}" destId="{C1C4C330-F0A5-44A0-98F0-472BD6D0E60F}" srcOrd="1" destOrd="0" parTransId="{C4F828A7-7A29-4F00-BEA9-46D0E743124A}" sibTransId="{F295B6D2-3186-4F62-ACF7-13B51DC3FF4E}"/>
    <dgm:cxn modelId="{C9853DE4-417B-4135-AF42-384D322DC889}" type="presOf" srcId="{A3456595-C29E-442E-ABEB-01B7499D97A4}" destId="{11718433-6807-41EF-BAEB-9CA49673EC0B}" srcOrd="0" destOrd="0" presId="urn:microsoft.com/office/officeart/2005/8/layout/hierarchy3"/>
    <dgm:cxn modelId="{C22C3EE8-0B10-4E59-9B48-D9F66B1E0ED7}" srcId="{B254C420-D02F-4CA3-A566-BFECECAFF340}" destId="{735164C1-8CB3-4DCD-8BF3-FF8B7ED8CFB8}" srcOrd="2" destOrd="0" parTransId="{784479DE-1F02-4EC4-A7AB-89304B698772}" sibTransId="{E3491E0B-9D10-4033-858F-10219BADC13B}"/>
    <dgm:cxn modelId="{B642CAF3-3F40-4611-BCB9-C93199C27EE8}" type="presOf" srcId="{B254C420-D02F-4CA3-A566-BFECECAFF340}" destId="{6074E32B-DC6E-491A-8859-700FE1AB0945}" srcOrd="0" destOrd="0" presId="urn:microsoft.com/office/officeart/2005/8/layout/hierarchy3"/>
    <dgm:cxn modelId="{4E27B6FB-409D-416B-B661-3AB3808645A8}" srcId="{B254C420-D02F-4CA3-A566-BFECECAFF340}" destId="{A65815A2-FB61-4B79-8E6F-BE2DAB3D6340}" srcOrd="3" destOrd="0" parTransId="{3C94E02E-9371-4311-A9FC-06A0BF17E632}" sibTransId="{AF576BF3-6CE5-4316-901E-0874F98BAA59}"/>
    <dgm:cxn modelId="{2BDE4B9C-0041-4662-BE87-A1FB6091F753}" type="presParOf" srcId="{6074E32B-DC6E-491A-8859-700FE1AB0945}" destId="{60933D22-AB9D-4A31-A484-044755B28643}" srcOrd="0" destOrd="0" presId="urn:microsoft.com/office/officeart/2005/8/layout/hierarchy3"/>
    <dgm:cxn modelId="{C3D84A14-26E5-4867-B3F2-B4801BBB5BE3}" type="presParOf" srcId="{60933D22-AB9D-4A31-A484-044755B28643}" destId="{258E8D03-C519-40A5-973B-E7E25C197741}" srcOrd="0" destOrd="0" presId="urn:microsoft.com/office/officeart/2005/8/layout/hierarchy3"/>
    <dgm:cxn modelId="{A904BFC2-78DD-4FEE-8D38-55F31E72920E}" type="presParOf" srcId="{258E8D03-C519-40A5-973B-E7E25C197741}" destId="{2FD2D550-2161-46E1-A720-F42C3E48E9AC}" srcOrd="0" destOrd="0" presId="urn:microsoft.com/office/officeart/2005/8/layout/hierarchy3"/>
    <dgm:cxn modelId="{07DC5C29-3C01-4135-9B8C-8172B447AA31}" type="presParOf" srcId="{258E8D03-C519-40A5-973B-E7E25C197741}" destId="{AC413DEE-BADF-42B6-9117-C65A2DEE761B}" srcOrd="1" destOrd="0" presId="urn:microsoft.com/office/officeart/2005/8/layout/hierarchy3"/>
    <dgm:cxn modelId="{5AC7FD17-3BC6-4B46-AC4A-A3490EA23202}" type="presParOf" srcId="{60933D22-AB9D-4A31-A484-044755B28643}" destId="{D3930B47-E0A8-46EB-91C7-42B9B40DF1B8}" srcOrd="1" destOrd="0" presId="urn:microsoft.com/office/officeart/2005/8/layout/hierarchy3"/>
    <dgm:cxn modelId="{11D5B712-ED5B-4355-8046-4A207D627121}" type="presParOf" srcId="{D3930B47-E0A8-46EB-91C7-42B9B40DF1B8}" destId="{AB11547A-B483-4500-B483-9B7B452506C9}" srcOrd="0" destOrd="0" presId="urn:microsoft.com/office/officeart/2005/8/layout/hierarchy3"/>
    <dgm:cxn modelId="{E76D78B4-D942-40FD-A285-DB7B3509A1A7}" type="presParOf" srcId="{D3930B47-E0A8-46EB-91C7-42B9B40DF1B8}" destId="{11718433-6807-41EF-BAEB-9CA49673EC0B}" srcOrd="1" destOrd="0" presId="urn:microsoft.com/office/officeart/2005/8/layout/hierarchy3"/>
    <dgm:cxn modelId="{2B414047-0DAF-4EB2-A14A-D75E514D65B9}" type="presParOf" srcId="{D3930B47-E0A8-46EB-91C7-42B9B40DF1B8}" destId="{8C2070D6-F6EE-4DD3-AACE-A5F4BCAA489E}" srcOrd="2" destOrd="0" presId="urn:microsoft.com/office/officeart/2005/8/layout/hierarchy3"/>
    <dgm:cxn modelId="{576FB1FC-F837-424F-93C7-6E12860C0892}" type="presParOf" srcId="{D3930B47-E0A8-46EB-91C7-42B9B40DF1B8}" destId="{A367B83B-7E12-4A44-A4A1-5A5198341D4A}" srcOrd="3" destOrd="0" presId="urn:microsoft.com/office/officeart/2005/8/layout/hierarchy3"/>
    <dgm:cxn modelId="{BA107915-1366-412E-A2BD-81C6E4F00CC6}" type="presParOf" srcId="{D3930B47-E0A8-46EB-91C7-42B9B40DF1B8}" destId="{3E98C45C-D960-441F-8CC7-B9AB94F591EC}" srcOrd="4" destOrd="0" presId="urn:microsoft.com/office/officeart/2005/8/layout/hierarchy3"/>
    <dgm:cxn modelId="{E167F0D1-DE5B-4060-87B5-51E391517321}" type="presParOf" srcId="{D3930B47-E0A8-46EB-91C7-42B9B40DF1B8}" destId="{111AC5F8-A4E6-4403-B2EF-ABF7E691BC41}" srcOrd="5" destOrd="0" presId="urn:microsoft.com/office/officeart/2005/8/layout/hierarchy3"/>
    <dgm:cxn modelId="{3E0E350A-36C6-4D6F-81A3-47E3C00C17B7}" type="presParOf" srcId="{6074E32B-DC6E-491A-8859-700FE1AB0945}" destId="{56A56501-3DD6-4FA0-80A7-289264D62F70}" srcOrd="1" destOrd="0" presId="urn:microsoft.com/office/officeart/2005/8/layout/hierarchy3"/>
    <dgm:cxn modelId="{DED5ECEC-0CEE-4183-B936-4E55490AD926}" type="presParOf" srcId="{56A56501-3DD6-4FA0-80A7-289264D62F70}" destId="{E2B96B40-D461-473D-A097-3A7DFF7C9F34}" srcOrd="0" destOrd="0" presId="urn:microsoft.com/office/officeart/2005/8/layout/hierarchy3"/>
    <dgm:cxn modelId="{A2EA09C3-BB7E-460A-B1CD-CC0A13E154AD}" type="presParOf" srcId="{E2B96B40-D461-473D-A097-3A7DFF7C9F34}" destId="{809C314B-9CD6-46B3-BFA5-26FA20B4C078}" srcOrd="0" destOrd="0" presId="urn:microsoft.com/office/officeart/2005/8/layout/hierarchy3"/>
    <dgm:cxn modelId="{506DE658-7907-4833-862D-76FE99F85868}" type="presParOf" srcId="{E2B96B40-D461-473D-A097-3A7DFF7C9F34}" destId="{6E1FB623-33A5-4C4D-8942-AEEE20FC1D56}" srcOrd="1" destOrd="0" presId="urn:microsoft.com/office/officeart/2005/8/layout/hierarchy3"/>
    <dgm:cxn modelId="{2D11C257-1FA6-4B1C-BED4-C0F3922ED775}" type="presParOf" srcId="{56A56501-3DD6-4FA0-80A7-289264D62F70}" destId="{BDD5F930-0A93-490A-896A-CF9957F80BC8}" srcOrd="1" destOrd="0" presId="urn:microsoft.com/office/officeart/2005/8/layout/hierarchy3"/>
    <dgm:cxn modelId="{9CD1A592-C1A4-4A5D-B38E-11AE00B05A04}" type="presParOf" srcId="{BDD5F930-0A93-490A-896A-CF9957F80BC8}" destId="{383EE6A0-7496-4C6F-B6E7-76D3FB11EEC8}" srcOrd="0" destOrd="0" presId="urn:microsoft.com/office/officeart/2005/8/layout/hierarchy3"/>
    <dgm:cxn modelId="{05C94051-A5BB-4DEC-859A-B2718F5239FB}" type="presParOf" srcId="{BDD5F930-0A93-490A-896A-CF9957F80BC8}" destId="{F4D38B17-4F29-4840-8B33-C03D852B8D62}" srcOrd="1" destOrd="0" presId="urn:microsoft.com/office/officeart/2005/8/layout/hierarchy3"/>
    <dgm:cxn modelId="{3D269367-70A8-477F-95DB-B2EFFF4C0F4A}" type="presParOf" srcId="{BDD5F930-0A93-490A-896A-CF9957F80BC8}" destId="{B21149D3-F36C-4F15-B65E-FFECEBCD9F69}" srcOrd="2" destOrd="0" presId="urn:microsoft.com/office/officeart/2005/8/layout/hierarchy3"/>
    <dgm:cxn modelId="{E2851F0E-E4EC-4125-BA6B-2D2DD6DA3E23}" type="presParOf" srcId="{BDD5F930-0A93-490A-896A-CF9957F80BC8}" destId="{480E599D-66AC-450E-B2D3-646B2664F88A}" srcOrd="3" destOrd="0" presId="urn:microsoft.com/office/officeart/2005/8/layout/hierarchy3"/>
    <dgm:cxn modelId="{A5E6C6DA-F649-421C-A470-A1542D727F7E}" type="presParOf" srcId="{BDD5F930-0A93-490A-896A-CF9957F80BC8}" destId="{EB7F1399-AF14-4F57-AF63-08A08414688C}" srcOrd="4" destOrd="0" presId="urn:microsoft.com/office/officeart/2005/8/layout/hierarchy3"/>
    <dgm:cxn modelId="{E8ED8DA8-2735-4ABF-B09B-93B9880D01D1}" type="presParOf" srcId="{BDD5F930-0A93-490A-896A-CF9957F80BC8}" destId="{30056580-DE75-4B36-AE38-C8C3C75FEC27}" srcOrd="5" destOrd="0" presId="urn:microsoft.com/office/officeart/2005/8/layout/hierarchy3"/>
    <dgm:cxn modelId="{94FB0BA6-9E07-4C60-B98A-A5BD845EF3A9}" type="presParOf" srcId="{6074E32B-DC6E-491A-8859-700FE1AB0945}" destId="{23ECA469-0F2C-452E-B37C-AB4664B83C3C}" srcOrd="2" destOrd="0" presId="urn:microsoft.com/office/officeart/2005/8/layout/hierarchy3"/>
    <dgm:cxn modelId="{73A1F1D3-E38B-43B3-AC9B-AC8570EDFEE6}" type="presParOf" srcId="{23ECA469-0F2C-452E-B37C-AB4664B83C3C}" destId="{EAB27BA3-0CF3-42DE-8B85-C1F32238F3C6}" srcOrd="0" destOrd="0" presId="urn:microsoft.com/office/officeart/2005/8/layout/hierarchy3"/>
    <dgm:cxn modelId="{A96ACAF1-D542-4B33-8EC4-803862283273}" type="presParOf" srcId="{EAB27BA3-0CF3-42DE-8B85-C1F32238F3C6}" destId="{87D1A98F-AAC5-4F14-B08F-FAC7D7B912ED}" srcOrd="0" destOrd="0" presId="urn:microsoft.com/office/officeart/2005/8/layout/hierarchy3"/>
    <dgm:cxn modelId="{F965B122-1BAF-4198-9B60-D17265D83B0A}" type="presParOf" srcId="{EAB27BA3-0CF3-42DE-8B85-C1F32238F3C6}" destId="{6141074B-4AA8-4F61-8B7B-D3B101AA6081}" srcOrd="1" destOrd="0" presId="urn:microsoft.com/office/officeart/2005/8/layout/hierarchy3"/>
    <dgm:cxn modelId="{006C704E-BD0A-49E5-810D-9039A21619ED}" type="presParOf" srcId="{23ECA469-0F2C-452E-B37C-AB4664B83C3C}" destId="{A3736BED-4586-4FBF-A544-E7EC036EA371}" srcOrd="1" destOrd="0" presId="urn:microsoft.com/office/officeart/2005/8/layout/hierarchy3"/>
    <dgm:cxn modelId="{204792D0-18F5-4DD3-9B27-18DF17802D84}" type="presParOf" srcId="{A3736BED-4586-4FBF-A544-E7EC036EA371}" destId="{AC618FEA-D270-4CF7-B756-283C6772B73C}" srcOrd="0" destOrd="0" presId="urn:microsoft.com/office/officeart/2005/8/layout/hierarchy3"/>
    <dgm:cxn modelId="{38F42BCD-5358-4AE3-91A2-4B4C09D603E6}" type="presParOf" srcId="{A3736BED-4586-4FBF-A544-E7EC036EA371}" destId="{F0B1F478-E33A-4BF2-B049-190BBC0F44D1}" srcOrd="1" destOrd="0" presId="urn:microsoft.com/office/officeart/2005/8/layout/hierarchy3"/>
    <dgm:cxn modelId="{7BF28AFB-4942-45E4-838E-AAAF9E45E748}" type="presParOf" srcId="{A3736BED-4586-4FBF-A544-E7EC036EA371}" destId="{2EEE8CFC-6AA7-4C1A-BB1A-B35423D2014E}" srcOrd="2" destOrd="0" presId="urn:microsoft.com/office/officeart/2005/8/layout/hierarchy3"/>
    <dgm:cxn modelId="{2F2567B0-FCCD-4F56-9871-EF27849B05F8}" type="presParOf" srcId="{A3736BED-4586-4FBF-A544-E7EC036EA371}" destId="{1230D49B-637F-433C-ADCA-2DA6E02B1D43}" srcOrd="3" destOrd="0" presId="urn:microsoft.com/office/officeart/2005/8/layout/hierarchy3"/>
    <dgm:cxn modelId="{2E02675F-AA68-491B-BC2B-3F7E7D6D7108}" type="presParOf" srcId="{A3736BED-4586-4FBF-A544-E7EC036EA371}" destId="{A1DC8F45-6DD2-4A4C-990E-B9CFAFC338CF}" srcOrd="4" destOrd="0" presId="urn:microsoft.com/office/officeart/2005/8/layout/hierarchy3"/>
    <dgm:cxn modelId="{1ED414D2-E9EB-4610-8451-7E062B2C57FC}" type="presParOf" srcId="{A3736BED-4586-4FBF-A544-E7EC036EA371}" destId="{9C88EDF4-7864-4CC1-898A-D76C27093CDA}" srcOrd="5" destOrd="0" presId="urn:microsoft.com/office/officeart/2005/8/layout/hierarchy3"/>
    <dgm:cxn modelId="{EEEC56E7-4B47-4C2C-93E6-ED676AF79C70}" type="presParOf" srcId="{A3736BED-4586-4FBF-A544-E7EC036EA371}" destId="{FADC4689-649B-4EBB-B177-A52685156495}" srcOrd="6" destOrd="0" presId="urn:microsoft.com/office/officeart/2005/8/layout/hierarchy3"/>
    <dgm:cxn modelId="{9CCEB6C3-7752-425B-9588-E55B10E57C29}" type="presParOf" srcId="{A3736BED-4586-4FBF-A544-E7EC036EA371}" destId="{369DB70A-BF55-4CC5-8803-9E604C93DC6F}" srcOrd="7" destOrd="0" presId="urn:microsoft.com/office/officeart/2005/8/layout/hierarchy3"/>
    <dgm:cxn modelId="{F2842E83-7E82-4C77-B656-B641322079CD}" type="presParOf" srcId="{6074E32B-DC6E-491A-8859-700FE1AB0945}" destId="{1A8A2385-10F2-4C3D-A0FC-4B339C09976F}" srcOrd="3" destOrd="0" presId="urn:microsoft.com/office/officeart/2005/8/layout/hierarchy3"/>
    <dgm:cxn modelId="{75BD06D9-324F-49B5-B483-220542DD813B}" type="presParOf" srcId="{1A8A2385-10F2-4C3D-A0FC-4B339C09976F}" destId="{F7E262CE-83CB-48C6-A8E8-A337DBF87111}" srcOrd="0" destOrd="0" presId="urn:microsoft.com/office/officeart/2005/8/layout/hierarchy3"/>
    <dgm:cxn modelId="{A045E050-D1D5-4461-B277-E82967FB1133}" type="presParOf" srcId="{F7E262CE-83CB-48C6-A8E8-A337DBF87111}" destId="{4DBF71E8-8E99-4D51-9352-5D5FC6766661}" srcOrd="0" destOrd="0" presId="urn:microsoft.com/office/officeart/2005/8/layout/hierarchy3"/>
    <dgm:cxn modelId="{DCBC2A0D-6897-4B90-99F8-CE935ACCD09E}" type="presParOf" srcId="{F7E262CE-83CB-48C6-A8E8-A337DBF87111}" destId="{9BB67A09-98A0-4B5C-81AA-FDE5CE247206}" srcOrd="1" destOrd="0" presId="urn:microsoft.com/office/officeart/2005/8/layout/hierarchy3"/>
    <dgm:cxn modelId="{22937B00-D23A-43D8-89D2-0A4EB91B0B0F}" type="presParOf" srcId="{1A8A2385-10F2-4C3D-A0FC-4B339C09976F}" destId="{71A8FFA0-9D96-4DE6-96F9-F551F74F06CE}"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2D550-2161-46E1-A720-F42C3E48E9AC}">
      <dsp:nvSpPr>
        <dsp:cNvPr id="0" name=""/>
        <dsp:cNvSpPr/>
      </dsp:nvSpPr>
      <dsp:spPr>
        <a:xfrm>
          <a:off x="556898" y="1809"/>
          <a:ext cx="1353684" cy="676842"/>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GB" sz="1900" kern="1200"/>
            <a:t>Introduction</a:t>
          </a:r>
          <a:endParaRPr lang="en-US" sz="1900" kern="1200"/>
        </a:p>
      </dsp:txBody>
      <dsp:txXfrm>
        <a:off x="576722" y="21633"/>
        <a:ext cx="1314036" cy="637194"/>
      </dsp:txXfrm>
    </dsp:sp>
    <dsp:sp modelId="{AB11547A-B483-4500-B483-9B7B452506C9}">
      <dsp:nvSpPr>
        <dsp:cNvPr id="0" name=""/>
        <dsp:cNvSpPr/>
      </dsp:nvSpPr>
      <dsp:spPr>
        <a:xfrm>
          <a:off x="692267" y="678651"/>
          <a:ext cx="135368" cy="515198"/>
        </a:xfrm>
        <a:custGeom>
          <a:avLst/>
          <a:gdLst/>
          <a:ahLst/>
          <a:cxnLst/>
          <a:rect l="0" t="0" r="0" b="0"/>
          <a:pathLst>
            <a:path>
              <a:moveTo>
                <a:pt x="0" y="0"/>
              </a:moveTo>
              <a:lnTo>
                <a:pt x="0" y="515198"/>
              </a:lnTo>
              <a:lnTo>
                <a:pt x="135368" y="515198"/>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718433-6807-41EF-BAEB-9CA49673EC0B}">
      <dsp:nvSpPr>
        <dsp:cNvPr id="0" name=""/>
        <dsp:cNvSpPr/>
      </dsp:nvSpPr>
      <dsp:spPr>
        <a:xfrm>
          <a:off x="827635" y="855429"/>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GB" sz="800" kern="1200" dirty="0"/>
            <a:t>Acute Kidney Injury (AKI)</a:t>
          </a:r>
          <a:endParaRPr lang="en-US" sz="800" kern="1200" dirty="0"/>
        </a:p>
      </dsp:txBody>
      <dsp:txXfrm>
        <a:off x="847459" y="875253"/>
        <a:ext cx="1043299" cy="637194"/>
      </dsp:txXfrm>
    </dsp:sp>
    <dsp:sp modelId="{8C2070D6-F6EE-4DD3-AACE-A5F4BCAA489E}">
      <dsp:nvSpPr>
        <dsp:cNvPr id="0" name=""/>
        <dsp:cNvSpPr/>
      </dsp:nvSpPr>
      <dsp:spPr>
        <a:xfrm>
          <a:off x="692267" y="678651"/>
          <a:ext cx="135368" cy="1353684"/>
        </a:xfrm>
        <a:custGeom>
          <a:avLst/>
          <a:gdLst/>
          <a:ahLst/>
          <a:cxnLst/>
          <a:rect l="0" t="0" r="0" b="0"/>
          <a:pathLst>
            <a:path>
              <a:moveTo>
                <a:pt x="0" y="0"/>
              </a:moveTo>
              <a:lnTo>
                <a:pt x="0" y="1353684"/>
              </a:lnTo>
              <a:lnTo>
                <a:pt x="135368" y="1353684"/>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67B83B-7E12-4A44-A4A1-5A5198341D4A}">
      <dsp:nvSpPr>
        <dsp:cNvPr id="0" name=""/>
        <dsp:cNvSpPr/>
      </dsp:nvSpPr>
      <dsp:spPr>
        <a:xfrm>
          <a:off x="827635" y="1693915"/>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307550"/>
              <a:satOff val="-177"/>
              <a:lumOff val="4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GB" sz="800" kern="1200"/>
            <a:t>Nephrotoxicity </a:t>
          </a:r>
          <a:endParaRPr lang="en-US" sz="800" kern="1200"/>
        </a:p>
      </dsp:txBody>
      <dsp:txXfrm>
        <a:off x="847459" y="1713739"/>
        <a:ext cx="1043299" cy="637194"/>
      </dsp:txXfrm>
    </dsp:sp>
    <dsp:sp modelId="{3E98C45C-D960-441F-8CC7-B9AB94F591EC}">
      <dsp:nvSpPr>
        <dsp:cNvPr id="0" name=""/>
        <dsp:cNvSpPr/>
      </dsp:nvSpPr>
      <dsp:spPr>
        <a:xfrm>
          <a:off x="692267" y="678651"/>
          <a:ext cx="135368" cy="2199737"/>
        </a:xfrm>
        <a:custGeom>
          <a:avLst/>
          <a:gdLst/>
          <a:ahLst/>
          <a:cxnLst/>
          <a:rect l="0" t="0" r="0" b="0"/>
          <a:pathLst>
            <a:path>
              <a:moveTo>
                <a:pt x="0" y="0"/>
              </a:moveTo>
              <a:lnTo>
                <a:pt x="0" y="2199737"/>
              </a:lnTo>
              <a:lnTo>
                <a:pt x="135368" y="2199737"/>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1AC5F8-A4E6-4403-B2EF-ABF7E691BC41}">
      <dsp:nvSpPr>
        <dsp:cNvPr id="0" name=""/>
        <dsp:cNvSpPr/>
      </dsp:nvSpPr>
      <dsp:spPr>
        <a:xfrm>
          <a:off x="827635" y="2539968"/>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615099"/>
              <a:satOff val="-354"/>
              <a:lumOff val="95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dirty="0" err="1"/>
            <a:t>Acu</a:t>
          </a:r>
          <a:r>
            <a:rPr lang="en-GB" sz="800" kern="1200" dirty="0" err="1"/>
            <a:t>te</a:t>
          </a:r>
          <a:r>
            <a:rPr lang="en-GB" sz="800" kern="1200" dirty="0"/>
            <a:t> Kidney Injury Recovery</a:t>
          </a:r>
          <a:endParaRPr lang="en-US" sz="800" kern="1200" dirty="0"/>
        </a:p>
      </dsp:txBody>
      <dsp:txXfrm>
        <a:off x="847459" y="2559792"/>
        <a:ext cx="1043299" cy="637194"/>
      </dsp:txXfrm>
    </dsp:sp>
    <dsp:sp modelId="{809C314B-9CD6-46B3-BFA5-26FA20B4C078}">
      <dsp:nvSpPr>
        <dsp:cNvPr id="0" name=""/>
        <dsp:cNvSpPr/>
      </dsp:nvSpPr>
      <dsp:spPr>
        <a:xfrm>
          <a:off x="2249004" y="1809"/>
          <a:ext cx="1353684" cy="676842"/>
        </a:xfrm>
        <a:prstGeom prst="roundRect">
          <a:avLst>
            <a:gd name="adj" fmla="val 10000"/>
          </a:avLst>
        </a:prstGeom>
        <a:solidFill>
          <a:schemeClr val="accent2">
            <a:hueOff val="-922649"/>
            <a:satOff val="-530"/>
            <a:lumOff val="143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GB" sz="1900" kern="1200"/>
            <a:t>Method</a:t>
          </a:r>
          <a:endParaRPr lang="en-US" sz="1900" kern="1200"/>
        </a:p>
      </dsp:txBody>
      <dsp:txXfrm>
        <a:off x="2268828" y="21633"/>
        <a:ext cx="1314036" cy="637194"/>
      </dsp:txXfrm>
    </dsp:sp>
    <dsp:sp modelId="{383EE6A0-7496-4C6F-B6E7-76D3FB11EEC8}">
      <dsp:nvSpPr>
        <dsp:cNvPr id="0" name=""/>
        <dsp:cNvSpPr/>
      </dsp:nvSpPr>
      <dsp:spPr>
        <a:xfrm>
          <a:off x="2384373" y="678651"/>
          <a:ext cx="135368" cy="507631"/>
        </a:xfrm>
        <a:custGeom>
          <a:avLst/>
          <a:gdLst/>
          <a:ahLst/>
          <a:cxnLst/>
          <a:rect l="0" t="0" r="0" b="0"/>
          <a:pathLst>
            <a:path>
              <a:moveTo>
                <a:pt x="0" y="0"/>
              </a:moveTo>
              <a:lnTo>
                <a:pt x="0" y="507631"/>
              </a:lnTo>
              <a:lnTo>
                <a:pt x="135368" y="507631"/>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D38B17-4F29-4840-8B33-C03D852B8D62}">
      <dsp:nvSpPr>
        <dsp:cNvPr id="0" name=""/>
        <dsp:cNvSpPr/>
      </dsp:nvSpPr>
      <dsp:spPr>
        <a:xfrm>
          <a:off x="2519741" y="847862"/>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922649"/>
              <a:satOff val="-530"/>
              <a:lumOff val="143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GB" sz="800" kern="1200" dirty="0"/>
            <a:t>Cell Culture</a:t>
          </a:r>
          <a:endParaRPr lang="en-US" sz="800" kern="1200" dirty="0"/>
        </a:p>
      </dsp:txBody>
      <dsp:txXfrm>
        <a:off x="2539565" y="867686"/>
        <a:ext cx="1043299" cy="637194"/>
      </dsp:txXfrm>
    </dsp:sp>
    <dsp:sp modelId="{B21149D3-F36C-4F15-B65E-FFECEBCD9F69}">
      <dsp:nvSpPr>
        <dsp:cNvPr id="0" name=""/>
        <dsp:cNvSpPr/>
      </dsp:nvSpPr>
      <dsp:spPr>
        <a:xfrm>
          <a:off x="2384373" y="678651"/>
          <a:ext cx="135368" cy="1353684"/>
        </a:xfrm>
        <a:custGeom>
          <a:avLst/>
          <a:gdLst/>
          <a:ahLst/>
          <a:cxnLst/>
          <a:rect l="0" t="0" r="0" b="0"/>
          <a:pathLst>
            <a:path>
              <a:moveTo>
                <a:pt x="0" y="0"/>
              </a:moveTo>
              <a:lnTo>
                <a:pt x="0" y="1353684"/>
              </a:lnTo>
              <a:lnTo>
                <a:pt x="135368" y="1353684"/>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0E599D-66AC-450E-B2D3-646B2664F88A}">
      <dsp:nvSpPr>
        <dsp:cNvPr id="0" name=""/>
        <dsp:cNvSpPr/>
      </dsp:nvSpPr>
      <dsp:spPr>
        <a:xfrm>
          <a:off x="2519741" y="1693915"/>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1230198"/>
              <a:satOff val="-707"/>
              <a:lumOff val="19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a:t>Immunofluorescence</a:t>
          </a:r>
        </a:p>
      </dsp:txBody>
      <dsp:txXfrm>
        <a:off x="2539565" y="1713739"/>
        <a:ext cx="1043299" cy="637194"/>
      </dsp:txXfrm>
    </dsp:sp>
    <dsp:sp modelId="{EB7F1399-AF14-4F57-AF63-08A08414688C}">
      <dsp:nvSpPr>
        <dsp:cNvPr id="0" name=""/>
        <dsp:cNvSpPr/>
      </dsp:nvSpPr>
      <dsp:spPr>
        <a:xfrm>
          <a:off x="2384373" y="678651"/>
          <a:ext cx="135368" cy="2199737"/>
        </a:xfrm>
        <a:custGeom>
          <a:avLst/>
          <a:gdLst/>
          <a:ahLst/>
          <a:cxnLst/>
          <a:rect l="0" t="0" r="0" b="0"/>
          <a:pathLst>
            <a:path>
              <a:moveTo>
                <a:pt x="0" y="0"/>
              </a:moveTo>
              <a:lnTo>
                <a:pt x="0" y="2199737"/>
              </a:lnTo>
              <a:lnTo>
                <a:pt x="135368" y="2199737"/>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056580-DE75-4B36-AE38-C8C3C75FEC27}">
      <dsp:nvSpPr>
        <dsp:cNvPr id="0" name=""/>
        <dsp:cNvSpPr/>
      </dsp:nvSpPr>
      <dsp:spPr>
        <a:xfrm>
          <a:off x="2519741" y="2539968"/>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1537748"/>
              <a:satOff val="-884"/>
              <a:lumOff val="239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dirty="0"/>
            <a:t>Western Blot</a:t>
          </a:r>
        </a:p>
      </dsp:txBody>
      <dsp:txXfrm>
        <a:off x="2539565" y="2559792"/>
        <a:ext cx="1043299" cy="637194"/>
      </dsp:txXfrm>
    </dsp:sp>
    <dsp:sp modelId="{87D1A98F-AAC5-4F14-B08F-FAC7D7B912ED}">
      <dsp:nvSpPr>
        <dsp:cNvPr id="0" name=""/>
        <dsp:cNvSpPr/>
      </dsp:nvSpPr>
      <dsp:spPr>
        <a:xfrm>
          <a:off x="3941110" y="1809"/>
          <a:ext cx="1353684" cy="676842"/>
        </a:xfrm>
        <a:prstGeom prst="roundRect">
          <a:avLst>
            <a:gd name="adj" fmla="val 10000"/>
          </a:avLst>
        </a:prstGeom>
        <a:solidFill>
          <a:schemeClr val="accent2">
            <a:hueOff val="-1845297"/>
            <a:satOff val="-1061"/>
            <a:lumOff val="287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GB" sz="1900" kern="1200" dirty="0"/>
            <a:t>Results </a:t>
          </a:r>
          <a:endParaRPr lang="en-US" sz="1900" kern="1200" dirty="0"/>
        </a:p>
      </dsp:txBody>
      <dsp:txXfrm>
        <a:off x="3960934" y="21633"/>
        <a:ext cx="1314036" cy="637194"/>
      </dsp:txXfrm>
    </dsp:sp>
    <dsp:sp modelId="{AC618FEA-D270-4CF7-B756-283C6772B73C}">
      <dsp:nvSpPr>
        <dsp:cNvPr id="0" name=""/>
        <dsp:cNvSpPr/>
      </dsp:nvSpPr>
      <dsp:spPr>
        <a:xfrm>
          <a:off x="4076479" y="678651"/>
          <a:ext cx="135368" cy="507631"/>
        </a:xfrm>
        <a:custGeom>
          <a:avLst/>
          <a:gdLst/>
          <a:ahLst/>
          <a:cxnLst/>
          <a:rect l="0" t="0" r="0" b="0"/>
          <a:pathLst>
            <a:path>
              <a:moveTo>
                <a:pt x="0" y="0"/>
              </a:moveTo>
              <a:lnTo>
                <a:pt x="0" y="507631"/>
              </a:lnTo>
              <a:lnTo>
                <a:pt x="135368" y="507631"/>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B1F478-E33A-4BF2-B049-190BBC0F44D1}">
      <dsp:nvSpPr>
        <dsp:cNvPr id="0" name=""/>
        <dsp:cNvSpPr/>
      </dsp:nvSpPr>
      <dsp:spPr>
        <a:xfrm>
          <a:off x="4211847" y="847862"/>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1845297"/>
              <a:satOff val="-1061"/>
              <a:lumOff val="287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dirty="0"/>
            <a:t>Aristolochic Acid And Folic Acid Induced Injury</a:t>
          </a:r>
        </a:p>
      </dsp:txBody>
      <dsp:txXfrm>
        <a:off x="4231671" y="867686"/>
        <a:ext cx="1043299" cy="637194"/>
      </dsp:txXfrm>
    </dsp:sp>
    <dsp:sp modelId="{2EEE8CFC-6AA7-4C1A-BB1A-B35423D2014E}">
      <dsp:nvSpPr>
        <dsp:cNvPr id="0" name=""/>
        <dsp:cNvSpPr/>
      </dsp:nvSpPr>
      <dsp:spPr>
        <a:xfrm>
          <a:off x="4076479" y="678651"/>
          <a:ext cx="135368" cy="1353684"/>
        </a:xfrm>
        <a:custGeom>
          <a:avLst/>
          <a:gdLst/>
          <a:ahLst/>
          <a:cxnLst/>
          <a:rect l="0" t="0" r="0" b="0"/>
          <a:pathLst>
            <a:path>
              <a:moveTo>
                <a:pt x="0" y="0"/>
              </a:moveTo>
              <a:lnTo>
                <a:pt x="0" y="1353684"/>
              </a:lnTo>
              <a:lnTo>
                <a:pt x="135368" y="1353684"/>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30D49B-637F-433C-ADCA-2DA6E02B1D43}">
      <dsp:nvSpPr>
        <dsp:cNvPr id="0" name=""/>
        <dsp:cNvSpPr/>
      </dsp:nvSpPr>
      <dsp:spPr>
        <a:xfrm>
          <a:off x="4211847" y="1693915"/>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2152847"/>
              <a:satOff val="-1237"/>
              <a:lumOff val="33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dirty="0"/>
            <a:t>HMGB1 Expression After Folic Acid Induced Injury And During Recovery</a:t>
          </a:r>
        </a:p>
      </dsp:txBody>
      <dsp:txXfrm>
        <a:off x="4231671" y="1713739"/>
        <a:ext cx="1043299" cy="637194"/>
      </dsp:txXfrm>
    </dsp:sp>
    <dsp:sp modelId="{A1DC8F45-6DD2-4A4C-990E-B9CFAFC338CF}">
      <dsp:nvSpPr>
        <dsp:cNvPr id="0" name=""/>
        <dsp:cNvSpPr/>
      </dsp:nvSpPr>
      <dsp:spPr>
        <a:xfrm>
          <a:off x="4076479" y="678651"/>
          <a:ext cx="135368" cy="2199737"/>
        </a:xfrm>
        <a:custGeom>
          <a:avLst/>
          <a:gdLst/>
          <a:ahLst/>
          <a:cxnLst/>
          <a:rect l="0" t="0" r="0" b="0"/>
          <a:pathLst>
            <a:path>
              <a:moveTo>
                <a:pt x="0" y="0"/>
              </a:moveTo>
              <a:lnTo>
                <a:pt x="0" y="2199737"/>
              </a:lnTo>
              <a:lnTo>
                <a:pt x="135368" y="2199737"/>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88EDF4-7864-4CC1-898A-D76C27093CDA}">
      <dsp:nvSpPr>
        <dsp:cNvPr id="0" name=""/>
        <dsp:cNvSpPr/>
      </dsp:nvSpPr>
      <dsp:spPr>
        <a:xfrm>
          <a:off x="4211847" y="2539968"/>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2460397"/>
              <a:satOff val="-1414"/>
              <a:lumOff val="383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dirty="0"/>
            <a:t>The Change Of Reactive Oxygen Species Level During Damage And Recovery</a:t>
          </a:r>
        </a:p>
      </dsp:txBody>
      <dsp:txXfrm>
        <a:off x="4231671" y="2559792"/>
        <a:ext cx="1043299" cy="637194"/>
      </dsp:txXfrm>
    </dsp:sp>
    <dsp:sp modelId="{FADC4689-649B-4EBB-B177-A52685156495}">
      <dsp:nvSpPr>
        <dsp:cNvPr id="0" name=""/>
        <dsp:cNvSpPr/>
      </dsp:nvSpPr>
      <dsp:spPr>
        <a:xfrm>
          <a:off x="4076479" y="678651"/>
          <a:ext cx="135368" cy="3045790"/>
        </a:xfrm>
        <a:custGeom>
          <a:avLst/>
          <a:gdLst/>
          <a:ahLst/>
          <a:cxnLst/>
          <a:rect l="0" t="0" r="0" b="0"/>
          <a:pathLst>
            <a:path>
              <a:moveTo>
                <a:pt x="0" y="0"/>
              </a:moveTo>
              <a:lnTo>
                <a:pt x="0" y="3045790"/>
              </a:lnTo>
              <a:lnTo>
                <a:pt x="135368" y="304579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9DB70A-BF55-4CC5-8803-9E604C93DC6F}">
      <dsp:nvSpPr>
        <dsp:cNvPr id="0" name=""/>
        <dsp:cNvSpPr/>
      </dsp:nvSpPr>
      <dsp:spPr>
        <a:xfrm>
          <a:off x="4211847" y="3386021"/>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2767946"/>
              <a:satOff val="-1591"/>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dirty="0"/>
            <a:t>The Activation Of Autophagy And Whether It Protected Cells From Damage</a:t>
          </a:r>
        </a:p>
      </dsp:txBody>
      <dsp:txXfrm>
        <a:off x="4231671" y="3405845"/>
        <a:ext cx="1043299" cy="637194"/>
      </dsp:txXfrm>
    </dsp:sp>
    <dsp:sp modelId="{4DBF71E8-8E99-4D51-9352-5D5FC6766661}">
      <dsp:nvSpPr>
        <dsp:cNvPr id="0" name=""/>
        <dsp:cNvSpPr/>
      </dsp:nvSpPr>
      <dsp:spPr>
        <a:xfrm>
          <a:off x="5633216" y="1809"/>
          <a:ext cx="1353684" cy="676842"/>
        </a:xfrm>
        <a:prstGeom prst="roundRect">
          <a:avLst>
            <a:gd name="adj" fmla="val 10000"/>
          </a:avLst>
        </a:prstGeom>
        <a:solidFill>
          <a:schemeClr val="accent2">
            <a:hueOff val="-2767946"/>
            <a:satOff val="-1591"/>
            <a:lumOff val="431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GB" sz="1900" kern="1200"/>
            <a:t>Conclusion </a:t>
          </a:r>
          <a:endParaRPr lang="en-US" sz="1900" kern="1200"/>
        </a:p>
      </dsp:txBody>
      <dsp:txXfrm>
        <a:off x="5653040" y="21633"/>
        <a:ext cx="1314036" cy="63719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0.28297</cdr:x>
      <cdr:y>0.21843</cdr:y>
    </cdr:from>
    <cdr:to>
      <cdr:x>0.31971</cdr:x>
      <cdr:y>0.28294</cdr:y>
    </cdr:to>
    <cdr:sp macro="" textlink="">
      <cdr:nvSpPr>
        <cdr:cNvPr id="2" name="TextBox 1">
          <a:extLst xmlns:a="http://schemas.openxmlformats.org/drawingml/2006/main">
            <a:ext uri="{FF2B5EF4-FFF2-40B4-BE49-F238E27FC236}">
              <a16:creationId xmlns:a16="http://schemas.microsoft.com/office/drawing/2014/main" id="{075B0236-F461-43CA-B704-A6297FFFC93B}"/>
            </a:ext>
          </a:extLst>
        </cdr:cNvPr>
        <cdr:cNvSpPr txBox="1"/>
      </cdr:nvSpPr>
      <cdr:spPr>
        <a:xfrm xmlns:a="http://schemas.openxmlformats.org/drawingml/2006/main">
          <a:off x="1983019" y="781528"/>
          <a:ext cx="257452" cy="2308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dirty="0"/>
            <a:t>*</a:t>
          </a:r>
        </a:p>
      </cdr:txBody>
    </cdr:sp>
  </cdr:relSizeAnchor>
  <cdr:relSizeAnchor xmlns:cdr="http://schemas.openxmlformats.org/drawingml/2006/chartDrawing">
    <cdr:from>
      <cdr:x>0.39157</cdr:x>
      <cdr:y>0.17804</cdr:y>
    </cdr:from>
    <cdr:to>
      <cdr:x>0.42831</cdr:x>
      <cdr:y>0.24255</cdr:y>
    </cdr:to>
    <cdr:sp macro="" textlink="">
      <cdr:nvSpPr>
        <cdr:cNvPr id="3" name="TextBox 1">
          <a:extLst xmlns:a="http://schemas.openxmlformats.org/drawingml/2006/main">
            <a:ext uri="{FF2B5EF4-FFF2-40B4-BE49-F238E27FC236}">
              <a16:creationId xmlns:a16="http://schemas.microsoft.com/office/drawing/2014/main" id="{91A440EC-ADB0-457F-8302-07DD0EAF086C}"/>
            </a:ext>
          </a:extLst>
        </cdr:cNvPr>
        <cdr:cNvSpPr txBox="1"/>
      </cdr:nvSpPr>
      <cdr:spPr>
        <a:xfrm xmlns:a="http://schemas.openxmlformats.org/drawingml/2006/main">
          <a:off x="2744033" y="637019"/>
          <a:ext cx="257452" cy="23081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dirty="0"/>
            <a:t>*</a:t>
          </a:r>
        </a:p>
      </cdr:txBody>
    </cdr:sp>
  </cdr:relSizeAnchor>
  <cdr:relSizeAnchor xmlns:cdr="http://schemas.openxmlformats.org/drawingml/2006/chartDrawing">
    <cdr:from>
      <cdr:x>0.5016</cdr:x>
      <cdr:y>0.14578</cdr:y>
    </cdr:from>
    <cdr:to>
      <cdr:x>0.53834</cdr:x>
      <cdr:y>0.21029</cdr:y>
    </cdr:to>
    <cdr:sp macro="" textlink="">
      <cdr:nvSpPr>
        <cdr:cNvPr id="4" name="TextBox 1">
          <a:extLst xmlns:a="http://schemas.openxmlformats.org/drawingml/2006/main">
            <a:ext uri="{FF2B5EF4-FFF2-40B4-BE49-F238E27FC236}">
              <a16:creationId xmlns:a16="http://schemas.microsoft.com/office/drawing/2014/main" id="{91A440EC-ADB0-457F-8302-07DD0EAF086C}"/>
            </a:ext>
          </a:extLst>
        </cdr:cNvPr>
        <cdr:cNvSpPr txBox="1"/>
      </cdr:nvSpPr>
      <cdr:spPr>
        <a:xfrm xmlns:a="http://schemas.openxmlformats.org/drawingml/2006/main">
          <a:off x="3515083" y="521609"/>
          <a:ext cx="257452" cy="23081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dirty="0"/>
            <a:t>*</a:t>
          </a:r>
        </a:p>
      </cdr:txBody>
    </cdr:sp>
  </cdr:relSizeAnchor>
  <cdr:relSizeAnchor xmlns:cdr="http://schemas.openxmlformats.org/drawingml/2006/chartDrawing">
    <cdr:from>
      <cdr:x>0.60946</cdr:x>
      <cdr:y>0.11601</cdr:y>
    </cdr:from>
    <cdr:to>
      <cdr:x>0.6462</cdr:x>
      <cdr:y>0.18052</cdr:y>
    </cdr:to>
    <cdr:sp macro="" textlink="">
      <cdr:nvSpPr>
        <cdr:cNvPr id="5" name="TextBox 1">
          <a:extLst xmlns:a="http://schemas.openxmlformats.org/drawingml/2006/main">
            <a:ext uri="{FF2B5EF4-FFF2-40B4-BE49-F238E27FC236}">
              <a16:creationId xmlns:a16="http://schemas.microsoft.com/office/drawing/2014/main" id="{91A440EC-ADB0-457F-8302-07DD0EAF086C}"/>
            </a:ext>
          </a:extLst>
        </cdr:cNvPr>
        <cdr:cNvSpPr txBox="1"/>
      </cdr:nvSpPr>
      <cdr:spPr>
        <a:xfrm xmlns:a="http://schemas.openxmlformats.org/drawingml/2006/main">
          <a:off x="4270992" y="415077"/>
          <a:ext cx="257452" cy="23081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dirty="0"/>
            <a:t>*</a:t>
          </a:r>
        </a:p>
      </cdr:txBody>
    </cdr:sp>
  </cdr:relSizeAnchor>
  <cdr:relSizeAnchor xmlns:cdr="http://schemas.openxmlformats.org/drawingml/2006/chartDrawing">
    <cdr:from>
      <cdr:x>0.71714</cdr:x>
      <cdr:y>0.20285</cdr:y>
    </cdr:from>
    <cdr:to>
      <cdr:x>0.75388</cdr:x>
      <cdr:y>0.26736</cdr:y>
    </cdr:to>
    <cdr:sp macro="" textlink="">
      <cdr:nvSpPr>
        <cdr:cNvPr id="6" name="TextBox 1">
          <a:extLst xmlns:a="http://schemas.openxmlformats.org/drawingml/2006/main">
            <a:ext uri="{FF2B5EF4-FFF2-40B4-BE49-F238E27FC236}">
              <a16:creationId xmlns:a16="http://schemas.microsoft.com/office/drawing/2014/main" id="{91A440EC-ADB0-457F-8302-07DD0EAF086C}"/>
            </a:ext>
          </a:extLst>
        </cdr:cNvPr>
        <cdr:cNvSpPr txBox="1"/>
      </cdr:nvSpPr>
      <cdr:spPr>
        <a:xfrm xmlns:a="http://schemas.openxmlformats.org/drawingml/2006/main">
          <a:off x="5025594" y="725796"/>
          <a:ext cx="257452" cy="23081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dirty="0"/>
            <a:t>*</a:t>
          </a:r>
        </a:p>
      </cdr:txBody>
    </cdr:sp>
  </cdr:relSizeAnchor>
  <cdr:relSizeAnchor xmlns:cdr="http://schemas.openxmlformats.org/drawingml/2006/chartDrawing">
    <cdr:from>
      <cdr:x>0.82609</cdr:x>
      <cdr:y>0.30954</cdr:y>
    </cdr:from>
    <cdr:to>
      <cdr:x>0.86283</cdr:x>
      <cdr:y>0.37405</cdr:y>
    </cdr:to>
    <cdr:sp macro="" textlink="">
      <cdr:nvSpPr>
        <cdr:cNvPr id="7" name="TextBox 1">
          <a:extLst xmlns:a="http://schemas.openxmlformats.org/drawingml/2006/main">
            <a:ext uri="{FF2B5EF4-FFF2-40B4-BE49-F238E27FC236}">
              <a16:creationId xmlns:a16="http://schemas.microsoft.com/office/drawing/2014/main" id="{91A440EC-ADB0-457F-8302-07DD0EAF086C}"/>
            </a:ext>
          </a:extLst>
        </cdr:cNvPr>
        <cdr:cNvSpPr txBox="1"/>
      </cdr:nvSpPr>
      <cdr:spPr>
        <a:xfrm xmlns:a="http://schemas.openxmlformats.org/drawingml/2006/main">
          <a:off x="5789074" y="1107535"/>
          <a:ext cx="257452" cy="23081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dirty="0"/>
            <a:t>*</a:t>
          </a:r>
        </a:p>
      </cdr:txBody>
    </cdr:sp>
  </cdr:relSizeAnchor>
  <cdr:relSizeAnchor xmlns:cdr="http://schemas.openxmlformats.org/drawingml/2006/chartDrawing">
    <cdr:from>
      <cdr:x>0.93377</cdr:x>
      <cdr:y>0.35916</cdr:y>
    </cdr:from>
    <cdr:to>
      <cdr:x>0.97051</cdr:x>
      <cdr:y>0.42368</cdr:y>
    </cdr:to>
    <cdr:sp macro="" textlink="">
      <cdr:nvSpPr>
        <cdr:cNvPr id="8" name="TextBox 1">
          <a:extLst xmlns:a="http://schemas.openxmlformats.org/drawingml/2006/main">
            <a:ext uri="{FF2B5EF4-FFF2-40B4-BE49-F238E27FC236}">
              <a16:creationId xmlns:a16="http://schemas.microsoft.com/office/drawing/2014/main" id="{91A440EC-ADB0-457F-8302-07DD0EAF086C}"/>
            </a:ext>
          </a:extLst>
        </cdr:cNvPr>
        <cdr:cNvSpPr txBox="1"/>
      </cdr:nvSpPr>
      <cdr:spPr>
        <a:xfrm xmlns:a="http://schemas.openxmlformats.org/drawingml/2006/main">
          <a:off x="6543676" y="1285089"/>
          <a:ext cx="257452" cy="23081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dirty="0"/>
            <a: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86CE3C-96AB-47CD-B233-2BAE1EA0DB91}" type="datetimeFigureOut">
              <a:rPr lang="en-GB" smtClean="0"/>
              <a:t>09/10/2018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EBF784-8F0B-417F-8640-7014CC84121F}" type="slidenum">
              <a:rPr lang="en-GB" smtClean="0"/>
              <a:t>‹#›</a:t>
            </a:fld>
            <a:endParaRPr lang="en-GB"/>
          </a:p>
        </p:txBody>
      </p:sp>
    </p:spTree>
    <p:extLst>
      <p:ext uri="{BB962C8B-B14F-4D97-AF65-F5344CB8AC3E}">
        <p14:creationId xmlns:p14="http://schemas.microsoft.com/office/powerpoint/2010/main" val="623055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4E56C4-A97E-43B4-BB84-7DB632A70189}" type="datetimeFigureOut">
              <a:rPr lang="en-GB" smtClean="0"/>
              <a:t>09/10/2018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28CE15-C4AD-49C7-B59B-E809CA8664C3}" type="slidenum">
              <a:rPr lang="en-GB" smtClean="0"/>
              <a:t>‹#›</a:t>
            </a:fld>
            <a:endParaRPr lang="en-GB"/>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19248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4E56C4-A97E-43B4-BB84-7DB632A70189}" type="datetimeFigureOut">
              <a:rPr lang="en-GB" smtClean="0"/>
              <a:t>09/10/2018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873863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4E56C4-A97E-43B4-BB84-7DB632A70189}" type="datetimeFigureOut">
              <a:rPr lang="en-GB" smtClean="0"/>
              <a:t>09/10/2018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28CE15-C4AD-49C7-B59B-E809CA8664C3}" type="slidenum">
              <a:rPr lang="en-GB" smtClean="0"/>
              <a:t>‹#›</a:t>
            </a:fld>
            <a:endParaRPr lang="en-GB"/>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37184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4E56C4-A97E-43B4-BB84-7DB632A70189}" type="datetimeFigureOut">
              <a:rPr lang="en-GB" smtClean="0"/>
              <a:t>09/10/2018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826997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4E56C4-A97E-43B4-BB84-7DB632A70189}" type="datetimeFigureOut">
              <a:rPr lang="en-GB" smtClean="0"/>
              <a:t>09/10/2018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1485541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4E56C4-A97E-43B4-BB84-7DB632A70189}" type="datetimeFigureOut">
              <a:rPr lang="en-GB" smtClean="0"/>
              <a:t>09/10/2018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1482254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24E56C4-A97E-43B4-BB84-7DB632A70189}" type="datetimeFigureOut">
              <a:rPr lang="en-GB" smtClean="0"/>
              <a:t>09/10/2018</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669733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D24E56C4-A97E-43B4-BB84-7DB632A70189}" type="datetimeFigureOut">
              <a:rPr lang="en-GB" smtClean="0"/>
              <a:t>09/10/2018</a:t>
            </a:fld>
            <a:endParaRPr lang="en-GB"/>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B28CE15-C4AD-49C7-B59B-E809CA8664C3}" type="slidenum">
              <a:rPr lang="en-GB" smtClean="0"/>
              <a:t>‹#›</a:t>
            </a:fld>
            <a:endParaRPr lang="en-GB"/>
          </a:p>
        </p:txBody>
      </p:sp>
    </p:spTree>
    <p:extLst>
      <p:ext uri="{BB962C8B-B14F-4D97-AF65-F5344CB8AC3E}">
        <p14:creationId xmlns:p14="http://schemas.microsoft.com/office/powerpoint/2010/main" val="3740404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24E56C4-A97E-43B4-BB84-7DB632A70189}" type="datetimeFigureOut">
              <a:rPr lang="en-GB" smtClean="0"/>
              <a:t>09/10/2018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3204304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4E56C4-A97E-43B4-BB84-7DB632A70189}" type="datetimeFigureOut">
              <a:rPr lang="en-GB" smtClean="0"/>
              <a:t>09/10/2018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102561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398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4E56C4-A97E-43B4-BB84-7DB632A70189}" type="datetimeFigureOut">
              <a:rPr lang="en-GB" smtClean="0"/>
              <a:t>09/10/2018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121684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D24E56C4-A97E-43B4-BB84-7DB632A70189}" type="datetimeFigureOut">
              <a:rPr lang="en-GB" smtClean="0"/>
              <a:t>09/10/2018</a:t>
            </a:fld>
            <a:endParaRPr lang="en-GB"/>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0B28CE15-C4AD-49C7-B59B-E809CA8664C3}" type="slidenum">
              <a:rPr lang="en-GB" smtClean="0"/>
              <a:t>‹#›</a:t>
            </a:fld>
            <a:endParaRPr lang="en-GB"/>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391773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frontiersin.org/people/u/158482"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2DC6B-003E-44EA-95E3-D17CE329CD6F}"/>
              </a:ext>
            </a:extLst>
          </p:cNvPr>
          <p:cNvSpPr>
            <a:spLocks noGrp="1"/>
          </p:cNvSpPr>
          <p:nvPr>
            <p:ph type="ctrTitle"/>
          </p:nvPr>
        </p:nvSpPr>
        <p:spPr>
          <a:xfrm>
            <a:off x="4572000" y="964123"/>
            <a:ext cx="3524737" cy="3101849"/>
          </a:xfrm>
        </p:spPr>
        <p:txBody>
          <a:bodyPr anchor="b">
            <a:normAutofit/>
          </a:bodyPr>
          <a:lstStyle/>
          <a:p>
            <a:r>
              <a:rPr lang="en-GB" sz="3200" dirty="0">
                <a:latin typeface="Calibri" panose="020F0502020204030204" pitchFamily="34" charset="0"/>
                <a:cs typeface="Calibri" panose="020F0502020204030204" pitchFamily="34" charset="0"/>
              </a:rPr>
              <a:t>Folic Acid Induced Acute Kidney Injury And Recovery: Using HK2 Cells as Experimental Model </a:t>
            </a:r>
            <a:endParaRPr lang="en-GB" sz="3200" dirty="0">
              <a:solidFill>
                <a:schemeClr val="bg1"/>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1FB04E32-3CAA-4959-879D-A55E52C61775}"/>
              </a:ext>
            </a:extLst>
          </p:cNvPr>
          <p:cNvPicPr>
            <a:picLocks noChangeAspect="1"/>
          </p:cNvPicPr>
          <p:nvPr/>
        </p:nvPicPr>
        <p:blipFill>
          <a:blip r:embed="rId2"/>
          <a:stretch>
            <a:fillRect/>
          </a:stretch>
        </p:blipFill>
        <p:spPr>
          <a:xfrm>
            <a:off x="967364" y="2300962"/>
            <a:ext cx="3035882" cy="1128038"/>
          </a:xfrm>
          <a:prstGeom prst="rect">
            <a:avLst/>
          </a:prstGeom>
        </p:spPr>
      </p:pic>
      <p:sp>
        <p:nvSpPr>
          <p:cNvPr id="5" name="TextBox 4">
            <a:extLst>
              <a:ext uri="{FF2B5EF4-FFF2-40B4-BE49-F238E27FC236}">
                <a16:creationId xmlns:a16="http://schemas.microsoft.com/office/drawing/2014/main" id="{7D33711B-CF33-4174-A120-CDBA5C5B77F8}"/>
              </a:ext>
            </a:extLst>
          </p:cNvPr>
          <p:cNvSpPr txBox="1"/>
          <p:nvPr/>
        </p:nvSpPr>
        <p:spPr>
          <a:xfrm>
            <a:off x="4572000" y="4636918"/>
            <a:ext cx="4114953" cy="923330"/>
          </a:xfrm>
          <a:prstGeom prst="rect">
            <a:avLst/>
          </a:prstGeom>
          <a:noFill/>
        </p:spPr>
        <p:txBody>
          <a:bodyPr wrap="square" rtlCol="0">
            <a:spAutoFit/>
          </a:bodyPr>
          <a:lstStyle/>
          <a:p>
            <a:r>
              <a:rPr lang="en-GB" sz="1350" dirty="0">
                <a:latin typeface="Calibri" panose="020F0502020204030204" pitchFamily="34" charset="0"/>
                <a:cs typeface="Calibri" panose="020F0502020204030204" pitchFamily="34" charset="0"/>
              </a:rPr>
              <a:t>Yihe Li</a:t>
            </a:r>
          </a:p>
          <a:p>
            <a:r>
              <a:rPr lang="en-GB" sz="1350" dirty="0">
                <a:latin typeface="Calibri" panose="020F0502020204030204" pitchFamily="34" charset="0"/>
                <a:cs typeface="Calibri" panose="020F0502020204030204" pitchFamily="34" charset="0"/>
              </a:rPr>
              <a:t>Division of Nutritional Sciences</a:t>
            </a:r>
          </a:p>
          <a:p>
            <a:r>
              <a:rPr lang="en-US" altLang="zh-CN" sz="1350" dirty="0">
                <a:latin typeface="Calibri" panose="020F0502020204030204" pitchFamily="34" charset="0"/>
                <a:cs typeface="Calibri" panose="020F0502020204030204" pitchFamily="34" charset="0"/>
              </a:rPr>
              <a:t>The University of Nottingham</a:t>
            </a:r>
            <a:endParaRPr lang="en-GB" sz="1350" dirty="0">
              <a:latin typeface="Calibri" panose="020F0502020204030204" pitchFamily="34" charset="0"/>
              <a:cs typeface="Calibri" panose="020F0502020204030204" pitchFamily="34" charset="0"/>
            </a:endParaRPr>
          </a:p>
          <a:p>
            <a:r>
              <a:rPr lang="en-GB" sz="1350" dirty="0">
                <a:latin typeface="Calibri" panose="020F0502020204030204" pitchFamily="34" charset="0"/>
                <a:cs typeface="Calibri" panose="020F0502020204030204" pitchFamily="34" charset="0"/>
              </a:rPr>
              <a:t>Supervisors: Dr Simon Welham and Prof David Gardner</a:t>
            </a:r>
          </a:p>
        </p:txBody>
      </p:sp>
    </p:spTree>
    <p:extLst>
      <p:ext uri="{BB962C8B-B14F-4D97-AF65-F5344CB8AC3E}">
        <p14:creationId xmlns:p14="http://schemas.microsoft.com/office/powerpoint/2010/main" val="322451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822960" y="286603"/>
            <a:ext cx="7543800" cy="1450757"/>
          </a:xfrm>
        </p:spPr>
        <p:txBody>
          <a:bodyPr>
            <a:normAutofit/>
          </a:bodyPr>
          <a:lstStyle/>
          <a:p>
            <a:r>
              <a:rPr lang="en-GB" dirty="0"/>
              <a:t>Content</a:t>
            </a:r>
          </a:p>
        </p:txBody>
      </p:sp>
      <p:graphicFrame>
        <p:nvGraphicFramePr>
          <p:cNvPr id="5" name="Content Placeholder 2">
            <a:extLst>
              <a:ext uri="{FF2B5EF4-FFF2-40B4-BE49-F238E27FC236}">
                <a16:creationId xmlns:a16="http://schemas.microsoft.com/office/drawing/2014/main" id="{B8F7A5DA-4C2C-414B-B564-84C676FE7088}"/>
              </a:ext>
            </a:extLst>
          </p:cNvPr>
          <p:cNvGraphicFramePr>
            <a:graphicFrameLocks noGrp="1"/>
          </p:cNvGraphicFramePr>
          <p:nvPr>
            <p:ph idx="1"/>
            <p:extLst>
              <p:ext uri="{D42A27DB-BD31-4B8C-83A1-F6EECF244321}">
                <p14:modId xmlns:p14="http://schemas.microsoft.com/office/powerpoint/2010/main" val="4120432289"/>
              </p:ext>
            </p:extLst>
          </p:nvPr>
        </p:nvGraphicFramePr>
        <p:xfrm>
          <a:off x="822722" y="1819922"/>
          <a:ext cx="7543800" cy="40646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6052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Introduction-Acute Kidney Injury</a:t>
            </a:r>
            <a:br>
              <a:rPr lang="en-GB" sz="3600" dirty="0"/>
            </a:br>
            <a:br>
              <a:rPr lang="en-GB" sz="3600" dirty="0"/>
            </a:br>
            <a:r>
              <a:rPr lang="en-GB" sz="2800" dirty="0"/>
              <a:t>Definition and Categories of AKI</a:t>
            </a:r>
            <a:endParaRPr lang="en-GB" sz="3600" dirty="0"/>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822960" y="2005532"/>
            <a:ext cx="7628583" cy="4023360"/>
          </a:xfrm>
        </p:spPr>
        <p:txBody>
          <a:bodyPr/>
          <a:lstStyle/>
          <a:p>
            <a:pPr algn="just">
              <a:buFont typeface="Arial" panose="020B0604020202020204" pitchFamily="34" charset="0"/>
              <a:buChar char="•"/>
            </a:pPr>
            <a:r>
              <a:rPr lang="en-GB" dirty="0"/>
              <a:t> Acute kidney injury (AKI) is defined as acute deterioration in kidney function leading to the accumulation of waste products, such as creatinine, plasma urea and uric acid (</a:t>
            </a:r>
            <a:r>
              <a:rPr lang="en-GB" dirty="0" err="1"/>
              <a:t>Guarnieri</a:t>
            </a:r>
            <a:r>
              <a:rPr lang="en-GB" dirty="0"/>
              <a:t>, </a:t>
            </a:r>
            <a:r>
              <a:rPr lang="en-GB" dirty="0" err="1"/>
              <a:t>Situlin</a:t>
            </a:r>
            <a:r>
              <a:rPr lang="en-GB" dirty="0"/>
              <a:t> and </a:t>
            </a:r>
            <a:r>
              <a:rPr lang="en-GB" dirty="0" err="1"/>
              <a:t>Toigo</a:t>
            </a:r>
            <a:r>
              <a:rPr lang="en-GB" dirty="0"/>
              <a:t>, 2005).</a:t>
            </a:r>
          </a:p>
          <a:p>
            <a:pPr algn="just">
              <a:buFont typeface="Arial" panose="020B0604020202020204" pitchFamily="34" charset="0"/>
              <a:buChar char="•"/>
            </a:pPr>
            <a:r>
              <a:rPr lang="en-GB" dirty="0"/>
              <a:t> AKI is now recognized as a major public health problem affecting millions of patients world-wide and leading to decreased survival, increased progression of underlying chronic kidney disease (</a:t>
            </a:r>
            <a:r>
              <a:rPr lang="en-GB" dirty="0" err="1"/>
              <a:t>Singbartl</a:t>
            </a:r>
            <a:r>
              <a:rPr lang="en-GB" dirty="0"/>
              <a:t> and Kellum, 2012). </a:t>
            </a:r>
          </a:p>
          <a:p>
            <a:pPr algn="just">
              <a:buFont typeface="Arial" panose="020B0604020202020204" pitchFamily="34" charset="0"/>
              <a:buChar char="•"/>
            </a:pPr>
            <a:r>
              <a:rPr lang="en-GB" dirty="0"/>
              <a:t> Serum creatinine level and urine output are two main indicators to determine the severity of AKI. </a:t>
            </a:r>
          </a:p>
        </p:txBody>
      </p:sp>
    </p:spTree>
    <p:extLst>
      <p:ext uri="{BB962C8B-B14F-4D97-AF65-F5344CB8AC3E}">
        <p14:creationId xmlns:p14="http://schemas.microsoft.com/office/powerpoint/2010/main" val="2829694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a:extLst>
              <a:ext uri="{FF2B5EF4-FFF2-40B4-BE49-F238E27FC236}">
                <a16:creationId xmlns:a16="http://schemas.microsoft.com/office/drawing/2014/main" id="{6503073D-03D8-421D-AD93-A29065B566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4511" y="8878"/>
            <a:ext cx="7706829" cy="4980049"/>
          </a:xfrm>
        </p:spPr>
      </p:pic>
      <p:sp>
        <p:nvSpPr>
          <p:cNvPr id="19" name="TextBox 18">
            <a:extLst>
              <a:ext uri="{FF2B5EF4-FFF2-40B4-BE49-F238E27FC236}">
                <a16:creationId xmlns:a16="http://schemas.microsoft.com/office/drawing/2014/main" id="{C3D0B3C6-A40C-474C-8442-5E998E8395B2}"/>
              </a:ext>
            </a:extLst>
          </p:cNvPr>
          <p:cNvSpPr txBox="1"/>
          <p:nvPr/>
        </p:nvSpPr>
        <p:spPr>
          <a:xfrm>
            <a:off x="1225118" y="5086905"/>
            <a:ext cx="7093259" cy="1107996"/>
          </a:xfrm>
          <a:prstGeom prst="rect">
            <a:avLst/>
          </a:prstGeom>
          <a:noFill/>
        </p:spPr>
        <p:txBody>
          <a:bodyPr wrap="square" rtlCol="0">
            <a:spAutoFit/>
          </a:bodyPr>
          <a:lstStyle/>
          <a:p>
            <a:r>
              <a:rPr lang="en-GB" sz="1100" dirty="0"/>
              <a:t>Normal serum creatinine level in healthy male is between 0.6-1.2 mg/dL, in healthy female is between 0.5-1.1 mg/dL.</a:t>
            </a:r>
          </a:p>
          <a:p>
            <a:r>
              <a:rPr lang="en-GB" sz="1100" dirty="0"/>
              <a:t>Normal urine output for a healthy adult is between 800-2000 ml per 24 hours with normal intake fluid of 2L/day.</a:t>
            </a:r>
          </a:p>
          <a:p>
            <a:endParaRPr lang="en-GB" sz="1100" dirty="0"/>
          </a:p>
          <a:p>
            <a:r>
              <a:rPr lang="en-GB" sz="1100" dirty="0" err="1"/>
              <a:t>Singbartl</a:t>
            </a:r>
            <a:r>
              <a:rPr lang="en-GB" sz="1100" dirty="0"/>
              <a:t>, K. and Kellum, J. A. (2012) AKI in the ICU: Definition, epidemiology, risk stratification, and outcomes. Kidney International, 81, 819-825.</a:t>
            </a:r>
          </a:p>
          <a:p>
            <a:endParaRPr lang="en-GB" sz="1100" dirty="0"/>
          </a:p>
        </p:txBody>
      </p:sp>
    </p:spTree>
    <p:extLst>
      <p:ext uri="{BB962C8B-B14F-4D97-AF65-F5344CB8AC3E}">
        <p14:creationId xmlns:p14="http://schemas.microsoft.com/office/powerpoint/2010/main" val="3871843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800100" y="500351"/>
            <a:ext cx="7543800" cy="574386"/>
          </a:xfrm>
        </p:spPr>
        <p:txBody>
          <a:bodyPr>
            <a:normAutofit/>
          </a:bodyPr>
          <a:lstStyle/>
          <a:p>
            <a:r>
              <a:rPr lang="en-GB" sz="2800" dirty="0"/>
              <a:t>Classification and Cause of AKI</a:t>
            </a:r>
          </a:p>
        </p:txBody>
      </p:sp>
      <p:graphicFrame>
        <p:nvGraphicFramePr>
          <p:cNvPr id="4" name="Content Placeholder 3">
            <a:extLst>
              <a:ext uri="{FF2B5EF4-FFF2-40B4-BE49-F238E27FC236}">
                <a16:creationId xmlns:a16="http://schemas.microsoft.com/office/drawing/2014/main" id="{59AFB464-D093-4B61-B06E-E9485721B2A6}"/>
              </a:ext>
            </a:extLst>
          </p:cNvPr>
          <p:cNvGraphicFramePr>
            <a:graphicFrameLocks noGrp="1"/>
          </p:cNvGraphicFramePr>
          <p:nvPr>
            <p:ph idx="1"/>
            <p:extLst>
              <p:ext uri="{D42A27DB-BD31-4B8C-83A1-F6EECF244321}">
                <p14:modId xmlns:p14="http://schemas.microsoft.com/office/powerpoint/2010/main" val="4083971404"/>
              </p:ext>
            </p:extLst>
          </p:nvPr>
        </p:nvGraphicFramePr>
        <p:xfrm>
          <a:off x="800100" y="1278092"/>
          <a:ext cx="7543800" cy="3937000"/>
        </p:xfrm>
        <a:graphic>
          <a:graphicData uri="http://schemas.openxmlformats.org/drawingml/2006/table">
            <a:tbl>
              <a:tblPr firstRow="1" bandRow="1">
                <a:tableStyleId>{00A15C55-8517-42AA-B614-E9B94910E393}</a:tableStyleId>
              </a:tblPr>
              <a:tblGrid>
                <a:gridCol w="1601279">
                  <a:extLst>
                    <a:ext uri="{9D8B030D-6E8A-4147-A177-3AD203B41FA5}">
                      <a16:colId xmlns:a16="http://schemas.microsoft.com/office/drawing/2014/main" val="2341397037"/>
                    </a:ext>
                  </a:extLst>
                </a:gridCol>
                <a:gridCol w="3427921">
                  <a:extLst>
                    <a:ext uri="{9D8B030D-6E8A-4147-A177-3AD203B41FA5}">
                      <a16:colId xmlns:a16="http://schemas.microsoft.com/office/drawing/2014/main" val="2679837668"/>
                    </a:ext>
                  </a:extLst>
                </a:gridCol>
                <a:gridCol w="2514600">
                  <a:extLst>
                    <a:ext uri="{9D8B030D-6E8A-4147-A177-3AD203B41FA5}">
                      <a16:colId xmlns:a16="http://schemas.microsoft.com/office/drawing/2014/main" val="1278055175"/>
                    </a:ext>
                  </a:extLst>
                </a:gridCol>
              </a:tblGrid>
              <a:tr h="370840">
                <a:tc>
                  <a:txBody>
                    <a:bodyPr/>
                    <a:lstStyle/>
                    <a:p>
                      <a:r>
                        <a:rPr lang="en-GB" dirty="0"/>
                        <a:t>Classification</a:t>
                      </a:r>
                    </a:p>
                  </a:txBody>
                  <a:tcPr/>
                </a:tc>
                <a:tc>
                  <a:txBody>
                    <a:bodyPr/>
                    <a:lstStyle/>
                    <a:p>
                      <a:r>
                        <a:rPr lang="en-GB" dirty="0"/>
                        <a:t>Consequences </a:t>
                      </a:r>
                    </a:p>
                  </a:txBody>
                  <a:tcPr/>
                </a:tc>
                <a:tc>
                  <a:txBody>
                    <a:bodyPr/>
                    <a:lstStyle/>
                    <a:p>
                      <a:r>
                        <a:rPr lang="en-GB" dirty="0"/>
                        <a:t>Reversible or Not</a:t>
                      </a:r>
                    </a:p>
                  </a:txBody>
                  <a:tcPr/>
                </a:tc>
                <a:extLst>
                  <a:ext uri="{0D108BD9-81ED-4DB2-BD59-A6C34878D82A}">
                    <a16:rowId xmlns:a16="http://schemas.microsoft.com/office/drawing/2014/main" val="3788891295"/>
                  </a:ext>
                </a:extLst>
              </a:tr>
              <a:tr h="370840">
                <a:tc>
                  <a:txBody>
                    <a:bodyPr/>
                    <a:lstStyle/>
                    <a:p>
                      <a:r>
                        <a:rPr lang="en-GB" dirty="0"/>
                        <a:t>Pre-renal AKI</a:t>
                      </a:r>
                    </a:p>
                  </a:txBody>
                  <a:tcPr/>
                </a:tc>
                <a:tc>
                  <a:txBody>
                    <a:bodyPr/>
                    <a:lstStyle/>
                    <a:p>
                      <a:r>
                        <a:rPr lang="en-GB" dirty="0"/>
                        <a:t>Caused by the reduction of renal perfusion. It leads to the increase of serum creatine and plasma urea levels and the reduction of glomerular filtration rate.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Reversible</a:t>
                      </a:r>
                    </a:p>
                  </a:txBody>
                  <a:tcPr/>
                </a:tc>
                <a:extLst>
                  <a:ext uri="{0D108BD9-81ED-4DB2-BD59-A6C34878D82A}">
                    <a16:rowId xmlns:a16="http://schemas.microsoft.com/office/drawing/2014/main" val="3932407009"/>
                  </a:ext>
                </a:extLst>
              </a:tr>
              <a:tr h="370840">
                <a:tc>
                  <a:txBody>
                    <a:bodyPr/>
                    <a:lstStyle/>
                    <a:p>
                      <a:r>
                        <a:rPr lang="en-GB" dirty="0"/>
                        <a:t>Post renal AKI</a:t>
                      </a:r>
                    </a:p>
                  </a:txBody>
                  <a:tcPr/>
                </a:tc>
                <a:tc>
                  <a:txBody>
                    <a:bodyPr/>
                    <a:lstStyle/>
                    <a:p>
                      <a:r>
                        <a:rPr lang="en-GB" dirty="0"/>
                        <a:t>Caused by the obstruction of urinary system and kidneys, such as kidney stones or the obstruction of the collecting ducts.</a:t>
                      </a:r>
                    </a:p>
                  </a:txBody>
                  <a:tcPr/>
                </a:tc>
                <a:tc>
                  <a:txBody>
                    <a:bodyPr/>
                    <a:lstStyle/>
                    <a:p>
                      <a:r>
                        <a:rPr lang="en-GB" dirty="0"/>
                        <a:t>Reversible</a:t>
                      </a:r>
                    </a:p>
                  </a:txBody>
                  <a:tcPr/>
                </a:tc>
                <a:extLst>
                  <a:ext uri="{0D108BD9-81ED-4DB2-BD59-A6C34878D82A}">
                    <a16:rowId xmlns:a16="http://schemas.microsoft.com/office/drawing/2014/main" val="2169600508"/>
                  </a:ext>
                </a:extLst>
              </a:tr>
              <a:tr h="370840">
                <a:tc>
                  <a:txBody>
                    <a:bodyPr/>
                    <a:lstStyle/>
                    <a:p>
                      <a:r>
                        <a:rPr lang="en-GB" dirty="0"/>
                        <a:t>Intrinsic AKI</a:t>
                      </a:r>
                    </a:p>
                  </a:txBody>
                  <a:tcPr/>
                </a:tc>
                <a:tc>
                  <a:txBody>
                    <a:bodyPr/>
                    <a:lstStyle/>
                    <a:p>
                      <a:r>
                        <a:rPr lang="en-GB" dirty="0"/>
                        <a:t>Mainly structural damage of nephrons, such as tubules, glomeruli, acute tubular necrosis.</a:t>
                      </a:r>
                    </a:p>
                  </a:txBody>
                  <a:tcPr/>
                </a:tc>
                <a:tc>
                  <a:txBody>
                    <a:bodyPr/>
                    <a:lstStyle/>
                    <a:p>
                      <a:r>
                        <a:rPr lang="en-GB" dirty="0"/>
                        <a:t>Partly or need renal replacement therapy</a:t>
                      </a:r>
                    </a:p>
                  </a:txBody>
                  <a:tcPr/>
                </a:tc>
                <a:extLst>
                  <a:ext uri="{0D108BD9-81ED-4DB2-BD59-A6C34878D82A}">
                    <a16:rowId xmlns:a16="http://schemas.microsoft.com/office/drawing/2014/main" val="3361992846"/>
                  </a:ext>
                </a:extLst>
              </a:tr>
            </a:tbl>
          </a:graphicData>
        </a:graphic>
      </p:graphicFrame>
      <p:sp>
        <p:nvSpPr>
          <p:cNvPr id="5" name="TextBox 4">
            <a:extLst>
              <a:ext uri="{FF2B5EF4-FFF2-40B4-BE49-F238E27FC236}">
                <a16:creationId xmlns:a16="http://schemas.microsoft.com/office/drawing/2014/main" id="{D43CA9B4-7115-4CCF-B0D8-F25D1D944634}"/>
              </a:ext>
            </a:extLst>
          </p:cNvPr>
          <p:cNvSpPr txBox="1"/>
          <p:nvPr/>
        </p:nvSpPr>
        <p:spPr>
          <a:xfrm>
            <a:off x="800100" y="5418447"/>
            <a:ext cx="7543800" cy="646331"/>
          </a:xfrm>
          <a:prstGeom prst="rect">
            <a:avLst/>
          </a:prstGeom>
          <a:noFill/>
        </p:spPr>
        <p:txBody>
          <a:bodyPr wrap="square" rtlCol="0">
            <a:spAutoFit/>
          </a:bodyPr>
          <a:lstStyle/>
          <a:p>
            <a:r>
              <a:rPr lang="en-GB" dirty="0"/>
              <a:t>Major causes of AKI are sepsis, nephrotoxic injury and ischaemia/reperfusion injury (Bonventre and Yang, 2011). </a:t>
            </a:r>
          </a:p>
        </p:txBody>
      </p:sp>
    </p:spTree>
    <p:extLst>
      <p:ext uri="{BB962C8B-B14F-4D97-AF65-F5344CB8AC3E}">
        <p14:creationId xmlns:p14="http://schemas.microsoft.com/office/powerpoint/2010/main" val="4078806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Introduction-Nephrotoxic Injury</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822960" y="1987777"/>
            <a:ext cx="7543801" cy="4023360"/>
          </a:xfrm>
        </p:spPr>
        <p:txBody>
          <a:bodyPr/>
          <a:lstStyle/>
          <a:p>
            <a:pPr>
              <a:buFont typeface="Arial" panose="020B0604020202020204" pitchFamily="34" charset="0"/>
              <a:buChar char="•"/>
            </a:pPr>
            <a:r>
              <a:rPr lang="en-GB" dirty="0"/>
              <a:t> When the kidneys are exposed to a toxic material, damage may occur in a number of ways. Some toxins directly kill cells in the glomerulus or the renal tubules. Other toxins create substances or conditions, such as allergic reactions, that cause cell death.</a:t>
            </a:r>
          </a:p>
          <a:p>
            <a:pPr algn="just">
              <a:buFont typeface="Arial" panose="020B0604020202020204" pitchFamily="34" charset="0"/>
              <a:buChar char="•"/>
            </a:pPr>
            <a:r>
              <a:rPr lang="en-GB" dirty="0"/>
              <a:t> Nephrotoxic injury can lead to acute renal failure, in which the kidneys suddenly lose their ability to function, or chronic renal failure, in which kidney function slowly deteriorates (Liu and </a:t>
            </a:r>
            <a:r>
              <a:rPr lang="en-GB" dirty="0" err="1"/>
              <a:t>Chertow</a:t>
            </a:r>
            <a:r>
              <a:rPr lang="en-GB" dirty="0"/>
              <a:t>, 2008).</a:t>
            </a:r>
          </a:p>
          <a:p>
            <a:pPr algn="just">
              <a:buFont typeface="Arial" panose="020B0604020202020204" pitchFamily="34" charset="0"/>
              <a:buChar char="•"/>
            </a:pPr>
            <a:r>
              <a:rPr lang="en-GB" dirty="0"/>
              <a:t> Nephrotoxins may account for approximately 50% of all cases of acute and chronic renal failure, radiocontrast media and aminoglycosides are the most common agents associated with nephrotoxic injury in hospitalized patients (</a:t>
            </a:r>
            <a:r>
              <a:rPr lang="en-GB" dirty="0" err="1"/>
              <a:t>Schnellman</a:t>
            </a:r>
            <a:r>
              <a:rPr lang="en-GB" dirty="0"/>
              <a:t> and Kelly, 1994).</a:t>
            </a:r>
          </a:p>
          <a:p>
            <a:pPr marL="0" indent="0">
              <a:buNone/>
            </a:pPr>
            <a:endParaRPr lang="en-GB" dirty="0"/>
          </a:p>
        </p:txBody>
      </p:sp>
    </p:spTree>
    <p:extLst>
      <p:ext uri="{BB962C8B-B14F-4D97-AF65-F5344CB8AC3E}">
        <p14:creationId xmlns:p14="http://schemas.microsoft.com/office/powerpoint/2010/main" val="3436958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822325" y="1943389"/>
            <a:ext cx="7543801" cy="4023360"/>
          </a:xfrm>
        </p:spPr>
        <p:txBody>
          <a:bodyPr>
            <a:normAutofit lnSpcReduction="10000"/>
          </a:bodyPr>
          <a:lstStyle/>
          <a:p>
            <a:pPr algn="just">
              <a:buFont typeface="Arial" panose="020B0604020202020204" pitchFamily="34" charset="0"/>
              <a:buChar char="•"/>
            </a:pPr>
            <a:r>
              <a:rPr lang="en-GB" dirty="0"/>
              <a:t> The tubular cells of the kidney are particularly vulnerable to toxicant-mediated injury due to their disproportionate exposure to circulating chemicals and transport processes that result in high intracellular concentrations (</a:t>
            </a:r>
            <a:r>
              <a:rPr lang="en-GB" dirty="0" err="1"/>
              <a:t>Schnellman</a:t>
            </a:r>
            <a:r>
              <a:rPr lang="en-GB" dirty="0"/>
              <a:t> and Kelly, 1994).</a:t>
            </a:r>
          </a:p>
          <a:p>
            <a:pPr algn="just">
              <a:buFont typeface="Arial" panose="020B0604020202020204" pitchFamily="34" charset="0"/>
              <a:buChar char="•"/>
            </a:pPr>
            <a:r>
              <a:rPr lang="en-GB" dirty="0"/>
              <a:t> The direct tubular cell injury has been found to be associated with impairment of mitochondrial function and the generation of free radicals (Markowitz and </a:t>
            </a:r>
            <a:r>
              <a:rPr lang="en-GB" dirty="0" err="1"/>
              <a:t>Perazella</a:t>
            </a:r>
            <a:r>
              <a:rPr lang="en-GB" dirty="0"/>
              <a:t>, 2005).</a:t>
            </a:r>
          </a:p>
          <a:p>
            <a:pPr algn="just">
              <a:buFont typeface="Arial" panose="020B0604020202020204" pitchFamily="34" charset="0"/>
              <a:buChar char="•"/>
            </a:pPr>
            <a:r>
              <a:rPr lang="en-GB" dirty="0"/>
              <a:t> The drugs identified to induce AKI includes some antibiotics, cyclosporine, herbal remedies containing aristolochic acid, or high dose expose to some non-toxic drugs (</a:t>
            </a:r>
            <a:r>
              <a:rPr lang="en-GB" dirty="0" err="1"/>
              <a:t>Debelle</a:t>
            </a:r>
            <a:r>
              <a:rPr lang="en-GB" dirty="0"/>
              <a:t>, </a:t>
            </a:r>
            <a:r>
              <a:rPr lang="en-GB" dirty="0" err="1"/>
              <a:t>Vanherweghem</a:t>
            </a:r>
            <a:r>
              <a:rPr lang="en-GB" dirty="0"/>
              <a:t> and </a:t>
            </a:r>
            <a:r>
              <a:rPr lang="en-GB" dirty="0" err="1"/>
              <a:t>Nortier</a:t>
            </a:r>
            <a:r>
              <a:rPr lang="en-GB" dirty="0"/>
              <a:t>, 2008) </a:t>
            </a:r>
          </a:p>
          <a:p>
            <a:pPr marL="0" indent="0">
              <a:buNone/>
            </a:pPr>
            <a:br>
              <a:rPr lang="en-GB" dirty="0"/>
            </a:br>
            <a:endParaRPr lang="en-GB" dirty="0"/>
          </a:p>
        </p:txBody>
      </p:sp>
      <p:sp>
        <p:nvSpPr>
          <p:cNvPr id="4" name="Title 1">
            <a:extLst>
              <a:ext uri="{FF2B5EF4-FFF2-40B4-BE49-F238E27FC236}">
                <a16:creationId xmlns:a16="http://schemas.microsoft.com/office/drawing/2014/main" id="{9EF088C0-D479-48A4-989C-8D964ED16BA0}"/>
              </a:ext>
            </a:extLst>
          </p:cNvPr>
          <p:cNvSpPr>
            <a:spLocks noGrp="1"/>
          </p:cNvSpPr>
          <p:nvPr>
            <p:ph type="title"/>
          </p:nvPr>
        </p:nvSpPr>
        <p:spPr>
          <a:xfrm>
            <a:off x="822325" y="287338"/>
            <a:ext cx="7543800" cy="1449387"/>
          </a:xfrm>
        </p:spPr>
        <p:txBody>
          <a:bodyPr>
            <a:normAutofit/>
          </a:bodyPr>
          <a:lstStyle/>
          <a:p>
            <a:r>
              <a:rPr lang="en-GB" sz="3600" dirty="0"/>
              <a:t>Introduction-Nephrotoxic Injury</a:t>
            </a:r>
          </a:p>
        </p:txBody>
      </p:sp>
    </p:spTree>
    <p:extLst>
      <p:ext uri="{BB962C8B-B14F-4D97-AF65-F5344CB8AC3E}">
        <p14:creationId xmlns:p14="http://schemas.microsoft.com/office/powerpoint/2010/main" val="3105649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6748E2-1414-45C6-81ED-B2E62DD73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4808763" y="634946"/>
            <a:ext cx="3845379" cy="1450757"/>
          </a:xfrm>
        </p:spPr>
        <p:txBody>
          <a:bodyPr>
            <a:normAutofit/>
          </a:bodyPr>
          <a:lstStyle/>
          <a:p>
            <a:r>
              <a:rPr lang="en-GB" sz="4000" dirty="0"/>
              <a:t>Introduction-Aristolochic Acid</a:t>
            </a:r>
          </a:p>
        </p:txBody>
      </p:sp>
      <p:pic>
        <p:nvPicPr>
          <p:cNvPr id="4" name="Picture 3">
            <a:extLst>
              <a:ext uri="{FF2B5EF4-FFF2-40B4-BE49-F238E27FC236}">
                <a16:creationId xmlns:a16="http://schemas.microsoft.com/office/drawing/2014/main" id="{F781E2C8-4910-43EC-8D17-8404B0708801}"/>
              </a:ext>
            </a:extLst>
          </p:cNvPr>
          <p:cNvPicPr>
            <a:picLocks noChangeAspect="1"/>
          </p:cNvPicPr>
          <p:nvPr/>
        </p:nvPicPr>
        <p:blipFill>
          <a:blip r:embed="rId2"/>
          <a:stretch>
            <a:fillRect/>
          </a:stretch>
        </p:blipFill>
        <p:spPr>
          <a:xfrm>
            <a:off x="482394" y="1737332"/>
            <a:ext cx="4088720" cy="3063294"/>
          </a:xfrm>
          <a:prstGeom prst="rect">
            <a:avLst/>
          </a:prstGeom>
        </p:spPr>
      </p:pic>
      <p:cxnSp>
        <p:nvCxnSpPr>
          <p:cNvPr id="11" name="Straight Connector 10">
            <a:extLst>
              <a:ext uri="{FF2B5EF4-FFF2-40B4-BE49-F238E27FC236}">
                <a16:creationId xmlns:a16="http://schemas.microsoft.com/office/drawing/2014/main" id="{2D7E4852-2A91-42C1-8C75-34DF3751E4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4808763" y="2198914"/>
            <a:ext cx="3845379" cy="3670180"/>
          </a:xfrm>
        </p:spPr>
        <p:txBody>
          <a:bodyPr>
            <a:normAutofit/>
          </a:bodyPr>
          <a:lstStyle/>
          <a:p>
            <a:pPr algn="just">
              <a:buFont typeface="Arial" panose="020B0604020202020204" pitchFamily="34" charset="0"/>
              <a:buChar char="•"/>
            </a:pPr>
            <a:r>
              <a:rPr lang="en-US" dirty="0"/>
              <a:t> Aristolochic acid first appeared in Chinese medicine in the fifth century AD. During ancient times, it was used to treat kidney and urinary problems, snakebites.</a:t>
            </a:r>
          </a:p>
          <a:p>
            <a:pPr algn="just">
              <a:buFont typeface="Arial" panose="020B0604020202020204" pitchFamily="34" charset="0"/>
              <a:buChar char="•"/>
            </a:pPr>
            <a:r>
              <a:rPr lang="en-GB" dirty="0"/>
              <a:t>AA are naturally occurring compounds which were primarily found in herbs belonging to the </a:t>
            </a:r>
            <a:r>
              <a:rPr lang="en-GB" dirty="0" err="1"/>
              <a:t>Aristolochia</a:t>
            </a:r>
            <a:r>
              <a:rPr lang="en-GB" dirty="0"/>
              <a:t>. </a:t>
            </a:r>
            <a:endParaRPr lang="en-US" dirty="0"/>
          </a:p>
          <a:p>
            <a:pPr>
              <a:buFont typeface="Arial" panose="020B0604020202020204" pitchFamily="34" charset="0"/>
              <a:buChar char="•"/>
            </a:pPr>
            <a:endParaRPr lang="en-GB" dirty="0"/>
          </a:p>
        </p:txBody>
      </p:sp>
      <p:sp>
        <p:nvSpPr>
          <p:cNvPr id="13" name="Rectangle 12">
            <a:extLst>
              <a:ext uri="{FF2B5EF4-FFF2-40B4-BE49-F238E27FC236}">
                <a16:creationId xmlns:a16="http://schemas.microsoft.com/office/drawing/2014/main" id="{54308465-3CAC-4219-A8D5-368A1CFCA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281532E4-FF18-4707-B987-B543B1B7F3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extBox 4">
            <a:extLst>
              <a:ext uri="{FF2B5EF4-FFF2-40B4-BE49-F238E27FC236}">
                <a16:creationId xmlns:a16="http://schemas.microsoft.com/office/drawing/2014/main" id="{4401CC63-77C0-452F-B2CA-2FD257284C6B}"/>
              </a:ext>
            </a:extLst>
          </p:cNvPr>
          <p:cNvSpPr txBox="1"/>
          <p:nvPr/>
        </p:nvSpPr>
        <p:spPr>
          <a:xfrm>
            <a:off x="482394" y="5042517"/>
            <a:ext cx="3956441" cy="646331"/>
          </a:xfrm>
          <a:prstGeom prst="rect">
            <a:avLst/>
          </a:prstGeom>
          <a:noFill/>
        </p:spPr>
        <p:txBody>
          <a:bodyPr wrap="square" rtlCol="0">
            <a:spAutoFit/>
          </a:bodyPr>
          <a:lstStyle/>
          <a:p>
            <a:r>
              <a:rPr lang="en-GB" sz="900" dirty="0"/>
              <a:t>Picture found from </a:t>
            </a:r>
            <a:r>
              <a:rPr lang="en-GB" sz="900" dirty="0" err="1"/>
              <a:t>Floridata</a:t>
            </a:r>
            <a:r>
              <a:rPr lang="en-GB" sz="900" dirty="0"/>
              <a:t> Plant </a:t>
            </a:r>
            <a:r>
              <a:rPr lang="en-GB" sz="900" dirty="0" err="1"/>
              <a:t>Encyclopedia</a:t>
            </a:r>
            <a:r>
              <a:rPr lang="en-GB" sz="900" dirty="0"/>
              <a:t> https://floridata.com/Plants/Aristolochiaceae/Aristolochia+elegans/135</a:t>
            </a:r>
          </a:p>
          <a:p>
            <a:endParaRPr lang="en-GB" dirty="0"/>
          </a:p>
        </p:txBody>
      </p:sp>
    </p:spTree>
    <p:extLst>
      <p:ext uri="{BB962C8B-B14F-4D97-AF65-F5344CB8AC3E}">
        <p14:creationId xmlns:p14="http://schemas.microsoft.com/office/powerpoint/2010/main" val="3563223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6748E2-1414-45C6-81ED-B2E62DD73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4808763" y="634946"/>
            <a:ext cx="3845379" cy="1450757"/>
          </a:xfrm>
        </p:spPr>
        <p:txBody>
          <a:bodyPr>
            <a:normAutofit/>
          </a:bodyPr>
          <a:lstStyle/>
          <a:p>
            <a:r>
              <a:rPr lang="en-GB" sz="4000" dirty="0"/>
              <a:t>Introduction-Aristolochic Acid</a:t>
            </a:r>
          </a:p>
        </p:txBody>
      </p:sp>
      <p:pic>
        <p:nvPicPr>
          <p:cNvPr id="4" name="Picture 3" descr="Screen Shot 2016-06-23 at 01.17.37.png">
            <a:extLst>
              <a:ext uri="{FF2B5EF4-FFF2-40B4-BE49-F238E27FC236}">
                <a16:creationId xmlns:a16="http://schemas.microsoft.com/office/drawing/2014/main" id="{E0408796-EB2B-442E-A67B-7BC325BA4DA8}"/>
              </a:ext>
            </a:extLst>
          </p:cNvPr>
          <p:cNvPicPr>
            <a:picLocks noChangeAspect="1"/>
          </p:cNvPicPr>
          <p:nvPr/>
        </p:nvPicPr>
        <p:blipFill rotWithShape="1">
          <a:blip r:embed="rId2">
            <a:extLst>
              <a:ext uri="{28A0092B-C50C-407E-A947-70E740481C1C}">
                <a14:useLocalDpi xmlns:a14="http://schemas.microsoft.com/office/drawing/2010/main" val="0"/>
              </a:ext>
            </a:extLst>
          </a:blip>
          <a:srcRect l="5710"/>
          <a:stretch/>
        </p:blipFill>
        <p:spPr>
          <a:xfrm>
            <a:off x="482394" y="2103592"/>
            <a:ext cx="4088720" cy="2330774"/>
          </a:xfrm>
          <a:prstGeom prst="rect">
            <a:avLst/>
          </a:prstGeom>
        </p:spPr>
      </p:pic>
      <p:cxnSp>
        <p:nvCxnSpPr>
          <p:cNvPr id="11" name="Straight Connector 10">
            <a:extLst>
              <a:ext uri="{FF2B5EF4-FFF2-40B4-BE49-F238E27FC236}">
                <a16:creationId xmlns:a16="http://schemas.microsoft.com/office/drawing/2014/main" id="{2D7E4852-2A91-42C1-8C75-34DF3751E4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4808762" y="2374676"/>
            <a:ext cx="3845379" cy="3670180"/>
          </a:xfrm>
        </p:spPr>
        <p:txBody>
          <a:bodyPr>
            <a:normAutofit/>
          </a:bodyPr>
          <a:lstStyle/>
          <a:p>
            <a:pPr marL="0" indent="0" algn="just">
              <a:buNone/>
            </a:pPr>
            <a:r>
              <a:rPr lang="en-US" dirty="0"/>
              <a:t>Aristolochic acid nephropathy (AAN), a rapidly progressive interstitial nephritis leading to end-stage renal disease and urothelial malignancy, was originally reported in Belgium in 1992 in a group of patients who had ingested slimming pills containing powdered root extracts of Chinese herbs (</a:t>
            </a:r>
            <a:r>
              <a:rPr lang="en-US" dirty="0" err="1"/>
              <a:t>Debelle</a:t>
            </a:r>
            <a:r>
              <a:rPr lang="en-US" dirty="0"/>
              <a:t>,</a:t>
            </a:r>
            <a:r>
              <a:rPr lang="en-GB" dirty="0"/>
              <a:t> </a:t>
            </a:r>
            <a:r>
              <a:rPr lang="en-GB" dirty="0" err="1"/>
              <a:t>Vanherweghem</a:t>
            </a:r>
            <a:r>
              <a:rPr lang="en-GB" dirty="0"/>
              <a:t> and </a:t>
            </a:r>
            <a:r>
              <a:rPr lang="en-GB" dirty="0" err="1"/>
              <a:t>Nortier</a:t>
            </a:r>
            <a:r>
              <a:rPr lang="en-US" dirty="0"/>
              <a:t>, 2008)</a:t>
            </a:r>
          </a:p>
          <a:p>
            <a:endParaRPr lang="en-GB" dirty="0"/>
          </a:p>
        </p:txBody>
      </p:sp>
      <p:sp>
        <p:nvSpPr>
          <p:cNvPr id="13" name="Rectangle 12">
            <a:extLst>
              <a:ext uri="{FF2B5EF4-FFF2-40B4-BE49-F238E27FC236}">
                <a16:creationId xmlns:a16="http://schemas.microsoft.com/office/drawing/2014/main" id="{54308465-3CAC-4219-A8D5-368A1CFCA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281532E4-FF18-4707-B987-B543B1B7F3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12127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6748E2-1414-45C6-81ED-B2E62DD73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4808763" y="634946"/>
            <a:ext cx="3845379" cy="1450757"/>
          </a:xfrm>
        </p:spPr>
        <p:txBody>
          <a:bodyPr>
            <a:normAutofit/>
          </a:bodyPr>
          <a:lstStyle/>
          <a:p>
            <a:r>
              <a:rPr lang="en-GB" sz="3000"/>
              <a:t>Introduction-</a:t>
            </a:r>
            <a:r>
              <a:rPr lang="en-US" sz="3000"/>
              <a:t> Aristolochic Acid-Induced  Nephropathy </a:t>
            </a:r>
            <a:endParaRPr lang="en-GB" sz="3000"/>
          </a:p>
        </p:txBody>
      </p:sp>
      <p:pic>
        <p:nvPicPr>
          <p:cNvPr id="4" name="Picture 3" descr="Screen Shot 2016-06-23 at 01.20.35.png">
            <a:extLst>
              <a:ext uri="{FF2B5EF4-FFF2-40B4-BE49-F238E27FC236}">
                <a16:creationId xmlns:a16="http://schemas.microsoft.com/office/drawing/2014/main" id="{3B7B5B4B-6EAE-47DD-90C0-D2BCDB69CB87}"/>
              </a:ext>
            </a:extLst>
          </p:cNvPr>
          <p:cNvPicPr>
            <a:picLocks noChangeAspect="1"/>
          </p:cNvPicPr>
          <p:nvPr/>
        </p:nvPicPr>
        <p:blipFill rotWithShape="1">
          <a:blip r:embed="rId2">
            <a:extLst>
              <a:ext uri="{28A0092B-C50C-407E-A947-70E740481C1C}">
                <a14:useLocalDpi xmlns:a14="http://schemas.microsoft.com/office/drawing/2010/main" val="0"/>
              </a:ext>
            </a:extLst>
          </a:blip>
          <a:srcRect l="27234" r="33867"/>
          <a:stretch/>
        </p:blipFill>
        <p:spPr>
          <a:xfrm>
            <a:off x="1228118" y="2085703"/>
            <a:ext cx="2893096" cy="3123730"/>
          </a:xfrm>
          <a:prstGeom prst="rect">
            <a:avLst/>
          </a:prstGeom>
        </p:spPr>
      </p:pic>
      <p:cxnSp>
        <p:nvCxnSpPr>
          <p:cNvPr id="11" name="Straight Connector 10">
            <a:extLst>
              <a:ext uri="{FF2B5EF4-FFF2-40B4-BE49-F238E27FC236}">
                <a16:creationId xmlns:a16="http://schemas.microsoft.com/office/drawing/2014/main" id="{2D7E4852-2A91-42C1-8C75-34DF3751E4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4808763" y="2374676"/>
            <a:ext cx="3845379" cy="3670180"/>
          </a:xfrm>
        </p:spPr>
        <p:txBody>
          <a:bodyPr>
            <a:normAutofit/>
          </a:bodyPr>
          <a:lstStyle/>
          <a:p>
            <a:pPr marL="0" indent="0">
              <a:buNone/>
            </a:pPr>
            <a:r>
              <a:rPr lang="en-US" dirty="0"/>
              <a:t>Research found out that by administrating subcutaneously 10 mg AA per kg body weight per day to male Wistar rats, on day 35, AA-treated rats displayed functional and histological renal impairment as a significant increase of serum creatinine and foci of severe proximal tubular atrophy surrounded by interstitial fibrosis (de </a:t>
            </a:r>
            <a:r>
              <a:rPr lang="en-US" dirty="0" err="1"/>
              <a:t>Prez</a:t>
            </a:r>
            <a:r>
              <a:rPr lang="en-US" dirty="0"/>
              <a:t> EG </a:t>
            </a:r>
            <a:r>
              <a:rPr lang="en-US" i="1" dirty="0"/>
              <a:t>et al</a:t>
            </a:r>
            <a:r>
              <a:rPr lang="en-US" dirty="0"/>
              <a:t>., 2002).</a:t>
            </a:r>
          </a:p>
          <a:p>
            <a:endParaRPr lang="en-GB" dirty="0"/>
          </a:p>
        </p:txBody>
      </p:sp>
      <p:sp>
        <p:nvSpPr>
          <p:cNvPr id="13" name="Rectangle 12">
            <a:extLst>
              <a:ext uri="{FF2B5EF4-FFF2-40B4-BE49-F238E27FC236}">
                <a16:creationId xmlns:a16="http://schemas.microsoft.com/office/drawing/2014/main" id="{54308465-3CAC-4219-A8D5-368A1CFCA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281532E4-FF18-4707-B987-B543B1B7F3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39338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lstStyle/>
          <a:p>
            <a:r>
              <a:rPr lang="en-US" dirty="0"/>
              <a:t>As reported in several </a:t>
            </a:r>
            <a:r>
              <a:rPr lang="en-US" i="1" dirty="0"/>
              <a:t>in vivo</a:t>
            </a:r>
            <a:r>
              <a:rPr lang="en-US" dirty="0"/>
              <a:t> and </a:t>
            </a:r>
            <a:r>
              <a:rPr lang="en-US" i="1" dirty="0"/>
              <a:t>in vitro</a:t>
            </a:r>
            <a:r>
              <a:rPr lang="en-US" dirty="0"/>
              <a:t> studies, apoptosis is likely involved in the process of AA-induced proximal tubular atrophy. In an </a:t>
            </a:r>
            <a:r>
              <a:rPr lang="en-US" i="1" dirty="0"/>
              <a:t>in vitro</a:t>
            </a:r>
            <a:r>
              <a:rPr lang="en-US" dirty="0"/>
              <a:t> study, LLC-PK1 cells exposed to AA displayed a rapid increase in their intracellular calcium content leading to endoplasmic reticulum and mitochondrial stress, which in turn causes activation of the caspase pathway and finally apoptosis (</a:t>
            </a:r>
            <a:r>
              <a:rPr lang="en-US" dirty="0" err="1"/>
              <a:t>Hsin</a:t>
            </a:r>
            <a:r>
              <a:rPr lang="en-US" dirty="0"/>
              <a:t> YH et al., 2006).</a:t>
            </a:r>
          </a:p>
          <a:p>
            <a:endParaRPr lang="en-GB" dirty="0"/>
          </a:p>
        </p:txBody>
      </p:sp>
      <p:sp>
        <p:nvSpPr>
          <p:cNvPr id="4" name="Title 1">
            <a:extLst>
              <a:ext uri="{FF2B5EF4-FFF2-40B4-BE49-F238E27FC236}">
                <a16:creationId xmlns:a16="http://schemas.microsoft.com/office/drawing/2014/main" id="{8E71F3C1-9FB8-4464-BBA4-E9704217C6D8}"/>
              </a:ext>
            </a:extLst>
          </p:cNvPr>
          <p:cNvSpPr>
            <a:spLocks noGrp="1"/>
          </p:cNvSpPr>
          <p:nvPr>
            <p:ph type="title"/>
          </p:nvPr>
        </p:nvSpPr>
        <p:spPr>
          <a:xfrm>
            <a:off x="822325" y="287338"/>
            <a:ext cx="7543800" cy="1449387"/>
          </a:xfrm>
        </p:spPr>
        <p:txBody>
          <a:bodyPr>
            <a:normAutofit/>
          </a:bodyPr>
          <a:lstStyle/>
          <a:p>
            <a:r>
              <a:rPr lang="en-GB" sz="2800" dirty="0"/>
              <a:t>Introduction-</a:t>
            </a:r>
            <a:r>
              <a:rPr lang="en-US" sz="2800" dirty="0"/>
              <a:t> Aristolochic Acid-Induced  Nephropathy </a:t>
            </a:r>
            <a:endParaRPr lang="en-GB" sz="2800" dirty="0"/>
          </a:p>
        </p:txBody>
      </p:sp>
      <p:pic>
        <p:nvPicPr>
          <p:cNvPr id="5" name="Picture 4" descr="fncel-08-00147-g003.jpg">
            <a:extLst>
              <a:ext uri="{FF2B5EF4-FFF2-40B4-BE49-F238E27FC236}">
                <a16:creationId xmlns:a16="http://schemas.microsoft.com/office/drawing/2014/main" id="{94605A99-099E-409A-BFB6-873C916A2E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3160" y="3501366"/>
            <a:ext cx="3287573" cy="2476737"/>
          </a:xfrm>
          <a:prstGeom prst="rect">
            <a:avLst/>
          </a:prstGeom>
        </p:spPr>
      </p:pic>
      <p:sp>
        <p:nvSpPr>
          <p:cNvPr id="6" name="TextBox 5">
            <a:extLst>
              <a:ext uri="{FF2B5EF4-FFF2-40B4-BE49-F238E27FC236}">
                <a16:creationId xmlns:a16="http://schemas.microsoft.com/office/drawing/2014/main" id="{420EC59D-1AF6-45E8-91D5-63CD3D3F3515}"/>
              </a:ext>
            </a:extLst>
          </p:cNvPr>
          <p:cNvSpPr txBox="1"/>
          <p:nvPr/>
        </p:nvSpPr>
        <p:spPr>
          <a:xfrm>
            <a:off x="3089429" y="6081204"/>
            <a:ext cx="5850385" cy="615553"/>
          </a:xfrm>
          <a:prstGeom prst="rect">
            <a:avLst/>
          </a:prstGeom>
          <a:noFill/>
        </p:spPr>
        <p:txBody>
          <a:bodyPr wrap="square" rtlCol="0">
            <a:spAutoFit/>
          </a:bodyPr>
          <a:lstStyle/>
          <a:p>
            <a:r>
              <a:rPr lang="en-US" sz="800" dirty="0">
                <a:solidFill>
                  <a:srgbClr val="2F2B20"/>
                </a:solidFill>
              </a:rPr>
              <a:t>Tadic V, </a:t>
            </a:r>
            <a:r>
              <a:rPr lang="en-US" sz="800" dirty="0" err="1">
                <a:solidFill>
                  <a:srgbClr val="2F2B20"/>
                </a:solidFill>
              </a:rPr>
              <a:t>Prell</a:t>
            </a:r>
            <a:r>
              <a:rPr lang="en-US" sz="800" dirty="0">
                <a:solidFill>
                  <a:srgbClr val="2F2B20"/>
                </a:solidFill>
              </a:rPr>
              <a:t> T, </a:t>
            </a:r>
            <a:r>
              <a:rPr lang="en-US" sz="800" dirty="0" err="1">
                <a:solidFill>
                  <a:srgbClr val="2F2B20"/>
                </a:solidFill>
              </a:rPr>
              <a:t>Lautenschlaeger</a:t>
            </a:r>
            <a:r>
              <a:rPr lang="en-US" sz="800" dirty="0">
                <a:solidFill>
                  <a:srgbClr val="2F2B20"/>
                </a:solidFill>
              </a:rPr>
              <a:t> J and Grosskreutz</a:t>
            </a:r>
            <a:r>
              <a:rPr lang="en-US" sz="800" dirty="0">
                <a:solidFill>
                  <a:srgbClr val="2F2B20"/>
                </a:solidFill>
                <a:hlinkClick r:id="rId3"/>
              </a:rPr>
              <a:t> </a:t>
            </a:r>
            <a:r>
              <a:rPr lang="en-US" sz="800" dirty="0">
                <a:solidFill>
                  <a:srgbClr val="2F2B20"/>
                </a:solidFill>
              </a:rPr>
              <a:t>J (2014) </a:t>
            </a:r>
            <a:r>
              <a:rPr lang="en-US" sz="800" dirty="0"/>
              <a:t>The ER mitochondria calcium cycle and ER stress response as therapeutic targets in amyotrophic lateral sclerosis. Cell. </a:t>
            </a:r>
            <a:r>
              <a:rPr lang="en-US" sz="800" dirty="0" err="1"/>
              <a:t>Neurosci</a:t>
            </a:r>
            <a:r>
              <a:rPr lang="en-US" sz="800" dirty="0"/>
              <a:t> 8: 1-17.</a:t>
            </a:r>
            <a:endParaRPr lang="en-US" sz="800" dirty="0">
              <a:solidFill>
                <a:srgbClr val="2F2B20"/>
              </a:solidFill>
            </a:endParaRPr>
          </a:p>
          <a:p>
            <a:endParaRPr lang="en-GB" dirty="0"/>
          </a:p>
        </p:txBody>
      </p:sp>
    </p:spTree>
    <p:extLst>
      <p:ext uri="{BB962C8B-B14F-4D97-AF65-F5344CB8AC3E}">
        <p14:creationId xmlns:p14="http://schemas.microsoft.com/office/powerpoint/2010/main" val="150219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Introduction-Folic Acid</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normAutofit/>
          </a:bodyPr>
          <a:lstStyle/>
          <a:p>
            <a:pPr algn="just">
              <a:buFont typeface="Arial" panose="020B0604020202020204" pitchFamily="34" charset="0"/>
              <a:buChar char="•"/>
            </a:pPr>
            <a:r>
              <a:rPr lang="en-US" dirty="0"/>
              <a:t> Folic acid is a member of vitamin B family, it is also referred to as  vitamin B</a:t>
            </a:r>
            <a:r>
              <a:rPr lang="en-US" baseline="-25000" dirty="0"/>
              <a:t>9</a:t>
            </a:r>
            <a:r>
              <a:rPr lang="en-US" dirty="0"/>
              <a:t>, it is </a:t>
            </a:r>
            <a:r>
              <a:rPr lang="en-US" dirty="0">
                <a:solidFill>
                  <a:srgbClr val="2F2B20"/>
                </a:solidFill>
              </a:rPr>
              <a:t>essential </a:t>
            </a:r>
            <a:r>
              <a:rPr lang="en-US" dirty="0"/>
              <a:t>for numerous bodily functions. </a:t>
            </a:r>
          </a:p>
          <a:p>
            <a:pPr algn="just">
              <a:buFont typeface="Arial" panose="020B0604020202020204" pitchFamily="34" charset="0"/>
              <a:buChar char="•"/>
            </a:pPr>
            <a:r>
              <a:rPr lang="en-US" dirty="0"/>
              <a:t>Folic acid is found naturally in a wide variety of foods like including vegetables (particularly dark green leafy vegetables), fruits, nuts, beans, peas, dairy products, eggs, seafood, grains, and avocado etc. (Dietrich M 2005).</a:t>
            </a:r>
          </a:p>
          <a:p>
            <a:pPr algn="just">
              <a:buFont typeface="Arial" panose="020B0604020202020204" pitchFamily="34" charset="0"/>
              <a:buChar char="•"/>
            </a:pPr>
            <a:r>
              <a:rPr lang="en-US" dirty="0"/>
              <a:t> </a:t>
            </a:r>
            <a:r>
              <a:rPr lang="en-GB" dirty="0"/>
              <a:t>It is generally needed for cell replication and growth and helps forming building blocks of DNA, RNA. High concentration of folic acid has been found to be toxic to the various organs of the body especially kidneys</a:t>
            </a:r>
            <a:r>
              <a:rPr lang="en-US" dirty="0"/>
              <a:t>.</a:t>
            </a:r>
          </a:p>
          <a:p>
            <a:pPr algn="just">
              <a:buFont typeface="Arial" panose="020B0604020202020204" pitchFamily="34" charset="0"/>
              <a:buChar char="•"/>
            </a:pPr>
            <a:endParaRPr lang="en-US" dirty="0"/>
          </a:p>
        </p:txBody>
      </p:sp>
    </p:spTree>
    <p:extLst>
      <p:ext uri="{BB962C8B-B14F-4D97-AF65-F5344CB8AC3E}">
        <p14:creationId xmlns:p14="http://schemas.microsoft.com/office/powerpoint/2010/main" val="761792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Introduction-Folic Acid Induced AKI</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lstStyle/>
          <a:p>
            <a:pPr algn="just">
              <a:buFont typeface="Arial" panose="020B0604020202020204" pitchFamily="34" charset="0"/>
              <a:buChar char="•"/>
            </a:pPr>
            <a:r>
              <a:rPr lang="en-US" dirty="0"/>
              <a:t>The characteristics of folic acid induced AKI includes </a:t>
            </a:r>
            <a:r>
              <a:rPr lang="en-GB" dirty="0"/>
              <a:t>tubular cell apoptosis, as well as tubular cell proliferation, inflammatory cell infiltration, and mild fibrosis in the chronic phase (Ortega A et al., 2005; Doi K et al., 2006).</a:t>
            </a:r>
          </a:p>
          <a:p>
            <a:pPr algn="just">
              <a:buFont typeface="Arial" panose="020B0604020202020204" pitchFamily="34" charset="0"/>
              <a:buChar char="•"/>
            </a:pPr>
            <a:r>
              <a:rPr lang="en-US" dirty="0"/>
              <a:t>When given intraperitoneally at high doses (e.g. 250 mg/kg), folic acid (FA) causes acute kidney injury in rodents (</a:t>
            </a:r>
            <a:r>
              <a:rPr lang="en-US" dirty="0" err="1"/>
              <a:t>Puri</a:t>
            </a:r>
            <a:r>
              <a:rPr lang="en-US" dirty="0"/>
              <a:t> et al., 2012). </a:t>
            </a:r>
          </a:p>
          <a:p>
            <a:pPr algn="just">
              <a:buFont typeface="Arial" panose="020B0604020202020204" pitchFamily="34" charset="0"/>
              <a:buChar char="•"/>
            </a:pPr>
            <a:endParaRPr lang="en-US" dirty="0"/>
          </a:p>
          <a:p>
            <a:endParaRPr lang="en-GB" dirty="0"/>
          </a:p>
        </p:txBody>
      </p:sp>
    </p:spTree>
    <p:extLst>
      <p:ext uri="{BB962C8B-B14F-4D97-AF65-F5344CB8AC3E}">
        <p14:creationId xmlns:p14="http://schemas.microsoft.com/office/powerpoint/2010/main" val="621519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Cellular Repair Process</a:t>
            </a:r>
          </a:p>
        </p:txBody>
      </p:sp>
      <p:pic>
        <p:nvPicPr>
          <p:cNvPr id="4" name="Content Placeholder 3" descr="Screen Shot 2016-06-26 at 23.59.16.png">
            <a:extLst>
              <a:ext uri="{FF2B5EF4-FFF2-40B4-BE49-F238E27FC236}">
                <a16:creationId xmlns:a16="http://schemas.microsoft.com/office/drawing/2014/main" id="{80EB7F74-CBDB-43B0-A967-3E4D00400EF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373" t="5846" r="12190" b="47469"/>
          <a:stretch/>
        </p:blipFill>
        <p:spPr>
          <a:xfrm>
            <a:off x="1343416" y="2086252"/>
            <a:ext cx="6457168" cy="3267719"/>
          </a:xfrm>
          <a:prstGeom prst="rect">
            <a:avLst/>
          </a:prstGeom>
        </p:spPr>
      </p:pic>
      <p:sp>
        <p:nvSpPr>
          <p:cNvPr id="5" name="TextBox 4">
            <a:extLst>
              <a:ext uri="{FF2B5EF4-FFF2-40B4-BE49-F238E27FC236}">
                <a16:creationId xmlns:a16="http://schemas.microsoft.com/office/drawing/2014/main" id="{75C4F240-A65B-4881-88A6-540470936A33}"/>
              </a:ext>
            </a:extLst>
          </p:cNvPr>
          <p:cNvSpPr txBox="1"/>
          <p:nvPr/>
        </p:nvSpPr>
        <p:spPr>
          <a:xfrm>
            <a:off x="1343416" y="5702862"/>
            <a:ext cx="6871316" cy="400110"/>
          </a:xfrm>
          <a:prstGeom prst="rect">
            <a:avLst/>
          </a:prstGeom>
          <a:noFill/>
        </p:spPr>
        <p:txBody>
          <a:bodyPr wrap="square" rtlCol="0">
            <a:spAutoFit/>
          </a:bodyPr>
          <a:lstStyle/>
          <a:p>
            <a:r>
              <a:rPr lang="en-GB" sz="1000" dirty="0"/>
              <a:t>Bonventre, J. V. and Yang, L. (2011) Cellular pathophysiology of ischemic acute kidney injury. The Journal of Clinical Investigation, 121, 4210-4221.</a:t>
            </a:r>
          </a:p>
        </p:txBody>
      </p:sp>
    </p:spTree>
    <p:extLst>
      <p:ext uri="{BB962C8B-B14F-4D97-AF65-F5344CB8AC3E}">
        <p14:creationId xmlns:p14="http://schemas.microsoft.com/office/powerpoint/2010/main" val="4017783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835BE9E-CF4A-4CA3-AD55-408B33AF4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20FCB907-FEEC-4FCC-9763-908A105A9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A722B2B8-34B1-4241-8E4B-6FA962F810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3592C595-0CEF-4AD9-A9FE-CB707783E0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84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52AFD0B-C7DF-4F4F-B112-E4C35D6276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30" y="4953000"/>
            <a:ext cx="9141714"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798897" y="5120640"/>
            <a:ext cx="7543800" cy="822960"/>
          </a:xfrm>
        </p:spPr>
        <p:txBody>
          <a:bodyPr vert="horz" lIns="91440" tIns="45720" rIns="91440" bIns="45720" rtlCol="0" anchor="b">
            <a:normAutofit/>
          </a:bodyPr>
          <a:lstStyle/>
          <a:p>
            <a:pPr algn="just"/>
            <a:r>
              <a:rPr lang="en-US" sz="1200" dirty="0"/>
              <a:t>Endo T, Nakamura J, Sato Y et al. (2015) Exploring the origin and limitations of kidney regeneration. </a:t>
            </a:r>
            <a:r>
              <a:rPr lang="en-US" sz="1200" i="1" dirty="0"/>
              <a:t>J </a:t>
            </a:r>
            <a:r>
              <a:rPr lang="en-US" sz="1200" i="1" dirty="0" err="1"/>
              <a:t>Pathol</a:t>
            </a:r>
            <a:r>
              <a:rPr lang="en-US" sz="1200" dirty="0"/>
              <a:t>; </a:t>
            </a:r>
            <a:r>
              <a:rPr lang="en-US" sz="1200" b="1" dirty="0"/>
              <a:t>236: </a:t>
            </a:r>
            <a:r>
              <a:rPr lang="en-US" sz="1200" dirty="0"/>
              <a:t>251–263.</a:t>
            </a:r>
          </a:p>
        </p:txBody>
      </p:sp>
      <p:pic>
        <p:nvPicPr>
          <p:cNvPr id="7" name="Picture 6">
            <a:extLst>
              <a:ext uri="{FF2B5EF4-FFF2-40B4-BE49-F238E27FC236}">
                <a16:creationId xmlns:a16="http://schemas.microsoft.com/office/drawing/2014/main" id="{05F2D684-3967-48C6-8045-2470958CD8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5053" y="1114187"/>
            <a:ext cx="3848740" cy="2607520"/>
          </a:xfrm>
          <a:prstGeom prst="rect">
            <a:avLst/>
          </a:prstGeom>
        </p:spPr>
      </p:pic>
      <p:sp>
        <p:nvSpPr>
          <p:cNvPr id="22" name="Rectangle 21">
            <a:extLst>
              <a:ext uri="{FF2B5EF4-FFF2-40B4-BE49-F238E27FC236}">
                <a16:creationId xmlns:a16="http://schemas.microsoft.com/office/drawing/2014/main" id="{CE293F97-33B0-4E9D-B894-D59FE42653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7997" y="886968"/>
            <a:ext cx="48006" cy="31089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447AE38-B4EA-42BF-82FD-32135FACBCA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60850" y="612782"/>
            <a:ext cx="2776335" cy="3602736"/>
          </a:xfrm>
          <a:prstGeom prst="rect">
            <a:avLst/>
          </a:prstGeom>
        </p:spPr>
      </p:pic>
      <p:sp>
        <p:nvSpPr>
          <p:cNvPr id="24" name="Rectangle 23">
            <a:extLst>
              <a:ext uri="{FF2B5EF4-FFF2-40B4-BE49-F238E27FC236}">
                <a16:creationId xmlns:a16="http://schemas.microsoft.com/office/drawing/2014/main" id="{E567DE07-4DF9-422F-8A25-C34E19BDE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 y="4906176"/>
            <a:ext cx="9141714"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42869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Aim of the Project</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800099" y="2005532"/>
            <a:ext cx="7543801" cy="4023360"/>
          </a:xfrm>
        </p:spPr>
        <p:txBody>
          <a:bodyPr/>
          <a:lstStyle/>
          <a:p>
            <a:pPr marL="0" indent="0" algn="just">
              <a:buNone/>
            </a:pPr>
            <a:r>
              <a:rPr lang="en-GB" dirty="0"/>
              <a:t>The aim of this part of the project is to use </a:t>
            </a:r>
            <a:r>
              <a:rPr lang="en-GB" i="1" dirty="0"/>
              <a:t>in vitro </a:t>
            </a:r>
            <a:r>
              <a:rPr lang="en-GB" dirty="0"/>
              <a:t>model and make use of aristolochic acid and folic acid to mimic the damage of nephrotoxic injury on experimental model, thereby enable analysis on how models were affected during damage and recovery. </a:t>
            </a:r>
          </a:p>
        </p:txBody>
      </p:sp>
    </p:spTree>
    <p:extLst>
      <p:ext uri="{BB962C8B-B14F-4D97-AF65-F5344CB8AC3E}">
        <p14:creationId xmlns:p14="http://schemas.microsoft.com/office/powerpoint/2010/main" val="2444058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Materials and Methods</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lstStyle/>
          <a:p>
            <a:pPr algn="just">
              <a:buFont typeface="Arial" panose="020B0604020202020204" pitchFamily="34" charset="0"/>
              <a:buChar char="•"/>
            </a:pPr>
            <a:r>
              <a:rPr lang="en-GB" dirty="0"/>
              <a:t> Cell culture: HK2 cells were incubated in DMEM (6546, </a:t>
            </a:r>
            <a:r>
              <a:rPr lang="en-US" dirty="0"/>
              <a:t>Sigma-Aldrich) with 100μg/ml penicillin-streptomycin, 10% </a:t>
            </a:r>
            <a:r>
              <a:rPr lang="en-US" dirty="0" err="1"/>
              <a:t>foetal</a:t>
            </a:r>
            <a:r>
              <a:rPr lang="en-US" dirty="0"/>
              <a:t> bovine serum and </a:t>
            </a:r>
            <a:r>
              <a:rPr lang="en-US" dirty="0" err="1"/>
              <a:t>and</a:t>
            </a:r>
            <a:r>
              <a:rPr lang="en-US" dirty="0"/>
              <a:t> 1% L-glutamine. Cells were seeded in 96-well plates or 6-well plates according to experiments.</a:t>
            </a:r>
          </a:p>
          <a:p>
            <a:pPr algn="just">
              <a:buFont typeface="Arial" panose="020B0604020202020204" pitchFamily="34" charset="0"/>
              <a:buChar char="•"/>
            </a:pPr>
            <a:r>
              <a:rPr lang="en-US" dirty="0"/>
              <a:t> Immunofluorescence: Experiment performed according to the manufacture’s manual.</a:t>
            </a:r>
          </a:p>
          <a:p>
            <a:pPr algn="just">
              <a:buFont typeface="Arial" panose="020B0604020202020204" pitchFamily="34" charset="0"/>
              <a:buChar char="•"/>
            </a:pPr>
            <a:r>
              <a:rPr lang="en-US" dirty="0"/>
              <a:t>ROS measurement: The cellular oxidative stress was estimated by detecting intracellular ROS generation using fluorescent dye CM-H</a:t>
            </a:r>
            <a:r>
              <a:rPr lang="en-US" sz="1100" dirty="0"/>
              <a:t>2</a:t>
            </a:r>
            <a:r>
              <a:rPr lang="en-US" dirty="0"/>
              <a:t>DCFDA (C6827, Invitrogen, life technologies Ltd).</a:t>
            </a:r>
          </a:p>
          <a:p>
            <a:pPr algn="just">
              <a:buFont typeface="Arial" panose="020B0604020202020204" pitchFamily="34" charset="0"/>
              <a:buChar char="•"/>
            </a:pPr>
            <a:r>
              <a:rPr lang="en-US" dirty="0"/>
              <a:t> Western blot: Experiment performed according to the manufacture’s manual.</a:t>
            </a:r>
            <a:endParaRPr lang="en-GB" dirty="0"/>
          </a:p>
        </p:txBody>
      </p:sp>
    </p:spTree>
    <p:extLst>
      <p:ext uri="{BB962C8B-B14F-4D97-AF65-F5344CB8AC3E}">
        <p14:creationId xmlns:p14="http://schemas.microsoft.com/office/powerpoint/2010/main" val="3608511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Materials and Methods</a:t>
            </a:r>
          </a:p>
        </p:txBody>
      </p:sp>
      <p:graphicFrame>
        <p:nvGraphicFramePr>
          <p:cNvPr id="4" name="Content Placeholder 3">
            <a:extLst>
              <a:ext uri="{FF2B5EF4-FFF2-40B4-BE49-F238E27FC236}">
                <a16:creationId xmlns:a16="http://schemas.microsoft.com/office/drawing/2014/main" id="{1FA2E730-5EE7-412A-B325-5AC0CCDE659F}"/>
              </a:ext>
            </a:extLst>
          </p:cNvPr>
          <p:cNvGraphicFramePr>
            <a:graphicFrameLocks noGrp="1"/>
          </p:cNvGraphicFramePr>
          <p:nvPr>
            <p:ph idx="1"/>
            <p:extLst>
              <p:ext uri="{D42A27DB-BD31-4B8C-83A1-F6EECF244321}">
                <p14:modId xmlns:p14="http://schemas.microsoft.com/office/powerpoint/2010/main" val="2109585787"/>
              </p:ext>
            </p:extLst>
          </p:nvPr>
        </p:nvGraphicFramePr>
        <p:xfrm>
          <a:off x="417250" y="1846263"/>
          <a:ext cx="8353888" cy="2123440"/>
        </p:xfrm>
        <a:graphic>
          <a:graphicData uri="http://schemas.openxmlformats.org/drawingml/2006/table">
            <a:tbl>
              <a:tblPr firstRow="1" bandRow="1">
                <a:tableStyleId>{00A15C55-8517-42AA-B614-E9B94910E393}</a:tableStyleId>
              </a:tblPr>
              <a:tblGrid>
                <a:gridCol w="2088472">
                  <a:extLst>
                    <a:ext uri="{9D8B030D-6E8A-4147-A177-3AD203B41FA5}">
                      <a16:colId xmlns:a16="http://schemas.microsoft.com/office/drawing/2014/main" val="3106771837"/>
                    </a:ext>
                  </a:extLst>
                </a:gridCol>
                <a:gridCol w="2088472">
                  <a:extLst>
                    <a:ext uri="{9D8B030D-6E8A-4147-A177-3AD203B41FA5}">
                      <a16:colId xmlns:a16="http://schemas.microsoft.com/office/drawing/2014/main" val="943504963"/>
                    </a:ext>
                  </a:extLst>
                </a:gridCol>
                <a:gridCol w="2088472">
                  <a:extLst>
                    <a:ext uri="{9D8B030D-6E8A-4147-A177-3AD203B41FA5}">
                      <a16:colId xmlns:a16="http://schemas.microsoft.com/office/drawing/2014/main" val="2203476694"/>
                    </a:ext>
                  </a:extLst>
                </a:gridCol>
                <a:gridCol w="2088472">
                  <a:extLst>
                    <a:ext uri="{9D8B030D-6E8A-4147-A177-3AD203B41FA5}">
                      <a16:colId xmlns:a16="http://schemas.microsoft.com/office/drawing/2014/main" val="4293874961"/>
                    </a:ext>
                  </a:extLst>
                </a:gridCol>
              </a:tblGrid>
              <a:tr h="370840">
                <a:tc>
                  <a:txBody>
                    <a:bodyPr/>
                    <a:lstStyle/>
                    <a:p>
                      <a:r>
                        <a:rPr lang="en-GB" dirty="0"/>
                        <a:t>Primary Antibody</a:t>
                      </a:r>
                    </a:p>
                  </a:txBody>
                  <a:tcPr/>
                </a:tc>
                <a:tc>
                  <a:txBody>
                    <a:bodyPr/>
                    <a:lstStyle/>
                    <a:p>
                      <a:r>
                        <a:rPr lang="en-GB" dirty="0"/>
                        <a:t>Company</a:t>
                      </a:r>
                    </a:p>
                  </a:txBody>
                  <a:tcPr/>
                </a:tc>
                <a:tc>
                  <a:txBody>
                    <a:bodyPr/>
                    <a:lstStyle/>
                    <a:p>
                      <a:r>
                        <a:rPr lang="en-GB" dirty="0"/>
                        <a:t>Secondary Antibody</a:t>
                      </a:r>
                    </a:p>
                  </a:txBody>
                  <a:tcPr/>
                </a:tc>
                <a:tc>
                  <a:txBody>
                    <a:bodyPr/>
                    <a:lstStyle/>
                    <a:p>
                      <a:r>
                        <a:rPr lang="en-GB" dirty="0"/>
                        <a:t>Company</a:t>
                      </a:r>
                    </a:p>
                  </a:txBody>
                  <a:tcPr/>
                </a:tc>
                <a:extLst>
                  <a:ext uri="{0D108BD9-81ED-4DB2-BD59-A6C34878D82A}">
                    <a16:rowId xmlns:a16="http://schemas.microsoft.com/office/drawing/2014/main" val="2282368412"/>
                  </a:ext>
                </a:extLst>
              </a:tr>
              <a:tr h="370840">
                <a:tc>
                  <a:txBody>
                    <a:bodyPr/>
                    <a:lstStyle/>
                    <a:p>
                      <a:r>
                        <a:rPr lang="en-GB" dirty="0"/>
                        <a:t>HMGB1</a:t>
                      </a:r>
                    </a:p>
                  </a:txBody>
                  <a:tcPr/>
                </a:tc>
                <a:tc>
                  <a:txBody>
                    <a:bodyPr/>
                    <a:lstStyle/>
                    <a:p>
                      <a:r>
                        <a:rPr lang="en-GB" dirty="0"/>
                        <a:t>#6893 Cell Signalling</a:t>
                      </a:r>
                    </a:p>
                  </a:txBody>
                  <a:tcPr/>
                </a:tc>
                <a:tc>
                  <a:txBody>
                    <a:bodyPr/>
                    <a:lstStyle/>
                    <a:p>
                      <a:r>
                        <a:rPr lang="en-GB" dirty="0"/>
                        <a:t>FITC</a:t>
                      </a:r>
                    </a:p>
                  </a:txBody>
                  <a:tcPr/>
                </a:tc>
                <a:tc>
                  <a:txBody>
                    <a:bodyPr/>
                    <a:lstStyle/>
                    <a:p>
                      <a:r>
                        <a:rPr lang="en-GB" dirty="0"/>
                        <a:t>F0205, </a:t>
                      </a:r>
                      <a:r>
                        <a:rPr lang="en-GB" dirty="0" err="1"/>
                        <a:t>Dako</a:t>
                      </a:r>
                      <a:r>
                        <a:rPr lang="en-GB" dirty="0"/>
                        <a:t> UK Ltd</a:t>
                      </a:r>
                    </a:p>
                  </a:txBody>
                  <a:tcPr/>
                </a:tc>
                <a:extLst>
                  <a:ext uri="{0D108BD9-81ED-4DB2-BD59-A6C34878D82A}">
                    <a16:rowId xmlns:a16="http://schemas.microsoft.com/office/drawing/2014/main" val="2816453878"/>
                  </a:ext>
                </a:extLst>
              </a:tr>
              <a:tr h="370840">
                <a:tc>
                  <a:txBody>
                    <a:bodyPr/>
                    <a:lstStyle/>
                    <a:p>
                      <a:r>
                        <a:rPr lang="en-GB" dirty="0"/>
                        <a:t>LC3B</a:t>
                      </a:r>
                    </a:p>
                  </a:txBody>
                  <a:tcPr/>
                </a:tc>
                <a:tc>
                  <a:txBody>
                    <a:bodyPr/>
                    <a:lstStyle/>
                    <a:p>
                      <a:r>
                        <a:rPr lang="en-GB" dirty="0"/>
                        <a:t>#2775 Cell Signalling</a:t>
                      </a:r>
                    </a:p>
                  </a:txBody>
                  <a:tcPr/>
                </a:tc>
                <a:tc>
                  <a:txBody>
                    <a:bodyPr/>
                    <a:lstStyle/>
                    <a:p>
                      <a:r>
                        <a:rPr lang="en-GB" dirty="0"/>
                        <a:t>FITC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F0205, </a:t>
                      </a:r>
                      <a:r>
                        <a:rPr lang="en-GB" dirty="0" err="1"/>
                        <a:t>Dako</a:t>
                      </a:r>
                      <a:r>
                        <a:rPr lang="en-GB" dirty="0"/>
                        <a:t> UK Ltd</a:t>
                      </a:r>
                    </a:p>
                  </a:txBody>
                  <a:tcPr/>
                </a:tc>
                <a:extLst>
                  <a:ext uri="{0D108BD9-81ED-4DB2-BD59-A6C34878D82A}">
                    <a16:rowId xmlns:a16="http://schemas.microsoft.com/office/drawing/2014/main" val="3532737123"/>
                  </a:ext>
                </a:extLst>
              </a:tr>
              <a:tr h="370840">
                <a:tc>
                  <a:txBody>
                    <a:bodyPr/>
                    <a:lstStyle/>
                    <a:p>
                      <a:r>
                        <a:rPr lang="en-GB" dirty="0" err="1"/>
                        <a:t>Mitotracker</a:t>
                      </a:r>
                      <a:r>
                        <a:rPr lang="en-GB" dirty="0"/>
                        <a:t> Red</a:t>
                      </a:r>
                    </a:p>
                  </a:txBody>
                  <a:tcPr/>
                </a:tc>
                <a:tc>
                  <a:txBody>
                    <a:bodyPr/>
                    <a:lstStyle/>
                    <a:p>
                      <a:r>
                        <a:rPr lang="en-GB" dirty="0"/>
                        <a:t>#9082 Cell Signalling</a:t>
                      </a:r>
                    </a:p>
                  </a:txBody>
                  <a:tcPr/>
                </a:tc>
                <a:tc>
                  <a:txBody>
                    <a:bodyPr/>
                    <a:lstStyle/>
                    <a:p>
                      <a:r>
                        <a:rPr lang="en-GB" dirty="0"/>
                        <a:t>NA</a:t>
                      </a:r>
                    </a:p>
                  </a:txBody>
                  <a:tcPr/>
                </a:tc>
                <a:tc>
                  <a:txBody>
                    <a:bodyPr/>
                    <a:lstStyle/>
                    <a:p>
                      <a:r>
                        <a:rPr lang="en-GB" dirty="0"/>
                        <a:t>NA</a:t>
                      </a:r>
                    </a:p>
                  </a:txBody>
                  <a:tcPr/>
                </a:tc>
                <a:extLst>
                  <a:ext uri="{0D108BD9-81ED-4DB2-BD59-A6C34878D82A}">
                    <a16:rowId xmlns:a16="http://schemas.microsoft.com/office/drawing/2014/main" val="4109416812"/>
                  </a:ext>
                </a:extLst>
              </a:tr>
              <a:tr h="370840">
                <a:tc>
                  <a:txBody>
                    <a:bodyPr/>
                    <a:lstStyle/>
                    <a:p>
                      <a:r>
                        <a:rPr lang="en-GB" dirty="0"/>
                        <a:t>DAPI</a:t>
                      </a:r>
                    </a:p>
                  </a:txBody>
                  <a:tcPr/>
                </a:tc>
                <a:tc>
                  <a:txBody>
                    <a:bodyPr/>
                    <a:lstStyle/>
                    <a:p>
                      <a:r>
                        <a:rPr lang="en-GB" sz="1800" b="0" i="0" kern="1200" dirty="0">
                          <a:solidFill>
                            <a:schemeClr val="dk1"/>
                          </a:solidFill>
                          <a:effectLst/>
                          <a:latin typeface="+mn-lt"/>
                          <a:ea typeface="+mn-ea"/>
                          <a:cs typeface="+mn-cs"/>
                        </a:rPr>
                        <a:t>Ab104139  Abcam</a:t>
                      </a:r>
                      <a:endParaRPr lang="en-GB" dirty="0"/>
                    </a:p>
                  </a:txBody>
                  <a:tcPr/>
                </a:tc>
                <a:tc>
                  <a:txBody>
                    <a:bodyPr/>
                    <a:lstStyle/>
                    <a:p>
                      <a:r>
                        <a:rPr lang="en-GB" dirty="0"/>
                        <a:t>NA</a:t>
                      </a:r>
                    </a:p>
                  </a:txBody>
                  <a:tcPr/>
                </a:tc>
                <a:tc>
                  <a:txBody>
                    <a:bodyPr/>
                    <a:lstStyle/>
                    <a:p>
                      <a:r>
                        <a:rPr lang="en-GB" dirty="0"/>
                        <a:t>NA</a:t>
                      </a:r>
                    </a:p>
                  </a:txBody>
                  <a:tcPr/>
                </a:tc>
                <a:extLst>
                  <a:ext uri="{0D108BD9-81ED-4DB2-BD59-A6C34878D82A}">
                    <a16:rowId xmlns:a16="http://schemas.microsoft.com/office/drawing/2014/main" val="1109119402"/>
                  </a:ext>
                </a:extLst>
              </a:tr>
            </a:tbl>
          </a:graphicData>
        </a:graphic>
      </p:graphicFrame>
      <p:sp>
        <p:nvSpPr>
          <p:cNvPr id="5" name="TextBox 4">
            <a:extLst>
              <a:ext uri="{FF2B5EF4-FFF2-40B4-BE49-F238E27FC236}">
                <a16:creationId xmlns:a16="http://schemas.microsoft.com/office/drawing/2014/main" id="{A1F39740-963D-4255-B72E-411890EE325B}"/>
              </a:ext>
            </a:extLst>
          </p:cNvPr>
          <p:cNvSpPr txBox="1"/>
          <p:nvPr/>
        </p:nvSpPr>
        <p:spPr>
          <a:xfrm>
            <a:off x="822325" y="3941685"/>
            <a:ext cx="7543800" cy="2031325"/>
          </a:xfrm>
          <a:prstGeom prst="rect">
            <a:avLst/>
          </a:prstGeom>
          <a:noFill/>
        </p:spPr>
        <p:txBody>
          <a:bodyPr wrap="square" rtlCol="0">
            <a:spAutoFit/>
          </a:bodyPr>
          <a:lstStyle/>
          <a:p>
            <a:pPr marL="285750" indent="-285750" algn="just">
              <a:buFont typeface="Arial" panose="020B0604020202020204" pitchFamily="34" charset="0"/>
              <a:buChar char="•"/>
            </a:pPr>
            <a:r>
              <a:rPr lang="en-US" dirty="0"/>
              <a:t>Immunofluorescence microcopy was carried out using a Leica CTR 5000 digital microscope (Leica Microsystem Ltd), and images were acquired using a Leica DFC420 microscope camera and Leica Application Suite v.3.8 software.</a:t>
            </a:r>
          </a:p>
          <a:p>
            <a:pPr marL="285750" indent="-285750" algn="just">
              <a:buFont typeface="Arial" panose="020B0604020202020204" pitchFamily="34" charset="0"/>
              <a:buChar char="•"/>
            </a:pPr>
            <a:r>
              <a:rPr lang="en-US" dirty="0"/>
              <a:t>Data analysis was performed using SPSS software and wound healing data was performed using NIS-Elements D 4.12.04.</a:t>
            </a:r>
          </a:p>
          <a:p>
            <a:endParaRPr lang="en-GB" dirty="0"/>
          </a:p>
        </p:txBody>
      </p:sp>
    </p:spTree>
    <p:extLst>
      <p:ext uri="{BB962C8B-B14F-4D97-AF65-F5344CB8AC3E}">
        <p14:creationId xmlns:p14="http://schemas.microsoft.com/office/powerpoint/2010/main" val="3734003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698673" y="301842"/>
            <a:ext cx="7859401" cy="1450757"/>
          </a:xfrm>
        </p:spPr>
        <p:txBody>
          <a:bodyPr>
            <a:normAutofit/>
          </a:bodyPr>
          <a:lstStyle/>
          <a:p>
            <a:r>
              <a:rPr lang="en-US" altLang="zh-CN" sz="2800" dirty="0"/>
              <a:t>Cell</a:t>
            </a:r>
            <a:r>
              <a:rPr lang="en-GB" altLang="zh-CN" sz="2800" dirty="0"/>
              <a:t> Viability Reduced After 24h AA/FA Treatment on HK2 Cells</a:t>
            </a:r>
            <a:endParaRPr lang="en-GB" sz="2800" dirty="0"/>
          </a:p>
        </p:txBody>
      </p:sp>
      <p:pic>
        <p:nvPicPr>
          <p:cNvPr id="1027" name="Picture 3">
            <a:extLst>
              <a:ext uri="{FF2B5EF4-FFF2-40B4-BE49-F238E27FC236}">
                <a16:creationId xmlns:a16="http://schemas.microsoft.com/office/drawing/2014/main" id="{7A5982A8-69C5-4D16-95FF-02BA5CB93A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673" y="1833038"/>
            <a:ext cx="3409950" cy="208597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a:extLst>
              <a:ext uri="{FF2B5EF4-FFF2-40B4-BE49-F238E27FC236}">
                <a16:creationId xmlns:a16="http://schemas.microsoft.com/office/drawing/2014/main" id="{5DA4949F-8CCD-41FE-B6C5-4569BCF2B0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835" y="4059253"/>
            <a:ext cx="4359306" cy="2179653"/>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a:extLst>
              <a:ext uri="{FF2B5EF4-FFF2-40B4-BE49-F238E27FC236}">
                <a16:creationId xmlns:a16="http://schemas.microsoft.com/office/drawing/2014/main" id="{3DE63022-A7D8-4936-A2EF-692D5BA82C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2514" y="4053475"/>
            <a:ext cx="4336446" cy="218543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3C9797D-7F14-4303-BB64-0FD1721CC5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92514" y="1818866"/>
            <a:ext cx="3483820" cy="2118752"/>
          </a:xfrm>
          <a:prstGeom prst="rect">
            <a:avLst/>
          </a:prstGeom>
        </p:spPr>
      </p:pic>
    </p:spTree>
    <p:extLst>
      <p:ext uri="{BB962C8B-B14F-4D97-AF65-F5344CB8AC3E}">
        <p14:creationId xmlns:p14="http://schemas.microsoft.com/office/powerpoint/2010/main" val="827626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US" altLang="zh-CN" sz="2800" dirty="0"/>
              <a:t>Cell</a:t>
            </a:r>
            <a:r>
              <a:rPr lang="en-GB" altLang="zh-CN" sz="2800" dirty="0"/>
              <a:t> Viability Reduced After 48h AA/FA Treatment on HK2 Cells</a:t>
            </a:r>
            <a:endParaRPr lang="en-GB" sz="2800" dirty="0"/>
          </a:p>
        </p:txBody>
      </p:sp>
      <p:pic>
        <p:nvPicPr>
          <p:cNvPr id="2050" name="Picture 2">
            <a:extLst>
              <a:ext uri="{FF2B5EF4-FFF2-40B4-BE49-F238E27FC236}">
                <a16:creationId xmlns:a16="http://schemas.microsoft.com/office/drawing/2014/main" id="{6462F3B5-DB10-4CD6-958D-93C912DCA2C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8166" y="1867418"/>
            <a:ext cx="3337640" cy="213641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56D3C17C-DABA-43A1-80E8-4CF9F995FC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542" y="4003830"/>
            <a:ext cx="41243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D0CC661C-494B-4014-BBA7-05F2C4E6BE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4073" y="3974065"/>
            <a:ext cx="4229100" cy="21240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D81E79C-1C63-43DC-B13E-20789C9C78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4860" y="1782927"/>
            <a:ext cx="3462291" cy="2145572"/>
          </a:xfrm>
          <a:prstGeom prst="rect">
            <a:avLst/>
          </a:prstGeom>
        </p:spPr>
      </p:pic>
    </p:spTree>
    <p:extLst>
      <p:ext uri="{BB962C8B-B14F-4D97-AF65-F5344CB8AC3E}">
        <p14:creationId xmlns:p14="http://schemas.microsoft.com/office/powerpoint/2010/main" val="2285969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2800" dirty="0"/>
              <a:t>HK2 Cells Were Able To Recover After 24h AA Treatment Within 120 Hours</a:t>
            </a:r>
          </a:p>
        </p:txBody>
      </p:sp>
      <p:pic>
        <p:nvPicPr>
          <p:cNvPr id="4" name="Content Placeholder 3" descr="Macintosh HD:Users:Lily:Desktop:Screen Shot 2016-08-16 at 01.14.34.png">
            <a:extLst>
              <a:ext uri="{FF2B5EF4-FFF2-40B4-BE49-F238E27FC236}">
                <a16:creationId xmlns:a16="http://schemas.microsoft.com/office/drawing/2014/main" id="{08F0EF3F-8900-480A-95A0-25065614CA18}"/>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2960" y="1881774"/>
            <a:ext cx="3593728" cy="4022725"/>
          </a:xfrm>
          <a:prstGeom prst="rect">
            <a:avLst/>
          </a:prstGeom>
          <a:noFill/>
          <a:ln>
            <a:noFill/>
          </a:ln>
        </p:spPr>
      </p:pic>
      <p:pic>
        <p:nvPicPr>
          <p:cNvPr id="5" name="Picture 4" descr="Macintosh HD:Users:Lily:Desktop:Screen Shot 2016-08-15 at 23.38.11.png">
            <a:extLst>
              <a:ext uri="{FF2B5EF4-FFF2-40B4-BE49-F238E27FC236}">
                <a16:creationId xmlns:a16="http://schemas.microsoft.com/office/drawing/2014/main" id="{C865BF0C-3B1A-47C8-9B0B-85B4A29139E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881774"/>
            <a:ext cx="3593728" cy="4022725"/>
          </a:xfrm>
          <a:prstGeom prst="rect">
            <a:avLst/>
          </a:prstGeom>
          <a:noFill/>
          <a:ln>
            <a:solidFill>
              <a:srgbClr val="FFFFFF"/>
            </a:solidFill>
          </a:ln>
        </p:spPr>
      </p:pic>
    </p:spTree>
    <p:extLst>
      <p:ext uri="{BB962C8B-B14F-4D97-AF65-F5344CB8AC3E}">
        <p14:creationId xmlns:p14="http://schemas.microsoft.com/office/powerpoint/2010/main" val="4069322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2800" dirty="0"/>
              <a:t>HK2 Cells Failed To Recover After 48h AA Treatment Within 120 Hours</a:t>
            </a:r>
          </a:p>
        </p:txBody>
      </p:sp>
      <p:pic>
        <p:nvPicPr>
          <p:cNvPr id="4" name="Content Placeholder 3" descr="Macintosh HD:Users:Lily:Desktop:Screen Shot 2016-08-15 at 23.46.09.png">
            <a:extLst>
              <a:ext uri="{FF2B5EF4-FFF2-40B4-BE49-F238E27FC236}">
                <a16:creationId xmlns:a16="http://schemas.microsoft.com/office/drawing/2014/main" id="{0312291E-8EB6-4301-A8C6-C39A5D6F5C99}"/>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2960" y="1917284"/>
            <a:ext cx="3598692" cy="4022725"/>
          </a:xfrm>
          <a:prstGeom prst="rect">
            <a:avLst/>
          </a:prstGeom>
          <a:noFill/>
          <a:ln>
            <a:noFill/>
          </a:ln>
        </p:spPr>
      </p:pic>
      <p:pic>
        <p:nvPicPr>
          <p:cNvPr id="5" name="Picture 4" descr="Macintosh HD:Users:Lily:Desktop:Screen Shot 2016-08-16 at 01.08.36.png">
            <a:extLst>
              <a:ext uri="{FF2B5EF4-FFF2-40B4-BE49-F238E27FC236}">
                <a16:creationId xmlns:a16="http://schemas.microsoft.com/office/drawing/2014/main" id="{DB48FDFD-AAA0-46FD-80A9-1A003D06133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612045" y="1917284"/>
            <a:ext cx="3598692" cy="4022724"/>
          </a:xfrm>
          <a:prstGeom prst="rect">
            <a:avLst/>
          </a:prstGeom>
          <a:noFill/>
          <a:ln>
            <a:noFill/>
          </a:ln>
        </p:spPr>
      </p:pic>
    </p:spTree>
    <p:extLst>
      <p:ext uri="{BB962C8B-B14F-4D97-AF65-F5344CB8AC3E}">
        <p14:creationId xmlns:p14="http://schemas.microsoft.com/office/powerpoint/2010/main" val="2676157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2800" dirty="0"/>
              <a:t>Wound Area Percentage of 24/48 </a:t>
            </a:r>
            <a:r>
              <a:rPr lang="en-GB" sz="2800"/>
              <a:t>Hour AA </a:t>
            </a:r>
            <a:r>
              <a:rPr lang="en-GB" sz="2800" dirty="0"/>
              <a:t>Treated Cells Reduced During 120 Hour Recovery</a:t>
            </a:r>
          </a:p>
        </p:txBody>
      </p:sp>
      <p:pic>
        <p:nvPicPr>
          <p:cNvPr id="4" name="Content Placeholder 3" descr="Macintosh HD:Users:Lily:Desktop:Screen Shot 2016-08-16 at 01.49.28.png">
            <a:extLst>
              <a:ext uri="{FF2B5EF4-FFF2-40B4-BE49-F238E27FC236}">
                <a16:creationId xmlns:a16="http://schemas.microsoft.com/office/drawing/2014/main" id="{6EF61B0F-B408-4C21-9446-FEF423970B31}"/>
              </a:ext>
            </a:extLst>
          </p:cNvPr>
          <p:cNvPicPr>
            <a:picLocks noGrp="1"/>
          </p:cNvPicPr>
          <p:nvPr>
            <p:ph idx="1"/>
          </p:nvPr>
        </p:nvPicPr>
        <p:blipFill rotWithShape="1">
          <a:blip r:embed="rId2">
            <a:extLst>
              <a:ext uri="{28A0092B-C50C-407E-A947-70E740481C1C}">
                <a14:useLocalDpi xmlns:a14="http://schemas.microsoft.com/office/drawing/2010/main" val="0"/>
              </a:ext>
            </a:extLst>
          </a:blip>
          <a:srcRect l="735" t="881" b="1"/>
          <a:stretch/>
        </p:blipFill>
        <p:spPr bwMode="auto">
          <a:xfrm>
            <a:off x="676035" y="2457269"/>
            <a:ext cx="3749040" cy="2558614"/>
          </a:xfrm>
          <a:prstGeom prst="rect">
            <a:avLst/>
          </a:prstGeom>
          <a:noFill/>
          <a:ln>
            <a:noFill/>
          </a:ln>
          <a:extLst>
            <a:ext uri="{53640926-AAD7-44d8-BBD7-CCE9431645EC}">
              <a14:shadowObscured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c="http://schemas.openxmlformats.org/drawingml/2006/chart"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pic>
        <p:nvPicPr>
          <p:cNvPr id="5" name="Picture 4" descr="Macintosh HD:Users:Lily:Desktop:Screen Shot 2016-08-16 at 01.49.40.png">
            <a:extLst>
              <a:ext uri="{FF2B5EF4-FFF2-40B4-BE49-F238E27FC236}">
                <a16:creationId xmlns:a16="http://schemas.microsoft.com/office/drawing/2014/main" id="{B386FCF0-1417-42B9-9CC0-452FEF5A215D}"/>
              </a:ext>
            </a:extLst>
          </p:cNvPr>
          <p:cNvPicPr/>
          <p:nvPr/>
        </p:nvPicPr>
        <p:blipFill rotWithShape="1">
          <a:blip r:embed="rId3">
            <a:extLst>
              <a:ext uri="{28A0092B-C50C-407E-A947-70E740481C1C}">
                <a14:useLocalDpi xmlns:a14="http://schemas.microsoft.com/office/drawing/2010/main" val="0"/>
              </a:ext>
            </a:extLst>
          </a:blip>
          <a:srcRect l="1005" r="785"/>
          <a:stretch/>
        </p:blipFill>
        <p:spPr bwMode="auto">
          <a:xfrm>
            <a:off x="4425075" y="2457269"/>
            <a:ext cx="3941685" cy="2389937"/>
          </a:xfrm>
          <a:prstGeom prst="rect">
            <a:avLst/>
          </a:prstGeom>
          <a:noFill/>
          <a:ln>
            <a:noFill/>
          </a:ln>
          <a:extLst>
            <a:ext uri="{53640926-AAD7-44d8-BBD7-CCE9431645EC}">
              <a14:shadowObscured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c="http://schemas.openxmlformats.org/drawingml/2006/chart"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sp>
        <p:nvSpPr>
          <p:cNvPr id="8" name="TextBox 7">
            <a:extLst>
              <a:ext uri="{FF2B5EF4-FFF2-40B4-BE49-F238E27FC236}">
                <a16:creationId xmlns:a16="http://schemas.microsoft.com/office/drawing/2014/main" id="{CB64EC29-0F2D-4C3C-A3A2-08A80CA2641A}"/>
              </a:ext>
            </a:extLst>
          </p:cNvPr>
          <p:cNvSpPr txBox="1"/>
          <p:nvPr/>
        </p:nvSpPr>
        <p:spPr>
          <a:xfrm>
            <a:off x="2112884" y="4847206"/>
            <a:ext cx="674703" cy="550415"/>
          </a:xfrm>
          <a:prstGeom prst="rect">
            <a:avLst/>
          </a:prstGeom>
          <a:solidFill>
            <a:schemeClr val="bg1"/>
          </a:solidFill>
        </p:spPr>
        <p:txBody>
          <a:bodyPr wrap="square" rtlCol="0">
            <a:spAutoFit/>
          </a:bodyPr>
          <a:lstStyle/>
          <a:p>
            <a:endParaRPr lang="en-GB" dirty="0"/>
          </a:p>
        </p:txBody>
      </p:sp>
      <p:sp>
        <p:nvSpPr>
          <p:cNvPr id="9" name="TextBox 8">
            <a:extLst>
              <a:ext uri="{FF2B5EF4-FFF2-40B4-BE49-F238E27FC236}">
                <a16:creationId xmlns:a16="http://schemas.microsoft.com/office/drawing/2014/main" id="{E3FC70DA-C1FD-4941-AA73-E2F04739B85E}"/>
              </a:ext>
            </a:extLst>
          </p:cNvPr>
          <p:cNvSpPr txBox="1"/>
          <p:nvPr/>
        </p:nvSpPr>
        <p:spPr>
          <a:xfrm>
            <a:off x="1704510" y="5028289"/>
            <a:ext cx="1491449" cy="369332"/>
          </a:xfrm>
          <a:prstGeom prst="rect">
            <a:avLst/>
          </a:prstGeom>
          <a:noFill/>
        </p:spPr>
        <p:txBody>
          <a:bodyPr wrap="square" rtlCol="0">
            <a:spAutoFit/>
          </a:bodyPr>
          <a:lstStyle/>
          <a:p>
            <a:r>
              <a:rPr lang="en-GB" dirty="0">
                <a:solidFill>
                  <a:schemeClr val="bg1">
                    <a:lumMod val="50000"/>
                  </a:schemeClr>
                </a:solidFill>
              </a:rPr>
              <a:t>24 Hour AA</a:t>
            </a:r>
          </a:p>
        </p:txBody>
      </p:sp>
      <p:sp>
        <p:nvSpPr>
          <p:cNvPr id="10" name="TextBox 9">
            <a:extLst>
              <a:ext uri="{FF2B5EF4-FFF2-40B4-BE49-F238E27FC236}">
                <a16:creationId xmlns:a16="http://schemas.microsoft.com/office/drawing/2014/main" id="{F73D4998-41BB-4DA9-A226-FA9A27ABFCB1}"/>
              </a:ext>
            </a:extLst>
          </p:cNvPr>
          <p:cNvSpPr txBox="1"/>
          <p:nvPr/>
        </p:nvSpPr>
        <p:spPr>
          <a:xfrm>
            <a:off x="5459768" y="5015883"/>
            <a:ext cx="1491449" cy="369332"/>
          </a:xfrm>
          <a:prstGeom prst="rect">
            <a:avLst/>
          </a:prstGeom>
          <a:noFill/>
        </p:spPr>
        <p:txBody>
          <a:bodyPr wrap="square" rtlCol="0">
            <a:spAutoFit/>
          </a:bodyPr>
          <a:lstStyle/>
          <a:p>
            <a:r>
              <a:rPr lang="en-GB" dirty="0">
                <a:solidFill>
                  <a:schemeClr val="bg1">
                    <a:lumMod val="50000"/>
                  </a:schemeClr>
                </a:solidFill>
              </a:rPr>
              <a:t>48 Hour AA</a:t>
            </a:r>
          </a:p>
        </p:txBody>
      </p:sp>
    </p:spTree>
    <p:extLst>
      <p:ext uri="{BB962C8B-B14F-4D97-AF65-F5344CB8AC3E}">
        <p14:creationId xmlns:p14="http://schemas.microsoft.com/office/powerpoint/2010/main" val="3863823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US" altLang="zh-CN" sz="2800" dirty="0"/>
              <a:t>Cell</a:t>
            </a:r>
            <a:r>
              <a:rPr lang="en-GB" altLang="zh-CN" sz="2800" dirty="0"/>
              <a:t> Viability and Cell Number increased After 24 Hour/48 Hour AA Treatment</a:t>
            </a:r>
            <a:endParaRPr lang="en-GB" sz="2800" dirty="0"/>
          </a:p>
        </p:txBody>
      </p:sp>
      <p:pic>
        <p:nvPicPr>
          <p:cNvPr id="4" name="Content Placeholder 3" descr="Macintosh HD:Users:Lily:Desktop:Screen Shot 2016-07-31 at 16.01.26.png">
            <a:extLst>
              <a:ext uri="{FF2B5EF4-FFF2-40B4-BE49-F238E27FC236}">
                <a16:creationId xmlns:a16="http://schemas.microsoft.com/office/drawing/2014/main" id="{82BD37DB-7B30-4F13-B856-DC63F138B5E8}"/>
              </a:ext>
            </a:extLst>
          </p:cNvPr>
          <p:cNvPicPr>
            <a:picLocks noGrp="1"/>
          </p:cNvPicPr>
          <p:nvPr>
            <p:ph idx="1"/>
          </p:nvPr>
        </p:nvPicPr>
        <p:blipFill rotWithShape="1">
          <a:blip r:embed="rId2">
            <a:extLst>
              <a:ext uri="{28A0092B-C50C-407E-A947-70E740481C1C}">
                <a14:useLocalDpi xmlns:a14="http://schemas.microsoft.com/office/drawing/2010/main" val="0"/>
              </a:ext>
            </a:extLst>
          </a:blip>
          <a:srcRect l="-1" r="412"/>
          <a:stretch/>
        </p:blipFill>
        <p:spPr bwMode="auto">
          <a:xfrm>
            <a:off x="715620" y="1832824"/>
            <a:ext cx="3412498" cy="2073351"/>
          </a:xfrm>
          <a:prstGeom prst="rect">
            <a:avLst/>
          </a:prstGeom>
          <a:noFill/>
          <a:ln>
            <a:noFill/>
          </a:ln>
          <a:extLst>
            <a:ext uri="{53640926-AAD7-44d8-BBD7-CCE9431645EC}">
              <a14:shadowObscured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c="http://schemas.openxmlformats.org/drawingml/2006/chart"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pic>
        <p:nvPicPr>
          <p:cNvPr id="5" name="Picture 4" descr="Macintosh HD:Users:Lily:Desktop:Screen Shot 2016-07-31 at 16.10.31.png">
            <a:extLst>
              <a:ext uri="{FF2B5EF4-FFF2-40B4-BE49-F238E27FC236}">
                <a16:creationId xmlns:a16="http://schemas.microsoft.com/office/drawing/2014/main" id="{CF0DFB33-1681-450E-B65A-F568DC308ADC}"/>
              </a:ext>
            </a:extLst>
          </p:cNvPr>
          <p:cNvPicPr/>
          <p:nvPr/>
        </p:nvPicPr>
        <p:blipFill rotWithShape="1">
          <a:blip r:embed="rId3">
            <a:extLst>
              <a:ext uri="{28A0092B-C50C-407E-A947-70E740481C1C}">
                <a14:useLocalDpi xmlns:a14="http://schemas.microsoft.com/office/drawing/2010/main" val="0"/>
              </a:ext>
            </a:extLst>
          </a:blip>
          <a:srcRect t="14642"/>
          <a:stretch/>
        </p:blipFill>
        <p:spPr bwMode="auto">
          <a:xfrm>
            <a:off x="4356715" y="2006851"/>
            <a:ext cx="3588799" cy="1899324"/>
          </a:xfrm>
          <a:prstGeom prst="rect">
            <a:avLst/>
          </a:prstGeom>
          <a:noFill/>
          <a:ln>
            <a:noFill/>
          </a:ln>
          <a:extLst>
            <a:ext uri="{53640926-AAD7-44d8-BBD7-CCE9431645EC}">
              <a14:shadowObscured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c="http://schemas.openxmlformats.org/drawingml/2006/chart"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sp>
        <p:nvSpPr>
          <p:cNvPr id="8" name="TextBox 7">
            <a:extLst>
              <a:ext uri="{FF2B5EF4-FFF2-40B4-BE49-F238E27FC236}">
                <a16:creationId xmlns:a16="http://schemas.microsoft.com/office/drawing/2014/main" id="{216CEC40-558D-4525-B830-F428467CC1A5}"/>
              </a:ext>
            </a:extLst>
          </p:cNvPr>
          <p:cNvSpPr txBox="1"/>
          <p:nvPr/>
        </p:nvSpPr>
        <p:spPr>
          <a:xfrm>
            <a:off x="5477523" y="3770821"/>
            <a:ext cx="1118586" cy="369332"/>
          </a:xfrm>
          <a:prstGeom prst="rect">
            <a:avLst/>
          </a:prstGeom>
          <a:solidFill>
            <a:schemeClr val="bg1"/>
          </a:solidFill>
        </p:spPr>
        <p:txBody>
          <a:bodyPr wrap="square" rtlCol="0">
            <a:spAutoFit/>
          </a:bodyPr>
          <a:lstStyle/>
          <a:p>
            <a:endParaRPr lang="en-GB" dirty="0"/>
          </a:p>
        </p:txBody>
      </p:sp>
      <p:pic>
        <p:nvPicPr>
          <p:cNvPr id="9" name="Picture 8" descr="Macintosh HD:Users:Lily:Desktop:Screen Shot 2016-07-31 at 16.02.00.png">
            <a:extLst>
              <a:ext uri="{FF2B5EF4-FFF2-40B4-BE49-F238E27FC236}">
                <a16:creationId xmlns:a16="http://schemas.microsoft.com/office/drawing/2014/main" id="{C7DA1FFF-9FE9-499C-9622-F33921470D9A}"/>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62298" y="4110834"/>
            <a:ext cx="3365820" cy="1925982"/>
          </a:xfrm>
          <a:prstGeom prst="rect">
            <a:avLst/>
          </a:prstGeom>
          <a:noFill/>
          <a:ln>
            <a:noFill/>
          </a:ln>
        </p:spPr>
      </p:pic>
      <p:pic>
        <p:nvPicPr>
          <p:cNvPr id="10" name="Picture 9" descr="Macintosh HD:Users:Lily:Desktop:Screen Shot 2016-07-31 at 16.10.41.png">
            <a:extLst>
              <a:ext uri="{FF2B5EF4-FFF2-40B4-BE49-F238E27FC236}">
                <a16:creationId xmlns:a16="http://schemas.microsoft.com/office/drawing/2014/main" id="{4CE2646D-F57C-4DEC-8F09-F6EED98C9FB5}"/>
              </a:ext>
            </a:extLst>
          </p:cNvPr>
          <p:cNvPicPr/>
          <p:nvPr/>
        </p:nvPicPr>
        <p:blipFill rotWithShape="1">
          <a:blip r:embed="rId5">
            <a:extLst>
              <a:ext uri="{28A0092B-C50C-407E-A947-70E740481C1C}">
                <a14:useLocalDpi xmlns:a14="http://schemas.microsoft.com/office/drawing/2010/main" val="0"/>
              </a:ext>
            </a:extLst>
          </a:blip>
          <a:srcRect t="9718"/>
          <a:stretch/>
        </p:blipFill>
        <p:spPr bwMode="auto">
          <a:xfrm>
            <a:off x="4450586" y="4175665"/>
            <a:ext cx="3494928" cy="1899324"/>
          </a:xfrm>
          <a:prstGeom prst="rect">
            <a:avLst/>
          </a:prstGeom>
          <a:noFill/>
          <a:ln>
            <a:noFill/>
          </a:ln>
          <a:extLst>
            <a:ext uri="{53640926-AAD7-44d8-BBD7-CCE9431645EC}">
              <a14:shadowObscured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c="http://schemas.openxmlformats.org/drawingml/2006/chart"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spTree>
    <p:extLst>
      <p:ext uri="{BB962C8B-B14F-4D97-AF65-F5344CB8AC3E}">
        <p14:creationId xmlns:p14="http://schemas.microsoft.com/office/powerpoint/2010/main" val="984395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US" altLang="zh-CN" sz="2800" dirty="0"/>
              <a:t>Cell</a:t>
            </a:r>
            <a:r>
              <a:rPr lang="en-GB" altLang="zh-CN" sz="2800" dirty="0"/>
              <a:t> Viability and Cell Number Increased After 24 Hour/48 Hour FA Treatment</a:t>
            </a:r>
            <a:endParaRPr lang="en-GB" sz="2800" dirty="0"/>
          </a:p>
        </p:txBody>
      </p:sp>
      <p:pic>
        <p:nvPicPr>
          <p:cNvPr id="4" name="Picture 3" descr="Macintosh HD:Users:Lily:Desktop:Screen Shot 2016-07-31 at 16.01.43.png">
            <a:extLst>
              <a:ext uri="{FF2B5EF4-FFF2-40B4-BE49-F238E27FC236}">
                <a16:creationId xmlns:a16="http://schemas.microsoft.com/office/drawing/2014/main" id="{84BF62FC-8E2F-4146-BDF6-A51A3F33123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22960" y="1869347"/>
            <a:ext cx="3347880" cy="2030481"/>
          </a:xfrm>
          <a:prstGeom prst="rect">
            <a:avLst/>
          </a:prstGeom>
          <a:noFill/>
          <a:ln>
            <a:noFill/>
          </a:ln>
        </p:spPr>
      </p:pic>
      <p:pic>
        <p:nvPicPr>
          <p:cNvPr id="5" name="Content Placeholder 4" descr="Macintosh HD:Users:Lily:Desktop:Screen Shot 2016-07-31 at 16.09.58.png">
            <a:extLst>
              <a:ext uri="{FF2B5EF4-FFF2-40B4-BE49-F238E27FC236}">
                <a16:creationId xmlns:a16="http://schemas.microsoft.com/office/drawing/2014/main" id="{616B0F86-1321-4C1F-9246-8B875BAA726A}"/>
              </a:ext>
            </a:extLst>
          </p:cNvPr>
          <p:cNvPicPr>
            <a:picLocks noGrp="1"/>
          </p:cNvPicPr>
          <p:nvPr>
            <p:ph idx="1"/>
          </p:nvPr>
        </p:nvPicPr>
        <p:blipFill rotWithShape="1">
          <a:blip r:embed="rId3">
            <a:extLst>
              <a:ext uri="{28A0092B-C50C-407E-A947-70E740481C1C}">
                <a14:useLocalDpi xmlns:a14="http://schemas.microsoft.com/office/drawing/2010/main" val="0"/>
              </a:ext>
            </a:extLst>
          </a:blip>
          <a:srcRect t="15155" r="7778"/>
          <a:stretch/>
        </p:blipFill>
        <p:spPr bwMode="auto">
          <a:xfrm>
            <a:off x="4394310" y="1869347"/>
            <a:ext cx="3436226" cy="2030481"/>
          </a:xfrm>
          <a:prstGeom prst="rect">
            <a:avLst/>
          </a:prstGeom>
          <a:noFill/>
          <a:ln>
            <a:noFill/>
          </a:ln>
          <a:extLst>
            <a:ext uri="{53640926-AAD7-44d8-BBD7-CCE9431645EC}">
              <a14:shadowObscured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c="http://schemas.openxmlformats.org/drawingml/2006/chart"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pic>
        <p:nvPicPr>
          <p:cNvPr id="6" name="Picture 5" descr="Macintosh HD:Users:Lily:Desktop:Screen Shot 2016-07-31 at 16.02.13.png">
            <a:extLst>
              <a:ext uri="{FF2B5EF4-FFF2-40B4-BE49-F238E27FC236}">
                <a16:creationId xmlns:a16="http://schemas.microsoft.com/office/drawing/2014/main" id="{56BAD8B7-C8F5-48EA-BE77-3CBD185566F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34616" y="4105399"/>
            <a:ext cx="3436224" cy="2030481"/>
          </a:xfrm>
          <a:prstGeom prst="rect">
            <a:avLst/>
          </a:prstGeom>
          <a:noFill/>
          <a:ln>
            <a:noFill/>
          </a:ln>
        </p:spPr>
      </p:pic>
      <p:pic>
        <p:nvPicPr>
          <p:cNvPr id="7" name="Picture 6" descr="Macintosh HD:Users:Lily:Desktop:Screen Shot 2016-07-31 at 16.55.04.png">
            <a:extLst>
              <a:ext uri="{FF2B5EF4-FFF2-40B4-BE49-F238E27FC236}">
                <a16:creationId xmlns:a16="http://schemas.microsoft.com/office/drawing/2014/main" id="{C019F55B-E2F8-436C-A6DE-9965CA2B8021}"/>
              </a:ext>
            </a:extLst>
          </p:cNvPr>
          <p:cNvPicPr/>
          <p:nvPr/>
        </p:nvPicPr>
        <p:blipFill rotWithShape="1">
          <a:blip r:embed="rId5">
            <a:extLst>
              <a:ext uri="{28A0092B-C50C-407E-A947-70E740481C1C}">
                <a14:useLocalDpi xmlns:a14="http://schemas.microsoft.com/office/drawing/2010/main" val="0"/>
              </a:ext>
            </a:extLst>
          </a:blip>
          <a:srcRect t="8368"/>
          <a:stretch/>
        </p:blipFill>
        <p:spPr bwMode="auto">
          <a:xfrm>
            <a:off x="4572000" y="4105399"/>
            <a:ext cx="3436225" cy="2030481"/>
          </a:xfrm>
          <a:prstGeom prst="rect">
            <a:avLst/>
          </a:prstGeom>
          <a:noFill/>
          <a:ln>
            <a:noFill/>
          </a:ln>
          <a:extLst>
            <a:ext uri="{53640926-AAD7-44d8-BBD7-CCE9431645EC}">
              <a14:shadowObscured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c="http://schemas.openxmlformats.org/drawingml/2006/chart"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spTree>
    <p:extLst>
      <p:ext uri="{BB962C8B-B14F-4D97-AF65-F5344CB8AC3E}">
        <p14:creationId xmlns:p14="http://schemas.microsoft.com/office/powerpoint/2010/main" val="817396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200" dirty="0"/>
              <a:t>High Mobility Group Box 1 (HMGB1)</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lstStyle/>
          <a:p>
            <a:pPr algn="just">
              <a:buFont typeface="Arial" panose="020B0604020202020204" pitchFamily="34" charset="0"/>
              <a:buChar char="•"/>
            </a:pPr>
            <a:r>
              <a:rPr lang="en-GB" dirty="0"/>
              <a:t>High mobility group box 1 (HMGB1) is a nuclear protein that can bind to DNA and act as a co-factor for gene transcription. A cross-sectional study in patients with AKI showed an elevated serum HMGB1 level related to inflammatory parameters (</a:t>
            </a:r>
            <a:r>
              <a:rPr lang="en-GB" dirty="0" err="1"/>
              <a:t>Zakiyanov</a:t>
            </a:r>
            <a:r>
              <a:rPr lang="en-GB" dirty="0"/>
              <a:t> O et al, 2013).</a:t>
            </a:r>
          </a:p>
          <a:p>
            <a:pPr algn="just">
              <a:buFont typeface="Arial" panose="020B0604020202020204" pitchFamily="34" charset="0"/>
              <a:buChar char="•"/>
            </a:pPr>
            <a:r>
              <a:rPr lang="en-GB" dirty="0"/>
              <a:t>A study in TLR4 deficient (TLR4-/-) mice with IRI of the kidney not only indicated an increased expression of HMGB1 in the kidney but also found serum creatinine and tubular injury were reduced after treatment with anti-HMGB1 antibodies (Wu HL et al, 2010).</a:t>
            </a:r>
          </a:p>
          <a:p>
            <a:pPr algn="just">
              <a:buFont typeface="Arial" panose="020B0604020202020204" pitchFamily="34" charset="0"/>
              <a:buChar char="•"/>
            </a:pPr>
            <a:r>
              <a:rPr lang="en-GB" dirty="0"/>
              <a:t>In the cytoplasm, HMGB1 regulates cellular processes such as autophagy and apoptosis. Autophagy is a process associated with the degradation of intracellular organelles following sequestration within double-membrane delimited vacuoles. HMGB1 is important for oxidative stress–mediated autophagy.</a:t>
            </a:r>
          </a:p>
        </p:txBody>
      </p:sp>
    </p:spTree>
    <p:extLst>
      <p:ext uri="{BB962C8B-B14F-4D97-AF65-F5344CB8AC3E}">
        <p14:creationId xmlns:p14="http://schemas.microsoft.com/office/powerpoint/2010/main" val="2261338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2800" dirty="0"/>
              <a:t>24 Hour FA Treated HK2 Cells Were Able to Recover Within 48 Hour</a:t>
            </a:r>
          </a:p>
        </p:txBody>
      </p:sp>
      <p:pic>
        <p:nvPicPr>
          <p:cNvPr id="5" name="Content Placeholder 4">
            <a:extLst>
              <a:ext uri="{FF2B5EF4-FFF2-40B4-BE49-F238E27FC236}">
                <a16:creationId xmlns:a16="http://schemas.microsoft.com/office/drawing/2014/main" id="{26B78A46-CF47-4E6A-9597-B6149CBA602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804" t="890"/>
          <a:stretch/>
        </p:blipFill>
        <p:spPr>
          <a:xfrm>
            <a:off x="887767" y="1882066"/>
            <a:ext cx="7473558" cy="3986922"/>
          </a:xfrm>
        </p:spPr>
      </p:pic>
    </p:spTree>
    <p:extLst>
      <p:ext uri="{BB962C8B-B14F-4D97-AF65-F5344CB8AC3E}">
        <p14:creationId xmlns:p14="http://schemas.microsoft.com/office/powerpoint/2010/main" val="2883417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822959" y="286604"/>
            <a:ext cx="7735115" cy="1450757"/>
          </a:xfrm>
        </p:spPr>
        <p:txBody>
          <a:bodyPr>
            <a:normAutofit/>
          </a:bodyPr>
          <a:lstStyle/>
          <a:p>
            <a:r>
              <a:rPr lang="en-GB" sz="2800" dirty="0"/>
              <a:t>HMGB1 Appeared During Early FA Treatment and Disappeared During Recovery (With Phalloidin And DAPI)</a:t>
            </a:r>
          </a:p>
        </p:txBody>
      </p:sp>
      <p:pic>
        <p:nvPicPr>
          <p:cNvPr id="9" name="Content Placeholder 8">
            <a:extLst>
              <a:ext uri="{FF2B5EF4-FFF2-40B4-BE49-F238E27FC236}">
                <a16:creationId xmlns:a16="http://schemas.microsoft.com/office/drawing/2014/main" id="{EDCDE903-CDCE-4DE8-9358-4400321713E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81" t="802" b="1184"/>
          <a:stretch/>
        </p:blipFill>
        <p:spPr>
          <a:xfrm>
            <a:off x="1642368" y="1837678"/>
            <a:ext cx="5881757" cy="4376691"/>
          </a:xfrm>
        </p:spPr>
      </p:pic>
    </p:spTree>
    <p:extLst>
      <p:ext uri="{BB962C8B-B14F-4D97-AF65-F5344CB8AC3E}">
        <p14:creationId xmlns:p14="http://schemas.microsoft.com/office/powerpoint/2010/main" val="2337482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AAC56F1B-4038-4230-AA2B-AD2FDB5C962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50" r="886"/>
          <a:stretch/>
        </p:blipFill>
        <p:spPr>
          <a:xfrm>
            <a:off x="1735364" y="1793289"/>
            <a:ext cx="5970453" cy="4520512"/>
          </a:xfrm>
        </p:spPr>
      </p:pic>
      <p:sp>
        <p:nvSpPr>
          <p:cNvPr id="13" name="Title 1">
            <a:extLst>
              <a:ext uri="{FF2B5EF4-FFF2-40B4-BE49-F238E27FC236}">
                <a16:creationId xmlns:a16="http://schemas.microsoft.com/office/drawing/2014/main" id="{824C57C6-C4A6-4DFF-80DD-4E3969555013}"/>
              </a:ext>
            </a:extLst>
          </p:cNvPr>
          <p:cNvSpPr>
            <a:spLocks noGrp="1"/>
          </p:cNvSpPr>
          <p:nvPr>
            <p:ph type="title"/>
          </p:nvPr>
        </p:nvSpPr>
        <p:spPr>
          <a:xfrm>
            <a:off x="822959" y="286604"/>
            <a:ext cx="7735115" cy="1450757"/>
          </a:xfrm>
        </p:spPr>
        <p:txBody>
          <a:bodyPr>
            <a:normAutofit/>
          </a:bodyPr>
          <a:lstStyle/>
          <a:p>
            <a:r>
              <a:rPr lang="en-GB" sz="2800" dirty="0"/>
              <a:t>HMGB1 Appeared During Early FA Treatment and Disappeared During Recovery (HMGB1 Only)</a:t>
            </a:r>
          </a:p>
        </p:txBody>
      </p:sp>
    </p:spTree>
    <p:extLst>
      <p:ext uri="{BB962C8B-B14F-4D97-AF65-F5344CB8AC3E}">
        <p14:creationId xmlns:p14="http://schemas.microsoft.com/office/powerpoint/2010/main" val="42945949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2800" dirty="0"/>
              <a:t>Reactive Oxygen Species (ROS) Level Significantly Increased During FA Treatment and Slowly Decreased During Recovery</a:t>
            </a:r>
          </a:p>
        </p:txBody>
      </p:sp>
      <p:graphicFrame>
        <p:nvGraphicFramePr>
          <p:cNvPr id="8" name="Content Placeholder 7">
            <a:extLst>
              <a:ext uri="{FF2B5EF4-FFF2-40B4-BE49-F238E27FC236}">
                <a16:creationId xmlns:a16="http://schemas.microsoft.com/office/drawing/2014/main" id="{00000000-0008-0000-0700-000004000000}"/>
              </a:ext>
            </a:extLst>
          </p:cNvPr>
          <p:cNvGraphicFramePr>
            <a:graphicFrameLocks noGrp="1"/>
          </p:cNvGraphicFramePr>
          <p:nvPr>
            <p:ph idx="1"/>
            <p:extLst>
              <p:ext uri="{D42A27DB-BD31-4B8C-83A1-F6EECF244321}">
                <p14:modId xmlns:p14="http://schemas.microsoft.com/office/powerpoint/2010/main" val="2248481996"/>
              </p:ext>
            </p:extLst>
          </p:nvPr>
        </p:nvGraphicFramePr>
        <p:xfrm>
          <a:off x="822325" y="1846263"/>
          <a:ext cx="7007780" cy="35779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47253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9AC9D404-BF5B-48F8-9714-685D87140B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2426" y="1920626"/>
            <a:ext cx="7797660" cy="3894248"/>
          </a:xfrm>
        </p:spPr>
      </p:pic>
      <p:sp>
        <p:nvSpPr>
          <p:cNvPr id="7" name="Title 1">
            <a:extLst>
              <a:ext uri="{FF2B5EF4-FFF2-40B4-BE49-F238E27FC236}">
                <a16:creationId xmlns:a16="http://schemas.microsoft.com/office/drawing/2014/main" id="{CA864F4B-CBED-4A14-8A57-EEA8D3D79496}"/>
              </a:ext>
            </a:extLst>
          </p:cNvPr>
          <p:cNvSpPr>
            <a:spLocks noGrp="1"/>
          </p:cNvSpPr>
          <p:nvPr>
            <p:ph type="title"/>
          </p:nvPr>
        </p:nvSpPr>
        <p:spPr>
          <a:xfrm>
            <a:off x="822959" y="286604"/>
            <a:ext cx="7735115" cy="1450757"/>
          </a:xfrm>
        </p:spPr>
        <p:txBody>
          <a:bodyPr>
            <a:normAutofit/>
          </a:bodyPr>
          <a:lstStyle/>
          <a:p>
            <a:r>
              <a:rPr lang="en-GB" sz="2800" dirty="0"/>
              <a:t>LC3B Appeared After 24 Hour FA Treatment and Decreased During Recovery (With DAPI)</a:t>
            </a:r>
          </a:p>
        </p:txBody>
      </p:sp>
    </p:spTree>
    <p:extLst>
      <p:ext uri="{BB962C8B-B14F-4D97-AF65-F5344CB8AC3E}">
        <p14:creationId xmlns:p14="http://schemas.microsoft.com/office/powerpoint/2010/main" val="28513593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200" dirty="0"/>
              <a:t>LC3B Expression Decreased During Recovery and Bafilomycin A1 (BA1) Inhibited Autophagy</a:t>
            </a:r>
          </a:p>
        </p:txBody>
      </p:sp>
      <p:pic>
        <p:nvPicPr>
          <p:cNvPr id="26" name="Picture 25">
            <a:extLst>
              <a:ext uri="{FF2B5EF4-FFF2-40B4-BE49-F238E27FC236}">
                <a16:creationId xmlns:a16="http://schemas.microsoft.com/office/drawing/2014/main" id="{71F7540C-1E89-48FB-B5CF-F4E31298D6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012" y="1842606"/>
            <a:ext cx="7849695" cy="2267266"/>
          </a:xfrm>
          <a:prstGeom prst="rect">
            <a:avLst/>
          </a:prstGeom>
        </p:spPr>
      </p:pic>
      <p:pic>
        <p:nvPicPr>
          <p:cNvPr id="28" name="Picture 27">
            <a:extLst>
              <a:ext uri="{FF2B5EF4-FFF2-40B4-BE49-F238E27FC236}">
                <a16:creationId xmlns:a16="http://schemas.microsoft.com/office/drawing/2014/main" id="{84AEE168-BB32-4AB8-8297-7C6E77D330A3}"/>
              </a:ext>
            </a:extLst>
          </p:cNvPr>
          <p:cNvPicPr>
            <a:picLocks noChangeAspect="1"/>
          </p:cNvPicPr>
          <p:nvPr/>
        </p:nvPicPr>
        <p:blipFill rotWithShape="1">
          <a:blip r:embed="rId3">
            <a:extLst>
              <a:ext uri="{28A0092B-C50C-407E-A947-70E740481C1C}">
                <a14:useLocalDpi xmlns:a14="http://schemas.microsoft.com/office/drawing/2010/main" val="0"/>
              </a:ext>
            </a:extLst>
          </a:blip>
          <a:srcRect l="9173" t="11503" b="12892"/>
          <a:stretch/>
        </p:blipFill>
        <p:spPr>
          <a:xfrm>
            <a:off x="1482571" y="4215117"/>
            <a:ext cx="3634020" cy="1786189"/>
          </a:xfrm>
          <a:prstGeom prst="rect">
            <a:avLst/>
          </a:prstGeom>
        </p:spPr>
      </p:pic>
    </p:spTree>
    <p:extLst>
      <p:ext uri="{BB962C8B-B14F-4D97-AF65-F5344CB8AC3E}">
        <p14:creationId xmlns:p14="http://schemas.microsoft.com/office/powerpoint/2010/main" val="30569967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310386E-3ABC-44E7-9BA4-A9A432D87C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1922" y="1828507"/>
            <a:ext cx="5720156" cy="4336795"/>
          </a:xfrm>
        </p:spPr>
      </p:pic>
      <p:sp>
        <p:nvSpPr>
          <p:cNvPr id="6" name="Title 1">
            <a:extLst>
              <a:ext uri="{FF2B5EF4-FFF2-40B4-BE49-F238E27FC236}">
                <a16:creationId xmlns:a16="http://schemas.microsoft.com/office/drawing/2014/main" id="{FD578110-640A-4ADD-AD0E-4CBA9B2942EE}"/>
              </a:ext>
            </a:extLst>
          </p:cNvPr>
          <p:cNvSpPr txBox="1">
            <a:spLocks noGrp="1"/>
          </p:cNvSpPr>
          <p:nvPr>
            <p:ph type="title"/>
          </p:nvPr>
        </p:nvSpPr>
        <p:spPr>
          <a:xfrm>
            <a:off x="822325" y="287338"/>
            <a:ext cx="7543800" cy="144938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GB" sz="2800" dirty="0"/>
              <a:t>HK2 Cells Did Not Receive Further Damage by Inhibiting Autophagy with BA1 After 24 Hour FA Treatment</a:t>
            </a:r>
          </a:p>
        </p:txBody>
      </p:sp>
    </p:spTree>
    <p:extLst>
      <p:ext uri="{BB962C8B-B14F-4D97-AF65-F5344CB8AC3E}">
        <p14:creationId xmlns:p14="http://schemas.microsoft.com/office/powerpoint/2010/main" val="24663534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F6BB59E-AA1B-4AEF-A912-1ED28392868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98034" y="1808382"/>
            <a:ext cx="5992381" cy="4488155"/>
          </a:xfrm>
        </p:spPr>
      </p:pic>
      <p:sp>
        <p:nvSpPr>
          <p:cNvPr id="6" name="Title 1">
            <a:extLst>
              <a:ext uri="{FF2B5EF4-FFF2-40B4-BE49-F238E27FC236}">
                <a16:creationId xmlns:a16="http://schemas.microsoft.com/office/drawing/2014/main" id="{A3A422C7-9076-42F5-B56A-149DF0A44F68}"/>
              </a:ext>
            </a:extLst>
          </p:cNvPr>
          <p:cNvSpPr txBox="1">
            <a:spLocks noGrp="1"/>
          </p:cNvSpPr>
          <p:nvPr>
            <p:ph type="title"/>
          </p:nvPr>
        </p:nvSpPr>
        <p:spPr>
          <a:xfrm>
            <a:off x="822325" y="287338"/>
            <a:ext cx="7543800" cy="144938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GB" sz="2800" dirty="0"/>
              <a:t>Autophagy Was Inhibited by BA1 (LC3B With DAPI and </a:t>
            </a:r>
            <a:r>
              <a:rPr lang="en-GB" sz="2800" dirty="0" err="1"/>
              <a:t>Mitotracker</a:t>
            </a:r>
            <a:r>
              <a:rPr lang="en-GB" sz="2800" dirty="0"/>
              <a:t>)</a:t>
            </a:r>
          </a:p>
        </p:txBody>
      </p:sp>
    </p:spTree>
    <p:extLst>
      <p:ext uri="{BB962C8B-B14F-4D97-AF65-F5344CB8AC3E}">
        <p14:creationId xmlns:p14="http://schemas.microsoft.com/office/powerpoint/2010/main" val="4659753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Inhibiting autophagy with BA1 did not increase ROS level in HK2 cells </a:t>
            </a:r>
          </a:p>
        </p:txBody>
      </p:sp>
      <p:pic>
        <p:nvPicPr>
          <p:cNvPr id="5" name="Content Placeholder 4">
            <a:extLst>
              <a:ext uri="{FF2B5EF4-FFF2-40B4-BE49-F238E27FC236}">
                <a16:creationId xmlns:a16="http://schemas.microsoft.com/office/drawing/2014/main" id="{02B56170-0C21-40DB-B5F2-830376147A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8115" y="2258888"/>
            <a:ext cx="4887770" cy="2957050"/>
          </a:xfrm>
        </p:spPr>
      </p:pic>
    </p:spTree>
    <p:extLst>
      <p:ext uri="{BB962C8B-B14F-4D97-AF65-F5344CB8AC3E}">
        <p14:creationId xmlns:p14="http://schemas.microsoft.com/office/powerpoint/2010/main" val="32432917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9C0B15A-C20C-41CC-8850-C3AE196B5A2F}"/>
              </a:ext>
            </a:extLst>
          </p:cNvPr>
          <p:cNvSpPr txBox="1">
            <a:spLocks noGrp="1"/>
          </p:cNvSpPr>
          <p:nvPr>
            <p:ph type="title"/>
          </p:nvPr>
        </p:nvSpPr>
        <p:spPr>
          <a:xfrm>
            <a:off x="822325" y="287338"/>
            <a:ext cx="7543800" cy="144938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just"/>
            <a:r>
              <a:rPr lang="en-US" sz="2800" dirty="0"/>
              <a:t>Autophagy Did Not Play a Key Role During Recovery and by Blocking Autophagy, HK2 Cells Were Still Able to Recover</a:t>
            </a:r>
          </a:p>
        </p:txBody>
      </p:sp>
      <p:pic>
        <p:nvPicPr>
          <p:cNvPr id="7" name="Content Placeholder 6">
            <a:extLst>
              <a:ext uri="{FF2B5EF4-FFF2-40B4-BE49-F238E27FC236}">
                <a16:creationId xmlns:a16="http://schemas.microsoft.com/office/drawing/2014/main" id="{3A10CF0A-E4EB-4A9B-86A6-C9CE84314F4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301" t="1766" r="1301" b="1345"/>
          <a:stretch/>
        </p:blipFill>
        <p:spPr>
          <a:xfrm>
            <a:off x="1686757" y="1819922"/>
            <a:ext cx="5770485" cy="4436502"/>
          </a:xfrm>
        </p:spPr>
      </p:pic>
    </p:spTree>
    <p:extLst>
      <p:ext uri="{BB962C8B-B14F-4D97-AF65-F5344CB8AC3E}">
        <p14:creationId xmlns:p14="http://schemas.microsoft.com/office/powerpoint/2010/main" val="3714812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a:extLst>
              <a:ext uri="{FF2B5EF4-FFF2-40B4-BE49-F238E27FC236}">
                <a16:creationId xmlns:a16="http://schemas.microsoft.com/office/drawing/2014/main" id="{9E64118C-9ECB-461C-89ED-B14A24F11F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1335" y="1966036"/>
            <a:ext cx="6061329" cy="3965548"/>
          </a:xfrm>
        </p:spPr>
      </p:pic>
      <p:sp>
        <p:nvSpPr>
          <p:cNvPr id="6" name="Title 1">
            <a:extLst>
              <a:ext uri="{FF2B5EF4-FFF2-40B4-BE49-F238E27FC236}">
                <a16:creationId xmlns:a16="http://schemas.microsoft.com/office/drawing/2014/main" id="{C05E8C43-11C8-49ED-A247-D700CB04BDFC}"/>
              </a:ext>
            </a:extLst>
          </p:cNvPr>
          <p:cNvSpPr txBox="1">
            <a:spLocks noGrp="1"/>
          </p:cNvSpPr>
          <p:nvPr>
            <p:ph type="title"/>
          </p:nvPr>
        </p:nvSpPr>
        <p:spPr>
          <a:xfrm>
            <a:off x="822325" y="287338"/>
            <a:ext cx="7543800" cy="144938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GB" sz="2800" dirty="0"/>
              <a:t>HK2 Cells Were Able to Recover After Inhibiting Autophagy</a:t>
            </a:r>
          </a:p>
        </p:txBody>
      </p:sp>
    </p:spTree>
    <p:extLst>
      <p:ext uri="{BB962C8B-B14F-4D97-AF65-F5344CB8AC3E}">
        <p14:creationId xmlns:p14="http://schemas.microsoft.com/office/powerpoint/2010/main" val="7994311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Conclusion</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lstStyle/>
          <a:p>
            <a:pPr algn="just">
              <a:buFont typeface="Arial" panose="020B0604020202020204" pitchFamily="34" charset="0"/>
              <a:buChar char="•"/>
            </a:pPr>
            <a:r>
              <a:rPr lang="en-US" dirty="0"/>
              <a:t>Aristolochic acid and folic acid caused significant damage on HK2 cells. The damage was proportional to dose of drugs and the time of incubation.</a:t>
            </a:r>
          </a:p>
          <a:p>
            <a:pPr algn="just">
              <a:buFont typeface="Arial" panose="020B0604020202020204" pitchFamily="34" charset="0"/>
              <a:buChar char="•"/>
            </a:pPr>
            <a:r>
              <a:rPr lang="en-US" dirty="0"/>
              <a:t>The ROS level of folic acid treated cells significantly increased after 4 hours of treatment, peaked at 24 hour treatment and slowly decreased during recovery.</a:t>
            </a:r>
          </a:p>
          <a:p>
            <a:pPr algn="just">
              <a:buFont typeface="Arial" panose="020B0604020202020204" pitchFamily="34" charset="0"/>
              <a:buChar char="•"/>
            </a:pPr>
            <a:r>
              <a:rPr lang="en-US" dirty="0"/>
              <a:t>The activation of autophagy did not have significant protection from FA damage; by blocking autophagy with BA1, FA treatment did not cause more damage to HK2 cells.</a:t>
            </a:r>
          </a:p>
          <a:p>
            <a:pPr algn="just">
              <a:buFont typeface="Arial" panose="020B0604020202020204" pitchFamily="34" charset="0"/>
              <a:buChar char="•"/>
            </a:pPr>
            <a:r>
              <a:rPr lang="en-US" dirty="0"/>
              <a:t>Autophagy was not the key of HK2 cell recovery after FA damage; by blocking of which, HK2 cells were able to recover.</a:t>
            </a:r>
          </a:p>
          <a:p>
            <a:endParaRPr lang="en-GB" dirty="0"/>
          </a:p>
        </p:txBody>
      </p:sp>
    </p:spTree>
    <p:extLst>
      <p:ext uri="{BB962C8B-B14F-4D97-AF65-F5344CB8AC3E}">
        <p14:creationId xmlns:p14="http://schemas.microsoft.com/office/powerpoint/2010/main" val="3410399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822960" y="286604"/>
            <a:ext cx="7543800" cy="1450757"/>
          </a:xfrm>
        </p:spPr>
        <p:txBody>
          <a:bodyPr>
            <a:normAutofit/>
          </a:bodyPr>
          <a:lstStyle/>
          <a:p>
            <a:r>
              <a:rPr lang="en-GB" sz="3200" dirty="0"/>
              <a:t>References</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822959" y="1845734"/>
            <a:ext cx="7543801" cy="4023360"/>
          </a:xfrm>
        </p:spPr>
        <p:txBody>
          <a:bodyPr>
            <a:normAutofit/>
          </a:bodyPr>
          <a:lstStyle/>
          <a:p>
            <a:pPr algn="just">
              <a:buFont typeface="Arial" panose="020B0604020202020204" pitchFamily="34" charset="0"/>
              <a:buChar char="•"/>
            </a:pPr>
            <a:r>
              <a:rPr lang="en-GB" sz="1600" dirty="0" err="1"/>
              <a:t>Guarnieri</a:t>
            </a:r>
            <a:r>
              <a:rPr lang="en-GB" sz="1600" dirty="0"/>
              <a:t> G, </a:t>
            </a:r>
            <a:r>
              <a:rPr lang="en-GB" sz="1600" dirty="0" err="1"/>
              <a:t>Situlin</a:t>
            </a:r>
            <a:r>
              <a:rPr lang="en-GB" sz="1600" dirty="0"/>
              <a:t> R and </a:t>
            </a:r>
            <a:r>
              <a:rPr lang="en-GB" sz="1600" dirty="0" err="1"/>
              <a:t>Toigo</a:t>
            </a:r>
            <a:r>
              <a:rPr lang="en-GB" sz="1600" dirty="0"/>
              <a:t> G. (2005) Chapter 13. The kidney. In: Gibney MJ, Elia M, </a:t>
            </a:r>
            <a:r>
              <a:rPr lang="en-GB" sz="1600" dirty="0" err="1"/>
              <a:t>Ljungqvist</a:t>
            </a:r>
            <a:r>
              <a:rPr lang="en-GB" sz="1600" dirty="0"/>
              <a:t> O and </a:t>
            </a:r>
            <a:r>
              <a:rPr lang="en-GB" sz="1600" dirty="0" err="1"/>
              <a:t>Dowsett</a:t>
            </a:r>
            <a:r>
              <a:rPr lang="en-GB" sz="1600" dirty="0"/>
              <a:t> J (Eds.) Clinical nutrition. Oxford: Blackwell Science.</a:t>
            </a:r>
          </a:p>
          <a:p>
            <a:pPr algn="just">
              <a:buFont typeface="Arial" panose="020B0604020202020204" pitchFamily="34" charset="0"/>
              <a:buChar char="•"/>
            </a:pPr>
            <a:r>
              <a:rPr lang="en-GB" sz="1600" dirty="0" err="1"/>
              <a:t>Singbartl</a:t>
            </a:r>
            <a:r>
              <a:rPr lang="en-GB" sz="1600" dirty="0"/>
              <a:t> K and Kellum JA. (2012) AKI in the ICU: Definition, epidemiology, risk stratification, and outcomes. Kidney International, 81, 819-825.</a:t>
            </a:r>
          </a:p>
          <a:p>
            <a:pPr algn="just">
              <a:buFont typeface="Arial" panose="020B0604020202020204" pitchFamily="34" charset="0"/>
              <a:buChar char="•"/>
            </a:pPr>
            <a:r>
              <a:rPr lang="en-GB" sz="1600" dirty="0"/>
              <a:t>Bonventre JV and Yang L. (2011) Cellular pathophysiology of ischemic acute kidney injury. The Journal of Clinical Investigation, 121, 4210-4221.</a:t>
            </a:r>
          </a:p>
          <a:p>
            <a:pPr algn="just">
              <a:buFont typeface="Arial" panose="020B0604020202020204" pitchFamily="34" charset="0"/>
              <a:buChar char="•"/>
            </a:pPr>
            <a:r>
              <a:rPr lang="en-GB" sz="1600" dirty="0" err="1"/>
              <a:t>Schnellman</a:t>
            </a:r>
            <a:r>
              <a:rPr lang="en-GB" sz="1600" dirty="0"/>
              <a:t> RG and Kelly KJ. (1994) Pathophysiology of Nephrotoxic Acute Renal Failure, Chapter 15. </a:t>
            </a:r>
          </a:p>
          <a:p>
            <a:pPr algn="just">
              <a:buFont typeface="Arial" panose="020B0604020202020204" pitchFamily="34" charset="0"/>
              <a:buChar char="•"/>
            </a:pPr>
            <a:r>
              <a:rPr lang="en-GB" sz="1600" dirty="0"/>
              <a:t>Liu KD and </a:t>
            </a:r>
            <a:r>
              <a:rPr lang="en-GB" sz="1600" dirty="0" err="1"/>
              <a:t>Chertow</a:t>
            </a:r>
            <a:r>
              <a:rPr lang="en-GB" sz="1600" dirty="0"/>
              <a:t> GM. (2008) Chapter 10. Acute renal failure. In: </a:t>
            </a:r>
            <a:r>
              <a:rPr lang="en-GB" sz="1600" dirty="0" err="1"/>
              <a:t>Fauci</a:t>
            </a:r>
            <a:r>
              <a:rPr lang="en-GB" sz="1600" dirty="0"/>
              <a:t> A</a:t>
            </a:r>
            <a:r>
              <a:rPr lang="de-DE" sz="1600" dirty="0"/>
              <a:t>S, Braunwald E, Kasper DL, Hauser SL, Longo DL, Jameson JL and </a:t>
            </a:r>
            <a:r>
              <a:rPr lang="en-GB" sz="1600" dirty="0" err="1"/>
              <a:t>Loscalzo</a:t>
            </a:r>
            <a:r>
              <a:rPr lang="en-GB" sz="1600" dirty="0"/>
              <a:t> J. (Eds.) Harrison's principles of internal medicine. New York: McGraw-Hill.</a:t>
            </a:r>
          </a:p>
          <a:p>
            <a:pPr algn="just">
              <a:buFont typeface="Arial" panose="020B0604020202020204" pitchFamily="34" charset="0"/>
              <a:buChar char="•"/>
            </a:pPr>
            <a:r>
              <a:rPr lang="en-GB" sz="1600" dirty="0"/>
              <a:t>Markowitz GS and </a:t>
            </a:r>
            <a:r>
              <a:rPr lang="en-GB" sz="1600" dirty="0" err="1"/>
              <a:t>Perazella</a:t>
            </a:r>
            <a:r>
              <a:rPr lang="en-GB" sz="1600" dirty="0"/>
              <a:t> MA. (2005) Drug-induced renal failure: A focus on tubulointerstitial disease. </a:t>
            </a:r>
            <a:r>
              <a:rPr lang="en-GB" sz="1600" dirty="0" err="1"/>
              <a:t>Clinica</a:t>
            </a:r>
            <a:r>
              <a:rPr lang="en-GB" sz="1600" dirty="0"/>
              <a:t> </a:t>
            </a:r>
            <a:r>
              <a:rPr lang="en-GB" sz="1600" dirty="0" err="1"/>
              <a:t>Chimica</a:t>
            </a:r>
            <a:r>
              <a:rPr lang="en-GB" sz="1600" dirty="0"/>
              <a:t> Acta, 351(1-2), 31-47.</a:t>
            </a:r>
          </a:p>
        </p:txBody>
      </p:sp>
    </p:spTree>
    <p:extLst>
      <p:ext uri="{BB962C8B-B14F-4D97-AF65-F5344CB8AC3E}">
        <p14:creationId xmlns:p14="http://schemas.microsoft.com/office/powerpoint/2010/main" val="37914464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normAutofit fontScale="92500"/>
          </a:bodyPr>
          <a:lstStyle/>
          <a:p>
            <a:pPr algn="just">
              <a:buFont typeface="Arial" panose="020B0604020202020204" pitchFamily="34" charset="0"/>
              <a:buChar char="•"/>
            </a:pPr>
            <a:r>
              <a:rPr lang="en-GB" sz="1600" dirty="0" err="1"/>
              <a:t>Debelle</a:t>
            </a:r>
            <a:r>
              <a:rPr lang="en-GB" sz="1600" dirty="0"/>
              <a:t> FD, </a:t>
            </a:r>
            <a:r>
              <a:rPr lang="en-GB" sz="1600" dirty="0" err="1"/>
              <a:t>Vanherweghem</a:t>
            </a:r>
            <a:r>
              <a:rPr lang="en-GB" sz="1600" dirty="0"/>
              <a:t> JL and </a:t>
            </a:r>
            <a:r>
              <a:rPr lang="en-GB" sz="1600" dirty="0" err="1"/>
              <a:t>Nortier</a:t>
            </a:r>
            <a:r>
              <a:rPr lang="en-GB" sz="1600" dirty="0"/>
              <a:t> JL. (2008) Aristolochic acid nephropathy: A worldwide problem. Kidney International, 74, 158-169.</a:t>
            </a:r>
          </a:p>
          <a:p>
            <a:pPr algn="just">
              <a:buFont typeface="Arial" panose="020B0604020202020204" pitchFamily="34" charset="0"/>
              <a:buChar char="•"/>
            </a:pPr>
            <a:r>
              <a:rPr lang="en-US" sz="1600" dirty="0"/>
              <a:t>de </a:t>
            </a:r>
            <a:r>
              <a:rPr lang="en-US" sz="1600" dirty="0" err="1"/>
              <a:t>Prez</a:t>
            </a:r>
            <a:r>
              <a:rPr lang="en-US" sz="1600" dirty="0"/>
              <a:t> EG, </a:t>
            </a:r>
            <a:r>
              <a:rPr lang="en-US" sz="1600" dirty="0" err="1"/>
              <a:t>Debelle</a:t>
            </a:r>
            <a:r>
              <a:rPr lang="en-US" sz="1600" dirty="0"/>
              <a:t> FD, </a:t>
            </a:r>
            <a:r>
              <a:rPr lang="en-US" sz="1600" dirty="0" err="1"/>
              <a:t>Nortier</a:t>
            </a:r>
            <a:r>
              <a:rPr lang="en-US" sz="1600" dirty="0"/>
              <a:t> JL (2002) Aristolochic acids induce chronic renal failure with interstitial fibrosis in salt-depleted rats. J Am Soc </a:t>
            </a:r>
            <a:r>
              <a:rPr lang="en-US" sz="1600" dirty="0" err="1"/>
              <a:t>Nephrol</a:t>
            </a:r>
            <a:r>
              <a:rPr lang="en-US" sz="1600" dirty="0"/>
              <a:t>, </a:t>
            </a:r>
            <a:r>
              <a:rPr lang="en-US" sz="1600" b="1" dirty="0"/>
              <a:t>13: </a:t>
            </a:r>
            <a:r>
              <a:rPr lang="en-US" sz="1600" dirty="0"/>
              <a:t>431–436.</a:t>
            </a:r>
          </a:p>
          <a:p>
            <a:pPr algn="just">
              <a:buFont typeface="Arial" panose="020B0604020202020204" pitchFamily="34" charset="0"/>
              <a:buChar char="•"/>
            </a:pPr>
            <a:r>
              <a:rPr lang="en-US" sz="1600" dirty="0" err="1"/>
              <a:t>Hsin</a:t>
            </a:r>
            <a:r>
              <a:rPr lang="en-US" sz="1600" dirty="0"/>
              <a:t> YH, Cheng CH, </a:t>
            </a:r>
            <a:r>
              <a:rPr lang="en-US" sz="1600" dirty="0" err="1"/>
              <a:t>Tzen</a:t>
            </a:r>
            <a:r>
              <a:rPr lang="en-US" sz="1600" dirty="0"/>
              <a:t> JT (2006) Effect of aristolochic acid on intracellular calcium concentration and its links with apoptosis in renal tubular cells. Apoptosis, </a:t>
            </a:r>
            <a:r>
              <a:rPr lang="en-US" sz="1600" b="1" dirty="0"/>
              <a:t>11</a:t>
            </a:r>
            <a:r>
              <a:rPr lang="en-US" sz="1600" dirty="0"/>
              <a:t>: 2167–2177.</a:t>
            </a:r>
          </a:p>
          <a:p>
            <a:pPr algn="just">
              <a:buFont typeface="Arial" panose="020B0604020202020204" pitchFamily="34" charset="0"/>
              <a:buChar char="•"/>
            </a:pPr>
            <a:r>
              <a:rPr lang="en-GB" sz="1600" dirty="0"/>
              <a:t>Ortega A, </a:t>
            </a:r>
            <a:r>
              <a:rPr lang="en-GB" sz="1600" dirty="0" err="1"/>
              <a:t>Ramila</a:t>
            </a:r>
            <a:r>
              <a:rPr lang="en-GB" sz="1600" dirty="0"/>
              <a:t> D, </a:t>
            </a:r>
            <a:r>
              <a:rPr lang="en-GB" sz="1600" dirty="0" err="1"/>
              <a:t>Izquierdo</a:t>
            </a:r>
            <a:r>
              <a:rPr lang="en-GB" sz="1600" dirty="0"/>
              <a:t> A, Gonzalez L, Barat A, </a:t>
            </a:r>
            <a:r>
              <a:rPr lang="en-GB" sz="1600" dirty="0" err="1"/>
              <a:t>Gazapo</a:t>
            </a:r>
            <a:r>
              <a:rPr lang="en-GB" sz="1600" dirty="0"/>
              <a:t> R, Bosch RJ, </a:t>
            </a:r>
            <a:r>
              <a:rPr lang="en-GB" sz="1600" dirty="0" err="1"/>
              <a:t>Esbrit</a:t>
            </a:r>
            <a:r>
              <a:rPr lang="en-GB" sz="1600" dirty="0"/>
              <a:t> P. (2005) Role of the renin-angiotensin system on the parathyroid hormone-related protein overexpression induced by nephrotoxic acute renal failure in the rat. J Am Soc Nephrol;16:939–49.</a:t>
            </a:r>
          </a:p>
          <a:p>
            <a:pPr algn="just">
              <a:buFont typeface="Arial" panose="020B0604020202020204" pitchFamily="34" charset="0"/>
              <a:buChar char="•"/>
            </a:pPr>
            <a:r>
              <a:rPr lang="en-GB" sz="1600" dirty="0"/>
              <a:t>Doi K, Okamoto K, </a:t>
            </a:r>
            <a:r>
              <a:rPr lang="en-GB" sz="1600" dirty="0" err="1"/>
              <a:t>Negishi</a:t>
            </a:r>
            <a:r>
              <a:rPr lang="en-GB" sz="1600" dirty="0"/>
              <a:t> K, et al (2006). Attenuation of folic acid-induced renal inflammatory injury in platelet-activating factor receptor-deficient mice. Am J Pathol;168(5):1413–24.</a:t>
            </a:r>
          </a:p>
          <a:p>
            <a:pPr algn="just">
              <a:buFont typeface="Arial" panose="020B0604020202020204" pitchFamily="34" charset="0"/>
              <a:buChar char="•"/>
            </a:pPr>
            <a:r>
              <a:rPr lang="en-US" sz="1600" dirty="0"/>
              <a:t>Dietrich M; Brown CJ; Block G (2005). The effect of folate fortification of cereal-grain products on blood folate status, dietary folate intake, and dietary folate sources among adult non-supplement users in the United States. </a:t>
            </a:r>
            <a:r>
              <a:rPr lang="en-US" sz="1600" i="1" dirty="0"/>
              <a:t>J Am Coll </a:t>
            </a:r>
            <a:r>
              <a:rPr lang="en-US" sz="1600" i="1" dirty="0" err="1"/>
              <a:t>Nutr</a:t>
            </a:r>
            <a:r>
              <a:rPr lang="en-US" sz="1600" dirty="0"/>
              <a:t> </a:t>
            </a:r>
            <a:r>
              <a:rPr lang="en-US" sz="1600" b="1" dirty="0"/>
              <a:t>24</a:t>
            </a:r>
            <a:r>
              <a:rPr lang="en-US" sz="1600" dirty="0"/>
              <a:t> (4): 266–274.</a:t>
            </a:r>
          </a:p>
          <a:p>
            <a:pPr algn="just">
              <a:buFont typeface="Arial" panose="020B0604020202020204" pitchFamily="34" charset="0"/>
              <a:buChar char="•"/>
            </a:pPr>
            <a:endParaRPr lang="en-US" sz="1600" dirty="0"/>
          </a:p>
          <a:p>
            <a:pPr algn="just">
              <a:buFont typeface="Arial" panose="020B0604020202020204" pitchFamily="34" charset="0"/>
              <a:buChar char="•"/>
            </a:pPr>
            <a:endParaRPr lang="en-GB" sz="1800" dirty="0"/>
          </a:p>
        </p:txBody>
      </p:sp>
      <p:sp>
        <p:nvSpPr>
          <p:cNvPr id="4" name="Title 1">
            <a:extLst>
              <a:ext uri="{FF2B5EF4-FFF2-40B4-BE49-F238E27FC236}">
                <a16:creationId xmlns:a16="http://schemas.microsoft.com/office/drawing/2014/main" id="{AA55960C-0723-4837-832E-5D572A55114E}"/>
              </a:ext>
            </a:extLst>
          </p:cNvPr>
          <p:cNvSpPr>
            <a:spLocks noGrp="1"/>
          </p:cNvSpPr>
          <p:nvPr>
            <p:ph type="title"/>
          </p:nvPr>
        </p:nvSpPr>
        <p:spPr>
          <a:xfrm>
            <a:off x="822325" y="287338"/>
            <a:ext cx="7543800" cy="1449387"/>
          </a:xfrm>
        </p:spPr>
        <p:txBody>
          <a:bodyPr>
            <a:normAutofit/>
          </a:bodyPr>
          <a:lstStyle/>
          <a:p>
            <a:r>
              <a:rPr lang="en-GB" sz="3200" dirty="0"/>
              <a:t>References</a:t>
            </a:r>
          </a:p>
        </p:txBody>
      </p:sp>
    </p:spTree>
    <p:extLst>
      <p:ext uri="{BB962C8B-B14F-4D97-AF65-F5344CB8AC3E}">
        <p14:creationId xmlns:p14="http://schemas.microsoft.com/office/powerpoint/2010/main" val="6412864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normAutofit/>
          </a:bodyPr>
          <a:lstStyle/>
          <a:p>
            <a:pPr algn="just">
              <a:buFont typeface="Arial" panose="020B0604020202020204" pitchFamily="34" charset="0"/>
              <a:buChar char="•"/>
            </a:pPr>
            <a:r>
              <a:rPr lang="en-GB" sz="1800" dirty="0" err="1"/>
              <a:t>Puri</a:t>
            </a:r>
            <a:r>
              <a:rPr lang="en-GB" sz="1800" dirty="0"/>
              <a:t> S, Sharma R, </a:t>
            </a:r>
            <a:r>
              <a:rPr lang="en-GB" sz="1800" dirty="0" err="1"/>
              <a:t>Puri</a:t>
            </a:r>
            <a:r>
              <a:rPr lang="en-GB" sz="1800" dirty="0"/>
              <a:t> V and Gupta A (2010) </a:t>
            </a:r>
            <a:r>
              <a:rPr lang="en-US" sz="1800" dirty="0"/>
              <a:t>Folic acid induces acute renal failure (ARF) by enhancing renal prooxidant state. Experimental and Toxicologic Pathology. </a:t>
            </a:r>
            <a:r>
              <a:rPr lang="hr-HR" sz="1800" dirty="0"/>
              <a:t>doi:10.1016/j.etp.2010.08.010.</a:t>
            </a:r>
            <a:endParaRPr lang="en-GB" sz="1800" dirty="0"/>
          </a:p>
          <a:p>
            <a:pPr algn="just">
              <a:buFont typeface="Arial" panose="020B0604020202020204" pitchFamily="34" charset="0"/>
              <a:buChar char="•"/>
            </a:pPr>
            <a:r>
              <a:rPr lang="en-GB" sz="1800" dirty="0"/>
              <a:t>Wu HL, Ma J, Wang P, </a:t>
            </a:r>
            <a:r>
              <a:rPr lang="en-GB" sz="1800" dirty="0" err="1"/>
              <a:t>Corpuz</a:t>
            </a:r>
            <a:r>
              <a:rPr lang="en-GB" sz="1800" dirty="0"/>
              <a:t> TM, </a:t>
            </a:r>
            <a:r>
              <a:rPr lang="en-GB" sz="1800" dirty="0" err="1"/>
              <a:t>Panchapakesan</a:t>
            </a:r>
            <a:r>
              <a:rPr lang="en-GB" sz="1800" dirty="0"/>
              <a:t> U, Wyburn KR, et al (2010) HMGB1 contributes to kidney ischemia reperfusion injury. J Am Soc Nephrol.21:1878–90.</a:t>
            </a:r>
          </a:p>
          <a:p>
            <a:pPr algn="just">
              <a:buFont typeface="Arial" panose="020B0604020202020204" pitchFamily="34" charset="0"/>
              <a:buChar char="•"/>
            </a:pPr>
            <a:r>
              <a:rPr lang="en-GB" sz="1800" dirty="0" err="1"/>
              <a:t>Zakiyanov</a:t>
            </a:r>
            <a:r>
              <a:rPr lang="en-GB" sz="1800" dirty="0"/>
              <a:t> O, </a:t>
            </a:r>
            <a:r>
              <a:rPr lang="en-GB" sz="1800" dirty="0" err="1"/>
              <a:t>Kriha</a:t>
            </a:r>
            <a:r>
              <a:rPr lang="en-GB" sz="1800" dirty="0"/>
              <a:t> V, </a:t>
            </a:r>
            <a:r>
              <a:rPr lang="en-GB" sz="1800" dirty="0" err="1"/>
              <a:t>Vachek</a:t>
            </a:r>
            <a:r>
              <a:rPr lang="en-GB" sz="1800" dirty="0"/>
              <a:t> J, Zima T, </a:t>
            </a:r>
            <a:r>
              <a:rPr lang="en-GB" sz="1800" dirty="0" err="1"/>
              <a:t>Tesar</a:t>
            </a:r>
            <a:r>
              <a:rPr lang="en-GB" sz="1800" dirty="0"/>
              <a:t> V, </a:t>
            </a:r>
            <a:r>
              <a:rPr lang="en-GB" sz="1800" dirty="0" err="1"/>
              <a:t>Kalousova</a:t>
            </a:r>
            <a:r>
              <a:rPr lang="en-GB" sz="1800" dirty="0"/>
              <a:t> M (2013) Placental growth factor, pregnancy-associated plasma protein a soluble receptor for advanced glycation end products, extracellular newly identified receptor for receptor for advanced glycation end products binding protein and high mobility group box 1 levels in patients with acute kidney injury: a cross sectional study. BMC Nephrol.14:245.</a:t>
            </a:r>
          </a:p>
        </p:txBody>
      </p:sp>
      <p:sp>
        <p:nvSpPr>
          <p:cNvPr id="4" name="Title 1">
            <a:extLst>
              <a:ext uri="{FF2B5EF4-FFF2-40B4-BE49-F238E27FC236}">
                <a16:creationId xmlns:a16="http://schemas.microsoft.com/office/drawing/2014/main" id="{821CA01D-98B1-41D6-A646-921256D52867}"/>
              </a:ext>
            </a:extLst>
          </p:cNvPr>
          <p:cNvSpPr>
            <a:spLocks noGrp="1"/>
          </p:cNvSpPr>
          <p:nvPr>
            <p:ph type="title"/>
          </p:nvPr>
        </p:nvSpPr>
        <p:spPr>
          <a:xfrm>
            <a:off x="822325" y="287338"/>
            <a:ext cx="7543800" cy="1449387"/>
          </a:xfrm>
        </p:spPr>
        <p:txBody>
          <a:bodyPr>
            <a:normAutofit/>
          </a:bodyPr>
          <a:lstStyle/>
          <a:p>
            <a:r>
              <a:rPr lang="en-GB" sz="3200" dirty="0"/>
              <a:t>References</a:t>
            </a:r>
          </a:p>
        </p:txBody>
      </p:sp>
    </p:spTree>
    <p:extLst>
      <p:ext uri="{BB962C8B-B14F-4D97-AF65-F5344CB8AC3E}">
        <p14:creationId xmlns:p14="http://schemas.microsoft.com/office/powerpoint/2010/main" val="16960516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981234" y="2899701"/>
            <a:ext cx="7543800" cy="1450757"/>
          </a:xfrm>
        </p:spPr>
        <p:txBody>
          <a:bodyPr vert="horz" lIns="91440" tIns="45720" rIns="91440" bIns="45720" rtlCol="0">
            <a:normAutofit/>
          </a:bodyPr>
          <a:lstStyle/>
          <a:p>
            <a:r>
              <a:rPr lang="en-US" sz="3400" dirty="0"/>
              <a:t>Thanks for your time!</a:t>
            </a:r>
            <a:br>
              <a:rPr lang="en-US" sz="3400" dirty="0"/>
            </a:br>
            <a:br>
              <a:rPr lang="en-US" sz="3400" dirty="0"/>
            </a:br>
            <a:r>
              <a:rPr lang="en-US" sz="3400" dirty="0"/>
              <a:t>Any questions?</a:t>
            </a:r>
          </a:p>
        </p:txBody>
      </p:sp>
      <p:pic>
        <p:nvPicPr>
          <p:cNvPr id="57" name="Content Placeholder 3">
            <a:extLst>
              <a:ext uri="{FF2B5EF4-FFF2-40B4-BE49-F238E27FC236}">
                <a16:creationId xmlns:a16="http://schemas.microsoft.com/office/drawing/2014/main" id="{30CA21DD-CC38-4C1A-A14E-8418041BE046}"/>
              </a:ext>
            </a:extLst>
          </p:cNvPr>
          <p:cNvPicPr>
            <a:picLocks noChangeAspect="1"/>
          </p:cNvPicPr>
          <p:nvPr/>
        </p:nvPicPr>
        <p:blipFill>
          <a:blip r:embed="rId2"/>
          <a:stretch>
            <a:fillRect/>
          </a:stretch>
        </p:blipFill>
        <p:spPr>
          <a:xfrm>
            <a:off x="-1" y="0"/>
            <a:ext cx="3392725" cy="1260629"/>
          </a:xfrm>
          <a:prstGeom prst="rect">
            <a:avLst/>
          </a:prstGeom>
        </p:spPr>
      </p:pic>
      <p:pic>
        <p:nvPicPr>
          <p:cNvPr id="90" name="Content Placeholder 5">
            <a:extLst>
              <a:ext uri="{FF2B5EF4-FFF2-40B4-BE49-F238E27FC236}">
                <a16:creationId xmlns:a16="http://schemas.microsoft.com/office/drawing/2014/main" id="{65A8434F-4353-43FB-A64F-AA331D30A83B}"/>
              </a:ext>
            </a:extLst>
          </p:cNvPr>
          <p:cNvPicPr>
            <a:picLocks noChangeAspect="1"/>
          </p:cNvPicPr>
          <p:nvPr/>
        </p:nvPicPr>
        <p:blipFill rotWithShape="1">
          <a:blip r:embed="rId3">
            <a:extLst>
              <a:ext uri="{28A0092B-C50C-407E-A947-70E740481C1C}">
                <a14:useLocalDpi xmlns:a14="http://schemas.microsoft.com/office/drawing/2010/main" val="0"/>
              </a:ext>
            </a:extLst>
          </a:blip>
          <a:srcRect r="-422" b="12440"/>
          <a:stretch/>
        </p:blipFill>
        <p:spPr>
          <a:xfrm>
            <a:off x="5020720" y="2325796"/>
            <a:ext cx="3504314" cy="2681210"/>
          </a:xfrm>
          <a:prstGeom prst="rect">
            <a:avLst/>
          </a:prstGeom>
        </p:spPr>
      </p:pic>
    </p:spTree>
    <p:extLst>
      <p:ext uri="{BB962C8B-B14F-4D97-AF65-F5344CB8AC3E}">
        <p14:creationId xmlns:p14="http://schemas.microsoft.com/office/powerpoint/2010/main" val="1278859741"/>
      </p:ext>
    </p:extLst>
  </p:cSld>
  <p:clrMapOvr>
    <a:masterClrMapping/>
  </p:clrMapOvr>
</p:sld>
</file>

<file path=ppt/theme/theme1.xml><?xml version="1.0" encoding="utf-8"?>
<a:theme xmlns:a="http://schemas.openxmlformats.org/drawingml/2006/main" name="Retrospect">
  <a:themeElements>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1672</TotalTime>
  <Words>2435</Words>
  <Application>Microsoft Office PowerPoint</Application>
  <PresentationFormat>On-screen Show (4:3)</PresentationFormat>
  <Paragraphs>158</Paragraphs>
  <Slides>42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宋体</vt:lpstr>
      <vt:lpstr>Arial</vt:lpstr>
      <vt:lpstr>Calibri</vt:lpstr>
      <vt:lpstr>Calibri Light</vt:lpstr>
      <vt:lpstr>Retrospect</vt:lpstr>
      <vt:lpstr>Folic Acid Induced Acute Kidney Injury And Recovery: Using HK2 Cells as Experimental Model </vt:lpstr>
      <vt:lpstr>Content</vt:lpstr>
      <vt:lpstr>Introduction-Acute Kidney Injury  Definition and Categories of AKI</vt:lpstr>
      <vt:lpstr>PowerPoint Presentation</vt:lpstr>
      <vt:lpstr>Classification and Cause of AKI</vt:lpstr>
      <vt:lpstr>Introduction-Nephrotoxic Injury</vt:lpstr>
      <vt:lpstr>Introduction-Nephrotoxic Injury</vt:lpstr>
      <vt:lpstr>Introduction-Aristolochic Acid</vt:lpstr>
      <vt:lpstr>Introduction-Aristolochic Acid</vt:lpstr>
      <vt:lpstr>Introduction- Aristolochic Acid-Induced  Nephropathy </vt:lpstr>
      <vt:lpstr>Introduction- Aristolochic Acid-Induced  Nephropathy </vt:lpstr>
      <vt:lpstr>Introduction-Folic Acid</vt:lpstr>
      <vt:lpstr>Introduction-Folic Acid Induced AKI</vt:lpstr>
      <vt:lpstr>Cellular Repair Process</vt:lpstr>
      <vt:lpstr>Endo T, Nakamura J, Sato Y et al. (2015) Exploring the origin and limitations of kidney regeneration. J Pathol; 236: 251–263.</vt:lpstr>
      <vt:lpstr>Aim of the Project</vt:lpstr>
      <vt:lpstr>Materials and Methods</vt:lpstr>
      <vt:lpstr>Materials and Methods</vt:lpstr>
      <vt:lpstr>Cell Viability Reduced After 24h AA/FA Treatment on HK2 Cells</vt:lpstr>
      <vt:lpstr>Cell Viability Reduced After 48h AA/FA Treatment on HK2 Cells</vt:lpstr>
      <vt:lpstr>HK2 Cells Were Able To Recover After 24h AA Treatment Within 120 Hours</vt:lpstr>
      <vt:lpstr>HK2 Cells Failed To Recover After 48h AA Treatment Within 120 Hours</vt:lpstr>
      <vt:lpstr>Wound Area Percentage of 24/48 Hour AA Treated Cells Reduced During 120 Hour Recovery</vt:lpstr>
      <vt:lpstr>Cell Viability and Cell Number increased After 24 Hour/48 Hour AA Treatment</vt:lpstr>
      <vt:lpstr>Cell Viability and Cell Number Increased After 24 Hour/48 Hour FA Treatment</vt:lpstr>
      <vt:lpstr>High Mobility Group Box 1 (HMGB1)</vt:lpstr>
      <vt:lpstr>24 Hour FA Treated HK2 Cells Were Able to Recover Within 48 Hour</vt:lpstr>
      <vt:lpstr>HMGB1 Appeared During Early FA Treatment and Disappeared During Recovery (With Phalloidin And DAPI)</vt:lpstr>
      <vt:lpstr>HMGB1 Appeared During Early FA Treatment and Disappeared During Recovery (HMGB1 Only)</vt:lpstr>
      <vt:lpstr>Reactive Oxygen Species (ROS) Level Significantly Increased During FA Treatment and Slowly Decreased During Recovery</vt:lpstr>
      <vt:lpstr>LC3B Appeared After 24 Hour FA Treatment and Decreased During Recovery (With DAPI)</vt:lpstr>
      <vt:lpstr>LC3B Expression Decreased During Recovery and Bafilomycin A1 (BA1) Inhibited Autophagy</vt:lpstr>
      <vt:lpstr>HK2 Cells Did Not Receive Further Damage by Inhibiting Autophagy with BA1 After 24 Hour FA Treatment</vt:lpstr>
      <vt:lpstr>Autophagy Was Inhibited by BA1 (LC3B With DAPI and Mitotracker)</vt:lpstr>
      <vt:lpstr>Inhibiting autophagy with BA1 did not increase ROS level in HK2 cells </vt:lpstr>
      <vt:lpstr>Autophagy Did Not Play a Key Role During Recovery and by Blocking Autophagy, HK2 Cells Were Still Able to Recover</vt:lpstr>
      <vt:lpstr>HK2 Cells Were Able to Recover After Inhibiting Autophagy</vt:lpstr>
      <vt:lpstr>Conclusion</vt:lpstr>
      <vt:lpstr>References</vt:lpstr>
      <vt:lpstr>References</vt:lpstr>
      <vt:lpstr>References</vt:lpstr>
      <vt:lpstr>Thanks for your time!  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Folic acid induced acute kidney injury and recovery: using HK2 cells as experimental model </dc:title>
  <dc:creator>yihe li</dc:creator>
  <cp:lastModifiedBy>yihe li</cp:lastModifiedBy>
  <cp:revision>95</cp:revision>
  <dcterms:created xsi:type="dcterms:W3CDTF">2018-10-04T22:18:42Z</dcterms:created>
  <dcterms:modified xsi:type="dcterms:W3CDTF">2018-10-09T10:57:10Z</dcterms:modified>
</cp:coreProperties>
</file>