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1"/>
  </p:sldMasterIdLst>
  <p:notesMasterIdLst>
    <p:notesMasterId r:id="rId27"/>
  </p:notesMasterIdLst>
  <p:handoutMasterIdLst>
    <p:handoutMasterId r:id="rId28"/>
  </p:handoutMasterIdLst>
  <p:sldIdLst>
    <p:sldId id="263" r:id="rId2"/>
    <p:sldId id="264" r:id="rId3"/>
    <p:sldId id="300" r:id="rId4"/>
    <p:sldId id="265" r:id="rId5"/>
    <p:sldId id="294" r:id="rId6"/>
    <p:sldId id="295" r:id="rId7"/>
    <p:sldId id="269" r:id="rId8"/>
    <p:sldId id="268" r:id="rId9"/>
    <p:sldId id="275" r:id="rId10"/>
    <p:sldId id="270" r:id="rId11"/>
    <p:sldId id="271" r:id="rId12"/>
    <p:sldId id="273" r:id="rId13"/>
    <p:sldId id="274" r:id="rId14"/>
    <p:sldId id="301" r:id="rId15"/>
    <p:sldId id="278" r:id="rId16"/>
    <p:sldId id="280" r:id="rId17"/>
    <p:sldId id="284" r:id="rId18"/>
    <p:sldId id="286" r:id="rId19"/>
    <p:sldId id="287" r:id="rId20"/>
    <p:sldId id="288" r:id="rId21"/>
    <p:sldId id="302" r:id="rId22"/>
    <p:sldId id="289" r:id="rId23"/>
    <p:sldId id="290" r:id="rId24"/>
    <p:sldId id="298" r:id="rId25"/>
    <p:sldId id="299" r:id="rId26"/>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66"/>
      </p:cViewPr>
      <p:guideLst>
        <p:guide orient="horz" pos="2160"/>
        <p:guide pos="2880"/>
      </p:guideLst>
    </p:cSldViewPr>
  </p:slideViewPr>
  <p:notesTextViewPr>
    <p:cViewPr>
      <p:scale>
        <a:sx n="1" d="1"/>
        <a:sy n="1" d="1"/>
      </p:scale>
      <p:origin x="0" y="0"/>
    </p:cViewPr>
  </p:notesTextViewPr>
  <p:notesViewPr>
    <p:cSldViewPr>
      <p:cViewPr varScale="1">
        <p:scale>
          <a:sx n="57" d="100"/>
          <a:sy n="57" d="100"/>
        </p:scale>
        <p:origin x="2808" y="1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7FE59C-09B4-41E7-A949-A431779BE303}" type="datetimeFigureOut">
              <a:rPr lang="zh-TW" altLang="en-US" smtClean="0"/>
              <a:t>2017/10/12</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4A9A29-7432-47E8-BDF0-06DBF86F138C}" type="slidenum">
              <a:rPr lang="zh-TW" altLang="en-US" smtClean="0"/>
              <a:t>‹#›</a:t>
            </a:fld>
            <a:endParaRPr lang="zh-TW" altLang="en-US"/>
          </a:p>
        </p:txBody>
      </p:sp>
    </p:spTree>
    <p:extLst>
      <p:ext uri="{BB962C8B-B14F-4D97-AF65-F5344CB8AC3E}">
        <p14:creationId xmlns:p14="http://schemas.microsoft.com/office/powerpoint/2010/main" val="4054596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0906A9-FA9C-404E-BDAC-8E62ABE685B7}" type="datetimeFigureOut">
              <a:rPr lang="en-US" altLang="zh-TW"/>
              <a:t>10/12/2017</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50BAE-A23E-448E-9D44-9706854B456E}" type="slidenum">
              <a:rPr lang="en-US" altLang="zh-TW"/>
              <a:t>‹#›</a:t>
            </a:fld>
            <a:endParaRPr lang="zh-TW" altLang="en-US"/>
          </a:p>
        </p:txBody>
      </p:sp>
    </p:spTree>
    <p:extLst>
      <p:ext uri="{BB962C8B-B14F-4D97-AF65-F5344CB8AC3E}">
        <p14:creationId xmlns:p14="http://schemas.microsoft.com/office/powerpoint/2010/main" val="3267601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8F350BAE-A23E-448E-9D44-9706854B456E}" type="slidenum">
              <a:rPr lang="en-US" altLang="zh-TW"/>
              <a:t>1</a:t>
            </a:fld>
            <a:endParaRPr lang="zh-TW" altLang="en-US"/>
          </a:p>
        </p:txBody>
      </p:sp>
    </p:spTree>
    <p:extLst>
      <p:ext uri="{BB962C8B-B14F-4D97-AF65-F5344CB8AC3E}">
        <p14:creationId xmlns:p14="http://schemas.microsoft.com/office/powerpoint/2010/main" val="2554844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8F350BAE-A23E-448E-9D44-9706854B456E}" type="slidenum">
              <a:rPr lang="en-US" altLang="zh-TW"/>
              <a:t>2</a:t>
            </a:fld>
            <a:endParaRPr lang="zh-TW" altLang="en-US"/>
          </a:p>
        </p:txBody>
      </p:sp>
    </p:spTree>
    <p:extLst>
      <p:ext uri="{BB962C8B-B14F-4D97-AF65-F5344CB8AC3E}">
        <p14:creationId xmlns:p14="http://schemas.microsoft.com/office/powerpoint/2010/main" val="3633106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8F350BAE-A23E-448E-9D44-9706854B456E}" type="slidenum">
              <a:rPr lang="en-US" altLang="zh-TW"/>
              <a:t>4</a:t>
            </a:fld>
            <a:endParaRPr lang="zh-TW" altLang="en-US"/>
          </a:p>
        </p:txBody>
      </p:sp>
    </p:spTree>
    <p:extLst>
      <p:ext uri="{BB962C8B-B14F-4D97-AF65-F5344CB8AC3E}">
        <p14:creationId xmlns:p14="http://schemas.microsoft.com/office/powerpoint/2010/main" val="1550679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8F350BAE-A23E-448E-9D44-9706854B456E}" type="slidenum">
              <a:rPr lang="en-US" altLang="zh-TW"/>
              <a:t>8</a:t>
            </a:fld>
            <a:endParaRPr lang="zh-TW" altLang="en-US"/>
          </a:p>
        </p:txBody>
      </p:sp>
    </p:spTree>
    <p:extLst>
      <p:ext uri="{BB962C8B-B14F-4D97-AF65-F5344CB8AC3E}">
        <p14:creationId xmlns:p14="http://schemas.microsoft.com/office/powerpoint/2010/main" val="2664882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143000" y="1122363"/>
            <a:ext cx="6858000" cy="2387600"/>
          </a:xfrm>
        </p:spPr>
        <p:txBody>
          <a:bodyPr anchor="b"/>
          <a:lstStyle>
            <a:lvl1pPr algn="ctr">
              <a:defRPr sz="45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2035359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743857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9"/>
            <a:ext cx="7886700" cy="2852737"/>
          </a:xfrm>
        </p:spPr>
        <p:txBody>
          <a:bodyPr anchor="b"/>
          <a:lstStyle>
            <a:lvl1pPr>
              <a:defRPr sz="45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3964203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6286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29150" y="1825625"/>
            <a:ext cx="38862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327095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29841" y="365126"/>
            <a:ext cx="78867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4" name="內容版面配置區 3"/>
          <p:cNvSpPr>
            <a:spLocks noGrp="1"/>
          </p:cNvSpPr>
          <p:nvPr>
            <p:ph sz="half" idx="2"/>
          </p:nvPr>
        </p:nvSpPr>
        <p:spPr>
          <a:xfrm>
            <a:off x="629842" y="2505075"/>
            <a:ext cx="3868340"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29150" y="2505075"/>
            <a:ext cx="3887391"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608655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2687514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535734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24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400297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29841" y="457200"/>
            <a:ext cx="2949178" cy="1600200"/>
          </a:xfrm>
        </p:spPr>
        <p:txBody>
          <a:bodyPr anchor="b"/>
          <a:lstStyle>
            <a:lvl1pPr>
              <a:defRPr sz="24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3501184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1136947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43675" y="365125"/>
            <a:ext cx="1971675"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628650" y="365125"/>
            <a:ext cx="5800725"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28D955A9-0946-4232-900A-B6EB722AA67B}" type="datetimeFigureOut">
              <a:rPr lang="zh-TW" altLang="en-US" smtClean="0"/>
              <a:t>2017/10/12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3060866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8D955A9-0946-4232-900A-B6EB722AA67B}" type="datetimeFigureOut">
              <a:rPr lang="zh-TW" altLang="en-US" smtClean="0"/>
              <a:t>2017/10/12</a:t>
            </a:fld>
            <a:endParaRPr lang="zh-TW" altLang="en-US"/>
          </a:p>
        </p:txBody>
      </p:sp>
      <p:sp>
        <p:nvSpPr>
          <p:cNvPr id="5" name="頁尾版面配置區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B6F0A69-0251-4455-934C-B2BB00F8BC88}" type="slidenum">
              <a:rPr lang="zh-TW" altLang="en-US" smtClean="0"/>
              <a:t>‹#›</a:t>
            </a:fld>
            <a:endParaRPr lang="zh-TW" altLang="en-US"/>
          </a:p>
        </p:txBody>
      </p:sp>
    </p:spTree>
    <p:extLst>
      <p:ext uri="{BB962C8B-B14F-4D97-AF65-F5344CB8AC3E}">
        <p14:creationId xmlns:p14="http://schemas.microsoft.com/office/powerpoint/2010/main" val="2904936852"/>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571310" y="4877147"/>
            <a:ext cx="4104456" cy="2409130"/>
          </a:xfrm>
        </p:spPr>
        <p:txBody>
          <a:bodyPr vert="horz" lIns="91440" tIns="45720" rIns="91440" bIns="45720" rtlCol="0" anchor="t">
            <a:normAutofit/>
          </a:bodyPr>
          <a:lstStyle/>
          <a:p>
            <a:pPr marL="0" indent="0">
              <a:buNone/>
            </a:pPr>
            <a:r>
              <a:rPr lang="zh-TW" altLang="en-US" dirty="0"/>
              <a:t>	</a:t>
            </a:r>
          </a:p>
          <a:p>
            <a:pPr marL="0" indent="0">
              <a:buNone/>
            </a:pPr>
            <a:r>
              <a:rPr lang="en-US" altLang="zh-TW" sz="2000" dirty="0" smtClean="0"/>
              <a:t>Yi-Ling Lu, </a:t>
            </a:r>
            <a:r>
              <a:rPr lang="en-US" altLang="zh-TW" sz="2000" dirty="0" err="1" smtClean="0"/>
              <a:t>EdD</a:t>
            </a:r>
            <a:r>
              <a:rPr lang="en-US" altLang="zh-TW" sz="2000" dirty="0" smtClean="0"/>
              <a:t>, RN.</a:t>
            </a:r>
          </a:p>
          <a:p>
            <a:pPr marL="0" indent="0">
              <a:buNone/>
            </a:pPr>
            <a:r>
              <a:rPr lang="en-US" altLang="zh-TW" sz="2000" dirty="0" smtClean="0"/>
              <a:t>National United University</a:t>
            </a:r>
          </a:p>
          <a:p>
            <a:pPr marL="0" indent="0">
              <a:buNone/>
            </a:pPr>
            <a:r>
              <a:rPr lang="en-US" altLang="zh-TW" sz="2000" dirty="0" smtClean="0"/>
              <a:t>The Department of Applied Foreign Languages </a:t>
            </a:r>
            <a:endParaRPr lang="en-US" altLang="zh-TW" sz="2000" dirty="0"/>
          </a:p>
        </p:txBody>
      </p:sp>
      <p:sp>
        <p:nvSpPr>
          <p:cNvPr id="4" name="內容版面配置區 1"/>
          <p:cNvSpPr txBox="1">
            <a:spLocks/>
          </p:cNvSpPr>
          <p:nvPr/>
        </p:nvSpPr>
        <p:spPr>
          <a:xfrm>
            <a:off x="952600" y="2732187"/>
            <a:ext cx="7408333" cy="1797570"/>
          </a:xfrm>
          <a:prstGeom prst="rect">
            <a:avLst/>
          </a:prstGeom>
        </p:spPr>
        <p:txBody>
          <a:bodyPr vert="horz" lIns="91440" tIns="45720" rIns="91440" bIns="45720" rtlCol="0" anchor="t">
            <a:normAutofit fontScale="77500" lnSpcReduction="2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ctr">
              <a:buNone/>
            </a:pPr>
            <a:endParaRPr lang="en-US" altLang="zh-TW" sz="4000" dirty="0" smtClean="0"/>
          </a:p>
          <a:p>
            <a:pPr marL="0" indent="0" algn="ctr">
              <a:buNone/>
            </a:pPr>
            <a:endParaRPr lang="en-US" altLang="zh-TW" sz="4000" dirty="0" smtClean="0"/>
          </a:p>
          <a:p>
            <a:pPr marL="0" indent="0" algn="ctr">
              <a:buNone/>
            </a:pPr>
            <a:r>
              <a:rPr lang="en-US" altLang="zh-TW" sz="4000" b="1" dirty="0" smtClean="0"/>
              <a:t> </a:t>
            </a:r>
            <a:r>
              <a:rPr lang="en-US" altLang="zh-TW" sz="4000" b="1" dirty="0">
                <a:solidFill>
                  <a:srgbClr val="000000"/>
                </a:solidFill>
                <a:latin typeface="Tahoma" panose="020B0604030504040204" pitchFamily="34" charset="0"/>
              </a:rPr>
              <a:t>Medical discourse and professional identity in nursing</a:t>
            </a:r>
            <a:endParaRPr lang="zh-TW" altLang="en-US" sz="4000" b="1" dirty="0" smtClean="0"/>
          </a:p>
        </p:txBody>
      </p:sp>
      <p:pic>
        <p:nvPicPr>
          <p:cNvPr id="5" name="圖片 4"/>
          <p:cNvPicPr>
            <a:picLocks noChangeAspect="1"/>
          </p:cNvPicPr>
          <p:nvPr/>
        </p:nvPicPr>
        <p:blipFill>
          <a:blip r:embed="rId3"/>
          <a:stretch>
            <a:fillRect/>
          </a:stretch>
        </p:blipFill>
        <p:spPr>
          <a:xfrm>
            <a:off x="971600" y="1196752"/>
            <a:ext cx="6572250" cy="1533525"/>
          </a:xfrm>
          <a:prstGeom prst="rect">
            <a:avLst/>
          </a:prstGeom>
        </p:spPr>
      </p:pic>
    </p:spTree>
    <p:extLst>
      <p:ext uri="{BB962C8B-B14F-4D97-AF65-F5344CB8AC3E}">
        <p14:creationId xmlns:p14="http://schemas.microsoft.com/office/powerpoint/2010/main" val="1967639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b="1" dirty="0" smtClean="0"/>
              <a:t>INTRODUCTION</a:t>
            </a:r>
            <a:endParaRPr lang="zh-TW" altLang="en-US" dirty="0">
              <a:solidFill>
                <a:schemeClr val="tx1"/>
              </a:solidFill>
            </a:endParaRPr>
          </a:p>
        </p:txBody>
      </p:sp>
      <p:sp>
        <p:nvSpPr>
          <p:cNvPr id="2" name="內容版面配置區 1"/>
          <p:cNvSpPr>
            <a:spLocks noGrp="1"/>
          </p:cNvSpPr>
          <p:nvPr>
            <p:ph idx="1"/>
          </p:nvPr>
        </p:nvSpPr>
        <p:spPr>
          <a:xfrm>
            <a:off x="872067" y="1700808"/>
            <a:ext cx="7408333" cy="4425355"/>
          </a:xfrm>
        </p:spPr>
        <p:txBody>
          <a:bodyPr/>
          <a:lstStyle/>
          <a:p>
            <a:pPr marL="0" indent="0">
              <a:buNone/>
            </a:pPr>
            <a:endParaRPr lang="zh-TW" altLang="zh-TW" dirty="0"/>
          </a:p>
          <a:p>
            <a:endParaRPr lang="zh-TW" altLang="en-US" dirty="0"/>
          </a:p>
        </p:txBody>
      </p:sp>
      <p:sp>
        <p:nvSpPr>
          <p:cNvPr id="4" name="矩形 3"/>
          <p:cNvSpPr/>
          <p:nvPr/>
        </p:nvSpPr>
        <p:spPr>
          <a:xfrm>
            <a:off x="323528" y="1708473"/>
            <a:ext cx="8280920" cy="4062651"/>
          </a:xfrm>
          <a:prstGeom prst="rect">
            <a:avLst/>
          </a:prstGeom>
        </p:spPr>
        <p:txBody>
          <a:bodyPr wrap="square">
            <a:spAutoFit/>
          </a:bodyPr>
          <a:lstStyle/>
          <a:p>
            <a:pPr marL="285750" indent="-285750" algn="just">
              <a:spcAft>
                <a:spcPts val="0"/>
              </a:spcAft>
              <a:buFont typeface="Wingdings" panose="05000000000000000000" pitchFamily="2" charset="2"/>
              <a:buChar char="Ø"/>
            </a:pPr>
            <a:endParaRPr lang="en-GB" altLang="zh-TW" sz="2400" kern="100" dirty="0" smtClean="0">
              <a:latin typeface="Times New Roman" panose="02020603050405020304" pitchFamily="18" charset="0"/>
              <a:ea typeface="新細明體" panose="02020500000000000000" pitchFamily="18" charset="-120"/>
            </a:endParaRPr>
          </a:p>
          <a:p>
            <a:pPr marL="285750" indent="-285750" algn="just">
              <a:spcAft>
                <a:spcPts val="0"/>
              </a:spcAft>
              <a:buFont typeface="Wingdings" panose="05000000000000000000" pitchFamily="2" charset="2"/>
              <a:buChar char="Ø"/>
            </a:pPr>
            <a:r>
              <a:rPr lang="zh-TW" altLang="en-US" sz="2400" kern="100" dirty="0" smtClean="0">
                <a:solidFill>
                  <a:schemeClr val="tx2"/>
                </a:solidFill>
                <a:ea typeface="新細明體" panose="02020500000000000000" pitchFamily="18" charset="-120"/>
              </a:rPr>
              <a:t> </a:t>
            </a:r>
            <a:r>
              <a:rPr lang="en-US" altLang="zh-TW" sz="2400" kern="100" dirty="0">
                <a:solidFill>
                  <a:schemeClr val="tx2"/>
                </a:solidFill>
                <a:ea typeface="新細明體" panose="02020500000000000000" pitchFamily="18" charset="-120"/>
              </a:rPr>
              <a:t>Medical discourse </a:t>
            </a:r>
            <a:r>
              <a:rPr lang="en-US" altLang="zh-TW" sz="2400" kern="100" dirty="0" smtClean="0">
                <a:solidFill>
                  <a:schemeClr val="tx2"/>
                </a:solidFill>
                <a:ea typeface="新細明體" panose="02020500000000000000" pitchFamily="18" charset="-120"/>
              </a:rPr>
              <a:t>courses in English have </a:t>
            </a:r>
            <a:r>
              <a:rPr lang="en-US" altLang="zh-TW" sz="2400" kern="100" dirty="0">
                <a:solidFill>
                  <a:schemeClr val="tx2"/>
                </a:solidFill>
                <a:ea typeface="新細明體" panose="02020500000000000000" pitchFamily="18" charset="-120"/>
              </a:rPr>
              <a:t>been obtaining increasing attention in recent years. Such specialised courses aim to prepare nurses to acquire language knowledge used in the nursing and medical field. </a:t>
            </a:r>
            <a:endParaRPr lang="en-US" altLang="zh-TW" sz="2400" kern="100" dirty="0" smtClean="0">
              <a:solidFill>
                <a:schemeClr val="tx2"/>
              </a:solidFill>
              <a:ea typeface="新細明體" panose="02020500000000000000" pitchFamily="18" charset="-120"/>
            </a:endParaRPr>
          </a:p>
          <a:p>
            <a:pPr algn="just">
              <a:spcAft>
                <a:spcPts val="0"/>
              </a:spcAft>
            </a:pPr>
            <a:endParaRPr lang="en-US" altLang="zh-TW" sz="2400" kern="100" dirty="0" smtClean="0">
              <a:solidFill>
                <a:schemeClr val="tx2"/>
              </a:solidFill>
              <a:ea typeface="新細明體" panose="02020500000000000000" pitchFamily="18" charset="-120"/>
            </a:endParaRPr>
          </a:p>
          <a:p>
            <a:pPr marL="285750" indent="-285750" algn="just">
              <a:spcAft>
                <a:spcPts val="0"/>
              </a:spcAft>
              <a:buFont typeface="Wingdings" panose="05000000000000000000" pitchFamily="2" charset="2"/>
              <a:buChar char="Ø"/>
            </a:pPr>
            <a:r>
              <a:rPr lang="en-US" altLang="zh-TW" sz="2400" kern="100" dirty="0" smtClean="0">
                <a:solidFill>
                  <a:schemeClr val="tx2"/>
                </a:solidFill>
                <a:ea typeface="新細明體" panose="02020500000000000000" pitchFamily="18" charset="-120"/>
              </a:rPr>
              <a:t>When </a:t>
            </a:r>
            <a:r>
              <a:rPr lang="en-US" altLang="zh-TW" sz="2400" kern="100" dirty="0">
                <a:solidFill>
                  <a:schemeClr val="tx2"/>
                </a:solidFill>
                <a:ea typeface="新細明體" panose="02020500000000000000" pitchFamily="18" charset="-120"/>
              </a:rPr>
              <a:t>nurses enter a nursing community in which specialist language is shared to produce knowledge and to engage in nursing practice, they develop certain beliefs regarding medical discourse in relation to their professional identity. </a:t>
            </a:r>
            <a:endParaRPr lang="en-US" altLang="zh-TW" sz="2400" kern="100" dirty="0" smtClean="0">
              <a:solidFill>
                <a:schemeClr val="tx2"/>
              </a:solidFill>
              <a:ea typeface="新細明體" panose="02020500000000000000" pitchFamily="18" charset="-120"/>
            </a:endParaRPr>
          </a:p>
          <a:p>
            <a:pPr algn="just">
              <a:spcAft>
                <a:spcPts val="0"/>
              </a:spcAft>
            </a:pPr>
            <a:r>
              <a:rPr lang="en-GB" altLang="zh-TW" kern="100" dirty="0">
                <a:latin typeface="Times New Roman" panose="02020603050405020304" pitchFamily="18" charset="0"/>
                <a:ea typeface="新細明體" panose="02020500000000000000" pitchFamily="18" charset="-120"/>
              </a:rPr>
              <a:t> </a:t>
            </a:r>
            <a:endParaRPr lang="zh-TW" altLang="zh-TW" kern="100" dirty="0">
              <a:effectLst/>
              <a:latin typeface="Times New Roman" panose="02020603050405020304" pitchFamily="18" charset="0"/>
              <a:ea typeface="新細明體" panose="02020500000000000000" pitchFamily="18" charset="-120"/>
            </a:endParaRPr>
          </a:p>
        </p:txBody>
      </p:sp>
    </p:spTree>
    <p:extLst>
      <p:ext uri="{BB962C8B-B14F-4D97-AF65-F5344CB8AC3E}">
        <p14:creationId xmlns:p14="http://schemas.microsoft.com/office/powerpoint/2010/main" val="23838343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2"/>
          <p:cNvSpPr>
            <a:spLocks noGrp="1"/>
          </p:cNvSpPr>
          <p:nvPr>
            <p:ph type="title"/>
          </p:nvPr>
        </p:nvSpPr>
        <p:spPr>
          <a:xfrm>
            <a:off x="467544" y="593675"/>
            <a:ext cx="6348412" cy="819101"/>
          </a:xfrm>
        </p:spPr>
        <p:txBody>
          <a:bodyPr/>
          <a:lstStyle/>
          <a:p>
            <a:r>
              <a:rPr lang="en-US" altLang="zh-TW" b="1" dirty="0" smtClean="0"/>
              <a:t>Research aim</a:t>
            </a:r>
            <a:endParaRPr lang="zh-TW" altLang="en-US" dirty="0">
              <a:solidFill>
                <a:schemeClr val="tx1"/>
              </a:solidFill>
            </a:endParaRPr>
          </a:p>
        </p:txBody>
      </p:sp>
      <p:sp>
        <p:nvSpPr>
          <p:cNvPr id="3" name="文字版面配置區 2"/>
          <p:cNvSpPr>
            <a:spLocks noGrp="1"/>
          </p:cNvSpPr>
          <p:nvPr>
            <p:ph type="body" idx="1"/>
          </p:nvPr>
        </p:nvSpPr>
        <p:spPr>
          <a:xfrm>
            <a:off x="251520" y="2060848"/>
            <a:ext cx="8640960" cy="4176464"/>
          </a:xfrm>
        </p:spPr>
        <p:txBody>
          <a:bodyPr>
            <a:normAutofit/>
          </a:bodyPr>
          <a:lstStyle/>
          <a:p>
            <a:pPr lvl="0" algn="just" defTabSz="914400">
              <a:spcBef>
                <a:spcPts val="0"/>
              </a:spcBef>
              <a:buClrTx/>
              <a:buSzTx/>
            </a:pPr>
            <a:r>
              <a:rPr lang="en-US" altLang="zh-TW" sz="2400" kern="100" dirty="0">
                <a:solidFill>
                  <a:srgbClr val="373545"/>
                </a:solidFill>
                <a:ea typeface="新細明體" panose="02020500000000000000" pitchFamily="18" charset="-120"/>
              </a:rPr>
              <a:t>This study aims to </a:t>
            </a:r>
            <a:r>
              <a:rPr lang="en-US" altLang="zh-TW" sz="2400" kern="100" dirty="0" smtClean="0">
                <a:solidFill>
                  <a:srgbClr val="373545"/>
                </a:solidFill>
                <a:ea typeface="新細明體" panose="02020500000000000000" pitchFamily="18" charset="-120"/>
              </a:rPr>
              <a:t>explore how the process of developing professional identity in relation to medical discourse </a:t>
            </a:r>
            <a:r>
              <a:rPr lang="en-US" altLang="zh-TW" sz="2400" kern="100" dirty="0">
                <a:solidFill>
                  <a:srgbClr val="373545"/>
                </a:solidFill>
                <a:ea typeface="新細明體" panose="02020500000000000000" pitchFamily="18" charset="-120"/>
              </a:rPr>
              <a:t>occurs. </a:t>
            </a:r>
            <a:r>
              <a:rPr lang="en-US" altLang="zh-TW" sz="2400" kern="100" dirty="0" smtClean="0">
                <a:solidFill>
                  <a:srgbClr val="373545"/>
                </a:solidFill>
                <a:ea typeface="新細明體" panose="02020500000000000000" pitchFamily="18" charset="-120"/>
              </a:rPr>
              <a:t> </a:t>
            </a:r>
          </a:p>
          <a:p>
            <a:pPr lvl="0" algn="just" defTabSz="914400">
              <a:spcBef>
                <a:spcPts val="0"/>
              </a:spcBef>
              <a:buClrTx/>
              <a:buSzTx/>
            </a:pPr>
            <a:endParaRPr lang="en-US" altLang="zh-TW" sz="2400" kern="100" dirty="0">
              <a:solidFill>
                <a:srgbClr val="373545"/>
              </a:solidFill>
              <a:ea typeface="新細明體" panose="02020500000000000000" pitchFamily="18" charset="-120"/>
            </a:endParaRPr>
          </a:p>
          <a:p>
            <a:pPr lvl="0" algn="just" defTabSz="914400">
              <a:spcBef>
                <a:spcPts val="0"/>
              </a:spcBef>
              <a:buClrTx/>
              <a:buSzTx/>
            </a:pPr>
            <a:r>
              <a:rPr lang="en-US" altLang="zh-TW" sz="2800" i="1" kern="100" dirty="0" smtClean="0">
                <a:solidFill>
                  <a:srgbClr val="373545"/>
                </a:solidFill>
                <a:ea typeface="新細明體" panose="02020500000000000000" pitchFamily="18" charset="-120"/>
              </a:rPr>
              <a:t>Why important? </a:t>
            </a:r>
          </a:p>
          <a:p>
            <a:pPr lvl="0" algn="just" defTabSz="914400">
              <a:spcBef>
                <a:spcPts val="0"/>
              </a:spcBef>
              <a:buClrTx/>
              <a:buSzTx/>
            </a:pPr>
            <a:r>
              <a:rPr lang="en-US" altLang="zh-TW" sz="2400" kern="100" dirty="0" smtClean="0">
                <a:solidFill>
                  <a:srgbClr val="373545"/>
                </a:solidFill>
                <a:ea typeface="新細明體" panose="02020500000000000000" pitchFamily="18" charset="-120"/>
              </a:rPr>
              <a:t>This </a:t>
            </a:r>
            <a:r>
              <a:rPr lang="en-US" altLang="zh-TW" sz="2400" kern="100" dirty="0">
                <a:solidFill>
                  <a:srgbClr val="373545"/>
                </a:solidFill>
                <a:ea typeface="新細明體" panose="02020500000000000000" pitchFamily="18" charset="-120"/>
              </a:rPr>
              <a:t>topic is worthy of investigation because nurses’ views may be far more complex than what we assumed as language instructors. Their views must be explored in that they are important to enable medical discourse courses more close to learner needs and to broaden our understanding of </a:t>
            </a:r>
            <a:r>
              <a:rPr lang="en-US" altLang="zh-TW" sz="2400" kern="100" dirty="0" smtClean="0">
                <a:solidFill>
                  <a:srgbClr val="373545"/>
                </a:solidFill>
                <a:ea typeface="新細明體" panose="02020500000000000000" pitchFamily="18" charset="-120"/>
              </a:rPr>
              <a:t>learners. </a:t>
            </a:r>
            <a:endParaRPr lang="en-GB" altLang="zh-TW" sz="2400" kern="100" dirty="0">
              <a:solidFill>
                <a:srgbClr val="373545"/>
              </a:solidFill>
              <a:ea typeface="新細明體" panose="02020500000000000000" pitchFamily="18" charset="-120"/>
            </a:endParaRPr>
          </a:p>
        </p:txBody>
      </p:sp>
    </p:spTree>
    <p:extLst>
      <p:ext uri="{BB962C8B-B14F-4D97-AF65-F5344CB8AC3E}">
        <p14:creationId xmlns:p14="http://schemas.microsoft.com/office/powerpoint/2010/main" val="2055930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51520" y="609600"/>
            <a:ext cx="8892479" cy="1320800"/>
          </a:xfrm>
        </p:spPr>
        <p:txBody>
          <a:bodyPr>
            <a:normAutofit/>
          </a:bodyPr>
          <a:lstStyle/>
          <a:p>
            <a:r>
              <a:rPr lang="en-US" altLang="zh-TW" dirty="0" smtClean="0">
                <a:solidFill>
                  <a:schemeClr val="tx1"/>
                </a:solidFill>
              </a:rPr>
              <a:t>BACKGROUND-</a:t>
            </a:r>
            <a:br>
              <a:rPr lang="en-US" altLang="zh-TW" dirty="0" smtClean="0">
                <a:solidFill>
                  <a:schemeClr val="tx1"/>
                </a:solidFill>
              </a:rPr>
            </a:br>
            <a:r>
              <a:rPr lang="en-GB" altLang="zh-TW" i="1" dirty="0" smtClean="0"/>
              <a:t>(1) Language </a:t>
            </a:r>
            <a:r>
              <a:rPr lang="en-GB" altLang="zh-TW" i="1" dirty="0"/>
              <a:t>as a means to identity construction </a:t>
            </a:r>
            <a:endParaRPr lang="zh-TW" altLang="zh-TW" dirty="0"/>
          </a:p>
        </p:txBody>
      </p:sp>
      <p:sp>
        <p:nvSpPr>
          <p:cNvPr id="2" name="內容版面配置區 1"/>
          <p:cNvSpPr>
            <a:spLocks noGrp="1"/>
          </p:cNvSpPr>
          <p:nvPr>
            <p:ph idx="1"/>
          </p:nvPr>
        </p:nvSpPr>
        <p:spPr>
          <a:xfrm>
            <a:off x="202791" y="2348880"/>
            <a:ext cx="8352928" cy="4752528"/>
          </a:xfrm>
        </p:spPr>
        <p:txBody>
          <a:bodyPr>
            <a:normAutofit/>
          </a:bodyPr>
          <a:lstStyle/>
          <a:p>
            <a:pPr>
              <a:buFont typeface="Wingdings" panose="05000000000000000000" pitchFamily="2" charset="2"/>
              <a:buChar char="Ø"/>
            </a:pPr>
            <a:r>
              <a:rPr lang="en-GB" altLang="zh-TW" sz="2400" dirty="0"/>
              <a:t>L</a:t>
            </a:r>
            <a:r>
              <a:rPr lang="en-GB" altLang="zh-TW" sz="2400" dirty="0" smtClean="0"/>
              <a:t>anguage </a:t>
            </a:r>
            <a:r>
              <a:rPr lang="en-GB" altLang="zh-TW" sz="2400" dirty="0"/>
              <a:t>is a powerful tool for proclaiming one’s connection with communities. Speaking or writing in particular ways announces one’s membership of the communities because the thing we say or write somehow shows who we are and demonstrates the image we wish to establish to others</a:t>
            </a:r>
            <a:r>
              <a:rPr lang="zh-TW" altLang="en-US" sz="2400" dirty="0" smtClean="0"/>
              <a:t> </a:t>
            </a:r>
            <a:r>
              <a:rPr lang="en-US" altLang="zh-TW" sz="2400" dirty="0" smtClean="0"/>
              <a:t>(Hyland, 2009, 2010, 2011)</a:t>
            </a:r>
          </a:p>
          <a:p>
            <a:pPr marL="0" indent="0">
              <a:buNone/>
            </a:pPr>
            <a:endParaRPr lang="en-GB" altLang="zh-TW" sz="2400" dirty="0"/>
          </a:p>
          <a:p>
            <a:pPr>
              <a:buFont typeface="Wingdings" panose="05000000000000000000" pitchFamily="2" charset="2"/>
              <a:buChar char="Ø"/>
            </a:pPr>
            <a:r>
              <a:rPr lang="en-GB" altLang="zh-TW" sz="2400" dirty="0" smtClean="0"/>
              <a:t> Identity </a:t>
            </a:r>
            <a:r>
              <a:rPr lang="en-GB" altLang="zh-TW" sz="2400" dirty="0"/>
              <a:t>is thus constructed by employing community discourse that members in the same community make use </a:t>
            </a:r>
            <a:r>
              <a:rPr lang="en-GB" altLang="zh-TW" sz="2400" dirty="0" smtClean="0"/>
              <a:t>of.</a:t>
            </a:r>
          </a:p>
          <a:p>
            <a:pPr>
              <a:buFont typeface="Wingdings" panose="05000000000000000000" pitchFamily="2" charset="2"/>
              <a:buChar char="Ø"/>
            </a:pPr>
            <a:endParaRPr lang="en-GB" altLang="zh-TW" sz="2400" dirty="0" smtClean="0"/>
          </a:p>
          <a:p>
            <a:pPr marL="457200" indent="-457200">
              <a:buFont typeface="+mj-lt"/>
              <a:buAutoNum type="alphaLcParenR"/>
            </a:pPr>
            <a:endParaRPr lang="zh-TW" altLang="zh-TW" sz="2400" b="1" i="1" dirty="0"/>
          </a:p>
          <a:p>
            <a:endParaRPr lang="zh-TW" altLang="en-US" dirty="0"/>
          </a:p>
        </p:txBody>
      </p:sp>
    </p:spTree>
    <p:extLst>
      <p:ext uri="{BB962C8B-B14F-4D97-AF65-F5344CB8AC3E}">
        <p14:creationId xmlns:p14="http://schemas.microsoft.com/office/powerpoint/2010/main" val="7174179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BACKGROUND</a:t>
            </a:r>
            <a:endParaRPr lang="zh-TW" altLang="en-US" dirty="0"/>
          </a:p>
        </p:txBody>
      </p:sp>
      <p:sp>
        <p:nvSpPr>
          <p:cNvPr id="2" name="內容版面配置區 1"/>
          <p:cNvSpPr>
            <a:spLocks noGrp="1"/>
          </p:cNvSpPr>
          <p:nvPr>
            <p:ph idx="1"/>
          </p:nvPr>
        </p:nvSpPr>
        <p:spPr>
          <a:xfrm>
            <a:off x="395536" y="1124744"/>
            <a:ext cx="8424935" cy="5328592"/>
          </a:xfrm>
        </p:spPr>
        <p:txBody>
          <a:bodyPr/>
          <a:lstStyle/>
          <a:p>
            <a:pPr marL="0" indent="0">
              <a:buNone/>
            </a:pPr>
            <a:r>
              <a:rPr lang="en-US" altLang="zh-TW" dirty="0" smtClean="0"/>
              <a:t> </a:t>
            </a:r>
          </a:p>
          <a:p>
            <a:pPr>
              <a:buFont typeface="Wingdings" panose="05000000000000000000" pitchFamily="2" charset="2"/>
              <a:buChar char="Ø"/>
            </a:pPr>
            <a:r>
              <a:rPr lang="en-GB" altLang="zh-TW" dirty="0" err="1"/>
              <a:t>Tonkiss</a:t>
            </a:r>
            <a:r>
              <a:rPr lang="en-GB" altLang="zh-TW" dirty="0"/>
              <a:t> (2012, pp. 408) remarks that medical discourse has three functions: </a:t>
            </a:r>
            <a:endParaRPr lang="en-GB" altLang="zh-TW" dirty="0" smtClean="0"/>
          </a:p>
          <a:p>
            <a:pPr marL="0" indent="0">
              <a:buNone/>
            </a:pPr>
            <a:r>
              <a:rPr lang="en-GB" altLang="zh-TW" dirty="0"/>
              <a:t> </a:t>
            </a:r>
            <a:r>
              <a:rPr lang="en-GB" altLang="zh-TW" dirty="0" smtClean="0"/>
              <a:t>  </a:t>
            </a:r>
          </a:p>
          <a:p>
            <a:pPr marL="0" indent="0">
              <a:buNone/>
            </a:pPr>
            <a:r>
              <a:rPr lang="en-GB" altLang="zh-TW" dirty="0" smtClean="0"/>
              <a:t>1. marks </a:t>
            </a:r>
            <a:r>
              <a:rPr lang="en-GB" altLang="zh-TW" dirty="0"/>
              <a:t>out a </a:t>
            </a:r>
            <a:r>
              <a:rPr lang="en-GB" altLang="zh-TW" dirty="0" smtClean="0"/>
              <a:t>field: </a:t>
            </a:r>
            <a:r>
              <a:rPr lang="en-GB" altLang="zh-TW" dirty="0"/>
              <a:t>medical discourse devotes to the domain of healthcare professionalism and is used to address issues in the healthcare </a:t>
            </a:r>
            <a:r>
              <a:rPr lang="en-GB" altLang="zh-TW" dirty="0" smtClean="0"/>
              <a:t>field (</a:t>
            </a:r>
            <a:r>
              <a:rPr lang="en-GB" altLang="zh-TW" dirty="0" err="1"/>
              <a:t>Pogner</a:t>
            </a:r>
            <a:r>
              <a:rPr lang="en-GB" altLang="zh-TW" dirty="0"/>
              <a:t>, 2003, 2005). </a:t>
            </a:r>
            <a:r>
              <a:rPr lang="en-GB" altLang="zh-TW" dirty="0" smtClean="0"/>
              <a:t> </a:t>
            </a:r>
          </a:p>
          <a:p>
            <a:pPr marL="0" indent="0">
              <a:buNone/>
            </a:pPr>
            <a:r>
              <a:rPr lang="en-GB" altLang="zh-TW" dirty="0"/>
              <a:t> </a:t>
            </a:r>
            <a:r>
              <a:rPr lang="en-GB" altLang="zh-TW" dirty="0" smtClean="0"/>
              <a:t>    </a:t>
            </a:r>
          </a:p>
          <a:p>
            <a:pPr marL="0" indent="0">
              <a:buNone/>
            </a:pPr>
            <a:r>
              <a:rPr lang="en-GB" altLang="zh-TW" dirty="0" smtClean="0"/>
              <a:t>2. confers membership: </a:t>
            </a:r>
            <a:r>
              <a:rPr lang="en-GB" altLang="zh-TW" dirty="0"/>
              <a:t>By speaking the same language, healthcare </a:t>
            </a:r>
            <a:r>
              <a:rPr lang="en-GB" altLang="zh-TW" dirty="0" smtClean="0"/>
              <a:t> professionals </a:t>
            </a:r>
            <a:r>
              <a:rPr lang="en-GB" altLang="zh-TW" dirty="0"/>
              <a:t>proclaim their </a:t>
            </a:r>
            <a:r>
              <a:rPr lang="en-GB" altLang="zh-TW" dirty="0" smtClean="0"/>
              <a:t>professionalism</a:t>
            </a:r>
            <a:r>
              <a:rPr lang="en-GB" altLang="zh-TW" dirty="0"/>
              <a:t> </a:t>
            </a:r>
            <a:r>
              <a:rPr lang="en-GB" altLang="zh-TW" dirty="0" smtClean="0"/>
              <a:t>(Little </a:t>
            </a:r>
            <a:r>
              <a:rPr lang="en-GB" altLang="zh-TW" dirty="0"/>
              <a:t>et al., </a:t>
            </a:r>
            <a:r>
              <a:rPr lang="en-GB" altLang="zh-TW" dirty="0" smtClean="0"/>
              <a:t>2003).</a:t>
            </a:r>
          </a:p>
          <a:p>
            <a:pPr marL="0" indent="0">
              <a:buNone/>
            </a:pPr>
            <a:r>
              <a:rPr lang="en-GB" altLang="zh-TW" dirty="0"/>
              <a:t> </a:t>
            </a:r>
            <a:r>
              <a:rPr lang="en-GB" altLang="zh-TW" dirty="0" smtClean="0"/>
              <a:t>    </a:t>
            </a:r>
          </a:p>
          <a:p>
            <a:pPr marL="0" indent="0">
              <a:buNone/>
            </a:pPr>
            <a:r>
              <a:rPr lang="en-GB" altLang="zh-TW" dirty="0" smtClean="0"/>
              <a:t>3.  bestows authority: </a:t>
            </a:r>
            <a:r>
              <a:rPr lang="en-GB" altLang="zh-TW" dirty="0"/>
              <a:t>medical discourse symbolises a form of expert knowledge. Individuals speaking in medical discourse are deemed to have such the knowledge so that they are heard as authoritative. </a:t>
            </a:r>
            <a:endParaRPr lang="zh-TW" altLang="en-US" dirty="0"/>
          </a:p>
        </p:txBody>
      </p:sp>
    </p:spTree>
    <p:extLst>
      <p:ext uri="{BB962C8B-B14F-4D97-AF65-F5344CB8AC3E}">
        <p14:creationId xmlns:p14="http://schemas.microsoft.com/office/powerpoint/2010/main" val="1733013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387" y="270256"/>
            <a:ext cx="8712967" cy="1320800"/>
          </a:xfrm>
        </p:spPr>
        <p:txBody>
          <a:bodyPr>
            <a:normAutofit fontScale="90000"/>
          </a:bodyPr>
          <a:lstStyle/>
          <a:p>
            <a:r>
              <a:rPr lang="en-US" altLang="zh-TW" dirty="0" smtClean="0"/>
              <a:t>BACKGROUND-</a:t>
            </a:r>
            <a:br>
              <a:rPr lang="en-US" altLang="zh-TW" dirty="0" smtClean="0"/>
            </a:br>
            <a:r>
              <a:rPr lang="en-GB" altLang="zh-TW" i="1" dirty="0" smtClean="0"/>
              <a:t>(2) Cognitive </a:t>
            </a:r>
            <a:r>
              <a:rPr lang="en-GB" altLang="zh-TW" i="1" dirty="0"/>
              <a:t>apprenticeship learning in hospital settings </a:t>
            </a:r>
            <a:r>
              <a:rPr lang="zh-TW" altLang="zh-TW" dirty="0"/>
              <a:t/>
            </a:r>
            <a:br>
              <a:rPr lang="zh-TW" altLang="zh-TW" dirty="0"/>
            </a:br>
            <a:endParaRPr lang="zh-TW" altLang="en-US" dirty="0"/>
          </a:p>
        </p:txBody>
      </p:sp>
      <p:sp>
        <p:nvSpPr>
          <p:cNvPr id="2" name="內容版面配置區 1"/>
          <p:cNvSpPr>
            <a:spLocks noGrp="1"/>
          </p:cNvSpPr>
          <p:nvPr>
            <p:ph idx="1"/>
          </p:nvPr>
        </p:nvSpPr>
        <p:spPr>
          <a:xfrm>
            <a:off x="379520" y="908719"/>
            <a:ext cx="8435279" cy="5472608"/>
          </a:xfrm>
        </p:spPr>
        <p:txBody>
          <a:bodyPr>
            <a:normAutofit/>
          </a:bodyPr>
          <a:lstStyle/>
          <a:p>
            <a:pPr marL="0" indent="0">
              <a:buNone/>
            </a:pPr>
            <a:r>
              <a:rPr lang="en-US" altLang="zh-TW" dirty="0" smtClean="0"/>
              <a:t> </a:t>
            </a:r>
          </a:p>
          <a:p>
            <a:pPr marL="0" indent="0">
              <a:buNone/>
            </a:pPr>
            <a:endParaRPr lang="en-US" altLang="zh-TW" dirty="0"/>
          </a:p>
          <a:p>
            <a:pPr>
              <a:buFont typeface="Wingdings" panose="05000000000000000000" pitchFamily="2" charset="2"/>
              <a:buChar char="Ø"/>
            </a:pPr>
            <a:r>
              <a:rPr lang="en-GB" altLang="zh-TW" dirty="0"/>
              <a:t>In the healthcare community, particularly, nursing community, cognitive apprenticeship, which refers to “learning through guided experience on cognitive and metacognitive, rather than physical, skills and process” (Collins et al., 1989, p. 456), is frequently employed for experienced members to teach new comers </a:t>
            </a:r>
            <a:r>
              <a:rPr lang="en-GB" altLang="zh-TW" dirty="0" smtClean="0"/>
              <a:t>.</a:t>
            </a:r>
          </a:p>
          <a:p>
            <a:pPr>
              <a:buFont typeface="Wingdings" panose="05000000000000000000" pitchFamily="2" charset="2"/>
              <a:buChar char="Ø"/>
            </a:pPr>
            <a:r>
              <a:rPr lang="en-GB" altLang="zh-TW" dirty="0" smtClean="0"/>
              <a:t>Four key </a:t>
            </a:r>
            <a:r>
              <a:rPr lang="en-GB" altLang="zh-TW" dirty="0"/>
              <a:t>concepts related to cognitive apprenticeship </a:t>
            </a:r>
            <a:r>
              <a:rPr lang="en-GB" altLang="zh-TW" dirty="0" smtClean="0"/>
              <a:t>include: </a:t>
            </a:r>
          </a:p>
          <a:p>
            <a:pPr marL="0" indent="0">
              <a:buNone/>
            </a:pPr>
            <a:r>
              <a:rPr lang="en-GB" altLang="zh-TW" dirty="0"/>
              <a:t> </a:t>
            </a:r>
            <a:r>
              <a:rPr lang="en-GB" altLang="zh-TW" dirty="0" smtClean="0"/>
              <a:t>  1. community </a:t>
            </a:r>
            <a:r>
              <a:rPr lang="en-GB" altLang="zh-TW" dirty="0"/>
              <a:t>of practice (</a:t>
            </a:r>
            <a:r>
              <a:rPr lang="en-GB" altLang="zh-TW" dirty="0" err="1"/>
              <a:t>CoP</a:t>
            </a:r>
            <a:r>
              <a:rPr lang="en-GB" altLang="zh-TW" dirty="0" smtClean="0"/>
              <a:t>): </a:t>
            </a:r>
          </a:p>
          <a:p>
            <a:pPr marL="0" indent="0">
              <a:buNone/>
            </a:pPr>
            <a:r>
              <a:rPr lang="en-GB" altLang="zh-TW" dirty="0" smtClean="0"/>
              <a:t>Individuals learn </a:t>
            </a:r>
            <a:r>
              <a:rPr lang="en-GB" altLang="zh-TW" dirty="0"/>
              <a:t>from participating in social practice and </a:t>
            </a:r>
            <a:r>
              <a:rPr lang="en-GB" altLang="zh-TW" dirty="0" smtClean="0"/>
              <a:t> develop </a:t>
            </a:r>
            <a:r>
              <a:rPr lang="en-GB" altLang="zh-TW" b="1" i="1" dirty="0"/>
              <a:t>situational understanding and expertise </a:t>
            </a:r>
            <a:r>
              <a:rPr lang="en-GB" altLang="zh-TW" dirty="0"/>
              <a:t>in relation to the community with which they connect themselves (Wenger, 1998</a:t>
            </a:r>
            <a:r>
              <a:rPr lang="en-GB" altLang="zh-TW" dirty="0" smtClean="0"/>
              <a:t>). </a:t>
            </a:r>
          </a:p>
          <a:p>
            <a:pPr marL="0" indent="0">
              <a:buNone/>
            </a:pPr>
            <a:r>
              <a:rPr lang="en-GB" altLang="zh-TW" dirty="0"/>
              <a:t>For </a:t>
            </a:r>
            <a:r>
              <a:rPr lang="en-GB" altLang="zh-TW" dirty="0" smtClean="0"/>
              <a:t>Wenger, </a:t>
            </a:r>
            <a:r>
              <a:rPr lang="en-GB" altLang="zh-TW" dirty="0" err="1"/>
              <a:t>CoP</a:t>
            </a:r>
            <a:r>
              <a:rPr lang="en-GB" altLang="zh-TW" dirty="0"/>
              <a:t> is the core of the healthcare community, and gives a legitimate status to the community </a:t>
            </a:r>
            <a:r>
              <a:rPr lang="en-GB" altLang="zh-TW" dirty="0" smtClean="0"/>
              <a:t>.  </a:t>
            </a:r>
            <a:endParaRPr lang="zh-TW" altLang="en-US" dirty="0"/>
          </a:p>
        </p:txBody>
      </p:sp>
    </p:spTree>
    <p:extLst>
      <p:ext uri="{BB962C8B-B14F-4D97-AF65-F5344CB8AC3E}">
        <p14:creationId xmlns:p14="http://schemas.microsoft.com/office/powerpoint/2010/main" val="1986631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BACKGROUND</a:t>
            </a:r>
            <a:endParaRPr lang="zh-TW" altLang="en-US" dirty="0"/>
          </a:p>
        </p:txBody>
      </p:sp>
      <p:sp>
        <p:nvSpPr>
          <p:cNvPr id="2" name="內容版面配置區 1"/>
          <p:cNvSpPr>
            <a:spLocks noGrp="1"/>
          </p:cNvSpPr>
          <p:nvPr>
            <p:ph idx="1"/>
          </p:nvPr>
        </p:nvSpPr>
        <p:spPr>
          <a:xfrm>
            <a:off x="323528" y="1844824"/>
            <a:ext cx="8496943" cy="4680520"/>
          </a:xfrm>
        </p:spPr>
        <p:txBody>
          <a:bodyPr>
            <a:normAutofit/>
          </a:bodyPr>
          <a:lstStyle/>
          <a:p>
            <a:pPr marL="0" indent="0">
              <a:buNone/>
            </a:pPr>
            <a:r>
              <a:rPr lang="en-US" altLang="zh-TW" sz="2400" dirty="0" smtClean="0"/>
              <a:t>Wenger </a:t>
            </a:r>
            <a:r>
              <a:rPr lang="en-GB" altLang="zh-TW" sz="2400" dirty="0" smtClean="0"/>
              <a:t>(2009</a:t>
            </a:r>
            <a:r>
              <a:rPr lang="en-GB" altLang="zh-TW" sz="2400" dirty="0"/>
              <a:t>, p. vii) notes that “everyone knows that the actual practice cannot be fully learned in the classroom. Health and social care delivery remains a practice located in relationships, in interactions and in the improvisation inherent in situated intelligence.” </a:t>
            </a:r>
            <a:endParaRPr lang="en-US" altLang="zh-TW" sz="2400" dirty="0"/>
          </a:p>
          <a:p>
            <a:pPr marL="0" indent="0">
              <a:buNone/>
            </a:pPr>
            <a:endParaRPr lang="en-GB" altLang="zh-TW" sz="2400" dirty="0" smtClean="0"/>
          </a:p>
          <a:p>
            <a:pPr marL="0" indent="0">
              <a:buNone/>
            </a:pPr>
            <a:r>
              <a:rPr lang="en-GB" altLang="zh-TW" sz="2400" dirty="0" smtClean="0"/>
              <a:t>2</a:t>
            </a:r>
            <a:r>
              <a:rPr lang="en-GB" altLang="zh-TW" sz="2400" dirty="0"/>
              <a:t>. S</a:t>
            </a:r>
            <a:r>
              <a:rPr lang="en-GB" altLang="zh-TW" sz="2400" dirty="0" smtClean="0"/>
              <a:t>ituatedness:</a:t>
            </a:r>
          </a:p>
          <a:p>
            <a:pPr marL="0" indent="0">
              <a:buNone/>
            </a:pPr>
            <a:r>
              <a:rPr lang="en-GB" altLang="zh-TW" sz="2400" dirty="0"/>
              <a:t>In clinical practice, nurses are presented with opportunities to experience and to see the tacit elements which are difficult to explicate in a lecture and which lead to improved </a:t>
            </a:r>
            <a:r>
              <a:rPr lang="en-GB" altLang="zh-TW" sz="2400" dirty="0" smtClean="0"/>
              <a:t>practice.</a:t>
            </a:r>
          </a:p>
          <a:p>
            <a:pPr marL="0" indent="0">
              <a:buNone/>
            </a:pPr>
            <a:endParaRPr lang="en-GB" altLang="zh-TW" sz="2400" dirty="0"/>
          </a:p>
          <a:p>
            <a:pPr marL="0" indent="0">
              <a:buNone/>
            </a:pPr>
            <a:r>
              <a:rPr lang="en-GB" altLang="zh-TW" sz="2400" dirty="0"/>
              <a:t>    </a:t>
            </a:r>
            <a:endParaRPr lang="zh-TW" altLang="en-US" dirty="0"/>
          </a:p>
        </p:txBody>
      </p:sp>
    </p:spTree>
    <p:extLst>
      <p:ext uri="{BB962C8B-B14F-4D97-AF65-F5344CB8AC3E}">
        <p14:creationId xmlns:p14="http://schemas.microsoft.com/office/powerpoint/2010/main" val="12432241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51520" y="365126"/>
            <a:ext cx="7886700" cy="1325563"/>
          </a:xfrm>
        </p:spPr>
        <p:txBody>
          <a:bodyPr/>
          <a:lstStyle/>
          <a:p>
            <a:r>
              <a:rPr lang="en-US" altLang="zh-TW" dirty="0" smtClean="0"/>
              <a:t>METHODOLOGY</a:t>
            </a:r>
            <a:endParaRPr lang="zh-TW" altLang="en-US" dirty="0"/>
          </a:p>
        </p:txBody>
      </p:sp>
      <p:sp>
        <p:nvSpPr>
          <p:cNvPr id="2" name="內容版面配置區 1"/>
          <p:cNvSpPr>
            <a:spLocks noGrp="1"/>
          </p:cNvSpPr>
          <p:nvPr>
            <p:ph idx="1"/>
          </p:nvPr>
        </p:nvSpPr>
        <p:spPr>
          <a:xfrm>
            <a:off x="251520" y="1772816"/>
            <a:ext cx="8640960" cy="4749069"/>
          </a:xfrm>
        </p:spPr>
        <p:txBody>
          <a:bodyPr vert="horz" lIns="91440" tIns="45720" rIns="91440" bIns="45720" rtlCol="0" anchor="t">
            <a:normAutofit/>
          </a:bodyPr>
          <a:lstStyle/>
          <a:p>
            <a:pPr marL="0" indent="0">
              <a:buNone/>
            </a:pPr>
            <a:r>
              <a:rPr lang="en-GB" altLang="zh-TW" sz="2400" dirty="0"/>
              <a:t> 3. L</a:t>
            </a:r>
            <a:r>
              <a:rPr lang="en-GB" altLang="zh-TW" sz="2400" dirty="0" smtClean="0"/>
              <a:t>egitimate </a:t>
            </a:r>
            <a:r>
              <a:rPr lang="en-GB" altLang="zh-TW" sz="2400" dirty="0"/>
              <a:t>peripheral </a:t>
            </a:r>
            <a:r>
              <a:rPr lang="en-GB" altLang="zh-TW" sz="2400" dirty="0" smtClean="0"/>
              <a:t>participation:</a:t>
            </a:r>
          </a:p>
          <a:p>
            <a:pPr marL="0" indent="0">
              <a:buNone/>
            </a:pPr>
            <a:r>
              <a:rPr lang="en-GB" altLang="zh-TW" sz="2400" dirty="0" smtClean="0"/>
              <a:t>Nurses accumulate experience </a:t>
            </a:r>
            <a:r>
              <a:rPr lang="en-GB" altLang="zh-TW" sz="2400" dirty="0"/>
              <a:t>from the periphery, and eventually obtain the mastery of </a:t>
            </a:r>
            <a:r>
              <a:rPr lang="en-GB" altLang="zh-TW" sz="2400" dirty="0" smtClean="0"/>
              <a:t>nursing  </a:t>
            </a:r>
          </a:p>
          <a:p>
            <a:pPr marL="0" indent="0">
              <a:buNone/>
            </a:pPr>
            <a:endParaRPr lang="en-GB" altLang="zh-TW" sz="2400" dirty="0"/>
          </a:p>
          <a:p>
            <a:pPr marL="0" indent="0">
              <a:buNone/>
            </a:pPr>
            <a:r>
              <a:rPr lang="en-GB" altLang="zh-TW" sz="2400" dirty="0" smtClean="0"/>
              <a:t>4</a:t>
            </a:r>
            <a:r>
              <a:rPr lang="en-GB" altLang="zh-TW" sz="2400" dirty="0"/>
              <a:t>. G</a:t>
            </a:r>
            <a:r>
              <a:rPr lang="en-GB" altLang="zh-TW" sz="2400" dirty="0" smtClean="0"/>
              <a:t>uided </a:t>
            </a:r>
            <a:r>
              <a:rPr lang="en-GB" altLang="zh-TW" sz="2400" dirty="0"/>
              <a:t>participation </a:t>
            </a:r>
            <a:r>
              <a:rPr lang="en-US" altLang="zh-TW" sz="2400" dirty="0" smtClean="0"/>
              <a:t>:</a:t>
            </a:r>
          </a:p>
          <a:p>
            <a:pPr marL="0" indent="0">
              <a:buNone/>
            </a:pPr>
            <a:r>
              <a:rPr lang="zh-TW" altLang="zh-TW" sz="2400" dirty="0"/>
              <a:t> </a:t>
            </a:r>
            <a:r>
              <a:rPr lang="en-GB" altLang="zh-TW" sz="2400" dirty="0"/>
              <a:t>New comers of nursing profession develop desired skills or learns new knowledge </a:t>
            </a:r>
            <a:r>
              <a:rPr lang="en-GB" altLang="zh-TW" sz="2400" dirty="0" smtClean="0"/>
              <a:t>under </a:t>
            </a:r>
            <a:r>
              <a:rPr lang="en-GB" altLang="zh-TW" sz="2400" dirty="0"/>
              <a:t>the support and guidance of more experienced </a:t>
            </a:r>
            <a:r>
              <a:rPr lang="en-GB" altLang="zh-TW" sz="2400" dirty="0" smtClean="0"/>
              <a:t>nurses. </a:t>
            </a:r>
            <a:r>
              <a:rPr lang="en-GB" altLang="zh-TW" sz="2400" dirty="0"/>
              <a:t>N</a:t>
            </a:r>
            <a:r>
              <a:rPr lang="en-GB" altLang="zh-TW" sz="2400" dirty="0" smtClean="0"/>
              <a:t>ovice </a:t>
            </a:r>
            <a:r>
              <a:rPr lang="en-GB" altLang="zh-TW" sz="2400" dirty="0"/>
              <a:t>nurses come to develop the ability and knowledge to fully engage in nursing (</a:t>
            </a:r>
            <a:r>
              <a:rPr lang="en-GB" altLang="zh-TW" sz="2400" dirty="0" err="1"/>
              <a:t>Dennen</a:t>
            </a:r>
            <a:r>
              <a:rPr lang="en-GB" altLang="zh-TW" sz="2400" dirty="0"/>
              <a:t> and Burner, 2008).</a:t>
            </a:r>
            <a:endParaRPr lang="zh-TW" altLang="zh-TW" sz="2400" dirty="0"/>
          </a:p>
          <a:p>
            <a:pPr marL="0" indent="0">
              <a:buNone/>
            </a:pPr>
            <a:endParaRPr lang="zh-TW" altLang="en-US" sz="2400" dirty="0"/>
          </a:p>
        </p:txBody>
      </p:sp>
    </p:spTree>
    <p:extLst>
      <p:ext uri="{BB962C8B-B14F-4D97-AF65-F5344CB8AC3E}">
        <p14:creationId xmlns:p14="http://schemas.microsoft.com/office/powerpoint/2010/main" val="2267182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23528" y="365126"/>
            <a:ext cx="7886700" cy="1325563"/>
          </a:xfrm>
        </p:spPr>
        <p:txBody>
          <a:bodyPr/>
          <a:lstStyle/>
          <a:p>
            <a:r>
              <a:rPr lang="en-US" altLang="zh-TW" dirty="0" smtClean="0"/>
              <a:t>METHODOLOGY</a:t>
            </a:r>
            <a:endParaRPr lang="zh-TW" altLang="en-US" dirty="0"/>
          </a:p>
        </p:txBody>
      </p:sp>
      <p:sp>
        <p:nvSpPr>
          <p:cNvPr id="2" name="內容版面配置區 1"/>
          <p:cNvSpPr>
            <a:spLocks noGrp="1"/>
          </p:cNvSpPr>
          <p:nvPr>
            <p:ph idx="1"/>
          </p:nvPr>
        </p:nvSpPr>
        <p:spPr>
          <a:xfrm>
            <a:off x="323528" y="1772816"/>
            <a:ext cx="8496943" cy="4608512"/>
          </a:xfrm>
        </p:spPr>
        <p:txBody>
          <a:bodyPr>
            <a:normAutofit/>
          </a:bodyPr>
          <a:lstStyle/>
          <a:p>
            <a:pPr>
              <a:buFont typeface="Wingdings" panose="05000000000000000000" pitchFamily="2" charset="2"/>
              <a:buChar char="Ø"/>
            </a:pPr>
            <a:r>
              <a:rPr lang="en-GB" altLang="zh-TW" sz="2400" dirty="0" smtClean="0"/>
              <a:t> </a:t>
            </a:r>
            <a:r>
              <a:rPr lang="en-GB" altLang="zh-TW" sz="2400" dirty="0"/>
              <a:t>A</a:t>
            </a:r>
            <a:r>
              <a:rPr lang="en-GB" altLang="zh-TW" sz="2400" dirty="0" smtClean="0"/>
              <a:t> </a:t>
            </a:r>
            <a:r>
              <a:rPr lang="en-GB" altLang="zh-TW" sz="2400" dirty="0"/>
              <a:t>qualitative </a:t>
            </a:r>
            <a:r>
              <a:rPr lang="en-GB" altLang="zh-TW" sz="2400" dirty="0" smtClean="0"/>
              <a:t>approach: semi-structured interview (July </a:t>
            </a:r>
            <a:r>
              <a:rPr lang="en-GB" altLang="zh-TW" sz="2400" dirty="0"/>
              <a:t>of </a:t>
            </a:r>
            <a:r>
              <a:rPr lang="en-GB" altLang="zh-TW" sz="2400" dirty="0" smtClean="0"/>
              <a:t>2017~present)  with 6 nurses working in medical centres located in the north of Taiwan.  </a:t>
            </a:r>
          </a:p>
          <a:p>
            <a:pPr>
              <a:buFont typeface="Wingdings" panose="05000000000000000000" pitchFamily="2" charset="2"/>
              <a:buChar char="Ø"/>
            </a:pPr>
            <a:r>
              <a:rPr lang="en-GB" altLang="zh-TW" sz="2400" dirty="0" smtClean="0"/>
              <a:t>The </a:t>
            </a:r>
            <a:r>
              <a:rPr lang="en-GB" altLang="zh-TW" sz="2400" dirty="0"/>
              <a:t>inclusion sampling criteria for selecting participants was </a:t>
            </a:r>
            <a:r>
              <a:rPr lang="en-GB" altLang="zh-TW" sz="2400" dirty="0" smtClean="0"/>
              <a:t>based on the </a:t>
            </a:r>
            <a:r>
              <a:rPr lang="en-GB" altLang="zh-TW" sz="2400" dirty="0"/>
              <a:t>following considerations:</a:t>
            </a:r>
            <a:endParaRPr lang="zh-TW" altLang="zh-TW" sz="2400" dirty="0"/>
          </a:p>
          <a:p>
            <a:pPr marL="0" indent="0">
              <a:buNone/>
            </a:pPr>
            <a:r>
              <a:rPr lang="en-GB" altLang="zh-TW" sz="2400" dirty="0"/>
              <a:t> </a:t>
            </a:r>
            <a:endParaRPr lang="zh-TW" altLang="zh-TW" sz="2400" dirty="0"/>
          </a:p>
          <a:p>
            <a:pPr marL="0" lvl="0" indent="0">
              <a:buNone/>
            </a:pPr>
            <a:r>
              <a:rPr lang="en-GB" altLang="zh-TW" sz="2400" dirty="0" smtClean="0"/>
              <a:t>1. Nurses </a:t>
            </a:r>
            <a:r>
              <a:rPr lang="en-GB" altLang="zh-TW" sz="2400" dirty="0"/>
              <a:t>have at least two years working experience at large-scale </a:t>
            </a:r>
            <a:r>
              <a:rPr lang="en-GB" altLang="zh-TW" sz="2400" dirty="0" smtClean="0"/>
              <a:t> medical </a:t>
            </a:r>
            <a:r>
              <a:rPr lang="en-GB" altLang="zh-TW" sz="2400" dirty="0"/>
              <a:t>centres in Taiwan. </a:t>
            </a:r>
            <a:endParaRPr lang="zh-TW" altLang="zh-TW" sz="2400" dirty="0"/>
          </a:p>
          <a:p>
            <a:pPr marL="0" lvl="0" indent="0">
              <a:buNone/>
            </a:pPr>
            <a:r>
              <a:rPr lang="en-GB" altLang="zh-TW" sz="2400" dirty="0" smtClean="0"/>
              <a:t>2. Nurses</a:t>
            </a:r>
            <a:r>
              <a:rPr lang="en-GB" altLang="zh-TW" sz="2400" dirty="0"/>
              <a:t>’ working experience must relate to patient care activities. </a:t>
            </a:r>
            <a:endParaRPr lang="zh-TW" altLang="zh-TW" sz="2400" dirty="0"/>
          </a:p>
          <a:p>
            <a:pPr>
              <a:buFont typeface="Wingdings" panose="05000000000000000000" pitchFamily="2" charset="2"/>
              <a:buChar char="Ø"/>
            </a:pPr>
            <a:endParaRPr lang="zh-TW" altLang="zh-TW" sz="2400" dirty="0"/>
          </a:p>
          <a:p>
            <a:pPr marL="0" indent="0">
              <a:buNone/>
            </a:pPr>
            <a:endParaRPr lang="zh-TW" altLang="en-US" dirty="0"/>
          </a:p>
        </p:txBody>
      </p:sp>
    </p:spTree>
    <p:extLst>
      <p:ext uri="{BB962C8B-B14F-4D97-AF65-F5344CB8AC3E}">
        <p14:creationId xmlns:p14="http://schemas.microsoft.com/office/powerpoint/2010/main" val="19241480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51520" y="365126"/>
            <a:ext cx="7886700" cy="1325563"/>
          </a:xfrm>
        </p:spPr>
        <p:txBody>
          <a:bodyPr/>
          <a:lstStyle/>
          <a:p>
            <a:r>
              <a:rPr lang="en-US" altLang="zh-TW" dirty="0" smtClean="0"/>
              <a:t>METHODOLOGY</a:t>
            </a:r>
            <a:endParaRPr lang="zh-TW" altLang="en-US" dirty="0"/>
          </a:p>
        </p:txBody>
      </p:sp>
      <p:sp>
        <p:nvSpPr>
          <p:cNvPr id="2" name="內容版面配置區 1"/>
          <p:cNvSpPr>
            <a:spLocks noGrp="1"/>
          </p:cNvSpPr>
          <p:nvPr>
            <p:ph idx="1"/>
          </p:nvPr>
        </p:nvSpPr>
        <p:spPr>
          <a:xfrm>
            <a:off x="287524" y="1591056"/>
            <a:ext cx="8568951" cy="4646256"/>
          </a:xfrm>
        </p:spPr>
        <p:txBody>
          <a:bodyPr>
            <a:normAutofit/>
          </a:bodyPr>
          <a:lstStyle/>
          <a:p>
            <a:pPr marL="0" indent="0">
              <a:buNone/>
            </a:pPr>
            <a:r>
              <a:rPr lang="en-US" altLang="zh-TW" sz="2400" b="1" i="1" u="sng" dirty="0" smtClean="0"/>
              <a:t> </a:t>
            </a:r>
            <a:endParaRPr lang="en-GB" altLang="zh-TW" sz="2400" dirty="0" smtClean="0"/>
          </a:p>
          <a:p>
            <a:endParaRPr lang="zh-TW" altLang="zh-TW" sz="2400" dirty="0"/>
          </a:p>
          <a:p>
            <a:endParaRPr lang="zh-TW" altLang="en-US" dirty="0"/>
          </a:p>
        </p:txBody>
      </p:sp>
      <p:pic>
        <p:nvPicPr>
          <p:cNvPr id="6" name="圖片 5"/>
          <p:cNvPicPr>
            <a:picLocks noChangeAspect="1"/>
          </p:cNvPicPr>
          <p:nvPr/>
        </p:nvPicPr>
        <p:blipFill>
          <a:blip r:embed="rId2"/>
          <a:stretch>
            <a:fillRect/>
          </a:stretch>
        </p:blipFill>
        <p:spPr>
          <a:xfrm>
            <a:off x="395536" y="1591057"/>
            <a:ext cx="8136904" cy="4214208"/>
          </a:xfrm>
          <a:prstGeom prst="rect">
            <a:avLst/>
          </a:prstGeom>
        </p:spPr>
      </p:pic>
    </p:spTree>
    <p:extLst>
      <p:ext uri="{BB962C8B-B14F-4D97-AF65-F5344CB8AC3E}">
        <p14:creationId xmlns:p14="http://schemas.microsoft.com/office/powerpoint/2010/main" val="19817340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13692" y="735285"/>
            <a:ext cx="7886700" cy="1325563"/>
          </a:xfrm>
        </p:spPr>
        <p:txBody>
          <a:bodyPr/>
          <a:lstStyle/>
          <a:p>
            <a:r>
              <a:rPr lang="en-US" altLang="zh-TW" dirty="0" smtClean="0"/>
              <a:t>METHODOLOGY</a:t>
            </a:r>
            <a:endParaRPr lang="zh-TW" altLang="en-US" dirty="0"/>
          </a:p>
        </p:txBody>
      </p:sp>
      <p:sp>
        <p:nvSpPr>
          <p:cNvPr id="2" name="內容版面配置區 1"/>
          <p:cNvSpPr>
            <a:spLocks noGrp="1"/>
          </p:cNvSpPr>
          <p:nvPr>
            <p:ph idx="1"/>
          </p:nvPr>
        </p:nvSpPr>
        <p:spPr>
          <a:xfrm>
            <a:off x="323528" y="1988840"/>
            <a:ext cx="8496943" cy="4536504"/>
          </a:xfrm>
        </p:spPr>
        <p:txBody>
          <a:bodyPr>
            <a:normAutofit/>
          </a:bodyPr>
          <a:lstStyle/>
          <a:p>
            <a:pPr marL="0" indent="0">
              <a:buNone/>
            </a:pPr>
            <a:r>
              <a:rPr lang="en-US" altLang="zh-TW" sz="2400" b="1" i="1" u="sng" dirty="0" smtClean="0"/>
              <a:t> </a:t>
            </a:r>
            <a:endParaRPr lang="zh-TW" altLang="zh-TW" sz="2400" dirty="0"/>
          </a:p>
          <a:p>
            <a:pPr>
              <a:buFont typeface="Wingdings" panose="05000000000000000000" pitchFamily="2" charset="2"/>
              <a:buChar char="Ø"/>
            </a:pPr>
            <a:r>
              <a:rPr lang="en-GB" altLang="zh-TW" dirty="0"/>
              <a:t>The process of data analysis followed Chang’s (</a:t>
            </a:r>
            <a:r>
              <a:rPr lang="en-GB" altLang="zh-TW" dirty="0" smtClean="0"/>
              <a:t>2010, p. 98) </a:t>
            </a:r>
            <a:r>
              <a:rPr lang="en-GB" altLang="zh-TW" dirty="0"/>
              <a:t>five steps of analysing qualitative </a:t>
            </a:r>
            <a:r>
              <a:rPr lang="en-GB" altLang="zh-TW" dirty="0" smtClean="0"/>
              <a:t>data:</a:t>
            </a:r>
          </a:p>
          <a:p>
            <a:pPr>
              <a:buFont typeface="Wingdings" panose="05000000000000000000" pitchFamily="2" charset="2"/>
              <a:buChar char="Ø"/>
            </a:pPr>
            <a:endParaRPr lang="zh-TW" altLang="en-US" dirty="0"/>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648" y="3284984"/>
            <a:ext cx="6192688" cy="3024336"/>
          </a:xfrm>
          <a:prstGeom prst="rect">
            <a:avLst/>
          </a:prstGeom>
        </p:spPr>
      </p:pic>
    </p:spTree>
    <p:extLst>
      <p:ext uri="{BB962C8B-B14F-4D97-AF65-F5344CB8AC3E}">
        <p14:creationId xmlns:p14="http://schemas.microsoft.com/office/powerpoint/2010/main" val="9229620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51520" y="365126"/>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251520" y="1700808"/>
            <a:ext cx="8676952" cy="4824536"/>
          </a:xfrm>
        </p:spPr>
        <p:txBody>
          <a:bodyPr>
            <a:normAutofit/>
          </a:bodyPr>
          <a:lstStyle/>
          <a:p>
            <a:pPr marL="514350" indent="-514350">
              <a:buAutoNum type="arabicPeriod"/>
            </a:pPr>
            <a:r>
              <a:rPr lang="en-US" altLang="zh-TW" sz="2800" b="1" i="1" u="sng" dirty="0" smtClean="0"/>
              <a:t>Learning in practice:</a:t>
            </a:r>
          </a:p>
          <a:p>
            <a:pPr marL="0" indent="0">
              <a:buNone/>
            </a:pPr>
            <a:endParaRPr lang="en-US" altLang="zh-TW" sz="2800" b="1" i="1" u="sng" dirty="0" smtClean="0"/>
          </a:p>
          <a:p>
            <a:pPr>
              <a:buFont typeface="Wingdings" panose="05000000000000000000" pitchFamily="2" charset="2"/>
              <a:buChar char="Ø"/>
            </a:pPr>
            <a:r>
              <a:rPr lang="en-GB" altLang="zh-TW" sz="2400" dirty="0"/>
              <a:t>W</a:t>
            </a:r>
            <a:r>
              <a:rPr lang="en-GB" altLang="zh-TW" sz="2400" dirty="0" smtClean="0"/>
              <a:t>hen the participants </a:t>
            </a:r>
            <a:r>
              <a:rPr lang="en-GB" altLang="zh-TW" sz="2400" dirty="0"/>
              <a:t>were </a:t>
            </a:r>
            <a:r>
              <a:rPr lang="en-GB" altLang="zh-TW" sz="2400" dirty="0" smtClean="0"/>
              <a:t>novice nurses, they learned </a:t>
            </a:r>
            <a:r>
              <a:rPr lang="en-GB" altLang="zh-TW" sz="2400" dirty="0"/>
              <a:t>medical discourse mainly from their </a:t>
            </a:r>
            <a:r>
              <a:rPr lang="en-GB" altLang="zh-TW" sz="2400" dirty="0" smtClean="0"/>
              <a:t>mentors. </a:t>
            </a:r>
          </a:p>
          <a:p>
            <a:pPr>
              <a:buFont typeface="Wingdings" panose="05000000000000000000" pitchFamily="2" charset="2"/>
              <a:buChar char="Ø"/>
            </a:pPr>
            <a:endParaRPr lang="en-GB" altLang="zh-TW" sz="2400" b="1" i="1" dirty="0" smtClean="0">
              <a:solidFill>
                <a:schemeClr val="accent5">
                  <a:lumMod val="75000"/>
                </a:schemeClr>
              </a:solidFill>
            </a:endParaRPr>
          </a:p>
          <a:p>
            <a:pPr>
              <a:buFont typeface="Wingdings" panose="05000000000000000000" pitchFamily="2" charset="2"/>
              <a:buChar char="Ø"/>
            </a:pPr>
            <a:r>
              <a:rPr lang="en-GB" altLang="zh-TW" sz="2400" dirty="0" smtClean="0"/>
              <a:t> </a:t>
            </a:r>
            <a:r>
              <a:rPr lang="en-GB" altLang="zh-TW" sz="2400" dirty="0"/>
              <a:t>They observed how their mentors used medical discourse to shift reports and to report on their patients’ conditions to other healthcare </a:t>
            </a:r>
            <a:r>
              <a:rPr lang="en-GB" altLang="zh-TW" sz="2400" dirty="0" smtClean="0"/>
              <a:t>professionals.</a:t>
            </a:r>
          </a:p>
          <a:p>
            <a:pPr>
              <a:buFont typeface="Wingdings" panose="05000000000000000000" pitchFamily="2" charset="2"/>
              <a:buChar char="Ø"/>
            </a:pPr>
            <a:endParaRPr lang="en-GB" altLang="zh-TW" sz="2400" dirty="0" smtClean="0"/>
          </a:p>
          <a:p>
            <a:pPr marL="0" indent="0">
              <a:buNone/>
            </a:pPr>
            <a:endParaRPr lang="zh-TW" altLang="zh-TW" sz="2400" dirty="0"/>
          </a:p>
          <a:p>
            <a:pPr marL="0" indent="0">
              <a:buNone/>
            </a:pPr>
            <a:endParaRPr lang="en-US" altLang="zh-TW" b="1" i="1" u="sng" dirty="0" smtClean="0"/>
          </a:p>
          <a:p>
            <a:endParaRPr lang="zh-TW" altLang="en-US" dirty="0"/>
          </a:p>
        </p:txBody>
      </p:sp>
    </p:spTree>
    <p:extLst>
      <p:ext uri="{BB962C8B-B14F-4D97-AF65-F5344CB8AC3E}">
        <p14:creationId xmlns:p14="http://schemas.microsoft.com/office/powerpoint/2010/main" val="34273892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365126"/>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179512" y="1412776"/>
            <a:ext cx="8856984" cy="5112568"/>
          </a:xfrm>
        </p:spPr>
        <p:txBody>
          <a:bodyPr>
            <a:normAutofit fontScale="70000" lnSpcReduction="20000"/>
          </a:bodyPr>
          <a:lstStyle/>
          <a:p>
            <a:pPr marL="0" indent="0">
              <a:buNone/>
            </a:pPr>
            <a:r>
              <a:rPr lang="en-GB" altLang="zh-TW" sz="3000" b="1" i="1" u="sng" dirty="0" smtClean="0"/>
              <a:t> </a:t>
            </a:r>
          </a:p>
          <a:p>
            <a:pPr marL="0" indent="0">
              <a:buNone/>
            </a:pPr>
            <a:endParaRPr lang="en-GB" altLang="zh-TW" sz="2400" b="1" i="1" u="sng" dirty="0" smtClean="0"/>
          </a:p>
          <a:p>
            <a:pPr>
              <a:buFont typeface="Wingdings" panose="05000000000000000000" pitchFamily="2" charset="2"/>
              <a:buChar char="Ø"/>
            </a:pPr>
            <a:r>
              <a:rPr lang="en-GB" altLang="zh-TW" sz="3400" dirty="0" smtClean="0"/>
              <a:t>The </a:t>
            </a:r>
            <a:r>
              <a:rPr lang="en-GB" altLang="zh-TW" sz="3400" dirty="0"/>
              <a:t>nurses believed that the image of professional nurses should resemble that of their </a:t>
            </a:r>
            <a:r>
              <a:rPr lang="en-GB" altLang="zh-TW" sz="3400" dirty="0" smtClean="0"/>
              <a:t>mentors. </a:t>
            </a:r>
            <a:endParaRPr lang="en-GB" altLang="zh-TW" sz="3400" dirty="0" smtClean="0"/>
          </a:p>
          <a:p>
            <a:pPr marL="0" indent="0">
              <a:buNone/>
            </a:pPr>
            <a:endParaRPr lang="en-GB" altLang="zh-TW" sz="3400" dirty="0" smtClean="0"/>
          </a:p>
          <a:p>
            <a:pPr>
              <a:buFont typeface="Wingdings" panose="05000000000000000000" pitchFamily="2" charset="2"/>
              <a:buChar char="Ø"/>
            </a:pPr>
            <a:r>
              <a:rPr lang="en-GB" altLang="zh-TW" sz="3400" dirty="0" smtClean="0"/>
              <a:t>After</a:t>
            </a:r>
            <a:r>
              <a:rPr lang="en-GB" altLang="zh-TW" sz="3400" dirty="0" smtClean="0"/>
              <a:t> </a:t>
            </a:r>
            <a:r>
              <a:rPr lang="en-GB" altLang="zh-TW" sz="3400" dirty="0"/>
              <a:t>the nurses accumulated confidence and competence, their mentors increased the responsibilities. The nurses started to shift reports (in person and on the phone) and discuss their patients’ conditions with doctors under the guidance of their mentors.</a:t>
            </a:r>
            <a:endParaRPr lang="zh-TW" altLang="en-US" sz="3400" dirty="0"/>
          </a:p>
          <a:p>
            <a:pPr marL="0" indent="0">
              <a:buNone/>
            </a:pPr>
            <a:r>
              <a:rPr lang="en-GB" altLang="zh-TW" sz="2400" dirty="0" smtClean="0"/>
              <a:t>    </a:t>
            </a:r>
          </a:p>
          <a:p>
            <a:pPr marL="0" indent="0">
              <a:buNone/>
            </a:pPr>
            <a:r>
              <a:rPr lang="en-GB" altLang="zh-TW" sz="2400" dirty="0" smtClean="0"/>
              <a:t>“I </a:t>
            </a:r>
            <a:r>
              <a:rPr lang="en-GB" altLang="zh-TW" sz="2400" dirty="0"/>
              <a:t>imitated my mentor’s way of doing nursing duties, for example, checking nursing kardex first and then shifting reports. And she started to make plans of shits based on information she obtained from shifting reports and kardex. She was my model at the time, and because of her I believed that a professional nurse should be good at medical discourse in English (Sally</a:t>
            </a:r>
            <a:r>
              <a:rPr lang="en-GB" altLang="zh-TW" sz="2400" dirty="0" smtClean="0"/>
              <a:t>)”</a:t>
            </a:r>
            <a:endParaRPr lang="zh-TW" altLang="zh-TW" sz="2400" dirty="0"/>
          </a:p>
          <a:p>
            <a:pPr>
              <a:buFont typeface="Wingdings" panose="05000000000000000000" pitchFamily="2" charset="2"/>
              <a:buChar char="Ø"/>
            </a:pPr>
            <a:endParaRPr lang="en-US" altLang="zh-TW" sz="2400" dirty="0" smtClean="0"/>
          </a:p>
          <a:p>
            <a:pPr>
              <a:buFont typeface="Wingdings" panose="05000000000000000000" pitchFamily="2" charset="2"/>
              <a:buChar char="Ø"/>
            </a:pPr>
            <a:endParaRPr lang="en-US" altLang="zh-TW" sz="2400" dirty="0" smtClean="0"/>
          </a:p>
          <a:p>
            <a:pPr marL="0" indent="0">
              <a:buNone/>
            </a:pPr>
            <a:r>
              <a:rPr lang="en-US" altLang="zh-TW" dirty="0"/>
              <a:t> </a:t>
            </a:r>
            <a:r>
              <a:rPr lang="en-US" altLang="zh-TW" dirty="0" smtClean="0"/>
              <a:t>    </a:t>
            </a:r>
          </a:p>
          <a:p>
            <a:pPr marL="0" indent="0">
              <a:buNone/>
            </a:pPr>
            <a:r>
              <a:rPr lang="en-US" altLang="zh-TW" dirty="0"/>
              <a:t> </a:t>
            </a:r>
            <a:r>
              <a:rPr lang="en-US" altLang="zh-TW" dirty="0" smtClean="0"/>
              <a:t>    </a:t>
            </a:r>
            <a:endParaRPr lang="zh-TW" altLang="zh-TW" b="1" u="sng" dirty="0"/>
          </a:p>
          <a:p>
            <a:pPr marL="0" indent="0">
              <a:buNone/>
            </a:pPr>
            <a:endParaRPr lang="zh-TW" altLang="en-US" dirty="0"/>
          </a:p>
        </p:txBody>
      </p:sp>
    </p:spTree>
    <p:extLst>
      <p:ext uri="{BB962C8B-B14F-4D97-AF65-F5344CB8AC3E}">
        <p14:creationId xmlns:p14="http://schemas.microsoft.com/office/powerpoint/2010/main" val="3927892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450291"/>
            <a:ext cx="6347715" cy="818469"/>
          </a:xfrm>
        </p:spPr>
        <p:txBody>
          <a:bodyPr>
            <a:normAutofit/>
          </a:bodyPr>
          <a:lstStyle/>
          <a:p>
            <a:r>
              <a:rPr lang="en-US" altLang="zh-TW" sz="4000" dirty="0" smtClean="0"/>
              <a:t>RESEARCH FINDINGS</a:t>
            </a:r>
            <a:endParaRPr lang="zh-TW" altLang="en-US" sz="4000" dirty="0"/>
          </a:p>
        </p:txBody>
      </p:sp>
      <p:sp>
        <p:nvSpPr>
          <p:cNvPr id="3" name="文字版面配置區 2"/>
          <p:cNvSpPr>
            <a:spLocks noGrp="1"/>
          </p:cNvSpPr>
          <p:nvPr>
            <p:ph type="body" idx="1"/>
          </p:nvPr>
        </p:nvSpPr>
        <p:spPr>
          <a:xfrm>
            <a:off x="395536" y="1700808"/>
            <a:ext cx="8748464" cy="3744416"/>
          </a:xfrm>
        </p:spPr>
        <p:txBody>
          <a:bodyPr>
            <a:normAutofit/>
          </a:bodyPr>
          <a:lstStyle/>
          <a:p>
            <a:r>
              <a:rPr lang="en-GB" altLang="zh-TW" sz="2400" i="1" dirty="0" smtClean="0">
                <a:solidFill>
                  <a:schemeClr val="tx1"/>
                </a:solidFill>
              </a:rPr>
              <a:t>Summary: Through </a:t>
            </a:r>
            <a:r>
              <a:rPr lang="en-GB" altLang="zh-TW" sz="2400" i="1" dirty="0">
                <a:solidFill>
                  <a:schemeClr val="tx1"/>
                </a:solidFill>
              </a:rPr>
              <a:t>observing how their ideal </a:t>
            </a:r>
            <a:r>
              <a:rPr lang="en-GB" altLang="zh-TW" sz="2400" i="1" dirty="0" smtClean="0">
                <a:solidFill>
                  <a:schemeClr val="tx1"/>
                </a:solidFill>
              </a:rPr>
              <a:t>models </a:t>
            </a:r>
            <a:r>
              <a:rPr lang="en-GB" altLang="zh-TW" sz="2400" i="1" dirty="0">
                <a:solidFill>
                  <a:schemeClr val="tx1"/>
                </a:solidFill>
              </a:rPr>
              <a:t>engaged in nursing and through learning how to function acceptably from peripheral participation towards full participation (see Lave &amp; Wenger, 1991; Wenger, 1998), nurse participants developed a strong identification of medical discourse in relation to their professional career. </a:t>
            </a:r>
            <a:endParaRPr lang="zh-TW" altLang="en-US" sz="2400" i="1" dirty="0">
              <a:solidFill>
                <a:schemeClr val="tx1"/>
              </a:solidFill>
            </a:endParaRPr>
          </a:p>
        </p:txBody>
      </p:sp>
    </p:spTree>
    <p:extLst>
      <p:ext uri="{BB962C8B-B14F-4D97-AF65-F5344CB8AC3E}">
        <p14:creationId xmlns:p14="http://schemas.microsoft.com/office/powerpoint/2010/main" val="1753776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365126"/>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251520" y="1772816"/>
            <a:ext cx="8712968" cy="4824536"/>
          </a:xfrm>
        </p:spPr>
        <p:txBody>
          <a:bodyPr>
            <a:normAutofit/>
          </a:bodyPr>
          <a:lstStyle/>
          <a:p>
            <a:pPr marL="457200" indent="-457200">
              <a:buAutoNum type="arabicPeriod" startAt="2"/>
            </a:pPr>
            <a:r>
              <a:rPr lang="en-GB" altLang="zh-TW" sz="2400" b="1" i="1" dirty="0" smtClean="0"/>
              <a:t>Incorporating </a:t>
            </a:r>
            <a:r>
              <a:rPr lang="en-GB" altLang="zh-TW" sz="2400" b="1" i="1" dirty="0"/>
              <a:t>into the </a:t>
            </a:r>
            <a:r>
              <a:rPr lang="en-GB" altLang="zh-TW" sz="2400" b="1" i="1" dirty="0" err="1" smtClean="0"/>
              <a:t>CoP</a:t>
            </a:r>
            <a:r>
              <a:rPr lang="en-GB" altLang="zh-TW" sz="2400" b="1" i="1" dirty="0" smtClean="0"/>
              <a:t>: </a:t>
            </a:r>
          </a:p>
          <a:p>
            <a:pPr marL="0" indent="0">
              <a:buNone/>
            </a:pPr>
            <a:endParaRPr lang="en-GB" altLang="zh-TW" sz="2400" b="1" i="1" dirty="0" smtClean="0"/>
          </a:p>
          <a:p>
            <a:pPr>
              <a:buFont typeface="Wingdings" panose="05000000000000000000" pitchFamily="2" charset="2"/>
              <a:buChar char="Ø"/>
            </a:pPr>
            <a:r>
              <a:rPr lang="en-GB" altLang="zh-TW" sz="2400" dirty="0" smtClean="0"/>
              <a:t>The </a:t>
            </a:r>
            <a:r>
              <a:rPr lang="en-GB" altLang="zh-TW" sz="2400" dirty="0"/>
              <a:t>second important finding which also exerts an influence on the changing process is incorporating into </a:t>
            </a:r>
            <a:r>
              <a:rPr lang="en-GB" altLang="zh-TW" sz="2400" dirty="0" err="1"/>
              <a:t>CoP.</a:t>
            </a:r>
            <a:r>
              <a:rPr lang="en-GB" altLang="zh-TW" sz="2400" dirty="0"/>
              <a:t> All of the participants made a great effort to learn medical discourse to incorporate into </a:t>
            </a:r>
            <a:r>
              <a:rPr lang="en-GB" altLang="zh-TW" sz="2400" dirty="0" err="1"/>
              <a:t>CoP.</a:t>
            </a:r>
            <a:r>
              <a:rPr lang="en-GB" altLang="zh-TW" sz="2400" dirty="0"/>
              <a:t> They did this for two reasons</a:t>
            </a:r>
            <a:r>
              <a:rPr lang="en-GB" altLang="zh-TW" sz="2400" dirty="0" smtClean="0"/>
              <a:t>,</a:t>
            </a:r>
          </a:p>
          <a:p>
            <a:pPr marL="0" indent="0">
              <a:buNone/>
            </a:pPr>
            <a:endParaRPr lang="en-GB" altLang="zh-TW" sz="2400" dirty="0" smtClean="0"/>
          </a:p>
          <a:p>
            <a:pPr marL="0" indent="0">
              <a:buNone/>
            </a:pPr>
            <a:r>
              <a:rPr lang="en-GB" altLang="zh-TW" sz="2400" dirty="0" smtClean="0"/>
              <a:t>    -social acceptance</a:t>
            </a:r>
          </a:p>
          <a:p>
            <a:pPr marL="0" indent="0">
              <a:buNone/>
            </a:pPr>
            <a:r>
              <a:rPr lang="en-GB" altLang="zh-TW" sz="2400" dirty="0" smtClean="0"/>
              <a:t>    -professional </a:t>
            </a:r>
            <a:r>
              <a:rPr lang="en-GB" altLang="zh-TW" sz="2400" dirty="0"/>
              <a:t>recognition.</a:t>
            </a:r>
            <a:endParaRPr lang="en-GB" altLang="zh-TW" sz="2400" dirty="0" smtClean="0"/>
          </a:p>
          <a:p>
            <a:pPr marL="0" indent="0">
              <a:buNone/>
            </a:pPr>
            <a:endParaRPr lang="zh-TW" altLang="zh-TW" sz="2400" dirty="0"/>
          </a:p>
          <a:p>
            <a:pPr marL="0" indent="0">
              <a:buNone/>
            </a:pPr>
            <a:endParaRPr lang="zh-TW" altLang="en-US" dirty="0"/>
          </a:p>
        </p:txBody>
      </p:sp>
    </p:spTree>
    <p:extLst>
      <p:ext uri="{BB962C8B-B14F-4D97-AF65-F5344CB8AC3E}">
        <p14:creationId xmlns:p14="http://schemas.microsoft.com/office/powerpoint/2010/main" val="18193491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365126"/>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251520" y="1591056"/>
            <a:ext cx="8640959" cy="4934288"/>
          </a:xfrm>
        </p:spPr>
        <p:txBody>
          <a:bodyPr>
            <a:normAutofit/>
          </a:bodyPr>
          <a:lstStyle/>
          <a:p>
            <a:pPr marL="0" indent="0">
              <a:buNone/>
            </a:pPr>
            <a:r>
              <a:rPr lang="en-GB" altLang="zh-TW" b="1" i="1" u="sng" dirty="0" smtClean="0"/>
              <a:t>2.1  Social acceptance</a:t>
            </a:r>
          </a:p>
          <a:p>
            <a:pPr marL="0" indent="0">
              <a:buNone/>
            </a:pPr>
            <a:endParaRPr lang="zh-TW" altLang="zh-TW" b="1" i="1" dirty="0"/>
          </a:p>
          <a:p>
            <a:pPr>
              <a:buFont typeface="Wingdings" panose="05000000000000000000" pitchFamily="2" charset="2"/>
              <a:buChar char="Ø"/>
            </a:pPr>
            <a:r>
              <a:rPr lang="en-GB" altLang="zh-TW" sz="2000" dirty="0"/>
              <a:t>W</a:t>
            </a:r>
            <a:r>
              <a:rPr lang="en-GB" altLang="zh-TW" sz="2000" dirty="0" smtClean="0"/>
              <a:t>henever </a:t>
            </a:r>
            <a:r>
              <a:rPr lang="en-GB" altLang="zh-TW" sz="2000" dirty="0"/>
              <a:t>the </a:t>
            </a:r>
            <a:r>
              <a:rPr lang="en-GB" altLang="zh-TW" sz="2000" dirty="0" smtClean="0"/>
              <a:t>participants talk </a:t>
            </a:r>
            <a:r>
              <a:rPr lang="en-GB" altLang="zh-TW" sz="2000" dirty="0"/>
              <a:t>about issues in relation to their professionalism, for example, patients’ treatment plans, medications, healthcare plans, etc. with the insiders of the nursing community and with other healthcare professionals, they use medical discourse in </a:t>
            </a:r>
            <a:r>
              <a:rPr lang="en-GB" altLang="zh-TW" sz="2000" dirty="0" smtClean="0"/>
              <a:t>English. </a:t>
            </a:r>
          </a:p>
          <a:p>
            <a:pPr>
              <a:buFont typeface="Wingdings" panose="05000000000000000000" pitchFamily="2" charset="2"/>
              <a:buChar char="Ø"/>
            </a:pPr>
            <a:endParaRPr lang="en-GB" altLang="zh-TW" sz="2000" dirty="0" smtClean="0"/>
          </a:p>
          <a:p>
            <a:pPr>
              <a:buFont typeface="Wingdings" panose="05000000000000000000" pitchFamily="2" charset="2"/>
              <a:buChar char="Ø"/>
            </a:pPr>
            <a:r>
              <a:rPr lang="en-GB" altLang="zh-TW" sz="2000" dirty="0"/>
              <a:t>They used English rather than Chinese because it is a tacit understanding among nursing professionals</a:t>
            </a:r>
            <a:r>
              <a:rPr lang="en-GB" altLang="zh-TW" sz="2000" dirty="0" smtClean="0"/>
              <a:t>.</a:t>
            </a:r>
          </a:p>
          <a:p>
            <a:pPr>
              <a:buFont typeface="Wingdings" panose="05000000000000000000" pitchFamily="2" charset="2"/>
              <a:buChar char="Ø"/>
            </a:pPr>
            <a:endParaRPr lang="en-GB" altLang="zh-TW" sz="2000" dirty="0" smtClean="0"/>
          </a:p>
          <a:p>
            <a:pPr>
              <a:buFont typeface="Wingdings" panose="05000000000000000000" pitchFamily="2" charset="2"/>
              <a:buChar char="Ø"/>
            </a:pPr>
            <a:r>
              <a:rPr lang="en-GB" altLang="zh-TW" dirty="0"/>
              <a:t>When they were novices, they were astonished by how much they needed to learn in order to “survive” in the hospital and encountered </a:t>
            </a:r>
            <a:r>
              <a:rPr lang="en-GB" altLang="zh-TW" dirty="0" smtClean="0"/>
              <a:t>many </a:t>
            </a:r>
            <a:r>
              <a:rPr lang="en-GB" altLang="zh-TW" dirty="0"/>
              <a:t>difficulties.</a:t>
            </a:r>
            <a:endParaRPr lang="en-GB" altLang="zh-TW" dirty="0" smtClean="0"/>
          </a:p>
          <a:p>
            <a:endParaRPr lang="zh-TW" altLang="zh-TW" dirty="0"/>
          </a:p>
          <a:p>
            <a:pPr marL="0" indent="0">
              <a:buNone/>
            </a:pPr>
            <a:endParaRPr lang="zh-TW" altLang="en-US" dirty="0"/>
          </a:p>
        </p:txBody>
      </p:sp>
    </p:spTree>
    <p:extLst>
      <p:ext uri="{BB962C8B-B14F-4D97-AF65-F5344CB8AC3E}">
        <p14:creationId xmlns:p14="http://schemas.microsoft.com/office/powerpoint/2010/main" val="3962487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33886" y="276357"/>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361306" y="1596811"/>
            <a:ext cx="8640959" cy="4535107"/>
          </a:xfrm>
        </p:spPr>
        <p:txBody>
          <a:bodyPr/>
          <a:lstStyle/>
          <a:p>
            <a:pPr marL="0" indent="0">
              <a:buNone/>
            </a:pPr>
            <a:r>
              <a:rPr lang="en-GB" altLang="zh-TW" dirty="0" smtClean="0"/>
              <a:t>“ It </a:t>
            </a:r>
            <a:r>
              <a:rPr lang="en-GB" altLang="zh-TW" dirty="0"/>
              <a:t>[medical discourse] is a tacit understanding here. Of course, you don’t have to do this…I mean you can still use Chinese. But, I think as being a part of this big family, we influence and are influenced each other very naturally. We learn from each other. So it turns out that all of us use English to indicate medical terminology (May</a:t>
            </a:r>
            <a:r>
              <a:rPr lang="en-GB" altLang="zh-TW" dirty="0" smtClean="0"/>
              <a:t>)”</a:t>
            </a:r>
            <a:endParaRPr lang="zh-TW" altLang="zh-TW" dirty="0"/>
          </a:p>
          <a:p>
            <a:pPr marL="0" indent="0">
              <a:buNone/>
            </a:pPr>
            <a:r>
              <a:rPr lang="en-GB" altLang="zh-TW" dirty="0"/>
              <a:t> </a:t>
            </a:r>
            <a:endParaRPr lang="zh-TW" altLang="zh-TW" dirty="0"/>
          </a:p>
          <a:p>
            <a:pPr marL="0" indent="0">
              <a:buNone/>
            </a:pPr>
            <a:r>
              <a:rPr lang="en-GB" altLang="zh-TW" dirty="0" smtClean="0"/>
              <a:t>“ It </a:t>
            </a:r>
            <a:r>
              <a:rPr lang="en-GB" altLang="zh-TW" dirty="0"/>
              <a:t>[medical discourse] is a part of our lives. It is nurses’ way of communication. Learning how to use it does take time at the beginning stage, and you need to figure out how to conquer all the learning difficulties, including how to correctly pronounce these words, how to use them in the right place and right time, how to immediately recognise them when you hear them. I mean, those are all your work because you need to use nurses’ way of communication to become a member of their group (Sally</a:t>
            </a:r>
            <a:r>
              <a:rPr lang="en-GB" altLang="zh-TW" dirty="0" smtClean="0"/>
              <a:t>)”</a:t>
            </a:r>
            <a:endParaRPr lang="zh-TW" altLang="zh-TW" dirty="0"/>
          </a:p>
          <a:p>
            <a:endParaRPr lang="en-GB" altLang="zh-TW" dirty="0" smtClean="0"/>
          </a:p>
          <a:p>
            <a:endParaRPr lang="en-GB" altLang="zh-TW" dirty="0"/>
          </a:p>
          <a:p>
            <a:endParaRPr lang="zh-TW" altLang="en-US" dirty="0"/>
          </a:p>
        </p:txBody>
      </p:sp>
      <p:sp>
        <p:nvSpPr>
          <p:cNvPr id="4" name="Rectangle 9"/>
          <p:cNvSpPr>
            <a:spLocks noChangeArrowheads="1"/>
          </p:cNvSpPr>
          <p:nvPr/>
        </p:nvSpPr>
        <p:spPr bwMode="auto">
          <a:xfrm>
            <a:off x="109786" y="575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
        <p:nvSpPr>
          <p:cNvPr id="13" name="Rectangle 17"/>
          <p:cNvSpPr>
            <a:spLocks noChangeArrowheads="1"/>
          </p:cNvSpPr>
          <p:nvPr/>
        </p:nvSpPr>
        <p:spPr bwMode="auto">
          <a:xfrm>
            <a:off x="109786" y="46295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15707883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181748"/>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251520" y="1484784"/>
            <a:ext cx="8640960" cy="4535107"/>
          </a:xfrm>
        </p:spPr>
        <p:txBody>
          <a:bodyPr>
            <a:normAutofit/>
          </a:bodyPr>
          <a:lstStyle/>
          <a:p>
            <a:pPr marL="0" indent="0">
              <a:buNone/>
            </a:pPr>
            <a:r>
              <a:rPr lang="en-GB" altLang="zh-TW" sz="2400" b="1" i="1" u="sng" dirty="0" smtClean="0"/>
              <a:t>2.2 Professional recognition </a:t>
            </a:r>
            <a:endParaRPr lang="en-GB" altLang="zh-TW" sz="2400" b="1" i="1" u="sng" dirty="0"/>
          </a:p>
          <a:p>
            <a:pPr marL="0" indent="0">
              <a:buNone/>
            </a:pPr>
            <a:endParaRPr lang="en-GB" altLang="zh-TW" sz="2400" dirty="0" smtClean="0"/>
          </a:p>
          <a:p>
            <a:pPr>
              <a:buFont typeface="Wingdings" panose="05000000000000000000" pitchFamily="2" charset="2"/>
              <a:buChar char="Ø"/>
            </a:pPr>
            <a:r>
              <a:rPr lang="en-GB" altLang="zh-TW" sz="2400" dirty="0"/>
              <a:t>P</a:t>
            </a:r>
            <a:r>
              <a:rPr lang="en-GB" altLang="zh-TW" sz="2400" dirty="0" smtClean="0"/>
              <a:t>articipants </a:t>
            </a:r>
            <a:r>
              <a:rPr lang="en-GB" altLang="zh-TW" sz="2400" dirty="0"/>
              <a:t>noted that speaking in medical discourse realises their </a:t>
            </a:r>
            <a:r>
              <a:rPr lang="en-GB" altLang="zh-TW" sz="2400" dirty="0" smtClean="0"/>
              <a:t>professionalism. </a:t>
            </a:r>
          </a:p>
          <a:p>
            <a:pPr marL="0" indent="0">
              <a:buNone/>
            </a:pPr>
            <a:endParaRPr lang="en-GB" altLang="zh-TW" sz="2400" dirty="0" smtClean="0"/>
          </a:p>
          <a:p>
            <a:pPr>
              <a:buFont typeface="Wingdings" panose="05000000000000000000" pitchFamily="2" charset="2"/>
              <a:buChar char="Ø"/>
            </a:pPr>
            <a:r>
              <a:rPr lang="en-GB" altLang="zh-TW" sz="2400" dirty="0"/>
              <a:t>Using it in a discussion made of a group of medical professionals, nurses demonstrate their specialisation and knowledge and show their confidence through using expert discourse</a:t>
            </a:r>
            <a:r>
              <a:rPr lang="en-GB" altLang="zh-TW" sz="2400" dirty="0" smtClean="0"/>
              <a:t>. </a:t>
            </a:r>
          </a:p>
          <a:p>
            <a:pPr>
              <a:buFont typeface="Wingdings" panose="05000000000000000000" pitchFamily="2" charset="2"/>
              <a:buChar char="Ø"/>
            </a:pPr>
            <a:endParaRPr lang="zh-TW" altLang="en-US" sz="2400" dirty="0"/>
          </a:p>
        </p:txBody>
      </p:sp>
    </p:spTree>
    <p:extLst>
      <p:ext uri="{BB962C8B-B14F-4D97-AF65-F5344CB8AC3E}">
        <p14:creationId xmlns:p14="http://schemas.microsoft.com/office/powerpoint/2010/main" val="23496040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323528" y="365126"/>
            <a:ext cx="7886700" cy="1325563"/>
          </a:xfrm>
        </p:spPr>
        <p:txBody>
          <a:bodyPr/>
          <a:lstStyle/>
          <a:p>
            <a:r>
              <a:rPr lang="en-US" altLang="zh-TW" dirty="0" smtClean="0"/>
              <a:t>RESEARCH FINDINGS</a:t>
            </a:r>
            <a:endParaRPr lang="zh-TW" altLang="en-US" dirty="0"/>
          </a:p>
        </p:txBody>
      </p:sp>
      <p:sp>
        <p:nvSpPr>
          <p:cNvPr id="2" name="矩形 1"/>
          <p:cNvSpPr/>
          <p:nvPr/>
        </p:nvSpPr>
        <p:spPr>
          <a:xfrm>
            <a:off x="395536" y="1997839"/>
            <a:ext cx="7560840" cy="1754326"/>
          </a:xfrm>
          <a:prstGeom prst="rect">
            <a:avLst/>
          </a:prstGeom>
        </p:spPr>
        <p:txBody>
          <a:bodyPr wrap="square">
            <a:spAutoFit/>
          </a:bodyPr>
          <a:lstStyle/>
          <a:p>
            <a:r>
              <a:rPr lang="en-US" altLang="zh-TW" dirty="0" smtClean="0"/>
              <a:t>“ When </a:t>
            </a:r>
            <a:r>
              <a:rPr lang="en-US" altLang="zh-TW" dirty="0"/>
              <a:t>speaking in medical discourse in English, I feel professional. For example, doctors always use it to give their orders to nurses or to ask about their patients’ conditions. If nurses don’t understand doctors’ questions or orders, it really shows that they are not knowledgeable enough. Understanding medical discourse is the affirmation of the ability and professionalism of nurses </a:t>
            </a:r>
            <a:r>
              <a:rPr lang="en-US" altLang="zh-TW" dirty="0" smtClean="0"/>
              <a:t>(Amy)” </a:t>
            </a:r>
            <a:endParaRPr lang="zh-TW" altLang="en-US" dirty="0"/>
          </a:p>
        </p:txBody>
      </p:sp>
    </p:spTree>
    <p:extLst>
      <p:ext uri="{BB962C8B-B14F-4D97-AF65-F5344CB8AC3E}">
        <p14:creationId xmlns:p14="http://schemas.microsoft.com/office/powerpoint/2010/main" val="32884855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251520" y="365126"/>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256361" y="1556792"/>
            <a:ext cx="7994849" cy="4896544"/>
          </a:xfrm>
        </p:spPr>
        <p:txBody>
          <a:bodyPr/>
          <a:lstStyle/>
          <a:p>
            <a:pPr>
              <a:buFont typeface="Wingdings" panose="05000000000000000000" pitchFamily="2" charset="2"/>
              <a:buChar char="Ø"/>
            </a:pPr>
            <a:r>
              <a:rPr lang="en-US" altLang="zh-TW" dirty="0" smtClean="0"/>
              <a:t> Working </a:t>
            </a:r>
            <a:r>
              <a:rPr lang="en-US" altLang="zh-TW" dirty="0"/>
              <a:t>in different wards shapes nurses’ perspectives on medical discourse in relation to professional recognition. </a:t>
            </a:r>
            <a:endParaRPr lang="en-US" altLang="zh-TW" dirty="0" smtClean="0"/>
          </a:p>
          <a:p>
            <a:pPr>
              <a:buFont typeface="Wingdings" panose="05000000000000000000" pitchFamily="2" charset="2"/>
              <a:buChar char="Ø"/>
            </a:pPr>
            <a:r>
              <a:rPr lang="en-US" altLang="zh-TW" dirty="0" smtClean="0"/>
              <a:t>For example, </a:t>
            </a:r>
            <a:r>
              <a:rPr lang="en-GB" altLang="zh-TW" dirty="0"/>
              <a:t>o</a:t>
            </a:r>
            <a:r>
              <a:rPr lang="en-GB" altLang="zh-TW" dirty="0" smtClean="0"/>
              <a:t>ne nurse, Justin, </a:t>
            </a:r>
            <a:r>
              <a:rPr lang="en-GB" altLang="zh-TW" dirty="0"/>
              <a:t>from the </a:t>
            </a:r>
            <a:r>
              <a:rPr lang="en-GB" altLang="zh-TW" dirty="0" smtClean="0"/>
              <a:t>psychiatric ward, </a:t>
            </a:r>
            <a:r>
              <a:rPr lang="en-GB" altLang="zh-TW" dirty="0"/>
              <a:t>although believing the close relationship between medical discourse and social acceptance, gave less importance to the role of medical discourse to </a:t>
            </a:r>
            <a:r>
              <a:rPr lang="en-GB" altLang="zh-TW" dirty="0" smtClean="0"/>
              <a:t>his </a:t>
            </a:r>
            <a:r>
              <a:rPr lang="en-GB" altLang="zh-TW" dirty="0"/>
              <a:t>professionalism. </a:t>
            </a:r>
            <a:endParaRPr lang="en-GB" altLang="zh-TW" dirty="0" smtClean="0"/>
          </a:p>
          <a:p>
            <a:pPr>
              <a:buFont typeface="Wingdings" panose="05000000000000000000" pitchFamily="2" charset="2"/>
              <a:buChar char="Ø"/>
            </a:pPr>
            <a:endParaRPr lang="en-GB" altLang="zh-TW" dirty="0"/>
          </a:p>
          <a:p>
            <a:pPr marL="0" indent="0">
              <a:buNone/>
            </a:pPr>
            <a:r>
              <a:rPr lang="en-GB" altLang="zh-TW" dirty="0" smtClean="0"/>
              <a:t> “ Professional </a:t>
            </a:r>
            <a:r>
              <a:rPr lang="en-GB" altLang="zh-TW" dirty="0"/>
              <a:t>consulting knowledge and skills are what constitute my </a:t>
            </a:r>
            <a:r>
              <a:rPr lang="en-GB" altLang="zh-TW" dirty="0" smtClean="0"/>
              <a:t>   professionalism</a:t>
            </a:r>
            <a:r>
              <a:rPr lang="en-GB" altLang="zh-TW" dirty="0"/>
              <a:t>. They are much more important than the ability to speak in medical discourse in English. The patients living in the ward where I am working now [the psychiatric ward] are, in the eyes of most people, abnormal. My job is to establish my patients’ insights and help them to be accepted by this society, and these realise my </a:t>
            </a:r>
            <a:r>
              <a:rPr lang="en-GB" altLang="zh-TW" dirty="0" smtClean="0"/>
              <a:t>professionalism (Justin)”</a:t>
            </a:r>
            <a:endParaRPr lang="zh-TW" altLang="en-US" dirty="0"/>
          </a:p>
        </p:txBody>
      </p:sp>
      <p:sp>
        <p:nvSpPr>
          <p:cNvPr id="12" name="Rectangle 3"/>
          <p:cNvSpPr>
            <a:spLocks noChangeArrowheads="1"/>
          </p:cNvSpPr>
          <p:nvPr/>
        </p:nvSpPr>
        <p:spPr bwMode="auto">
          <a:xfrm>
            <a:off x="-2356768" y="-297785"/>
            <a:ext cx="13221109" cy="754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16" name="Rectangle 4"/>
          <p:cNvSpPr>
            <a:spLocks noChangeArrowheads="1"/>
          </p:cNvSpPr>
          <p:nvPr/>
        </p:nvSpPr>
        <p:spPr bwMode="auto">
          <a:xfrm>
            <a:off x="-2136963" y="-1200895"/>
            <a:ext cx="12857706" cy="833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42500011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51520" y="116632"/>
            <a:ext cx="6347715" cy="1218152"/>
          </a:xfrm>
        </p:spPr>
        <p:txBody>
          <a:bodyPr/>
          <a:lstStyle/>
          <a:p>
            <a:r>
              <a:rPr lang="en-US" altLang="zh-TW" dirty="0" smtClean="0"/>
              <a:t>RESEARCH FINDINGS</a:t>
            </a:r>
            <a:endParaRPr lang="zh-TW" altLang="en-US" dirty="0"/>
          </a:p>
        </p:txBody>
      </p:sp>
      <p:sp>
        <p:nvSpPr>
          <p:cNvPr id="3" name="文字版面配置區 2"/>
          <p:cNvSpPr>
            <a:spLocks noGrp="1"/>
          </p:cNvSpPr>
          <p:nvPr>
            <p:ph type="body" idx="1"/>
          </p:nvPr>
        </p:nvSpPr>
        <p:spPr>
          <a:xfrm>
            <a:off x="251521" y="1484784"/>
            <a:ext cx="8568952" cy="5184576"/>
          </a:xfrm>
        </p:spPr>
        <p:txBody>
          <a:bodyPr>
            <a:normAutofit/>
          </a:bodyPr>
          <a:lstStyle/>
          <a:p>
            <a:r>
              <a:rPr lang="en-US" altLang="zh-TW" sz="2400" i="1" dirty="0" smtClean="0">
                <a:solidFill>
                  <a:schemeClr val="tx1"/>
                </a:solidFill>
              </a:rPr>
              <a:t>SUMMARY: Nurses </a:t>
            </a:r>
            <a:r>
              <a:rPr lang="en-GB" altLang="zh-TW" sz="2400" i="1" dirty="0" smtClean="0">
                <a:solidFill>
                  <a:schemeClr val="tx1"/>
                </a:solidFill>
              </a:rPr>
              <a:t>entered </a:t>
            </a:r>
            <a:r>
              <a:rPr lang="en-GB" altLang="zh-TW" sz="2400" i="1" dirty="0">
                <a:solidFill>
                  <a:schemeClr val="tx1"/>
                </a:solidFill>
              </a:rPr>
              <a:t>the nursing community and learned how to use medical discourse to communicate with the established members and other healthcare professionals. </a:t>
            </a:r>
            <a:r>
              <a:rPr lang="en-GB" altLang="zh-TW" sz="2400" i="1" dirty="0" smtClean="0">
                <a:solidFill>
                  <a:schemeClr val="tx1"/>
                </a:solidFill>
              </a:rPr>
              <a:t> When </a:t>
            </a:r>
            <a:r>
              <a:rPr lang="en-GB" altLang="zh-TW" sz="2400" i="1" dirty="0">
                <a:solidFill>
                  <a:schemeClr val="tx1"/>
                </a:solidFill>
              </a:rPr>
              <a:t>they speak in medical discourse, they feel that they are a member of the healthcare community. </a:t>
            </a:r>
            <a:r>
              <a:rPr lang="en-US" altLang="zh-TW" sz="2400" i="1" dirty="0" smtClean="0">
                <a:solidFill>
                  <a:schemeClr val="tx1"/>
                </a:solidFill>
              </a:rPr>
              <a:t>In addition, </a:t>
            </a:r>
            <a:r>
              <a:rPr lang="en-GB" altLang="zh-TW" sz="2400" i="1" dirty="0" smtClean="0">
                <a:solidFill>
                  <a:schemeClr val="tx1"/>
                </a:solidFill>
              </a:rPr>
              <a:t> nurses’  </a:t>
            </a:r>
            <a:r>
              <a:rPr lang="en-GB" altLang="zh-TW" sz="2400" i="1" dirty="0">
                <a:solidFill>
                  <a:schemeClr val="tx1"/>
                </a:solidFill>
              </a:rPr>
              <a:t>professional identity can be displayed by the use of medical </a:t>
            </a:r>
            <a:r>
              <a:rPr lang="en-GB" altLang="zh-TW" sz="2400" i="1" dirty="0" smtClean="0">
                <a:solidFill>
                  <a:schemeClr val="tx1"/>
                </a:solidFill>
              </a:rPr>
              <a:t>discourse</a:t>
            </a:r>
            <a:r>
              <a:rPr lang="en-US" altLang="zh-TW" sz="2400" i="1" dirty="0" smtClean="0">
                <a:solidFill>
                  <a:schemeClr val="tx1"/>
                </a:solidFill>
              </a:rPr>
              <a:t>  </a:t>
            </a:r>
            <a:r>
              <a:rPr lang="en-GB" altLang="zh-TW" sz="2400" i="1" dirty="0" smtClean="0">
                <a:solidFill>
                  <a:schemeClr val="tx1"/>
                </a:solidFill>
              </a:rPr>
              <a:t>and </a:t>
            </a:r>
            <a:r>
              <a:rPr lang="en-GB" altLang="zh-TW" sz="2400" i="1" dirty="0">
                <a:solidFill>
                  <a:schemeClr val="tx1"/>
                </a:solidFill>
              </a:rPr>
              <a:t>their professional image can be built by showing their good knowledge in medical discourse. </a:t>
            </a:r>
            <a:endParaRPr lang="zh-TW" altLang="zh-TW" sz="2400" i="1" dirty="0">
              <a:solidFill>
                <a:schemeClr val="tx1"/>
              </a:solidFill>
            </a:endParaRPr>
          </a:p>
          <a:p>
            <a:endParaRPr lang="zh-TW" altLang="en-US" i="1" dirty="0">
              <a:solidFill>
                <a:schemeClr val="tx1"/>
              </a:solidFill>
            </a:endParaRPr>
          </a:p>
        </p:txBody>
      </p:sp>
    </p:spTree>
    <p:extLst>
      <p:ext uri="{BB962C8B-B14F-4D97-AF65-F5344CB8AC3E}">
        <p14:creationId xmlns:p14="http://schemas.microsoft.com/office/powerpoint/2010/main" val="19830550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365126"/>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107504" y="1484784"/>
            <a:ext cx="8496943" cy="5373216"/>
          </a:xfrm>
        </p:spPr>
        <p:txBody>
          <a:bodyPr>
            <a:normAutofit/>
          </a:bodyPr>
          <a:lstStyle/>
          <a:p>
            <a:pPr>
              <a:buAutoNum type="arabicPeriod" startAt="3"/>
            </a:pPr>
            <a:r>
              <a:rPr lang="en-GB" altLang="zh-TW" b="1" i="1" u="sng" dirty="0" smtClean="0"/>
              <a:t>Commitment to nursing</a:t>
            </a:r>
          </a:p>
          <a:p>
            <a:pPr marL="0" indent="0">
              <a:buNone/>
            </a:pPr>
            <a:endParaRPr lang="en-GB" altLang="zh-TW" b="1" i="1" u="sng" dirty="0"/>
          </a:p>
          <a:p>
            <a:pPr>
              <a:buFont typeface="Wingdings" panose="05000000000000000000" pitchFamily="2" charset="2"/>
              <a:buChar char="Ø"/>
            </a:pPr>
            <a:r>
              <a:rPr lang="en-GB" altLang="zh-TW" dirty="0"/>
              <a:t>All nurses in this study have strong commitment to nursing. For them, their job is to care for patients and to improve patient well-being. Learning in clinical practice is particularly important to the nurses. It makes nurses more knowledgeable and competent</a:t>
            </a:r>
            <a:r>
              <a:rPr lang="zh-TW" altLang="zh-TW" dirty="0"/>
              <a:t>―</a:t>
            </a:r>
            <a:r>
              <a:rPr lang="en-GB" altLang="zh-TW" dirty="0"/>
              <a:t>they know how to react, they have ability to deal with things happening around or to them, and they use proper language when talking to insiders.  </a:t>
            </a:r>
            <a:endParaRPr lang="zh-TW" altLang="zh-TW" dirty="0"/>
          </a:p>
          <a:p>
            <a:pPr>
              <a:buFont typeface="Wingdings" panose="05000000000000000000" pitchFamily="2" charset="2"/>
              <a:buChar char="Ø"/>
            </a:pPr>
            <a:endParaRPr lang="en-GB" altLang="zh-TW" dirty="0" smtClean="0"/>
          </a:p>
          <a:p>
            <a:pPr>
              <a:buFont typeface="Wingdings" panose="05000000000000000000" pitchFamily="2" charset="2"/>
              <a:buChar char="Ø"/>
            </a:pPr>
            <a:r>
              <a:rPr lang="en-GB" altLang="zh-TW" dirty="0" smtClean="0"/>
              <a:t>Nurses</a:t>
            </a:r>
            <a:r>
              <a:rPr lang="en-GB" altLang="zh-TW" dirty="0"/>
              <a:t>’ involvement in clinical practice creates strong needs and pressures for learning because the meaning of medical discourse must be comprehended, no matter in oral or written communication, in order for nurses to function properly in the situation</a:t>
            </a:r>
            <a:r>
              <a:rPr lang="en-GB" altLang="zh-TW" dirty="0" smtClean="0"/>
              <a:t>.</a:t>
            </a:r>
          </a:p>
          <a:p>
            <a:pPr>
              <a:buFont typeface="Wingdings" panose="05000000000000000000" pitchFamily="2" charset="2"/>
              <a:buChar char="Ø"/>
            </a:pPr>
            <a:r>
              <a:rPr lang="en-GB" altLang="zh-TW" dirty="0"/>
              <a:t>It is only when nurses understand the meaning expressed in communication could they know and decide what to provide to their patients</a:t>
            </a:r>
            <a:r>
              <a:rPr lang="en-GB" altLang="zh-TW" dirty="0" smtClean="0"/>
              <a:t>.</a:t>
            </a:r>
          </a:p>
          <a:p>
            <a:pPr>
              <a:buFont typeface="Wingdings" panose="05000000000000000000" pitchFamily="2" charset="2"/>
              <a:buChar char="Ø"/>
            </a:pPr>
            <a:endParaRPr lang="en-GB" altLang="zh-TW" dirty="0" smtClean="0"/>
          </a:p>
          <a:p>
            <a:pPr>
              <a:buFont typeface="Wingdings" panose="05000000000000000000" pitchFamily="2" charset="2"/>
              <a:buChar char="Ø"/>
            </a:pPr>
            <a:endParaRPr lang="en-GB" altLang="zh-TW" b="1" i="1" u="sng" dirty="0"/>
          </a:p>
          <a:p>
            <a:endParaRPr lang="zh-TW" altLang="en-US" dirty="0"/>
          </a:p>
        </p:txBody>
      </p:sp>
    </p:spTree>
    <p:extLst>
      <p:ext uri="{BB962C8B-B14F-4D97-AF65-F5344CB8AC3E}">
        <p14:creationId xmlns:p14="http://schemas.microsoft.com/office/powerpoint/2010/main" val="39654327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365126"/>
            <a:ext cx="7886700" cy="1325563"/>
          </a:xfrm>
        </p:spPr>
        <p:txBody>
          <a:bodyPr/>
          <a:lstStyle/>
          <a:p>
            <a:r>
              <a:rPr lang="en-US" altLang="zh-TW" dirty="0" smtClean="0"/>
              <a:t>RESEARCH FINDINGS</a:t>
            </a:r>
            <a:endParaRPr lang="zh-TW" altLang="en-US" dirty="0"/>
          </a:p>
        </p:txBody>
      </p:sp>
      <p:sp>
        <p:nvSpPr>
          <p:cNvPr id="2" name="內容版面配置區 1"/>
          <p:cNvSpPr>
            <a:spLocks noGrp="1"/>
          </p:cNvSpPr>
          <p:nvPr>
            <p:ph idx="1"/>
          </p:nvPr>
        </p:nvSpPr>
        <p:spPr>
          <a:xfrm>
            <a:off x="179512" y="1772816"/>
            <a:ext cx="8712967" cy="4353347"/>
          </a:xfrm>
        </p:spPr>
        <p:txBody>
          <a:bodyPr/>
          <a:lstStyle/>
          <a:p>
            <a:pPr marL="0" indent="0">
              <a:buNone/>
            </a:pPr>
            <a:r>
              <a:rPr lang="en-GB" altLang="zh-TW" dirty="0" smtClean="0"/>
              <a:t>“ I </a:t>
            </a:r>
            <a:r>
              <a:rPr lang="en-GB" altLang="zh-TW" dirty="0"/>
              <a:t>think that nurses are seen as professional because we have professional knowledge and skills. But, knowledge and skills are changing so we have to continue to learn in order to keep abreast of medical and nursing knowledge. It is only when you are equipped with such knowledge could you provide quality nursing care to your patients </a:t>
            </a:r>
            <a:r>
              <a:rPr lang="en-GB" altLang="zh-TW" dirty="0" smtClean="0"/>
              <a:t>(Karen)”. </a:t>
            </a:r>
          </a:p>
          <a:p>
            <a:pPr marL="0" indent="0">
              <a:buNone/>
            </a:pPr>
            <a:endParaRPr lang="en-GB" altLang="zh-TW" dirty="0" smtClean="0"/>
          </a:p>
          <a:p>
            <a:pPr marL="0" indent="0">
              <a:buNone/>
            </a:pPr>
            <a:r>
              <a:rPr lang="en-GB" altLang="zh-TW" i="1" dirty="0" smtClean="0">
                <a:solidFill>
                  <a:schemeClr val="tx1"/>
                </a:solidFill>
              </a:rPr>
              <a:t>Summary: </a:t>
            </a:r>
            <a:r>
              <a:rPr lang="en-US" altLang="zh-TW" i="1" dirty="0" smtClean="0">
                <a:solidFill>
                  <a:schemeClr val="tx1"/>
                </a:solidFill>
              </a:rPr>
              <a:t>All </a:t>
            </a:r>
            <a:r>
              <a:rPr lang="en-GB" altLang="zh-TW" i="1" dirty="0" smtClean="0">
                <a:solidFill>
                  <a:schemeClr val="tx1"/>
                </a:solidFill>
              </a:rPr>
              <a:t>of </a:t>
            </a:r>
            <a:r>
              <a:rPr lang="en-GB" altLang="zh-TW" i="1" dirty="0">
                <a:solidFill>
                  <a:schemeClr val="tx1"/>
                </a:solidFill>
              </a:rPr>
              <a:t>the participants have a strong commitment to nursing. Being involved in the community devoted to the provision of quality nursing care, the nurses developed a belief that continuing learning in clinical practice is important</a:t>
            </a:r>
            <a:r>
              <a:rPr lang="en-GB" altLang="zh-TW" dirty="0"/>
              <a:t>. </a:t>
            </a:r>
          </a:p>
          <a:p>
            <a:pPr marL="0" indent="0">
              <a:buNone/>
            </a:pPr>
            <a:endParaRPr lang="zh-TW" altLang="en-US" dirty="0"/>
          </a:p>
        </p:txBody>
      </p:sp>
    </p:spTree>
    <p:extLst>
      <p:ext uri="{BB962C8B-B14F-4D97-AF65-F5344CB8AC3E}">
        <p14:creationId xmlns:p14="http://schemas.microsoft.com/office/powerpoint/2010/main" val="20016510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a:xfrm>
            <a:off x="179512" y="365126"/>
            <a:ext cx="7886700" cy="1325563"/>
          </a:xfrm>
        </p:spPr>
        <p:txBody>
          <a:bodyPr/>
          <a:lstStyle/>
          <a:p>
            <a:r>
              <a:rPr lang="en-US" altLang="zh-TW" dirty="0" smtClean="0"/>
              <a:t>CONCLUSIONS</a:t>
            </a:r>
            <a:endParaRPr lang="zh-TW" altLang="en-US" dirty="0"/>
          </a:p>
        </p:txBody>
      </p:sp>
      <p:sp>
        <p:nvSpPr>
          <p:cNvPr id="2" name="內容版面配置區 1"/>
          <p:cNvSpPr>
            <a:spLocks noGrp="1"/>
          </p:cNvSpPr>
          <p:nvPr>
            <p:ph idx="1"/>
          </p:nvPr>
        </p:nvSpPr>
        <p:spPr>
          <a:xfrm>
            <a:off x="179512" y="1556792"/>
            <a:ext cx="8712968" cy="3880773"/>
          </a:xfrm>
        </p:spPr>
        <p:txBody>
          <a:bodyPr>
            <a:normAutofit lnSpcReduction="10000"/>
          </a:bodyPr>
          <a:lstStyle/>
          <a:p>
            <a:pPr>
              <a:buFont typeface="Wingdings" panose="05000000000000000000" pitchFamily="2" charset="2"/>
              <a:buChar char="Ø"/>
            </a:pPr>
            <a:r>
              <a:rPr lang="en-GB" altLang="zh-TW" dirty="0"/>
              <a:t>Nurses’ connection with the nursing community leads them to </a:t>
            </a:r>
            <a:r>
              <a:rPr lang="en-GB" altLang="zh-TW"/>
              <a:t>developing </a:t>
            </a:r>
            <a:r>
              <a:rPr lang="en-GB" altLang="zh-TW" smtClean="0"/>
              <a:t> </a:t>
            </a:r>
            <a:r>
              <a:rPr lang="en-GB" altLang="zh-TW" dirty="0"/>
              <a:t>beliefs regarding medical discourse to their role as a nursing professional. Three important elements contributing to the process of developing processional identity identified by this study include learning in practice, incorporating into </a:t>
            </a:r>
            <a:r>
              <a:rPr lang="en-GB" altLang="zh-TW" dirty="0" err="1"/>
              <a:t>CoP</a:t>
            </a:r>
            <a:r>
              <a:rPr lang="en-GB" altLang="zh-TW" dirty="0"/>
              <a:t>, and commitment to nursing. </a:t>
            </a:r>
            <a:r>
              <a:rPr lang="en-US" altLang="zh-TW" dirty="0" smtClean="0"/>
              <a:t> </a:t>
            </a:r>
          </a:p>
          <a:p>
            <a:pPr marL="0" indent="0">
              <a:buNone/>
            </a:pPr>
            <a:endParaRPr lang="zh-TW" altLang="zh-TW" dirty="0"/>
          </a:p>
          <a:p>
            <a:pPr>
              <a:buFont typeface="Wingdings" panose="05000000000000000000" pitchFamily="2" charset="2"/>
              <a:buChar char="Ø"/>
            </a:pPr>
            <a:r>
              <a:rPr lang="en-GB" altLang="zh-TW" dirty="0"/>
              <a:t>Nurses’ voices are sending an important message, that is, they want to belong to the community, but they meet difficulties in the process of positioning themselves and being positioned in the community. Although the nurses in this study conquer all the difficulties and eventually become a full member in the community, there is a need to provide adequate preparation informed by the experience of nurses who have resided in the hospital so that novice nurses can adapt and familiar themselves in the nursing community. </a:t>
            </a:r>
            <a:endParaRPr lang="zh-TW" altLang="zh-TW" dirty="0"/>
          </a:p>
          <a:p>
            <a:endParaRPr lang="zh-TW" altLang="en-US" dirty="0"/>
          </a:p>
        </p:txBody>
      </p:sp>
    </p:spTree>
    <p:extLst>
      <p:ext uri="{BB962C8B-B14F-4D97-AF65-F5344CB8AC3E}">
        <p14:creationId xmlns:p14="http://schemas.microsoft.com/office/powerpoint/2010/main" val="41536794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475656" y="2636912"/>
            <a:ext cx="6347714" cy="1320800"/>
          </a:xfrm>
        </p:spPr>
        <p:txBody>
          <a:bodyPr/>
          <a:lstStyle/>
          <a:p>
            <a:r>
              <a:rPr lang="en-US" altLang="zh-TW" sz="4000" dirty="0" smtClean="0"/>
              <a:t>Thank</a:t>
            </a:r>
            <a:r>
              <a:rPr lang="en-US" altLang="zh-TW" dirty="0" smtClean="0"/>
              <a:t> you for your attention</a:t>
            </a:r>
            <a:endParaRPr lang="zh-TW" altLang="en-US" dirty="0"/>
          </a:p>
        </p:txBody>
      </p:sp>
    </p:spTree>
    <p:extLst>
      <p:ext uri="{BB962C8B-B14F-4D97-AF65-F5344CB8AC3E}">
        <p14:creationId xmlns:p14="http://schemas.microsoft.com/office/powerpoint/2010/main" val="808095106"/>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2617</TotalTime>
  <Words>1897</Words>
  <Application>Microsoft Office PowerPoint</Application>
  <PresentationFormat>如螢幕大小 (4:3)</PresentationFormat>
  <Paragraphs>142</Paragraphs>
  <Slides>25</Slides>
  <Notes>4</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25</vt:i4>
      </vt:variant>
    </vt:vector>
  </HeadingPairs>
  <TitlesOfParts>
    <vt:vector size="34" baseType="lpstr">
      <vt:lpstr>新細明體</vt:lpstr>
      <vt:lpstr>Arial</vt:lpstr>
      <vt:lpstr>Calibri</vt:lpstr>
      <vt:lpstr>Calibri Light</vt:lpstr>
      <vt:lpstr>Symbol</vt:lpstr>
      <vt:lpstr>Tahoma</vt:lpstr>
      <vt:lpstr>Times New Roman</vt:lpstr>
      <vt:lpstr>Wingdings</vt:lpstr>
      <vt:lpstr>Office 佈景主題</vt:lpstr>
      <vt:lpstr>PowerPoint 簡報</vt:lpstr>
      <vt:lpstr>INTRODUCTION</vt:lpstr>
      <vt:lpstr>Research aim</vt:lpstr>
      <vt:lpstr>BACKGROUND- (1) Language as a means to identity construction </vt:lpstr>
      <vt:lpstr>BACKGROUND</vt:lpstr>
      <vt:lpstr>BACKGROUND- (2) Cognitive apprenticeship learning in hospital settings  </vt:lpstr>
      <vt:lpstr>BACKGROUND</vt:lpstr>
      <vt:lpstr>METHODOLOGY</vt:lpstr>
      <vt:lpstr>METHODOLOGY</vt:lpstr>
      <vt:lpstr>METHODOLOGY</vt:lpstr>
      <vt:lpstr>METHODOLOGY</vt:lpstr>
      <vt:lpstr>RESEARCH FINDINGS</vt:lpstr>
      <vt:lpstr>RESEARCH FINDINGS</vt:lpstr>
      <vt:lpstr>RESEARCH FINDINGS</vt:lpstr>
      <vt:lpstr>RESEARCH FINDINGS</vt:lpstr>
      <vt:lpstr>RESEARCH FINDINGS</vt:lpstr>
      <vt:lpstr>RESEARCH FINDINGS</vt:lpstr>
      <vt:lpstr>RESEARCH FINDINGS</vt:lpstr>
      <vt:lpstr>RESEARCH FINDINGS</vt:lpstr>
      <vt:lpstr>RESEARCH FINDINGS</vt:lpstr>
      <vt:lpstr>RESEARCH FINDINGS</vt:lpstr>
      <vt:lpstr>RESEARCH FINDINGS</vt:lpstr>
      <vt:lpstr>RESEARCH FINDINGS</vt:lpstr>
      <vt:lpstr>CONCLUSIONS</vt:lpstr>
      <vt:lpstr>Thank you for your attention</vt:lpstr>
    </vt:vector>
  </TitlesOfParts>
  <Company>SYNNEX</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學生學習成果及成效</dc:title>
  <dc:creator>USER</dc:creator>
  <cp:lastModifiedBy>MAX</cp:lastModifiedBy>
  <cp:revision>161</cp:revision>
  <dcterms:created xsi:type="dcterms:W3CDTF">2017-05-31T05:20:48Z</dcterms:created>
  <dcterms:modified xsi:type="dcterms:W3CDTF">2017-10-12T14:34:22Z</dcterms:modified>
</cp:coreProperties>
</file>