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4" r:id="rId1"/>
  </p:sldMasterIdLst>
  <p:notesMasterIdLst>
    <p:notesMasterId r:id="rId32"/>
  </p:notesMasterIdLst>
  <p:handoutMasterIdLst>
    <p:handoutMasterId r:id="rId33"/>
  </p:handoutMasterIdLst>
  <p:sldIdLst>
    <p:sldId id="303" r:id="rId2"/>
    <p:sldId id="258" r:id="rId3"/>
    <p:sldId id="296" r:id="rId4"/>
    <p:sldId id="285" r:id="rId5"/>
    <p:sldId id="280" r:id="rId6"/>
    <p:sldId id="292" r:id="rId7"/>
    <p:sldId id="264" r:id="rId8"/>
    <p:sldId id="300" r:id="rId9"/>
    <p:sldId id="267" r:id="rId10"/>
    <p:sldId id="265" r:id="rId11"/>
    <p:sldId id="257" r:id="rId12"/>
    <p:sldId id="259" r:id="rId13"/>
    <p:sldId id="275" r:id="rId14"/>
    <p:sldId id="304" r:id="rId15"/>
    <p:sldId id="297" r:id="rId16"/>
    <p:sldId id="286" r:id="rId17"/>
    <p:sldId id="298" r:id="rId18"/>
    <p:sldId id="301" r:id="rId19"/>
    <p:sldId id="284" r:id="rId20"/>
    <p:sldId id="306" r:id="rId21"/>
    <p:sldId id="274" r:id="rId22"/>
    <p:sldId id="288" r:id="rId23"/>
    <p:sldId id="289" r:id="rId24"/>
    <p:sldId id="302" r:id="rId25"/>
    <p:sldId id="291" r:id="rId26"/>
    <p:sldId id="271" r:id="rId27"/>
    <p:sldId id="282" r:id="rId28"/>
    <p:sldId id="263" r:id="rId29"/>
    <p:sldId id="290" r:id="rId30"/>
    <p:sldId id="305" r:id="rId31"/>
  </p:sldIdLst>
  <p:sldSz cx="10080625" cy="7559675"/>
  <p:notesSz cx="7010400" cy="9296400"/>
  <p:defaultTextStyle>
    <a:defPPr>
      <a:defRPr lang="en-GB"/>
    </a:defPPr>
    <a:lvl1pPr algn="l" defTabSz="45710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1pPr>
    <a:lvl2pPr marL="431710" indent="-215856" algn="l" defTabSz="45710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2pPr>
    <a:lvl3pPr marL="647566" indent="-215856" algn="l" defTabSz="45710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3pPr>
    <a:lvl4pPr marL="863422" indent="-215856" algn="l" defTabSz="45710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4pPr>
    <a:lvl5pPr marL="1079276" indent="-215856" algn="l" defTabSz="45710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5pPr>
    <a:lvl6pPr marL="2285526" algn="l" defTabSz="914210" rtl="0" eaLnBrk="1" latinLnBrk="0" hangingPunct="1"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6pPr>
    <a:lvl7pPr marL="2742632" algn="l" defTabSz="914210" rtl="0" eaLnBrk="1" latinLnBrk="0" hangingPunct="1"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7pPr>
    <a:lvl8pPr marL="3199737" algn="l" defTabSz="914210" rtl="0" eaLnBrk="1" latinLnBrk="0" hangingPunct="1"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8pPr>
    <a:lvl9pPr marL="3656842" algn="l" defTabSz="914210" rtl="0" eaLnBrk="1" latinLnBrk="0" hangingPunct="1">
      <a:defRPr sz="2400" kern="1200">
        <a:solidFill>
          <a:schemeClr val="tx1"/>
        </a:solidFill>
        <a:latin typeface="Times New Roman" pitchFamily="1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CC33"/>
    <a:srgbClr val="CC3300"/>
    <a:srgbClr val="A5002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74" autoAdjust="0"/>
    <p:restoredTop sz="94660"/>
  </p:normalViewPr>
  <p:slideViewPr>
    <p:cSldViewPr>
      <p:cViewPr>
        <p:scale>
          <a:sx n="50" d="100"/>
          <a:sy n="50" d="100"/>
        </p:scale>
        <p:origin x="-2034" y="-306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62"/>
        <p:guide pos="194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13" cy="465114"/>
          </a:xfrm>
          <a:prstGeom prst="rect">
            <a:avLst/>
          </a:prstGeom>
        </p:spPr>
        <p:txBody>
          <a:bodyPr vert="horz" lIns="83622" tIns="41811" rIns="83622" bIns="41811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556" y="0"/>
            <a:ext cx="3038413" cy="465114"/>
          </a:xfrm>
          <a:prstGeom prst="rect">
            <a:avLst/>
          </a:prstGeom>
        </p:spPr>
        <p:txBody>
          <a:bodyPr vert="horz" lIns="83622" tIns="41811" rIns="83622" bIns="41811" rtlCol="0"/>
          <a:lstStyle>
            <a:lvl1pPr algn="r">
              <a:defRPr sz="1100"/>
            </a:lvl1pPr>
          </a:lstStyle>
          <a:p>
            <a:fld id="{AF328411-20C1-421B-9215-0A631EBE551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819"/>
            <a:ext cx="3038413" cy="465114"/>
          </a:xfrm>
          <a:prstGeom prst="rect">
            <a:avLst/>
          </a:prstGeom>
        </p:spPr>
        <p:txBody>
          <a:bodyPr vert="horz" lIns="83622" tIns="41811" rIns="83622" bIns="41811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556" y="8829819"/>
            <a:ext cx="3038413" cy="465114"/>
          </a:xfrm>
          <a:prstGeom prst="rect">
            <a:avLst/>
          </a:prstGeom>
        </p:spPr>
        <p:txBody>
          <a:bodyPr vert="horz" lIns="83622" tIns="41811" rIns="83622" bIns="41811" rtlCol="0" anchor="b"/>
          <a:lstStyle>
            <a:lvl1pPr algn="r">
              <a:defRPr sz="1100"/>
            </a:lvl1pPr>
          </a:lstStyle>
          <a:p>
            <a:fld id="{BED93EB3-7BE3-4395-BD58-9AA7895EE4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9446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81125" y="930275"/>
            <a:ext cx="4244975" cy="3184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069602" y="4425180"/>
            <a:ext cx="4875492" cy="35345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649867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10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796" indent="-285692" algn="l" defTabSz="45710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2762" indent="-228552" algn="l" defTabSz="45710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599868" indent="-228552" algn="l" defTabSz="45710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6973" indent="-228552" algn="l" defTabSz="45710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5526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32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37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42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12/8/2015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200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300" dirty="0">
              <a:solidFill>
                <a:schemeClr val="tx2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403225" cy="7555768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41266" y="750102"/>
            <a:ext cx="50403" cy="403183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96634" y="750102"/>
            <a:ext cx="30242" cy="403183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75632" y="750102"/>
            <a:ext cx="10081" cy="403183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44486" y="750102"/>
            <a:ext cx="10081" cy="403183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008065" y="4787794"/>
            <a:ext cx="8568531" cy="2177186"/>
          </a:xfrm>
        </p:spPr>
        <p:txBody>
          <a:bodyPr/>
          <a:lstStyle>
            <a:lvl1pPr marR="10077" algn="l">
              <a:defRPr sz="44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008065" y="3124665"/>
            <a:ext cx="8568531" cy="1663129"/>
          </a:xfrm>
        </p:spPr>
        <p:txBody>
          <a:bodyPr lIns="110852" tIns="50387" anchor="b"/>
          <a:lstStyle>
            <a:lvl1pPr marL="0" indent="0" algn="l">
              <a:spcBef>
                <a:spcPts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503868" indent="0" algn="ctr">
              <a:buNone/>
            </a:lvl2pPr>
            <a:lvl3pPr marL="1007734" indent="0" algn="ctr">
              <a:buNone/>
            </a:lvl3pPr>
            <a:lvl4pPr marL="1511602" indent="0" algn="ctr">
              <a:buNone/>
            </a:lvl4pPr>
            <a:lvl5pPr marL="2015468" indent="0" algn="ctr">
              <a:buNone/>
            </a:lvl5pPr>
            <a:lvl6pPr marL="2519335" indent="0" algn="ctr">
              <a:buNone/>
            </a:lvl6pPr>
            <a:lvl7pPr marL="3023201" indent="0" algn="ctr">
              <a:buNone/>
            </a:lvl7pPr>
            <a:lvl8pPr marL="3527069" indent="0" algn="ctr">
              <a:buNone/>
            </a:lvl8pPr>
            <a:lvl9pPr marL="4030936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81443" y="5563817"/>
            <a:ext cx="80645" cy="1864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81443" y="5287607"/>
            <a:ext cx="80645" cy="251989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81443" y="5112189"/>
            <a:ext cx="80645" cy="151194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81443" y="5007331"/>
            <a:ext cx="80645" cy="8063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12/8/2015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3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5323584" y="1183762"/>
            <a:ext cx="4764855" cy="638372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412274" y="0"/>
            <a:ext cx="6079393" cy="729217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919424" y="1635328"/>
            <a:ext cx="4535805" cy="131048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6552406" y="0"/>
            <a:ext cx="3024188" cy="470379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6552406" y="4703798"/>
            <a:ext cx="3528219" cy="125994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6552406" y="0"/>
            <a:ext cx="1512094" cy="470379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6557660" y="4681052"/>
            <a:ext cx="2304892" cy="287862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6552406" y="4703799"/>
            <a:ext cx="1764109" cy="285587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6552406" y="1511936"/>
            <a:ext cx="3528219" cy="319186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6552406" y="1931918"/>
            <a:ext cx="3528219" cy="277188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1092067" y="4703799"/>
            <a:ext cx="5460339" cy="285587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88036" y="4703799"/>
            <a:ext cx="5880365" cy="285587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404398" y="2687887"/>
            <a:ext cx="6216385" cy="20159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404398" y="2351901"/>
            <a:ext cx="6216385" cy="235189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5040312" y="4703799"/>
            <a:ext cx="1512094" cy="285587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772" tIns="50387" rIns="100772" bIns="50387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310" y="1489968"/>
            <a:ext cx="6303751" cy="1077497"/>
          </a:xfrm>
        </p:spPr>
        <p:txBody>
          <a:bodyPr lIns="90696" tIns="50387" bIns="0" anchor="t"/>
          <a:lstStyle>
            <a:lvl1pPr marL="6046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12/8/2015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3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0361" y="443424"/>
            <a:ext cx="9374981" cy="976943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310" y="564458"/>
            <a:ext cx="8991918" cy="856763"/>
          </a:xfrm>
        </p:spPr>
        <p:txBody>
          <a:bodyPr tIns="70541"/>
          <a:lstStyle>
            <a:lvl1pPr algn="l">
              <a:buNone/>
              <a:defRPr sz="4200" b="0" cap="none" spc="-165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409595" y="750102"/>
            <a:ext cx="30242" cy="403183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53219" y="750102"/>
            <a:ext cx="30242" cy="403183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94387" y="750102"/>
            <a:ext cx="10081" cy="403183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525533" y="750102"/>
            <a:ext cx="10081" cy="403183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51742" y="750102"/>
            <a:ext cx="40323" cy="403183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564458"/>
            <a:ext cx="9072563" cy="1007957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1907" y="1951650"/>
            <a:ext cx="4452276" cy="498903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2193" y="1951650"/>
            <a:ext cx="4452276" cy="498903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12/8/2015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2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3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43425"/>
            <a:ext cx="9775340" cy="976943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536" y="564458"/>
            <a:ext cx="8568531" cy="1007957"/>
          </a:xfrm>
        </p:spPr>
        <p:txBody>
          <a:bodyPr anchor="t"/>
          <a:lstStyle>
            <a:lvl1pPr>
              <a:defRPr sz="44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994914"/>
            <a:ext cx="4454027" cy="705219"/>
          </a:xfrm>
        </p:spPr>
        <p:txBody>
          <a:bodyPr anchor="ctr"/>
          <a:lstStyle>
            <a:lvl1pPr marL="80619" indent="0" algn="l">
              <a:buNone/>
              <a:defRPr sz="2600" b="1">
                <a:solidFill>
                  <a:schemeClr val="accent2"/>
                </a:solidFill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120818" y="1994914"/>
            <a:ext cx="4455776" cy="705219"/>
          </a:xfrm>
        </p:spPr>
        <p:txBody>
          <a:bodyPr anchor="ctr"/>
          <a:lstStyle>
            <a:lvl1pPr marL="80619" indent="0">
              <a:buNone/>
              <a:defRPr sz="2600" b="1">
                <a:solidFill>
                  <a:schemeClr val="accent2"/>
                </a:solidFill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4031" y="2710633"/>
            <a:ext cx="4454027" cy="43644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710633"/>
            <a:ext cx="4455776" cy="43644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12/8/2015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200" dirty="0">
              <a:solidFill>
                <a:schemeClr val="tx2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300" dirty="0"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6782" y="750102"/>
            <a:ext cx="50403" cy="403183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2150" y="750102"/>
            <a:ext cx="30242" cy="403183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1148" y="750102"/>
            <a:ext cx="10081" cy="403183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2" y="750102"/>
            <a:ext cx="10081" cy="403183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65111" y="750102"/>
            <a:ext cx="30242" cy="403183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208735" y="750102"/>
            <a:ext cx="30242" cy="403183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49901" y="750102"/>
            <a:ext cx="10081" cy="403183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81049" y="750102"/>
            <a:ext cx="10081" cy="403183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307258" y="750102"/>
            <a:ext cx="40323" cy="403183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65" y="564458"/>
            <a:ext cx="8568531" cy="1007957"/>
          </a:xfrm>
        </p:spPr>
        <p:txBody>
          <a:bodyPr/>
          <a:lstStyle>
            <a:lvl1pPr>
              <a:defRPr sz="44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12/8/2015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2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3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12/8/2015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2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3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049" y="300987"/>
            <a:ext cx="9072563" cy="1280945"/>
          </a:xfrm>
        </p:spPr>
        <p:txBody>
          <a:bodyPr anchor="ctr"/>
          <a:lstStyle>
            <a:lvl1pPr algn="l">
              <a:buNone/>
              <a:defRPr sz="4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56047" y="1581932"/>
            <a:ext cx="2772172" cy="5039783"/>
          </a:xfrm>
        </p:spPr>
        <p:txBody>
          <a:bodyPr/>
          <a:lstStyle>
            <a:lvl1pPr marL="60464" indent="0">
              <a:buNone/>
              <a:defRPr sz="20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780234" y="1581932"/>
            <a:ext cx="6048375" cy="5039783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12/8/2015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2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3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05730" y="3"/>
            <a:ext cx="9677400" cy="2070188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00397" y="2077894"/>
            <a:ext cx="9682231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9386745" y="1343937"/>
            <a:ext cx="146347" cy="141625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1008062" y="486398"/>
            <a:ext cx="7560469" cy="773548"/>
          </a:xfrm>
        </p:spPr>
        <p:txBody>
          <a:bodyPr anchor="b"/>
          <a:lstStyle>
            <a:lvl1pPr algn="l">
              <a:buNone/>
              <a:defRPr sz="23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5730" y="2087543"/>
            <a:ext cx="9677400" cy="546764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5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1008062" y="1267821"/>
            <a:ext cx="7560469" cy="755968"/>
          </a:xfrm>
        </p:spPr>
        <p:txBody>
          <a:bodyPr/>
          <a:lstStyle>
            <a:lvl1pPr marL="30232" indent="0">
              <a:spcBef>
                <a:spcPts val="0"/>
              </a:spcBef>
              <a:buNone/>
              <a:defRPr sz="1500">
                <a:solidFill>
                  <a:srgbClr val="FFFFFF"/>
                </a:solidFill>
              </a:defRPr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9554755" y="1511927"/>
            <a:ext cx="146347" cy="141625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9172329" y="1625648"/>
            <a:ext cx="146347" cy="141625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40443" y="61180"/>
            <a:ext cx="2352146" cy="402483"/>
          </a:xfrm>
        </p:spPr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12/8/2015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08063" y="61180"/>
            <a:ext cx="6132380" cy="402483"/>
          </a:xfrm>
        </p:spPr>
        <p:txBody>
          <a:bodyPr/>
          <a:lstStyle>
            <a:extLst/>
          </a:lstStyle>
          <a:p>
            <a:pPr algn="r" eaLnBrk="1" latinLnBrk="0" hangingPunct="1"/>
            <a:endParaRPr kumimoji="0" lang="en-US" sz="1200" dirty="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492591" y="61180"/>
            <a:ext cx="504031" cy="402483"/>
          </a:xfrm>
        </p:spPr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3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12/8/2015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3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302741"/>
            <a:ext cx="2184135" cy="6450223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2044" y="302741"/>
            <a:ext cx="6468401" cy="645022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12/8/2015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3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403225" cy="7555768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81443" y="5563817"/>
            <a:ext cx="80645" cy="1864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81443" y="5287607"/>
            <a:ext cx="80645" cy="251989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81443" y="5112189"/>
            <a:ext cx="80645" cy="151194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81443" y="5007331"/>
            <a:ext cx="80645" cy="8063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41266" y="750102"/>
            <a:ext cx="50403" cy="40318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96634" y="750102"/>
            <a:ext cx="30242" cy="40318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5632" y="750102"/>
            <a:ext cx="10081" cy="40318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44486" y="750102"/>
            <a:ext cx="10081" cy="40318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72" tIns="50387" rIns="100772" bIns="50387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008065" y="564458"/>
            <a:ext cx="8568531" cy="1007957"/>
          </a:xfrm>
          <a:prstGeom prst="rect">
            <a:avLst/>
          </a:prstGeom>
        </p:spPr>
        <p:txBody>
          <a:bodyPr vert="horz" lIns="100772" tIns="50387" rIns="100772" bIns="50387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08065" y="1966047"/>
            <a:ext cx="8568531" cy="5039783"/>
          </a:xfrm>
          <a:prstGeom prst="rect">
            <a:avLst/>
          </a:prstGeom>
        </p:spPr>
        <p:txBody>
          <a:bodyPr vert="horz" lIns="100772" tIns="50387" rIns="100772" bIns="50387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140443" y="7073199"/>
            <a:ext cx="2352146" cy="402483"/>
          </a:xfrm>
          <a:prstGeom prst="rect">
            <a:avLst/>
          </a:prstGeom>
        </p:spPr>
        <p:txBody>
          <a:bodyPr vert="horz" lIns="100772" tIns="50387" rIns="100772" bIns="50387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F6BCBE8-30B0-4476-8762-9236B142003A}" type="datetimeFigureOut">
              <a:rPr lang="en-US" smtClean="0"/>
              <a:pPr/>
              <a:t>12/8/2015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8063" y="7073199"/>
            <a:ext cx="6132380" cy="402483"/>
          </a:xfrm>
          <a:prstGeom prst="rect">
            <a:avLst/>
          </a:prstGeom>
        </p:spPr>
        <p:txBody>
          <a:bodyPr vert="horz" lIns="100772" tIns="50387" rIns="100772" bIns="50387" anchor="b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2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9492591" y="7073199"/>
            <a:ext cx="504031" cy="402483"/>
          </a:xfrm>
          <a:prstGeom prst="rect">
            <a:avLst/>
          </a:prstGeom>
        </p:spPr>
        <p:txBody>
          <a:bodyPr vert="horz" lIns="100772" tIns="50387" rIns="100772" bIns="50387" anchor="b"/>
          <a:lstStyle>
            <a:lvl1pPr algn="l" eaLnBrk="1" latinLnBrk="0" hangingPunct="1">
              <a:defRPr kumimoji="0" sz="1300">
                <a:solidFill>
                  <a:schemeClr val="tx2"/>
                </a:solidFill>
              </a:defRPr>
            </a:lvl1pPr>
            <a:extLst/>
          </a:lstStyle>
          <a:p>
            <a:pPr algn="l" eaLnBrk="1" latinLnBrk="0" hangingPunct="1"/>
            <a:fld id="{09CEB3EB-F4F2-46F4-8867-D3C68411A9A0}" type="slidenum">
              <a:rPr kumimoji="0" lang="en-US" smtClean="0"/>
              <a:pPr algn="l" eaLnBrk="1" latinLnBrk="0" hangingPunct="1"/>
              <a:t>‹#›</a:t>
            </a:fld>
            <a:endParaRPr kumimoji="0" lang="en-US" sz="13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 spc="-11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53480" indent="-377900" algn="l" rtl="0" eaLnBrk="1" latinLnBrk="0" hangingPunct="1">
        <a:spcBef>
          <a:spcPts val="772"/>
        </a:spcBef>
        <a:buClr>
          <a:schemeClr val="tx2"/>
        </a:buClr>
        <a:buSzPct val="95000"/>
        <a:buFont typeface="Wingdings"/>
        <a:buChar char=""/>
        <a:defRPr kumimoji="0"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16264" indent="-314916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430" indent="-251934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90674" indent="-251934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29" indent="-231780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4463" indent="-231780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096087" indent="-201547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307711" indent="-201547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519335" indent="-201547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8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73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60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4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33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2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0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09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.search.yahoo.com/_ylt=AwrB8p06YDpWPGsAnV.jzbkF;_ylu=X3oDMTBxNG1oMmE2BHNlYwNmcC1hdHRyaWIEc2xrA3J1cmwEaXQD/RV=2/RE=1446695098/RO=11/RU=http:/jessicacharlesworth.com/2006/tacklingobesities/RK=0/RS=S8fhhHbM5X6AnJmPG4PW4yfTdwA-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.search.yahoo.com/_ylt=AwrB8p_5XjpWPG4A99yjzbkF;_ylu=X3oDMTBxNG1oMmE2BHNlYwNmcC1hdHRyaWIEc2xrA3J1cmwEaXQD/RV=2/RE=1446694778/RO=11/RU=http:/www.newsmax.com/Health/Diet-And-Fitness/fatty-foods-eat-brain/2015/09/22/id/692795/RK=0/RS=UGXkG40udLadhPJRRNkaFZRbh18-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.search.yahoo.com/_ylt=AwrB8pk.ZT9WbwYABpmjzbkF;_ylu=X3oDMTBxNG1oMmE2BHNlYwNmcC1hdHRyaWIEc2xrA3J1cmwEaXQD/RV=2/RE=1447024062/RO=11/RU=http:/candidrd.com/author/gcsmiler19yahoo-com/page/51/RK=0/RS=l7BHWj1fJTuRuruA4tC5tNgVFo8-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hyperlink" Target="http://www.atheistnexus.org/" TargetMode="Externa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hyperlink" Target="http://r.search.yahoo.com/_ylt=AwrB8p98Zj9WrR8A3AejzbkF;_ylu=X3oDMTBxNG1oMmE2BHNlYwNmcC1hdHRyaWIEc2xrA3J1cmwEaXQD/RV=2/RE=1447024380/RO=11/RU=http:/nutritionreviews.oxfordjournals.org/content/73/5/296/RK=0/RS=Ik2kCdNJdQBNsOANxOuZXmU6miA-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dx.doi.org/10.1093/nutrit/nuv002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?term=Johnson%20PM%5bauth%5d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ncbi.nlm.nih.gov/entrez/eutils/elink.fcgi?dbfrom=pubmed&amp;retmode=ref&amp;cmd=prlinks&amp;id=20348917" TargetMode="External"/><Relationship Id="rId4" Type="http://schemas.openxmlformats.org/officeDocument/2006/relationships/hyperlink" Target="http://www.ncbi.nlm.nih.gov/pubmed/?term=Kenny%20PJ%5bauth%5d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ltingmama.net/" TargetMode="External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077912" y="3932237"/>
            <a:ext cx="9002713" cy="2176462"/>
          </a:xfrm>
        </p:spPr>
        <p:txBody>
          <a:bodyPr/>
          <a:lstStyle/>
          <a:p>
            <a:r>
              <a:rPr lang="en-US" sz="3200" dirty="0" smtClean="0">
                <a:latin typeface="Aharoni" pitchFamily="2" charset="-79"/>
                <a:cs typeface="Aharoni" pitchFamily="2" charset="-79"/>
              </a:rPr>
              <a:t>Yi-Hao Yu, MD, PhD</a:t>
            </a:r>
            <a:br>
              <a:rPr lang="en-US" sz="3200" dirty="0" smtClean="0">
                <a:latin typeface="Aharoni" pitchFamily="2" charset="-79"/>
                <a:cs typeface="Aharoni" pitchFamily="2" charset="-79"/>
              </a:rPr>
            </a:br>
            <a:r>
              <a:rPr lang="en-US" sz="32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Greenwich Hospital &amp; Northeast Medical Group</a:t>
            </a:r>
            <a:br>
              <a:rPr lang="en-US" sz="32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sz="32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Yale-New Haven Health System</a:t>
            </a:r>
            <a:endParaRPr lang="en-US" sz="3200" dirty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20712" y="808037"/>
            <a:ext cx="8153400" cy="16637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800" dirty="0" smtClean="0">
                <a:solidFill>
                  <a:srgbClr val="FFFF00"/>
                </a:solidFill>
              </a:rPr>
              <a:t>    </a:t>
            </a:r>
            <a:r>
              <a:rPr lang="en-US" sz="36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Physiological basis for        </a:t>
            </a:r>
            <a:r>
              <a:rPr lang="en-US" sz="54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“Metabolic Obesity” &amp; “Hedonic Obesity”</a:t>
            </a:r>
            <a:endParaRPr lang="en-US" sz="48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4112" y="6144098"/>
            <a:ext cx="3048000" cy="607539"/>
          </a:xfrm>
          <a:prstGeom prst="rect">
            <a:avLst/>
          </a:prstGeom>
          <a:solidFill>
            <a:schemeClr val="tx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10000"/>
                  </a:schemeClr>
                </a:solidFill>
                <a:latin typeface="Aharoni" pitchFamily="2" charset="-79"/>
                <a:cs typeface="Aharoni" pitchFamily="2" charset="-79"/>
              </a:rPr>
              <a:t>12/08/15 </a:t>
            </a:r>
            <a:r>
              <a:rPr lang="en-US" sz="2800" dirty="0" smtClean="0">
                <a:solidFill>
                  <a:schemeClr val="tx2">
                    <a:lumMod val="10000"/>
                  </a:schemeClr>
                </a:solidFill>
                <a:latin typeface="Aharoni" pitchFamily="2" charset="-79"/>
                <a:cs typeface="Aharoni" pitchFamily="2" charset="-79"/>
              </a:rPr>
              <a:t>Atlanta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jessicacharlesworth.com/wp-content/uploads/2006/10/systems-modelling-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513" y="427038"/>
            <a:ext cx="8991600" cy="672871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44514" y="6353323"/>
            <a:ext cx="5038725" cy="779316"/>
          </a:xfrm>
          <a:prstGeom prst="rect">
            <a:avLst/>
          </a:prstGeom>
        </p:spPr>
        <p:txBody>
          <a:bodyPr lIns="91420" tIns="45711" rIns="91420" bIns="45711">
            <a:spAutoFit/>
          </a:bodyPr>
          <a:lstStyle/>
          <a:p>
            <a:endParaRPr lang="en-US" dirty="0" smtClean="0"/>
          </a:p>
          <a:p>
            <a:r>
              <a:rPr lang="en-US" dirty="0" smtClean="0">
                <a:hlinkClick r:id="rId3"/>
              </a:rPr>
              <a:t>jessicacharlesworth.com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gray">
          <a:xfrm>
            <a:off x="231775" y="908050"/>
            <a:ext cx="8226425" cy="762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fr-FR" sz="1600" b="1">
              <a:latin typeface="Tahoma" pitchFamily="34" charset="0"/>
              <a:cs typeface="Arial" charset="0"/>
            </a:endParaRPr>
          </a:p>
        </p:txBody>
      </p:sp>
      <p:sp>
        <p:nvSpPr>
          <p:cNvPr id="3" name="Rectangle 72"/>
          <p:cNvSpPr>
            <a:spLocks noChangeArrowheads="1"/>
          </p:cNvSpPr>
          <p:nvPr/>
        </p:nvSpPr>
        <p:spPr bwMode="auto">
          <a:xfrm>
            <a:off x="4076700" y="1604963"/>
            <a:ext cx="946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>
                <a:solidFill>
                  <a:srgbClr val="000000"/>
                </a:solidFill>
                <a:cs typeface="Arial" charset="0"/>
              </a:rPr>
              <a:t>Nutrition</a:t>
            </a:r>
            <a:endParaRPr lang="fr-FR">
              <a:latin typeface="Tahoma" pitchFamily="34" charset="0"/>
              <a:cs typeface="Arial" charset="0"/>
            </a:endParaRPr>
          </a:p>
        </p:txBody>
      </p:sp>
      <p:sp>
        <p:nvSpPr>
          <p:cNvPr id="4" name="Rectangle 73"/>
          <p:cNvSpPr>
            <a:spLocks noChangeArrowheads="1"/>
          </p:cNvSpPr>
          <p:nvPr/>
        </p:nvSpPr>
        <p:spPr bwMode="auto">
          <a:xfrm>
            <a:off x="2057400" y="1213247"/>
            <a:ext cx="968598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 dirty="0" err="1" smtClean="0">
                <a:solidFill>
                  <a:srgbClr val="FFFF00"/>
                </a:solidFill>
                <a:cs typeface="Arial" charset="0"/>
              </a:rPr>
              <a:t>Physical</a:t>
            </a:r>
            <a:endParaRPr lang="fr-FR" sz="2000" dirty="0">
              <a:solidFill>
                <a:srgbClr val="FFFF00"/>
              </a:solidFill>
              <a:cs typeface="Arial" charset="0"/>
            </a:endParaRPr>
          </a:p>
          <a:p>
            <a:pPr algn="ctr"/>
            <a:r>
              <a:rPr lang="fr-FR" sz="2000" dirty="0" err="1" smtClean="0">
                <a:solidFill>
                  <a:srgbClr val="FFFF00"/>
                </a:solidFill>
                <a:cs typeface="Arial" charset="0"/>
              </a:rPr>
              <a:t>activity</a:t>
            </a:r>
            <a:endParaRPr lang="fr-FR" dirty="0">
              <a:solidFill>
                <a:srgbClr val="FFFF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5" name="Rectangle 74"/>
          <p:cNvSpPr>
            <a:spLocks noChangeArrowheads="1"/>
          </p:cNvSpPr>
          <p:nvPr/>
        </p:nvSpPr>
        <p:spPr bwMode="auto">
          <a:xfrm>
            <a:off x="6245225" y="1354138"/>
            <a:ext cx="847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>
                <a:solidFill>
                  <a:srgbClr val="000000"/>
                </a:solidFill>
                <a:cs typeface="Arial" charset="0"/>
              </a:rPr>
              <a:t>Viruses</a:t>
            </a:r>
            <a:endParaRPr lang="fr-FR">
              <a:latin typeface="Tahoma" pitchFamily="34" charset="0"/>
              <a:cs typeface="Arial" charset="0"/>
            </a:endParaRPr>
          </a:p>
        </p:txBody>
      </p:sp>
      <p:sp>
        <p:nvSpPr>
          <p:cNvPr id="6" name="Rectangle 75"/>
          <p:cNvSpPr>
            <a:spLocks noChangeArrowheads="1"/>
          </p:cNvSpPr>
          <p:nvPr/>
        </p:nvSpPr>
        <p:spPr bwMode="auto">
          <a:xfrm>
            <a:off x="588963" y="2527300"/>
            <a:ext cx="1482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>
                <a:solidFill>
                  <a:srgbClr val="000000"/>
                </a:solidFill>
                <a:cs typeface="Arial" charset="0"/>
              </a:rPr>
              <a:t>Social Status</a:t>
            </a:r>
            <a:endParaRPr lang="fr-FR">
              <a:latin typeface="Tahoma" pitchFamily="34" charset="0"/>
              <a:cs typeface="Arial" charset="0"/>
            </a:endParaRPr>
          </a:p>
        </p:txBody>
      </p:sp>
      <p:sp>
        <p:nvSpPr>
          <p:cNvPr id="7" name="Rectangle 76"/>
          <p:cNvSpPr>
            <a:spLocks noChangeArrowheads="1"/>
          </p:cNvSpPr>
          <p:nvPr/>
        </p:nvSpPr>
        <p:spPr bwMode="auto">
          <a:xfrm>
            <a:off x="792163" y="4124325"/>
            <a:ext cx="649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>
                <a:solidFill>
                  <a:srgbClr val="000000"/>
                </a:solidFill>
                <a:cs typeface="Arial" charset="0"/>
              </a:rPr>
              <a:t>Food </a:t>
            </a:r>
            <a:endParaRPr lang="fr-FR">
              <a:latin typeface="Tahoma" pitchFamily="34" charset="0"/>
              <a:cs typeface="Arial" charset="0"/>
            </a:endParaRPr>
          </a:p>
        </p:txBody>
      </p:sp>
      <p:sp>
        <p:nvSpPr>
          <p:cNvPr id="8" name="Rectangle 77"/>
          <p:cNvSpPr>
            <a:spLocks noChangeArrowheads="1"/>
          </p:cNvSpPr>
          <p:nvPr/>
        </p:nvSpPr>
        <p:spPr bwMode="auto">
          <a:xfrm>
            <a:off x="500063" y="4425950"/>
            <a:ext cx="1285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>
                <a:solidFill>
                  <a:srgbClr val="000000"/>
                </a:solidFill>
                <a:cs typeface="Arial" charset="0"/>
              </a:rPr>
              <a:t>Abundance</a:t>
            </a:r>
            <a:endParaRPr lang="fr-FR">
              <a:latin typeface="Tahoma" pitchFamily="34" charset="0"/>
              <a:cs typeface="Arial" charset="0"/>
            </a:endParaRPr>
          </a:p>
        </p:txBody>
      </p:sp>
      <p:sp>
        <p:nvSpPr>
          <p:cNvPr id="9" name="Rectangle 78"/>
          <p:cNvSpPr>
            <a:spLocks noChangeArrowheads="1"/>
          </p:cNvSpPr>
          <p:nvPr/>
        </p:nvSpPr>
        <p:spPr bwMode="auto">
          <a:xfrm>
            <a:off x="7254875" y="4037013"/>
            <a:ext cx="1593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>
                <a:solidFill>
                  <a:srgbClr val="000000"/>
                </a:solidFill>
                <a:cs typeface="Arial" charset="0"/>
              </a:rPr>
              <a:t>Peer pressure</a:t>
            </a:r>
            <a:endParaRPr lang="fr-FR">
              <a:latin typeface="Tahoma" pitchFamily="34" charset="0"/>
              <a:cs typeface="Arial" charset="0"/>
            </a:endParaRPr>
          </a:p>
        </p:txBody>
      </p:sp>
      <p:sp>
        <p:nvSpPr>
          <p:cNvPr id="10" name="Rectangle 79"/>
          <p:cNvSpPr>
            <a:spLocks noChangeArrowheads="1"/>
          </p:cNvSpPr>
          <p:nvPr/>
        </p:nvSpPr>
        <p:spPr bwMode="auto">
          <a:xfrm>
            <a:off x="4230688" y="5883275"/>
            <a:ext cx="9763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>
                <a:solidFill>
                  <a:srgbClr val="000000"/>
                </a:solidFill>
                <a:cs typeface="Arial" charset="0"/>
              </a:rPr>
              <a:t>Pollution</a:t>
            </a:r>
            <a:endParaRPr lang="fr-FR">
              <a:latin typeface="Tahoma" pitchFamily="34" charset="0"/>
              <a:cs typeface="Arial" charset="0"/>
            </a:endParaRPr>
          </a:p>
        </p:txBody>
      </p:sp>
      <p:sp>
        <p:nvSpPr>
          <p:cNvPr id="11" name="Rectangle 80"/>
          <p:cNvSpPr>
            <a:spLocks noChangeArrowheads="1"/>
          </p:cNvSpPr>
          <p:nvPr/>
        </p:nvSpPr>
        <p:spPr bwMode="auto">
          <a:xfrm>
            <a:off x="1138238" y="5883275"/>
            <a:ext cx="1570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>
                <a:solidFill>
                  <a:srgbClr val="000000"/>
                </a:solidFill>
                <a:cs typeface="Arial" charset="0"/>
              </a:rPr>
              <a:t>Technological</a:t>
            </a:r>
            <a:endParaRPr lang="fr-FR">
              <a:latin typeface="Tahoma" pitchFamily="34" charset="0"/>
              <a:cs typeface="Arial" charset="0"/>
            </a:endParaRPr>
          </a:p>
        </p:txBody>
      </p:sp>
      <p:sp>
        <p:nvSpPr>
          <p:cNvPr id="12" name="Rectangle 81"/>
          <p:cNvSpPr>
            <a:spLocks noChangeArrowheads="1"/>
          </p:cNvSpPr>
          <p:nvPr/>
        </p:nvSpPr>
        <p:spPr bwMode="auto">
          <a:xfrm>
            <a:off x="1392238" y="6184900"/>
            <a:ext cx="101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>
                <a:solidFill>
                  <a:srgbClr val="000000"/>
                </a:solidFill>
                <a:cs typeface="Arial" charset="0"/>
              </a:rPr>
              <a:t>Progress</a:t>
            </a:r>
            <a:endParaRPr lang="fr-FR">
              <a:latin typeface="Tahoma" pitchFamily="34" charset="0"/>
              <a:cs typeface="Arial" charset="0"/>
            </a:endParaRPr>
          </a:p>
        </p:txBody>
      </p:sp>
      <p:sp>
        <p:nvSpPr>
          <p:cNvPr id="13" name="Freeform 82"/>
          <p:cNvSpPr>
            <a:spLocks/>
          </p:cNvSpPr>
          <p:nvPr/>
        </p:nvSpPr>
        <p:spPr bwMode="auto">
          <a:xfrm>
            <a:off x="2354263" y="2708275"/>
            <a:ext cx="4494212" cy="2600325"/>
          </a:xfrm>
          <a:custGeom>
            <a:avLst/>
            <a:gdLst/>
            <a:ahLst/>
            <a:cxnLst>
              <a:cxn ang="0">
                <a:pos x="1078" y="0"/>
              </a:cxn>
              <a:cxn ang="0">
                <a:pos x="0" y="1078"/>
              </a:cxn>
              <a:cxn ang="0">
                <a:pos x="0" y="5390"/>
              </a:cxn>
              <a:cxn ang="0">
                <a:pos x="1078" y="6468"/>
              </a:cxn>
              <a:cxn ang="0">
                <a:pos x="11025" y="6468"/>
              </a:cxn>
              <a:cxn ang="0">
                <a:pos x="12103" y="5390"/>
              </a:cxn>
              <a:cxn ang="0">
                <a:pos x="12103" y="1078"/>
              </a:cxn>
              <a:cxn ang="0">
                <a:pos x="11025" y="0"/>
              </a:cxn>
              <a:cxn ang="0">
                <a:pos x="1078" y="0"/>
              </a:cxn>
            </a:cxnLst>
            <a:rect l="0" t="0" r="r" b="b"/>
            <a:pathLst>
              <a:path w="12103" h="6468">
                <a:moveTo>
                  <a:pt x="1078" y="0"/>
                </a:moveTo>
                <a:cubicBezTo>
                  <a:pt x="483" y="0"/>
                  <a:pt x="0" y="483"/>
                  <a:pt x="0" y="1078"/>
                </a:cubicBezTo>
                <a:lnTo>
                  <a:pt x="0" y="5390"/>
                </a:lnTo>
                <a:cubicBezTo>
                  <a:pt x="0" y="5986"/>
                  <a:pt x="483" y="6468"/>
                  <a:pt x="1078" y="6468"/>
                </a:cubicBezTo>
                <a:lnTo>
                  <a:pt x="11025" y="6468"/>
                </a:lnTo>
                <a:cubicBezTo>
                  <a:pt x="11620" y="6468"/>
                  <a:pt x="12103" y="5986"/>
                  <a:pt x="12103" y="5390"/>
                </a:cubicBezTo>
                <a:lnTo>
                  <a:pt x="12103" y="1078"/>
                </a:lnTo>
                <a:cubicBezTo>
                  <a:pt x="12103" y="483"/>
                  <a:pt x="11620" y="0"/>
                  <a:pt x="11025" y="0"/>
                </a:cubicBezTo>
                <a:lnTo>
                  <a:pt x="1078" y="0"/>
                </a:lnTo>
                <a:close/>
              </a:path>
            </a:pathLst>
          </a:custGeom>
          <a:noFill/>
          <a:ln w="2857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Oval 83"/>
          <p:cNvSpPr>
            <a:spLocks noChangeArrowheads="1"/>
          </p:cNvSpPr>
          <p:nvPr/>
        </p:nvSpPr>
        <p:spPr bwMode="auto">
          <a:xfrm>
            <a:off x="495300" y="2289175"/>
            <a:ext cx="1627188" cy="754063"/>
          </a:xfrm>
          <a:prstGeom prst="ellipse">
            <a:avLst/>
          </a:prstGeom>
          <a:noFill/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Oval 84"/>
          <p:cNvSpPr>
            <a:spLocks noChangeArrowheads="1"/>
          </p:cNvSpPr>
          <p:nvPr/>
        </p:nvSpPr>
        <p:spPr bwMode="auto">
          <a:xfrm>
            <a:off x="1735138" y="1114425"/>
            <a:ext cx="1627187" cy="755650"/>
          </a:xfrm>
          <a:prstGeom prst="ellipse">
            <a:avLst/>
          </a:prstGeom>
          <a:noFill/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Oval 85"/>
          <p:cNvSpPr>
            <a:spLocks noChangeArrowheads="1"/>
          </p:cNvSpPr>
          <p:nvPr/>
        </p:nvSpPr>
        <p:spPr bwMode="auto">
          <a:xfrm>
            <a:off x="3671888" y="1365250"/>
            <a:ext cx="1627187" cy="755650"/>
          </a:xfrm>
          <a:prstGeom prst="ellipse">
            <a:avLst/>
          </a:prstGeom>
          <a:noFill/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Oval 86"/>
          <p:cNvSpPr>
            <a:spLocks noChangeArrowheads="1"/>
          </p:cNvSpPr>
          <p:nvPr/>
        </p:nvSpPr>
        <p:spPr bwMode="auto">
          <a:xfrm>
            <a:off x="5842000" y="1114425"/>
            <a:ext cx="1625600" cy="755650"/>
          </a:xfrm>
          <a:prstGeom prst="ellipse">
            <a:avLst/>
          </a:prstGeom>
          <a:noFill/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Oval 87"/>
          <p:cNvSpPr>
            <a:spLocks noChangeArrowheads="1"/>
          </p:cNvSpPr>
          <p:nvPr/>
        </p:nvSpPr>
        <p:spPr bwMode="auto">
          <a:xfrm>
            <a:off x="6926263" y="2205038"/>
            <a:ext cx="1627187" cy="755650"/>
          </a:xfrm>
          <a:prstGeom prst="ellipse">
            <a:avLst/>
          </a:prstGeom>
          <a:noFill/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9" name="Group 89"/>
          <p:cNvGrpSpPr>
            <a:grpSpLocks/>
          </p:cNvGrpSpPr>
          <p:nvPr/>
        </p:nvGrpSpPr>
        <p:grpSpPr bwMode="auto">
          <a:xfrm>
            <a:off x="6461125" y="5561013"/>
            <a:ext cx="1627188" cy="755650"/>
            <a:chOff x="4070" y="3503"/>
            <a:chExt cx="1025" cy="476"/>
          </a:xfrm>
        </p:grpSpPr>
        <p:sp>
          <p:nvSpPr>
            <p:cNvPr id="20" name="Rectangle 90"/>
            <p:cNvSpPr>
              <a:spLocks noChangeArrowheads="1"/>
            </p:cNvSpPr>
            <p:nvPr/>
          </p:nvSpPr>
          <p:spPr bwMode="auto">
            <a:xfrm>
              <a:off x="4179" y="3653"/>
              <a:ext cx="81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2000">
                  <a:solidFill>
                    <a:srgbClr val="000000"/>
                  </a:solidFill>
                  <a:cs typeface="Arial" charset="0"/>
                </a:rPr>
                <a:t>Psychology</a:t>
              </a:r>
              <a:endParaRPr lang="fr-FR">
                <a:latin typeface="Tahoma" pitchFamily="34" charset="0"/>
                <a:cs typeface="Arial" charset="0"/>
              </a:endParaRPr>
            </a:p>
          </p:txBody>
        </p:sp>
        <p:sp>
          <p:nvSpPr>
            <p:cNvPr id="21" name="Oval 91"/>
            <p:cNvSpPr>
              <a:spLocks noChangeArrowheads="1"/>
            </p:cNvSpPr>
            <p:nvPr/>
          </p:nvSpPr>
          <p:spPr bwMode="auto">
            <a:xfrm>
              <a:off x="4070" y="3503"/>
              <a:ext cx="1025" cy="476"/>
            </a:xfrm>
            <a:prstGeom prst="ellipse">
              <a:avLst/>
            </a:prstGeom>
            <a:noFill/>
            <a:ln w="285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Oval 92"/>
          <p:cNvSpPr>
            <a:spLocks noChangeArrowheads="1"/>
          </p:cNvSpPr>
          <p:nvPr/>
        </p:nvSpPr>
        <p:spPr bwMode="auto">
          <a:xfrm>
            <a:off x="3903663" y="5645150"/>
            <a:ext cx="1627187" cy="755650"/>
          </a:xfrm>
          <a:prstGeom prst="ellipse">
            <a:avLst/>
          </a:prstGeom>
          <a:noFill/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" name="Oval 93"/>
          <p:cNvSpPr>
            <a:spLocks noChangeArrowheads="1"/>
          </p:cNvSpPr>
          <p:nvPr/>
        </p:nvSpPr>
        <p:spPr bwMode="auto">
          <a:xfrm>
            <a:off x="960438" y="5715000"/>
            <a:ext cx="1935162" cy="852488"/>
          </a:xfrm>
          <a:prstGeom prst="ellips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95"/>
          <p:cNvSpPr>
            <a:spLocks noEditPoints="1"/>
          </p:cNvSpPr>
          <p:nvPr/>
        </p:nvSpPr>
        <p:spPr bwMode="auto">
          <a:xfrm>
            <a:off x="2116138" y="2693988"/>
            <a:ext cx="315912" cy="182562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130" y="66"/>
              </a:cxn>
              <a:cxn ang="0">
                <a:pos x="121" y="84"/>
              </a:cxn>
              <a:cxn ang="0">
                <a:pos x="0" y="18"/>
              </a:cxn>
              <a:cxn ang="0">
                <a:pos x="8" y="0"/>
              </a:cxn>
              <a:cxn ang="0">
                <a:pos x="130" y="44"/>
              </a:cxn>
              <a:cxn ang="0">
                <a:pos x="199" y="115"/>
              </a:cxn>
              <a:cxn ang="0">
                <a:pos x="105" y="97"/>
              </a:cxn>
              <a:cxn ang="0">
                <a:pos x="130" y="44"/>
              </a:cxn>
            </a:cxnLst>
            <a:rect l="0" t="0" r="r" b="b"/>
            <a:pathLst>
              <a:path w="199" h="115">
                <a:moveTo>
                  <a:pt x="8" y="0"/>
                </a:moveTo>
                <a:lnTo>
                  <a:pt x="130" y="66"/>
                </a:lnTo>
                <a:lnTo>
                  <a:pt x="121" y="84"/>
                </a:lnTo>
                <a:lnTo>
                  <a:pt x="0" y="18"/>
                </a:lnTo>
                <a:lnTo>
                  <a:pt x="8" y="0"/>
                </a:lnTo>
                <a:close/>
                <a:moveTo>
                  <a:pt x="130" y="44"/>
                </a:moveTo>
                <a:lnTo>
                  <a:pt x="199" y="115"/>
                </a:lnTo>
                <a:lnTo>
                  <a:pt x="105" y="97"/>
                </a:lnTo>
                <a:lnTo>
                  <a:pt x="130" y="44"/>
                </a:lnTo>
                <a:close/>
              </a:path>
            </a:pathLst>
          </a:custGeom>
          <a:solidFill>
            <a:srgbClr val="000000"/>
          </a:solidFill>
          <a:ln w="3175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 96"/>
          <p:cNvSpPr>
            <a:spLocks noEditPoints="1"/>
          </p:cNvSpPr>
          <p:nvPr/>
        </p:nvSpPr>
        <p:spPr bwMode="auto">
          <a:xfrm>
            <a:off x="2651125" y="1865313"/>
            <a:ext cx="182563" cy="842962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99" y="442"/>
              </a:cxn>
              <a:cxn ang="0">
                <a:pos x="81" y="446"/>
              </a:cxn>
              <a:cxn ang="0">
                <a:pos x="0" y="4"/>
              </a:cxn>
              <a:cxn ang="0">
                <a:pos x="18" y="0"/>
              </a:cxn>
              <a:cxn ang="0">
                <a:pos x="115" y="428"/>
              </a:cxn>
              <a:cxn ang="0">
                <a:pos x="106" y="531"/>
              </a:cxn>
              <a:cxn ang="0">
                <a:pos x="61" y="440"/>
              </a:cxn>
              <a:cxn ang="0">
                <a:pos x="115" y="428"/>
              </a:cxn>
            </a:cxnLst>
            <a:rect l="0" t="0" r="r" b="b"/>
            <a:pathLst>
              <a:path w="115" h="531">
                <a:moveTo>
                  <a:pt x="18" y="0"/>
                </a:moveTo>
                <a:lnTo>
                  <a:pt x="99" y="442"/>
                </a:lnTo>
                <a:lnTo>
                  <a:pt x="81" y="446"/>
                </a:lnTo>
                <a:lnTo>
                  <a:pt x="0" y="4"/>
                </a:lnTo>
                <a:lnTo>
                  <a:pt x="18" y="0"/>
                </a:lnTo>
                <a:close/>
                <a:moveTo>
                  <a:pt x="115" y="428"/>
                </a:moveTo>
                <a:lnTo>
                  <a:pt x="106" y="531"/>
                </a:lnTo>
                <a:lnTo>
                  <a:pt x="61" y="440"/>
                </a:lnTo>
                <a:lnTo>
                  <a:pt x="115" y="428"/>
                </a:lnTo>
                <a:close/>
              </a:path>
            </a:pathLst>
          </a:custGeom>
          <a:solidFill>
            <a:srgbClr val="000000"/>
          </a:solidFill>
          <a:ln w="3175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" name="Freeform 98"/>
          <p:cNvSpPr>
            <a:spLocks noEditPoints="1"/>
          </p:cNvSpPr>
          <p:nvPr/>
        </p:nvSpPr>
        <p:spPr bwMode="auto">
          <a:xfrm>
            <a:off x="2420938" y="5308600"/>
            <a:ext cx="320675" cy="512763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149" y="69"/>
              </a:cxn>
              <a:cxn ang="0">
                <a:pos x="164" y="80"/>
              </a:cxn>
              <a:cxn ang="0">
                <a:pos x="15" y="323"/>
              </a:cxn>
              <a:cxn ang="0">
                <a:pos x="0" y="312"/>
              </a:cxn>
              <a:cxn ang="0">
                <a:pos x="129" y="66"/>
              </a:cxn>
              <a:cxn ang="0">
                <a:pos x="202" y="0"/>
              </a:cxn>
              <a:cxn ang="0">
                <a:pos x="175" y="99"/>
              </a:cxn>
              <a:cxn ang="0">
                <a:pos x="129" y="66"/>
              </a:cxn>
            </a:cxnLst>
            <a:rect l="0" t="0" r="r" b="b"/>
            <a:pathLst>
              <a:path w="202" h="323">
                <a:moveTo>
                  <a:pt x="0" y="312"/>
                </a:moveTo>
                <a:lnTo>
                  <a:pt x="149" y="69"/>
                </a:lnTo>
                <a:lnTo>
                  <a:pt x="164" y="80"/>
                </a:lnTo>
                <a:lnTo>
                  <a:pt x="15" y="323"/>
                </a:lnTo>
                <a:lnTo>
                  <a:pt x="0" y="312"/>
                </a:lnTo>
                <a:close/>
                <a:moveTo>
                  <a:pt x="129" y="66"/>
                </a:moveTo>
                <a:lnTo>
                  <a:pt x="202" y="0"/>
                </a:lnTo>
                <a:lnTo>
                  <a:pt x="175" y="99"/>
                </a:lnTo>
                <a:lnTo>
                  <a:pt x="129" y="66"/>
                </a:lnTo>
                <a:close/>
              </a:path>
            </a:pathLst>
          </a:custGeom>
          <a:solidFill>
            <a:srgbClr val="000000"/>
          </a:solidFill>
          <a:ln w="3175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Freeform 99"/>
          <p:cNvSpPr>
            <a:spLocks noEditPoints="1"/>
          </p:cNvSpPr>
          <p:nvPr/>
        </p:nvSpPr>
        <p:spPr bwMode="auto">
          <a:xfrm>
            <a:off x="4741863" y="5308600"/>
            <a:ext cx="100012" cy="339725"/>
          </a:xfrm>
          <a:custGeom>
            <a:avLst/>
            <a:gdLst/>
            <a:ahLst/>
            <a:cxnLst>
              <a:cxn ang="0">
                <a:pos x="0" y="209"/>
              </a:cxn>
              <a:cxn ang="0">
                <a:pos x="29" y="85"/>
              </a:cxn>
              <a:cxn ang="0">
                <a:pos x="47" y="89"/>
              </a:cxn>
              <a:cxn ang="0">
                <a:pos x="18" y="214"/>
              </a:cxn>
              <a:cxn ang="0">
                <a:pos x="0" y="209"/>
              </a:cxn>
              <a:cxn ang="0">
                <a:pos x="9" y="89"/>
              </a:cxn>
              <a:cxn ang="0">
                <a:pos x="58" y="0"/>
              </a:cxn>
              <a:cxn ang="0">
                <a:pos x="63" y="104"/>
              </a:cxn>
              <a:cxn ang="0">
                <a:pos x="9" y="89"/>
              </a:cxn>
            </a:cxnLst>
            <a:rect l="0" t="0" r="r" b="b"/>
            <a:pathLst>
              <a:path w="63" h="214">
                <a:moveTo>
                  <a:pt x="0" y="209"/>
                </a:moveTo>
                <a:lnTo>
                  <a:pt x="29" y="85"/>
                </a:lnTo>
                <a:lnTo>
                  <a:pt x="47" y="89"/>
                </a:lnTo>
                <a:lnTo>
                  <a:pt x="18" y="214"/>
                </a:lnTo>
                <a:lnTo>
                  <a:pt x="0" y="209"/>
                </a:lnTo>
                <a:close/>
                <a:moveTo>
                  <a:pt x="9" y="89"/>
                </a:moveTo>
                <a:lnTo>
                  <a:pt x="58" y="0"/>
                </a:lnTo>
                <a:lnTo>
                  <a:pt x="63" y="104"/>
                </a:lnTo>
                <a:lnTo>
                  <a:pt x="9" y="89"/>
                </a:lnTo>
                <a:close/>
              </a:path>
            </a:pathLst>
          </a:custGeom>
          <a:solidFill>
            <a:srgbClr val="000000"/>
          </a:solidFill>
          <a:ln w="3175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Freeform 100"/>
          <p:cNvSpPr>
            <a:spLocks noEditPoints="1"/>
          </p:cNvSpPr>
          <p:nvPr/>
        </p:nvSpPr>
        <p:spPr bwMode="auto">
          <a:xfrm>
            <a:off x="6692900" y="5226050"/>
            <a:ext cx="396875" cy="347663"/>
          </a:xfrm>
          <a:custGeom>
            <a:avLst/>
            <a:gdLst/>
            <a:ahLst/>
            <a:cxnLst>
              <a:cxn ang="0">
                <a:pos x="239" y="219"/>
              </a:cxn>
              <a:cxn ang="0">
                <a:pos x="59" y="63"/>
              </a:cxn>
              <a:cxn ang="0">
                <a:pos x="71" y="48"/>
              </a:cxn>
              <a:cxn ang="0">
                <a:pos x="250" y="203"/>
              </a:cxn>
              <a:cxn ang="0">
                <a:pos x="239" y="219"/>
              </a:cxn>
              <a:cxn ang="0">
                <a:pos x="55" y="85"/>
              </a:cxn>
              <a:cxn ang="0">
                <a:pos x="0" y="0"/>
              </a:cxn>
              <a:cxn ang="0">
                <a:pos x="89" y="38"/>
              </a:cxn>
              <a:cxn ang="0">
                <a:pos x="55" y="85"/>
              </a:cxn>
            </a:cxnLst>
            <a:rect l="0" t="0" r="r" b="b"/>
            <a:pathLst>
              <a:path w="250" h="219">
                <a:moveTo>
                  <a:pt x="239" y="219"/>
                </a:moveTo>
                <a:lnTo>
                  <a:pt x="59" y="63"/>
                </a:lnTo>
                <a:lnTo>
                  <a:pt x="71" y="48"/>
                </a:lnTo>
                <a:lnTo>
                  <a:pt x="250" y="203"/>
                </a:lnTo>
                <a:lnTo>
                  <a:pt x="239" y="219"/>
                </a:lnTo>
                <a:close/>
                <a:moveTo>
                  <a:pt x="55" y="85"/>
                </a:moveTo>
                <a:lnTo>
                  <a:pt x="0" y="0"/>
                </a:lnTo>
                <a:lnTo>
                  <a:pt x="89" y="38"/>
                </a:lnTo>
                <a:lnTo>
                  <a:pt x="55" y="85"/>
                </a:lnTo>
                <a:close/>
              </a:path>
            </a:pathLst>
          </a:custGeom>
          <a:solidFill>
            <a:srgbClr val="000000"/>
          </a:solidFill>
          <a:ln w="3175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" name="Freeform 101"/>
          <p:cNvSpPr>
            <a:spLocks noEditPoints="1"/>
          </p:cNvSpPr>
          <p:nvPr/>
        </p:nvSpPr>
        <p:spPr bwMode="auto">
          <a:xfrm>
            <a:off x="6848475" y="4087813"/>
            <a:ext cx="309563" cy="93662"/>
          </a:xfrm>
          <a:custGeom>
            <a:avLst/>
            <a:gdLst/>
            <a:ahLst/>
            <a:cxnLst>
              <a:cxn ang="0">
                <a:pos x="195" y="39"/>
              </a:cxn>
              <a:cxn ang="0">
                <a:pos x="82" y="39"/>
              </a:cxn>
              <a:cxn ang="0">
                <a:pos x="82" y="20"/>
              </a:cxn>
              <a:cxn ang="0">
                <a:pos x="195" y="20"/>
              </a:cxn>
              <a:cxn ang="0">
                <a:pos x="195" y="39"/>
              </a:cxn>
              <a:cxn ang="0">
                <a:pos x="92" y="59"/>
              </a:cxn>
              <a:cxn ang="0">
                <a:pos x="0" y="30"/>
              </a:cxn>
              <a:cxn ang="0">
                <a:pos x="92" y="0"/>
              </a:cxn>
              <a:cxn ang="0">
                <a:pos x="92" y="59"/>
              </a:cxn>
            </a:cxnLst>
            <a:rect l="0" t="0" r="r" b="b"/>
            <a:pathLst>
              <a:path w="195" h="59">
                <a:moveTo>
                  <a:pt x="195" y="39"/>
                </a:moveTo>
                <a:lnTo>
                  <a:pt x="82" y="39"/>
                </a:lnTo>
                <a:lnTo>
                  <a:pt x="82" y="20"/>
                </a:lnTo>
                <a:lnTo>
                  <a:pt x="195" y="20"/>
                </a:lnTo>
                <a:lnTo>
                  <a:pt x="195" y="39"/>
                </a:lnTo>
                <a:close/>
                <a:moveTo>
                  <a:pt x="92" y="59"/>
                </a:moveTo>
                <a:lnTo>
                  <a:pt x="0" y="30"/>
                </a:lnTo>
                <a:lnTo>
                  <a:pt x="92" y="0"/>
                </a:lnTo>
                <a:lnTo>
                  <a:pt x="92" y="59"/>
                </a:lnTo>
                <a:close/>
              </a:path>
            </a:pathLst>
          </a:custGeom>
          <a:solidFill>
            <a:srgbClr val="000000"/>
          </a:solidFill>
          <a:ln w="3175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" name="Freeform 102"/>
          <p:cNvSpPr>
            <a:spLocks noEditPoints="1"/>
          </p:cNvSpPr>
          <p:nvPr/>
        </p:nvSpPr>
        <p:spPr bwMode="auto">
          <a:xfrm>
            <a:off x="6692900" y="2528888"/>
            <a:ext cx="242888" cy="263525"/>
          </a:xfrm>
          <a:custGeom>
            <a:avLst/>
            <a:gdLst/>
            <a:ahLst/>
            <a:cxnLst>
              <a:cxn ang="0">
                <a:pos x="153" y="14"/>
              </a:cxn>
              <a:cxn ang="0">
                <a:pos x="65" y="110"/>
              </a:cxn>
              <a:cxn ang="0">
                <a:pos x="52" y="96"/>
              </a:cxn>
              <a:cxn ang="0">
                <a:pos x="140" y="0"/>
              </a:cxn>
              <a:cxn ang="0">
                <a:pos x="153" y="14"/>
              </a:cxn>
              <a:cxn ang="0">
                <a:pos x="85" y="117"/>
              </a:cxn>
              <a:cxn ang="0">
                <a:pos x="0" y="166"/>
              </a:cxn>
              <a:cxn ang="0">
                <a:pos x="46" y="75"/>
              </a:cxn>
              <a:cxn ang="0">
                <a:pos x="85" y="117"/>
              </a:cxn>
            </a:cxnLst>
            <a:rect l="0" t="0" r="r" b="b"/>
            <a:pathLst>
              <a:path w="153" h="166">
                <a:moveTo>
                  <a:pt x="153" y="14"/>
                </a:moveTo>
                <a:lnTo>
                  <a:pt x="65" y="110"/>
                </a:lnTo>
                <a:lnTo>
                  <a:pt x="52" y="96"/>
                </a:lnTo>
                <a:lnTo>
                  <a:pt x="140" y="0"/>
                </a:lnTo>
                <a:lnTo>
                  <a:pt x="153" y="14"/>
                </a:lnTo>
                <a:close/>
                <a:moveTo>
                  <a:pt x="85" y="117"/>
                </a:moveTo>
                <a:lnTo>
                  <a:pt x="0" y="166"/>
                </a:lnTo>
                <a:lnTo>
                  <a:pt x="46" y="75"/>
                </a:lnTo>
                <a:lnTo>
                  <a:pt x="85" y="117"/>
                </a:lnTo>
                <a:close/>
              </a:path>
            </a:pathLst>
          </a:custGeom>
          <a:solidFill>
            <a:srgbClr val="000000"/>
          </a:solidFill>
          <a:ln w="3175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Freeform 103"/>
          <p:cNvSpPr>
            <a:spLocks noEditPoints="1"/>
          </p:cNvSpPr>
          <p:nvPr/>
        </p:nvSpPr>
        <p:spPr bwMode="auto">
          <a:xfrm>
            <a:off x="5918200" y="1779588"/>
            <a:ext cx="323850" cy="928687"/>
          </a:xfrm>
          <a:custGeom>
            <a:avLst/>
            <a:gdLst/>
            <a:ahLst/>
            <a:cxnLst>
              <a:cxn ang="0">
                <a:pos x="204" y="7"/>
              </a:cxn>
              <a:cxn ang="0">
                <a:pos x="37" y="505"/>
              </a:cxn>
              <a:cxn ang="0">
                <a:pos x="20" y="498"/>
              </a:cxn>
              <a:cxn ang="0">
                <a:pos x="187" y="0"/>
              </a:cxn>
              <a:cxn ang="0">
                <a:pos x="204" y="7"/>
              </a:cxn>
              <a:cxn ang="0">
                <a:pos x="58" y="502"/>
              </a:cxn>
              <a:cxn ang="0">
                <a:pos x="0" y="585"/>
              </a:cxn>
              <a:cxn ang="0">
                <a:pos x="6" y="482"/>
              </a:cxn>
              <a:cxn ang="0">
                <a:pos x="58" y="502"/>
              </a:cxn>
            </a:cxnLst>
            <a:rect l="0" t="0" r="r" b="b"/>
            <a:pathLst>
              <a:path w="204" h="585">
                <a:moveTo>
                  <a:pt x="204" y="7"/>
                </a:moveTo>
                <a:lnTo>
                  <a:pt x="37" y="505"/>
                </a:lnTo>
                <a:lnTo>
                  <a:pt x="20" y="498"/>
                </a:lnTo>
                <a:lnTo>
                  <a:pt x="187" y="0"/>
                </a:lnTo>
                <a:lnTo>
                  <a:pt x="204" y="7"/>
                </a:lnTo>
                <a:close/>
                <a:moveTo>
                  <a:pt x="58" y="502"/>
                </a:moveTo>
                <a:lnTo>
                  <a:pt x="0" y="585"/>
                </a:lnTo>
                <a:lnTo>
                  <a:pt x="6" y="482"/>
                </a:lnTo>
                <a:lnTo>
                  <a:pt x="58" y="502"/>
                </a:lnTo>
                <a:close/>
              </a:path>
            </a:pathLst>
          </a:custGeom>
          <a:solidFill>
            <a:srgbClr val="000000"/>
          </a:solidFill>
          <a:ln w="3175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Freeform 104"/>
          <p:cNvSpPr>
            <a:spLocks noEditPoints="1"/>
          </p:cNvSpPr>
          <p:nvPr/>
        </p:nvSpPr>
        <p:spPr bwMode="auto">
          <a:xfrm>
            <a:off x="4510088" y="2119313"/>
            <a:ext cx="114300" cy="588962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55" y="281"/>
              </a:cxn>
              <a:cxn ang="0">
                <a:pos x="37" y="284"/>
              </a:cxn>
              <a:cxn ang="0">
                <a:pos x="0" y="2"/>
              </a:cxn>
              <a:cxn ang="0">
                <a:pos x="18" y="0"/>
              </a:cxn>
              <a:cxn ang="0">
                <a:pos x="72" y="269"/>
              </a:cxn>
              <a:cxn ang="0">
                <a:pos x="58" y="371"/>
              </a:cxn>
              <a:cxn ang="0">
                <a:pos x="18" y="277"/>
              </a:cxn>
              <a:cxn ang="0">
                <a:pos x="72" y="269"/>
              </a:cxn>
            </a:cxnLst>
            <a:rect l="0" t="0" r="r" b="b"/>
            <a:pathLst>
              <a:path w="72" h="371">
                <a:moveTo>
                  <a:pt x="18" y="0"/>
                </a:moveTo>
                <a:lnTo>
                  <a:pt x="55" y="281"/>
                </a:lnTo>
                <a:lnTo>
                  <a:pt x="37" y="284"/>
                </a:lnTo>
                <a:lnTo>
                  <a:pt x="0" y="2"/>
                </a:lnTo>
                <a:lnTo>
                  <a:pt x="18" y="0"/>
                </a:lnTo>
                <a:close/>
                <a:moveTo>
                  <a:pt x="72" y="269"/>
                </a:moveTo>
                <a:lnTo>
                  <a:pt x="58" y="371"/>
                </a:lnTo>
                <a:lnTo>
                  <a:pt x="18" y="277"/>
                </a:lnTo>
                <a:lnTo>
                  <a:pt x="72" y="269"/>
                </a:lnTo>
                <a:close/>
              </a:path>
            </a:pathLst>
          </a:custGeom>
          <a:solidFill>
            <a:srgbClr val="000000"/>
          </a:solidFill>
          <a:ln w="3175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Rectangle 171"/>
          <p:cNvSpPr>
            <a:spLocks noChangeArrowheads="1"/>
          </p:cNvSpPr>
          <p:nvPr/>
        </p:nvSpPr>
        <p:spPr bwMode="auto">
          <a:xfrm>
            <a:off x="4076700" y="1604963"/>
            <a:ext cx="10406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 dirty="0">
                <a:solidFill>
                  <a:srgbClr val="FFFF00"/>
                </a:solidFill>
                <a:cs typeface="Arial" charset="0"/>
              </a:rPr>
              <a:t>Nutrition</a:t>
            </a:r>
            <a:endParaRPr lang="fr-FR" dirty="0">
              <a:solidFill>
                <a:srgbClr val="FFFF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34" name="Rectangle 173"/>
          <p:cNvSpPr>
            <a:spLocks noChangeArrowheads="1"/>
          </p:cNvSpPr>
          <p:nvPr/>
        </p:nvSpPr>
        <p:spPr bwMode="auto">
          <a:xfrm>
            <a:off x="6245225" y="1354138"/>
            <a:ext cx="89357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 dirty="0" err="1">
                <a:solidFill>
                  <a:srgbClr val="FFFF00"/>
                </a:solidFill>
                <a:cs typeface="Arial" charset="0"/>
              </a:rPr>
              <a:t>Viruses</a:t>
            </a:r>
            <a:endParaRPr lang="fr-FR" dirty="0">
              <a:solidFill>
                <a:srgbClr val="FFFF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35" name="Rectangle 174"/>
          <p:cNvSpPr>
            <a:spLocks noChangeArrowheads="1"/>
          </p:cNvSpPr>
          <p:nvPr/>
        </p:nvSpPr>
        <p:spPr bwMode="auto">
          <a:xfrm>
            <a:off x="7235825" y="2420938"/>
            <a:ext cx="11830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 dirty="0">
                <a:solidFill>
                  <a:srgbClr val="FFFF00"/>
                </a:solidFill>
                <a:cs typeface="Arial" charset="0"/>
              </a:rPr>
              <a:t>hormones</a:t>
            </a:r>
            <a:endParaRPr lang="fr-FR" dirty="0">
              <a:solidFill>
                <a:srgbClr val="FFFF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36" name="Rectangle 175"/>
          <p:cNvSpPr>
            <a:spLocks noChangeArrowheads="1"/>
          </p:cNvSpPr>
          <p:nvPr/>
        </p:nvSpPr>
        <p:spPr bwMode="auto">
          <a:xfrm>
            <a:off x="588963" y="2527300"/>
            <a:ext cx="1482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 dirty="0">
                <a:solidFill>
                  <a:srgbClr val="FFFF00"/>
                </a:solidFill>
                <a:cs typeface="Arial" charset="0"/>
              </a:rPr>
              <a:t>Social </a:t>
            </a:r>
            <a:r>
              <a:rPr lang="fr-FR" sz="2000" dirty="0" err="1">
                <a:solidFill>
                  <a:srgbClr val="FFFF00"/>
                </a:solidFill>
                <a:cs typeface="Arial" charset="0"/>
              </a:rPr>
              <a:t>Status</a:t>
            </a:r>
            <a:endParaRPr lang="fr-FR" dirty="0">
              <a:solidFill>
                <a:srgbClr val="FFFF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37" name="Rectangle 176"/>
          <p:cNvSpPr>
            <a:spLocks noChangeArrowheads="1"/>
          </p:cNvSpPr>
          <p:nvPr/>
        </p:nvSpPr>
        <p:spPr bwMode="auto">
          <a:xfrm>
            <a:off x="792163" y="4124325"/>
            <a:ext cx="649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 dirty="0">
                <a:solidFill>
                  <a:srgbClr val="FFFF00"/>
                </a:solidFill>
                <a:cs typeface="Arial" charset="0"/>
              </a:rPr>
              <a:t>Food </a:t>
            </a:r>
            <a:endParaRPr lang="fr-FR" dirty="0">
              <a:solidFill>
                <a:srgbClr val="FFFF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38" name="Rectangle 177"/>
          <p:cNvSpPr>
            <a:spLocks noChangeArrowheads="1"/>
          </p:cNvSpPr>
          <p:nvPr/>
        </p:nvSpPr>
        <p:spPr bwMode="auto">
          <a:xfrm>
            <a:off x="500063" y="4425950"/>
            <a:ext cx="135844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 dirty="0" err="1">
                <a:solidFill>
                  <a:srgbClr val="FFFF00"/>
                </a:solidFill>
                <a:cs typeface="Arial" charset="0"/>
              </a:rPr>
              <a:t>Abundance</a:t>
            </a:r>
            <a:endParaRPr lang="fr-FR" dirty="0">
              <a:solidFill>
                <a:srgbClr val="FFFF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39" name="Rectangle 178"/>
          <p:cNvSpPr>
            <a:spLocks noChangeArrowheads="1"/>
          </p:cNvSpPr>
          <p:nvPr/>
        </p:nvSpPr>
        <p:spPr bwMode="auto">
          <a:xfrm>
            <a:off x="7254875" y="4037013"/>
            <a:ext cx="16291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 dirty="0">
                <a:solidFill>
                  <a:srgbClr val="FFFF00"/>
                </a:solidFill>
                <a:cs typeface="Arial" charset="0"/>
              </a:rPr>
              <a:t>Peer pressure</a:t>
            </a:r>
            <a:endParaRPr lang="fr-FR" dirty="0">
              <a:solidFill>
                <a:srgbClr val="FFFF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40" name="Rectangle 179"/>
          <p:cNvSpPr>
            <a:spLocks noChangeArrowheads="1"/>
          </p:cNvSpPr>
          <p:nvPr/>
        </p:nvSpPr>
        <p:spPr bwMode="auto">
          <a:xfrm>
            <a:off x="4230688" y="5883275"/>
            <a:ext cx="10295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 dirty="0">
                <a:solidFill>
                  <a:srgbClr val="FFFF00"/>
                </a:solidFill>
                <a:cs typeface="Arial" charset="0"/>
              </a:rPr>
              <a:t>Pollution</a:t>
            </a:r>
            <a:endParaRPr lang="fr-FR" dirty="0">
              <a:solidFill>
                <a:srgbClr val="FFFF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41" name="Rectangle 180"/>
          <p:cNvSpPr>
            <a:spLocks noChangeArrowheads="1"/>
          </p:cNvSpPr>
          <p:nvPr/>
        </p:nvSpPr>
        <p:spPr bwMode="auto">
          <a:xfrm>
            <a:off x="1138238" y="5883275"/>
            <a:ext cx="16607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 dirty="0" err="1">
                <a:solidFill>
                  <a:srgbClr val="FFFF00"/>
                </a:solidFill>
                <a:cs typeface="Arial" charset="0"/>
              </a:rPr>
              <a:t>Technological</a:t>
            </a:r>
            <a:endParaRPr lang="fr-FR" dirty="0">
              <a:solidFill>
                <a:srgbClr val="FFFF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42" name="Rectangle 181"/>
          <p:cNvSpPr>
            <a:spLocks noChangeArrowheads="1"/>
          </p:cNvSpPr>
          <p:nvPr/>
        </p:nvSpPr>
        <p:spPr bwMode="auto">
          <a:xfrm>
            <a:off x="1392238" y="6184900"/>
            <a:ext cx="10285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 dirty="0">
                <a:solidFill>
                  <a:srgbClr val="FFFF00"/>
                </a:solidFill>
                <a:cs typeface="Arial" charset="0"/>
              </a:rPr>
              <a:t>Progress</a:t>
            </a:r>
            <a:endParaRPr lang="fr-FR" dirty="0">
              <a:solidFill>
                <a:srgbClr val="FFFF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43" name="Freeform 182"/>
          <p:cNvSpPr>
            <a:spLocks/>
          </p:cNvSpPr>
          <p:nvPr/>
        </p:nvSpPr>
        <p:spPr bwMode="auto">
          <a:xfrm>
            <a:off x="2354263" y="2708275"/>
            <a:ext cx="4494212" cy="2600325"/>
          </a:xfrm>
          <a:custGeom>
            <a:avLst/>
            <a:gdLst/>
            <a:ahLst/>
            <a:cxnLst>
              <a:cxn ang="0">
                <a:pos x="1078" y="0"/>
              </a:cxn>
              <a:cxn ang="0">
                <a:pos x="0" y="1078"/>
              </a:cxn>
              <a:cxn ang="0">
                <a:pos x="0" y="5390"/>
              </a:cxn>
              <a:cxn ang="0">
                <a:pos x="1078" y="6468"/>
              </a:cxn>
              <a:cxn ang="0">
                <a:pos x="11025" y="6468"/>
              </a:cxn>
              <a:cxn ang="0">
                <a:pos x="12103" y="5390"/>
              </a:cxn>
              <a:cxn ang="0">
                <a:pos x="12103" y="1078"/>
              </a:cxn>
              <a:cxn ang="0">
                <a:pos x="11025" y="0"/>
              </a:cxn>
              <a:cxn ang="0">
                <a:pos x="1078" y="0"/>
              </a:cxn>
            </a:cxnLst>
            <a:rect l="0" t="0" r="r" b="b"/>
            <a:pathLst>
              <a:path w="12103" h="6468">
                <a:moveTo>
                  <a:pt x="1078" y="0"/>
                </a:moveTo>
                <a:cubicBezTo>
                  <a:pt x="483" y="0"/>
                  <a:pt x="0" y="483"/>
                  <a:pt x="0" y="1078"/>
                </a:cubicBezTo>
                <a:lnTo>
                  <a:pt x="0" y="5390"/>
                </a:lnTo>
                <a:cubicBezTo>
                  <a:pt x="0" y="5986"/>
                  <a:pt x="483" y="6468"/>
                  <a:pt x="1078" y="6468"/>
                </a:cubicBezTo>
                <a:lnTo>
                  <a:pt x="11025" y="6468"/>
                </a:lnTo>
                <a:cubicBezTo>
                  <a:pt x="11620" y="6468"/>
                  <a:pt x="12103" y="5986"/>
                  <a:pt x="12103" y="5390"/>
                </a:cubicBezTo>
                <a:lnTo>
                  <a:pt x="12103" y="1078"/>
                </a:lnTo>
                <a:cubicBezTo>
                  <a:pt x="12103" y="483"/>
                  <a:pt x="11620" y="0"/>
                  <a:pt x="11025" y="0"/>
                </a:cubicBezTo>
                <a:lnTo>
                  <a:pt x="1078" y="0"/>
                </a:lnTo>
                <a:close/>
              </a:path>
            </a:pathLst>
          </a:custGeom>
          <a:solidFill>
            <a:schemeClr val="tx1"/>
          </a:solidFill>
          <a:ln w="28575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" name="Oval 183"/>
          <p:cNvSpPr>
            <a:spLocks noChangeArrowheads="1"/>
          </p:cNvSpPr>
          <p:nvPr/>
        </p:nvSpPr>
        <p:spPr bwMode="auto">
          <a:xfrm>
            <a:off x="495300" y="2289175"/>
            <a:ext cx="1627188" cy="754063"/>
          </a:xfrm>
          <a:prstGeom prst="ellips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" name="Oval 184"/>
          <p:cNvSpPr>
            <a:spLocks noChangeArrowheads="1"/>
          </p:cNvSpPr>
          <p:nvPr/>
        </p:nvSpPr>
        <p:spPr bwMode="auto">
          <a:xfrm>
            <a:off x="1735138" y="1114425"/>
            <a:ext cx="1627187" cy="755650"/>
          </a:xfrm>
          <a:prstGeom prst="ellips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" name="Oval 185"/>
          <p:cNvSpPr>
            <a:spLocks noChangeArrowheads="1"/>
          </p:cNvSpPr>
          <p:nvPr/>
        </p:nvSpPr>
        <p:spPr bwMode="auto">
          <a:xfrm>
            <a:off x="3671888" y="1365250"/>
            <a:ext cx="1627187" cy="755650"/>
          </a:xfrm>
          <a:prstGeom prst="ellips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" name="Oval 186"/>
          <p:cNvSpPr>
            <a:spLocks noChangeArrowheads="1"/>
          </p:cNvSpPr>
          <p:nvPr/>
        </p:nvSpPr>
        <p:spPr bwMode="auto">
          <a:xfrm>
            <a:off x="5842000" y="1114425"/>
            <a:ext cx="1625600" cy="755650"/>
          </a:xfrm>
          <a:prstGeom prst="ellips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" name="Oval 187"/>
          <p:cNvSpPr>
            <a:spLocks noChangeArrowheads="1"/>
          </p:cNvSpPr>
          <p:nvPr/>
        </p:nvSpPr>
        <p:spPr bwMode="auto">
          <a:xfrm>
            <a:off x="6926263" y="2205038"/>
            <a:ext cx="1627187" cy="755650"/>
          </a:xfrm>
          <a:prstGeom prst="ellips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" name="Oval 188"/>
          <p:cNvSpPr>
            <a:spLocks noChangeArrowheads="1"/>
          </p:cNvSpPr>
          <p:nvPr/>
        </p:nvSpPr>
        <p:spPr bwMode="auto">
          <a:xfrm>
            <a:off x="7162800" y="3810000"/>
            <a:ext cx="1752600" cy="744538"/>
          </a:xfrm>
          <a:prstGeom prst="ellips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" name="Rectangle 189"/>
          <p:cNvSpPr>
            <a:spLocks noChangeArrowheads="1"/>
          </p:cNvSpPr>
          <p:nvPr/>
        </p:nvSpPr>
        <p:spPr bwMode="auto">
          <a:xfrm>
            <a:off x="6634163" y="5799138"/>
            <a:ext cx="1300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>
                <a:solidFill>
                  <a:srgbClr val="000000"/>
                </a:solidFill>
                <a:cs typeface="Arial" charset="0"/>
              </a:rPr>
              <a:t>Psychology</a:t>
            </a:r>
            <a:endParaRPr lang="fr-FR">
              <a:latin typeface="Tahoma" pitchFamily="34" charset="0"/>
              <a:cs typeface="Arial" charset="0"/>
            </a:endParaRPr>
          </a:p>
        </p:txBody>
      </p:sp>
      <p:sp>
        <p:nvSpPr>
          <p:cNvPr id="51" name="Oval 190"/>
          <p:cNvSpPr>
            <a:spLocks noChangeArrowheads="1"/>
          </p:cNvSpPr>
          <p:nvPr/>
        </p:nvSpPr>
        <p:spPr bwMode="auto">
          <a:xfrm>
            <a:off x="6461125" y="5561013"/>
            <a:ext cx="1627188" cy="755650"/>
          </a:xfrm>
          <a:prstGeom prst="ellipse">
            <a:avLst/>
          </a:prstGeom>
          <a:noFill/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" name="Rectangle 191"/>
          <p:cNvSpPr>
            <a:spLocks noChangeArrowheads="1"/>
          </p:cNvSpPr>
          <p:nvPr/>
        </p:nvSpPr>
        <p:spPr bwMode="auto">
          <a:xfrm>
            <a:off x="6634163" y="5799138"/>
            <a:ext cx="13565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2000" dirty="0" err="1">
                <a:solidFill>
                  <a:srgbClr val="FFFF00"/>
                </a:solidFill>
                <a:cs typeface="Arial" charset="0"/>
              </a:rPr>
              <a:t>Psychology</a:t>
            </a:r>
            <a:endParaRPr lang="fr-FR" dirty="0">
              <a:solidFill>
                <a:srgbClr val="FFFF00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53" name="Oval 192"/>
          <p:cNvSpPr>
            <a:spLocks noChangeArrowheads="1"/>
          </p:cNvSpPr>
          <p:nvPr/>
        </p:nvSpPr>
        <p:spPr bwMode="auto">
          <a:xfrm>
            <a:off x="6461125" y="5561013"/>
            <a:ext cx="1627188" cy="755650"/>
          </a:xfrm>
          <a:prstGeom prst="ellips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" name="Oval 193"/>
          <p:cNvSpPr>
            <a:spLocks noChangeArrowheads="1"/>
          </p:cNvSpPr>
          <p:nvPr/>
        </p:nvSpPr>
        <p:spPr bwMode="auto">
          <a:xfrm>
            <a:off x="3903663" y="5645150"/>
            <a:ext cx="1627187" cy="755650"/>
          </a:xfrm>
          <a:prstGeom prst="ellips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" name="Oval 194"/>
          <p:cNvSpPr>
            <a:spLocks noChangeArrowheads="1"/>
          </p:cNvSpPr>
          <p:nvPr/>
        </p:nvSpPr>
        <p:spPr bwMode="auto">
          <a:xfrm>
            <a:off x="263524" y="4051300"/>
            <a:ext cx="1717675" cy="825500"/>
          </a:xfrm>
          <a:prstGeom prst="ellips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" name="Freeform 195"/>
          <p:cNvSpPr>
            <a:spLocks noEditPoints="1"/>
          </p:cNvSpPr>
          <p:nvPr/>
        </p:nvSpPr>
        <p:spPr bwMode="auto">
          <a:xfrm>
            <a:off x="2116138" y="2693988"/>
            <a:ext cx="315912" cy="182562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130" y="66"/>
              </a:cxn>
              <a:cxn ang="0">
                <a:pos x="121" y="84"/>
              </a:cxn>
              <a:cxn ang="0">
                <a:pos x="0" y="18"/>
              </a:cxn>
              <a:cxn ang="0">
                <a:pos x="8" y="0"/>
              </a:cxn>
              <a:cxn ang="0">
                <a:pos x="130" y="44"/>
              </a:cxn>
              <a:cxn ang="0">
                <a:pos x="199" y="115"/>
              </a:cxn>
              <a:cxn ang="0">
                <a:pos x="105" y="97"/>
              </a:cxn>
              <a:cxn ang="0">
                <a:pos x="130" y="44"/>
              </a:cxn>
            </a:cxnLst>
            <a:rect l="0" t="0" r="r" b="b"/>
            <a:pathLst>
              <a:path w="199" h="115">
                <a:moveTo>
                  <a:pt x="8" y="0"/>
                </a:moveTo>
                <a:lnTo>
                  <a:pt x="130" y="66"/>
                </a:lnTo>
                <a:lnTo>
                  <a:pt x="121" y="84"/>
                </a:lnTo>
                <a:lnTo>
                  <a:pt x="0" y="18"/>
                </a:lnTo>
                <a:lnTo>
                  <a:pt x="8" y="0"/>
                </a:lnTo>
                <a:close/>
                <a:moveTo>
                  <a:pt x="130" y="44"/>
                </a:moveTo>
                <a:lnTo>
                  <a:pt x="199" y="115"/>
                </a:lnTo>
                <a:lnTo>
                  <a:pt x="105" y="97"/>
                </a:lnTo>
                <a:lnTo>
                  <a:pt x="130" y="44"/>
                </a:lnTo>
                <a:close/>
              </a:path>
            </a:pathLst>
          </a:custGeom>
          <a:solidFill>
            <a:srgbClr val="FFFF00"/>
          </a:solidFill>
          <a:ln w="3175" cap="flat">
            <a:solidFill>
              <a:srgbClr val="FFFF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" name="Freeform 196"/>
          <p:cNvSpPr>
            <a:spLocks noEditPoints="1"/>
          </p:cNvSpPr>
          <p:nvPr/>
        </p:nvSpPr>
        <p:spPr bwMode="auto">
          <a:xfrm>
            <a:off x="2651125" y="1865313"/>
            <a:ext cx="182563" cy="842962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99" y="442"/>
              </a:cxn>
              <a:cxn ang="0">
                <a:pos x="81" y="446"/>
              </a:cxn>
              <a:cxn ang="0">
                <a:pos x="0" y="4"/>
              </a:cxn>
              <a:cxn ang="0">
                <a:pos x="18" y="0"/>
              </a:cxn>
              <a:cxn ang="0">
                <a:pos x="115" y="428"/>
              </a:cxn>
              <a:cxn ang="0">
                <a:pos x="106" y="531"/>
              </a:cxn>
              <a:cxn ang="0">
                <a:pos x="61" y="440"/>
              </a:cxn>
              <a:cxn ang="0">
                <a:pos x="115" y="428"/>
              </a:cxn>
            </a:cxnLst>
            <a:rect l="0" t="0" r="r" b="b"/>
            <a:pathLst>
              <a:path w="115" h="531">
                <a:moveTo>
                  <a:pt x="18" y="0"/>
                </a:moveTo>
                <a:lnTo>
                  <a:pt x="99" y="442"/>
                </a:lnTo>
                <a:lnTo>
                  <a:pt x="81" y="446"/>
                </a:lnTo>
                <a:lnTo>
                  <a:pt x="0" y="4"/>
                </a:lnTo>
                <a:lnTo>
                  <a:pt x="18" y="0"/>
                </a:lnTo>
                <a:close/>
                <a:moveTo>
                  <a:pt x="115" y="428"/>
                </a:moveTo>
                <a:lnTo>
                  <a:pt x="106" y="531"/>
                </a:lnTo>
                <a:lnTo>
                  <a:pt x="61" y="440"/>
                </a:lnTo>
                <a:lnTo>
                  <a:pt x="115" y="428"/>
                </a:lnTo>
                <a:close/>
              </a:path>
            </a:pathLst>
          </a:custGeom>
          <a:solidFill>
            <a:srgbClr val="FFFF00"/>
          </a:solidFill>
          <a:ln w="3175" cap="flat">
            <a:solidFill>
              <a:srgbClr val="FFFF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" name="Freeform 197"/>
          <p:cNvSpPr>
            <a:spLocks noEditPoints="1"/>
          </p:cNvSpPr>
          <p:nvPr/>
        </p:nvSpPr>
        <p:spPr bwMode="auto">
          <a:xfrm>
            <a:off x="1981199" y="4450081"/>
            <a:ext cx="373063" cy="45719"/>
          </a:xfrm>
          <a:custGeom>
            <a:avLst/>
            <a:gdLst/>
            <a:ahLst/>
            <a:cxnLst>
              <a:cxn ang="0">
                <a:pos x="0" y="20"/>
              </a:cxn>
              <a:cxn ang="0">
                <a:pos x="210" y="20"/>
              </a:cxn>
              <a:cxn ang="0">
                <a:pos x="210" y="40"/>
              </a:cxn>
              <a:cxn ang="0">
                <a:pos x="0" y="40"/>
              </a:cxn>
              <a:cxn ang="0">
                <a:pos x="0" y="20"/>
              </a:cxn>
              <a:cxn ang="0">
                <a:pos x="201" y="0"/>
              </a:cxn>
              <a:cxn ang="0">
                <a:pos x="292" y="30"/>
              </a:cxn>
              <a:cxn ang="0">
                <a:pos x="201" y="60"/>
              </a:cxn>
              <a:cxn ang="0">
                <a:pos x="201" y="0"/>
              </a:cxn>
            </a:cxnLst>
            <a:rect l="0" t="0" r="r" b="b"/>
            <a:pathLst>
              <a:path w="292" h="60">
                <a:moveTo>
                  <a:pt x="0" y="20"/>
                </a:moveTo>
                <a:lnTo>
                  <a:pt x="210" y="20"/>
                </a:lnTo>
                <a:lnTo>
                  <a:pt x="210" y="40"/>
                </a:lnTo>
                <a:lnTo>
                  <a:pt x="0" y="40"/>
                </a:lnTo>
                <a:lnTo>
                  <a:pt x="0" y="20"/>
                </a:lnTo>
                <a:close/>
                <a:moveTo>
                  <a:pt x="201" y="0"/>
                </a:moveTo>
                <a:lnTo>
                  <a:pt x="292" y="30"/>
                </a:lnTo>
                <a:lnTo>
                  <a:pt x="201" y="60"/>
                </a:lnTo>
                <a:lnTo>
                  <a:pt x="201" y="0"/>
                </a:lnTo>
                <a:close/>
              </a:path>
            </a:pathLst>
          </a:custGeom>
          <a:solidFill>
            <a:srgbClr val="FFFF00"/>
          </a:solidFill>
          <a:ln w="3175" cap="flat">
            <a:solidFill>
              <a:srgbClr val="FFFF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" name="Freeform 198"/>
          <p:cNvSpPr>
            <a:spLocks noEditPoints="1"/>
          </p:cNvSpPr>
          <p:nvPr/>
        </p:nvSpPr>
        <p:spPr bwMode="auto">
          <a:xfrm>
            <a:off x="2420938" y="5308600"/>
            <a:ext cx="320675" cy="512763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149" y="69"/>
              </a:cxn>
              <a:cxn ang="0">
                <a:pos x="164" y="80"/>
              </a:cxn>
              <a:cxn ang="0">
                <a:pos x="15" y="323"/>
              </a:cxn>
              <a:cxn ang="0">
                <a:pos x="0" y="312"/>
              </a:cxn>
              <a:cxn ang="0">
                <a:pos x="129" y="66"/>
              </a:cxn>
              <a:cxn ang="0">
                <a:pos x="202" y="0"/>
              </a:cxn>
              <a:cxn ang="0">
                <a:pos x="175" y="99"/>
              </a:cxn>
              <a:cxn ang="0">
                <a:pos x="129" y="66"/>
              </a:cxn>
            </a:cxnLst>
            <a:rect l="0" t="0" r="r" b="b"/>
            <a:pathLst>
              <a:path w="202" h="323">
                <a:moveTo>
                  <a:pt x="0" y="312"/>
                </a:moveTo>
                <a:lnTo>
                  <a:pt x="149" y="69"/>
                </a:lnTo>
                <a:lnTo>
                  <a:pt x="164" y="80"/>
                </a:lnTo>
                <a:lnTo>
                  <a:pt x="15" y="323"/>
                </a:lnTo>
                <a:lnTo>
                  <a:pt x="0" y="312"/>
                </a:lnTo>
                <a:close/>
                <a:moveTo>
                  <a:pt x="129" y="66"/>
                </a:moveTo>
                <a:lnTo>
                  <a:pt x="202" y="0"/>
                </a:lnTo>
                <a:lnTo>
                  <a:pt x="175" y="99"/>
                </a:lnTo>
                <a:lnTo>
                  <a:pt x="129" y="66"/>
                </a:lnTo>
                <a:close/>
              </a:path>
            </a:pathLst>
          </a:custGeom>
          <a:solidFill>
            <a:srgbClr val="FFFF00"/>
          </a:solidFill>
          <a:ln w="3175" cap="flat">
            <a:solidFill>
              <a:srgbClr val="FFFF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" name="Freeform 199"/>
          <p:cNvSpPr>
            <a:spLocks noEditPoints="1"/>
          </p:cNvSpPr>
          <p:nvPr/>
        </p:nvSpPr>
        <p:spPr bwMode="auto">
          <a:xfrm>
            <a:off x="4741863" y="5308600"/>
            <a:ext cx="100012" cy="339725"/>
          </a:xfrm>
          <a:custGeom>
            <a:avLst/>
            <a:gdLst/>
            <a:ahLst/>
            <a:cxnLst>
              <a:cxn ang="0">
                <a:pos x="0" y="209"/>
              </a:cxn>
              <a:cxn ang="0">
                <a:pos x="29" y="85"/>
              </a:cxn>
              <a:cxn ang="0">
                <a:pos x="47" y="89"/>
              </a:cxn>
              <a:cxn ang="0">
                <a:pos x="18" y="214"/>
              </a:cxn>
              <a:cxn ang="0">
                <a:pos x="0" y="209"/>
              </a:cxn>
              <a:cxn ang="0">
                <a:pos x="9" y="89"/>
              </a:cxn>
              <a:cxn ang="0">
                <a:pos x="58" y="0"/>
              </a:cxn>
              <a:cxn ang="0">
                <a:pos x="63" y="104"/>
              </a:cxn>
              <a:cxn ang="0">
                <a:pos x="9" y="89"/>
              </a:cxn>
            </a:cxnLst>
            <a:rect l="0" t="0" r="r" b="b"/>
            <a:pathLst>
              <a:path w="63" h="214">
                <a:moveTo>
                  <a:pt x="0" y="209"/>
                </a:moveTo>
                <a:lnTo>
                  <a:pt x="29" y="85"/>
                </a:lnTo>
                <a:lnTo>
                  <a:pt x="47" y="89"/>
                </a:lnTo>
                <a:lnTo>
                  <a:pt x="18" y="214"/>
                </a:lnTo>
                <a:lnTo>
                  <a:pt x="0" y="209"/>
                </a:lnTo>
                <a:close/>
                <a:moveTo>
                  <a:pt x="9" y="89"/>
                </a:moveTo>
                <a:lnTo>
                  <a:pt x="58" y="0"/>
                </a:lnTo>
                <a:lnTo>
                  <a:pt x="63" y="104"/>
                </a:lnTo>
                <a:lnTo>
                  <a:pt x="9" y="89"/>
                </a:lnTo>
                <a:close/>
              </a:path>
            </a:pathLst>
          </a:custGeom>
          <a:solidFill>
            <a:srgbClr val="FFFF00"/>
          </a:solidFill>
          <a:ln w="3175" cap="flat">
            <a:solidFill>
              <a:srgbClr val="FFFF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" name="Freeform 200"/>
          <p:cNvSpPr>
            <a:spLocks noEditPoints="1"/>
          </p:cNvSpPr>
          <p:nvPr/>
        </p:nvSpPr>
        <p:spPr bwMode="auto">
          <a:xfrm>
            <a:off x="6692900" y="5226050"/>
            <a:ext cx="396875" cy="347663"/>
          </a:xfrm>
          <a:custGeom>
            <a:avLst/>
            <a:gdLst/>
            <a:ahLst/>
            <a:cxnLst>
              <a:cxn ang="0">
                <a:pos x="239" y="219"/>
              </a:cxn>
              <a:cxn ang="0">
                <a:pos x="59" y="63"/>
              </a:cxn>
              <a:cxn ang="0">
                <a:pos x="71" y="48"/>
              </a:cxn>
              <a:cxn ang="0">
                <a:pos x="250" y="203"/>
              </a:cxn>
              <a:cxn ang="0">
                <a:pos x="239" y="219"/>
              </a:cxn>
              <a:cxn ang="0">
                <a:pos x="55" y="85"/>
              </a:cxn>
              <a:cxn ang="0">
                <a:pos x="0" y="0"/>
              </a:cxn>
              <a:cxn ang="0">
                <a:pos x="89" y="38"/>
              </a:cxn>
              <a:cxn ang="0">
                <a:pos x="55" y="85"/>
              </a:cxn>
            </a:cxnLst>
            <a:rect l="0" t="0" r="r" b="b"/>
            <a:pathLst>
              <a:path w="250" h="219">
                <a:moveTo>
                  <a:pt x="239" y="219"/>
                </a:moveTo>
                <a:lnTo>
                  <a:pt x="59" y="63"/>
                </a:lnTo>
                <a:lnTo>
                  <a:pt x="71" y="48"/>
                </a:lnTo>
                <a:lnTo>
                  <a:pt x="250" y="203"/>
                </a:lnTo>
                <a:lnTo>
                  <a:pt x="239" y="219"/>
                </a:lnTo>
                <a:close/>
                <a:moveTo>
                  <a:pt x="55" y="85"/>
                </a:moveTo>
                <a:lnTo>
                  <a:pt x="0" y="0"/>
                </a:lnTo>
                <a:lnTo>
                  <a:pt x="89" y="38"/>
                </a:lnTo>
                <a:lnTo>
                  <a:pt x="55" y="85"/>
                </a:lnTo>
                <a:close/>
              </a:path>
            </a:pathLst>
          </a:custGeom>
          <a:solidFill>
            <a:srgbClr val="FFFF00"/>
          </a:solidFill>
          <a:ln w="3175" cap="flat">
            <a:solidFill>
              <a:srgbClr val="FFFF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" name="Freeform 201"/>
          <p:cNvSpPr>
            <a:spLocks noEditPoints="1"/>
          </p:cNvSpPr>
          <p:nvPr/>
        </p:nvSpPr>
        <p:spPr bwMode="auto">
          <a:xfrm>
            <a:off x="6848475" y="4087813"/>
            <a:ext cx="309563" cy="93662"/>
          </a:xfrm>
          <a:custGeom>
            <a:avLst/>
            <a:gdLst/>
            <a:ahLst/>
            <a:cxnLst>
              <a:cxn ang="0">
                <a:pos x="195" y="39"/>
              </a:cxn>
              <a:cxn ang="0">
                <a:pos x="82" y="39"/>
              </a:cxn>
              <a:cxn ang="0">
                <a:pos x="82" y="20"/>
              </a:cxn>
              <a:cxn ang="0">
                <a:pos x="195" y="20"/>
              </a:cxn>
              <a:cxn ang="0">
                <a:pos x="195" y="39"/>
              </a:cxn>
              <a:cxn ang="0">
                <a:pos x="92" y="59"/>
              </a:cxn>
              <a:cxn ang="0">
                <a:pos x="0" y="30"/>
              </a:cxn>
              <a:cxn ang="0">
                <a:pos x="92" y="0"/>
              </a:cxn>
              <a:cxn ang="0">
                <a:pos x="92" y="59"/>
              </a:cxn>
            </a:cxnLst>
            <a:rect l="0" t="0" r="r" b="b"/>
            <a:pathLst>
              <a:path w="195" h="59">
                <a:moveTo>
                  <a:pt x="195" y="39"/>
                </a:moveTo>
                <a:lnTo>
                  <a:pt x="82" y="39"/>
                </a:lnTo>
                <a:lnTo>
                  <a:pt x="82" y="20"/>
                </a:lnTo>
                <a:lnTo>
                  <a:pt x="195" y="20"/>
                </a:lnTo>
                <a:lnTo>
                  <a:pt x="195" y="39"/>
                </a:lnTo>
                <a:close/>
                <a:moveTo>
                  <a:pt x="92" y="59"/>
                </a:moveTo>
                <a:lnTo>
                  <a:pt x="0" y="30"/>
                </a:lnTo>
                <a:lnTo>
                  <a:pt x="92" y="0"/>
                </a:lnTo>
                <a:lnTo>
                  <a:pt x="92" y="59"/>
                </a:lnTo>
                <a:close/>
              </a:path>
            </a:pathLst>
          </a:custGeom>
          <a:solidFill>
            <a:srgbClr val="FFFF00"/>
          </a:solidFill>
          <a:ln w="3175" cap="flat">
            <a:solidFill>
              <a:srgbClr val="FFFF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" name="Freeform 202"/>
          <p:cNvSpPr>
            <a:spLocks noEditPoints="1"/>
          </p:cNvSpPr>
          <p:nvPr/>
        </p:nvSpPr>
        <p:spPr bwMode="auto">
          <a:xfrm>
            <a:off x="6692900" y="2528888"/>
            <a:ext cx="242888" cy="263525"/>
          </a:xfrm>
          <a:custGeom>
            <a:avLst/>
            <a:gdLst/>
            <a:ahLst/>
            <a:cxnLst>
              <a:cxn ang="0">
                <a:pos x="153" y="14"/>
              </a:cxn>
              <a:cxn ang="0">
                <a:pos x="65" y="110"/>
              </a:cxn>
              <a:cxn ang="0">
                <a:pos x="52" y="96"/>
              </a:cxn>
              <a:cxn ang="0">
                <a:pos x="140" y="0"/>
              </a:cxn>
              <a:cxn ang="0">
                <a:pos x="153" y="14"/>
              </a:cxn>
              <a:cxn ang="0">
                <a:pos x="85" y="117"/>
              </a:cxn>
              <a:cxn ang="0">
                <a:pos x="0" y="166"/>
              </a:cxn>
              <a:cxn ang="0">
                <a:pos x="46" y="75"/>
              </a:cxn>
              <a:cxn ang="0">
                <a:pos x="85" y="117"/>
              </a:cxn>
            </a:cxnLst>
            <a:rect l="0" t="0" r="r" b="b"/>
            <a:pathLst>
              <a:path w="153" h="166">
                <a:moveTo>
                  <a:pt x="153" y="14"/>
                </a:moveTo>
                <a:lnTo>
                  <a:pt x="65" y="110"/>
                </a:lnTo>
                <a:lnTo>
                  <a:pt x="52" y="96"/>
                </a:lnTo>
                <a:lnTo>
                  <a:pt x="140" y="0"/>
                </a:lnTo>
                <a:lnTo>
                  <a:pt x="153" y="14"/>
                </a:lnTo>
                <a:close/>
                <a:moveTo>
                  <a:pt x="85" y="117"/>
                </a:moveTo>
                <a:lnTo>
                  <a:pt x="0" y="166"/>
                </a:lnTo>
                <a:lnTo>
                  <a:pt x="46" y="75"/>
                </a:lnTo>
                <a:lnTo>
                  <a:pt x="85" y="117"/>
                </a:lnTo>
                <a:close/>
              </a:path>
            </a:pathLst>
          </a:custGeom>
          <a:solidFill>
            <a:srgbClr val="FFFF00"/>
          </a:solidFill>
          <a:ln w="3175" cap="flat">
            <a:solidFill>
              <a:srgbClr val="FFFF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4" name="Freeform 203"/>
          <p:cNvSpPr>
            <a:spLocks noEditPoints="1"/>
          </p:cNvSpPr>
          <p:nvPr/>
        </p:nvSpPr>
        <p:spPr bwMode="auto">
          <a:xfrm>
            <a:off x="5918200" y="1779588"/>
            <a:ext cx="323850" cy="928687"/>
          </a:xfrm>
          <a:custGeom>
            <a:avLst/>
            <a:gdLst/>
            <a:ahLst/>
            <a:cxnLst>
              <a:cxn ang="0">
                <a:pos x="204" y="7"/>
              </a:cxn>
              <a:cxn ang="0">
                <a:pos x="37" y="505"/>
              </a:cxn>
              <a:cxn ang="0">
                <a:pos x="20" y="498"/>
              </a:cxn>
              <a:cxn ang="0">
                <a:pos x="187" y="0"/>
              </a:cxn>
              <a:cxn ang="0">
                <a:pos x="204" y="7"/>
              </a:cxn>
              <a:cxn ang="0">
                <a:pos x="58" y="502"/>
              </a:cxn>
              <a:cxn ang="0">
                <a:pos x="0" y="585"/>
              </a:cxn>
              <a:cxn ang="0">
                <a:pos x="6" y="482"/>
              </a:cxn>
              <a:cxn ang="0">
                <a:pos x="58" y="502"/>
              </a:cxn>
            </a:cxnLst>
            <a:rect l="0" t="0" r="r" b="b"/>
            <a:pathLst>
              <a:path w="204" h="585">
                <a:moveTo>
                  <a:pt x="204" y="7"/>
                </a:moveTo>
                <a:lnTo>
                  <a:pt x="37" y="505"/>
                </a:lnTo>
                <a:lnTo>
                  <a:pt x="20" y="498"/>
                </a:lnTo>
                <a:lnTo>
                  <a:pt x="187" y="0"/>
                </a:lnTo>
                <a:lnTo>
                  <a:pt x="204" y="7"/>
                </a:lnTo>
                <a:close/>
                <a:moveTo>
                  <a:pt x="58" y="502"/>
                </a:moveTo>
                <a:lnTo>
                  <a:pt x="0" y="585"/>
                </a:lnTo>
                <a:lnTo>
                  <a:pt x="6" y="482"/>
                </a:lnTo>
                <a:lnTo>
                  <a:pt x="58" y="502"/>
                </a:lnTo>
                <a:close/>
              </a:path>
            </a:pathLst>
          </a:custGeom>
          <a:solidFill>
            <a:srgbClr val="FFFF00"/>
          </a:solidFill>
          <a:ln w="3175" cap="flat">
            <a:solidFill>
              <a:srgbClr val="FFFF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" name="Freeform 204"/>
          <p:cNvSpPr>
            <a:spLocks noEditPoints="1"/>
          </p:cNvSpPr>
          <p:nvPr/>
        </p:nvSpPr>
        <p:spPr bwMode="auto">
          <a:xfrm>
            <a:off x="4510088" y="2119313"/>
            <a:ext cx="114300" cy="588962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55" y="281"/>
              </a:cxn>
              <a:cxn ang="0">
                <a:pos x="37" y="284"/>
              </a:cxn>
              <a:cxn ang="0">
                <a:pos x="0" y="2"/>
              </a:cxn>
              <a:cxn ang="0">
                <a:pos x="18" y="0"/>
              </a:cxn>
              <a:cxn ang="0">
                <a:pos x="72" y="269"/>
              </a:cxn>
              <a:cxn ang="0">
                <a:pos x="58" y="371"/>
              </a:cxn>
              <a:cxn ang="0">
                <a:pos x="18" y="277"/>
              </a:cxn>
              <a:cxn ang="0">
                <a:pos x="72" y="269"/>
              </a:cxn>
            </a:cxnLst>
            <a:rect l="0" t="0" r="r" b="b"/>
            <a:pathLst>
              <a:path w="72" h="371">
                <a:moveTo>
                  <a:pt x="18" y="0"/>
                </a:moveTo>
                <a:lnTo>
                  <a:pt x="55" y="281"/>
                </a:lnTo>
                <a:lnTo>
                  <a:pt x="37" y="284"/>
                </a:lnTo>
                <a:lnTo>
                  <a:pt x="0" y="2"/>
                </a:lnTo>
                <a:lnTo>
                  <a:pt x="18" y="0"/>
                </a:lnTo>
                <a:close/>
                <a:moveTo>
                  <a:pt x="72" y="269"/>
                </a:moveTo>
                <a:lnTo>
                  <a:pt x="58" y="371"/>
                </a:lnTo>
                <a:lnTo>
                  <a:pt x="18" y="277"/>
                </a:lnTo>
                <a:lnTo>
                  <a:pt x="72" y="269"/>
                </a:lnTo>
                <a:close/>
              </a:path>
            </a:pathLst>
          </a:custGeom>
          <a:solidFill>
            <a:srgbClr val="FFFF00"/>
          </a:solidFill>
          <a:ln w="3175" cap="flat">
            <a:solidFill>
              <a:srgbClr val="FFFF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6" name="Picture 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9213" y="2962275"/>
            <a:ext cx="1082675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7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86425" y="3046413"/>
            <a:ext cx="1006475" cy="209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8" name="Group 6"/>
          <p:cNvGrpSpPr>
            <a:grpSpLocks/>
          </p:cNvGrpSpPr>
          <p:nvPr/>
        </p:nvGrpSpPr>
        <p:grpSpPr bwMode="auto">
          <a:xfrm>
            <a:off x="3746500" y="3798888"/>
            <a:ext cx="1939925" cy="341312"/>
            <a:chOff x="2360" y="2393"/>
            <a:chExt cx="1222" cy="215"/>
          </a:xfrm>
        </p:grpSpPr>
        <p:sp>
          <p:nvSpPr>
            <p:cNvPr id="69" name="Rectangle 7"/>
            <p:cNvSpPr>
              <a:spLocks noChangeArrowheads="1"/>
            </p:cNvSpPr>
            <p:nvPr/>
          </p:nvSpPr>
          <p:spPr bwMode="auto">
            <a:xfrm>
              <a:off x="2360" y="2393"/>
              <a:ext cx="81" cy="215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2441" y="2393"/>
              <a:ext cx="67" cy="215"/>
            </a:xfrm>
            <a:prstGeom prst="rect">
              <a:avLst/>
            </a:prstGeom>
            <a:solidFill>
              <a:srgbClr val="DBDBD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Rectangle 9"/>
            <p:cNvSpPr>
              <a:spLocks noChangeArrowheads="1"/>
            </p:cNvSpPr>
            <p:nvPr/>
          </p:nvSpPr>
          <p:spPr bwMode="auto">
            <a:xfrm>
              <a:off x="2508" y="2393"/>
              <a:ext cx="47" cy="215"/>
            </a:xfrm>
            <a:prstGeom prst="rect">
              <a:avLst/>
            </a:prstGeom>
            <a:solidFill>
              <a:srgbClr val="D9D9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Rectangle 10"/>
            <p:cNvSpPr>
              <a:spLocks noChangeArrowheads="1"/>
            </p:cNvSpPr>
            <p:nvPr/>
          </p:nvSpPr>
          <p:spPr bwMode="auto">
            <a:xfrm>
              <a:off x="2555" y="2393"/>
              <a:ext cx="37" cy="215"/>
            </a:xfrm>
            <a:prstGeom prst="rect">
              <a:avLst/>
            </a:prstGeom>
            <a:solidFill>
              <a:srgbClr val="D7D7D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Rectangle 11"/>
            <p:cNvSpPr>
              <a:spLocks noChangeArrowheads="1"/>
            </p:cNvSpPr>
            <p:nvPr/>
          </p:nvSpPr>
          <p:spPr bwMode="auto">
            <a:xfrm>
              <a:off x="2592" y="2393"/>
              <a:ext cx="40" cy="215"/>
            </a:xfrm>
            <a:prstGeom prst="rect">
              <a:avLst/>
            </a:prstGeom>
            <a:solidFill>
              <a:srgbClr val="D5D5D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12"/>
            <p:cNvSpPr>
              <a:spLocks noChangeArrowheads="1"/>
            </p:cNvSpPr>
            <p:nvPr/>
          </p:nvSpPr>
          <p:spPr bwMode="auto">
            <a:xfrm>
              <a:off x="2632" y="2393"/>
              <a:ext cx="28" cy="215"/>
            </a:xfrm>
            <a:prstGeom prst="rect">
              <a:avLst/>
            </a:prstGeom>
            <a:solidFill>
              <a:srgbClr val="D3D3D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Rectangle 13"/>
            <p:cNvSpPr>
              <a:spLocks noChangeArrowheads="1"/>
            </p:cNvSpPr>
            <p:nvPr/>
          </p:nvSpPr>
          <p:spPr bwMode="auto">
            <a:xfrm>
              <a:off x="2660" y="2393"/>
              <a:ext cx="24" cy="215"/>
            </a:xfrm>
            <a:prstGeom prst="rect">
              <a:avLst/>
            </a:prstGeom>
            <a:solidFill>
              <a:srgbClr val="D1D1D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Rectangle 14"/>
            <p:cNvSpPr>
              <a:spLocks noChangeArrowheads="1"/>
            </p:cNvSpPr>
            <p:nvPr/>
          </p:nvSpPr>
          <p:spPr bwMode="auto">
            <a:xfrm>
              <a:off x="2684" y="2393"/>
              <a:ext cx="28" cy="215"/>
            </a:xfrm>
            <a:prstGeom prst="rect">
              <a:avLst/>
            </a:prstGeom>
            <a:solidFill>
              <a:srgbClr val="CFCFC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Rectangle 15"/>
            <p:cNvSpPr>
              <a:spLocks noChangeArrowheads="1"/>
            </p:cNvSpPr>
            <p:nvPr/>
          </p:nvSpPr>
          <p:spPr bwMode="auto">
            <a:xfrm>
              <a:off x="2712" y="2393"/>
              <a:ext cx="19" cy="215"/>
            </a:xfrm>
            <a:prstGeom prst="rect">
              <a:avLst/>
            </a:prstGeom>
            <a:solidFill>
              <a:srgbClr val="CDCDC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Rectangle 16"/>
            <p:cNvSpPr>
              <a:spLocks noChangeArrowheads="1"/>
            </p:cNvSpPr>
            <p:nvPr/>
          </p:nvSpPr>
          <p:spPr bwMode="auto">
            <a:xfrm>
              <a:off x="2731" y="2393"/>
              <a:ext cx="24" cy="215"/>
            </a:xfrm>
            <a:prstGeom prst="rect">
              <a:avLst/>
            </a:prstGeom>
            <a:solidFill>
              <a:srgbClr val="CBCBC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Rectangle 17"/>
            <p:cNvSpPr>
              <a:spLocks noChangeArrowheads="1"/>
            </p:cNvSpPr>
            <p:nvPr/>
          </p:nvSpPr>
          <p:spPr bwMode="auto">
            <a:xfrm>
              <a:off x="2755" y="2393"/>
              <a:ext cx="19" cy="215"/>
            </a:xfrm>
            <a:prstGeom prst="rect">
              <a:avLst/>
            </a:prstGeom>
            <a:solidFill>
              <a:srgbClr val="C9C9C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Rectangle 18"/>
            <p:cNvSpPr>
              <a:spLocks noChangeArrowheads="1"/>
            </p:cNvSpPr>
            <p:nvPr/>
          </p:nvSpPr>
          <p:spPr bwMode="auto">
            <a:xfrm>
              <a:off x="2774" y="2393"/>
              <a:ext cx="18" cy="215"/>
            </a:xfrm>
            <a:prstGeom prst="rect">
              <a:avLst/>
            </a:prstGeom>
            <a:solidFill>
              <a:srgbClr val="C7C7C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Rectangle 19"/>
            <p:cNvSpPr>
              <a:spLocks noChangeArrowheads="1"/>
            </p:cNvSpPr>
            <p:nvPr/>
          </p:nvSpPr>
          <p:spPr bwMode="auto">
            <a:xfrm>
              <a:off x="2792" y="2393"/>
              <a:ext cx="21" cy="215"/>
            </a:xfrm>
            <a:prstGeom prst="rect">
              <a:avLst/>
            </a:prstGeom>
            <a:solidFill>
              <a:srgbClr val="C5C5C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Rectangle 20"/>
            <p:cNvSpPr>
              <a:spLocks noChangeArrowheads="1"/>
            </p:cNvSpPr>
            <p:nvPr/>
          </p:nvSpPr>
          <p:spPr bwMode="auto">
            <a:xfrm>
              <a:off x="2813" y="2393"/>
              <a:ext cx="13" cy="215"/>
            </a:xfrm>
            <a:prstGeom prst="rect">
              <a:avLst/>
            </a:prstGeom>
            <a:solidFill>
              <a:srgbClr val="C3C3C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Rectangle 21"/>
            <p:cNvSpPr>
              <a:spLocks noChangeArrowheads="1"/>
            </p:cNvSpPr>
            <p:nvPr/>
          </p:nvSpPr>
          <p:spPr bwMode="auto">
            <a:xfrm>
              <a:off x="2826" y="2393"/>
              <a:ext cx="19" cy="215"/>
            </a:xfrm>
            <a:prstGeom prst="rect">
              <a:avLst/>
            </a:prstGeom>
            <a:solidFill>
              <a:srgbClr val="C1C1C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Rectangle 22"/>
            <p:cNvSpPr>
              <a:spLocks noChangeArrowheads="1"/>
            </p:cNvSpPr>
            <p:nvPr/>
          </p:nvSpPr>
          <p:spPr bwMode="auto">
            <a:xfrm>
              <a:off x="2845" y="2393"/>
              <a:ext cx="15" cy="215"/>
            </a:xfrm>
            <a:prstGeom prst="rect">
              <a:avLst/>
            </a:prstGeom>
            <a:solidFill>
              <a:srgbClr val="BFBFB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Rectangle 23"/>
            <p:cNvSpPr>
              <a:spLocks noChangeArrowheads="1"/>
            </p:cNvSpPr>
            <p:nvPr/>
          </p:nvSpPr>
          <p:spPr bwMode="auto">
            <a:xfrm>
              <a:off x="2860" y="2393"/>
              <a:ext cx="15" cy="215"/>
            </a:xfrm>
            <a:prstGeom prst="rect">
              <a:avLst/>
            </a:prstGeom>
            <a:solidFill>
              <a:srgbClr val="BDBDB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Rectangle 24"/>
            <p:cNvSpPr>
              <a:spLocks noChangeArrowheads="1"/>
            </p:cNvSpPr>
            <p:nvPr/>
          </p:nvSpPr>
          <p:spPr bwMode="auto">
            <a:xfrm>
              <a:off x="2875" y="2393"/>
              <a:ext cx="19" cy="215"/>
            </a:xfrm>
            <a:prstGeom prst="rect">
              <a:avLst/>
            </a:prstGeom>
            <a:solidFill>
              <a:srgbClr val="BBBBB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Rectangle 25"/>
            <p:cNvSpPr>
              <a:spLocks noChangeArrowheads="1"/>
            </p:cNvSpPr>
            <p:nvPr/>
          </p:nvSpPr>
          <p:spPr bwMode="auto">
            <a:xfrm>
              <a:off x="2894" y="2393"/>
              <a:ext cx="13" cy="215"/>
            </a:xfrm>
            <a:prstGeom prst="rect">
              <a:avLst/>
            </a:prstGeom>
            <a:solidFill>
              <a:srgbClr val="B9B9B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Rectangle 26"/>
            <p:cNvSpPr>
              <a:spLocks noChangeArrowheads="1"/>
            </p:cNvSpPr>
            <p:nvPr/>
          </p:nvSpPr>
          <p:spPr bwMode="auto">
            <a:xfrm>
              <a:off x="2907" y="2393"/>
              <a:ext cx="15" cy="215"/>
            </a:xfrm>
            <a:prstGeom prst="rect">
              <a:avLst/>
            </a:prstGeom>
            <a:solidFill>
              <a:srgbClr val="B7B7B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Rectangle 27"/>
            <p:cNvSpPr>
              <a:spLocks noChangeArrowheads="1"/>
            </p:cNvSpPr>
            <p:nvPr/>
          </p:nvSpPr>
          <p:spPr bwMode="auto">
            <a:xfrm>
              <a:off x="2922" y="2393"/>
              <a:ext cx="15" cy="215"/>
            </a:xfrm>
            <a:prstGeom prst="rect">
              <a:avLst/>
            </a:prstGeom>
            <a:solidFill>
              <a:srgbClr val="B5B5B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Rectangle 28"/>
            <p:cNvSpPr>
              <a:spLocks noChangeArrowheads="1"/>
            </p:cNvSpPr>
            <p:nvPr/>
          </p:nvSpPr>
          <p:spPr bwMode="auto">
            <a:xfrm>
              <a:off x="2937" y="2393"/>
              <a:ext cx="9" cy="215"/>
            </a:xfrm>
            <a:prstGeom prst="rect">
              <a:avLst/>
            </a:prstGeom>
            <a:solidFill>
              <a:srgbClr val="B3B3B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Rectangle 29"/>
            <p:cNvSpPr>
              <a:spLocks noChangeArrowheads="1"/>
            </p:cNvSpPr>
            <p:nvPr/>
          </p:nvSpPr>
          <p:spPr bwMode="auto">
            <a:xfrm>
              <a:off x="2946" y="2393"/>
              <a:ext cx="15" cy="215"/>
            </a:xfrm>
            <a:prstGeom prst="rect">
              <a:avLst/>
            </a:prstGeom>
            <a:solidFill>
              <a:srgbClr val="B1B1B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Rectangle 30"/>
            <p:cNvSpPr>
              <a:spLocks noChangeArrowheads="1"/>
            </p:cNvSpPr>
            <p:nvPr/>
          </p:nvSpPr>
          <p:spPr bwMode="auto">
            <a:xfrm>
              <a:off x="2961" y="2393"/>
              <a:ext cx="13" cy="215"/>
            </a:xfrm>
            <a:prstGeom prst="rect">
              <a:avLst/>
            </a:prstGeom>
            <a:solidFill>
              <a:srgbClr val="AFAFA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Rectangle 31"/>
            <p:cNvSpPr>
              <a:spLocks noChangeArrowheads="1"/>
            </p:cNvSpPr>
            <p:nvPr/>
          </p:nvSpPr>
          <p:spPr bwMode="auto">
            <a:xfrm>
              <a:off x="2974" y="2393"/>
              <a:ext cx="15" cy="215"/>
            </a:xfrm>
            <a:prstGeom prst="rect">
              <a:avLst/>
            </a:prstGeom>
            <a:solidFill>
              <a:srgbClr val="ADAD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Rectangle 32"/>
            <p:cNvSpPr>
              <a:spLocks noChangeArrowheads="1"/>
            </p:cNvSpPr>
            <p:nvPr/>
          </p:nvSpPr>
          <p:spPr bwMode="auto">
            <a:xfrm>
              <a:off x="2989" y="2393"/>
              <a:ext cx="13" cy="215"/>
            </a:xfrm>
            <a:prstGeom prst="rect">
              <a:avLst/>
            </a:prstGeom>
            <a:solidFill>
              <a:srgbClr val="ABABA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3002" y="2393"/>
              <a:ext cx="15" cy="215"/>
            </a:xfrm>
            <a:prstGeom prst="rect">
              <a:avLst/>
            </a:prstGeom>
            <a:solidFill>
              <a:srgbClr val="A9A9A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Rectangle 34"/>
            <p:cNvSpPr>
              <a:spLocks noChangeArrowheads="1"/>
            </p:cNvSpPr>
            <p:nvPr/>
          </p:nvSpPr>
          <p:spPr bwMode="auto">
            <a:xfrm>
              <a:off x="3017" y="2393"/>
              <a:ext cx="9" cy="215"/>
            </a:xfrm>
            <a:prstGeom prst="rect">
              <a:avLst/>
            </a:prstGeom>
            <a:solidFill>
              <a:srgbClr val="A7A7A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Rectangle 35"/>
            <p:cNvSpPr>
              <a:spLocks noChangeArrowheads="1"/>
            </p:cNvSpPr>
            <p:nvPr/>
          </p:nvSpPr>
          <p:spPr bwMode="auto">
            <a:xfrm>
              <a:off x="3026" y="2393"/>
              <a:ext cx="15" cy="215"/>
            </a:xfrm>
            <a:prstGeom prst="rect">
              <a:avLst/>
            </a:prstGeom>
            <a:solidFill>
              <a:srgbClr val="A5A5A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Rectangle 36"/>
            <p:cNvSpPr>
              <a:spLocks noChangeArrowheads="1"/>
            </p:cNvSpPr>
            <p:nvPr/>
          </p:nvSpPr>
          <p:spPr bwMode="auto">
            <a:xfrm>
              <a:off x="3041" y="2393"/>
              <a:ext cx="13" cy="215"/>
            </a:xfrm>
            <a:prstGeom prst="rect">
              <a:avLst/>
            </a:prstGeom>
            <a:solidFill>
              <a:srgbClr val="A3A3A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Rectangle 37"/>
            <p:cNvSpPr>
              <a:spLocks noChangeArrowheads="1"/>
            </p:cNvSpPr>
            <p:nvPr/>
          </p:nvSpPr>
          <p:spPr bwMode="auto">
            <a:xfrm>
              <a:off x="3054" y="2393"/>
              <a:ext cx="12" cy="215"/>
            </a:xfrm>
            <a:prstGeom prst="rect">
              <a:avLst/>
            </a:prstGeom>
            <a:solidFill>
              <a:srgbClr val="A1A1A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Rectangle 38"/>
            <p:cNvSpPr>
              <a:spLocks noChangeArrowheads="1"/>
            </p:cNvSpPr>
            <p:nvPr/>
          </p:nvSpPr>
          <p:spPr bwMode="auto">
            <a:xfrm>
              <a:off x="3066" y="2393"/>
              <a:ext cx="13" cy="215"/>
            </a:xfrm>
            <a:prstGeom prst="rect">
              <a:avLst/>
            </a:prstGeom>
            <a:solidFill>
              <a:srgbClr val="9F9F9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Rectangle 39"/>
            <p:cNvSpPr>
              <a:spLocks noChangeArrowheads="1"/>
            </p:cNvSpPr>
            <p:nvPr/>
          </p:nvSpPr>
          <p:spPr bwMode="auto">
            <a:xfrm>
              <a:off x="3079" y="2393"/>
              <a:ext cx="9" cy="215"/>
            </a:xfrm>
            <a:prstGeom prst="rect">
              <a:avLst/>
            </a:prstGeom>
            <a:solidFill>
              <a:srgbClr val="9D9D9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Rectangle 40"/>
            <p:cNvSpPr>
              <a:spLocks noChangeArrowheads="1"/>
            </p:cNvSpPr>
            <p:nvPr/>
          </p:nvSpPr>
          <p:spPr bwMode="auto">
            <a:xfrm>
              <a:off x="3088" y="2393"/>
              <a:ext cx="15" cy="215"/>
            </a:xfrm>
            <a:prstGeom prst="rect">
              <a:avLst/>
            </a:prstGeom>
            <a:solidFill>
              <a:srgbClr val="9B9B9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Rectangle 41"/>
            <p:cNvSpPr>
              <a:spLocks noChangeArrowheads="1"/>
            </p:cNvSpPr>
            <p:nvPr/>
          </p:nvSpPr>
          <p:spPr bwMode="auto">
            <a:xfrm>
              <a:off x="3103" y="2393"/>
              <a:ext cx="15" cy="215"/>
            </a:xfrm>
            <a:prstGeom prst="rect">
              <a:avLst/>
            </a:prstGeom>
            <a:solidFill>
              <a:srgbClr val="9999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Rectangle 42"/>
            <p:cNvSpPr>
              <a:spLocks noChangeArrowheads="1"/>
            </p:cNvSpPr>
            <p:nvPr/>
          </p:nvSpPr>
          <p:spPr bwMode="auto">
            <a:xfrm>
              <a:off x="3118" y="2393"/>
              <a:ext cx="9" cy="215"/>
            </a:xfrm>
            <a:prstGeom prst="rect">
              <a:avLst/>
            </a:prstGeom>
            <a:solidFill>
              <a:srgbClr val="97979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Rectangle 43"/>
            <p:cNvSpPr>
              <a:spLocks noChangeArrowheads="1"/>
            </p:cNvSpPr>
            <p:nvPr/>
          </p:nvSpPr>
          <p:spPr bwMode="auto">
            <a:xfrm>
              <a:off x="3127" y="2393"/>
              <a:ext cx="13" cy="215"/>
            </a:xfrm>
            <a:prstGeom prst="rect">
              <a:avLst/>
            </a:prstGeom>
            <a:solidFill>
              <a:srgbClr val="95959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Rectangle 44"/>
            <p:cNvSpPr>
              <a:spLocks noChangeArrowheads="1"/>
            </p:cNvSpPr>
            <p:nvPr/>
          </p:nvSpPr>
          <p:spPr bwMode="auto">
            <a:xfrm>
              <a:off x="3140" y="2393"/>
              <a:ext cx="15" cy="215"/>
            </a:xfrm>
            <a:prstGeom prst="rect">
              <a:avLst/>
            </a:prstGeom>
            <a:solidFill>
              <a:srgbClr val="93939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3155" y="2393"/>
              <a:ext cx="15" cy="215"/>
            </a:xfrm>
            <a:prstGeom prst="rect">
              <a:avLst/>
            </a:prstGeom>
            <a:solidFill>
              <a:srgbClr val="91919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Rectangle 46"/>
            <p:cNvSpPr>
              <a:spLocks noChangeArrowheads="1"/>
            </p:cNvSpPr>
            <p:nvPr/>
          </p:nvSpPr>
          <p:spPr bwMode="auto">
            <a:xfrm>
              <a:off x="3170" y="2393"/>
              <a:ext cx="10" cy="215"/>
            </a:xfrm>
            <a:prstGeom prst="rect">
              <a:avLst/>
            </a:prstGeom>
            <a:solidFill>
              <a:srgbClr val="8F8F8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Rectangle 47"/>
            <p:cNvSpPr>
              <a:spLocks noChangeArrowheads="1"/>
            </p:cNvSpPr>
            <p:nvPr/>
          </p:nvSpPr>
          <p:spPr bwMode="auto">
            <a:xfrm>
              <a:off x="3180" y="2393"/>
              <a:ext cx="13" cy="215"/>
            </a:xfrm>
            <a:prstGeom prst="rect">
              <a:avLst/>
            </a:prstGeom>
            <a:solidFill>
              <a:srgbClr val="8D8D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Rectangle 48"/>
            <p:cNvSpPr>
              <a:spLocks noChangeArrowheads="1"/>
            </p:cNvSpPr>
            <p:nvPr/>
          </p:nvSpPr>
          <p:spPr bwMode="auto">
            <a:xfrm>
              <a:off x="3193" y="2393"/>
              <a:ext cx="15" cy="215"/>
            </a:xfrm>
            <a:prstGeom prst="rect">
              <a:avLst/>
            </a:prstGeom>
            <a:solidFill>
              <a:srgbClr val="8B8B8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Rectangle 49"/>
            <p:cNvSpPr>
              <a:spLocks noChangeArrowheads="1"/>
            </p:cNvSpPr>
            <p:nvPr/>
          </p:nvSpPr>
          <p:spPr bwMode="auto">
            <a:xfrm>
              <a:off x="3208" y="2393"/>
              <a:ext cx="15" cy="215"/>
            </a:xfrm>
            <a:prstGeom prst="rect">
              <a:avLst/>
            </a:prstGeom>
            <a:solidFill>
              <a:srgbClr val="89898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Rectangle 50"/>
            <p:cNvSpPr>
              <a:spLocks noChangeArrowheads="1"/>
            </p:cNvSpPr>
            <p:nvPr/>
          </p:nvSpPr>
          <p:spPr bwMode="auto">
            <a:xfrm>
              <a:off x="3223" y="2393"/>
              <a:ext cx="9" cy="215"/>
            </a:xfrm>
            <a:prstGeom prst="rect">
              <a:avLst/>
            </a:prstGeom>
            <a:solidFill>
              <a:srgbClr val="87878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Rectangle 51"/>
            <p:cNvSpPr>
              <a:spLocks noChangeArrowheads="1"/>
            </p:cNvSpPr>
            <p:nvPr/>
          </p:nvSpPr>
          <p:spPr bwMode="auto">
            <a:xfrm>
              <a:off x="3232" y="2393"/>
              <a:ext cx="13" cy="215"/>
            </a:xfrm>
            <a:prstGeom prst="rect">
              <a:avLst/>
            </a:prstGeom>
            <a:solidFill>
              <a:srgbClr val="8585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Rectangle 52"/>
            <p:cNvSpPr>
              <a:spLocks noChangeArrowheads="1"/>
            </p:cNvSpPr>
            <p:nvPr/>
          </p:nvSpPr>
          <p:spPr bwMode="auto">
            <a:xfrm>
              <a:off x="3245" y="2393"/>
              <a:ext cx="21" cy="215"/>
            </a:xfrm>
            <a:prstGeom prst="rect">
              <a:avLst/>
            </a:prstGeom>
            <a:solidFill>
              <a:srgbClr val="83838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Rectangle 53"/>
            <p:cNvSpPr>
              <a:spLocks noChangeArrowheads="1"/>
            </p:cNvSpPr>
            <p:nvPr/>
          </p:nvSpPr>
          <p:spPr bwMode="auto">
            <a:xfrm>
              <a:off x="3266" y="2393"/>
              <a:ext cx="13" cy="215"/>
            </a:xfrm>
            <a:prstGeom prst="rect">
              <a:avLst/>
            </a:prstGeom>
            <a:solidFill>
              <a:srgbClr val="81818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Rectangle 54"/>
            <p:cNvSpPr>
              <a:spLocks noChangeArrowheads="1"/>
            </p:cNvSpPr>
            <p:nvPr/>
          </p:nvSpPr>
          <p:spPr bwMode="auto">
            <a:xfrm>
              <a:off x="3279" y="2393"/>
              <a:ext cx="15" cy="215"/>
            </a:xfrm>
            <a:prstGeom prst="rect">
              <a:avLst/>
            </a:prstGeom>
            <a:solidFill>
              <a:srgbClr val="7F7F7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Rectangle 55"/>
            <p:cNvSpPr>
              <a:spLocks noChangeArrowheads="1"/>
            </p:cNvSpPr>
            <p:nvPr/>
          </p:nvSpPr>
          <p:spPr bwMode="auto">
            <a:xfrm>
              <a:off x="3294" y="2393"/>
              <a:ext cx="13" cy="215"/>
            </a:xfrm>
            <a:prstGeom prst="rect">
              <a:avLst/>
            </a:prstGeom>
            <a:solidFill>
              <a:srgbClr val="7D7D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Rectangle 56"/>
            <p:cNvSpPr>
              <a:spLocks noChangeArrowheads="1"/>
            </p:cNvSpPr>
            <p:nvPr/>
          </p:nvSpPr>
          <p:spPr bwMode="auto">
            <a:xfrm>
              <a:off x="3307" y="2393"/>
              <a:ext cx="21" cy="215"/>
            </a:xfrm>
            <a:prstGeom prst="rect">
              <a:avLst/>
            </a:prstGeom>
            <a:solidFill>
              <a:srgbClr val="7B7B7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Rectangle 57"/>
            <p:cNvSpPr>
              <a:spLocks noChangeArrowheads="1"/>
            </p:cNvSpPr>
            <p:nvPr/>
          </p:nvSpPr>
          <p:spPr bwMode="auto">
            <a:xfrm>
              <a:off x="3328" y="2393"/>
              <a:ext cx="13" cy="215"/>
            </a:xfrm>
            <a:prstGeom prst="rect">
              <a:avLst/>
            </a:prstGeom>
            <a:solidFill>
              <a:srgbClr val="79797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Rectangle 58"/>
            <p:cNvSpPr>
              <a:spLocks noChangeArrowheads="1"/>
            </p:cNvSpPr>
            <p:nvPr/>
          </p:nvSpPr>
          <p:spPr bwMode="auto">
            <a:xfrm>
              <a:off x="3341" y="2393"/>
              <a:ext cx="18" cy="215"/>
            </a:xfrm>
            <a:prstGeom prst="rect">
              <a:avLst/>
            </a:prstGeom>
            <a:solidFill>
              <a:srgbClr val="77777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Rectangle 59"/>
            <p:cNvSpPr>
              <a:spLocks noChangeArrowheads="1"/>
            </p:cNvSpPr>
            <p:nvPr/>
          </p:nvSpPr>
          <p:spPr bwMode="auto">
            <a:xfrm>
              <a:off x="3359" y="2393"/>
              <a:ext cx="21" cy="215"/>
            </a:xfrm>
            <a:prstGeom prst="rect">
              <a:avLst/>
            </a:prstGeom>
            <a:solidFill>
              <a:srgbClr val="75757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Rectangle 60"/>
            <p:cNvSpPr>
              <a:spLocks noChangeArrowheads="1"/>
            </p:cNvSpPr>
            <p:nvPr/>
          </p:nvSpPr>
          <p:spPr bwMode="auto">
            <a:xfrm>
              <a:off x="3380" y="2393"/>
              <a:ext cx="22" cy="215"/>
            </a:xfrm>
            <a:prstGeom prst="rect">
              <a:avLst/>
            </a:prstGeom>
            <a:solidFill>
              <a:srgbClr val="73737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Rectangle 61"/>
            <p:cNvSpPr>
              <a:spLocks noChangeArrowheads="1"/>
            </p:cNvSpPr>
            <p:nvPr/>
          </p:nvSpPr>
          <p:spPr bwMode="auto">
            <a:xfrm>
              <a:off x="3402" y="2393"/>
              <a:ext cx="25" cy="215"/>
            </a:xfrm>
            <a:prstGeom prst="rect">
              <a:avLst/>
            </a:prstGeom>
            <a:solidFill>
              <a:srgbClr val="71717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Rectangle 62"/>
            <p:cNvSpPr>
              <a:spLocks noChangeArrowheads="1"/>
            </p:cNvSpPr>
            <p:nvPr/>
          </p:nvSpPr>
          <p:spPr bwMode="auto">
            <a:xfrm>
              <a:off x="3427" y="2393"/>
              <a:ext cx="24" cy="215"/>
            </a:xfrm>
            <a:prstGeom prst="rect">
              <a:avLst/>
            </a:prstGeom>
            <a:solidFill>
              <a:srgbClr val="6F6F6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Rectangle 63"/>
            <p:cNvSpPr>
              <a:spLocks noChangeArrowheads="1"/>
            </p:cNvSpPr>
            <p:nvPr/>
          </p:nvSpPr>
          <p:spPr bwMode="auto">
            <a:xfrm>
              <a:off x="3451" y="2393"/>
              <a:ext cx="28" cy="215"/>
            </a:xfrm>
            <a:prstGeom prst="rect">
              <a:avLst/>
            </a:prstGeom>
            <a:solidFill>
              <a:srgbClr val="6D6D6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Rectangle 64"/>
            <p:cNvSpPr>
              <a:spLocks noChangeArrowheads="1"/>
            </p:cNvSpPr>
            <p:nvPr/>
          </p:nvSpPr>
          <p:spPr bwMode="auto">
            <a:xfrm>
              <a:off x="3479" y="2393"/>
              <a:ext cx="28" cy="215"/>
            </a:xfrm>
            <a:prstGeom prst="rect">
              <a:avLst/>
            </a:prstGeom>
            <a:solidFill>
              <a:srgbClr val="6B6B6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Rectangle 65"/>
            <p:cNvSpPr>
              <a:spLocks noChangeArrowheads="1"/>
            </p:cNvSpPr>
            <p:nvPr/>
          </p:nvSpPr>
          <p:spPr bwMode="auto">
            <a:xfrm>
              <a:off x="3507" y="2393"/>
              <a:ext cx="40" cy="215"/>
            </a:xfrm>
            <a:prstGeom prst="rect">
              <a:avLst/>
            </a:prstGeom>
            <a:solidFill>
              <a:srgbClr val="69696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Rectangle 66"/>
            <p:cNvSpPr>
              <a:spLocks noChangeArrowheads="1"/>
            </p:cNvSpPr>
            <p:nvPr/>
          </p:nvSpPr>
          <p:spPr bwMode="auto">
            <a:xfrm>
              <a:off x="3547" y="2393"/>
              <a:ext cx="35" cy="215"/>
            </a:xfrm>
            <a:prstGeom prst="rect">
              <a:avLst/>
            </a:prstGeom>
            <a:solidFill>
              <a:srgbClr val="6666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29" name="Picture 6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2209800"/>
            <a:ext cx="2955925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" name="Rectangle 2"/>
          <p:cNvSpPr txBox="1">
            <a:spLocks noChangeArrowheads="1"/>
          </p:cNvSpPr>
          <p:nvPr/>
        </p:nvSpPr>
        <p:spPr>
          <a:xfrm>
            <a:off x="2" y="0"/>
            <a:ext cx="9072563" cy="92396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-11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Complex interactions underlying polygenic obesity</a:t>
            </a:r>
            <a:r>
              <a:rPr kumimoji="0" lang="en-US" sz="4400" b="1" i="0" u="none" strike="noStrike" kern="1200" cap="none" spc="-11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 </a:t>
            </a:r>
            <a:endParaRPr kumimoji="0" lang="fr-FR" sz="4400" b="1" i="0" u="none" strike="noStrike" kern="1200" cap="none" spc="-11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itchFamily="34" charset="0"/>
              <a:ea typeface="+mj-ea"/>
              <a:cs typeface="+mj-cs"/>
            </a:endParaRPr>
          </a:p>
        </p:txBody>
      </p:sp>
      <p:sp>
        <p:nvSpPr>
          <p:cNvPr id="131" name="Text Box 4"/>
          <p:cNvSpPr txBox="1">
            <a:spLocks noChangeArrowheads="1"/>
          </p:cNvSpPr>
          <p:nvPr/>
        </p:nvSpPr>
        <p:spPr bwMode="auto">
          <a:xfrm>
            <a:off x="5421312" y="7056437"/>
            <a:ext cx="4456279" cy="359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00772" tIns="50387" rIns="100772" bIns="50387">
            <a:spAutoFit/>
          </a:bodyPr>
          <a:lstStyle/>
          <a:p>
            <a:r>
              <a:rPr lang="fr-FR" sz="1800" i="1" dirty="0" err="1">
                <a:solidFill>
                  <a:schemeClr val="bg1"/>
                </a:solidFill>
                <a:latin typeface="Tahoma" pitchFamily="34" charset="0"/>
                <a:cs typeface="Arial" charset="0"/>
              </a:rPr>
              <a:t>Mutch</a:t>
            </a:r>
            <a:r>
              <a:rPr lang="fr-FR" sz="1800" i="1" dirty="0">
                <a:solidFill>
                  <a:schemeClr val="bg1"/>
                </a:solidFill>
                <a:latin typeface="Tahoma" pitchFamily="34" charset="0"/>
                <a:cs typeface="Arial" charset="0"/>
              </a:rPr>
              <a:t> D &amp; </a:t>
            </a:r>
            <a:r>
              <a:rPr lang="fr-FR" sz="1800" i="1" dirty="0" err="1">
                <a:solidFill>
                  <a:schemeClr val="bg1"/>
                </a:solidFill>
                <a:latin typeface="Tahoma" pitchFamily="34" charset="0"/>
                <a:cs typeface="Arial" charset="0"/>
              </a:rPr>
              <a:t>Clement</a:t>
            </a:r>
            <a:r>
              <a:rPr lang="fr-FR" sz="1800" i="1" dirty="0">
                <a:solidFill>
                  <a:schemeClr val="bg1"/>
                </a:solidFill>
                <a:latin typeface="Tahoma" pitchFamily="34" charset="0"/>
                <a:cs typeface="Arial" charset="0"/>
              </a:rPr>
              <a:t> K, </a:t>
            </a:r>
            <a:r>
              <a:rPr lang="fr-FR" sz="1800" i="1" dirty="0" err="1">
                <a:solidFill>
                  <a:schemeClr val="bg1"/>
                </a:solidFill>
                <a:latin typeface="Tahoma" pitchFamily="34" charset="0"/>
                <a:cs typeface="Arial" charset="0"/>
              </a:rPr>
              <a:t>Plos</a:t>
            </a:r>
            <a:r>
              <a:rPr lang="fr-FR" sz="1800" i="1" dirty="0">
                <a:solidFill>
                  <a:schemeClr val="bg1"/>
                </a:solidFill>
                <a:latin typeface="Tahoma" pitchFamily="34" charset="0"/>
                <a:cs typeface="Arial" charset="0"/>
              </a:rPr>
              <a:t> </a:t>
            </a:r>
            <a:r>
              <a:rPr lang="fr-FR" sz="1800" i="1" dirty="0" err="1">
                <a:solidFill>
                  <a:schemeClr val="bg1"/>
                </a:solidFill>
                <a:latin typeface="Tahoma" pitchFamily="34" charset="0"/>
                <a:cs typeface="Arial" charset="0"/>
              </a:rPr>
              <a:t>Genetics</a:t>
            </a:r>
            <a:r>
              <a:rPr lang="fr-FR" sz="1800" i="1" dirty="0">
                <a:solidFill>
                  <a:schemeClr val="bg1"/>
                </a:solidFill>
                <a:latin typeface="Tahoma" pitchFamily="34" charset="0"/>
                <a:cs typeface="Arial" charset="0"/>
              </a:rPr>
              <a:t> 2006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Figure 5 shows trends in obesity prevalence among adults aged 20 and over (age-adjusted) and youth aged 2–19 years, for the time period 1999 through 2014.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96911" y="1423401"/>
            <a:ext cx="9383713" cy="6166439"/>
          </a:xfrm>
          <a:prstGeom prst="rect">
            <a:avLst/>
          </a:prstGeom>
          <a:solidFill>
            <a:schemeClr val="bg1">
              <a:lumMod val="50000"/>
              <a:lumOff val="50000"/>
              <a:alpha val="29000"/>
            </a:schemeClr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39713" y="562121"/>
            <a:ext cx="9601200" cy="779316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dirty="0" smtClean="0"/>
              <a:t>Trends in obesity prevalence among adults aged 20 and over (age-adjusted) and youth aged 2–19 years: United States, 1999–2000 through 2013–2014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112" y="1798637"/>
            <a:ext cx="9688512" cy="2954637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pPr algn="ctr"/>
            <a:endParaRPr lang="en-US" sz="3600" dirty="0">
              <a:solidFill>
                <a:srgbClr val="FFFF00"/>
              </a:solidFill>
              <a:latin typeface="Arial Black" pitchFamily="34" charset="0"/>
            </a:endParaRPr>
          </a:p>
          <a:p>
            <a:pPr algn="ctr"/>
            <a:r>
              <a:rPr lang="en-US" sz="4000" dirty="0" smtClean="0">
                <a:solidFill>
                  <a:srgbClr val="FFFF00"/>
                </a:solidFill>
                <a:latin typeface="Arial Black" pitchFamily="34" charset="0"/>
              </a:rPr>
              <a:t>Is obesity a reversible condition?</a:t>
            </a:r>
          </a:p>
          <a:p>
            <a:pPr algn="ctr"/>
            <a:r>
              <a:rPr lang="en-US" sz="4000" dirty="0" smtClean="0">
                <a:solidFill>
                  <a:srgbClr val="FFFF00"/>
                </a:solidFill>
                <a:latin typeface="Arial Black" pitchFamily="34" charset="0"/>
              </a:rPr>
              <a:t>			    </a:t>
            </a:r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 Black" pitchFamily="34" charset="0"/>
              </a:rPr>
              <a:t>-What’s the </a:t>
            </a:r>
            <a:r>
              <a:rPr lang="en-US" sz="28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 Black" pitchFamily="34" charset="0"/>
              </a:rPr>
              <a:t>pathophysiological</a:t>
            </a:r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 Black" pitchFamily="34" charset="0"/>
              </a:rPr>
              <a:t> basis?</a:t>
            </a:r>
          </a:p>
          <a:p>
            <a:pPr algn="ctr"/>
            <a:endParaRPr lang="en-US" dirty="0" smtClean="0">
              <a:solidFill>
                <a:srgbClr val="FFC000"/>
              </a:solidFill>
              <a:latin typeface="Arial Black" pitchFamily="34" charset="0"/>
            </a:endParaRPr>
          </a:p>
          <a:p>
            <a:pPr algn="ctr"/>
            <a:endParaRPr lang="en-US" dirty="0" smtClean="0">
              <a:solidFill>
                <a:srgbClr val="FFC000"/>
              </a:solidFill>
              <a:latin typeface="Arial Black" pitchFamily="34" charset="0"/>
            </a:endParaRPr>
          </a:p>
          <a:p>
            <a:pPr algn="ctr"/>
            <a:endParaRPr lang="en-US" sz="3600" dirty="0" smtClean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6799" y="4239098"/>
            <a:ext cx="9217913" cy="1637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Arial Black" pitchFamily="34" charset="0"/>
              </a:rPr>
              <a:t>How is obesity developed?</a:t>
            </a:r>
          </a:p>
          <a:p>
            <a:r>
              <a:rPr lang="en-US" sz="3600" dirty="0" smtClean="0">
                <a:solidFill>
                  <a:srgbClr val="FFFF00"/>
                </a:solidFill>
                <a:latin typeface="Arial Black" pitchFamily="34" charset="0"/>
              </a:rPr>
              <a:t>			</a:t>
            </a:r>
          </a:p>
          <a:p>
            <a:endParaRPr lang="en-US" sz="3600" dirty="0" smtClean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25712" y="4886953"/>
            <a:ext cx="7391400" cy="493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 Black" pitchFamily="34" charset="0"/>
              </a:rPr>
              <a:t>-How should it be treated?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16113" y="2179638"/>
            <a:ext cx="7010400" cy="1637994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sz="5400" dirty="0" smtClean="0">
                <a:solidFill>
                  <a:srgbClr val="FFC000"/>
                </a:solidFill>
                <a:latin typeface="Rockwell" panose="02060603020205020403" pitchFamily="18" charset="0"/>
              </a:rPr>
              <a:t>- Metabolic obesity</a:t>
            </a:r>
          </a:p>
          <a:p>
            <a:r>
              <a:rPr lang="en-US" sz="5400" dirty="0" smtClean="0">
                <a:solidFill>
                  <a:srgbClr val="FFC000"/>
                </a:solidFill>
                <a:latin typeface="Rockwell" panose="02060603020205020403" pitchFamily="18" charset="0"/>
              </a:rPr>
              <a:t>- Hedonic obesity</a:t>
            </a:r>
            <a:endParaRPr lang="en-US" sz="5400" dirty="0">
              <a:solidFill>
                <a:srgbClr val="FFC000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312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312" y="427037"/>
            <a:ext cx="9067800" cy="1237244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C000"/>
                </a:solidFill>
              </a:rPr>
              <a:t>Metabolic regulation of energy fluxes – mechanism of </a:t>
            </a:r>
            <a:r>
              <a:rPr lang="en-US" sz="4000" b="1" dirty="0" smtClean="0">
                <a:solidFill>
                  <a:srgbClr val="FFFF00"/>
                </a:solidFill>
              </a:rPr>
              <a:t>compensatory changes</a:t>
            </a:r>
            <a:endParaRPr lang="en-US" sz="4000" b="1" dirty="0">
              <a:solidFill>
                <a:srgbClr val="FFFF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089" y="2789237"/>
            <a:ext cx="10145713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-65087" y="1892899"/>
            <a:ext cx="10134601" cy="10487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0" tIns="45711" rIns="91420" bIns="45711"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830513" y="2255838"/>
            <a:ext cx="1981200" cy="779316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Rockwell" panose="02060603020205020403" pitchFamily="18" charset="0"/>
              </a:rPr>
              <a:t>Energy expenditure</a:t>
            </a:r>
            <a:endParaRPr lang="en-US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25713" y="5608639"/>
            <a:ext cx="1981200" cy="779316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Rockwell" panose="02060603020205020403" pitchFamily="18" charset="0"/>
              </a:rPr>
              <a:t>Energy expenditure</a:t>
            </a:r>
            <a:endParaRPr lang="en-US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8512" y="5608639"/>
            <a:ext cx="1981200" cy="779316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Rockwell" panose="02060603020205020403" pitchFamily="18" charset="0"/>
              </a:rPr>
              <a:t>Energy expenditure</a:t>
            </a:r>
            <a:endParaRPr lang="en-US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430714" y="5667521"/>
            <a:ext cx="380999" cy="779316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0" tIns="45711" rIns="91420" bIns="45711"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10800000">
            <a:off x="4811712" y="2255840"/>
            <a:ext cx="381001" cy="826007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0" tIns="45711" rIns="91420" bIns="45711" rtlCol="0" anchor="ctr"/>
          <a:lstStyle/>
          <a:p>
            <a:pPr algn="ctr"/>
            <a:endParaRPr 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312" y="5718176"/>
            <a:ext cx="439738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451476" y="3838721"/>
            <a:ext cx="3581401" cy="779316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  <a:latin typeface="Rockwell" panose="02060603020205020403" pitchFamily="18" charset="0"/>
              </a:rPr>
              <a:t>Energy expenditure - normal</a:t>
            </a:r>
            <a:endParaRPr lang="en-US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13" y="7163670"/>
            <a:ext cx="6705601" cy="349949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Adapted from </a:t>
            </a:r>
            <a:r>
              <a:rPr lang="en-US" sz="1800" dirty="0" err="1" smtClean="0">
                <a:solidFill>
                  <a:schemeClr val="bg1"/>
                </a:solidFill>
              </a:rPr>
              <a:t>Leibel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</a:rPr>
              <a:t>RL et al. N </a:t>
            </a:r>
            <a:r>
              <a:rPr lang="en-US" sz="1800" dirty="0" err="1">
                <a:solidFill>
                  <a:schemeClr val="bg1"/>
                </a:solidFill>
              </a:rPr>
              <a:t>Engl</a:t>
            </a:r>
            <a:r>
              <a:rPr lang="en-US" sz="1800" dirty="0">
                <a:solidFill>
                  <a:schemeClr val="bg1"/>
                </a:solidFill>
              </a:rPr>
              <a:t> J Med 1995;332:621-628.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68914" y="2505812"/>
            <a:ext cx="2057401" cy="435826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~15%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11712" y="5761037"/>
            <a:ext cx="2057401" cy="435826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~14%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914400"/>
            <a:ext cx="6248400" cy="487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181600" y="1600200"/>
            <a:ext cx="1828800" cy="349968"/>
          </a:xfrm>
          <a:prstGeom prst="rect">
            <a:avLst/>
          </a:prstGeom>
          <a:solidFill>
            <a:srgbClr val="C0C0C0"/>
          </a:solidFill>
          <a:ln w="38100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0000CC"/>
                </a:solidFill>
              </a:rPr>
              <a:t>Temperature, </a:t>
            </a:r>
            <a:r>
              <a:rPr lang="en-US" sz="1800" b="1" baseline="30000" dirty="0" err="1">
                <a:solidFill>
                  <a:srgbClr val="0000CC"/>
                </a:solidFill>
              </a:rPr>
              <a:t>o</a:t>
            </a:r>
            <a:r>
              <a:rPr lang="en-US" sz="1800" b="1" dirty="0" err="1">
                <a:solidFill>
                  <a:srgbClr val="0000CC"/>
                </a:solidFill>
              </a:rPr>
              <a:t>F</a:t>
            </a:r>
            <a:endParaRPr lang="en-US" sz="1800" b="1" dirty="0">
              <a:solidFill>
                <a:srgbClr val="0000CC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648200" y="3886200"/>
            <a:ext cx="1828800" cy="349968"/>
          </a:xfrm>
          <a:prstGeom prst="rect">
            <a:avLst/>
          </a:prstGeom>
          <a:solidFill>
            <a:srgbClr val="C0C0C0"/>
          </a:solidFill>
          <a:ln w="38100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0000CC"/>
                </a:solidFill>
              </a:rPr>
              <a:t>Nitrogen loss, g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295400" y="350837"/>
            <a:ext cx="5268912" cy="378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Modified from </a:t>
            </a:r>
            <a:r>
              <a:rPr lang="en-US" sz="2000" dirty="0" err="1"/>
              <a:t>Beisel</a:t>
            </a:r>
            <a:r>
              <a:rPr lang="en-US" sz="2000" dirty="0"/>
              <a:t> 1966. Fed Proc 25:1682-7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295400" y="6019800"/>
            <a:ext cx="495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FF00"/>
                </a:solidFill>
              </a:rPr>
              <a:t>Cumulative nitrogen balance in young man with a minor febrile illness (typical sand fly fever)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0"/>
          <p:cNvGrpSpPr/>
          <p:nvPr/>
        </p:nvGrpSpPr>
        <p:grpSpPr>
          <a:xfrm>
            <a:off x="664236" y="869385"/>
            <a:ext cx="8795676" cy="6568052"/>
            <a:chOff x="588036" y="335985"/>
            <a:chExt cx="8795676" cy="6568052"/>
          </a:xfrm>
        </p:grpSpPr>
        <p:grpSp>
          <p:nvGrpSpPr>
            <p:cNvPr id="11" name="Group 17"/>
            <p:cNvGrpSpPr/>
            <p:nvPr/>
          </p:nvGrpSpPr>
          <p:grpSpPr>
            <a:xfrm>
              <a:off x="3926562" y="335985"/>
              <a:ext cx="2100130" cy="755968"/>
              <a:chOff x="3200400" y="381000"/>
              <a:chExt cx="1905000" cy="685800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3200400" y="381000"/>
                <a:ext cx="1905000" cy="603091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err="1" smtClean="0">
                    <a:solidFill>
                      <a:srgbClr val="FFC000"/>
                    </a:solidFill>
                  </a:rPr>
                  <a:t>lipostatic</a:t>
                </a:r>
                <a:r>
                  <a:rPr lang="en-US" sz="2000" dirty="0" smtClean="0">
                    <a:solidFill>
                      <a:srgbClr val="FFC000"/>
                    </a:solidFill>
                  </a:rPr>
                  <a:t> signals</a:t>
                </a:r>
              </a:p>
              <a:p>
                <a:pPr algn="ctr"/>
                <a:r>
                  <a:rPr lang="en-US" sz="2000" b="1" dirty="0" err="1" smtClean="0">
                    <a:solidFill>
                      <a:srgbClr val="FFFF00"/>
                    </a:solidFill>
                  </a:rPr>
                  <a:t>leptin</a:t>
                </a:r>
                <a:r>
                  <a:rPr lang="en-US" sz="2000" dirty="0" smtClean="0">
                    <a:solidFill>
                      <a:srgbClr val="FFC000"/>
                    </a:solidFill>
                  </a:rPr>
                  <a:t>/insulin</a:t>
                </a:r>
                <a:endParaRPr lang="en-US" sz="20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3200400" y="381000"/>
                <a:ext cx="1905000" cy="6858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57"/>
            <p:cNvGrpSpPr/>
            <p:nvPr/>
          </p:nvGrpSpPr>
          <p:grpSpPr>
            <a:xfrm>
              <a:off x="3059417" y="1845209"/>
              <a:ext cx="1596099" cy="587975"/>
              <a:chOff x="2957052" y="1673940"/>
              <a:chExt cx="1447800" cy="533400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2957052" y="1750140"/>
                <a:ext cx="1447800" cy="321306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b="1" dirty="0" smtClean="0">
                    <a:solidFill>
                      <a:srgbClr val="FFFF00"/>
                    </a:solidFill>
                  </a:rPr>
                  <a:t>POMC</a:t>
                </a:r>
                <a:r>
                  <a:rPr lang="en-US" sz="1800" dirty="0" smtClean="0">
                    <a:solidFill>
                      <a:srgbClr val="FFC000"/>
                    </a:solidFill>
                  </a:rPr>
                  <a:t>/CART</a:t>
                </a:r>
                <a:endParaRPr lang="en-US" sz="18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957052" y="1673940"/>
                <a:ext cx="1447800" cy="5334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56"/>
            <p:cNvGrpSpPr/>
            <p:nvPr/>
          </p:nvGrpSpPr>
          <p:grpSpPr>
            <a:xfrm>
              <a:off x="5292328" y="1845209"/>
              <a:ext cx="1596099" cy="587975"/>
              <a:chOff x="4633452" y="1673940"/>
              <a:chExt cx="1447800" cy="533400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4633452" y="1750140"/>
                <a:ext cx="1447800" cy="349968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solidFill>
                      <a:srgbClr val="FFC000"/>
                    </a:solidFill>
                  </a:rPr>
                  <a:t>NPY/AGRP</a:t>
                </a:r>
                <a:endParaRPr lang="en-US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633452" y="1673940"/>
                <a:ext cx="1447800" cy="5334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3847981" y="3191863"/>
              <a:ext cx="2284399" cy="755968"/>
              <a:chOff x="3657600" y="2895600"/>
              <a:chExt cx="2072148" cy="68580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3672348" y="2895600"/>
                <a:ext cx="2057400" cy="603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 smtClean="0">
                    <a:solidFill>
                      <a:srgbClr val="FFFF00"/>
                    </a:solidFill>
                  </a:rPr>
                  <a:t>Mc4R</a:t>
                </a:r>
                <a:r>
                  <a:rPr lang="en-US" sz="2000" dirty="0" smtClean="0"/>
                  <a:t> </a:t>
                </a:r>
                <a:r>
                  <a:rPr lang="en-US" sz="2000" dirty="0" smtClean="0">
                    <a:solidFill>
                      <a:srgbClr val="FFC000"/>
                    </a:solidFill>
                  </a:rPr>
                  <a:t>and other </a:t>
                </a:r>
              </a:p>
              <a:p>
                <a:pPr algn="ctr"/>
                <a:r>
                  <a:rPr lang="en-US" sz="2000" dirty="0" smtClean="0">
                    <a:solidFill>
                      <a:srgbClr val="FFC000"/>
                    </a:solidFill>
                  </a:rPr>
                  <a:t>secondary neurons</a:t>
                </a:r>
                <a:endParaRPr lang="en-US" sz="20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657600" y="2895600"/>
                <a:ext cx="2057400" cy="6858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Group 22"/>
            <p:cNvGrpSpPr/>
            <p:nvPr/>
          </p:nvGrpSpPr>
          <p:grpSpPr>
            <a:xfrm>
              <a:off x="3346662" y="4703798"/>
              <a:ext cx="3246398" cy="755968"/>
              <a:chOff x="3276600" y="4953000"/>
              <a:chExt cx="2944764" cy="685800"/>
            </a:xfrm>
          </p:grpSpPr>
          <p:grpSp>
            <p:nvGrpSpPr>
              <p:cNvPr id="21" name="Group 21"/>
              <p:cNvGrpSpPr/>
              <p:nvPr/>
            </p:nvGrpSpPr>
            <p:grpSpPr>
              <a:xfrm>
                <a:off x="3276600" y="4953000"/>
                <a:ext cx="1371600" cy="685800"/>
                <a:chOff x="3276600" y="4953000"/>
                <a:chExt cx="1371600" cy="685800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3276600" y="4970209"/>
                  <a:ext cx="1371600" cy="6030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dirty="0" smtClean="0">
                      <a:solidFill>
                        <a:srgbClr val="FFC000"/>
                      </a:solidFill>
                    </a:rPr>
                    <a:t>Energy expenditure</a:t>
                  </a:r>
                  <a:endParaRPr lang="en-US" sz="2000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3276600" y="4953000"/>
                  <a:ext cx="1371600" cy="6858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rgbClr val="FFC000"/>
                    </a:solidFill>
                  </a:endParaRPr>
                </a:p>
              </p:txBody>
            </p:sp>
          </p:grpSp>
          <p:grpSp>
            <p:nvGrpSpPr>
              <p:cNvPr id="22" name="Group 20"/>
              <p:cNvGrpSpPr/>
              <p:nvPr/>
            </p:nvGrpSpPr>
            <p:grpSpPr>
              <a:xfrm>
                <a:off x="4849764" y="4953000"/>
                <a:ext cx="1371600" cy="685800"/>
                <a:chOff x="4953000" y="4953000"/>
                <a:chExt cx="1371600" cy="685800"/>
              </a:xfrm>
            </p:grpSpPr>
            <p:sp>
              <p:nvSpPr>
                <p:cNvPr id="7" name="TextBox 6"/>
                <p:cNvSpPr txBox="1"/>
                <p:nvPr/>
              </p:nvSpPr>
              <p:spPr>
                <a:xfrm>
                  <a:off x="4953000" y="5107859"/>
                  <a:ext cx="1371600" cy="3499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dirty="0" smtClean="0">
                      <a:solidFill>
                        <a:srgbClr val="FFC000"/>
                      </a:solidFill>
                    </a:rPr>
                    <a:t>Food intake</a:t>
                  </a:r>
                  <a:endParaRPr lang="en-US" sz="2000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953000" y="4953000"/>
                  <a:ext cx="1371600" cy="6858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3" name="Group 23"/>
            <p:cNvGrpSpPr/>
            <p:nvPr/>
          </p:nvGrpSpPr>
          <p:grpSpPr>
            <a:xfrm>
              <a:off x="4049712" y="6142037"/>
              <a:ext cx="1848115" cy="755968"/>
              <a:chOff x="3733800" y="5029200"/>
              <a:chExt cx="1676400" cy="685800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3733801" y="5058697"/>
                <a:ext cx="1658879" cy="603091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solidFill>
                      <a:srgbClr val="FFC000"/>
                    </a:solidFill>
                  </a:rPr>
                  <a:t>Body weight</a:t>
                </a:r>
              </a:p>
              <a:p>
                <a:pPr algn="ctr"/>
                <a:r>
                  <a:rPr lang="en-US" sz="2000" dirty="0" smtClean="0">
                    <a:solidFill>
                      <a:srgbClr val="FFC000"/>
                    </a:solidFill>
                  </a:rPr>
                  <a:t>adiposity</a:t>
                </a:r>
                <a:endParaRPr lang="en-US" sz="20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733800" y="5029200"/>
                <a:ext cx="1676400" cy="685800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9" name="Straight Arrow Connector 28"/>
            <p:cNvCxnSpPr/>
            <p:nvPr/>
          </p:nvCxnSpPr>
          <p:spPr>
            <a:xfrm flipH="1">
              <a:off x="4200260" y="1259946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5376333" y="1259946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4184002" y="2620145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>
              <a:off x="5408851" y="2636402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4536281" y="1411682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</a:rPr>
                <a:t>+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4536281" y="2603888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</a:rPr>
                <a:t>+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124318" y="5627758"/>
              <a:ext cx="252016" cy="251989"/>
            </a:xfrm>
            <a:prstGeom prst="ellipse">
              <a:avLst/>
            </a:prstGeom>
            <a:noFill/>
            <a:ln w="63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</a:rPr>
                <a:t>+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5124318" y="1406258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sz="2600" dirty="0" smtClean="0">
                  <a:solidFill>
                    <a:srgbClr val="002060"/>
                  </a:solidFill>
                </a:rPr>
                <a:t>-</a:t>
              </a:r>
              <a:endParaRPr lang="en-US" sz="2600" dirty="0">
                <a:solidFill>
                  <a:srgbClr val="002060"/>
                </a:solidFill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5124318" y="2622857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sz="2600" dirty="0" smtClean="0">
                  <a:solidFill>
                    <a:srgbClr val="002060"/>
                  </a:solidFill>
                </a:rPr>
                <a:t>-</a:t>
              </a:r>
              <a:endParaRPr lang="en-US" sz="2600" dirty="0">
                <a:solidFill>
                  <a:srgbClr val="002060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124318" y="4216076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sz="2600" dirty="0" smtClean="0">
                  <a:solidFill>
                    <a:srgbClr val="002060"/>
                  </a:solidFill>
                </a:rPr>
                <a:t>-</a:t>
              </a:r>
              <a:endParaRPr lang="en-US" sz="2600" dirty="0">
                <a:solidFill>
                  <a:srgbClr val="002060"/>
                </a:solidFill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4536281" y="5627758"/>
              <a:ext cx="252016" cy="251989"/>
            </a:xfrm>
            <a:prstGeom prst="ellipse">
              <a:avLst/>
            </a:prstGeom>
            <a:noFill/>
            <a:ln w="63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sz="2600" dirty="0" smtClean="0">
                  <a:solidFill>
                    <a:srgbClr val="002060"/>
                  </a:solidFill>
                </a:rPr>
                <a:t>-</a:t>
              </a:r>
              <a:endParaRPr lang="en-US" sz="2600" dirty="0">
                <a:solidFill>
                  <a:srgbClr val="002060"/>
                </a:solidFill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536281" y="4232333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</a:rPr>
                <a:t>+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>
              <a:off x="4736809" y="2048427"/>
              <a:ext cx="504031" cy="0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flipH="1">
              <a:off x="4720550" y="2219132"/>
              <a:ext cx="504031" cy="0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 76"/>
            <p:cNvSpPr/>
            <p:nvPr/>
          </p:nvSpPr>
          <p:spPr>
            <a:xfrm>
              <a:off x="2604161" y="1175949"/>
              <a:ext cx="4704292" cy="3023870"/>
            </a:xfrm>
            <a:prstGeom prst="ellipse">
              <a:avLst/>
            </a:prstGeom>
            <a:noFill/>
            <a:ln>
              <a:solidFill>
                <a:srgbClr val="FFC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>
              <a:off x="9131696" y="3527848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</a:rPr>
                <a:t>+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588036" y="3527848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sz="2600" dirty="0" smtClean="0">
                  <a:solidFill>
                    <a:srgbClr val="002060"/>
                  </a:solidFill>
                </a:rPr>
                <a:t>-</a:t>
              </a:r>
              <a:endParaRPr lang="en-US" sz="2600" dirty="0">
                <a:solidFill>
                  <a:srgbClr val="002060"/>
                </a:solidFill>
              </a:endParaRPr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>
              <a:off x="5460338" y="5543762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flipH="1">
              <a:off x="4200260" y="5543762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4200260" y="4199819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H="1">
              <a:off x="5376333" y="4199819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>
              <a:off x="924057" y="6551718"/>
              <a:ext cx="2856177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924057" y="923960"/>
              <a:ext cx="0" cy="56277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/>
            <p:nvPr/>
          </p:nvCxnSpPr>
          <p:spPr>
            <a:xfrm>
              <a:off x="924057" y="923960"/>
              <a:ext cx="2772172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6048375" y="6551718"/>
              <a:ext cx="285617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V="1">
              <a:off x="8926512" y="923960"/>
              <a:ext cx="0" cy="562775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 flipH="1">
              <a:off x="6216385" y="923960"/>
              <a:ext cx="2688167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/>
            <p:nvPr/>
          </p:nvCxnSpPr>
          <p:spPr>
            <a:xfrm>
              <a:off x="1512094" y="1847921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/>
            <p:nvPr/>
          </p:nvCxnSpPr>
          <p:spPr>
            <a:xfrm>
              <a:off x="1512094" y="2267903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/>
            <p:cNvCxnSpPr/>
            <p:nvPr/>
          </p:nvCxnSpPr>
          <p:spPr>
            <a:xfrm>
              <a:off x="1512094" y="2687884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/>
            <p:cNvCxnSpPr/>
            <p:nvPr/>
          </p:nvCxnSpPr>
          <p:spPr>
            <a:xfrm>
              <a:off x="1512094" y="3107866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/>
            <p:nvPr/>
          </p:nvCxnSpPr>
          <p:spPr>
            <a:xfrm>
              <a:off x="1512094" y="3527848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/>
            <p:nvPr/>
          </p:nvCxnSpPr>
          <p:spPr>
            <a:xfrm>
              <a:off x="1512094" y="3947830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>
              <a:off x="1512094" y="4367812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>
              <a:off x="1512094" y="4787794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>
              <a:off x="1512094" y="5207776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/>
            <p:cNvCxnSpPr/>
            <p:nvPr/>
          </p:nvCxnSpPr>
          <p:spPr>
            <a:xfrm>
              <a:off x="1512094" y="5627758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/>
            <p:cNvCxnSpPr/>
            <p:nvPr/>
          </p:nvCxnSpPr>
          <p:spPr>
            <a:xfrm flipH="1">
              <a:off x="7644474" y="5711754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/>
            <p:nvPr/>
          </p:nvCxnSpPr>
          <p:spPr>
            <a:xfrm flipH="1">
              <a:off x="7644474" y="4367812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/>
            <p:nvPr/>
          </p:nvCxnSpPr>
          <p:spPr>
            <a:xfrm flipH="1">
              <a:off x="7644474" y="4787794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/>
            <p:nvPr/>
          </p:nvCxnSpPr>
          <p:spPr>
            <a:xfrm flipH="1">
              <a:off x="7644474" y="5207776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/>
            <p:nvPr/>
          </p:nvCxnSpPr>
          <p:spPr>
            <a:xfrm flipH="1">
              <a:off x="7644474" y="1847921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/>
            <p:cNvCxnSpPr/>
            <p:nvPr/>
          </p:nvCxnSpPr>
          <p:spPr>
            <a:xfrm flipH="1">
              <a:off x="7644474" y="2687884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/>
            <p:cNvCxnSpPr/>
            <p:nvPr/>
          </p:nvCxnSpPr>
          <p:spPr>
            <a:xfrm flipH="1">
              <a:off x="7644474" y="3107866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/>
            <p:nvPr/>
          </p:nvCxnSpPr>
          <p:spPr>
            <a:xfrm flipH="1">
              <a:off x="7644474" y="3947830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/>
            <p:nvPr/>
          </p:nvCxnSpPr>
          <p:spPr>
            <a:xfrm flipH="1">
              <a:off x="7644474" y="3527848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/>
            <p:cNvCxnSpPr/>
            <p:nvPr/>
          </p:nvCxnSpPr>
          <p:spPr>
            <a:xfrm flipH="1">
              <a:off x="7644474" y="2267903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 bwMode="auto">
            <a:xfrm flipV="1">
              <a:off x="4125912" y="731837"/>
              <a:ext cx="0" cy="304800"/>
            </a:xfrm>
            <a:prstGeom prst="straightConnector1">
              <a:avLst/>
            </a:prstGeom>
            <a:solidFill>
              <a:srgbClr val="00B8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8" name="Straight Arrow Connector 77"/>
            <p:cNvCxnSpPr/>
            <p:nvPr/>
          </p:nvCxnSpPr>
          <p:spPr bwMode="auto">
            <a:xfrm>
              <a:off x="4278312" y="6599237"/>
              <a:ext cx="0" cy="304800"/>
            </a:xfrm>
            <a:prstGeom prst="straightConnector1">
              <a:avLst/>
            </a:prstGeom>
            <a:solidFill>
              <a:srgbClr val="00B8FF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9" name="TextBox 78"/>
            <p:cNvSpPr txBox="1"/>
            <p:nvPr/>
          </p:nvSpPr>
          <p:spPr>
            <a:xfrm>
              <a:off x="3440112" y="655638"/>
              <a:ext cx="685800" cy="559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/>
                <a:t>&gt;</a:t>
              </a:r>
              <a:endParaRPr lang="en-US" sz="3200" b="1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030912" y="655638"/>
              <a:ext cx="838200" cy="559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/>
                <a:t>&lt;</a:t>
              </a:r>
              <a:endParaRPr lang="en-US" sz="3200" b="1" dirty="0"/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392111" y="198438"/>
            <a:ext cx="9688513" cy="500578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sz="2800" dirty="0" smtClean="0">
                <a:solidFill>
                  <a:schemeClr val="accent4"/>
                </a:solidFill>
                <a:latin typeface="Aharoni" pitchFamily="2" charset="-79"/>
                <a:cs typeface="Aharoni" pitchFamily="2" charset="-79"/>
              </a:rPr>
              <a:t>Hypothalamic neural circuit for body weight set-point</a:t>
            </a:r>
            <a:endParaRPr lang="en-US" sz="2800" dirty="0">
              <a:solidFill>
                <a:schemeClr val="accent4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4" y="1079500"/>
            <a:ext cx="6000751" cy="59482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763713" y="7172327"/>
            <a:ext cx="7086600" cy="493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tabLst>
                <a:tab pos="723750" algn="l"/>
                <a:tab pos="1447498" algn="l"/>
                <a:tab pos="2171250" algn="l"/>
                <a:tab pos="2895000" algn="l"/>
                <a:tab pos="3618748" algn="l"/>
              </a:tabLst>
            </a:pPr>
            <a:r>
              <a:rPr lang="en-GB" sz="1700" b="1" dirty="0">
                <a:solidFill>
                  <a:schemeClr val="tx1">
                    <a:lumMod val="85000"/>
                  </a:schemeClr>
                </a:solidFill>
                <a:latin typeface="Arial" charset="0"/>
                <a:ea typeface="msgothic" charset="0"/>
                <a:cs typeface="msgothic" charset="0"/>
              </a:rPr>
              <a:t>I </a:t>
            </a:r>
            <a:r>
              <a:rPr lang="en-GB" sz="1700" b="1" dirty="0" err="1">
                <a:solidFill>
                  <a:schemeClr val="tx1">
                    <a:lumMod val="85000"/>
                  </a:schemeClr>
                </a:solidFill>
                <a:latin typeface="Arial" charset="0"/>
                <a:ea typeface="msgothic" charset="0"/>
                <a:cs typeface="msgothic" charset="0"/>
              </a:rPr>
              <a:t>Sadaf</a:t>
            </a:r>
            <a:r>
              <a:rPr lang="en-GB" sz="1700" b="1" dirty="0">
                <a:solidFill>
                  <a:schemeClr val="tx1">
                    <a:lumMod val="85000"/>
                  </a:schemeClr>
                </a:solidFill>
                <a:latin typeface="Arial" charset="0"/>
                <a:ea typeface="msgothic" charset="0"/>
                <a:cs typeface="msgothic" charset="0"/>
              </a:rPr>
              <a:t> </a:t>
            </a:r>
            <a:r>
              <a:rPr lang="en-GB" sz="1700" b="1" dirty="0" err="1">
                <a:solidFill>
                  <a:schemeClr val="tx1">
                    <a:lumMod val="85000"/>
                  </a:schemeClr>
                </a:solidFill>
                <a:latin typeface="Arial" charset="0"/>
                <a:ea typeface="msgothic" charset="0"/>
                <a:cs typeface="msgothic" charset="0"/>
              </a:rPr>
              <a:t>Farooqi</a:t>
            </a:r>
            <a:r>
              <a:rPr lang="en-GB" sz="1700" b="1" dirty="0">
                <a:solidFill>
                  <a:schemeClr val="tx1">
                    <a:lumMod val="85000"/>
                  </a:schemeClr>
                </a:solidFill>
                <a:latin typeface="Arial" charset="0"/>
                <a:ea typeface="msgothic" charset="0"/>
                <a:cs typeface="msgothic" charset="0"/>
              </a:rPr>
              <a:t>, and Stephen </a:t>
            </a:r>
            <a:r>
              <a:rPr lang="en-GB" sz="1700" b="1" dirty="0" err="1">
                <a:solidFill>
                  <a:schemeClr val="tx1">
                    <a:lumMod val="85000"/>
                  </a:schemeClr>
                </a:solidFill>
                <a:latin typeface="Arial" charset="0"/>
                <a:ea typeface="msgothic" charset="0"/>
                <a:cs typeface="msgothic" charset="0"/>
              </a:rPr>
              <a:t>O'Rahilly</a:t>
            </a:r>
            <a:r>
              <a:rPr lang="en-GB" sz="1700" b="1" dirty="0">
                <a:solidFill>
                  <a:schemeClr val="tx1">
                    <a:lumMod val="85000"/>
                  </a:schemeClr>
                </a:solidFill>
                <a:latin typeface="Arial" charset="0"/>
                <a:ea typeface="msgothic" charset="0"/>
                <a:cs typeface="msgothic" charset="0"/>
              </a:rPr>
              <a:t> J </a:t>
            </a:r>
            <a:r>
              <a:rPr lang="en-GB" sz="1700" b="1" dirty="0" err="1">
                <a:solidFill>
                  <a:schemeClr val="tx1">
                    <a:lumMod val="85000"/>
                  </a:schemeClr>
                </a:solidFill>
                <a:latin typeface="Arial" charset="0"/>
                <a:ea typeface="msgothic" charset="0"/>
                <a:cs typeface="msgothic" charset="0"/>
              </a:rPr>
              <a:t>Endocrinol</a:t>
            </a:r>
            <a:r>
              <a:rPr lang="en-GB" sz="1700" b="1" dirty="0">
                <a:solidFill>
                  <a:schemeClr val="tx1">
                    <a:lumMod val="85000"/>
                  </a:schemeClr>
                </a:solidFill>
                <a:latin typeface="Arial" charset="0"/>
                <a:ea typeface="msgothic" charset="0"/>
                <a:cs typeface="msgothic" charset="0"/>
              </a:rPr>
              <a:t> 2014;223:T63-T70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87513" y="409723"/>
            <a:ext cx="6324600" cy="779316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Congenital </a:t>
            </a:r>
            <a:r>
              <a:rPr lang="en-US" dirty="0" err="1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leptin</a:t>
            </a:r>
            <a:r>
              <a:rPr lang="en-US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deficiency: before and after </a:t>
            </a:r>
            <a:r>
              <a:rPr lang="en-US" dirty="0" err="1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leptin</a:t>
            </a:r>
            <a:r>
              <a:rPr lang="en-US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treatment</a:t>
            </a:r>
            <a:endParaRPr lang="en-US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2" y="1570038"/>
            <a:ext cx="3122194" cy="4879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0314" y="1570037"/>
            <a:ext cx="3163547" cy="485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230313" y="409722"/>
            <a:ext cx="8305800" cy="779298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Arial Black" pitchFamily="34" charset="0"/>
              </a:rPr>
              <a:t>Congenital POMC deficiency: phenotypic triad of red hair, </a:t>
            </a:r>
            <a:r>
              <a:rPr lang="en-US" dirty="0" err="1" smtClean="0">
                <a:solidFill>
                  <a:srgbClr val="FFFF00"/>
                </a:solidFill>
                <a:latin typeface="Arial Black" pitchFamily="34" charset="0"/>
              </a:rPr>
              <a:t>hypocortisolism</a:t>
            </a:r>
            <a:r>
              <a:rPr lang="en-US" dirty="0" smtClean="0">
                <a:solidFill>
                  <a:srgbClr val="FFFF00"/>
                </a:solidFill>
                <a:latin typeface="Arial Black" pitchFamily="34" charset="0"/>
              </a:rPr>
              <a:t>, and childhood obesity</a:t>
            </a:r>
            <a:endParaRPr lang="en-US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7513" y="6675438"/>
            <a:ext cx="7696200" cy="435826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dirty="0" err="1" smtClean="0"/>
              <a:t>Krude</a:t>
            </a:r>
            <a:r>
              <a:rPr lang="en-US" dirty="0" smtClean="0"/>
              <a:t> H et al Nat Genet. 1998;19(2):155-7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mage: Fatty Foods Make You Eat More: Stud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9313" y="2027237"/>
            <a:ext cx="3886200" cy="32385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373314" y="5227639"/>
            <a:ext cx="2678169" cy="435826"/>
          </a:xfrm>
          <a:prstGeom prst="rect">
            <a:avLst/>
          </a:prstGeom>
        </p:spPr>
        <p:txBody>
          <a:bodyPr wrap="none" lIns="91420" tIns="45711" rIns="91420" bIns="45711">
            <a:spAutoFit/>
          </a:bodyPr>
          <a:lstStyle/>
          <a:p>
            <a:r>
              <a:rPr lang="en-US" dirty="0" smtClean="0">
                <a:hlinkClick r:id="rId3"/>
              </a:rPr>
              <a:t>www.newsmax.com</a:t>
            </a:r>
            <a:endParaRPr lang="en-US" dirty="0"/>
          </a:p>
        </p:txBody>
      </p:sp>
      <p:pic>
        <p:nvPicPr>
          <p:cNvPr id="4" name="Picture 2" descr="http://3.bp.blogspot.com/-5TiL-oVd-4I/TlZinhIhH3I/AAAAAAAAGYs/C1cp1SYID6o/s640/glorious+pdx+summer+days+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4113" y="3551237"/>
            <a:ext cx="4368800" cy="3276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77912" y="350837"/>
            <a:ext cx="8077200" cy="1132408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The culprit of the obesity epidemic </a:t>
            </a:r>
          </a:p>
          <a:p>
            <a:r>
              <a:rPr lang="en-US" sz="36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is our </a:t>
            </a:r>
            <a:r>
              <a:rPr lang="en-US" sz="3600" dirty="0" err="1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obesigenic</a:t>
            </a:r>
            <a:r>
              <a:rPr lang="en-US" sz="36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 environment</a:t>
            </a:r>
            <a:endParaRPr lang="en-US" sz="36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candidrd.com/wp-content/uploads/2010/07/ObeseManEat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4113" y="1883619"/>
            <a:ext cx="3048000" cy="3039218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077912" y="4389437"/>
            <a:ext cx="1375677" cy="335598"/>
          </a:xfrm>
          <a:prstGeom prst="rect">
            <a:avLst/>
          </a:prstGeom>
        </p:spPr>
        <p:txBody>
          <a:bodyPr wrap="none" lIns="91420" tIns="45711" rIns="91420" bIns="45711">
            <a:spAutoFit/>
          </a:bodyPr>
          <a:lstStyle/>
          <a:p>
            <a:r>
              <a:rPr lang="en-US" sz="1700" dirty="0" smtClean="0">
                <a:solidFill>
                  <a:srgbClr val="0070C0"/>
                </a:solidFill>
                <a:hlinkClick r:id="rId3"/>
              </a:rPr>
              <a:t>candidrd.com</a:t>
            </a:r>
            <a:endParaRPr lang="en-US" sz="1700" dirty="0">
              <a:solidFill>
                <a:srgbClr val="0070C0"/>
              </a:solidFill>
            </a:endParaRPr>
          </a:p>
        </p:txBody>
      </p:sp>
      <p:pic>
        <p:nvPicPr>
          <p:cNvPr id="7" name="Picture 4" descr="http://childhoodobesityblog.files.wordpress.com/2010/09/obese_rat_cropped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06712" y="5021125"/>
            <a:ext cx="3417278" cy="25385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6335712" y="6811331"/>
            <a:ext cx="2114213" cy="335598"/>
          </a:xfrm>
          <a:prstGeom prst="rect">
            <a:avLst/>
          </a:prstGeom>
        </p:spPr>
        <p:txBody>
          <a:bodyPr wrap="none" lIns="91420" tIns="45711" rIns="91420" bIns="45711">
            <a:spAutoFit/>
          </a:bodyPr>
          <a:lstStyle/>
          <a:p>
            <a:r>
              <a:rPr lang="en-US" sz="1700" dirty="0" smtClean="0">
                <a:solidFill>
                  <a:schemeClr val="bg2"/>
                </a:solidFill>
                <a:hlinkClick r:id="rId5"/>
              </a:rPr>
              <a:t>www.atheistnexus.org</a:t>
            </a:r>
            <a:endParaRPr lang="en-US" sz="1700" dirty="0">
              <a:solidFill>
                <a:schemeClr val="bg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6911" y="274637"/>
            <a:ext cx="9231313" cy="1016799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Common forms of obesity is polygenic in etiology…in humans and in animals</a:t>
            </a:r>
            <a:endParaRPr lang="en-US" sz="32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" name="Picture 2" descr="https://www.takepart.com/sites/default/files/styles/large/public/obesity_2.jpg?itok=gVQ4dXB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87913" y="1587048"/>
            <a:ext cx="4876800" cy="3259589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4811714" y="4541840"/>
            <a:ext cx="5038725" cy="297441"/>
          </a:xfrm>
          <a:prstGeom prst="rect">
            <a:avLst/>
          </a:prstGeom>
        </p:spPr>
        <p:txBody>
          <a:bodyPr lIns="91420" tIns="45711" rIns="91420" bIns="45711">
            <a:spAutoFit/>
          </a:bodyPr>
          <a:lstStyle/>
          <a:p>
            <a:r>
              <a:rPr lang="en-US" sz="1400" dirty="0" smtClean="0">
                <a:solidFill>
                  <a:srgbClr val="FFC000"/>
                </a:solidFill>
              </a:rPr>
              <a:t>www.takepart.com/article/2015/11/13/cdc-obesity-rate-report</a:t>
            </a:r>
            <a:endParaRPr lang="en-US" sz="1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0152" y="503237"/>
            <a:ext cx="3738960" cy="8938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B0F0"/>
                </a:solidFill>
              </a:rPr>
              <a:t>Temporarily  elevated body weight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1512" y="5324403"/>
            <a:ext cx="3657600" cy="8938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B0F0"/>
                </a:solidFill>
              </a:rPr>
              <a:t>Temporarily reduced body weight</a:t>
            </a:r>
            <a:endParaRPr lang="en-US" sz="2800" dirty="0">
              <a:solidFill>
                <a:srgbClr val="00B0F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053217" y="1597233"/>
            <a:ext cx="0" cy="155094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5053217" y="3768550"/>
            <a:ext cx="0" cy="13697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rved Right Arrow 7"/>
          <p:cNvSpPr/>
          <p:nvPr/>
        </p:nvSpPr>
        <p:spPr>
          <a:xfrm rot="10800000">
            <a:off x="6601563" y="3794157"/>
            <a:ext cx="412892" cy="1447545"/>
          </a:xfrm>
          <a:prstGeom prst="curvedRightArrow">
            <a:avLst/>
          </a:prstGeom>
          <a:solidFill>
            <a:schemeClr val="accent1"/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Curved Left Arrow 8"/>
          <p:cNvSpPr/>
          <p:nvPr/>
        </p:nvSpPr>
        <p:spPr>
          <a:xfrm>
            <a:off x="6498339" y="1493837"/>
            <a:ext cx="516115" cy="1654337"/>
          </a:xfrm>
          <a:prstGeom prst="curvedLeftArrow">
            <a:avLst/>
          </a:prstGeom>
          <a:solidFill>
            <a:schemeClr val="accent1"/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06181" y="1804025"/>
            <a:ext cx="1705050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rgbClr val="FFFF00"/>
                </a:solidFill>
              </a:rPr>
              <a:t>“Adaptive changes</a:t>
            </a:r>
            <a:r>
              <a:rPr lang="en-US" dirty="0" smtClean="0">
                <a:solidFill>
                  <a:prstClr val="white"/>
                </a:solidFill>
              </a:rPr>
              <a:t>”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12549" y="4019857"/>
            <a:ext cx="1798682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rgbClr val="FFFF00"/>
                </a:solidFill>
              </a:rPr>
              <a:t>“Adaptive changes</a:t>
            </a:r>
            <a:r>
              <a:rPr lang="en-US" sz="2000" dirty="0" smtClean="0">
                <a:solidFill>
                  <a:prstClr val="white"/>
                </a:solidFill>
              </a:rPr>
              <a:t>”</a:t>
            </a:r>
            <a:endParaRPr lang="en-US" sz="2000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76522" y="1804025"/>
            <a:ext cx="1754790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Energy expenditure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Up Arrow 12"/>
          <p:cNvSpPr/>
          <p:nvPr/>
        </p:nvSpPr>
        <p:spPr>
          <a:xfrm>
            <a:off x="7117676" y="1798637"/>
            <a:ext cx="361036" cy="762000"/>
          </a:xfrm>
          <a:prstGeom prst="upArrow">
            <a:avLst/>
          </a:prstGeom>
          <a:solidFill>
            <a:schemeClr val="accent1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76522" y="4048771"/>
            <a:ext cx="1754790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Energy expenditure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7117676" y="4084637"/>
            <a:ext cx="361036" cy="687907"/>
          </a:xfrm>
          <a:prstGeom prst="downArrow">
            <a:avLst/>
          </a:prstGeom>
          <a:solidFill>
            <a:schemeClr val="accent1"/>
          </a:solidFill>
          <a:ln w="3175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82298" y="1762007"/>
            <a:ext cx="1858014" cy="95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Metabolic  signal to reduce food intake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55275" y="4084637"/>
            <a:ext cx="1961237" cy="95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Metabolic   signal to increase food intake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78112" y="3168853"/>
            <a:ext cx="5410200" cy="550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pperplate Gothic Bold" pitchFamily="34" charset="0"/>
              </a:rPr>
              <a:t>Set-point body weight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latin typeface="Copperplate Gothic Bold" pitchFamily="34" charset="0"/>
            </a:endParaRPr>
          </a:p>
        </p:txBody>
      </p:sp>
      <p:sp>
        <p:nvSpPr>
          <p:cNvPr id="24" name="Curved Right Arrow 23"/>
          <p:cNvSpPr/>
          <p:nvPr/>
        </p:nvSpPr>
        <p:spPr>
          <a:xfrm>
            <a:off x="2988757" y="1493837"/>
            <a:ext cx="516115" cy="1654337"/>
          </a:xfrm>
          <a:prstGeom prst="curvedRightArrow">
            <a:avLst/>
          </a:prstGeom>
          <a:solidFill>
            <a:schemeClr val="accent1"/>
          </a:solidFill>
          <a:ln w="76200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Curved Left Arrow 24"/>
          <p:cNvSpPr/>
          <p:nvPr/>
        </p:nvSpPr>
        <p:spPr>
          <a:xfrm rot="10800000">
            <a:off x="2988758" y="3794157"/>
            <a:ext cx="412892" cy="1447545"/>
          </a:xfrm>
          <a:prstGeom prst="curvedLeftArrow">
            <a:avLst/>
          </a:prstGeom>
          <a:solidFill>
            <a:schemeClr val="accent1"/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-1065226" y="2722575"/>
            <a:ext cx="4572002" cy="1809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B0F0"/>
                </a:solidFill>
                <a:latin typeface="Segoe UI Semibold" pitchFamily="34" charset="0"/>
              </a:rPr>
              <a:t>Homeostatic regulation</a:t>
            </a:r>
            <a:endParaRPr lang="en-US" sz="6000" dirty="0">
              <a:solidFill>
                <a:srgbClr val="00B0F0"/>
              </a:solidFill>
              <a:latin typeface="Segoe UI Semibold" pitchFamily="34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849312" y="7056437"/>
            <a:ext cx="8610600" cy="0"/>
          </a:xfrm>
          <a:prstGeom prst="line">
            <a:avLst/>
          </a:prstGeom>
          <a:ln>
            <a:solidFill>
              <a:srgbClr val="FFFF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30"/>
          <p:cNvSpPr/>
          <p:nvPr/>
        </p:nvSpPr>
        <p:spPr>
          <a:xfrm>
            <a:off x="1333500" y="6359525"/>
            <a:ext cx="7791450" cy="1241425"/>
          </a:xfrm>
          <a:custGeom>
            <a:avLst/>
            <a:gdLst>
              <a:gd name="connsiteX0" fmla="*/ 0 w 7791450"/>
              <a:gd name="connsiteY0" fmla="*/ 650875 h 1241425"/>
              <a:gd name="connsiteX1" fmla="*/ 152400 w 7791450"/>
              <a:gd name="connsiteY1" fmla="*/ 136525 h 1241425"/>
              <a:gd name="connsiteX2" fmla="*/ 628650 w 7791450"/>
              <a:gd name="connsiteY2" fmla="*/ 898525 h 1241425"/>
              <a:gd name="connsiteX3" fmla="*/ 1066800 w 7791450"/>
              <a:gd name="connsiteY3" fmla="*/ 612775 h 1241425"/>
              <a:gd name="connsiteX4" fmla="*/ 1828800 w 7791450"/>
              <a:gd name="connsiteY4" fmla="*/ 841375 h 1241425"/>
              <a:gd name="connsiteX5" fmla="*/ 2495550 w 7791450"/>
              <a:gd name="connsiteY5" fmla="*/ 498475 h 1241425"/>
              <a:gd name="connsiteX6" fmla="*/ 2990850 w 7791450"/>
              <a:gd name="connsiteY6" fmla="*/ 1127125 h 1241425"/>
              <a:gd name="connsiteX7" fmla="*/ 3352800 w 7791450"/>
              <a:gd name="connsiteY7" fmla="*/ 1146175 h 1241425"/>
              <a:gd name="connsiteX8" fmla="*/ 3714750 w 7791450"/>
              <a:gd name="connsiteY8" fmla="*/ 555625 h 1241425"/>
              <a:gd name="connsiteX9" fmla="*/ 4133850 w 7791450"/>
              <a:gd name="connsiteY9" fmla="*/ 765175 h 1241425"/>
              <a:gd name="connsiteX10" fmla="*/ 4724400 w 7791450"/>
              <a:gd name="connsiteY10" fmla="*/ 79375 h 1241425"/>
              <a:gd name="connsiteX11" fmla="*/ 5200650 w 7791450"/>
              <a:gd name="connsiteY11" fmla="*/ 288925 h 1241425"/>
              <a:gd name="connsiteX12" fmla="*/ 5753100 w 7791450"/>
              <a:gd name="connsiteY12" fmla="*/ 822325 h 1241425"/>
              <a:gd name="connsiteX13" fmla="*/ 6343650 w 7791450"/>
              <a:gd name="connsiteY13" fmla="*/ 593725 h 1241425"/>
              <a:gd name="connsiteX14" fmla="*/ 6991350 w 7791450"/>
              <a:gd name="connsiteY14" fmla="*/ 708025 h 1241425"/>
              <a:gd name="connsiteX15" fmla="*/ 7524750 w 7791450"/>
              <a:gd name="connsiteY15" fmla="*/ 822325 h 1241425"/>
              <a:gd name="connsiteX16" fmla="*/ 7791450 w 7791450"/>
              <a:gd name="connsiteY16" fmla="*/ 688975 h 124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91450" h="1241425">
                <a:moveTo>
                  <a:pt x="0" y="650875"/>
                </a:moveTo>
                <a:cubicBezTo>
                  <a:pt x="23812" y="373062"/>
                  <a:pt x="47625" y="95250"/>
                  <a:pt x="152400" y="136525"/>
                </a:cubicBezTo>
                <a:cubicBezTo>
                  <a:pt x="257175" y="177800"/>
                  <a:pt x="476250" y="819150"/>
                  <a:pt x="628650" y="898525"/>
                </a:cubicBezTo>
                <a:cubicBezTo>
                  <a:pt x="781050" y="977900"/>
                  <a:pt x="866775" y="622300"/>
                  <a:pt x="1066800" y="612775"/>
                </a:cubicBezTo>
                <a:cubicBezTo>
                  <a:pt x="1266825" y="603250"/>
                  <a:pt x="1590675" y="860425"/>
                  <a:pt x="1828800" y="841375"/>
                </a:cubicBezTo>
                <a:cubicBezTo>
                  <a:pt x="2066925" y="822325"/>
                  <a:pt x="2301875" y="450850"/>
                  <a:pt x="2495550" y="498475"/>
                </a:cubicBezTo>
                <a:cubicBezTo>
                  <a:pt x="2689225" y="546100"/>
                  <a:pt x="2847975" y="1019175"/>
                  <a:pt x="2990850" y="1127125"/>
                </a:cubicBezTo>
                <a:cubicBezTo>
                  <a:pt x="3133725" y="1235075"/>
                  <a:pt x="3232150" y="1241425"/>
                  <a:pt x="3352800" y="1146175"/>
                </a:cubicBezTo>
                <a:cubicBezTo>
                  <a:pt x="3473450" y="1050925"/>
                  <a:pt x="3584575" y="619125"/>
                  <a:pt x="3714750" y="555625"/>
                </a:cubicBezTo>
                <a:cubicBezTo>
                  <a:pt x="3844925" y="492125"/>
                  <a:pt x="3965575" y="844550"/>
                  <a:pt x="4133850" y="765175"/>
                </a:cubicBezTo>
                <a:cubicBezTo>
                  <a:pt x="4302125" y="685800"/>
                  <a:pt x="4546600" y="158750"/>
                  <a:pt x="4724400" y="79375"/>
                </a:cubicBezTo>
                <a:cubicBezTo>
                  <a:pt x="4902200" y="0"/>
                  <a:pt x="5029200" y="165100"/>
                  <a:pt x="5200650" y="288925"/>
                </a:cubicBezTo>
                <a:cubicBezTo>
                  <a:pt x="5372100" y="412750"/>
                  <a:pt x="5562600" y="771525"/>
                  <a:pt x="5753100" y="822325"/>
                </a:cubicBezTo>
                <a:cubicBezTo>
                  <a:pt x="5943600" y="873125"/>
                  <a:pt x="6137275" y="612775"/>
                  <a:pt x="6343650" y="593725"/>
                </a:cubicBezTo>
                <a:cubicBezTo>
                  <a:pt x="6550025" y="574675"/>
                  <a:pt x="6794500" y="669925"/>
                  <a:pt x="6991350" y="708025"/>
                </a:cubicBezTo>
                <a:cubicBezTo>
                  <a:pt x="7188200" y="746125"/>
                  <a:pt x="7391400" y="825500"/>
                  <a:pt x="7524750" y="822325"/>
                </a:cubicBezTo>
                <a:cubicBezTo>
                  <a:pt x="7658100" y="819150"/>
                  <a:pt x="7724775" y="754062"/>
                  <a:pt x="7791450" y="688975"/>
                </a:cubicBezTo>
              </a:path>
            </a:pathLst>
          </a:cu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2373312" y="122237"/>
            <a:ext cx="6553200" cy="5632884"/>
            <a:chOff x="3287714" y="223476"/>
            <a:chExt cx="6553200" cy="5632884"/>
          </a:xfrm>
        </p:grpSpPr>
        <p:sp>
          <p:nvSpPr>
            <p:cNvPr id="2" name="TextBox 1"/>
            <p:cNvSpPr txBox="1"/>
            <p:nvPr/>
          </p:nvSpPr>
          <p:spPr>
            <a:xfrm>
              <a:off x="4044555" y="1532114"/>
              <a:ext cx="2268140" cy="60760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solidFill>
                    <a:prstClr val="white"/>
                  </a:solidFill>
                </a:rPr>
                <a:t>Temporarily  elevated body weight</a:t>
              </a: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044555" y="5248757"/>
              <a:ext cx="2268140" cy="60760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solidFill>
                    <a:prstClr val="white"/>
                  </a:solidFill>
                </a:rPr>
                <a:t>Temporarily reduced body weight</a:t>
              </a:r>
              <a:endParaRPr lang="en-US" sz="1800" dirty="0">
                <a:solidFill>
                  <a:prstClr val="white"/>
                </a:solidFill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V="1">
              <a:off x="5220628" y="2288081"/>
              <a:ext cx="0" cy="125994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5220628" y="4052005"/>
              <a:ext cx="0" cy="1112755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 rot="16200000">
              <a:off x="4673036" y="4209289"/>
              <a:ext cx="1595931" cy="307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>
                  <a:solidFill>
                    <a:prstClr val="white"/>
                  </a:solidFill>
                </a:rPr>
                <a:t>Weight loss</a:t>
              </a:r>
              <a:endParaRPr lang="en-US" sz="1500" dirty="0">
                <a:solidFill>
                  <a:prstClr val="white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6200000">
              <a:off x="4673036" y="2512563"/>
              <a:ext cx="1595931" cy="307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>
                  <a:solidFill>
                    <a:prstClr val="white"/>
                  </a:solidFill>
                </a:rPr>
                <a:t>Weight gain</a:t>
              </a:r>
              <a:endParaRPr lang="en-US" sz="1500" dirty="0">
                <a:solidFill>
                  <a:prstClr val="white"/>
                </a:solidFill>
              </a:endParaRPr>
            </a:p>
          </p:txBody>
        </p:sp>
        <p:sp>
          <p:nvSpPr>
            <p:cNvPr id="8" name="Curved Right Arrow 7"/>
            <p:cNvSpPr/>
            <p:nvPr/>
          </p:nvSpPr>
          <p:spPr>
            <a:xfrm rot="10800000">
              <a:off x="6480707" y="4072807"/>
              <a:ext cx="336021" cy="1175949"/>
            </a:xfrm>
            <a:prstGeom prst="curvedRight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Curved Left Arrow 8"/>
            <p:cNvSpPr/>
            <p:nvPr/>
          </p:nvSpPr>
          <p:spPr>
            <a:xfrm>
              <a:off x="6396701" y="2204085"/>
              <a:ext cx="420026" cy="1343942"/>
            </a:xfrm>
            <a:prstGeom prst="curvedLeft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45114" y="2456074"/>
              <a:ext cx="1387608" cy="66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 smtClean="0">
                  <a:solidFill>
                    <a:srgbClr val="FFFF00"/>
                  </a:solidFill>
                </a:rPr>
                <a:t>“Adaptive changes</a:t>
              </a:r>
              <a:r>
                <a:rPr lang="en-US" sz="1800" dirty="0" smtClean="0">
                  <a:solidFill>
                    <a:prstClr val="white"/>
                  </a:solidFill>
                </a:rPr>
                <a:t>”</a:t>
              </a: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68914" y="4256160"/>
              <a:ext cx="1463808" cy="66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 smtClean="0">
                  <a:solidFill>
                    <a:srgbClr val="FFFF00"/>
                  </a:solidFill>
                </a:rPr>
                <a:t>“Adaptive changes</a:t>
              </a:r>
              <a:r>
                <a:rPr lang="en-US" sz="1700" dirty="0" smtClean="0">
                  <a:solidFill>
                    <a:prstClr val="white"/>
                  </a:solidFill>
                </a:rPr>
                <a:t>”</a:t>
              </a:r>
              <a:endParaRPr lang="en-US" sz="1700" dirty="0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68742" y="2456074"/>
              <a:ext cx="1428088" cy="607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prstClr val="white"/>
                  </a:solidFill>
                </a:rPr>
                <a:t>Energy expenditure</a:t>
              </a: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3" name="Up Arrow 12"/>
            <p:cNvSpPr/>
            <p:nvPr/>
          </p:nvSpPr>
          <p:spPr>
            <a:xfrm>
              <a:off x="6900732" y="2540070"/>
              <a:ext cx="168010" cy="419982"/>
            </a:xfrm>
            <a:prstGeom prst="upArrow">
              <a:avLst/>
            </a:prstGeom>
            <a:solidFill>
              <a:schemeClr val="accent1"/>
            </a:soli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068742" y="4279649"/>
              <a:ext cx="1428088" cy="607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prstClr val="white"/>
                  </a:solidFill>
                </a:rPr>
                <a:t>Energy expenditure</a:t>
              </a: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5" name="Down Arrow 14"/>
            <p:cNvSpPr/>
            <p:nvPr/>
          </p:nvSpPr>
          <p:spPr>
            <a:xfrm>
              <a:off x="6900732" y="4447642"/>
              <a:ext cx="168010" cy="419982"/>
            </a:xfrm>
            <a:prstGeom prst="downArrow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6965423" y="3761775"/>
              <a:ext cx="1863725" cy="13895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8870422" y="1952096"/>
              <a:ext cx="0" cy="1847921"/>
            </a:xfrm>
            <a:prstGeom prst="line">
              <a:avLst/>
            </a:prstGeom>
            <a:ln w="28575"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656779" y="1112132"/>
              <a:ext cx="2184135" cy="60760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solidFill>
                    <a:srgbClr val="FFC000"/>
                  </a:solidFill>
                  <a:latin typeface="Copperplate Gothic Bold" pitchFamily="34" charset="0"/>
                </a:rPr>
                <a:t>New Set-point body weight</a:t>
              </a:r>
              <a:endParaRPr lang="en-US" sz="1800" dirty="0">
                <a:solidFill>
                  <a:srgbClr val="FFC000"/>
                </a:solidFill>
                <a:latin typeface="Copperplate Gothic Bold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8266868" y="2528214"/>
              <a:ext cx="2291224" cy="795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FF00"/>
                  </a:solidFill>
                  <a:latin typeface="Arial Rounded MT Bold" pitchFamily="34" charset="0"/>
                </a:rPr>
                <a:t>Elevation of set-point</a:t>
              </a:r>
              <a:endParaRPr lang="en-US" dirty="0">
                <a:solidFill>
                  <a:srgbClr val="FFFF00"/>
                </a:solidFill>
                <a:latin typeface="Arial Rounded MT Bold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656779" y="223476"/>
              <a:ext cx="2100130" cy="732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solidFill>
                    <a:srgbClr val="FFFF00"/>
                  </a:solidFill>
                  <a:latin typeface="Arial Rounded MT Bold" pitchFamily="34" charset="0"/>
                </a:rPr>
                <a:t>“Metabolic obesity”</a:t>
              </a:r>
              <a:endParaRPr lang="en-US" sz="2200" dirty="0">
                <a:solidFill>
                  <a:srgbClr val="FFFF00"/>
                </a:solidFill>
                <a:latin typeface="Arial Rounded MT Bold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624529" y="2397801"/>
              <a:ext cx="1512094" cy="764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>
                  <a:solidFill>
                    <a:prstClr val="white"/>
                  </a:solidFill>
                </a:rPr>
                <a:t>Metabolic  signal to reduce food intake</a:t>
              </a:r>
              <a:endParaRPr lang="en-US" sz="1500" dirty="0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24529" y="4279649"/>
              <a:ext cx="1596099" cy="764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>
                  <a:solidFill>
                    <a:prstClr val="white"/>
                  </a:solidFill>
                </a:rPr>
                <a:t>Metabolic   signal to increase food intake</a:t>
              </a:r>
              <a:endParaRPr lang="en-US" sz="1500" dirty="0">
                <a:solidFill>
                  <a:prstClr val="white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287714" y="3564826"/>
              <a:ext cx="4038599" cy="435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  <a:latin typeface="Copperplate Gothic Bold" pitchFamily="34" charset="0"/>
                </a:rPr>
                <a:t>Set-point body weight</a:t>
              </a:r>
              <a:endParaRPr lang="en-US" dirty="0">
                <a:solidFill>
                  <a:srgbClr val="FFFF00"/>
                </a:solidFill>
                <a:latin typeface="Copperplate Gothic Bold" pitchFamily="34" charset="0"/>
              </a:endParaRPr>
            </a:p>
          </p:txBody>
        </p:sp>
        <p:sp>
          <p:nvSpPr>
            <p:cNvPr id="24" name="Curved Right Arrow 23"/>
            <p:cNvSpPr/>
            <p:nvPr/>
          </p:nvSpPr>
          <p:spPr>
            <a:xfrm>
              <a:off x="3540524" y="2204085"/>
              <a:ext cx="420026" cy="1343942"/>
            </a:xfrm>
            <a:prstGeom prst="curvedRightArrow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Curved Left Arrow 24"/>
            <p:cNvSpPr/>
            <p:nvPr/>
          </p:nvSpPr>
          <p:spPr>
            <a:xfrm rot="10800000">
              <a:off x="3540525" y="4072807"/>
              <a:ext cx="336021" cy="1175949"/>
            </a:xfrm>
            <a:prstGeom prst="curvedLeft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 rot="16200000">
            <a:off x="-1065226" y="2183259"/>
            <a:ext cx="4572002" cy="1809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B0F0"/>
                </a:solidFill>
                <a:latin typeface="Segoe UI Semibold" pitchFamily="34" charset="0"/>
              </a:rPr>
              <a:t>Homeostatic regulation</a:t>
            </a:r>
            <a:endParaRPr lang="en-US" sz="6000" dirty="0">
              <a:solidFill>
                <a:srgbClr val="00B0F0"/>
              </a:solidFill>
              <a:latin typeface="Segoe UI Semibold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696912" y="6904037"/>
            <a:ext cx="8839200" cy="0"/>
          </a:xfrm>
          <a:prstGeom prst="line">
            <a:avLst/>
          </a:prstGeom>
          <a:ln>
            <a:solidFill>
              <a:srgbClr val="FFFF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1200150" y="4129087"/>
            <a:ext cx="8648700" cy="3460750"/>
          </a:xfrm>
          <a:custGeom>
            <a:avLst/>
            <a:gdLst>
              <a:gd name="connsiteX0" fmla="*/ 0 w 8648700"/>
              <a:gd name="connsiteY0" fmla="*/ 2813050 h 3460750"/>
              <a:gd name="connsiteX1" fmla="*/ 304800 w 8648700"/>
              <a:gd name="connsiteY1" fmla="*/ 2203450 h 3460750"/>
              <a:gd name="connsiteX2" fmla="*/ 723900 w 8648700"/>
              <a:gd name="connsiteY2" fmla="*/ 3022600 h 3460750"/>
              <a:gd name="connsiteX3" fmla="*/ 1295400 w 8648700"/>
              <a:gd name="connsiteY3" fmla="*/ 2774950 h 3460750"/>
              <a:gd name="connsiteX4" fmla="*/ 1733550 w 8648700"/>
              <a:gd name="connsiteY4" fmla="*/ 2832100 h 3460750"/>
              <a:gd name="connsiteX5" fmla="*/ 2171700 w 8648700"/>
              <a:gd name="connsiteY5" fmla="*/ 2984500 h 3460750"/>
              <a:gd name="connsiteX6" fmla="*/ 2762250 w 8648700"/>
              <a:gd name="connsiteY6" fmla="*/ 2584450 h 3460750"/>
              <a:gd name="connsiteX7" fmla="*/ 3257550 w 8648700"/>
              <a:gd name="connsiteY7" fmla="*/ 3365500 h 3460750"/>
              <a:gd name="connsiteX8" fmla="*/ 3790950 w 8648700"/>
              <a:gd name="connsiteY8" fmla="*/ 2717800 h 3460750"/>
              <a:gd name="connsiteX9" fmla="*/ 4133850 w 8648700"/>
              <a:gd name="connsiteY9" fmla="*/ 2946400 h 3460750"/>
              <a:gd name="connsiteX10" fmla="*/ 4838700 w 8648700"/>
              <a:gd name="connsiteY10" fmla="*/ 2165350 h 3460750"/>
              <a:gd name="connsiteX11" fmla="*/ 5295900 w 8648700"/>
              <a:gd name="connsiteY11" fmla="*/ 2774950 h 3460750"/>
              <a:gd name="connsiteX12" fmla="*/ 5467350 w 8648700"/>
              <a:gd name="connsiteY12" fmla="*/ 3060700 h 3460750"/>
              <a:gd name="connsiteX13" fmla="*/ 5924550 w 8648700"/>
              <a:gd name="connsiteY13" fmla="*/ 2698750 h 3460750"/>
              <a:gd name="connsiteX14" fmla="*/ 6134100 w 8648700"/>
              <a:gd name="connsiteY14" fmla="*/ 2984500 h 3460750"/>
              <a:gd name="connsiteX15" fmla="*/ 6134100 w 8648700"/>
              <a:gd name="connsiteY15" fmla="*/ 2984500 h 3460750"/>
              <a:gd name="connsiteX16" fmla="*/ 6400800 w 8648700"/>
              <a:gd name="connsiteY16" fmla="*/ 3041650 h 3460750"/>
              <a:gd name="connsiteX17" fmla="*/ 7353300 w 8648700"/>
              <a:gd name="connsiteY17" fmla="*/ 469900 h 3460750"/>
              <a:gd name="connsiteX18" fmla="*/ 8210550 w 8648700"/>
              <a:gd name="connsiteY18" fmla="*/ 222250 h 3460750"/>
              <a:gd name="connsiteX19" fmla="*/ 8648700 w 8648700"/>
              <a:gd name="connsiteY19" fmla="*/ 431800 h 3460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648700" h="3460750">
                <a:moveTo>
                  <a:pt x="0" y="2813050"/>
                </a:moveTo>
                <a:cubicBezTo>
                  <a:pt x="92075" y="2490787"/>
                  <a:pt x="184150" y="2168525"/>
                  <a:pt x="304800" y="2203450"/>
                </a:cubicBezTo>
                <a:cubicBezTo>
                  <a:pt x="425450" y="2238375"/>
                  <a:pt x="558800" y="2927350"/>
                  <a:pt x="723900" y="3022600"/>
                </a:cubicBezTo>
                <a:cubicBezTo>
                  <a:pt x="889000" y="3117850"/>
                  <a:pt x="1127125" y="2806700"/>
                  <a:pt x="1295400" y="2774950"/>
                </a:cubicBezTo>
                <a:cubicBezTo>
                  <a:pt x="1463675" y="2743200"/>
                  <a:pt x="1587500" y="2797175"/>
                  <a:pt x="1733550" y="2832100"/>
                </a:cubicBezTo>
                <a:cubicBezTo>
                  <a:pt x="1879600" y="2867025"/>
                  <a:pt x="2000250" y="3025775"/>
                  <a:pt x="2171700" y="2984500"/>
                </a:cubicBezTo>
                <a:cubicBezTo>
                  <a:pt x="2343150" y="2943225"/>
                  <a:pt x="2581275" y="2520950"/>
                  <a:pt x="2762250" y="2584450"/>
                </a:cubicBezTo>
                <a:cubicBezTo>
                  <a:pt x="2943225" y="2647950"/>
                  <a:pt x="3086100" y="3343275"/>
                  <a:pt x="3257550" y="3365500"/>
                </a:cubicBezTo>
                <a:cubicBezTo>
                  <a:pt x="3429000" y="3387725"/>
                  <a:pt x="3644900" y="2787650"/>
                  <a:pt x="3790950" y="2717800"/>
                </a:cubicBezTo>
                <a:cubicBezTo>
                  <a:pt x="3937000" y="2647950"/>
                  <a:pt x="3959225" y="3038475"/>
                  <a:pt x="4133850" y="2946400"/>
                </a:cubicBezTo>
                <a:cubicBezTo>
                  <a:pt x="4308475" y="2854325"/>
                  <a:pt x="4645025" y="2193925"/>
                  <a:pt x="4838700" y="2165350"/>
                </a:cubicBezTo>
                <a:cubicBezTo>
                  <a:pt x="5032375" y="2136775"/>
                  <a:pt x="5191125" y="2625725"/>
                  <a:pt x="5295900" y="2774950"/>
                </a:cubicBezTo>
                <a:cubicBezTo>
                  <a:pt x="5400675" y="2924175"/>
                  <a:pt x="5362575" y="3073400"/>
                  <a:pt x="5467350" y="3060700"/>
                </a:cubicBezTo>
                <a:cubicBezTo>
                  <a:pt x="5572125" y="3048000"/>
                  <a:pt x="5813425" y="2711450"/>
                  <a:pt x="5924550" y="2698750"/>
                </a:cubicBezTo>
                <a:cubicBezTo>
                  <a:pt x="6035675" y="2686050"/>
                  <a:pt x="6134100" y="2984500"/>
                  <a:pt x="6134100" y="2984500"/>
                </a:cubicBezTo>
                <a:lnTo>
                  <a:pt x="6134100" y="2984500"/>
                </a:lnTo>
                <a:cubicBezTo>
                  <a:pt x="6178550" y="2994025"/>
                  <a:pt x="6197600" y="3460750"/>
                  <a:pt x="6400800" y="3041650"/>
                </a:cubicBezTo>
                <a:cubicBezTo>
                  <a:pt x="6604000" y="2622550"/>
                  <a:pt x="7051675" y="939800"/>
                  <a:pt x="7353300" y="469900"/>
                </a:cubicBezTo>
                <a:cubicBezTo>
                  <a:pt x="7654925" y="0"/>
                  <a:pt x="7994650" y="228600"/>
                  <a:pt x="8210550" y="222250"/>
                </a:cubicBezTo>
                <a:cubicBezTo>
                  <a:pt x="8426450" y="215900"/>
                  <a:pt x="8537575" y="323850"/>
                  <a:pt x="8648700" y="431800"/>
                </a:cubicBezTo>
              </a:path>
            </a:pathLst>
          </a:cu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90"/>
          <p:cNvGrpSpPr/>
          <p:nvPr/>
        </p:nvGrpSpPr>
        <p:grpSpPr>
          <a:xfrm>
            <a:off x="664236" y="731837"/>
            <a:ext cx="8795676" cy="6858000"/>
            <a:chOff x="588036" y="198437"/>
            <a:chExt cx="8795676" cy="6858000"/>
          </a:xfrm>
        </p:grpSpPr>
        <p:grpSp>
          <p:nvGrpSpPr>
            <p:cNvPr id="13" name="Group 17"/>
            <p:cNvGrpSpPr/>
            <p:nvPr/>
          </p:nvGrpSpPr>
          <p:grpSpPr>
            <a:xfrm>
              <a:off x="3059112" y="198437"/>
              <a:ext cx="3657600" cy="1008289"/>
              <a:chOff x="2413547" y="256219"/>
              <a:chExt cx="3317760" cy="914701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2413547" y="256219"/>
                <a:ext cx="3317760" cy="914701"/>
              </a:xfrm>
              <a:prstGeom prst="rect">
                <a:avLst/>
              </a:prstGeom>
              <a:solidFill>
                <a:schemeClr val="bg1">
                  <a:lumMod val="75000"/>
                  <a:lumOff val="25000"/>
                </a:schemeClr>
              </a:solidFill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err="1" smtClean="0">
                    <a:solidFill>
                      <a:srgbClr val="FFC000"/>
                    </a:solidFill>
                  </a:rPr>
                  <a:t>l</a:t>
                </a:r>
                <a:r>
                  <a:rPr lang="en-US" dirty="0" err="1" smtClean="0">
                    <a:solidFill>
                      <a:srgbClr val="FFC000"/>
                    </a:solidFill>
                  </a:rPr>
                  <a:t>ipostatic</a:t>
                </a:r>
                <a:r>
                  <a:rPr lang="en-US" dirty="0" smtClean="0">
                    <a:solidFill>
                      <a:srgbClr val="FFC000"/>
                    </a:solidFill>
                  </a:rPr>
                  <a:t> signals</a:t>
                </a:r>
              </a:p>
              <a:p>
                <a:pPr algn="ctr"/>
                <a:r>
                  <a:rPr lang="en-US" sz="4000" dirty="0" err="1" smtClean="0"/>
                  <a:t>leptin</a:t>
                </a:r>
                <a:r>
                  <a:rPr lang="en-US" sz="4000" dirty="0" smtClean="0"/>
                  <a:t>/insulin</a:t>
                </a:r>
                <a:endParaRPr lang="en-US" sz="4000" dirty="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413547" y="256219"/>
                <a:ext cx="3317760" cy="89865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57"/>
            <p:cNvGrpSpPr/>
            <p:nvPr/>
          </p:nvGrpSpPr>
          <p:grpSpPr>
            <a:xfrm>
              <a:off x="3059417" y="1845209"/>
              <a:ext cx="1596099" cy="587975"/>
              <a:chOff x="2957052" y="1673940"/>
              <a:chExt cx="1447800" cy="533400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2957052" y="1750140"/>
                <a:ext cx="1447800" cy="321306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b="1" dirty="0" smtClean="0">
                    <a:solidFill>
                      <a:srgbClr val="FFFF00"/>
                    </a:solidFill>
                  </a:rPr>
                  <a:t>POMC</a:t>
                </a:r>
                <a:r>
                  <a:rPr lang="en-US" sz="1800" dirty="0" smtClean="0">
                    <a:solidFill>
                      <a:srgbClr val="FFC000"/>
                    </a:solidFill>
                  </a:rPr>
                  <a:t>/CART</a:t>
                </a:r>
                <a:endParaRPr lang="en-US" sz="18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957052" y="1673940"/>
                <a:ext cx="1447800" cy="5334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56"/>
            <p:cNvGrpSpPr/>
            <p:nvPr/>
          </p:nvGrpSpPr>
          <p:grpSpPr>
            <a:xfrm>
              <a:off x="5292328" y="1845209"/>
              <a:ext cx="1596099" cy="587975"/>
              <a:chOff x="4633452" y="1673940"/>
              <a:chExt cx="1447800" cy="533400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4633452" y="1750140"/>
                <a:ext cx="1447800" cy="349968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solidFill>
                      <a:srgbClr val="FFC000"/>
                    </a:solidFill>
                  </a:rPr>
                  <a:t>NPY/AGRP</a:t>
                </a:r>
                <a:endParaRPr lang="en-US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633452" y="1673940"/>
                <a:ext cx="1447800" cy="5334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Group 18"/>
            <p:cNvGrpSpPr/>
            <p:nvPr/>
          </p:nvGrpSpPr>
          <p:grpSpPr>
            <a:xfrm>
              <a:off x="3847981" y="3191863"/>
              <a:ext cx="2284399" cy="755968"/>
              <a:chOff x="3657600" y="2895600"/>
              <a:chExt cx="2072148" cy="68580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3672348" y="2895600"/>
                <a:ext cx="2057400" cy="603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 smtClean="0">
                    <a:solidFill>
                      <a:srgbClr val="FFFF00"/>
                    </a:solidFill>
                  </a:rPr>
                  <a:t>Mc4R</a:t>
                </a:r>
                <a:r>
                  <a:rPr lang="en-US" sz="2000" dirty="0" smtClean="0"/>
                  <a:t> </a:t>
                </a:r>
                <a:r>
                  <a:rPr lang="en-US" sz="2000" dirty="0" smtClean="0">
                    <a:solidFill>
                      <a:srgbClr val="FFC000"/>
                    </a:solidFill>
                  </a:rPr>
                  <a:t>and other </a:t>
                </a:r>
              </a:p>
              <a:p>
                <a:pPr algn="ctr"/>
                <a:r>
                  <a:rPr lang="en-US" sz="2000" dirty="0" smtClean="0">
                    <a:solidFill>
                      <a:srgbClr val="FFC000"/>
                    </a:solidFill>
                  </a:rPr>
                  <a:t>secondary neurons</a:t>
                </a:r>
                <a:endParaRPr lang="en-US" sz="20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657600" y="2895600"/>
                <a:ext cx="2057400" cy="6858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oup 22"/>
            <p:cNvGrpSpPr/>
            <p:nvPr/>
          </p:nvGrpSpPr>
          <p:grpSpPr>
            <a:xfrm>
              <a:off x="3346662" y="4703798"/>
              <a:ext cx="3246398" cy="755968"/>
              <a:chOff x="3276600" y="4953000"/>
              <a:chExt cx="2944764" cy="685800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3276600" y="4953000"/>
                <a:ext cx="1371600" cy="685800"/>
                <a:chOff x="3276600" y="4953000"/>
                <a:chExt cx="1371600" cy="685800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3276600" y="4970209"/>
                  <a:ext cx="1371600" cy="6030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dirty="0" smtClean="0">
                      <a:solidFill>
                        <a:srgbClr val="FFC000"/>
                      </a:solidFill>
                    </a:rPr>
                    <a:t>Energy expenditure</a:t>
                  </a:r>
                  <a:endParaRPr lang="en-US" sz="2000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3276600" y="4953000"/>
                  <a:ext cx="1371600" cy="6858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rgbClr val="FFC000"/>
                    </a:solidFill>
                  </a:endParaRPr>
                </a:p>
              </p:txBody>
            </p:sp>
          </p:grpSp>
          <p:grpSp>
            <p:nvGrpSpPr>
              <p:cNvPr id="23" name="Group 20"/>
              <p:cNvGrpSpPr/>
              <p:nvPr/>
            </p:nvGrpSpPr>
            <p:grpSpPr>
              <a:xfrm>
                <a:off x="4849764" y="4953000"/>
                <a:ext cx="1371600" cy="685800"/>
                <a:chOff x="4953000" y="4953000"/>
                <a:chExt cx="1371600" cy="685800"/>
              </a:xfrm>
            </p:grpSpPr>
            <p:sp>
              <p:nvSpPr>
                <p:cNvPr id="7" name="TextBox 6"/>
                <p:cNvSpPr txBox="1"/>
                <p:nvPr/>
              </p:nvSpPr>
              <p:spPr>
                <a:xfrm>
                  <a:off x="4953000" y="5107859"/>
                  <a:ext cx="1371600" cy="3499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dirty="0" smtClean="0">
                      <a:solidFill>
                        <a:srgbClr val="FFC000"/>
                      </a:solidFill>
                    </a:rPr>
                    <a:t>Food intake</a:t>
                  </a:r>
                  <a:endParaRPr lang="en-US" sz="2000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953000" y="4953000"/>
                  <a:ext cx="1371600" cy="6858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TextBox 7"/>
            <p:cNvSpPr txBox="1"/>
            <p:nvPr/>
          </p:nvSpPr>
          <p:spPr>
            <a:xfrm>
              <a:off x="3363912" y="5933694"/>
              <a:ext cx="3429000" cy="112274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smtClean="0"/>
                <a:t>Body weight</a:t>
              </a:r>
            </a:p>
            <a:p>
              <a:pPr algn="ctr"/>
              <a:r>
                <a:rPr lang="en-US" sz="3600" dirty="0" smtClean="0"/>
                <a:t>adiposity</a:t>
              </a:r>
              <a:endParaRPr lang="en-US" sz="3600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flipH="1">
              <a:off x="4200260" y="1259946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5376333" y="1259946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4184002" y="2620145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>
              <a:off x="5408851" y="2636402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4536281" y="1411682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</a:rPr>
                <a:t>+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4536281" y="2603888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</a:rPr>
                <a:t>+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124318" y="5627758"/>
              <a:ext cx="252016" cy="251989"/>
            </a:xfrm>
            <a:prstGeom prst="ellipse">
              <a:avLst/>
            </a:prstGeom>
            <a:noFill/>
            <a:ln w="63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</a:rPr>
                <a:t>+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5124318" y="1406258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sz="2600" dirty="0" smtClean="0">
                  <a:solidFill>
                    <a:srgbClr val="002060"/>
                  </a:solidFill>
                </a:rPr>
                <a:t>-</a:t>
              </a:r>
              <a:endParaRPr lang="en-US" sz="2600" dirty="0">
                <a:solidFill>
                  <a:srgbClr val="002060"/>
                </a:solidFill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5124318" y="2622857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sz="2600" dirty="0" smtClean="0">
                  <a:solidFill>
                    <a:srgbClr val="002060"/>
                  </a:solidFill>
                </a:rPr>
                <a:t>-</a:t>
              </a:r>
              <a:endParaRPr lang="en-US" sz="2600" dirty="0">
                <a:solidFill>
                  <a:srgbClr val="002060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124318" y="4216076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sz="2600" dirty="0" smtClean="0">
                  <a:solidFill>
                    <a:srgbClr val="002060"/>
                  </a:solidFill>
                </a:rPr>
                <a:t>-</a:t>
              </a:r>
              <a:endParaRPr lang="en-US" sz="2600" dirty="0">
                <a:solidFill>
                  <a:srgbClr val="002060"/>
                </a:solidFill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4536281" y="5627758"/>
              <a:ext cx="252016" cy="251989"/>
            </a:xfrm>
            <a:prstGeom prst="ellipse">
              <a:avLst/>
            </a:prstGeom>
            <a:noFill/>
            <a:ln w="63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sz="2600" dirty="0" smtClean="0">
                  <a:solidFill>
                    <a:srgbClr val="002060"/>
                  </a:solidFill>
                </a:rPr>
                <a:t>-</a:t>
              </a:r>
              <a:endParaRPr lang="en-US" sz="2600" dirty="0">
                <a:solidFill>
                  <a:srgbClr val="002060"/>
                </a:solidFill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536281" y="4232333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</a:rPr>
                <a:t>+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>
              <a:off x="4736809" y="2048427"/>
              <a:ext cx="504031" cy="0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flipH="1">
              <a:off x="4720550" y="2219132"/>
              <a:ext cx="504031" cy="0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 76"/>
            <p:cNvSpPr/>
            <p:nvPr/>
          </p:nvSpPr>
          <p:spPr>
            <a:xfrm>
              <a:off x="2604161" y="1175949"/>
              <a:ext cx="4704292" cy="3023870"/>
            </a:xfrm>
            <a:prstGeom prst="ellipse">
              <a:avLst/>
            </a:prstGeom>
            <a:noFill/>
            <a:ln>
              <a:solidFill>
                <a:srgbClr val="FFC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>
              <a:off x="9131696" y="3527848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</a:rPr>
                <a:t>+</a:t>
              </a:r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588036" y="3527848"/>
              <a:ext cx="252016" cy="251989"/>
            </a:xfrm>
            <a:prstGeom prst="ellipse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r>
                <a:rPr lang="en-US" sz="2600" dirty="0" smtClean="0">
                  <a:solidFill>
                    <a:srgbClr val="002060"/>
                  </a:solidFill>
                </a:rPr>
                <a:t>-</a:t>
              </a:r>
              <a:endParaRPr lang="en-US" sz="2600" dirty="0">
                <a:solidFill>
                  <a:srgbClr val="002060"/>
                </a:solidFill>
              </a:endParaRPr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>
              <a:off x="5460338" y="5543762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flipH="1">
              <a:off x="4200260" y="5543762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4200260" y="4199819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H="1">
              <a:off x="5376333" y="4199819"/>
              <a:ext cx="336021" cy="419982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 flipV="1">
              <a:off x="924058" y="6551719"/>
              <a:ext cx="2287454" cy="4751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924057" y="923960"/>
              <a:ext cx="0" cy="56277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/>
            <p:nvPr/>
          </p:nvCxnSpPr>
          <p:spPr>
            <a:xfrm>
              <a:off x="924057" y="923960"/>
              <a:ext cx="1830255" cy="36477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flipV="1">
              <a:off x="6945312" y="6551718"/>
              <a:ext cx="1959240" cy="475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V="1">
              <a:off x="8926512" y="923960"/>
              <a:ext cx="0" cy="562775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 flipH="1">
              <a:off x="6792912" y="923960"/>
              <a:ext cx="2111641" cy="36477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/>
            <p:nvPr/>
          </p:nvCxnSpPr>
          <p:spPr>
            <a:xfrm>
              <a:off x="1512094" y="1847921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/>
            <p:nvPr/>
          </p:nvCxnSpPr>
          <p:spPr>
            <a:xfrm>
              <a:off x="1512094" y="2267903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/>
            <p:cNvCxnSpPr/>
            <p:nvPr/>
          </p:nvCxnSpPr>
          <p:spPr>
            <a:xfrm>
              <a:off x="1512094" y="2687884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/>
            <p:cNvCxnSpPr/>
            <p:nvPr/>
          </p:nvCxnSpPr>
          <p:spPr>
            <a:xfrm>
              <a:off x="1512094" y="3107866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/>
            <p:nvPr/>
          </p:nvCxnSpPr>
          <p:spPr>
            <a:xfrm>
              <a:off x="1512094" y="3527848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/>
            <p:nvPr/>
          </p:nvCxnSpPr>
          <p:spPr>
            <a:xfrm>
              <a:off x="1512094" y="3947830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>
              <a:off x="1512094" y="4367812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>
              <a:off x="1512094" y="4787794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>
              <a:off x="1512094" y="5207776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/>
            <p:cNvCxnSpPr/>
            <p:nvPr/>
          </p:nvCxnSpPr>
          <p:spPr>
            <a:xfrm>
              <a:off x="1512094" y="5627758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/>
            <p:cNvCxnSpPr/>
            <p:nvPr/>
          </p:nvCxnSpPr>
          <p:spPr>
            <a:xfrm flipH="1">
              <a:off x="7644474" y="5711754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/>
            <p:nvPr/>
          </p:nvCxnSpPr>
          <p:spPr>
            <a:xfrm flipH="1">
              <a:off x="7644474" y="4367812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/>
            <p:nvPr/>
          </p:nvCxnSpPr>
          <p:spPr>
            <a:xfrm flipH="1">
              <a:off x="7644474" y="4787794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/>
            <p:nvPr/>
          </p:nvCxnSpPr>
          <p:spPr>
            <a:xfrm flipH="1">
              <a:off x="7644474" y="5207776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/>
            <p:nvPr/>
          </p:nvCxnSpPr>
          <p:spPr>
            <a:xfrm flipH="1">
              <a:off x="7644474" y="1847921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/>
            <p:cNvCxnSpPr/>
            <p:nvPr/>
          </p:nvCxnSpPr>
          <p:spPr>
            <a:xfrm flipH="1">
              <a:off x="7644474" y="2687884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/>
            <p:cNvCxnSpPr/>
            <p:nvPr/>
          </p:nvCxnSpPr>
          <p:spPr>
            <a:xfrm flipH="1">
              <a:off x="7644474" y="3107866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/>
            <p:nvPr/>
          </p:nvCxnSpPr>
          <p:spPr>
            <a:xfrm flipH="1">
              <a:off x="7644474" y="3947830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/>
            <p:nvPr/>
          </p:nvCxnSpPr>
          <p:spPr>
            <a:xfrm flipH="1">
              <a:off x="7644474" y="3527848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/>
            <p:cNvCxnSpPr/>
            <p:nvPr/>
          </p:nvCxnSpPr>
          <p:spPr>
            <a:xfrm flipH="1">
              <a:off x="7644474" y="2267903"/>
              <a:ext cx="672042" cy="0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 bwMode="auto">
            <a:xfrm flipV="1">
              <a:off x="3287712" y="579437"/>
              <a:ext cx="0" cy="609600"/>
            </a:xfrm>
            <a:prstGeom prst="straightConnector1">
              <a:avLst/>
            </a:prstGeom>
            <a:solidFill>
              <a:srgbClr val="00B8FF"/>
            </a:solidFill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9" name="TextBox 78"/>
            <p:cNvSpPr txBox="1"/>
            <p:nvPr/>
          </p:nvSpPr>
          <p:spPr>
            <a:xfrm>
              <a:off x="2525712" y="655637"/>
              <a:ext cx="685800" cy="559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/>
                <a:t>&gt;</a:t>
              </a:r>
              <a:endParaRPr lang="en-US" sz="3200" b="1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716712" y="705941"/>
              <a:ext cx="838200" cy="559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/>
                <a:t>&lt;</a:t>
              </a:r>
              <a:endParaRPr lang="en-US" sz="3200" b="1" dirty="0"/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1306513" y="122239"/>
            <a:ext cx="8153400" cy="675561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sz="4000" dirty="0" smtClean="0">
                <a:solidFill>
                  <a:schemeClr val="accent4"/>
                </a:solidFill>
                <a:latin typeface="Aharoni" pitchFamily="2" charset="-79"/>
                <a:cs typeface="Aharoni" pitchFamily="2" charset="-79"/>
              </a:rPr>
              <a:t>Re-set of body weight set-point</a:t>
            </a:r>
            <a:endParaRPr lang="en-US" sz="4000" dirty="0">
              <a:solidFill>
                <a:schemeClr val="accent4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2" name="TextBox 81"/>
          <p:cNvSpPr txBox="1"/>
          <p:nvPr/>
        </p:nvSpPr>
        <p:spPr>
          <a:xfrm rot="20816675">
            <a:off x="4942890" y="1026694"/>
            <a:ext cx="2667000" cy="493066"/>
          </a:xfrm>
          <a:prstGeom prst="rect">
            <a:avLst/>
          </a:prstGeom>
          <a:solidFill>
            <a:schemeClr val="bg2"/>
          </a:solidFill>
        </p:spPr>
        <p:txBody>
          <a:bodyPr wrap="square" lIns="91420" tIns="45711" rIns="91420" bIns="45711" rtlCol="0">
            <a:spAutoFit/>
          </a:bodyPr>
          <a:lstStyle/>
          <a:p>
            <a:r>
              <a:rPr lang="en-US" sz="2800" dirty="0" err="1" smtClean="0"/>
              <a:t>Leptin</a:t>
            </a:r>
            <a:r>
              <a:rPr lang="en-US" sz="2800" dirty="0" smtClean="0"/>
              <a:t> resistance</a:t>
            </a:r>
            <a:endParaRPr lang="en-US" sz="2800" dirty="0"/>
          </a:p>
        </p:txBody>
      </p:sp>
      <p:sp>
        <p:nvSpPr>
          <p:cNvPr id="85" name="TextBox 84"/>
          <p:cNvSpPr txBox="1"/>
          <p:nvPr/>
        </p:nvSpPr>
        <p:spPr>
          <a:xfrm rot="860972">
            <a:off x="6017758" y="3282876"/>
            <a:ext cx="3059113" cy="893816"/>
          </a:xfrm>
          <a:prstGeom prst="rect">
            <a:avLst/>
          </a:prstGeom>
          <a:solidFill>
            <a:schemeClr val="bg2"/>
          </a:solidFill>
        </p:spPr>
        <p:txBody>
          <a:bodyPr wrap="square" lIns="91420" tIns="45711" rIns="91420" bIns="45711" rtlCol="0">
            <a:spAutoFit/>
          </a:bodyPr>
          <a:lstStyle/>
          <a:p>
            <a:r>
              <a:rPr lang="en-US" sz="2800" dirty="0" smtClean="0"/>
              <a:t>Reactive </a:t>
            </a:r>
            <a:r>
              <a:rPr lang="en-US" sz="2800" dirty="0" err="1" smtClean="0"/>
              <a:t>gliosis</a:t>
            </a:r>
            <a:r>
              <a:rPr lang="en-US" sz="2800" dirty="0" smtClean="0"/>
              <a:t>, aging/inflammation </a:t>
            </a:r>
            <a:endParaRPr lang="en-US" sz="2800" dirty="0"/>
          </a:p>
        </p:txBody>
      </p:sp>
      <p:cxnSp>
        <p:nvCxnSpPr>
          <p:cNvPr id="78" name="Straight Arrow Connector 77"/>
          <p:cNvCxnSpPr/>
          <p:nvPr/>
        </p:nvCxnSpPr>
        <p:spPr bwMode="auto">
          <a:xfrm flipV="1">
            <a:off x="4202113" y="7132639"/>
            <a:ext cx="0" cy="30480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17" name="Cloud 16"/>
          <p:cNvSpPr/>
          <p:nvPr/>
        </p:nvSpPr>
        <p:spPr>
          <a:xfrm>
            <a:off x="3788041" y="6245156"/>
            <a:ext cx="2547673" cy="1344683"/>
          </a:xfrm>
          <a:prstGeom prst="cloud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0" tIns="45711" rIns="91420" bIns="45711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68512" y="2457482"/>
            <a:ext cx="7010400" cy="1637994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pPr>
              <a:buFontTx/>
              <a:buChar char="-"/>
            </a:pPr>
            <a:r>
              <a:rPr lang="en-US" sz="5400" dirty="0" smtClean="0">
                <a:solidFill>
                  <a:srgbClr val="FFC000"/>
                </a:solidFill>
                <a:latin typeface="Rockwell" panose="02060603020205020403" pitchFamily="18" charset="0"/>
              </a:rPr>
              <a:t>Now…</a:t>
            </a:r>
          </a:p>
          <a:p>
            <a:pPr>
              <a:buFontTx/>
              <a:buChar char="-"/>
            </a:pPr>
            <a:r>
              <a:rPr lang="en-US" sz="5400" dirty="0" smtClean="0">
                <a:solidFill>
                  <a:srgbClr val="FFC000"/>
                </a:solidFill>
                <a:latin typeface="Rockwell" panose="02060603020205020403" pitchFamily="18" charset="0"/>
              </a:rPr>
              <a:t>Hedonic obesity</a:t>
            </a:r>
            <a:endParaRPr lang="en-US" sz="5400" dirty="0">
              <a:solidFill>
                <a:srgbClr val="FFC000"/>
              </a:solidFill>
              <a:latin typeface="Rockwell" panose="02060603020205020403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773112" y="427037"/>
            <a:ext cx="8077200" cy="6250280"/>
            <a:chOff x="419630" y="-393920"/>
            <a:chExt cx="8077200" cy="6250280"/>
          </a:xfrm>
        </p:grpSpPr>
        <p:sp>
          <p:nvSpPr>
            <p:cNvPr id="2" name="TextBox 1"/>
            <p:cNvSpPr txBox="1"/>
            <p:nvPr/>
          </p:nvSpPr>
          <p:spPr>
            <a:xfrm>
              <a:off x="4044555" y="1532114"/>
              <a:ext cx="2268140" cy="60760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/>
                <a:t>Temporarily  elevated body weight</a:t>
              </a:r>
              <a:endParaRPr lang="en-US" sz="1800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044555" y="5248757"/>
              <a:ext cx="2268140" cy="60760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/>
                <a:t>Temporarily reduced body weight</a:t>
              </a:r>
              <a:endParaRPr lang="en-US" sz="1800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624529" y="3564826"/>
              <a:ext cx="3444213" cy="385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accent4"/>
                  </a:solidFill>
                  <a:latin typeface="Copperplate Gothic Bold" pitchFamily="34" charset="0"/>
                </a:rPr>
                <a:t>Set-point body weight</a:t>
              </a:r>
              <a:endParaRPr lang="en-US" sz="2000" dirty="0">
                <a:solidFill>
                  <a:schemeClr val="accent4"/>
                </a:solidFill>
                <a:latin typeface="Copperplate Gothic Bold" pitchFamily="34" charset="0"/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V="1">
              <a:off x="5220628" y="2288081"/>
              <a:ext cx="0" cy="125994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5220628" y="4052005"/>
              <a:ext cx="0" cy="1112755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 rot="16200000">
              <a:off x="4673036" y="4209289"/>
              <a:ext cx="1595931" cy="307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Weight loss</a:t>
              </a:r>
              <a:endParaRPr lang="en-US" sz="1500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4673036" y="2512563"/>
              <a:ext cx="1595931" cy="307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Weight gain</a:t>
              </a:r>
              <a:endParaRPr lang="en-US" sz="1500" dirty="0"/>
            </a:p>
          </p:txBody>
        </p:sp>
        <p:sp>
          <p:nvSpPr>
            <p:cNvPr id="9" name="Curved Right Arrow 8"/>
            <p:cNvSpPr/>
            <p:nvPr/>
          </p:nvSpPr>
          <p:spPr>
            <a:xfrm>
              <a:off x="3540524" y="2204085"/>
              <a:ext cx="420026" cy="1343942"/>
            </a:xfrm>
            <a:prstGeom prst="curvedRightArrow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Curved Right Arrow 9"/>
            <p:cNvSpPr/>
            <p:nvPr/>
          </p:nvSpPr>
          <p:spPr>
            <a:xfrm rot="10800000">
              <a:off x="6480707" y="4072807"/>
              <a:ext cx="336021" cy="1175949"/>
            </a:xfrm>
            <a:prstGeom prst="curvedRight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Curved Left Arrow 10"/>
            <p:cNvSpPr/>
            <p:nvPr/>
          </p:nvSpPr>
          <p:spPr>
            <a:xfrm>
              <a:off x="6396701" y="2204085"/>
              <a:ext cx="420026" cy="1343942"/>
            </a:xfrm>
            <a:prstGeom prst="curvedLeft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Curved Left Arrow 11"/>
            <p:cNvSpPr/>
            <p:nvPr/>
          </p:nvSpPr>
          <p:spPr>
            <a:xfrm rot="10800000">
              <a:off x="3540525" y="4072807"/>
              <a:ext cx="336021" cy="1175949"/>
            </a:xfrm>
            <a:prstGeom prst="curvedLeft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Curved Right Arrow 12"/>
            <p:cNvSpPr/>
            <p:nvPr/>
          </p:nvSpPr>
          <p:spPr>
            <a:xfrm rot="10800000">
              <a:off x="2868482" y="1784103"/>
              <a:ext cx="672042" cy="1763924"/>
            </a:xfrm>
            <a:prstGeom prst="curvedRight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9630" y="825280"/>
              <a:ext cx="2380059" cy="12372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FFFF00"/>
                  </a:solidFill>
                  <a:latin typeface="Copperplate Gothic Bold" pitchFamily="34" charset="0"/>
                  <a:cs typeface="Aharoni" pitchFamily="2" charset="-79"/>
                </a:rPr>
                <a:t>Elevated body weight kept </a:t>
              </a:r>
              <a:r>
                <a:rPr lang="en-US" sz="2000" dirty="0" smtClean="0">
                  <a:solidFill>
                    <a:srgbClr val="00B0F0"/>
                  </a:solidFill>
                  <a:latin typeface="Copperplate Gothic Bold" pitchFamily="34" charset="0"/>
                  <a:cs typeface="Aharoni" pitchFamily="2" charset="-79"/>
                </a:rPr>
                <a:t>above the set-point</a:t>
              </a:r>
              <a:endParaRPr lang="en-US" sz="1600" dirty="0">
                <a:solidFill>
                  <a:srgbClr val="00B0F0"/>
                </a:solidFill>
                <a:latin typeface="Copperplate Gothic Bold" pitchFamily="34" charset="0"/>
                <a:cs typeface="Aharoni" pitchFamily="2" charset="-79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624529" y="2397801"/>
              <a:ext cx="1512094" cy="764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Metabolic  signal to reduce food intake</a:t>
              </a:r>
              <a:endParaRPr lang="en-US" sz="15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640654" y="2456074"/>
              <a:ext cx="1092068" cy="575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 dirty="0" smtClean="0"/>
                <a:t>“Adaptive changes”</a:t>
              </a:r>
              <a:endParaRPr lang="en-US" sz="17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640654" y="4363645"/>
              <a:ext cx="1092068" cy="575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 dirty="0" smtClean="0"/>
                <a:t>“Adaptive changes”</a:t>
              </a:r>
              <a:endParaRPr lang="en-US" sz="17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68742" y="2456074"/>
              <a:ext cx="1428088" cy="607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Energy expenditure</a:t>
              </a:r>
              <a:endParaRPr lang="en-US" sz="1800" dirty="0"/>
            </a:p>
          </p:txBody>
        </p:sp>
        <p:sp>
          <p:nvSpPr>
            <p:cNvPr id="19" name="Up Arrow 18"/>
            <p:cNvSpPr/>
            <p:nvPr/>
          </p:nvSpPr>
          <p:spPr>
            <a:xfrm>
              <a:off x="6900732" y="2540070"/>
              <a:ext cx="168010" cy="419982"/>
            </a:xfrm>
            <a:prstGeom prst="upArrow">
              <a:avLst/>
            </a:prstGeom>
            <a:solidFill>
              <a:schemeClr val="accent1"/>
            </a:soli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068742" y="4279649"/>
              <a:ext cx="1428088" cy="607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Energy expenditure</a:t>
              </a:r>
              <a:endParaRPr lang="en-US" sz="1800" dirty="0"/>
            </a:p>
          </p:txBody>
        </p:sp>
        <p:sp>
          <p:nvSpPr>
            <p:cNvPr id="21" name="Down Arrow 20"/>
            <p:cNvSpPr/>
            <p:nvPr/>
          </p:nvSpPr>
          <p:spPr>
            <a:xfrm>
              <a:off x="6900732" y="4447642"/>
              <a:ext cx="168010" cy="419982"/>
            </a:xfrm>
            <a:prstGeom prst="downArrow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4347" y="2349280"/>
              <a:ext cx="2100130" cy="2531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 smtClean="0">
                  <a:solidFill>
                    <a:srgbClr val="FFFF00"/>
                  </a:solidFill>
                  <a:latin typeface="Arial Rounded MT Bold" pitchFamily="34" charset="0"/>
                </a:rPr>
                <a:t>Hedonic signal to sustain “overeating” despite metabolic abundance</a:t>
              </a:r>
              <a:endParaRPr lang="en-US" dirty="0">
                <a:solidFill>
                  <a:srgbClr val="FFFF00"/>
                </a:solidFill>
                <a:latin typeface="Arial Rounded MT Bold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24529" y="4279649"/>
              <a:ext cx="1596099" cy="764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Metabolic   signal to increase food intake</a:t>
              </a:r>
              <a:endParaRPr lang="en-US" sz="15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65705" y="-393920"/>
              <a:ext cx="2244725" cy="100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solidFill>
                    <a:srgbClr val="FFC000"/>
                  </a:solidFill>
                  <a:latin typeface="Arial Rounded MT Bold" pitchFamily="34" charset="0"/>
                </a:rPr>
                <a:t>“Hedonic obesity”</a:t>
              </a:r>
              <a:endParaRPr lang="en-US" sz="3200" dirty="0">
                <a:solidFill>
                  <a:srgbClr val="FFC000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 rot="16200000">
            <a:off x="6782224" y="4323925"/>
            <a:ext cx="4572002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Segoe UI Semibold" pitchFamily="34" charset="0"/>
              </a:rPr>
              <a:t>Homeostatic regulation</a:t>
            </a:r>
            <a:endParaRPr lang="en-US" dirty="0">
              <a:solidFill>
                <a:srgbClr val="00B0F0"/>
              </a:solidFill>
              <a:latin typeface="Segoe UI Semibold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8513" y="2027237"/>
            <a:ext cx="6553200" cy="2003246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sz="6600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Overeating -Food addiction?</a:t>
            </a:r>
            <a:endParaRPr lang="en-US" sz="6600" dirty="0">
              <a:solidFill>
                <a:srgbClr val="FFC00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8914" y="960437"/>
            <a:ext cx="4621823" cy="439367"/>
          </a:xfrm>
          <a:prstGeom prst="rect">
            <a:avLst/>
          </a:prstGeom>
        </p:spPr>
        <p:txBody>
          <a:bodyPr wrap="none" lIns="91420" tIns="45711" rIns="91420" bIns="45711">
            <a:spAutoFit/>
          </a:bodyPr>
          <a:lstStyle/>
          <a:p>
            <a:r>
              <a:rPr lang="en-US" dirty="0" smtClean="0">
                <a:hlinkClick r:id="rId2"/>
              </a:rPr>
              <a:t>nutritionreviews.oxfordjournals.org</a:t>
            </a:r>
            <a:endParaRPr lang="en-US" dirty="0"/>
          </a:p>
        </p:txBody>
      </p:sp>
      <p:pic>
        <p:nvPicPr>
          <p:cNvPr id="34818" name="Picture 2" descr="Fig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9175" y="1341440"/>
            <a:ext cx="7705937" cy="5481724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371601" y="6904038"/>
            <a:ext cx="4735513" cy="578858"/>
          </a:xfrm>
          <a:prstGeom prst="rect">
            <a:avLst/>
          </a:prstGeom>
        </p:spPr>
        <p:txBody>
          <a:bodyPr wrap="square" lIns="91420" tIns="45711" rIns="91420" bIns="45711">
            <a:spAutoFit/>
          </a:bodyPr>
          <a:lstStyle/>
          <a:p>
            <a:r>
              <a:rPr lang="en-US" sz="1700" i="1" dirty="0" smtClean="0">
                <a:solidFill>
                  <a:schemeClr val="accent3"/>
                </a:solidFill>
              </a:rPr>
              <a:t>Miguel Alonso-Alonso, et al </a:t>
            </a:r>
            <a:endParaRPr lang="en-US" sz="1700" dirty="0" smtClean="0">
              <a:solidFill>
                <a:schemeClr val="accent3"/>
              </a:solidFill>
            </a:endParaRPr>
          </a:p>
          <a:p>
            <a:r>
              <a:rPr lang="en-US" sz="1700" i="1" dirty="0" smtClean="0">
                <a:solidFill>
                  <a:schemeClr val="accent3"/>
                </a:solidFill>
              </a:rPr>
              <a:t>DOI: </a:t>
            </a:r>
            <a:r>
              <a:rPr lang="en-US" sz="1700" i="1" dirty="0" smtClean="0">
                <a:solidFill>
                  <a:schemeClr val="accent3"/>
                </a:solidFill>
                <a:hlinkClick r:id="rId4"/>
              </a:rPr>
              <a:t>http://dx.doi.org/10.1093/nutrit/nuv002</a:t>
            </a:r>
            <a:endParaRPr lang="en-US" sz="1700" i="1" dirty="0">
              <a:solidFill>
                <a:schemeClr val="accent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35113" y="274639"/>
            <a:ext cx="7010400" cy="558871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Two discernible neural circuits</a:t>
            </a:r>
            <a:endParaRPr lang="en-US" sz="3200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7712" y="3932237"/>
            <a:ext cx="2057400" cy="60753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</a:rPr>
              <a:t>metabolic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30912" y="3400898"/>
            <a:ext cx="1905000" cy="60753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</a:rPr>
              <a:t>hedonic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98437"/>
            <a:ext cx="10080624" cy="733837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Hedonic regulation of food intake</a:t>
            </a:r>
            <a:endParaRPr lang="en-US" sz="4400" dirty="0">
              <a:solidFill>
                <a:srgbClr val="FFC000"/>
              </a:solidFill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39711" y="1189037"/>
            <a:ext cx="9448800" cy="6313460"/>
            <a:chOff x="88169" y="427039"/>
            <a:chExt cx="9900120" cy="7089072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8072137" y="6501885"/>
              <a:ext cx="1916152" cy="1014226"/>
            </a:xfrm>
            <a:prstGeom prst="rect">
              <a:avLst/>
            </a:prstGeom>
            <a:noFill/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square" lIns="100772" tIns="50387" rIns="100772" bIns="50387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Sensory </a:t>
              </a:r>
            </a:p>
            <a:p>
              <a:pPr algn="ctr"/>
              <a:r>
                <a:rPr lang="en-US" sz="2800" b="1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Input</a:t>
              </a: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7124794" y="5218466"/>
              <a:ext cx="1745741" cy="885638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square" lIns="100772" tIns="50387" rIns="100772" bIns="50387">
              <a:spAutoFit/>
            </a:bodyPr>
            <a:lstStyle/>
            <a:p>
              <a:pPr algn="ctr"/>
              <a:r>
                <a:rPr lang="en-US" b="1" dirty="0" smtClean="0"/>
                <a:t>Hindbrain </a:t>
              </a:r>
              <a:r>
                <a:rPr lang="en-US" b="1" dirty="0" smtClean="0">
                  <a:solidFill>
                    <a:srgbClr val="FFFF00"/>
                  </a:solidFill>
                </a:rPr>
                <a:t>NTS</a:t>
              </a:r>
              <a:endParaRPr lang="en-US" sz="1500" b="1" dirty="0">
                <a:solidFill>
                  <a:srgbClr val="FFFF00"/>
                </a:solidFill>
              </a:endParaRP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441435" y="5358379"/>
              <a:ext cx="3033909" cy="1656874"/>
            </a:xfrm>
            <a:prstGeom prst="rect">
              <a:avLst/>
            </a:prstGeom>
            <a:noFill/>
            <a:ln w="38100">
              <a:solidFill>
                <a:schemeClr val="accent5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square" lIns="100772" tIns="50387" rIns="100772" bIns="50387">
              <a:spAutoFit/>
            </a:bodyPr>
            <a:lstStyle/>
            <a:p>
              <a:pPr algn="ctr"/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Ventral </a:t>
              </a:r>
              <a:r>
                <a:rPr lang="en-US" sz="3200" dirty="0" err="1" smtClean="0">
                  <a:latin typeface="Times New Roman" pitchFamily="18" charset="0"/>
                  <a:cs typeface="Times New Roman" pitchFamily="18" charset="0"/>
                </a:rPr>
                <a:t>Tegmental</a:t>
              </a:r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 Area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VTA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516313" y="3475039"/>
              <a:ext cx="2438400" cy="788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0772" tIns="50387" rIns="100772" bIns="50387">
              <a:spAutoFit/>
            </a:bodyPr>
            <a:lstStyle/>
            <a:p>
              <a:pPr algn="ctr"/>
              <a:r>
                <a:rPr lang="en-US" b="1" dirty="0"/>
                <a:t>Lateral</a:t>
              </a:r>
            </a:p>
            <a:p>
              <a:pPr algn="ctr"/>
              <a:r>
                <a:rPr lang="en-US" b="1" dirty="0"/>
                <a:t> Hypothalamus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3521276" y="2309386"/>
              <a:ext cx="2356008" cy="448811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100772" tIns="50387" rIns="100772" bIns="50387">
              <a:spAutoFit/>
            </a:bodyPr>
            <a:lstStyle/>
            <a:p>
              <a:r>
                <a:rPr lang="en-US" b="1" dirty="0"/>
                <a:t>Dorsal Striatum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307734" y="755969"/>
              <a:ext cx="5684563" cy="448811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100772" tIns="50387" rIns="100772" bIns="50387">
              <a:spAutoFit/>
            </a:bodyPr>
            <a:lstStyle/>
            <a:p>
              <a:r>
                <a:rPr lang="en-US" b="1" dirty="0"/>
                <a:t>Prefrontal Cortex – </a:t>
              </a:r>
              <a:r>
                <a:rPr lang="en-US" b="1" dirty="0" err="1"/>
                <a:t>Orbitofrontal</a:t>
              </a:r>
              <a:r>
                <a:rPr lang="en-US" b="1" dirty="0"/>
                <a:t> Cortex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7353581" y="3164998"/>
              <a:ext cx="2190218" cy="1271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0772" tIns="50387" rIns="100772" bIns="50387">
              <a:spAutoFit/>
            </a:bodyPr>
            <a:lstStyle/>
            <a:p>
              <a:r>
                <a:rPr lang="en-US" b="1" dirty="0"/>
                <a:t>   </a:t>
              </a:r>
            </a:p>
            <a:p>
              <a:pPr algn="ctr"/>
              <a:r>
                <a:rPr lang="en-US" b="1" dirty="0" err="1" smtClean="0"/>
                <a:t>Amygdala</a:t>
              </a:r>
              <a:endParaRPr lang="en-US" b="1" dirty="0" smtClean="0"/>
            </a:p>
            <a:p>
              <a:pPr algn="ctr"/>
              <a:r>
                <a:rPr lang="en-US" b="1" dirty="0" smtClean="0"/>
                <a:t>Hippocampus</a:t>
              </a:r>
              <a:endParaRPr lang="en-US" b="1" dirty="0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88169" y="2737191"/>
              <a:ext cx="2710383" cy="2492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00772" tIns="50387" rIns="100772" bIns="50387">
              <a:spAutoFit/>
            </a:bodyPr>
            <a:lstStyle/>
            <a:p>
              <a:pPr algn="ctr"/>
              <a:r>
                <a:rPr lang="en-US" sz="3200" dirty="0">
                  <a:solidFill>
                    <a:srgbClr val="FFFF00"/>
                  </a:solidFill>
                </a:rPr>
                <a:t>Nucleus </a:t>
              </a:r>
              <a:r>
                <a:rPr lang="en-US" sz="3200" dirty="0" err="1" smtClean="0">
                  <a:solidFill>
                    <a:srgbClr val="FFFF00"/>
                  </a:solidFill>
                </a:rPr>
                <a:t>Accumbens</a:t>
              </a:r>
              <a:r>
                <a:rPr lang="en-US" sz="3200" dirty="0" smtClean="0">
                  <a:solidFill>
                    <a:srgbClr val="FFFF00"/>
                  </a:solidFill>
                </a:rPr>
                <a:t> </a:t>
              </a:r>
              <a:r>
                <a:rPr lang="en-US" sz="3200" b="1" dirty="0" err="1" smtClean="0">
                  <a:solidFill>
                    <a:srgbClr val="FFFF00"/>
                  </a:solidFill>
                </a:rPr>
                <a:t>NAc</a:t>
              </a:r>
              <a:r>
                <a:rPr lang="en-US" sz="3200" b="1" dirty="0" smtClean="0">
                  <a:solidFill>
                    <a:srgbClr val="FFFF00"/>
                  </a:solidFill>
                </a:rPr>
                <a:t> </a:t>
              </a:r>
            </a:p>
            <a:p>
              <a:pPr algn="ctr"/>
              <a:r>
                <a:rPr lang="en-US" sz="2800" b="1" dirty="0" smtClean="0"/>
                <a:t> </a:t>
              </a:r>
              <a:r>
                <a:rPr lang="en-US" b="1" dirty="0" smtClean="0"/>
                <a:t>(ventral striatum)</a:t>
              </a:r>
              <a:endParaRPr lang="en-US" sz="1600" b="1" dirty="0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H="1">
              <a:off x="4718871" y="1551853"/>
              <a:ext cx="0" cy="6719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med" len="med"/>
              <a:tailEnd type="none" w="med" len="med"/>
            </a:ln>
          </p:spPr>
          <p:txBody>
            <a:bodyPr lIns="100772" tIns="50387" rIns="100772" bIns="50387"/>
            <a:lstStyle/>
            <a:p>
              <a:endParaRPr lang="en-US"/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7593099" y="1624896"/>
              <a:ext cx="387397" cy="173496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med" len="med"/>
              <a:tailEnd type="none" w="med" len="med"/>
            </a:ln>
          </p:spPr>
          <p:txBody>
            <a:bodyPr lIns="100772" tIns="50387" rIns="100772" bIns="50387"/>
            <a:lstStyle/>
            <a:p>
              <a:endParaRPr lang="en-US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flipH="1">
              <a:off x="5564055" y="1543122"/>
              <a:ext cx="924057" cy="193191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med" len="med"/>
              <a:tailEnd type="none" w="med" len="med"/>
            </a:ln>
          </p:spPr>
          <p:txBody>
            <a:bodyPr lIns="100772" tIns="50387" rIns="100772" bIns="50387"/>
            <a:lstStyle/>
            <a:p>
              <a:endParaRPr lang="en-US"/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 flipH="1">
              <a:off x="5676946" y="4362854"/>
              <a:ext cx="1596793" cy="85561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med" len="med"/>
              <a:tailEnd type="none" w="med" len="med"/>
            </a:ln>
          </p:spPr>
          <p:txBody>
            <a:bodyPr lIns="100772" tIns="50387" rIns="100772" bIns="50387"/>
            <a:lstStyle/>
            <a:p>
              <a:endParaRPr lang="en-US"/>
            </a:p>
          </p:txBody>
        </p:sp>
        <p:sp>
          <p:nvSpPr>
            <p:cNvPr id="24" name="Text Box 27"/>
            <p:cNvSpPr txBox="1">
              <a:spLocks noChangeArrowheads="1"/>
            </p:cNvSpPr>
            <p:nvPr/>
          </p:nvSpPr>
          <p:spPr bwMode="auto">
            <a:xfrm>
              <a:off x="6151713" y="2566069"/>
              <a:ext cx="1521226" cy="445270"/>
            </a:xfrm>
            <a:prstGeom prst="rect">
              <a:avLst/>
            </a:prstGeom>
            <a:noFill/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 lIns="100772" tIns="50387" rIns="100772" bIns="50387">
              <a:spAutoFit/>
            </a:bodyPr>
            <a:lstStyle/>
            <a:p>
              <a:r>
                <a:rPr lang="en-US" b="1" dirty="0"/>
                <a:t>Thalamus</a:t>
              </a:r>
            </a:p>
          </p:txBody>
        </p:sp>
        <p:sp>
          <p:nvSpPr>
            <p:cNvPr id="26" name="Line 29"/>
            <p:cNvSpPr>
              <a:spLocks noChangeShapeType="1"/>
            </p:cNvSpPr>
            <p:nvPr/>
          </p:nvSpPr>
          <p:spPr bwMode="auto">
            <a:xfrm flipH="1">
              <a:off x="6074041" y="4020609"/>
              <a:ext cx="1040020" cy="965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med" len="med"/>
              <a:tailEnd type="none" w="med" len="med"/>
            </a:ln>
          </p:spPr>
          <p:txBody>
            <a:bodyPr lIns="100772" tIns="50387" rIns="100772" bIns="50387"/>
            <a:lstStyle/>
            <a:p>
              <a:endParaRPr lang="en-US"/>
            </a:p>
          </p:txBody>
        </p:sp>
        <p:sp>
          <p:nvSpPr>
            <p:cNvPr id="28" name="Line 31"/>
            <p:cNvSpPr>
              <a:spLocks noChangeShapeType="1"/>
            </p:cNvSpPr>
            <p:nvPr/>
          </p:nvSpPr>
          <p:spPr bwMode="auto">
            <a:xfrm>
              <a:off x="2882558" y="4020609"/>
              <a:ext cx="58803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lIns="100772" tIns="50387" rIns="100772" bIns="50387"/>
            <a:lstStyle/>
            <a:p>
              <a:endParaRPr lang="en-US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2323680" y="427039"/>
              <a:ext cx="5828296" cy="1000901"/>
            </a:xfrm>
            <a:prstGeom prst="round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72" tIns="50387" rIns="100772" bIns="50387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3668712" y="3551237"/>
              <a:ext cx="2268141" cy="839964"/>
            </a:xfrm>
            <a:prstGeom prst="round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72" tIns="50387" rIns="100772" bIns="50387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68010" y="2651630"/>
              <a:ext cx="2586302" cy="2652397"/>
            </a:xfrm>
            <a:prstGeom prst="ellipse">
              <a:avLst/>
            </a:prstGeom>
            <a:noFill/>
            <a:ln w="381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72" tIns="50387" rIns="100772" bIns="50387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7260165" y="3533880"/>
              <a:ext cx="2352146" cy="1007957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72" tIns="50387" rIns="100772" bIns="50387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592513" y="2255837"/>
              <a:ext cx="2286000" cy="6096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72" tIns="50387" rIns="100772" bIns="50387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0" y="1666429"/>
            <a:ext cx="2297112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The brain’s </a:t>
            </a:r>
            <a:r>
              <a:rPr lang="en-US" dirty="0" err="1" smtClean="0">
                <a:solidFill>
                  <a:srgbClr val="00B0F0"/>
                </a:solidFill>
              </a:rPr>
              <a:t>corticolimbic</a:t>
            </a:r>
            <a:r>
              <a:rPr lang="en-US" dirty="0" smtClean="0">
                <a:solidFill>
                  <a:srgbClr val="00B0F0"/>
                </a:solidFill>
              </a:rPr>
              <a:t> structures</a:t>
            </a:r>
            <a:endParaRPr lang="en-US" dirty="0">
              <a:solidFill>
                <a:srgbClr val="00B0F0"/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6792912" y="2255837"/>
            <a:ext cx="0" cy="762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6030912" y="3627437"/>
            <a:ext cx="685800" cy="381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Line 19"/>
          <p:cNvSpPr>
            <a:spLocks noChangeShapeType="1"/>
          </p:cNvSpPr>
          <p:nvPr/>
        </p:nvSpPr>
        <p:spPr bwMode="auto">
          <a:xfrm flipH="1">
            <a:off x="4659312" y="3551238"/>
            <a:ext cx="0" cy="30479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 lIns="100772" tIns="50387" rIns="100772" bIns="50387"/>
          <a:lstStyle/>
          <a:p>
            <a:endParaRPr lang="en-US"/>
          </a:p>
        </p:txBody>
      </p:sp>
      <p:sp>
        <p:nvSpPr>
          <p:cNvPr id="54" name="Line 19"/>
          <p:cNvSpPr>
            <a:spLocks noChangeShapeType="1"/>
          </p:cNvSpPr>
          <p:nvPr/>
        </p:nvSpPr>
        <p:spPr bwMode="auto">
          <a:xfrm flipH="1">
            <a:off x="4659312" y="4846637"/>
            <a:ext cx="0" cy="59845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 lIns="100772" tIns="50387" rIns="100772" bIns="50387"/>
          <a:lstStyle/>
          <a:p>
            <a:endParaRPr lang="en-US"/>
          </a:p>
        </p:txBody>
      </p:sp>
      <p:sp>
        <p:nvSpPr>
          <p:cNvPr id="55" name="Line 19"/>
          <p:cNvSpPr>
            <a:spLocks noChangeShapeType="1"/>
          </p:cNvSpPr>
          <p:nvPr/>
        </p:nvSpPr>
        <p:spPr bwMode="auto">
          <a:xfrm>
            <a:off x="5954712" y="4857786"/>
            <a:ext cx="762000" cy="44605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 lIns="100772" tIns="50387" rIns="100772" bIns="50387"/>
          <a:lstStyle/>
          <a:p>
            <a:endParaRPr lang="en-US"/>
          </a:p>
        </p:txBody>
      </p:sp>
      <p:sp>
        <p:nvSpPr>
          <p:cNvPr id="57" name="Line 19"/>
          <p:cNvSpPr>
            <a:spLocks noChangeShapeType="1"/>
          </p:cNvSpPr>
          <p:nvPr/>
        </p:nvSpPr>
        <p:spPr bwMode="auto">
          <a:xfrm>
            <a:off x="2601912" y="5075238"/>
            <a:ext cx="762000" cy="45719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 lIns="100772" tIns="50387" rIns="100772" bIns="50387"/>
          <a:lstStyle/>
          <a:p>
            <a:endParaRPr lang="en-US"/>
          </a:p>
        </p:txBody>
      </p:sp>
      <p:sp>
        <p:nvSpPr>
          <p:cNvPr id="58" name="Line 19"/>
          <p:cNvSpPr>
            <a:spLocks noChangeShapeType="1"/>
          </p:cNvSpPr>
          <p:nvPr/>
        </p:nvSpPr>
        <p:spPr bwMode="auto">
          <a:xfrm>
            <a:off x="8164512" y="6294437"/>
            <a:ext cx="45720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 lIns="100772" tIns="50387" rIns="100772" bIns="50387"/>
          <a:lstStyle/>
          <a:p>
            <a:endParaRPr lang="en-US"/>
          </a:p>
        </p:txBody>
      </p:sp>
      <p:sp>
        <p:nvSpPr>
          <p:cNvPr id="59" name="Line 19"/>
          <p:cNvSpPr>
            <a:spLocks noChangeShapeType="1"/>
          </p:cNvSpPr>
          <p:nvPr/>
        </p:nvSpPr>
        <p:spPr bwMode="auto">
          <a:xfrm flipV="1">
            <a:off x="6411912" y="5837236"/>
            <a:ext cx="304800" cy="111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 lIns="100772" tIns="50387" rIns="100772" bIns="50387"/>
          <a:lstStyle/>
          <a:p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 rot="792174">
            <a:off x="1098399" y="5663300"/>
            <a:ext cx="2441682" cy="1129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radley Hand ITC" pitchFamily="66" charset="0"/>
                <a:cs typeface="Consolas" pitchFamily="49" charset="0"/>
              </a:rPr>
              <a:t>Mesolimbic</a:t>
            </a: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radley Hand ITC" pitchFamily="66" charset="0"/>
                <a:cs typeface="Consolas" pitchFamily="49" charset="0"/>
              </a:rPr>
              <a:t> </a:t>
            </a:r>
            <a:r>
              <a:rPr lang="en-US" b="1" u="sng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radley Hand ITC" pitchFamily="66" charset="0"/>
                <a:cs typeface="Consolas" pitchFamily="49" charset="0"/>
              </a:rPr>
              <a:t>dopaminergic</a:t>
            </a: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Bradley Hand ITC" pitchFamily="66" charset="0"/>
                <a:cs typeface="Consolas" pitchFamily="49" charset="0"/>
              </a:rPr>
              <a:t> transmission</a:t>
            </a:r>
            <a:endParaRPr lang="en-US" b="1" u="sng" dirty="0">
              <a:solidFill>
                <a:schemeClr val="accent6">
                  <a:lumMod val="20000"/>
                  <a:lumOff val="80000"/>
                </a:schemeClr>
              </a:solidFill>
              <a:latin typeface="Bradley Hand ITC" pitchFamily="66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An external file that holds a picture, illustration, etc.&#10;Object name is nihms181674f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63" y="2255839"/>
            <a:ext cx="10001250" cy="43053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6201" y="6675439"/>
            <a:ext cx="9840913" cy="435807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hlinkClick r:id="rId3"/>
              </a:rPr>
              <a:t>Paul M. Johnson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 and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hlinkClick r:id="rId4"/>
              </a:rPr>
              <a:t>Paul J. Kenny</a:t>
            </a:r>
            <a:r>
              <a:rPr lang="en-US" baseline="30000" dirty="0" smtClean="0">
                <a:solidFill>
                  <a:schemeClr val="accent3">
                    <a:lumMod val="75000"/>
                  </a:schemeClr>
                </a:solidFill>
              </a:rPr>
              <a:t>*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hlinkClick r:id="rId5"/>
              </a:rPr>
              <a:t>Nat 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  <a:hlinkClick r:id="rId5"/>
              </a:rPr>
              <a:t>Neurosci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hlinkClick r:id="rId5"/>
              </a:rPr>
              <a:t>. 2010 May; 13(5): 635–641. 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4513" y="274639"/>
            <a:ext cx="8915400" cy="1512157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sz="3200" dirty="0" smtClean="0"/>
              <a:t>Hedonic obesity is sustained by persistent overeating in the presence of 24-hour available “cafeteria food” in </a:t>
            </a:r>
            <a:r>
              <a:rPr lang="en-US" sz="3200" dirty="0" err="1" smtClean="0"/>
              <a:t>Wistar</a:t>
            </a:r>
            <a:r>
              <a:rPr lang="en-US" sz="3200" dirty="0" smtClean="0"/>
              <a:t> rats</a:t>
            </a:r>
            <a:endParaRPr lang="en-US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2484437"/>
            <a:ext cx="10374313" cy="2825692"/>
          </a:xfrm>
          <a:prstGeom prst="rect">
            <a:avLst/>
          </a:prstGeom>
        </p:spPr>
        <p:txBody>
          <a:bodyPr wrap="square" lIns="91420" tIns="45711" rIns="91420" bIns="45711">
            <a:spAutoFit/>
          </a:bodyPr>
          <a:lstStyle/>
          <a:p>
            <a:r>
              <a:rPr lang="en-US" sz="3600" b="1" dirty="0" smtClean="0">
                <a:solidFill>
                  <a:srgbClr val="FFC000"/>
                </a:solidFill>
              </a:rPr>
              <a:t>Food Addiction: Its Prevalence and Significant</a:t>
            </a:r>
          </a:p>
          <a:p>
            <a:r>
              <a:rPr lang="en-US" sz="3600" b="1" dirty="0" smtClean="0">
                <a:solidFill>
                  <a:srgbClr val="FFC000"/>
                </a:solidFill>
              </a:rPr>
              <a:t>Association with Obesity in the General Population</a:t>
            </a:r>
          </a:p>
          <a:p>
            <a:endParaRPr lang="en-US" sz="3600" b="1" dirty="0" smtClean="0">
              <a:solidFill>
                <a:srgbClr val="FFC000"/>
              </a:solidFill>
            </a:endParaRPr>
          </a:p>
          <a:p>
            <a:r>
              <a:rPr lang="en-US" sz="1700" b="1" dirty="0" err="1" smtClean="0">
                <a:solidFill>
                  <a:srgbClr val="FFC000"/>
                </a:solidFill>
              </a:rPr>
              <a:t>Pardis</a:t>
            </a:r>
            <a:r>
              <a:rPr lang="en-US" sz="1700" b="1" dirty="0" smtClean="0">
                <a:solidFill>
                  <a:srgbClr val="FFC000"/>
                </a:solidFill>
              </a:rPr>
              <a:t> Pedram1, Danny Wadden1, </a:t>
            </a:r>
            <a:r>
              <a:rPr lang="en-US" sz="1700" b="1" dirty="0" err="1" smtClean="0">
                <a:solidFill>
                  <a:srgbClr val="FFC000"/>
                </a:solidFill>
              </a:rPr>
              <a:t>Peyvand</a:t>
            </a:r>
            <a:r>
              <a:rPr lang="en-US" sz="1700" b="1" dirty="0" smtClean="0">
                <a:solidFill>
                  <a:srgbClr val="FFC000"/>
                </a:solidFill>
              </a:rPr>
              <a:t> Amini1, Wayne Gulliver1, Edward Randell2, Farrell Cahill1,</a:t>
            </a:r>
          </a:p>
          <a:p>
            <a:r>
              <a:rPr lang="en-US" sz="1700" b="1" dirty="0" err="1" smtClean="0">
                <a:solidFill>
                  <a:srgbClr val="FFC000"/>
                </a:solidFill>
              </a:rPr>
              <a:t>Sudesh</a:t>
            </a:r>
            <a:r>
              <a:rPr lang="en-US" sz="1700" b="1" dirty="0" smtClean="0">
                <a:solidFill>
                  <a:srgbClr val="FFC000"/>
                </a:solidFill>
              </a:rPr>
              <a:t> Vasdev1, Alan Goodridge1, Jacqueline C. Carter3, </a:t>
            </a:r>
            <a:r>
              <a:rPr lang="en-US" sz="1700" b="1" dirty="0" err="1" smtClean="0">
                <a:solidFill>
                  <a:srgbClr val="FFC000"/>
                </a:solidFill>
              </a:rPr>
              <a:t>Guangju</a:t>
            </a:r>
            <a:r>
              <a:rPr lang="en-US" sz="1700" b="1" dirty="0" smtClean="0">
                <a:solidFill>
                  <a:srgbClr val="FFC000"/>
                </a:solidFill>
              </a:rPr>
              <a:t> Zhai4, </a:t>
            </a:r>
            <a:r>
              <a:rPr lang="en-US" sz="1700" b="1" dirty="0" err="1" smtClean="0">
                <a:solidFill>
                  <a:srgbClr val="FFC000"/>
                </a:solidFill>
              </a:rPr>
              <a:t>Yunqi</a:t>
            </a:r>
            <a:r>
              <a:rPr lang="en-US" sz="1700" b="1" dirty="0" smtClean="0">
                <a:solidFill>
                  <a:srgbClr val="FFC000"/>
                </a:solidFill>
              </a:rPr>
              <a:t> Ji1, </a:t>
            </a:r>
            <a:r>
              <a:rPr lang="en-US" sz="1700" b="1" dirty="0" err="1" smtClean="0">
                <a:solidFill>
                  <a:srgbClr val="FFC000"/>
                </a:solidFill>
              </a:rPr>
              <a:t>Guang</a:t>
            </a:r>
            <a:r>
              <a:rPr lang="en-US" sz="1700" b="1" dirty="0" smtClean="0">
                <a:solidFill>
                  <a:srgbClr val="FFC000"/>
                </a:solidFill>
              </a:rPr>
              <a:t> Sun1*</a:t>
            </a:r>
          </a:p>
          <a:p>
            <a:endParaRPr lang="en-US" sz="1700" b="1" dirty="0" smtClean="0">
              <a:solidFill>
                <a:srgbClr val="FFC000"/>
              </a:solidFill>
            </a:endParaRPr>
          </a:p>
          <a:p>
            <a:r>
              <a:rPr lang="en-US" sz="1100" dirty="0" smtClean="0">
                <a:solidFill>
                  <a:srgbClr val="FFC000"/>
                </a:solidFill>
              </a:rPr>
              <a:t>1 Discipline of Medicine, Faculty of Medicine, Memorial University of Newfoundland, St. John’s, Canada, 2 Discipline of Laboratory Medicine, Memorial University of</a:t>
            </a:r>
          </a:p>
          <a:p>
            <a:r>
              <a:rPr lang="en-US" sz="1100" dirty="0" smtClean="0">
                <a:solidFill>
                  <a:srgbClr val="FFC000"/>
                </a:solidFill>
              </a:rPr>
              <a:t>Newfoundland, St. John’s, Canada, 3 Department of Psychology, Faculty of Science, Memorial University of Newfoundland, St. John’s, Canada, 4 Discipline of Genetics,</a:t>
            </a:r>
          </a:p>
          <a:p>
            <a:r>
              <a:rPr lang="en-US" sz="1100" dirty="0" smtClean="0">
                <a:solidFill>
                  <a:srgbClr val="FFC000"/>
                </a:solidFill>
              </a:rPr>
              <a:t>Faculty of Medicine, Memorial University of Newfoundland, St. John’s, Canada</a:t>
            </a:r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313" y="884239"/>
            <a:ext cx="8763000" cy="779316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dirty="0" err="1" smtClean="0"/>
              <a:t>PLoS</a:t>
            </a:r>
            <a:r>
              <a:rPr lang="en-US" dirty="0" smtClean="0"/>
              <a:t> ONE 8(9): e74832. doi:10.1371/journal.pone.0074832, published Aug 10, 2013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556486" y="808035"/>
            <a:ext cx="8077200" cy="6250280"/>
            <a:chOff x="419630" y="-393920"/>
            <a:chExt cx="8077200" cy="6250280"/>
          </a:xfrm>
        </p:grpSpPr>
        <p:sp>
          <p:nvSpPr>
            <p:cNvPr id="2" name="TextBox 1"/>
            <p:cNvSpPr txBox="1"/>
            <p:nvPr/>
          </p:nvSpPr>
          <p:spPr>
            <a:xfrm>
              <a:off x="4044555" y="1532114"/>
              <a:ext cx="2268140" cy="60760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/>
                <a:t>Temporarily  elevated body weight</a:t>
              </a:r>
              <a:endParaRPr lang="en-US" sz="1800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044555" y="5248757"/>
              <a:ext cx="2268140" cy="60760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/>
                <a:t>Temporarily reduced body weight</a:t>
              </a:r>
              <a:endParaRPr lang="en-US" sz="1800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624529" y="3564826"/>
              <a:ext cx="3444213" cy="385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accent4"/>
                  </a:solidFill>
                  <a:latin typeface="Copperplate Gothic Bold" pitchFamily="34" charset="0"/>
                </a:rPr>
                <a:t>Set-point body weight</a:t>
              </a:r>
              <a:endParaRPr lang="en-US" sz="2000" dirty="0">
                <a:solidFill>
                  <a:schemeClr val="accent4"/>
                </a:solidFill>
                <a:latin typeface="Copperplate Gothic Bold" pitchFamily="34" charset="0"/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V="1">
              <a:off x="5220628" y="2288081"/>
              <a:ext cx="0" cy="125994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5220628" y="4052005"/>
              <a:ext cx="0" cy="1112755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 rot="16200000">
              <a:off x="4673036" y="4209289"/>
              <a:ext cx="1595931" cy="307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Weight loss</a:t>
              </a:r>
              <a:endParaRPr lang="en-US" sz="1500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4673036" y="2512563"/>
              <a:ext cx="1595931" cy="307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Weight gain</a:t>
              </a:r>
              <a:endParaRPr lang="en-US" sz="1500" dirty="0"/>
            </a:p>
          </p:txBody>
        </p:sp>
        <p:sp>
          <p:nvSpPr>
            <p:cNvPr id="9" name="Curved Right Arrow 8"/>
            <p:cNvSpPr/>
            <p:nvPr/>
          </p:nvSpPr>
          <p:spPr>
            <a:xfrm>
              <a:off x="3540524" y="2204085"/>
              <a:ext cx="420026" cy="1343942"/>
            </a:xfrm>
            <a:prstGeom prst="curvedRightArrow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Curved Right Arrow 9"/>
            <p:cNvSpPr/>
            <p:nvPr/>
          </p:nvSpPr>
          <p:spPr>
            <a:xfrm rot="10800000">
              <a:off x="6480707" y="4072807"/>
              <a:ext cx="336021" cy="1175949"/>
            </a:xfrm>
            <a:prstGeom prst="curvedRight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Curved Left Arrow 10"/>
            <p:cNvSpPr/>
            <p:nvPr/>
          </p:nvSpPr>
          <p:spPr>
            <a:xfrm>
              <a:off x="6396701" y="2204085"/>
              <a:ext cx="420026" cy="1343942"/>
            </a:xfrm>
            <a:prstGeom prst="curvedLeft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Curved Left Arrow 11"/>
            <p:cNvSpPr/>
            <p:nvPr/>
          </p:nvSpPr>
          <p:spPr>
            <a:xfrm rot="10800000">
              <a:off x="3540525" y="4072807"/>
              <a:ext cx="336021" cy="1175949"/>
            </a:xfrm>
            <a:prstGeom prst="curvedLeft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Curved Right Arrow 12"/>
            <p:cNvSpPr/>
            <p:nvPr/>
          </p:nvSpPr>
          <p:spPr>
            <a:xfrm rot="10800000">
              <a:off x="2868482" y="1784103"/>
              <a:ext cx="672042" cy="1763924"/>
            </a:xfrm>
            <a:prstGeom prst="curvedRightArrow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9630" y="825280"/>
              <a:ext cx="2380059" cy="12372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FFFF00"/>
                  </a:solidFill>
                  <a:latin typeface="Copperplate Gothic Bold" pitchFamily="34" charset="0"/>
                  <a:cs typeface="Aharoni" pitchFamily="2" charset="-79"/>
                </a:rPr>
                <a:t>Elevated body weight kept </a:t>
              </a:r>
              <a:r>
                <a:rPr lang="en-US" sz="2000" dirty="0" smtClean="0">
                  <a:solidFill>
                    <a:srgbClr val="00B0F0"/>
                  </a:solidFill>
                  <a:latin typeface="Copperplate Gothic Bold" pitchFamily="34" charset="0"/>
                  <a:cs typeface="Aharoni" pitchFamily="2" charset="-79"/>
                </a:rPr>
                <a:t>above the set-point</a:t>
              </a:r>
              <a:endParaRPr lang="en-US" sz="1600" dirty="0">
                <a:solidFill>
                  <a:srgbClr val="00B0F0"/>
                </a:solidFill>
                <a:latin typeface="Copperplate Gothic Bold" pitchFamily="34" charset="0"/>
                <a:cs typeface="Aharoni" pitchFamily="2" charset="-79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624529" y="2397801"/>
              <a:ext cx="1512094" cy="764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Metabolic  signal to reduce food intake</a:t>
              </a:r>
              <a:endParaRPr lang="en-US" sz="15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640654" y="2456074"/>
              <a:ext cx="1092068" cy="575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 dirty="0" smtClean="0"/>
                <a:t>“Adaptive changes”</a:t>
              </a:r>
              <a:endParaRPr lang="en-US" sz="17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640654" y="4363645"/>
              <a:ext cx="1092068" cy="575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700" dirty="0" smtClean="0"/>
                <a:t>“Adaptive changes”</a:t>
              </a:r>
              <a:endParaRPr lang="en-US" sz="17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68742" y="2456074"/>
              <a:ext cx="1428088" cy="607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Energy expenditure</a:t>
              </a:r>
              <a:endParaRPr lang="en-US" sz="1800" dirty="0"/>
            </a:p>
          </p:txBody>
        </p:sp>
        <p:sp>
          <p:nvSpPr>
            <p:cNvPr id="19" name="Up Arrow 18"/>
            <p:cNvSpPr/>
            <p:nvPr/>
          </p:nvSpPr>
          <p:spPr>
            <a:xfrm>
              <a:off x="6900732" y="2540070"/>
              <a:ext cx="168010" cy="419982"/>
            </a:xfrm>
            <a:prstGeom prst="upArrow">
              <a:avLst/>
            </a:prstGeom>
            <a:solidFill>
              <a:schemeClr val="accent1"/>
            </a:soli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068742" y="4279649"/>
              <a:ext cx="1428088" cy="607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Energy expenditure</a:t>
              </a:r>
              <a:endParaRPr lang="en-US" sz="1800" dirty="0"/>
            </a:p>
          </p:txBody>
        </p:sp>
        <p:sp>
          <p:nvSpPr>
            <p:cNvPr id="21" name="Down Arrow 20"/>
            <p:cNvSpPr/>
            <p:nvPr/>
          </p:nvSpPr>
          <p:spPr>
            <a:xfrm>
              <a:off x="6900732" y="4447642"/>
              <a:ext cx="168010" cy="419982"/>
            </a:xfrm>
            <a:prstGeom prst="downArrow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4347" y="2349280"/>
              <a:ext cx="2100130" cy="2531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 smtClean="0">
                  <a:solidFill>
                    <a:srgbClr val="FFFF00"/>
                  </a:solidFill>
                  <a:latin typeface="Arial Rounded MT Bold" pitchFamily="34" charset="0"/>
                </a:rPr>
                <a:t>Hedonic signal to sustain “overeating” despite metabolic abundance</a:t>
              </a:r>
              <a:endParaRPr lang="en-US" dirty="0">
                <a:solidFill>
                  <a:srgbClr val="FFFF00"/>
                </a:solidFill>
                <a:latin typeface="Arial Rounded MT Bold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24529" y="4279649"/>
              <a:ext cx="1596099" cy="764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Metabolic   signal to increase food intake</a:t>
              </a:r>
              <a:endParaRPr lang="en-US" sz="15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65705" y="-393920"/>
              <a:ext cx="2244725" cy="1008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solidFill>
                    <a:srgbClr val="FFC000"/>
                  </a:solidFill>
                  <a:latin typeface="Arial Rounded MT Bold" pitchFamily="34" charset="0"/>
                </a:rPr>
                <a:t>“Hedonic obesity”</a:t>
              </a:r>
              <a:endParaRPr lang="en-US" sz="3200" dirty="0">
                <a:solidFill>
                  <a:srgbClr val="FFC000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 rot="16200000">
            <a:off x="7565598" y="4704923"/>
            <a:ext cx="4572002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Segoe UI Semibold" pitchFamily="34" charset="0"/>
              </a:rPr>
              <a:t>Homeostatic regulation</a:t>
            </a:r>
            <a:endParaRPr lang="en-US" dirty="0">
              <a:solidFill>
                <a:srgbClr val="00B0F0"/>
              </a:solidFill>
              <a:latin typeface="Segoe UI Semibold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87312" y="4999037"/>
            <a:ext cx="10779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7312" y="1265237"/>
            <a:ext cx="10779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16200000">
            <a:off x="-1092787" y="2904536"/>
            <a:ext cx="3429002" cy="6076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Extra weigh sustained by never- failed consistent overeating</a:t>
            </a:r>
            <a:endParaRPr lang="en-US" sz="18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6" name="Isosceles Triangle 35"/>
          <p:cNvSpPr/>
          <p:nvPr/>
        </p:nvSpPr>
        <p:spPr>
          <a:xfrm>
            <a:off x="163512" y="1341437"/>
            <a:ext cx="914400" cy="152400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0" y="4999037"/>
            <a:ext cx="1306512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Set-point weight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112" y="427037"/>
            <a:ext cx="1306512" cy="779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Hedonic weight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4659312" y="427037"/>
            <a:ext cx="76200" cy="6980238"/>
          </a:xfrm>
          <a:prstGeom prst="line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35113" y="1874837"/>
            <a:ext cx="6781800" cy="2897442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sz="4900" u="sng" dirty="0" smtClean="0">
                <a:solidFill>
                  <a:schemeClr val="accent3"/>
                </a:solidFill>
                <a:latin typeface="Aharoni" pitchFamily="2" charset="-79"/>
                <a:cs typeface="Aharoni" pitchFamily="2" charset="-79"/>
              </a:rPr>
              <a:t>How to Distinguish</a:t>
            </a:r>
          </a:p>
          <a:p>
            <a:r>
              <a:rPr lang="en-US" sz="4900" dirty="0" smtClean="0">
                <a:solidFill>
                  <a:schemeClr val="accent3"/>
                </a:solidFill>
                <a:latin typeface="Aharoni" pitchFamily="2" charset="-79"/>
                <a:cs typeface="Aharoni" pitchFamily="2" charset="-79"/>
              </a:rPr>
              <a:t>		Metabolic Obesity 		and</a:t>
            </a:r>
          </a:p>
          <a:p>
            <a:r>
              <a:rPr lang="en-US" sz="4900" dirty="0" smtClean="0">
                <a:solidFill>
                  <a:schemeClr val="accent3"/>
                </a:solidFill>
                <a:latin typeface="Aharoni" pitchFamily="2" charset="-79"/>
                <a:cs typeface="Aharoni" pitchFamily="2" charset="-79"/>
              </a:rPr>
              <a:t>		Hedonic Obesity</a:t>
            </a:r>
            <a:endParaRPr lang="en-US" sz="4900" dirty="0">
              <a:solidFill>
                <a:schemeClr val="accent3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1670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511395" y="655639"/>
            <a:ext cx="9253775" cy="6172199"/>
            <a:chOff x="1295746" y="1016755"/>
            <a:chExt cx="8183087" cy="5366971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2016125" y="1259946"/>
              <a:ext cx="0" cy="5123780"/>
            </a:xfrm>
            <a:prstGeom prst="line">
              <a:avLst/>
            </a:prstGeom>
            <a:ln w="57150">
              <a:solidFill>
                <a:schemeClr val="tx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2016125" y="6370637"/>
              <a:ext cx="7291387" cy="13089"/>
            </a:xfrm>
            <a:prstGeom prst="line">
              <a:avLst/>
            </a:prstGeom>
            <a:ln w="57150">
              <a:solidFill>
                <a:schemeClr val="tx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2016125" y="2255837"/>
              <a:ext cx="7062787" cy="3287925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6048375" y="2015913"/>
              <a:ext cx="168010" cy="167993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endParaRPr lang="en-US" dirty="0">
                <a:solidFill>
                  <a:srgbClr val="FFC000"/>
                </a:solidFill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4284266" y="2183906"/>
              <a:ext cx="1764109" cy="2183906"/>
            </a:xfrm>
            <a:prstGeom prst="straightConnector1">
              <a:avLst/>
            </a:prstGeom>
            <a:ln w="5715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4343667" y="3671240"/>
              <a:ext cx="1704708" cy="780569"/>
            </a:xfrm>
            <a:prstGeom prst="straightConnector1">
              <a:avLst/>
            </a:prstGeom>
            <a:ln w="57150">
              <a:solidFill>
                <a:schemeClr val="accent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>
              <a:off x="4116255" y="4451809"/>
              <a:ext cx="168010" cy="167993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6048375" y="3527848"/>
              <a:ext cx="168010" cy="167993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794" tIns="50397" rIns="100794" bIns="50397"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992312" y="3170238"/>
              <a:ext cx="3124200" cy="785438"/>
            </a:xfrm>
            <a:prstGeom prst="rect">
              <a:avLst/>
            </a:prstGeom>
            <a:noFill/>
          </p:spPr>
          <p:txBody>
            <a:bodyPr wrap="square" lIns="100794" tIns="50397" rIns="100794" bIns="50397" rtlCol="0">
              <a:spAutoFit/>
            </a:bodyPr>
            <a:lstStyle/>
            <a:p>
              <a:r>
                <a:rPr lang="en-US" sz="2800" dirty="0" smtClean="0">
                  <a:solidFill>
                    <a:srgbClr val="FFC000"/>
                  </a:solidFill>
                </a:rPr>
                <a:t>Pre-obese weight at set-point: </a:t>
              </a: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3287712" y="3856037"/>
              <a:ext cx="762000" cy="5334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6720417" y="3709832"/>
              <a:ext cx="2758015" cy="884904"/>
            </a:xfrm>
            <a:prstGeom prst="rect">
              <a:avLst/>
            </a:prstGeom>
            <a:noFill/>
          </p:spPr>
          <p:txBody>
            <a:bodyPr wrap="square" lIns="100794" tIns="50397" rIns="100794" bIns="50397" rtlCol="0">
              <a:spAutoFit/>
            </a:bodyPr>
            <a:lstStyle/>
            <a:p>
              <a:r>
                <a:rPr lang="en-US" sz="3200" b="1" dirty="0" smtClean="0">
                  <a:solidFill>
                    <a:srgbClr val="FFC000"/>
                  </a:solidFill>
                </a:rPr>
                <a:t>Metabolic obesity</a:t>
              </a:r>
              <a:endParaRPr lang="en-US" sz="1800" dirty="0">
                <a:solidFill>
                  <a:srgbClr val="FFFF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087754" y="1016755"/>
              <a:ext cx="2645215" cy="1002977"/>
            </a:xfrm>
            <a:prstGeom prst="rect">
              <a:avLst/>
            </a:prstGeom>
            <a:noFill/>
          </p:spPr>
          <p:txBody>
            <a:bodyPr wrap="square" lIns="100794" tIns="50397" rIns="100794" bIns="50397" rtlCol="0">
              <a:spAutoFit/>
            </a:bodyPr>
            <a:lstStyle/>
            <a:p>
              <a:r>
                <a:rPr lang="en-US" sz="3600" b="1" dirty="0" smtClean="0">
                  <a:solidFill>
                    <a:srgbClr val="FFC000"/>
                  </a:solidFill>
                </a:rPr>
                <a:t>Hedonic obesity</a:t>
              </a:r>
              <a:endParaRPr lang="en-US" sz="2800" b="1" dirty="0" smtClean="0">
                <a:solidFill>
                  <a:srgbClr val="FFC000"/>
                </a:solidFill>
              </a:endParaRPr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flipH="1" flipV="1">
              <a:off x="6259512" y="3748651"/>
              <a:ext cx="420026" cy="33598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>
              <a:off x="5502807" y="1811862"/>
              <a:ext cx="471684" cy="26503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202111" y="5761037"/>
              <a:ext cx="3696228" cy="495383"/>
            </a:xfrm>
            <a:prstGeom prst="rect">
              <a:avLst/>
            </a:prstGeom>
            <a:noFill/>
          </p:spPr>
          <p:txBody>
            <a:bodyPr wrap="square" lIns="100794" tIns="50397" rIns="100794" bIns="50397" rtlCol="0">
              <a:spAutoFit/>
            </a:bodyPr>
            <a:lstStyle/>
            <a:p>
              <a:r>
                <a:rPr lang="en-US" sz="3200" b="1" dirty="0" smtClean="0">
                  <a:solidFill>
                    <a:schemeClr val="tx1">
                      <a:lumMod val="85000"/>
                    </a:schemeClr>
                  </a:solidFill>
                </a:rPr>
                <a:t>Metabolic mass (MM)</a:t>
              </a:r>
              <a:endParaRPr lang="en-US" sz="3200" b="1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16200000">
              <a:off x="-537825" y="3251205"/>
              <a:ext cx="4170985" cy="503843"/>
            </a:xfrm>
            <a:prstGeom prst="rect">
              <a:avLst/>
            </a:prstGeom>
            <a:noFill/>
          </p:spPr>
          <p:txBody>
            <a:bodyPr wrap="square" lIns="100794" tIns="50397" rIns="100794" bIns="50397" rtlCol="0">
              <a:spAutoFit/>
            </a:bodyPr>
            <a:lstStyle/>
            <a:p>
              <a:r>
                <a:rPr lang="en-US" sz="3200" b="1" dirty="0" smtClean="0">
                  <a:solidFill>
                    <a:schemeClr val="tx1">
                      <a:lumMod val="85000"/>
                    </a:schemeClr>
                  </a:solidFill>
                </a:rPr>
                <a:t>Energy expenditure (EE)</a:t>
              </a:r>
              <a:endParaRPr lang="en-US" sz="3200" b="1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 rot="20083911">
              <a:off x="6147763" y="2347173"/>
              <a:ext cx="3331070" cy="4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EE-MM regression line</a:t>
              </a:r>
              <a:endPara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113" y="573350"/>
            <a:ext cx="9448800" cy="5359013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sz="4900" dirty="0" smtClean="0">
                <a:solidFill>
                  <a:srgbClr val="CC3300"/>
                </a:solidFill>
                <a:latin typeface="Arial Black" pitchFamily="34" charset="0"/>
              </a:rPr>
              <a:t>Focus on future    treatment of obesity:</a:t>
            </a:r>
          </a:p>
          <a:p>
            <a:endParaRPr lang="en-US" sz="4900" dirty="0" smtClean="0"/>
          </a:p>
          <a:p>
            <a:r>
              <a:rPr lang="en-US" sz="40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Hedonic obesity: </a:t>
            </a:r>
            <a:r>
              <a:rPr lang="en-US" sz="3600" dirty="0" smtClean="0">
                <a:latin typeface="Aharoni" pitchFamily="2" charset="-79"/>
                <a:cs typeface="Aharoni" pitchFamily="2" charset="-79"/>
              </a:rPr>
              <a:t>tailored behavioral therapy and/or medical intervention to achieve reward modification/balance</a:t>
            </a:r>
          </a:p>
          <a:p>
            <a:endParaRPr lang="en-US" sz="3600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sz="40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Metabolic obesity: </a:t>
            </a:r>
            <a:r>
              <a:rPr lang="en-US" sz="3600" dirty="0" smtClean="0">
                <a:latin typeface="Aharoni" pitchFamily="2" charset="-79"/>
                <a:cs typeface="Aharoni" pitchFamily="2" charset="-79"/>
              </a:rPr>
              <a:t>medical/surgical intervention to alter body weight set-point </a:t>
            </a:r>
            <a:endParaRPr lang="en-US" sz="3600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[HEALTHCOL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5312" y="1646239"/>
            <a:ext cx="3857625" cy="575310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135314" y="1265240"/>
            <a:ext cx="2572499" cy="378565"/>
          </a:xfrm>
          <a:prstGeom prst="rect">
            <a:avLst/>
          </a:prstGeom>
        </p:spPr>
        <p:txBody>
          <a:bodyPr wrap="none" lIns="91420" tIns="45711" rIns="91420" bIns="45711">
            <a:spAutoFit/>
          </a:bodyPr>
          <a:lstStyle/>
          <a:p>
            <a:r>
              <a:rPr lang="en-US" sz="2000" dirty="0" smtClean="0">
                <a:hlinkClick r:id="rId3"/>
              </a:rPr>
              <a:t>www.meltingmama.net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16113" y="274639"/>
            <a:ext cx="6553200" cy="779316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Bariatric surgery seems to be effective for both metabolic obesity and hedonic obesity</a:t>
            </a:r>
            <a:endParaRPr lang="en-US" dirty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3113" y="350837"/>
            <a:ext cx="8686800" cy="5888710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r>
              <a:rPr lang="en-US" sz="3600" u="sng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Conclusion:</a:t>
            </a:r>
          </a:p>
          <a:p>
            <a:endParaRPr lang="en-US" dirty="0" smtClean="0">
              <a:latin typeface="Aharoni" pitchFamily="2" charset="-79"/>
              <a:cs typeface="Aharoni" pitchFamily="2" charset="-79"/>
            </a:endParaRPr>
          </a:p>
          <a:p>
            <a:r>
              <a:rPr lang="en-US" sz="36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Metabolic obesity  </a:t>
            </a:r>
          </a:p>
          <a:p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cs typeface="Aharoni" pitchFamily="2" charset="-79"/>
              </a:rPr>
              <a:t>1, </a:t>
            </a:r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haroni" pitchFamily="2" charset="-79"/>
                <a:cs typeface="Aharoni" pitchFamily="2" charset="-79"/>
              </a:rPr>
              <a:t>elevated body weight set-point</a:t>
            </a:r>
          </a:p>
          <a:p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cs typeface="Aharoni" pitchFamily="2" charset="-79"/>
              </a:rPr>
              <a:t>2, </a:t>
            </a:r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haroni" pitchFamily="2" charset="-79"/>
                <a:cs typeface="Aharoni" pitchFamily="2" charset="-79"/>
              </a:rPr>
              <a:t>energy expenditure well within normal range</a:t>
            </a:r>
          </a:p>
          <a:p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cs typeface="Aharoni" pitchFamily="2" charset="-79"/>
              </a:rPr>
              <a:t>3, </a:t>
            </a:r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haroni" pitchFamily="2" charset="-79"/>
                <a:cs typeface="Aharoni" pitchFamily="2" charset="-79"/>
              </a:rPr>
              <a:t>treatment to lower set-point</a:t>
            </a:r>
          </a:p>
          <a:p>
            <a:endParaRPr lang="en-US" dirty="0" smtClean="0">
              <a:solidFill>
                <a:srgbClr val="FFFF00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US" sz="3600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Hedonic obesity </a:t>
            </a:r>
          </a:p>
          <a:p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cs typeface="Aharoni" pitchFamily="2" charset="-79"/>
              </a:rPr>
              <a:t>1, </a:t>
            </a:r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haroni" pitchFamily="2" charset="-79"/>
                <a:cs typeface="Aharoni" pitchFamily="2" charset="-79"/>
              </a:rPr>
              <a:t>persistent overeating overriding metabolic 	 	 signals</a:t>
            </a:r>
          </a:p>
          <a:p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cs typeface="Aharoni" pitchFamily="2" charset="-79"/>
              </a:rPr>
              <a:t>2, </a:t>
            </a:r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haroni" pitchFamily="2" charset="-79"/>
                <a:cs typeface="Aharoni" pitchFamily="2" charset="-79"/>
              </a:rPr>
              <a:t>energy expenditure above normal limits for 	 	 unit metabolic mass</a:t>
            </a:r>
          </a:p>
          <a:p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+mj-lt"/>
                <a:cs typeface="Aharoni" pitchFamily="2" charset="-79"/>
              </a:rPr>
              <a:t>3, </a:t>
            </a:r>
            <a:r>
              <a:rPr lang="en-US" sz="28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haroni" pitchFamily="2" charset="-79"/>
                <a:cs typeface="Aharoni" pitchFamily="2" charset="-79"/>
              </a:rPr>
              <a:t>tailored therapy to modify hedonic neural 	 	 	 circuit and achieve a desirable reward balance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199" y="6675437"/>
            <a:ext cx="5954713" cy="43582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002060"/>
                </a:solidFill>
              </a:rPr>
              <a:t>Yu et al. Obes Rev. 2015 Mar;16(3):234-47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4112" y="1112837"/>
            <a:ext cx="4724400" cy="722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C000"/>
                </a:solidFill>
              </a:rPr>
              <a:t>Acknowledgement</a:t>
            </a:r>
            <a:endParaRPr lang="en-US" sz="44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4112" y="2179637"/>
            <a:ext cx="8077200" cy="2840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Joseph. R. </a:t>
            </a:r>
            <a:r>
              <a:rPr lang="en-US" sz="3200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Vasselli</a:t>
            </a:r>
            <a:r>
              <a:rPr lang="en-US" sz="3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	- Columbia University, USA</a:t>
            </a:r>
          </a:p>
          <a:p>
            <a:r>
              <a:rPr lang="en-US" sz="3200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Yiying</a:t>
            </a:r>
            <a:r>
              <a:rPr lang="en-US" sz="3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Zhang - Columbia University, USA</a:t>
            </a:r>
          </a:p>
          <a:p>
            <a:r>
              <a:rPr lang="en-US" sz="3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Jeffrey  I. </a:t>
            </a:r>
            <a:r>
              <a:rPr lang="en-US" sz="3200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Mechanick</a:t>
            </a:r>
            <a:r>
              <a:rPr lang="en-US" sz="3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– Icahn School of Med at Mount Sinai, USA</a:t>
            </a:r>
          </a:p>
          <a:p>
            <a:r>
              <a:rPr lang="en-US" sz="3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Judith </a:t>
            </a:r>
            <a:r>
              <a:rPr lang="en-US" sz="3200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Korner</a:t>
            </a:r>
            <a:r>
              <a:rPr lang="en-US" sz="3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– Columbia University, USA</a:t>
            </a:r>
          </a:p>
          <a:p>
            <a:r>
              <a:rPr lang="en-US" sz="3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Ralph </a:t>
            </a:r>
            <a:r>
              <a:rPr lang="en-US" sz="3200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Peterli</a:t>
            </a:r>
            <a:r>
              <a:rPr lang="en-US" sz="3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- University of Basel, Switzerland</a:t>
            </a:r>
            <a:endParaRPr lang="en-US" sz="3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25152</TotalTime>
  <Words>920</Words>
  <Application>Microsoft Office PowerPoint</Application>
  <PresentationFormat>Custom</PresentationFormat>
  <Paragraphs>242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Metro</vt:lpstr>
      <vt:lpstr>Yi-Hao Yu, MD, PhD Greenwich Hospital &amp; Northeast Medical Group Yale-New Haven Health System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yu</dc:creator>
  <cp:lastModifiedBy>Columbia University</cp:lastModifiedBy>
  <cp:revision>66</cp:revision>
  <cp:lastPrinted>2015-11-24T23:55:16Z</cp:lastPrinted>
  <dcterms:modified xsi:type="dcterms:W3CDTF">2015-12-08T12:22:19Z</dcterms:modified>
</cp:coreProperties>
</file>