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ru-RU"/>
    </a:defPPr>
    <a:lvl1pPr algn="l" rtl="0" fontAlgn="base">
      <a:spcBef>
        <a:spcPct val="0"/>
      </a:spcBef>
      <a:spcAft>
        <a:spcPct val="0"/>
      </a:spcAft>
      <a:defRPr sz="2400" kern="1200">
        <a:solidFill>
          <a:schemeClr val="tx1"/>
        </a:solidFill>
        <a:latin typeface="Arial" charset="0"/>
        <a:ea typeface="+mn-ea"/>
        <a:cs typeface="Arial" charset="0"/>
      </a:defRPr>
    </a:lvl1pPr>
    <a:lvl2pPr marL="457200" algn="l" rtl="0" fontAlgn="base">
      <a:spcBef>
        <a:spcPct val="0"/>
      </a:spcBef>
      <a:spcAft>
        <a:spcPct val="0"/>
      </a:spcAft>
      <a:defRPr sz="2400" kern="1200">
        <a:solidFill>
          <a:schemeClr val="tx1"/>
        </a:solidFill>
        <a:latin typeface="Arial" charset="0"/>
        <a:ea typeface="+mn-ea"/>
        <a:cs typeface="Arial" charset="0"/>
      </a:defRPr>
    </a:lvl2pPr>
    <a:lvl3pPr marL="914400" algn="l" rtl="0" fontAlgn="base">
      <a:spcBef>
        <a:spcPct val="0"/>
      </a:spcBef>
      <a:spcAft>
        <a:spcPct val="0"/>
      </a:spcAft>
      <a:defRPr sz="2400" kern="1200">
        <a:solidFill>
          <a:schemeClr val="tx1"/>
        </a:solidFill>
        <a:latin typeface="Arial" charset="0"/>
        <a:ea typeface="+mn-ea"/>
        <a:cs typeface="Arial" charset="0"/>
      </a:defRPr>
    </a:lvl3pPr>
    <a:lvl4pPr marL="1371600" algn="l" rtl="0" fontAlgn="base">
      <a:spcBef>
        <a:spcPct val="0"/>
      </a:spcBef>
      <a:spcAft>
        <a:spcPct val="0"/>
      </a:spcAft>
      <a:defRPr sz="2400" kern="1200">
        <a:solidFill>
          <a:schemeClr val="tx1"/>
        </a:solidFill>
        <a:latin typeface="Arial" charset="0"/>
        <a:ea typeface="+mn-ea"/>
        <a:cs typeface="Arial" charset="0"/>
      </a:defRPr>
    </a:lvl4pPr>
    <a:lvl5pPr marL="1828800" algn="l" rtl="0" fontAlgn="base">
      <a:spcBef>
        <a:spcPct val="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FF00"/>
    <a:srgbClr val="D0AA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9261" autoAdjust="0"/>
  </p:normalViewPr>
  <p:slideViewPr>
    <p:cSldViewPr>
      <p:cViewPr>
        <p:scale>
          <a:sx n="73" d="100"/>
          <a:sy n="73" d="100"/>
        </p:scale>
        <p:origin x="-222" y="-3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1"/>
    <c:view3D>
      <c:rotX val="30"/>
      <c:rotY val="220"/>
      <c:rAngAx val="0"/>
      <c:perspective val="30"/>
    </c:view3D>
    <c:floor>
      <c:thickness val="0"/>
    </c:floor>
    <c:sideWall>
      <c:thickness val="0"/>
    </c:sideWall>
    <c:backWall>
      <c:thickness val="0"/>
    </c:backWall>
    <c:plotArea>
      <c:layout>
        <c:manualLayout>
          <c:layoutTarget val="inner"/>
          <c:xMode val="edge"/>
          <c:yMode val="edge"/>
          <c:x val="0.10652503342742545"/>
          <c:y val="0.25732910322068503"/>
          <c:w val="0.80581785767345182"/>
          <c:h val="0.66023540183602913"/>
        </c:manualLayout>
      </c:layout>
      <c:pie3DChart>
        <c:varyColors val="1"/>
        <c:ser>
          <c:idx val="0"/>
          <c:order val="0"/>
          <c:tx>
            <c:strRef>
              <c:f>Лист1!$B$1</c:f>
              <c:strCache>
                <c:ptCount val="1"/>
                <c:pt idx="0">
                  <c:v>Продажи</c:v>
                </c:pt>
              </c:strCache>
            </c:strRef>
          </c:tx>
          <c:explosion val="25"/>
          <c:dPt>
            <c:idx val="0"/>
            <c:bubble3D val="0"/>
            <c:explosion val="22"/>
            <c:spPr>
              <a:solidFill>
                <a:schemeClr val="accent1"/>
              </a:solidFill>
            </c:spPr>
          </c:dPt>
          <c:dLbls>
            <c:dLbl>
              <c:idx val="2"/>
              <c:spPr/>
              <c:txPr>
                <a:bodyPr/>
                <a:lstStyle/>
                <a:p>
                  <a:pPr>
                    <a:defRPr sz="1337"/>
                  </a:pPr>
                  <a:endParaRPr lang="ru-RU"/>
                </a:p>
              </c:txPr>
              <c:showLegendKey val="0"/>
              <c:showVal val="1"/>
              <c:showCatName val="0"/>
              <c:showSerName val="0"/>
              <c:showPercent val="0"/>
              <c:showBubbleSize val="0"/>
            </c:dLbl>
            <c:txPr>
              <a:bodyPr/>
              <a:lstStyle/>
              <a:p>
                <a:pPr>
                  <a:defRPr sz="1528"/>
                </a:pPr>
                <a:endParaRPr lang="ru-RU"/>
              </a:p>
            </c:txPr>
            <c:showLegendKey val="0"/>
            <c:showVal val="1"/>
            <c:showCatName val="0"/>
            <c:showSerName val="0"/>
            <c:showPercent val="0"/>
            <c:showBubbleSize val="0"/>
            <c:showLeaderLines val="1"/>
          </c:dLbls>
          <c:cat>
            <c:strRef>
              <c:f>Лист1!$A$2:$A$6</c:f>
              <c:strCache>
                <c:ptCount val="5"/>
                <c:pt idx="0">
                  <c:v>Carbon oxide</c:v>
                </c:pt>
                <c:pt idx="1">
                  <c:v>Hydrocarbons</c:v>
                </c:pt>
                <c:pt idx="2">
                  <c:v>Nitrogen oxides</c:v>
                </c:pt>
                <c:pt idx="3">
                  <c:v>Sulfur dioxide</c:v>
                </c:pt>
                <c:pt idx="4">
                  <c:v>Soot</c:v>
                </c:pt>
              </c:strCache>
            </c:strRef>
          </c:cat>
          <c:val>
            <c:numRef>
              <c:f>Лист1!$B$2:$B$6</c:f>
              <c:numCache>
                <c:formatCode>0.00%</c:formatCode>
                <c:ptCount val="5"/>
                <c:pt idx="0">
                  <c:v>0.70500000000000007</c:v>
                </c:pt>
                <c:pt idx="1">
                  <c:v>0.18100000000000002</c:v>
                </c:pt>
                <c:pt idx="2">
                  <c:v>8.500000000000002E-2</c:v>
                </c:pt>
                <c:pt idx="3">
                  <c:v>4.000000000000001E-3</c:v>
                </c:pt>
                <c:pt idx="4">
                  <c:v>2.5000000000000005E-2</c:v>
                </c:pt>
              </c:numCache>
            </c:numRef>
          </c:val>
        </c:ser>
        <c:dLbls>
          <c:showLegendKey val="0"/>
          <c:showVal val="0"/>
          <c:showCatName val="0"/>
          <c:showSerName val="0"/>
          <c:showPercent val="0"/>
          <c:showBubbleSize val="0"/>
          <c:showLeaderLines val="1"/>
        </c:dLbls>
      </c:pie3DChart>
      <c:spPr>
        <a:noFill/>
        <a:ln w="24258">
          <a:noFill/>
        </a:ln>
      </c:spPr>
    </c:plotArea>
    <c:legend>
      <c:legendPos val="t"/>
      <c:layout>
        <c:manualLayout>
          <c:xMode val="edge"/>
          <c:yMode val="edge"/>
          <c:x val="8.919190983480009E-2"/>
          <c:y val="6.1732724585897389E-2"/>
          <c:w val="0.78388043847460265"/>
          <c:h val="0.20906041156620137"/>
        </c:manualLayout>
      </c:layout>
      <c:overlay val="0"/>
      <c:txPr>
        <a:bodyPr/>
        <a:lstStyle/>
        <a:p>
          <a:pPr>
            <a:defRPr sz="1528"/>
          </a:pPr>
          <a:endParaRPr lang="ru-RU"/>
        </a:p>
      </c:txPr>
    </c:legend>
    <c:plotVisOnly val="1"/>
    <c:dispBlanksAs val="zero"/>
    <c:showDLblsOverMax val="0"/>
  </c:chart>
  <c:txPr>
    <a:bodyPr/>
    <a:lstStyle/>
    <a:p>
      <a:pPr>
        <a:defRPr sz="1719"/>
      </a:pPr>
      <a:endParaRPr lang="ru-RU"/>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endParaRPr lang="ru-RU"/>
          </a:p>
        </p:txBody>
      </p:sp>
      <p:sp>
        <p:nvSpPr>
          <p:cNvPr id="174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fld id="{8477DE2D-1F48-4077-8361-26C7EE077B27}" type="datetimeFigureOut">
              <a:rPr lang="ru-RU"/>
              <a:pPr/>
              <a:t>18.11.2016</a:t>
            </a:fld>
            <a:endParaRPr lang="ru-RU"/>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74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74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Calibri" pitchFamily="34" charset="0"/>
              </a:defRPr>
            </a:lvl1pPr>
          </a:lstStyle>
          <a:p>
            <a:endParaRPr lang="ru-RU"/>
          </a:p>
        </p:txBody>
      </p:sp>
      <p:sp>
        <p:nvSpPr>
          <p:cNvPr id="174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fld id="{93A563E3-EC24-4E39-B045-92E2D12A6B8F}" type="slidenum">
              <a:rPr lang="ru-RU"/>
              <a:pPr/>
              <a:t>‹#›</a:t>
            </a:fld>
            <a:endParaRPr lang="ru-RU"/>
          </a:p>
        </p:txBody>
      </p:sp>
    </p:spTree>
    <p:extLst>
      <p:ext uri="{BB962C8B-B14F-4D97-AF65-F5344CB8AC3E}">
        <p14:creationId xmlns:p14="http://schemas.microsoft.com/office/powerpoint/2010/main" val="159099465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00C70D33-0812-4B9E-B06D-937E584BD005}" type="datetimeFigureOut">
              <a:rPr lang="ru-RU"/>
              <a:pPr>
                <a:defRPr/>
              </a:pPr>
              <a:t>18.11.2016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63A271BE-50B3-4896-98FA-7C6D594E6D3F}"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95E430C7-88B3-4667-90B2-EF247BCEBBB8}" type="datetimeFigureOut">
              <a:rPr lang="ru-RU"/>
              <a:pPr>
                <a:defRPr/>
              </a:pPr>
              <a:t>18.11.2016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B22BBA1-54FA-45CF-9717-431320B425EE}"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C96B8467-6161-415A-AF01-954F6103E8D8}" type="datetimeFigureOut">
              <a:rPr lang="ru-RU"/>
              <a:pPr>
                <a:defRPr/>
              </a:pPr>
              <a:t>18.11.2016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C8953B6-5FC2-444A-95B5-DBE2E7D7FF8F}"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B1AB5F7B-8BBB-4DBE-9E10-DB9ABAE34AFD}" type="datetimeFigureOut">
              <a:rPr lang="ru-RU"/>
              <a:pPr>
                <a:defRPr/>
              </a:pPr>
              <a:t>18.11.2016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82F87572-07E0-401C-8346-23E7786BCC74}"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8BA17B2B-38A5-4544-8667-B2FE4E2A501A}" type="datetimeFigureOut">
              <a:rPr lang="ru-RU"/>
              <a:pPr>
                <a:defRPr/>
              </a:pPr>
              <a:t>18.11.2016</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131A91E0-41E2-49E2-A4E4-E0C00DF5BF1B}"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EEA83986-F12D-4219-AAF2-EF7D4561F3BC}" type="datetimeFigureOut">
              <a:rPr lang="ru-RU"/>
              <a:pPr>
                <a:defRPr/>
              </a:pPr>
              <a:t>18.11.2016</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76F0FFF2-0EB4-4E39-9355-A8785BE2C824}"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D9BC57D9-E14D-431E-B709-60467E9B5EAD}" type="datetimeFigureOut">
              <a:rPr lang="ru-RU"/>
              <a:pPr>
                <a:defRPr/>
              </a:pPr>
              <a:t>18.11.2016</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F3F86A22-2B55-4ADD-A846-DB578DB0578D}"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880B0FDF-6C0D-4396-AB40-F6D87DC94004}" type="datetimeFigureOut">
              <a:rPr lang="ru-RU"/>
              <a:pPr>
                <a:defRPr/>
              </a:pPr>
              <a:t>18.11.2016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6F36FAA1-1B24-4CB0-98E7-CD78004D1C14}"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AECF9217-2695-42A3-A0A1-42D5C839251C}" type="datetimeFigureOut">
              <a:rPr lang="ru-RU"/>
              <a:pPr>
                <a:defRPr/>
              </a:pPr>
              <a:t>18.11.2016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7339AF88-C6D7-4604-9E12-2A2904C97FD0}"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05F46A16-F301-44B1-B904-A6E07AD76D8A}" type="datetimeFigureOut">
              <a:rPr lang="ru-RU"/>
              <a:pPr>
                <a:defRPr/>
              </a:pPr>
              <a:t>18.11.2016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67866748-34C5-4E58-BB5E-A8164057348A}"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8B749799-36E6-4158-906A-63BC5BE534A9}" type="datetimeFigureOut">
              <a:rPr lang="ru-RU"/>
              <a:pPr>
                <a:defRPr/>
              </a:pPr>
              <a:t>18.11.2016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3FC79044-EDDA-4CA7-B9ED-BD8258E1C56A}"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EFC8C858-49C5-4B9A-BB9C-1CD7634E984B}" type="datetimeFigureOut">
              <a:rPr lang="ru-RU"/>
              <a:pPr>
                <a:defRPr/>
              </a:pPr>
              <a:t>18.11.2016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29728732-4705-447C-8A18-154414BD2181}" type="slidenum">
              <a:rPr lang="ru-RU"/>
              <a:pPr>
                <a:defRPr/>
              </a:pPr>
              <a:t>‹#›</a:t>
            </a:fld>
            <a:endParaRPr lang="ru-RU"/>
          </a:p>
        </p:txBody>
      </p:sp>
    </p:spTree>
  </p:cSld>
  <p:clrMap bg1="dk1" tx1="lt1" bg2="dk2" tx2="lt2" accent1="accent1" accent2="accent2" accent3="accent3" accent4="accent4" accent5="accent5" accent6="accent6" hlink="hlink" folHlink="folHlink"/>
  <p:sldLayoutIdLst>
    <p:sldLayoutId id="2147483683" r:id="rId1"/>
    <p:sldLayoutId id="2147483682" r:id="rId2"/>
    <p:sldLayoutId id="2147483681" r:id="rId3"/>
    <p:sldLayoutId id="2147483680" r:id="rId4"/>
    <p:sldLayoutId id="2147483679" r:id="rId5"/>
    <p:sldLayoutId id="2147483678" r:id="rId6"/>
    <p:sldLayoutId id="2147483677" r:id="rId7"/>
    <p:sldLayoutId id="2147483676" r:id="rId8"/>
    <p:sldLayoutId id="2147483675" r:id="rId9"/>
    <p:sldLayoutId id="2147483674" r:id="rId10"/>
    <p:sldLayoutId id="2147483673"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Рисунок 3" descr="Gerb_SWSU_korona_12.png"/>
          <p:cNvPicPr>
            <a:picLocks noChangeAspect="1"/>
          </p:cNvPicPr>
          <p:nvPr/>
        </p:nvPicPr>
        <p:blipFill>
          <a:blip r:embed="rId2" cstate="print"/>
          <a:srcRect/>
          <a:stretch>
            <a:fillRect/>
          </a:stretch>
        </p:blipFill>
        <p:spPr bwMode="auto">
          <a:xfrm>
            <a:off x="3852863" y="333375"/>
            <a:ext cx="1079500" cy="1063625"/>
          </a:xfrm>
          <a:prstGeom prst="rect">
            <a:avLst/>
          </a:prstGeom>
          <a:noFill/>
          <a:ln w="9525">
            <a:noFill/>
            <a:miter lim="800000"/>
            <a:headEnd/>
            <a:tailEnd/>
          </a:ln>
        </p:spPr>
      </p:pic>
      <p:sp>
        <p:nvSpPr>
          <p:cNvPr id="2" name="Rectangle 1"/>
          <p:cNvSpPr>
            <a:spLocks noChangeArrowheads="1"/>
          </p:cNvSpPr>
          <p:nvPr/>
        </p:nvSpPr>
        <p:spPr bwMode="auto">
          <a:xfrm>
            <a:off x="323528" y="2924165"/>
            <a:ext cx="8640960" cy="954107"/>
          </a:xfrm>
          <a:prstGeom prst="rect">
            <a:avLst/>
          </a:prstGeom>
          <a:noFill/>
          <a:ln w="9525">
            <a:noFill/>
            <a:miter lim="800000"/>
            <a:headEnd/>
            <a:tailEnd/>
          </a:ln>
          <a:effectLst/>
        </p:spPr>
        <p:txBody>
          <a:bodyPr wrap="square" anchor="ctr">
            <a:spAutoFit/>
          </a:bodyPr>
          <a:lstStyle/>
          <a:p>
            <a:pPr algn="ctr"/>
            <a:r>
              <a:rPr lang="en-US" sz="2800" b="1" dirty="0" smtClean="0">
                <a:solidFill>
                  <a:srgbClr val="FFC000"/>
                </a:solidFill>
                <a:effectLst>
                  <a:outerShdw blurRad="38100" dist="38100" dir="2700000" algn="tl">
                    <a:srgbClr val="000000">
                      <a:alpha val="43137"/>
                    </a:srgbClr>
                  </a:outerShdw>
                </a:effectLst>
              </a:rPr>
              <a:t>ECOLOGICAL </a:t>
            </a:r>
            <a:r>
              <a:rPr lang="en-US" sz="2800" b="1" dirty="0">
                <a:solidFill>
                  <a:srgbClr val="FFC000"/>
                </a:solidFill>
                <a:effectLst>
                  <a:outerShdw blurRad="38100" dist="38100" dir="2700000" algn="tl">
                    <a:srgbClr val="000000">
                      <a:alpha val="43137"/>
                    </a:srgbClr>
                  </a:outerShdw>
                </a:effectLst>
              </a:rPr>
              <a:t>RESERVES FOR </a:t>
            </a:r>
            <a:r>
              <a:rPr lang="en-US" sz="2800" b="1" dirty="0" smtClean="0">
                <a:solidFill>
                  <a:srgbClr val="FFC000"/>
                </a:solidFill>
                <a:effectLst>
                  <a:outerShdw blurRad="38100" dist="38100" dir="2700000" algn="tl">
                    <a:srgbClr val="000000">
                      <a:alpha val="43137"/>
                    </a:srgbClr>
                  </a:outerShdw>
                </a:effectLst>
              </a:rPr>
              <a:t>IMPROVING</a:t>
            </a:r>
            <a:r>
              <a:rPr lang="ru-RU" sz="2800" b="1" dirty="0" smtClean="0">
                <a:solidFill>
                  <a:srgbClr val="FFC000"/>
                </a:solidFill>
                <a:effectLst>
                  <a:outerShdw blurRad="38100" dist="38100" dir="2700000" algn="tl">
                    <a:srgbClr val="000000">
                      <a:alpha val="43137"/>
                    </a:srgbClr>
                  </a:outerShdw>
                </a:effectLst>
              </a:rPr>
              <a:t> </a:t>
            </a:r>
            <a:r>
              <a:rPr lang="en-US" sz="2800" b="1" dirty="0" smtClean="0">
                <a:solidFill>
                  <a:srgbClr val="FFC000"/>
                </a:solidFill>
                <a:effectLst>
                  <a:outerShdw blurRad="38100" dist="38100" dir="2700000" algn="tl">
                    <a:srgbClr val="000000">
                      <a:alpha val="43137"/>
                    </a:srgbClr>
                  </a:outerShdw>
                </a:effectLst>
              </a:rPr>
              <a:t>HEAT </a:t>
            </a:r>
            <a:r>
              <a:rPr lang="en-US" sz="2800" b="1" dirty="0">
                <a:solidFill>
                  <a:srgbClr val="FFC000"/>
                </a:solidFill>
                <a:effectLst>
                  <a:outerShdw blurRad="38100" dist="38100" dir="2700000" algn="tl">
                    <a:srgbClr val="000000">
                      <a:alpha val="43137"/>
                    </a:srgbClr>
                  </a:outerShdw>
                </a:effectLst>
              </a:rPr>
              <a:t>GENERATOR ECONOMIC </a:t>
            </a:r>
            <a:r>
              <a:rPr lang="en-US" sz="2800" b="1" dirty="0" smtClean="0">
                <a:solidFill>
                  <a:srgbClr val="FFC000"/>
                </a:solidFill>
                <a:effectLst>
                  <a:outerShdw blurRad="38100" dist="38100" dir="2700000" algn="tl">
                    <a:srgbClr val="000000">
                      <a:alpha val="43137"/>
                    </a:srgbClr>
                  </a:outerShdw>
                </a:effectLst>
              </a:rPr>
              <a:t>EFFICIENCY</a:t>
            </a:r>
            <a:endParaRPr lang="ru-RU" sz="2800" dirty="0">
              <a:solidFill>
                <a:srgbClr val="FFC000"/>
              </a:solidFill>
              <a:effectLst>
                <a:outerShdw blurRad="38100" dist="38100" dir="2700000" algn="tl">
                  <a:srgbClr val="000000">
                    <a:alpha val="43137"/>
                  </a:srgbClr>
                </a:outerShdw>
              </a:effectLst>
            </a:endParaRPr>
          </a:p>
        </p:txBody>
      </p:sp>
      <p:sp>
        <p:nvSpPr>
          <p:cNvPr id="9" name="Rectangle 2"/>
          <p:cNvSpPr>
            <a:spLocks noChangeArrowheads="1"/>
          </p:cNvSpPr>
          <p:nvPr/>
        </p:nvSpPr>
        <p:spPr bwMode="auto">
          <a:xfrm>
            <a:off x="429446" y="5157550"/>
            <a:ext cx="8280344" cy="738664"/>
          </a:xfrm>
          <a:prstGeom prst="rect">
            <a:avLst/>
          </a:prstGeom>
          <a:noFill/>
          <a:ln w="9525">
            <a:noFill/>
            <a:miter lim="800000"/>
            <a:headEnd/>
            <a:tailEnd/>
          </a:ln>
          <a:effectLst/>
        </p:spPr>
        <p:txBody>
          <a:bodyPr wrap="none" anchor="ctr">
            <a:spAutoFit/>
          </a:bodyPr>
          <a:lstStyle/>
          <a:p>
            <a:pPr algn="ctr">
              <a:defRPr/>
            </a:pPr>
            <a:r>
              <a:rPr lang="en-US" sz="1400" b="1" i="1" dirty="0"/>
              <a:t>Vladimir </a:t>
            </a:r>
            <a:r>
              <a:rPr lang="en-US" sz="1400" b="1" i="1" dirty="0" err="1"/>
              <a:t>Yezhov</a:t>
            </a:r>
            <a:r>
              <a:rPr lang="en-US" sz="1400" b="1" i="1" dirty="0"/>
              <a:t>, </a:t>
            </a:r>
            <a:r>
              <a:rPr lang="en-US" sz="1400" i="1" dirty="0"/>
              <a:t>D.Sc. in engineering, Professor of Heat and Gas Supply and Ventilation </a:t>
            </a:r>
            <a:r>
              <a:rPr lang="en-US" sz="1400" i="1" dirty="0" smtClean="0"/>
              <a:t>Department</a:t>
            </a:r>
          </a:p>
          <a:p>
            <a:pPr algn="ctr">
              <a:defRPr/>
            </a:pPr>
            <a:r>
              <a:rPr lang="en-US" sz="1400" i="1" dirty="0" smtClean="0"/>
              <a:t> </a:t>
            </a:r>
            <a:r>
              <a:rPr lang="en-US" sz="1400" i="1" dirty="0"/>
              <a:t>(</a:t>
            </a:r>
            <a:r>
              <a:rPr lang="en-US" sz="1400" b="1" i="1" dirty="0"/>
              <a:t>South West State University, Russia)</a:t>
            </a:r>
            <a:endParaRPr lang="ru-RU" sz="1400" b="1" i="1" dirty="0"/>
          </a:p>
          <a:p>
            <a:pPr algn="ctr">
              <a:defRPr/>
            </a:pPr>
            <a:r>
              <a:rPr lang="ru-RU" sz="1400" b="1" i="1" dirty="0" smtClean="0">
                <a:effectLst>
                  <a:outerShdw blurRad="38100" dist="38100" dir="2700000" algn="tl">
                    <a:srgbClr val="000000">
                      <a:alpha val="43137"/>
                    </a:srgbClr>
                  </a:outerShdw>
                </a:effectLst>
                <a:latin typeface="Arial" pitchFamily="34" charset="0"/>
                <a:cs typeface="+mn-cs"/>
              </a:rPr>
              <a:t> </a:t>
            </a:r>
            <a:r>
              <a:rPr lang="en-US" sz="1400" b="1" i="1" dirty="0">
                <a:effectLst>
                  <a:outerShdw blurRad="38100" dist="38100" dir="2700000" algn="tl">
                    <a:srgbClr val="000000">
                      <a:alpha val="43137"/>
                    </a:srgbClr>
                  </a:outerShdw>
                </a:effectLst>
                <a:latin typeface="Arial" pitchFamily="34" charset="0"/>
                <a:cs typeface="+mn-cs"/>
              </a:rPr>
              <a:t>e</a:t>
            </a:r>
            <a:r>
              <a:rPr lang="ru-RU" sz="1400" b="1" i="1" dirty="0">
                <a:effectLst>
                  <a:outerShdw blurRad="38100" dist="38100" dir="2700000" algn="tl">
                    <a:srgbClr val="000000">
                      <a:alpha val="43137"/>
                    </a:srgbClr>
                  </a:outerShdw>
                </a:effectLst>
                <a:latin typeface="Arial" pitchFamily="34" charset="0"/>
                <a:cs typeface="+mn-cs"/>
              </a:rPr>
              <a:t>-</a:t>
            </a:r>
            <a:r>
              <a:rPr lang="ru-RU" sz="1400" b="1" i="1" dirty="0" err="1">
                <a:effectLst>
                  <a:outerShdw blurRad="38100" dist="38100" dir="2700000" algn="tl">
                    <a:srgbClr val="000000">
                      <a:alpha val="43137"/>
                    </a:srgbClr>
                  </a:outerShdw>
                </a:effectLst>
                <a:latin typeface="Arial" pitchFamily="34" charset="0"/>
                <a:cs typeface="+mn-cs"/>
              </a:rPr>
              <a:t>mail</a:t>
            </a:r>
            <a:r>
              <a:rPr lang="ru-RU" sz="1400" b="1" i="1" dirty="0">
                <a:effectLst>
                  <a:outerShdw blurRad="38100" dist="38100" dir="2700000" algn="tl">
                    <a:srgbClr val="000000">
                      <a:alpha val="43137"/>
                    </a:srgbClr>
                  </a:outerShdw>
                </a:effectLst>
                <a:latin typeface="Arial" pitchFamily="34" charset="0"/>
                <a:cs typeface="+mn-cs"/>
              </a:rPr>
              <a:t>: </a:t>
            </a:r>
            <a:r>
              <a:rPr lang="ru-RU" sz="1400" b="1" i="1" dirty="0" err="1">
                <a:effectLst>
                  <a:outerShdw blurRad="38100" dist="38100" dir="2700000" algn="tl">
                    <a:srgbClr val="000000">
                      <a:alpha val="43137"/>
                    </a:srgbClr>
                  </a:outerShdw>
                </a:effectLst>
                <a:latin typeface="Arial" pitchFamily="34" charset="0"/>
                <a:cs typeface="+mn-cs"/>
              </a:rPr>
              <a:t>vl-ezhov@yandex.ru</a:t>
            </a:r>
            <a:endParaRPr lang="ru-RU" sz="1400" dirty="0">
              <a:effectLst>
                <a:outerShdw blurRad="38100" dist="38100" dir="2700000" algn="tl">
                  <a:srgbClr val="000000">
                    <a:alpha val="43137"/>
                  </a:srgbClr>
                </a:outerShdw>
              </a:effectLst>
              <a:latin typeface="Arial" pitchFamily="34" charset="0"/>
              <a:cs typeface="+mn-cs"/>
            </a:endParaRPr>
          </a:p>
        </p:txBody>
      </p:sp>
      <p:sp>
        <p:nvSpPr>
          <p:cNvPr id="10" name="Rectangle 2"/>
          <p:cNvSpPr>
            <a:spLocks noChangeArrowheads="1"/>
          </p:cNvSpPr>
          <p:nvPr/>
        </p:nvSpPr>
        <p:spPr bwMode="auto">
          <a:xfrm>
            <a:off x="2426029" y="1512858"/>
            <a:ext cx="4291944" cy="400110"/>
          </a:xfrm>
          <a:prstGeom prst="rect">
            <a:avLst/>
          </a:prstGeom>
          <a:noFill/>
          <a:ln w="9525">
            <a:noFill/>
            <a:miter lim="800000"/>
            <a:headEnd/>
            <a:tailEnd/>
          </a:ln>
          <a:effectLst/>
        </p:spPr>
        <p:txBody>
          <a:bodyPr wrap="none" anchor="ctr">
            <a:spAutoFit/>
          </a:bodyPr>
          <a:lstStyle/>
          <a:p>
            <a:pPr algn="ctr">
              <a:defRPr/>
            </a:pPr>
            <a:r>
              <a:rPr lang="en-US" sz="2000" dirty="0" smtClean="0">
                <a:effectLst>
                  <a:outerShdw blurRad="38100" dist="38100" dir="2700000" algn="tl">
                    <a:srgbClr val="000000">
                      <a:alpha val="43137"/>
                    </a:srgbClr>
                  </a:outerShdw>
                </a:effectLst>
                <a:latin typeface="Arial" pitchFamily="34" charset="0"/>
                <a:cs typeface="+mn-cs"/>
              </a:rPr>
              <a:t>South-West State University, Russia</a:t>
            </a:r>
            <a:endParaRPr lang="ru-RU" sz="2000" dirty="0">
              <a:effectLst>
                <a:outerShdw blurRad="38100" dist="38100" dir="2700000" algn="tl">
                  <a:srgbClr val="000000">
                    <a:alpha val="43137"/>
                  </a:srgbClr>
                </a:outerShdw>
              </a:effectLst>
              <a:latin typeface="Arial" pitchFamily="34" charset="0"/>
              <a:cs typeface="+mn-cs"/>
            </a:endParaRPr>
          </a:p>
        </p:txBody>
      </p:sp>
      <p:sp>
        <p:nvSpPr>
          <p:cNvPr id="6" name="Прямоугольник 5"/>
          <p:cNvSpPr/>
          <p:nvPr/>
        </p:nvSpPr>
        <p:spPr>
          <a:xfrm>
            <a:off x="179512" y="188640"/>
            <a:ext cx="869149" cy="461665"/>
          </a:xfrm>
          <a:prstGeom prst="rect">
            <a:avLst/>
          </a:prstGeom>
        </p:spPr>
        <p:txBody>
          <a:bodyPr wrap="none">
            <a:spAutoFit/>
          </a:bodyPr>
          <a:lstStyle/>
          <a:p>
            <a:r>
              <a:rPr lang="ru-RU" b="1" dirty="0" smtClean="0">
                <a:solidFill>
                  <a:srgbClr val="FFC000"/>
                </a:solidFill>
                <a:cs typeface="Times New Roman" pitchFamily="18" charset="0"/>
              </a:rPr>
              <a:t> №1 </a:t>
            </a:r>
            <a:endParaRPr lang="ru-RU" dirty="0">
              <a:solidFill>
                <a:srgbClr val="FFC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19672" y="116632"/>
            <a:ext cx="6696744" cy="648543"/>
          </a:xfrm>
        </p:spPr>
        <p:txBody>
          <a:bodyPr>
            <a:noAutofit/>
          </a:bodyPr>
          <a:lstStyle/>
          <a:p>
            <a:pPr indent="269875"/>
            <a:r>
              <a:rPr lang="ru-RU" sz="1800" b="1" dirty="0" smtClean="0">
                <a:solidFill>
                  <a:srgbClr val="FFCC00"/>
                </a:solidFill>
                <a:effectLst>
                  <a:outerShdw blurRad="38100" dist="38100" dir="2700000" algn="tl">
                    <a:srgbClr val="FFFFFF"/>
                  </a:outerShdw>
                </a:effectLst>
                <a:latin typeface="Arial" charset="0"/>
                <a:cs typeface="Times New Roman" pitchFamily="18" charset="0"/>
              </a:rPr>
              <a:t/>
            </a:r>
            <a:br>
              <a:rPr lang="ru-RU" sz="1800" b="1" dirty="0" smtClean="0">
                <a:solidFill>
                  <a:srgbClr val="FFCC00"/>
                </a:solidFill>
                <a:effectLst>
                  <a:outerShdw blurRad="38100" dist="38100" dir="2700000" algn="tl">
                    <a:srgbClr val="FFFFFF"/>
                  </a:outerShdw>
                </a:effectLst>
                <a:latin typeface="Arial" charset="0"/>
                <a:cs typeface="Times New Roman" pitchFamily="18" charset="0"/>
              </a:rPr>
            </a:br>
            <a:r>
              <a:rPr lang="en-US" sz="2000" b="1" dirty="0" smtClean="0">
                <a:solidFill>
                  <a:srgbClr val="FFC000"/>
                </a:solidFill>
              </a:rPr>
              <a:t>ECOLOGICAL </a:t>
            </a:r>
            <a:r>
              <a:rPr lang="en-US" sz="2000" b="1" dirty="0">
                <a:solidFill>
                  <a:srgbClr val="FFC000"/>
                </a:solidFill>
              </a:rPr>
              <a:t>RESERVES FOR IMPROVING</a:t>
            </a:r>
            <a:r>
              <a:rPr lang="ru-RU" sz="2000" b="1" dirty="0">
                <a:solidFill>
                  <a:srgbClr val="FFC000"/>
                </a:solidFill>
              </a:rPr>
              <a:t> </a:t>
            </a:r>
            <a:r>
              <a:rPr lang="en-US" sz="2000" b="1" dirty="0" smtClean="0">
                <a:solidFill>
                  <a:srgbClr val="FFC000"/>
                </a:solidFill>
              </a:rPr>
              <a:t>HEAT</a:t>
            </a:r>
            <a:r>
              <a:rPr lang="ru-RU" sz="2000" b="1" dirty="0" smtClean="0">
                <a:solidFill>
                  <a:srgbClr val="FFC000"/>
                </a:solidFill>
              </a:rPr>
              <a:t>  </a:t>
            </a:r>
            <a:r>
              <a:rPr lang="en-US" sz="2000" b="1" dirty="0" smtClean="0">
                <a:solidFill>
                  <a:srgbClr val="FFC000"/>
                </a:solidFill>
              </a:rPr>
              <a:t>GENERATOR </a:t>
            </a:r>
            <a:r>
              <a:rPr lang="ru-RU" sz="2000" b="1" dirty="0" smtClean="0">
                <a:solidFill>
                  <a:srgbClr val="FFC000"/>
                </a:solidFill>
              </a:rPr>
              <a:t/>
            </a:r>
            <a:br>
              <a:rPr lang="ru-RU" sz="2000" b="1" dirty="0" smtClean="0">
                <a:solidFill>
                  <a:srgbClr val="FFC000"/>
                </a:solidFill>
              </a:rPr>
            </a:br>
            <a:r>
              <a:rPr lang="en-US" sz="2000" b="1" dirty="0" smtClean="0">
                <a:solidFill>
                  <a:srgbClr val="FFC000"/>
                </a:solidFill>
              </a:rPr>
              <a:t>ECONOMIC </a:t>
            </a:r>
            <a:r>
              <a:rPr lang="en-US" sz="2000" b="1" dirty="0">
                <a:solidFill>
                  <a:srgbClr val="FFC000"/>
                </a:solidFill>
              </a:rPr>
              <a:t>EFFICIENCY</a:t>
            </a:r>
            <a:r>
              <a:rPr lang="ru-RU" sz="2000" dirty="0"/>
              <a:t/>
            </a:r>
            <a:br>
              <a:rPr lang="ru-RU" sz="2000" dirty="0"/>
            </a:br>
            <a:endParaRPr lang="ru-RU" sz="2000" dirty="0" smtClean="0">
              <a:solidFill>
                <a:srgbClr val="FFCC00"/>
              </a:solidFill>
              <a:effectLst>
                <a:outerShdw blurRad="38100" dist="38100" dir="2700000" algn="tl">
                  <a:srgbClr val="FFFFFF"/>
                </a:outerShdw>
              </a:effectLst>
              <a:latin typeface="Arial" charset="0"/>
            </a:endParaRPr>
          </a:p>
        </p:txBody>
      </p:sp>
      <p:sp>
        <p:nvSpPr>
          <p:cNvPr id="3" name="Содержимое 2"/>
          <p:cNvSpPr>
            <a:spLocks noGrp="1"/>
          </p:cNvSpPr>
          <p:nvPr>
            <p:ph idx="1"/>
          </p:nvPr>
        </p:nvSpPr>
        <p:spPr>
          <a:xfrm>
            <a:off x="323850" y="908050"/>
            <a:ext cx="4629150" cy="3025775"/>
          </a:xfrm>
        </p:spPr>
        <p:txBody>
          <a:bodyPr rtlCol="0">
            <a:normAutofit lnSpcReduction="10000"/>
          </a:bodyPr>
          <a:lstStyle/>
          <a:p>
            <a:pPr marL="0" indent="360000" algn="just" fontAlgn="auto">
              <a:spcAft>
                <a:spcPts val="0"/>
              </a:spcAft>
              <a:buNone/>
              <a:defRPr/>
            </a:pPr>
            <a:r>
              <a:rPr lang="en-US" sz="2000" dirty="0"/>
              <a:t>Evaluation of the economic effect and operating quality of heat generation installations is carried out using production systems, economic, and regime indices. Recently, heat generator ecological safety indices have acquired more importance, and one of these indices is discharge of harmful components (nitrogen oxides, sulfur, and carbon) with flue gases.</a:t>
            </a:r>
            <a:endParaRPr lang="ru-RU" sz="2000" dirty="0"/>
          </a:p>
          <a:p>
            <a:pPr marL="0" indent="360000" algn="just" fontAlgn="auto">
              <a:spcAft>
                <a:spcPts val="0"/>
              </a:spcAft>
              <a:buFont typeface="Arial" pitchFamily="34" charset="0"/>
              <a:buNone/>
              <a:defRPr/>
            </a:pPr>
            <a:endParaRPr lang="ru-RU" sz="2000" dirty="0">
              <a:latin typeface="Arial" pitchFamily="34" charset="0"/>
              <a:cs typeface="Arial" pitchFamily="34" charset="0"/>
            </a:endParaRPr>
          </a:p>
        </p:txBody>
      </p:sp>
      <p:pic>
        <p:nvPicPr>
          <p:cNvPr id="14339" name="Picture 4" descr="http://mgorod.kz/wp-content/uploads/2013/09/ecologia111.jpg"/>
          <p:cNvPicPr>
            <a:picLocks noChangeAspect="1" noChangeArrowheads="1"/>
          </p:cNvPicPr>
          <p:nvPr/>
        </p:nvPicPr>
        <p:blipFill>
          <a:blip r:embed="rId2" cstate="print"/>
          <a:srcRect l="4367" t="29031" r="1015"/>
          <a:stretch>
            <a:fillRect/>
          </a:stretch>
        </p:blipFill>
        <p:spPr bwMode="auto">
          <a:xfrm>
            <a:off x="468313" y="4076700"/>
            <a:ext cx="4679950" cy="2435225"/>
          </a:xfrm>
          <a:prstGeom prst="rect">
            <a:avLst/>
          </a:prstGeom>
          <a:noFill/>
          <a:ln w="9525">
            <a:noFill/>
            <a:miter lim="800000"/>
            <a:headEnd/>
            <a:tailEnd/>
          </a:ln>
        </p:spPr>
      </p:pic>
      <p:pic>
        <p:nvPicPr>
          <p:cNvPr id="14340" name="Picture 6" descr="http://www.molot.by/images/1283429040_coal.jpg"/>
          <p:cNvPicPr>
            <a:picLocks noChangeAspect="1" noChangeArrowheads="1"/>
          </p:cNvPicPr>
          <p:nvPr/>
        </p:nvPicPr>
        <p:blipFill>
          <a:blip r:embed="rId3" cstate="print"/>
          <a:srcRect l="15384" t="19856" r="16924"/>
          <a:stretch>
            <a:fillRect/>
          </a:stretch>
        </p:blipFill>
        <p:spPr bwMode="auto">
          <a:xfrm>
            <a:off x="5510213" y="1052513"/>
            <a:ext cx="3165475" cy="2520950"/>
          </a:xfrm>
          <a:prstGeom prst="rect">
            <a:avLst/>
          </a:prstGeom>
          <a:noFill/>
          <a:ln w="9525">
            <a:noFill/>
            <a:miter lim="800000"/>
            <a:headEnd/>
            <a:tailEnd/>
          </a:ln>
        </p:spPr>
      </p:pic>
      <p:sp>
        <p:nvSpPr>
          <p:cNvPr id="14341" name="Содержимое 2"/>
          <p:cNvSpPr txBox="1">
            <a:spLocks/>
          </p:cNvSpPr>
          <p:nvPr/>
        </p:nvSpPr>
        <p:spPr bwMode="auto">
          <a:xfrm>
            <a:off x="5510213" y="3860800"/>
            <a:ext cx="3238500" cy="2592388"/>
          </a:xfrm>
          <a:prstGeom prst="rect">
            <a:avLst/>
          </a:prstGeom>
          <a:noFill/>
          <a:ln w="9525">
            <a:noFill/>
            <a:miter lim="800000"/>
            <a:headEnd/>
            <a:tailEnd/>
          </a:ln>
        </p:spPr>
        <p:txBody>
          <a:bodyPr/>
          <a:lstStyle/>
          <a:p>
            <a:pPr indent="358775" algn="just">
              <a:spcBef>
                <a:spcPct val="20000"/>
              </a:spcBef>
            </a:pPr>
            <a:r>
              <a:rPr lang="en-US" sz="1800" dirty="0"/>
              <a:t>Considerable additional expenditure is required in order to implement known overseas and domestic secondary methods for reducing harmful gaseous discharges, and this prevents their extensive application.</a:t>
            </a:r>
            <a:endParaRPr lang="ru-RU" sz="1800" dirty="0"/>
          </a:p>
          <a:p>
            <a:pPr indent="358775" algn="just">
              <a:spcBef>
                <a:spcPct val="20000"/>
              </a:spcBef>
              <a:buFont typeface="Arial" charset="0"/>
              <a:buNone/>
            </a:pPr>
            <a:endParaRPr lang="ru-RU" sz="1700" dirty="0"/>
          </a:p>
        </p:txBody>
      </p:sp>
      <p:sp>
        <p:nvSpPr>
          <p:cNvPr id="7" name="Прямоугольник 6"/>
          <p:cNvSpPr/>
          <p:nvPr/>
        </p:nvSpPr>
        <p:spPr>
          <a:xfrm>
            <a:off x="395536" y="116632"/>
            <a:ext cx="726481" cy="461665"/>
          </a:xfrm>
          <a:prstGeom prst="rect">
            <a:avLst/>
          </a:prstGeom>
        </p:spPr>
        <p:txBody>
          <a:bodyPr wrap="none">
            <a:spAutoFit/>
          </a:bodyPr>
          <a:lstStyle/>
          <a:p>
            <a:r>
              <a:rPr lang="ru-RU" sz="2000" b="1" dirty="0" smtClean="0">
                <a:solidFill>
                  <a:srgbClr val="FFC000"/>
                </a:solidFill>
                <a:cs typeface="Times New Roman" pitchFamily="18" charset="0"/>
              </a:rPr>
              <a:t>№</a:t>
            </a:r>
            <a:r>
              <a:rPr lang="ru-RU" b="1" dirty="0" smtClean="0">
                <a:solidFill>
                  <a:srgbClr val="FFC000"/>
                </a:solidFill>
                <a:cs typeface="Times New Roman" pitchFamily="18" charset="0"/>
              </a:rPr>
              <a:t>2 </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268413"/>
            <a:ext cx="4038600" cy="4857750"/>
          </a:xfrm>
        </p:spPr>
        <p:txBody>
          <a:bodyPr rtlCol="0">
            <a:noAutofit/>
          </a:bodyPr>
          <a:lstStyle/>
          <a:p>
            <a:pPr marL="0" indent="360000" algn="just" fontAlgn="auto">
              <a:spcAft>
                <a:spcPts val="0"/>
              </a:spcAft>
              <a:buFont typeface="Arial" pitchFamily="34" charset="0"/>
              <a:buNone/>
              <a:defRPr/>
            </a:pPr>
            <a:r>
              <a:rPr lang="en-US" sz="2000" dirty="0"/>
              <a:t>Currently there is a possibility of creating production lines on the basis of heat generating installations for cleaning and utilization of the main harmful components (nitrogen oxides, sulfur, carbon, water vapor, etc.) within flue gas composition. These lines will make it possible to create ecologically safe and economically effective heat generation enterprises, whose thermal scheme includes: a heat generator (simultaneously functioning as a chemical reactor), and flue gas harmful component cleaning and utilization </a:t>
            </a:r>
            <a:r>
              <a:rPr lang="en-US" sz="2000" dirty="0" smtClean="0"/>
              <a:t>systems.</a:t>
            </a:r>
            <a:endParaRPr lang="ru-RU" sz="2000" dirty="0"/>
          </a:p>
        </p:txBody>
      </p:sp>
      <p:sp>
        <p:nvSpPr>
          <p:cNvPr id="5" name="Заголовок 1"/>
          <p:cNvSpPr>
            <a:spLocks noGrp="1"/>
          </p:cNvSpPr>
          <p:nvPr>
            <p:ph type="title"/>
          </p:nvPr>
        </p:nvSpPr>
        <p:spPr>
          <a:xfrm>
            <a:off x="1475656" y="260648"/>
            <a:ext cx="6563072" cy="633412"/>
          </a:xfrm>
        </p:spPr>
        <p:txBody>
          <a:bodyPr>
            <a:noAutofit/>
          </a:bodyPr>
          <a:lstStyle/>
          <a:p>
            <a:pPr indent="269875"/>
            <a:r>
              <a:rPr lang="ru-RU" sz="1800" b="1" dirty="0" smtClean="0">
                <a:solidFill>
                  <a:srgbClr val="FFCC00"/>
                </a:solidFill>
                <a:effectLst>
                  <a:outerShdw blurRad="38100" dist="38100" dir="2700000" algn="tl">
                    <a:srgbClr val="FFFFFF"/>
                  </a:outerShdw>
                </a:effectLst>
                <a:latin typeface="Arial" charset="0"/>
                <a:cs typeface="Times New Roman" pitchFamily="18" charset="0"/>
              </a:rPr>
              <a:t/>
            </a:r>
            <a:br>
              <a:rPr lang="ru-RU" sz="1800" b="1" dirty="0" smtClean="0">
                <a:solidFill>
                  <a:srgbClr val="FFCC00"/>
                </a:solidFill>
                <a:effectLst>
                  <a:outerShdw blurRad="38100" dist="38100" dir="2700000" algn="tl">
                    <a:srgbClr val="FFFFFF"/>
                  </a:outerShdw>
                </a:effectLst>
                <a:latin typeface="Arial" charset="0"/>
                <a:cs typeface="Times New Roman" pitchFamily="18" charset="0"/>
              </a:rPr>
            </a:br>
            <a:r>
              <a:rPr lang="en-US" sz="2000" b="1" dirty="0" smtClean="0">
                <a:solidFill>
                  <a:srgbClr val="FFC000"/>
                </a:solidFill>
                <a:effectLst>
                  <a:outerShdw blurRad="38100" dist="38100" dir="2700000" algn="tl">
                    <a:srgbClr val="000000">
                      <a:alpha val="43137"/>
                    </a:srgbClr>
                  </a:outerShdw>
                </a:effectLst>
              </a:rPr>
              <a:t>ECOLOGICAL </a:t>
            </a:r>
            <a:r>
              <a:rPr lang="en-US" sz="2000" b="1" dirty="0">
                <a:solidFill>
                  <a:srgbClr val="FFC000"/>
                </a:solidFill>
                <a:effectLst>
                  <a:outerShdw blurRad="38100" dist="38100" dir="2700000" algn="tl">
                    <a:srgbClr val="000000">
                      <a:alpha val="43137"/>
                    </a:srgbClr>
                  </a:outerShdw>
                </a:effectLst>
              </a:rPr>
              <a:t>RESERVES FOR IMPROVING</a:t>
            </a:r>
            <a:r>
              <a:rPr lang="ru-RU" sz="2000" b="1" dirty="0">
                <a:solidFill>
                  <a:srgbClr val="FFC000"/>
                </a:solidFill>
                <a:effectLst>
                  <a:outerShdw blurRad="38100" dist="38100" dir="2700000" algn="tl">
                    <a:srgbClr val="000000">
                      <a:alpha val="43137"/>
                    </a:srgbClr>
                  </a:outerShdw>
                </a:effectLst>
              </a:rPr>
              <a:t> </a:t>
            </a:r>
            <a:r>
              <a:rPr lang="en-US" sz="2000" b="1" dirty="0">
                <a:solidFill>
                  <a:srgbClr val="FFC000"/>
                </a:solidFill>
                <a:effectLst>
                  <a:outerShdw blurRad="38100" dist="38100" dir="2700000" algn="tl">
                    <a:srgbClr val="000000">
                      <a:alpha val="43137"/>
                    </a:srgbClr>
                  </a:outerShdw>
                </a:effectLst>
              </a:rPr>
              <a:t>HEAT </a:t>
            </a:r>
            <a:r>
              <a:rPr lang="en-US" sz="2000" b="1" dirty="0" smtClean="0">
                <a:solidFill>
                  <a:srgbClr val="FFC000"/>
                </a:solidFill>
                <a:effectLst>
                  <a:outerShdw blurRad="38100" dist="38100" dir="2700000" algn="tl">
                    <a:srgbClr val="000000">
                      <a:alpha val="43137"/>
                    </a:srgbClr>
                  </a:outerShdw>
                </a:effectLst>
              </a:rPr>
              <a:t>GENERATOR </a:t>
            </a:r>
            <a:r>
              <a:rPr lang="ru-RU" sz="2000" b="1" dirty="0" smtClean="0">
                <a:solidFill>
                  <a:srgbClr val="FFC000"/>
                </a:solidFill>
                <a:effectLst>
                  <a:outerShdw blurRad="38100" dist="38100" dir="2700000" algn="tl">
                    <a:srgbClr val="000000">
                      <a:alpha val="43137"/>
                    </a:srgbClr>
                  </a:outerShdw>
                </a:effectLst>
              </a:rPr>
              <a:t/>
            </a:r>
            <a:br>
              <a:rPr lang="ru-RU" sz="2000" b="1" dirty="0" smtClean="0">
                <a:solidFill>
                  <a:srgbClr val="FFC000"/>
                </a:solidFill>
                <a:effectLst>
                  <a:outerShdw blurRad="38100" dist="38100" dir="2700000" algn="tl">
                    <a:srgbClr val="000000">
                      <a:alpha val="43137"/>
                    </a:srgbClr>
                  </a:outerShdw>
                </a:effectLst>
              </a:rPr>
            </a:br>
            <a:r>
              <a:rPr lang="en-US" sz="2000" b="1" dirty="0" smtClean="0">
                <a:solidFill>
                  <a:srgbClr val="FFC000"/>
                </a:solidFill>
                <a:effectLst>
                  <a:outerShdw blurRad="38100" dist="38100" dir="2700000" algn="tl">
                    <a:srgbClr val="000000">
                      <a:alpha val="43137"/>
                    </a:srgbClr>
                  </a:outerShdw>
                </a:effectLst>
              </a:rPr>
              <a:t>ECONOMIC </a:t>
            </a:r>
            <a:r>
              <a:rPr lang="en-US" sz="2000" b="1" dirty="0">
                <a:solidFill>
                  <a:srgbClr val="FFC000"/>
                </a:solidFill>
                <a:effectLst>
                  <a:outerShdw blurRad="38100" dist="38100" dir="2700000" algn="tl">
                    <a:srgbClr val="000000">
                      <a:alpha val="43137"/>
                    </a:srgbClr>
                  </a:outerShdw>
                </a:effectLst>
              </a:rPr>
              <a:t>EFFICIENCY</a:t>
            </a:r>
            <a:r>
              <a:rPr lang="ru-RU" sz="2000" dirty="0"/>
              <a:t/>
            </a:r>
            <a:br>
              <a:rPr lang="ru-RU" sz="2000" dirty="0"/>
            </a:br>
            <a:endParaRPr lang="ru-RU" sz="2000" dirty="0" smtClean="0">
              <a:solidFill>
                <a:srgbClr val="FFCC00"/>
              </a:solidFill>
              <a:effectLst>
                <a:outerShdw blurRad="38100" dist="38100" dir="2700000" algn="tl">
                  <a:srgbClr val="FFFFFF"/>
                </a:outerShdw>
              </a:effectLst>
              <a:latin typeface="Arial" charset="0"/>
            </a:endParaRPr>
          </a:p>
        </p:txBody>
      </p:sp>
      <p:graphicFrame>
        <p:nvGraphicFramePr>
          <p:cNvPr id="2" name="Содержимое 8"/>
          <p:cNvGraphicFramePr>
            <a:graphicFrameLocks noGrp="1"/>
          </p:cNvGraphicFramePr>
          <p:nvPr>
            <p:ph sz="half" idx="2"/>
            <p:extLst>
              <p:ext uri="{D42A27DB-BD31-4B8C-83A1-F6EECF244321}">
                <p14:modId xmlns:p14="http://schemas.microsoft.com/office/powerpoint/2010/main" val="1144782255"/>
              </p:ext>
            </p:extLst>
          </p:nvPr>
        </p:nvGraphicFramePr>
        <p:xfrm>
          <a:off x="4767263" y="1247775"/>
          <a:ext cx="3857625" cy="5010150"/>
        </p:xfrm>
        <a:graphic>
          <a:graphicData uri="http://schemas.openxmlformats.org/drawingml/2006/chart">
            <c:chart xmlns:c="http://schemas.openxmlformats.org/drawingml/2006/chart" xmlns:r="http://schemas.openxmlformats.org/officeDocument/2006/relationships" r:id="rId3"/>
          </a:graphicData>
        </a:graphic>
      </p:graphicFrame>
      <p:sp>
        <p:nvSpPr>
          <p:cNvPr id="6" name="Прямоугольник 5"/>
          <p:cNvSpPr/>
          <p:nvPr/>
        </p:nvSpPr>
        <p:spPr>
          <a:xfrm>
            <a:off x="395536" y="260648"/>
            <a:ext cx="784189" cy="461665"/>
          </a:xfrm>
          <a:prstGeom prst="rect">
            <a:avLst/>
          </a:prstGeom>
        </p:spPr>
        <p:txBody>
          <a:bodyPr wrap="none">
            <a:spAutoFit/>
          </a:bodyPr>
          <a:lstStyle/>
          <a:p>
            <a:r>
              <a:rPr lang="ru-RU" b="1" dirty="0" smtClean="0">
                <a:solidFill>
                  <a:srgbClr val="FFC000"/>
                </a:solidFill>
                <a:cs typeface="Times New Roman" pitchFamily="18" charset="0"/>
              </a:rPr>
              <a:t>№3 </a:t>
            </a:r>
            <a:endParaRPr lang="ru-RU" dirty="0">
              <a:solidFill>
                <a:srgbClr val="FFC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91" name="Заголовок 1"/>
          <p:cNvSpPr>
            <a:spLocks/>
          </p:cNvSpPr>
          <p:nvPr/>
        </p:nvSpPr>
        <p:spPr bwMode="auto">
          <a:xfrm>
            <a:off x="251520" y="5969363"/>
            <a:ext cx="4248596" cy="576263"/>
          </a:xfrm>
          <a:prstGeom prst="rect">
            <a:avLst/>
          </a:prstGeom>
          <a:noFill/>
          <a:ln w="9525">
            <a:noFill/>
            <a:miter lim="800000"/>
            <a:headEnd/>
            <a:tailEnd/>
          </a:ln>
        </p:spPr>
        <p:txBody>
          <a:bodyPr anchor="ctr"/>
          <a:lstStyle/>
          <a:p>
            <a:pPr algn="just"/>
            <a:r>
              <a:rPr lang="en-US" sz="1200" dirty="0"/>
              <a:t>Fundamental technological layout of flue gas cleaning with utilization of heat, harmful impurities and carbon </a:t>
            </a:r>
            <a:r>
              <a:rPr lang="en-US" sz="1200" dirty="0" smtClean="0"/>
              <a:t>dioxide</a:t>
            </a:r>
            <a:r>
              <a:rPr lang="ru-RU" sz="1200" dirty="0" smtClean="0"/>
              <a:t>:</a:t>
            </a:r>
            <a:endParaRPr lang="ru-RU" sz="1200" b="1" dirty="0">
              <a:effectLst>
                <a:outerShdw blurRad="38100" dist="38100" dir="2700000" algn="tl">
                  <a:srgbClr val="1F497D"/>
                </a:outerShdw>
              </a:effectLst>
              <a:cs typeface="Times New Roman" pitchFamily="18" charset="0"/>
            </a:endParaRPr>
          </a:p>
        </p:txBody>
      </p:sp>
      <p:sp>
        <p:nvSpPr>
          <p:cNvPr id="16592" name="Rectangle 208"/>
          <p:cNvSpPr>
            <a:spLocks noChangeArrowheads="1"/>
          </p:cNvSpPr>
          <p:nvPr/>
        </p:nvSpPr>
        <p:spPr bwMode="auto">
          <a:xfrm>
            <a:off x="4644008" y="772399"/>
            <a:ext cx="4104581" cy="5616922"/>
          </a:xfrm>
          <a:prstGeom prst="rect">
            <a:avLst/>
          </a:prstGeom>
          <a:noFill/>
          <a:ln w="9525">
            <a:noFill/>
            <a:miter lim="800000"/>
            <a:headEnd/>
            <a:tailEnd/>
          </a:ln>
          <a:effectLst/>
        </p:spPr>
        <p:txBody>
          <a:bodyPr wrap="square" tIns="0" bIns="0" anchor="ctr">
            <a:spAutoFit/>
          </a:bodyPr>
          <a:lstStyle/>
          <a:p>
            <a:pPr algn="just"/>
            <a:r>
              <a:rPr lang="en-US" sz="1050" dirty="0" smtClean="0"/>
              <a:t>:</a:t>
            </a:r>
            <a:r>
              <a:rPr lang="en-US" sz="1100" dirty="0" smtClean="0"/>
              <a:t> </a:t>
            </a:r>
            <a:r>
              <a:rPr lang="en-US" sz="1100" i="1" dirty="0"/>
              <a:t>1</a:t>
            </a:r>
            <a:r>
              <a:rPr lang="en-US" sz="1100" dirty="0"/>
              <a:t>) gas conduit; </a:t>
            </a:r>
            <a:r>
              <a:rPr lang="en-US" sz="1100" i="1" dirty="0"/>
              <a:t>2</a:t>
            </a:r>
            <a:r>
              <a:rPr lang="en-US" sz="1100" dirty="0"/>
              <a:t>) MEA heater; </a:t>
            </a:r>
            <a:r>
              <a:rPr lang="en-US" sz="1100" i="1" dirty="0"/>
              <a:t>3</a:t>
            </a:r>
            <a:r>
              <a:rPr lang="en-US" sz="1100" dirty="0"/>
              <a:t>) heat exchanger; </a:t>
            </a:r>
            <a:r>
              <a:rPr lang="en-US" sz="1100" i="1" dirty="0"/>
              <a:t>4</a:t>
            </a:r>
            <a:r>
              <a:rPr lang="en-US" sz="1100" dirty="0"/>
              <a:t>) ozone generator; </a:t>
            </a:r>
            <a:r>
              <a:rPr lang="en-US" sz="1100" i="1" dirty="0"/>
              <a:t>5</a:t>
            </a:r>
            <a:r>
              <a:rPr lang="en-US" sz="1100" dirty="0"/>
              <a:t>) </a:t>
            </a:r>
            <a:r>
              <a:rPr lang="en-US" sz="1100" dirty="0" err="1"/>
              <a:t>anionite</a:t>
            </a:r>
            <a:r>
              <a:rPr lang="en-US" sz="1100" dirty="0"/>
              <a:t> filter; </a:t>
            </a:r>
            <a:r>
              <a:rPr lang="en-US" sz="1100" i="1" dirty="0"/>
              <a:t>6</a:t>
            </a:r>
            <a:r>
              <a:rPr lang="en-US" sz="1100" dirty="0"/>
              <a:t>) </a:t>
            </a:r>
            <a:r>
              <a:rPr lang="en-US" sz="1100" dirty="0" err="1"/>
              <a:t>carbonizer</a:t>
            </a:r>
            <a:r>
              <a:rPr lang="en-US" sz="1100" dirty="0"/>
              <a:t>; </a:t>
            </a:r>
            <a:r>
              <a:rPr lang="en-US" sz="1100" i="1" dirty="0"/>
              <a:t>7</a:t>
            </a:r>
            <a:r>
              <a:rPr lang="en-US" sz="1100" dirty="0"/>
              <a:t>, </a:t>
            </a:r>
            <a:r>
              <a:rPr lang="en-US" sz="1100" i="1" dirty="0"/>
              <a:t>19</a:t>
            </a:r>
            <a:r>
              <a:rPr lang="en-US" sz="1100" dirty="0"/>
              <a:t>) liquid dispersers; </a:t>
            </a:r>
            <a:r>
              <a:rPr lang="en-US" sz="1100" i="1" dirty="0"/>
              <a:t>8</a:t>
            </a:r>
            <a:r>
              <a:rPr lang="en-US" sz="1100" dirty="0"/>
              <a:t>) spray separator; </a:t>
            </a:r>
            <a:r>
              <a:rPr lang="en-US" sz="1100" i="1" dirty="0"/>
              <a:t>9</a:t>
            </a:r>
            <a:r>
              <a:rPr lang="en-US" sz="1100" dirty="0"/>
              <a:t>, </a:t>
            </a:r>
            <a:r>
              <a:rPr lang="en-US" sz="1100" i="1" dirty="0"/>
              <a:t>20</a:t>
            </a:r>
            <a:r>
              <a:rPr lang="en-US" sz="1100" dirty="0"/>
              <a:t>) circulation pumps; </a:t>
            </a:r>
            <a:r>
              <a:rPr lang="en-US" sz="1100" i="1" dirty="0"/>
              <a:t>10</a:t>
            </a:r>
            <a:r>
              <a:rPr lang="en-US" sz="1100" dirty="0"/>
              <a:t>) throttle valve; </a:t>
            </a:r>
            <a:r>
              <a:rPr lang="en-US" sz="1100" i="1" dirty="0"/>
              <a:t>11</a:t>
            </a:r>
            <a:r>
              <a:rPr lang="en-US" sz="1100" dirty="0"/>
              <a:t>) </a:t>
            </a:r>
            <a:r>
              <a:rPr lang="en-US" sz="1100" dirty="0" err="1"/>
              <a:t>decarbonizer</a:t>
            </a:r>
            <a:r>
              <a:rPr lang="en-US" sz="1100" dirty="0"/>
              <a:t>; </a:t>
            </a:r>
            <a:r>
              <a:rPr lang="en-US" sz="1100" i="1" dirty="0"/>
              <a:t>12</a:t>
            </a:r>
            <a:r>
              <a:rPr lang="en-US" sz="1100" dirty="0"/>
              <a:t>) upper and lower liquid distributors; </a:t>
            </a:r>
            <a:r>
              <a:rPr lang="en-US" sz="1100" i="1" dirty="0"/>
              <a:t>13</a:t>
            </a:r>
            <a:r>
              <a:rPr lang="en-US" sz="1100" dirty="0"/>
              <a:t>) packing; </a:t>
            </a:r>
            <a:r>
              <a:rPr lang="en-US" sz="1100" i="1" dirty="0"/>
              <a:t>14</a:t>
            </a:r>
            <a:r>
              <a:rPr lang="en-US" sz="1100" dirty="0"/>
              <a:t>) evaporation cooler; </a:t>
            </a:r>
            <a:r>
              <a:rPr lang="en-US" sz="1100" i="1" dirty="0"/>
              <a:t>15</a:t>
            </a:r>
            <a:r>
              <a:rPr lang="en-US" sz="1100" dirty="0"/>
              <a:t>) condensate collector; </a:t>
            </a:r>
            <a:r>
              <a:rPr lang="en-US" sz="1100" i="1" dirty="0"/>
              <a:t>16</a:t>
            </a:r>
            <a:r>
              <a:rPr lang="en-US" sz="1100" dirty="0"/>
              <a:t>) hydraulic seal; </a:t>
            </a:r>
            <a:r>
              <a:rPr lang="en-US" sz="1100" i="1" dirty="0"/>
              <a:t>17</a:t>
            </a:r>
            <a:r>
              <a:rPr lang="en-US" sz="1100" dirty="0"/>
              <a:t>) fan; </a:t>
            </a:r>
            <a:r>
              <a:rPr lang="en-US" sz="1100" i="1" dirty="0"/>
              <a:t>18</a:t>
            </a:r>
            <a:r>
              <a:rPr lang="en-US" sz="1100" dirty="0"/>
              <a:t>) </a:t>
            </a:r>
            <a:r>
              <a:rPr lang="en-US" sz="1100" dirty="0" err="1"/>
              <a:t>absorbtion</a:t>
            </a:r>
            <a:r>
              <a:rPr lang="en-US" sz="1100" dirty="0"/>
              <a:t> tower.</a:t>
            </a:r>
            <a:endParaRPr lang="ru-RU" sz="1100" dirty="0"/>
          </a:p>
          <a:p>
            <a:pPr algn="just"/>
            <a:r>
              <a:rPr lang="ru-RU" sz="1100" dirty="0" smtClean="0"/>
              <a:t>      </a:t>
            </a:r>
            <a:r>
              <a:rPr lang="en-US" sz="1200" dirty="0" smtClean="0"/>
              <a:t>Cleaning </a:t>
            </a:r>
            <a:r>
              <a:rPr lang="en-US" sz="1200" dirty="0"/>
              <a:t>and utilization is accomplished as </a:t>
            </a:r>
            <a:r>
              <a:rPr lang="en-US" sz="1200" dirty="0" smtClean="0"/>
              <a:t>follows.</a:t>
            </a:r>
            <a:r>
              <a:rPr lang="ru-RU" sz="1200" dirty="0" smtClean="0"/>
              <a:t> </a:t>
            </a:r>
            <a:r>
              <a:rPr lang="en-US" sz="1200" dirty="0" smtClean="0"/>
              <a:t>Heat </a:t>
            </a:r>
            <a:r>
              <a:rPr lang="en-US" sz="1200" dirty="0"/>
              <a:t>generator flue gases </a:t>
            </a:r>
            <a:r>
              <a:rPr lang="en-US" sz="1200" dirty="0" smtClean="0"/>
              <a:t>are </a:t>
            </a:r>
            <a:r>
              <a:rPr lang="en-US" sz="1200" dirty="0"/>
              <a:t>fed to a </a:t>
            </a:r>
            <a:r>
              <a:rPr lang="en-US" sz="1200" dirty="0" err="1"/>
              <a:t>monoethanolamine</a:t>
            </a:r>
            <a:r>
              <a:rPr lang="en-US" sz="1200" dirty="0"/>
              <a:t> (MEA) heater </a:t>
            </a:r>
            <a:r>
              <a:rPr lang="en-US" sz="1200" i="1" dirty="0"/>
              <a:t>2</a:t>
            </a:r>
            <a:r>
              <a:rPr lang="en-US" sz="1200" dirty="0"/>
              <a:t>, </a:t>
            </a:r>
            <a:r>
              <a:rPr lang="en-US" sz="1200" dirty="0" smtClean="0"/>
              <a:t>where </a:t>
            </a:r>
            <a:r>
              <a:rPr lang="en-US" sz="1200" dirty="0"/>
              <a:t>they are cooled to a temperature close to the dew point, and the MEA </a:t>
            </a:r>
            <a:r>
              <a:rPr lang="en-US" sz="1200" dirty="0" smtClean="0"/>
              <a:t>solution</a:t>
            </a:r>
            <a:r>
              <a:rPr lang="ru-RU" sz="1200" dirty="0" smtClean="0"/>
              <a:t>  </a:t>
            </a:r>
            <a:r>
              <a:rPr lang="en-US" sz="1200" dirty="0" smtClean="0"/>
              <a:t>is entering from </a:t>
            </a:r>
            <a:r>
              <a:rPr lang="en-US" sz="1200" dirty="0" err="1"/>
              <a:t>carbonizer</a:t>
            </a:r>
            <a:r>
              <a:rPr lang="en-US" sz="1200" dirty="0"/>
              <a:t> </a:t>
            </a:r>
            <a:r>
              <a:rPr lang="en-US" sz="1200" i="1" dirty="0"/>
              <a:t>6 </a:t>
            </a:r>
            <a:r>
              <a:rPr lang="en-US" sz="1200" dirty="0" smtClean="0"/>
              <a:t>under </a:t>
            </a:r>
            <a:r>
              <a:rPr lang="en-US" sz="1200" dirty="0"/>
              <a:t>pressure  </a:t>
            </a:r>
            <a:r>
              <a:rPr lang="ru-RU" sz="1200" dirty="0" smtClean="0"/>
              <a:t>Р</a:t>
            </a:r>
            <a:r>
              <a:rPr lang="ru-RU" sz="1200" baseline="-25000" dirty="0" smtClean="0"/>
              <a:t>1</a:t>
            </a:r>
            <a:r>
              <a:rPr lang="en-US" sz="1200" dirty="0" smtClean="0"/>
              <a:t>,</a:t>
            </a:r>
            <a:r>
              <a:rPr lang="ru-RU" sz="1200" dirty="0" smtClean="0"/>
              <a:t> </a:t>
            </a:r>
            <a:r>
              <a:rPr lang="en-US" sz="1200" dirty="0" smtClean="0"/>
              <a:t>is </a:t>
            </a:r>
            <a:r>
              <a:rPr lang="en-US" sz="1200" dirty="0"/>
              <a:t>heated to the saturation temperature. </a:t>
            </a:r>
            <a:r>
              <a:rPr lang="en-US" sz="1200" dirty="0" smtClean="0"/>
              <a:t>Then partly cooled flue gases enter the heat exchanger </a:t>
            </a:r>
            <a:r>
              <a:rPr lang="en-US" sz="1200" i="1" dirty="0" smtClean="0"/>
              <a:t>3</a:t>
            </a:r>
            <a:r>
              <a:rPr lang="en-US" sz="1200" dirty="0" smtClean="0"/>
              <a:t>, </a:t>
            </a:r>
            <a:r>
              <a:rPr lang="en-US" sz="1200" dirty="0"/>
              <a:t>mixed with an ozone–air </a:t>
            </a:r>
            <a:r>
              <a:rPr lang="en-US" sz="1200" dirty="0" smtClean="0"/>
              <a:t>mixture, cooled </a:t>
            </a:r>
            <a:r>
              <a:rPr lang="en-US" sz="1200" dirty="0"/>
              <a:t>by air </a:t>
            </a:r>
            <a:r>
              <a:rPr lang="en-US" sz="1200" dirty="0" smtClean="0"/>
              <a:t>blast and </a:t>
            </a:r>
            <a:r>
              <a:rPr lang="ru-RU" sz="1200" dirty="0"/>
              <a:t> </a:t>
            </a:r>
            <a:r>
              <a:rPr lang="en-US" sz="1200" dirty="0" smtClean="0"/>
              <a:t>external air, </a:t>
            </a:r>
            <a:r>
              <a:rPr lang="en-US" sz="1200" dirty="0"/>
              <a:t>in which flue gases are cooled to 35–45°C with condensate formation, flowing down over tube walls. </a:t>
            </a:r>
            <a:r>
              <a:rPr lang="en-US" sz="1200" dirty="0" smtClean="0"/>
              <a:t>There </a:t>
            </a:r>
            <a:r>
              <a:rPr lang="en-US" sz="1200" dirty="0"/>
              <a:t>is oxidation of nitrogen monoxide to dioxide, absorption by condensate and rapid acid </a:t>
            </a:r>
            <a:r>
              <a:rPr lang="en-US" sz="1200" dirty="0" smtClean="0"/>
              <a:t>formation. </a:t>
            </a:r>
            <a:r>
              <a:rPr lang="en-US" sz="1200" dirty="0"/>
              <a:t>Condensate impregnated with acid components enters </a:t>
            </a:r>
            <a:r>
              <a:rPr lang="en-US" sz="1200" dirty="0" smtClean="0"/>
              <a:t>into </a:t>
            </a:r>
            <a:r>
              <a:rPr lang="en-US" sz="1200" dirty="0"/>
              <a:t>the </a:t>
            </a:r>
            <a:r>
              <a:rPr lang="en-US" sz="1200" dirty="0" err="1"/>
              <a:t>anionite</a:t>
            </a:r>
            <a:r>
              <a:rPr lang="en-US" sz="1200" dirty="0"/>
              <a:t> filter </a:t>
            </a:r>
            <a:r>
              <a:rPr lang="en-US" sz="1200" i="1" dirty="0"/>
              <a:t>5 </a:t>
            </a:r>
            <a:r>
              <a:rPr lang="en-US" sz="1200" dirty="0"/>
              <a:t>where it is cleaned from acid components and directed for water treatment for subsequent use. </a:t>
            </a:r>
            <a:r>
              <a:rPr lang="ru-RU" sz="1200" dirty="0" err="1"/>
              <a:t>Anionite</a:t>
            </a:r>
            <a:r>
              <a:rPr lang="ru-RU" sz="1200" dirty="0"/>
              <a:t> </a:t>
            </a:r>
            <a:r>
              <a:rPr lang="ru-RU" sz="1200" dirty="0" err="1"/>
              <a:t>regeneration</a:t>
            </a:r>
            <a:r>
              <a:rPr lang="ru-RU" sz="1200" dirty="0"/>
              <a:t> </a:t>
            </a:r>
            <a:r>
              <a:rPr lang="ru-RU" sz="1200" dirty="0" err="1"/>
              <a:t>is</a:t>
            </a:r>
            <a:r>
              <a:rPr lang="ru-RU" sz="1200" dirty="0"/>
              <a:t> </a:t>
            </a:r>
            <a:r>
              <a:rPr lang="ru-RU" sz="1200" dirty="0" err="1"/>
              <a:t>performed</a:t>
            </a:r>
            <a:r>
              <a:rPr lang="ru-RU" sz="1200" dirty="0"/>
              <a:t> </a:t>
            </a:r>
            <a:r>
              <a:rPr lang="ru-RU" sz="1200" dirty="0" err="1"/>
              <a:t>with</a:t>
            </a:r>
            <a:r>
              <a:rPr lang="ru-RU" sz="1200" dirty="0"/>
              <a:t> </a:t>
            </a:r>
            <a:r>
              <a:rPr lang="ru-RU" sz="1200" dirty="0" err="1" smtClean="0"/>
              <a:t>sodium</a:t>
            </a:r>
            <a:r>
              <a:rPr lang="en-US" sz="1200" dirty="0" smtClean="0"/>
              <a:t> hydroxide </a:t>
            </a:r>
            <a:r>
              <a:rPr lang="en-US" sz="1200" dirty="0"/>
              <a:t>solution with preparation of NaNO</a:t>
            </a:r>
            <a:r>
              <a:rPr lang="en-US" sz="1200" baseline="-25000" dirty="0"/>
              <a:t>3 </a:t>
            </a:r>
            <a:r>
              <a:rPr lang="en-US" sz="1200" dirty="0"/>
              <a:t>solution (used as a nitrogen fertilizer</a:t>
            </a:r>
            <a:r>
              <a:rPr lang="en-US" sz="1200" dirty="0" smtClean="0"/>
              <a:t>). Flue </a:t>
            </a:r>
            <a:r>
              <a:rPr lang="en-US" sz="1200" dirty="0"/>
              <a:t>gases cooled and cleaned from nitrogen oxides enter </a:t>
            </a:r>
            <a:r>
              <a:rPr lang="en-US" sz="1200" dirty="0" smtClean="0"/>
              <a:t>the </a:t>
            </a:r>
            <a:r>
              <a:rPr lang="en-US" sz="1200" dirty="0" err="1" smtClean="0"/>
              <a:t>carbonizer</a:t>
            </a:r>
            <a:r>
              <a:rPr lang="en-US" sz="1200" dirty="0" smtClean="0"/>
              <a:t> </a:t>
            </a:r>
            <a:r>
              <a:rPr lang="en-US" sz="1200" i="1" dirty="0"/>
              <a:t>6 </a:t>
            </a:r>
            <a:r>
              <a:rPr lang="en-US" sz="1200" dirty="0"/>
              <a:t>from heat exchange </a:t>
            </a:r>
            <a:r>
              <a:rPr lang="en-US" sz="1200" i="1" dirty="0" smtClean="0"/>
              <a:t>3 </a:t>
            </a:r>
            <a:r>
              <a:rPr lang="en-US" sz="1200" dirty="0"/>
              <a:t>where they are in contact with a </a:t>
            </a:r>
            <a:r>
              <a:rPr lang="en-US" sz="1200" dirty="0" err="1"/>
              <a:t>counterflow</a:t>
            </a:r>
            <a:r>
              <a:rPr lang="en-US" sz="1200" dirty="0"/>
              <a:t> of MEA solution sprayed from a disperser </a:t>
            </a:r>
            <a:r>
              <a:rPr lang="en-US" sz="1200" i="1" dirty="0"/>
              <a:t>7</a:t>
            </a:r>
            <a:r>
              <a:rPr lang="en-US" sz="1200" dirty="0"/>
              <a:t>, which absorbs carbon dioxide. Flue gases cleaned from carbon dioxide are separated from entrained MEA droplets in a droplet collector </a:t>
            </a:r>
            <a:r>
              <a:rPr lang="en-US" sz="1200" i="1" dirty="0"/>
              <a:t>8 </a:t>
            </a:r>
            <a:r>
              <a:rPr lang="en-US" sz="1200" dirty="0"/>
              <a:t>and discharged to atmosphere</a:t>
            </a:r>
            <a:r>
              <a:rPr lang="en-US" sz="1200" dirty="0" smtClean="0"/>
              <a:t>.</a:t>
            </a:r>
            <a:endParaRPr lang="ru-RU" sz="1200" dirty="0">
              <a:effectLst>
                <a:outerShdw blurRad="38100" dist="38100" dir="2700000" algn="tl">
                  <a:srgbClr val="1F497D"/>
                </a:outerShdw>
              </a:effectLst>
            </a:endParaRPr>
          </a:p>
        </p:txBody>
      </p:sp>
      <p:sp>
        <p:nvSpPr>
          <p:cNvPr id="16385" name="Заголовок 1"/>
          <p:cNvSpPr>
            <a:spLocks noGrp="1"/>
          </p:cNvSpPr>
          <p:nvPr>
            <p:ph type="title"/>
          </p:nvPr>
        </p:nvSpPr>
        <p:spPr>
          <a:xfrm>
            <a:off x="1259632" y="188640"/>
            <a:ext cx="6480721" cy="677108"/>
          </a:xfrm>
        </p:spPr>
        <p:txBody>
          <a:bodyPr wrap="square">
            <a:spAutoFit/>
          </a:bodyPr>
          <a:lstStyle/>
          <a:p>
            <a:r>
              <a:rPr lang="en-US" sz="1900" b="1" dirty="0" smtClean="0">
                <a:solidFill>
                  <a:srgbClr val="FFC000"/>
                </a:solidFill>
                <a:effectLst>
                  <a:outerShdw blurRad="38100" dist="38100" dir="2700000" algn="tl">
                    <a:srgbClr val="000000">
                      <a:alpha val="43137"/>
                    </a:srgbClr>
                  </a:outerShdw>
                </a:effectLst>
              </a:rPr>
              <a:t>ECOLOGICAL </a:t>
            </a:r>
            <a:r>
              <a:rPr lang="en-US" sz="1900" b="1" dirty="0">
                <a:solidFill>
                  <a:srgbClr val="FFC000"/>
                </a:solidFill>
                <a:effectLst>
                  <a:outerShdw blurRad="38100" dist="38100" dir="2700000" algn="tl">
                    <a:srgbClr val="000000">
                      <a:alpha val="43137"/>
                    </a:srgbClr>
                  </a:outerShdw>
                </a:effectLst>
              </a:rPr>
              <a:t>RESERVES FOR IMPROVING</a:t>
            </a:r>
            <a:r>
              <a:rPr lang="ru-RU" sz="1900" b="1" dirty="0">
                <a:solidFill>
                  <a:srgbClr val="FFC000"/>
                </a:solidFill>
                <a:effectLst>
                  <a:outerShdw blurRad="38100" dist="38100" dir="2700000" algn="tl">
                    <a:srgbClr val="000000">
                      <a:alpha val="43137"/>
                    </a:srgbClr>
                  </a:outerShdw>
                </a:effectLst>
              </a:rPr>
              <a:t> </a:t>
            </a:r>
            <a:r>
              <a:rPr lang="en-US" sz="1900" b="1" dirty="0">
                <a:solidFill>
                  <a:srgbClr val="FFC000"/>
                </a:solidFill>
                <a:effectLst>
                  <a:outerShdw blurRad="38100" dist="38100" dir="2700000" algn="tl">
                    <a:srgbClr val="000000">
                      <a:alpha val="43137"/>
                    </a:srgbClr>
                  </a:outerShdw>
                </a:effectLst>
              </a:rPr>
              <a:t>HEAT GENERATOR </a:t>
            </a:r>
            <a:r>
              <a:rPr lang="ru-RU" sz="1900" b="1" dirty="0">
                <a:solidFill>
                  <a:srgbClr val="FFC000"/>
                </a:solidFill>
                <a:effectLst>
                  <a:outerShdw blurRad="38100" dist="38100" dir="2700000" algn="tl">
                    <a:srgbClr val="000000">
                      <a:alpha val="43137"/>
                    </a:srgbClr>
                  </a:outerShdw>
                </a:effectLst>
              </a:rPr>
              <a:t/>
            </a:r>
            <a:br>
              <a:rPr lang="ru-RU" sz="1900" b="1" dirty="0">
                <a:solidFill>
                  <a:srgbClr val="FFC000"/>
                </a:solidFill>
                <a:effectLst>
                  <a:outerShdw blurRad="38100" dist="38100" dir="2700000" algn="tl">
                    <a:srgbClr val="000000">
                      <a:alpha val="43137"/>
                    </a:srgbClr>
                  </a:outerShdw>
                </a:effectLst>
              </a:rPr>
            </a:br>
            <a:r>
              <a:rPr lang="en-US" sz="1900" b="1" dirty="0">
                <a:solidFill>
                  <a:srgbClr val="FFC000"/>
                </a:solidFill>
                <a:effectLst>
                  <a:outerShdw blurRad="38100" dist="38100" dir="2700000" algn="tl">
                    <a:srgbClr val="000000">
                      <a:alpha val="43137"/>
                    </a:srgbClr>
                  </a:outerShdw>
                </a:effectLst>
              </a:rPr>
              <a:t>ECONOMIC </a:t>
            </a:r>
            <a:r>
              <a:rPr lang="en-US" sz="1900" b="1" dirty="0" smtClean="0">
                <a:solidFill>
                  <a:srgbClr val="FFC000"/>
                </a:solidFill>
                <a:effectLst>
                  <a:outerShdw blurRad="38100" dist="38100" dir="2700000" algn="tl">
                    <a:srgbClr val="000000">
                      <a:alpha val="43137"/>
                    </a:srgbClr>
                  </a:outerShdw>
                </a:effectLst>
              </a:rPr>
              <a:t>EFFICIENCY</a:t>
            </a:r>
            <a:endParaRPr lang="ru-RU" sz="2000" b="1" dirty="0" smtClean="0">
              <a:solidFill>
                <a:srgbClr val="FFCC00"/>
              </a:solidFill>
              <a:effectLst>
                <a:outerShdw blurRad="38100" dist="38100" dir="2700000" algn="tl">
                  <a:srgbClr val="FFFFFF"/>
                </a:outerShdw>
              </a:effectLst>
              <a:latin typeface="Arial" charset="0"/>
              <a:cs typeface="Times New Roman" pitchFamily="18" charset="0"/>
            </a:endParaRPr>
          </a:p>
        </p:txBody>
      </p:sp>
      <p:sp>
        <p:nvSpPr>
          <p:cNvPr id="7" name="Прямоугольник 6"/>
          <p:cNvSpPr/>
          <p:nvPr/>
        </p:nvSpPr>
        <p:spPr>
          <a:xfrm>
            <a:off x="251520" y="188640"/>
            <a:ext cx="784189" cy="461665"/>
          </a:xfrm>
          <a:prstGeom prst="rect">
            <a:avLst/>
          </a:prstGeom>
        </p:spPr>
        <p:txBody>
          <a:bodyPr wrap="none">
            <a:spAutoFit/>
          </a:bodyPr>
          <a:lstStyle/>
          <a:p>
            <a:r>
              <a:rPr lang="ru-RU" b="1" dirty="0" smtClean="0">
                <a:solidFill>
                  <a:srgbClr val="FFCC00"/>
                </a:solidFill>
                <a:cs typeface="Times New Roman" pitchFamily="18" charset="0"/>
              </a:rPr>
              <a:t>№4 </a:t>
            </a:r>
            <a:endParaRPr lang="ru-RU" dirty="0"/>
          </a:p>
        </p:txBody>
      </p:sp>
      <p:pic>
        <p:nvPicPr>
          <p:cNvPr id="1215" name="Picture 191"/>
          <p:cNvPicPr>
            <a:picLocks noChangeAspect="1" noChangeArrowheads="1"/>
          </p:cNvPicPr>
          <p:nvPr/>
        </p:nvPicPr>
        <p:blipFill>
          <a:blip r:embed="rId2" cstate="print"/>
          <a:srcRect/>
          <a:stretch>
            <a:fillRect/>
          </a:stretch>
        </p:blipFill>
        <p:spPr bwMode="auto">
          <a:xfrm>
            <a:off x="395536" y="908720"/>
            <a:ext cx="4032448" cy="5136232"/>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p:cNvSpPr>
          <p:nvPr>
            <p:ph type="title"/>
          </p:nvPr>
        </p:nvSpPr>
        <p:spPr>
          <a:xfrm>
            <a:off x="1475655" y="260350"/>
            <a:ext cx="6840761" cy="504825"/>
          </a:xfrm>
        </p:spPr>
        <p:txBody>
          <a:bodyPr/>
          <a:lstStyle/>
          <a:p>
            <a:r>
              <a:rPr lang="en-US" sz="2000" b="1" dirty="0" smtClean="0">
                <a:solidFill>
                  <a:srgbClr val="FFC000"/>
                </a:solidFill>
              </a:rPr>
              <a:t>ECOLOGICAL </a:t>
            </a:r>
            <a:r>
              <a:rPr lang="en-US" sz="2000" b="1" dirty="0">
                <a:solidFill>
                  <a:srgbClr val="FFC000"/>
                </a:solidFill>
              </a:rPr>
              <a:t>RESERVES FOR IMPROVING</a:t>
            </a:r>
            <a:r>
              <a:rPr lang="ru-RU" sz="2000" b="1" dirty="0">
                <a:solidFill>
                  <a:srgbClr val="FFC000"/>
                </a:solidFill>
              </a:rPr>
              <a:t> </a:t>
            </a:r>
            <a:r>
              <a:rPr lang="en-US" sz="2000" b="1" dirty="0">
                <a:solidFill>
                  <a:srgbClr val="FFC000"/>
                </a:solidFill>
              </a:rPr>
              <a:t>HEAT GENERATOR </a:t>
            </a:r>
            <a:r>
              <a:rPr lang="ru-RU" sz="2000" b="1" dirty="0">
                <a:solidFill>
                  <a:srgbClr val="FFC000"/>
                </a:solidFill>
              </a:rPr>
              <a:t/>
            </a:r>
            <a:br>
              <a:rPr lang="ru-RU" sz="2000" b="1" dirty="0">
                <a:solidFill>
                  <a:srgbClr val="FFC000"/>
                </a:solidFill>
              </a:rPr>
            </a:br>
            <a:r>
              <a:rPr lang="en-US" sz="2000" b="1" dirty="0">
                <a:solidFill>
                  <a:srgbClr val="FFC000"/>
                </a:solidFill>
              </a:rPr>
              <a:t>ECONOMIC EFFICIENCY</a:t>
            </a:r>
            <a:endParaRPr lang="ru-RU" sz="2000" b="1" dirty="0" smtClean="0">
              <a:solidFill>
                <a:srgbClr val="FFC000"/>
              </a:solidFill>
              <a:latin typeface="Arial" charset="0"/>
              <a:cs typeface="Times New Roman" pitchFamily="18" charset="0"/>
            </a:endParaRPr>
          </a:p>
        </p:txBody>
      </p:sp>
      <p:sp>
        <p:nvSpPr>
          <p:cNvPr id="19459" name="Rectangle 3"/>
          <p:cNvSpPr>
            <a:spLocks noGrp="1"/>
          </p:cNvSpPr>
          <p:nvPr>
            <p:ph type="body" idx="1"/>
          </p:nvPr>
        </p:nvSpPr>
        <p:spPr>
          <a:xfrm>
            <a:off x="467544" y="836712"/>
            <a:ext cx="8229600" cy="5688012"/>
          </a:xfrm>
        </p:spPr>
        <p:txBody>
          <a:bodyPr/>
          <a:lstStyle/>
          <a:p>
            <a:pPr marL="0" indent="0" algn="just">
              <a:lnSpc>
                <a:spcPct val="125000"/>
              </a:lnSpc>
              <a:spcBef>
                <a:spcPct val="0"/>
              </a:spcBef>
              <a:buNone/>
            </a:pPr>
            <a:r>
              <a:rPr lang="ru-RU" sz="1400" dirty="0" smtClean="0">
                <a:effectLst>
                  <a:outerShdw blurRad="38100" dist="38100" dir="2700000" algn="tl">
                    <a:srgbClr val="1F497D"/>
                  </a:outerShdw>
                </a:effectLst>
                <a:latin typeface="Arial" charset="0"/>
                <a:cs typeface="Arial" charset="0"/>
              </a:rPr>
              <a:t>..</a:t>
            </a:r>
            <a:r>
              <a:rPr lang="en-US" sz="1400" dirty="0" smtClean="0">
                <a:effectLst>
                  <a:outerShdw blurRad="38100" dist="38100" dir="2700000" algn="tl">
                    <a:srgbClr val="1F497D"/>
                  </a:outerShdw>
                </a:effectLst>
                <a:latin typeface="Arial" charset="0"/>
                <a:cs typeface="Arial" charset="0"/>
              </a:rPr>
              <a:t>  From MEA heater  2 h</a:t>
            </a:r>
            <a:r>
              <a:rPr lang="en-US" sz="1400" dirty="0" smtClean="0"/>
              <a:t>eated MEA solution enters throttle valve </a:t>
            </a:r>
            <a:r>
              <a:rPr lang="en-US" sz="1400" i="1" dirty="0" smtClean="0"/>
              <a:t>10 </a:t>
            </a:r>
            <a:r>
              <a:rPr lang="en-US" sz="1400" dirty="0" smtClean="0"/>
              <a:t>where solution pressure is reduced to atmospheric </a:t>
            </a:r>
            <a:r>
              <a:rPr lang="ru-RU" sz="1400" dirty="0" smtClean="0"/>
              <a:t>Р</a:t>
            </a:r>
            <a:r>
              <a:rPr lang="en-US" sz="1400" baseline="-25000" dirty="0" smtClean="0"/>
              <a:t>0</a:t>
            </a:r>
            <a:r>
              <a:rPr lang="en-US" sz="1400" dirty="0" smtClean="0"/>
              <a:t>, as a result of which it boils and in the form of a vapor and liquid mixture is fed through the lower liquid distributor </a:t>
            </a:r>
            <a:r>
              <a:rPr lang="en-US" sz="1400" i="1" dirty="0" smtClean="0"/>
              <a:t>12 </a:t>
            </a:r>
            <a:r>
              <a:rPr lang="en-US" sz="1400" dirty="0" smtClean="0"/>
              <a:t>into </a:t>
            </a:r>
            <a:r>
              <a:rPr lang="en-US" sz="1400" dirty="0" err="1" smtClean="0"/>
              <a:t>decarbonizer</a:t>
            </a:r>
            <a:r>
              <a:rPr lang="en-US" sz="1400" dirty="0" smtClean="0"/>
              <a:t> </a:t>
            </a:r>
            <a:r>
              <a:rPr lang="en-US" sz="1400" i="1" dirty="0" smtClean="0"/>
              <a:t>11</a:t>
            </a:r>
            <a:r>
              <a:rPr lang="en-US" sz="1400" dirty="0" smtClean="0"/>
              <a:t>, operating by a rectification principle. The light fraction from distributor </a:t>
            </a:r>
            <a:r>
              <a:rPr lang="en-US" sz="1400" i="1" dirty="0" smtClean="0"/>
              <a:t>12 </a:t>
            </a:r>
            <a:r>
              <a:rPr lang="en-US" sz="1400" dirty="0" smtClean="0"/>
              <a:t>in a vapor condition is raised to the upper section, filled with packing (for example, </a:t>
            </a:r>
            <a:r>
              <a:rPr lang="en-US" sz="1400" dirty="0" err="1" smtClean="0"/>
              <a:t>Raschig</a:t>
            </a:r>
            <a:r>
              <a:rPr lang="en-US" sz="1400" dirty="0" smtClean="0"/>
              <a:t> rings), where in a </a:t>
            </a:r>
            <a:r>
              <a:rPr lang="en-US" sz="1400" dirty="0" err="1" smtClean="0"/>
              <a:t>counterflow</a:t>
            </a:r>
            <a:r>
              <a:rPr lang="en-US" sz="1400" dirty="0" smtClean="0"/>
              <a:t> with liquid it is enriched with CO</a:t>
            </a:r>
            <a:r>
              <a:rPr lang="en-US" sz="1400" baseline="-25000" dirty="0" smtClean="0"/>
              <a:t>2</a:t>
            </a:r>
            <a:r>
              <a:rPr lang="en-US" sz="1400" dirty="0" smtClean="0"/>
              <a:t>, then enters vapor cooler </a:t>
            </a:r>
            <a:r>
              <a:rPr lang="en-US" sz="1400" i="1" dirty="0" smtClean="0"/>
              <a:t>14</a:t>
            </a:r>
            <a:r>
              <a:rPr lang="en-US" sz="1400" dirty="0" smtClean="0"/>
              <a:t>, cooled by feed water, in which there is MEA solution condensation (entering into condensate collector </a:t>
            </a:r>
            <a:r>
              <a:rPr lang="en-US" sz="1400" i="1" dirty="0" smtClean="0"/>
              <a:t>15</a:t>
            </a:r>
            <a:r>
              <a:rPr lang="en-US" sz="1400" dirty="0" smtClean="0"/>
              <a:t>) and separation of CO</a:t>
            </a:r>
            <a:r>
              <a:rPr lang="en-US" sz="1400" baseline="-25000" dirty="0" smtClean="0"/>
              <a:t>2 </a:t>
            </a:r>
            <a:r>
              <a:rPr lang="en-US" sz="1400" dirty="0" smtClean="0"/>
              <a:t>from it, which is fed by fan </a:t>
            </a:r>
            <a:r>
              <a:rPr lang="en-US" sz="1400" i="1" dirty="0" smtClean="0"/>
              <a:t>17 </a:t>
            </a:r>
            <a:r>
              <a:rPr lang="en-US" sz="1400" dirty="0" smtClean="0"/>
              <a:t>for packaging or to absorption tower </a:t>
            </a:r>
            <a:r>
              <a:rPr lang="en-US" sz="1400" i="1" dirty="0" smtClean="0"/>
              <a:t>18</a:t>
            </a:r>
            <a:r>
              <a:rPr lang="en-US" sz="1400" dirty="0" smtClean="0"/>
              <a:t>, and decarbonized MEA solution through hydraulic valve </a:t>
            </a:r>
            <a:r>
              <a:rPr lang="en-US" sz="1400" i="1" dirty="0" smtClean="0"/>
              <a:t>16 </a:t>
            </a:r>
            <a:r>
              <a:rPr lang="en-US" sz="1400" dirty="0" smtClean="0"/>
              <a:t>enters the upper section of </a:t>
            </a:r>
            <a:r>
              <a:rPr lang="en-US" sz="1400" dirty="0" err="1" smtClean="0"/>
              <a:t>decarbonizer</a:t>
            </a:r>
            <a:r>
              <a:rPr lang="en-US" sz="1400" dirty="0" smtClean="0"/>
              <a:t> </a:t>
            </a:r>
            <a:r>
              <a:rPr lang="en-US" sz="1400" i="1" dirty="0" smtClean="0"/>
              <a:t>11 </a:t>
            </a:r>
            <a:r>
              <a:rPr lang="en-US" sz="1400" dirty="0" smtClean="0"/>
              <a:t>partly for irrigating, and partly for irrigation of </a:t>
            </a:r>
            <a:r>
              <a:rPr lang="en-US" sz="1400" dirty="0" err="1" smtClean="0"/>
              <a:t>carbonizer</a:t>
            </a:r>
            <a:r>
              <a:rPr lang="en-US" sz="1400" dirty="0" smtClean="0"/>
              <a:t> </a:t>
            </a:r>
            <a:r>
              <a:rPr lang="en-US" sz="1400" i="1" dirty="0" smtClean="0"/>
              <a:t>6</a:t>
            </a:r>
            <a:r>
              <a:rPr lang="en-US" sz="1400" dirty="0" smtClean="0"/>
              <a:t>. In the packing section, there is cylinder filling with compressed CO</a:t>
            </a:r>
            <a:r>
              <a:rPr lang="en-US" sz="1400" baseline="-25000" dirty="0" smtClean="0"/>
              <a:t>2</a:t>
            </a:r>
            <a:r>
              <a:rPr lang="en-US" sz="1400" dirty="0" smtClean="0"/>
              <a:t>, and in the absorption tower during reaction of CO</a:t>
            </a:r>
            <a:r>
              <a:rPr lang="en-US" sz="1400" baseline="-25000" dirty="0" smtClean="0"/>
              <a:t>2 </a:t>
            </a:r>
            <a:r>
              <a:rPr lang="en-US" sz="1400" dirty="0" smtClean="0"/>
              <a:t>with particles of sodium hydroxide solution, sprayed by disperser </a:t>
            </a:r>
            <a:r>
              <a:rPr lang="en-US" sz="1400" i="1" dirty="0" smtClean="0"/>
              <a:t>19</a:t>
            </a:r>
            <a:r>
              <a:rPr lang="en-US" sz="1400" dirty="0" smtClean="0"/>
              <a:t>, there is formation of sodium carbonate solution (</a:t>
            </a:r>
            <a:r>
              <a:rPr lang="en-US" sz="1400" dirty="0" err="1" smtClean="0"/>
              <a:t>calcined</a:t>
            </a:r>
            <a:r>
              <a:rPr lang="en-US" sz="1400" dirty="0" smtClean="0"/>
              <a:t> soda) by the reaction</a:t>
            </a:r>
            <a:endParaRPr lang="ru-RU" sz="1400" dirty="0" smtClean="0"/>
          </a:p>
          <a:p>
            <a:pPr marL="0" indent="0" algn="r">
              <a:lnSpc>
                <a:spcPct val="125000"/>
              </a:lnSpc>
              <a:spcBef>
                <a:spcPct val="0"/>
              </a:spcBef>
              <a:buFontTx/>
              <a:buNone/>
            </a:pPr>
            <a:r>
              <a:rPr lang="ru-RU" sz="1400" dirty="0" smtClean="0">
                <a:effectLst>
                  <a:outerShdw blurRad="38100" dist="38100" dir="2700000" algn="tl">
                    <a:srgbClr val="1F497D"/>
                  </a:outerShdw>
                </a:effectLst>
                <a:latin typeface="Arial" charset="0"/>
                <a:cs typeface="Arial" charset="0"/>
              </a:rPr>
              <a:t>СО</a:t>
            </a:r>
            <a:r>
              <a:rPr lang="ru-RU" sz="1400" baseline="-25000" dirty="0" smtClean="0">
                <a:effectLst>
                  <a:outerShdw blurRad="38100" dist="38100" dir="2700000" algn="tl">
                    <a:srgbClr val="1F497D"/>
                  </a:outerShdw>
                </a:effectLst>
                <a:latin typeface="Arial" charset="0"/>
                <a:cs typeface="Arial" charset="0"/>
              </a:rPr>
              <a:t>2 </a:t>
            </a:r>
            <a:r>
              <a:rPr lang="ru-RU" sz="1400" dirty="0" smtClean="0">
                <a:effectLst>
                  <a:outerShdw blurRad="38100" dist="38100" dir="2700000" algn="tl">
                    <a:srgbClr val="1F497D"/>
                  </a:outerShdw>
                </a:effectLst>
                <a:latin typeface="Arial" charset="0"/>
                <a:cs typeface="Arial" charset="0"/>
              </a:rPr>
              <a:t>+ </a:t>
            </a:r>
            <a:r>
              <a:rPr lang="ru-RU" sz="1400" dirty="0" err="1" smtClean="0">
                <a:effectLst>
                  <a:outerShdw blurRad="38100" dist="38100" dir="2700000" algn="tl">
                    <a:srgbClr val="1F497D"/>
                  </a:outerShdw>
                </a:effectLst>
                <a:latin typeface="Arial" charset="0"/>
                <a:cs typeface="Arial" charset="0"/>
              </a:rPr>
              <a:t>NaOH</a:t>
            </a:r>
            <a:r>
              <a:rPr lang="ru-RU" sz="1400" dirty="0" smtClean="0">
                <a:effectLst>
                  <a:outerShdw blurRad="38100" dist="38100" dir="2700000" algn="tl">
                    <a:srgbClr val="1F497D"/>
                  </a:outerShdw>
                </a:effectLst>
                <a:latin typeface="Arial" charset="0"/>
                <a:cs typeface="Arial" charset="0"/>
              </a:rPr>
              <a:t> = Na</a:t>
            </a:r>
            <a:r>
              <a:rPr lang="ru-RU" sz="1400" baseline="-25000" dirty="0" smtClean="0">
                <a:effectLst>
                  <a:outerShdw blurRad="38100" dist="38100" dir="2700000" algn="tl">
                    <a:srgbClr val="1F497D"/>
                  </a:outerShdw>
                </a:effectLst>
                <a:latin typeface="Arial" charset="0"/>
                <a:cs typeface="Arial" charset="0"/>
              </a:rPr>
              <a:t>2</a:t>
            </a:r>
            <a:r>
              <a:rPr lang="ru-RU" sz="1400" dirty="0" smtClean="0">
                <a:effectLst>
                  <a:outerShdw blurRad="38100" dist="38100" dir="2700000" algn="tl">
                    <a:srgbClr val="1F497D"/>
                  </a:outerShdw>
                </a:effectLst>
                <a:latin typeface="Arial" charset="0"/>
                <a:cs typeface="Arial" charset="0"/>
              </a:rPr>
              <a:t>CO</a:t>
            </a:r>
            <a:r>
              <a:rPr lang="ru-RU" sz="1400" baseline="-25000" dirty="0" smtClean="0">
                <a:effectLst>
                  <a:outerShdw blurRad="38100" dist="38100" dir="2700000" algn="tl">
                    <a:srgbClr val="1F497D"/>
                  </a:outerShdw>
                </a:effectLst>
                <a:latin typeface="Arial" charset="0"/>
                <a:cs typeface="Arial" charset="0"/>
              </a:rPr>
              <a:t>3</a:t>
            </a:r>
            <a:r>
              <a:rPr lang="ru-RU" sz="1400" dirty="0" smtClean="0">
                <a:effectLst>
                  <a:outerShdw blurRad="38100" dist="38100" dir="2700000" algn="tl">
                    <a:srgbClr val="1F497D"/>
                  </a:outerShdw>
                </a:effectLst>
                <a:latin typeface="Arial" charset="0"/>
                <a:cs typeface="Arial" charset="0"/>
              </a:rPr>
              <a:t> + H</a:t>
            </a:r>
            <a:r>
              <a:rPr lang="ru-RU" sz="1400" baseline="-25000" dirty="0" smtClean="0">
                <a:effectLst>
                  <a:outerShdw blurRad="38100" dist="38100" dir="2700000" algn="tl">
                    <a:srgbClr val="1F497D"/>
                  </a:outerShdw>
                </a:effectLst>
                <a:latin typeface="Arial" charset="0"/>
                <a:cs typeface="Arial" charset="0"/>
              </a:rPr>
              <a:t>2</a:t>
            </a:r>
            <a:r>
              <a:rPr lang="ru-RU" sz="1400" dirty="0" smtClean="0">
                <a:effectLst>
                  <a:outerShdw blurRad="38100" dist="38100" dir="2700000" algn="tl">
                    <a:srgbClr val="1F497D"/>
                  </a:outerShdw>
                </a:effectLst>
                <a:latin typeface="Arial" charset="0"/>
                <a:cs typeface="Arial" charset="0"/>
              </a:rPr>
              <a:t>O    </a:t>
            </a:r>
            <a:r>
              <a:rPr lang="en-US" sz="1400" dirty="0" smtClean="0">
                <a:effectLst>
                  <a:outerShdw blurRad="38100" dist="38100" dir="2700000" algn="tl">
                    <a:srgbClr val="1F497D"/>
                  </a:outerShdw>
                </a:effectLst>
                <a:latin typeface="Arial" charset="0"/>
                <a:cs typeface="Arial" charset="0"/>
              </a:rPr>
              <a:t>			</a:t>
            </a:r>
            <a:r>
              <a:rPr lang="ru-RU" sz="1400" dirty="0" smtClean="0">
                <a:effectLst>
                  <a:outerShdw blurRad="38100" dist="38100" dir="2700000" algn="tl">
                    <a:srgbClr val="1F497D"/>
                  </a:outerShdw>
                </a:effectLst>
                <a:latin typeface="Arial" charset="0"/>
                <a:cs typeface="Arial" charset="0"/>
              </a:rPr>
              <a:t>(1)</a:t>
            </a:r>
          </a:p>
          <a:p>
            <a:pPr marL="0" indent="0" algn="just">
              <a:lnSpc>
                <a:spcPct val="130000"/>
              </a:lnSpc>
              <a:spcBef>
                <a:spcPct val="0"/>
              </a:spcBef>
              <a:buFontTx/>
              <a:buNone/>
            </a:pPr>
            <a:r>
              <a:rPr lang="en-US" sz="1400" dirty="0" smtClean="0"/>
              <a:t>        In order to provide unit continuous operation, the absorption tower is put into operation with a delay for       dispatch of CO</a:t>
            </a:r>
            <a:r>
              <a:rPr lang="en-US" sz="1400" baseline="-25000" dirty="0" smtClean="0"/>
              <a:t>2 </a:t>
            </a:r>
            <a:r>
              <a:rPr lang="en-US" sz="1400" dirty="0" smtClean="0"/>
              <a:t>to users.</a:t>
            </a:r>
            <a:endParaRPr lang="ru-RU" sz="1400" dirty="0" smtClean="0"/>
          </a:p>
          <a:p>
            <a:pPr marL="0" indent="0" algn="just">
              <a:buNone/>
            </a:pPr>
            <a:r>
              <a:rPr lang="en-US" sz="1400" dirty="0" smtClean="0"/>
              <a:t>       The heavy fraction from distributor </a:t>
            </a:r>
            <a:r>
              <a:rPr lang="en-US" sz="1400" i="1" dirty="0" smtClean="0"/>
              <a:t>12 </a:t>
            </a:r>
            <a:r>
              <a:rPr lang="en-US" sz="1400" dirty="0" smtClean="0"/>
              <a:t>in a vapor-liquid condition descends to the lower section, packed with filler </a:t>
            </a:r>
            <a:r>
              <a:rPr lang="en-US" sz="1400" i="1" dirty="0" smtClean="0"/>
              <a:t>13</a:t>
            </a:r>
            <a:r>
              <a:rPr lang="en-US" sz="1400" dirty="0" smtClean="0"/>
              <a:t>, where in reflux with CO</a:t>
            </a:r>
            <a:r>
              <a:rPr lang="en-US" sz="1400" baseline="-25000" dirty="0" smtClean="0"/>
              <a:t>2 </a:t>
            </a:r>
            <a:r>
              <a:rPr lang="en-US" sz="1400" dirty="0" smtClean="0"/>
              <a:t>it is enriched with water and enters the </a:t>
            </a:r>
            <a:r>
              <a:rPr lang="en-US" sz="1400" dirty="0" err="1" smtClean="0"/>
              <a:t>decarbonizer</a:t>
            </a:r>
            <a:r>
              <a:rPr lang="en-US" sz="1400" dirty="0" smtClean="0"/>
              <a:t> tube </a:t>
            </a:r>
            <a:r>
              <a:rPr lang="en-US" sz="1400" i="1" dirty="0" smtClean="0"/>
              <a:t>11</a:t>
            </a:r>
            <a:r>
              <a:rPr lang="en-US" sz="1400" dirty="0" smtClean="0"/>
              <a:t>, which is heated by live steam (for example, steam from the continuous blowing separator)</a:t>
            </a:r>
            <a:r>
              <a:rPr lang="ru-RU" sz="1400" dirty="0" smtClean="0"/>
              <a:t>,</a:t>
            </a:r>
            <a:r>
              <a:rPr lang="en-US" sz="1400" dirty="0" smtClean="0"/>
              <a:t> </a:t>
            </a:r>
            <a:r>
              <a:rPr lang="en-US" sz="1400" dirty="0"/>
              <a:t>t</a:t>
            </a:r>
            <a:r>
              <a:rPr lang="en-US" sz="1400" dirty="0" smtClean="0"/>
              <a:t>he amount of it (steam) is insignificant, since saturated MEA solution is brought to boiling in heater </a:t>
            </a:r>
            <a:r>
              <a:rPr lang="en-US" sz="1400" i="1" dirty="0" smtClean="0"/>
              <a:t>2. A</a:t>
            </a:r>
            <a:r>
              <a:rPr lang="en-US" sz="1400" dirty="0" smtClean="0"/>
              <a:t>fter decarbonizing MEA solution by circulation pump </a:t>
            </a:r>
            <a:r>
              <a:rPr lang="en-US" sz="1400" i="1" dirty="0" smtClean="0"/>
              <a:t>20 </a:t>
            </a:r>
            <a:r>
              <a:rPr lang="en-US" sz="1400" dirty="0" smtClean="0"/>
              <a:t>is fed for irrigation in </a:t>
            </a:r>
            <a:r>
              <a:rPr lang="en-US" sz="1400" dirty="0" err="1" smtClean="0"/>
              <a:t>carbonizer</a:t>
            </a:r>
            <a:r>
              <a:rPr lang="en-US" sz="1400" dirty="0" smtClean="0"/>
              <a:t> </a:t>
            </a:r>
            <a:r>
              <a:rPr lang="en-US" sz="1400" i="1" dirty="0" smtClean="0"/>
              <a:t>6</a:t>
            </a:r>
            <a:r>
              <a:rPr lang="en-US" sz="1400" dirty="0" smtClean="0"/>
              <a:t>.</a:t>
            </a:r>
            <a:endParaRPr lang="ru-RU" sz="1400" dirty="0" smtClean="0"/>
          </a:p>
          <a:p>
            <a:pPr marL="0" indent="0" algn="just">
              <a:lnSpc>
                <a:spcPct val="125000"/>
              </a:lnSpc>
              <a:spcBef>
                <a:spcPct val="0"/>
              </a:spcBef>
              <a:buFontTx/>
              <a:buNone/>
            </a:pPr>
            <a:endParaRPr lang="ru-RU" sz="1300" dirty="0" smtClean="0">
              <a:effectLst>
                <a:outerShdw blurRad="38100" dist="38100" dir="2700000" algn="tl">
                  <a:srgbClr val="1F497D"/>
                </a:outerShdw>
              </a:effectLst>
              <a:latin typeface="Arial" charset="0"/>
              <a:cs typeface="Arial" charset="0"/>
            </a:endParaRPr>
          </a:p>
          <a:p>
            <a:pPr marL="0" indent="0" algn="just">
              <a:spcBef>
                <a:spcPct val="0"/>
              </a:spcBef>
              <a:buFontTx/>
              <a:buNone/>
            </a:pPr>
            <a:r>
              <a:rPr lang="ru-RU" sz="1200" dirty="0" smtClean="0">
                <a:effectLst>
                  <a:outerShdw blurRad="38100" dist="38100" dir="2700000" algn="tl">
                    <a:srgbClr val="1F497D"/>
                  </a:outerShdw>
                </a:effectLst>
                <a:latin typeface="Arial" charset="0"/>
                <a:cs typeface="Arial" charset="0"/>
              </a:rPr>
              <a:t>          </a:t>
            </a:r>
          </a:p>
        </p:txBody>
      </p:sp>
      <p:sp>
        <p:nvSpPr>
          <p:cNvPr id="4" name="Прямоугольник 3"/>
          <p:cNvSpPr/>
          <p:nvPr/>
        </p:nvSpPr>
        <p:spPr>
          <a:xfrm>
            <a:off x="395536" y="188640"/>
            <a:ext cx="784189" cy="461665"/>
          </a:xfrm>
          <a:prstGeom prst="rect">
            <a:avLst/>
          </a:prstGeom>
        </p:spPr>
        <p:txBody>
          <a:bodyPr wrap="none">
            <a:spAutoFit/>
          </a:bodyPr>
          <a:lstStyle/>
          <a:p>
            <a:r>
              <a:rPr lang="ru-RU" b="1" dirty="0" smtClean="0">
                <a:solidFill>
                  <a:srgbClr val="FFC000"/>
                </a:solidFill>
                <a:cs typeface="Times New Roman" pitchFamily="18" charset="0"/>
              </a:rPr>
              <a:t>№5 </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title"/>
          </p:nvPr>
        </p:nvSpPr>
        <p:spPr>
          <a:xfrm>
            <a:off x="1979712" y="260350"/>
            <a:ext cx="6718200" cy="720378"/>
          </a:xfrm>
        </p:spPr>
        <p:txBody>
          <a:bodyPr/>
          <a:lstStyle/>
          <a:p>
            <a:r>
              <a:rPr lang="en-US" sz="2000" b="1" dirty="0" smtClean="0">
                <a:solidFill>
                  <a:srgbClr val="FFC000"/>
                </a:solidFill>
              </a:rPr>
              <a:t>ECOLOGICAL </a:t>
            </a:r>
            <a:r>
              <a:rPr lang="en-US" sz="2000" b="1" dirty="0">
                <a:solidFill>
                  <a:srgbClr val="FFC000"/>
                </a:solidFill>
              </a:rPr>
              <a:t>RESERVES FOR IMPROVING</a:t>
            </a:r>
            <a:r>
              <a:rPr lang="ru-RU" sz="2000" b="1" dirty="0">
                <a:solidFill>
                  <a:srgbClr val="FFC000"/>
                </a:solidFill>
              </a:rPr>
              <a:t> </a:t>
            </a:r>
            <a:r>
              <a:rPr lang="en-US" sz="2000" b="1" dirty="0">
                <a:solidFill>
                  <a:srgbClr val="FFC000"/>
                </a:solidFill>
              </a:rPr>
              <a:t>HEAT GENERATOR </a:t>
            </a:r>
            <a:r>
              <a:rPr lang="ru-RU" sz="2000" b="1" dirty="0">
                <a:solidFill>
                  <a:srgbClr val="FFC000"/>
                </a:solidFill>
              </a:rPr>
              <a:t/>
            </a:r>
            <a:br>
              <a:rPr lang="ru-RU" sz="2000" b="1" dirty="0">
                <a:solidFill>
                  <a:srgbClr val="FFC000"/>
                </a:solidFill>
              </a:rPr>
            </a:br>
            <a:r>
              <a:rPr lang="en-US" sz="2000" b="1" dirty="0">
                <a:solidFill>
                  <a:srgbClr val="FFC000"/>
                </a:solidFill>
              </a:rPr>
              <a:t>ECONOMIC </a:t>
            </a:r>
            <a:r>
              <a:rPr lang="en-US" sz="2000" b="1" dirty="0" smtClean="0">
                <a:solidFill>
                  <a:srgbClr val="FFC000"/>
                </a:solidFill>
              </a:rPr>
              <a:t>EFFICIENCY</a:t>
            </a:r>
            <a:endParaRPr lang="ru-RU" sz="2000" b="1" dirty="0" smtClean="0">
              <a:solidFill>
                <a:srgbClr val="FFC000"/>
              </a:solidFill>
              <a:latin typeface="Arial" charset="0"/>
              <a:cs typeface="Times New Roman" pitchFamily="18" charset="0"/>
            </a:endParaRPr>
          </a:p>
        </p:txBody>
      </p:sp>
      <p:sp>
        <p:nvSpPr>
          <p:cNvPr id="20483" name="Rectangle 3"/>
          <p:cNvSpPr>
            <a:spLocks noGrp="1"/>
          </p:cNvSpPr>
          <p:nvPr>
            <p:ph type="body" idx="1"/>
          </p:nvPr>
        </p:nvSpPr>
        <p:spPr>
          <a:xfrm>
            <a:off x="468313" y="908050"/>
            <a:ext cx="8229600" cy="5399088"/>
          </a:xfrm>
        </p:spPr>
        <p:txBody>
          <a:bodyPr/>
          <a:lstStyle/>
          <a:p>
            <a:pPr>
              <a:buNone/>
            </a:pPr>
            <a:r>
              <a:rPr lang="ru-RU" sz="2000" dirty="0" smtClean="0">
                <a:effectLst>
                  <a:outerShdw blurRad="38100" dist="38100" dir="2700000" algn="tl">
                    <a:srgbClr val="1F497D"/>
                  </a:outerShdw>
                </a:effectLst>
                <a:latin typeface="Arial" charset="0"/>
                <a:cs typeface="Arial" charset="0"/>
              </a:rPr>
              <a:t>       </a:t>
            </a:r>
            <a:endParaRPr lang="en-US" sz="2000" dirty="0" smtClean="0">
              <a:effectLst>
                <a:outerShdw blurRad="38100" dist="38100" dir="2700000" algn="tl">
                  <a:srgbClr val="1F497D"/>
                </a:outerShdw>
              </a:effectLst>
              <a:latin typeface="Arial" charset="0"/>
              <a:cs typeface="Arial" charset="0"/>
            </a:endParaRPr>
          </a:p>
          <a:p>
            <a:pPr marL="0" algn="just">
              <a:buNone/>
            </a:pPr>
            <a:r>
              <a:rPr lang="en-US" sz="2000" dirty="0">
                <a:effectLst>
                  <a:outerShdw blurRad="38100" dist="38100" dir="2700000" algn="tl">
                    <a:srgbClr val="1F497D"/>
                  </a:outerShdw>
                </a:effectLst>
                <a:latin typeface="Arial" charset="0"/>
                <a:cs typeface="Arial" charset="0"/>
              </a:rPr>
              <a:t> </a:t>
            </a:r>
            <a:r>
              <a:rPr lang="en-US" sz="2000" dirty="0" smtClean="0">
                <a:effectLst>
                  <a:outerShdw blurRad="38100" dist="38100" dir="2700000" algn="tl">
                    <a:srgbClr val="1F497D"/>
                  </a:outerShdw>
                </a:effectLst>
                <a:latin typeface="Arial" charset="0"/>
                <a:cs typeface="Arial" charset="0"/>
              </a:rPr>
              <a:t>      </a:t>
            </a:r>
            <a:r>
              <a:rPr lang="ru-RU" sz="2000" dirty="0" smtClean="0">
                <a:effectLst>
                  <a:outerShdw blurRad="38100" dist="38100" dir="2700000" algn="tl">
                    <a:srgbClr val="1F497D"/>
                  </a:outerShdw>
                </a:effectLst>
                <a:latin typeface="Arial" charset="0"/>
                <a:cs typeface="Arial" charset="0"/>
              </a:rPr>
              <a:t> </a:t>
            </a:r>
            <a:r>
              <a:rPr lang="en-US" sz="2000" dirty="0"/>
              <a:t>Economic efficiency was determined as the additional expenditure connected with reducing the temperature of </a:t>
            </a:r>
            <a:r>
              <a:rPr lang="en-US" sz="2000" dirty="0" smtClean="0"/>
              <a:t>emerging </a:t>
            </a:r>
            <a:r>
              <a:rPr lang="en-US" sz="2000" dirty="0"/>
              <a:t>gases with retention of the hot air </a:t>
            </a:r>
            <a:r>
              <a:rPr lang="en-US" sz="2000" dirty="0" smtClean="0"/>
              <a:t>temperature.</a:t>
            </a:r>
            <a:endParaRPr lang="ru-RU" sz="2000" dirty="0" smtClean="0">
              <a:effectLst>
                <a:outerShdw blurRad="38100" dist="38100" dir="2700000" algn="tl">
                  <a:srgbClr val="1F497D"/>
                </a:outerShdw>
              </a:effectLst>
              <a:latin typeface="Arial" charset="0"/>
              <a:cs typeface="Arial" charset="0"/>
            </a:endParaRPr>
          </a:p>
          <a:p>
            <a:pPr marL="0" algn="just">
              <a:buNone/>
            </a:pPr>
            <a:r>
              <a:rPr lang="ru-RU" sz="2000" dirty="0" smtClean="0">
                <a:effectLst>
                  <a:outerShdw blurRad="38100" dist="38100" dir="2700000" algn="tl">
                    <a:srgbClr val="1F497D"/>
                  </a:outerShdw>
                </a:effectLst>
                <a:latin typeface="Arial" charset="0"/>
                <a:cs typeface="Arial" charset="0"/>
              </a:rPr>
              <a:t>        </a:t>
            </a:r>
            <a:r>
              <a:rPr lang="en-US" sz="2000" dirty="0"/>
              <a:t>The cost of the flue gas cleaning unit with utilization of heat, harmful impurities, and carbon dioxide depends on </a:t>
            </a:r>
            <a:r>
              <a:rPr lang="en-US" sz="2000" dirty="0" smtClean="0"/>
              <a:t>the type </a:t>
            </a:r>
            <a:r>
              <a:rPr lang="en-US" sz="2000" dirty="0"/>
              <a:t>of installation, individual (operating for one boiler), or group (operating for a group of boilers). An advantage of the individual version is the possibility of extensive control of productivity and other production parameters of the unit, and for the group version it is lower specific capital investment.</a:t>
            </a:r>
            <a:endParaRPr lang="ru-RU" sz="2000" dirty="0"/>
          </a:p>
          <a:p>
            <a:pPr marL="0" algn="just">
              <a:buNone/>
            </a:pPr>
            <a:r>
              <a:rPr lang="en-US" sz="2000" dirty="0" smtClean="0"/>
              <a:t>        Calculation </a:t>
            </a:r>
            <a:r>
              <a:rPr lang="en-US" sz="2000" dirty="0"/>
              <a:t>was performed for the individual version, for a DKVR–20–13 boiler operating on natural gas with an average flue gas flow rate </a:t>
            </a:r>
            <a:r>
              <a:rPr lang="en-US" sz="2000" i="1" dirty="0"/>
              <a:t>V </a:t>
            </a:r>
            <a:r>
              <a:rPr lang="en-US" sz="2000" dirty="0"/>
              <a:t>= 20000 m</a:t>
            </a:r>
            <a:r>
              <a:rPr lang="en-US" sz="2000" baseline="30000" dirty="0"/>
              <a:t>3</a:t>
            </a:r>
            <a:r>
              <a:rPr lang="en-US" sz="2000" dirty="0"/>
              <a:t>/h, and average initial concentrations </a:t>
            </a:r>
            <a:r>
              <a:rPr lang="en-US" sz="2000" dirty="0" err="1"/>
              <a:t>NO</a:t>
            </a:r>
            <a:r>
              <a:rPr lang="en-US" sz="2000" i="1" baseline="-25000" dirty="0" err="1"/>
              <a:t>x</a:t>
            </a:r>
            <a:r>
              <a:rPr lang="en-US" sz="2000" i="1" baseline="-25000" dirty="0"/>
              <a:t> </a:t>
            </a:r>
            <a:r>
              <a:rPr lang="en-US" sz="2000" dirty="0"/>
              <a:t>= 0.355 g/m</a:t>
            </a:r>
            <a:r>
              <a:rPr lang="en-US" sz="2000" baseline="30000" dirty="0"/>
              <a:t>3 </a:t>
            </a:r>
            <a:r>
              <a:rPr lang="en-US" sz="2000" dirty="0"/>
              <a:t>(3·10</a:t>
            </a:r>
            <a:r>
              <a:rPr lang="en-US" sz="2000" baseline="30000" dirty="0"/>
              <a:t>–4 </a:t>
            </a:r>
            <a:r>
              <a:rPr lang="en-US" sz="2000" dirty="0"/>
              <a:t>vol.%) and CO</a:t>
            </a:r>
            <a:r>
              <a:rPr lang="en-US" sz="2000" baseline="-25000" dirty="0"/>
              <a:t>2 </a:t>
            </a:r>
            <a:r>
              <a:rPr lang="en-US" sz="2000" dirty="0" smtClean="0"/>
              <a:t>= </a:t>
            </a:r>
            <a:r>
              <a:rPr lang="en-US" sz="2000" dirty="0"/>
              <a:t>200 g/m</a:t>
            </a:r>
            <a:r>
              <a:rPr lang="en-US" sz="2000" baseline="30000" dirty="0"/>
              <a:t>3 </a:t>
            </a:r>
            <a:r>
              <a:rPr lang="en-US" sz="2000" dirty="0"/>
              <a:t>(10 vol.%).</a:t>
            </a:r>
            <a:endParaRPr lang="ru-RU" sz="2000" dirty="0"/>
          </a:p>
          <a:p>
            <a:pPr marL="0" indent="0" algn="just">
              <a:lnSpc>
                <a:spcPct val="150000"/>
              </a:lnSpc>
              <a:spcBef>
                <a:spcPct val="0"/>
              </a:spcBef>
              <a:buFontTx/>
              <a:buNone/>
            </a:pPr>
            <a:endParaRPr lang="ru-RU" sz="2000" dirty="0" smtClean="0">
              <a:effectLst>
                <a:outerShdw blurRad="38100" dist="38100" dir="2700000" algn="tl">
                  <a:srgbClr val="1F497D"/>
                </a:outerShdw>
              </a:effectLst>
              <a:latin typeface="Arial" charset="0"/>
              <a:cs typeface="Arial" charset="0"/>
            </a:endParaRPr>
          </a:p>
        </p:txBody>
      </p:sp>
      <p:sp>
        <p:nvSpPr>
          <p:cNvPr id="4" name="Прямоугольник 3"/>
          <p:cNvSpPr/>
          <p:nvPr/>
        </p:nvSpPr>
        <p:spPr>
          <a:xfrm>
            <a:off x="467544" y="188640"/>
            <a:ext cx="784189" cy="461665"/>
          </a:xfrm>
          <a:prstGeom prst="rect">
            <a:avLst/>
          </a:prstGeom>
        </p:spPr>
        <p:txBody>
          <a:bodyPr wrap="none">
            <a:spAutoFit/>
          </a:bodyPr>
          <a:lstStyle/>
          <a:p>
            <a:r>
              <a:rPr lang="ru-RU" b="1" dirty="0" smtClean="0">
                <a:solidFill>
                  <a:srgbClr val="FFC000"/>
                </a:solidFill>
                <a:cs typeface="Times New Roman" pitchFamily="18" charset="0"/>
              </a:rPr>
              <a:t>№6 </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p:nvPr>
        </p:nvSpPr>
        <p:spPr>
          <a:xfrm>
            <a:off x="1979712" y="260350"/>
            <a:ext cx="6695976" cy="576263"/>
          </a:xfrm>
        </p:spPr>
        <p:txBody>
          <a:bodyPr/>
          <a:lstStyle/>
          <a:p>
            <a:r>
              <a:rPr lang="en-US" sz="2000" b="1" dirty="0" smtClean="0">
                <a:solidFill>
                  <a:srgbClr val="FFC000"/>
                </a:solidFill>
              </a:rPr>
              <a:t>ECOLOGICAL </a:t>
            </a:r>
            <a:r>
              <a:rPr lang="en-US" sz="2000" b="1" dirty="0">
                <a:solidFill>
                  <a:srgbClr val="FFC000"/>
                </a:solidFill>
              </a:rPr>
              <a:t>RESERVES FOR IMPROVING</a:t>
            </a:r>
            <a:r>
              <a:rPr lang="ru-RU" sz="2000" b="1" dirty="0">
                <a:solidFill>
                  <a:srgbClr val="FFC000"/>
                </a:solidFill>
              </a:rPr>
              <a:t> </a:t>
            </a:r>
            <a:r>
              <a:rPr lang="en-US" sz="2000" b="1" dirty="0">
                <a:solidFill>
                  <a:srgbClr val="FFC000"/>
                </a:solidFill>
              </a:rPr>
              <a:t>HEAT GENERATOR </a:t>
            </a:r>
            <a:r>
              <a:rPr lang="ru-RU" sz="2000" b="1" dirty="0">
                <a:solidFill>
                  <a:srgbClr val="FFC000"/>
                </a:solidFill>
              </a:rPr>
              <a:t/>
            </a:r>
            <a:br>
              <a:rPr lang="ru-RU" sz="2000" b="1" dirty="0">
                <a:solidFill>
                  <a:srgbClr val="FFC000"/>
                </a:solidFill>
              </a:rPr>
            </a:br>
            <a:r>
              <a:rPr lang="en-US" sz="2000" b="1" dirty="0">
                <a:solidFill>
                  <a:srgbClr val="FFC000"/>
                </a:solidFill>
              </a:rPr>
              <a:t>ECONOMIC EFFICIENCY</a:t>
            </a:r>
            <a:endParaRPr lang="ru-RU" sz="2000" b="1" dirty="0" smtClean="0">
              <a:solidFill>
                <a:srgbClr val="FFC000"/>
              </a:solidFill>
              <a:latin typeface="Arial" charset="0"/>
              <a:cs typeface="Times New Roman" pitchFamily="18" charset="0"/>
            </a:endParaRPr>
          </a:p>
        </p:txBody>
      </p:sp>
      <p:sp>
        <p:nvSpPr>
          <p:cNvPr id="21508" name="Rectangle 4"/>
          <p:cNvSpPr>
            <a:spLocks noChangeArrowheads="1"/>
          </p:cNvSpPr>
          <p:nvPr/>
        </p:nvSpPr>
        <p:spPr bwMode="auto">
          <a:xfrm>
            <a:off x="395288" y="724432"/>
            <a:ext cx="8351837" cy="5209118"/>
          </a:xfrm>
          <a:prstGeom prst="rect">
            <a:avLst/>
          </a:prstGeom>
          <a:noFill/>
          <a:ln w="9525">
            <a:noFill/>
            <a:miter lim="800000"/>
            <a:headEnd/>
            <a:tailEnd/>
          </a:ln>
          <a:effectLst/>
        </p:spPr>
        <p:txBody>
          <a:bodyPr anchor="ctr">
            <a:spAutoFit/>
          </a:bodyPr>
          <a:lstStyle/>
          <a:p>
            <a:pPr>
              <a:lnSpc>
                <a:spcPct val="150000"/>
              </a:lnSpc>
            </a:pPr>
            <a:r>
              <a:rPr lang="en-US" sz="1800" dirty="0" smtClean="0"/>
              <a:t>      </a:t>
            </a:r>
            <a:r>
              <a:rPr lang="en-US" sz="2000" dirty="0" smtClean="0"/>
              <a:t>Additional </a:t>
            </a:r>
            <a:r>
              <a:rPr lang="en-US" sz="2000" dirty="0"/>
              <a:t>expenditure, connected with equipping the enterprise with the proposed cleaning unit and utilizing </a:t>
            </a:r>
            <a:r>
              <a:rPr lang="en-US" sz="2000" dirty="0" smtClean="0"/>
              <a:t>flue gases</a:t>
            </a:r>
            <a:r>
              <a:rPr lang="en-US" sz="2000" dirty="0"/>
              <a:t>, may be presented approximately in the form of the relationship</a:t>
            </a:r>
            <a:endParaRPr lang="ru-RU" sz="2000" dirty="0"/>
          </a:p>
          <a:p>
            <a:pPr indent="173038" algn="just">
              <a:lnSpc>
                <a:spcPct val="125000"/>
              </a:lnSpc>
            </a:pPr>
            <a:endParaRPr lang="en-US" sz="2000" i="1" dirty="0" smtClean="0"/>
          </a:p>
          <a:p>
            <a:pPr indent="173038" algn="just">
              <a:lnSpc>
                <a:spcPct val="125000"/>
              </a:lnSpc>
            </a:pPr>
            <a:r>
              <a:rPr lang="ru-RU" sz="1800" i="1" dirty="0" smtClean="0"/>
              <a:t>S</a:t>
            </a:r>
            <a:r>
              <a:rPr lang="en-US" sz="1800" baseline="-25000" dirty="0" smtClean="0"/>
              <a:t>ad</a:t>
            </a:r>
            <a:r>
              <a:rPr lang="ru-RU" sz="1800" dirty="0" smtClean="0"/>
              <a:t> </a:t>
            </a:r>
            <a:r>
              <a:rPr lang="ru-RU" sz="1800" dirty="0"/>
              <a:t>= Δ</a:t>
            </a:r>
            <a:r>
              <a:rPr lang="ru-RU" sz="1800" i="1" dirty="0"/>
              <a:t>S</a:t>
            </a:r>
            <a:r>
              <a:rPr lang="ru-RU" sz="1800" baseline="-25000" dirty="0"/>
              <a:t>2</a:t>
            </a:r>
            <a:r>
              <a:rPr lang="ru-RU" sz="1800" dirty="0"/>
              <a:t> </a:t>
            </a:r>
            <a:r>
              <a:rPr lang="ru-RU" sz="1800" dirty="0" smtClean="0"/>
              <a:t>+ Δ</a:t>
            </a:r>
            <a:r>
              <a:rPr lang="ru-RU" sz="1800" i="1" dirty="0" smtClean="0"/>
              <a:t>S</a:t>
            </a:r>
            <a:r>
              <a:rPr lang="ru-RU" sz="1800" baseline="-25000" dirty="0" smtClean="0"/>
              <a:t>3</a:t>
            </a:r>
            <a:r>
              <a:rPr lang="ru-RU" sz="1800" dirty="0" smtClean="0"/>
              <a:t> </a:t>
            </a:r>
            <a:r>
              <a:rPr lang="ru-RU" sz="1800" dirty="0"/>
              <a:t>+ Δ</a:t>
            </a:r>
            <a:r>
              <a:rPr lang="ru-RU" sz="1800" i="1" dirty="0"/>
              <a:t>S</a:t>
            </a:r>
            <a:r>
              <a:rPr lang="ru-RU" sz="1800" baseline="-25000" dirty="0"/>
              <a:t>4 </a:t>
            </a:r>
            <a:r>
              <a:rPr lang="ru-RU" sz="1800" dirty="0" smtClean="0"/>
              <a:t>+Δ</a:t>
            </a:r>
            <a:r>
              <a:rPr lang="ru-RU" sz="1800" i="1" dirty="0" smtClean="0"/>
              <a:t>S</a:t>
            </a:r>
            <a:r>
              <a:rPr lang="ru-RU" sz="1800" baseline="-25000" dirty="0" smtClean="0"/>
              <a:t>5</a:t>
            </a:r>
            <a:r>
              <a:rPr lang="ru-RU" sz="1800" dirty="0" smtClean="0"/>
              <a:t> </a:t>
            </a:r>
            <a:r>
              <a:rPr lang="ru-RU" sz="1800" dirty="0"/>
              <a:t>+ Δ</a:t>
            </a:r>
            <a:r>
              <a:rPr lang="ru-RU" sz="1800" i="1" dirty="0"/>
              <a:t>S</a:t>
            </a:r>
            <a:r>
              <a:rPr lang="ru-RU" sz="1800" baseline="-25000" dirty="0"/>
              <a:t>6</a:t>
            </a:r>
            <a:r>
              <a:rPr lang="ru-RU" sz="1800" dirty="0"/>
              <a:t> +</a:t>
            </a:r>
            <a:r>
              <a:rPr lang="ru-RU" sz="1800" i="1" dirty="0"/>
              <a:t>S</a:t>
            </a:r>
            <a:r>
              <a:rPr lang="ru-RU" sz="1800" baseline="-25000" dirty="0"/>
              <a:t>9</a:t>
            </a:r>
            <a:r>
              <a:rPr lang="ru-RU" sz="1800" dirty="0"/>
              <a:t> + Δ</a:t>
            </a:r>
            <a:r>
              <a:rPr lang="ru-RU" sz="1800" i="1" dirty="0"/>
              <a:t>S</a:t>
            </a:r>
            <a:r>
              <a:rPr lang="ru-RU" sz="1800" baseline="-25000" dirty="0"/>
              <a:t>11</a:t>
            </a:r>
            <a:r>
              <a:rPr lang="ru-RU" sz="1800" dirty="0"/>
              <a:t> +ΔS</a:t>
            </a:r>
            <a:r>
              <a:rPr lang="ru-RU" sz="1800" baseline="-25000" dirty="0"/>
              <a:t>14</a:t>
            </a:r>
            <a:r>
              <a:rPr lang="ru-RU" sz="1800" dirty="0"/>
              <a:t> + ΔS</a:t>
            </a:r>
            <a:r>
              <a:rPr lang="ru-RU" sz="1800" baseline="-25000" dirty="0"/>
              <a:t>17</a:t>
            </a:r>
            <a:r>
              <a:rPr lang="ru-RU" sz="1800" dirty="0"/>
              <a:t> + ΔS18 + Δ</a:t>
            </a:r>
            <a:r>
              <a:rPr lang="ru-RU" sz="1800" i="1" dirty="0"/>
              <a:t>S</a:t>
            </a:r>
            <a:r>
              <a:rPr lang="ru-RU" sz="1800" baseline="-25000" dirty="0"/>
              <a:t>20</a:t>
            </a:r>
            <a:r>
              <a:rPr lang="ru-RU" sz="1800" dirty="0"/>
              <a:t>, </a:t>
            </a:r>
            <a:r>
              <a:rPr lang="ru-RU" sz="1800" dirty="0" smtClean="0"/>
              <a:t>(2)</a:t>
            </a:r>
          </a:p>
          <a:p>
            <a:pPr indent="173038" algn="ctr">
              <a:lnSpc>
                <a:spcPct val="125000"/>
              </a:lnSpc>
            </a:pPr>
            <a:endParaRPr lang="en-US" sz="1800" dirty="0" smtClean="0"/>
          </a:p>
          <a:p>
            <a:pPr indent="173038" algn="just">
              <a:lnSpc>
                <a:spcPct val="150000"/>
              </a:lnSpc>
            </a:pPr>
            <a:r>
              <a:rPr lang="en-US" sz="2000" dirty="0" smtClean="0"/>
              <a:t>where </a:t>
            </a:r>
            <a:r>
              <a:rPr lang="en-US" sz="2000" dirty="0"/>
              <a:t>expenditures, rubles: </a:t>
            </a:r>
            <a:r>
              <a:rPr lang="ru-RU" sz="2000" dirty="0"/>
              <a:t>Δ</a:t>
            </a:r>
            <a:r>
              <a:rPr lang="en-US" sz="2000" i="1" dirty="0"/>
              <a:t>S</a:t>
            </a:r>
            <a:r>
              <a:rPr lang="en-US" sz="2000" baseline="-25000" dirty="0"/>
              <a:t>2 </a:t>
            </a:r>
            <a:r>
              <a:rPr lang="en-US" sz="2000" dirty="0"/>
              <a:t>for MEA heater </a:t>
            </a:r>
            <a:r>
              <a:rPr lang="en-US" sz="2000" i="1" dirty="0"/>
              <a:t>2</a:t>
            </a:r>
            <a:r>
              <a:rPr lang="en-US" sz="2000" dirty="0"/>
              <a:t>; </a:t>
            </a:r>
            <a:r>
              <a:rPr lang="ru-RU" sz="2000" dirty="0"/>
              <a:t>Δ</a:t>
            </a:r>
            <a:r>
              <a:rPr lang="en-US" sz="2000" i="1" dirty="0"/>
              <a:t>S</a:t>
            </a:r>
            <a:r>
              <a:rPr lang="en-US" sz="2000" baseline="-25000" dirty="0"/>
              <a:t>3 </a:t>
            </a:r>
            <a:r>
              <a:rPr lang="en-US" sz="2000" dirty="0"/>
              <a:t>for heat exchanger </a:t>
            </a:r>
            <a:r>
              <a:rPr lang="en-US" sz="2000" i="1" dirty="0"/>
              <a:t>3</a:t>
            </a:r>
            <a:r>
              <a:rPr lang="en-US" sz="2000" dirty="0"/>
              <a:t>; </a:t>
            </a:r>
            <a:r>
              <a:rPr lang="ru-RU" sz="2000" dirty="0"/>
              <a:t>Δ</a:t>
            </a:r>
            <a:r>
              <a:rPr lang="en-US" sz="2000" i="1" dirty="0"/>
              <a:t>S</a:t>
            </a:r>
            <a:r>
              <a:rPr lang="en-US" sz="2000" baseline="-25000" dirty="0"/>
              <a:t>4 </a:t>
            </a:r>
            <a:r>
              <a:rPr lang="en-US" sz="2000" dirty="0"/>
              <a:t>for </a:t>
            </a:r>
            <a:r>
              <a:rPr lang="en-US" sz="2000" dirty="0" err="1"/>
              <a:t>ozonizer</a:t>
            </a:r>
            <a:r>
              <a:rPr lang="en-US" sz="2000" dirty="0"/>
              <a:t> </a:t>
            </a:r>
            <a:r>
              <a:rPr lang="en-US" sz="2000" i="1" dirty="0"/>
              <a:t>4</a:t>
            </a:r>
            <a:r>
              <a:rPr lang="en-US" sz="2000" dirty="0"/>
              <a:t>; </a:t>
            </a:r>
            <a:r>
              <a:rPr lang="ru-RU" sz="2000" dirty="0"/>
              <a:t>Δ</a:t>
            </a:r>
            <a:r>
              <a:rPr lang="en-US" sz="2000" i="1" dirty="0"/>
              <a:t>S</a:t>
            </a:r>
            <a:r>
              <a:rPr lang="en-US" sz="2000" baseline="-25000" dirty="0"/>
              <a:t>5 </a:t>
            </a:r>
            <a:r>
              <a:rPr lang="en-US" sz="2000" dirty="0"/>
              <a:t>for </a:t>
            </a:r>
            <a:r>
              <a:rPr lang="en-US" sz="2000" dirty="0" err="1"/>
              <a:t>anionite</a:t>
            </a:r>
            <a:r>
              <a:rPr lang="en-US" sz="2000" dirty="0"/>
              <a:t> filter </a:t>
            </a:r>
            <a:r>
              <a:rPr lang="en-US" sz="2000" i="1" dirty="0"/>
              <a:t>5</a:t>
            </a:r>
            <a:r>
              <a:rPr lang="en-US" sz="2000" dirty="0"/>
              <a:t>; </a:t>
            </a:r>
            <a:r>
              <a:rPr lang="ru-RU" sz="2000" dirty="0"/>
              <a:t>Δ</a:t>
            </a:r>
            <a:r>
              <a:rPr lang="en-US" sz="2000" i="1" dirty="0"/>
              <a:t>S</a:t>
            </a:r>
            <a:r>
              <a:rPr lang="en-US" sz="2000" baseline="-25000" dirty="0"/>
              <a:t>6 </a:t>
            </a:r>
            <a:r>
              <a:rPr lang="en-US" sz="2000" dirty="0"/>
              <a:t>for </a:t>
            </a:r>
            <a:r>
              <a:rPr lang="en-US" sz="2000" dirty="0" err="1"/>
              <a:t>carbonizer</a:t>
            </a:r>
            <a:r>
              <a:rPr lang="en-US" sz="2000" dirty="0"/>
              <a:t> </a:t>
            </a:r>
            <a:r>
              <a:rPr lang="en-US" sz="2000" i="1" dirty="0"/>
              <a:t>6</a:t>
            </a:r>
            <a:r>
              <a:rPr lang="en-US" sz="2000" dirty="0"/>
              <a:t>; </a:t>
            </a:r>
            <a:r>
              <a:rPr lang="ru-RU" sz="2000" dirty="0"/>
              <a:t>Δ</a:t>
            </a:r>
            <a:r>
              <a:rPr lang="en-US" sz="2000" i="1" dirty="0"/>
              <a:t>S</a:t>
            </a:r>
            <a:r>
              <a:rPr lang="en-US" sz="2000" baseline="-25000" dirty="0"/>
              <a:t>9 </a:t>
            </a:r>
            <a:r>
              <a:rPr lang="en-US" sz="2000" dirty="0"/>
              <a:t>for pump </a:t>
            </a:r>
            <a:r>
              <a:rPr lang="en-US" sz="2000" i="1" dirty="0"/>
              <a:t>9</a:t>
            </a:r>
            <a:r>
              <a:rPr lang="en-US" sz="2000" dirty="0"/>
              <a:t>; </a:t>
            </a:r>
            <a:r>
              <a:rPr lang="ru-RU" sz="2000" dirty="0"/>
              <a:t>Δ</a:t>
            </a:r>
            <a:r>
              <a:rPr lang="en-US" sz="2000" i="1" dirty="0"/>
              <a:t>S</a:t>
            </a:r>
            <a:r>
              <a:rPr lang="en-US" sz="2000" baseline="-25000" dirty="0"/>
              <a:t>11 </a:t>
            </a:r>
            <a:r>
              <a:rPr lang="en-US" sz="2000" dirty="0"/>
              <a:t>for </a:t>
            </a:r>
            <a:r>
              <a:rPr lang="en-US" sz="2000" dirty="0" err="1"/>
              <a:t>decarbonizer</a:t>
            </a:r>
            <a:r>
              <a:rPr lang="en-US" sz="2000" dirty="0"/>
              <a:t> </a:t>
            </a:r>
            <a:r>
              <a:rPr lang="en-US" sz="2000" i="1" dirty="0"/>
              <a:t>11</a:t>
            </a:r>
            <a:r>
              <a:rPr lang="en-US" sz="2000" dirty="0"/>
              <a:t>; </a:t>
            </a:r>
            <a:r>
              <a:rPr lang="ru-RU" sz="2000" dirty="0"/>
              <a:t>Δ</a:t>
            </a:r>
            <a:r>
              <a:rPr lang="en-US" sz="2000" i="1" dirty="0"/>
              <a:t>S</a:t>
            </a:r>
            <a:r>
              <a:rPr lang="en-US" sz="2000" baseline="-25000" dirty="0"/>
              <a:t>14 </a:t>
            </a:r>
            <a:r>
              <a:rPr lang="en-US" sz="2000" dirty="0"/>
              <a:t>for evaporation cooler </a:t>
            </a:r>
            <a:r>
              <a:rPr lang="en-US" sz="2000" i="1" dirty="0"/>
              <a:t>14</a:t>
            </a:r>
            <a:r>
              <a:rPr lang="en-US" sz="2000" dirty="0"/>
              <a:t>; </a:t>
            </a:r>
            <a:r>
              <a:rPr lang="ru-RU" sz="2000" dirty="0"/>
              <a:t>Δ</a:t>
            </a:r>
            <a:r>
              <a:rPr lang="en-US" sz="2000" i="1" dirty="0"/>
              <a:t>S</a:t>
            </a:r>
            <a:r>
              <a:rPr lang="en-US" sz="2000" baseline="-25000" dirty="0"/>
              <a:t>17 </a:t>
            </a:r>
            <a:r>
              <a:rPr lang="en-US" sz="2000" dirty="0"/>
              <a:t>for high-pressure fan </a:t>
            </a:r>
            <a:r>
              <a:rPr lang="en-US" sz="2000" i="1" dirty="0"/>
              <a:t>17</a:t>
            </a:r>
            <a:r>
              <a:rPr lang="en-US" sz="2000" dirty="0"/>
              <a:t>; </a:t>
            </a:r>
            <a:r>
              <a:rPr lang="ru-RU" sz="2000" dirty="0"/>
              <a:t>Δ</a:t>
            </a:r>
            <a:r>
              <a:rPr lang="en-US" sz="2000" i="1" dirty="0"/>
              <a:t>S</a:t>
            </a:r>
            <a:r>
              <a:rPr lang="en-US" sz="2000" baseline="-25000" dirty="0"/>
              <a:t>18 </a:t>
            </a:r>
            <a:r>
              <a:rPr lang="en-US" sz="2000" dirty="0"/>
              <a:t>for absorption tower </a:t>
            </a:r>
            <a:r>
              <a:rPr lang="en-US" sz="2000" i="1" dirty="0"/>
              <a:t>18</a:t>
            </a:r>
            <a:r>
              <a:rPr lang="en-US" sz="2000" dirty="0"/>
              <a:t>; and </a:t>
            </a:r>
            <a:r>
              <a:rPr lang="ru-RU" sz="2000" dirty="0"/>
              <a:t>Δ</a:t>
            </a:r>
            <a:r>
              <a:rPr lang="en-US" sz="2000" i="1" dirty="0"/>
              <a:t>S</a:t>
            </a:r>
            <a:r>
              <a:rPr lang="en-US" sz="2000" baseline="-25000" dirty="0"/>
              <a:t>20 </a:t>
            </a:r>
            <a:r>
              <a:rPr lang="en-US" sz="2000" dirty="0"/>
              <a:t>for pump </a:t>
            </a:r>
            <a:r>
              <a:rPr lang="en-US" sz="2000" i="1" dirty="0"/>
              <a:t>20</a:t>
            </a:r>
            <a:r>
              <a:rPr lang="en-US" sz="2000" dirty="0"/>
              <a:t>.</a:t>
            </a:r>
            <a:endParaRPr lang="ru-RU" sz="2000" dirty="0"/>
          </a:p>
          <a:p>
            <a:pPr indent="173038" algn="ctr">
              <a:lnSpc>
                <a:spcPct val="125000"/>
              </a:lnSpc>
            </a:pPr>
            <a:endParaRPr lang="ru-RU" sz="1800" dirty="0"/>
          </a:p>
        </p:txBody>
      </p:sp>
      <p:sp>
        <p:nvSpPr>
          <p:cNvPr id="4" name="Прямоугольник 3"/>
          <p:cNvSpPr/>
          <p:nvPr/>
        </p:nvSpPr>
        <p:spPr>
          <a:xfrm>
            <a:off x="395536" y="188640"/>
            <a:ext cx="784189" cy="461665"/>
          </a:xfrm>
          <a:prstGeom prst="rect">
            <a:avLst/>
          </a:prstGeom>
        </p:spPr>
        <p:txBody>
          <a:bodyPr wrap="none">
            <a:spAutoFit/>
          </a:bodyPr>
          <a:lstStyle/>
          <a:p>
            <a:r>
              <a:rPr lang="ru-RU" b="1" dirty="0" smtClean="0">
                <a:solidFill>
                  <a:srgbClr val="FFC000"/>
                </a:solidFill>
                <a:cs typeface="Times New Roman" pitchFamily="18" charset="0"/>
              </a:rPr>
              <a:t>№7 </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title"/>
          </p:nvPr>
        </p:nvSpPr>
        <p:spPr>
          <a:xfrm>
            <a:off x="2123728" y="476671"/>
            <a:ext cx="6696743" cy="588541"/>
          </a:xfrm>
        </p:spPr>
        <p:txBody>
          <a:bodyPr/>
          <a:lstStyle/>
          <a:p>
            <a:r>
              <a:rPr lang="en-US" sz="2000" b="1" dirty="0" smtClean="0">
                <a:solidFill>
                  <a:srgbClr val="FFC000"/>
                </a:solidFill>
              </a:rPr>
              <a:t>ECOLOGICAL </a:t>
            </a:r>
            <a:r>
              <a:rPr lang="en-US" sz="2000" b="1" dirty="0">
                <a:solidFill>
                  <a:srgbClr val="FFC000"/>
                </a:solidFill>
              </a:rPr>
              <a:t>RESERVES FOR IMPROVING</a:t>
            </a:r>
            <a:r>
              <a:rPr lang="ru-RU" sz="2000" b="1" dirty="0">
                <a:solidFill>
                  <a:srgbClr val="FFC000"/>
                </a:solidFill>
              </a:rPr>
              <a:t> </a:t>
            </a:r>
            <a:r>
              <a:rPr lang="en-US" sz="2000" b="1" dirty="0">
                <a:solidFill>
                  <a:srgbClr val="FFC000"/>
                </a:solidFill>
              </a:rPr>
              <a:t>HEAT GENERATOR </a:t>
            </a:r>
            <a:r>
              <a:rPr lang="ru-RU" sz="2000" b="1" dirty="0">
                <a:solidFill>
                  <a:srgbClr val="FFC000"/>
                </a:solidFill>
              </a:rPr>
              <a:t/>
            </a:r>
            <a:br>
              <a:rPr lang="ru-RU" sz="2000" b="1" dirty="0">
                <a:solidFill>
                  <a:srgbClr val="FFC000"/>
                </a:solidFill>
              </a:rPr>
            </a:br>
            <a:r>
              <a:rPr lang="en-US" sz="2000" b="1" dirty="0">
                <a:solidFill>
                  <a:srgbClr val="FFC000"/>
                </a:solidFill>
              </a:rPr>
              <a:t>ECONOMIC EFFICIENCY</a:t>
            </a:r>
            <a:endParaRPr lang="ru-RU" sz="2000" b="1" dirty="0" smtClean="0">
              <a:solidFill>
                <a:srgbClr val="FFC000"/>
              </a:solidFill>
              <a:latin typeface="Arial" charset="0"/>
              <a:cs typeface="Times New Roman" pitchFamily="18" charset="0"/>
            </a:endParaRPr>
          </a:p>
        </p:txBody>
      </p:sp>
      <p:sp>
        <p:nvSpPr>
          <p:cNvPr id="22532" name="Rectangle 4"/>
          <p:cNvSpPr>
            <a:spLocks noChangeArrowheads="1"/>
          </p:cNvSpPr>
          <p:nvPr/>
        </p:nvSpPr>
        <p:spPr bwMode="auto">
          <a:xfrm>
            <a:off x="539750" y="1348676"/>
            <a:ext cx="8347075" cy="4478149"/>
          </a:xfrm>
          <a:prstGeom prst="rect">
            <a:avLst/>
          </a:prstGeom>
          <a:noFill/>
          <a:ln w="9525">
            <a:noFill/>
            <a:miter lim="800000"/>
            <a:headEnd/>
            <a:tailEnd/>
          </a:ln>
          <a:effectLst/>
        </p:spPr>
        <p:txBody>
          <a:bodyPr anchor="ctr">
            <a:spAutoFit/>
          </a:bodyPr>
          <a:lstStyle/>
          <a:p>
            <a:pPr algn="just"/>
            <a:r>
              <a:rPr lang="en-US" sz="2000" dirty="0" smtClean="0"/>
              <a:t>        Expenditure </a:t>
            </a:r>
            <a:r>
              <a:rPr lang="en-US" sz="2000" dirty="0"/>
              <a:t>on operating a unit (electric power for additional drawing in the </a:t>
            </a:r>
            <a:r>
              <a:rPr lang="en-US" sz="2000" dirty="0" smtClean="0"/>
              <a:t>gas and </a:t>
            </a:r>
            <a:r>
              <a:rPr lang="en-US" sz="2000" dirty="0"/>
              <a:t>air tract, for operating </a:t>
            </a:r>
            <a:r>
              <a:rPr lang="en-US" sz="2000" dirty="0" err="1"/>
              <a:t>ozonizer</a:t>
            </a:r>
            <a:r>
              <a:rPr lang="en-US" sz="2000" dirty="0"/>
              <a:t> </a:t>
            </a:r>
            <a:r>
              <a:rPr lang="en-US" sz="2000" i="1" dirty="0"/>
              <a:t>4</a:t>
            </a:r>
            <a:r>
              <a:rPr lang="en-US" sz="2000" dirty="0"/>
              <a:t>, pumps </a:t>
            </a:r>
            <a:r>
              <a:rPr lang="en-US" sz="2000" i="1" dirty="0"/>
              <a:t>9</a:t>
            </a:r>
            <a:r>
              <a:rPr lang="en-US" sz="2000" dirty="0"/>
              <a:t>, </a:t>
            </a:r>
            <a:r>
              <a:rPr lang="en-US" sz="2000" i="1" dirty="0"/>
              <a:t>20</a:t>
            </a:r>
            <a:r>
              <a:rPr lang="en-US" sz="2000" dirty="0"/>
              <a:t>, and high-pressure fan </a:t>
            </a:r>
            <a:r>
              <a:rPr lang="en-US" sz="2000" i="1" dirty="0"/>
              <a:t>17</a:t>
            </a:r>
            <a:r>
              <a:rPr lang="en-US" sz="2000" dirty="0"/>
              <a:t>) to a first approximation is taken as equal </a:t>
            </a:r>
            <a:r>
              <a:rPr lang="en-US" sz="2000" dirty="0" smtClean="0"/>
              <a:t>annual </a:t>
            </a:r>
            <a:r>
              <a:rPr lang="en-US" sz="2000" dirty="0"/>
              <a:t>saving of heat due to a reduction in flue gas temperature and corresponding increase in boiler installation efficiency. It was also assumed that expenditure on cleaning condensate from nitric acid in </a:t>
            </a:r>
            <a:r>
              <a:rPr lang="en-US" sz="2000" dirty="0" err="1"/>
              <a:t>anionite</a:t>
            </a:r>
            <a:r>
              <a:rPr lang="en-US" sz="2000" dirty="0"/>
              <a:t> filter </a:t>
            </a:r>
            <a:r>
              <a:rPr lang="en-US" sz="2000" i="1" dirty="0"/>
              <a:t>5 </a:t>
            </a:r>
            <a:r>
              <a:rPr lang="en-US" sz="2000" dirty="0"/>
              <a:t>is balanced by the value of NaNO</a:t>
            </a:r>
            <a:r>
              <a:rPr lang="en-US" sz="2000" baseline="-25000" dirty="0"/>
              <a:t>3 </a:t>
            </a:r>
            <a:r>
              <a:rPr lang="en-US" sz="2000" dirty="0"/>
              <a:t>obtained and utilization of cleaned condensate.</a:t>
            </a:r>
            <a:endParaRPr lang="ru-RU" sz="2000" dirty="0"/>
          </a:p>
          <a:p>
            <a:pPr algn="just"/>
            <a:r>
              <a:rPr lang="en-US" sz="2000" dirty="0" smtClean="0"/>
              <a:t>        In </a:t>
            </a:r>
            <a:r>
              <a:rPr lang="en-US" sz="2000" dirty="0"/>
              <a:t>order to simplify calculation, no consideration was given to the reduction in capital expenditure on flue structure, whose height was reduced considerably in view of the reduction in harmful gaseous discharge concentration.</a:t>
            </a:r>
            <a:endParaRPr lang="ru-RU" sz="2000" dirty="0"/>
          </a:p>
          <a:p>
            <a:pPr algn="just"/>
            <a:r>
              <a:rPr lang="en-US" sz="2000" dirty="0" smtClean="0"/>
              <a:t>       Results </a:t>
            </a:r>
            <a:r>
              <a:rPr lang="en-US" sz="2000" dirty="0"/>
              <a:t>of the calculations are provided in </a:t>
            </a:r>
            <a:r>
              <a:rPr lang="en-US" sz="2000" dirty="0" smtClean="0"/>
              <a:t>Table.</a:t>
            </a:r>
            <a:endParaRPr lang="ru-RU" sz="2000" dirty="0"/>
          </a:p>
          <a:p>
            <a:pPr indent="173038" algn="just">
              <a:lnSpc>
                <a:spcPct val="125000"/>
              </a:lnSpc>
            </a:pPr>
            <a:endParaRPr lang="ru-RU" sz="2000" dirty="0"/>
          </a:p>
        </p:txBody>
      </p:sp>
      <p:sp>
        <p:nvSpPr>
          <p:cNvPr id="4" name="Прямоугольник 3"/>
          <p:cNvSpPr/>
          <p:nvPr/>
        </p:nvSpPr>
        <p:spPr>
          <a:xfrm>
            <a:off x="467544" y="188640"/>
            <a:ext cx="784189" cy="461665"/>
          </a:xfrm>
          <a:prstGeom prst="rect">
            <a:avLst/>
          </a:prstGeom>
        </p:spPr>
        <p:txBody>
          <a:bodyPr wrap="none">
            <a:spAutoFit/>
          </a:bodyPr>
          <a:lstStyle/>
          <a:p>
            <a:r>
              <a:rPr lang="ru-RU" b="1" dirty="0" smtClean="0">
                <a:solidFill>
                  <a:srgbClr val="FFC000"/>
                </a:solidFill>
                <a:cs typeface="Times New Roman" pitchFamily="18" charset="0"/>
              </a:rPr>
              <a:t>№8 </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p:nvPr>
        </p:nvSpPr>
        <p:spPr>
          <a:xfrm>
            <a:off x="1763688" y="260648"/>
            <a:ext cx="6716824" cy="706437"/>
          </a:xfrm>
        </p:spPr>
        <p:txBody>
          <a:bodyPr/>
          <a:lstStyle/>
          <a:p>
            <a:r>
              <a:rPr lang="en-US" sz="2000" b="1" dirty="0" smtClean="0">
                <a:solidFill>
                  <a:srgbClr val="FFC000"/>
                </a:solidFill>
                <a:effectLst>
                  <a:outerShdw blurRad="38100" dist="38100" dir="2700000" algn="tl">
                    <a:srgbClr val="000000">
                      <a:alpha val="43137"/>
                    </a:srgbClr>
                  </a:outerShdw>
                </a:effectLst>
              </a:rPr>
              <a:t>ECOLOGICAL </a:t>
            </a:r>
            <a:r>
              <a:rPr lang="en-US" sz="2000" b="1" dirty="0">
                <a:solidFill>
                  <a:srgbClr val="FFC000"/>
                </a:solidFill>
                <a:effectLst>
                  <a:outerShdw blurRad="38100" dist="38100" dir="2700000" algn="tl">
                    <a:srgbClr val="000000">
                      <a:alpha val="43137"/>
                    </a:srgbClr>
                  </a:outerShdw>
                </a:effectLst>
              </a:rPr>
              <a:t>RESERVES FOR IMPROVING</a:t>
            </a:r>
            <a:r>
              <a:rPr lang="ru-RU" sz="2000" b="1" dirty="0">
                <a:solidFill>
                  <a:srgbClr val="FFC000"/>
                </a:solidFill>
                <a:effectLst>
                  <a:outerShdw blurRad="38100" dist="38100" dir="2700000" algn="tl">
                    <a:srgbClr val="000000">
                      <a:alpha val="43137"/>
                    </a:srgbClr>
                  </a:outerShdw>
                </a:effectLst>
              </a:rPr>
              <a:t> </a:t>
            </a:r>
            <a:r>
              <a:rPr lang="en-US" sz="2000" b="1" dirty="0">
                <a:solidFill>
                  <a:srgbClr val="FFC000"/>
                </a:solidFill>
                <a:effectLst>
                  <a:outerShdw blurRad="38100" dist="38100" dir="2700000" algn="tl">
                    <a:srgbClr val="000000">
                      <a:alpha val="43137"/>
                    </a:srgbClr>
                  </a:outerShdw>
                </a:effectLst>
              </a:rPr>
              <a:t>HEAT GENERATOR </a:t>
            </a:r>
            <a:r>
              <a:rPr lang="ru-RU" sz="2000" b="1" dirty="0">
                <a:solidFill>
                  <a:srgbClr val="FFC000"/>
                </a:solidFill>
                <a:effectLst>
                  <a:outerShdw blurRad="38100" dist="38100" dir="2700000" algn="tl">
                    <a:srgbClr val="000000">
                      <a:alpha val="43137"/>
                    </a:srgbClr>
                  </a:outerShdw>
                </a:effectLst>
              </a:rPr>
              <a:t/>
            </a:r>
            <a:br>
              <a:rPr lang="ru-RU" sz="2000" b="1" dirty="0">
                <a:solidFill>
                  <a:srgbClr val="FFC000"/>
                </a:solidFill>
                <a:effectLst>
                  <a:outerShdw blurRad="38100" dist="38100" dir="2700000" algn="tl">
                    <a:srgbClr val="000000">
                      <a:alpha val="43137"/>
                    </a:srgbClr>
                  </a:outerShdw>
                </a:effectLst>
              </a:rPr>
            </a:br>
            <a:r>
              <a:rPr lang="en-US" sz="2000" b="1" dirty="0">
                <a:solidFill>
                  <a:srgbClr val="FFC000"/>
                </a:solidFill>
                <a:effectLst>
                  <a:outerShdw blurRad="38100" dist="38100" dir="2700000" algn="tl">
                    <a:srgbClr val="000000">
                      <a:alpha val="43137"/>
                    </a:srgbClr>
                  </a:outerShdw>
                </a:effectLst>
              </a:rPr>
              <a:t>ECONOMIC EFFICIENCY</a:t>
            </a:r>
            <a:endParaRPr lang="ru-RU" sz="2000" b="1" dirty="0" smtClean="0">
              <a:solidFill>
                <a:srgbClr val="FFC000"/>
              </a:solidFill>
              <a:effectLst>
                <a:outerShdw blurRad="38100" dist="38100" dir="2700000" algn="tl">
                  <a:srgbClr val="000000">
                    <a:alpha val="43137"/>
                  </a:srgbClr>
                </a:outerShdw>
              </a:effectLst>
              <a:latin typeface="Arial" charset="0"/>
              <a:cs typeface="Times New Roman" pitchFamily="18" charset="0"/>
            </a:endParaRPr>
          </a:p>
        </p:txBody>
      </p:sp>
      <p:sp>
        <p:nvSpPr>
          <p:cNvPr id="23556" name="Rectangle 4"/>
          <p:cNvSpPr>
            <a:spLocks noChangeArrowheads="1"/>
          </p:cNvSpPr>
          <p:nvPr/>
        </p:nvSpPr>
        <p:spPr bwMode="auto">
          <a:xfrm>
            <a:off x="1763688" y="980728"/>
            <a:ext cx="5688632" cy="492443"/>
          </a:xfrm>
          <a:prstGeom prst="rect">
            <a:avLst/>
          </a:prstGeom>
          <a:noFill/>
          <a:ln w="9525">
            <a:noFill/>
            <a:miter lim="800000"/>
            <a:headEnd/>
            <a:tailEnd/>
          </a:ln>
          <a:effectLst/>
        </p:spPr>
        <p:txBody>
          <a:bodyPr wrap="square" tIns="0" bIns="0" anchor="ctr">
            <a:spAutoFit/>
          </a:bodyPr>
          <a:lstStyle/>
          <a:p>
            <a:pPr indent="871538" algn="ctr"/>
            <a:r>
              <a:rPr lang="en-US" sz="1600" dirty="0"/>
              <a:t>General and Specific Expenditure on Manufacture </a:t>
            </a:r>
            <a:endParaRPr lang="en-US" sz="1600" dirty="0" smtClean="0"/>
          </a:p>
          <a:p>
            <a:pPr indent="871538" algn="ctr"/>
            <a:r>
              <a:rPr lang="en-US" sz="1600" dirty="0" smtClean="0"/>
              <a:t>and </a:t>
            </a:r>
            <a:r>
              <a:rPr lang="en-US" sz="1600" dirty="0"/>
              <a:t>Assembly of Cleaning and Utilization </a:t>
            </a:r>
            <a:r>
              <a:rPr lang="en-US" sz="1600" dirty="0" smtClean="0"/>
              <a:t>Units</a:t>
            </a:r>
            <a:endParaRPr lang="ru-RU" sz="1600" b="1" dirty="0">
              <a:effectLst>
                <a:outerShdw blurRad="38100" dist="38100" dir="2700000" algn="tl">
                  <a:srgbClr val="1F497D"/>
                </a:outerShdw>
              </a:effectLst>
              <a:latin typeface="Calibri" pitchFamily="34" charset="0"/>
            </a:endParaRPr>
          </a:p>
        </p:txBody>
      </p:sp>
      <p:graphicFrame>
        <p:nvGraphicFramePr>
          <p:cNvPr id="23799" name="Group 247"/>
          <p:cNvGraphicFramePr>
            <a:graphicFrameLocks noGrp="1"/>
          </p:cNvGraphicFramePr>
          <p:nvPr>
            <p:extLst>
              <p:ext uri="{D42A27DB-BD31-4B8C-83A1-F6EECF244321}">
                <p14:modId xmlns:p14="http://schemas.microsoft.com/office/powerpoint/2010/main" val="401814278"/>
              </p:ext>
            </p:extLst>
          </p:nvPr>
        </p:nvGraphicFramePr>
        <p:xfrm>
          <a:off x="715622" y="1628800"/>
          <a:ext cx="8026400" cy="5313020"/>
        </p:xfrm>
        <a:graphic>
          <a:graphicData uri="http://schemas.openxmlformats.org/drawingml/2006/table">
            <a:tbl>
              <a:tblPr/>
              <a:tblGrid>
                <a:gridCol w="4503737"/>
                <a:gridCol w="1471613"/>
                <a:gridCol w="2051050"/>
              </a:tblGrid>
              <a:tr h="144165">
                <a:tc rowSpan="2">
                  <a:txBody>
                    <a:bodyPr/>
                    <a:lstStyle/>
                    <a:p>
                      <a:pPr marL="73025" marR="635" indent="-6350" algn="ctr">
                        <a:lnSpc>
                          <a:spcPct val="150000"/>
                        </a:lnSpc>
                        <a:spcAft>
                          <a:spcPts val="0"/>
                        </a:spcAft>
                      </a:pPr>
                      <a:r>
                        <a:rPr lang="ru-RU" sz="1400" dirty="0" err="1">
                          <a:solidFill>
                            <a:srgbClr val="000000"/>
                          </a:solidFill>
                          <a:effectLst/>
                          <a:latin typeface="Times New Roman"/>
                          <a:ea typeface="Times New Roman"/>
                        </a:rPr>
                        <a:t>Expenditure</a:t>
                      </a:r>
                      <a:r>
                        <a:rPr lang="ru-RU" sz="1400" dirty="0">
                          <a:solidFill>
                            <a:srgbClr val="000000"/>
                          </a:solidFill>
                          <a:effectLst/>
                          <a:latin typeface="Times New Roman"/>
                          <a:ea typeface="Times New Roman"/>
                        </a:rPr>
                        <a:t> </a:t>
                      </a:r>
                      <a:r>
                        <a:rPr lang="ru-RU" sz="1400" dirty="0" err="1">
                          <a:solidFill>
                            <a:srgbClr val="000000"/>
                          </a:solidFill>
                          <a:effectLst/>
                          <a:latin typeface="Times New Roman"/>
                          <a:ea typeface="Times New Roman"/>
                        </a:rPr>
                        <a:t>item</a:t>
                      </a:r>
                      <a:endParaRPr lang="ru-RU" sz="1400" dirty="0">
                        <a:solidFill>
                          <a:srgbClr val="000000"/>
                        </a:solidFill>
                        <a:effectLst/>
                        <a:latin typeface="Times New Roman"/>
                        <a:ea typeface="Times New Roman"/>
                      </a:endParaRPr>
                    </a:p>
                  </a:txBody>
                  <a:tcPr marL="0" marR="73025" marT="56515" marB="0" anchor="ctr">
                    <a:lnL cap="flat">
                      <a:noFill/>
                    </a:lnL>
                    <a:lnR w="12700" cap="flat" cmpd="sng" algn="ctr">
                      <a:solidFill>
                        <a:srgbClr val="FFFEFD"/>
                      </a:solidFill>
                      <a:prstDash val="solid"/>
                      <a:round/>
                      <a:headEnd type="none" w="med" len="med"/>
                      <a:tailEnd type="none" w="med" len="med"/>
                    </a:lnR>
                    <a:lnT cap="flat">
                      <a:noFill/>
                    </a:lnT>
                    <a:lnB w="12700" cap="flat" cmpd="sng" algn="ctr">
                      <a:solidFill>
                        <a:srgbClr val="FFFEFD"/>
                      </a:solidFill>
                      <a:prstDash val="solid"/>
                      <a:round/>
                      <a:headEnd type="none" w="med" len="med"/>
                      <a:tailEnd type="none" w="med" len="med"/>
                    </a:lnB>
                    <a:lnTlToBr>
                      <a:noFill/>
                    </a:lnTlToBr>
                    <a:lnBlToTr>
                      <a:noFill/>
                    </a:lnBlToTr>
                    <a:solidFill>
                      <a:srgbClr val="006584"/>
                    </a:solidFill>
                  </a:tcPr>
                </a:tc>
                <a:tc gridSpan="2">
                  <a:txBody>
                    <a:bodyPr/>
                    <a:lstStyle/>
                    <a:p>
                      <a:pPr marL="6350" marR="635" indent="-6350" algn="ctr">
                        <a:lnSpc>
                          <a:spcPct val="150000"/>
                        </a:lnSpc>
                        <a:spcAft>
                          <a:spcPts val="800"/>
                        </a:spcAft>
                      </a:pPr>
                      <a:r>
                        <a:rPr lang="ru-RU" sz="1400" dirty="0">
                          <a:solidFill>
                            <a:srgbClr val="000000"/>
                          </a:solidFill>
                          <a:effectLst/>
                          <a:latin typeface="Times New Roman"/>
                          <a:ea typeface="Times New Roman"/>
                        </a:rPr>
                        <a:t> </a:t>
                      </a:r>
                      <a:r>
                        <a:rPr lang="ru-RU" sz="1400" dirty="0" err="1" smtClean="0">
                          <a:solidFill>
                            <a:srgbClr val="000000"/>
                          </a:solidFill>
                          <a:effectLst/>
                          <a:latin typeface="Times New Roman"/>
                          <a:ea typeface="Times New Roman"/>
                        </a:rPr>
                        <a:t>Expenditure</a:t>
                      </a:r>
                      <a:endParaRPr lang="ru-RU" sz="1400" dirty="0">
                        <a:solidFill>
                          <a:srgbClr val="000000"/>
                        </a:solidFill>
                        <a:effectLst/>
                        <a:latin typeface="Times New Roman"/>
                        <a:ea typeface="Times New Roman"/>
                      </a:endParaRPr>
                    </a:p>
                  </a:txBody>
                  <a:tcPr marL="0" marR="73025" marT="56515" marB="0">
                    <a:lnL w="12700" cap="flat" cmpd="sng" algn="ctr">
                      <a:solidFill>
                        <a:srgbClr val="FFFEFD"/>
                      </a:solidFill>
                      <a:prstDash val="solid"/>
                      <a:round/>
                      <a:headEnd type="none" w="med" len="med"/>
                      <a:tailEnd type="none" w="med" len="med"/>
                    </a:lnL>
                    <a:lnT cap="flat">
                      <a:noFill/>
                    </a:lnT>
                    <a:lnB w="12700" cap="flat" cmpd="sng" algn="ctr">
                      <a:solidFill>
                        <a:srgbClr val="FFFEFD"/>
                      </a:solidFill>
                      <a:prstDash val="solid"/>
                      <a:round/>
                      <a:headEnd type="none" w="med" len="med"/>
                      <a:tailEnd type="none" w="med" len="med"/>
                    </a:lnB>
                    <a:lnTlToBr>
                      <a:noFill/>
                    </a:lnTlToBr>
                    <a:lnBlToTr>
                      <a:noFill/>
                    </a:lnBlToTr>
                    <a:solidFill>
                      <a:srgbClr val="006584"/>
                    </a:solidFill>
                  </a:tcPr>
                </a:tc>
                <a:tc hMerge="1">
                  <a:txBody>
                    <a:bodyPr/>
                    <a:lstStyle/>
                    <a:p>
                      <a:pPr marL="6350" marR="635" indent="-6350" algn="l">
                        <a:lnSpc>
                          <a:spcPct val="150000"/>
                        </a:lnSpc>
                        <a:spcAft>
                          <a:spcPts val="0"/>
                        </a:spcAft>
                      </a:pPr>
                      <a:endParaRPr lang="ru-RU" sz="1400" dirty="0">
                        <a:solidFill>
                          <a:srgbClr val="000000"/>
                        </a:solidFill>
                        <a:effectLst/>
                        <a:latin typeface="Times New Roman"/>
                        <a:ea typeface="Times New Roman"/>
                      </a:endParaRPr>
                    </a:p>
                  </a:txBody>
                  <a:tcPr marL="0" marR="73025" marT="56515" marB="0" anchor="ctr">
                    <a:lnL>
                      <a:noFill/>
                    </a:lnL>
                  </a:tcPr>
                </a:tc>
              </a:tr>
              <a:tr h="0">
                <a:tc vMerge="1">
                  <a:txBody>
                    <a:bodyPr/>
                    <a:lstStyle/>
                    <a:p>
                      <a:endParaRPr lang="ru-RU"/>
                    </a:p>
                  </a:txBody>
                  <a:tcPr/>
                </a:tc>
                <a:tc>
                  <a:txBody>
                    <a:bodyPr/>
                    <a:lstStyle/>
                    <a:p>
                      <a:pPr marL="321310" marR="635" indent="-6350" algn="ctr">
                        <a:lnSpc>
                          <a:spcPct val="150000"/>
                        </a:lnSpc>
                        <a:spcAft>
                          <a:spcPts val="0"/>
                        </a:spcAft>
                      </a:pPr>
                      <a:r>
                        <a:rPr lang="ru-RU" sz="1200" dirty="0" err="1">
                          <a:solidFill>
                            <a:srgbClr val="000000"/>
                          </a:solidFill>
                          <a:effectLst/>
                          <a:latin typeface="Times New Roman"/>
                          <a:ea typeface="Times New Roman"/>
                        </a:rPr>
                        <a:t>total</a:t>
                      </a:r>
                      <a:r>
                        <a:rPr lang="ru-RU" sz="1200" dirty="0">
                          <a:solidFill>
                            <a:srgbClr val="000000"/>
                          </a:solidFill>
                          <a:effectLst/>
                          <a:latin typeface="Times New Roman"/>
                          <a:ea typeface="Times New Roman"/>
                        </a:rPr>
                        <a:t>, </a:t>
                      </a:r>
                      <a:r>
                        <a:rPr lang="ru-RU" sz="1200" dirty="0" err="1">
                          <a:solidFill>
                            <a:srgbClr val="000000"/>
                          </a:solidFill>
                          <a:effectLst/>
                          <a:latin typeface="Times New Roman"/>
                          <a:ea typeface="Times New Roman"/>
                        </a:rPr>
                        <a:t>ruble</a:t>
                      </a:r>
                      <a:endParaRPr lang="ru-RU" sz="1200" dirty="0">
                        <a:solidFill>
                          <a:srgbClr val="000000"/>
                        </a:solidFill>
                        <a:effectLst/>
                        <a:latin typeface="Times New Roman"/>
                        <a:ea typeface="Times New Roman"/>
                      </a:endParaRPr>
                    </a:p>
                  </a:txBody>
                  <a:tcPr marL="0" marR="73025" marT="56515" marB="0" anchor="ctr">
                    <a:lnL w="12700" cap="flat" cmpd="sng" algn="ctr">
                      <a:solidFill>
                        <a:srgbClr val="FFFEFD"/>
                      </a:solidFill>
                      <a:prstDash val="solid"/>
                      <a:round/>
                      <a:headEnd type="none" w="med" len="med"/>
                      <a:tailEnd type="none" w="med" len="med"/>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006584"/>
                    </a:solidFill>
                  </a:tcPr>
                </a:tc>
                <a:tc>
                  <a:txBody>
                    <a:bodyPr/>
                    <a:lstStyle/>
                    <a:p>
                      <a:pPr marL="73025" marR="635" indent="-6350" algn="ctr">
                        <a:lnSpc>
                          <a:spcPct val="150000"/>
                        </a:lnSpc>
                        <a:spcAft>
                          <a:spcPts val="0"/>
                        </a:spcAft>
                      </a:pPr>
                      <a:r>
                        <a:rPr lang="ru-RU" sz="1200" dirty="0" err="1">
                          <a:solidFill>
                            <a:srgbClr val="000000"/>
                          </a:solidFill>
                          <a:effectLst/>
                          <a:latin typeface="Times New Roman"/>
                          <a:ea typeface="Times New Roman"/>
                        </a:rPr>
                        <a:t>specific</a:t>
                      </a:r>
                      <a:r>
                        <a:rPr lang="ru-RU" sz="1200" dirty="0">
                          <a:solidFill>
                            <a:srgbClr val="000000"/>
                          </a:solidFill>
                          <a:effectLst/>
                          <a:latin typeface="Times New Roman"/>
                          <a:ea typeface="Times New Roman"/>
                        </a:rPr>
                        <a:t>, </a:t>
                      </a:r>
                      <a:r>
                        <a:rPr lang="ru-RU" sz="1200" dirty="0" err="1">
                          <a:solidFill>
                            <a:srgbClr val="000000"/>
                          </a:solidFill>
                          <a:effectLst/>
                          <a:latin typeface="Times New Roman"/>
                          <a:ea typeface="Times New Roman"/>
                        </a:rPr>
                        <a:t>rubles</a:t>
                      </a:r>
                      <a:r>
                        <a:rPr lang="ru-RU" sz="1200" dirty="0">
                          <a:solidFill>
                            <a:srgbClr val="000000"/>
                          </a:solidFill>
                          <a:effectLst/>
                          <a:latin typeface="Times New Roman"/>
                          <a:ea typeface="Times New Roman"/>
                        </a:rPr>
                        <a:t>/MW</a:t>
                      </a:r>
                    </a:p>
                  </a:txBody>
                  <a:tcPr marL="0" marR="73025" marT="56515" marB="0" anchor="ctr">
                    <a:lnL w="12700" cap="flat" cmpd="sng" algn="ctr">
                      <a:solidFill>
                        <a:srgbClr val="FFFEFD"/>
                      </a:solidFill>
                      <a:prstDash val="solid"/>
                      <a:round/>
                      <a:headEnd type="none" w="med" len="med"/>
                      <a:tailEnd type="none" w="med" len="med"/>
                    </a:lnL>
                    <a:lnR cap="flat">
                      <a:noFill/>
                    </a:lnR>
                    <a:lnB w="12700" cap="flat" cmpd="sng" algn="ctr">
                      <a:solidFill>
                        <a:srgbClr val="FFFEFD"/>
                      </a:solidFill>
                      <a:prstDash val="solid"/>
                      <a:round/>
                      <a:headEnd type="none" w="med" len="med"/>
                      <a:tailEnd type="none" w="med" len="med"/>
                    </a:lnB>
                    <a:lnTlToBr>
                      <a:noFill/>
                    </a:lnTlToBr>
                    <a:lnBlToTr>
                      <a:noFill/>
                    </a:lnBlToTr>
                    <a:solidFill>
                      <a:srgbClr val="006584"/>
                    </a:solidFill>
                  </a:tcPr>
                </a:tc>
              </a:tr>
              <a:tr h="215900">
                <a:tc>
                  <a:txBody>
                    <a:bodyPr/>
                    <a:lstStyle/>
                    <a:p>
                      <a:pPr marL="73025" marR="635" indent="-6350" algn="ctr">
                        <a:lnSpc>
                          <a:spcPct val="150000"/>
                        </a:lnSpc>
                        <a:spcAft>
                          <a:spcPts val="0"/>
                        </a:spcAft>
                      </a:pPr>
                      <a:r>
                        <a:rPr lang="ru-RU" sz="1200" dirty="0">
                          <a:solidFill>
                            <a:srgbClr val="000000"/>
                          </a:solidFill>
                          <a:effectLst/>
                          <a:latin typeface="Times New Roman"/>
                          <a:ea typeface="Times New Roman"/>
                        </a:rPr>
                        <a:t>MEA </a:t>
                      </a:r>
                      <a:r>
                        <a:rPr lang="ru-RU" sz="1200" dirty="0" err="1">
                          <a:solidFill>
                            <a:srgbClr val="000000"/>
                          </a:solidFill>
                          <a:effectLst/>
                          <a:latin typeface="Times New Roman"/>
                          <a:ea typeface="Times New Roman"/>
                        </a:rPr>
                        <a:t>heater</a:t>
                      </a:r>
                      <a:r>
                        <a:rPr lang="ru-RU" sz="1200" dirty="0">
                          <a:solidFill>
                            <a:srgbClr val="000000"/>
                          </a:solidFill>
                          <a:effectLst/>
                          <a:latin typeface="Times New Roman"/>
                          <a:ea typeface="Times New Roman"/>
                        </a:rPr>
                        <a:t>, </a:t>
                      </a:r>
                      <a:r>
                        <a:rPr lang="ru-RU" sz="1200" dirty="0">
                          <a:solidFill>
                            <a:srgbClr val="000000"/>
                          </a:solidFill>
                          <a:effectLst/>
                          <a:latin typeface="Calibri"/>
                          <a:ea typeface="Calibri"/>
                          <a:cs typeface="Calibri"/>
                        </a:rPr>
                        <a:t>Δ</a:t>
                      </a:r>
                      <a:r>
                        <a:rPr lang="ru-RU" sz="1200" i="1" dirty="0">
                          <a:solidFill>
                            <a:srgbClr val="000000"/>
                          </a:solidFill>
                          <a:effectLst/>
                          <a:latin typeface="Times New Roman"/>
                          <a:ea typeface="Times New Roman"/>
                        </a:rPr>
                        <a:t>S</a:t>
                      </a:r>
                      <a:r>
                        <a:rPr lang="ru-RU" sz="1200" baseline="-25000" dirty="0">
                          <a:solidFill>
                            <a:srgbClr val="000000"/>
                          </a:solidFill>
                          <a:effectLst/>
                          <a:latin typeface="Times New Roman"/>
                          <a:ea typeface="Times New Roman"/>
                        </a:rPr>
                        <a:t>2</a:t>
                      </a:r>
                      <a:endParaRPr lang="ru-RU" sz="1200" dirty="0">
                        <a:solidFill>
                          <a:srgbClr val="000000"/>
                        </a:solidFill>
                        <a:effectLst/>
                        <a:latin typeface="Times New Roman"/>
                        <a:ea typeface="Times New Roman"/>
                      </a:endParaRPr>
                    </a:p>
                  </a:txBody>
                  <a:tcPr marL="0" marR="73025" marT="56515" marB="0">
                    <a:lnL cap="flat">
                      <a:noFill/>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006584"/>
                    </a:solidFill>
                  </a:tcPr>
                </a:tc>
                <a:tc>
                  <a:txBody>
                    <a:bodyPr/>
                    <a:lstStyle/>
                    <a:p>
                      <a:pPr marL="321310" marR="635" indent="-6350" algn="ctr">
                        <a:lnSpc>
                          <a:spcPct val="150000"/>
                        </a:lnSpc>
                        <a:spcAft>
                          <a:spcPts val="0"/>
                        </a:spcAft>
                      </a:pPr>
                      <a:r>
                        <a:rPr lang="ru-RU" sz="1200">
                          <a:solidFill>
                            <a:srgbClr val="000000"/>
                          </a:solidFill>
                          <a:effectLst/>
                          <a:latin typeface="Times New Roman"/>
                          <a:ea typeface="Times New Roman"/>
                        </a:rPr>
                        <a:t>810,000</a:t>
                      </a:r>
                    </a:p>
                  </a:txBody>
                  <a:tcPr marL="0" marR="73025" marT="56515" marB="0">
                    <a:lnL w="12700" cap="flat" cmpd="sng" algn="ctr">
                      <a:solidFill>
                        <a:srgbClr val="FFFEFD"/>
                      </a:solidFill>
                      <a:prstDash val="solid"/>
                      <a:round/>
                      <a:headEnd type="none" w="med" len="med"/>
                      <a:tailEnd type="none" w="med" len="med"/>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006584"/>
                    </a:solidFill>
                  </a:tcPr>
                </a:tc>
                <a:tc>
                  <a:txBody>
                    <a:bodyPr/>
                    <a:lstStyle/>
                    <a:p>
                      <a:pPr marL="73025" marR="635" indent="-6350" algn="ctr">
                        <a:lnSpc>
                          <a:spcPct val="150000"/>
                        </a:lnSpc>
                        <a:spcAft>
                          <a:spcPts val="0"/>
                        </a:spcAft>
                      </a:pPr>
                      <a:r>
                        <a:rPr lang="ru-RU" sz="1200" dirty="0">
                          <a:solidFill>
                            <a:srgbClr val="000000"/>
                          </a:solidFill>
                          <a:effectLst/>
                          <a:latin typeface="Times New Roman"/>
                          <a:ea typeface="Times New Roman"/>
                        </a:rPr>
                        <a:t>52,300 </a:t>
                      </a:r>
                    </a:p>
                  </a:txBody>
                  <a:tcPr marL="0" marR="73025" marT="56515" marB="0">
                    <a:lnL w="12700" cap="flat" cmpd="sng" algn="ctr">
                      <a:solidFill>
                        <a:srgbClr val="FFFEFD"/>
                      </a:solidFill>
                      <a:prstDash val="solid"/>
                      <a:round/>
                      <a:headEnd type="none" w="med" len="med"/>
                      <a:tailEnd type="none" w="med" len="med"/>
                    </a:lnL>
                    <a:lnR cap="flat">
                      <a:noFill/>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006584"/>
                    </a:solidFill>
                  </a:tcPr>
                </a:tc>
              </a:tr>
              <a:tr h="257243">
                <a:tc>
                  <a:txBody>
                    <a:bodyPr/>
                    <a:lstStyle/>
                    <a:p>
                      <a:pPr marL="73025" marR="635" indent="-6350" algn="ctr">
                        <a:lnSpc>
                          <a:spcPct val="150000"/>
                        </a:lnSpc>
                        <a:spcAft>
                          <a:spcPts val="0"/>
                        </a:spcAft>
                      </a:pPr>
                      <a:r>
                        <a:rPr lang="ru-RU" sz="1200" dirty="0" err="1">
                          <a:solidFill>
                            <a:srgbClr val="000000"/>
                          </a:solidFill>
                          <a:effectLst/>
                          <a:latin typeface="Times New Roman"/>
                          <a:ea typeface="Times New Roman"/>
                        </a:rPr>
                        <a:t>Heat</a:t>
                      </a:r>
                      <a:r>
                        <a:rPr lang="ru-RU" sz="1200" dirty="0">
                          <a:solidFill>
                            <a:srgbClr val="000000"/>
                          </a:solidFill>
                          <a:effectLst/>
                          <a:latin typeface="Times New Roman"/>
                          <a:ea typeface="Times New Roman"/>
                        </a:rPr>
                        <a:t> </a:t>
                      </a:r>
                      <a:r>
                        <a:rPr lang="ru-RU" sz="1200" dirty="0" err="1">
                          <a:solidFill>
                            <a:srgbClr val="000000"/>
                          </a:solidFill>
                          <a:effectLst/>
                          <a:latin typeface="Times New Roman"/>
                          <a:ea typeface="Times New Roman"/>
                        </a:rPr>
                        <a:t>exchanger</a:t>
                      </a:r>
                      <a:r>
                        <a:rPr lang="ru-RU" sz="1200" dirty="0">
                          <a:solidFill>
                            <a:srgbClr val="000000"/>
                          </a:solidFill>
                          <a:effectLst/>
                          <a:latin typeface="Times New Roman"/>
                          <a:ea typeface="Times New Roman"/>
                        </a:rPr>
                        <a:t>, </a:t>
                      </a:r>
                      <a:r>
                        <a:rPr lang="ru-RU" sz="1200" dirty="0">
                          <a:solidFill>
                            <a:srgbClr val="000000"/>
                          </a:solidFill>
                          <a:effectLst/>
                          <a:latin typeface="Calibri"/>
                          <a:ea typeface="Calibri"/>
                          <a:cs typeface="Calibri"/>
                        </a:rPr>
                        <a:t>Δ</a:t>
                      </a:r>
                      <a:r>
                        <a:rPr lang="ru-RU" sz="1200" i="1" dirty="0">
                          <a:solidFill>
                            <a:srgbClr val="000000"/>
                          </a:solidFill>
                          <a:effectLst/>
                          <a:latin typeface="Times New Roman"/>
                          <a:ea typeface="Times New Roman"/>
                        </a:rPr>
                        <a:t>S</a:t>
                      </a:r>
                      <a:r>
                        <a:rPr lang="ru-RU" sz="1200" baseline="-25000" dirty="0">
                          <a:solidFill>
                            <a:srgbClr val="000000"/>
                          </a:solidFill>
                          <a:effectLst/>
                          <a:latin typeface="Times New Roman"/>
                          <a:ea typeface="Times New Roman"/>
                        </a:rPr>
                        <a:t>3</a:t>
                      </a:r>
                      <a:endParaRPr lang="ru-RU" sz="1200" dirty="0">
                        <a:solidFill>
                          <a:srgbClr val="000000"/>
                        </a:solidFill>
                        <a:effectLst/>
                        <a:latin typeface="Times New Roman"/>
                        <a:ea typeface="Times New Roman"/>
                      </a:endParaRPr>
                    </a:p>
                  </a:txBody>
                  <a:tcPr marL="0" marR="73025" marT="56515" marB="0">
                    <a:lnL cap="flat">
                      <a:noFill/>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c>
                  <a:txBody>
                    <a:bodyPr/>
                    <a:lstStyle/>
                    <a:p>
                      <a:pPr marL="321310" marR="635" indent="-6350" algn="ctr">
                        <a:lnSpc>
                          <a:spcPct val="150000"/>
                        </a:lnSpc>
                        <a:spcAft>
                          <a:spcPts val="0"/>
                        </a:spcAft>
                      </a:pPr>
                      <a:r>
                        <a:rPr lang="ru-RU" sz="1200">
                          <a:solidFill>
                            <a:srgbClr val="000000"/>
                          </a:solidFill>
                          <a:effectLst/>
                          <a:latin typeface="Times New Roman"/>
                          <a:ea typeface="Times New Roman"/>
                        </a:rPr>
                        <a:t>940,000</a:t>
                      </a:r>
                    </a:p>
                  </a:txBody>
                  <a:tcPr marL="0" marR="73025" marT="56515" marB="0">
                    <a:lnL w="12700" cap="flat" cmpd="sng" algn="ctr">
                      <a:solidFill>
                        <a:srgbClr val="FFFEFD"/>
                      </a:solidFill>
                      <a:prstDash val="solid"/>
                      <a:round/>
                      <a:headEnd type="none" w="med" len="med"/>
                      <a:tailEnd type="none" w="med" len="med"/>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c>
                  <a:txBody>
                    <a:bodyPr/>
                    <a:lstStyle/>
                    <a:p>
                      <a:pPr marL="73025" marR="635" indent="-6350" algn="ctr">
                        <a:lnSpc>
                          <a:spcPct val="150000"/>
                        </a:lnSpc>
                        <a:spcAft>
                          <a:spcPts val="0"/>
                        </a:spcAft>
                      </a:pPr>
                      <a:r>
                        <a:rPr lang="ru-RU" sz="1200" dirty="0">
                          <a:solidFill>
                            <a:srgbClr val="000000"/>
                          </a:solidFill>
                          <a:effectLst/>
                          <a:latin typeface="Times New Roman"/>
                          <a:ea typeface="Times New Roman"/>
                        </a:rPr>
                        <a:t>60,700</a:t>
                      </a:r>
                    </a:p>
                  </a:txBody>
                  <a:tcPr marL="0" marR="73025" marT="56515" marB="0">
                    <a:lnL w="12700" cap="flat" cmpd="sng" algn="ctr">
                      <a:solidFill>
                        <a:srgbClr val="FFFEFD"/>
                      </a:solidFill>
                      <a:prstDash val="solid"/>
                      <a:round/>
                      <a:headEnd type="none" w="med" len="med"/>
                      <a:tailEnd type="none" w="med" len="med"/>
                    </a:lnL>
                    <a:lnR cap="flat">
                      <a:noFill/>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r>
              <a:tr h="225425">
                <a:tc>
                  <a:txBody>
                    <a:bodyPr/>
                    <a:lstStyle/>
                    <a:p>
                      <a:pPr marL="73025" marR="635" indent="-6350" algn="ctr">
                        <a:lnSpc>
                          <a:spcPct val="150000"/>
                        </a:lnSpc>
                        <a:spcAft>
                          <a:spcPts val="0"/>
                        </a:spcAft>
                      </a:pPr>
                      <a:r>
                        <a:rPr lang="ru-RU" sz="1200" dirty="0" err="1">
                          <a:solidFill>
                            <a:srgbClr val="000000"/>
                          </a:solidFill>
                          <a:effectLst/>
                          <a:latin typeface="Times New Roman"/>
                          <a:ea typeface="Times New Roman"/>
                        </a:rPr>
                        <a:t>Ozone</a:t>
                      </a:r>
                      <a:r>
                        <a:rPr lang="ru-RU" sz="1200" dirty="0">
                          <a:solidFill>
                            <a:srgbClr val="000000"/>
                          </a:solidFill>
                          <a:effectLst/>
                          <a:latin typeface="Times New Roman"/>
                          <a:ea typeface="Times New Roman"/>
                        </a:rPr>
                        <a:t> </a:t>
                      </a:r>
                      <a:r>
                        <a:rPr lang="ru-RU" sz="1200" dirty="0" err="1">
                          <a:solidFill>
                            <a:srgbClr val="000000"/>
                          </a:solidFill>
                          <a:effectLst/>
                          <a:latin typeface="Times New Roman"/>
                          <a:ea typeface="Times New Roman"/>
                        </a:rPr>
                        <a:t>generator</a:t>
                      </a:r>
                      <a:r>
                        <a:rPr lang="ru-RU" sz="1200" dirty="0">
                          <a:solidFill>
                            <a:srgbClr val="000000"/>
                          </a:solidFill>
                          <a:effectLst/>
                          <a:latin typeface="Times New Roman"/>
                          <a:ea typeface="Times New Roman"/>
                        </a:rPr>
                        <a:t>, </a:t>
                      </a:r>
                      <a:r>
                        <a:rPr lang="ru-RU" sz="1200" dirty="0">
                          <a:solidFill>
                            <a:srgbClr val="000000"/>
                          </a:solidFill>
                          <a:effectLst/>
                          <a:latin typeface="Calibri"/>
                          <a:ea typeface="Calibri"/>
                          <a:cs typeface="Calibri"/>
                        </a:rPr>
                        <a:t>Δ</a:t>
                      </a:r>
                      <a:r>
                        <a:rPr lang="ru-RU" sz="1200" i="1" dirty="0">
                          <a:solidFill>
                            <a:srgbClr val="000000"/>
                          </a:solidFill>
                          <a:effectLst/>
                          <a:latin typeface="Times New Roman"/>
                          <a:ea typeface="Times New Roman"/>
                        </a:rPr>
                        <a:t>S</a:t>
                      </a:r>
                      <a:r>
                        <a:rPr lang="ru-RU" sz="1200" baseline="-25000" dirty="0">
                          <a:solidFill>
                            <a:srgbClr val="000000"/>
                          </a:solidFill>
                          <a:effectLst/>
                          <a:latin typeface="Times New Roman"/>
                          <a:ea typeface="Times New Roman"/>
                        </a:rPr>
                        <a:t>4</a:t>
                      </a:r>
                      <a:endParaRPr lang="ru-RU" sz="1200" dirty="0">
                        <a:solidFill>
                          <a:srgbClr val="000000"/>
                        </a:solidFill>
                        <a:effectLst/>
                        <a:latin typeface="Times New Roman"/>
                        <a:ea typeface="Times New Roman"/>
                      </a:endParaRPr>
                    </a:p>
                  </a:txBody>
                  <a:tcPr marL="0" marR="73025" marT="56515" marB="0">
                    <a:lnL cap="flat">
                      <a:noFill/>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c>
                  <a:txBody>
                    <a:bodyPr/>
                    <a:lstStyle/>
                    <a:p>
                      <a:pPr marL="321310" marR="635" indent="-6350" algn="ctr">
                        <a:lnSpc>
                          <a:spcPct val="150000"/>
                        </a:lnSpc>
                        <a:spcAft>
                          <a:spcPts val="0"/>
                        </a:spcAft>
                      </a:pPr>
                      <a:r>
                        <a:rPr lang="ru-RU" sz="1200" dirty="0">
                          <a:solidFill>
                            <a:srgbClr val="000000"/>
                          </a:solidFill>
                          <a:effectLst/>
                          <a:latin typeface="Times New Roman"/>
                          <a:ea typeface="Times New Roman"/>
                        </a:rPr>
                        <a:t>685,000</a:t>
                      </a:r>
                    </a:p>
                  </a:txBody>
                  <a:tcPr marL="0" marR="73025" marT="56515" marB="0">
                    <a:lnL w="12700" cap="flat" cmpd="sng" algn="ctr">
                      <a:solidFill>
                        <a:srgbClr val="FFFEFD"/>
                      </a:solidFill>
                      <a:prstDash val="solid"/>
                      <a:round/>
                      <a:headEnd type="none" w="med" len="med"/>
                      <a:tailEnd type="none" w="med" len="med"/>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c>
                  <a:txBody>
                    <a:bodyPr/>
                    <a:lstStyle/>
                    <a:p>
                      <a:pPr marL="73025" marR="635" indent="-6350" algn="ctr">
                        <a:lnSpc>
                          <a:spcPct val="150000"/>
                        </a:lnSpc>
                        <a:spcAft>
                          <a:spcPts val="0"/>
                        </a:spcAft>
                      </a:pPr>
                      <a:r>
                        <a:rPr lang="ru-RU" sz="1200">
                          <a:solidFill>
                            <a:srgbClr val="000000"/>
                          </a:solidFill>
                          <a:effectLst/>
                          <a:latin typeface="Times New Roman"/>
                          <a:ea typeface="Times New Roman"/>
                        </a:rPr>
                        <a:t>44,200</a:t>
                      </a:r>
                    </a:p>
                  </a:txBody>
                  <a:tcPr marL="0" marR="73025" marT="56515" marB="0">
                    <a:lnL w="12700" cap="flat" cmpd="sng" algn="ctr">
                      <a:solidFill>
                        <a:srgbClr val="FFFEFD"/>
                      </a:solidFill>
                      <a:prstDash val="solid"/>
                      <a:round/>
                      <a:headEnd type="none" w="med" len="med"/>
                      <a:tailEnd type="none" w="med" len="med"/>
                    </a:lnL>
                    <a:lnR cap="flat">
                      <a:noFill/>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r>
              <a:tr h="225425">
                <a:tc>
                  <a:txBody>
                    <a:bodyPr/>
                    <a:lstStyle/>
                    <a:p>
                      <a:pPr marL="73025" marR="635" indent="-6350" algn="ctr">
                        <a:lnSpc>
                          <a:spcPct val="150000"/>
                        </a:lnSpc>
                        <a:spcAft>
                          <a:spcPts val="0"/>
                        </a:spcAft>
                      </a:pPr>
                      <a:r>
                        <a:rPr lang="ru-RU" sz="1200" dirty="0" err="1">
                          <a:solidFill>
                            <a:srgbClr val="000000"/>
                          </a:solidFill>
                          <a:effectLst/>
                          <a:latin typeface="Times New Roman"/>
                          <a:ea typeface="Times New Roman"/>
                        </a:rPr>
                        <a:t>Anionite</a:t>
                      </a:r>
                      <a:r>
                        <a:rPr lang="ru-RU" sz="1200" dirty="0">
                          <a:solidFill>
                            <a:srgbClr val="000000"/>
                          </a:solidFill>
                          <a:effectLst/>
                          <a:latin typeface="Times New Roman"/>
                          <a:ea typeface="Times New Roman"/>
                        </a:rPr>
                        <a:t> </a:t>
                      </a:r>
                      <a:r>
                        <a:rPr lang="ru-RU" sz="1200" dirty="0" err="1">
                          <a:solidFill>
                            <a:srgbClr val="000000"/>
                          </a:solidFill>
                          <a:effectLst/>
                          <a:latin typeface="Times New Roman"/>
                          <a:ea typeface="Times New Roman"/>
                        </a:rPr>
                        <a:t>filter</a:t>
                      </a:r>
                      <a:r>
                        <a:rPr lang="ru-RU" sz="1200" dirty="0">
                          <a:solidFill>
                            <a:srgbClr val="000000"/>
                          </a:solidFill>
                          <a:effectLst/>
                          <a:latin typeface="Times New Roman"/>
                          <a:ea typeface="Times New Roman"/>
                        </a:rPr>
                        <a:t>, </a:t>
                      </a:r>
                      <a:r>
                        <a:rPr lang="ru-RU" sz="1200" dirty="0">
                          <a:solidFill>
                            <a:srgbClr val="000000"/>
                          </a:solidFill>
                          <a:effectLst/>
                          <a:latin typeface="Calibri"/>
                          <a:ea typeface="Calibri"/>
                          <a:cs typeface="Calibri"/>
                        </a:rPr>
                        <a:t>Δ</a:t>
                      </a:r>
                      <a:r>
                        <a:rPr lang="ru-RU" sz="1200" i="1" dirty="0">
                          <a:solidFill>
                            <a:srgbClr val="000000"/>
                          </a:solidFill>
                          <a:effectLst/>
                          <a:latin typeface="Times New Roman"/>
                          <a:ea typeface="Times New Roman"/>
                        </a:rPr>
                        <a:t>S</a:t>
                      </a:r>
                      <a:r>
                        <a:rPr lang="ru-RU" sz="1200" baseline="-25000" dirty="0">
                          <a:solidFill>
                            <a:srgbClr val="000000"/>
                          </a:solidFill>
                          <a:effectLst/>
                          <a:latin typeface="Times New Roman"/>
                          <a:ea typeface="Times New Roman"/>
                        </a:rPr>
                        <a:t>5</a:t>
                      </a:r>
                      <a:endParaRPr lang="ru-RU" sz="1200" dirty="0">
                        <a:solidFill>
                          <a:srgbClr val="000000"/>
                        </a:solidFill>
                        <a:effectLst/>
                        <a:latin typeface="Times New Roman"/>
                        <a:ea typeface="Times New Roman"/>
                      </a:endParaRPr>
                    </a:p>
                  </a:txBody>
                  <a:tcPr marL="0" marR="73025" marT="56515" marB="0">
                    <a:lnL cap="flat">
                      <a:noFill/>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c>
                  <a:txBody>
                    <a:bodyPr/>
                    <a:lstStyle/>
                    <a:p>
                      <a:pPr marL="321310" marR="635" indent="-6350" algn="ctr">
                        <a:lnSpc>
                          <a:spcPct val="150000"/>
                        </a:lnSpc>
                        <a:spcAft>
                          <a:spcPts val="0"/>
                        </a:spcAft>
                      </a:pPr>
                      <a:r>
                        <a:rPr lang="ru-RU" sz="1200" dirty="0">
                          <a:solidFill>
                            <a:srgbClr val="000000"/>
                          </a:solidFill>
                          <a:effectLst/>
                          <a:latin typeface="Times New Roman"/>
                          <a:ea typeface="Times New Roman"/>
                        </a:rPr>
                        <a:t>460,000</a:t>
                      </a:r>
                    </a:p>
                  </a:txBody>
                  <a:tcPr marL="0" marR="73025" marT="56515" marB="0">
                    <a:lnL w="12700" cap="flat" cmpd="sng" algn="ctr">
                      <a:solidFill>
                        <a:srgbClr val="FFFEFD"/>
                      </a:solidFill>
                      <a:prstDash val="solid"/>
                      <a:round/>
                      <a:headEnd type="none" w="med" len="med"/>
                      <a:tailEnd type="none" w="med" len="med"/>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c>
                  <a:txBody>
                    <a:bodyPr/>
                    <a:lstStyle/>
                    <a:p>
                      <a:pPr marL="73025" marR="635" indent="-6350" algn="ctr">
                        <a:lnSpc>
                          <a:spcPct val="150000"/>
                        </a:lnSpc>
                        <a:spcAft>
                          <a:spcPts val="0"/>
                        </a:spcAft>
                      </a:pPr>
                      <a:r>
                        <a:rPr lang="ru-RU" sz="1200">
                          <a:solidFill>
                            <a:srgbClr val="000000"/>
                          </a:solidFill>
                          <a:effectLst/>
                          <a:latin typeface="Times New Roman"/>
                          <a:ea typeface="Times New Roman"/>
                        </a:rPr>
                        <a:t>29,800</a:t>
                      </a:r>
                    </a:p>
                  </a:txBody>
                  <a:tcPr marL="0" marR="73025" marT="56515" marB="0">
                    <a:lnL w="12700" cap="flat" cmpd="sng" algn="ctr">
                      <a:solidFill>
                        <a:srgbClr val="FFFEFD"/>
                      </a:solidFill>
                      <a:prstDash val="solid"/>
                      <a:round/>
                      <a:headEnd type="none" w="med" len="med"/>
                      <a:tailEnd type="none" w="med" len="med"/>
                    </a:lnL>
                    <a:lnR cap="flat">
                      <a:noFill/>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r>
              <a:tr h="225425">
                <a:tc>
                  <a:txBody>
                    <a:bodyPr/>
                    <a:lstStyle/>
                    <a:p>
                      <a:pPr marL="73025" marR="635" indent="-6350" algn="ctr">
                        <a:lnSpc>
                          <a:spcPct val="150000"/>
                        </a:lnSpc>
                        <a:spcAft>
                          <a:spcPts val="0"/>
                        </a:spcAft>
                      </a:pPr>
                      <a:r>
                        <a:rPr lang="ru-RU" sz="1200" dirty="0" err="1">
                          <a:solidFill>
                            <a:srgbClr val="000000"/>
                          </a:solidFill>
                          <a:effectLst/>
                          <a:latin typeface="Times New Roman"/>
                          <a:ea typeface="Times New Roman"/>
                        </a:rPr>
                        <a:t>Carbonizer</a:t>
                      </a:r>
                      <a:r>
                        <a:rPr lang="ru-RU" sz="1200" dirty="0">
                          <a:solidFill>
                            <a:srgbClr val="000000"/>
                          </a:solidFill>
                          <a:effectLst/>
                          <a:latin typeface="Times New Roman"/>
                          <a:ea typeface="Times New Roman"/>
                        </a:rPr>
                        <a:t>, </a:t>
                      </a:r>
                      <a:r>
                        <a:rPr lang="ru-RU" sz="1200" dirty="0">
                          <a:solidFill>
                            <a:srgbClr val="000000"/>
                          </a:solidFill>
                          <a:effectLst/>
                          <a:latin typeface="Calibri"/>
                          <a:ea typeface="Calibri"/>
                          <a:cs typeface="Calibri"/>
                        </a:rPr>
                        <a:t>Δ</a:t>
                      </a:r>
                      <a:r>
                        <a:rPr lang="ru-RU" sz="1200" i="1" dirty="0">
                          <a:solidFill>
                            <a:srgbClr val="000000"/>
                          </a:solidFill>
                          <a:effectLst/>
                          <a:latin typeface="Times New Roman"/>
                          <a:ea typeface="Times New Roman"/>
                        </a:rPr>
                        <a:t>S</a:t>
                      </a:r>
                      <a:r>
                        <a:rPr lang="ru-RU" sz="1200" baseline="-25000" dirty="0">
                          <a:solidFill>
                            <a:srgbClr val="000000"/>
                          </a:solidFill>
                          <a:effectLst/>
                          <a:latin typeface="Times New Roman"/>
                          <a:ea typeface="Times New Roman"/>
                        </a:rPr>
                        <a:t>6</a:t>
                      </a:r>
                      <a:endParaRPr lang="ru-RU" sz="1200" dirty="0">
                        <a:solidFill>
                          <a:srgbClr val="000000"/>
                        </a:solidFill>
                        <a:effectLst/>
                        <a:latin typeface="Times New Roman"/>
                        <a:ea typeface="Times New Roman"/>
                      </a:endParaRPr>
                    </a:p>
                  </a:txBody>
                  <a:tcPr marL="0" marR="73025" marT="56515" marB="0">
                    <a:lnL cap="flat">
                      <a:noFill/>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c>
                  <a:txBody>
                    <a:bodyPr/>
                    <a:lstStyle/>
                    <a:p>
                      <a:pPr marL="321310" marR="635" indent="-6350" algn="ctr">
                        <a:lnSpc>
                          <a:spcPct val="150000"/>
                        </a:lnSpc>
                        <a:spcAft>
                          <a:spcPts val="0"/>
                        </a:spcAft>
                      </a:pPr>
                      <a:r>
                        <a:rPr lang="ru-RU" sz="1200">
                          <a:solidFill>
                            <a:srgbClr val="000000"/>
                          </a:solidFill>
                          <a:effectLst/>
                          <a:latin typeface="Times New Roman"/>
                          <a:ea typeface="Times New Roman"/>
                        </a:rPr>
                        <a:t>91,600</a:t>
                      </a:r>
                    </a:p>
                  </a:txBody>
                  <a:tcPr marL="0" marR="73025" marT="56515" marB="0">
                    <a:lnL w="12700" cap="flat" cmpd="sng" algn="ctr">
                      <a:solidFill>
                        <a:srgbClr val="FFFEFD"/>
                      </a:solidFill>
                      <a:prstDash val="solid"/>
                      <a:round/>
                      <a:headEnd type="none" w="med" len="med"/>
                      <a:tailEnd type="none" w="med" len="med"/>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c>
                  <a:txBody>
                    <a:bodyPr/>
                    <a:lstStyle/>
                    <a:p>
                      <a:pPr marL="73025" marR="635" indent="-6350" algn="ctr">
                        <a:lnSpc>
                          <a:spcPct val="150000"/>
                        </a:lnSpc>
                        <a:spcAft>
                          <a:spcPts val="0"/>
                        </a:spcAft>
                      </a:pPr>
                      <a:r>
                        <a:rPr lang="ru-RU" sz="1200">
                          <a:solidFill>
                            <a:srgbClr val="000000"/>
                          </a:solidFill>
                          <a:effectLst/>
                          <a:latin typeface="Times New Roman"/>
                          <a:ea typeface="Times New Roman"/>
                        </a:rPr>
                        <a:t>5930</a:t>
                      </a:r>
                    </a:p>
                  </a:txBody>
                  <a:tcPr marL="0" marR="73025" marT="56515" marB="0">
                    <a:lnL w="12700" cap="flat" cmpd="sng" algn="ctr">
                      <a:solidFill>
                        <a:srgbClr val="FFFEFD"/>
                      </a:solidFill>
                      <a:prstDash val="solid"/>
                      <a:round/>
                      <a:headEnd type="none" w="med" len="med"/>
                      <a:tailEnd type="none" w="med" len="med"/>
                    </a:lnL>
                    <a:lnR cap="flat">
                      <a:noFill/>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r>
              <a:tr h="223838">
                <a:tc>
                  <a:txBody>
                    <a:bodyPr/>
                    <a:lstStyle/>
                    <a:p>
                      <a:pPr marL="73025" marR="635" indent="-6350" algn="ctr">
                        <a:lnSpc>
                          <a:spcPct val="150000"/>
                        </a:lnSpc>
                        <a:spcAft>
                          <a:spcPts val="0"/>
                        </a:spcAft>
                      </a:pPr>
                      <a:r>
                        <a:rPr lang="ru-RU" sz="1200" dirty="0" err="1">
                          <a:solidFill>
                            <a:srgbClr val="000000"/>
                          </a:solidFill>
                          <a:effectLst/>
                          <a:latin typeface="Times New Roman"/>
                          <a:ea typeface="Times New Roman"/>
                        </a:rPr>
                        <a:t>Pump</a:t>
                      </a:r>
                      <a:r>
                        <a:rPr lang="ru-RU" sz="1200" dirty="0">
                          <a:solidFill>
                            <a:srgbClr val="000000"/>
                          </a:solidFill>
                          <a:effectLst/>
                          <a:latin typeface="Times New Roman"/>
                          <a:ea typeface="Times New Roman"/>
                        </a:rPr>
                        <a:t> </a:t>
                      </a:r>
                      <a:r>
                        <a:rPr lang="ru-RU" sz="1200" i="1" dirty="0">
                          <a:solidFill>
                            <a:srgbClr val="000000"/>
                          </a:solidFill>
                          <a:effectLst/>
                          <a:latin typeface="Times New Roman"/>
                          <a:ea typeface="Times New Roman"/>
                        </a:rPr>
                        <a:t>9</a:t>
                      </a:r>
                      <a:r>
                        <a:rPr lang="ru-RU" sz="1200" dirty="0">
                          <a:solidFill>
                            <a:srgbClr val="000000"/>
                          </a:solidFill>
                          <a:effectLst/>
                          <a:latin typeface="Times New Roman"/>
                          <a:ea typeface="Times New Roman"/>
                        </a:rPr>
                        <a:t>, </a:t>
                      </a:r>
                      <a:r>
                        <a:rPr lang="ru-RU" sz="1200" dirty="0">
                          <a:solidFill>
                            <a:srgbClr val="000000"/>
                          </a:solidFill>
                          <a:effectLst/>
                          <a:latin typeface="Calibri"/>
                          <a:ea typeface="Calibri"/>
                          <a:cs typeface="Calibri"/>
                        </a:rPr>
                        <a:t>Δ</a:t>
                      </a:r>
                      <a:r>
                        <a:rPr lang="ru-RU" sz="1200" i="1" dirty="0">
                          <a:solidFill>
                            <a:srgbClr val="000000"/>
                          </a:solidFill>
                          <a:effectLst/>
                          <a:latin typeface="Times New Roman"/>
                          <a:ea typeface="Times New Roman"/>
                        </a:rPr>
                        <a:t>S</a:t>
                      </a:r>
                      <a:r>
                        <a:rPr lang="ru-RU" sz="1200" baseline="-25000" dirty="0">
                          <a:solidFill>
                            <a:srgbClr val="000000"/>
                          </a:solidFill>
                          <a:effectLst/>
                          <a:latin typeface="Times New Roman"/>
                          <a:ea typeface="Times New Roman"/>
                        </a:rPr>
                        <a:t>9</a:t>
                      </a:r>
                      <a:endParaRPr lang="ru-RU" sz="1200" dirty="0">
                        <a:solidFill>
                          <a:srgbClr val="000000"/>
                        </a:solidFill>
                        <a:effectLst/>
                        <a:latin typeface="Times New Roman"/>
                        <a:ea typeface="Times New Roman"/>
                      </a:endParaRPr>
                    </a:p>
                  </a:txBody>
                  <a:tcPr marL="0" marR="73025" marT="56515" marB="0">
                    <a:lnL cap="flat">
                      <a:noFill/>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c>
                  <a:txBody>
                    <a:bodyPr/>
                    <a:lstStyle/>
                    <a:p>
                      <a:pPr marL="321310" marR="635" indent="-6350" algn="ctr">
                        <a:lnSpc>
                          <a:spcPct val="150000"/>
                        </a:lnSpc>
                        <a:spcAft>
                          <a:spcPts val="0"/>
                        </a:spcAft>
                      </a:pPr>
                      <a:r>
                        <a:rPr lang="ru-RU" sz="1200" dirty="0">
                          <a:solidFill>
                            <a:srgbClr val="000000"/>
                          </a:solidFill>
                          <a:effectLst/>
                          <a:latin typeface="Times New Roman"/>
                          <a:ea typeface="Times New Roman"/>
                        </a:rPr>
                        <a:t>171,000</a:t>
                      </a:r>
                    </a:p>
                  </a:txBody>
                  <a:tcPr marL="0" marR="73025" marT="56515" marB="0">
                    <a:lnL w="12700" cap="flat" cmpd="sng" algn="ctr">
                      <a:solidFill>
                        <a:srgbClr val="FFFEFD"/>
                      </a:solidFill>
                      <a:prstDash val="solid"/>
                      <a:round/>
                      <a:headEnd type="none" w="med" len="med"/>
                      <a:tailEnd type="none" w="med" len="med"/>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c>
                  <a:txBody>
                    <a:bodyPr/>
                    <a:lstStyle/>
                    <a:p>
                      <a:pPr marL="73025" marR="635" indent="-6350" algn="ctr">
                        <a:lnSpc>
                          <a:spcPct val="150000"/>
                        </a:lnSpc>
                        <a:spcAft>
                          <a:spcPts val="0"/>
                        </a:spcAft>
                      </a:pPr>
                      <a:r>
                        <a:rPr lang="ru-RU" sz="1200">
                          <a:solidFill>
                            <a:srgbClr val="000000"/>
                          </a:solidFill>
                          <a:effectLst/>
                          <a:latin typeface="Times New Roman"/>
                          <a:ea typeface="Times New Roman"/>
                        </a:rPr>
                        <a:t>11,500</a:t>
                      </a:r>
                    </a:p>
                  </a:txBody>
                  <a:tcPr marL="0" marR="73025" marT="56515" marB="0">
                    <a:lnL w="12700" cap="flat" cmpd="sng" algn="ctr">
                      <a:solidFill>
                        <a:srgbClr val="FFFEFD"/>
                      </a:solidFill>
                      <a:prstDash val="solid"/>
                      <a:round/>
                      <a:headEnd type="none" w="med" len="med"/>
                      <a:tailEnd type="none" w="med" len="med"/>
                    </a:lnL>
                    <a:lnR cap="flat">
                      <a:noFill/>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r>
              <a:tr h="225425">
                <a:tc>
                  <a:txBody>
                    <a:bodyPr/>
                    <a:lstStyle/>
                    <a:p>
                      <a:pPr marL="73025" marR="635" indent="-6350" algn="ctr">
                        <a:lnSpc>
                          <a:spcPct val="150000"/>
                        </a:lnSpc>
                        <a:spcAft>
                          <a:spcPts val="0"/>
                        </a:spcAft>
                      </a:pPr>
                      <a:r>
                        <a:rPr lang="ru-RU" sz="1200" dirty="0" err="1">
                          <a:solidFill>
                            <a:srgbClr val="000000"/>
                          </a:solidFill>
                          <a:effectLst/>
                          <a:latin typeface="Times New Roman"/>
                          <a:ea typeface="Times New Roman"/>
                        </a:rPr>
                        <a:t>Decarbonizer</a:t>
                      </a:r>
                      <a:r>
                        <a:rPr lang="ru-RU" sz="1200" dirty="0">
                          <a:solidFill>
                            <a:srgbClr val="000000"/>
                          </a:solidFill>
                          <a:effectLst/>
                          <a:latin typeface="Times New Roman"/>
                          <a:ea typeface="Times New Roman"/>
                        </a:rPr>
                        <a:t>, </a:t>
                      </a:r>
                      <a:r>
                        <a:rPr lang="ru-RU" sz="1200" dirty="0">
                          <a:solidFill>
                            <a:srgbClr val="000000"/>
                          </a:solidFill>
                          <a:effectLst/>
                          <a:latin typeface="Calibri"/>
                          <a:ea typeface="Calibri"/>
                          <a:cs typeface="Calibri"/>
                        </a:rPr>
                        <a:t>Δ</a:t>
                      </a:r>
                      <a:r>
                        <a:rPr lang="ru-RU" sz="1200" i="1" dirty="0">
                          <a:solidFill>
                            <a:srgbClr val="000000"/>
                          </a:solidFill>
                          <a:effectLst/>
                          <a:latin typeface="Times New Roman"/>
                          <a:ea typeface="Times New Roman"/>
                        </a:rPr>
                        <a:t>S</a:t>
                      </a:r>
                      <a:r>
                        <a:rPr lang="ru-RU" sz="1200" baseline="-25000" dirty="0">
                          <a:solidFill>
                            <a:srgbClr val="000000"/>
                          </a:solidFill>
                          <a:effectLst/>
                          <a:latin typeface="Times New Roman"/>
                          <a:ea typeface="Times New Roman"/>
                        </a:rPr>
                        <a:t>11</a:t>
                      </a:r>
                      <a:endParaRPr lang="ru-RU" sz="1200" dirty="0">
                        <a:solidFill>
                          <a:srgbClr val="000000"/>
                        </a:solidFill>
                        <a:effectLst/>
                        <a:latin typeface="Times New Roman"/>
                        <a:ea typeface="Times New Roman"/>
                      </a:endParaRPr>
                    </a:p>
                  </a:txBody>
                  <a:tcPr marL="0" marR="73025" marT="56515" marB="0">
                    <a:lnL cap="flat">
                      <a:noFill/>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c>
                  <a:txBody>
                    <a:bodyPr/>
                    <a:lstStyle/>
                    <a:p>
                      <a:pPr marL="321310" marR="635" indent="-6350" algn="ctr">
                        <a:lnSpc>
                          <a:spcPct val="150000"/>
                        </a:lnSpc>
                        <a:spcAft>
                          <a:spcPts val="0"/>
                        </a:spcAft>
                      </a:pPr>
                      <a:r>
                        <a:rPr lang="ru-RU" sz="1200" dirty="0">
                          <a:solidFill>
                            <a:srgbClr val="000000"/>
                          </a:solidFill>
                          <a:effectLst/>
                          <a:latin typeface="Times New Roman"/>
                          <a:ea typeface="Times New Roman"/>
                        </a:rPr>
                        <a:t>120,000</a:t>
                      </a:r>
                    </a:p>
                  </a:txBody>
                  <a:tcPr marL="0" marR="73025" marT="56515" marB="0">
                    <a:lnL w="12700" cap="flat" cmpd="sng" algn="ctr">
                      <a:solidFill>
                        <a:srgbClr val="FFFEFD"/>
                      </a:solidFill>
                      <a:prstDash val="solid"/>
                      <a:round/>
                      <a:headEnd type="none" w="med" len="med"/>
                      <a:tailEnd type="none" w="med" len="med"/>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c>
                  <a:txBody>
                    <a:bodyPr/>
                    <a:lstStyle/>
                    <a:p>
                      <a:pPr marL="73025" marR="635" indent="-6350" algn="ctr">
                        <a:lnSpc>
                          <a:spcPct val="150000"/>
                        </a:lnSpc>
                        <a:spcAft>
                          <a:spcPts val="0"/>
                        </a:spcAft>
                      </a:pPr>
                      <a:r>
                        <a:rPr lang="ru-RU" sz="1200" dirty="0">
                          <a:solidFill>
                            <a:srgbClr val="000000"/>
                          </a:solidFill>
                          <a:effectLst/>
                          <a:latin typeface="Times New Roman"/>
                          <a:ea typeface="Times New Roman"/>
                        </a:rPr>
                        <a:t>7800</a:t>
                      </a:r>
                    </a:p>
                  </a:txBody>
                  <a:tcPr marL="0" marR="73025" marT="56515" marB="0">
                    <a:lnL w="12700" cap="flat" cmpd="sng" algn="ctr">
                      <a:solidFill>
                        <a:srgbClr val="FFFEFD"/>
                      </a:solidFill>
                      <a:prstDash val="solid"/>
                      <a:round/>
                      <a:headEnd type="none" w="med" len="med"/>
                      <a:tailEnd type="none" w="med" len="med"/>
                    </a:lnL>
                    <a:lnR cap="flat">
                      <a:noFill/>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r>
              <a:tr h="361290">
                <a:tc>
                  <a:txBody>
                    <a:bodyPr/>
                    <a:lstStyle/>
                    <a:p>
                      <a:pPr marL="73025" marR="635" indent="-6350" algn="ctr">
                        <a:lnSpc>
                          <a:spcPct val="150000"/>
                        </a:lnSpc>
                        <a:spcAft>
                          <a:spcPts val="0"/>
                        </a:spcAft>
                      </a:pPr>
                      <a:r>
                        <a:rPr lang="ru-RU" sz="1200" dirty="0" err="1">
                          <a:solidFill>
                            <a:srgbClr val="000000"/>
                          </a:solidFill>
                          <a:effectLst/>
                          <a:latin typeface="Times New Roman"/>
                          <a:ea typeface="Times New Roman"/>
                        </a:rPr>
                        <a:t>Evaporation</a:t>
                      </a:r>
                      <a:r>
                        <a:rPr lang="ru-RU" sz="1200" dirty="0">
                          <a:solidFill>
                            <a:srgbClr val="000000"/>
                          </a:solidFill>
                          <a:effectLst/>
                          <a:latin typeface="Times New Roman"/>
                          <a:ea typeface="Times New Roman"/>
                        </a:rPr>
                        <a:t> </a:t>
                      </a:r>
                      <a:r>
                        <a:rPr lang="ru-RU" sz="1200" dirty="0" err="1">
                          <a:solidFill>
                            <a:srgbClr val="000000"/>
                          </a:solidFill>
                          <a:effectLst/>
                          <a:latin typeface="Times New Roman"/>
                          <a:ea typeface="Times New Roman"/>
                        </a:rPr>
                        <a:t>cooler</a:t>
                      </a:r>
                      <a:r>
                        <a:rPr lang="ru-RU" sz="1200" dirty="0">
                          <a:solidFill>
                            <a:srgbClr val="000000"/>
                          </a:solidFill>
                          <a:effectLst/>
                          <a:latin typeface="Times New Roman"/>
                          <a:ea typeface="Times New Roman"/>
                        </a:rPr>
                        <a:t>, </a:t>
                      </a:r>
                      <a:r>
                        <a:rPr lang="ru-RU" sz="1200" dirty="0">
                          <a:solidFill>
                            <a:srgbClr val="000000"/>
                          </a:solidFill>
                          <a:effectLst/>
                          <a:latin typeface="Calibri"/>
                          <a:ea typeface="Calibri"/>
                          <a:cs typeface="Calibri"/>
                        </a:rPr>
                        <a:t>Δ</a:t>
                      </a:r>
                      <a:r>
                        <a:rPr lang="ru-RU" sz="1200" i="1" baseline="30000" dirty="0">
                          <a:solidFill>
                            <a:srgbClr val="000000"/>
                          </a:solidFill>
                          <a:effectLst/>
                          <a:latin typeface="Times New Roman"/>
                          <a:ea typeface="Times New Roman"/>
                        </a:rPr>
                        <a:t>S</a:t>
                      </a:r>
                      <a:r>
                        <a:rPr lang="ru-RU" sz="1200" baseline="-25000" dirty="0">
                          <a:solidFill>
                            <a:srgbClr val="000000"/>
                          </a:solidFill>
                          <a:effectLst/>
                          <a:latin typeface="Times New Roman"/>
                          <a:ea typeface="Times New Roman"/>
                        </a:rPr>
                        <a:t>14</a:t>
                      </a:r>
                      <a:endParaRPr lang="ru-RU" sz="1200" dirty="0">
                        <a:solidFill>
                          <a:srgbClr val="000000"/>
                        </a:solidFill>
                        <a:effectLst/>
                        <a:latin typeface="Times New Roman"/>
                        <a:ea typeface="Times New Roman"/>
                      </a:endParaRPr>
                    </a:p>
                  </a:txBody>
                  <a:tcPr marL="0" marR="73025" marT="56515" marB="0">
                    <a:lnL cap="flat">
                      <a:noFill/>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c>
                  <a:txBody>
                    <a:bodyPr/>
                    <a:lstStyle/>
                    <a:p>
                      <a:pPr marL="321310" marR="635" indent="-6350" algn="ctr">
                        <a:lnSpc>
                          <a:spcPct val="150000"/>
                        </a:lnSpc>
                        <a:spcAft>
                          <a:spcPts val="0"/>
                        </a:spcAft>
                      </a:pPr>
                      <a:r>
                        <a:rPr lang="ru-RU" sz="1200">
                          <a:solidFill>
                            <a:srgbClr val="000000"/>
                          </a:solidFill>
                          <a:effectLst/>
                          <a:latin typeface="Times New Roman"/>
                          <a:ea typeface="Times New Roman"/>
                        </a:rPr>
                        <a:t>330,000</a:t>
                      </a:r>
                    </a:p>
                  </a:txBody>
                  <a:tcPr marL="0" marR="73025" marT="56515" marB="0">
                    <a:lnL w="12700" cap="flat" cmpd="sng" algn="ctr">
                      <a:solidFill>
                        <a:srgbClr val="FFFEFD"/>
                      </a:solidFill>
                      <a:prstDash val="solid"/>
                      <a:round/>
                      <a:headEnd type="none" w="med" len="med"/>
                      <a:tailEnd type="none" w="med" len="med"/>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c>
                  <a:txBody>
                    <a:bodyPr/>
                    <a:lstStyle/>
                    <a:p>
                      <a:pPr marL="73025" marR="635" indent="-6350" algn="ctr">
                        <a:lnSpc>
                          <a:spcPct val="150000"/>
                        </a:lnSpc>
                        <a:spcAft>
                          <a:spcPts val="0"/>
                        </a:spcAft>
                      </a:pPr>
                      <a:r>
                        <a:rPr lang="ru-RU" sz="1200" dirty="0">
                          <a:solidFill>
                            <a:srgbClr val="000000"/>
                          </a:solidFill>
                          <a:effectLst/>
                          <a:latin typeface="Times New Roman"/>
                          <a:ea typeface="Times New Roman"/>
                        </a:rPr>
                        <a:t>21,200</a:t>
                      </a:r>
                    </a:p>
                  </a:txBody>
                  <a:tcPr marL="0" marR="73025" marT="56515" marB="0">
                    <a:lnL w="12700" cap="flat" cmpd="sng" algn="ctr">
                      <a:solidFill>
                        <a:srgbClr val="FFFEFD"/>
                      </a:solidFill>
                      <a:prstDash val="solid"/>
                      <a:round/>
                      <a:headEnd type="none" w="med" len="med"/>
                      <a:tailEnd type="none" w="med" len="med"/>
                    </a:lnL>
                    <a:lnR cap="flat">
                      <a:noFill/>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r>
              <a:tr h="295275">
                <a:tc>
                  <a:txBody>
                    <a:bodyPr/>
                    <a:lstStyle/>
                    <a:p>
                      <a:pPr marL="73025" marR="635" indent="-6350" algn="ctr">
                        <a:lnSpc>
                          <a:spcPct val="150000"/>
                        </a:lnSpc>
                        <a:spcAft>
                          <a:spcPts val="0"/>
                        </a:spcAft>
                      </a:pPr>
                      <a:r>
                        <a:rPr lang="ru-RU" sz="1200" dirty="0" err="1">
                          <a:solidFill>
                            <a:srgbClr val="000000"/>
                          </a:solidFill>
                          <a:effectLst/>
                          <a:latin typeface="Times New Roman"/>
                          <a:ea typeface="Times New Roman"/>
                        </a:rPr>
                        <a:t>High-pressure</a:t>
                      </a:r>
                      <a:r>
                        <a:rPr lang="ru-RU" sz="1200" dirty="0">
                          <a:solidFill>
                            <a:srgbClr val="000000"/>
                          </a:solidFill>
                          <a:effectLst/>
                          <a:latin typeface="Times New Roman"/>
                          <a:ea typeface="Times New Roman"/>
                        </a:rPr>
                        <a:t> </a:t>
                      </a:r>
                      <a:r>
                        <a:rPr lang="ru-RU" sz="1200" dirty="0" err="1">
                          <a:solidFill>
                            <a:srgbClr val="000000"/>
                          </a:solidFill>
                          <a:effectLst/>
                          <a:latin typeface="Times New Roman"/>
                          <a:ea typeface="Times New Roman"/>
                        </a:rPr>
                        <a:t>fan</a:t>
                      </a:r>
                      <a:r>
                        <a:rPr lang="ru-RU" sz="1200" dirty="0">
                          <a:solidFill>
                            <a:srgbClr val="000000"/>
                          </a:solidFill>
                          <a:effectLst/>
                          <a:latin typeface="Times New Roman"/>
                          <a:ea typeface="Times New Roman"/>
                        </a:rPr>
                        <a:t>, </a:t>
                      </a:r>
                      <a:r>
                        <a:rPr lang="ru-RU" sz="1200" dirty="0">
                          <a:solidFill>
                            <a:srgbClr val="000000"/>
                          </a:solidFill>
                          <a:effectLst/>
                          <a:latin typeface="Calibri"/>
                          <a:ea typeface="Calibri"/>
                          <a:cs typeface="Calibri"/>
                        </a:rPr>
                        <a:t>Δ</a:t>
                      </a:r>
                      <a:r>
                        <a:rPr lang="ru-RU" sz="1200" i="1" baseline="30000" dirty="0">
                          <a:solidFill>
                            <a:srgbClr val="000000"/>
                          </a:solidFill>
                          <a:effectLst/>
                          <a:latin typeface="Times New Roman"/>
                          <a:ea typeface="Times New Roman"/>
                        </a:rPr>
                        <a:t>S</a:t>
                      </a:r>
                      <a:r>
                        <a:rPr lang="ru-RU" sz="1200" baseline="-25000" dirty="0">
                          <a:solidFill>
                            <a:srgbClr val="000000"/>
                          </a:solidFill>
                          <a:effectLst/>
                          <a:latin typeface="Times New Roman"/>
                          <a:ea typeface="Times New Roman"/>
                        </a:rPr>
                        <a:t>17</a:t>
                      </a:r>
                      <a:endParaRPr lang="ru-RU" sz="1200" dirty="0">
                        <a:solidFill>
                          <a:srgbClr val="000000"/>
                        </a:solidFill>
                        <a:effectLst/>
                        <a:latin typeface="Times New Roman"/>
                        <a:ea typeface="Times New Roman"/>
                      </a:endParaRPr>
                    </a:p>
                  </a:txBody>
                  <a:tcPr marL="0" marR="73025" marT="56515" marB="0">
                    <a:lnL cap="flat">
                      <a:noFill/>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c>
                  <a:txBody>
                    <a:bodyPr/>
                    <a:lstStyle/>
                    <a:p>
                      <a:pPr marL="321310" marR="635" indent="-6350" algn="ctr">
                        <a:lnSpc>
                          <a:spcPct val="150000"/>
                        </a:lnSpc>
                        <a:spcAft>
                          <a:spcPts val="0"/>
                        </a:spcAft>
                      </a:pPr>
                      <a:r>
                        <a:rPr lang="ru-RU" sz="1200">
                          <a:solidFill>
                            <a:srgbClr val="000000"/>
                          </a:solidFill>
                          <a:effectLst/>
                          <a:latin typeface="Times New Roman"/>
                          <a:ea typeface="Times New Roman"/>
                        </a:rPr>
                        <a:t>142,000</a:t>
                      </a:r>
                    </a:p>
                  </a:txBody>
                  <a:tcPr marL="0" marR="73025" marT="56515" marB="0">
                    <a:lnL w="12700" cap="flat" cmpd="sng" algn="ctr">
                      <a:solidFill>
                        <a:srgbClr val="FFFEFD"/>
                      </a:solidFill>
                      <a:prstDash val="solid"/>
                      <a:round/>
                      <a:headEnd type="none" w="med" len="med"/>
                      <a:tailEnd type="none" w="med" len="med"/>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c>
                  <a:txBody>
                    <a:bodyPr/>
                    <a:lstStyle/>
                    <a:p>
                      <a:pPr marL="73025" marR="635" indent="-6350" algn="ctr">
                        <a:lnSpc>
                          <a:spcPct val="150000"/>
                        </a:lnSpc>
                        <a:spcAft>
                          <a:spcPts val="0"/>
                        </a:spcAft>
                      </a:pPr>
                      <a:r>
                        <a:rPr lang="ru-RU" sz="1200" dirty="0">
                          <a:solidFill>
                            <a:srgbClr val="000000"/>
                          </a:solidFill>
                          <a:effectLst/>
                          <a:latin typeface="Times New Roman"/>
                          <a:ea typeface="Times New Roman"/>
                        </a:rPr>
                        <a:t>9600</a:t>
                      </a:r>
                    </a:p>
                  </a:txBody>
                  <a:tcPr marL="0" marR="73025" marT="56515" marB="0">
                    <a:lnL w="12700" cap="flat" cmpd="sng" algn="ctr">
                      <a:solidFill>
                        <a:srgbClr val="FFFEFD"/>
                      </a:solidFill>
                      <a:prstDash val="solid"/>
                      <a:round/>
                      <a:headEnd type="none" w="med" len="med"/>
                      <a:tailEnd type="none" w="med" len="med"/>
                    </a:lnL>
                    <a:lnR cap="flat">
                      <a:noFill/>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r>
              <a:tr h="225425">
                <a:tc>
                  <a:txBody>
                    <a:bodyPr/>
                    <a:lstStyle/>
                    <a:p>
                      <a:pPr marL="73025" marR="635" indent="-6350" algn="ctr">
                        <a:lnSpc>
                          <a:spcPct val="150000"/>
                        </a:lnSpc>
                        <a:spcAft>
                          <a:spcPts val="0"/>
                        </a:spcAft>
                      </a:pPr>
                      <a:r>
                        <a:rPr lang="ru-RU" sz="1200" dirty="0" err="1">
                          <a:solidFill>
                            <a:srgbClr val="000000"/>
                          </a:solidFill>
                          <a:effectLst/>
                          <a:latin typeface="Times New Roman"/>
                          <a:ea typeface="Times New Roman"/>
                        </a:rPr>
                        <a:t>Absorbing</a:t>
                      </a:r>
                      <a:r>
                        <a:rPr lang="ru-RU" sz="1200" dirty="0">
                          <a:solidFill>
                            <a:srgbClr val="000000"/>
                          </a:solidFill>
                          <a:effectLst/>
                          <a:latin typeface="Times New Roman"/>
                          <a:ea typeface="Times New Roman"/>
                        </a:rPr>
                        <a:t> </a:t>
                      </a:r>
                      <a:r>
                        <a:rPr lang="ru-RU" sz="1200" dirty="0" err="1">
                          <a:solidFill>
                            <a:srgbClr val="000000"/>
                          </a:solidFill>
                          <a:effectLst/>
                          <a:latin typeface="Times New Roman"/>
                          <a:ea typeface="Times New Roman"/>
                        </a:rPr>
                        <a:t>tower</a:t>
                      </a:r>
                      <a:r>
                        <a:rPr lang="ru-RU" sz="1200" dirty="0">
                          <a:solidFill>
                            <a:srgbClr val="000000"/>
                          </a:solidFill>
                          <a:effectLst/>
                          <a:latin typeface="Times New Roman"/>
                          <a:ea typeface="Times New Roman"/>
                        </a:rPr>
                        <a:t>, </a:t>
                      </a:r>
                      <a:r>
                        <a:rPr lang="ru-RU" sz="1200" dirty="0">
                          <a:solidFill>
                            <a:srgbClr val="000000"/>
                          </a:solidFill>
                          <a:effectLst/>
                          <a:latin typeface="Calibri"/>
                          <a:ea typeface="Calibri"/>
                          <a:cs typeface="Calibri"/>
                        </a:rPr>
                        <a:t>Δ</a:t>
                      </a:r>
                      <a:r>
                        <a:rPr lang="ru-RU" sz="1200" i="1" dirty="0">
                          <a:solidFill>
                            <a:srgbClr val="000000"/>
                          </a:solidFill>
                          <a:effectLst/>
                          <a:latin typeface="Times New Roman"/>
                          <a:ea typeface="Times New Roman"/>
                        </a:rPr>
                        <a:t>S</a:t>
                      </a:r>
                      <a:r>
                        <a:rPr lang="ru-RU" sz="1200" baseline="-25000" dirty="0">
                          <a:solidFill>
                            <a:srgbClr val="000000"/>
                          </a:solidFill>
                          <a:effectLst/>
                          <a:latin typeface="Times New Roman"/>
                          <a:ea typeface="Times New Roman"/>
                        </a:rPr>
                        <a:t>5</a:t>
                      </a:r>
                      <a:endParaRPr lang="ru-RU" sz="1200" dirty="0">
                        <a:solidFill>
                          <a:srgbClr val="000000"/>
                        </a:solidFill>
                        <a:effectLst/>
                        <a:latin typeface="Times New Roman"/>
                        <a:ea typeface="Times New Roman"/>
                      </a:endParaRPr>
                    </a:p>
                  </a:txBody>
                  <a:tcPr marL="0" marR="73025" marT="56515" marB="0">
                    <a:lnL cap="flat">
                      <a:noFill/>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c>
                  <a:txBody>
                    <a:bodyPr/>
                    <a:lstStyle/>
                    <a:p>
                      <a:pPr marL="321310" marR="635" indent="-6350" algn="ctr">
                        <a:lnSpc>
                          <a:spcPct val="150000"/>
                        </a:lnSpc>
                        <a:spcAft>
                          <a:spcPts val="0"/>
                        </a:spcAft>
                      </a:pPr>
                      <a:r>
                        <a:rPr lang="ru-RU" sz="1200">
                          <a:solidFill>
                            <a:srgbClr val="000000"/>
                          </a:solidFill>
                          <a:effectLst/>
                          <a:latin typeface="Times New Roman"/>
                          <a:ea typeface="Times New Roman"/>
                        </a:rPr>
                        <a:t>110,500</a:t>
                      </a:r>
                    </a:p>
                  </a:txBody>
                  <a:tcPr marL="0" marR="73025" marT="56515" marB="0">
                    <a:lnL w="12700" cap="flat" cmpd="sng" algn="ctr">
                      <a:solidFill>
                        <a:srgbClr val="FFFEFD"/>
                      </a:solidFill>
                      <a:prstDash val="solid"/>
                      <a:round/>
                      <a:headEnd type="none" w="med" len="med"/>
                      <a:tailEnd type="none" w="med" len="med"/>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c>
                  <a:txBody>
                    <a:bodyPr/>
                    <a:lstStyle/>
                    <a:p>
                      <a:pPr marL="73025" marR="635" indent="-6350" algn="ctr">
                        <a:lnSpc>
                          <a:spcPct val="150000"/>
                        </a:lnSpc>
                        <a:spcAft>
                          <a:spcPts val="0"/>
                        </a:spcAft>
                      </a:pPr>
                      <a:r>
                        <a:rPr lang="ru-RU" sz="1200" dirty="0">
                          <a:solidFill>
                            <a:srgbClr val="000000"/>
                          </a:solidFill>
                          <a:effectLst/>
                          <a:latin typeface="Times New Roman"/>
                          <a:ea typeface="Times New Roman"/>
                        </a:rPr>
                        <a:t>7150</a:t>
                      </a:r>
                    </a:p>
                  </a:txBody>
                  <a:tcPr marL="0" marR="73025" marT="56515" marB="0">
                    <a:lnL w="12700" cap="flat" cmpd="sng" algn="ctr">
                      <a:solidFill>
                        <a:srgbClr val="FFFEFD"/>
                      </a:solidFill>
                      <a:prstDash val="solid"/>
                      <a:round/>
                      <a:headEnd type="none" w="med" len="med"/>
                      <a:tailEnd type="none" w="med" len="med"/>
                    </a:lnL>
                    <a:lnR cap="flat">
                      <a:noFill/>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r>
              <a:tr h="225425">
                <a:tc>
                  <a:txBody>
                    <a:bodyPr/>
                    <a:lstStyle/>
                    <a:p>
                      <a:pPr marL="73025" marR="635" indent="-6350" algn="ctr">
                        <a:lnSpc>
                          <a:spcPct val="150000"/>
                        </a:lnSpc>
                        <a:spcAft>
                          <a:spcPts val="0"/>
                        </a:spcAft>
                      </a:pPr>
                      <a:r>
                        <a:rPr lang="ru-RU" sz="1200" dirty="0" err="1">
                          <a:solidFill>
                            <a:srgbClr val="000000"/>
                          </a:solidFill>
                          <a:effectLst/>
                          <a:latin typeface="Times New Roman"/>
                          <a:ea typeface="Times New Roman"/>
                        </a:rPr>
                        <a:t>Pump</a:t>
                      </a:r>
                      <a:r>
                        <a:rPr lang="ru-RU" sz="1200" dirty="0">
                          <a:solidFill>
                            <a:srgbClr val="000000"/>
                          </a:solidFill>
                          <a:effectLst/>
                          <a:latin typeface="Times New Roman"/>
                          <a:ea typeface="Times New Roman"/>
                        </a:rPr>
                        <a:t> </a:t>
                      </a:r>
                      <a:r>
                        <a:rPr lang="ru-RU" sz="1200" i="1" dirty="0">
                          <a:solidFill>
                            <a:srgbClr val="000000"/>
                          </a:solidFill>
                          <a:effectLst/>
                          <a:latin typeface="Times New Roman"/>
                          <a:ea typeface="Times New Roman"/>
                        </a:rPr>
                        <a:t>20</a:t>
                      </a:r>
                      <a:r>
                        <a:rPr lang="ru-RU" sz="1200" dirty="0">
                          <a:solidFill>
                            <a:srgbClr val="000000"/>
                          </a:solidFill>
                          <a:effectLst/>
                          <a:latin typeface="Times New Roman"/>
                          <a:ea typeface="Times New Roman"/>
                        </a:rPr>
                        <a:t>, </a:t>
                      </a:r>
                      <a:r>
                        <a:rPr lang="ru-RU" sz="1200" dirty="0">
                          <a:solidFill>
                            <a:srgbClr val="000000"/>
                          </a:solidFill>
                          <a:effectLst/>
                          <a:latin typeface="Calibri"/>
                          <a:ea typeface="Calibri"/>
                          <a:cs typeface="Calibri"/>
                        </a:rPr>
                        <a:t>Δ</a:t>
                      </a:r>
                      <a:r>
                        <a:rPr lang="ru-RU" sz="1200" i="1" dirty="0">
                          <a:solidFill>
                            <a:srgbClr val="000000"/>
                          </a:solidFill>
                          <a:effectLst/>
                          <a:latin typeface="Times New Roman"/>
                          <a:ea typeface="Times New Roman"/>
                        </a:rPr>
                        <a:t>S</a:t>
                      </a:r>
                      <a:r>
                        <a:rPr lang="ru-RU" sz="1200" baseline="-25000" dirty="0">
                          <a:solidFill>
                            <a:srgbClr val="000000"/>
                          </a:solidFill>
                          <a:effectLst/>
                          <a:latin typeface="Times New Roman"/>
                          <a:ea typeface="Times New Roman"/>
                        </a:rPr>
                        <a:t>20</a:t>
                      </a:r>
                      <a:endParaRPr lang="ru-RU" sz="1200" dirty="0">
                        <a:solidFill>
                          <a:srgbClr val="000000"/>
                        </a:solidFill>
                        <a:effectLst/>
                        <a:latin typeface="Times New Roman"/>
                        <a:ea typeface="Times New Roman"/>
                      </a:endParaRPr>
                    </a:p>
                  </a:txBody>
                  <a:tcPr marL="0" marR="73025" marT="56515" marB="0">
                    <a:lnL cap="flat">
                      <a:noFill/>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c>
                  <a:txBody>
                    <a:bodyPr/>
                    <a:lstStyle/>
                    <a:p>
                      <a:pPr marL="321310" marR="635" indent="-6350" algn="ctr">
                        <a:lnSpc>
                          <a:spcPct val="150000"/>
                        </a:lnSpc>
                        <a:spcAft>
                          <a:spcPts val="0"/>
                        </a:spcAft>
                      </a:pPr>
                      <a:r>
                        <a:rPr lang="ru-RU" sz="1200">
                          <a:solidFill>
                            <a:srgbClr val="000000"/>
                          </a:solidFill>
                          <a:effectLst/>
                          <a:latin typeface="Times New Roman"/>
                          <a:ea typeface="Times New Roman"/>
                        </a:rPr>
                        <a:t>171,000</a:t>
                      </a:r>
                    </a:p>
                  </a:txBody>
                  <a:tcPr marL="0" marR="73025" marT="56515" marB="0">
                    <a:lnL w="12700" cap="flat" cmpd="sng" algn="ctr">
                      <a:solidFill>
                        <a:srgbClr val="FFFEFD"/>
                      </a:solidFill>
                      <a:prstDash val="solid"/>
                      <a:round/>
                      <a:headEnd type="none" w="med" len="med"/>
                      <a:tailEnd type="none" w="med" len="med"/>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c>
                  <a:txBody>
                    <a:bodyPr/>
                    <a:lstStyle/>
                    <a:p>
                      <a:pPr marL="73025" marR="635" indent="-6350" algn="ctr">
                        <a:lnSpc>
                          <a:spcPct val="150000"/>
                        </a:lnSpc>
                        <a:spcAft>
                          <a:spcPts val="0"/>
                        </a:spcAft>
                      </a:pPr>
                      <a:r>
                        <a:rPr lang="ru-RU" sz="1200" dirty="0">
                          <a:solidFill>
                            <a:srgbClr val="000000"/>
                          </a:solidFill>
                          <a:effectLst/>
                          <a:latin typeface="Times New Roman"/>
                          <a:ea typeface="Times New Roman"/>
                        </a:rPr>
                        <a:t>11,500</a:t>
                      </a:r>
                    </a:p>
                  </a:txBody>
                  <a:tcPr marL="0" marR="73025" marT="56515" marB="0">
                    <a:lnL w="12700" cap="flat" cmpd="sng" algn="ctr">
                      <a:solidFill>
                        <a:srgbClr val="FFFEFD"/>
                      </a:solidFill>
                      <a:prstDash val="solid"/>
                      <a:round/>
                      <a:headEnd type="none" w="med" len="med"/>
                      <a:tailEnd type="none" w="med" len="med"/>
                    </a:lnL>
                    <a:lnR cap="flat">
                      <a:noFill/>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r>
              <a:tr h="225425">
                <a:tc>
                  <a:txBody>
                    <a:bodyPr/>
                    <a:lstStyle/>
                    <a:p>
                      <a:pPr marL="73025" marR="635" indent="-6350" algn="ctr">
                        <a:lnSpc>
                          <a:spcPct val="150000"/>
                        </a:lnSpc>
                        <a:spcAft>
                          <a:spcPts val="0"/>
                        </a:spcAft>
                      </a:pPr>
                      <a:r>
                        <a:rPr lang="en-US" sz="1200" dirty="0">
                          <a:solidFill>
                            <a:srgbClr val="000000"/>
                          </a:solidFill>
                          <a:effectLst/>
                          <a:latin typeface="Times New Roman"/>
                          <a:ea typeface="Times New Roman"/>
                        </a:rPr>
                        <a:t>Total </a:t>
                      </a:r>
                      <a:r>
                        <a:rPr lang="en-US" sz="1200" i="1" baseline="30000" dirty="0">
                          <a:solidFill>
                            <a:srgbClr val="000000"/>
                          </a:solidFill>
                          <a:effectLst/>
                          <a:latin typeface="Times New Roman"/>
                          <a:ea typeface="Times New Roman"/>
                        </a:rPr>
                        <a:t>S</a:t>
                      </a:r>
                      <a:r>
                        <a:rPr lang="en-US" sz="1200" baseline="-25000" dirty="0">
                          <a:solidFill>
                            <a:srgbClr val="000000"/>
                          </a:solidFill>
                          <a:effectLst/>
                          <a:latin typeface="Times New Roman"/>
                          <a:ea typeface="Times New Roman"/>
                        </a:rPr>
                        <a:t>ad </a:t>
                      </a:r>
                      <a:r>
                        <a:rPr lang="en-US" sz="1200" dirty="0">
                          <a:solidFill>
                            <a:srgbClr val="000000"/>
                          </a:solidFill>
                          <a:effectLst/>
                          <a:latin typeface="Times New Roman"/>
                          <a:ea typeface="Times New Roman"/>
                        </a:rPr>
                        <a:t>and specific </a:t>
                      </a:r>
                      <a:r>
                        <a:rPr lang="en-US" sz="1200" i="1" baseline="30000" dirty="0">
                          <a:solidFill>
                            <a:srgbClr val="000000"/>
                          </a:solidFill>
                          <a:effectLst/>
                          <a:latin typeface="Times New Roman"/>
                          <a:ea typeface="Times New Roman"/>
                        </a:rPr>
                        <a:t>S</a:t>
                      </a:r>
                      <a:r>
                        <a:rPr lang="en-US" sz="1200" baseline="-25000" dirty="0">
                          <a:solidFill>
                            <a:srgbClr val="000000"/>
                          </a:solidFill>
                          <a:effectLst/>
                          <a:latin typeface="Times New Roman"/>
                          <a:ea typeface="Times New Roman"/>
                        </a:rPr>
                        <a:t>ad </a:t>
                      </a:r>
                      <a:r>
                        <a:rPr lang="en-US" sz="1200" dirty="0">
                          <a:solidFill>
                            <a:srgbClr val="000000"/>
                          </a:solidFill>
                          <a:effectLst/>
                          <a:latin typeface="Times New Roman"/>
                          <a:ea typeface="Times New Roman"/>
                        </a:rPr>
                        <a:t>additional expenditure on unit</a:t>
                      </a:r>
                      <a:endParaRPr lang="ru-RU" sz="1200" dirty="0">
                        <a:solidFill>
                          <a:srgbClr val="000000"/>
                        </a:solidFill>
                        <a:effectLst/>
                        <a:latin typeface="Times New Roman"/>
                        <a:ea typeface="Times New Roman"/>
                      </a:endParaRPr>
                    </a:p>
                  </a:txBody>
                  <a:tcPr marL="0" marR="73025" marT="56515" marB="0">
                    <a:lnL cap="flat">
                      <a:noFill/>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c>
                  <a:txBody>
                    <a:bodyPr/>
                    <a:lstStyle/>
                    <a:p>
                      <a:pPr marL="482600" marR="635" indent="-6350" algn="l">
                        <a:lnSpc>
                          <a:spcPct val="150000"/>
                        </a:lnSpc>
                        <a:spcAft>
                          <a:spcPts val="0"/>
                        </a:spcAft>
                      </a:pPr>
                      <a:r>
                        <a:rPr lang="ru-RU" sz="1200">
                          <a:solidFill>
                            <a:srgbClr val="000000"/>
                          </a:solidFill>
                          <a:effectLst/>
                          <a:latin typeface="Times New Roman"/>
                          <a:ea typeface="Times New Roman"/>
                        </a:rPr>
                        <a:t>4,030,600</a:t>
                      </a:r>
                    </a:p>
                  </a:txBody>
                  <a:tcPr marL="0" marR="73025" marT="56515" marB="0">
                    <a:lnL w="12700" cap="flat" cmpd="sng" algn="ctr">
                      <a:solidFill>
                        <a:srgbClr val="FFFEFD"/>
                      </a:solidFill>
                      <a:prstDash val="solid"/>
                      <a:round/>
                      <a:headEnd type="none" w="med" len="med"/>
                      <a:tailEnd type="none" w="med" len="med"/>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c>
                  <a:txBody>
                    <a:bodyPr/>
                    <a:lstStyle/>
                    <a:p>
                      <a:pPr marL="73025" marR="635" indent="-6350" algn="ctr">
                        <a:lnSpc>
                          <a:spcPct val="150000"/>
                        </a:lnSpc>
                        <a:spcAft>
                          <a:spcPts val="0"/>
                        </a:spcAft>
                      </a:pPr>
                      <a:r>
                        <a:rPr lang="ru-RU" sz="1200" dirty="0">
                          <a:solidFill>
                            <a:srgbClr val="000000"/>
                          </a:solidFill>
                          <a:effectLst/>
                          <a:latin typeface="Times New Roman"/>
                          <a:ea typeface="Times New Roman"/>
                        </a:rPr>
                        <a:t>260,000</a:t>
                      </a:r>
                    </a:p>
                  </a:txBody>
                  <a:tcPr marL="0" marR="73025" marT="56515" marB="0">
                    <a:lnL w="12700" cap="flat" cmpd="sng" algn="ctr">
                      <a:solidFill>
                        <a:srgbClr val="FFFEFD"/>
                      </a:solidFill>
                      <a:prstDash val="solid"/>
                      <a:round/>
                      <a:headEnd type="none" w="med" len="med"/>
                      <a:tailEnd type="none" w="med" len="med"/>
                    </a:lnL>
                    <a:lnR cap="flat">
                      <a:noFill/>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r>
              <a:tr h="225425">
                <a:tc>
                  <a:txBody>
                    <a:bodyPr/>
                    <a:lstStyle/>
                    <a:p>
                      <a:pPr marL="73025" marR="635" indent="-6350" algn="ctr">
                        <a:lnSpc>
                          <a:spcPct val="150000"/>
                        </a:lnSpc>
                        <a:spcAft>
                          <a:spcPts val="0"/>
                        </a:spcAft>
                      </a:pPr>
                      <a:r>
                        <a:rPr lang="en-US" sz="1200" dirty="0">
                          <a:solidFill>
                            <a:srgbClr val="000000"/>
                          </a:solidFill>
                          <a:effectLst/>
                          <a:latin typeface="Times New Roman"/>
                          <a:ea typeface="Times New Roman"/>
                        </a:rPr>
                        <a:t>Total </a:t>
                      </a:r>
                      <a:r>
                        <a:rPr lang="en-US" sz="1200" i="1" dirty="0">
                          <a:solidFill>
                            <a:srgbClr val="000000"/>
                          </a:solidFill>
                          <a:effectLst/>
                          <a:latin typeface="Times New Roman"/>
                          <a:ea typeface="Times New Roman"/>
                        </a:rPr>
                        <a:t>C</a:t>
                      </a:r>
                      <a:r>
                        <a:rPr lang="en-US" sz="1200" baseline="-25000" dirty="0">
                          <a:solidFill>
                            <a:srgbClr val="000000"/>
                          </a:solidFill>
                          <a:effectLst/>
                          <a:latin typeface="Times New Roman"/>
                          <a:ea typeface="Times New Roman"/>
                        </a:rPr>
                        <a:t>ad </a:t>
                      </a:r>
                      <a:r>
                        <a:rPr lang="en-US" sz="1200" dirty="0">
                          <a:solidFill>
                            <a:srgbClr val="000000"/>
                          </a:solidFill>
                          <a:effectLst/>
                          <a:latin typeface="Times New Roman"/>
                          <a:ea typeface="Times New Roman"/>
                        </a:rPr>
                        <a:t>and specific </a:t>
                      </a:r>
                      <a:r>
                        <a:rPr lang="ru-RU" sz="1200" dirty="0">
                          <a:solidFill>
                            <a:srgbClr val="000000"/>
                          </a:solidFill>
                          <a:effectLst/>
                          <a:latin typeface="Calibri"/>
                          <a:ea typeface="Calibri"/>
                          <a:cs typeface="Calibri"/>
                        </a:rPr>
                        <a:t>Δ</a:t>
                      </a:r>
                      <a:r>
                        <a:rPr lang="en-US" sz="1200" i="1" dirty="0">
                          <a:solidFill>
                            <a:srgbClr val="000000"/>
                          </a:solidFill>
                          <a:effectLst/>
                          <a:latin typeface="Times New Roman"/>
                          <a:ea typeface="Times New Roman"/>
                        </a:rPr>
                        <a:t>C</a:t>
                      </a:r>
                      <a:r>
                        <a:rPr lang="en-US" sz="1200" baseline="-25000" dirty="0">
                          <a:solidFill>
                            <a:srgbClr val="000000"/>
                          </a:solidFill>
                          <a:effectLst/>
                          <a:latin typeface="Times New Roman"/>
                          <a:ea typeface="Times New Roman"/>
                        </a:rPr>
                        <a:t>ad </a:t>
                      </a:r>
                      <a:r>
                        <a:rPr lang="en-US" sz="1200" dirty="0">
                          <a:solidFill>
                            <a:srgbClr val="000000"/>
                          </a:solidFill>
                          <a:effectLst/>
                          <a:latin typeface="Times New Roman"/>
                          <a:ea typeface="Times New Roman"/>
                        </a:rPr>
                        <a:t>additional capital investment on unit</a:t>
                      </a:r>
                      <a:endParaRPr lang="ru-RU" sz="1200" dirty="0">
                        <a:solidFill>
                          <a:srgbClr val="000000"/>
                        </a:solidFill>
                        <a:effectLst/>
                        <a:latin typeface="Times New Roman"/>
                        <a:ea typeface="Times New Roman"/>
                      </a:endParaRPr>
                    </a:p>
                  </a:txBody>
                  <a:tcPr marL="0" marR="73025" marT="56515" marB="0">
                    <a:lnL cap="flat">
                      <a:noFill/>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c>
                  <a:txBody>
                    <a:bodyPr/>
                    <a:lstStyle/>
                    <a:p>
                      <a:pPr marL="482600" marR="635" indent="-6350" algn="l">
                        <a:lnSpc>
                          <a:spcPct val="150000"/>
                        </a:lnSpc>
                        <a:spcAft>
                          <a:spcPts val="0"/>
                        </a:spcAft>
                      </a:pPr>
                      <a:r>
                        <a:rPr lang="ru-RU" sz="1200" dirty="0" smtClean="0">
                          <a:solidFill>
                            <a:srgbClr val="000000"/>
                          </a:solidFill>
                          <a:effectLst/>
                          <a:latin typeface="Times New Roman"/>
                          <a:ea typeface="Times New Roman"/>
                        </a:rPr>
                        <a:t>6,450,000</a:t>
                      </a:r>
                      <a:r>
                        <a:rPr lang="en-US" sz="1200" dirty="0" smtClean="0">
                          <a:solidFill>
                            <a:srgbClr val="000000"/>
                          </a:solidFill>
                          <a:effectLst/>
                          <a:latin typeface="Times New Roman"/>
                          <a:ea typeface="Times New Roman"/>
                        </a:rPr>
                        <a:t> ($196,000)</a:t>
                      </a:r>
                      <a:endParaRPr lang="ru-RU" sz="1200" dirty="0">
                        <a:solidFill>
                          <a:srgbClr val="000000"/>
                        </a:solidFill>
                        <a:effectLst/>
                        <a:latin typeface="Times New Roman"/>
                        <a:ea typeface="Times New Roman"/>
                      </a:endParaRPr>
                    </a:p>
                  </a:txBody>
                  <a:tcPr marL="0" marR="73025" marT="56515" marB="0">
                    <a:lnL w="12700" cap="flat" cmpd="sng" algn="ctr">
                      <a:solidFill>
                        <a:srgbClr val="FFFEFD"/>
                      </a:solidFill>
                      <a:prstDash val="solid"/>
                      <a:round/>
                      <a:headEnd type="none" w="med" len="med"/>
                      <a:tailEnd type="none" w="med" len="med"/>
                    </a:lnL>
                    <a:lnR w="12700" cap="flat" cmpd="sng" algn="ctr">
                      <a:solidFill>
                        <a:srgbClr val="FFFEFD"/>
                      </a:solidFill>
                      <a:prstDash val="solid"/>
                      <a:round/>
                      <a:headEnd type="none" w="med" len="med"/>
                      <a:tailEnd type="none" w="med" len="med"/>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c>
                  <a:txBody>
                    <a:bodyPr/>
                    <a:lstStyle/>
                    <a:p>
                      <a:pPr marL="73025" marR="635" indent="-6350" algn="ctr">
                        <a:lnSpc>
                          <a:spcPct val="150000"/>
                        </a:lnSpc>
                        <a:spcAft>
                          <a:spcPts val="0"/>
                        </a:spcAft>
                      </a:pPr>
                      <a:r>
                        <a:rPr lang="ru-RU" sz="1200" dirty="0" smtClean="0">
                          <a:solidFill>
                            <a:srgbClr val="000000"/>
                          </a:solidFill>
                          <a:effectLst/>
                          <a:latin typeface="Times New Roman"/>
                          <a:ea typeface="Times New Roman"/>
                        </a:rPr>
                        <a:t>417,000</a:t>
                      </a:r>
                      <a:r>
                        <a:rPr lang="en-US" sz="1200" dirty="0" smtClean="0">
                          <a:solidFill>
                            <a:srgbClr val="000000"/>
                          </a:solidFill>
                          <a:effectLst/>
                          <a:latin typeface="Times New Roman"/>
                          <a:ea typeface="Times New Roman"/>
                        </a:rPr>
                        <a:t>  ($12,700)</a:t>
                      </a:r>
                      <a:endParaRPr lang="ru-RU" sz="1200" dirty="0">
                        <a:solidFill>
                          <a:srgbClr val="000000"/>
                        </a:solidFill>
                        <a:effectLst/>
                        <a:latin typeface="Times New Roman"/>
                        <a:ea typeface="Times New Roman"/>
                      </a:endParaRPr>
                    </a:p>
                  </a:txBody>
                  <a:tcPr marL="0" marR="73025" marT="56515" marB="0">
                    <a:lnL w="12700" cap="flat" cmpd="sng" algn="ctr">
                      <a:solidFill>
                        <a:srgbClr val="FFFEFD"/>
                      </a:solidFill>
                      <a:prstDash val="solid"/>
                      <a:round/>
                      <a:headEnd type="none" w="med" len="med"/>
                      <a:tailEnd type="none" w="med" len="med"/>
                    </a:lnL>
                    <a:lnR cap="flat">
                      <a:noFill/>
                    </a:lnR>
                    <a:lnT w="12700" cap="flat" cmpd="sng" algn="ctr">
                      <a:solidFill>
                        <a:srgbClr val="FFFEFD"/>
                      </a:solidFill>
                      <a:prstDash val="solid"/>
                      <a:round/>
                      <a:headEnd type="none" w="med" len="med"/>
                      <a:tailEnd type="none" w="med" len="med"/>
                    </a:lnT>
                    <a:lnB w="12700" cap="flat" cmpd="sng" algn="ctr">
                      <a:solidFill>
                        <a:srgbClr val="FFFEFD"/>
                      </a:solidFill>
                      <a:prstDash val="solid"/>
                      <a:round/>
                      <a:headEnd type="none" w="med" len="med"/>
                      <a:tailEnd type="none" w="med" len="med"/>
                    </a:lnB>
                    <a:lnTlToBr>
                      <a:noFill/>
                    </a:lnTlToBr>
                    <a:lnBlToTr>
                      <a:noFill/>
                    </a:lnBlToTr>
                    <a:solidFill>
                      <a:srgbClr val="BED4DF"/>
                    </a:solidFill>
                  </a:tcPr>
                </a:tc>
              </a:tr>
            </a:tbl>
          </a:graphicData>
        </a:graphic>
      </p:graphicFrame>
      <p:sp>
        <p:nvSpPr>
          <p:cNvPr id="5" name="Прямоугольник 4"/>
          <p:cNvSpPr/>
          <p:nvPr/>
        </p:nvSpPr>
        <p:spPr>
          <a:xfrm>
            <a:off x="323528" y="188640"/>
            <a:ext cx="784189" cy="461665"/>
          </a:xfrm>
          <a:prstGeom prst="rect">
            <a:avLst/>
          </a:prstGeom>
        </p:spPr>
        <p:txBody>
          <a:bodyPr wrap="none">
            <a:spAutoFit/>
          </a:bodyPr>
          <a:lstStyle/>
          <a:p>
            <a:r>
              <a:rPr lang="ru-RU" b="1" dirty="0" smtClean="0">
                <a:solidFill>
                  <a:srgbClr val="FFCC00"/>
                </a:solidFill>
                <a:cs typeface="Times New Roman" pitchFamily="18" charset="0"/>
              </a:rPr>
              <a:t>№9 </a:t>
            </a: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p:nvPr>
        </p:nvSpPr>
        <p:spPr>
          <a:xfrm>
            <a:off x="1763687" y="260350"/>
            <a:ext cx="6934225" cy="647700"/>
          </a:xfrm>
        </p:spPr>
        <p:txBody>
          <a:bodyPr/>
          <a:lstStyle/>
          <a:p>
            <a:r>
              <a:rPr lang="en-US" sz="2000" b="1" dirty="0" smtClean="0">
                <a:solidFill>
                  <a:srgbClr val="FFC000"/>
                </a:solidFill>
              </a:rPr>
              <a:t>ECOLOGICAL RESERVES FOR IMPROVING</a:t>
            </a:r>
            <a:r>
              <a:rPr lang="ru-RU" sz="2000" b="1" dirty="0" smtClean="0">
                <a:solidFill>
                  <a:srgbClr val="FFC000"/>
                </a:solidFill>
              </a:rPr>
              <a:t> </a:t>
            </a:r>
            <a:r>
              <a:rPr lang="en-US" sz="2000" b="1" dirty="0" smtClean="0">
                <a:solidFill>
                  <a:srgbClr val="FFC000"/>
                </a:solidFill>
              </a:rPr>
              <a:t>HEAT GENERATOR </a:t>
            </a:r>
            <a:r>
              <a:rPr lang="ru-RU" sz="2000" b="1" dirty="0" smtClean="0">
                <a:solidFill>
                  <a:srgbClr val="FFC000"/>
                </a:solidFill>
              </a:rPr>
              <a:t/>
            </a:r>
            <a:br>
              <a:rPr lang="ru-RU" sz="2000" b="1" dirty="0" smtClean="0">
                <a:solidFill>
                  <a:srgbClr val="FFC000"/>
                </a:solidFill>
              </a:rPr>
            </a:br>
            <a:r>
              <a:rPr lang="en-US" sz="2000" b="1" dirty="0" smtClean="0">
                <a:solidFill>
                  <a:srgbClr val="FFC000"/>
                </a:solidFill>
              </a:rPr>
              <a:t>ECONOMIC EFFICIENCY</a:t>
            </a:r>
            <a:endParaRPr lang="ru-RU" sz="2000" b="1" dirty="0" smtClean="0">
              <a:solidFill>
                <a:srgbClr val="FFCC00"/>
              </a:solidFill>
              <a:latin typeface="Arial" charset="0"/>
              <a:cs typeface="Times New Roman" pitchFamily="18" charset="0"/>
            </a:endParaRPr>
          </a:p>
        </p:txBody>
      </p:sp>
      <p:sp>
        <p:nvSpPr>
          <p:cNvPr id="24580" name="Rectangle 4"/>
          <p:cNvSpPr>
            <a:spLocks noChangeArrowheads="1"/>
          </p:cNvSpPr>
          <p:nvPr/>
        </p:nvSpPr>
        <p:spPr bwMode="auto">
          <a:xfrm>
            <a:off x="467544" y="1124744"/>
            <a:ext cx="8374063" cy="5170646"/>
          </a:xfrm>
          <a:prstGeom prst="rect">
            <a:avLst/>
          </a:prstGeom>
          <a:noFill/>
          <a:ln w="9525">
            <a:noFill/>
            <a:miter lim="800000"/>
            <a:headEnd/>
            <a:tailEnd/>
          </a:ln>
          <a:effectLst/>
        </p:spPr>
        <p:txBody>
          <a:bodyPr wrap="square" anchor="ctr">
            <a:spAutoFit/>
          </a:bodyPr>
          <a:lstStyle/>
          <a:p>
            <a:pPr indent="360363" algn="just">
              <a:lnSpc>
                <a:spcPct val="150000"/>
              </a:lnSpc>
            </a:pPr>
            <a:r>
              <a:rPr lang="ru-RU" sz="2000" dirty="0"/>
              <a:t>      </a:t>
            </a:r>
            <a:r>
              <a:rPr lang="en-US" sz="2000" dirty="0" smtClean="0"/>
              <a:t>The </a:t>
            </a:r>
            <a:r>
              <a:rPr lang="en-US" sz="2000" dirty="0"/>
              <a:t>efficiency of flue gas cleaning from nitrogen oxides and carbon dioxide was assumed to be 70%, since in </a:t>
            </a:r>
            <a:r>
              <a:rPr lang="en-US" sz="2000" dirty="0" smtClean="0"/>
              <a:t>order to </a:t>
            </a:r>
            <a:r>
              <a:rPr lang="en-US" sz="2000" dirty="0"/>
              <a:t>provide a better degree of cleaning it is necessary to increase significantly the area of heat exchange surfaces for the MEA heater </a:t>
            </a:r>
            <a:r>
              <a:rPr lang="en-US" sz="2000" i="1" dirty="0"/>
              <a:t>2 </a:t>
            </a:r>
            <a:r>
              <a:rPr lang="en-US" sz="2000" dirty="0"/>
              <a:t>and heat exchanger </a:t>
            </a:r>
            <a:r>
              <a:rPr lang="en-US" sz="2000" i="1" dirty="0" smtClean="0"/>
              <a:t>3</a:t>
            </a:r>
            <a:r>
              <a:rPr lang="en-US" sz="2000" dirty="0" smtClean="0"/>
              <a:t>. </a:t>
            </a:r>
            <a:r>
              <a:rPr lang="en-US" sz="2000" dirty="0"/>
              <a:t>In order to simplify calculation, the economic efficiency of flue gas cleaning and utilization was only calculated for CO</a:t>
            </a:r>
            <a:r>
              <a:rPr lang="en-US" sz="2000" baseline="-25000" dirty="0"/>
              <a:t>2</a:t>
            </a:r>
            <a:r>
              <a:rPr lang="en-US" sz="2000" dirty="0"/>
              <a:t>.</a:t>
            </a:r>
            <a:endParaRPr lang="ru-RU" sz="2000" dirty="0"/>
          </a:p>
          <a:p>
            <a:pPr algn="just">
              <a:lnSpc>
                <a:spcPct val="150000"/>
              </a:lnSpc>
            </a:pPr>
            <a:r>
              <a:rPr lang="en-US" sz="2000" dirty="0" smtClean="0"/>
              <a:t>        The </a:t>
            </a:r>
            <a:r>
              <a:rPr lang="en-US" sz="2000" dirty="0"/>
              <a:t>average final concentration of nitrogen oxides is 0.105 g/m</a:t>
            </a:r>
            <a:r>
              <a:rPr lang="en-US" sz="2000" baseline="30000" dirty="0"/>
              <a:t>3 </a:t>
            </a:r>
            <a:r>
              <a:rPr lang="en-US" sz="2000" dirty="0"/>
              <a:t>(1.05·10</a:t>
            </a:r>
            <a:r>
              <a:rPr lang="en-US" sz="2000" baseline="30000" dirty="0"/>
              <a:t>–4 </a:t>
            </a:r>
            <a:r>
              <a:rPr lang="en-US" sz="2000" dirty="0"/>
              <a:t>vol.%), carbon dioxide 60 g/m</a:t>
            </a:r>
            <a:r>
              <a:rPr lang="en-US" sz="2000" baseline="30000" dirty="0"/>
              <a:t>3 </a:t>
            </a:r>
            <a:r>
              <a:rPr lang="en-US" sz="2000" dirty="0"/>
              <a:t>(3 vol.%). Correspondingly, with boiler operating </a:t>
            </a:r>
            <a:r>
              <a:rPr lang="en-US" sz="2000"/>
              <a:t>time </a:t>
            </a:r>
            <a:r>
              <a:rPr lang="en-US" sz="2800" i="1" baseline="30000" smtClean="0"/>
              <a:t>T</a:t>
            </a:r>
            <a:r>
              <a:rPr lang="en-US" sz="2000" baseline="-25000" smtClean="0"/>
              <a:t> </a:t>
            </a:r>
            <a:r>
              <a:rPr lang="en-US" sz="2000" baseline="-25000" dirty="0" err="1" smtClean="0"/>
              <a:t>yr</a:t>
            </a:r>
            <a:r>
              <a:rPr lang="en-US" sz="2000" baseline="-25000" dirty="0" smtClean="0"/>
              <a:t> </a:t>
            </a:r>
            <a:r>
              <a:rPr lang="en-US" sz="2000" dirty="0"/>
              <a:t>= 8000 h/yr, the amount of nitrogen oxides captured and utilized </a:t>
            </a:r>
            <a:r>
              <a:rPr lang="en-US" sz="2800" i="1" baseline="30000" dirty="0" err="1"/>
              <a:t>M</a:t>
            </a:r>
            <a:r>
              <a:rPr lang="en-US" sz="2000" baseline="-25000" dirty="0" err="1"/>
              <a:t>NO</a:t>
            </a:r>
            <a:r>
              <a:rPr lang="en-US" sz="2000" i="1" baseline="-25000" dirty="0" err="1"/>
              <a:t>x</a:t>
            </a:r>
            <a:r>
              <a:rPr lang="en-US" sz="2000" i="1" baseline="-25000" dirty="0"/>
              <a:t> </a:t>
            </a:r>
            <a:r>
              <a:rPr lang="en-US" sz="2000" dirty="0" smtClean="0"/>
              <a:t>= </a:t>
            </a:r>
            <a:r>
              <a:rPr lang="en-US" sz="2000" dirty="0"/>
              <a:t>40 tons/yr, and for carbon dioxide </a:t>
            </a:r>
            <a:r>
              <a:rPr lang="en-US" sz="2000" i="1" dirty="0"/>
              <a:t>M</a:t>
            </a:r>
            <a:r>
              <a:rPr lang="en-US" sz="2000" baseline="-25000" dirty="0"/>
              <a:t>CO2 </a:t>
            </a:r>
            <a:r>
              <a:rPr lang="en-US" sz="2000" dirty="0"/>
              <a:t>= 22400 tons/yr</a:t>
            </a:r>
            <a:r>
              <a:rPr lang="en-US" sz="2000" dirty="0" smtClean="0"/>
              <a:t>.</a:t>
            </a:r>
            <a:endParaRPr lang="ru-RU" sz="2000" dirty="0" smtClean="0"/>
          </a:p>
        </p:txBody>
      </p:sp>
      <p:sp>
        <p:nvSpPr>
          <p:cNvPr id="4" name="Прямоугольник 3"/>
          <p:cNvSpPr/>
          <p:nvPr/>
        </p:nvSpPr>
        <p:spPr>
          <a:xfrm>
            <a:off x="467544" y="332656"/>
            <a:ext cx="955711" cy="461665"/>
          </a:xfrm>
          <a:prstGeom prst="rect">
            <a:avLst/>
          </a:prstGeom>
        </p:spPr>
        <p:txBody>
          <a:bodyPr wrap="none">
            <a:spAutoFit/>
          </a:bodyPr>
          <a:lstStyle/>
          <a:p>
            <a:r>
              <a:rPr lang="ru-RU" b="1" dirty="0" smtClean="0">
                <a:solidFill>
                  <a:srgbClr val="FFCC00"/>
                </a:solidFill>
                <a:cs typeface="Times New Roman" pitchFamily="18" charset="0"/>
              </a:rPr>
              <a:t>№10 </a:t>
            </a: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title"/>
          </p:nvPr>
        </p:nvSpPr>
        <p:spPr>
          <a:xfrm>
            <a:off x="1547663" y="260350"/>
            <a:ext cx="7150249" cy="504825"/>
          </a:xfrm>
        </p:spPr>
        <p:txBody>
          <a:bodyPr/>
          <a:lstStyle/>
          <a:p>
            <a:r>
              <a:rPr lang="en-US" sz="2000" b="1" dirty="0" smtClean="0">
                <a:solidFill>
                  <a:srgbClr val="FFC000"/>
                </a:solidFill>
              </a:rPr>
              <a:t>ECOLOGICAL </a:t>
            </a:r>
            <a:r>
              <a:rPr lang="en-US" sz="2000" b="1" dirty="0">
                <a:solidFill>
                  <a:srgbClr val="FFC000"/>
                </a:solidFill>
              </a:rPr>
              <a:t>RESERVES FOR IMPROVING</a:t>
            </a:r>
            <a:r>
              <a:rPr lang="ru-RU" sz="2000" b="1" dirty="0">
                <a:solidFill>
                  <a:srgbClr val="FFC000"/>
                </a:solidFill>
              </a:rPr>
              <a:t> </a:t>
            </a:r>
            <a:r>
              <a:rPr lang="en-US" sz="2000" b="1" dirty="0">
                <a:solidFill>
                  <a:srgbClr val="FFC000"/>
                </a:solidFill>
              </a:rPr>
              <a:t>HEAT GENERATOR </a:t>
            </a:r>
            <a:r>
              <a:rPr lang="ru-RU" sz="2000" b="1" dirty="0">
                <a:solidFill>
                  <a:srgbClr val="FFC000"/>
                </a:solidFill>
              </a:rPr>
              <a:t/>
            </a:r>
            <a:br>
              <a:rPr lang="ru-RU" sz="2000" b="1" dirty="0">
                <a:solidFill>
                  <a:srgbClr val="FFC000"/>
                </a:solidFill>
              </a:rPr>
            </a:br>
            <a:r>
              <a:rPr lang="en-US" sz="2000" b="1" dirty="0">
                <a:solidFill>
                  <a:srgbClr val="FFC000"/>
                </a:solidFill>
              </a:rPr>
              <a:t>ECONOMIC EFFICIENCY</a:t>
            </a:r>
            <a:endParaRPr lang="ru-RU" sz="2000" b="1" dirty="0" smtClean="0">
              <a:solidFill>
                <a:srgbClr val="FFC000"/>
              </a:solidFill>
              <a:latin typeface="Arial" charset="0"/>
              <a:cs typeface="Times New Roman" pitchFamily="18" charset="0"/>
            </a:endParaRPr>
          </a:p>
        </p:txBody>
      </p:sp>
      <p:sp>
        <p:nvSpPr>
          <p:cNvPr id="25604" name="Rectangle 4"/>
          <p:cNvSpPr>
            <a:spLocks noChangeArrowheads="1"/>
          </p:cNvSpPr>
          <p:nvPr/>
        </p:nvSpPr>
        <p:spPr bwMode="auto">
          <a:xfrm>
            <a:off x="539552" y="908720"/>
            <a:ext cx="8207375" cy="5336846"/>
          </a:xfrm>
          <a:prstGeom prst="rect">
            <a:avLst/>
          </a:prstGeom>
          <a:noFill/>
          <a:ln w="9525">
            <a:noFill/>
            <a:miter lim="800000"/>
            <a:headEnd/>
            <a:tailEnd/>
          </a:ln>
          <a:effectLst/>
        </p:spPr>
        <p:txBody>
          <a:bodyPr anchor="ctr">
            <a:spAutoFit/>
          </a:bodyPr>
          <a:lstStyle/>
          <a:p>
            <a:pPr indent="360363" algn="just">
              <a:lnSpc>
                <a:spcPct val="120000"/>
              </a:lnSpc>
              <a:tabLst>
                <a:tab pos="2012950" algn="ctr"/>
              </a:tabLst>
            </a:pPr>
            <a:r>
              <a:rPr lang="en-US" sz="2000" dirty="0" smtClean="0"/>
              <a:t>The annual effect of selling  CO</a:t>
            </a:r>
            <a:r>
              <a:rPr lang="en-US" sz="2000" baseline="-25000" dirty="0" smtClean="0"/>
              <a:t>2 </a:t>
            </a:r>
            <a:r>
              <a:rPr lang="en-US" sz="2000" dirty="0" smtClean="0"/>
              <a:t>obtained from one boiler is calculated by the equation</a:t>
            </a:r>
          </a:p>
          <a:p>
            <a:pPr indent="360363" algn="just">
              <a:lnSpc>
                <a:spcPct val="120000"/>
              </a:lnSpc>
              <a:tabLst>
                <a:tab pos="2012950" algn="ctr"/>
              </a:tabLst>
            </a:pPr>
            <a:r>
              <a:rPr lang="en-US" sz="2000" dirty="0"/>
              <a:t>E</a:t>
            </a:r>
            <a:r>
              <a:rPr lang="en-US" sz="2000" baseline="-25000" dirty="0"/>
              <a:t>CO2 </a:t>
            </a:r>
            <a:r>
              <a:rPr lang="en-US" sz="2000" dirty="0"/>
              <a:t>= </a:t>
            </a:r>
            <a:r>
              <a:rPr lang="en-US" sz="2000" i="1" dirty="0"/>
              <a:t>M</a:t>
            </a:r>
            <a:r>
              <a:rPr lang="en-US" sz="2000" baseline="-25000" dirty="0"/>
              <a:t>CO2</a:t>
            </a:r>
            <a:r>
              <a:rPr lang="en-US" sz="2000" i="1" dirty="0"/>
              <a:t>S</a:t>
            </a:r>
            <a:r>
              <a:rPr lang="en-US" sz="2000" baseline="-25000" dirty="0"/>
              <a:t>CO2 </a:t>
            </a:r>
            <a:r>
              <a:rPr lang="en-US" sz="2000" dirty="0"/>
              <a:t>= 280 million </a:t>
            </a:r>
            <a:r>
              <a:rPr lang="en-US" sz="2000" dirty="0" smtClean="0"/>
              <a:t>rubles/</a:t>
            </a:r>
            <a:r>
              <a:rPr lang="en-US" sz="2000" dirty="0" err="1" smtClean="0"/>
              <a:t>yr</a:t>
            </a:r>
            <a:r>
              <a:rPr lang="en-US" sz="2000" dirty="0" smtClean="0"/>
              <a:t> ($8.5 million/</a:t>
            </a:r>
            <a:r>
              <a:rPr lang="en-US" sz="2000" dirty="0" err="1" smtClean="0"/>
              <a:t>yr</a:t>
            </a:r>
            <a:r>
              <a:rPr lang="en-US" sz="2000" dirty="0" smtClean="0"/>
              <a:t>)  (3).    </a:t>
            </a:r>
            <a:endParaRPr lang="ru-RU" sz="2000" dirty="0"/>
          </a:p>
          <a:p>
            <a:pPr indent="360363" algn="just">
              <a:lnSpc>
                <a:spcPct val="120000"/>
              </a:lnSpc>
              <a:tabLst>
                <a:tab pos="2012950" algn="ctr"/>
              </a:tabLst>
            </a:pPr>
            <a:endParaRPr lang="en-US" sz="2000" dirty="0" smtClean="0"/>
          </a:p>
          <a:p>
            <a:pPr indent="360363" algn="just">
              <a:lnSpc>
                <a:spcPct val="120000"/>
              </a:lnSpc>
              <a:tabLst>
                <a:tab pos="2012950" algn="ctr"/>
              </a:tabLst>
            </a:pPr>
            <a:r>
              <a:rPr lang="en-US" sz="2000" dirty="0" smtClean="0"/>
              <a:t>The amount of heat produced was determined as	</a:t>
            </a:r>
          </a:p>
          <a:p>
            <a:pPr indent="360363" algn="just">
              <a:lnSpc>
                <a:spcPct val="120000"/>
              </a:lnSpc>
              <a:tabLst>
                <a:tab pos="2012950" algn="ctr"/>
              </a:tabLst>
            </a:pPr>
            <a:r>
              <a:rPr lang="en-US" sz="2000" i="1" dirty="0" err="1" smtClean="0"/>
              <a:t>Q</a:t>
            </a:r>
            <a:r>
              <a:rPr lang="en-US" sz="2000" dirty="0" err="1" smtClean="0"/>
              <a:t>year</a:t>
            </a:r>
            <a:r>
              <a:rPr lang="en-US" sz="2000" dirty="0" smtClean="0"/>
              <a:t> = </a:t>
            </a:r>
            <a:r>
              <a:rPr lang="en-US" sz="2000" i="1" dirty="0" smtClean="0"/>
              <a:t>G</a:t>
            </a:r>
            <a:r>
              <a:rPr lang="en-US" sz="2000" dirty="0" smtClean="0"/>
              <a:t>·10</a:t>
            </a:r>
            <a:r>
              <a:rPr lang="ru-RU" sz="2000" baseline="30000" dirty="0" smtClean="0"/>
              <a:t>3</a:t>
            </a:r>
            <a:r>
              <a:rPr lang="ru-RU" sz="2000" dirty="0" smtClean="0"/>
              <a:t> </a:t>
            </a:r>
            <a:r>
              <a:rPr lang="en-US" sz="2000" i="1" dirty="0" smtClean="0"/>
              <a:t>Tyr</a:t>
            </a:r>
            <a:r>
              <a:rPr lang="en-US" sz="2000" dirty="0" smtClean="0"/>
              <a:t>,                                                      (4)</a:t>
            </a:r>
            <a:endParaRPr lang="ru-RU" sz="2000" dirty="0" smtClean="0"/>
          </a:p>
          <a:p>
            <a:pPr indent="360363" algn="just">
              <a:lnSpc>
                <a:spcPct val="120000"/>
              </a:lnSpc>
              <a:tabLst>
                <a:tab pos="2012950" algn="ctr"/>
              </a:tabLst>
            </a:pPr>
            <a:r>
              <a:rPr lang="en-US" sz="2000" dirty="0" smtClean="0"/>
              <a:t>where r is the saturated steam heat of condensation at pressure 1.4 </a:t>
            </a:r>
            <a:r>
              <a:rPr lang="en-US" sz="2000" dirty="0" err="1" smtClean="0"/>
              <a:t>MPa</a:t>
            </a:r>
            <a:r>
              <a:rPr lang="en-US" sz="2000" dirty="0" smtClean="0"/>
              <a:t>, kJ/kg.</a:t>
            </a:r>
          </a:p>
          <a:p>
            <a:pPr indent="360363" algn="just">
              <a:lnSpc>
                <a:spcPct val="120000"/>
              </a:lnSpc>
              <a:tabLst>
                <a:tab pos="2012950" algn="ctr"/>
              </a:tabLst>
            </a:pPr>
            <a:r>
              <a:rPr lang="en-US" sz="2000" dirty="0" smtClean="0"/>
              <a:t>Whence annual heat produced</a:t>
            </a:r>
          </a:p>
          <a:p>
            <a:pPr indent="360363" algn="just">
              <a:lnSpc>
                <a:spcPct val="120000"/>
              </a:lnSpc>
              <a:tabLst>
                <a:tab pos="2012950" algn="ctr"/>
              </a:tabLst>
            </a:pPr>
            <a:r>
              <a:rPr lang="en-US" sz="2000" dirty="0" smtClean="0"/>
              <a:t> </a:t>
            </a:r>
            <a:r>
              <a:rPr lang="en-US" sz="2000" dirty="0" err="1" smtClean="0"/>
              <a:t>Qyear</a:t>
            </a:r>
            <a:r>
              <a:rPr lang="en-US" sz="2000" dirty="0" smtClean="0"/>
              <a:t> = </a:t>
            </a:r>
            <a:r>
              <a:rPr lang="en-US" sz="2000" dirty="0" smtClean="0"/>
              <a:t>460•10</a:t>
            </a:r>
            <a:r>
              <a:rPr lang="ru-RU" sz="2000" baseline="30000" dirty="0" smtClean="0"/>
              <a:t>9</a:t>
            </a:r>
            <a:r>
              <a:rPr lang="ru-RU" sz="2000" dirty="0" smtClean="0"/>
              <a:t> </a:t>
            </a:r>
            <a:r>
              <a:rPr lang="en-US" sz="2000" dirty="0" smtClean="0"/>
              <a:t>kJ/</a:t>
            </a:r>
            <a:r>
              <a:rPr lang="en-US" sz="2000" dirty="0" err="1" smtClean="0"/>
              <a:t>yr</a:t>
            </a:r>
            <a:r>
              <a:rPr lang="en-US" sz="2000" dirty="0" smtClean="0"/>
              <a:t> </a:t>
            </a:r>
            <a:r>
              <a:rPr lang="en-US" sz="2000" dirty="0" smtClean="0"/>
              <a:t>or 110,000 </a:t>
            </a:r>
            <a:r>
              <a:rPr lang="en-US" sz="2000" dirty="0" err="1" smtClean="0"/>
              <a:t>Gcal</a:t>
            </a:r>
            <a:r>
              <a:rPr lang="en-US" sz="2000" dirty="0" smtClean="0"/>
              <a:t>/yr.	              </a:t>
            </a:r>
          </a:p>
          <a:p>
            <a:pPr indent="360363" algn="just">
              <a:lnSpc>
                <a:spcPct val="120000"/>
              </a:lnSpc>
              <a:tabLst>
                <a:tab pos="2012950" algn="ctr"/>
              </a:tabLst>
            </a:pPr>
            <a:endParaRPr lang="en-US" sz="2000" dirty="0" smtClean="0"/>
          </a:p>
          <a:p>
            <a:pPr indent="360363" algn="just">
              <a:lnSpc>
                <a:spcPct val="120000"/>
              </a:lnSpc>
              <a:tabLst>
                <a:tab pos="2012950" algn="ctr"/>
              </a:tabLst>
            </a:pPr>
            <a:r>
              <a:rPr lang="en-US" sz="2000" dirty="0" smtClean="0"/>
              <a:t>The annual effect of the sale of heat (regional delivery cost of 1 </a:t>
            </a:r>
            <a:r>
              <a:rPr lang="en-US" sz="2000" dirty="0" err="1" smtClean="0"/>
              <a:t>Gcal</a:t>
            </a:r>
            <a:r>
              <a:rPr lang="en-US" sz="2000" dirty="0" smtClean="0"/>
              <a:t> heat in January 2013, </a:t>
            </a:r>
            <a:r>
              <a:rPr lang="en-US" sz="2000" i="1" dirty="0" err="1"/>
              <a:t>S</a:t>
            </a:r>
            <a:r>
              <a:rPr lang="en-US" sz="2000" baseline="-25000" dirty="0" err="1"/>
              <a:t>h</a:t>
            </a:r>
            <a:r>
              <a:rPr lang="en-US" sz="2000" baseline="-25000" dirty="0"/>
              <a:t> </a:t>
            </a:r>
            <a:r>
              <a:rPr lang="en-US" sz="2000" dirty="0" smtClean="0"/>
              <a:t>= 706 rubles) was found as</a:t>
            </a:r>
          </a:p>
          <a:p>
            <a:pPr indent="360363">
              <a:lnSpc>
                <a:spcPct val="120000"/>
              </a:lnSpc>
              <a:tabLst>
                <a:tab pos="2012950" algn="ctr"/>
              </a:tabLst>
            </a:pPr>
            <a:r>
              <a:rPr lang="en-US" sz="2000" dirty="0"/>
              <a:t>E</a:t>
            </a:r>
            <a:r>
              <a:rPr lang="en-US" sz="2000" baseline="-25000" dirty="0"/>
              <a:t>h </a:t>
            </a:r>
            <a:r>
              <a:rPr lang="en-US" sz="2000" dirty="0"/>
              <a:t>= </a:t>
            </a:r>
            <a:r>
              <a:rPr lang="en-US" sz="2000" i="1" dirty="0" err="1"/>
              <a:t>Q</a:t>
            </a:r>
            <a:r>
              <a:rPr lang="en-US" sz="2000" baseline="-25000" dirty="0" err="1"/>
              <a:t>year</a:t>
            </a:r>
            <a:r>
              <a:rPr lang="en-US" sz="2000" dirty="0" err="1"/>
              <a:t>·</a:t>
            </a:r>
            <a:r>
              <a:rPr lang="en-US" sz="2000" i="1" dirty="0" err="1"/>
              <a:t>S</a:t>
            </a:r>
            <a:r>
              <a:rPr lang="en-US" sz="2000" baseline="-25000" dirty="0" err="1"/>
              <a:t>h</a:t>
            </a:r>
            <a:r>
              <a:rPr lang="en-US" sz="2000" baseline="-25000" dirty="0"/>
              <a:t> </a:t>
            </a:r>
            <a:r>
              <a:rPr lang="en-US" sz="2000" dirty="0" smtClean="0"/>
              <a:t>=88 million rubles/yr ($2.67 million/yr)        (5)</a:t>
            </a:r>
            <a:r>
              <a:rPr lang="ru-RU" dirty="0" smtClean="0"/>
              <a:t>   </a:t>
            </a:r>
            <a:r>
              <a:rPr lang="ru-RU" sz="2000" dirty="0" smtClean="0"/>
              <a:t>   </a:t>
            </a:r>
            <a:endParaRPr lang="ru-RU" dirty="0"/>
          </a:p>
        </p:txBody>
      </p:sp>
      <p:sp>
        <p:nvSpPr>
          <p:cNvPr id="4" name="Прямоугольник 3"/>
          <p:cNvSpPr/>
          <p:nvPr/>
        </p:nvSpPr>
        <p:spPr>
          <a:xfrm>
            <a:off x="395536" y="332656"/>
            <a:ext cx="938719" cy="461665"/>
          </a:xfrm>
          <a:prstGeom prst="rect">
            <a:avLst/>
          </a:prstGeom>
        </p:spPr>
        <p:txBody>
          <a:bodyPr wrap="none">
            <a:spAutoFit/>
          </a:bodyPr>
          <a:lstStyle/>
          <a:p>
            <a:r>
              <a:rPr lang="ru-RU" b="1" dirty="0" smtClean="0">
                <a:solidFill>
                  <a:srgbClr val="FFC000"/>
                </a:solidFill>
                <a:cs typeface="Times New Roman" pitchFamily="18" charset="0"/>
              </a:rPr>
              <a:t>№11 </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p:cNvSpPr>
          <p:nvPr>
            <p:ph type="title"/>
          </p:nvPr>
        </p:nvSpPr>
        <p:spPr>
          <a:xfrm>
            <a:off x="1763687" y="260350"/>
            <a:ext cx="6934225" cy="647700"/>
          </a:xfrm>
        </p:spPr>
        <p:txBody>
          <a:bodyPr/>
          <a:lstStyle/>
          <a:p>
            <a:r>
              <a:rPr lang="en-US" sz="2000" b="1" dirty="0" smtClean="0">
                <a:solidFill>
                  <a:srgbClr val="FFC000"/>
                </a:solidFill>
              </a:rPr>
              <a:t>ECOLOGICAL </a:t>
            </a:r>
            <a:r>
              <a:rPr lang="en-US" sz="2000" b="1" dirty="0">
                <a:solidFill>
                  <a:srgbClr val="FFC000"/>
                </a:solidFill>
              </a:rPr>
              <a:t>RESERVES FOR IMPROVING</a:t>
            </a:r>
            <a:r>
              <a:rPr lang="ru-RU" sz="2000" b="1" dirty="0">
                <a:solidFill>
                  <a:srgbClr val="FFC000"/>
                </a:solidFill>
              </a:rPr>
              <a:t> </a:t>
            </a:r>
            <a:r>
              <a:rPr lang="en-US" sz="2000" b="1" dirty="0">
                <a:solidFill>
                  <a:srgbClr val="FFC000"/>
                </a:solidFill>
              </a:rPr>
              <a:t>HEAT GENERATOR </a:t>
            </a:r>
            <a:r>
              <a:rPr lang="ru-RU" sz="2000" b="1" dirty="0">
                <a:solidFill>
                  <a:srgbClr val="FFC000"/>
                </a:solidFill>
              </a:rPr>
              <a:t/>
            </a:r>
            <a:br>
              <a:rPr lang="ru-RU" sz="2000" b="1" dirty="0">
                <a:solidFill>
                  <a:srgbClr val="FFC000"/>
                </a:solidFill>
              </a:rPr>
            </a:br>
            <a:r>
              <a:rPr lang="en-US" sz="2000" b="1" dirty="0">
                <a:solidFill>
                  <a:srgbClr val="FFC000"/>
                </a:solidFill>
              </a:rPr>
              <a:t>ECONOMIC EFFICIENCY</a:t>
            </a:r>
            <a:endParaRPr lang="ru-RU" sz="2000" b="1" dirty="0" smtClean="0">
              <a:solidFill>
                <a:srgbClr val="FFC000"/>
              </a:solidFill>
              <a:latin typeface="Arial" charset="0"/>
              <a:cs typeface="Times New Roman" pitchFamily="18" charset="0"/>
            </a:endParaRPr>
          </a:p>
        </p:txBody>
      </p:sp>
      <p:sp>
        <p:nvSpPr>
          <p:cNvPr id="26628" name="Rectangle 4"/>
          <p:cNvSpPr>
            <a:spLocks noChangeArrowheads="1"/>
          </p:cNvSpPr>
          <p:nvPr/>
        </p:nvSpPr>
        <p:spPr bwMode="auto">
          <a:xfrm>
            <a:off x="611560" y="980728"/>
            <a:ext cx="8208963" cy="5539978"/>
          </a:xfrm>
          <a:prstGeom prst="rect">
            <a:avLst/>
          </a:prstGeom>
          <a:noFill/>
          <a:ln w="9525">
            <a:noFill/>
            <a:miter lim="800000"/>
            <a:headEnd/>
            <a:tailEnd/>
          </a:ln>
          <a:effectLst/>
        </p:spPr>
        <p:txBody>
          <a:bodyPr wrap="square" tIns="0" bIns="0" anchor="ctr">
            <a:spAutoFit/>
          </a:bodyPr>
          <a:lstStyle/>
          <a:p>
            <a:pPr algn="just"/>
            <a:r>
              <a:rPr lang="ru-RU" sz="2000" dirty="0"/>
              <a:t> </a:t>
            </a:r>
            <a:r>
              <a:rPr lang="en-US" sz="2000" dirty="0" smtClean="0"/>
              <a:t>     It </a:t>
            </a:r>
            <a:r>
              <a:rPr lang="en-US" sz="2000" dirty="0"/>
              <a:t>is known from international experience that the introduction of selective catalytic recovery </a:t>
            </a:r>
            <a:r>
              <a:rPr lang="en-US" sz="2000" dirty="0" smtClean="0"/>
              <a:t>(SCR) </a:t>
            </a:r>
            <a:r>
              <a:rPr lang="en-US" sz="2000" dirty="0"/>
              <a:t>technology for flue gas cleaning from nitrogen oxides </a:t>
            </a:r>
            <a:r>
              <a:rPr lang="en-US" sz="2000" dirty="0" smtClean="0"/>
              <a:t>costs </a:t>
            </a:r>
            <a:r>
              <a:rPr lang="en-US" sz="2000" dirty="0"/>
              <a:t>50000 $/MW, and the capital expenditure on SNCR-technology developed in Russia is less by a factor of </a:t>
            </a:r>
            <a:r>
              <a:rPr lang="en-US" sz="2000" dirty="0" smtClean="0"/>
              <a:t>13. </a:t>
            </a:r>
            <a:r>
              <a:rPr lang="en-US" sz="2000" dirty="0"/>
              <a:t>The specific capital investment </a:t>
            </a:r>
            <a:r>
              <a:rPr lang="ru-RU" sz="2000" dirty="0"/>
              <a:t>Δ</a:t>
            </a:r>
            <a:r>
              <a:rPr lang="en-US" sz="2000" i="1" dirty="0" err="1"/>
              <a:t>K</a:t>
            </a:r>
            <a:r>
              <a:rPr lang="en-US" sz="2000" baseline="-25000" dirty="0" err="1"/>
              <a:t>ad</a:t>
            </a:r>
            <a:r>
              <a:rPr lang="en-US" sz="2000" baseline="-25000" dirty="0"/>
              <a:t> </a:t>
            </a:r>
            <a:r>
              <a:rPr lang="en-US" sz="2000" dirty="0"/>
              <a:t>for introducing this technical solution is </a:t>
            </a:r>
            <a:r>
              <a:rPr lang="en-US" sz="2000" dirty="0" smtClean="0"/>
              <a:t>three</a:t>
            </a:r>
            <a:r>
              <a:rPr lang="ru-RU" sz="2000" dirty="0" smtClean="0"/>
              <a:t> </a:t>
            </a:r>
            <a:r>
              <a:rPr lang="en-US" sz="2000" dirty="0" smtClean="0"/>
              <a:t>and a half </a:t>
            </a:r>
            <a:r>
              <a:rPr lang="en-US" sz="2000" dirty="0"/>
              <a:t>times less than capital investment for introducing the overseas method and five times more than for introducing SCNR-technology; however, the method in question makes it possible to resolve the question of flue gas cleaning comprehensively: it provides a reduction in heat discharge and utilization, reduction in water vapor concentration and utilization of condensate, removal and utilization of a greater part of nitrogen oxides and carbon dioxide.</a:t>
            </a:r>
            <a:endParaRPr lang="ru-RU" sz="2000" dirty="0"/>
          </a:p>
          <a:p>
            <a:pPr algn="just"/>
            <a:r>
              <a:rPr lang="en-US" sz="2000" dirty="0" smtClean="0"/>
              <a:t>        Comparison </a:t>
            </a:r>
            <a:r>
              <a:rPr lang="en-US" sz="2000" dirty="0"/>
              <a:t>of the economic efficiencies for E</a:t>
            </a:r>
            <a:r>
              <a:rPr lang="en-US" sz="2000" baseline="-25000" dirty="0"/>
              <a:t>CO2 </a:t>
            </a:r>
            <a:r>
              <a:rPr lang="en-US" sz="2000" dirty="0"/>
              <a:t>and E</a:t>
            </a:r>
            <a:r>
              <a:rPr lang="en-US" sz="2000" baseline="-25000" dirty="0"/>
              <a:t>h </a:t>
            </a:r>
            <a:r>
              <a:rPr lang="en-US" sz="2000" dirty="0"/>
              <a:t>obtained from selling carbon dioxide and heat supplied to customers during heat generator operation equipped with a contemporary cleaning system and flue gas </a:t>
            </a:r>
            <a:r>
              <a:rPr lang="en-US" sz="2000" dirty="0" smtClean="0"/>
              <a:t>utilization </a:t>
            </a:r>
            <a:r>
              <a:rPr lang="en-US" sz="2000" dirty="0"/>
              <a:t>shows that ecological safety of a heat generator may be provided with a simultaneous increase in its economic efficiency</a:t>
            </a:r>
            <a:r>
              <a:rPr lang="en-US" sz="2000" dirty="0" smtClean="0"/>
              <a:t>.</a:t>
            </a:r>
            <a:endParaRPr lang="ru-RU" sz="2000" dirty="0"/>
          </a:p>
        </p:txBody>
      </p:sp>
      <p:sp>
        <p:nvSpPr>
          <p:cNvPr id="4" name="Прямоугольник 3"/>
          <p:cNvSpPr/>
          <p:nvPr/>
        </p:nvSpPr>
        <p:spPr>
          <a:xfrm>
            <a:off x="539552" y="260648"/>
            <a:ext cx="955711" cy="461665"/>
          </a:xfrm>
          <a:prstGeom prst="rect">
            <a:avLst/>
          </a:prstGeom>
        </p:spPr>
        <p:txBody>
          <a:bodyPr wrap="none">
            <a:spAutoFit/>
          </a:bodyPr>
          <a:lstStyle/>
          <a:p>
            <a:r>
              <a:rPr lang="ru-RU" b="1" dirty="0" smtClean="0">
                <a:solidFill>
                  <a:srgbClr val="FFC000"/>
                </a:solidFill>
                <a:cs typeface="Times New Roman" pitchFamily="18" charset="0"/>
              </a:rPr>
              <a:t>№12 </a:t>
            </a:r>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1013</TotalTime>
  <Words>1757</Words>
  <Application>Microsoft Office PowerPoint</Application>
  <PresentationFormat>Экран (4:3)</PresentationFormat>
  <Paragraphs>113</Paragraphs>
  <Slides>12</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Тема Office</vt:lpstr>
      <vt:lpstr>Презентация PowerPoint</vt:lpstr>
      <vt:lpstr> ECOLOGICAL RESERVES FOR IMPROVING HEAT  GENERATOR  ECONOMIC EFFICIENCY </vt:lpstr>
      <vt:lpstr> ECOLOGICAL RESERVES FOR IMPROVING HEAT GENERATOR  ECONOMIC EFFICIENCY </vt:lpstr>
      <vt:lpstr>ECOLOGICAL RESERVES FOR IMPROVING HEAT GENERATOR  ECONOMIC EFFICIENCY</vt:lpstr>
      <vt:lpstr>ECOLOGICAL RESERVES FOR IMPROVING HEAT GENERATOR  ECONOMIC EFFICIENCY</vt:lpstr>
      <vt:lpstr>ECOLOGICAL RESERVES FOR IMPROVING HEAT GENERATOR  ECONOMIC EFFICIENCY</vt:lpstr>
      <vt:lpstr>ECOLOGICAL RESERVES FOR IMPROVING HEAT GENERATOR  ECONOMIC EFFICIENCY</vt:lpstr>
      <vt:lpstr>ECOLOGICAL RESERVES FOR IMPROVING HEAT GENERATOR  ECONOMIC EFFICIENCY</vt:lpstr>
      <vt:lpstr>ECOLOGICAL RESERVES FOR IMPROVING HEAT GENERATOR  ECONOMIC EFFICIENCY</vt:lpstr>
      <vt:lpstr>ECOLOGICAL RESERVES FOR IMPROVING HEAT GENERATOR  ECONOMIC EFFICIENCY</vt:lpstr>
      <vt:lpstr>ECOLOGICAL RESERVES FOR IMPROVING HEAT GENERATOR  ECONOMIC EFFICIENCY</vt:lpstr>
      <vt:lpstr>ECOLOGICAL RESERVES FOR IMPROVING HEAT GENERATOR  ECONOMIC EFFICIENCY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Ежов</cp:lastModifiedBy>
  <cp:revision>95</cp:revision>
  <cp:lastPrinted>2016-10-22T08:38:40Z</cp:lastPrinted>
  <dcterms:modified xsi:type="dcterms:W3CDTF">2016-11-18T06:29:38Z</dcterms:modified>
</cp:coreProperties>
</file>