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66" r:id="rId3"/>
    <p:sldId id="258" r:id="rId4"/>
    <p:sldId id="267" r:id="rId5"/>
    <p:sldId id="259" r:id="rId6"/>
    <p:sldId id="268" r:id="rId7"/>
    <p:sldId id="261" r:id="rId8"/>
    <p:sldId id="264" r:id="rId9"/>
    <p:sldId id="265" r:id="rId10"/>
    <p:sldId id="262" r:id="rId11"/>
    <p:sldId id="263" r:id="rId12"/>
    <p:sldId id="269" r:id="rId13"/>
  </p:sldIdLst>
  <p:sldSz cx="9144000" cy="6858000" type="screen4x3"/>
  <p:notesSz cx="6858000" cy="9945688"/>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1134" y="3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6395C8-4936-44BA-95FE-9F61F6D2B1B7}"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id-ID"/>
        </a:p>
      </dgm:t>
    </dgm:pt>
    <dgm:pt modelId="{4454FA80-ABA2-4FA3-B27D-E93AE5D7BCF1}">
      <dgm:prSet phldrT="[Text]"/>
      <dgm:spPr/>
      <dgm:t>
        <a:bodyPr/>
        <a:lstStyle/>
        <a:p>
          <a:r>
            <a:rPr lang="en-US" b="1" i="1" dirty="0" smtClean="0"/>
            <a:t>Production of </a:t>
          </a:r>
          <a:r>
            <a:rPr lang="id-ID" b="1" i="1" dirty="0" smtClean="0"/>
            <a:t>Ligninase</a:t>
          </a:r>
          <a:r>
            <a:rPr lang="en-US" b="1" i="1" dirty="0" smtClean="0"/>
            <a:t> </a:t>
          </a:r>
          <a:r>
            <a:rPr lang="en-US" b="1" i="1" dirty="0" err="1" smtClean="0"/>
            <a:t>Thermostable</a:t>
          </a:r>
          <a:endParaRPr lang="id-ID" dirty="0"/>
        </a:p>
      </dgm:t>
    </dgm:pt>
    <dgm:pt modelId="{880229CB-BCD7-40BC-B754-D2661075CD19}" type="parTrans" cxnId="{4835F2D3-BEF6-4873-8F81-431C971C0D61}">
      <dgm:prSet/>
      <dgm:spPr/>
      <dgm:t>
        <a:bodyPr/>
        <a:lstStyle/>
        <a:p>
          <a:endParaRPr lang="id-ID"/>
        </a:p>
      </dgm:t>
    </dgm:pt>
    <dgm:pt modelId="{EB230B0C-E6AD-4A54-AD5C-146BBF6F85D3}" type="sibTrans" cxnId="{4835F2D3-BEF6-4873-8F81-431C971C0D61}">
      <dgm:prSet/>
      <dgm:spPr/>
      <dgm:t>
        <a:bodyPr/>
        <a:lstStyle/>
        <a:p>
          <a:endParaRPr lang="id-ID"/>
        </a:p>
      </dgm:t>
    </dgm:pt>
    <dgm:pt modelId="{634E95F1-4B9C-4647-BC8A-28983032441E}">
      <dgm:prSet phldrT="[Text]"/>
      <dgm:spPr/>
      <dgm:t>
        <a:bodyPr/>
        <a:lstStyle/>
        <a:p>
          <a:r>
            <a:rPr lang="en-US" b="1" i="1" dirty="0" smtClean="0"/>
            <a:t>Preparation of Oil Palm Trunk</a:t>
          </a:r>
          <a:endParaRPr lang="id-ID" dirty="0"/>
        </a:p>
      </dgm:t>
    </dgm:pt>
    <dgm:pt modelId="{42EA01A9-8B87-4207-8B1B-B45B3CC6DAAB}" type="parTrans" cxnId="{D4116E46-79E6-4D6A-9D7C-19AD7E153C21}">
      <dgm:prSet/>
      <dgm:spPr/>
      <dgm:t>
        <a:bodyPr/>
        <a:lstStyle/>
        <a:p>
          <a:endParaRPr lang="id-ID"/>
        </a:p>
      </dgm:t>
    </dgm:pt>
    <dgm:pt modelId="{63627DD2-2E26-459D-93C5-27331EB96B52}" type="sibTrans" cxnId="{D4116E46-79E6-4D6A-9D7C-19AD7E153C21}">
      <dgm:prSet/>
      <dgm:spPr/>
      <dgm:t>
        <a:bodyPr/>
        <a:lstStyle/>
        <a:p>
          <a:endParaRPr lang="id-ID"/>
        </a:p>
      </dgm:t>
    </dgm:pt>
    <dgm:pt modelId="{EFD15D9B-AFF3-4DF8-ABEB-671F2B79986C}">
      <dgm:prSet phldrT="[Text]"/>
      <dgm:spPr/>
      <dgm:t>
        <a:bodyPr/>
        <a:lstStyle/>
        <a:p>
          <a:r>
            <a:rPr lang="id-ID" b="1" i="1" dirty="0" smtClean="0"/>
            <a:t>Enzymatic Hydrolysis of Oil Palm Trunk</a:t>
          </a:r>
          <a:endParaRPr lang="id-ID" b="1" i="1" dirty="0"/>
        </a:p>
      </dgm:t>
    </dgm:pt>
    <dgm:pt modelId="{7092EFF6-CA97-4FEB-9B0E-36AF49C83B0B}" type="parTrans" cxnId="{059FFE47-B511-4489-BB0A-0B316CBA6D4C}">
      <dgm:prSet/>
      <dgm:spPr/>
      <dgm:t>
        <a:bodyPr/>
        <a:lstStyle/>
        <a:p>
          <a:endParaRPr lang="id-ID"/>
        </a:p>
      </dgm:t>
    </dgm:pt>
    <dgm:pt modelId="{C44A9D90-1801-428D-B9D1-46DD34B176DE}" type="sibTrans" cxnId="{059FFE47-B511-4489-BB0A-0B316CBA6D4C}">
      <dgm:prSet/>
      <dgm:spPr/>
      <dgm:t>
        <a:bodyPr/>
        <a:lstStyle/>
        <a:p>
          <a:endParaRPr lang="id-ID"/>
        </a:p>
      </dgm:t>
    </dgm:pt>
    <dgm:pt modelId="{635D5805-0BEA-460F-ADEE-2C64BBC64E68}">
      <dgm:prSet phldrT="[Text]"/>
      <dgm:spPr/>
      <dgm:t>
        <a:bodyPr/>
        <a:lstStyle/>
        <a:p>
          <a:r>
            <a:rPr lang="id-ID" b="1" i="1" dirty="0" smtClean="0"/>
            <a:t>Research Methods</a:t>
          </a:r>
          <a:endParaRPr lang="id-ID" b="1" i="1" dirty="0"/>
        </a:p>
      </dgm:t>
    </dgm:pt>
    <dgm:pt modelId="{34FA9E6F-4BD9-424D-8835-6AB7E4E66C06}" type="parTrans" cxnId="{B8E342F5-B871-4C0D-9FD3-42492AB73A08}">
      <dgm:prSet/>
      <dgm:spPr/>
      <dgm:t>
        <a:bodyPr/>
        <a:lstStyle/>
        <a:p>
          <a:endParaRPr lang="id-ID"/>
        </a:p>
      </dgm:t>
    </dgm:pt>
    <dgm:pt modelId="{1209B6FD-C2EA-4A31-B9C4-BA6F343B48F8}" type="sibTrans" cxnId="{B8E342F5-B871-4C0D-9FD3-42492AB73A08}">
      <dgm:prSet/>
      <dgm:spPr/>
      <dgm:t>
        <a:bodyPr/>
        <a:lstStyle/>
        <a:p>
          <a:endParaRPr lang="id-ID"/>
        </a:p>
      </dgm:t>
    </dgm:pt>
    <dgm:pt modelId="{5E978928-3D85-4F0B-B84E-611AF3E89C64}">
      <dgm:prSet/>
      <dgm:spPr/>
      <dgm:t>
        <a:bodyPr/>
        <a:lstStyle/>
        <a:p>
          <a:r>
            <a:rPr lang="id-ID" b="1" i="1" dirty="0" smtClean="0"/>
            <a:t>Data Analysis</a:t>
          </a:r>
          <a:endParaRPr lang="id-ID" b="1" i="1" dirty="0"/>
        </a:p>
      </dgm:t>
    </dgm:pt>
    <dgm:pt modelId="{A8C25132-37DA-48F7-A7AD-C4E36522D56E}" type="parTrans" cxnId="{CBE6B3ED-79A5-4EFD-9210-F8F85CE20D8D}">
      <dgm:prSet/>
      <dgm:spPr/>
      <dgm:t>
        <a:bodyPr/>
        <a:lstStyle/>
        <a:p>
          <a:endParaRPr lang="id-ID"/>
        </a:p>
      </dgm:t>
    </dgm:pt>
    <dgm:pt modelId="{DD90F1B0-2699-413E-B7F7-F81EE8B2BB08}" type="sibTrans" cxnId="{CBE6B3ED-79A5-4EFD-9210-F8F85CE20D8D}">
      <dgm:prSet/>
      <dgm:spPr/>
      <dgm:t>
        <a:bodyPr/>
        <a:lstStyle/>
        <a:p>
          <a:endParaRPr lang="id-ID"/>
        </a:p>
      </dgm:t>
    </dgm:pt>
    <dgm:pt modelId="{59030418-8E92-43A4-9318-4F6A64303074}">
      <dgm:prSet/>
      <dgm:spPr/>
      <dgm:t>
        <a:bodyPr/>
        <a:lstStyle/>
        <a:p>
          <a:r>
            <a:rPr lang="id-ID" dirty="0" smtClean="0"/>
            <a:t> (CRD) factorial using 2 factors: </a:t>
          </a:r>
        </a:p>
        <a:p>
          <a:r>
            <a:rPr lang="id-ID" dirty="0" smtClean="0"/>
            <a:t>A1 = 250 U/ kg; A2 = 500 U / kg; A3 = 750 U / kg. B1: 40%; B2: 60%, which was repeated 3 times.</a:t>
          </a:r>
          <a:endParaRPr lang="id-ID" dirty="0"/>
        </a:p>
      </dgm:t>
    </dgm:pt>
    <dgm:pt modelId="{1FA360AA-98B8-4CAB-B470-C3D463336D9F}" type="parTrans" cxnId="{2E5DCB7C-F384-41A1-B54E-116CC1C9530A}">
      <dgm:prSet/>
      <dgm:spPr/>
      <dgm:t>
        <a:bodyPr/>
        <a:lstStyle/>
        <a:p>
          <a:endParaRPr lang="id-ID"/>
        </a:p>
      </dgm:t>
    </dgm:pt>
    <dgm:pt modelId="{379E7594-4487-4DA9-929A-A1EA9D3E88D3}" type="sibTrans" cxnId="{2E5DCB7C-F384-41A1-B54E-116CC1C9530A}">
      <dgm:prSet/>
      <dgm:spPr/>
      <dgm:t>
        <a:bodyPr/>
        <a:lstStyle/>
        <a:p>
          <a:endParaRPr lang="id-ID"/>
        </a:p>
      </dgm:t>
    </dgm:pt>
    <dgm:pt modelId="{C2E19531-28A8-4EC2-82BB-A8B97365F17D}" type="pres">
      <dgm:prSet presAssocID="{636395C8-4936-44BA-95FE-9F61F6D2B1B7}" presName="diagram" presStyleCnt="0">
        <dgm:presLayoutVars>
          <dgm:dir/>
          <dgm:resizeHandles val="exact"/>
        </dgm:presLayoutVars>
      </dgm:prSet>
      <dgm:spPr/>
      <dgm:t>
        <a:bodyPr/>
        <a:lstStyle/>
        <a:p>
          <a:endParaRPr lang="id-ID"/>
        </a:p>
      </dgm:t>
    </dgm:pt>
    <dgm:pt modelId="{F27FE6CD-AF82-4564-BB32-9AB1B198911E}" type="pres">
      <dgm:prSet presAssocID="{4454FA80-ABA2-4FA3-B27D-E93AE5D7BCF1}" presName="node" presStyleLbl="node1" presStyleIdx="0" presStyleCnt="6">
        <dgm:presLayoutVars>
          <dgm:bulletEnabled val="1"/>
        </dgm:presLayoutVars>
      </dgm:prSet>
      <dgm:spPr/>
      <dgm:t>
        <a:bodyPr/>
        <a:lstStyle/>
        <a:p>
          <a:endParaRPr lang="id-ID"/>
        </a:p>
      </dgm:t>
    </dgm:pt>
    <dgm:pt modelId="{5827D1C3-C697-49C6-B5D0-D34FA555EEDD}" type="pres">
      <dgm:prSet presAssocID="{EB230B0C-E6AD-4A54-AD5C-146BBF6F85D3}" presName="sibTrans" presStyleLbl="sibTrans2D1" presStyleIdx="0" presStyleCnt="5"/>
      <dgm:spPr/>
      <dgm:t>
        <a:bodyPr/>
        <a:lstStyle/>
        <a:p>
          <a:endParaRPr lang="id-ID"/>
        </a:p>
      </dgm:t>
    </dgm:pt>
    <dgm:pt modelId="{51E3733F-BC0D-43D5-A1C9-AD415E018D09}" type="pres">
      <dgm:prSet presAssocID="{EB230B0C-E6AD-4A54-AD5C-146BBF6F85D3}" presName="connectorText" presStyleLbl="sibTrans2D1" presStyleIdx="0" presStyleCnt="5"/>
      <dgm:spPr/>
      <dgm:t>
        <a:bodyPr/>
        <a:lstStyle/>
        <a:p>
          <a:endParaRPr lang="id-ID"/>
        </a:p>
      </dgm:t>
    </dgm:pt>
    <dgm:pt modelId="{2B601884-48FD-42F3-8A5E-02634381A173}" type="pres">
      <dgm:prSet presAssocID="{634E95F1-4B9C-4647-BC8A-28983032441E}" presName="node" presStyleLbl="node1" presStyleIdx="1" presStyleCnt="6">
        <dgm:presLayoutVars>
          <dgm:bulletEnabled val="1"/>
        </dgm:presLayoutVars>
      </dgm:prSet>
      <dgm:spPr/>
      <dgm:t>
        <a:bodyPr/>
        <a:lstStyle/>
        <a:p>
          <a:endParaRPr lang="id-ID"/>
        </a:p>
      </dgm:t>
    </dgm:pt>
    <dgm:pt modelId="{0992CE3F-E7A8-4DA1-8D35-63F27107C3F3}" type="pres">
      <dgm:prSet presAssocID="{63627DD2-2E26-459D-93C5-27331EB96B52}" presName="sibTrans" presStyleLbl="sibTrans2D1" presStyleIdx="1" presStyleCnt="5"/>
      <dgm:spPr/>
      <dgm:t>
        <a:bodyPr/>
        <a:lstStyle/>
        <a:p>
          <a:endParaRPr lang="id-ID"/>
        </a:p>
      </dgm:t>
    </dgm:pt>
    <dgm:pt modelId="{737BE44F-525B-492B-AB5A-732BDA638706}" type="pres">
      <dgm:prSet presAssocID="{63627DD2-2E26-459D-93C5-27331EB96B52}" presName="connectorText" presStyleLbl="sibTrans2D1" presStyleIdx="1" presStyleCnt="5"/>
      <dgm:spPr/>
      <dgm:t>
        <a:bodyPr/>
        <a:lstStyle/>
        <a:p>
          <a:endParaRPr lang="id-ID"/>
        </a:p>
      </dgm:t>
    </dgm:pt>
    <dgm:pt modelId="{D07E7613-0734-4CED-89F3-174C9EEAAAD0}" type="pres">
      <dgm:prSet presAssocID="{EFD15D9B-AFF3-4DF8-ABEB-671F2B79986C}" presName="node" presStyleLbl="node1" presStyleIdx="2" presStyleCnt="6">
        <dgm:presLayoutVars>
          <dgm:bulletEnabled val="1"/>
        </dgm:presLayoutVars>
      </dgm:prSet>
      <dgm:spPr/>
      <dgm:t>
        <a:bodyPr/>
        <a:lstStyle/>
        <a:p>
          <a:endParaRPr lang="id-ID"/>
        </a:p>
      </dgm:t>
    </dgm:pt>
    <dgm:pt modelId="{AB2EA177-C9A3-4C68-9E1C-64B47E6EFFB2}" type="pres">
      <dgm:prSet presAssocID="{C44A9D90-1801-428D-B9D1-46DD34B176DE}" presName="sibTrans" presStyleLbl="sibTrans2D1" presStyleIdx="2" presStyleCnt="5"/>
      <dgm:spPr/>
      <dgm:t>
        <a:bodyPr/>
        <a:lstStyle/>
        <a:p>
          <a:endParaRPr lang="id-ID"/>
        </a:p>
      </dgm:t>
    </dgm:pt>
    <dgm:pt modelId="{5B8E1D8C-682E-4FED-8DE4-3EAF89B5A62F}" type="pres">
      <dgm:prSet presAssocID="{C44A9D90-1801-428D-B9D1-46DD34B176DE}" presName="connectorText" presStyleLbl="sibTrans2D1" presStyleIdx="2" presStyleCnt="5"/>
      <dgm:spPr/>
      <dgm:t>
        <a:bodyPr/>
        <a:lstStyle/>
        <a:p>
          <a:endParaRPr lang="id-ID"/>
        </a:p>
      </dgm:t>
    </dgm:pt>
    <dgm:pt modelId="{58007B76-42C5-4153-B6F3-E7812942C4A2}" type="pres">
      <dgm:prSet presAssocID="{635D5805-0BEA-460F-ADEE-2C64BBC64E68}" presName="node" presStyleLbl="node1" presStyleIdx="3" presStyleCnt="6">
        <dgm:presLayoutVars>
          <dgm:bulletEnabled val="1"/>
        </dgm:presLayoutVars>
      </dgm:prSet>
      <dgm:spPr/>
      <dgm:t>
        <a:bodyPr/>
        <a:lstStyle/>
        <a:p>
          <a:endParaRPr lang="id-ID"/>
        </a:p>
      </dgm:t>
    </dgm:pt>
    <dgm:pt modelId="{37A8DEE1-42A4-4647-A0F0-B52308770CA1}" type="pres">
      <dgm:prSet presAssocID="{1209B6FD-C2EA-4A31-B9C4-BA6F343B48F8}" presName="sibTrans" presStyleLbl="sibTrans2D1" presStyleIdx="3" presStyleCnt="5"/>
      <dgm:spPr/>
      <dgm:t>
        <a:bodyPr/>
        <a:lstStyle/>
        <a:p>
          <a:endParaRPr lang="id-ID"/>
        </a:p>
      </dgm:t>
    </dgm:pt>
    <dgm:pt modelId="{F4E43088-0D17-4D6C-B81A-699762DB5CB3}" type="pres">
      <dgm:prSet presAssocID="{1209B6FD-C2EA-4A31-B9C4-BA6F343B48F8}" presName="connectorText" presStyleLbl="sibTrans2D1" presStyleIdx="3" presStyleCnt="5"/>
      <dgm:spPr/>
      <dgm:t>
        <a:bodyPr/>
        <a:lstStyle/>
        <a:p>
          <a:endParaRPr lang="id-ID"/>
        </a:p>
      </dgm:t>
    </dgm:pt>
    <dgm:pt modelId="{1606DF7B-EAB0-4319-BF5D-B5BFB2794A02}" type="pres">
      <dgm:prSet presAssocID="{59030418-8E92-43A4-9318-4F6A64303074}" presName="node" presStyleLbl="node1" presStyleIdx="4" presStyleCnt="6" custScaleX="137869" custScaleY="189709">
        <dgm:presLayoutVars>
          <dgm:bulletEnabled val="1"/>
        </dgm:presLayoutVars>
      </dgm:prSet>
      <dgm:spPr/>
      <dgm:t>
        <a:bodyPr/>
        <a:lstStyle/>
        <a:p>
          <a:endParaRPr lang="id-ID"/>
        </a:p>
      </dgm:t>
    </dgm:pt>
    <dgm:pt modelId="{A5DDBB86-ABE0-45C1-B969-AFABFC2ED171}" type="pres">
      <dgm:prSet presAssocID="{379E7594-4487-4DA9-929A-A1EA9D3E88D3}" presName="sibTrans" presStyleLbl="sibTrans2D1" presStyleIdx="4" presStyleCnt="5"/>
      <dgm:spPr/>
      <dgm:t>
        <a:bodyPr/>
        <a:lstStyle/>
        <a:p>
          <a:endParaRPr lang="id-ID"/>
        </a:p>
      </dgm:t>
    </dgm:pt>
    <dgm:pt modelId="{885629AB-3036-4C9B-9885-AB65C76953C5}" type="pres">
      <dgm:prSet presAssocID="{379E7594-4487-4DA9-929A-A1EA9D3E88D3}" presName="connectorText" presStyleLbl="sibTrans2D1" presStyleIdx="4" presStyleCnt="5"/>
      <dgm:spPr/>
      <dgm:t>
        <a:bodyPr/>
        <a:lstStyle/>
        <a:p>
          <a:endParaRPr lang="id-ID"/>
        </a:p>
      </dgm:t>
    </dgm:pt>
    <dgm:pt modelId="{52CDACE0-AC49-43F0-9941-5B9610F21816}" type="pres">
      <dgm:prSet presAssocID="{5E978928-3D85-4F0B-B84E-611AF3E89C64}" presName="node" presStyleLbl="node1" presStyleIdx="5" presStyleCnt="6">
        <dgm:presLayoutVars>
          <dgm:bulletEnabled val="1"/>
        </dgm:presLayoutVars>
      </dgm:prSet>
      <dgm:spPr/>
      <dgm:t>
        <a:bodyPr/>
        <a:lstStyle/>
        <a:p>
          <a:endParaRPr lang="id-ID"/>
        </a:p>
      </dgm:t>
    </dgm:pt>
  </dgm:ptLst>
  <dgm:cxnLst>
    <dgm:cxn modelId="{DEED62DF-846B-43F5-8E90-ED41FC2918FE}" type="presOf" srcId="{5E978928-3D85-4F0B-B84E-611AF3E89C64}" destId="{52CDACE0-AC49-43F0-9941-5B9610F21816}" srcOrd="0" destOrd="0" presId="urn:microsoft.com/office/officeart/2005/8/layout/process5"/>
    <dgm:cxn modelId="{8884B880-AB66-4DB9-AE5A-26D2771763A6}" type="presOf" srcId="{C44A9D90-1801-428D-B9D1-46DD34B176DE}" destId="{5B8E1D8C-682E-4FED-8DE4-3EAF89B5A62F}" srcOrd="1" destOrd="0" presId="urn:microsoft.com/office/officeart/2005/8/layout/process5"/>
    <dgm:cxn modelId="{51A93E30-2788-4C8D-87DB-B6B1DEA8DB75}" type="presOf" srcId="{59030418-8E92-43A4-9318-4F6A64303074}" destId="{1606DF7B-EAB0-4319-BF5D-B5BFB2794A02}" srcOrd="0" destOrd="0" presId="urn:microsoft.com/office/officeart/2005/8/layout/process5"/>
    <dgm:cxn modelId="{EBBB6A3C-369C-462F-A88C-E6A27232B10F}" type="presOf" srcId="{EB230B0C-E6AD-4A54-AD5C-146BBF6F85D3}" destId="{5827D1C3-C697-49C6-B5D0-D34FA555EEDD}" srcOrd="0" destOrd="0" presId="urn:microsoft.com/office/officeart/2005/8/layout/process5"/>
    <dgm:cxn modelId="{3FC7EEFF-B8AF-4A5F-ACE4-FCE936843951}" type="presOf" srcId="{EB230B0C-E6AD-4A54-AD5C-146BBF6F85D3}" destId="{51E3733F-BC0D-43D5-A1C9-AD415E018D09}" srcOrd="1" destOrd="0" presId="urn:microsoft.com/office/officeart/2005/8/layout/process5"/>
    <dgm:cxn modelId="{2E5DCB7C-F384-41A1-B54E-116CC1C9530A}" srcId="{636395C8-4936-44BA-95FE-9F61F6D2B1B7}" destId="{59030418-8E92-43A4-9318-4F6A64303074}" srcOrd="4" destOrd="0" parTransId="{1FA360AA-98B8-4CAB-B470-C3D463336D9F}" sibTransId="{379E7594-4487-4DA9-929A-A1EA9D3E88D3}"/>
    <dgm:cxn modelId="{059FFE47-B511-4489-BB0A-0B316CBA6D4C}" srcId="{636395C8-4936-44BA-95FE-9F61F6D2B1B7}" destId="{EFD15D9B-AFF3-4DF8-ABEB-671F2B79986C}" srcOrd="2" destOrd="0" parTransId="{7092EFF6-CA97-4FEB-9B0E-36AF49C83B0B}" sibTransId="{C44A9D90-1801-428D-B9D1-46DD34B176DE}"/>
    <dgm:cxn modelId="{1661D016-BF8B-412D-A4FF-10573494FBA6}" type="presOf" srcId="{634E95F1-4B9C-4647-BC8A-28983032441E}" destId="{2B601884-48FD-42F3-8A5E-02634381A173}" srcOrd="0" destOrd="0" presId="urn:microsoft.com/office/officeart/2005/8/layout/process5"/>
    <dgm:cxn modelId="{96B25152-8139-416D-8E1B-1B4E8763967F}" type="presOf" srcId="{1209B6FD-C2EA-4A31-B9C4-BA6F343B48F8}" destId="{37A8DEE1-42A4-4647-A0F0-B52308770CA1}" srcOrd="0" destOrd="0" presId="urn:microsoft.com/office/officeart/2005/8/layout/process5"/>
    <dgm:cxn modelId="{90BA0CC0-A09D-489E-B00A-8A13E95EB8BB}" type="presOf" srcId="{635D5805-0BEA-460F-ADEE-2C64BBC64E68}" destId="{58007B76-42C5-4153-B6F3-E7812942C4A2}" srcOrd="0" destOrd="0" presId="urn:microsoft.com/office/officeart/2005/8/layout/process5"/>
    <dgm:cxn modelId="{5FC1F080-8E18-4E2F-A1E9-5F7B21F23A72}" type="presOf" srcId="{C44A9D90-1801-428D-B9D1-46DD34B176DE}" destId="{AB2EA177-C9A3-4C68-9E1C-64B47E6EFFB2}" srcOrd="0" destOrd="0" presId="urn:microsoft.com/office/officeart/2005/8/layout/process5"/>
    <dgm:cxn modelId="{99832A01-4FC1-4C6D-A1F5-7D3F74FA67B8}" type="presOf" srcId="{EFD15D9B-AFF3-4DF8-ABEB-671F2B79986C}" destId="{D07E7613-0734-4CED-89F3-174C9EEAAAD0}" srcOrd="0" destOrd="0" presId="urn:microsoft.com/office/officeart/2005/8/layout/process5"/>
    <dgm:cxn modelId="{6D441313-94DD-42AB-BA0D-FB4CAF41D8C9}" type="presOf" srcId="{379E7594-4487-4DA9-929A-A1EA9D3E88D3}" destId="{885629AB-3036-4C9B-9885-AB65C76953C5}" srcOrd="1" destOrd="0" presId="urn:microsoft.com/office/officeart/2005/8/layout/process5"/>
    <dgm:cxn modelId="{4835F2D3-BEF6-4873-8F81-431C971C0D61}" srcId="{636395C8-4936-44BA-95FE-9F61F6D2B1B7}" destId="{4454FA80-ABA2-4FA3-B27D-E93AE5D7BCF1}" srcOrd="0" destOrd="0" parTransId="{880229CB-BCD7-40BC-B754-D2661075CD19}" sibTransId="{EB230B0C-E6AD-4A54-AD5C-146BBF6F85D3}"/>
    <dgm:cxn modelId="{B8E342F5-B871-4C0D-9FD3-42492AB73A08}" srcId="{636395C8-4936-44BA-95FE-9F61F6D2B1B7}" destId="{635D5805-0BEA-460F-ADEE-2C64BBC64E68}" srcOrd="3" destOrd="0" parTransId="{34FA9E6F-4BD9-424D-8835-6AB7E4E66C06}" sibTransId="{1209B6FD-C2EA-4A31-B9C4-BA6F343B48F8}"/>
    <dgm:cxn modelId="{FF712E5B-4AC6-4D3E-8E59-9EC9BCBA6EDC}" type="presOf" srcId="{4454FA80-ABA2-4FA3-B27D-E93AE5D7BCF1}" destId="{F27FE6CD-AF82-4564-BB32-9AB1B198911E}" srcOrd="0" destOrd="0" presId="urn:microsoft.com/office/officeart/2005/8/layout/process5"/>
    <dgm:cxn modelId="{CBE6B3ED-79A5-4EFD-9210-F8F85CE20D8D}" srcId="{636395C8-4936-44BA-95FE-9F61F6D2B1B7}" destId="{5E978928-3D85-4F0B-B84E-611AF3E89C64}" srcOrd="5" destOrd="0" parTransId="{A8C25132-37DA-48F7-A7AD-C4E36522D56E}" sibTransId="{DD90F1B0-2699-413E-B7F7-F81EE8B2BB08}"/>
    <dgm:cxn modelId="{414DE306-0E4C-4824-BBB1-9D8F96F849D5}" type="presOf" srcId="{636395C8-4936-44BA-95FE-9F61F6D2B1B7}" destId="{C2E19531-28A8-4EC2-82BB-A8B97365F17D}" srcOrd="0" destOrd="0" presId="urn:microsoft.com/office/officeart/2005/8/layout/process5"/>
    <dgm:cxn modelId="{D4116E46-79E6-4D6A-9D7C-19AD7E153C21}" srcId="{636395C8-4936-44BA-95FE-9F61F6D2B1B7}" destId="{634E95F1-4B9C-4647-BC8A-28983032441E}" srcOrd="1" destOrd="0" parTransId="{42EA01A9-8B87-4207-8B1B-B45B3CC6DAAB}" sibTransId="{63627DD2-2E26-459D-93C5-27331EB96B52}"/>
    <dgm:cxn modelId="{24CE61BD-7F91-42AF-AAA8-C555F9DBC580}" type="presOf" srcId="{63627DD2-2E26-459D-93C5-27331EB96B52}" destId="{737BE44F-525B-492B-AB5A-732BDA638706}" srcOrd="1" destOrd="0" presId="urn:microsoft.com/office/officeart/2005/8/layout/process5"/>
    <dgm:cxn modelId="{9C6C2C99-C44D-43D9-B5A1-DA73B1A5869E}" type="presOf" srcId="{1209B6FD-C2EA-4A31-B9C4-BA6F343B48F8}" destId="{F4E43088-0D17-4D6C-B81A-699762DB5CB3}" srcOrd="1" destOrd="0" presId="urn:microsoft.com/office/officeart/2005/8/layout/process5"/>
    <dgm:cxn modelId="{3B2F10D6-45FB-4F8C-AE9C-1954AA47E841}" type="presOf" srcId="{379E7594-4487-4DA9-929A-A1EA9D3E88D3}" destId="{A5DDBB86-ABE0-45C1-B969-AFABFC2ED171}" srcOrd="0" destOrd="0" presId="urn:microsoft.com/office/officeart/2005/8/layout/process5"/>
    <dgm:cxn modelId="{8622BA5A-76D6-4A9D-8AD1-EF7D1ACB15C3}" type="presOf" srcId="{63627DD2-2E26-459D-93C5-27331EB96B52}" destId="{0992CE3F-E7A8-4DA1-8D35-63F27107C3F3}" srcOrd="0" destOrd="0" presId="urn:microsoft.com/office/officeart/2005/8/layout/process5"/>
    <dgm:cxn modelId="{511D432A-8A4C-4DA2-8DEE-8D9F2AD30F57}" type="presParOf" srcId="{C2E19531-28A8-4EC2-82BB-A8B97365F17D}" destId="{F27FE6CD-AF82-4564-BB32-9AB1B198911E}" srcOrd="0" destOrd="0" presId="urn:microsoft.com/office/officeart/2005/8/layout/process5"/>
    <dgm:cxn modelId="{0DF21406-A875-4548-BC0A-708BA3D99A86}" type="presParOf" srcId="{C2E19531-28A8-4EC2-82BB-A8B97365F17D}" destId="{5827D1C3-C697-49C6-B5D0-D34FA555EEDD}" srcOrd="1" destOrd="0" presId="urn:microsoft.com/office/officeart/2005/8/layout/process5"/>
    <dgm:cxn modelId="{003865DB-DC8B-4170-840D-C6F931879EF1}" type="presParOf" srcId="{5827D1C3-C697-49C6-B5D0-D34FA555EEDD}" destId="{51E3733F-BC0D-43D5-A1C9-AD415E018D09}" srcOrd="0" destOrd="0" presId="urn:microsoft.com/office/officeart/2005/8/layout/process5"/>
    <dgm:cxn modelId="{92A69168-9CC7-4F3D-B971-74DCF37051FE}" type="presParOf" srcId="{C2E19531-28A8-4EC2-82BB-A8B97365F17D}" destId="{2B601884-48FD-42F3-8A5E-02634381A173}" srcOrd="2" destOrd="0" presId="urn:microsoft.com/office/officeart/2005/8/layout/process5"/>
    <dgm:cxn modelId="{8D1E14D6-B4C6-4F0A-84E9-ED2CCDB6B9C4}" type="presParOf" srcId="{C2E19531-28A8-4EC2-82BB-A8B97365F17D}" destId="{0992CE3F-E7A8-4DA1-8D35-63F27107C3F3}" srcOrd="3" destOrd="0" presId="urn:microsoft.com/office/officeart/2005/8/layout/process5"/>
    <dgm:cxn modelId="{B9A60B4C-25D1-46A8-A2E6-C069DFD276CB}" type="presParOf" srcId="{0992CE3F-E7A8-4DA1-8D35-63F27107C3F3}" destId="{737BE44F-525B-492B-AB5A-732BDA638706}" srcOrd="0" destOrd="0" presId="urn:microsoft.com/office/officeart/2005/8/layout/process5"/>
    <dgm:cxn modelId="{5F6C6C9B-D7E7-44F8-A3B7-BDB60EDF6988}" type="presParOf" srcId="{C2E19531-28A8-4EC2-82BB-A8B97365F17D}" destId="{D07E7613-0734-4CED-89F3-174C9EEAAAD0}" srcOrd="4" destOrd="0" presId="urn:microsoft.com/office/officeart/2005/8/layout/process5"/>
    <dgm:cxn modelId="{B882A87D-3AC3-4E5B-BEEC-F083C71077D7}" type="presParOf" srcId="{C2E19531-28A8-4EC2-82BB-A8B97365F17D}" destId="{AB2EA177-C9A3-4C68-9E1C-64B47E6EFFB2}" srcOrd="5" destOrd="0" presId="urn:microsoft.com/office/officeart/2005/8/layout/process5"/>
    <dgm:cxn modelId="{A4E5D85A-AE81-45AB-8AF6-E9653B77C5A8}" type="presParOf" srcId="{AB2EA177-C9A3-4C68-9E1C-64B47E6EFFB2}" destId="{5B8E1D8C-682E-4FED-8DE4-3EAF89B5A62F}" srcOrd="0" destOrd="0" presId="urn:microsoft.com/office/officeart/2005/8/layout/process5"/>
    <dgm:cxn modelId="{1D1E4D81-8568-4FE6-A40F-E58C3D6A2729}" type="presParOf" srcId="{C2E19531-28A8-4EC2-82BB-A8B97365F17D}" destId="{58007B76-42C5-4153-B6F3-E7812942C4A2}" srcOrd="6" destOrd="0" presId="urn:microsoft.com/office/officeart/2005/8/layout/process5"/>
    <dgm:cxn modelId="{07248250-D2E4-41CE-9397-B8CC0AF442D5}" type="presParOf" srcId="{C2E19531-28A8-4EC2-82BB-A8B97365F17D}" destId="{37A8DEE1-42A4-4647-A0F0-B52308770CA1}" srcOrd="7" destOrd="0" presId="urn:microsoft.com/office/officeart/2005/8/layout/process5"/>
    <dgm:cxn modelId="{BFA2D532-D347-4FFB-9AFB-C029E2B776B8}" type="presParOf" srcId="{37A8DEE1-42A4-4647-A0F0-B52308770CA1}" destId="{F4E43088-0D17-4D6C-B81A-699762DB5CB3}" srcOrd="0" destOrd="0" presId="urn:microsoft.com/office/officeart/2005/8/layout/process5"/>
    <dgm:cxn modelId="{AC3E6328-C441-4A58-9C4D-201CA0B52A65}" type="presParOf" srcId="{C2E19531-28A8-4EC2-82BB-A8B97365F17D}" destId="{1606DF7B-EAB0-4319-BF5D-B5BFB2794A02}" srcOrd="8" destOrd="0" presId="urn:microsoft.com/office/officeart/2005/8/layout/process5"/>
    <dgm:cxn modelId="{8D5E3A23-8E57-433B-A329-FA4B3ADB94DD}" type="presParOf" srcId="{C2E19531-28A8-4EC2-82BB-A8B97365F17D}" destId="{A5DDBB86-ABE0-45C1-B969-AFABFC2ED171}" srcOrd="9" destOrd="0" presId="urn:microsoft.com/office/officeart/2005/8/layout/process5"/>
    <dgm:cxn modelId="{D3304786-1018-4456-8570-957ADF331BB3}" type="presParOf" srcId="{A5DDBB86-ABE0-45C1-B969-AFABFC2ED171}" destId="{885629AB-3036-4C9B-9885-AB65C76953C5}" srcOrd="0" destOrd="0" presId="urn:microsoft.com/office/officeart/2005/8/layout/process5"/>
    <dgm:cxn modelId="{1CC35D05-D831-4E28-A512-9BC4FA25BC04}" type="presParOf" srcId="{C2E19531-28A8-4EC2-82BB-A8B97365F17D}" destId="{52CDACE0-AC49-43F0-9941-5B9610F21816}" srcOrd="10" destOrd="0" presId="urn:microsoft.com/office/officeart/2005/8/layout/process5"/>
  </dgm:cxnLst>
  <dgm:bg/>
  <dgm:whole/>
</dgm:dataModel>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1985003D-EDB6-41D0-8AD7-C8BCE243A547}" type="datetimeFigureOut">
              <a:rPr lang="id-ID" smtClean="0"/>
              <a:t>08/08/2015</a:t>
            </a:fld>
            <a:endParaRPr lang="id-ID"/>
          </a:p>
        </p:txBody>
      </p:sp>
      <p:sp>
        <p:nvSpPr>
          <p:cNvPr id="4" name="Footer Placeholder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fld id="{CD361C4D-3D8D-4F9C-99F7-458A842732DF}" type="slidenum">
              <a:rPr lang="id-ID" smtClean="0"/>
              <a:t>‹#›</a:t>
            </a:fld>
            <a:endParaRPr lang="id-ID"/>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3A3E5826-E847-4BD2-B2FB-C7A530CED9EE}" type="datetimeFigureOut">
              <a:rPr lang="id-ID" smtClean="0"/>
              <a:pPr/>
              <a:t>08/08/2015</a:t>
            </a:fld>
            <a:endParaRPr lang="id-ID"/>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8F8FAAF6-97CC-437E-ADC2-75126AD84F29}"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8F8FAAF6-97CC-437E-ADC2-75126AD84F29}" type="slidenum">
              <a:rPr lang="id-ID" smtClean="0"/>
              <a:pPr/>
              <a:t>10</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A66B6987-0B7B-41BB-B0FF-D878DD9046FA}" type="datetimeFigureOut">
              <a:rPr lang="id-ID" smtClean="0"/>
              <a:pPr/>
              <a:t>08/08/2015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67EC2C7-DD75-4D18-B904-1D4512922A99}"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66B6987-0B7B-41BB-B0FF-D878DD9046FA}" type="datetimeFigureOut">
              <a:rPr lang="id-ID" smtClean="0"/>
              <a:pPr/>
              <a:t>08/08/2015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67EC2C7-DD75-4D18-B904-1D4512922A99}"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6B6987-0B7B-41BB-B0FF-D878DD9046FA}" type="datetimeFigureOut">
              <a:rPr lang="id-ID" smtClean="0"/>
              <a:pPr/>
              <a:t>08/08/2015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67EC2C7-DD75-4D18-B904-1D4512922A99}"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A66B6987-0B7B-41BB-B0FF-D878DD9046FA}" type="datetimeFigureOut">
              <a:rPr lang="id-ID" smtClean="0"/>
              <a:pPr/>
              <a:t>08/08/2015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67EC2C7-DD75-4D18-B904-1D4512922A99}"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A66B6987-0B7B-41BB-B0FF-D878DD9046FA}" type="datetimeFigureOut">
              <a:rPr lang="id-ID" smtClean="0"/>
              <a:pPr/>
              <a:t>08/08/2015</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67EC2C7-DD75-4D18-B904-1D4512922A99}"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A66B6987-0B7B-41BB-B0FF-D878DD9046FA}" type="datetimeFigureOut">
              <a:rPr lang="id-ID" smtClean="0"/>
              <a:pPr/>
              <a:t>08/08/2015</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67EC2C7-DD75-4D18-B904-1D4512922A99}"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6B6987-0B7B-41BB-B0FF-D878DD9046FA}" type="datetimeFigureOut">
              <a:rPr lang="id-ID" smtClean="0"/>
              <a:pPr/>
              <a:t>08/08/2015</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67EC2C7-DD75-4D18-B904-1D4512922A99}"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6B6987-0B7B-41BB-B0FF-D878DD9046FA}" type="datetimeFigureOut">
              <a:rPr lang="id-ID" smtClean="0"/>
              <a:pPr/>
              <a:t>08/08/2015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67EC2C7-DD75-4D18-B904-1D4512922A99}"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6B6987-0B7B-41BB-B0FF-D878DD9046FA}" type="datetimeFigureOut">
              <a:rPr lang="id-ID" smtClean="0"/>
              <a:pPr/>
              <a:t>08/08/2015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67EC2C7-DD75-4D18-B904-1D4512922A99}"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66B6987-0B7B-41BB-B0FF-D878DD9046FA}" type="datetimeFigureOut">
              <a:rPr lang="id-ID" smtClean="0"/>
              <a:pPr/>
              <a:t>08/08/2015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67EC2C7-DD75-4D18-B904-1D4512922A99}"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66B6987-0B7B-41BB-B0FF-D878DD9046FA}" type="datetimeFigureOut">
              <a:rPr lang="id-ID" smtClean="0"/>
              <a:pPr/>
              <a:t>08/08/2015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67EC2C7-DD75-4D18-B904-1D4512922A99}"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6B6987-0B7B-41BB-B0FF-D878DD9046FA}" type="datetimeFigureOut">
              <a:rPr lang="id-ID" smtClean="0"/>
              <a:pPr/>
              <a:t>08/08/2015</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EC2C7-DD75-4D18-B904-1D4512922A99}"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500042"/>
            <a:ext cx="8229600" cy="5857916"/>
          </a:xfrm>
        </p:spPr>
        <p:txBody>
          <a:bodyPr>
            <a:normAutofit fontScale="92500"/>
          </a:bodyPr>
          <a:lstStyle/>
          <a:p>
            <a:pPr algn="ctr">
              <a:buNone/>
            </a:pPr>
            <a:r>
              <a:rPr lang="id-ID" sz="3900" b="1" dirty="0" smtClean="0">
                <a:latin typeface="Times New Roman" pitchFamily="18" charset="0"/>
                <a:cs typeface="Times New Roman" pitchFamily="18" charset="0"/>
              </a:rPr>
              <a:t>The </a:t>
            </a:r>
            <a:r>
              <a:rPr lang="id-ID" sz="3900" b="1" dirty="0">
                <a:latin typeface="Times New Roman" pitchFamily="18" charset="0"/>
                <a:cs typeface="Times New Roman" pitchFamily="18" charset="0"/>
              </a:rPr>
              <a:t>Fiber Fraction of </a:t>
            </a:r>
            <a:r>
              <a:rPr lang="en-US" sz="3900" b="1" dirty="0" smtClean="0">
                <a:latin typeface="Times New Roman" pitchFamily="18" charset="0"/>
                <a:cs typeface="Times New Roman" pitchFamily="18" charset="0"/>
              </a:rPr>
              <a:t>Oil Palm Trunk Treated by</a:t>
            </a:r>
            <a:r>
              <a:rPr lang="id-ID" sz="3900" b="1" dirty="0" smtClean="0">
                <a:latin typeface="Times New Roman" pitchFamily="18" charset="0"/>
                <a:cs typeface="Times New Roman" pitchFamily="18" charset="0"/>
              </a:rPr>
              <a:t> </a:t>
            </a:r>
            <a:r>
              <a:rPr lang="en-US" sz="3900" b="1" dirty="0" err="1" smtClean="0">
                <a:latin typeface="Times New Roman" pitchFamily="18" charset="0"/>
                <a:cs typeface="Times New Roman" pitchFamily="18" charset="0"/>
              </a:rPr>
              <a:t>Ligninase</a:t>
            </a:r>
            <a:r>
              <a:rPr lang="id-ID" sz="3900" b="1" dirty="0" smtClean="0">
                <a:latin typeface="Times New Roman" pitchFamily="18" charset="0"/>
                <a:cs typeface="Times New Roman" pitchFamily="18" charset="0"/>
              </a:rPr>
              <a:t> </a:t>
            </a:r>
            <a:r>
              <a:rPr lang="en-US" sz="3900" b="1" dirty="0" err="1" smtClean="0">
                <a:latin typeface="Times New Roman" pitchFamily="18" charset="0"/>
                <a:cs typeface="Times New Roman" pitchFamily="18" charset="0"/>
              </a:rPr>
              <a:t>Termostable</a:t>
            </a:r>
            <a:r>
              <a:rPr lang="en-US" sz="3900" b="1" dirty="0" smtClean="0">
                <a:latin typeface="Times New Roman" pitchFamily="18" charset="0"/>
                <a:cs typeface="Times New Roman" pitchFamily="18" charset="0"/>
              </a:rPr>
              <a:t> Produced </a:t>
            </a:r>
            <a:r>
              <a:rPr lang="id-ID" sz="3900" b="1" dirty="0" smtClean="0">
                <a:latin typeface="Times New Roman" pitchFamily="18" charset="0"/>
                <a:cs typeface="Times New Roman" pitchFamily="18" charset="0"/>
              </a:rPr>
              <a:t>from</a:t>
            </a:r>
            <a:r>
              <a:rPr lang="en-US" sz="3900" b="1" dirty="0" smtClean="0">
                <a:latin typeface="Times New Roman" pitchFamily="18" charset="0"/>
                <a:cs typeface="Times New Roman" pitchFamily="18" charset="0"/>
              </a:rPr>
              <a:t> </a:t>
            </a:r>
            <a:r>
              <a:rPr lang="en-US" sz="3900" b="1" dirty="0" err="1" smtClean="0">
                <a:latin typeface="Times New Roman" pitchFamily="18" charset="0"/>
                <a:cs typeface="Times New Roman" pitchFamily="18" charset="0"/>
              </a:rPr>
              <a:t>Thermophilic</a:t>
            </a:r>
            <a:r>
              <a:rPr lang="en-US" sz="3900" b="1" dirty="0" smtClean="0">
                <a:latin typeface="Times New Roman" pitchFamily="18" charset="0"/>
                <a:cs typeface="Times New Roman" pitchFamily="18" charset="0"/>
              </a:rPr>
              <a:t> Bacteria</a:t>
            </a:r>
            <a:endParaRPr lang="id-ID" sz="3900" b="1" dirty="0" smtClean="0">
              <a:latin typeface="Times New Roman" pitchFamily="18" charset="0"/>
              <a:cs typeface="Times New Roman" pitchFamily="18" charset="0"/>
            </a:endParaRPr>
          </a:p>
          <a:p>
            <a:pPr marL="0" indent="0" algn="ctr">
              <a:buNone/>
            </a:pPr>
            <a:endParaRPr lang="id-ID" sz="3900" b="1" dirty="0">
              <a:latin typeface="Times New Roman" pitchFamily="18" charset="0"/>
              <a:cs typeface="Times New Roman" pitchFamily="18" charset="0"/>
            </a:endParaRPr>
          </a:p>
          <a:p>
            <a:pPr marL="0" indent="0" algn="ctr">
              <a:spcBef>
                <a:spcPts val="0"/>
              </a:spcBef>
              <a:buNone/>
            </a:pPr>
            <a:r>
              <a:rPr lang="id-ID" sz="3900" b="1" i="1" dirty="0" smtClean="0">
                <a:latin typeface="Times New Roman" pitchFamily="18" charset="0"/>
                <a:cs typeface="Times New Roman" pitchFamily="18" charset="0"/>
              </a:rPr>
              <a:t> Yetti Marlida</a:t>
            </a:r>
          </a:p>
          <a:p>
            <a:pPr>
              <a:buNone/>
            </a:pPr>
            <a:endParaRPr lang="id-ID" sz="4000" dirty="0"/>
          </a:p>
          <a:p>
            <a:pPr algn="ctr">
              <a:buNone/>
            </a:pPr>
            <a:r>
              <a:rPr lang="en-US" sz="4000" i="1" dirty="0" smtClean="0">
                <a:latin typeface="Times New Roman" pitchFamily="18" charset="0"/>
                <a:cs typeface="Times New Roman" pitchFamily="18" charset="0"/>
              </a:rPr>
              <a:t>Department </a:t>
            </a:r>
            <a:r>
              <a:rPr lang="en-US" sz="4000" i="1" dirty="0">
                <a:latin typeface="Times New Roman" pitchFamily="18" charset="0"/>
                <a:cs typeface="Times New Roman" pitchFamily="18" charset="0"/>
              </a:rPr>
              <a:t>of Animal Nutrition and Feed Technology, Faculty of Animal Science, </a:t>
            </a:r>
            <a:r>
              <a:rPr lang="en-US" sz="4000" i="1" dirty="0" err="1">
                <a:latin typeface="Times New Roman" pitchFamily="18" charset="0"/>
                <a:cs typeface="Times New Roman" pitchFamily="18" charset="0"/>
              </a:rPr>
              <a:t>Andalas</a:t>
            </a:r>
            <a:r>
              <a:rPr lang="en-US" sz="4000" i="1" dirty="0">
                <a:latin typeface="Times New Roman" pitchFamily="18" charset="0"/>
                <a:cs typeface="Times New Roman" pitchFamily="18" charset="0"/>
              </a:rPr>
              <a:t> University </a:t>
            </a:r>
            <a:r>
              <a:rPr lang="id-ID" sz="3900" i="1" dirty="0" smtClean="0">
                <a:latin typeface="Times New Roman" pitchFamily="18" charset="0"/>
                <a:cs typeface="Times New Roman" pitchFamily="18" charset="0"/>
              </a:rPr>
              <a:t>, Indonesia</a:t>
            </a:r>
            <a:endParaRPr lang="id-ID" sz="3900"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Map of Indonesia</a:t>
            </a:r>
            <a:endParaRPr lang="id-ID" dirty="0"/>
          </a:p>
        </p:txBody>
      </p:sp>
      <p:pic>
        <p:nvPicPr>
          <p:cNvPr id="2050" name="Picture 2"/>
          <p:cNvPicPr>
            <a:picLocks noGrp="1" noChangeAspect="1" noChangeArrowheads="1"/>
          </p:cNvPicPr>
          <p:nvPr>
            <p:ph idx="1"/>
          </p:nvPr>
        </p:nvPicPr>
        <p:blipFill>
          <a:blip r:embed="rId2"/>
          <a:srcRect/>
          <a:stretch>
            <a:fillRect/>
          </a:stretch>
        </p:blipFill>
        <p:spPr bwMode="auto">
          <a:xfrm>
            <a:off x="457200" y="1571612"/>
            <a:ext cx="8229600" cy="45005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0"/>
            <a:ext cx="6143668" cy="642942"/>
          </a:xfrm>
        </p:spPr>
        <p:txBody>
          <a:bodyPr>
            <a:normAutofit/>
          </a:bodyPr>
          <a:lstStyle/>
          <a:p>
            <a:pPr algn="ctr"/>
            <a:r>
              <a:rPr lang="id-ID" sz="2800" i="1" dirty="0" smtClean="0">
                <a:latin typeface="Times New Roman" pitchFamily="18" charset="0"/>
                <a:cs typeface="Times New Roman" pitchFamily="18" charset="0"/>
              </a:rPr>
              <a:t>Background of Research</a:t>
            </a:r>
            <a:endParaRPr lang="id-ID" sz="2800" i="1" dirty="0">
              <a:latin typeface="Times New Roman" pitchFamily="18" charset="0"/>
              <a:cs typeface="Times New Roman" pitchFamily="18" charset="0"/>
            </a:endParaRPr>
          </a:p>
        </p:txBody>
      </p:sp>
      <p:pic>
        <p:nvPicPr>
          <p:cNvPr id="5" name="Content Placeholder 4" descr="Capture.PNG"/>
          <p:cNvPicPr>
            <a:picLocks noGrp="1" noChangeAspect="1"/>
          </p:cNvPicPr>
          <p:nvPr>
            <p:ph idx="1"/>
          </p:nvPr>
        </p:nvPicPr>
        <p:blipFill>
          <a:blip r:embed="rId2"/>
          <a:stretch>
            <a:fillRect/>
          </a:stretch>
        </p:blipFill>
        <p:spPr>
          <a:xfrm>
            <a:off x="5357818" y="928670"/>
            <a:ext cx="3786182" cy="5572164"/>
          </a:xfrm>
        </p:spPr>
      </p:pic>
      <p:sp>
        <p:nvSpPr>
          <p:cNvPr id="4" name="Text Placeholder 3"/>
          <p:cNvSpPr>
            <a:spLocks noGrp="1"/>
          </p:cNvSpPr>
          <p:nvPr>
            <p:ph type="body" sz="half" idx="2"/>
          </p:nvPr>
        </p:nvSpPr>
        <p:spPr>
          <a:xfrm>
            <a:off x="214282" y="857232"/>
            <a:ext cx="5143536" cy="6000768"/>
          </a:xfrm>
        </p:spPr>
        <p:txBody>
          <a:bodyPr>
            <a:normAutofit fontScale="62500" lnSpcReduction="20000"/>
          </a:bodyPr>
          <a:lstStyle/>
          <a:p>
            <a:pPr marL="457200" indent="-457200">
              <a:buFont typeface="Wingdings" pitchFamily="2" charset="2"/>
              <a:buChar char="v"/>
            </a:pPr>
            <a:r>
              <a:rPr lang="id-ID" sz="4400" dirty="0" smtClean="0">
                <a:latin typeface="Times New Roman" pitchFamily="18" charset="0"/>
                <a:cs typeface="Times New Roman" pitchFamily="18" charset="0"/>
              </a:rPr>
              <a:t>Indonesia is 2 nd country after Malaysia produced oil palm in the world</a:t>
            </a:r>
          </a:p>
          <a:p>
            <a:pPr marL="457200" indent="-457200">
              <a:buFont typeface="Wingdings" pitchFamily="2" charset="2"/>
              <a:buChar char="v"/>
            </a:pPr>
            <a:r>
              <a:rPr lang="id-ID" sz="4400" dirty="0" smtClean="0">
                <a:latin typeface="Times New Roman" pitchFamily="18" charset="0"/>
                <a:cs typeface="Times New Roman" pitchFamily="18" charset="0"/>
              </a:rPr>
              <a:t>The main biomass of oil palm industry are : </a:t>
            </a:r>
            <a:r>
              <a:rPr lang="en-US" sz="4400" dirty="0" smtClean="0">
                <a:latin typeface="Times New Roman" pitchFamily="18" charset="0"/>
                <a:cs typeface="Times New Roman" pitchFamily="18" charset="0"/>
              </a:rPr>
              <a:t>OPF, OPT</a:t>
            </a:r>
            <a:r>
              <a:rPr lang="id-ID" sz="4400" dirty="0" smtClean="0">
                <a:latin typeface="Times New Roman" pitchFamily="18" charset="0"/>
                <a:cs typeface="Times New Roman" pitchFamily="18" charset="0"/>
              </a:rPr>
              <a:t>, </a:t>
            </a:r>
            <a:r>
              <a:rPr lang="en-US" sz="4400" dirty="0" smtClean="0">
                <a:latin typeface="Times New Roman" pitchFamily="18" charset="0"/>
                <a:cs typeface="Times New Roman" pitchFamily="18" charset="0"/>
              </a:rPr>
              <a:t>PPF,</a:t>
            </a:r>
            <a:r>
              <a:rPr lang="id-ID" sz="4400" dirty="0" smtClean="0">
                <a:latin typeface="Times New Roman" pitchFamily="18" charset="0"/>
                <a:cs typeface="Times New Roman" pitchFamily="18" charset="0"/>
              </a:rPr>
              <a:t> </a:t>
            </a:r>
            <a:r>
              <a:rPr lang="en-US" sz="4400" dirty="0" smtClean="0">
                <a:latin typeface="Times New Roman" pitchFamily="18" charset="0"/>
                <a:cs typeface="Times New Roman" pitchFamily="18" charset="0"/>
              </a:rPr>
              <a:t>PKC and POME</a:t>
            </a:r>
            <a:r>
              <a:rPr lang="id-ID" sz="4400" dirty="0">
                <a:latin typeface="Times New Roman" pitchFamily="18" charset="0"/>
                <a:cs typeface="Times New Roman" pitchFamily="18" charset="0"/>
              </a:rPr>
              <a:t> </a:t>
            </a:r>
            <a:r>
              <a:rPr lang="id-ID" sz="4400" dirty="0" smtClean="0">
                <a:latin typeface="Times New Roman" pitchFamily="18" charset="0"/>
                <a:cs typeface="Times New Roman" pitchFamily="18" charset="0"/>
              </a:rPr>
              <a:t>– as sources as animal feeding</a:t>
            </a:r>
          </a:p>
          <a:p>
            <a:pPr marL="457200" indent="-457200">
              <a:buFont typeface="Wingdings" pitchFamily="2" charset="2"/>
              <a:buChar char="v"/>
            </a:pPr>
            <a:r>
              <a:rPr lang="en-US" sz="4400" dirty="0" smtClean="0">
                <a:latin typeface="Times New Roman" pitchFamily="18" charset="0"/>
                <a:cs typeface="Times New Roman" pitchFamily="18" charset="0"/>
              </a:rPr>
              <a:t>OPT is only available after oil palms are felled for replanting at an age of about 25 years. </a:t>
            </a:r>
            <a:endParaRPr lang="id-ID" sz="4400" dirty="0" smtClean="0">
              <a:latin typeface="Times New Roman" pitchFamily="18" charset="0"/>
              <a:cs typeface="Times New Roman" pitchFamily="18" charset="0"/>
            </a:endParaRPr>
          </a:p>
          <a:p>
            <a:pPr marL="457200" indent="-457200">
              <a:buFont typeface="Wingdings" pitchFamily="2" charset="2"/>
              <a:buChar char="v"/>
            </a:pPr>
            <a:r>
              <a:rPr lang="id-ID" sz="4400" dirty="0" smtClean="0">
                <a:latin typeface="Times New Roman" pitchFamily="18" charset="0"/>
                <a:cs typeface="Times New Roman" pitchFamily="18" charset="0"/>
              </a:rPr>
              <a:t>OPT</a:t>
            </a:r>
            <a:r>
              <a:rPr lang="en-US" sz="4400" dirty="0" smtClean="0">
                <a:latin typeface="Times New Roman" pitchFamily="18" charset="0"/>
                <a:cs typeface="Times New Roman" pitchFamily="18" charset="0"/>
              </a:rPr>
              <a:t> are high fibrous materials which need further processing for better utilization in ruminant animals</a:t>
            </a:r>
            <a:r>
              <a:rPr lang="id-ID" sz="4400" dirty="0" smtClean="0">
                <a:latin typeface="Times New Roman" pitchFamily="18" charset="0"/>
                <a:cs typeface="Times New Roman" pitchFamily="18" charset="0"/>
              </a:rPr>
              <a:t> (lignin, cellulose and hemicellulose)</a:t>
            </a:r>
          </a:p>
          <a:p>
            <a:pPr marL="457200" indent="-457200"/>
            <a:endParaRPr lang="id-ID" sz="2000" dirty="0"/>
          </a:p>
          <a:p>
            <a:r>
              <a:rPr lang="id-ID" sz="2000" dirty="0"/>
              <a:t> </a:t>
            </a:r>
            <a:r>
              <a:rPr lang="id-ID" sz="2000" dirty="0" smtClean="0"/>
              <a:t> </a:t>
            </a:r>
          </a:p>
          <a:p>
            <a:pPr marL="457200" indent="-457200"/>
            <a:endParaRPr lang="id-ID" sz="2000" dirty="0" smtClean="0"/>
          </a:p>
          <a:p>
            <a:endParaRPr lang="id-ID"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5972188" cy="798496"/>
          </a:xfrm>
        </p:spPr>
        <p:txBody>
          <a:bodyPr>
            <a:normAutofit/>
          </a:bodyPr>
          <a:lstStyle/>
          <a:p>
            <a:pPr algn="ctr"/>
            <a:r>
              <a:rPr lang="id-ID" sz="2800" i="1" dirty="0" smtClean="0">
                <a:latin typeface="Times New Roman" pitchFamily="18" charset="0"/>
                <a:cs typeface="Times New Roman" pitchFamily="18" charset="0"/>
              </a:rPr>
              <a:t>Background of Research</a:t>
            </a:r>
            <a:endParaRPr lang="id-ID" sz="2800" dirty="0"/>
          </a:p>
        </p:txBody>
      </p:sp>
      <p:pic>
        <p:nvPicPr>
          <p:cNvPr id="5" name="Content Placeholder 4" descr="Captureee.PNG"/>
          <p:cNvPicPr>
            <a:picLocks noGrp="1" noChangeAspect="1"/>
          </p:cNvPicPr>
          <p:nvPr>
            <p:ph idx="1"/>
          </p:nvPr>
        </p:nvPicPr>
        <p:blipFill>
          <a:blip r:embed="rId2"/>
          <a:stretch>
            <a:fillRect/>
          </a:stretch>
        </p:blipFill>
        <p:spPr>
          <a:xfrm>
            <a:off x="4500562" y="1142984"/>
            <a:ext cx="4643438" cy="5500726"/>
          </a:xfrm>
        </p:spPr>
      </p:pic>
      <p:sp>
        <p:nvSpPr>
          <p:cNvPr id="4" name="Text Placeholder 3"/>
          <p:cNvSpPr>
            <a:spLocks noGrp="1"/>
          </p:cNvSpPr>
          <p:nvPr>
            <p:ph type="body" sz="half" idx="2"/>
          </p:nvPr>
        </p:nvSpPr>
        <p:spPr>
          <a:xfrm>
            <a:off x="457200" y="1071546"/>
            <a:ext cx="4114800" cy="5786454"/>
          </a:xfrm>
        </p:spPr>
        <p:txBody>
          <a:bodyPr>
            <a:normAutofit fontScale="92500" lnSpcReduction="10000"/>
          </a:bodyPr>
          <a:lstStyle/>
          <a:p>
            <a:pPr marL="457200" indent="-457200">
              <a:buFont typeface="Wingdings" pitchFamily="2" charset="2"/>
              <a:buChar char="v"/>
            </a:pPr>
            <a:r>
              <a:rPr lang="id-ID" sz="2600" dirty="0" smtClean="0">
                <a:latin typeface="Times New Roman" pitchFamily="18" charset="0"/>
                <a:cs typeface="Times New Roman" pitchFamily="18" charset="0"/>
              </a:rPr>
              <a:t>The OPT :  lignin, cellulose, hemicellulose –  complexs structure difficult to attack  by MO</a:t>
            </a:r>
          </a:p>
          <a:p>
            <a:pPr marL="457200" indent="-457200">
              <a:buFont typeface="Wingdings" pitchFamily="2" charset="2"/>
              <a:buChar char="v"/>
            </a:pPr>
            <a:r>
              <a:rPr lang="id-ID" sz="2600" dirty="0" smtClean="0">
                <a:latin typeface="Times New Roman" pitchFamily="18" charset="0"/>
                <a:cs typeface="Times New Roman" pitchFamily="18" charset="0"/>
              </a:rPr>
              <a:t>As animal feeding : OPT- 3 limiting Factors (Lignin protects of cellulose, hemicellulose: Low palatability: low protein content ) </a:t>
            </a:r>
          </a:p>
          <a:p>
            <a:pPr marL="457200" indent="-457200">
              <a:buFont typeface="Wingdings" pitchFamily="2" charset="2"/>
              <a:buChar char="v"/>
            </a:pPr>
            <a:r>
              <a:rPr lang="id-ID" sz="2600" dirty="0" smtClean="0">
                <a:latin typeface="Times New Roman" pitchFamily="18" charset="0"/>
                <a:cs typeface="Times New Roman" pitchFamily="18" charset="0"/>
              </a:rPr>
              <a:t>Lignin  is indigestible by animal enzymes, but some fungi and bacteria are able to secrete ligninases which can biodegrade of the polymer</a:t>
            </a:r>
          </a:p>
          <a:p>
            <a:pPr marL="457200" indent="-457200">
              <a:buFont typeface="Wingdings" pitchFamily="2" charset="2"/>
              <a:buChar char="v"/>
            </a:pPr>
            <a:endParaRPr lang="id-ID" sz="1800" dirty="0" smtClean="0">
              <a:latin typeface="Times New Roman" pitchFamily="18" charset="0"/>
              <a:cs typeface="Times New Roman" pitchFamily="18" charset="0"/>
            </a:endParaRPr>
          </a:p>
          <a:p>
            <a:endParaRPr lang="id-ID"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214290"/>
            <a:ext cx="3900486" cy="869934"/>
          </a:xfrm>
        </p:spPr>
        <p:txBody>
          <a:bodyPr>
            <a:noAutofit/>
          </a:bodyPr>
          <a:lstStyle/>
          <a:p>
            <a:r>
              <a:rPr lang="id-ID" sz="2800" i="1" dirty="0" smtClean="0"/>
              <a:t>Purpose of Research</a:t>
            </a:r>
            <a:endParaRPr lang="id-ID" sz="2800" i="1" dirty="0"/>
          </a:p>
        </p:txBody>
      </p:sp>
      <p:sp>
        <p:nvSpPr>
          <p:cNvPr id="4" name="Text Placeholder 3"/>
          <p:cNvSpPr>
            <a:spLocks noGrp="1"/>
          </p:cNvSpPr>
          <p:nvPr>
            <p:ph type="body" sz="half" idx="2"/>
          </p:nvPr>
        </p:nvSpPr>
        <p:spPr>
          <a:xfrm>
            <a:off x="457200" y="1435100"/>
            <a:ext cx="4186238" cy="4691063"/>
          </a:xfrm>
        </p:spPr>
        <p:txBody>
          <a:bodyPr/>
          <a:lstStyle/>
          <a:p>
            <a:pPr marL="355600" indent="-355600" algn="just">
              <a:buFont typeface="Wingdings" pitchFamily="2" charset="2"/>
              <a:buChar char="Ø"/>
            </a:pPr>
            <a:r>
              <a:rPr lang="id-ID" sz="2400" dirty="0" smtClean="0"/>
              <a:t>To find out interaction between oil palm trunk concentrations and ligninase doses to increase the fiber fractions of oil palm trunk before using as animal feeding</a:t>
            </a:r>
          </a:p>
          <a:p>
            <a:pPr marL="355600" indent="-355600" algn="just">
              <a:buFont typeface="Wingdings" pitchFamily="2" charset="2"/>
              <a:buChar char="Ø"/>
            </a:pPr>
            <a:r>
              <a:rPr lang="id-ID" sz="2400" dirty="0" smtClean="0"/>
              <a:t>To get the future treatment of how to increase the palm oil trunk quality</a:t>
            </a:r>
          </a:p>
          <a:p>
            <a:pPr marL="355600" indent="-355600" algn="just"/>
            <a:endParaRPr lang="id-ID" sz="2400" dirty="0" smtClean="0"/>
          </a:p>
        </p:txBody>
      </p:sp>
      <p:pic>
        <p:nvPicPr>
          <p:cNvPr id="5" name="Picture 67" descr="http://pubs.acs.org/cen/_img/86/i49/8649cov_6.gif"/>
          <p:cNvPicPr>
            <a:picLocks noGrp="1" noChangeAspect="1" noChangeArrowheads="1"/>
          </p:cNvPicPr>
          <p:nvPr>
            <p:ph idx="1"/>
          </p:nvPr>
        </p:nvPicPr>
        <p:blipFill>
          <a:blip r:embed="rId2"/>
          <a:srcRect/>
          <a:stretch>
            <a:fillRect/>
          </a:stretch>
        </p:blipFill>
        <p:spPr bwMode="auto">
          <a:xfrm>
            <a:off x="4929190" y="294481"/>
            <a:ext cx="3714776" cy="5810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800" dirty="0" smtClean="0"/>
              <a:t>Method of Research</a:t>
            </a:r>
            <a:endParaRPr lang="id-ID" sz="28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normAutofit/>
          </a:bodyPr>
          <a:lstStyle/>
          <a:p>
            <a:r>
              <a:rPr lang="id-ID" sz="2800" dirty="0" smtClean="0"/>
              <a:t>Research finding</a:t>
            </a:r>
            <a:endParaRPr lang="id-ID" sz="2800" dirty="0"/>
          </a:p>
        </p:txBody>
      </p:sp>
      <p:graphicFrame>
        <p:nvGraphicFramePr>
          <p:cNvPr id="8" name="Content Placeholder 7"/>
          <p:cNvGraphicFramePr>
            <a:graphicFrameLocks noGrp="1"/>
          </p:cNvGraphicFramePr>
          <p:nvPr>
            <p:ph idx="1"/>
          </p:nvPr>
        </p:nvGraphicFramePr>
        <p:xfrm>
          <a:off x="1428728" y="1285860"/>
          <a:ext cx="6143668" cy="2225040"/>
        </p:xfrm>
        <a:graphic>
          <a:graphicData uri="http://schemas.openxmlformats.org/drawingml/2006/table">
            <a:tbl>
              <a:tblPr firstRow="1" bandRow="1">
                <a:tableStyleId>{5C22544A-7EE6-4342-B048-85BDC9FD1C3A}</a:tableStyleId>
              </a:tblPr>
              <a:tblGrid>
                <a:gridCol w="1535917"/>
                <a:gridCol w="1535917"/>
                <a:gridCol w="1535917"/>
                <a:gridCol w="1535917"/>
              </a:tblGrid>
              <a:tr h="370840">
                <a:tc rowSpan="2">
                  <a:txBody>
                    <a:bodyPr/>
                    <a:lstStyle/>
                    <a:p>
                      <a:r>
                        <a:rPr lang="id-ID" dirty="0" smtClean="0"/>
                        <a:t>A</a:t>
                      </a:r>
                      <a:r>
                        <a:rPr lang="id-ID" baseline="0" dirty="0" smtClean="0"/>
                        <a:t> </a:t>
                      </a:r>
                      <a:r>
                        <a:rPr lang="id-ID" dirty="0" smtClean="0"/>
                        <a:t>[Ligninase (U/kg)]</a:t>
                      </a:r>
                      <a:endParaRPr lang="id-ID" dirty="0"/>
                    </a:p>
                  </a:txBody>
                  <a:tcPr marL="147213" marR="147213"/>
                </a:tc>
                <a:tc gridSpan="2">
                  <a:txBody>
                    <a:bodyPr/>
                    <a:lstStyle/>
                    <a:p>
                      <a:r>
                        <a:rPr lang="id-ID" dirty="0" smtClean="0"/>
                        <a:t>B</a:t>
                      </a:r>
                      <a:r>
                        <a:rPr lang="id-ID" baseline="0" dirty="0" smtClean="0"/>
                        <a:t> </a:t>
                      </a:r>
                      <a:r>
                        <a:rPr lang="id-ID" dirty="0" smtClean="0"/>
                        <a:t>[oil palm trunk (%)]</a:t>
                      </a:r>
                      <a:endParaRPr lang="id-ID" dirty="0"/>
                    </a:p>
                  </a:txBody>
                  <a:tcPr marL="147213" marR="147213"/>
                </a:tc>
                <a:tc hMerge="1">
                  <a:txBody>
                    <a:bodyPr/>
                    <a:lstStyle/>
                    <a:p>
                      <a:endParaRPr lang="id-ID" dirty="0"/>
                    </a:p>
                  </a:txBody>
                  <a:tcPr/>
                </a:tc>
                <a:tc rowSpan="2">
                  <a:txBody>
                    <a:bodyPr/>
                    <a:lstStyle/>
                    <a:p>
                      <a:r>
                        <a:rPr lang="id-ID" dirty="0" smtClean="0"/>
                        <a:t>Average</a:t>
                      </a:r>
                      <a:endParaRPr lang="id-ID" dirty="0"/>
                    </a:p>
                  </a:txBody>
                  <a:tcPr marL="147213" marR="147213"/>
                </a:tc>
              </a:tr>
              <a:tr h="370840">
                <a:tc vMerge="1">
                  <a:txBody>
                    <a:bodyPr/>
                    <a:lstStyle/>
                    <a:p>
                      <a:endParaRPr lang="id-ID" dirty="0"/>
                    </a:p>
                  </a:txBody>
                  <a:tcPr/>
                </a:tc>
                <a:tc>
                  <a:txBody>
                    <a:bodyPr/>
                    <a:lstStyle/>
                    <a:p>
                      <a:r>
                        <a:rPr lang="id-ID" dirty="0" smtClean="0"/>
                        <a:t>B1</a:t>
                      </a:r>
                      <a:endParaRPr lang="id-ID" dirty="0"/>
                    </a:p>
                  </a:txBody>
                  <a:tcPr marL="147213" marR="147213"/>
                </a:tc>
                <a:tc>
                  <a:txBody>
                    <a:bodyPr/>
                    <a:lstStyle/>
                    <a:p>
                      <a:r>
                        <a:rPr lang="id-ID" dirty="0" smtClean="0"/>
                        <a:t>B2</a:t>
                      </a:r>
                      <a:endParaRPr lang="id-ID" dirty="0"/>
                    </a:p>
                  </a:txBody>
                  <a:tcPr marL="147213" marR="147213"/>
                </a:tc>
                <a:tc vMerge="1">
                  <a:txBody>
                    <a:bodyPr/>
                    <a:lstStyle/>
                    <a:p>
                      <a:endParaRPr lang="id-ID" dirty="0"/>
                    </a:p>
                  </a:txBody>
                  <a:tcPr/>
                </a:tc>
              </a:tr>
              <a:tr h="370840">
                <a:tc>
                  <a:txBody>
                    <a:bodyPr/>
                    <a:lstStyle/>
                    <a:p>
                      <a:r>
                        <a:rPr lang="id-ID" dirty="0" smtClean="0"/>
                        <a:t>A1</a:t>
                      </a:r>
                      <a:endParaRPr lang="id-ID" dirty="0"/>
                    </a:p>
                  </a:txBody>
                  <a:tcPr marL="147213" marR="147213"/>
                </a:tc>
                <a:tc>
                  <a:txBody>
                    <a:bodyPr/>
                    <a:lstStyle/>
                    <a:p>
                      <a:r>
                        <a:rPr lang="id-ID" dirty="0" smtClean="0"/>
                        <a:t>64.00</a:t>
                      </a:r>
                      <a:r>
                        <a:rPr lang="en-US" sz="1800" kern="1200" baseline="30000" dirty="0" smtClean="0">
                          <a:solidFill>
                            <a:schemeClr val="dk1"/>
                          </a:solidFill>
                          <a:latin typeface="+mn-lt"/>
                          <a:ea typeface="+mn-ea"/>
                          <a:cs typeface="+mn-cs"/>
                        </a:rPr>
                        <a:t>a</a:t>
                      </a:r>
                      <a:endParaRPr lang="id-ID" dirty="0"/>
                    </a:p>
                  </a:txBody>
                  <a:tcPr marL="147213" marR="147213"/>
                </a:tc>
                <a:tc>
                  <a:txBody>
                    <a:bodyPr/>
                    <a:lstStyle/>
                    <a:p>
                      <a:r>
                        <a:rPr lang="id-ID" dirty="0" smtClean="0"/>
                        <a:t>64.16</a:t>
                      </a:r>
                      <a:r>
                        <a:rPr lang="en-US" sz="1800" kern="1200" baseline="30000" dirty="0" smtClean="0">
                          <a:solidFill>
                            <a:schemeClr val="dk1"/>
                          </a:solidFill>
                          <a:latin typeface="+mn-lt"/>
                          <a:ea typeface="+mn-ea"/>
                          <a:cs typeface="+mn-cs"/>
                        </a:rPr>
                        <a:t>a</a:t>
                      </a:r>
                      <a:endParaRPr lang="id-ID" dirty="0"/>
                    </a:p>
                  </a:txBody>
                  <a:tcPr marL="147213" marR="147213"/>
                </a:tc>
                <a:tc>
                  <a:txBody>
                    <a:bodyPr/>
                    <a:lstStyle/>
                    <a:p>
                      <a:r>
                        <a:rPr lang="id-ID" dirty="0" smtClean="0"/>
                        <a:t>64.08</a:t>
                      </a:r>
                      <a:r>
                        <a:rPr lang="en-US" sz="1800" kern="1200" baseline="30000" dirty="0" smtClean="0">
                          <a:solidFill>
                            <a:schemeClr val="dk1"/>
                          </a:solidFill>
                          <a:latin typeface="+mn-lt"/>
                          <a:ea typeface="+mn-ea"/>
                          <a:cs typeface="+mn-cs"/>
                        </a:rPr>
                        <a:t>a</a:t>
                      </a:r>
                      <a:endParaRPr lang="id-ID" dirty="0"/>
                    </a:p>
                  </a:txBody>
                  <a:tcPr marL="147213" marR="147213"/>
                </a:tc>
              </a:tr>
              <a:tr h="370840">
                <a:tc>
                  <a:txBody>
                    <a:bodyPr/>
                    <a:lstStyle/>
                    <a:p>
                      <a:r>
                        <a:rPr lang="id-ID" dirty="0" smtClean="0"/>
                        <a:t>A2</a:t>
                      </a:r>
                      <a:endParaRPr lang="id-ID" dirty="0"/>
                    </a:p>
                  </a:txBody>
                  <a:tcPr marL="147213" marR="147213"/>
                </a:tc>
                <a:tc>
                  <a:txBody>
                    <a:bodyPr/>
                    <a:lstStyle/>
                    <a:p>
                      <a:r>
                        <a:rPr lang="id-ID" dirty="0" smtClean="0"/>
                        <a:t>62.31</a:t>
                      </a:r>
                      <a:r>
                        <a:rPr lang="id-ID" sz="1800" kern="1200" baseline="30000" dirty="0" smtClean="0">
                          <a:solidFill>
                            <a:schemeClr val="dk1"/>
                          </a:solidFill>
                          <a:latin typeface="+mn-lt"/>
                          <a:ea typeface="+mn-ea"/>
                          <a:cs typeface="+mn-cs"/>
                        </a:rPr>
                        <a:t>b</a:t>
                      </a:r>
                      <a:endParaRPr lang="id-ID" dirty="0"/>
                    </a:p>
                  </a:txBody>
                  <a:tcPr marL="147213" marR="1472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64.44</a:t>
                      </a:r>
                      <a:r>
                        <a:rPr lang="en-US" sz="1800" kern="1200" baseline="30000" dirty="0" smtClean="0">
                          <a:solidFill>
                            <a:schemeClr val="dk1"/>
                          </a:solidFill>
                          <a:latin typeface="+mn-lt"/>
                          <a:ea typeface="+mn-ea"/>
                          <a:cs typeface="+mn-cs"/>
                        </a:rPr>
                        <a:t>a</a:t>
                      </a:r>
                      <a:endParaRPr lang="id-ID" dirty="0"/>
                    </a:p>
                  </a:txBody>
                  <a:tcPr marL="147213" marR="147213"/>
                </a:tc>
                <a:tc>
                  <a:txBody>
                    <a:bodyPr/>
                    <a:lstStyle/>
                    <a:p>
                      <a:r>
                        <a:rPr lang="id-ID" dirty="0" smtClean="0"/>
                        <a:t>63.38</a:t>
                      </a:r>
                      <a:r>
                        <a:rPr lang="en-US" sz="1800" kern="1200" baseline="30000" dirty="0" smtClean="0">
                          <a:solidFill>
                            <a:schemeClr val="dk1"/>
                          </a:solidFill>
                          <a:latin typeface="+mn-lt"/>
                          <a:ea typeface="+mn-ea"/>
                          <a:cs typeface="+mn-cs"/>
                        </a:rPr>
                        <a:t>a</a:t>
                      </a:r>
                      <a:endParaRPr lang="id-ID" dirty="0"/>
                    </a:p>
                  </a:txBody>
                  <a:tcPr marL="147213" marR="147213"/>
                </a:tc>
              </a:tr>
              <a:tr h="370840">
                <a:tc>
                  <a:txBody>
                    <a:bodyPr/>
                    <a:lstStyle/>
                    <a:p>
                      <a:r>
                        <a:rPr lang="id-ID" dirty="0" smtClean="0"/>
                        <a:t>A3</a:t>
                      </a:r>
                      <a:endParaRPr lang="id-ID" dirty="0"/>
                    </a:p>
                  </a:txBody>
                  <a:tcPr marL="147213" marR="147213"/>
                </a:tc>
                <a:tc>
                  <a:txBody>
                    <a:bodyPr/>
                    <a:lstStyle/>
                    <a:p>
                      <a:r>
                        <a:rPr lang="id-ID" dirty="0" smtClean="0"/>
                        <a:t>60.75</a:t>
                      </a:r>
                      <a:r>
                        <a:rPr lang="id-ID" sz="1800" kern="1200" baseline="30000" dirty="0" smtClean="0">
                          <a:solidFill>
                            <a:schemeClr val="dk1"/>
                          </a:solidFill>
                          <a:latin typeface="+mn-lt"/>
                          <a:ea typeface="+mn-ea"/>
                          <a:cs typeface="+mn-cs"/>
                        </a:rPr>
                        <a:t>c</a:t>
                      </a:r>
                      <a:endParaRPr lang="id-ID" dirty="0"/>
                    </a:p>
                  </a:txBody>
                  <a:tcPr marL="147213" marR="147213"/>
                </a:tc>
                <a:tc>
                  <a:txBody>
                    <a:bodyPr/>
                    <a:lstStyle/>
                    <a:p>
                      <a:r>
                        <a:rPr lang="id-ID" dirty="0" smtClean="0"/>
                        <a:t>61.54</a:t>
                      </a:r>
                      <a:r>
                        <a:rPr lang="id-ID" sz="1800" kern="1200" baseline="30000" dirty="0" smtClean="0">
                          <a:solidFill>
                            <a:schemeClr val="dk1"/>
                          </a:solidFill>
                          <a:latin typeface="+mn-lt"/>
                          <a:ea typeface="+mn-ea"/>
                          <a:cs typeface="+mn-cs"/>
                        </a:rPr>
                        <a:t>bc</a:t>
                      </a:r>
                      <a:endParaRPr lang="id-ID" dirty="0"/>
                    </a:p>
                  </a:txBody>
                  <a:tcPr marL="147213" marR="147213"/>
                </a:tc>
                <a:tc>
                  <a:txBody>
                    <a:bodyPr/>
                    <a:lstStyle/>
                    <a:p>
                      <a:r>
                        <a:rPr lang="id-ID" dirty="0" smtClean="0"/>
                        <a:t>61.15</a:t>
                      </a:r>
                      <a:r>
                        <a:rPr lang="id-ID" sz="1800" kern="1200" baseline="30000" dirty="0" smtClean="0">
                          <a:solidFill>
                            <a:schemeClr val="dk1"/>
                          </a:solidFill>
                          <a:latin typeface="+mn-lt"/>
                          <a:ea typeface="+mn-ea"/>
                          <a:cs typeface="+mn-cs"/>
                        </a:rPr>
                        <a:t>b</a:t>
                      </a:r>
                      <a:endParaRPr lang="id-ID" dirty="0"/>
                    </a:p>
                  </a:txBody>
                  <a:tcPr marL="147213" marR="147213"/>
                </a:tc>
              </a:tr>
              <a:tr h="370840">
                <a:tc>
                  <a:txBody>
                    <a:bodyPr/>
                    <a:lstStyle/>
                    <a:p>
                      <a:r>
                        <a:rPr lang="id-ID" dirty="0" smtClean="0"/>
                        <a:t>Average</a:t>
                      </a:r>
                      <a:endParaRPr lang="id-ID" dirty="0"/>
                    </a:p>
                  </a:txBody>
                  <a:tcPr marL="147213" marR="147213"/>
                </a:tc>
                <a:tc>
                  <a:txBody>
                    <a:bodyPr/>
                    <a:lstStyle/>
                    <a:p>
                      <a:r>
                        <a:rPr lang="id-ID" dirty="0" smtClean="0"/>
                        <a:t>62.35</a:t>
                      </a:r>
                      <a:r>
                        <a:rPr lang="id-ID" sz="1800" kern="1200" baseline="30000" dirty="0" smtClean="0">
                          <a:solidFill>
                            <a:schemeClr val="dk1"/>
                          </a:solidFill>
                          <a:latin typeface="+mn-lt"/>
                          <a:ea typeface="+mn-ea"/>
                          <a:cs typeface="+mn-cs"/>
                        </a:rPr>
                        <a:t>b</a:t>
                      </a:r>
                      <a:endParaRPr lang="id-ID" dirty="0"/>
                    </a:p>
                  </a:txBody>
                  <a:tcPr marL="147213" marR="147213"/>
                </a:tc>
                <a:tc>
                  <a:txBody>
                    <a:bodyPr/>
                    <a:lstStyle/>
                    <a:p>
                      <a:r>
                        <a:rPr lang="id-ID" dirty="0" smtClean="0"/>
                        <a:t>63.38</a:t>
                      </a:r>
                      <a:r>
                        <a:rPr lang="en-US" sz="1800" kern="1200" baseline="30000" dirty="0" smtClean="0">
                          <a:solidFill>
                            <a:schemeClr val="dk1"/>
                          </a:solidFill>
                          <a:latin typeface="+mn-lt"/>
                          <a:ea typeface="+mn-ea"/>
                          <a:cs typeface="+mn-cs"/>
                        </a:rPr>
                        <a:t>a</a:t>
                      </a:r>
                      <a:endParaRPr lang="id-ID" dirty="0"/>
                    </a:p>
                  </a:txBody>
                  <a:tcPr marL="147213" marR="147213"/>
                </a:tc>
                <a:tc>
                  <a:txBody>
                    <a:bodyPr/>
                    <a:lstStyle/>
                    <a:p>
                      <a:endParaRPr lang="id-ID" dirty="0"/>
                    </a:p>
                  </a:txBody>
                  <a:tcPr marL="147213" marR="147213"/>
                </a:tc>
              </a:tr>
            </a:tbl>
          </a:graphicData>
        </a:graphic>
      </p:graphicFrame>
      <p:graphicFrame>
        <p:nvGraphicFramePr>
          <p:cNvPr id="9" name="Content Placeholder 7"/>
          <p:cNvGraphicFramePr>
            <a:graphicFrameLocks/>
          </p:cNvGraphicFramePr>
          <p:nvPr/>
        </p:nvGraphicFramePr>
        <p:xfrm>
          <a:off x="1428728" y="4214818"/>
          <a:ext cx="6143668" cy="2225040"/>
        </p:xfrm>
        <a:graphic>
          <a:graphicData uri="http://schemas.openxmlformats.org/drawingml/2006/table">
            <a:tbl>
              <a:tblPr firstRow="1" bandRow="1">
                <a:tableStyleId>{5C22544A-7EE6-4342-B048-85BDC9FD1C3A}</a:tableStyleId>
              </a:tblPr>
              <a:tblGrid>
                <a:gridCol w="1535917"/>
                <a:gridCol w="1535917"/>
                <a:gridCol w="1535917"/>
                <a:gridCol w="1535917"/>
              </a:tblGrid>
              <a:tr h="370840">
                <a:tc rowSpan="2">
                  <a:txBody>
                    <a:bodyPr/>
                    <a:lstStyle/>
                    <a:p>
                      <a:r>
                        <a:rPr lang="id-ID" dirty="0" smtClean="0"/>
                        <a:t>A</a:t>
                      </a:r>
                      <a:r>
                        <a:rPr lang="id-ID" baseline="0" dirty="0" smtClean="0"/>
                        <a:t> </a:t>
                      </a:r>
                      <a:r>
                        <a:rPr lang="id-ID" dirty="0" smtClean="0"/>
                        <a:t>[Ligninase (U/kg)]</a:t>
                      </a:r>
                      <a:endParaRPr lang="id-ID" dirty="0"/>
                    </a:p>
                  </a:txBody>
                  <a:tcPr/>
                </a:tc>
                <a:tc gridSpan="2">
                  <a:txBody>
                    <a:bodyPr/>
                    <a:lstStyle/>
                    <a:p>
                      <a:r>
                        <a:rPr lang="id-ID" dirty="0" smtClean="0"/>
                        <a:t>B [oil palm trunk (%)]</a:t>
                      </a:r>
                      <a:endParaRPr lang="id-ID" dirty="0"/>
                    </a:p>
                  </a:txBody>
                  <a:tcPr/>
                </a:tc>
                <a:tc hMerge="1">
                  <a:txBody>
                    <a:bodyPr/>
                    <a:lstStyle/>
                    <a:p>
                      <a:endParaRPr lang="id-ID" dirty="0"/>
                    </a:p>
                  </a:txBody>
                  <a:tcPr/>
                </a:tc>
                <a:tc rowSpan="2">
                  <a:txBody>
                    <a:bodyPr/>
                    <a:lstStyle/>
                    <a:p>
                      <a:r>
                        <a:rPr lang="id-ID" dirty="0" smtClean="0"/>
                        <a:t>Average</a:t>
                      </a:r>
                      <a:endParaRPr lang="id-ID" dirty="0"/>
                    </a:p>
                  </a:txBody>
                  <a:tcPr/>
                </a:tc>
              </a:tr>
              <a:tr h="370840">
                <a:tc vMerge="1">
                  <a:txBody>
                    <a:bodyPr/>
                    <a:lstStyle/>
                    <a:p>
                      <a:endParaRPr lang="id-ID" dirty="0"/>
                    </a:p>
                  </a:txBody>
                  <a:tcPr/>
                </a:tc>
                <a:tc>
                  <a:txBody>
                    <a:bodyPr/>
                    <a:lstStyle/>
                    <a:p>
                      <a:r>
                        <a:rPr lang="id-ID" dirty="0" smtClean="0"/>
                        <a:t>B1</a:t>
                      </a:r>
                      <a:endParaRPr lang="id-ID" dirty="0"/>
                    </a:p>
                  </a:txBody>
                  <a:tcPr/>
                </a:tc>
                <a:tc>
                  <a:txBody>
                    <a:bodyPr/>
                    <a:lstStyle/>
                    <a:p>
                      <a:r>
                        <a:rPr lang="id-ID" dirty="0" smtClean="0"/>
                        <a:t>B2</a:t>
                      </a:r>
                      <a:endParaRPr lang="id-ID" dirty="0"/>
                    </a:p>
                  </a:txBody>
                  <a:tcPr/>
                </a:tc>
                <a:tc vMerge="1">
                  <a:txBody>
                    <a:bodyPr/>
                    <a:lstStyle/>
                    <a:p>
                      <a:endParaRPr lang="id-ID" dirty="0"/>
                    </a:p>
                  </a:txBody>
                  <a:tcPr/>
                </a:tc>
              </a:tr>
              <a:tr h="370840">
                <a:tc>
                  <a:txBody>
                    <a:bodyPr/>
                    <a:lstStyle/>
                    <a:p>
                      <a:r>
                        <a:rPr lang="id-ID" dirty="0" smtClean="0"/>
                        <a:t>A1</a:t>
                      </a:r>
                      <a:endParaRPr lang="id-ID" dirty="0"/>
                    </a:p>
                  </a:txBody>
                  <a:tcPr/>
                </a:tc>
                <a:tc>
                  <a:txBody>
                    <a:bodyPr/>
                    <a:lstStyle/>
                    <a:p>
                      <a:r>
                        <a:rPr lang="id-ID" dirty="0" smtClean="0"/>
                        <a:t>80.97</a:t>
                      </a:r>
                      <a:r>
                        <a:rPr lang="id-ID" sz="1800" kern="1200" baseline="30000" dirty="0" smtClean="0">
                          <a:solidFill>
                            <a:schemeClr val="dk1"/>
                          </a:solidFill>
                          <a:latin typeface="+mn-lt"/>
                          <a:ea typeface="+mn-ea"/>
                          <a:cs typeface="+mn-cs"/>
                        </a:rPr>
                        <a:t>b</a:t>
                      </a:r>
                      <a:endParaRPr lang="id-ID" dirty="0"/>
                    </a:p>
                  </a:txBody>
                  <a:tcPr/>
                </a:tc>
                <a:tc>
                  <a:txBody>
                    <a:bodyPr/>
                    <a:lstStyle/>
                    <a:p>
                      <a:r>
                        <a:rPr lang="id-ID" dirty="0" smtClean="0"/>
                        <a:t>77.18</a:t>
                      </a:r>
                      <a:r>
                        <a:rPr lang="id-ID" sz="1800" kern="1200" baseline="30000" dirty="0" smtClean="0">
                          <a:solidFill>
                            <a:schemeClr val="dk1"/>
                          </a:solidFill>
                          <a:latin typeface="+mn-lt"/>
                          <a:ea typeface="+mn-ea"/>
                          <a:cs typeface="+mn-cs"/>
                        </a:rPr>
                        <a:t>c</a:t>
                      </a:r>
                      <a:endParaRPr lang="id-ID" dirty="0"/>
                    </a:p>
                  </a:txBody>
                  <a:tcPr/>
                </a:tc>
                <a:tc>
                  <a:txBody>
                    <a:bodyPr/>
                    <a:lstStyle/>
                    <a:p>
                      <a:r>
                        <a:rPr lang="id-ID" dirty="0" smtClean="0"/>
                        <a:t>79.07</a:t>
                      </a:r>
                      <a:r>
                        <a:rPr lang="id-ID" sz="1800" kern="1200" baseline="30000" dirty="0" smtClean="0">
                          <a:solidFill>
                            <a:schemeClr val="dk1"/>
                          </a:solidFill>
                          <a:latin typeface="+mn-lt"/>
                          <a:ea typeface="+mn-ea"/>
                          <a:cs typeface="+mn-cs"/>
                        </a:rPr>
                        <a:t>b</a:t>
                      </a:r>
                      <a:endParaRPr lang="id-ID" dirty="0"/>
                    </a:p>
                  </a:txBody>
                  <a:tcPr/>
                </a:tc>
              </a:tr>
              <a:tr h="370840">
                <a:tc>
                  <a:txBody>
                    <a:bodyPr/>
                    <a:lstStyle/>
                    <a:p>
                      <a:r>
                        <a:rPr lang="id-ID" dirty="0" smtClean="0"/>
                        <a:t>A2</a:t>
                      </a:r>
                      <a:endParaRPr lang="id-ID" dirty="0"/>
                    </a:p>
                  </a:txBody>
                  <a:tcPr/>
                </a:tc>
                <a:tc>
                  <a:txBody>
                    <a:bodyPr/>
                    <a:lstStyle/>
                    <a:p>
                      <a:r>
                        <a:rPr lang="id-ID" dirty="0" smtClean="0"/>
                        <a:t>81.58</a:t>
                      </a:r>
                      <a:r>
                        <a:rPr lang="en-US" sz="1800" kern="1200" baseline="30000" dirty="0" smtClean="0">
                          <a:solidFill>
                            <a:schemeClr val="dk1"/>
                          </a:solidFill>
                          <a:latin typeface="+mn-lt"/>
                          <a:ea typeface="+mn-ea"/>
                          <a:cs typeface="+mn-cs"/>
                        </a:rPr>
                        <a:t>a</a:t>
                      </a:r>
                      <a:endParaRPr lang="id-ID" dirty="0"/>
                    </a:p>
                  </a:txBody>
                  <a:tcPr/>
                </a:tc>
                <a:tc>
                  <a:txBody>
                    <a:bodyPr/>
                    <a:lstStyle/>
                    <a:p>
                      <a:r>
                        <a:rPr lang="id-ID" dirty="0" smtClean="0"/>
                        <a:t>81.80</a:t>
                      </a:r>
                      <a:r>
                        <a:rPr lang="id-ID" sz="1800" kern="1200" baseline="30000" dirty="0" smtClean="0">
                          <a:solidFill>
                            <a:schemeClr val="dk1"/>
                          </a:solidFill>
                          <a:latin typeface="+mn-lt"/>
                          <a:ea typeface="+mn-ea"/>
                          <a:cs typeface="+mn-cs"/>
                        </a:rPr>
                        <a:t>a</a:t>
                      </a:r>
                      <a:endParaRPr lang="id-ID" dirty="0"/>
                    </a:p>
                  </a:txBody>
                  <a:tcPr/>
                </a:tc>
                <a:tc>
                  <a:txBody>
                    <a:bodyPr/>
                    <a:lstStyle/>
                    <a:p>
                      <a:r>
                        <a:rPr lang="id-ID" dirty="0" smtClean="0"/>
                        <a:t>81.69</a:t>
                      </a:r>
                      <a:r>
                        <a:rPr lang="en-US" sz="1800" kern="1200" baseline="30000" dirty="0" smtClean="0">
                          <a:solidFill>
                            <a:schemeClr val="dk1"/>
                          </a:solidFill>
                          <a:latin typeface="+mn-lt"/>
                          <a:ea typeface="+mn-ea"/>
                          <a:cs typeface="+mn-cs"/>
                        </a:rPr>
                        <a:t>a</a:t>
                      </a:r>
                      <a:endParaRPr lang="id-ID" dirty="0"/>
                    </a:p>
                  </a:txBody>
                  <a:tcPr/>
                </a:tc>
              </a:tr>
              <a:tr h="370840">
                <a:tc>
                  <a:txBody>
                    <a:bodyPr/>
                    <a:lstStyle/>
                    <a:p>
                      <a:r>
                        <a:rPr lang="id-ID" dirty="0" smtClean="0"/>
                        <a:t>A3</a:t>
                      </a:r>
                      <a:endParaRPr lang="id-ID" dirty="0"/>
                    </a:p>
                  </a:txBody>
                  <a:tcPr/>
                </a:tc>
                <a:tc>
                  <a:txBody>
                    <a:bodyPr/>
                    <a:lstStyle/>
                    <a:p>
                      <a:r>
                        <a:rPr lang="id-ID" dirty="0" smtClean="0"/>
                        <a:t>76.68</a:t>
                      </a:r>
                      <a:r>
                        <a:rPr lang="id-ID" sz="1800" kern="1200" baseline="30000" dirty="0" smtClean="0">
                          <a:solidFill>
                            <a:schemeClr val="dk1"/>
                          </a:solidFill>
                          <a:latin typeface="+mn-lt"/>
                          <a:ea typeface="+mn-ea"/>
                          <a:cs typeface="+mn-cs"/>
                        </a:rPr>
                        <a:t>d</a:t>
                      </a:r>
                      <a:endParaRPr lang="id-ID" dirty="0"/>
                    </a:p>
                  </a:txBody>
                  <a:tcPr/>
                </a:tc>
                <a:tc>
                  <a:txBody>
                    <a:bodyPr/>
                    <a:lstStyle/>
                    <a:p>
                      <a:r>
                        <a:rPr lang="id-ID" dirty="0" smtClean="0"/>
                        <a:t>76.76</a:t>
                      </a:r>
                      <a:r>
                        <a:rPr lang="id-ID" sz="1800" kern="1200" baseline="30000" dirty="0" smtClean="0">
                          <a:solidFill>
                            <a:schemeClr val="dk1"/>
                          </a:solidFill>
                          <a:latin typeface="+mn-lt"/>
                          <a:ea typeface="+mn-ea"/>
                          <a:cs typeface="+mn-cs"/>
                        </a:rPr>
                        <a:t>d</a:t>
                      </a:r>
                      <a:endParaRPr lang="id-ID" dirty="0"/>
                    </a:p>
                  </a:txBody>
                  <a:tcPr/>
                </a:tc>
                <a:tc>
                  <a:txBody>
                    <a:bodyPr/>
                    <a:lstStyle/>
                    <a:p>
                      <a:r>
                        <a:rPr lang="id-ID" dirty="0" smtClean="0"/>
                        <a:t>76.72</a:t>
                      </a:r>
                      <a:r>
                        <a:rPr lang="id-ID" sz="1800" kern="1200" baseline="30000" dirty="0" smtClean="0">
                          <a:solidFill>
                            <a:schemeClr val="dk1"/>
                          </a:solidFill>
                          <a:latin typeface="+mn-lt"/>
                          <a:ea typeface="+mn-ea"/>
                          <a:cs typeface="+mn-cs"/>
                        </a:rPr>
                        <a:t>c</a:t>
                      </a:r>
                      <a:endParaRPr lang="id-ID" dirty="0"/>
                    </a:p>
                  </a:txBody>
                  <a:tcPr/>
                </a:tc>
              </a:tr>
              <a:tr h="370840">
                <a:tc>
                  <a:txBody>
                    <a:bodyPr/>
                    <a:lstStyle/>
                    <a:p>
                      <a:r>
                        <a:rPr lang="id-ID" dirty="0" smtClean="0"/>
                        <a:t>Average</a:t>
                      </a:r>
                      <a:endParaRPr lang="id-ID" dirty="0"/>
                    </a:p>
                  </a:txBody>
                  <a:tcPr/>
                </a:tc>
                <a:tc>
                  <a:txBody>
                    <a:bodyPr/>
                    <a:lstStyle/>
                    <a:p>
                      <a:r>
                        <a:rPr lang="id-ID" dirty="0" smtClean="0"/>
                        <a:t>79.74</a:t>
                      </a:r>
                      <a:r>
                        <a:rPr lang="en-US" sz="1800" kern="1200" baseline="30000" dirty="0" smtClean="0">
                          <a:solidFill>
                            <a:schemeClr val="dk1"/>
                          </a:solidFill>
                          <a:latin typeface="+mn-lt"/>
                          <a:ea typeface="+mn-ea"/>
                          <a:cs typeface="+mn-cs"/>
                        </a:rPr>
                        <a:t>a</a:t>
                      </a:r>
                      <a:endParaRPr lang="id-ID" dirty="0"/>
                    </a:p>
                  </a:txBody>
                  <a:tcPr/>
                </a:tc>
                <a:tc>
                  <a:txBody>
                    <a:bodyPr/>
                    <a:lstStyle/>
                    <a:p>
                      <a:r>
                        <a:rPr lang="id-ID" dirty="0" smtClean="0"/>
                        <a:t>78.58</a:t>
                      </a:r>
                      <a:r>
                        <a:rPr lang="id-ID" sz="1800" kern="1200" baseline="30000" dirty="0" smtClean="0">
                          <a:solidFill>
                            <a:schemeClr val="dk1"/>
                          </a:solidFill>
                          <a:latin typeface="+mn-lt"/>
                          <a:ea typeface="+mn-ea"/>
                          <a:cs typeface="+mn-cs"/>
                        </a:rPr>
                        <a:t>b</a:t>
                      </a:r>
                      <a:endParaRPr lang="id-ID" dirty="0"/>
                    </a:p>
                  </a:txBody>
                  <a:tcPr/>
                </a:tc>
                <a:tc>
                  <a:txBody>
                    <a:bodyPr/>
                    <a:lstStyle/>
                    <a:p>
                      <a:endParaRPr lang="id-ID" dirty="0"/>
                    </a:p>
                  </a:txBody>
                  <a:tcPr/>
                </a:tc>
              </a:tr>
            </a:tbl>
          </a:graphicData>
        </a:graphic>
      </p:graphicFrame>
      <p:sp>
        <p:nvSpPr>
          <p:cNvPr id="6" name="TextBox 5"/>
          <p:cNvSpPr txBox="1"/>
          <p:nvPr/>
        </p:nvSpPr>
        <p:spPr>
          <a:xfrm>
            <a:off x="1357290" y="928670"/>
            <a:ext cx="6116290" cy="646331"/>
          </a:xfrm>
          <a:prstGeom prst="rect">
            <a:avLst/>
          </a:prstGeom>
          <a:noFill/>
        </p:spPr>
        <p:txBody>
          <a:bodyPr wrap="none" rtlCol="0">
            <a:spAutoFit/>
          </a:bodyPr>
          <a:lstStyle/>
          <a:p>
            <a:r>
              <a:rPr lang="en-US" b="1" i="1" dirty="0" smtClean="0"/>
              <a:t>Table 1.</a:t>
            </a:r>
            <a:r>
              <a:rPr lang="en-US" i="1" dirty="0" smtClean="0"/>
              <a:t> Average  </a:t>
            </a:r>
            <a:r>
              <a:rPr lang="id-ID" i="1" dirty="0" smtClean="0"/>
              <a:t>ADF</a:t>
            </a:r>
            <a:r>
              <a:rPr lang="en-US" i="1" dirty="0" smtClean="0"/>
              <a:t> products hydrolysis of oil palm trunks (</a:t>
            </a:r>
            <a:r>
              <a:rPr lang="id-ID" i="1" dirty="0" smtClean="0"/>
              <a:t>%</a:t>
            </a:r>
            <a:r>
              <a:rPr lang="id-ID" b="1" i="1" dirty="0" smtClean="0"/>
              <a:t>)</a:t>
            </a:r>
            <a:endParaRPr lang="id-ID" i="1" dirty="0" smtClean="0"/>
          </a:p>
          <a:p>
            <a:endParaRPr lang="id-ID" dirty="0"/>
          </a:p>
        </p:txBody>
      </p:sp>
      <p:sp>
        <p:nvSpPr>
          <p:cNvPr id="7" name="TextBox 6"/>
          <p:cNvSpPr txBox="1"/>
          <p:nvPr/>
        </p:nvSpPr>
        <p:spPr>
          <a:xfrm>
            <a:off x="1357290" y="3854239"/>
            <a:ext cx="6116290" cy="646331"/>
          </a:xfrm>
          <a:prstGeom prst="rect">
            <a:avLst/>
          </a:prstGeom>
          <a:noFill/>
        </p:spPr>
        <p:txBody>
          <a:bodyPr wrap="none" rtlCol="0">
            <a:spAutoFit/>
          </a:bodyPr>
          <a:lstStyle/>
          <a:p>
            <a:r>
              <a:rPr lang="en-US" b="1" i="1" dirty="0" smtClean="0"/>
              <a:t>Table </a:t>
            </a:r>
            <a:r>
              <a:rPr lang="id-ID" b="1" i="1" dirty="0" smtClean="0"/>
              <a:t>2</a:t>
            </a:r>
            <a:r>
              <a:rPr lang="en-US" b="1" i="1" dirty="0" smtClean="0"/>
              <a:t>.</a:t>
            </a:r>
            <a:r>
              <a:rPr lang="en-US" i="1" dirty="0" smtClean="0"/>
              <a:t> Average  </a:t>
            </a:r>
            <a:r>
              <a:rPr lang="id-ID" i="1" dirty="0" smtClean="0"/>
              <a:t>NDF</a:t>
            </a:r>
            <a:r>
              <a:rPr lang="en-US" i="1" dirty="0" smtClean="0"/>
              <a:t> products hydrolysis of oil palm trunks (</a:t>
            </a:r>
            <a:r>
              <a:rPr lang="id-ID" i="1" dirty="0" smtClean="0"/>
              <a:t>%</a:t>
            </a:r>
            <a:r>
              <a:rPr lang="id-ID" b="1" i="1" dirty="0" smtClean="0"/>
              <a:t>)</a:t>
            </a:r>
            <a:endParaRPr lang="id-ID" i="1" dirty="0" smtClean="0"/>
          </a:p>
          <a:p>
            <a:endParaRPr lang="id-ID"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normAutofit/>
          </a:bodyPr>
          <a:lstStyle/>
          <a:p>
            <a:r>
              <a:rPr lang="id-ID" sz="2800" dirty="0" smtClean="0"/>
              <a:t>Research finding</a:t>
            </a:r>
            <a:endParaRPr lang="id-ID" sz="2800" dirty="0"/>
          </a:p>
        </p:txBody>
      </p:sp>
      <p:graphicFrame>
        <p:nvGraphicFramePr>
          <p:cNvPr id="5" name="Content Placeholder 4"/>
          <p:cNvGraphicFramePr>
            <a:graphicFrameLocks noGrp="1"/>
          </p:cNvGraphicFramePr>
          <p:nvPr>
            <p:ph idx="1"/>
          </p:nvPr>
        </p:nvGraphicFramePr>
        <p:xfrm>
          <a:off x="1428727" y="1285860"/>
          <a:ext cx="6143669" cy="2225040"/>
        </p:xfrm>
        <a:graphic>
          <a:graphicData uri="http://schemas.openxmlformats.org/drawingml/2006/table">
            <a:tbl>
              <a:tblPr firstRow="1" bandRow="1">
                <a:tableStyleId>{5C22544A-7EE6-4342-B048-85BDC9FD1C3A}</a:tableStyleId>
              </a:tblPr>
              <a:tblGrid>
                <a:gridCol w="1444310"/>
                <a:gridCol w="1566453"/>
                <a:gridCol w="1566453"/>
                <a:gridCol w="1566453"/>
              </a:tblGrid>
              <a:tr h="370840">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A[Ligninase (U/kg)]</a:t>
                      </a:r>
                    </a:p>
                  </a:txBody>
                  <a:tcPr marL="147213" marR="147213"/>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B[oil palm trunk (%)]</a:t>
                      </a:r>
                    </a:p>
                  </a:txBody>
                  <a:tcPr marL="147213" marR="147213"/>
                </a:tc>
                <a:tc hMerge="1">
                  <a:txBody>
                    <a:bodyPr/>
                    <a:lstStyle/>
                    <a:p>
                      <a:endParaRPr lang="id-ID" dirty="0"/>
                    </a:p>
                  </a:txBody>
                  <a:tcPr/>
                </a:tc>
                <a:tc rowSpan="2">
                  <a:txBody>
                    <a:bodyPr/>
                    <a:lstStyle/>
                    <a:p>
                      <a:r>
                        <a:rPr lang="id-ID" dirty="0" smtClean="0"/>
                        <a:t>Average</a:t>
                      </a:r>
                      <a:endParaRPr lang="id-ID" dirty="0"/>
                    </a:p>
                  </a:txBody>
                  <a:tcPr marL="147213" marR="147213"/>
                </a:tc>
              </a:tr>
              <a:tr h="370840">
                <a:tc vMerge="1">
                  <a:txBody>
                    <a:bodyPr/>
                    <a:lstStyle/>
                    <a:p>
                      <a:endParaRPr lang="id-ID" dirty="0"/>
                    </a:p>
                  </a:txBody>
                  <a:tcPr/>
                </a:tc>
                <a:tc>
                  <a:txBody>
                    <a:bodyPr/>
                    <a:lstStyle/>
                    <a:p>
                      <a:r>
                        <a:rPr lang="id-ID" dirty="0" smtClean="0"/>
                        <a:t>B1</a:t>
                      </a:r>
                      <a:endParaRPr lang="id-ID" dirty="0"/>
                    </a:p>
                  </a:txBody>
                  <a:tcPr marL="147213" marR="147213"/>
                </a:tc>
                <a:tc>
                  <a:txBody>
                    <a:bodyPr/>
                    <a:lstStyle/>
                    <a:p>
                      <a:r>
                        <a:rPr lang="id-ID" dirty="0" smtClean="0"/>
                        <a:t>B2</a:t>
                      </a:r>
                      <a:endParaRPr lang="id-ID" dirty="0"/>
                    </a:p>
                  </a:txBody>
                  <a:tcPr marL="147213" marR="147213"/>
                </a:tc>
                <a:tc vMerge="1">
                  <a:txBody>
                    <a:bodyPr/>
                    <a:lstStyle/>
                    <a:p>
                      <a:endParaRPr lang="id-ID" dirty="0"/>
                    </a:p>
                  </a:txBody>
                  <a:tcPr/>
                </a:tc>
              </a:tr>
              <a:tr h="370840">
                <a:tc>
                  <a:txBody>
                    <a:bodyPr/>
                    <a:lstStyle/>
                    <a:p>
                      <a:r>
                        <a:rPr lang="id-ID" dirty="0" smtClean="0"/>
                        <a:t>A1</a:t>
                      </a:r>
                      <a:endParaRPr lang="id-ID" dirty="0"/>
                    </a:p>
                  </a:txBody>
                  <a:tcPr marL="147213" marR="147213"/>
                </a:tc>
                <a:tc>
                  <a:txBody>
                    <a:bodyPr/>
                    <a:lstStyle/>
                    <a:p>
                      <a:r>
                        <a:rPr lang="id-ID" dirty="0" smtClean="0"/>
                        <a:t>16.98</a:t>
                      </a:r>
                      <a:r>
                        <a:rPr lang="id-ID" sz="1800" kern="1200" baseline="30000" dirty="0" smtClean="0">
                          <a:solidFill>
                            <a:schemeClr val="dk1"/>
                          </a:solidFill>
                          <a:latin typeface="+mn-lt"/>
                          <a:ea typeface="+mn-ea"/>
                          <a:cs typeface="+mn-cs"/>
                        </a:rPr>
                        <a:t>b</a:t>
                      </a:r>
                      <a:endParaRPr lang="id-ID" dirty="0"/>
                    </a:p>
                  </a:txBody>
                  <a:tcPr marL="147213" marR="147213"/>
                </a:tc>
                <a:tc>
                  <a:txBody>
                    <a:bodyPr/>
                    <a:lstStyle/>
                    <a:p>
                      <a:r>
                        <a:rPr lang="id-ID" dirty="0" smtClean="0"/>
                        <a:t>13.02</a:t>
                      </a:r>
                      <a:r>
                        <a:rPr lang="id-ID" sz="1800" kern="1200" baseline="30000" dirty="0" smtClean="0">
                          <a:solidFill>
                            <a:schemeClr val="dk1"/>
                          </a:solidFill>
                          <a:latin typeface="+mn-lt"/>
                          <a:ea typeface="+mn-ea"/>
                          <a:cs typeface="+mn-cs"/>
                        </a:rPr>
                        <a:t>d</a:t>
                      </a:r>
                      <a:endParaRPr lang="id-ID" dirty="0"/>
                    </a:p>
                  </a:txBody>
                  <a:tcPr marL="147213" marR="147213"/>
                </a:tc>
                <a:tc>
                  <a:txBody>
                    <a:bodyPr/>
                    <a:lstStyle/>
                    <a:p>
                      <a:r>
                        <a:rPr lang="id-ID" dirty="0" smtClean="0"/>
                        <a:t>15.00</a:t>
                      </a:r>
                      <a:r>
                        <a:rPr lang="id-ID" sz="1800" kern="1200" baseline="30000" dirty="0" smtClean="0">
                          <a:solidFill>
                            <a:schemeClr val="dk1"/>
                          </a:solidFill>
                          <a:latin typeface="+mn-lt"/>
                          <a:ea typeface="+mn-ea"/>
                          <a:cs typeface="+mn-cs"/>
                        </a:rPr>
                        <a:t>b</a:t>
                      </a:r>
                      <a:endParaRPr lang="id-ID" dirty="0"/>
                    </a:p>
                  </a:txBody>
                  <a:tcPr marL="147213" marR="147213"/>
                </a:tc>
              </a:tr>
              <a:tr h="370840">
                <a:tc>
                  <a:txBody>
                    <a:bodyPr/>
                    <a:lstStyle/>
                    <a:p>
                      <a:r>
                        <a:rPr lang="id-ID" dirty="0" smtClean="0"/>
                        <a:t>A2</a:t>
                      </a:r>
                      <a:endParaRPr lang="id-ID" dirty="0"/>
                    </a:p>
                  </a:txBody>
                  <a:tcPr marL="147213" marR="147213"/>
                </a:tc>
                <a:tc>
                  <a:txBody>
                    <a:bodyPr/>
                    <a:lstStyle/>
                    <a:p>
                      <a:r>
                        <a:rPr lang="id-ID" dirty="0" smtClean="0"/>
                        <a:t>19.27</a:t>
                      </a:r>
                      <a:r>
                        <a:rPr lang="en-US" sz="1800" kern="1200" baseline="30000" dirty="0" smtClean="0">
                          <a:solidFill>
                            <a:schemeClr val="dk1"/>
                          </a:solidFill>
                          <a:latin typeface="+mn-lt"/>
                          <a:ea typeface="+mn-ea"/>
                          <a:cs typeface="+mn-cs"/>
                        </a:rPr>
                        <a:t>a</a:t>
                      </a:r>
                      <a:endParaRPr lang="id-ID" dirty="0"/>
                    </a:p>
                  </a:txBody>
                  <a:tcPr marL="147213" marR="147213"/>
                </a:tc>
                <a:tc>
                  <a:txBody>
                    <a:bodyPr/>
                    <a:lstStyle/>
                    <a:p>
                      <a:r>
                        <a:rPr lang="id-ID" dirty="0" smtClean="0"/>
                        <a:t>17.36</a:t>
                      </a:r>
                      <a:r>
                        <a:rPr lang="id-ID" sz="1800" kern="1200" baseline="30000" dirty="0" smtClean="0">
                          <a:solidFill>
                            <a:schemeClr val="dk1"/>
                          </a:solidFill>
                          <a:latin typeface="+mn-lt"/>
                          <a:ea typeface="+mn-ea"/>
                          <a:cs typeface="+mn-cs"/>
                        </a:rPr>
                        <a:t>b</a:t>
                      </a:r>
                      <a:endParaRPr lang="id-ID" dirty="0"/>
                    </a:p>
                  </a:txBody>
                  <a:tcPr marL="147213" marR="147213"/>
                </a:tc>
                <a:tc>
                  <a:txBody>
                    <a:bodyPr/>
                    <a:lstStyle/>
                    <a:p>
                      <a:r>
                        <a:rPr lang="id-ID" dirty="0" smtClean="0"/>
                        <a:t>18.32</a:t>
                      </a:r>
                      <a:r>
                        <a:rPr lang="en-US" sz="1800" kern="1200" baseline="30000" dirty="0" smtClean="0">
                          <a:solidFill>
                            <a:schemeClr val="dk1"/>
                          </a:solidFill>
                          <a:latin typeface="+mn-lt"/>
                          <a:ea typeface="+mn-ea"/>
                          <a:cs typeface="+mn-cs"/>
                        </a:rPr>
                        <a:t>a</a:t>
                      </a:r>
                      <a:endParaRPr lang="id-ID" dirty="0"/>
                    </a:p>
                  </a:txBody>
                  <a:tcPr marL="147213" marR="147213"/>
                </a:tc>
              </a:tr>
              <a:tr h="370840">
                <a:tc>
                  <a:txBody>
                    <a:bodyPr/>
                    <a:lstStyle/>
                    <a:p>
                      <a:r>
                        <a:rPr lang="id-ID" dirty="0" smtClean="0"/>
                        <a:t>A3</a:t>
                      </a:r>
                      <a:endParaRPr lang="id-ID" dirty="0"/>
                    </a:p>
                  </a:txBody>
                  <a:tcPr marL="147213" marR="147213"/>
                </a:tc>
                <a:tc>
                  <a:txBody>
                    <a:bodyPr/>
                    <a:lstStyle/>
                    <a:p>
                      <a:r>
                        <a:rPr lang="id-ID" dirty="0" smtClean="0"/>
                        <a:t>15.93</a:t>
                      </a:r>
                      <a:r>
                        <a:rPr lang="id-ID" sz="1800" kern="1200" baseline="30000" dirty="0" smtClean="0">
                          <a:solidFill>
                            <a:schemeClr val="dk1"/>
                          </a:solidFill>
                          <a:latin typeface="+mn-lt"/>
                          <a:ea typeface="+mn-ea"/>
                          <a:cs typeface="+mn-cs"/>
                        </a:rPr>
                        <a:t>c</a:t>
                      </a:r>
                      <a:endParaRPr lang="id-ID" dirty="0"/>
                    </a:p>
                  </a:txBody>
                  <a:tcPr marL="147213" marR="147213"/>
                </a:tc>
                <a:tc>
                  <a:txBody>
                    <a:bodyPr/>
                    <a:lstStyle/>
                    <a:p>
                      <a:r>
                        <a:rPr lang="id-ID" dirty="0" smtClean="0"/>
                        <a:t>15.21</a:t>
                      </a:r>
                      <a:r>
                        <a:rPr lang="id-ID" sz="1800" kern="1200" baseline="30000" dirty="0" smtClean="0">
                          <a:solidFill>
                            <a:schemeClr val="dk1"/>
                          </a:solidFill>
                          <a:latin typeface="+mn-lt"/>
                          <a:ea typeface="+mn-ea"/>
                          <a:cs typeface="+mn-cs"/>
                        </a:rPr>
                        <a:t>c</a:t>
                      </a:r>
                      <a:endParaRPr lang="id-ID" dirty="0"/>
                    </a:p>
                  </a:txBody>
                  <a:tcPr marL="147213" marR="147213"/>
                </a:tc>
                <a:tc>
                  <a:txBody>
                    <a:bodyPr/>
                    <a:lstStyle/>
                    <a:p>
                      <a:r>
                        <a:rPr lang="id-ID" dirty="0" smtClean="0"/>
                        <a:t>15.57</a:t>
                      </a:r>
                      <a:r>
                        <a:rPr lang="id-ID" sz="1800" kern="1200" baseline="30000" dirty="0" smtClean="0">
                          <a:solidFill>
                            <a:schemeClr val="dk1"/>
                          </a:solidFill>
                          <a:latin typeface="+mn-lt"/>
                          <a:ea typeface="+mn-ea"/>
                          <a:cs typeface="+mn-cs"/>
                        </a:rPr>
                        <a:t>b</a:t>
                      </a:r>
                      <a:endParaRPr lang="id-ID" dirty="0"/>
                    </a:p>
                  </a:txBody>
                  <a:tcPr marL="147213" marR="147213"/>
                </a:tc>
              </a:tr>
              <a:tr h="370840">
                <a:tc>
                  <a:txBody>
                    <a:bodyPr/>
                    <a:lstStyle/>
                    <a:p>
                      <a:r>
                        <a:rPr lang="id-ID" dirty="0" smtClean="0"/>
                        <a:t>Average</a:t>
                      </a:r>
                      <a:endParaRPr lang="id-ID" dirty="0"/>
                    </a:p>
                  </a:txBody>
                  <a:tcPr marL="147213" marR="147213"/>
                </a:tc>
                <a:tc>
                  <a:txBody>
                    <a:bodyPr/>
                    <a:lstStyle/>
                    <a:p>
                      <a:r>
                        <a:rPr lang="id-ID" dirty="0" smtClean="0"/>
                        <a:t>17.39</a:t>
                      </a:r>
                      <a:r>
                        <a:rPr lang="en-US" sz="1800" kern="1200" baseline="30000" dirty="0" smtClean="0">
                          <a:solidFill>
                            <a:schemeClr val="dk1"/>
                          </a:solidFill>
                          <a:latin typeface="+mn-lt"/>
                          <a:ea typeface="+mn-ea"/>
                          <a:cs typeface="+mn-cs"/>
                        </a:rPr>
                        <a:t>a</a:t>
                      </a:r>
                      <a:endParaRPr lang="id-ID" dirty="0"/>
                    </a:p>
                  </a:txBody>
                  <a:tcPr marL="147213" marR="147213"/>
                </a:tc>
                <a:tc>
                  <a:txBody>
                    <a:bodyPr/>
                    <a:lstStyle/>
                    <a:p>
                      <a:r>
                        <a:rPr lang="id-ID" dirty="0" smtClean="0"/>
                        <a:t>15.20</a:t>
                      </a:r>
                      <a:r>
                        <a:rPr lang="en-US" sz="1800" kern="1200" baseline="30000" dirty="0" smtClean="0">
                          <a:solidFill>
                            <a:schemeClr val="dk1"/>
                          </a:solidFill>
                          <a:latin typeface="+mn-lt"/>
                          <a:ea typeface="+mn-ea"/>
                          <a:cs typeface="+mn-cs"/>
                        </a:rPr>
                        <a:t>a</a:t>
                      </a:r>
                      <a:endParaRPr lang="id-ID" dirty="0"/>
                    </a:p>
                  </a:txBody>
                  <a:tcPr marL="147213" marR="147213"/>
                </a:tc>
                <a:tc>
                  <a:txBody>
                    <a:bodyPr/>
                    <a:lstStyle/>
                    <a:p>
                      <a:endParaRPr lang="id-ID" dirty="0"/>
                    </a:p>
                  </a:txBody>
                  <a:tcPr marL="147213" marR="147213"/>
                </a:tc>
              </a:tr>
            </a:tbl>
          </a:graphicData>
        </a:graphic>
      </p:graphicFrame>
      <p:graphicFrame>
        <p:nvGraphicFramePr>
          <p:cNvPr id="6" name="Content Placeholder 4"/>
          <p:cNvGraphicFramePr>
            <a:graphicFrameLocks/>
          </p:cNvGraphicFramePr>
          <p:nvPr/>
        </p:nvGraphicFramePr>
        <p:xfrm>
          <a:off x="1428728" y="4143380"/>
          <a:ext cx="6215108" cy="2225040"/>
        </p:xfrm>
        <a:graphic>
          <a:graphicData uri="http://schemas.openxmlformats.org/drawingml/2006/table">
            <a:tbl>
              <a:tblPr firstRow="1" bandRow="1">
                <a:tableStyleId>{5C22544A-7EE6-4342-B048-85BDC9FD1C3A}</a:tableStyleId>
              </a:tblPr>
              <a:tblGrid>
                <a:gridCol w="1553777"/>
                <a:gridCol w="1553777"/>
                <a:gridCol w="1553777"/>
                <a:gridCol w="1553777"/>
              </a:tblGrid>
              <a:tr h="370840">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A</a:t>
                      </a:r>
                      <a:r>
                        <a:rPr lang="id-ID" baseline="0" dirty="0" smtClean="0"/>
                        <a:t> </a:t>
                      </a:r>
                      <a:r>
                        <a:rPr lang="id-ID" dirty="0" smtClean="0"/>
                        <a:t>[Ligninase (U/kg)]</a:t>
                      </a:r>
                    </a:p>
                  </a:txBody>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B [oil palm trunk (%)]</a:t>
                      </a:r>
                    </a:p>
                  </a:txBody>
                  <a:tcPr/>
                </a:tc>
                <a:tc hMerge="1">
                  <a:txBody>
                    <a:bodyPr/>
                    <a:lstStyle/>
                    <a:p>
                      <a:endParaRPr lang="id-ID" dirty="0"/>
                    </a:p>
                  </a:txBody>
                  <a:tcPr/>
                </a:tc>
                <a:tc rowSpan="2">
                  <a:txBody>
                    <a:bodyPr/>
                    <a:lstStyle/>
                    <a:p>
                      <a:r>
                        <a:rPr lang="id-ID" dirty="0" smtClean="0"/>
                        <a:t>Average</a:t>
                      </a:r>
                      <a:endParaRPr lang="id-ID" dirty="0"/>
                    </a:p>
                  </a:txBody>
                  <a:tcPr/>
                </a:tc>
              </a:tr>
              <a:tr h="370840">
                <a:tc vMerge="1">
                  <a:txBody>
                    <a:bodyPr/>
                    <a:lstStyle/>
                    <a:p>
                      <a:endParaRPr lang="id-ID" dirty="0"/>
                    </a:p>
                  </a:txBody>
                  <a:tcPr/>
                </a:tc>
                <a:tc>
                  <a:txBody>
                    <a:bodyPr/>
                    <a:lstStyle/>
                    <a:p>
                      <a:r>
                        <a:rPr lang="id-ID" dirty="0" smtClean="0"/>
                        <a:t>B1</a:t>
                      </a:r>
                      <a:endParaRPr lang="id-ID" dirty="0"/>
                    </a:p>
                  </a:txBody>
                  <a:tcPr/>
                </a:tc>
                <a:tc>
                  <a:txBody>
                    <a:bodyPr/>
                    <a:lstStyle/>
                    <a:p>
                      <a:r>
                        <a:rPr lang="id-ID" dirty="0" smtClean="0"/>
                        <a:t>B2</a:t>
                      </a:r>
                      <a:endParaRPr lang="id-ID" dirty="0"/>
                    </a:p>
                  </a:txBody>
                  <a:tcPr/>
                </a:tc>
                <a:tc vMerge="1">
                  <a:txBody>
                    <a:bodyPr/>
                    <a:lstStyle/>
                    <a:p>
                      <a:endParaRPr lang="id-ID" dirty="0"/>
                    </a:p>
                  </a:txBody>
                  <a:tcPr/>
                </a:tc>
              </a:tr>
              <a:tr h="370840">
                <a:tc>
                  <a:txBody>
                    <a:bodyPr/>
                    <a:lstStyle/>
                    <a:p>
                      <a:r>
                        <a:rPr lang="id-ID" dirty="0" smtClean="0"/>
                        <a:t>A1</a:t>
                      </a:r>
                      <a:endParaRPr lang="id-ID" dirty="0"/>
                    </a:p>
                  </a:txBody>
                  <a:tcPr/>
                </a:tc>
                <a:tc>
                  <a:txBody>
                    <a:bodyPr/>
                    <a:lstStyle/>
                    <a:p>
                      <a:r>
                        <a:rPr lang="id-ID" dirty="0" smtClean="0"/>
                        <a:t>56.41</a:t>
                      </a:r>
                      <a:r>
                        <a:rPr lang="id-ID" sz="1800" kern="1200" baseline="30000" dirty="0" smtClean="0">
                          <a:solidFill>
                            <a:schemeClr val="dk1"/>
                          </a:solidFill>
                          <a:latin typeface="+mn-lt"/>
                          <a:ea typeface="+mn-ea"/>
                          <a:cs typeface="+mn-cs"/>
                        </a:rPr>
                        <a:t>b</a:t>
                      </a:r>
                      <a:endParaRPr lang="id-ID" dirty="0"/>
                    </a:p>
                  </a:txBody>
                  <a:tcPr/>
                </a:tc>
                <a:tc>
                  <a:txBody>
                    <a:bodyPr/>
                    <a:lstStyle/>
                    <a:p>
                      <a:r>
                        <a:rPr lang="id-ID" dirty="0" smtClean="0"/>
                        <a:t>55.38</a:t>
                      </a:r>
                      <a:r>
                        <a:rPr lang="id-ID" sz="1800" kern="1200" baseline="30000" dirty="0" smtClean="0">
                          <a:solidFill>
                            <a:schemeClr val="dk1"/>
                          </a:solidFill>
                          <a:latin typeface="+mn-lt"/>
                          <a:ea typeface="+mn-ea"/>
                          <a:cs typeface="+mn-cs"/>
                        </a:rPr>
                        <a:t>bc</a:t>
                      </a:r>
                      <a:endParaRPr lang="id-ID" dirty="0"/>
                    </a:p>
                  </a:txBody>
                  <a:tcPr/>
                </a:tc>
                <a:tc>
                  <a:txBody>
                    <a:bodyPr/>
                    <a:lstStyle/>
                    <a:p>
                      <a:r>
                        <a:rPr lang="id-ID" dirty="0" smtClean="0"/>
                        <a:t>64.08</a:t>
                      </a:r>
                      <a:r>
                        <a:rPr lang="en-US" sz="1800" kern="1200" baseline="30000" dirty="0" smtClean="0">
                          <a:solidFill>
                            <a:schemeClr val="dk1"/>
                          </a:solidFill>
                          <a:latin typeface="+mn-lt"/>
                          <a:ea typeface="+mn-ea"/>
                          <a:cs typeface="+mn-cs"/>
                        </a:rPr>
                        <a:t>a</a:t>
                      </a:r>
                      <a:endParaRPr lang="id-ID" dirty="0"/>
                    </a:p>
                  </a:txBody>
                  <a:tcPr/>
                </a:tc>
              </a:tr>
              <a:tr h="370840">
                <a:tc>
                  <a:txBody>
                    <a:bodyPr/>
                    <a:lstStyle/>
                    <a:p>
                      <a:r>
                        <a:rPr lang="id-ID" dirty="0" smtClean="0"/>
                        <a:t>A2</a:t>
                      </a:r>
                      <a:endParaRPr lang="id-ID" dirty="0"/>
                    </a:p>
                  </a:txBody>
                  <a:tcPr/>
                </a:tc>
                <a:tc>
                  <a:txBody>
                    <a:bodyPr/>
                    <a:lstStyle/>
                    <a:p>
                      <a:r>
                        <a:rPr lang="id-ID" dirty="0" smtClean="0"/>
                        <a:t>54.13</a:t>
                      </a:r>
                      <a:r>
                        <a:rPr lang="id-ID" sz="1800" kern="1200" baseline="30000" dirty="0" smtClean="0">
                          <a:solidFill>
                            <a:schemeClr val="dk1"/>
                          </a:solidFill>
                          <a:latin typeface="+mn-lt"/>
                          <a:ea typeface="+mn-ea"/>
                          <a:cs typeface="+mn-cs"/>
                        </a:rPr>
                        <a:t>c</a:t>
                      </a:r>
                      <a:endParaRPr lang="id-ID" dirty="0"/>
                    </a:p>
                  </a:txBody>
                  <a:tcPr/>
                </a:tc>
                <a:tc>
                  <a:txBody>
                    <a:bodyPr/>
                    <a:lstStyle/>
                    <a:p>
                      <a:r>
                        <a:rPr lang="id-ID" dirty="0" smtClean="0"/>
                        <a:t>58.07</a:t>
                      </a:r>
                      <a:r>
                        <a:rPr lang="en-US" sz="1800" kern="1200" baseline="30000" dirty="0" smtClean="0">
                          <a:solidFill>
                            <a:schemeClr val="dk1"/>
                          </a:solidFill>
                          <a:latin typeface="+mn-lt"/>
                          <a:ea typeface="+mn-ea"/>
                          <a:cs typeface="+mn-cs"/>
                        </a:rPr>
                        <a:t>a</a:t>
                      </a:r>
                      <a:endParaRPr lang="id-ID" dirty="0"/>
                    </a:p>
                  </a:txBody>
                  <a:tcPr/>
                </a:tc>
                <a:tc>
                  <a:txBody>
                    <a:bodyPr/>
                    <a:lstStyle/>
                    <a:p>
                      <a:r>
                        <a:rPr lang="id-ID" dirty="0" smtClean="0"/>
                        <a:t>63.38</a:t>
                      </a:r>
                      <a:r>
                        <a:rPr lang="en-US" sz="1800" kern="1200" baseline="30000" dirty="0" smtClean="0">
                          <a:solidFill>
                            <a:schemeClr val="dk1"/>
                          </a:solidFill>
                          <a:latin typeface="+mn-lt"/>
                          <a:ea typeface="+mn-ea"/>
                          <a:cs typeface="+mn-cs"/>
                        </a:rPr>
                        <a:t>a</a:t>
                      </a:r>
                      <a:endParaRPr lang="id-ID" dirty="0"/>
                    </a:p>
                  </a:txBody>
                  <a:tcPr/>
                </a:tc>
              </a:tr>
              <a:tr h="370840">
                <a:tc>
                  <a:txBody>
                    <a:bodyPr/>
                    <a:lstStyle/>
                    <a:p>
                      <a:r>
                        <a:rPr lang="id-ID" dirty="0" smtClean="0"/>
                        <a:t>A3</a:t>
                      </a:r>
                      <a:endParaRPr lang="id-ID" dirty="0"/>
                    </a:p>
                  </a:txBody>
                  <a:tcPr/>
                </a:tc>
                <a:tc>
                  <a:txBody>
                    <a:bodyPr/>
                    <a:lstStyle/>
                    <a:p>
                      <a:r>
                        <a:rPr lang="id-ID" dirty="0" smtClean="0"/>
                        <a:t>54.06</a:t>
                      </a:r>
                      <a:r>
                        <a:rPr lang="id-ID" sz="1800" kern="1200" baseline="30000" dirty="0" smtClean="0">
                          <a:solidFill>
                            <a:schemeClr val="dk1"/>
                          </a:solidFill>
                          <a:latin typeface="+mn-lt"/>
                          <a:ea typeface="+mn-ea"/>
                          <a:cs typeface="+mn-cs"/>
                        </a:rPr>
                        <a:t>c</a:t>
                      </a:r>
                      <a:endParaRPr lang="id-ID" dirty="0"/>
                    </a:p>
                  </a:txBody>
                  <a:tcPr/>
                </a:tc>
                <a:tc>
                  <a:txBody>
                    <a:bodyPr/>
                    <a:lstStyle/>
                    <a:p>
                      <a:r>
                        <a:rPr lang="id-ID" dirty="0" smtClean="0"/>
                        <a:t>52.43</a:t>
                      </a:r>
                      <a:r>
                        <a:rPr lang="id-ID" sz="1800" kern="1200" baseline="30000" dirty="0" smtClean="0">
                          <a:solidFill>
                            <a:schemeClr val="dk1"/>
                          </a:solidFill>
                          <a:latin typeface="+mn-lt"/>
                          <a:ea typeface="+mn-ea"/>
                          <a:cs typeface="+mn-cs"/>
                        </a:rPr>
                        <a:t>d</a:t>
                      </a:r>
                      <a:endParaRPr lang="id-ID" dirty="0"/>
                    </a:p>
                  </a:txBody>
                  <a:tcPr/>
                </a:tc>
                <a:tc>
                  <a:txBody>
                    <a:bodyPr/>
                    <a:lstStyle/>
                    <a:p>
                      <a:r>
                        <a:rPr lang="id-ID" dirty="0" smtClean="0"/>
                        <a:t>61.15</a:t>
                      </a:r>
                      <a:r>
                        <a:rPr lang="id-ID" sz="1800" kern="1200" baseline="30000" dirty="0" smtClean="0">
                          <a:solidFill>
                            <a:schemeClr val="dk1"/>
                          </a:solidFill>
                          <a:latin typeface="+mn-lt"/>
                          <a:ea typeface="+mn-ea"/>
                          <a:cs typeface="+mn-cs"/>
                        </a:rPr>
                        <a:t>b</a:t>
                      </a:r>
                      <a:endParaRPr lang="id-ID" dirty="0"/>
                    </a:p>
                  </a:txBody>
                  <a:tcPr/>
                </a:tc>
              </a:tr>
              <a:tr h="370840">
                <a:tc>
                  <a:txBody>
                    <a:bodyPr/>
                    <a:lstStyle/>
                    <a:p>
                      <a:r>
                        <a:rPr lang="id-ID" dirty="0" smtClean="0"/>
                        <a:t>Average</a:t>
                      </a:r>
                      <a:endParaRPr lang="id-ID" dirty="0"/>
                    </a:p>
                  </a:txBody>
                  <a:tcPr/>
                </a:tc>
                <a:tc>
                  <a:txBody>
                    <a:bodyPr/>
                    <a:lstStyle/>
                    <a:p>
                      <a:r>
                        <a:rPr lang="id-ID" dirty="0" smtClean="0"/>
                        <a:t>54.87</a:t>
                      </a:r>
                      <a:r>
                        <a:rPr lang="en-US" sz="1800" kern="1200" baseline="30000" dirty="0" smtClean="0">
                          <a:solidFill>
                            <a:schemeClr val="dk1"/>
                          </a:solidFill>
                          <a:latin typeface="+mn-lt"/>
                          <a:ea typeface="+mn-ea"/>
                          <a:cs typeface="+mn-cs"/>
                        </a:rPr>
                        <a:t>a</a:t>
                      </a:r>
                      <a:endParaRPr lang="id-ID" dirty="0"/>
                    </a:p>
                  </a:txBody>
                  <a:tcPr/>
                </a:tc>
                <a:tc>
                  <a:txBody>
                    <a:bodyPr/>
                    <a:lstStyle/>
                    <a:p>
                      <a:r>
                        <a:rPr lang="id-ID" dirty="0" smtClean="0"/>
                        <a:t>55.29</a:t>
                      </a:r>
                      <a:r>
                        <a:rPr lang="en-US" sz="1800" kern="1200" baseline="30000" dirty="0" smtClean="0">
                          <a:solidFill>
                            <a:schemeClr val="dk1"/>
                          </a:solidFill>
                          <a:latin typeface="+mn-lt"/>
                          <a:ea typeface="+mn-ea"/>
                          <a:cs typeface="+mn-cs"/>
                        </a:rPr>
                        <a:t>a</a:t>
                      </a:r>
                      <a:endParaRPr lang="id-ID" dirty="0"/>
                    </a:p>
                  </a:txBody>
                  <a:tcPr/>
                </a:tc>
                <a:tc>
                  <a:txBody>
                    <a:bodyPr/>
                    <a:lstStyle/>
                    <a:p>
                      <a:endParaRPr lang="id-ID" dirty="0"/>
                    </a:p>
                  </a:txBody>
                  <a:tcPr/>
                </a:tc>
              </a:tr>
            </a:tbl>
          </a:graphicData>
        </a:graphic>
      </p:graphicFrame>
      <p:sp>
        <p:nvSpPr>
          <p:cNvPr id="7" name="TextBox 6"/>
          <p:cNvSpPr txBox="1"/>
          <p:nvPr/>
        </p:nvSpPr>
        <p:spPr>
          <a:xfrm>
            <a:off x="1357290" y="928670"/>
            <a:ext cx="6116290" cy="646331"/>
          </a:xfrm>
          <a:prstGeom prst="rect">
            <a:avLst/>
          </a:prstGeom>
          <a:noFill/>
        </p:spPr>
        <p:txBody>
          <a:bodyPr wrap="none" rtlCol="0">
            <a:spAutoFit/>
          </a:bodyPr>
          <a:lstStyle/>
          <a:p>
            <a:r>
              <a:rPr lang="en-US" b="1" i="1" dirty="0" smtClean="0"/>
              <a:t>Table </a:t>
            </a:r>
            <a:r>
              <a:rPr lang="id-ID" b="1" i="1" dirty="0" smtClean="0"/>
              <a:t>3</a:t>
            </a:r>
            <a:r>
              <a:rPr lang="en-US" b="1" i="1" dirty="0" smtClean="0"/>
              <a:t>.</a:t>
            </a:r>
            <a:r>
              <a:rPr lang="en-US" i="1" dirty="0" smtClean="0"/>
              <a:t> Average  </a:t>
            </a:r>
            <a:r>
              <a:rPr lang="id-ID" i="1" dirty="0" smtClean="0"/>
              <a:t>ADF</a:t>
            </a:r>
            <a:r>
              <a:rPr lang="en-US" i="1" dirty="0" smtClean="0"/>
              <a:t> products hydrolysis of oil palm trunks (</a:t>
            </a:r>
            <a:r>
              <a:rPr lang="id-ID" i="1" dirty="0" smtClean="0"/>
              <a:t>%</a:t>
            </a:r>
            <a:r>
              <a:rPr lang="id-ID" b="1" i="1" dirty="0" smtClean="0"/>
              <a:t>)</a:t>
            </a:r>
            <a:endParaRPr lang="id-ID" i="1" dirty="0" smtClean="0"/>
          </a:p>
          <a:p>
            <a:endParaRPr lang="id-ID" dirty="0"/>
          </a:p>
        </p:txBody>
      </p:sp>
      <p:sp>
        <p:nvSpPr>
          <p:cNvPr id="8" name="TextBox 7"/>
          <p:cNvSpPr txBox="1"/>
          <p:nvPr/>
        </p:nvSpPr>
        <p:spPr>
          <a:xfrm>
            <a:off x="1357290" y="3854239"/>
            <a:ext cx="6116290" cy="646331"/>
          </a:xfrm>
          <a:prstGeom prst="rect">
            <a:avLst/>
          </a:prstGeom>
          <a:noFill/>
        </p:spPr>
        <p:txBody>
          <a:bodyPr wrap="none" rtlCol="0">
            <a:spAutoFit/>
          </a:bodyPr>
          <a:lstStyle/>
          <a:p>
            <a:r>
              <a:rPr lang="en-US" b="1" i="1" dirty="0" smtClean="0"/>
              <a:t>Table </a:t>
            </a:r>
            <a:r>
              <a:rPr lang="id-ID" b="1" i="1" dirty="0" smtClean="0"/>
              <a:t>4</a:t>
            </a:r>
            <a:r>
              <a:rPr lang="en-US" b="1" i="1" dirty="0" smtClean="0"/>
              <a:t>.</a:t>
            </a:r>
            <a:r>
              <a:rPr lang="en-US" i="1" dirty="0" smtClean="0"/>
              <a:t> Average </a:t>
            </a:r>
            <a:r>
              <a:rPr lang="id-ID" i="1" dirty="0" smtClean="0"/>
              <a:t> NDF</a:t>
            </a:r>
            <a:r>
              <a:rPr lang="en-US" i="1" dirty="0" smtClean="0"/>
              <a:t> products hydrolysis of oil palm trunks (</a:t>
            </a:r>
            <a:r>
              <a:rPr lang="id-ID" i="1" dirty="0" smtClean="0"/>
              <a:t>%</a:t>
            </a:r>
            <a:r>
              <a:rPr lang="id-ID" b="1" i="1" dirty="0" smtClean="0"/>
              <a:t>)</a:t>
            </a:r>
            <a:endParaRPr lang="id-ID" i="1" dirty="0" smtClean="0"/>
          </a:p>
          <a:p>
            <a:endParaRPr lang="id-ID"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p:cNvGraphicFramePr>
          <p:nvPr/>
        </p:nvGraphicFramePr>
        <p:xfrm>
          <a:off x="1500166" y="1285861"/>
          <a:ext cx="6072232" cy="2252087"/>
        </p:xfrm>
        <a:graphic>
          <a:graphicData uri="http://schemas.openxmlformats.org/drawingml/2006/table">
            <a:tbl>
              <a:tblPr firstRow="1" bandRow="1">
                <a:tableStyleId>{5C22544A-7EE6-4342-B048-85BDC9FD1C3A}</a:tableStyleId>
              </a:tblPr>
              <a:tblGrid>
                <a:gridCol w="1518058"/>
                <a:gridCol w="1518058"/>
                <a:gridCol w="1518058"/>
                <a:gridCol w="1518058"/>
              </a:tblGrid>
              <a:tr h="339844">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A</a:t>
                      </a:r>
                      <a:r>
                        <a:rPr lang="id-ID" baseline="0" dirty="0" smtClean="0"/>
                        <a:t> </a:t>
                      </a:r>
                      <a:r>
                        <a:rPr lang="id-ID" dirty="0" smtClean="0"/>
                        <a:t>[Ligninase (U/kg)]</a:t>
                      </a:r>
                    </a:p>
                  </a:txBody>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t>B [oil palm trunk (%)]</a:t>
                      </a:r>
                    </a:p>
                  </a:txBody>
                  <a:tcPr/>
                </a:tc>
                <a:tc hMerge="1">
                  <a:txBody>
                    <a:bodyPr/>
                    <a:lstStyle/>
                    <a:p>
                      <a:endParaRPr lang="id-ID" dirty="0"/>
                    </a:p>
                  </a:txBody>
                  <a:tcPr/>
                </a:tc>
                <a:tc rowSpan="2">
                  <a:txBody>
                    <a:bodyPr/>
                    <a:lstStyle/>
                    <a:p>
                      <a:r>
                        <a:rPr lang="id-ID" dirty="0" smtClean="0"/>
                        <a:t>Average</a:t>
                      </a:r>
                      <a:endParaRPr lang="id-ID" dirty="0"/>
                    </a:p>
                  </a:txBody>
                  <a:tcPr/>
                </a:tc>
              </a:tr>
              <a:tr h="423287">
                <a:tc vMerge="1">
                  <a:txBody>
                    <a:bodyPr/>
                    <a:lstStyle/>
                    <a:p>
                      <a:endParaRPr lang="id-ID" dirty="0"/>
                    </a:p>
                  </a:txBody>
                  <a:tcPr/>
                </a:tc>
                <a:tc>
                  <a:txBody>
                    <a:bodyPr/>
                    <a:lstStyle/>
                    <a:p>
                      <a:r>
                        <a:rPr lang="id-ID" dirty="0" smtClean="0"/>
                        <a:t>B1</a:t>
                      </a:r>
                      <a:endParaRPr lang="id-ID" dirty="0"/>
                    </a:p>
                  </a:txBody>
                  <a:tcPr/>
                </a:tc>
                <a:tc>
                  <a:txBody>
                    <a:bodyPr/>
                    <a:lstStyle/>
                    <a:p>
                      <a:r>
                        <a:rPr lang="id-ID" dirty="0" smtClean="0"/>
                        <a:t>B2</a:t>
                      </a:r>
                      <a:endParaRPr lang="id-ID" dirty="0"/>
                    </a:p>
                  </a:txBody>
                  <a:tcPr/>
                </a:tc>
                <a:tc vMerge="1">
                  <a:txBody>
                    <a:bodyPr/>
                    <a:lstStyle/>
                    <a:p>
                      <a:endParaRPr lang="id-ID" dirty="0"/>
                    </a:p>
                  </a:txBody>
                  <a:tcPr/>
                </a:tc>
              </a:tr>
              <a:tr h="362861">
                <a:tc>
                  <a:txBody>
                    <a:bodyPr/>
                    <a:lstStyle/>
                    <a:p>
                      <a:r>
                        <a:rPr lang="id-ID" dirty="0" smtClean="0"/>
                        <a:t>A1</a:t>
                      </a:r>
                      <a:endParaRPr lang="id-ID" dirty="0"/>
                    </a:p>
                  </a:txBody>
                  <a:tcPr/>
                </a:tc>
                <a:tc>
                  <a:txBody>
                    <a:bodyPr/>
                    <a:lstStyle/>
                    <a:p>
                      <a:r>
                        <a:rPr lang="id-ID" dirty="0" smtClean="0"/>
                        <a:t>7.31</a:t>
                      </a:r>
                      <a:r>
                        <a:rPr lang="id-ID" sz="1800" kern="1200" baseline="30000" dirty="0" smtClean="0">
                          <a:solidFill>
                            <a:schemeClr val="dk1"/>
                          </a:solidFill>
                          <a:latin typeface="+mn-lt"/>
                          <a:ea typeface="+mn-ea"/>
                          <a:cs typeface="+mn-cs"/>
                        </a:rPr>
                        <a:t>b</a:t>
                      </a:r>
                      <a:endParaRPr lang="id-ID" dirty="0"/>
                    </a:p>
                  </a:txBody>
                  <a:tcPr/>
                </a:tc>
                <a:tc>
                  <a:txBody>
                    <a:bodyPr/>
                    <a:lstStyle/>
                    <a:p>
                      <a:r>
                        <a:rPr lang="id-ID" dirty="0" smtClean="0"/>
                        <a:t>7.23</a:t>
                      </a:r>
                      <a:r>
                        <a:rPr lang="id-ID" sz="1800" kern="1200" baseline="30000" dirty="0" smtClean="0">
                          <a:solidFill>
                            <a:schemeClr val="dk1"/>
                          </a:solidFill>
                          <a:latin typeface="+mn-lt"/>
                          <a:ea typeface="+mn-ea"/>
                          <a:cs typeface="+mn-cs"/>
                        </a:rPr>
                        <a:t>bc</a:t>
                      </a:r>
                      <a:endParaRPr lang="id-ID" dirty="0"/>
                    </a:p>
                  </a:txBody>
                  <a:tcPr/>
                </a:tc>
                <a:tc>
                  <a:txBody>
                    <a:bodyPr/>
                    <a:lstStyle/>
                    <a:p>
                      <a:r>
                        <a:rPr lang="id-ID" dirty="0" smtClean="0"/>
                        <a:t>7.27</a:t>
                      </a:r>
                      <a:r>
                        <a:rPr lang="en-US" sz="1800" kern="1200" baseline="30000" dirty="0" smtClean="0">
                          <a:solidFill>
                            <a:schemeClr val="dk1"/>
                          </a:solidFill>
                          <a:latin typeface="+mn-lt"/>
                          <a:ea typeface="+mn-ea"/>
                          <a:cs typeface="+mn-cs"/>
                        </a:rPr>
                        <a:t>a</a:t>
                      </a:r>
                      <a:endParaRPr lang="id-ID" dirty="0"/>
                    </a:p>
                  </a:txBody>
                  <a:tcPr/>
                </a:tc>
              </a:tr>
              <a:tr h="362861">
                <a:tc>
                  <a:txBody>
                    <a:bodyPr/>
                    <a:lstStyle/>
                    <a:p>
                      <a:r>
                        <a:rPr lang="id-ID" dirty="0" smtClean="0"/>
                        <a:t>A2</a:t>
                      </a:r>
                      <a:endParaRPr lang="id-ID" dirty="0"/>
                    </a:p>
                  </a:txBody>
                  <a:tcPr/>
                </a:tc>
                <a:tc>
                  <a:txBody>
                    <a:bodyPr/>
                    <a:lstStyle/>
                    <a:p>
                      <a:r>
                        <a:rPr lang="id-ID" dirty="0" smtClean="0"/>
                        <a:t>7.09</a:t>
                      </a:r>
                      <a:r>
                        <a:rPr lang="id-ID" sz="1800" kern="1200" baseline="30000" dirty="0" smtClean="0">
                          <a:solidFill>
                            <a:schemeClr val="dk1"/>
                          </a:solidFill>
                          <a:latin typeface="+mn-lt"/>
                          <a:ea typeface="+mn-ea"/>
                          <a:cs typeface="+mn-cs"/>
                        </a:rPr>
                        <a:t>c</a:t>
                      </a:r>
                      <a:endParaRPr lang="id-ID" dirty="0"/>
                    </a:p>
                  </a:txBody>
                  <a:tcPr/>
                </a:tc>
                <a:tc>
                  <a:txBody>
                    <a:bodyPr/>
                    <a:lstStyle/>
                    <a:p>
                      <a:r>
                        <a:rPr lang="id-ID" dirty="0" smtClean="0"/>
                        <a:t>5.60</a:t>
                      </a:r>
                      <a:r>
                        <a:rPr lang="id-ID" sz="1800" kern="1200" baseline="30000" dirty="0" smtClean="0">
                          <a:solidFill>
                            <a:schemeClr val="dk1"/>
                          </a:solidFill>
                          <a:latin typeface="+mn-lt"/>
                          <a:ea typeface="+mn-ea"/>
                          <a:cs typeface="+mn-cs"/>
                        </a:rPr>
                        <a:t>e</a:t>
                      </a:r>
                      <a:endParaRPr lang="id-ID" dirty="0"/>
                    </a:p>
                  </a:txBody>
                  <a:tcPr/>
                </a:tc>
                <a:tc>
                  <a:txBody>
                    <a:bodyPr/>
                    <a:lstStyle/>
                    <a:p>
                      <a:r>
                        <a:rPr lang="id-ID" dirty="0" smtClean="0"/>
                        <a:t>6.35</a:t>
                      </a:r>
                      <a:r>
                        <a:rPr lang="id-ID" sz="1800" kern="1200" baseline="30000" dirty="0" smtClean="0">
                          <a:solidFill>
                            <a:schemeClr val="dk1"/>
                          </a:solidFill>
                          <a:latin typeface="+mn-lt"/>
                          <a:ea typeface="+mn-ea"/>
                          <a:cs typeface="+mn-cs"/>
                        </a:rPr>
                        <a:t>c</a:t>
                      </a:r>
                      <a:endParaRPr lang="id-ID" dirty="0"/>
                    </a:p>
                  </a:txBody>
                  <a:tcPr/>
                </a:tc>
              </a:tr>
              <a:tr h="362861">
                <a:tc>
                  <a:txBody>
                    <a:bodyPr/>
                    <a:lstStyle/>
                    <a:p>
                      <a:r>
                        <a:rPr lang="id-ID" dirty="0" smtClean="0"/>
                        <a:t>A3</a:t>
                      </a:r>
                      <a:endParaRPr lang="id-ID" dirty="0"/>
                    </a:p>
                  </a:txBody>
                  <a:tcPr/>
                </a:tc>
                <a:tc>
                  <a:txBody>
                    <a:bodyPr/>
                    <a:lstStyle/>
                    <a:p>
                      <a:r>
                        <a:rPr lang="id-ID" dirty="0" smtClean="0"/>
                        <a:t>6.07</a:t>
                      </a:r>
                      <a:r>
                        <a:rPr lang="id-ID" sz="1800" kern="1200" baseline="30000" dirty="0" smtClean="0">
                          <a:solidFill>
                            <a:schemeClr val="dk1"/>
                          </a:solidFill>
                          <a:latin typeface="+mn-lt"/>
                          <a:ea typeface="+mn-ea"/>
                          <a:cs typeface="+mn-cs"/>
                        </a:rPr>
                        <a:t>d</a:t>
                      </a:r>
                      <a:endParaRPr lang="id-ID" dirty="0"/>
                    </a:p>
                  </a:txBody>
                  <a:tcPr/>
                </a:tc>
                <a:tc>
                  <a:txBody>
                    <a:bodyPr/>
                    <a:lstStyle/>
                    <a:p>
                      <a:r>
                        <a:rPr lang="id-ID" dirty="0" smtClean="0"/>
                        <a:t>7.67</a:t>
                      </a:r>
                      <a:r>
                        <a:rPr lang="en-US" sz="1800" kern="1200" baseline="30000" dirty="0" smtClean="0">
                          <a:solidFill>
                            <a:schemeClr val="dk1"/>
                          </a:solidFill>
                          <a:latin typeface="+mn-lt"/>
                          <a:ea typeface="+mn-ea"/>
                          <a:cs typeface="+mn-cs"/>
                        </a:rPr>
                        <a:t>a</a:t>
                      </a:r>
                      <a:endParaRPr lang="id-ID" dirty="0"/>
                    </a:p>
                  </a:txBody>
                  <a:tcPr/>
                </a:tc>
                <a:tc>
                  <a:txBody>
                    <a:bodyPr/>
                    <a:lstStyle/>
                    <a:p>
                      <a:r>
                        <a:rPr lang="id-ID" dirty="0" smtClean="0"/>
                        <a:t>6.87</a:t>
                      </a:r>
                      <a:r>
                        <a:rPr lang="id-ID" sz="1800" kern="1200" baseline="30000" dirty="0" smtClean="0">
                          <a:solidFill>
                            <a:schemeClr val="dk1"/>
                          </a:solidFill>
                          <a:latin typeface="+mn-lt"/>
                          <a:ea typeface="+mn-ea"/>
                          <a:cs typeface="+mn-cs"/>
                        </a:rPr>
                        <a:t>b</a:t>
                      </a:r>
                      <a:endParaRPr lang="id-ID" dirty="0"/>
                    </a:p>
                  </a:txBody>
                  <a:tcPr/>
                </a:tc>
              </a:tr>
              <a:tr h="362861">
                <a:tc>
                  <a:txBody>
                    <a:bodyPr/>
                    <a:lstStyle/>
                    <a:p>
                      <a:r>
                        <a:rPr lang="id-ID" dirty="0" smtClean="0"/>
                        <a:t>Average</a:t>
                      </a:r>
                      <a:endParaRPr lang="id-ID" dirty="0"/>
                    </a:p>
                  </a:txBody>
                  <a:tcPr/>
                </a:tc>
                <a:tc>
                  <a:txBody>
                    <a:bodyPr/>
                    <a:lstStyle/>
                    <a:p>
                      <a:r>
                        <a:rPr lang="id-ID" dirty="0" smtClean="0"/>
                        <a:t>6.82</a:t>
                      </a:r>
                      <a:r>
                        <a:rPr lang="en-US" sz="1800" kern="1200" baseline="30000" dirty="0" smtClean="0">
                          <a:solidFill>
                            <a:schemeClr val="dk1"/>
                          </a:solidFill>
                          <a:latin typeface="+mn-lt"/>
                          <a:ea typeface="+mn-ea"/>
                          <a:cs typeface="+mn-cs"/>
                        </a:rPr>
                        <a:t>a</a:t>
                      </a:r>
                      <a:endParaRPr lang="id-ID" dirty="0"/>
                    </a:p>
                  </a:txBody>
                  <a:tcPr/>
                </a:tc>
                <a:tc>
                  <a:txBody>
                    <a:bodyPr/>
                    <a:lstStyle/>
                    <a:p>
                      <a:r>
                        <a:rPr lang="id-ID" dirty="0" smtClean="0"/>
                        <a:t>6.83</a:t>
                      </a:r>
                      <a:r>
                        <a:rPr lang="en-US" sz="1800" kern="1200" baseline="30000" dirty="0" smtClean="0">
                          <a:solidFill>
                            <a:schemeClr val="dk1"/>
                          </a:solidFill>
                          <a:latin typeface="+mn-lt"/>
                          <a:ea typeface="+mn-ea"/>
                          <a:cs typeface="+mn-cs"/>
                        </a:rPr>
                        <a:t>a</a:t>
                      </a:r>
                      <a:endParaRPr lang="id-ID" dirty="0"/>
                    </a:p>
                  </a:txBody>
                  <a:tcPr/>
                </a:tc>
                <a:tc>
                  <a:txBody>
                    <a:bodyPr/>
                    <a:lstStyle/>
                    <a:p>
                      <a:endParaRPr lang="id-ID" dirty="0"/>
                    </a:p>
                  </a:txBody>
                  <a:tcPr/>
                </a:tc>
              </a:tr>
            </a:tbl>
          </a:graphicData>
        </a:graphic>
      </p:graphicFrame>
      <p:sp>
        <p:nvSpPr>
          <p:cNvPr id="7" name="Title 1"/>
          <p:cNvSpPr txBox="1">
            <a:spLocks/>
          </p:cNvSpPr>
          <p:nvPr/>
        </p:nvSpPr>
        <p:spPr>
          <a:xfrm>
            <a:off x="457200" y="274638"/>
            <a:ext cx="8229600" cy="86834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2800" b="0" i="0" u="none" strike="noStrike" kern="1200" cap="none" spc="0" normalizeH="0" baseline="0" noProof="0" smtClean="0">
                <a:ln>
                  <a:noFill/>
                </a:ln>
                <a:solidFill>
                  <a:schemeClr val="tx1"/>
                </a:solidFill>
                <a:effectLst/>
                <a:uLnTx/>
                <a:uFillTx/>
                <a:latin typeface="+mj-lt"/>
                <a:ea typeface="+mj-ea"/>
                <a:cs typeface="+mj-cs"/>
              </a:rPr>
              <a:t>Research finding</a:t>
            </a:r>
            <a:endParaRPr kumimoji="0" lang="id-ID"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0" name="TextBox 9"/>
          <p:cNvSpPr txBox="1"/>
          <p:nvPr/>
        </p:nvSpPr>
        <p:spPr>
          <a:xfrm>
            <a:off x="1357290" y="928670"/>
            <a:ext cx="6116290" cy="646331"/>
          </a:xfrm>
          <a:prstGeom prst="rect">
            <a:avLst/>
          </a:prstGeom>
          <a:noFill/>
        </p:spPr>
        <p:txBody>
          <a:bodyPr wrap="none" rtlCol="0">
            <a:spAutoFit/>
          </a:bodyPr>
          <a:lstStyle/>
          <a:p>
            <a:r>
              <a:rPr lang="en-US" b="1" i="1" dirty="0" smtClean="0"/>
              <a:t>Table </a:t>
            </a:r>
            <a:r>
              <a:rPr lang="id-ID" b="1" i="1" dirty="0" smtClean="0"/>
              <a:t>5</a:t>
            </a:r>
            <a:r>
              <a:rPr lang="en-US" b="1" i="1" dirty="0" smtClean="0"/>
              <a:t>.</a:t>
            </a:r>
            <a:r>
              <a:rPr lang="en-US" i="1" dirty="0" smtClean="0"/>
              <a:t> Average  </a:t>
            </a:r>
            <a:r>
              <a:rPr lang="id-ID" i="1" dirty="0" smtClean="0"/>
              <a:t>ADF</a:t>
            </a:r>
            <a:r>
              <a:rPr lang="en-US" i="1" dirty="0" smtClean="0"/>
              <a:t> products hydrolysis of oil palm trunks (</a:t>
            </a:r>
            <a:r>
              <a:rPr lang="id-ID" i="1" dirty="0" smtClean="0"/>
              <a:t>%</a:t>
            </a:r>
            <a:r>
              <a:rPr lang="id-ID" b="1" i="1" dirty="0" smtClean="0"/>
              <a:t>)</a:t>
            </a:r>
            <a:endParaRPr lang="id-ID" i="1" dirty="0" smtClean="0"/>
          </a:p>
          <a:p>
            <a:endParaRPr lang="id-ID"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Conclusion</a:t>
            </a:r>
            <a:endParaRPr lang="id-ID" dirty="0"/>
          </a:p>
        </p:txBody>
      </p:sp>
      <p:sp>
        <p:nvSpPr>
          <p:cNvPr id="5" name="Content Placeholder 4"/>
          <p:cNvSpPr>
            <a:spLocks noGrp="1"/>
          </p:cNvSpPr>
          <p:nvPr>
            <p:ph idx="1"/>
          </p:nvPr>
        </p:nvSpPr>
        <p:spPr>
          <a:xfrm>
            <a:off x="457200" y="1142984"/>
            <a:ext cx="8229600" cy="4983179"/>
          </a:xfrm>
        </p:spPr>
        <p:txBody>
          <a:bodyPr>
            <a:normAutofit/>
          </a:bodyPr>
          <a:lstStyle/>
          <a:p>
            <a:r>
              <a:rPr lang="id-ID" dirty="0" smtClean="0"/>
              <a:t>The treated of OPT with ligninase can be degraded the lignocellulose and hemicellulose linkage and make the availability of cellulose and hemisellulose as energy sources by ruminantia such as cow, buffalo, sheep and goat. The optimum concentration of oil palm trunks was 60% (v/w) and 750 U/kg of ligninase thermostable that  improved of the fiber fractions quality to easily digested by animal.</a:t>
            </a:r>
          </a:p>
          <a:p>
            <a:endParaRPr lang="id-ID"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Acknowledgement</a:t>
            </a:r>
            <a:endParaRPr lang="id-ID" dirty="0"/>
          </a:p>
        </p:txBody>
      </p:sp>
      <p:sp>
        <p:nvSpPr>
          <p:cNvPr id="5" name="Content Placeholder 4"/>
          <p:cNvSpPr>
            <a:spLocks noGrp="1"/>
          </p:cNvSpPr>
          <p:nvPr>
            <p:ph idx="1"/>
          </p:nvPr>
        </p:nvSpPr>
        <p:spPr/>
        <p:txBody>
          <a:bodyPr/>
          <a:lstStyle/>
          <a:p>
            <a:r>
              <a:rPr lang="en-US" dirty="0" smtClean="0"/>
              <a:t>Ministry of Research, Technology and Higher Education of the Republic of Indonesia </a:t>
            </a:r>
            <a:r>
              <a:rPr lang="id-ID" dirty="0" smtClean="0"/>
              <a:t>for funding this research </a:t>
            </a:r>
          </a:p>
          <a:p>
            <a:r>
              <a:rPr lang="id-ID" dirty="0" smtClean="0"/>
              <a:t>Student and technician laboratorium of Industrial and Feed Technology who has supported the implementation of this research.</a:t>
            </a:r>
          </a:p>
          <a:p>
            <a:pPr>
              <a:buNone/>
            </a:pPr>
            <a:r>
              <a:rPr lang="id-ID" b="1" dirty="0" smtClean="0"/>
              <a:t> </a:t>
            </a:r>
            <a:endParaRPr lang="id-ID" dirty="0" smtClean="0"/>
          </a:p>
          <a:p>
            <a:endParaRPr lang="id-ID" dirty="0" smtClean="0"/>
          </a:p>
          <a:p>
            <a:endParaRPr lang="id-ID"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154758"/>
          </a:xfrm>
        </p:spPr>
        <p:txBody>
          <a:bodyPr/>
          <a:lstStyle/>
          <a:p>
            <a:r>
              <a:rPr lang="id-ID" dirty="0" smtClean="0"/>
              <a:t>Thank You for your attention</a:t>
            </a:r>
            <a:endParaRPr lang="id-ID"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844</TotalTime>
  <Words>645</Words>
  <Application>Microsoft Office PowerPoint</Application>
  <PresentationFormat>On-screen Show (4:3)</PresentationFormat>
  <Paragraphs>144</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Map of Indonesia</vt:lpstr>
      <vt:lpstr>Background of Research</vt:lpstr>
      <vt:lpstr>Background of Research</vt:lpstr>
      <vt:lpstr>Purpose of Research</vt:lpstr>
      <vt:lpstr>Method of Research</vt:lpstr>
      <vt:lpstr>Research finding</vt:lpstr>
      <vt:lpstr>Research finding</vt:lpstr>
      <vt:lpstr>Slide 9</vt:lpstr>
      <vt:lpstr>Conclusion</vt:lpstr>
      <vt:lpstr>Acknowledgement</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ASUSS</dc:creator>
  <cp:lastModifiedBy>ASUSS</cp:lastModifiedBy>
  <cp:revision>23</cp:revision>
  <dcterms:created xsi:type="dcterms:W3CDTF">2015-08-06T13:18:32Z</dcterms:created>
  <dcterms:modified xsi:type="dcterms:W3CDTF">2015-08-08T15:48:42Z</dcterms:modified>
</cp:coreProperties>
</file>