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4"/>
  </p:notesMasterIdLst>
  <p:handoutMasterIdLst>
    <p:handoutMasterId r:id="rId55"/>
  </p:handoutMasterIdLst>
  <p:sldIdLst>
    <p:sldId id="256" r:id="rId2"/>
    <p:sldId id="257" r:id="rId3"/>
    <p:sldId id="438" r:id="rId4"/>
    <p:sldId id="362" r:id="rId5"/>
    <p:sldId id="364" r:id="rId6"/>
    <p:sldId id="366" r:id="rId7"/>
    <p:sldId id="369" r:id="rId8"/>
    <p:sldId id="374" r:id="rId9"/>
    <p:sldId id="376" r:id="rId10"/>
    <p:sldId id="378" r:id="rId11"/>
    <p:sldId id="380" r:id="rId12"/>
    <p:sldId id="382" r:id="rId13"/>
    <p:sldId id="383" r:id="rId14"/>
    <p:sldId id="384" r:id="rId15"/>
    <p:sldId id="385" r:id="rId16"/>
    <p:sldId id="387" r:id="rId17"/>
    <p:sldId id="436" r:id="rId18"/>
    <p:sldId id="389" r:id="rId19"/>
    <p:sldId id="390" r:id="rId20"/>
    <p:sldId id="391" r:id="rId21"/>
    <p:sldId id="392" r:id="rId22"/>
    <p:sldId id="393" r:id="rId23"/>
    <p:sldId id="394" r:id="rId24"/>
    <p:sldId id="395" r:id="rId25"/>
    <p:sldId id="396" r:id="rId26"/>
    <p:sldId id="397" r:id="rId27"/>
    <p:sldId id="400" r:id="rId28"/>
    <p:sldId id="401" r:id="rId29"/>
    <p:sldId id="402" r:id="rId30"/>
    <p:sldId id="407" r:id="rId31"/>
    <p:sldId id="408" r:id="rId32"/>
    <p:sldId id="404" r:id="rId33"/>
    <p:sldId id="405" r:id="rId34"/>
    <p:sldId id="409" r:id="rId35"/>
    <p:sldId id="410" r:id="rId36"/>
    <p:sldId id="417" r:id="rId37"/>
    <p:sldId id="418" r:id="rId38"/>
    <p:sldId id="415" r:id="rId39"/>
    <p:sldId id="411" r:id="rId40"/>
    <p:sldId id="412" r:id="rId41"/>
    <p:sldId id="413" r:id="rId42"/>
    <p:sldId id="420" r:id="rId43"/>
    <p:sldId id="421" r:id="rId44"/>
    <p:sldId id="423" r:id="rId45"/>
    <p:sldId id="425" r:id="rId46"/>
    <p:sldId id="426" r:id="rId47"/>
    <p:sldId id="431" r:id="rId48"/>
    <p:sldId id="427" r:id="rId49"/>
    <p:sldId id="432" r:id="rId50"/>
    <p:sldId id="433" r:id="rId51"/>
    <p:sldId id="437" r:id="rId52"/>
    <p:sldId id="451"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71" autoAdjust="0"/>
    <p:restoredTop sz="93594" autoAdjust="0"/>
  </p:normalViewPr>
  <p:slideViewPr>
    <p:cSldViewPr snapToGrid="0">
      <p:cViewPr>
        <p:scale>
          <a:sx n="76" d="100"/>
          <a:sy n="76" d="100"/>
        </p:scale>
        <p:origin x="-432" y="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BA5F563-E5AF-4064-8AE7-9FFCE6CEFAD0}" type="datetimeFigureOut">
              <a:rPr lang="en-US" smtClean="0"/>
              <a:t>6/16/2016</a:t>
            </a:fld>
            <a:endParaRPr lang="en-US"/>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E4AE6A-D414-474E-8D06-196A0E0849DE}" type="slidenum">
              <a:rPr lang="en-US" smtClean="0"/>
              <a:t>‹#›</a:t>
            </a:fld>
            <a:endParaRPr lang="en-US"/>
          </a:p>
        </p:txBody>
      </p:sp>
    </p:spTree>
    <p:extLst>
      <p:ext uri="{BB962C8B-B14F-4D97-AF65-F5344CB8AC3E}">
        <p14:creationId xmlns:p14="http://schemas.microsoft.com/office/powerpoint/2010/main" val="1144798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8516D9-2B38-4D38-8E59-2CE7BABFDD93}" type="datetimeFigureOut">
              <a:rPr lang="tr-TR" smtClean="0"/>
              <a:pPr/>
              <a:t>16.06.2016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67841A-2FA3-41BE-BB10-D0A273E615E8}" type="slidenum">
              <a:rPr lang="tr-TR" smtClean="0"/>
              <a:pPr/>
              <a:t>‹#›</a:t>
            </a:fld>
            <a:endParaRPr lang="tr-TR"/>
          </a:p>
        </p:txBody>
      </p:sp>
    </p:spTree>
    <p:extLst>
      <p:ext uri="{BB962C8B-B14F-4D97-AF65-F5344CB8AC3E}">
        <p14:creationId xmlns:p14="http://schemas.microsoft.com/office/powerpoint/2010/main" val="1634505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eular.org/secretariat.cf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you know, use of biologic agents in the late 1990s have inaugurated a new era in the treatment of inflammatory rheumatic diseases. In recent years, several biologic agents have been approved by Food and Drug Administration (FDA) and have offered an alternative treatment for the patients failing conventional therapy. </a:t>
            </a:r>
            <a:endParaRPr lang="tr-TR" dirty="0"/>
          </a:p>
        </p:txBody>
      </p:sp>
      <p:sp>
        <p:nvSpPr>
          <p:cNvPr id="4" name="Slayt Numarası Yer Tutucusu 3"/>
          <p:cNvSpPr>
            <a:spLocks noGrp="1"/>
          </p:cNvSpPr>
          <p:nvPr>
            <p:ph type="sldNum" sz="quarter" idx="10"/>
          </p:nvPr>
        </p:nvSpPr>
        <p:spPr/>
        <p:txBody>
          <a:bodyPr/>
          <a:lstStyle/>
          <a:p>
            <a:fld id="{5567841A-2FA3-41BE-BB10-D0A273E615E8}" type="slidenum">
              <a:rPr lang="tr-TR" smtClean="0"/>
              <a:pPr/>
              <a:t>2</a:t>
            </a:fld>
            <a:endParaRPr lang="tr-TR"/>
          </a:p>
        </p:txBody>
      </p:sp>
    </p:spTree>
    <p:extLst>
      <p:ext uri="{BB962C8B-B14F-4D97-AF65-F5344CB8AC3E}">
        <p14:creationId xmlns:p14="http://schemas.microsoft.com/office/powerpoint/2010/main" val="3117610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567841A-2FA3-41BE-BB10-D0A273E615E8}" type="slidenum">
              <a:rPr lang="tr-TR" smtClean="0"/>
              <a:pPr/>
              <a:t>4</a:t>
            </a:fld>
            <a:endParaRPr lang="tr-TR"/>
          </a:p>
        </p:txBody>
      </p:sp>
    </p:spTree>
    <p:extLst>
      <p:ext uri="{BB962C8B-B14F-4D97-AF65-F5344CB8AC3E}">
        <p14:creationId xmlns:p14="http://schemas.microsoft.com/office/powerpoint/2010/main" val="3117610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0E70926-FBE3-4D17-850F-E3E725FD8D08}" type="slidenum">
              <a:rPr lang="en-US" smtClean="0"/>
              <a:pPr eaLnBrk="1" hangingPunct="1"/>
              <a:t>7</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a:p>
        </p:txBody>
      </p:sp>
      <p:sp>
        <p:nvSpPr>
          <p:cNvPr id="4" name="Slayt Numarası Yer Tutucusu 3"/>
          <p:cNvSpPr>
            <a:spLocks noGrp="1"/>
          </p:cNvSpPr>
          <p:nvPr>
            <p:ph type="sldNum" sz="quarter" idx="10"/>
          </p:nvPr>
        </p:nvSpPr>
        <p:spPr/>
        <p:txBody>
          <a:bodyPr/>
          <a:lstStyle/>
          <a:p>
            <a:fld id="{5567841A-2FA3-41BE-BB10-D0A273E615E8}" type="slidenum">
              <a:rPr lang="tr-TR" smtClean="0"/>
              <a:pPr/>
              <a:t>14</a:t>
            </a:fld>
            <a:endParaRPr lang="tr-TR"/>
          </a:p>
        </p:txBody>
      </p:sp>
    </p:spTree>
    <p:extLst>
      <p:ext uri="{BB962C8B-B14F-4D97-AF65-F5344CB8AC3E}">
        <p14:creationId xmlns:p14="http://schemas.microsoft.com/office/powerpoint/2010/main" val="1747385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 European League Against Rheumatism (EULAR) is the </a:t>
            </a:r>
            <a:r>
              <a:rPr lang="en-US" sz="1200" b="0" i="0" kern="1200" dirty="0" err="1" smtClean="0">
                <a:solidFill>
                  <a:schemeClr val="tx1"/>
                </a:solidFill>
                <a:effectLst/>
                <a:latin typeface="+mn-lt"/>
                <a:ea typeface="+mn-ea"/>
                <a:cs typeface="+mn-cs"/>
              </a:rPr>
              <a:t>organisation</a:t>
            </a:r>
            <a:r>
              <a:rPr lang="en-US" sz="1200" b="0" i="0" kern="1200" dirty="0" smtClean="0">
                <a:solidFill>
                  <a:schemeClr val="tx1"/>
                </a:solidFill>
                <a:effectLst/>
                <a:latin typeface="+mn-lt"/>
                <a:ea typeface="+mn-ea"/>
                <a:cs typeface="+mn-cs"/>
              </a:rPr>
              <a:t> which represents the people with arthritis/rheumatism, health professional and scientific societies of rheumatology of all the European nations. </a:t>
            </a:r>
            <a:r>
              <a:rPr lang="tr-TR" sz="1200" b="0" i="0" kern="1200" dirty="0" err="1" smtClean="0">
                <a:solidFill>
                  <a:schemeClr val="tx1"/>
                </a:solidFill>
                <a:effectLst/>
                <a:latin typeface="+mn-lt"/>
                <a:ea typeface="+mn-ea"/>
                <a:cs typeface="+mn-cs"/>
              </a:rPr>
              <a:t>It</a:t>
            </a:r>
            <a:r>
              <a:rPr lang="tr-TR" sz="1200" b="0" i="0" kern="1200" dirty="0" smtClean="0">
                <a:solidFill>
                  <a:schemeClr val="tx1"/>
                </a:solidFill>
                <a:effectLst/>
                <a:latin typeface="+mn-lt"/>
                <a:ea typeface="+mn-ea"/>
                <a:cs typeface="+mn-cs"/>
              </a:rPr>
              <a:t> </a:t>
            </a:r>
            <a:r>
              <a:rPr lang="tr-TR" sz="1200" b="0" i="0" kern="1200" dirty="0" err="1" smtClean="0">
                <a:solidFill>
                  <a:schemeClr val="tx1"/>
                </a:solidFill>
                <a:effectLst/>
                <a:latin typeface="+mn-lt"/>
                <a:ea typeface="+mn-ea"/>
                <a:cs typeface="+mn-cs"/>
              </a:rPr>
              <a:t>was</a:t>
            </a:r>
            <a:r>
              <a:rPr lang="tr-TR" sz="1200" b="0" i="0" kern="1200" dirty="0" smtClean="0">
                <a:solidFill>
                  <a:schemeClr val="tx1"/>
                </a:solidFill>
                <a:effectLst/>
                <a:latin typeface="+mn-lt"/>
                <a:ea typeface="+mn-ea"/>
                <a:cs typeface="+mn-cs"/>
              </a:rPr>
              <a:t> </a:t>
            </a:r>
            <a:r>
              <a:rPr lang="tr-TR" sz="1200" b="0" i="0" kern="1200" dirty="0" err="1" smtClean="0">
                <a:solidFill>
                  <a:schemeClr val="tx1"/>
                </a:solidFill>
                <a:effectLst/>
                <a:latin typeface="+mn-lt"/>
                <a:ea typeface="+mn-ea"/>
                <a:cs typeface="+mn-cs"/>
              </a:rPr>
              <a:t>founded</a:t>
            </a:r>
            <a:r>
              <a:rPr lang="tr-TR" sz="1200" b="0" i="0" kern="1200" dirty="0" smtClean="0">
                <a:solidFill>
                  <a:schemeClr val="tx1"/>
                </a:solidFill>
                <a:effectLst/>
                <a:latin typeface="+mn-lt"/>
                <a:ea typeface="+mn-ea"/>
                <a:cs typeface="+mn-cs"/>
              </a:rPr>
              <a:t> in 1947. </a:t>
            </a:r>
            <a:r>
              <a:rPr lang="en-US" sz="1200" b="1" i="0" u="sng" kern="1200" dirty="0" smtClean="0">
                <a:solidFill>
                  <a:schemeClr val="tx1"/>
                </a:solidFill>
                <a:effectLst/>
                <a:latin typeface="+mn-lt"/>
                <a:ea typeface="+mn-ea"/>
                <a:cs typeface="+mn-cs"/>
                <a:hlinkClick r:id="rId3"/>
              </a:rPr>
              <a:t>The EULAR Secretariat</a:t>
            </a:r>
            <a:r>
              <a:rPr lang="tr-TR" sz="1200" b="0" i="0" u="none" kern="1200" baseline="0" dirty="0" smtClean="0">
                <a:solidFill>
                  <a:schemeClr val="tx1"/>
                </a:solidFill>
                <a:effectLst/>
                <a:latin typeface="+mn-lt"/>
                <a:ea typeface="+mn-ea"/>
                <a:cs typeface="+mn-cs"/>
              </a:rPr>
              <a:t> is </a:t>
            </a:r>
            <a:r>
              <a:rPr lang="en-US" sz="1200" b="0" i="0" kern="1200" dirty="0" smtClean="0">
                <a:solidFill>
                  <a:schemeClr val="tx1"/>
                </a:solidFill>
                <a:effectLst/>
                <a:latin typeface="+mn-lt"/>
                <a:ea typeface="+mn-ea"/>
                <a:cs typeface="+mn-cs"/>
              </a:rPr>
              <a:t>located in Switzerland</a:t>
            </a:r>
            <a:r>
              <a:rPr lang="tr-TR" sz="1200" b="0" i="0" kern="1200" dirty="0" smtClean="0">
                <a:solidFill>
                  <a:schemeClr val="tx1"/>
                </a:solidFill>
                <a:effectLst/>
                <a:latin typeface="+mn-lt"/>
                <a:ea typeface="+mn-ea"/>
                <a:cs typeface="+mn-cs"/>
              </a:rPr>
              <a:t>.</a:t>
            </a:r>
            <a:endParaRPr lang="en-US" sz="1200" b="0" i="0" kern="1200" dirty="0" smtClean="0">
              <a:solidFill>
                <a:schemeClr val="tx1"/>
              </a:solidFill>
              <a:effectLst/>
              <a:latin typeface="+mn-lt"/>
              <a:ea typeface="+mn-ea"/>
              <a:cs typeface="+mn-cs"/>
            </a:endParaRPr>
          </a:p>
          <a:p>
            <a:pPr rtl="0"/>
            <a:endParaRPr lang="en-US" sz="1200" b="0" i="0" kern="1200" dirty="0" smtClean="0">
              <a:solidFill>
                <a:schemeClr val="tx1"/>
              </a:solidFill>
              <a:effectLst/>
              <a:latin typeface="+mn-lt"/>
              <a:ea typeface="+mn-ea"/>
              <a:cs typeface="+mn-cs"/>
            </a:endParaRPr>
          </a:p>
          <a:p>
            <a:pPr rtl="0"/>
            <a:r>
              <a:rPr lang="en-US" sz="1200" b="0" i="0" kern="1200" dirty="0" smtClean="0">
                <a:solidFill>
                  <a:schemeClr val="tx1"/>
                </a:solidFill>
                <a:effectLst/>
                <a:latin typeface="+mn-lt"/>
                <a:ea typeface="+mn-ea"/>
                <a:cs typeface="+mn-cs"/>
              </a:rPr>
              <a:t>The aims of EULAR are to reduce the burden of rheumatic diseases on the individual and society and to improve the treatment, prevention and rehabilitation of musculoskeletal diseases.</a:t>
            </a:r>
            <a:r>
              <a:rPr lang="en-US" sz="1200" b="1" i="0" u="sng" kern="1200" dirty="0" smtClean="0">
                <a:solidFill>
                  <a:schemeClr val="tx1"/>
                </a:solidFill>
                <a:effectLst/>
                <a:latin typeface="+mn-lt"/>
                <a:ea typeface="+mn-ea"/>
                <a:cs typeface="+mn-cs"/>
                <a:hlinkClick r:id="rId3"/>
              </a:rPr>
              <a:t> </a:t>
            </a:r>
            <a:endParaRPr lang="en-US" dirty="0"/>
          </a:p>
        </p:txBody>
      </p:sp>
      <p:sp>
        <p:nvSpPr>
          <p:cNvPr id="4" name="Slayt Numarası Yer Tutucusu 3"/>
          <p:cNvSpPr>
            <a:spLocks noGrp="1"/>
          </p:cNvSpPr>
          <p:nvPr>
            <p:ph type="sldNum" sz="quarter" idx="10"/>
          </p:nvPr>
        </p:nvSpPr>
        <p:spPr/>
        <p:txBody>
          <a:bodyPr/>
          <a:lstStyle/>
          <a:p>
            <a:fld id="{5567841A-2FA3-41BE-BB10-D0A273E615E8}" type="slidenum">
              <a:rPr lang="tr-TR" smtClean="0"/>
              <a:pPr/>
              <a:t>16</a:t>
            </a:fld>
            <a:endParaRPr lang="tr-TR"/>
          </a:p>
        </p:txBody>
      </p:sp>
    </p:spTree>
    <p:extLst>
      <p:ext uri="{BB962C8B-B14F-4D97-AF65-F5344CB8AC3E}">
        <p14:creationId xmlns:p14="http://schemas.microsoft.com/office/powerpoint/2010/main" val="4186689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F8B0F6A4-FAC1-4AE4-9785-A48ADAD9A9E8}" type="datetime1">
              <a:rPr lang="en-US" smtClean="0"/>
              <a:pPr/>
              <a:t>6/16/2016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C391FFDE-1DB3-42EA-83A1-E168409D6B91}" type="datetime1">
              <a:rPr lang="en-US" smtClean="0"/>
              <a:pPr/>
              <a:t>6/16/2016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3A4DE9-556D-450A-8ACC-7631B4D69BCB}" type="datetime1">
              <a:rPr lang="en-US" smtClean="0"/>
              <a:pPr/>
              <a:t>6/16/2016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38EFDD2-53DC-4EFB-91E8-0E2970F59254}" type="datetime1">
              <a:rPr lang="en-US" smtClean="0"/>
              <a:pPr/>
              <a:t>6/16/2016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6AF90300-C6EB-4FFE-A6AC-0B8E16131387}" type="datetime1">
              <a:rPr lang="en-US" smtClean="0"/>
              <a:pPr/>
              <a:t>6/16/2016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EE0C3D3-269F-463B-981F-B188C119F37C}" type="datetime1">
              <a:rPr lang="en-US" smtClean="0"/>
              <a:pPr/>
              <a:t>6/16/2016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2F2481-4112-4D60-865B-D4F424299694}" type="datetime1">
              <a:rPr lang="en-US" smtClean="0"/>
              <a:pPr/>
              <a:t>6/16/2016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C59740BE-8F7B-4ECA-9DBD-B6B0BB1862C0}" type="datetime1">
              <a:rPr lang="en-US" smtClean="0"/>
              <a:pPr/>
              <a:t>6/16/2016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dirty="0"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80A6EA33-77BA-4B36-B583-11D06264005A}" type="datetime1">
              <a:rPr lang="en-US" smtClean="0"/>
              <a:pPr/>
              <a:t>6/16/2016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AD8299-8235-44A3-8970-D6080C0C98BC}" type="datetime1">
              <a:rPr lang="en-US" smtClean="0"/>
              <a:pPr/>
              <a:t>6/16/2016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E25BC16-D761-49C7-BB92-B1703345AF78}" type="datetime1">
              <a:rPr lang="en-US" smtClean="0"/>
              <a:pPr/>
              <a:t>6/16/2016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5DA5113D-2572-4CDE-827A-EEEE0422F127}" type="datetime1">
              <a:rPr lang="en-US" smtClean="0"/>
              <a:pPr/>
              <a:t>6/16/2016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02E91788-734E-4A72-8329-4382A62DFFEA}" type="datetime1">
              <a:rPr lang="en-US" smtClean="0"/>
              <a:pPr/>
              <a:t>6/16/2016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558B2E9E-288A-457A-92D4-5EAAA8D41C80}" type="datetime1">
              <a:rPr lang="en-US" smtClean="0"/>
              <a:pPr/>
              <a:t>6/16/2016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0E3B70A-67A1-4464-B39C-317E29BDCDC7}" type="datetime1">
              <a:rPr lang="en-US" smtClean="0"/>
              <a:pPr/>
              <a:t>6/16/2016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CF45413-B811-45D2-A4CD-5AED51DE967C}" type="datetime1">
              <a:rPr lang="en-US" smtClean="0"/>
              <a:pPr/>
              <a:t>6/16/2016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CA3493A-3D65-4EC0-A44D-1364D7611703}" type="datetime1">
              <a:rPr lang="en-US" smtClean="0"/>
              <a:pPr/>
              <a:t>6/16/2016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240925" y="1432775"/>
            <a:ext cx="9263687" cy="2302099"/>
          </a:xfrm>
        </p:spPr>
        <p:txBody>
          <a:bodyPr>
            <a:noAutofit/>
          </a:bodyPr>
          <a:lstStyle/>
          <a:p>
            <a:pPr algn="ctr"/>
            <a:r>
              <a:rPr lang="tr-TR" sz="3600" dirty="0"/>
              <a:t/>
            </a:r>
            <a:br>
              <a:rPr lang="tr-TR" sz="3600" dirty="0"/>
            </a:br>
            <a:r>
              <a:rPr lang="tr-TR" sz="3600" b="1" dirty="0" err="1"/>
              <a:t>Use</a:t>
            </a:r>
            <a:r>
              <a:rPr lang="tr-TR" sz="3600" b="1" dirty="0"/>
              <a:t> of </a:t>
            </a:r>
            <a:r>
              <a:rPr lang="tr-TR" sz="3600" b="1" dirty="0" err="1" smtClean="0"/>
              <a:t>Biologic</a:t>
            </a:r>
            <a:r>
              <a:rPr lang="tr-TR" sz="3600" b="1" dirty="0" smtClean="0"/>
              <a:t> </a:t>
            </a:r>
            <a:r>
              <a:rPr lang="tr-TR" sz="3600" b="1" dirty="0" err="1" smtClean="0"/>
              <a:t>Agents</a:t>
            </a:r>
            <a:r>
              <a:rPr lang="tr-TR" sz="3600" b="1" dirty="0" smtClean="0"/>
              <a:t> </a:t>
            </a:r>
            <a:r>
              <a:rPr lang="tr-TR" sz="3600" b="1" dirty="0" err="1"/>
              <a:t>for</a:t>
            </a:r>
            <a:r>
              <a:rPr lang="tr-TR" sz="3600" b="1" dirty="0"/>
              <a:t> </a:t>
            </a:r>
            <a:r>
              <a:rPr lang="tr-TR" sz="3600" b="1" dirty="0" err="1" smtClean="0"/>
              <a:t>Rheumatic</a:t>
            </a:r>
            <a:r>
              <a:rPr lang="tr-TR" sz="3600" b="1" dirty="0" smtClean="0"/>
              <a:t> </a:t>
            </a:r>
            <a:r>
              <a:rPr lang="tr-TR" sz="3600" b="1" dirty="0" err="1" smtClean="0"/>
              <a:t>Diseases</a:t>
            </a:r>
            <a:r>
              <a:rPr lang="tr-TR" sz="3600" b="1" dirty="0" smtClean="0"/>
              <a:t> </a:t>
            </a:r>
            <a:r>
              <a:rPr lang="tr-TR" sz="3600" b="1" dirty="0"/>
              <a:t>in </a:t>
            </a:r>
            <a:r>
              <a:rPr lang="tr-TR" sz="3600" b="1" dirty="0" err="1" smtClean="0"/>
              <a:t>Pregnancy</a:t>
            </a:r>
            <a:r>
              <a:rPr lang="tr-TR" sz="3200" dirty="0"/>
              <a:t/>
            </a:r>
            <a:br>
              <a:rPr lang="tr-TR" sz="3200" dirty="0"/>
            </a:br>
            <a:endParaRPr lang="tr-TR" sz="3200" dirty="0"/>
          </a:p>
        </p:txBody>
      </p:sp>
      <p:sp>
        <p:nvSpPr>
          <p:cNvPr id="3" name="Alt Başlık 2"/>
          <p:cNvSpPr>
            <a:spLocks noGrp="1"/>
          </p:cNvSpPr>
          <p:nvPr>
            <p:ph type="subTitle" idx="1"/>
          </p:nvPr>
        </p:nvSpPr>
        <p:spPr/>
        <p:txBody>
          <a:bodyPr>
            <a:normAutofit lnSpcReduction="10000"/>
          </a:bodyPr>
          <a:lstStyle/>
          <a:p>
            <a:r>
              <a:rPr lang="tr-TR" b="1" dirty="0" err="1" smtClean="0">
                <a:solidFill>
                  <a:schemeClr val="tx1"/>
                </a:solidFill>
              </a:rPr>
              <a:t>Yesim</a:t>
            </a:r>
            <a:r>
              <a:rPr lang="tr-TR" b="1" dirty="0" smtClean="0">
                <a:solidFill>
                  <a:schemeClr val="tx1"/>
                </a:solidFill>
              </a:rPr>
              <a:t> </a:t>
            </a:r>
            <a:r>
              <a:rPr lang="tr-TR" b="1" dirty="0">
                <a:solidFill>
                  <a:schemeClr val="tx1"/>
                </a:solidFill>
              </a:rPr>
              <a:t>Garip, MD</a:t>
            </a:r>
          </a:p>
          <a:p>
            <a:r>
              <a:rPr lang="tr-TR" b="1" dirty="0" err="1" smtClean="0">
                <a:solidFill>
                  <a:schemeClr val="tx1"/>
                </a:solidFill>
              </a:rPr>
              <a:t>Pinar</a:t>
            </a:r>
            <a:r>
              <a:rPr lang="tr-TR" b="1" dirty="0" smtClean="0">
                <a:solidFill>
                  <a:schemeClr val="tx1"/>
                </a:solidFill>
              </a:rPr>
              <a:t> </a:t>
            </a:r>
            <a:r>
              <a:rPr lang="tr-TR" b="1" dirty="0" err="1" smtClean="0">
                <a:solidFill>
                  <a:schemeClr val="tx1"/>
                </a:solidFill>
              </a:rPr>
              <a:t>Physical</a:t>
            </a:r>
            <a:r>
              <a:rPr lang="tr-TR" b="1" dirty="0" smtClean="0">
                <a:solidFill>
                  <a:schemeClr val="tx1"/>
                </a:solidFill>
              </a:rPr>
              <a:t> </a:t>
            </a:r>
            <a:r>
              <a:rPr lang="tr-TR" b="1" dirty="0" err="1" smtClean="0">
                <a:solidFill>
                  <a:schemeClr val="tx1"/>
                </a:solidFill>
              </a:rPr>
              <a:t>Therapy</a:t>
            </a:r>
            <a:r>
              <a:rPr lang="tr-TR" b="1" dirty="0" smtClean="0">
                <a:solidFill>
                  <a:schemeClr val="tx1"/>
                </a:solidFill>
              </a:rPr>
              <a:t> </a:t>
            </a:r>
            <a:r>
              <a:rPr lang="tr-TR" b="1" dirty="0" err="1" smtClean="0">
                <a:solidFill>
                  <a:schemeClr val="tx1"/>
                </a:solidFill>
              </a:rPr>
              <a:t>and</a:t>
            </a:r>
            <a:r>
              <a:rPr lang="tr-TR" b="1" dirty="0" smtClean="0">
                <a:solidFill>
                  <a:schemeClr val="tx1"/>
                </a:solidFill>
              </a:rPr>
              <a:t> </a:t>
            </a:r>
            <a:r>
              <a:rPr lang="tr-TR" b="1" dirty="0" err="1" smtClean="0">
                <a:solidFill>
                  <a:schemeClr val="tx1"/>
                </a:solidFill>
              </a:rPr>
              <a:t>Rehabilitation</a:t>
            </a:r>
            <a:r>
              <a:rPr lang="tr-TR" b="1" dirty="0" smtClean="0">
                <a:solidFill>
                  <a:schemeClr val="tx1"/>
                </a:solidFill>
              </a:rPr>
              <a:t> Center</a:t>
            </a:r>
            <a:endParaRPr lang="tr-TR" b="1" dirty="0">
              <a:solidFill>
                <a:schemeClr val="tx1"/>
              </a:solidFill>
            </a:endParaRPr>
          </a:p>
          <a:p>
            <a:r>
              <a:rPr lang="tr-TR" b="1" smtClean="0">
                <a:solidFill>
                  <a:schemeClr val="tx1"/>
                </a:solidFill>
              </a:rPr>
              <a:t>Ankara, </a:t>
            </a:r>
            <a:r>
              <a:rPr lang="tr-TR" b="1" dirty="0">
                <a:solidFill>
                  <a:schemeClr val="tx1"/>
                </a:solidFill>
              </a:rPr>
              <a:t>TURKEY</a:t>
            </a:r>
          </a:p>
        </p:txBody>
      </p:sp>
      <p:sp>
        <p:nvSpPr>
          <p:cNvPr id="4" name="Slayt Numarası Yer Tutucusu 3"/>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3607317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sz="3100" b="1" dirty="0"/>
              <a:t>The most common used biologic therapeutic agents </a:t>
            </a:r>
            <a:r>
              <a:rPr lang="tr-TR" sz="3100" b="1" dirty="0"/>
              <a:t>in </a:t>
            </a:r>
            <a:r>
              <a:rPr lang="tr-TR" sz="3100" b="1" dirty="0" err="1"/>
              <a:t>the</a:t>
            </a:r>
            <a:r>
              <a:rPr lang="tr-TR" sz="3100" b="1" dirty="0"/>
              <a:t> </a:t>
            </a:r>
            <a:r>
              <a:rPr lang="tr-TR" sz="3100" b="1" dirty="0" err="1"/>
              <a:t>treatment</a:t>
            </a:r>
            <a:r>
              <a:rPr lang="tr-TR" sz="3100" b="1" dirty="0"/>
              <a:t> of </a:t>
            </a:r>
            <a:r>
              <a:rPr lang="en-US" sz="3100" b="1" dirty="0"/>
              <a:t>inflammatory rheumatic </a:t>
            </a:r>
            <a:r>
              <a:rPr lang="en-US" sz="3100" b="1" dirty="0" smtClean="0"/>
              <a:t>diseases</a:t>
            </a:r>
            <a:r>
              <a:rPr lang="tr-TR" dirty="0" smtClean="0"/>
              <a:t/>
            </a:r>
            <a:br>
              <a:rPr lang="tr-TR" dirty="0" smtClean="0"/>
            </a:br>
            <a:r>
              <a:rPr lang="tr-TR" dirty="0"/>
              <a:t/>
            </a:r>
            <a:br>
              <a:rPr lang="tr-TR" dirty="0"/>
            </a:br>
            <a:endParaRPr lang="tr-TR" dirty="0"/>
          </a:p>
        </p:txBody>
      </p:sp>
      <p:sp>
        <p:nvSpPr>
          <p:cNvPr id="3" name="İçerik Yer Tutucusu 2"/>
          <p:cNvSpPr>
            <a:spLocks noGrp="1"/>
          </p:cNvSpPr>
          <p:nvPr>
            <p:ph idx="1"/>
          </p:nvPr>
        </p:nvSpPr>
        <p:spPr/>
        <p:txBody>
          <a:bodyPr>
            <a:normAutofit/>
          </a:bodyPr>
          <a:lstStyle/>
          <a:p>
            <a:r>
              <a:rPr lang="tr-TR" sz="2400" dirty="0"/>
              <a:t>T</a:t>
            </a:r>
            <a:r>
              <a:rPr lang="en-US" sz="2400" dirty="0" err="1"/>
              <a:t>umor</a:t>
            </a:r>
            <a:r>
              <a:rPr lang="en-US" sz="2400" dirty="0"/>
              <a:t> necrosis factor (TNF) inhibitors (</a:t>
            </a:r>
            <a:r>
              <a:rPr lang="en-US" sz="2400" dirty="0" err="1"/>
              <a:t>etanercept</a:t>
            </a:r>
            <a:r>
              <a:rPr lang="en-US" sz="2400" dirty="0"/>
              <a:t>, infliximab, </a:t>
            </a:r>
            <a:r>
              <a:rPr lang="en-US" sz="2400" dirty="0" err="1"/>
              <a:t>adalimumab</a:t>
            </a:r>
            <a:r>
              <a:rPr lang="en-US" sz="2400" dirty="0"/>
              <a:t>, </a:t>
            </a:r>
            <a:r>
              <a:rPr lang="en-US" sz="2400" dirty="0" err="1"/>
              <a:t>certolizumab</a:t>
            </a:r>
            <a:r>
              <a:rPr lang="en-US" sz="2400" dirty="0"/>
              <a:t> </a:t>
            </a:r>
            <a:r>
              <a:rPr lang="en-US" sz="2400" dirty="0" err="1"/>
              <a:t>pegol</a:t>
            </a:r>
            <a:r>
              <a:rPr lang="en-US" sz="2400" dirty="0"/>
              <a:t>, and </a:t>
            </a:r>
            <a:r>
              <a:rPr lang="en-US" sz="2400" dirty="0" err="1"/>
              <a:t>golimumab</a:t>
            </a:r>
            <a:r>
              <a:rPr lang="en-US" sz="2400" dirty="0"/>
              <a:t>)</a:t>
            </a:r>
            <a:endParaRPr lang="tr-TR" sz="2400" dirty="0"/>
          </a:p>
          <a:p>
            <a:r>
              <a:rPr lang="tr-TR" sz="2400" dirty="0"/>
              <a:t>I</a:t>
            </a:r>
            <a:r>
              <a:rPr lang="en-US" sz="2400" dirty="0" err="1"/>
              <a:t>nterleukin</a:t>
            </a:r>
            <a:r>
              <a:rPr lang="en-US" sz="2400" dirty="0"/>
              <a:t> (IL)-6 inhibitor (</a:t>
            </a:r>
            <a:r>
              <a:rPr lang="en-US" sz="2400" dirty="0" err="1"/>
              <a:t>tocilizumab</a:t>
            </a:r>
            <a:r>
              <a:rPr lang="tr-TR" sz="2400" dirty="0"/>
              <a:t>)</a:t>
            </a:r>
          </a:p>
          <a:p>
            <a:r>
              <a:rPr lang="tr-TR" sz="2400" dirty="0"/>
              <a:t>A</a:t>
            </a:r>
            <a:r>
              <a:rPr lang="en-US" sz="2400" dirty="0"/>
              <a:t>nti-CD-20 antibody (rituximab)</a:t>
            </a:r>
            <a:endParaRPr lang="tr-TR" sz="2400" dirty="0"/>
          </a:p>
          <a:p>
            <a:r>
              <a:rPr lang="en-US" sz="2400" dirty="0"/>
              <a:t>IL-1 receptor antagonist (</a:t>
            </a:r>
            <a:r>
              <a:rPr lang="en-US" sz="2400" dirty="0" err="1"/>
              <a:t>anakinra</a:t>
            </a:r>
            <a:r>
              <a:rPr lang="en-US" sz="2400" dirty="0"/>
              <a:t>) </a:t>
            </a:r>
            <a:endParaRPr lang="tr-TR" sz="2400" dirty="0"/>
          </a:p>
          <a:p>
            <a:r>
              <a:rPr lang="en-US" sz="2400" dirty="0"/>
              <a:t>T cell co-stimulation modulator (</a:t>
            </a:r>
            <a:r>
              <a:rPr lang="en-US" sz="2400" dirty="0" err="1"/>
              <a:t>abatacept</a:t>
            </a:r>
            <a:r>
              <a:rPr lang="en-US" sz="2400" dirty="0"/>
              <a:t>) </a:t>
            </a:r>
          </a:p>
        </p:txBody>
      </p:sp>
      <p:sp>
        <p:nvSpPr>
          <p:cNvPr id="4" name="Slayt Numarası Yer Tutucusu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3856212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en-US" sz="3600" dirty="0"/>
              <a:t>Although there is a tendency for clinical remission during pregnancy, in some cases, continuing with treatment throughout pregnancy may be necessary. </a:t>
            </a:r>
          </a:p>
        </p:txBody>
      </p:sp>
      <p:sp>
        <p:nvSpPr>
          <p:cNvPr id="4" name="Slayt Numarası Yer Tutucusu 3"/>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616047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800" b="1" dirty="0"/>
              <a:t>High </a:t>
            </a:r>
            <a:r>
              <a:rPr lang="tr-TR" sz="2800" b="1" dirty="0" err="1"/>
              <a:t>disease</a:t>
            </a:r>
            <a:r>
              <a:rPr lang="tr-TR" sz="2800" b="1" dirty="0"/>
              <a:t> </a:t>
            </a:r>
            <a:r>
              <a:rPr lang="tr-TR" sz="2800" b="1" dirty="0" err="1"/>
              <a:t>activity</a:t>
            </a:r>
            <a:r>
              <a:rPr lang="tr-TR" sz="2800" b="1" dirty="0"/>
              <a:t> in </a:t>
            </a:r>
            <a:r>
              <a:rPr lang="tr-TR" sz="2800" b="1" dirty="0" err="1"/>
              <a:t>rheumatic</a:t>
            </a:r>
            <a:r>
              <a:rPr lang="tr-TR" sz="2800" b="1" dirty="0"/>
              <a:t> </a:t>
            </a:r>
            <a:r>
              <a:rPr lang="tr-TR" sz="2800" b="1" dirty="0" err="1"/>
              <a:t>diseases</a:t>
            </a:r>
            <a:r>
              <a:rPr lang="tr-TR" sz="2800" b="1" dirty="0"/>
              <a:t> </a:t>
            </a:r>
            <a:r>
              <a:rPr lang="tr-TR" sz="2800" b="1" dirty="0" err="1"/>
              <a:t>during</a:t>
            </a:r>
            <a:r>
              <a:rPr lang="tr-TR" sz="2800" b="1" dirty="0"/>
              <a:t> </a:t>
            </a:r>
            <a:r>
              <a:rPr lang="tr-TR" sz="2800" b="1" dirty="0" err="1"/>
              <a:t>pregnancy</a:t>
            </a:r>
            <a:r>
              <a:rPr lang="tr-TR" sz="2800" b="1" dirty="0"/>
              <a:t> </a:t>
            </a:r>
            <a:r>
              <a:rPr lang="tr-TR" sz="2800" b="1" dirty="0" err="1"/>
              <a:t>may</a:t>
            </a:r>
            <a:r>
              <a:rPr lang="tr-TR" sz="2800" b="1" dirty="0"/>
              <a:t> </a:t>
            </a:r>
            <a:r>
              <a:rPr lang="tr-TR" sz="2800" b="1" dirty="0" err="1"/>
              <a:t>lead</a:t>
            </a:r>
            <a:r>
              <a:rPr lang="tr-TR" sz="2800" b="1" dirty="0"/>
              <a:t> </a:t>
            </a:r>
            <a:r>
              <a:rPr lang="tr-TR" sz="2800" b="1" dirty="0" err="1"/>
              <a:t>to</a:t>
            </a:r>
            <a:r>
              <a:rPr lang="tr-TR" sz="2800" b="1" dirty="0"/>
              <a:t> </a:t>
            </a:r>
            <a:r>
              <a:rPr lang="tr-TR" sz="2800" b="1" dirty="0" err="1"/>
              <a:t>increased</a:t>
            </a:r>
            <a:r>
              <a:rPr lang="tr-TR" sz="2800" b="1" dirty="0"/>
              <a:t> </a:t>
            </a:r>
            <a:r>
              <a:rPr lang="tr-TR" sz="2800" b="1" dirty="0" err="1"/>
              <a:t>risks</a:t>
            </a:r>
            <a:r>
              <a:rPr lang="tr-TR" sz="2800" b="1" dirty="0"/>
              <a:t> </a:t>
            </a:r>
            <a:r>
              <a:rPr lang="tr-TR" sz="2800" b="1" dirty="0" err="1"/>
              <a:t>for</a:t>
            </a:r>
            <a:r>
              <a:rPr lang="tr-TR" dirty="0" smtClean="0"/>
              <a:t/>
            </a:r>
            <a:br>
              <a:rPr lang="tr-TR" dirty="0" smtClean="0"/>
            </a:br>
            <a:r>
              <a:rPr lang="tr-TR" dirty="0"/>
              <a:t/>
            </a:r>
            <a:br>
              <a:rPr lang="tr-TR" dirty="0"/>
            </a:br>
            <a:endParaRPr lang="tr-TR" dirty="0"/>
          </a:p>
        </p:txBody>
      </p:sp>
      <p:sp>
        <p:nvSpPr>
          <p:cNvPr id="3" name="İçerik Yer Tutucusu 2"/>
          <p:cNvSpPr>
            <a:spLocks noGrp="1"/>
          </p:cNvSpPr>
          <p:nvPr>
            <p:ph idx="1"/>
          </p:nvPr>
        </p:nvSpPr>
        <p:spPr>
          <a:xfrm>
            <a:off x="2589212" y="2458453"/>
            <a:ext cx="8915400" cy="3777622"/>
          </a:xfrm>
        </p:spPr>
        <p:txBody>
          <a:bodyPr>
            <a:normAutofit fontScale="92500" lnSpcReduction="20000"/>
          </a:bodyPr>
          <a:lstStyle/>
          <a:p>
            <a:r>
              <a:rPr lang="tr-TR" sz="2600" dirty="0" err="1"/>
              <a:t>Preeclampsia</a:t>
            </a:r>
            <a:endParaRPr lang="tr-TR" sz="2600" dirty="0"/>
          </a:p>
          <a:p>
            <a:r>
              <a:rPr lang="tr-TR" sz="2600" dirty="0" err="1"/>
              <a:t>Cesarean</a:t>
            </a:r>
            <a:r>
              <a:rPr lang="tr-TR" sz="2600" dirty="0"/>
              <a:t> </a:t>
            </a:r>
            <a:r>
              <a:rPr lang="tr-TR" sz="2600" dirty="0" err="1"/>
              <a:t>delivery</a:t>
            </a:r>
            <a:endParaRPr lang="tr-TR" sz="2600" dirty="0"/>
          </a:p>
          <a:p>
            <a:r>
              <a:rPr lang="tr-TR" sz="2600" dirty="0" err="1"/>
              <a:t>Prematurity</a:t>
            </a:r>
            <a:endParaRPr lang="tr-TR" sz="2600" dirty="0"/>
          </a:p>
          <a:p>
            <a:r>
              <a:rPr lang="tr-TR" sz="2600" dirty="0" err="1"/>
              <a:t>Low</a:t>
            </a:r>
            <a:r>
              <a:rPr lang="tr-TR" sz="2600" dirty="0"/>
              <a:t> </a:t>
            </a:r>
            <a:r>
              <a:rPr lang="tr-TR" sz="2600" dirty="0" err="1"/>
              <a:t>birth</a:t>
            </a:r>
            <a:r>
              <a:rPr lang="tr-TR" sz="2600" dirty="0"/>
              <a:t> </a:t>
            </a:r>
            <a:r>
              <a:rPr lang="tr-TR" sz="2600" dirty="0" err="1"/>
              <a:t>weight</a:t>
            </a:r>
            <a:endParaRPr lang="tr-TR" sz="2600" dirty="0"/>
          </a:p>
          <a:p>
            <a:r>
              <a:rPr lang="tr-TR" sz="2600" dirty="0" err="1" smtClean="0"/>
              <a:t>Intrauterine</a:t>
            </a:r>
            <a:r>
              <a:rPr lang="tr-TR" sz="2600" dirty="0" smtClean="0"/>
              <a:t> </a:t>
            </a:r>
            <a:r>
              <a:rPr lang="tr-TR" sz="2600" dirty="0" err="1"/>
              <a:t>growth</a:t>
            </a:r>
            <a:r>
              <a:rPr lang="tr-TR" sz="2600" dirty="0"/>
              <a:t> </a:t>
            </a:r>
            <a:r>
              <a:rPr lang="tr-TR" sz="2600" dirty="0" err="1"/>
              <a:t>restriction</a:t>
            </a:r>
            <a:r>
              <a:rPr lang="tr-TR" sz="2600" dirty="0"/>
              <a:t> </a:t>
            </a:r>
            <a:endParaRPr lang="tr-TR" sz="2600" dirty="0" smtClean="0"/>
          </a:p>
          <a:p>
            <a:endParaRPr lang="tr-TR" dirty="0"/>
          </a:p>
          <a:p>
            <a:pPr marL="0" indent="0">
              <a:buNone/>
            </a:pPr>
            <a:r>
              <a:rPr lang="en-US" sz="1200" dirty="0" err="1">
                <a:cs typeface="Times New Roman" pitchFamily="18" charset="0"/>
              </a:rPr>
              <a:t>Skomsvoll</a:t>
            </a:r>
            <a:r>
              <a:rPr lang="en-US" sz="1200" dirty="0">
                <a:cs typeface="Times New Roman" pitchFamily="18" charset="0"/>
              </a:rPr>
              <a:t> JF</a:t>
            </a:r>
            <a:r>
              <a:rPr lang="tr-TR" sz="1200" dirty="0">
                <a:cs typeface="Times New Roman" pitchFamily="18" charset="0"/>
              </a:rPr>
              <a:t>, et al. </a:t>
            </a:r>
            <a:r>
              <a:rPr lang="en-US" sz="1200" dirty="0">
                <a:cs typeface="Times New Roman" pitchFamily="18" charset="0"/>
              </a:rPr>
              <a:t>Obstetrical and</a:t>
            </a:r>
            <a:r>
              <a:rPr lang="tr-TR" sz="1200" dirty="0">
                <a:cs typeface="Times New Roman" pitchFamily="18" charset="0"/>
              </a:rPr>
              <a:t> </a:t>
            </a:r>
            <a:r>
              <a:rPr lang="en-US" sz="1200" dirty="0">
                <a:cs typeface="Times New Roman" pitchFamily="18" charset="0"/>
              </a:rPr>
              <a:t>neonatal outcome in pregnant patients with rheumatic disease</a:t>
            </a:r>
            <a:r>
              <a:rPr lang="tr-TR" sz="1200" dirty="0">
                <a:cs typeface="Times New Roman" pitchFamily="18" charset="0"/>
              </a:rPr>
              <a:t>. </a:t>
            </a:r>
            <a:r>
              <a:rPr lang="en-US" sz="1200" dirty="0" err="1">
                <a:cs typeface="Times New Roman" pitchFamily="18" charset="0"/>
              </a:rPr>
              <a:t>Scand</a:t>
            </a:r>
            <a:r>
              <a:rPr lang="en-US" sz="1200" dirty="0">
                <a:cs typeface="Times New Roman" pitchFamily="18" charset="0"/>
              </a:rPr>
              <a:t> J </a:t>
            </a:r>
            <a:r>
              <a:rPr lang="en-US" sz="1200" dirty="0" err="1">
                <a:cs typeface="Times New Roman" pitchFamily="18" charset="0"/>
              </a:rPr>
              <a:t>Rheumatol</a:t>
            </a:r>
            <a:r>
              <a:rPr lang="en-US" sz="1200" dirty="0">
                <a:cs typeface="Times New Roman" pitchFamily="18" charset="0"/>
              </a:rPr>
              <a:t> </a:t>
            </a:r>
            <a:r>
              <a:rPr lang="en-US" sz="1200" dirty="0" err="1">
                <a:cs typeface="Times New Roman" pitchFamily="18" charset="0"/>
              </a:rPr>
              <a:t>Suppl</a:t>
            </a:r>
            <a:r>
              <a:rPr lang="en-US" sz="1200" dirty="0">
                <a:cs typeface="Times New Roman" pitchFamily="18" charset="0"/>
              </a:rPr>
              <a:t> 1998</a:t>
            </a:r>
            <a:r>
              <a:rPr lang="tr-TR" sz="1200" dirty="0">
                <a:cs typeface="Times New Roman" pitchFamily="18" charset="0"/>
              </a:rPr>
              <a:t>; 107: 109-12. 	</a:t>
            </a:r>
          </a:p>
          <a:p>
            <a:pPr marL="0" indent="0">
              <a:buNone/>
            </a:pPr>
            <a:r>
              <a:rPr lang="en-US" sz="1200" dirty="0" err="1">
                <a:cs typeface="Times New Roman" pitchFamily="18" charset="0"/>
              </a:rPr>
              <a:t>Wolfberg</a:t>
            </a:r>
            <a:r>
              <a:rPr lang="en-US" sz="1200" dirty="0">
                <a:cs typeface="Times New Roman" pitchFamily="18" charset="0"/>
              </a:rPr>
              <a:t> AJ, et al.  Association of rheumatologic disease with preeclampsia. </a:t>
            </a:r>
            <a:r>
              <a:rPr lang="en-US" sz="1200" dirty="0" err="1">
                <a:cs typeface="Times New Roman" pitchFamily="18" charset="0"/>
              </a:rPr>
              <a:t>Obstet</a:t>
            </a:r>
            <a:r>
              <a:rPr lang="en-US" sz="1200" dirty="0">
                <a:cs typeface="Times New Roman" pitchFamily="18" charset="0"/>
              </a:rPr>
              <a:t> </a:t>
            </a:r>
            <a:r>
              <a:rPr lang="en-US" sz="1200" dirty="0" err="1">
                <a:cs typeface="Times New Roman" pitchFamily="18" charset="0"/>
              </a:rPr>
              <a:t>Gynecol</a:t>
            </a:r>
            <a:r>
              <a:rPr lang="en-US" sz="1200" i="1" dirty="0">
                <a:cs typeface="Times New Roman" pitchFamily="18" charset="0"/>
              </a:rPr>
              <a:t> </a:t>
            </a:r>
            <a:r>
              <a:rPr lang="en-US" sz="1200" dirty="0">
                <a:cs typeface="Times New Roman" pitchFamily="18" charset="0"/>
              </a:rPr>
              <a:t>2004</a:t>
            </a:r>
            <a:r>
              <a:rPr lang="tr-TR" sz="1200" dirty="0">
                <a:cs typeface="Times New Roman" pitchFamily="18" charset="0"/>
              </a:rPr>
              <a:t>;103: 1190-93</a:t>
            </a:r>
            <a:endParaRPr lang="en-US" sz="1200" dirty="0">
              <a:cs typeface="Times New Roman" pitchFamily="18" charset="0"/>
            </a:endParaRPr>
          </a:p>
          <a:p>
            <a:pPr marL="0" indent="0">
              <a:buNone/>
            </a:pPr>
            <a:r>
              <a:rPr lang="en-US" sz="1200" dirty="0">
                <a:cs typeface="Times New Roman" pitchFamily="18" charset="0"/>
              </a:rPr>
              <a:t>de Man YA, et al. Association of higher rheumatoid arthritis disease activity during pregnancy with lower birth weight: results of a national prospective study. Arthritis Rheum</a:t>
            </a:r>
            <a:r>
              <a:rPr lang="en-US" sz="1200" i="1" dirty="0">
                <a:cs typeface="Times New Roman" pitchFamily="18" charset="0"/>
              </a:rPr>
              <a:t> </a:t>
            </a:r>
            <a:r>
              <a:rPr lang="en-US" sz="1200" dirty="0">
                <a:cs typeface="Times New Roman" pitchFamily="18" charset="0"/>
              </a:rPr>
              <a:t>2009</a:t>
            </a:r>
            <a:r>
              <a:rPr lang="tr-TR" sz="1200" dirty="0">
                <a:cs typeface="Times New Roman" pitchFamily="18" charset="0"/>
              </a:rPr>
              <a:t>;60:3196-206.</a:t>
            </a:r>
            <a:endParaRPr lang="en-US" sz="1200" dirty="0">
              <a:cs typeface="Times New Roman" pitchFamily="18" charset="0"/>
            </a:endParaRPr>
          </a:p>
          <a:p>
            <a:pPr marL="0" indent="0">
              <a:buNone/>
            </a:pPr>
            <a:r>
              <a:rPr lang="en-US" sz="1200" dirty="0">
                <a:cs typeface="Times New Roman" pitchFamily="18" charset="0"/>
              </a:rPr>
              <a:t>Bowden AP, et al. Women with inflammatory polyarthritis have babies of lower birth weight. J </a:t>
            </a:r>
            <a:r>
              <a:rPr lang="en-US" sz="1200" dirty="0" err="1">
                <a:cs typeface="Times New Roman" pitchFamily="18" charset="0"/>
              </a:rPr>
              <a:t>Rheumatol</a:t>
            </a:r>
            <a:r>
              <a:rPr lang="en-US" sz="1200" dirty="0">
                <a:cs typeface="Times New Roman" pitchFamily="18" charset="0"/>
              </a:rPr>
              <a:t> 2001</a:t>
            </a:r>
            <a:r>
              <a:rPr lang="tr-TR" sz="1200" dirty="0">
                <a:cs typeface="Times New Roman" pitchFamily="18" charset="0"/>
              </a:rPr>
              <a:t>; 28:355-9.</a:t>
            </a:r>
            <a:endParaRPr lang="en-US" sz="1200" dirty="0">
              <a:cs typeface="Times New Roman" pitchFamily="18" charset="0"/>
            </a:endParaRPr>
          </a:p>
          <a:p>
            <a:endParaRPr lang="tr-TR"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2953447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çerik Yer Tutucusu 11"/>
          <p:cNvSpPr>
            <a:spLocks noGrp="1"/>
          </p:cNvSpPr>
          <p:nvPr>
            <p:ph sz="half" idx="2"/>
          </p:nvPr>
        </p:nvSpPr>
        <p:spPr>
          <a:xfrm>
            <a:off x="1313644" y="3137811"/>
            <a:ext cx="4958366" cy="3584955"/>
          </a:xfrm>
        </p:spPr>
        <p:txBody>
          <a:bodyPr>
            <a:normAutofit/>
          </a:bodyPr>
          <a:lstStyle/>
          <a:p>
            <a:r>
              <a:rPr lang="tr-TR" sz="2000" dirty="0" err="1"/>
              <a:t>Owing</a:t>
            </a:r>
            <a:r>
              <a:rPr lang="tr-TR" sz="2000" dirty="0"/>
              <a:t> </a:t>
            </a:r>
            <a:r>
              <a:rPr lang="tr-TR" sz="2000" dirty="0" err="1"/>
              <a:t>to</a:t>
            </a:r>
            <a:r>
              <a:rPr lang="tr-TR" sz="2000" dirty="0"/>
              <a:t> </a:t>
            </a:r>
            <a:r>
              <a:rPr lang="tr-TR" sz="2000" dirty="0" err="1"/>
              <a:t>the</a:t>
            </a:r>
            <a:r>
              <a:rPr lang="tr-TR" sz="2000" dirty="0"/>
              <a:t> </a:t>
            </a:r>
            <a:r>
              <a:rPr lang="tr-TR" sz="2000" dirty="0" err="1"/>
              <a:t>fact</a:t>
            </a:r>
            <a:r>
              <a:rPr lang="tr-TR" sz="2000" dirty="0"/>
              <a:t> </a:t>
            </a:r>
            <a:r>
              <a:rPr lang="tr-TR" sz="2000" dirty="0" err="1"/>
              <a:t>that</a:t>
            </a:r>
            <a:r>
              <a:rPr lang="tr-TR" sz="2000" dirty="0"/>
              <a:t> </a:t>
            </a:r>
            <a:r>
              <a:rPr lang="tr-TR" sz="2000" dirty="0" err="1"/>
              <a:t>important</a:t>
            </a:r>
            <a:r>
              <a:rPr lang="tr-TR" sz="2000" dirty="0"/>
              <a:t> </a:t>
            </a:r>
            <a:r>
              <a:rPr lang="tr-TR" sz="2000" dirty="0" err="1"/>
              <a:t>antirheumatic</a:t>
            </a:r>
            <a:r>
              <a:rPr lang="tr-TR" sz="2000" dirty="0"/>
              <a:t> </a:t>
            </a:r>
            <a:r>
              <a:rPr lang="tr-TR" sz="2000" dirty="0" err="1"/>
              <a:t>agents</a:t>
            </a:r>
            <a:r>
              <a:rPr lang="tr-TR" sz="2000" dirty="0"/>
              <a:t> </a:t>
            </a:r>
            <a:r>
              <a:rPr lang="tr-TR" sz="2000" dirty="0" err="1"/>
              <a:t>such</a:t>
            </a:r>
            <a:r>
              <a:rPr lang="tr-TR" sz="2000" dirty="0"/>
              <a:t> as </a:t>
            </a:r>
            <a:r>
              <a:rPr lang="tr-TR" sz="2000" b="1" dirty="0" err="1">
                <a:solidFill>
                  <a:schemeClr val="accent3"/>
                </a:solidFill>
              </a:rPr>
              <a:t>methotrexate</a:t>
            </a:r>
            <a:r>
              <a:rPr lang="tr-TR" sz="2000" dirty="0"/>
              <a:t> </a:t>
            </a:r>
            <a:r>
              <a:rPr lang="tr-TR" sz="2000" dirty="0" err="1"/>
              <a:t>and</a:t>
            </a:r>
            <a:r>
              <a:rPr lang="tr-TR" sz="2000" dirty="0"/>
              <a:t> </a:t>
            </a:r>
            <a:r>
              <a:rPr lang="tr-TR" sz="2000" b="1" dirty="0" err="1">
                <a:solidFill>
                  <a:schemeClr val="accent3"/>
                </a:solidFill>
              </a:rPr>
              <a:t>leflunomide</a:t>
            </a:r>
            <a:r>
              <a:rPr lang="tr-TR" sz="2000" b="1" dirty="0">
                <a:solidFill>
                  <a:schemeClr val="accent3"/>
                </a:solidFill>
              </a:rPr>
              <a:t> </a:t>
            </a:r>
            <a:r>
              <a:rPr lang="tr-TR" sz="2000" dirty="0" err="1"/>
              <a:t>have</a:t>
            </a:r>
            <a:r>
              <a:rPr lang="tr-TR" sz="2000" dirty="0"/>
              <a:t> </a:t>
            </a:r>
            <a:r>
              <a:rPr lang="tr-TR" sz="2000" dirty="0" err="1"/>
              <a:t>teratogenic</a:t>
            </a:r>
            <a:r>
              <a:rPr lang="tr-TR" sz="2000" dirty="0"/>
              <a:t> </a:t>
            </a:r>
            <a:r>
              <a:rPr lang="tr-TR" sz="2000" dirty="0" err="1"/>
              <a:t>effects</a:t>
            </a:r>
            <a:r>
              <a:rPr lang="tr-TR" sz="2000" dirty="0"/>
              <a:t>, </a:t>
            </a:r>
            <a:r>
              <a:rPr lang="tr-TR" sz="2000" dirty="0" err="1"/>
              <a:t>the</a:t>
            </a:r>
            <a:r>
              <a:rPr lang="tr-TR" sz="2000" dirty="0"/>
              <a:t> </a:t>
            </a:r>
            <a:r>
              <a:rPr lang="tr-TR" sz="2000" dirty="0" err="1"/>
              <a:t>treatment</a:t>
            </a:r>
            <a:r>
              <a:rPr lang="tr-TR" sz="2000" dirty="0"/>
              <a:t> </a:t>
            </a:r>
            <a:r>
              <a:rPr lang="tr-TR" sz="2000" dirty="0" err="1"/>
              <a:t>options</a:t>
            </a:r>
            <a:r>
              <a:rPr lang="tr-TR" sz="2000" dirty="0"/>
              <a:t> </a:t>
            </a:r>
            <a:r>
              <a:rPr lang="tr-TR" sz="2000" dirty="0" err="1"/>
              <a:t>are</a:t>
            </a:r>
            <a:r>
              <a:rPr lang="tr-TR" sz="2000" dirty="0"/>
              <a:t> </a:t>
            </a:r>
            <a:r>
              <a:rPr lang="tr-TR" sz="2000" dirty="0" err="1"/>
              <a:t>limited</a:t>
            </a:r>
            <a:r>
              <a:rPr lang="tr-TR" sz="2000" dirty="0"/>
              <a:t> </a:t>
            </a:r>
            <a:r>
              <a:rPr lang="tr-TR" sz="2000" dirty="0" err="1"/>
              <a:t>and</a:t>
            </a:r>
            <a:r>
              <a:rPr lang="tr-TR" sz="2000" dirty="0"/>
              <a:t> </a:t>
            </a:r>
            <a:r>
              <a:rPr lang="tr-TR" sz="2000" dirty="0" err="1"/>
              <a:t>biologic</a:t>
            </a:r>
            <a:r>
              <a:rPr lang="tr-TR" sz="2000" dirty="0"/>
              <a:t> </a:t>
            </a:r>
            <a:r>
              <a:rPr lang="tr-TR" sz="2000" dirty="0" err="1"/>
              <a:t>agents</a:t>
            </a:r>
            <a:r>
              <a:rPr lang="tr-TR" sz="2000" dirty="0"/>
              <a:t> </a:t>
            </a:r>
            <a:r>
              <a:rPr lang="tr-TR" sz="2000" dirty="0" err="1"/>
              <a:t>may</a:t>
            </a:r>
            <a:r>
              <a:rPr lang="tr-TR" sz="2000" dirty="0"/>
              <a:t> be </a:t>
            </a:r>
            <a:r>
              <a:rPr lang="tr-TR" sz="2000" dirty="0" err="1"/>
              <a:t>therapeutic</a:t>
            </a:r>
            <a:r>
              <a:rPr lang="tr-TR" sz="2000" dirty="0"/>
              <a:t> </a:t>
            </a:r>
            <a:r>
              <a:rPr lang="tr-TR" sz="2000" dirty="0" err="1"/>
              <a:t>alternative</a:t>
            </a:r>
            <a:r>
              <a:rPr lang="tr-TR" sz="2000" dirty="0"/>
              <a:t> in </a:t>
            </a:r>
            <a:r>
              <a:rPr lang="tr-TR" sz="2000" dirty="0" err="1"/>
              <a:t>pregnant</a:t>
            </a:r>
            <a:r>
              <a:rPr lang="tr-TR" sz="2000" dirty="0"/>
              <a:t> </a:t>
            </a:r>
            <a:r>
              <a:rPr lang="tr-TR" sz="2000" dirty="0" err="1"/>
              <a:t>women</a:t>
            </a:r>
            <a:r>
              <a:rPr lang="tr-TR" sz="2000" dirty="0"/>
              <a:t> </a:t>
            </a:r>
            <a:r>
              <a:rPr lang="tr-TR" sz="2000" dirty="0" err="1"/>
              <a:t>with</a:t>
            </a:r>
            <a:r>
              <a:rPr lang="tr-TR" sz="2000" dirty="0"/>
              <a:t> </a:t>
            </a:r>
            <a:r>
              <a:rPr lang="tr-TR" sz="2000" dirty="0" err="1"/>
              <a:t>high</a:t>
            </a:r>
            <a:r>
              <a:rPr lang="tr-TR" sz="2000" dirty="0"/>
              <a:t> </a:t>
            </a:r>
            <a:r>
              <a:rPr lang="tr-TR" sz="2000" dirty="0" err="1"/>
              <a:t>disease</a:t>
            </a:r>
            <a:r>
              <a:rPr lang="tr-TR" sz="2000" dirty="0"/>
              <a:t> </a:t>
            </a:r>
            <a:r>
              <a:rPr lang="tr-TR" sz="2000" dirty="0" err="1"/>
              <a:t>activity</a:t>
            </a:r>
            <a:r>
              <a:rPr lang="tr-TR" sz="2000" dirty="0"/>
              <a:t>. </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418" y="119814"/>
            <a:ext cx="6513513" cy="2647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475" y="3001939"/>
            <a:ext cx="5642810" cy="35194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48906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1107583" y="1564106"/>
            <a:ext cx="5215944" cy="3982452"/>
          </a:xfrm>
        </p:spPr>
        <p:txBody>
          <a:bodyPr>
            <a:normAutofit/>
          </a:bodyPr>
          <a:lstStyle/>
          <a:p>
            <a:pPr marL="0" indent="0">
              <a:buNone/>
            </a:pPr>
            <a:r>
              <a:rPr lang="en-US" sz="2800" dirty="0"/>
              <a:t>Since no drug trials have been performed in pregnant women to assess the risk of administration of biologic agents, safe</a:t>
            </a:r>
            <a:r>
              <a:rPr lang="tr-TR" sz="2800" dirty="0" err="1"/>
              <a:t>ty</a:t>
            </a:r>
            <a:r>
              <a:rPr lang="en-US" sz="2800" dirty="0"/>
              <a:t> of these agents during pregnancy is still a matter of debate. </a:t>
            </a:r>
            <a:endParaRPr lang="tr-TR" sz="2800" dirty="0"/>
          </a:p>
        </p:txBody>
      </p:sp>
      <p:pic>
        <p:nvPicPr>
          <p:cNvPr id="5" name="İçerik Yer Tutucus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384211" y="672860"/>
            <a:ext cx="4054415" cy="5237064"/>
          </a:xfrm>
          <a:prstGeom prst="rect">
            <a:avLst/>
          </a:prstGeom>
          <a:ln>
            <a:noFill/>
          </a:ln>
          <a:effectLst>
            <a:outerShdw blurRad="292100" dist="139700" dir="2700000" algn="tl" rotWithShape="0">
              <a:srgbClr val="333333">
                <a:alpha val="65000"/>
              </a:srgbClr>
            </a:outerShdw>
          </a:effectLst>
        </p:spPr>
      </p:pic>
      <p:sp>
        <p:nvSpPr>
          <p:cNvPr id="4" name="Slayt Numarası Yer Tutucusu 3"/>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668194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1" y="1295400"/>
            <a:ext cx="7869767" cy="4648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4"/>
          <p:cNvSpPr txBox="1">
            <a:spLocks noChangeArrowheads="1"/>
          </p:cNvSpPr>
          <p:nvPr/>
        </p:nvSpPr>
        <p:spPr bwMode="auto">
          <a:xfrm>
            <a:off x="1524000" y="6273800"/>
            <a:ext cx="9652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dirty="0" smtClean="0">
                <a:latin typeface="Times New Roman" pitchFamily="18" charset="0"/>
                <a:cs typeface="Times New Roman" pitchFamily="18" charset="0"/>
              </a:rPr>
              <a:t>Tracey </a:t>
            </a:r>
            <a:r>
              <a:rPr lang="en-US" sz="1200" dirty="0">
                <a:latin typeface="Times New Roman" pitchFamily="18" charset="0"/>
                <a:cs typeface="Times New Roman" pitchFamily="18" charset="0"/>
              </a:rPr>
              <a:t>D, et al. Tumor necrosis factor antagonists mechanisms of action: A comprehensive review. Pharmacology &amp; Therapeutics </a:t>
            </a:r>
            <a:r>
              <a:rPr lang="tr-TR" sz="1200" dirty="0" smtClean="0">
                <a:latin typeface="Times New Roman" pitchFamily="18" charset="0"/>
                <a:cs typeface="Times New Roman" pitchFamily="18" charset="0"/>
              </a:rPr>
              <a:t> 2008; </a:t>
            </a:r>
            <a:r>
              <a:rPr lang="en-US" sz="1200" dirty="0" smtClean="0">
                <a:latin typeface="Times New Roman" pitchFamily="18" charset="0"/>
                <a:cs typeface="Times New Roman" pitchFamily="18" charset="0"/>
              </a:rPr>
              <a:t>117 </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244–79</a:t>
            </a:r>
            <a:r>
              <a:rPr lang="en-US" sz="1600" dirty="0">
                <a:latin typeface="Calibri" pitchFamily="-107" charset="0"/>
              </a:rPr>
              <a:t>.</a:t>
            </a:r>
          </a:p>
        </p:txBody>
      </p:sp>
      <p:sp>
        <p:nvSpPr>
          <p:cNvPr id="8196" name="Title 3"/>
          <p:cNvSpPr>
            <a:spLocks noGrp="1"/>
          </p:cNvSpPr>
          <p:nvPr>
            <p:ph type="title"/>
          </p:nvPr>
        </p:nvSpPr>
        <p:spPr/>
        <p:txBody>
          <a:bodyPr>
            <a:normAutofit/>
          </a:bodyPr>
          <a:lstStyle/>
          <a:p>
            <a:r>
              <a:rPr lang="tr-TR" dirty="0" smtClean="0"/>
              <a:t>T</a:t>
            </a:r>
            <a:r>
              <a:rPr lang="en-US" dirty="0" err="1" smtClean="0"/>
              <a:t>umor</a:t>
            </a:r>
            <a:r>
              <a:rPr lang="en-US" dirty="0" smtClean="0"/>
              <a:t> necrosis factor (TNF) inhibitors</a:t>
            </a:r>
          </a:p>
        </p:txBody>
      </p:sp>
    </p:spTree>
    <p:extLst>
      <p:ext uri="{BB962C8B-B14F-4D97-AF65-F5344CB8AC3E}">
        <p14:creationId xmlns:p14="http://schemas.microsoft.com/office/powerpoint/2010/main" val="26355472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06115" y="2025316"/>
            <a:ext cx="9302833" cy="4134852"/>
          </a:xfrm>
        </p:spPr>
        <p:txBody>
          <a:bodyPr>
            <a:normAutofit/>
          </a:bodyPr>
          <a:lstStyle/>
          <a:p>
            <a:pPr algn="just"/>
            <a:r>
              <a:rPr lang="en-US" sz="2600" dirty="0"/>
              <a:t>TNF inhibitors have been rated as </a:t>
            </a:r>
            <a:r>
              <a:rPr lang="en-US" sz="2600" b="1" dirty="0">
                <a:solidFill>
                  <a:schemeClr val="accent3"/>
                </a:solidFill>
              </a:rPr>
              <a:t>FDA category B </a:t>
            </a:r>
            <a:r>
              <a:rPr lang="en-US" sz="2600" dirty="0"/>
              <a:t>(</a:t>
            </a:r>
            <a:r>
              <a:rPr lang="en-US" sz="2600" i="1" dirty="0"/>
              <a:t>No evidence of a risk to the fetus was found in animal toxicity studies; however there are no controlled studies enrolled pregnant women</a:t>
            </a:r>
            <a:r>
              <a:rPr lang="en-US" sz="2600" dirty="0"/>
              <a:t>). </a:t>
            </a:r>
            <a:endParaRPr lang="tr-TR" sz="2600" dirty="0" smtClean="0"/>
          </a:p>
          <a:p>
            <a:pPr algn="just"/>
            <a:r>
              <a:rPr lang="en-US" sz="2600" dirty="0"/>
              <a:t>TNF inhibitors do not actively cross the placenta during the </a:t>
            </a:r>
            <a:r>
              <a:rPr lang="en-US" sz="2600" b="1" dirty="0">
                <a:solidFill>
                  <a:schemeClr val="accent3"/>
                </a:solidFill>
              </a:rPr>
              <a:t>first trimester and organogenesis</a:t>
            </a:r>
            <a:r>
              <a:rPr lang="en-US" sz="2600" dirty="0"/>
              <a:t>, but they are transferred across the placenta during the </a:t>
            </a:r>
            <a:r>
              <a:rPr lang="en-US" sz="2600" b="1" dirty="0">
                <a:solidFill>
                  <a:schemeClr val="accent3"/>
                </a:solidFill>
              </a:rPr>
              <a:t>late second and third trimester</a:t>
            </a:r>
            <a:r>
              <a:rPr lang="tr-TR" sz="2600" b="1" dirty="0"/>
              <a:t>.</a:t>
            </a:r>
          </a:p>
          <a:p>
            <a:pPr marL="0" indent="0" algn="just">
              <a:buNone/>
            </a:pPr>
            <a:endParaRPr lang="tr-TR" dirty="0" smtClean="0"/>
          </a:p>
          <a:p>
            <a:pPr algn="just"/>
            <a:endParaRPr lang="tr-TR" dirty="0"/>
          </a:p>
          <a:p>
            <a:pPr marL="0" indent="0">
              <a:buNone/>
            </a:pPr>
            <a:endParaRPr lang="en-US" dirty="0" smtClean="0"/>
          </a:p>
          <a:p>
            <a:endParaRPr lang="tr-TR" dirty="0"/>
          </a:p>
          <a:p>
            <a:pPr marL="0" indent="0">
              <a:buNone/>
            </a:pPr>
            <a:endParaRPr lang="tr-TR" dirty="0"/>
          </a:p>
          <a:p>
            <a:endParaRPr lang="tr-TR"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3562915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42211" y="1672389"/>
            <a:ext cx="10323094" cy="4277651"/>
          </a:xfrm>
        </p:spPr>
        <p:txBody>
          <a:bodyPr/>
          <a:lstStyle/>
          <a:p>
            <a:pPr algn="just"/>
            <a:r>
              <a:rPr lang="en-US" sz="2400" dirty="0"/>
              <a:t>These can be found in newborn’s cord blood in levels that exceed those of the corresponding maternal serum</a:t>
            </a:r>
            <a:r>
              <a:rPr lang="tr-TR" sz="2400" dirty="0"/>
              <a:t>. </a:t>
            </a:r>
            <a:r>
              <a:rPr lang="en-US" sz="2400" dirty="0"/>
              <a:t>Additionally, they are detectable in blood of the infant for </a:t>
            </a:r>
            <a:r>
              <a:rPr lang="en-US" sz="2400" b="1" dirty="0">
                <a:solidFill>
                  <a:schemeClr val="accent3"/>
                </a:solidFill>
              </a:rPr>
              <a:t>more than six months after the birth</a:t>
            </a:r>
            <a:r>
              <a:rPr lang="en-US" sz="2400" dirty="0"/>
              <a:t>, reducing the safety of vaccination</a:t>
            </a:r>
            <a:r>
              <a:rPr lang="tr-TR" sz="2400" dirty="0"/>
              <a:t>.</a:t>
            </a:r>
          </a:p>
          <a:p>
            <a:pPr algn="just"/>
            <a:endParaRPr lang="tr-TR" sz="2400" dirty="0"/>
          </a:p>
          <a:p>
            <a:pPr algn="just"/>
            <a:r>
              <a:rPr lang="en-US" sz="2400" b="1" dirty="0" smtClean="0">
                <a:solidFill>
                  <a:schemeClr val="accent3"/>
                </a:solidFill>
              </a:rPr>
              <a:t>CERTOL</a:t>
            </a:r>
            <a:r>
              <a:rPr lang="tr-TR" sz="2400" b="1" dirty="0" smtClean="0">
                <a:solidFill>
                  <a:schemeClr val="accent3"/>
                </a:solidFill>
              </a:rPr>
              <a:t>I</a:t>
            </a:r>
            <a:r>
              <a:rPr lang="en-US" sz="2400" b="1" dirty="0" smtClean="0">
                <a:solidFill>
                  <a:schemeClr val="accent3"/>
                </a:solidFill>
              </a:rPr>
              <a:t>ZUMAB </a:t>
            </a:r>
            <a:r>
              <a:rPr lang="en-US" sz="2400" i="1" dirty="0"/>
              <a:t>does not </a:t>
            </a:r>
            <a:r>
              <a:rPr lang="en-US" sz="2400" dirty="0"/>
              <a:t>contain Fc region, thus it does not actively cross the </a:t>
            </a:r>
            <a:r>
              <a:rPr lang="en-US" sz="2400" dirty="0" err="1"/>
              <a:t>placent</a:t>
            </a:r>
            <a:r>
              <a:rPr lang="tr-TR" sz="2400" dirty="0"/>
              <a:t>a. </a:t>
            </a:r>
          </a:p>
          <a:p>
            <a:pPr marL="0" indent="0">
              <a:buNone/>
            </a:pPr>
            <a:endParaRPr lang="en-US" dirty="0" smtClean="0"/>
          </a:p>
          <a:p>
            <a:endParaRPr lang="tr-TR" dirty="0" smtClean="0"/>
          </a:p>
          <a:p>
            <a:pPr marL="0" indent="0">
              <a:buNone/>
            </a:pPr>
            <a:endParaRPr lang="en-US" dirty="0" smtClean="0"/>
          </a:p>
          <a:p>
            <a:endParaRPr lang="tr-TR"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624274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06115" y="2025316"/>
            <a:ext cx="9302833" cy="4134852"/>
          </a:xfrm>
        </p:spPr>
        <p:txBody>
          <a:bodyPr>
            <a:normAutofit/>
          </a:bodyPr>
          <a:lstStyle/>
          <a:p>
            <a:r>
              <a:rPr lang="en-US" sz="3200" dirty="0"/>
              <a:t>Use of TNF inhibitors has been reported in almost 2000 pregnancies of the patients with rheumatic diseases, inflammatory bowel diseases and psoriasis. </a:t>
            </a:r>
            <a:endParaRPr lang="tr-TR" sz="3200" dirty="0"/>
          </a:p>
          <a:p>
            <a:pPr marL="0" indent="0" algn="just">
              <a:buNone/>
            </a:pPr>
            <a:endParaRPr lang="tr-TR" dirty="0" smtClean="0"/>
          </a:p>
          <a:p>
            <a:pPr algn="just"/>
            <a:endParaRPr lang="tr-TR" dirty="0"/>
          </a:p>
          <a:p>
            <a:pPr marL="0" indent="0">
              <a:buNone/>
            </a:pPr>
            <a:endParaRPr lang="en-US" dirty="0" smtClean="0"/>
          </a:p>
          <a:p>
            <a:endParaRPr lang="tr-TR" dirty="0"/>
          </a:p>
          <a:p>
            <a:pPr marL="0" indent="0">
              <a:buNone/>
            </a:pPr>
            <a:endParaRPr lang="tr-TR" dirty="0"/>
          </a:p>
          <a:p>
            <a:endParaRPr lang="tr-TR"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9527774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sz="half" idx="1"/>
          </p:nvPr>
        </p:nvSpPr>
        <p:spPr>
          <a:xfrm>
            <a:off x="437883" y="2675383"/>
            <a:ext cx="7868990" cy="4034510"/>
          </a:xfrm>
        </p:spPr>
        <p:txBody>
          <a:bodyPr/>
          <a:lstStyle/>
          <a:p>
            <a:r>
              <a:rPr lang="en-US" dirty="0"/>
              <a:t>An FDA database review revealed 61 birth defects in 41 children born to mothers receiving TNF inhibitors</a:t>
            </a:r>
            <a:r>
              <a:rPr lang="tr-TR" dirty="0"/>
              <a:t>.</a:t>
            </a:r>
          </a:p>
          <a:p>
            <a:r>
              <a:rPr lang="tr-TR" dirty="0"/>
              <a:t>Of </a:t>
            </a:r>
            <a:r>
              <a:rPr lang="tr-TR" dirty="0" err="1"/>
              <a:t>mothers</a:t>
            </a:r>
            <a:r>
              <a:rPr lang="tr-TR" dirty="0"/>
              <a:t>, </a:t>
            </a:r>
            <a:r>
              <a:rPr lang="en-US" dirty="0"/>
              <a:t>22 received </a:t>
            </a:r>
            <a:r>
              <a:rPr lang="tr-TR" b="1" dirty="0">
                <a:solidFill>
                  <a:schemeClr val="accent3"/>
                </a:solidFill>
              </a:rPr>
              <a:t>ETA</a:t>
            </a:r>
            <a:r>
              <a:rPr lang="tr-TR" dirty="0"/>
              <a:t> </a:t>
            </a:r>
            <a:r>
              <a:rPr lang="en-US" dirty="0"/>
              <a:t>and 19 received </a:t>
            </a:r>
            <a:r>
              <a:rPr lang="tr-TR" b="1" dirty="0">
                <a:solidFill>
                  <a:schemeClr val="accent3"/>
                </a:solidFill>
              </a:rPr>
              <a:t>INF</a:t>
            </a:r>
            <a:r>
              <a:rPr lang="tr-TR" dirty="0"/>
              <a:t>.</a:t>
            </a:r>
          </a:p>
          <a:p>
            <a:r>
              <a:rPr lang="en-US" dirty="0"/>
              <a:t>The most common congenital anomalies were </a:t>
            </a:r>
            <a:r>
              <a:rPr lang="en-US" b="1" dirty="0" smtClean="0">
                <a:solidFill>
                  <a:schemeClr val="accent3"/>
                </a:solidFill>
              </a:rPr>
              <a:t>heart </a:t>
            </a:r>
            <a:r>
              <a:rPr lang="en-US" b="1" dirty="0">
                <a:solidFill>
                  <a:schemeClr val="accent3"/>
                </a:solidFill>
              </a:rPr>
              <a:t>defects</a:t>
            </a:r>
            <a:r>
              <a:rPr lang="en-US" dirty="0">
                <a:solidFill>
                  <a:schemeClr val="accent3"/>
                </a:solidFill>
              </a:rPr>
              <a:t>, </a:t>
            </a:r>
            <a:r>
              <a:rPr lang="en-US" b="1" dirty="0">
                <a:solidFill>
                  <a:schemeClr val="accent3"/>
                </a:solidFill>
              </a:rPr>
              <a:t>spinal deformities, imperforate anus</a:t>
            </a:r>
            <a:r>
              <a:rPr lang="en-US" dirty="0">
                <a:solidFill>
                  <a:schemeClr val="accent3"/>
                </a:solidFill>
              </a:rPr>
              <a:t>, </a:t>
            </a:r>
            <a:r>
              <a:rPr lang="en-US" b="1" dirty="0" err="1">
                <a:solidFill>
                  <a:schemeClr val="accent3"/>
                </a:solidFill>
              </a:rPr>
              <a:t>tracheoesophageal</a:t>
            </a:r>
            <a:r>
              <a:rPr lang="en-US" b="1" dirty="0">
                <a:solidFill>
                  <a:schemeClr val="accent3"/>
                </a:solidFill>
              </a:rPr>
              <a:t> fistula</a:t>
            </a:r>
            <a:r>
              <a:rPr lang="en-US" dirty="0">
                <a:solidFill>
                  <a:schemeClr val="accent3"/>
                </a:solidFill>
              </a:rPr>
              <a:t>, </a:t>
            </a:r>
            <a:r>
              <a:rPr lang="en-US" b="1" dirty="0">
                <a:solidFill>
                  <a:schemeClr val="accent3"/>
                </a:solidFill>
              </a:rPr>
              <a:t>renal anomalies </a:t>
            </a:r>
            <a:r>
              <a:rPr lang="en-US" dirty="0">
                <a:solidFill>
                  <a:schemeClr val="accent3"/>
                </a:solidFill>
              </a:rPr>
              <a:t>and </a:t>
            </a:r>
            <a:r>
              <a:rPr lang="en-US" b="1" dirty="0">
                <a:solidFill>
                  <a:schemeClr val="accent3"/>
                </a:solidFill>
              </a:rPr>
              <a:t>limb defects</a:t>
            </a:r>
            <a:r>
              <a:rPr lang="en-US" dirty="0"/>
              <a:t>, which were the features of </a:t>
            </a:r>
            <a:r>
              <a:rPr lang="en-US" b="1" dirty="0">
                <a:solidFill>
                  <a:schemeClr val="accent3"/>
                </a:solidFill>
              </a:rPr>
              <a:t>VACTERL association</a:t>
            </a:r>
            <a:r>
              <a:rPr lang="en-US" dirty="0">
                <a:solidFill>
                  <a:schemeClr val="accent3"/>
                </a:solidFill>
              </a:rPr>
              <a:t>. </a:t>
            </a:r>
            <a:endParaRPr lang="tr-TR" dirty="0">
              <a:solidFill>
                <a:schemeClr val="accent3"/>
              </a:solidFill>
            </a:endParaRPr>
          </a:p>
          <a:p>
            <a:r>
              <a:rPr lang="en-US" dirty="0"/>
              <a:t>These anomalies were found to be linked with use of TNF antagonists and it was suggested that these agents should not be administered during pregnancy. </a:t>
            </a:r>
            <a:endParaRPr lang="tr-TR" dirty="0"/>
          </a:p>
          <a:p>
            <a:r>
              <a:rPr lang="tr-TR" b="1" dirty="0" err="1">
                <a:solidFill>
                  <a:schemeClr val="accent3"/>
                </a:solidFill>
              </a:rPr>
              <a:t>However</a:t>
            </a:r>
            <a:r>
              <a:rPr lang="tr-TR" b="1" dirty="0">
                <a:solidFill>
                  <a:schemeClr val="accent3"/>
                </a:solidFill>
              </a:rPr>
              <a:t> in </a:t>
            </a:r>
            <a:r>
              <a:rPr lang="tr-TR" b="1" dirty="0" err="1">
                <a:solidFill>
                  <a:schemeClr val="accent3"/>
                </a:solidFill>
              </a:rPr>
              <a:t>this</a:t>
            </a:r>
            <a:r>
              <a:rPr lang="tr-TR" b="1" dirty="0">
                <a:solidFill>
                  <a:schemeClr val="accent3"/>
                </a:solidFill>
              </a:rPr>
              <a:t> </a:t>
            </a:r>
            <a:r>
              <a:rPr lang="tr-TR" b="1" dirty="0" err="1">
                <a:solidFill>
                  <a:schemeClr val="accent3"/>
                </a:solidFill>
              </a:rPr>
              <a:t>review</a:t>
            </a:r>
            <a:r>
              <a:rPr lang="tr-TR" b="1" dirty="0">
                <a:solidFill>
                  <a:schemeClr val="accent3"/>
                </a:solidFill>
              </a:rPr>
              <a:t>, time of </a:t>
            </a:r>
            <a:r>
              <a:rPr lang="tr-TR" b="1" dirty="0" err="1">
                <a:solidFill>
                  <a:schemeClr val="accent3"/>
                </a:solidFill>
              </a:rPr>
              <a:t>exposure</a:t>
            </a:r>
            <a:r>
              <a:rPr lang="tr-TR" b="1" dirty="0">
                <a:solidFill>
                  <a:schemeClr val="accent3"/>
                </a:solidFill>
              </a:rPr>
              <a:t> </a:t>
            </a:r>
            <a:r>
              <a:rPr lang="tr-TR" b="1" dirty="0" err="1">
                <a:solidFill>
                  <a:schemeClr val="accent3"/>
                </a:solidFill>
              </a:rPr>
              <a:t>to</a:t>
            </a:r>
            <a:r>
              <a:rPr lang="tr-TR" b="1" dirty="0">
                <a:solidFill>
                  <a:schemeClr val="accent3"/>
                </a:solidFill>
              </a:rPr>
              <a:t> </a:t>
            </a:r>
            <a:r>
              <a:rPr lang="tr-TR" b="1" dirty="0" err="1">
                <a:solidFill>
                  <a:schemeClr val="accent3"/>
                </a:solidFill>
              </a:rPr>
              <a:t>these</a:t>
            </a:r>
            <a:r>
              <a:rPr lang="tr-TR" b="1" dirty="0">
                <a:solidFill>
                  <a:schemeClr val="accent3"/>
                </a:solidFill>
              </a:rPr>
              <a:t> </a:t>
            </a:r>
            <a:r>
              <a:rPr lang="tr-TR" b="1" dirty="0" err="1">
                <a:solidFill>
                  <a:schemeClr val="accent3"/>
                </a:solidFill>
              </a:rPr>
              <a:t>agents</a:t>
            </a:r>
            <a:r>
              <a:rPr lang="tr-TR" b="1" dirty="0">
                <a:solidFill>
                  <a:schemeClr val="accent3"/>
                </a:solidFill>
              </a:rPr>
              <a:t> </a:t>
            </a:r>
            <a:r>
              <a:rPr lang="tr-TR" b="1" dirty="0" err="1">
                <a:solidFill>
                  <a:schemeClr val="accent3"/>
                </a:solidFill>
              </a:rPr>
              <a:t>was</a:t>
            </a:r>
            <a:r>
              <a:rPr lang="tr-TR" b="1" dirty="0">
                <a:solidFill>
                  <a:schemeClr val="accent3"/>
                </a:solidFill>
              </a:rPr>
              <a:t> not </a:t>
            </a:r>
            <a:r>
              <a:rPr lang="tr-TR" b="1" dirty="0" err="1">
                <a:solidFill>
                  <a:schemeClr val="accent3"/>
                </a:solidFill>
              </a:rPr>
              <a:t>reported</a:t>
            </a:r>
            <a:r>
              <a:rPr lang="tr-TR" b="1" dirty="0">
                <a:solidFill>
                  <a:schemeClr val="accent3"/>
                </a:solidFill>
              </a:rPr>
              <a:t>. </a:t>
            </a:r>
          </a:p>
          <a:p>
            <a:endParaRPr lang="tr-TR" dirty="0"/>
          </a:p>
        </p:txBody>
      </p:sp>
      <p:pic>
        <p:nvPicPr>
          <p:cNvPr id="8" name="Resim 7"/>
          <p:cNvPicPr>
            <a:picLocks noChangeAspect="1"/>
          </p:cNvPicPr>
          <p:nvPr/>
        </p:nvPicPr>
        <p:blipFill>
          <a:blip r:embed="rId2"/>
          <a:stretch>
            <a:fillRect/>
          </a:stretch>
        </p:blipFill>
        <p:spPr>
          <a:xfrm>
            <a:off x="4492384" y="2211845"/>
            <a:ext cx="3542083" cy="213378"/>
          </a:xfrm>
          <a:prstGeom prst="rect">
            <a:avLst/>
          </a:prstGeom>
          <a:ln>
            <a:noFill/>
          </a:ln>
          <a:effectLst>
            <a:outerShdw blurRad="292100" dist="139700" dir="2700000" algn="tl" rotWithShape="0">
              <a:srgbClr val="333333">
                <a:alpha val="65000"/>
              </a:srgbClr>
            </a:outerShdw>
          </a:effec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3526" y="-1"/>
            <a:ext cx="10006640" cy="26417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layt Numarası Yer Tutucusu 3"/>
          <p:cNvSpPr>
            <a:spLocks noGrp="1"/>
          </p:cNvSpPr>
          <p:nvPr>
            <p:ph type="sldNum" sz="quarter" idx="12"/>
          </p:nvPr>
        </p:nvSpPr>
        <p:spPr>
          <a:xfrm>
            <a:off x="531812" y="787782"/>
            <a:ext cx="779767" cy="365125"/>
          </a:xfrm>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7872686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half" idx="2"/>
          </p:nvPr>
        </p:nvSpPr>
        <p:spPr>
          <a:xfrm>
            <a:off x="802825" y="2754225"/>
            <a:ext cx="10872339" cy="2891201"/>
          </a:xfrm>
        </p:spPr>
        <p:txBody>
          <a:bodyPr>
            <a:noAutofit/>
          </a:bodyPr>
          <a:lstStyle/>
          <a:p>
            <a:r>
              <a:rPr lang="en-US" sz="2400" b="1" dirty="0">
                <a:solidFill>
                  <a:schemeClr val="accent3"/>
                </a:solidFill>
              </a:rPr>
              <a:t>British Society for Rheumatology Biologics Register (BSRBR) </a:t>
            </a:r>
            <a:r>
              <a:rPr lang="en-US" sz="2400" dirty="0"/>
              <a:t>is a database which keeps information about RA patients taking TNF antagonists. </a:t>
            </a:r>
            <a:endParaRPr lang="tr-TR" sz="2400" dirty="0"/>
          </a:p>
          <a:p>
            <a:r>
              <a:rPr lang="en-US" sz="2400" dirty="0"/>
              <a:t>Between 2005 and 2006, 11473 patients were registered with the BSRBR. </a:t>
            </a:r>
            <a:endParaRPr lang="tr-TR" sz="2400" dirty="0"/>
          </a:p>
          <a:p>
            <a:r>
              <a:rPr lang="en-US" sz="2400" dirty="0"/>
              <a:t>Of these patients, 17 received </a:t>
            </a:r>
            <a:r>
              <a:rPr lang="tr-TR" sz="2400" b="1" dirty="0" smtClean="0">
                <a:solidFill>
                  <a:schemeClr val="accent3"/>
                </a:solidFill>
              </a:rPr>
              <a:t>ETA</a:t>
            </a:r>
            <a:r>
              <a:rPr lang="en-US" sz="2400" b="1" dirty="0" smtClean="0"/>
              <a:t>, </a:t>
            </a:r>
            <a:r>
              <a:rPr lang="en-US" sz="2400" dirty="0"/>
              <a:t>3 received </a:t>
            </a:r>
            <a:r>
              <a:rPr lang="tr-TR" sz="2400" b="1" dirty="0" smtClean="0">
                <a:solidFill>
                  <a:schemeClr val="accent3"/>
                </a:solidFill>
              </a:rPr>
              <a:t>INF</a:t>
            </a:r>
            <a:r>
              <a:rPr lang="tr-TR" sz="2400" dirty="0" smtClean="0">
                <a:solidFill>
                  <a:schemeClr val="accent3"/>
                </a:solidFill>
              </a:rPr>
              <a:t> </a:t>
            </a:r>
            <a:r>
              <a:rPr lang="en-US" sz="2400" dirty="0" smtClean="0"/>
              <a:t>and </a:t>
            </a:r>
            <a:r>
              <a:rPr lang="en-US" sz="2400" dirty="0"/>
              <a:t>3 received </a:t>
            </a:r>
            <a:r>
              <a:rPr lang="tr-TR" sz="2400" b="1" dirty="0" smtClean="0">
                <a:solidFill>
                  <a:schemeClr val="accent3"/>
                </a:solidFill>
              </a:rPr>
              <a:t>ADA</a:t>
            </a:r>
            <a:r>
              <a:rPr lang="en-US" sz="2400" dirty="0" smtClean="0"/>
              <a:t>. </a:t>
            </a:r>
            <a:endParaRPr lang="tr-TR" sz="2400" dirty="0"/>
          </a:p>
          <a:p>
            <a:r>
              <a:rPr lang="en-US" sz="2400" b="1" i="1" dirty="0">
                <a:solidFill>
                  <a:schemeClr val="accent3"/>
                </a:solidFill>
              </a:rPr>
              <a:t>No congenital malformation </a:t>
            </a:r>
            <a:r>
              <a:rPr lang="en-US" sz="2400" dirty="0"/>
              <a:t>was observed</a:t>
            </a:r>
            <a:r>
              <a:rPr lang="tr-TR" sz="2400" dirty="0"/>
              <a:t>.</a:t>
            </a:r>
          </a:p>
        </p:txBody>
      </p:sp>
      <p:sp>
        <p:nvSpPr>
          <p:cNvPr id="3" name="Slayt Numarası Yer Tutucusu 2"/>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8263" y="376518"/>
            <a:ext cx="9970714" cy="17750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863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D57F1E4F-1CFF-5643-939E-217C01CDF565}" type="slidenum">
              <a:rPr lang="en-US" smtClean="0"/>
              <a:pPr/>
              <a:t>13</a:t>
            </a:fld>
            <a:endParaRPr lang="en-US" dirty="0"/>
          </a:p>
        </p:txBody>
      </p:sp>
      <p:sp>
        <p:nvSpPr>
          <p:cNvPr id="3" name="Dikdörtgen 2"/>
          <p:cNvSpPr/>
          <p:nvPr/>
        </p:nvSpPr>
        <p:spPr>
          <a:xfrm>
            <a:off x="1802295" y="2967335"/>
            <a:ext cx="8945217" cy="2062103"/>
          </a:xfrm>
          <a:prstGeom prst="rect">
            <a:avLst/>
          </a:prstGeom>
        </p:spPr>
        <p:txBody>
          <a:bodyPr wrap="square">
            <a:spAutoFit/>
          </a:bodyPr>
          <a:lstStyle/>
          <a:p>
            <a:r>
              <a:rPr lang="en-US" sz="3200" dirty="0"/>
              <a:t>After this report, another BSRBR report which assesses the outcomes of 118 pregnancies in patients who exposed to TNF antagonists was published in 2008</a:t>
            </a:r>
            <a:r>
              <a:rPr lang="tr-TR" sz="3200" dirty="0"/>
              <a:t>.</a:t>
            </a:r>
          </a:p>
        </p:txBody>
      </p:sp>
    </p:spTree>
    <p:extLst>
      <p:ext uri="{BB962C8B-B14F-4D97-AF65-F5344CB8AC3E}">
        <p14:creationId xmlns:p14="http://schemas.microsoft.com/office/powerpoint/2010/main" val="1718992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çerik Yer Tutucusu 11"/>
          <p:cNvSpPr>
            <a:spLocks noGrp="1"/>
          </p:cNvSpPr>
          <p:nvPr>
            <p:ph sz="half" idx="2"/>
          </p:nvPr>
        </p:nvSpPr>
        <p:spPr>
          <a:xfrm>
            <a:off x="6482688" y="805218"/>
            <a:ext cx="5709312" cy="5240740"/>
          </a:xfrm>
        </p:spPr>
        <p:txBody>
          <a:bodyPr>
            <a:normAutofit lnSpcReduction="10000"/>
          </a:bodyPr>
          <a:lstStyle/>
          <a:p>
            <a:r>
              <a:rPr lang="en-US" dirty="0" smtClean="0"/>
              <a:t>The </a:t>
            </a:r>
            <a:r>
              <a:rPr lang="en-US" dirty="0"/>
              <a:t>rate of miscarriage was 27% in the patients who received anti-TNF at the time of conception (group 1), 17% in those with prior exposure to anti-TNF (group 2) and 10 % in those who never exposed to anti-TNF (group 3).</a:t>
            </a:r>
            <a:endParaRPr lang="tr-TR" dirty="0"/>
          </a:p>
          <a:p>
            <a:r>
              <a:rPr lang="en-US" dirty="0"/>
              <a:t>The rate of premature delivery was 26% in group 1, 17% in group 2, and 20% in group 3. </a:t>
            </a:r>
            <a:endParaRPr lang="tr-TR" dirty="0"/>
          </a:p>
          <a:p>
            <a:r>
              <a:rPr lang="en-US" dirty="0" smtClean="0"/>
              <a:t>A </a:t>
            </a:r>
            <a:r>
              <a:rPr lang="en-US" b="1" dirty="0" smtClean="0">
                <a:solidFill>
                  <a:schemeClr val="accent3"/>
                </a:solidFill>
              </a:rPr>
              <a:t>perinatal death causing from hypoxia </a:t>
            </a:r>
            <a:r>
              <a:rPr lang="en-US" dirty="0" smtClean="0"/>
              <a:t>was reported in a patient who exposed to </a:t>
            </a:r>
            <a:r>
              <a:rPr lang="tr-TR" b="1" dirty="0" smtClean="0">
                <a:solidFill>
                  <a:schemeClr val="accent3"/>
                </a:solidFill>
              </a:rPr>
              <a:t>ETA </a:t>
            </a:r>
            <a:r>
              <a:rPr lang="en-US" dirty="0" smtClean="0"/>
              <a:t>at the time of conception. </a:t>
            </a:r>
            <a:endParaRPr lang="tr-TR" dirty="0" smtClean="0"/>
          </a:p>
          <a:p>
            <a:r>
              <a:rPr lang="en-US" dirty="0" smtClean="0"/>
              <a:t>Additionally </a:t>
            </a:r>
            <a:r>
              <a:rPr lang="tr-TR" dirty="0" smtClean="0"/>
              <a:t>4</a:t>
            </a:r>
            <a:r>
              <a:rPr lang="en-US" dirty="0" smtClean="0"/>
              <a:t> cases of congenital anomalies were reported. </a:t>
            </a:r>
            <a:endParaRPr lang="tr-TR" dirty="0" smtClean="0"/>
          </a:p>
          <a:p>
            <a:r>
              <a:rPr lang="en-US" dirty="0" smtClean="0"/>
              <a:t>In </a:t>
            </a:r>
            <a:r>
              <a:rPr lang="en-US" dirty="0"/>
              <a:t>group 1, </a:t>
            </a:r>
            <a:r>
              <a:rPr lang="en-US" b="1" dirty="0">
                <a:solidFill>
                  <a:schemeClr val="accent3"/>
                </a:solidFill>
              </a:rPr>
              <a:t>congenital hip dysplasia </a:t>
            </a:r>
            <a:r>
              <a:rPr lang="en-US" dirty="0"/>
              <a:t>and </a:t>
            </a:r>
            <a:r>
              <a:rPr lang="en-US" b="1" dirty="0" err="1">
                <a:solidFill>
                  <a:schemeClr val="accent3"/>
                </a:solidFill>
              </a:rPr>
              <a:t>pylorostenosis</a:t>
            </a:r>
            <a:r>
              <a:rPr lang="en-US" dirty="0"/>
              <a:t>, and in group 2 </a:t>
            </a:r>
            <a:r>
              <a:rPr lang="en-US" b="1" dirty="0">
                <a:solidFill>
                  <a:schemeClr val="accent3"/>
                </a:solidFill>
              </a:rPr>
              <a:t>Marcus Gunn syndrome </a:t>
            </a:r>
            <a:r>
              <a:rPr lang="en-US" dirty="0"/>
              <a:t>and </a:t>
            </a:r>
            <a:r>
              <a:rPr lang="en-US" b="1" dirty="0">
                <a:solidFill>
                  <a:schemeClr val="accent3"/>
                </a:solidFill>
              </a:rPr>
              <a:t>infantile </a:t>
            </a:r>
            <a:r>
              <a:rPr lang="en-US" b="1" dirty="0" err="1">
                <a:solidFill>
                  <a:schemeClr val="accent3"/>
                </a:solidFill>
              </a:rPr>
              <a:t>hemangioma</a:t>
            </a:r>
            <a:r>
              <a:rPr lang="en-US" b="1" dirty="0">
                <a:solidFill>
                  <a:schemeClr val="accent3"/>
                </a:solidFill>
              </a:rPr>
              <a:t> </a:t>
            </a:r>
            <a:r>
              <a:rPr lang="en-US" dirty="0"/>
              <a:t>were observed. </a:t>
            </a:r>
            <a:endParaRPr lang="tr-TR" dirty="0"/>
          </a:p>
          <a:p>
            <a:pPr marL="0" indent="0">
              <a:buNone/>
            </a:pPr>
            <a:endParaRPr lang="tr-TR" dirty="0"/>
          </a:p>
        </p:txBody>
      </p:sp>
      <p:sp>
        <p:nvSpPr>
          <p:cNvPr id="2" name="Slayt Numarası Yer Tutucusu 1"/>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9"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85671" y="1339650"/>
            <a:ext cx="6294783" cy="52743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7741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p:txBody>
          <a:bodyPr>
            <a:normAutofit/>
          </a:bodyPr>
          <a:lstStyle/>
          <a:p>
            <a:pPr marL="0" indent="0">
              <a:buNone/>
            </a:pPr>
            <a:r>
              <a:rPr lang="en-US" sz="2400" dirty="0"/>
              <a:t>The authors suggested that treatment with TNF inhibitors might be linked with an increased risk of spontaneous abortion, however the effects of disease activity and other </a:t>
            </a:r>
            <a:r>
              <a:rPr lang="en-US" sz="2400" dirty="0" err="1"/>
              <a:t>antirheumatic</a:t>
            </a:r>
            <a:r>
              <a:rPr lang="en-US" sz="2400" dirty="0"/>
              <a:t> agents could not be eliminated.</a:t>
            </a:r>
            <a:endParaRPr lang="tr-TR" sz="2400" dirty="0"/>
          </a:p>
        </p:txBody>
      </p:sp>
      <p:sp>
        <p:nvSpPr>
          <p:cNvPr id="4" name="İçerik Yer Tutucusu 3"/>
          <p:cNvSpPr>
            <a:spLocks noGrp="1"/>
          </p:cNvSpPr>
          <p:nvPr>
            <p:ph sz="half" idx="2"/>
          </p:nvPr>
        </p:nvSpPr>
        <p:spPr/>
        <p:txBody>
          <a:bodyPr/>
          <a:lstStyle/>
          <a:p>
            <a:endParaRPr lang="en-US"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4431" y="1846053"/>
            <a:ext cx="4416724" cy="41406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0016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dirty="0"/>
          </a:p>
        </p:txBody>
      </p:sp>
      <p:sp>
        <p:nvSpPr>
          <p:cNvPr id="4" name="İçerik Yer Tutucusu 3"/>
          <p:cNvSpPr>
            <a:spLocks noGrp="1"/>
          </p:cNvSpPr>
          <p:nvPr>
            <p:ph sz="half" idx="2"/>
          </p:nvPr>
        </p:nvSpPr>
        <p:spPr/>
        <p:txBody>
          <a:bodyPr/>
          <a:lstStyle/>
          <a:p>
            <a:endParaRPr lang="en-US"/>
          </a:p>
        </p:txBody>
      </p:sp>
      <p:sp>
        <p:nvSpPr>
          <p:cNvPr id="5" name="Slayt Numarası Yer Tutucusu 4"/>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9238" y="-1"/>
            <a:ext cx="10058400" cy="61237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72240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92924" y="624109"/>
            <a:ext cx="8911687" cy="1743309"/>
          </a:xfrm>
        </p:spPr>
        <p:txBody>
          <a:bodyPr>
            <a:normAutofit fontScale="90000"/>
          </a:bodyPr>
          <a:lstStyle/>
          <a:p>
            <a:r>
              <a:rPr lang="tr-TR" dirty="0" smtClean="0"/>
              <a:t> </a:t>
            </a:r>
            <a:r>
              <a:rPr lang="tr-TR" sz="2700" b="1" dirty="0" err="1"/>
              <a:t>According</a:t>
            </a:r>
            <a:r>
              <a:rPr lang="tr-TR" sz="2700" b="1" dirty="0"/>
              <a:t> </a:t>
            </a:r>
            <a:r>
              <a:rPr lang="tr-TR" sz="2700" b="1" dirty="0" err="1"/>
              <a:t>to</a:t>
            </a:r>
            <a:r>
              <a:rPr lang="tr-TR" sz="2700" b="1" dirty="0"/>
              <a:t> EULAR 2014 </a:t>
            </a:r>
            <a:r>
              <a:rPr lang="tr-TR" sz="2700" b="1" dirty="0" err="1"/>
              <a:t>guidelines</a:t>
            </a:r>
            <a:r>
              <a:rPr lang="tr-TR" sz="2700" b="1" dirty="0"/>
              <a:t> </a:t>
            </a:r>
            <a:r>
              <a:rPr lang="tr-TR" sz="2700" b="1" dirty="0" err="1"/>
              <a:t>for</a:t>
            </a:r>
            <a:r>
              <a:rPr lang="tr-TR" sz="2700" b="1" dirty="0"/>
              <a:t> </a:t>
            </a:r>
            <a:r>
              <a:rPr lang="tr-TR" sz="2700" b="1" dirty="0" err="1"/>
              <a:t>use</a:t>
            </a:r>
            <a:r>
              <a:rPr lang="tr-TR" sz="2700" b="1" dirty="0"/>
              <a:t> of </a:t>
            </a:r>
            <a:r>
              <a:rPr lang="tr-TR" sz="2700" b="1" dirty="0" err="1"/>
              <a:t>biologic</a:t>
            </a:r>
            <a:r>
              <a:rPr lang="tr-TR" sz="2700" b="1" dirty="0"/>
              <a:t> </a:t>
            </a:r>
            <a:r>
              <a:rPr lang="tr-TR" sz="2700" b="1" dirty="0" err="1"/>
              <a:t>drugs</a:t>
            </a:r>
            <a:r>
              <a:rPr lang="tr-TR" sz="2700" b="1" dirty="0"/>
              <a:t> in </a:t>
            </a:r>
            <a:r>
              <a:rPr lang="tr-TR" sz="2700" b="1" dirty="0" err="1"/>
              <a:t>clinical</a:t>
            </a:r>
            <a:r>
              <a:rPr lang="tr-TR" sz="2700" b="1" dirty="0"/>
              <a:t> </a:t>
            </a:r>
            <a:r>
              <a:rPr lang="tr-TR" sz="2700" b="1" dirty="0" err="1"/>
              <a:t>practice</a:t>
            </a:r>
            <a:r>
              <a:rPr lang="tr-TR" sz="2700" b="1" dirty="0"/>
              <a:t> in </a:t>
            </a:r>
            <a:r>
              <a:rPr lang="tr-TR" sz="2700" b="1" dirty="0" err="1"/>
              <a:t>pregnant</a:t>
            </a:r>
            <a:r>
              <a:rPr lang="tr-TR" sz="2700" b="1" dirty="0"/>
              <a:t> </a:t>
            </a:r>
            <a:r>
              <a:rPr lang="tr-TR" sz="2700" b="1" dirty="0" err="1"/>
              <a:t>and</a:t>
            </a:r>
            <a:r>
              <a:rPr lang="tr-TR" sz="2700" b="1" dirty="0"/>
              <a:t> </a:t>
            </a:r>
            <a:r>
              <a:rPr lang="tr-TR" sz="2700" b="1" dirty="0" err="1"/>
              <a:t>lactating</a:t>
            </a:r>
            <a:r>
              <a:rPr lang="tr-TR" sz="2700" b="1" dirty="0"/>
              <a:t> </a:t>
            </a:r>
            <a:r>
              <a:rPr lang="tr-TR" sz="2700" b="1" dirty="0" err="1" smtClean="0"/>
              <a:t>patients</a:t>
            </a:r>
            <a:r>
              <a:rPr lang="tr-TR" sz="2200" b="1" dirty="0" smtClean="0"/>
              <a:t/>
            </a:r>
            <a:br>
              <a:rPr lang="tr-TR" sz="2200" b="1" dirty="0" smtClean="0"/>
            </a:br>
            <a:r>
              <a:rPr lang="tr-TR" sz="3100" dirty="0" smtClean="0"/>
              <a:t>                 </a:t>
            </a:r>
            <a:r>
              <a:rPr lang="tr-TR" sz="3100" b="1" dirty="0" smtClean="0"/>
              <a:t>INFLIXIMAB AND ADALIMUMAB</a:t>
            </a:r>
            <a:br>
              <a:rPr lang="tr-TR" sz="3100" b="1" dirty="0" smtClean="0"/>
            </a:br>
            <a:r>
              <a:rPr lang="tr-TR" sz="2200" b="1" dirty="0"/>
              <a:t/>
            </a:r>
            <a:br>
              <a:rPr lang="tr-TR" sz="2200" b="1" dirty="0"/>
            </a:br>
            <a:endParaRPr lang="en-US" sz="2200" b="1" dirty="0"/>
          </a:p>
        </p:txBody>
      </p:sp>
      <p:sp>
        <p:nvSpPr>
          <p:cNvPr id="3" name="İçerik Yer Tutucusu 2"/>
          <p:cNvSpPr>
            <a:spLocks noGrp="1"/>
          </p:cNvSpPr>
          <p:nvPr>
            <p:ph sz="half" idx="1"/>
          </p:nvPr>
        </p:nvSpPr>
        <p:spPr>
          <a:xfrm>
            <a:off x="2589211" y="2705622"/>
            <a:ext cx="8452861" cy="3205599"/>
          </a:xfrm>
        </p:spPr>
        <p:txBody>
          <a:bodyPr>
            <a:normAutofit fontScale="85000" lnSpcReduction="20000"/>
          </a:bodyPr>
          <a:lstStyle/>
          <a:p>
            <a:r>
              <a:rPr lang="tr-TR" sz="3000" dirty="0" err="1"/>
              <a:t>Current</a:t>
            </a:r>
            <a:r>
              <a:rPr lang="tr-TR" sz="3000" dirty="0"/>
              <a:t> </a:t>
            </a:r>
            <a:r>
              <a:rPr lang="tr-TR" sz="3000" dirty="0" err="1"/>
              <a:t>evidence</a:t>
            </a:r>
            <a:r>
              <a:rPr lang="tr-TR" sz="3000" dirty="0"/>
              <a:t> </a:t>
            </a:r>
            <a:r>
              <a:rPr lang="tr-TR" sz="3000" dirty="0" err="1"/>
              <a:t>indicates</a:t>
            </a:r>
            <a:r>
              <a:rPr lang="tr-TR" sz="3000" dirty="0"/>
              <a:t> </a:t>
            </a:r>
            <a:r>
              <a:rPr lang="tr-TR" sz="3000" dirty="0" err="1"/>
              <a:t>no</a:t>
            </a:r>
            <a:r>
              <a:rPr lang="tr-TR" sz="3000" dirty="0"/>
              <a:t> </a:t>
            </a:r>
            <a:r>
              <a:rPr lang="tr-TR" sz="3000" dirty="0" err="1" smtClean="0"/>
              <a:t>increased</a:t>
            </a:r>
            <a:r>
              <a:rPr lang="tr-TR" sz="3000" dirty="0" smtClean="0"/>
              <a:t> </a:t>
            </a:r>
            <a:r>
              <a:rPr lang="tr-TR" sz="3000" dirty="0"/>
              <a:t>rate of </a:t>
            </a:r>
            <a:r>
              <a:rPr lang="tr-TR" sz="3000" dirty="0" err="1"/>
              <a:t>congenital</a:t>
            </a:r>
            <a:r>
              <a:rPr lang="tr-TR" sz="3000" dirty="0"/>
              <a:t> </a:t>
            </a:r>
            <a:r>
              <a:rPr lang="tr-TR" sz="3000" dirty="0" err="1"/>
              <a:t>malformations</a:t>
            </a:r>
            <a:r>
              <a:rPr lang="tr-TR" sz="3000" dirty="0"/>
              <a:t>; it can be </a:t>
            </a:r>
            <a:r>
              <a:rPr lang="tr-TR" sz="3000" dirty="0" err="1"/>
              <a:t>continued</a:t>
            </a:r>
            <a:r>
              <a:rPr lang="tr-TR" sz="3000" dirty="0"/>
              <a:t> </a:t>
            </a:r>
            <a:r>
              <a:rPr lang="tr-TR" sz="3000" dirty="0" err="1"/>
              <a:t>up</a:t>
            </a:r>
            <a:r>
              <a:rPr lang="tr-TR" sz="3000" dirty="0"/>
              <a:t> </a:t>
            </a:r>
            <a:r>
              <a:rPr lang="tr-TR" sz="3000" dirty="0" err="1"/>
              <a:t>to</a:t>
            </a:r>
            <a:r>
              <a:rPr lang="tr-TR" sz="3000" dirty="0"/>
              <a:t> </a:t>
            </a:r>
            <a:r>
              <a:rPr lang="tr-TR" sz="3000" dirty="0" err="1"/>
              <a:t>gestational</a:t>
            </a:r>
            <a:r>
              <a:rPr lang="tr-TR" sz="3000" dirty="0"/>
              <a:t> </a:t>
            </a:r>
            <a:r>
              <a:rPr lang="tr-TR" sz="3000" dirty="0" err="1"/>
              <a:t>week</a:t>
            </a:r>
            <a:r>
              <a:rPr lang="tr-TR" sz="3000" dirty="0"/>
              <a:t> 20; </a:t>
            </a:r>
            <a:r>
              <a:rPr lang="tr-TR" sz="3000" dirty="0" err="1"/>
              <a:t>if</a:t>
            </a:r>
            <a:r>
              <a:rPr lang="tr-TR" sz="3000" dirty="0"/>
              <a:t> </a:t>
            </a:r>
            <a:r>
              <a:rPr lang="tr-TR" sz="3000" dirty="0" err="1"/>
              <a:t>indicated</a:t>
            </a:r>
            <a:r>
              <a:rPr lang="tr-TR" sz="3000" dirty="0"/>
              <a:t>, it can be </a:t>
            </a:r>
            <a:r>
              <a:rPr lang="tr-TR" sz="3000" dirty="0" err="1"/>
              <a:t>used</a:t>
            </a:r>
            <a:r>
              <a:rPr lang="tr-TR" sz="3000" dirty="0"/>
              <a:t> </a:t>
            </a:r>
            <a:r>
              <a:rPr lang="tr-TR" sz="3000" dirty="0" err="1"/>
              <a:t>throughout</a:t>
            </a:r>
            <a:r>
              <a:rPr lang="tr-TR" sz="3000" dirty="0"/>
              <a:t> </a:t>
            </a:r>
            <a:r>
              <a:rPr lang="tr-TR" sz="3000" dirty="0" err="1"/>
              <a:t>pregnancy</a:t>
            </a:r>
            <a:r>
              <a:rPr lang="tr-TR" sz="3000" dirty="0"/>
              <a:t>.</a:t>
            </a:r>
          </a:p>
          <a:p>
            <a:r>
              <a:rPr lang="tr-TR" sz="3000" dirty="0" smtClean="0"/>
              <a:t>INF </a:t>
            </a:r>
            <a:r>
              <a:rPr lang="tr-TR" sz="3000" dirty="0" err="1" smtClean="0"/>
              <a:t>and</a:t>
            </a:r>
            <a:r>
              <a:rPr lang="tr-TR" sz="3000" dirty="0" smtClean="0"/>
              <a:t> ADA is </a:t>
            </a:r>
            <a:r>
              <a:rPr lang="tr-TR" sz="3000" dirty="0" err="1"/>
              <a:t>compatible</a:t>
            </a:r>
            <a:r>
              <a:rPr lang="tr-TR" sz="3000" dirty="0"/>
              <a:t> </a:t>
            </a:r>
            <a:r>
              <a:rPr lang="tr-TR" sz="3000" dirty="0" err="1"/>
              <a:t>with</a:t>
            </a:r>
            <a:r>
              <a:rPr lang="tr-TR" sz="3000" dirty="0"/>
              <a:t> </a:t>
            </a:r>
            <a:r>
              <a:rPr lang="tr-TR" sz="3000" dirty="0" err="1"/>
              <a:t>breast</a:t>
            </a:r>
            <a:r>
              <a:rPr lang="tr-TR" sz="3000" dirty="0"/>
              <a:t> </a:t>
            </a:r>
            <a:r>
              <a:rPr lang="tr-TR" sz="3000" dirty="0" err="1"/>
              <a:t>feeding</a:t>
            </a:r>
            <a:r>
              <a:rPr lang="tr-TR" sz="3000" dirty="0" smtClean="0"/>
              <a:t>.</a:t>
            </a:r>
          </a:p>
          <a:p>
            <a:pPr marL="0" indent="0">
              <a:buNone/>
            </a:pPr>
            <a:endParaRPr lang="tr-TR" sz="1300" dirty="0" smtClean="0"/>
          </a:p>
          <a:p>
            <a:pPr marL="0" indent="0">
              <a:buNone/>
            </a:pPr>
            <a:endParaRPr lang="tr-TR" sz="1300" dirty="0"/>
          </a:p>
          <a:p>
            <a:pPr marL="0" indent="0">
              <a:buNone/>
            </a:pPr>
            <a:endParaRPr lang="tr-TR" sz="1300" dirty="0" smtClean="0"/>
          </a:p>
          <a:p>
            <a:pPr marL="0" indent="0">
              <a:buNone/>
            </a:pPr>
            <a:endParaRPr lang="tr-TR" sz="1300" dirty="0"/>
          </a:p>
          <a:p>
            <a:pPr marL="0" indent="0">
              <a:buNone/>
            </a:pPr>
            <a:r>
              <a:rPr lang="tr-TR" sz="1300" dirty="0" err="1" smtClean="0"/>
              <a:t>Götestam</a:t>
            </a:r>
            <a:r>
              <a:rPr lang="tr-TR" sz="1300" dirty="0" smtClean="0"/>
              <a:t> </a:t>
            </a:r>
            <a:r>
              <a:rPr lang="tr-TR" sz="1300" dirty="0" err="1"/>
              <a:t>Skorpen</a:t>
            </a:r>
            <a:r>
              <a:rPr lang="tr-TR" sz="1300" dirty="0"/>
              <a:t> C, et al. </a:t>
            </a:r>
            <a:r>
              <a:rPr lang="tr-TR" sz="1300" dirty="0" err="1"/>
              <a:t>Ann</a:t>
            </a:r>
            <a:r>
              <a:rPr lang="tr-TR" sz="1300" dirty="0"/>
              <a:t> </a:t>
            </a:r>
            <a:r>
              <a:rPr lang="tr-TR" sz="1300" dirty="0" err="1"/>
              <a:t>Rheum</a:t>
            </a:r>
            <a:r>
              <a:rPr lang="tr-TR" sz="1300" dirty="0"/>
              <a:t> </a:t>
            </a:r>
            <a:r>
              <a:rPr lang="tr-TR" sz="1300" dirty="0" err="1"/>
              <a:t>Dis</a:t>
            </a:r>
            <a:r>
              <a:rPr lang="tr-TR" sz="1300" dirty="0"/>
              <a:t> 2016; 0:1-16</a:t>
            </a:r>
          </a:p>
          <a:p>
            <a:endParaRPr lang="tr-TR" sz="2400" dirty="0"/>
          </a:p>
          <a:p>
            <a:endParaRPr lang="en-US"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37330994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2400" b="1" dirty="0" err="1"/>
              <a:t>According</a:t>
            </a:r>
            <a:r>
              <a:rPr lang="tr-TR" sz="2400" b="1" dirty="0"/>
              <a:t> </a:t>
            </a:r>
            <a:r>
              <a:rPr lang="tr-TR" sz="2400" b="1" dirty="0" err="1"/>
              <a:t>to</a:t>
            </a:r>
            <a:r>
              <a:rPr lang="tr-TR" sz="2400" b="1" dirty="0"/>
              <a:t> EULAR 2014 </a:t>
            </a:r>
            <a:r>
              <a:rPr lang="tr-TR" sz="2400" b="1" dirty="0" err="1"/>
              <a:t>guidelines</a:t>
            </a:r>
            <a:r>
              <a:rPr lang="tr-TR" sz="2400" b="1" dirty="0"/>
              <a:t> </a:t>
            </a:r>
            <a:r>
              <a:rPr lang="tr-TR" sz="2400" b="1" dirty="0" err="1"/>
              <a:t>for</a:t>
            </a:r>
            <a:r>
              <a:rPr lang="tr-TR" sz="2400" b="1" dirty="0"/>
              <a:t> </a:t>
            </a:r>
            <a:r>
              <a:rPr lang="tr-TR" sz="2400" b="1" dirty="0" err="1"/>
              <a:t>use</a:t>
            </a:r>
            <a:r>
              <a:rPr lang="tr-TR" sz="2400" b="1" dirty="0"/>
              <a:t> of </a:t>
            </a:r>
            <a:r>
              <a:rPr lang="tr-TR" sz="2400" b="1" dirty="0" err="1"/>
              <a:t>biologic</a:t>
            </a:r>
            <a:r>
              <a:rPr lang="tr-TR" sz="2400" b="1" dirty="0"/>
              <a:t> </a:t>
            </a:r>
            <a:r>
              <a:rPr lang="tr-TR" sz="2400" b="1" dirty="0" err="1"/>
              <a:t>drugs</a:t>
            </a:r>
            <a:r>
              <a:rPr lang="tr-TR" sz="2400" b="1" dirty="0"/>
              <a:t> in </a:t>
            </a:r>
            <a:r>
              <a:rPr lang="tr-TR" sz="2400" b="1" dirty="0" err="1"/>
              <a:t>clinical</a:t>
            </a:r>
            <a:r>
              <a:rPr lang="tr-TR" sz="2400" b="1" dirty="0"/>
              <a:t> </a:t>
            </a:r>
            <a:r>
              <a:rPr lang="tr-TR" sz="2400" b="1" dirty="0" err="1"/>
              <a:t>practice</a:t>
            </a:r>
            <a:r>
              <a:rPr lang="tr-TR" sz="2400" b="1" dirty="0"/>
              <a:t> in </a:t>
            </a:r>
            <a:r>
              <a:rPr lang="tr-TR" sz="2400" b="1" dirty="0" err="1"/>
              <a:t>pregnant</a:t>
            </a:r>
            <a:r>
              <a:rPr lang="tr-TR" sz="2400" b="1" dirty="0"/>
              <a:t> </a:t>
            </a:r>
            <a:r>
              <a:rPr lang="tr-TR" sz="2400" b="1" dirty="0" err="1"/>
              <a:t>and</a:t>
            </a:r>
            <a:r>
              <a:rPr lang="tr-TR" sz="2400" b="1" dirty="0"/>
              <a:t> </a:t>
            </a:r>
            <a:r>
              <a:rPr lang="tr-TR" sz="2400" b="1" dirty="0" err="1"/>
              <a:t>lactating</a:t>
            </a:r>
            <a:r>
              <a:rPr lang="tr-TR" sz="2400" b="1" dirty="0"/>
              <a:t> </a:t>
            </a:r>
            <a:r>
              <a:rPr lang="tr-TR" sz="2400" b="1" dirty="0" err="1"/>
              <a:t>patients</a:t>
            </a:r>
            <a:r>
              <a:rPr lang="tr-TR" b="1" dirty="0"/>
              <a:t/>
            </a:r>
            <a:br>
              <a:rPr lang="tr-TR" b="1" dirty="0"/>
            </a:br>
            <a:r>
              <a:rPr lang="tr-TR" sz="2700" dirty="0"/>
              <a:t>                     </a:t>
            </a:r>
            <a:r>
              <a:rPr lang="tr-TR" sz="2700" dirty="0" smtClean="0"/>
              <a:t>            </a:t>
            </a:r>
            <a:br>
              <a:rPr lang="tr-TR" sz="2700" dirty="0" smtClean="0"/>
            </a:br>
            <a:r>
              <a:rPr lang="tr-TR" sz="2700" dirty="0"/>
              <a:t> </a:t>
            </a:r>
            <a:r>
              <a:rPr lang="tr-TR" sz="2700" dirty="0" smtClean="0"/>
              <a:t>                                       </a:t>
            </a:r>
            <a:r>
              <a:rPr lang="tr-TR" sz="2700" b="1" dirty="0" smtClean="0"/>
              <a:t>ETANERCEPT</a:t>
            </a:r>
            <a:endParaRPr lang="en-US" sz="2700" b="1" dirty="0"/>
          </a:p>
        </p:txBody>
      </p:sp>
      <p:sp>
        <p:nvSpPr>
          <p:cNvPr id="3" name="İçerik Yer Tutucusu 2"/>
          <p:cNvSpPr>
            <a:spLocks noGrp="1"/>
          </p:cNvSpPr>
          <p:nvPr>
            <p:ph sz="half" idx="1"/>
          </p:nvPr>
        </p:nvSpPr>
        <p:spPr>
          <a:xfrm>
            <a:off x="2589211" y="1880558"/>
            <a:ext cx="8674533" cy="4030664"/>
          </a:xfrm>
        </p:spPr>
        <p:txBody>
          <a:bodyPr>
            <a:normAutofit lnSpcReduction="10000"/>
          </a:bodyPr>
          <a:lstStyle/>
          <a:p>
            <a:endParaRPr lang="tr-TR" sz="2600" dirty="0" smtClean="0"/>
          </a:p>
          <a:p>
            <a:r>
              <a:rPr lang="tr-TR" sz="2600" dirty="0" err="1" smtClean="0"/>
              <a:t>Current</a:t>
            </a:r>
            <a:r>
              <a:rPr lang="tr-TR" sz="2600" dirty="0" smtClean="0"/>
              <a:t> </a:t>
            </a:r>
            <a:r>
              <a:rPr lang="tr-TR" sz="2600" dirty="0" err="1"/>
              <a:t>evidence</a:t>
            </a:r>
            <a:r>
              <a:rPr lang="tr-TR" sz="2600" dirty="0"/>
              <a:t> </a:t>
            </a:r>
            <a:r>
              <a:rPr lang="tr-TR" sz="2600" dirty="0" err="1"/>
              <a:t>indicates</a:t>
            </a:r>
            <a:r>
              <a:rPr lang="tr-TR" sz="2600" dirty="0"/>
              <a:t> </a:t>
            </a:r>
            <a:r>
              <a:rPr lang="tr-TR" sz="2600" dirty="0" err="1"/>
              <a:t>no</a:t>
            </a:r>
            <a:r>
              <a:rPr lang="tr-TR" sz="2600" dirty="0"/>
              <a:t> </a:t>
            </a:r>
            <a:r>
              <a:rPr lang="tr-TR" sz="2600" dirty="0" err="1" smtClean="0"/>
              <a:t>increased</a:t>
            </a:r>
            <a:r>
              <a:rPr lang="tr-TR" sz="2600" dirty="0" smtClean="0"/>
              <a:t> </a:t>
            </a:r>
            <a:r>
              <a:rPr lang="tr-TR" sz="2600" dirty="0"/>
              <a:t>rate of </a:t>
            </a:r>
            <a:r>
              <a:rPr lang="tr-TR" sz="2600" dirty="0" err="1"/>
              <a:t>congenital</a:t>
            </a:r>
            <a:r>
              <a:rPr lang="tr-TR" sz="2600" dirty="0"/>
              <a:t> </a:t>
            </a:r>
            <a:r>
              <a:rPr lang="tr-TR" sz="2600" dirty="0" err="1"/>
              <a:t>malformations</a:t>
            </a:r>
            <a:r>
              <a:rPr lang="tr-TR" sz="2600" dirty="0"/>
              <a:t>; it can be </a:t>
            </a:r>
            <a:r>
              <a:rPr lang="tr-TR" sz="2600" dirty="0" err="1"/>
              <a:t>continued</a:t>
            </a:r>
            <a:r>
              <a:rPr lang="tr-TR" sz="2600" dirty="0"/>
              <a:t> </a:t>
            </a:r>
            <a:r>
              <a:rPr lang="tr-TR" sz="2600" dirty="0" err="1"/>
              <a:t>up</a:t>
            </a:r>
            <a:r>
              <a:rPr lang="tr-TR" sz="2600" dirty="0"/>
              <a:t> </a:t>
            </a:r>
            <a:r>
              <a:rPr lang="tr-TR" sz="2600" dirty="0" err="1"/>
              <a:t>to</a:t>
            </a:r>
            <a:r>
              <a:rPr lang="tr-TR" sz="2600" dirty="0"/>
              <a:t> </a:t>
            </a:r>
            <a:r>
              <a:rPr lang="tr-TR" sz="2600" dirty="0" err="1"/>
              <a:t>gestational</a:t>
            </a:r>
            <a:r>
              <a:rPr lang="tr-TR" sz="2600" dirty="0"/>
              <a:t> </a:t>
            </a:r>
            <a:r>
              <a:rPr lang="tr-TR" sz="2600" dirty="0" err="1"/>
              <a:t>week</a:t>
            </a:r>
            <a:r>
              <a:rPr lang="tr-TR" sz="2600" dirty="0"/>
              <a:t> 30-32; </a:t>
            </a:r>
            <a:r>
              <a:rPr lang="tr-TR" sz="2600" dirty="0" err="1"/>
              <a:t>if</a:t>
            </a:r>
            <a:r>
              <a:rPr lang="tr-TR" sz="2600" dirty="0"/>
              <a:t> </a:t>
            </a:r>
            <a:r>
              <a:rPr lang="tr-TR" sz="2600" dirty="0" err="1"/>
              <a:t>indicated</a:t>
            </a:r>
            <a:r>
              <a:rPr lang="tr-TR" sz="2600" dirty="0"/>
              <a:t>, it can be </a:t>
            </a:r>
            <a:r>
              <a:rPr lang="tr-TR" sz="2600" dirty="0" err="1"/>
              <a:t>used</a:t>
            </a:r>
            <a:r>
              <a:rPr lang="tr-TR" sz="2600" dirty="0"/>
              <a:t> </a:t>
            </a:r>
            <a:r>
              <a:rPr lang="tr-TR" sz="2600" dirty="0" err="1"/>
              <a:t>throughout</a:t>
            </a:r>
            <a:r>
              <a:rPr lang="tr-TR" sz="2600" dirty="0"/>
              <a:t> </a:t>
            </a:r>
            <a:r>
              <a:rPr lang="tr-TR" sz="2600" dirty="0" err="1"/>
              <a:t>pregnancy</a:t>
            </a:r>
            <a:r>
              <a:rPr lang="tr-TR" sz="2600" dirty="0"/>
              <a:t>.</a:t>
            </a:r>
          </a:p>
          <a:p>
            <a:r>
              <a:rPr lang="tr-TR" sz="2600" dirty="0"/>
              <a:t>ETA is </a:t>
            </a:r>
            <a:r>
              <a:rPr lang="tr-TR" sz="2600" dirty="0" err="1"/>
              <a:t>compatible</a:t>
            </a:r>
            <a:r>
              <a:rPr lang="tr-TR" sz="2600" dirty="0"/>
              <a:t> </a:t>
            </a:r>
            <a:r>
              <a:rPr lang="tr-TR" sz="2600" dirty="0" err="1"/>
              <a:t>with</a:t>
            </a:r>
            <a:r>
              <a:rPr lang="tr-TR" sz="2600" dirty="0"/>
              <a:t> </a:t>
            </a:r>
            <a:r>
              <a:rPr lang="tr-TR" sz="2600" dirty="0" err="1"/>
              <a:t>breast</a:t>
            </a:r>
            <a:r>
              <a:rPr lang="tr-TR" sz="2600" dirty="0"/>
              <a:t> </a:t>
            </a:r>
            <a:r>
              <a:rPr lang="tr-TR" sz="2600" dirty="0" err="1"/>
              <a:t>feeding</a:t>
            </a:r>
            <a:r>
              <a:rPr lang="tr-TR" sz="2600" dirty="0" smtClean="0"/>
              <a:t>.</a:t>
            </a:r>
          </a:p>
          <a:p>
            <a:pPr marL="0" indent="0">
              <a:buNone/>
            </a:pPr>
            <a:endParaRPr lang="tr-TR" sz="1200" dirty="0" smtClean="0"/>
          </a:p>
          <a:p>
            <a:pPr marL="0" indent="0">
              <a:buNone/>
            </a:pPr>
            <a:endParaRPr lang="tr-TR" sz="1200" dirty="0"/>
          </a:p>
          <a:p>
            <a:pPr marL="0" indent="0">
              <a:buNone/>
            </a:pPr>
            <a:endParaRPr lang="tr-TR" sz="1200" dirty="0" smtClean="0"/>
          </a:p>
          <a:p>
            <a:pPr marL="0" indent="0">
              <a:buNone/>
            </a:pPr>
            <a:endParaRPr lang="tr-TR" sz="1200" dirty="0"/>
          </a:p>
          <a:p>
            <a:pPr marL="0" indent="0">
              <a:buNone/>
            </a:pPr>
            <a:r>
              <a:rPr lang="tr-TR" sz="1200" dirty="0" err="1" smtClean="0"/>
              <a:t>Götestam</a:t>
            </a:r>
            <a:r>
              <a:rPr lang="tr-TR" sz="1200" dirty="0" smtClean="0"/>
              <a:t> </a:t>
            </a:r>
            <a:r>
              <a:rPr lang="tr-TR" sz="1200" dirty="0" err="1"/>
              <a:t>Skorpen</a:t>
            </a:r>
            <a:r>
              <a:rPr lang="tr-TR" sz="1200" dirty="0"/>
              <a:t> C, et al. </a:t>
            </a:r>
            <a:r>
              <a:rPr lang="tr-TR" sz="1200" dirty="0" err="1"/>
              <a:t>Ann</a:t>
            </a:r>
            <a:r>
              <a:rPr lang="tr-TR" sz="1200" dirty="0"/>
              <a:t> </a:t>
            </a:r>
            <a:r>
              <a:rPr lang="tr-TR" sz="1200" dirty="0" err="1"/>
              <a:t>Rheum</a:t>
            </a:r>
            <a:r>
              <a:rPr lang="tr-TR" sz="1200" dirty="0"/>
              <a:t> </a:t>
            </a:r>
            <a:r>
              <a:rPr lang="tr-TR" sz="1200" dirty="0" err="1"/>
              <a:t>Dis</a:t>
            </a:r>
            <a:r>
              <a:rPr lang="tr-TR" sz="1200" dirty="0"/>
              <a:t> 2016; 0:1-16</a:t>
            </a:r>
          </a:p>
          <a:p>
            <a:endParaRPr lang="tr-TR" dirty="0"/>
          </a:p>
          <a:p>
            <a:endParaRPr lang="en-US"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2386539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92924" y="624109"/>
            <a:ext cx="8911687" cy="1830991"/>
          </a:xfrm>
        </p:spPr>
        <p:txBody>
          <a:bodyPr>
            <a:normAutofit/>
          </a:bodyPr>
          <a:lstStyle/>
          <a:p>
            <a:r>
              <a:rPr lang="tr-TR" b="1" dirty="0" smtClean="0"/>
              <a:t> </a:t>
            </a:r>
            <a:r>
              <a:rPr lang="tr-TR" sz="2700" b="1" dirty="0" smtClean="0"/>
              <a:t/>
            </a:r>
            <a:br>
              <a:rPr lang="tr-TR" sz="2700" b="1" dirty="0" smtClean="0"/>
            </a:br>
            <a:r>
              <a:rPr lang="tr-TR" sz="2700" b="1" dirty="0"/>
              <a:t> </a:t>
            </a:r>
            <a:r>
              <a:rPr lang="tr-TR" sz="2700" b="1" dirty="0" smtClean="0"/>
              <a:t>                               </a:t>
            </a:r>
            <a:r>
              <a:rPr lang="tr-TR" sz="3200" b="1" dirty="0" smtClean="0"/>
              <a:t>CERTOLIZUMAB</a:t>
            </a:r>
            <a:endParaRPr lang="en-US" sz="3200" b="1" dirty="0"/>
          </a:p>
        </p:txBody>
      </p:sp>
      <p:sp>
        <p:nvSpPr>
          <p:cNvPr id="3" name="İçerik Yer Tutucusu 2"/>
          <p:cNvSpPr>
            <a:spLocks noGrp="1"/>
          </p:cNvSpPr>
          <p:nvPr>
            <p:ph sz="half" idx="1"/>
          </p:nvPr>
        </p:nvSpPr>
        <p:spPr>
          <a:xfrm>
            <a:off x="2589212" y="2505204"/>
            <a:ext cx="9056448" cy="3406017"/>
          </a:xfrm>
        </p:spPr>
        <p:txBody>
          <a:bodyPr>
            <a:normAutofit fontScale="92500" lnSpcReduction="10000"/>
          </a:bodyPr>
          <a:lstStyle/>
          <a:p>
            <a:r>
              <a:rPr lang="en-US" sz="2800" dirty="0" err="1"/>
              <a:t>Certolizumab</a:t>
            </a:r>
            <a:r>
              <a:rPr lang="en-US" sz="2800" dirty="0"/>
              <a:t> is different from other TNF inhibitors, it does not contain Fc region, thus it is not actively transported through the </a:t>
            </a:r>
            <a:r>
              <a:rPr lang="en-US" sz="2800" dirty="0" smtClean="0"/>
              <a:t>placenta</a:t>
            </a:r>
            <a:r>
              <a:rPr lang="tr-TR" sz="2800" dirty="0" smtClean="0"/>
              <a:t>. </a:t>
            </a:r>
            <a:r>
              <a:rPr lang="en-US" sz="2800" dirty="0" smtClean="0"/>
              <a:t>It </a:t>
            </a:r>
            <a:r>
              <a:rPr lang="en-US" sz="2800" dirty="0"/>
              <a:t>has only minimal</a:t>
            </a:r>
            <a:r>
              <a:rPr lang="tr-TR" sz="2800" dirty="0"/>
              <a:t> </a:t>
            </a:r>
            <a:r>
              <a:rPr lang="en-US" sz="2800" dirty="0" err="1"/>
              <a:t>transplacental</a:t>
            </a:r>
            <a:r>
              <a:rPr lang="en-US" sz="2800" dirty="0"/>
              <a:t> transmission to newborn via passive diffusion during first, second and third </a:t>
            </a:r>
            <a:r>
              <a:rPr lang="en-US" sz="2800" dirty="0" smtClean="0"/>
              <a:t>trimester</a:t>
            </a:r>
            <a:r>
              <a:rPr lang="tr-TR" sz="2800" dirty="0" smtClean="0"/>
              <a:t>s. </a:t>
            </a:r>
          </a:p>
          <a:p>
            <a:endParaRPr lang="tr-TR" sz="1100" dirty="0" smtClean="0"/>
          </a:p>
          <a:p>
            <a:endParaRPr lang="tr-TR" sz="1100" dirty="0"/>
          </a:p>
          <a:p>
            <a:r>
              <a:rPr lang="en-US" sz="1100" dirty="0" err="1" smtClean="0"/>
              <a:t>Bortlik</a:t>
            </a:r>
            <a:r>
              <a:rPr lang="en-US" sz="1100" dirty="0" smtClean="0"/>
              <a:t> </a:t>
            </a:r>
            <a:r>
              <a:rPr lang="en-US" sz="1100" dirty="0"/>
              <a:t>M, </a:t>
            </a:r>
            <a:r>
              <a:rPr lang="tr-TR" sz="1100" dirty="0" smtClean="0"/>
              <a:t>et al. </a:t>
            </a:r>
            <a:r>
              <a:rPr lang="tr-TR" sz="1100" dirty="0" err="1" smtClean="0"/>
              <a:t>Pregnancy</a:t>
            </a:r>
            <a:r>
              <a:rPr lang="tr-TR" sz="1100" dirty="0" smtClean="0"/>
              <a:t> </a:t>
            </a:r>
            <a:r>
              <a:rPr lang="tr-TR" sz="1100" dirty="0" err="1" smtClean="0"/>
              <a:t>and</a:t>
            </a:r>
            <a:r>
              <a:rPr lang="tr-TR" sz="1100" dirty="0" smtClean="0"/>
              <a:t> </a:t>
            </a:r>
            <a:r>
              <a:rPr lang="tr-TR" sz="1100" dirty="0" err="1" smtClean="0"/>
              <a:t>new</a:t>
            </a:r>
            <a:r>
              <a:rPr lang="tr-TR" sz="1100" dirty="0" smtClean="0"/>
              <a:t> </a:t>
            </a:r>
            <a:r>
              <a:rPr lang="tr-TR" sz="1100" dirty="0" err="1" smtClean="0"/>
              <a:t>born</a:t>
            </a:r>
            <a:r>
              <a:rPr lang="tr-TR" sz="1100" dirty="0" smtClean="0"/>
              <a:t> </a:t>
            </a:r>
            <a:r>
              <a:rPr lang="tr-TR" sz="1100" dirty="0" err="1" smtClean="0"/>
              <a:t>outcomes</a:t>
            </a:r>
            <a:r>
              <a:rPr lang="tr-TR" sz="1100" dirty="0"/>
              <a:t> </a:t>
            </a:r>
            <a:r>
              <a:rPr lang="tr-TR" sz="1100" dirty="0" smtClean="0"/>
              <a:t>of </a:t>
            </a:r>
            <a:r>
              <a:rPr lang="tr-TR" sz="1100" dirty="0" err="1" smtClean="0"/>
              <a:t>mothers</a:t>
            </a:r>
            <a:r>
              <a:rPr lang="tr-TR" sz="1100" dirty="0" smtClean="0"/>
              <a:t> </a:t>
            </a:r>
            <a:r>
              <a:rPr lang="tr-TR" sz="1100" dirty="0" err="1" smtClean="0"/>
              <a:t>with</a:t>
            </a:r>
            <a:r>
              <a:rPr lang="tr-TR" sz="1100" dirty="0" smtClean="0"/>
              <a:t> IBD </a:t>
            </a:r>
            <a:r>
              <a:rPr lang="tr-TR" sz="1100" dirty="0" err="1" smtClean="0"/>
              <a:t>exposed</a:t>
            </a:r>
            <a:r>
              <a:rPr lang="tr-TR" sz="1100" dirty="0" smtClean="0"/>
              <a:t> </a:t>
            </a:r>
            <a:r>
              <a:rPr lang="tr-TR" sz="1100" dirty="0" err="1" smtClean="0"/>
              <a:t>to</a:t>
            </a:r>
            <a:r>
              <a:rPr lang="tr-TR" sz="1100" dirty="0" smtClean="0"/>
              <a:t> anti-TNF </a:t>
            </a:r>
            <a:r>
              <a:rPr lang="tr-TR" sz="1100" dirty="0" err="1" smtClean="0"/>
              <a:t>alpha</a:t>
            </a:r>
            <a:r>
              <a:rPr lang="tr-TR" sz="1100" dirty="0" smtClean="0"/>
              <a:t> </a:t>
            </a:r>
            <a:r>
              <a:rPr lang="tr-TR" sz="1100" dirty="0" err="1" smtClean="0"/>
              <a:t>therapy</a:t>
            </a:r>
            <a:r>
              <a:rPr lang="tr-TR" sz="1100" dirty="0" smtClean="0"/>
              <a:t> </a:t>
            </a:r>
            <a:r>
              <a:rPr lang="tr-TR" sz="1100" dirty="0" err="1" smtClean="0"/>
              <a:t>during</a:t>
            </a:r>
            <a:r>
              <a:rPr lang="tr-TR" sz="1100" dirty="0" smtClean="0"/>
              <a:t> </a:t>
            </a:r>
            <a:r>
              <a:rPr lang="tr-TR" sz="1100" dirty="0" err="1" smtClean="0"/>
              <a:t>pregnancy</a:t>
            </a:r>
            <a:r>
              <a:rPr lang="tr-TR" sz="1100" dirty="0" smtClean="0"/>
              <a:t>: </a:t>
            </a:r>
            <a:r>
              <a:rPr lang="tr-TR" sz="1100" dirty="0" err="1" smtClean="0"/>
              <a:t>three</a:t>
            </a:r>
            <a:r>
              <a:rPr lang="tr-TR" sz="1100" dirty="0" smtClean="0"/>
              <a:t> </a:t>
            </a:r>
            <a:r>
              <a:rPr lang="tr-TR" sz="1100" dirty="0" err="1" smtClean="0"/>
              <a:t>center</a:t>
            </a:r>
            <a:r>
              <a:rPr lang="tr-TR" sz="1100" dirty="0" smtClean="0"/>
              <a:t> </a:t>
            </a:r>
            <a:r>
              <a:rPr lang="tr-TR" sz="1100" dirty="0" err="1" smtClean="0"/>
              <a:t>study</a:t>
            </a:r>
            <a:r>
              <a:rPr lang="tr-TR" sz="1100" dirty="0" smtClean="0"/>
              <a:t>. </a:t>
            </a:r>
            <a:r>
              <a:rPr lang="en-US" sz="1100" dirty="0" err="1" smtClean="0"/>
              <a:t>Scand</a:t>
            </a:r>
            <a:r>
              <a:rPr lang="en-US" sz="1100" dirty="0" smtClean="0"/>
              <a:t> </a:t>
            </a:r>
            <a:r>
              <a:rPr lang="en-US" sz="1100" dirty="0"/>
              <a:t>J </a:t>
            </a:r>
            <a:r>
              <a:rPr lang="en-US" sz="1100" dirty="0" err="1"/>
              <a:t>Gastroenterol</a:t>
            </a:r>
            <a:r>
              <a:rPr lang="en-US" sz="1100" dirty="0"/>
              <a:t>. 2013;48(8):951-8 </a:t>
            </a:r>
            <a:endParaRPr lang="tr-TR" sz="1100" dirty="0" smtClean="0"/>
          </a:p>
          <a:p>
            <a:r>
              <a:rPr lang="tr-TR" sz="1100" dirty="0" err="1" smtClean="0">
                <a:solidFill>
                  <a:schemeClr val="tx1"/>
                </a:solidFill>
              </a:rPr>
              <a:t>Mahadevan</a:t>
            </a:r>
            <a:r>
              <a:rPr lang="tr-TR" sz="1100" dirty="0" smtClean="0">
                <a:solidFill>
                  <a:schemeClr val="tx1"/>
                </a:solidFill>
              </a:rPr>
              <a:t> U,</a:t>
            </a:r>
            <a:r>
              <a:rPr lang="en-US" sz="1100" dirty="0"/>
              <a:t> </a:t>
            </a:r>
            <a:r>
              <a:rPr lang="tr-TR" sz="1100" dirty="0" smtClean="0"/>
              <a:t>et al. </a:t>
            </a:r>
            <a:r>
              <a:rPr lang="en-US" sz="1100" dirty="0" smtClean="0"/>
              <a:t>Placental </a:t>
            </a:r>
            <a:r>
              <a:rPr lang="en-US" sz="1100" dirty="0"/>
              <a:t>transfer of anti-tumor necrosis factor agents in pregnant patients with inflammatory bowel disease. </a:t>
            </a:r>
            <a:r>
              <a:rPr lang="tr-TR" sz="1100" dirty="0" err="1" smtClean="0"/>
              <a:t>Clin</a:t>
            </a:r>
            <a:r>
              <a:rPr lang="tr-TR" sz="1100" dirty="0" smtClean="0"/>
              <a:t> </a:t>
            </a:r>
            <a:r>
              <a:rPr lang="tr-TR" sz="1100" dirty="0" err="1" smtClean="0"/>
              <a:t>Gastroenterol</a:t>
            </a:r>
            <a:r>
              <a:rPr lang="tr-TR" sz="1100" dirty="0" smtClean="0"/>
              <a:t> </a:t>
            </a:r>
            <a:r>
              <a:rPr lang="tr-TR" sz="1100" dirty="0" err="1" smtClean="0"/>
              <a:t>Hepatol</a:t>
            </a:r>
            <a:r>
              <a:rPr lang="tr-TR" sz="1100" dirty="0" smtClean="0"/>
              <a:t> </a:t>
            </a:r>
            <a:r>
              <a:rPr lang="en-US" sz="1100" dirty="0" smtClean="0"/>
              <a:t>2013;11(3</a:t>
            </a:r>
            <a:r>
              <a:rPr lang="en-US" sz="1100" dirty="0"/>
              <a:t>):286-92 </a:t>
            </a:r>
          </a:p>
        </p:txBody>
      </p:sp>
      <p:sp>
        <p:nvSpPr>
          <p:cNvPr id="5" name="Slayt Numarası Yer Tutucusu 4"/>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5613607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half" idx="2"/>
          </p:nvPr>
        </p:nvSpPr>
        <p:spPr>
          <a:xfrm>
            <a:off x="7190747" y="1000664"/>
            <a:ext cx="4313864" cy="5227608"/>
          </a:xfrm>
        </p:spPr>
        <p:txBody>
          <a:bodyPr>
            <a:normAutofit/>
          </a:bodyPr>
          <a:lstStyle/>
          <a:p>
            <a:r>
              <a:rPr lang="en-US" dirty="0"/>
              <a:t>The UCB </a:t>
            </a:r>
            <a:r>
              <a:rPr lang="en-US" dirty="0" err="1"/>
              <a:t>Pharma</a:t>
            </a:r>
            <a:r>
              <a:rPr lang="en-US" dirty="0"/>
              <a:t> global safety database revealed 69.5% live birth rate in 190 pregnant women exposed to </a:t>
            </a:r>
            <a:r>
              <a:rPr lang="tr-TR" b="1" dirty="0" smtClean="0">
                <a:solidFill>
                  <a:schemeClr val="accent3"/>
                </a:solidFill>
              </a:rPr>
              <a:t>CZP</a:t>
            </a:r>
            <a:r>
              <a:rPr lang="tr-TR" dirty="0" smtClean="0"/>
              <a:t>. </a:t>
            </a:r>
            <a:endParaRPr lang="tr-TR" dirty="0"/>
          </a:p>
          <a:p>
            <a:r>
              <a:rPr lang="en-US" dirty="0"/>
              <a:t>The rates of spontaneous abortions and elective terminations were 18.9% and 11.6%, respectively. Five birth defects were observed in four infants among all live births: </a:t>
            </a:r>
            <a:r>
              <a:rPr lang="en-US" b="1" dirty="0" err="1">
                <a:solidFill>
                  <a:schemeClr val="accent3"/>
                </a:solidFill>
              </a:rPr>
              <a:t>vesicoureteral</a:t>
            </a:r>
            <a:r>
              <a:rPr lang="en-US" b="1" dirty="0">
                <a:solidFill>
                  <a:schemeClr val="accent3"/>
                </a:solidFill>
              </a:rPr>
              <a:t> reflux</a:t>
            </a:r>
            <a:r>
              <a:rPr lang="en-US" dirty="0"/>
              <a:t>, </a:t>
            </a:r>
            <a:r>
              <a:rPr lang="en-US" b="1" dirty="0">
                <a:solidFill>
                  <a:schemeClr val="accent3"/>
                </a:solidFill>
              </a:rPr>
              <a:t>congenital </a:t>
            </a:r>
            <a:r>
              <a:rPr lang="en-US" b="1" dirty="0" err="1">
                <a:solidFill>
                  <a:schemeClr val="accent3"/>
                </a:solidFill>
              </a:rPr>
              <a:t>megacolon</a:t>
            </a:r>
            <a:r>
              <a:rPr lang="en-US" b="1" dirty="0">
                <a:solidFill>
                  <a:schemeClr val="accent3"/>
                </a:solidFill>
              </a:rPr>
              <a:t>, congenital </a:t>
            </a:r>
            <a:r>
              <a:rPr lang="en-US" b="1" dirty="0" err="1">
                <a:solidFill>
                  <a:schemeClr val="accent3"/>
                </a:solidFill>
              </a:rPr>
              <a:t>talipes</a:t>
            </a:r>
            <a:r>
              <a:rPr lang="en-US" b="1" dirty="0">
                <a:solidFill>
                  <a:schemeClr val="accent3"/>
                </a:solidFill>
              </a:rPr>
              <a:t> </a:t>
            </a:r>
            <a:r>
              <a:rPr lang="en-US" b="1" dirty="0" err="1">
                <a:solidFill>
                  <a:schemeClr val="accent3"/>
                </a:solidFill>
              </a:rPr>
              <a:t>equinovarus</a:t>
            </a:r>
            <a:r>
              <a:rPr lang="en-US" b="1" dirty="0">
                <a:solidFill>
                  <a:schemeClr val="accent3"/>
                </a:solidFill>
              </a:rPr>
              <a:t>, aortic arch anomaly</a:t>
            </a:r>
            <a:r>
              <a:rPr lang="en-US" dirty="0"/>
              <a:t>, and </a:t>
            </a:r>
            <a:r>
              <a:rPr lang="en-US" b="1" dirty="0">
                <a:solidFill>
                  <a:schemeClr val="accent3"/>
                </a:solidFill>
              </a:rPr>
              <a:t>unilateral </a:t>
            </a:r>
            <a:r>
              <a:rPr lang="en-US" b="1" dirty="0" err="1">
                <a:solidFill>
                  <a:schemeClr val="accent3"/>
                </a:solidFill>
              </a:rPr>
              <a:t>hydronephrosis</a:t>
            </a:r>
            <a:r>
              <a:rPr lang="en-US" dirty="0"/>
              <a:t>. </a:t>
            </a:r>
            <a:endParaRPr lang="tr-TR" dirty="0" smtClean="0"/>
          </a:p>
          <a:p>
            <a:r>
              <a:rPr lang="en-US" sz="1100" dirty="0" err="1"/>
              <a:t>Mahadevan</a:t>
            </a:r>
            <a:r>
              <a:rPr lang="en-US" sz="1100" dirty="0"/>
              <a:t> U,</a:t>
            </a:r>
            <a:r>
              <a:rPr lang="tr-TR" sz="1100" dirty="0"/>
              <a:t> et al. </a:t>
            </a:r>
            <a:r>
              <a:rPr lang="en-US" sz="1100" dirty="0"/>
              <a:t>Pregnancy outcomes after </a:t>
            </a:r>
            <a:r>
              <a:rPr lang="en-US" sz="1100" dirty="0" err="1"/>
              <a:t>certalizumab</a:t>
            </a:r>
            <a:r>
              <a:rPr lang="en-US" sz="1100" dirty="0"/>
              <a:t> </a:t>
            </a:r>
            <a:r>
              <a:rPr lang="en-US" sz="1100" dirty="0" err="1"/>
              <a:t>pegol</a:t>
            </a:r>
            <a:r>
              <a:rPr lang="en-US" sz="1100" dirty="0"/>
              <a:t>: results from safety surveillance [abstract]. J </a:t>
            </a:r>
            <a:r>
              <a:rPr lang="en-US" sz="1100" dirty="0" err="1"/>
              <a:t>Crohn’s</a:t>
            </a:r>
            <a:r>
              <a:rPr lang="en-US" sz="1100" dirty="0"/>
              <a:t> Colitis 2014;8:S26 </a:t>
            </a:r>
          </a:p>
          <a:p>
            <a:endParaRPr lang="tr-TR" dirty="0"/>
          </a:p>
          <a:p>
            <a:endParaRPr lang="en-US"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45501" y="1225897"/>
            <a:ext cx="6297283" cy="55005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66418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2606465" y="601249"/>
            <a:ext cx="9039196" cy="5402735"/>
          </a:xfrm>
        </p:spPr>
        <p:txBody>
          <a:bodyPr>
            <a:normAutofit fontScale="77500" lnSpcReduction="20000"/>
          </a:bodyPr>
          <a:lstStyle/>
          <a:p>
            <a:endParaRPr lang="tr-TR" sz="2400" dirty="0" smtClean="0"/>
          </a:p>
          <a:p>
            <a:endParaRPr lang="tr-TR" sz="2400" dirty="0"/>
          </a:p>
          <a:p>
            <a:pPr marL="0" indent="0">
              <a:buNone/>
            </a:pPr>
            <a:endParaRPr lang="tr-TR" sz="2400" dirty="0" smtClean="0"/>
          </a:p>
          <a:p>
            <a:r>
              <a:rPr lang="en-US" sz="3100" dirty="0" smtClean="0"/>
              <a:t>However </a:t>
            </a:r>
            <a:r>
              <a:rPr lang="en-US" sz="3100" dirty="0"/>
              <a:t>these congenital anomalies were not thought to be associated with exposure to </a:t>
            </a:r>
            <a:r>
              <a:rPr lang="tr-TR" sz="3100" b="1" dirty="0" smtClean="0">
                <a:solidFill>
                  <a:schemeClr val="accent3"/>
                </a:solidFill>
              </a:rPr>
              <a:t>CZP</a:t>
            </a:r>
            <a:r>
              <a:rPr lang="en-US" sz="3100" dirty="0" smtClean="0"/>
              <a:t>. </a:t>
            </a:r>
            <a:endParaRPr lang="tr-TR" sz="3100" dirty="0"/>
          </a:p>
          <a:p>
            <a:r>
              <a:rPr lang="en-US" sz="3100" dirty="0"/>
              <a:t>These pregnancy outcomes were comparable to those reported for US general population (65% live births, 17% spontaneous abortions, and 18% elective abortions)</a:t>
            </a:r>
            <a:r>
              <a:rPr lang="tr-TR" sz="3100" dirty="0" smtClean="0"/>
              <a:t>.</a:t>
            </a:r>
          </a:p>
          <a:p>
            <a:pPr marL="0" indent="0">
              <a:buNone/>
            </a:pPr>
            <a:endParaRPr lang="tr-TR" dirty="0"/>
          </a:p>
          <a:p>
            <a:pPr marL="0" indent="0">
              <a:buNone/>
            </a:pPr>
            <a:endParaRPr lang="tr-TR" dirty="0" smtClean="0"/>
          </a:p>
          <a:p>
            <a:pPr marL="0" indent="0">
              <a:buNone/>
            </a:pPr>
            <a:endParaRPr lang="tr-TR" dirty="0"/>
          </a:p>
          <a:p>
            <a:endParaRPr lang="tr-TR" dirty="0" smtClean="0"/>
          </a:p>
          <a:p>
            <a:pPr marL="0" indent="0">
              <a:buNone/>
            </a:pPr>
            <a:endParaRPr lang="tr-TR" dirty="0" smtClean="0"/>
          </a:p>
          <a:p>
            <a:pPr marL="0" indent="0">
              <a:buNone/>
            </a:pPr>
            <a:endParaRPr lang="tr-TR" dirty="0"/>
          </a:p>
          <a:p>
            <a:pPr marL="0" indent="0">
              <a:buNone/>
            </a:pPr>
            <a:endParaRPr lang="tr-TR" dirty="0" smtClean="0"/>
          </a:p>
          <a:p>
            <a:pPr marL="0" indent="0">
              <a:buNone/>
            </a:pPr>
            <a:r>
              <a:rPr lang="en-US" sz="1000" dirty="0" smtClean="0"/>
              <a:t>Ventura </a:t>
            </a:r>
            <a:r>
              <a:rPr lang="en-US" sz="1000" dirty="0"/>
              <a:t>SJ, </a:t>
            </a:r>
            <a:r>
              <a:rPr lang="tr-TR" sz="1000" dirty="0"/>
              <a:t>et al. </a:t>
            </a:r>
            <a:r>
              <a:rPr lang="tr-TR" sz="1000" dirty="0" err="1" smtClean="0"/>
              <a:t>Estimated</a:t>
            </a:r>
            <a:r>
              <a:rPr lang="tr-TR" sz="1000" dirty="0" smtClean="0"/>
              <a:t> </a:t>
            </a:r>
            <a:r>
              <a:rPr lang="tr-TR" sz="1000" dirty="0" err="1" smtClean="0"/>
              <a:t>pregnancy</a:t>
            </a:r>
            <a:r>
              <a:rPr lang="tr-TR" sz="1000" dirty="0" smtClean="0"/>
              <a:t> </a:t>
            </a:r>
            <a:r>
              <a:rPr lang="tr-TR" sz="1000" dirty="0" err="1" smtClean="0"/>
              <a:t>rates</a:t>
            </a:r>
            <a:r>
              <a:rPr lang="tr-TR" sz="1000" dirty="0" smtClean="0"/>
              <a:t> </a:t>
            </a:r>
            <a:r>
              <a:rPr lang="tr-TR" sz="1000" dirty="0" err="1" smtClean="0"/>
              <a:t>and</a:t>
            </a:r>
            <a:r>
              <a:rPr lang="tr-TR" sz="1000" dirty="0" smtClean="0"/>
              <a:t> </a:t>
            </a:r>
            <a:r>
              <a:rPr lang="tr-TR" sz="1000" dirty="0" err="1" smtClean="0"/>
              <a:t>rates</a:t>
            </a:r>
            <a:r>
              <a:rPr lang="tr-TR" sz="1000" dirty="0" smtClean="0"/>
              <a:t> of </a:t>
            </a:r>
            <a:r>
              <a:rPr lang="tr-TR" sz="1000" dirty="0" err="1" smtClean="0"/>
              <a:t>pregnancy</a:t>
            </a:r>
            <a:r>
              <a:rPr lang="tr-TR" sz="1000" dirty="0" smtClean="0"/>
              <a:t> </a:t>
            </a:r>
            <a:r>
              <a:rPr lang="tr-TR" sz="1000" dirty="0" err="1" smtClean="0"/>
              <a:t>outcomes</a:t>
            </a:r>
            <a:r>
              <a:rPr lang="tr-TR" sz="1000" dirty="0" smtClean="0"/>
              <a:t> </a:t>
            </a:r>
            <a:r>
              <a:rPr lang="tr-TR" sz="1000" dirty="0" err="1" smtClean="0"/>
              <a:t>for</a:t>
            </a:r>
            <a:r>
              <a:rPr lang="tr-TR" sz="1000" dirty="0" smtClean="0"/>
              <a:t> </a:t>
            </a:r>
            <a:r>
              <a:rPr lang="tr-TR" sz="1000" dirty="0" err="1" smtClean="0"/>
              <a:t>the</a:t>
            </a:r>
            <a:r>
              <a:rPr lang="tr-TR" sz="1000" dirty="0" smtClean="0"/>
              <a:t> United </a:t>
            </a:r>
            <a:r>
              <a:rPr lang="tr-TR" sz="1000" dirty="0" err="1" smtClean="0"/>
              <a:t>States</a:t>
            </a:r>
            <a:r>
              <a:rPr lang="tr-TR" sz="1000" dirty="0" smtClean="0"/>
              <a:t> 1990-2008. </a:t>
            </a:r>
            <a:r>
              <a:rPr lang="en-US" sz="1000" dirty="0" err="1" smtClean="0"/>
              <a:t>Natl</a:t>
            </a:r>
            <a:r>
              <a:rPr lang="en-US" sz="1000" dirty="0" smtClean="0"/>
              <a:t> </a:t>
            </a:r>
            <a:r>
              <a:rPr lang="en-US" sz="1000" dirty="0"/>
              <a:t>Vital Stat Rep</a:t>
            </a:r>
            <a:r>
              <a:rPr lang="tr-TR" sz="1000" dirty="0"/>
              <a:t> </a:t>
            </a:r>
            <a:r>
              <a:rPr lang="en-US" sz="1000" dirty="0"/>
              <a:t>2012;60(7):1-21 </a:t>
            </a:r>
            <a:endParaRPr lang="tr-TR" sz="1000" dirty="0"/>
          </a:p>
          <a:p>
            <a:endParaRPr lang="tr-TR" dirty="0"/>
          </a:p>
          <a:p>
            <a:endParaRPr lang="en-US"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35760137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half" idx="2"/>
          </p:nvPr>
        </p:nvSpPr>
        <p:spPr>
          <a:xfrm>
            <a:off x="7190747" y="637309"/>
            <a:ext cx="4313864" cy="5638800"/>
          </a:xfrm>
        </p:spPr>
        <p:txBody>
          <a:bodyPr>
            <a:normAutofit fontScale="70000" lnSpcReduction="20000"/>
          </a:bodyPr>
          <a:lstStyle/>
          <a:p>
            <a:pPr marL="0" indent="0">
              <a:buNone/>
            </a:pPr>
            <a:r>
              <a:rPr lang="en-US" sz="3800" dirty="0"/>
              <a:t>In PIANO study</a:t>
            </a:r>
            <a:r>
              <a:rPr lang="tr-TR" sz="3800" dirty="0"/>
              <a:t>, </a:t>
            </a:r>
            <a:r>
              <a:rPr lang="en-US" sz="3800" dirty="0"/>
              <a:t>where women with inflammatory bowel disease exposed to </a:t>
            </a:r>
            <a:r>
              <a:rPr lang="tr-TR" sz="3800" b="1" dirty="0" smtClean="0">
                <a:solidFill>
                  <a:schemeClr val="accent3"/>
                </a:solidFill>
              </a:rPr>
              <a:t>CZP</a:t>
            </a:r>
            <a:r>
              <a:rPr lang="en-US" sz="3800" dirty="0" smtClean="0"/>
              <a:t> </a:t>
            </a:r>
            <a:r>
              <a:rPr lang="en-US" sz="3800" dirty="0"/>
              <a:t>in the </a:t>
            </a:r>
            <a:r>
              <a:rPr lang="en-US" sz="3800" b="1" dirty="0">
                <a:solidFill>
                  <a:schemeClr val="accent3"/>
                </a:solidFill>
              </a:rPr>
              <a:t>third trimester </a:t>
            </a:r>
            <a:r>
              <a:rPr lang="en-US" sz="3800" dirty="0"/>
              <a:t>of pregnancy were compared with unexposed </a:t>
            </a:r>
            <a:r>
              <a:rPr lang="en-US" sz="3800" dirty="0" smtClean="0"/>
              <a:t>group</a:t>
            </a:r>
            <a:r>
              <a:rPr lang="tr-TR" sz="3800" dirty="0" smtClean="0"/>
              <a:t>. </a:t>
            </a:r>
          </a:p>
          <a:p>
            <a:pPr marL="0" indent="0">
              <a:buNone/>
            </a:pPr>
            <a:r>
              <a:rPr lang="tr-TR" sz="3800" dirty="0" err="1" smtClean="0"/>
              <a:t>It</a:t>
            </a:r>
            <a:r>
              <a:rPr lang="en-US" sz="3800" dirty="0" smtClean="0"/>
              <a:t> was </a:t>
            </a:r>
            <a:r>
              <a:rPr lang="en-US" sz="3800" dirty="0"/>
              <a:t>suggested that use of </a:t>
            </a:r>
            <a:r>
              <a:rPr lang="tr-TR" sz="3800" b="1" dirty="0" smtClean="0">
                <a:solidFill>
                  <a:schemeClr val="accent3"/>
                </a:solidFill>
              </a:rPr>
              <a:t>CZP</a:t>
            </a:r>
            <a:r>
              <a:rPr lang="en-US" sz="3800" dirty="0" smtClean="0"/>
              <a:t> </a:t>
            </a:r>
            <a:r>
              <a:rPr lang="en-US" sz="3800" dirty="0"/>
              <a:t>in the third trimester was not associated with increase in infant infection rates</a:t>
            </a:r>
            <a:r>
              <a:rPr lang="en-US" sz="3800" dirty="0" smtClean="0"/>
              <a:t>.</a:t>
            </a:r>
            <a:endParaRPr lang="tr-TR" sz="3800" dirty="0" smtClean="0"/>
          </a:p>
          <a:p>
            <a:pPr marL="0" indent="0">
              <a:buNone/>
            </a:pPr>
            <a:r>
              <a:rPr lang="en-US" sz="1600" dirty="0" err="1"/>
              <a:t>Mahadevan</a:t>
            </a:r>
            <a:r>
              <a:rPr lang="en-US" sz="1600" dirty="0"/>
              <a:t> U, et al. 960 Exposure to anti-TNF-alpha therapy in the third trimester of pregnancy is not associated with increased adverse outcomes: results from the PIANO registry [abstract]. Gastroenterology 2014;146(5):S170 </a:t>
            </a:r>
            <a:endParaRPr lang="tr-TR" sz="1600" dirty="0"/>
          </a:p>
          <a:p>
            <a:pPr marL="0" indent="0">
              <a:buNone/>
            </a:pPr>
            <a:endParaRPr lang="tr-TR" sz="2800" dirty="0" smtClean="0"/>
          </a:p>
          <a:p>
            <a:pPr marL="0" indent="0">
              <a:buNone/>
            </a:pPr>
            <a:endParaRPr lang="tr-TR" sz="2800" dirty="0"/>
          </a:p>
          <a:p>
            <a:pPr marL="0" indent="0">
              <a:buNone/>
            </a:pPr>
            <a:endParaRPr lang="tr-TR" sz="2800" dirty="0" smtClean="0"/>
          </a:p>
          <a:p>
            <a:pPr marL="0" indent="0">
              <a:buNone/>
            </a:pPr>
            <a:endParaRPr lang="tr-TR" sz="2800" dirty="0"/>
          </a:p>
          <a:p>
            <a:pPr marL="0" indent="0">
              <a:buNone/>
            </a:pPr>
            <a:endParaRPr lang="tr-TR" sz="2800" dirty="0" smtClean="0"/>
          </a:p>
          <a:p>
            <a:pPr marL="0" indent="0">
              <a:buNone/>
            </a:pPr>
            <a:endParaRPr lang="tr-TR" sz="2800" dirty="0"/>
          </a:p>
          <a:p>
            <a:pPr marL="0" indent="0">
              <a:buNone/>
            </a:pPr>
            <a:endParaRPr lang="tr-TR" dirty="0" smtClean="0"/>
          </a:p>
          <a:p>
            <a:pPr marL="0" indent="0">
              <a:buNone/>
            </a:pPr>
            <a:endParaRPr lang="tr-TR" dirty="0"/>
          </a:p>
          <a:p>
            <a:endParaRPr lang="en-US"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60764" y="1240077"/>
            <a:ext cx="5638800" cy="52854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84153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b="1" dirty="0" err="1"/>
              <a:t>According</a:t>
            </a:r>
            <a:r>
              <a:rPr lang="tr-TR" sz="2400" b="1" dirty="0"/>
              <a:t> </a:t>
            </a:r>
            <a:r>
              <a:rPr lang="tr-TR" sz="2400" b="1" dirty="0" err="1"/>
              <a:t>to</a:t>
            </a:r>
            <a:r>
              <a:rPr lang="tr-TR" sz="2400" b="1" dirty="0"/>
              <a:t> EULAR 2014 </a:t>
            </a:r>
            <a:r>
              <a:rPr lang="tr-TR" sz="2400" b="1" dirty="0" err="1"/>
              <a:t>guidelines</a:t>
            </a:r>
            <a:r>
              <a:rPr lang="tr-TR" sz="2400" b="1" dirty="0"/>
              <a:t> </a:t>
            </a:r>
            <a:r>
              <a:rPr lang="tr-TR" sz="2400" b="1" dirty="0" err="1"/>
              <a:t>for</a:t>
            </a:r>
            <a:r>
              <a:rPr lang="tr-TR" sz="2400" b="1" dirty="0"/>
              <a:t> </a:t>
            </a:r>
            <a:r>
              <a:rPr lang="tr-TR" sz="2400" b="1" dirty="0" err="1"/>
              <a:t>use</a:t>
            </a:r>
            <a:r>
              <a:rPr lang="tr-TR" sz="2400" b="1" dirty="0"/>
              <a:t> of </a:t>
            </a:r>
            <a:r>
              <a:rPr lang="tr-TR" sz="2400" b="1" dirty="0" err="1"/>
              <a:t>biologic</a:t>
            </a:r>
            <a:r>
              <a:rPr lang="tr-TR" sz="2400" b="1" dirty="0"/>
              <a:t> </a:t>
            </a:r>
            <a:r>
              <a:rPr lang="tr-TR" sz="2400" b="1" dirty="0" err="1"/>
              <a:t>drugs</a:t>
            </a:r>
            <a:r>
              <a:rPr lang="tr-TR" sz="2400" b="1" dirty="0"/>
              <a:t> in </a:t>
            </a:r>
            <a:r>
              <a:rPr lang="tr-TR" sz="2400" b="1" dirty="0" err="1"/>
              <a:t>clinical</a:t>
            </a:r>
            <a:r>
              <a:rPr lang="tr-TR" sz="2400" b="1" dirty="0"/>
              <a:t> </a:t>
            </a:r>
            <a:r>
              <a:rPr lang="tr-TR" sz="2400" b="1" dirty="0" err="1"/>
              <a:t>practice</a:t>
            </a:r>
            <a:r>
              <a:rPr lang="tr-TR" sz="2400" b="1" dirty="0"/>
              <a:t> in </a:t>
            </a:r>
            <a:r>
              <a:rPr lang="tr-TR" sz="2400" b="1" dirty="0" err="1"/>
              <a:t>pregnant</a:t>
            </a:r>
            <a:r>
              <a:rPr lang="tr-TR" sz="2400" b="1" dirty="0"/>
              <a:t> </a:t>
            </a:r>
            <a:r>
              <a:rPr lang="tr-TR" sz="2400" b="1" dirty="0" err="1"/>
              <a:t>and</a:t>
            </a:r>
            <a:r>
              <a:rPr lang="tr-TR" sz="2400" b="1" dirty="0"/>
              <a:t> </a:t>
            </a:r>
            <a:r>
              <a:rPr lang="tr-TR" sz="2400" b="1" dirty="0" err="1"/>
              <a:t>lactating</a:t>
            </a:r>
            <a:r>
              <a:rPr lang="tr-TR" sz="2400" b="1" dirty="0"/>
              <a:t> </a:t>
            </a:r>
            <a:r>
              <a:rPr lang="tr-TR" sz="2400" b="1" dirty="0" err="1"/>
              <a:t>patients</a:t>
            </a:r>
            <a:r>
              <a:rPr lang="tr-TR" sz="2400" b="1" dirty="0"/>
              <a:t/>
            </a:r>
            <a:br>
              <a:rPr lang="tr-TR" sz="2400" b="1" dirty="0"/>
            </a:br>
            <a:r>
              <a:rPr lang="tr-TR" sz="2400" b="1" dirty="0" smtClean="0"/>
              <a:t>                                   CERTOLIZUMAB</a:t>
            </a:r>
            <a:endParaRPr lang="en-US" sz="2400" dirty="0"/>
          </a:p>
        </p:txBody>
      </p:sp>
      <p:sp>
        <p:nvSpPr>
          <p:cNvPr id="3" name="İçerik Yer Tutucusu 2"/>
          <p:cNvSpPr>
            <a:spLocks noGrp="1"/>
          </p:cNvSpPr>
          <p:nvPr>
            <p:ph sz="half" idx="1"/>
          </p:nvPr>
        </p:nvSpPr>
        <p:spPr>
          <a:xfrm>
            <a:off x="2533794" y="2580361"/>
            <a:ext cx="9159442" cy="3358569"/>
          </a:xfrm>
        </p:spPr>
        <p:txBody>
          <a:bodyPr>
            <a:normAutofit fontScale="92500" lnSpcReduction="10000"/>
          </a:bodyPr>
          <a:lstStyle/>
          <a:p>
            <a:r>
              <a:rPr lang="tr-TR" sz="2800" dirty="0" err="1"/>
              <a:t>Current</a:t>
            </a:r>
            <a:r>
              <a:rPr lang="tr-TR" sz="2800" dirty="0"/>
              <a:t> </a:t>
            </a:r>
            <a:r>
              <a:rPr lang="tr-TR" sz="2800" dirty="0" err="1"/>
              <a:t>evidence</a:t>
            </a:r>
            <a:r>
              <a:rPr lang="tr-TR" sz="2800" dirty="0"/>
              <a:t> </a:t>
            </a:r>
            <a:r>
              <a:rPr lang="tr-TR" sz="2800" dirty="0" err="1"/>
              <a:t>indicates</a:t>
            </a:r>
            <a:r>
              <a:rPr lang="tr-TR" sz="2800" dirty="0"/>
              <a:t> </a:t>
            </a:r>
            <a:r>
              <a:rPr lang="tr-TR" sz="2800" b="1" dirty="0" err="1">
                <a:solidFill>
                  <a:schemeClr val="accent3"/>
                </a:solidFill>
              </a:rPr>
              <a:t>no</a:t>
            </a:r>
            <a:r>
              <a:rPr lang="tr-TR" sz="2800" b="1" dirty="0">
                <a:solidFill>
                  <a:schemeClr val="accent3"/>
                </a:solidFill>
              </a:rPr>
              <a:t> </a:t>
            </a:r>
            <a:r>
              <a:rPr lang="tr-TR" sz="2800" b="1" dirty="0" err="1">
                <a:solidFill>
                  <a:schemeClr val="accent3"/>
                </a:solidFill>
              </a:rPr>
              <a:t>increased</a:t>
            </a:r>
            <a:r>
              <a:rPr lang="tr-TR" sz="2800" b="1" dirty="0">
                <a:solidFill>
                  <a:schemeClr val="accent3"/>
                </a:solidFill>
              </a:rPr>
              <a:t> rate </a:t>
            </a:r>
            <a:r>
              <a:rPr lang="tr-TR" sz="2800" dirty="0"/>
              <a:t>of </a:t>
            </a:r>
            <a:r>
              <a:rPr lang="tr-TR" sz="2800" dirty="0" err="1"/>
              <a:t>congenital</a:t>
            </a:r>
            <a:r>
              <a:rPr lang="tr-TR" sz="2800" dirty="0"/>
              <a:t> </a:t>
            </a:r>
            <a:r>
              <a:rPr lang="tr-TR" sz="2800" dirty="0" err="1"/>
              <a:t>malformations</a:t>
            </a:r>
            <a:r>
              <a:rPr lang="tr-TR" sz="2800" dirty="0"/>
              <a:t>; </a:t>
            </a:r>
            <a:r>
              <a:rPr lang="tr-TR" sz="2800" b="1" dirty="0" smtClean="0">
                <a:solidFill>
                  <a:schemeClr val="accent3"/>
                </a:solidFill>
              </a:rPr>
              <a:t>CZP</a:t>
            </a:r>
            <a:r>
              <a:rPr lang="tr-TR" sz="2800" dirty="0" smtClean="0"/>
              <a:t> </a:t>
            </a:r>
            <a:r>
              <a:rPr lang="tr-TR" sz="2800" dirty="0"/>
              <a:t>can be </a:t>
            </a:r>
            <a:r>
              <a:rPr lang="tr-TR" sz="2800" dirty="0" err="1"/>
              <a:t>continued</a:t>
            </a:r>
            <a:r>
              <a:rPr lang="tr-TR" sz="2800" dirty="0"/>
              <a:t> </a:t>
            </a:r>
            <a:r>
              <a:rPr lang="tr-TR" sz="2800" dirty="0" err="1"/>
              <a:t>throughout</a:t>
            </a:r>
            <a:r>
              <a:rPr lang="tr-TR" sz="2800" dirty="0"/>
              <a:t> </a:t>
            </a:r>
            <a:r>
              <a:rPr lang="tr-TR" sz="2800" dirty="0" err="1"/>
              <a:t>pregnancy</a:t>
            </a:r>
            <a:r>
              <a:rPr lang="tr-TR" sz="2800" dirty="0"/>
              <a:t>.</a:t>
            </a:r>
          </a:p>
          <a:p>
            <a:r>
              <a:rPr lang="tr-TR" sz="2800" dirty="0" err="1"/>
              <a:t>It</a:t>
            </a:r>
            <a:r>
              <a:rPr lang="tr-TR" sz="2800" dirty="0"/>
              <a:t> is </a:t>
            </a:r>
            <a:r>
              <a:rPr lang="tr-TR" sz="2800" dirty="0" err="1"/>
              <a:t>compatible</a:t>
            </a:r>
            <a:r>
              <a:rPr lang="tr-TR" sz="2800" dirty="0"/>
              <a:t> </a:t>
            </a:r>
            <a:r>
              <a:rPr lang="tr-TR" sz="2800" dirty="0" err="1"/>
              <a:t>with</a:t>
            </a:r>
            <a:r>
              <a:rPr lang="tr-TR" sz="2800" dirty="0"/>
              <a:t> </a:t>
            </a:r>
            <a:r>
              <a:rPr lang="tr-TR" sz="2800" dirty="0" err="1"/>
              <a:t>breast</a:t>
            </a:r>
            <a:r>
              <a:rPr lang="tr-TR" sz="2800" dirty="0"/>
              <a:t> </a:t>
            </a:r>
            <a:r>
              <a:rPr lang="tr-TR" sz="2800" dirty="0" err="1"/>
              <a:t>feeding</a:t>
            </a:r>
            <a:r>
              <a:rPr lang="tr-TR" sz="2800" dirty="0" smtClean="0"/>
              <a:t>.</a:t>
            </a:r>
          </a:p>
          <a:p>
            <a:pPr marL="0" indent="0">
              <a:buNone/>
            </a:pPr>
            <a:endParaRPr lang="tr-TR" sz="2400" dirty="0"/>
          </a:p>
          <a:p>
            <a:pPr marL="0" indent="0">
              <a:buNone/>
            </a:pPr>
            <a:endParaRPr lang="tr-TR" sz="2400" dirty="0"/>
          </a:p>
          <a:p>
            <a:pPr marL="0" indent="0">
              <a:buNone/>
            </a:pPr>
            <a:endParaRPr lang="tr-TR" sz="2400" dirty="0" smtClean="0"/>
          </a:p>
          <a:p>
            <a:pPr marL="0" indent="0">
              <a:buNone/>
            </a:pPr>
            <a:r>
              <a:rPr lang="tr-TR" sz="1000" dirty="0" err="1" smtClean="0"/>
              <a:t>Götestam</a:t>
            </a:r>
            <a:r>
              <a:rPr lang="tr-TR" sz="1000" dirty="0" smtClean="0"/>
              <a:t> </a:t>
            </a:r>
            <a:r>
              <a:rPr lang="tr-TR" sz="1000" dirty="0" err="1"/>
              <a:t>Skorpen</a:t>
            </a:r>
            <a:r>
              <a:rPr lang="tr-TR" sz="1000" dirty="0"/>
              <a:t> C, et al. </a:t>
            </a:r>
            <a:r>
              <a:rPr lang="tr-TR" sz="1000" dirty="0" err="1"/>
              <a:t>Ann</a:t>
            </a:r>
            <a:r>
              <a:rPr lang="tr-TR" sz="1000" dirty="0"/>
              <a:t> </a:t>
            </a:r>
            <a:r>
              <a:rPr lang="tr-TR" sz="1000" dirty="0" err="1"/>
              <a:t>Rheum</a:t>
            </a:r>
            <a:r>
              <a:rPr lang="tr-TR" sz="1000" dirty="0"/>
              <a:t> </a:t>
            </a:r>
            <a:r>
              <a:rPr lang="tr-TR" sz="1000" dirty="0" err="1"/>
              <a:t>Dis</a:t>
            </a:r>
            <a:r>
              <a:rPr lang="tr-TR" sz="1000" dirty="0"/>
              <a:t> 2016; </a:t>
            </a:r>
            <a:r>
              <a:rPr lang="tr-TR" sz="1000" dirty="0" smtClean="0"/>
              <a:t>0:1-16.</a:t>
            </a:r>
            <a:endParaRPr lang="tr-TR" sz="1000" dirty="0"/>
          </a:p>
          <a:p>
            <a:endParaRPr lang="tr-TR" sz="2400" dirty="0" smtClean="0"/>
          </a:p>
          <a:p>
            <a:endParaRPr lang="tr-TR" sz="2400" dirty="0"/>
          </a:p>
          <a:p>
            <a:pPr marL="0" indent="0">
              <a:buNone/>
            </a:pPr>
            <a:endParaRPr lang="tr-TR" sz="2400" dirty="0" smtClean="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21171440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r>
              <a:rPr lang="tr-TR" b="1" dirty="0" smtClean="0"/>
              <a:t>GOLIMUMAB</a:t>
            </a:r>
            <a:endParaRPr lang="en-US" b="1" dirty="0"/>
          </a:p>
        </p:txBody>
      </p:sp>
      <p:sp>
        <p:nvSpPr>
          <p:cNvPr id="3" name="İçerik Yer Tutucusu 2"/>
          <p:cNvSpPr>
            <a:spLocks noGrp="1"/>
          </p:cNvSpPr>
          <p:nvPr>
            <p:ph sz="half" idx="1"/>
          </p:nvPr>
        </p:nvSpPr>
        <p:spPr/>
        <p:txBody>
          <a:bodyPr>
            <a:normAutofit lnSpcReduction="10000"/>
          </a:bodyPr>
          <a:lstStyle/>
          <a:p>
            <a:r>
              <a:rPr lang="en-US" b="1" dirty="0" smtClean="0">
                <a:solidFill>
                  <a:schemeClr val="accent3"/>
                </a:solidFill>
              </a:rPr>
              <a:t>G</a:t>
            </a:r>
            <a:r>
              <a:rPr lang="tr-TR" b="1" dirty="0" smtClean="0">
                <a:solidFill>
                  <a:schemeClr val="accent3"/>
                </a:solidFill>
              </a:rPr>
              <a:t>OL</a:t>
            </a:r>
            <a:r>
              <a:rPr lang="en-US" dirty="0" smtClean="0"/>
              <a:t> </a:t>
            </a:r>
            <a:r>
              <a:rPr lang="en-US" dirty="0"/>
              <a:t>is a newer TNF inhibitor and there is limited data on its use during pregnancy</a:t>
            </a:r>
            <a:r>
              <a:rPr lang="tr-TR" dirty="0"/>
              <a:t>.</a:t>
            </a:r>
          </a:p>
          <a:p>
            <a:r>
              <a:rPr lang="en-US" dirty="0"/>
              <a:t>In a study by Martin et al. performed in </a:t>
            </a:r>
            <a:r>
              <a:rPr lang="en-US" dirty="0" err="1"/>
              <a:t>cynomolgus</a:t>
            </a:r>
            <a:r>
              <a:rPr lang="en-US" dirty="0"/>
              <a:t> monkeys received </a:t>
            </a:r>
            <a:r>
              <a:rPr lang="en-US" b="1" dirty="0">
                <a:solidFill>
                  <a:schemeClr val="accent3"/>
                </a:solidFill>
              </a:rPr>
              <a:t>25-50 mg/kg </a:t>
            </a:r>
            <a:r>
              <a:rPr lang="tr-TR" b="1" dirty="0" smtClean="0">
                <a:solidFill>
                  <a:schemeClr val="accent3"/>
                </a:solidFill>
              </a:rPr>
              <a:t>GOL</a:t>
            </a:r>
            <a:r>
              <a:rPr lang="en-US" dirty="0" smtClean="0"/>
              <a:t> </a:t>
            </a:r>
            <a:r>
              <a:rPr lang="en-US" dirty="0"/>
              <a:t>twice weekly during pregnancy, no effect was observed on pregnancy outcomes or fetal immune system. Experience with use of </a:t>
            </a:r>
            <a:r>
              <a:rPr lang="tr-TR" b="1" dirty="0" smtClean="0">
                <a:solidFill>
                  <a:schemeClr val="accent3"/>
                </a:solidFill>
              </a:rPr>
              <a:t>GOL</a:t>
            </a:r>
            <a:r>
              <a:rPr lang="en-US" dirty="0" smtClean="0"/>
              <a:t> </a:t>
            </a:r>
            <a:r>
              <a:rPr lang="en-US" dirty="0"/>
              <a:t>during pregnancy has been limited to conference abstracts. </a:t>
            </a:r>
            <a:endParaRPr lang="tr-TR" dirty="0"/>
          </a:p>
          <a:p>
            <a:endParaRPr lang="en-US"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6"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982692" y="1357745"/>
            <a:ext cx="4807526" cy="51261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91553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half" idx="2"/>
          </p:nvPr>
        </p:nvSpPr>
        <p:spPr>
          <a:xfrm>
            <a:off x="7516424" y="613586"/>
            <a:ext cx="4313864" cy="5252680"/>
          </a:xfrm>
        </p:spPr>
        <p:txBody>
          <a:bodyPr/>
          <a:lstStyle/>
          <a:p>
            <a:r>
              <a:rPr lang="en-US" sz="2400" dirty="0"/>
              <a:t>Lau et al</a:t>
            </a:r>
            <a:r>
              <a:rPr lang="tr-TR" sz="2400" dirty="0"/>
              <a:t>. </a:t>
            </a:r>
            <a:r>
              <a:rPr lang="en-US" sz="2400" dirty="0"/>
              <a:t>reported pregnancy outcomes of 40 women exposed to </a:t>
            </a:r>
            <a:r>
              <a:rPr lang="tr-TR" sz="2400" b="1" dirty="0" smtClean="0">
                <a:solidFill>
                  <a:schemeClr val="accent3"/>
                </a:solidFill>
              </a:rPr>
              <a:t>GOL</a:t>
            </a:r>
            <a:r>
              <a:rPr lang="en-US" sz="2400" dirty="0" smtClean="0"/>
              <a:t> </a:t>
            </a:r>
            <a:r>
              <a:rPr lang="en-US" sz="2400" dirty="0"/>
              <a:t>at the </a:t>
            </a:r>
            <a:r>
              <a:rPr lang="tr-TR" sz="2400" dirty="0" smtClean="0"/>
              <a:t>ACR </a:t>
            </a:r>
            <a:r>
              <a:rPr lang="en-US" sz="2400" dirty="0" smtClean="0"/>
              <a:t>Meeting </a:t>
            </a:r>
            <a:r>
              <a:rPr lang="en-US" sz="2400" dirty="0"/>
              <a:t>in 2013. Outcomes included one </a:t>
            </a:r>
            <a:r>
              <a:rPr lang="tr-TR" sz="2400" dirty="0" err="1" smtClean="0"/>
              <a:t>non</a:t>
            </a:r>
            <a:r>
              <a:rPr lang="en-US" sz="2400" dirty="0" smtClean="0"/>
              <a:t>specific </a:t>
            </a:r>
            <a:r>
              <a:rPr lang="en-US" sz="2400" dirty="0"/>
              <a:t>congenital anomaly, 19 live births, 13 spontaneous abortions and 7 induced abortions. Of 13 mothers with spontaneous abortion, 4 had concomitant methotrexate use. </a:t>
            </a:r>
            <a:endParaRPr lang="tr-TR" sz="2400" dirty="0"/>
          </a:p>
          <a:p>
            <a:endParaRPr lang="en-US"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25</a:t>
            </a:fld>
            <a:endParaRPr lang="en-US" dirty="0"/>
          </a:p>
        </p:txBody>
      </p:sp>
      <p:pic>
        <p:nvPicPr>
          <p:cNvPr id="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74618" y="568036"/>
            <a:ext cx="6012873" cy="56249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23100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b="1" dirty="0" err="1"/>
              <a:t>According</a:t>
            </a:r>
            <a:r>
              <a:rPr lang="tr-TR" sz="2400" b="1" dirty="0"/>
              <a:t> </a:t>
            </a:r>
            <a:r>
              <a:rPr lang="tr-TR" sz="2400" b="1" dirty="0" err="1"/>
              <a:t>to</a:t>
            </a:r>
            <a:r>
              <a:rPr lang="tr-TR" sz="2400" b="1" dirty="0"/>
              <a:t> EULAR 2014 </a:t>
            </a:r>
            <a:r>
              <a:rPr lang="tr-TR" sz="2400" b="1" dirty="0" err="1"/>
              <a:t>guidelines</a:t>
            </a:r>
            <a:r>
              <a:rPr lang="tr-TR" sz="2400" b="1" dirty="0"/>
              <a:t> </a:t>
            </a:r>
            <a:r>
              <a:rPr lang="tr-TR" sz="2400" b="1" dirty="0" err="1"/>
              <a:t>for</a:t>
            </a:r>
            <a:r>
              <a:rPr lang="tr-TR" sz="2400" b="1" dirty="0"/>
              <a:t> </a:t>
            </a:r>
            <a:r>
              <a:rPr lang="tr-TR" sz="2400" b="1" dirty="0" err="1"/>
              <a:t>use</a:t>
            </a:r>
            <a:r>
              <a:rPr lang="tr-TR" sz="2400" b="1" dirty="0"/>
              <a:t> of </a:t>
            </a:r>
            <a:r>
              <a:rPr lang="tr-TR" sz="2400" b="1" dirty="0" err="1"/>
              <a:t>biologic</a:t>
            </a:r>
            <a:r>
              <a:rPr lang="tr-TR" sz="2400" b="1" dirty="0"/>
              <a:t> </a:t>
            </a:r>
            <a:r>
              <a:rPr lang="tr-TR" sz="2400" b="1" dirty="0" err="1"/>
              <a:t>drugs</a:t>
            </a:r>
            <a:r>
              <a:rPr lang="tr-TR" sz="2400" b="1" dirty="0"/>
              <a:t> in </a:t>
            </a:r>
            <a:r>
              <a:rPr lang="tr-TR" sz="2400" b="1" dirty="0" err="1"/>
              <a:t>clinical</a:t>
            </a:r>
            <a:r>
              <a:rPr lang="tr-TR" sz="2400" b="1" dirty="0"/>
              <a:t> </a:t>
            </a:r>
            <a:r>
              <a:rPr lang="tr-TR" sz="2400" b="1" dirty="0" err="1"/>
              <a:t>practice</a:t>
            </a:r>
            <a:r>
              <a:rPr lang="tr-TR" sz="2400" b="1" dirty="0"/>
              <a:t> in </a:t>
            </a:r>
            <a:r>
              <a:rPr lang="tr-TR" sz="2400" b="1" dirty="0" err="1"/>
              <a:t>pregnant</a:t>
            </a:r>
            <a:r>
              <a:rPr lang="tr-TR" sz="2400" b="1" dirty="0"/>
              <a:t> </a:t>
            </a:r>
            <a:r>
              <a:rPr lang="tr-TR" sz="2400" b="1" dirty="0" err="1"/>
              <a:t>and</a:t>
            </a:r>
            <a:r>
              <a:rPr lang="tr-TR" sz="2400" b="1" dirty="0"/>
              <a:t> </a:t>
            </a:r>
            <a:r>
              <a:rPr lang="tr-TR" sz="2400" b="1" dirty="0" err="1"/>
              <a:t>lactating</a:t>
            </a:r>
            <a:r>
              <a:rPr lang="tr-TR" sz="2400" b="1" dirty="0"/>
              <a:t> </a:t>
            </a:r>
            <a:r>
              <a:rPr lang="tr-TR" sz="2400" b="1" dirty="0" err="1" smtClean="0"/>
              <a:t>patients</a:t>
            </a:r>
            <a:r>
              <a:rPr lang="tr-TR" sz="2400" b="1" dirty="0" smtClean="0"/>
              <a:t>                       </a:t>
            </a:r>
            <a:br>
              <a:rPr lang="tr-TR" sz="2400" b="1" dirty="0" smtClean="0"/>
            </a:br>
            <a:r>
              <a:rPr lang="tr-TR" sz="2400" b="1" dirty="0"/>
              <a:t> </a:t>
            </a:r>
            <a:r>
              <a:rPr lang="tr-TR" sz="2400" b="1" dirty="0" smtClean="0"/>
              <a:t>                                      </a:t>
            </a:r>
            <a:r>
              <a:rPr lang="tr-TR" sz="2800" b="1" dirty="0" smtClean="0"/>
              <a:t>GOLIMUMAB</a:t>
            </a:r>
            <a:endParaRPr lang="en-US" sz="2800" dirty="0"/>
          </a:p>
        </p:txBody>
      </p:sp>
      <p:sp>
        <p:nvSpPr>
          <p:cNvPr id="3" name="İçerik Yer Tutucusu 2"/>
          <p:cNvSpPr>
            <a:spLocks noGrp="1"/>
          </p:cNvSpPr>
          <p:nvPr>
            <p:ph sz="half" idx="1"/>
          </p:nvPr>
        </p:nvSpPr>
        <p:spPr>
          <a:xfrm>
            <a:off x="2589212" y="2466109"/>
            <a:ext cx="8799224" cy="3445112"/>
          </a:xfrm>
        </p:spPr>
        <p:txBody>
          <a:bodyPr>
            <a:normAutofit fontScale="85000" lnSpcReduction="10000"/>
          </a:bodyPr>
          <a:lstStyle/>
          <a:p>
            <a:r>
              <a:rPr lang="tr-TR" sz="3200" dirty="0" err="1"/>
              <a:t>Current</a:t>
            </a:r>
            <a:r>
              <a:rPr lang="tr-TR" sz="3200" dirty="0"/>
              <a:t> </a:t>
            </a:r>
            <a:r>
              <a:rPr lang="tr-TR" sz="3200" dirty="0" err="1"/>
              <a:t>evidence</a:t>
            </a:r>
            <a:r>
              <a:rPr lang="tr-TR" sz="3200" dirty="0"/>
              <a:t> </a:t>
            </a:r>
            <a:r>
              <a:rPr lang="tr-TR" sz="3200" dirty="0" err="1"/>
              <a:t>indicates</a:t>
            </a:r>
            <a:r>
              <a:rPr lang="tr-TR" sz="3200" dirty="0"/>
              <a:t> </a:t>
            </a:r>
            <a:r>
              <a:rPr lang="tr-TR" sz="3200" dirty="0" err="1"/>
              <a:t>no</a:t>
            </a:r>
            <a:r>
              <a:rPr lang="tr-TR" sz="3200" dirty="0"/>
              <a:t> </a:t>
            </a:r>
            <a:r>
              <a:rPr lang="tr-TR" sz="3200" dirty="0" err="1"/>
              <a:t>increased</a:t>
            </a:r>
            <a:r>
              <a:rPr lang="tr-TR" sz="3200" dirty="0"/>
              <a:t> rate of </a:t>
            </a:r>
            <a:r>
              <a:rPr lang="tr-TR" sz="3200" dirty="0" err="1"/>
              <a:t>congenital</a:t>
            </a:r>
            <a:r>
              <a:rPr lang="tr-TR" sz="3200" dirty="0"/>
              <a:t> </a:t>
            </a:r>
            <a:r>
              <a:rPr lang="tr-TR" sz="3200" dirty="0" err="1" smtClean="0"/>
              <a:t>malformations</a:t>
            </a:r>
            <a:r>
              <a:rPr lang="tr-TR" sz="3200" dirty="0" smtClean="0"/>
              <a:t> </a:t>
            </a:r>
            <a:r>
              <a:rPr lang="tr-TR" sz="3200" dirty="0" err="1" smtClean="0"/>
              <a:t>because</a:t>
            </a:r>
            <a:r>
              <a:rPr lang="tr-TR" sz="3200" dirty="0" smtClean="0"/>
              <a:t> </a:t>
            </a:r>
            <a:r>
              <a:rPr lang="tr-TR" sz="3200" dirty="0"/>
              <a:t>of </a:t>
            </a:r>
            <a:r>
              <a:rPr lang="tr-TR" sz="3200" dirty="0" err="1"/>
              <a:t>limited</a:t>
            </a:r>
            <a:r>
              <a:rPr lang="tr-TR" sz="3200" dirty="0"/>
              <a:t> </a:t>
            </a:r>
            <a:r>
              <a:rPr lang="tr-TR" sz="3200" dirty="0" err="1" smtClean="0"/>
              <a:t>evidence</a:t>
            </a:r>
            <a:r>
              <a:rPr lang="tr-TR" sz="3200" dirty="0" smtClean="0"/>
              <a:t>. </a:t>
            </a:r>
            <a:r>
              <a:rPr lang="tr-TR" sz="3200" dirty="0" err="1" smtClean="0"/>
              <a:t>Alternative</a:t>
            </a:r>
            <a:r>
              <a:rPr lang="tr-TR" sz="3200" dirty="0" smtClean="0"/>
              <a:t> </a:t>
            </a:r>
            <a:r>
              <a:rPr lang="tr-TR" sz="3200" dirty="0" err="1"/>
              <a:t>medications</a:t>
            </a:r>
            <a:r>
              <a:rPr lang="tr-TR" sz="3200" dirty="0"/>
              <a:t> </a:t>
            </a:r>
            <a:r>
              <a:rPr lang="tr-TR" sz="3200" dirty="0" err="1"/>
              <a:t>should</a:t>
            </a:r>
            <a:r>
              <a:rPr lang="tr-TR" sz="3200" dirty="0"/>
              <a:t> be </a:t>
            </a:r>
            <a:r>
              <a:rPr lang="tr-TR" sz="3200" dirty="0" err="1"/>
              <a:t>considered</a:t>
            </a:r>
            <a:r>
              <a:rPr lang="tr-TR" sz="3200" dirty="0"/>
              <a:t> </a:t>
            </a:r>
            <a:r>
              <a:rPr lang="tr-TR" sz="3200" dirty="0" err="1"/>
              <a:t>for</a:t>
            </a:r>
            <a:r>
              <a:rPr lang="tr-TR" sz="3200" dirty="0"/>
              <a:t> </a:t>
            </a:r>
            <a:r>
              <a:rPr lang="tr-TR" sz="3200" dirty="0" err="1"/>
              <a:t>treatment</a:t>
            </a:r>
            <a:r>
              <a:rPr lang="tr-TR" sz="3200" dirty="0"/>
              <a:t> </a:t>
            </a:r>
            <a:r>
              <a:rPr lang="tr-TR" sz="3200" dirty="0" err="1"/>
              <a:t>throughout</a:t>
            </a:r>
            <a:r>
              <a:rPr lang="tr-TR" sz="3200" dirty="0"/>
              <a:t> </a:t>
            </a:r>
            <a:r>
              <a:rPr lang="tr-TR" sz="3200" dirty="0" err="1"/>
              <a:t>pregnancy</a:t>
            </a:r>
            <a:r>
              <a:rPr lang="tr-TR" sz="3200" dirty="0"/>
              <a:t>. </a:t>
            </a:r>
            <a:endParaRPr lang="tr-TR" sz="3200" dirty="0" smtClean="0"/>
          </a:p>
          <a:p>
            <a:r>
              <a:rPr lang="tr-TR" sz="3200" dirty="0" err="1" smtClean="0"/>
              <a:t>It</a:t>
            </a:r>
            <a:r>
              <a:rPr lang="tr-TR" sz="3200" dirty="0" smtClean="0"/>
              <a:t> is </a:t>
            </a:r>
            <a:r>
              <a:rPr lang="tr-TR" sz="3200" dirty="0" err="1" smtClean="0"/>
              <a:t>compatible</a:t>
            </a:r>
            <a:r>
              <a:rPr lang="tr-TR" sz="3200" dirty="0" smtClean="0"/>
              <a:t> </a:t>
            </a:r>
            <a:r>
              <a:rPr lang="tr-TR" sz="3200" dirty="0" err="1" smtClean="0"/>
              <a:t>with</a:t>
            </a:r>
            <a:r>
              <a:rPr lang="tr-TR" sz="3200" dirty="0" smtClean="0"/>
              <a:t> </a:t>
            </a:r>
            <a:r>
              <a:rPr lang="tr-TR" sz="3200" dirty="0" err="1" smtClean="0"/>
              <a:t>breast</a:t>
            </a:r>
            <a:r>
              <a:rPr lang="tr-TR" sz="3200" dirty="0" smtClean="0"/>
              <a:t> </a:t>
            </a:r>
            <a:r>
              <a:rPr lang="tr-TR" sz="3200" dirty="0" err="1" smtClean="0"/>
              <a:t>feeding</a:t>
            </a:r>
            <a:r>
              <a:rPr lang="tr-TR" sz="3200" dirty="0" smtClean="0"/>
              <a:t>.</a:t>
            </a:r>
          </a:p>
          <a:p>
            <a:endParaRPr lang="tr-TR" sz="3200" dirty="0" smtClean="0"/>
          </a:p>
          <a:p>
            <a:endParaRPr lang="tr-TR" sz="3200" dirty="0"/>
          </a:p>
          <a:p>
            <a:pPr marL="0" indent="0">
              <a:buNone/>
            </a:pPr>
            <a:r>
              <a:rPr lang="tr-TR" sz="1100" dirty="0" err="1" smtClean="0"/>
              <a:t>Götestam</a:t>
            </a:r>
            <a:r>
              <a:rPr lang="tr-TR" sz="1100" dirty="0" smtClean="0"/>
              <a:t> </a:t>
            </a:r>
            <a:r>
              <a:rPr lang="tr-TR" sz="1100" dirty="0" err="1"/>
              <a:t>Skorpen</a:t>
            </a:r>
            <a:r>
              <a:rPr lang="tr-TR" sz="1100" dirty="0"/>
              <a:t> C, et al. </a:t>
            </a:r>
            <a:r>
              <a:rPr lang="tr-TR" sz="1100" dirty="0" err="1"/>
              <a:t>Ann</a:t>
            </a:r>
            <a:r>
              <a:rPr lang="tr-TR" sz="1100" dirty="0"/>
              <a:t> </a:t>
            </a:r>
            <a:r>
              <a:rPr lang="tr-TR" sz="1100" dirty="0" err="1"/>
              <a:t>Rheum</a:t>
            </a:r>
            <a:r>
              <a:rPr lang="tr-TR" sz="1100" dirty="0"/>
              <a:t> </a:t>
            </a:r>
            <a:r>
              <a:rPr lang="tr-TR" sz="1100" dirty="0" err="1"/>
              <a:t>Dis</a:t>
            </a:r>
            <a:r>
              <a:rPr lang="tr-TR" sz="1100" dirty="0"/>
              <a:t> 2016; 0:1-16</a:t>
            </a:r>
          </a:p>
          <a:p>
            <a:endParaRPr lang="en-US"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15558016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240925" y="1432775"/>
            <a:ext cx="9263687" cy="2302099"/>
          </a:xfrm>
        </p:spPr>
        <p:txBody>
          <a:bodyPr>
            <a:noAutofit/>
          </a:bodyPr>
          <a:lstStyle/>
          <a:p>
            <a:pPr algn="ctr"/>
            <a:r>
              <a:rPr lang="tr-TR" sz="3600" dirty="0"/>
              <a:t/>
            </a:r>
            <a:br>
              <a:rPr lang="tr-TR" sz="3600" dirty="0"/>
            </a:br>
            <a:r>
              <a:rPr lang="tr-TR" sz="3600" b="1" dirty="0" err="1"/>
              <a:t>Use</a:t>
            </a:r>
            <a:r>
              <a:rPr lang="tr-TR" sz="3600" b="1" dirty="0"/>
              <a:t> of </a:t>
            </a:r>
            <a:r>
              <a:rPr lang="tr-TR" sz="3600" b="1" dirty="0" err="1" smtClean="0"/>
              <a:t>Other</a:t>
            </a:r>
            <a:r>
              <a:rPr lang="tr-TR" sz="3600" b="1" dirty="0" smtClean="0"/>
              <a:t> </a:t>
            </a:r>
            <a:r>
              <a:rPr lang="tr-TR" sz="3600" b="1" dirty="0" err="1" smtClean="0"/>
              <a:t>Biologic</a:t>
            </a:r>
            <a:r>
              <a:rPr lang="tr-TR" sz="3600" b="1" dirty="0" smtClean="0"/>
              <a:t> </a:t>
            </a:r>
            <a:r>
              <a:rPr lang="tr-TR" sz="3600" b="1" dirty="0" err="1" smtClean="0"/>
              <a:t>Agents</a:t>
            </a:r>
            <a:r>
              <a:rPr lang="tr-TR" sz="3600" b="1" dirty="0" smtClean="0"/>
              <a:t> </a:t>
            </a:r>
            <a:r>
              <a:rPr lang="tr-TR" sz="3600" b="1" dirty="0" err="1"/>
              <a:t>for</a:t>
            </a:r>
            <a:r>
              <a:rPr lang="tr-TR" sz="3600" b="1" dirty="0"/>
              <a:t> </a:t>
            </a:r>
            <a:r>
              <a:rPr lang="tr-TR" sz="3600" b="1" dirty="0" err="1" smtClean="0"/>
              <a:t>Rheumatic</a:t>
            </a:r>
            <a:r>
              <a:rPr lang="tr-TR" sz="3600" b="1" dirty="0" smtClean="0"/>
              <a:t> </a:t>
            </a:r>
            <a:r>
              <a:rPr lang="tr-TR" sz="3600" b="1" dirty="0" err="1" smtClean="0"/>
              <a:t>Diseases</a:t>
            </a:r>
            <a:r>
              <a:rPr lang="tr-TR" sz="3600" b="1" dirty="0" smtClean="0"/>
              <a:t> </a:t>
            </a:r>
            <a:r>
              <a:rPr lang="tr-TR" sz="3600" b="1" dirty="0"/>
              <a:t>in </a:t>
            </a:r>
            <a:r>
              <a:rPr lang="tr-TR" sz="3600" b="1" dirty="0" err="1" smtClean="0"/>
              <a:t>Pregnancy</a:t>
            </a:r>
            <a:r>
              <a:rPr lang="tr-TR" sz="3200" dirty="0"/>
              <a:t/>
            </a:r>
            <a:br>
              <a:rPr lang="tr-TR" sz="3200" dirty="0"/>
            </a:br>
            <a:endParaRPr lang="tr-TR" sz="3200"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4000568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r>
              <a:rPr lang="tr-TR" b="1" dirty="0" smtClean="0"/>
              <a:t>RITUXIMAB</a:t>
            </a:r>
            <a:endParaRPr lang="en-US" b="1" dirty="0"/>
          </a:p>
        </p:txBody>
      </p:sp>
      <p:sp>
        <p:nvSpPr>
          <p:cNvPr id="3" name="İçerik Yer Tutucusu 2"/>
          <p:cNvSpPr>
            <a:spLocks noGrp="1"/>
          </p:cNvSpPr>
          <p:nvPr>
            <p:ph idx="1"/>
          </p:nvPr>
        </p:nvSpPr>
        <p:spPr>
          <a:xfrm>
            <a:off x="1327759" y="1954060"/>
            <a:ext cx="10088385" cy="4169648"/>
          </a:xfrm>
        </p:spPr>
        <p:txBody>
          <a:bodyPr>
            <a:normAutofit fontScale="92500" lnSpcReduction="20000"/>
          </a:bodyPr>
          <a:lstStyle/>
          <a:p>
            <a:pPr algn="just"/>
            <a:r>
              <a:rPr lang="en-US" sz="3000" dirty="0" smtClean="0"/>
              <a:t>R</a:t>
            </a:r>
            <a:r>
              <a:rPr lang="tr-TR" sz="3000" dirty="0" smtClean="0"/>
              <a:t>TX</a:t>
            </a:r>
            <a:r>
              <a:rPr lang="en-US" sz="3000" dirty="0" smtClean="0"/>
              <a:t> </a:t>
            </a:r>
            <a:r>
              <a:rPr lang="en-US" sz="3000" dirty="0"/>
              <a:t>is a chimeric monoclonal antibody against the B cell surface </a:t>
            </a:r>
            <a:r>
              <a:rPr lang="en-US" sz="3000" dirty="0" smtClean="0"/>
              <a:t>antigen </a:t>
            </a:r>
            <a:r>
              <a:rPr lang="en-US" sz="3000" dirty="0"/>
              <a:t>CD20</a:t>
            </a:r>
            <a:r>
              <a:rPr lang="tr-TR" sz="3000" dirty="0"/>
              <a:t>.</a:t>
            </a:r>
          </a:p>
          <a:p>
            <a:pPr algn="just"/>
            <a:r>
              <a:rPr lang="en-US" sz="3000" dirty="0"/>
              <a:t>It is indicated for the treatment of severe refractory RA with inadequate response to TNF inhibitors, certain types of </a:t>
            </a:r>
            <a:r>
              <a:rPr lang="en-US" sz="3000" dirty="0" err="1"/>
              <a:t>vasculitis</a:t>
            </a:r>
            <a:r>
              <a:rPr lang="en-US" sz="3000" dirty="0"/>
              <a:t>, non-Hodgkin’s lymphoma and chronic lymphoid </a:t>
            </a:r>
            <a:r>
              <a:rPr lang="en-US" sz="3000" dirty="0" smtClean="0"/>
              <a:t>leukemia</a:t>
            </a:r>
            <a:r>
              <a:rPr lang="tr-TR" sz="3000" dirty="0" smtClean="0"/>
              <a:t>. </a:t>
            </a:r>
          </a:p>
          <a:p>
            <a:pPr marL="0" indent="0">
              <a:buNone/>
            </a:pPr>
            <a:endParaRPr lang="tr-TR" dirty="0"/>
          </a:p>
          <a:p>
            <a:pPr marL="0" indent="0">
              <a:buNone/>
            </a:pPr>
            <a:endParaRPr lang="tr-TR" dirty="0" smtClean="0"/>
          </a:p>
          <a:p>
            <a:endParaRPr lang="tr-TR" dirty="0"/>
          </a:p>
          <a:p>
            <a:endParaRPr lang="tr-TR" dirty="0" smtClean="0"/>
          </a:p>
          <a:p>
            <a:pPr marL="0" indent="0">
              <a:buNone/>
            </a:pPr>
            <a:r>
              <a:rPr lang="en-US" sz="1200" dirty="0" err="1" smtClean="0"/>
              <a:t>Bogas</a:t>
            </a:r>
            <a:r>
              <a:rPr lang="en-US" sz="1200" dirty="0" smtClean="0"/>
              <a:t> M, Leandro MJ. </a:t>
            </a:r>
            <a:r>
              <a:rPr lang="tr-TR" sz="1200" dirty="0" err="1" smtClean="0"/>
              <a:t>Biologic</a:t>
            </a:r>
            <a:r>
              <a:rPr lang="tr-TR" sz="1200" dirty="0" smtClean="0"/>
              <a:t> </a:t>
            </a:r>
            <a:r>
              <a:rPr lang="tr-TR" sz="1200" dirty="0" err="1" smtClean="0"/>
              <a:t>treatment</a:t>
            </a:r>
            <a:r>
              <a:rPr lang="tr-TR" sz="1200" dirty="0" smtClean="0"/>
              <a:t> </a:t>
            </a:r>
            <a:r>
              <a:rPr lang="tr-TR" sz="1200" dirty="0" err="1" smtClean="0"/>
              <a:t>and</a:t>
            </a:r>
            <a:r>
              <a:rPr lang="tr-TR" sz="1200" dirty="0" smtClean="0"/>
              <a:t> </a:t>
            </a:r>
            <a:r>
              <a:rPr lang="tr-TR" sz="1200" dirty="0" err="1" smtClean="0"/>
              <a:t>pregnancy</a:t>
            </a:r>
            <a:r>
              <a:rPr lang="tr-TR" sz="1200" dirty="0" smtClean="0"/>
              <a:t>. A </a:t>
            </a:r>
            <a:r>
              <a:rPr lang="tr-TR" sz="1200" dirty="0" err="1" smtClean="0"/>
              <a:t>systematic</a:t>
            </a:r>
            <a:r>
              <a:rPr lang="tr-TR" sz="1200" dirty="0" smtClean="0"/>
              <a:t> </a:t>
            </a:r>
            <a:r>
              <a:rPr lang="tr-TR" sz="1200" dirty="0" err="1" smtClean="0"/>
              <a:t>literature</a:t>
            </a:r>
            <a:r>
              <a:rPr lang="tr-TR" sz="1200" dirty="0" smtClean="0"/>
              <a:t> </a:t>
            </a:r>
            <a:r>
              <a:rPr lang="tr-TR" sz="1200" dirty="0" err="1" smtClean="0"/>
              <a:t>review</a:t>
            </a:r>
            <a:r>
              <a:rPr lang="tr-TR" sz="1200" dirty="0" smtClean="0"/>
              <a:t>.  </a:t>
            </a:r>
            <a:r>
              <a:rPr lang="en-US" sz="1200" dirty="0" err="1" smtClean="0"/>
              <a:t>Acta</a:t>
            </a:r>
            <a:r>
              <a:rPr lang="en-US" sz="1200" dirty="0" smtClean="0"/>
              <a:t> </a:t>
            </a:r>
            <a:r>
              <a:rPr lang="en-US" sz="1200" dirty="0" err="1" smtClean="0"/>
              <a:t>Reumatol</a:t>
            </a:r>
            <a:r>
              <a:rPr lang="en-US" sz="1200" dirty="0" smtClean="0"/>
              <a:t> Port 2011;36(3):219-32</a:t>
            </a:r>
            <a:r>
              <a:rPr lang="tr-TR" sz="1200" dirty="0" smtClean="0"/>
              <a:t>.</a:t>
            </a:r>
          </a:p>
          <a:p>
            <a:pPr marL="0" indent="0">
              <a:buNone/>
            </a:pPr>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28</a:t>
            </a:fld>
            <a:endParaRPr lang="en-US" dirty="0"/>
          </a:p>
        </p:txBody>
      </p:sp>
      <p:sp>
        <p:nvSpPr>
          <p:cNvPr id="7" name="Metin kutusu 6"/>
          <p:cNvSpPr txBox="1"/>
          <p:nvPr/>
        </p:nvSpPr>
        <p:spPr>
          <a:xfrm>
            <a:off x="8035637" y="1579418"/>
            <a:ext cx="1667168" cy="1311441"/>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9876898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92925" y="624110"/>
            <a:ext cx="8911687" cy="650508"/>
          </a:xfrm>
        </p:spPr>
        <p:txBody>
          <a:bodyPr/>
          <a:lstStyle/>
          <a:p>
            <a:r>
              <a:rPr lang="tr-TR" b="1" dirty="0" smtClean="0"/>
              <a:t>                       </a:t>
            </a:r>
            <a:r>
              <a:rPr lang="tr-TR" b="1" dirty="0" smtClean="0">
                <a:solidFill>
                  <a:schemeClr val="accent3"/>
                </a:solidFill>
              </a:rPr>
              <a:t>RITUXIMAB</a:t>
            </a:r>
            <a:endParaRPr lang="en-US" dirty="0">
              <a:solidFill>
                <a:schemeClr val="accent3"/>
              </a:solidFill>
            </a:endParaRPr>
          </a:p>
        </p:txBody>
      </p:sp>
      <p:sp>
        <p:nvSpPr>
          <p:cNvPr id="3" name="İçerik Yer Tutucusu 2"/>
          <p:cNvSpPr>
            <a:spLocks noGrp="1"/>
          </p:cNvSpPr>
          <p:nvPr>
            <p:ph idx="1"/>
          </p:nvPr>
        </p:nvSpPr>
        <p:spPr>
          <a:xfrm>
            <a:off x="2589212" y="1290181"/>
            <a:ext cx="8915400" cy="4621041"/>
          </a:xfrm>
        </p:spPr>
        <p:txBody>
          <a:bodyPr>
            <a:normAutofit lnSpcReduction="10000"/>
          </a:bodyPr>
          <a:lstStyle/>
          <a:p>
            <a:r>
              <a:rPr lang="en-US" sz="2600" dirty="0"/>
              <a:t>It is classified as </a:t>
            </a:r>
            <a:r>
              <a:rPr lang="en-US" sz="2600" b="1" dirty="0">
                <a:solidFill>
                  <a:schemeClr val="accent3"/>
                </a:solidFill>
              </a:rPr>
              <a:t>FDA category C</a:t>
            </a:r>
            <a:r>
              <a:rPr lang="en-US" sz="2600" dirty="0"/>
              <a:t>, meaning "</a:t>
            </a:r>
            <a:r>
              <a:rPr lang="en-US" sz="2600" i="1" dirty="0"/>
              <a:t>it has not been studied on pregnant women, however animal developmental toxicity studies have shown </a:t>
            </a:r>
            <a:r>
              <a:rPr lang="tr-TR" sz="2600" i="1" dirty="0" smtClean="0"/>
              <a:t>an </a:t>
            </a:r>
            <a:r>
              <a:rPr lang="en-US" sz="2600" i="1" dirty="0" smtClean="0"/>
              <a:t>adverse effect </a:t>
            </a:r>
            <a:r>
              <a:rPr lang="en-US" sz="2600" i="1" dirty="0"/>
              <a:t>on the fetus</a:t>
            </a:r>
            <a:r>
              <a:rPr lang="en-US" sz="2600" dirty="0"/>
              <a:t>". </a:t>
            </a:r>
            <a:endParaRPr lang="tr-TR" sz="2600" dirty="0"/>
          </a:p>
          <a:p>
            <a:r>
              <a:rPr lang="en-US" sz="2600" dirty="0"/>
              <a:t>It has no active </a:t>
            </a:r>
            <a:r>
              <a:rPr lang="en-US" sz="2600" dirty="0" err="1"/>
              <a:t>transplacental</a:t>
            </a:r>
            <a:r>
              <a:rPr lang="en-US" sz="2600" dirty="0"/>
              <a:t> passage during the first trimester and organogenesis, but actively crosses the placenta during the late second and third trimester </a:t>
            </a:r>
            <a:r>
              <a:rPr lang="en-US" sz="2600" dirty="0" smtClean="0"/>
              <a:t>and </a:t>
            </a:r>
            <a:r>
              <a:rPr lang="en-US" sz="2600" dirty="0"/>
              <a:t>may affect fetal and neonatal B cell development, causing increased risk for </a:t>
            </a:r>
            <a:r>
              <a:rPr lang="en-US" sz="2600" dirty="0" smtClean="0"/>
              <a:t>infections.</a:t>
            </a:r>
            <a:endParaRPr lang="en-US" sz="2600" dirty="0"/>
          </a:p>
          <a:p>
            <a:pPr marL="0" indent="0">
              <a:buNone/>
            </a:pPr>
            <a:r>
              <a:rPr lang="tr-TR" sz="1000" dirty="0" err="1" smtClean="0"/>
              <a:t>Ostensen</a:t>
            </a:r>
            <a:r>
              <a:rPr lang="tr-TR" sz="1000" dirty="0" smtClean="0"/>
              <a:t> M, et al. </a:t>
            </a:r>
            <a:r>
              <a:rPr lang="en-US" sz="1000" dirty="0" smtClean="0"/>
              <a:t>Treatment </a:t>
            </a:r>
            <a:r>
              <a:rPr lang="en-US" sz="1000" dirty="0"/>
              <a:t>with biologics of pregnant patients with rheumatic diseases. </a:t>
            </a:r>
            <a:r>
              <a:rPr lang="tr-TR" sz="1000" dirty="0" err="1" smtClean="0"/>
              <a:t>Curr</a:t>
            </a:r>
            <a:r>
              <a:rPr lang="tr-TR" sz="1000" dirty="0" smtClean="0"/>
              <a:t> </a:t>
            </a:r>
            <a:r>
              <a:rPr lang="tr-TR" sz="1000" dirty="0" err="1" smtClean="0"/>
              <a:t>Opin</a:t>
            </a:r>
            <a:r>
              <a:rPr lang="tr-TR" sz="1000" dirty="0" smtClean="0"/>
              <a:t> </a:t>
            </a:r>
            <a:r>
              <a:rPr lang="tr-TR" sz="1000" dirty="0" err="1" smtClean="0"/>
              <a:t>Rheumatol</a:t>
            </a:r>
            <a:r>
              <a:rPr lang="tr-TR" sz="1000" dirty="0" smtClean="0"/>
              <a:t> </a:t>
            </a:r>
            <a:r>
              <a:rPr lang="en-US" sz="1000" dirty="0" smtClean="0"/>
              <a:t>2011;23(3</a:t>
            </a:r>
            <a:r>
              <a:rPr lang="en-US" sz="1000" dirty="0"/>
              <a:t>):</a:t>
            </a:r>
            <a:r>
              <a:rPr lang="en-US" sz="1000" dirty="0" smtClean="0"/>
              <a:t>293-8</a:t>
            </a:r>
            <a:r>
              <a:rPr lang="tr-TR" sz="1000" dirty="0" smtClean="0"/>
              <a:t>.</a:t>
            </a:r>
          </a:p>
          <a:p>
            <a:pPr marL="0" indent="0">
              <a:buNone/>
            </a:pPr>
            <a:r>
              <a:rPr lang="tr-TR" sz="1000" dirty="0" smtClean="0"/>
              <a:t>Ton E,</a:t>
            </a:r>
            <a:r>
              <a:rPr lang="en-US" sz="1000" dirty="0"/>
              <a:t> </a:t>
            </a:r>
            <a:r>
              <a:rPr lang="tr-TR" sz="1000" dirty="0" smtClean="0"/>
              <a:t>et al. </a:t>
            </a:r>
            <a:r>
              <a:rPr lang="en-US" sz="1000" dirty="0" smtClean="0"/>
              <a:t>Safety </a:t>
            </a:r>
            <a:r>
              <a:rPr lang="en-US" sz="1000" dirty="0"/>
              <a:t>of rituximab therapy during twins' pregnancy. </a:t>
            </a:r>
            <a:r>
              <a:rPr lang="tr-TR" sz="1000" dirty="0" err="1" smtClean="0"/>
              <a:t>Rheumatology</a:t>
            </a:r>
            <a:r>
              <a:rPr lang="tr-TR" sz="1000" dirty="0" smtClean="0"/>
              <a:t> Oxford </a:t>
            </a:r>
            <a:r>
              <a:rPr lang="en-US" sz="1000" dirty="0" smtClean="0"/>
              <a:t>2011;50(4</a:t>
            </a:r>
            <a:r>
              <a:rPr lang="en-US" sz="1000" dirty="0"/>
              <a:t>):806-8 </a:t>
            </a:r>
          </a:p>
        </p:txBody>
      </p:sp>
      <p:sp>
        <p:nvSpPr>
          <p:cNvPr id="4" name="Slayt Numarası Yer Tutucusu 3"/>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42330174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D57F1E4F-1CFF-5643-939E-217C01CDF565}" type="slidenum">
              <a:rPr lang="en-US" smtClean="0"/>
              <a:pPr/>
              <a:t>30</a:t>
            </a:fld>
            <a:endParaRPr lang="en-US" dirty="0"/>
          </a:p>
        </p:txBody>
      </p:sp>
      <p:sp>
        <p:nvSpPr>
          <p:cNvPr id="5" name="Dikdörtgen 4"/>
          <p:cNvSpPr/>
          <p:nvPr/>
        </p:nvSpPr>
        <p:spPr>
          <a:xfrm>
            <a:off x="1787236" y="831273"/>
            <a:ext cx="5029200" cy="6740307"/>
          </a:xfrm>
          <a:prstGeom prst="rect">
            <a:avLst/>
          </a:prstGeom>
        </p:spPr>
        <p:txBody>
          <a:bodyPr wrap="square">
            <a:spAutoFit/>
          </a:bodyPr>
          <a:lstStyle/>
          <a:p>
            <a:r>
              <a:rPr lang="en-US" sz="2000" dirty="0" err="1"/>
              <a:t>Chakravarty</a:t>
            </a:r>
            <a:r>
              <a:rPr lang="en-US" sz="2000" dirty="0"/>
              <a:t> et al. reported pregnancy outcomes in 153 patients exposed to </a:t>
            </a:r>
            <a:r>
              <a:rPr lang="tr-TR" sz="2000" dirty="0" smtClean="0"/>
              <a:t>RTX.</a:t>
            </a:r>
            <a:r>
              <a:rPr lang="en-US" sz="2000" dirty="0" smtClean="0"/>
              <a:t>Of </a:t>
            </a:r>
            <a:r>
              <a:rPr lang="en-US" sz="2000" dirty="0"/>
              <a:t>these pregnancies, </a:t>
            </a:r>
            <a:endParaRPr lang="tr-TR" sz="2000" dirty="0" smtClean="0"/>
          </a:p>
          <a:p>
            <a:endParaRPr lang="tr-TR" sz="2000" dirty="0" smtClean="0"/>
          </a:p>
          <a:p>
            <a:r>
              <a:rPr lang="en-US" sz="2000" dirty="0" smtClean="0"/>
              <a:t>90 </a:t>
            </a:r>
            <a:r>
              <a:rPr lang="en-US" sz="2000" dirty="0"/>
              <a:t>resulted in live births, </a:t>
            </a:r>
            <a:endParaRPr lang="tr-TR" sz="2000" dirty="0" smtClean="0"/>
          </a:p>
          <a:p>
            <a:r>
              <a:rPr lang="en-US" sz="2000" dirty="0" smtClean="0"/>
              <a:t>23 </a:t>
            </a:r>
            <a:r>
              <a:rPr lang="en-US" sz="2000" dirty="0"/>
              <a:t>resulted in prematurity and </a:t>
            </a:r>
            <a:endParaRPr lang="tr-TR" sz="2000" dirty="0" smtClean="0"/>
          </a:p>
          <a:p>
            <a:r>
              <a:rPr lang="tr-TR" sz="2000" dirty="0" smtClean="0"/>
              <a:t>1</a:t>
            </a:r>
            <a:r>
              <a:rPr lang="en-US" sz="2000" dirty="0" smtClean="0"/>
              <a:t> </a:t>
            </a:r>
            <a:r>
              <a:rPr lang="en-US" sz="2000" dirty="0"/>
              <a:t>resulted in perinatal death</a:t>
            </a:r>
            <a:r>
              <a:rPr lang="en-US" sz="2000" dirty="0" smtClean="0"/>
              <a:t>.</a:t>
            </a:r>
            <a:endParaRPr lang="tr-TR" sz="2000" dirty="0" smtClean="0"/>
          </a:p>
          <a:p>
            <a:endParaRPr lang="tr-TR" sz="2000" dirty="0"/>
          </a:p>
          <a:p>
            <a:r>
              <a:rPr lang="en-US" sz="2000" dirty="0"/>
              <a:t>11 infants had hematologic abnormalities at birth (</a:t>
            </a:r>
            <a:r>
              <a:rPr lang="en-US" sz="2000" b="1" dirty="0">
                <a:solidFill>
                  <a:schemeClr val="accent3"/>
                </a:solidFill>
              </a:rPr>
              <a:t>peripheral B-cell depletion, neutropenia, </a:t>
            </a:r>
            <a:r>
              <a:rPr lang="en-US" sz="2000" b="1" dirty="0" err="1">
                <a:solidFill>
                  <a:schemeClr val="accent3"/>
                </a:solidFill>
              </a:rPr>
              <a:t>lymphopenia</a:t>
            </a:r>
            <a:r>
              <a:rPr lang="en-US" sz="2000" b="1" dirty="0">
                <a:solidFill>
                  <a:schemeClr val="accent3"/>
                </a:solidFill>
              </a:rPr>
              <a:t>, thrombocytopenia and anemia</a:t>
            </a:r>
            <a:r>
              <a:rPr lang="en-US" sz="2000" dirty="0"/>
              <a:t>) </a:t>
            </a:r>
            <a:endParaRPr lang="tr-TR" sz="2000" dirty="0" smtClean="0"/>
          </a:p>
          <a:p>
            <a:endParaRPr lang="tr-TR" sz="2000" dirty="0"/>
          </a:p>
          <a:p>
            <a:r>
              <a:rPr lang="tr-TR" sz="2000" dirty="0" smtClean="0"/>
              <a:t>4</a:t>
            </a:r>
            <a:r>
              <a:rPr lang="en-US" sz="2000" dirty="0" smtClean="0"/>
              <a:t> </a:t>
            </a:r>
            <a:r>
              <a:rPr lang="en-US" sz="2000" dirty="0"/>
              <a:t>had </a:t>
            </a:r>
            <a:r>
              <a:rPr lang="en-US" sz="2000" b="1" dirty="0">
                <a:solidFill>
                  <a:schemeClr val="accent3"/>
                </a:solidFill>
              </a:rPr>
              <a:t>perinatal infections</a:t>
            </a:r>
            <a:r>
              <a:rPr lang="en-US" sz="2000" dirty="0" smtClean="0"/>
              <a:t>.</a:t>
            </a:r>
            <a:endParaRPr lang="tr-TR" sz="2000" dirty="0" smtClean="0"/>
          </a:p>
          <a:p>
            <a:endParaRPr lang="tr-TR" sz="2000" dirty="0"/>
          </a:p>
          <a:p>
            <a:r>
              <a:rPr lang="tr-TR" sz="2000" dirty="0" smtClean="0"/>
              <a:t>2</a:t>
            </a:r>
            <a:r>
              <a:rPr lang="en-US" sz="2000" dirty="0" smtClean="0"/>
              <a:t> </a:t>
            </a:r>
            <a:r>
              <a:rPr lang="en-US" sz="2000" dirty="0"/>
              <a:t>infants had congenital defects (</a:t>
            </a:r>
            <a:r>
              <a:rPr lang="en-US" sz="2000" b="1" dirty="0">
                <a:solidFill>
                  <a:schemeClr val="accent3"/>
                </a:solidFill>
              </a:rPr>
              <a:t>congenital </a:t>
            </a:r>
            <a:r>
              <a:rPr lang="en-US" sz="2000" b="1" dirty="0" err="1">
                <a:solidFill>
                  <a:schemeClr val="accent3"/>
                </a:solidFill>
              </a:rPr>
              <a:t>talipes</a:t>
            </a:r>
            <a:r>
              <a:rPr lang="en-US" sz="2000" b="1" dirty="0">
                <a:solidFill>
                  <a:schemeClr val="accent3"/>
                </a:solidFill>
              </a:rPr>
              <a:t> </a:t>
            </a:r>
            <a:r>
              <a:rPr lang="en-US" sz="2000" b="1" dirty="0" err="1">
                <a:solidFill>
                  <a:schemeClr val="accent3"/>
                </a:solidFill>
              </a:rPr>
              <a:t>equinovarus</a:t>
            </a:r>
            <a:r>
              <a:rPr lang="en-US" sz="2000" b="1" dirty="0">
                <a:solidFill>
                  <a:schemeClr val="accent3"/>
                </a:solidFill>
              </a:rPr>
              <a:t> </a:t>
            </a:r>
            <a:r>
              <a:rPr lang="en-US" sz="2000" dirty="0"/>
              <a:t>and </a:t>
            </a:r>
            <a:r>
              <a:rPr lang="en-US" sz="2000" b="1" dirty="0">
                <a:solidFill>
                  <a:schemeClr val="accent3"/>
                </a:solidFill>
              </a:rPr>
              <a:t>cardiac malformation</a:t>
            </a:r>
            <a:r>
              <a:rPr lang="en-US" sz="2000" dirty="0" smtClean="0"/>
              <a:t>).</a:t>
            </a:r>
            <a:endParaRPr lang="tr-TR" sz="2000" dirty="0" smtClean="0"/>
          </a:p>
          <a:p>
            <a:endParaRPr lang="tr-TR" dirty="0"/>
          </a:p>
          <a:p>
            <a:endParaRPr lang="tr-TR" dirty="0" smtClean="0"/>
          </a:p>
          <a:p>
            <a:endParaRPr lang="tr-TR" dirty="0"/>
          </a:p>
          <a:p>
            <a:endParaRPr lang="tr-TR"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6436" y="464457"/>
            <a:ext cx="5128821" cy="62437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15573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884219" y="124691"/>
            <a:ext cx="9620394" cy="1780309"/>
          </a:xfrm>
        </p:spPr>
        <p:txBody>
          <a:bodyPr/>
          <a:lstStyle/>
          <a:p>
            <a:endParaRPr lang="en-US" dirty="0"/>
          </a:p>
        </p:txBody>
      </p:sp>
      <p:sp>
        <p:nvSpPr>
          <p:cNvPr id="3" name="İçerik Yer Tutucusu 2"/>
          <p:cNvSpPr>
            <a:spLocks noGrp="1"/>
          </p:cNvSpPr>
          <p:nvPr>
            <p:ph idx="1"/>
          </p:nvPr>
        </p:nvSpPr>
        <p:spPr>
          <a:xfrm>
            <a:off x="2589211" y="2830882"/>
            <a:ext cx="8923915" cy="3080340"/>
          </a:xfrm>
        </p:spPr>
        <p:txBody>
          <a:bodyPr/>
          <a:lstStyle/>
          <a:p>
            <a:r>
              <a:rPr lang="en-US" sz="2800" dirty="0" err="1"/>
              <a:t>Sangle</a:t>
            </a:r>
            <a:r>
              <a:rPr lang="en-US" sz="2800" dirty="0"/>
              <a:t> et al. reported pregnancy outcomes in 5 patients with systemic lupus </a:t>
            </a:r>
            <a:r>
              <a:rPr lang="en-US" sz="2800" dirty="0" err="1"/>
              <a:t>erythematosus</a:t>
            </a:r>
            <a:r>
              <a:rPr lang="en-US" sz="2800" dirty="0"/>
              <a:t> exposed to </a:t>
            </a:r>
            <a:r>
              <a:rPr lang="tr-TR" sz="2800" dirty="0" smtClean="0"/>
              <a:t>RTX</a:t>
            </a:r>
            <a:r>
              <a:rPr lang="en-US" sz="2800" dirty="0" smtClean="0"/>
              <a:t> </a:t>
            </a:r>
            <a:r>
              <a:rPr lang="en-US" sz="2800" dirty="0"/>
              <a:t>before conception. </a:t>
            </a:r>
            <a:endParaRPr lang="tr-TR" sz="2800" dirty="0"/>
          </a:p>
          <a:p>
            <a:r>
              <a:rPr lang="en-US" sz="2800" dirty="0"/>
              <a:t>One of the infants was born with </a:t>
            </a:r>
            <a:r>
              <a:rPr lang="en-US" sz="2800" b="1" dirty="0">
                <a:solidFill>
                  <a:schemeClr val="accent3"/>
                </a:solidFill>
              </a:rPr>
              <a:t>esophageal atresia</a:t>
            </a:r>
            <a:r>
              <a:rPr lang="tr-TR" sz="2800" dirty="0"/>
              <a:t>. </a:t>
            </a:r>
          </a:p>
          <a:p>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31</a:t>
            </a:fld>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4946" y="0"/>
            <a:ext cx="9989128" cy="21613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84485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734291"/>
            <a:ext cx="8915400" cy="5176931"/>
          </a:xfrm>
        </p:spPr>
        <p:txBody>
          <a:bodyPr>
            <a:normAutofit fontScale="92500" lnSpcReduction="10000"/>
          </a:bodyPr>
          <a:lstStyle/>
          <a:p>
            <a:r>
              <a:rPr lang="en-US" sz="2800" dirty="0"/>
              <a:t>Preconception and first trimester exposure to </a:t>
            </a:r>
            <a:r>
              <a:rPr lang="tr-TR" sz="2800" dirty="0" smtClean="0"/>
              <a:t>RTX</a:t>
            </a:r>
            <a:r>
              <a:rPr lang="en-US" sz="2800" dirty="0" smtClean="0"/>
              <a:t> </a:t>
            </a:r>
            <a:r>
              <a:rPr lang="en-US" sz="2800" dirty="0"/>
              <a:t>seems not to indicate an excess risk of adverse fetal outcomes. Exposure during second and third trimesters causes decrease in B cells in the fetus</a:t>
            </a:r>
            <a:r>
              <a:rPr lang="tr-TR" sz="2800" dirty="0"/>
              <a:t>.</a:t>
            </a:r>
          </a:p>
          <a:p>
            <a:r>
              <a:rPr lang="en-US" sz="2800" dirty="0"/>
              <a:t>Further studies, especially prospective registries are needed to explore immune response to vaccines and perinatal infections in infants born to mothers received </a:t>
            </a:r>
            <a:r>
              <a:rPr lang="tr-TR" sz="2800" dirty="0" smtClean="0"/>
              <a:t>RTX</a:t>
            </a:r>
            <a:r>
              <a:rPr lang="en-US" sz="2800" dirty="0" smtClean="0"/>
              <a:t> </a:t>
            </a:r>
            <a:r>
              <a:rPr lang="en-US" sz="2800" dirty="0"/>
              <a:t>during second and third trimesters. </a:t>
            </a:r>
            <a:endParaRPr lang="tr-TR" sz="2800" dirty="0"/>
          </a:p>
          <a:p>
            <a:pPr marL="0" indent="0">
              <a:buNone/>
            </a:pPr>
            <a:endParaRPr lang="tr-TR" dirty="0" smtClean="0"/>
          </a:p>
          <a:p>
            <a:pPr marL="0" indent="0">
              <a:buNone/>
            </a:pPr>
            <a:endParaRPr lang="tr-TR" dirty="0"/>
          </a:p>
          <a:p>
            <a:pPr marL="0" indent="0">
              <a:buNone/>
            </a:pPr>
            <a:endParaRPr lang="tr-TR" sz="1000" dirty="0" smtClean="0"/>
          </a:p>
          <a:p>
            <a:pPr marL="0" indent="0">
              <a:buNone/>
            </a:pPr>
            <a:endParaRPr lang="tr-TR" sz="1000" dirty="0"/>
          </a:p>
          <a:p>
            <a:pPr marL="0" indent="0">
              <a:buNone/>
            </a:pPr>
            <a:endParaRPr lang="tr-TR" sz="1000" dirty="0" smtClean="0"/>
          </a:p>
          <a:p>
            <a:pPr marL="0" indent="0">
              <a:buNone/>
            </a:pPr>
            <a:r>
              <a:rPr lang="en-US" sz="1000" dirty="0" err="1" smtClean="0"/>
              <a:t>Ostensen</a:t>
            </a:r>
            <a:r>
              <a:rPr lang="en-US" sz="1000" dirty="0" smtClean="0"/>
              <a:t> </a:t>
            </a:r>
            <a:r>
              <a:rPr lang="en-US" sz="1000" dirty="0"/>
              <a:t>M. </a:t>
            </a:r>
            <a:r>
              <a:rPr lang="tr-TR" sz="1000" dirty="0" err="1" smtClean="0"/>
              <a:t>Safety</a:t>
            </a:r>
            <a:r>
              <a:rPr lang="tr-TR" sz="1000" dirty="0" smtClean="0"/>
              <a:t> </a:t>
            </a:r>
            <a:r>
              <a:rPr lang="tr-TR" sz="1000" dirty="0" err="1" smtClean="0"/>
              <a:t>issues</a:t>
            </a:r>
            <a:r>
              <a:rPr lang="tr-TR" sz="1000" dirty="0" smtClean="0"/>
              <a:t> of  </a:t>
            </a:r>
            <a:r>
              <a:rPr lang="tr-TR" sz="1000" dirty="0" err="1" smtClean="0"/>
              <a:t>biologics</a:t>
            </a:r>
            <a:r>
              <a:rPr lang="tr-TR" sz="1000" dirty="0" smtClean="0"/>
              <a:t> in </a:t>
            </a:r>
            <a:r>
              <a:rPr lang="tr-TR" sz="1000" dirty="0" err="1" smtClean="0"/>
              <a:t>pregnant</a:t>
            </a:r>
            <a:r>
              <a:rPr lang="tr-TR" sz="1000" dirty="0" smtClean="0"/>
              <a:t> </a:t>
            </a:r>
            <a:r>
              <a:rPr lang="tr-TR" sz="1000" dirty="0" err="1" smtClean="0"/>
              <a:t>patients</a:t>
            </a:r>
            <a:r>
              <a:rPr lang="tr-TR" sz="1000" dirty="0" smtClean="0"/>
              <a:t>  </a:t>
            </a:r>
            <a:r>
              <a:rPr lang="tr-TR" sz="1000" dirty="0" err="1" smtClean="0"/>
              <a:t>with</a:t>
            </a:r>
            <a:r>
              <a:rPr lang="tr-TR" sz="1000" dirty="0" smtClean="0"/>
              <a:t> </a:t>
            </a:r>
            <a:r>
              <a:rPr lang="tr-TR" sz="1000" dirty="0" err="1" smtClean="0"/>
              <a:t>rheumatic</a:t>
            </a:r>
            <a:r>
              <a:rPr lang="tr-TR" sz="1000" dirty="0" smtClean="0"/>
              <a:t> </a:t>
            </a:r>
            <a:r>
              <a:rPr lang="tr-TR" sz="1000" dirty="0" err="1" smtClean="0"/>
              <a:t>diseases</a:t>
            </a:r>
            <a:r>
              <a:rPr lang="tr-TR" sz="1000" dirty="0" smtClean="0"/>
              <a:t>. </a:t>
            </a:r>
            <a:r>
              <a:rPr lang="en-US" sz="1000" dirty="0" smtClean="0"/>
              <a:t>Ann </a:t>
            </a:r>
            <a:r>
              <a:rPr lang="en-US" sz="1000" dirty="0"/>
              <a:t>N Y </a:t>
            </a:r>
            <a:r>
              <a:rPr lang="en-US" sz="1000" dirty="0" err="1"/>
              <a:t>Acad</a:t>
            </a:r>
            <a:r>
              <a:rPr lang="en-US" sz="1000" dirty="0"/>
              <a:t> </a:t>
            </a:r>
            <a:r>
              <a:rPr lang="en-US" sz="1000" dirty="0" err="1"/>
              <a:t>Sci</a:t>
            </a:r>
            <a:r>
              <a:rPr lang="en-US" sz="1000" dirty="0"/>
              <a:t> 2014;1317:32-8 </a:t>
            </a:r>
          </a:p>
          <a:p>
            <a:pPr marL="0" indent="0">
              <a:buNone/>
            </a:pPr>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31306366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92925" y="624110"/>
            <a:ext cx="8911687" cy="1038435"/>
          </a:xfrm>
        </p:spPr>
        <p:txBody>
          <a:bodyPr>
            <a:noAutofit/>
          </a:bodyPr>
          <a:lstStyle/>
          <a:p>
            <a:r>
              <a:rPr lang="tr-TR" sz="2000" b="1" dirty="0" err="1"/>
              <a:t>According</a:t>
            </a:r>
            <a:r>
              <a:rPr lang="tr-TR" sz="2000" b="1" dirty="0"/>
              <a:t> </a:t>
            </a:r>
            <a:r>
              <a:rPr lang="tr-TR" sz="2000" b="1" dirty="0" err="1"/>
              <a:t>to</a:t>
            </a:r>
            <a:r>
              <a:rPr lang="tr-TR" sz="2000" b="1" dirty="0"/>
              <a:t> EULAR 2014 </a:t>
            </a:r>
            <a:r>
              <a:rPr lang="tr-TR" sz="2000" b="1" dirty="0" err="1"/>
              <a:t>guidelines</a:t>
            </a:r>
            <a:r>
              <a:rPr lang="tr-TR" sz="2000" b="1" dirty="0"/>
              <a:t> </a:t>
            </a:r>
            <a:r>
              <a:rPr lang="tr-TR" sz="2000" b="1" dirty="0" err="1"/>
              <a:t>for</a:t>
            </a:r>
            <a:r>
              <a:rPr lang="tr-TR" sz="2000" b="1" dirty="0"/>
              <a:t> </a:t>
            </a:r>
            <a:r>
              <a:rPr lang="tr-TR" sz="2000" b="1" dirty="0" err="1"/>
              <a:t>use</a:t>
            </a:r>
            <a:r>
              <a:rPr lang="tr-TR" sz="2000" b="1" dirty="0"/>
              <a:t> of </a:t>
            </a:r>
            <a:r>
              <a:rPr lang="tr-TR" sz="2000" b="1" dirty="0" err="1"/>
              <a:t>biologic</a:t>
            </a:r>
            <a:r>
              <a:rPr lang="tr-TR" sz="2000" b="1" dirty="0"/>
              <a:t> </a:t>
            </a:r>
            <a:r>
              <a:rPr lang="tr-TR" sz="2000" b="1" dirty="0" err="1"/>
              <a:t>drugs</a:t>
            </a:r>
            <a:r>
              <a:rPr lang="tr-TR" sz="2000" b="1" dirty="0"/>
              <a:t> in </a:t>
            </a:r>
            <a:r>
              <a:rPr lang="tr-TR" sz="2000" b="1" dirty="0" err="1"/>
              <a:t>clinical</a:t>
            </a:r>
            <a:r>
              <a:rPr lang="tr-TR" sz="2000" b="1" dirty="0"/>
              <a:t> </a:t>
            </a:r>
            <a:r>
              <a:rPr lang="tr-TR" sz="2000" b="1" dirty="0" err="1"/>
              <a:t>practice</a:t>
            </a:r>
            <a:r>
              <a:rPr lang="tr-TR" sz="2000" b="1" dirty="0"/>
              <a:t> in </a:t>
            </a:r>
            <a:r>
              <a:rPr lang="tr-TR" sz="2000" b="1" dirty="0" err="1"/>
              <a:t>pregnant</a:t>
            </a:r>
            <a:r>
              <a:rPr lang="tr-TR" sz="2000" b="1" dirty="0"/>
              <a:t> </a:t>
            </a:r>
            <a:r>
              <a:rPr lang="tr-TR" sz="2000" b="1" dirty="0" err="1"/>
              <a:t>and</a:t>
            </a:r>
            <a:r>
              <a:rPr lang="tr-TR" sz="2000" b="1" dirty="0"/>
              <a:t> </a:t>
            </a:r>
            <a:r>
              <a:rPr lang="tr-TR" sz="2000" b="1" dirty="0" err="1"/>
              <a:t>lactating</a:t>
            </a:r>
            <a:r>
              <a:rPr lang="tr-TR" sz="2000" b="1" dirty="0"/>
              <a:t> </a:t>
            </a:r>
            <a:r>
              <a:rPr lang="tr-TR" sz="2000" b="1" dirty="0" err="1"/>
              <a:t>patients</a:t>
            </a:r>
            <a:r>
              <a:rPr lang="tr-TR" sz="2400" b="1" dirty="0"/>
              <a:t/>
            </a:r>
            <a:br>
              <a:rPr lang="tr-TR" sz="2400" b="1" dirty="0"/>
            </a:br>
            <a:r>
              <a:rPr lang="tr-TR" sz="2400" b="1" dirty="0" smtClean="0"/>
              <a:t>                                         RITUXIMAB</a:t>
            </a:r>
            <a:endParaRPr lang="en-US" sz="2400" dirty="0"/>
          </a:p>
        </p:txBody>
      </p:sp>
      <p:sp>
        <p:nvSpPr>
          <p:cNvPr id="3" name="İçerik Yer Tutucusu 2"/>
          <p:cNvSpPr>
            <a:spLocks noGrp="1"/>
          </p:cNvSpPr>
          <p:nvPr>
            <p:ph idx="1"/>
          </p:nvPr>
        </p:nvSpPr>
        <p:spPr>
          <a:xfrm>
            <a:off x="2589212" y="1856509"/>
            <a:ext cx="8915400" cy="4054713"/>
          </a:xfrm>
        </p:spPr>
        <p:txBody>
          <a:bodyPr>
            <a:normAutofit fontScale="85000" lnSpcReduction="20000"/>
          </a:bodyPr>
          <a:lstStyle/>
          <a:p>
            <a:r>
              <a:rPr lang="tr-TR" sz="3000" dirty="0" err="1"/>
              <a:t>Current</a:t>
            </a:r>
            <a:r>
              <a:rPr lang="tr-TR" sz="3000" dirty="0"/>
              <a:t> </a:t>
            </a:r>
            <a:r>
              <a:rPr lang="tr-TR" sz="3000" dirty="0" err="1"/>
              <a:t>evidence</a:t>
            </a:r>
            <a:r>
              <a:rPr lang="tr-TR" sz="3000" dirty="0"/>
              <a:t> </a:t>
            </a:r>
            <a:r>
              <a:rPr lang="tr-TR" sz="3000" dirty="0" err="1"/>
              <a:t>indicates</a:t>
            </a:r>
            <a:r>
              <a:rPr lang="tr-TR" sz="3000" dirty="0"/>
              <a:t> </a:t>
            </a:r>
            <a:r>
              <a:rPr lang="tr-TR" sz="3000" dirty="0" err="1"/>
              <a:t>no</a:t>
            </a:r>
            <a:r>
              <a:rPr lang="tr-TR" sz="3000" dirty="0"/>
              <a:t> </a:t>
            </a:r>
            <a:r>
              <a:rPr lang="tr-TR" sz="3000" dirty="0" err="1"/>
              <a:t>increased</a:t>
            </a:r>
            <a:r>
              <a:rPr lang="tr-TR" sz="3000" dirty="0"/>
              <a:t> rate of </a:t>
            </a:r>
            <a:r>
              <a:rPr lang="tr-TR" sz="3000" dirty="0" err="1"/>
              <a:t>congenital</a:t>
            </a:r>
            <a:r>
              <a:rPr lang="tr-TR" sz="3000" dirty="0"/>
              <a:t> </a:t>
            </a:r>
            <a:r>
              <a:rPr lang="tr-TR" sz="3000" dirty="0" err="1" smtClean="0"/>
              <a:t>malformations</a:t>
            </a:r>
            <a:r>
              <a:rPr lang="tr-TR" sz="3000" dirty="0" smtClean="0"/>
              <a:t>. </a:t>
            </a:r>
            <a:r>
              <a:rPr lang="tr-TR" sz="3000" dirty="0" err="1"/>
              <a:t>I</a:t>
            </a:r>
            <a:r>
              <a:rPr lang="tr-TR" sz="3000" dirty="0" err="1" smtClean="0"/>
              <a:t>n</a:t>
            </a:r>
            <a:r>
              <a:rPr lang="tr-TR" sz="3000" dirty="0" smtClean="0"/>
              <a:t> </a:t>
            </a:r>
            <a:r>
              <a:rPr lang="tr-TR" sz="3000" dirty="0" err="1"/>
              <a:t>exceptional</a:t>
            </a:r>
            <a:r>
              <a:rPr lang="tr-TR" sz="3000" dirty="0"/>
              <a:t> </a:t>
            </a:r>
            <a:r>
              <a:rPr lang="tr-TR" sz="3000" dirty="0" err="1"/>
              <a:t>cases</a:t>
            </a:r>
            <a:r>
              <a:rPr lang="tr-TR" sz="3000" dirty="0"/>
              <a:t> it can be </a:t>
            </a:r>
            <a:r>
              <a:rPr lang="tr-TR" sz="3000" dirty="0" err="1"/>
              <a:t>used</a:t>
            </a:r>
            <a:r>
              <a:rPr lang="tr-TR" sz="3000" dirty="0"/>
              <a:t> </a:t>
            </a:r>
            <a:r>
              <a:rPr lang="tr-TR" sz="3000" dirty="0" err="1"/>
              <a:t>early</a:t>
            </a:r>
            <a:r>
              <a:rPr lang="tr-TR" sz="3000" dirty="0"/>
              <a:t> in </a:t>
            </a:r>
            <a:r>
              <a:rPr lang="tr-TR" sz="3000" dirty="0" err="1" smtClean="0"/>
              <a:t>gestation</a:t>
            </a:r>
            <a:r>
              <a:rPr lang="tr-TR" sz="3000" dirty="0" smtClean="0"/>
              <a:t>. </a:t>
            </a:r>
            <a:r>
              <a:rPr lang="tr-TR" sz="3000" dirty="0" err="1" smtClean="0"/>
              <a:t>However</a:t>
            </a:r>
            <a:r>
              <a:rPr lang="tr-TR" sz="3000" dirty="0" smtClean="0"/>
              <a:t> </a:t>
            </a:r>
            <a:r>
              <a:rPr lang="tr-TR" sz="3000" dirty="0" err="1" smtClean="0"/>
              <a:t>with</a:t>
            </a:r>
            <a:r>
              <a:rPr lang="tr-TR" sz="3000" dirty="0" smtClean="0"/>
              <a:t> </a:t>
            </a:r>
            <a:r>
              <a:rPr lang="tr-TR" sz="3000" dirty="0" err="1"/>
              <a:t>use</a:t>
            </a:r>
            <a:r>
              <a:rPr lang="tr-TR" sz="3000" dirty="0"/>
              <a:t> at </a:t>
            </a:r>
            <a:r>
              <a:rPr lang="tr-TR" sz="3000" dirty="0" err="1"/>
              <a:t>later</a:t>
            </a:r>
            <a:r>
              <a:rPr lang="tr-TR" sz="3000" dirty="0"/>
              <a:t> </a:t>
            </a:r>
            <a:r>
              <a:rPr lang="tr-TR" sz="3000" dirty="0" err="1"/>
              <a:t>stages</a:t>
            </a:r>
            <a:r>
              <a:rPr lang="tr-TR" sz="3000" dirty="0"/>
              <a:t> of </a:t>
            </a:r>
            <a:r>
              <a:rPr lang="tr-TR" sz="3000" dirty="0" err="1"/>
              <a:t>pregnancy</a:t>
            </a:r>
            <a:r>
              <a:rPr lang="tr-TR" sz="3000" dirty="0"/>
              <a:t>, </a:t>
            </a:r>
            <a:r>
              <a:rPr lang="tr-TR" sz="3000" dirty="0" err="1"/>
              <a:t>clinicians</a:t>
            </a:r>
            <a:r>
              <a:rPr lang="tr-TR" sz="3000" dirty="0"/>
              <a:t> </a:t>
            </a:r>
            <a:r>
              <a:rPr lang="tr-TR" sz="3000" dirty="0" err="1"/>
              <a:t>should</a:t>
            </a:r>
            <a:r>
              <a:rPr lang="tr-TR" sz="3000" dirty="0"/>
              <a:t> be </a:t>
            </a:r>
            <a:r>
              <a:rPr lang="tr-TR" sz="3000" dirty="0" err="1"/>
              <a:t>aware</a:t>
            </a:r>
            <a:r>
              <a:rPr lang="tr-TR" sz="3000" dirty="0"/>
              <a:t> of </a:t>
            </a:r>
            <a:r>
              <a:rPr lang="tr-TR" sz="3000" dirty="0" err="1"/>
              <a:t>the</a:t>
            </a:r>
            <a:r>
              <a:rPr lang="tr-TR" sz="3000" dirty="0"/>
              <a:t> risk of B </a:t>
            </a:r>
            <a:r>
              <a:rPr lang="tr-TR" sz="3000" dirty="0" err="1"/>
              <a:t>cell</a:t>
            </a:r>
            <a:r>
              <a:rPr lang="tr-TR" sz="3000" dirty="0"/>
              <a:t> </a:t>
            </a:r>
            <a:r>
              <a:rPr lang="tr-TR" sz="3000" dirty="0" err="1"/>
              <a:t>depletion</a:t>
            </a:r>
            <a:r>
              <a:rPr lang="tr-TR" sz="3000" dirty="0"/>
              <a:t> </a:t>
            </a:r>
            <a:r>
              <a:rPr lang="tr-TR" sz="3000" dirty="0" err="1"/>
              <a:t>and</a:t>
            </a:r>
            <a:r>
              <a:rPr lang="tr-TR" sz="3000" dirty="0"/>
              <a:t> </a:t>
            </a:r>
            <a:r>
              <a:rPr lang="tr-TR" sz="3000" dirty="0" err="1"/>
              <a:t>other</a:t>
            </a:r>
            <a:r>
              <a:rPr lang="tr-TR" sz="3000" dirty="0"/>
              <a:t> </a:t>
            </a:r>
            <a:r>
              <a:rPr lang="tr-TR" sz="3000" dirty="0" err="1"/>
              <a:t>cytopenias</a:t>
            </a:r>
            <a:r>
              <a:rPr lang="tr-TR" sz="3000" dirty="0"/>
              <a:t> in </a:t>
            </a:r>
            <a:r>
              <a:rPr lang="tr-TR" sz="3000" dirty="0" err="1"/>
              <a:t>the</a:t>
            </a:r>
            <a:r>
              <a:rPr lang="tr-TR" sz="3000" dirty="0"/>
              <a:t> </a:t>
            </a:r>
            <a:r>
              <a:rPr lang="tr-TR" sz="3000" dirty="0" err="1"/>
              <a:t>neonate</a:t>
            </a:r>
            <a:r>
              <a:rPr lang="tr-TR" sz="3000" dirty="0"/>
              <a:t>.</a:t>
            </a:r>
          </a:p>
          <a:p>
            <a:r>
              <a:rPr lang="tr-TR" sz="3000" dirty="0"/>
              <a:t>No data </a:t>
            </a:r>
            <a:r>
              <a:rPr lang="tr-TR" sz="3000" dirty="0" err="1"/>
              <a:t>exist</a:t>
            </a:r>
            <a:r>
              <a:rPr lang="tr-TR" sz="3000" dirty="0"/>
              <a:t> </a:t>
            </a:r>
            <a:r>
              <a:rPr lang="tr-TR" sz="3000" dirty="0" err="1"/>
              <a:t>regarding</a:t>
            </a:r>
            <a:r>
              <a:rPr lang="tr-TR" sz="3000" dirty="0"/>
              <a:t> </a:t>
            </a:r>
            <a:r>
              <a:rPr lang="tr-TR" sz="3000" dirty="0" smtClean="0"/>
              <a:t>RTX </a:t>
            </a:r>
            <a:r>
              <a:rPr lang="tr-TR" sz="3000" dirty="0"/>
              <a:t>in </a:t>
            </a:r>
            <a:r>
              <a:rPr lang="tr-TR" sz="3000" dirty="0" err="1"/>
              <a:t>breast</a:t>
            </a:r>
            <a:r>
              <a:rPr lang="tr-TR" sz="3000" dirty="0"/>
              <a:t> </a:t>
            </a:r>
            <a:r>
              <a:rPr lang="tr-TR" sz="3000" dirty="0" err="1"/>
              <a:t>milk</a:t>
            </a:r>
            <a:r>
              <a:rPr lang="tr-TR" sz="3000" dirty="0"/>
              <a:t>, </a:t>
            </a:r>
            <a:r>
              <a:rPr lang="tr-TR" sz="3000" dirty="0" err="1"/>
              <a:t>therefore</a:t>
            </a:r>
            <a:r>
              <a:rPr lang="tr-TR" sz="3000" dirty="0"/>
              <a:t> </a:t>
            </a:r>
            <a:r>
              <a:rPr lang="tr-TR" sz="3000" dirty="0" smtClean="0"/>
              <a:t>RTX </a:t>
            </a:r>
            <a:r>
              <a:rPr lang="tr-TR" sz="3000" dirty="0" err="1"/>
              <a:t>should</a:t>
            </a:r>
            <a:r>
              <a:rPr lang="tr-TR" sz="3000" dirty="0"/>
              <a:t> be </a:t>
            </a:r>
            <a:r>
              <a:rPr lang="tr-TR" sz="3000" dirty="0" err="1"/>
              <a:t>avoided</a:t>
            </a:r>
            <a:r>
              <a:rPr lang="tr-TR" sz="3000" dirty="0"/>
              <a:t> in </a:t>
            </a:r>
            <a:r>
              <a:rPr lang="tr-TR" sz="3000" dirty="0" err="1"/>
              <a:t>breast</a:t>
            </a:r>
            <a:r>
              <a:rPr lang="tr-TR" sz="3000" dirty="0"/>
              <a:t> </a:t>
            </a:r>
            <a:r>
              <a:rPr lang="tr-TR" sz="3000" dirty="0" err="1"/>
              <a:t>feeding</a:t>
            </a:r>
            <a:r>
              <a:rPr lang="tr-TR" sz="3000" dirty="0"/>
              <a:t>. </a:t>
            </a:r>
          </a:p>
          <a:p>
            <a:pPr marL="0" indent="0">
              <a:buNone/>
            </a:pPr>
            <a:endParaRPr lang="tr-TR" dirty="0" smtClean="0"/>
          </a:p>
          <a:p>
            <a:pPr marL="0" indent="0">
              <a:buNone/>
            </a:pPr>
            <a:endParaRPr lang="tr-TR" dirty="0"/>
          </a:p>
          <a:p>
            <a:pPr marL="0" indent="0">
              <a:buNone/>
            </a:pPr>
            <a:endParaRPr lang="tr-TR" dirty="0" smtClean="0"/>
          </a:p>
          <a:p>
            <a:pPr marL="0" indent="0">
              <a:buNone/>
            </a:pPr>
            <a:r>
              <a:rPr lang="tr-TR" sz="1000" dirty="0" err="1"/>
              <a:t>Götestam</a:t>
            </a:r>
            <a:r>
              <a:rPr lang="tr-TR" sz="1000" dirty="0"/>
              <a:t> </a:t>
            </a:r>
            <a:r>
              <a:rPr lang="tr-TR" sz="1000" dirty="0" err="1"/>
              <a:t>Skorpen</a:t>
            </a:r>
            <a:r>
              <a:rPr lang="tr-TR" sz="1000" dirty="0"/>
              <a:t> C, et al. </a:t>
            </a:r>
            <a:r>
              <a:rPr lang="tr-TR" sz="1000" dirty="0" err="1"/>
              <a:t>Ann</a:t>
            </a:r>
            <a:r>
              <a:rPr lang="tr-TR" sz="1000" dirty="0"/>
              <a:t> </a:t>
            </a:r>
            <a:r>
              <a:rPr lang="tr-TR" sz="1000" dirty="0" err="1"/>
              <a:t>Rheum</a:t>
            </a:r>
            <a:r>
              <a:rPr lang="tr-TR" sz="1000" dirty="0"/>
              <a:t> </a:t>
            </a:r>
            <a:r>
              <a:rPr lang="tr-TR" sz="1000" dirty="0" err="1"/>
              <a:t>Dis</a:t>
            </a:r>
            <a:r>
              <a:rPr lang="tr-TR" sz="1000" dirty="0"/>
              <a:t> 2016; 0:1-16</a:t>
            </a:r>
          </a:p>
          <a:p>
            <a:pPr marL="0" indent="0">
              <a:buNone/>
            </a:pPr>
            <a:endParaRPr lang="tr-TR"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5177466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                     TOCILIZUMAB</a:t>
            </a:r>
            <a:endParaRPr lang="en-US" b="1" dirty="0"/>
          </a:p>
        </p:txBody>
      </p:sp>
      <p:sp>
        <p:nvSpPr>
          <p:cNvPr id="3" name="İçerik Yer Tutucusu 2"/>
          <p:cNvSpPr>
            <a:spLocks noGrp="1"/>
          </p:cNvSpPr>
          <p:nvPr>
            <p:ph idx="1"/>
          </p:nvPr>
        </p:nvSpPr>
        <p:spPr/>
        <p:txBody>
          <a:bodyPr>
            <a:normAutofit/>
          </a:bodyPr>
          <a:lstStyle/>
          <a:p>
            <a:r>
              <a:rPr lang="en-US" sz="2400" dirty="0" smtClean="0"/>
              <a:t>T</a:t>
            </a:r>
            <a:r>
              <a:rPr lang="tr-TR" sz="2400" dirty="0" smtClean="0"/>
              <a:t>CZ</a:t>
            </a:r>
            <a:r>
              <a:rPr lang="en-US" sz="2400" dirty="0" smtClean="0"/>
              <a:t> </a:t>
            </a:r>
            <a:r>
              <a:rPr lang="en-US" sz="2400" dirty="0"/>
              <a:t>is a humanized IL-6 receptor inhibitor used in the therapy of moderate to severe RA and </a:t>
            </a:r>
            <a:r>
              <a:rPr lang="en-US" sz="2400" dirty="0" err="1"/>
              <a:t>polyarticular</a:t>
            </a:r>
            <a:r>
              <a:rPr lang="en-US" sz="2400" dirty="0"/>
              <a:t> and systemic JIA. </a:t>
            </a:r>
            <a:endParaRPr lang="tr-TR" sz="2400" dirty="0"/>
          </a:p>
          <a:p>
            <a:r>
              <a:rPr lang="en-US" sz="2400" dirty="0"/>
              <a:t>It is categorized as </a:t>
            </a:r>
            <a:r>
              <a:rPr lang="en-US" sz="2400" b="1" dirty="0">
                <a:solidFill>
                  <a:schemeClr val="accent3"/>
                </a:solidFill>
              </a:rPr>
              <a:t>FDA pregnancy category </a:t>
            </a:r>
            <a:r>
              <a:rPr lang="en-US" sz="2400" b="1" dirty="0" smtClean="0">
                <a:solidFill>
                  <a:schemeClr val="accent3"/>
                </a:solidFill>
              </a:rPr>
              <a:t>C</a:t>
            </a:r>
            <a:r>
              <a:rPr lang="tr-TR" sz="2400" b="1" dirty="0" smtClean="0">
                <a:solidFill>
                  <a:schemeClr val="accent3"/>
                </a:solidFill>
              </a:rPr>
              <a:t>.</a:t>
            </a:r>
          </a:p>
          <a:p>
            <a:r>
              <a:rPr lang="en-US" sz="2400" dirty="0" smtClean="0"/>
              <a:t>T</a:t>
            </a:r>
            <a:r>
              <a:rPr lang="tr-TR" sz="2400" dirty="0" smtClean="0"/>
              <a:t>CZ</a:t>
            </a:r>
            <a:r>
              <a:rPr lang="en-US" sz="2400" dirty="0" smtClean="0"/>
              <a:t> should be discontinued three months before conception</a:t>
            </a:r>
            <a:r>
              <a:rPr lang="tr-TR" sz="2400" dirty="0" smtClean="0"/>
              <a:t>.</a:t>
            </a:r>
          </a:p>
          <a:p>
            <a:endParaRPr lang="tr-TR" sz="2400" dirty="0" smtClean="0"/>
          </a:p>
          <a:p>
            <a:r>
              <a:rPr lang="en-US" sz="1100" dirty="0" err="1" smtClean="0">
                <a:solidFill>
                  <a:schemeClr val="tx1"/>
                </a:solidFill>
              </a:rPr>
              <a:t>Ostensen</a:t>
            </a:r>
            <a:r>
              <a:rPr lang="en-US" sz="1100" dirty="0" smtClean="0">
                <a:solidFill>
                  <a:schemeClr val="tx1"/>
                </a:solidFill>
              </a:rPr>
              <a:t> </a:t>
            </a:r>
            <a:r>
              <a:rPr lang="en-US" sz="1100" dirty="0">
                <a:solidFill>
                  <a:schemeClr val="tx1"/>
                </a:solidFill>
              </a:rPr>
              <a:t>M. </a:t>
            </a:r>
            <a:r>
              <a:rPr lang="tr-TR" sz="1100" dirty="0" err="1" smtClean="0">
                <a:solidFill>
                  <a:schemeClr val="tx1"/>
                </a:solidFill>
              </a:rPr>
              <a:t>Safety</a:t>
            </a:r>
            <a:r>
              <a:rPr lang="tr-TR" sz="1100" dirty="0" smtClean="0">
                <a:solidFill>
                  <a:schemeClr val="tx1"/>
                </a:solidFill>
              </a:rPr>
              <a:t> </a:t>
            </a:r>
            <a:r>
              <a:rPr lang="tr-TR" sz="1100" dirty="0" err="1" smtClean="0">
                <a:solidFill>
                  <a:schemeClr val="tx1"/>
                </a:solidFill>
              </a:rPr>
              <a:t>issues</a:t>
            </a:r>
            <a:r>
              <a:rPr lang="tr-TR" sz="1100" dirty="0" smtClean="0">
                <a:solidFill>
                  <a:schemeClr val="tx1"/>
                </a:solidFill>
              </a:rPr>
              <a:t> of </a:t>
            </a:r>
            <a:r>
              <a:rPr lang="tr-TR" sz="1100" dirty="0" err="1" smtClean="0">
                <a:solidFill>
                  <a:schemeClr val="tx1"/>
                </a:solidFill>
              </a:rPr>
              <a:t>biologics</a:t>
            </a:r>
            <a:r>
              <a:rPr lang="tr-TR" sz="1100" dirty="0" smtClean="0">
                <a:solidFill>
                  <a:schemeClr val="tx1"/>
                </a:solidFill>
              </a:rPr>
              <a:t>  in </a:t>
            </a:r>
            <a:r>
              <a:rPr lang="tr-TR" sz="1100" dirty="0" err="1" smtClean="0">
                <a:solidFill>
                  <a:schemeClr val="tx1"/>
                </a:solidFill>
              </a:rPr>
              <a:t>pregnant</a:t>
            </a:r>
            <a:r>
              <a:rPr lang="tr-TR" sz="1100" dirty="0" smtClean="0">
                <a:solidFill>
                  <a:schemeClr val="tx1"/>
                </a:solidFill>
              </a:rPr>
              <a:t> </a:t>
            </a:r>
            <a:r>
              <a:rPr lang="tr-TR" sz="1100" dirty="0" err="1" smtClean="0">
                <a:solidFill>
                  <a:schemeClr val="tx1"/>
                </a:solidFill>
              </a:rPr>
              <a:t>patients</a:t>
            </a:r>
            <a:r>
              <a:rPr lang="tr-TR" sz="1100" dirty="0" smtClean="0">
                <a:solidFill>
                  <a:schemeClr val="tx1"/>
                </a:solidFill>
              </a:rPr>
              <a:t> </a:t>
            </a:r>
            <a:r>
              <a:rPr lang="tr-TR" sz="1100" dirty="0" err="1" smtClean="0">
                <a:solidFill>
                  <a:schemeClr val="tx1"/>
                </a:solidFill>
              </a:rPr>
              <a:t>with</a:t>
            </a:r>
            <a:r>
              <a:rPr lang="tr-TR" sz="1100" dirty="0" smtClean="0">
                <a:solidFill>
                  <a:schemeClr val="tx1"/>
                </a:solidFill>
              </a:rPr>
              <a:t> </a:t>
            </a:r>
            <a:r>
              <a:rPr lang="tr-TR" sz="1100" dirty="0" err="1" smtClean="0">
                <a:solidFill>
                  <a:schemeClr val="tx1"/>
                </a:solidFill>
              </a:rPr>
              <a:t>rheumatic</a:t>
            </a:r>
            <a:r>
              <a:rPr lang="tr-TR" sz="1100" dirty="0" smtClean="0">
                <a:solidFill>
                  <a:schemeClr val="tx1"/>
                </a:solidFill>
              </a:rPr>
              <a:t> </a:t>
            </a:r>
            <a:r>
              <a:rPr lang="tr-TR" sz="1100" dirty="0" err="1" smtClean="0">
                <a:solidFill>
                  <a:schemeClr val="tx1"/>
                </a:solidFill>
              </a:rPr>
              <a:t>diseases</a:t>
            </a:r>
            <a:r>
              <a:rPr lang="tr-TR" sz="1100" dirty="0" smtClean="0">
                <a:solidFill>
                  <a:schemeClr val="tx1"/>
                </a:solidFill>
              </a:rPr>
              <a:t>. </a:t>
            </a:r>
            <a:r>
              <a:rPr lang="en-US" sz="1100" dirty="0" smtClean="0">
                <a:solidFill>
                  <a:schemeClr val="tx1"/>
                </a:solidFill>
              </a:rPr>
              <a:t>Ann </a:t>
            </a:r>
            <a:r>
              <a:rPr lang="en-US" sz="1100" dirty="0">
                <a:solidFill>
                  <a:schemeClr val="tx1"/>
                </a:solidFill>
              </a:rPr>
              <a:t>N Y </a:t>
            </a:r>
            <a:r>
              <a:rPr lang="en-US" sz="1100" dirty="0" err="1">
                <a:solidFill>
                  <a:schemeClr val="tx1"/>
                </a:solidFill>
              </a:rPr>
              <a:t>Acad</a:t>
            </a:r>
            <a:r>
              <a:rPr lang="en-US" sz="1100" dirty="0">
                <a:solidFill>
                  <a:schemeClr val="tx1"/>
                </a:solidFill>
              </a:rPr>
              <a:t> </a:t>
            </a:r>
            <a:r>
              <a:rPr lang="en-US" sz="1100" dirty="0" err="1">
                <a:solidFill>
                  <a:schemeClr val="tx1"/>
                </a:solidFill>
              </a:rPr>
              <a:t>Sci</a:t>
            </a:r>
            <a:r>
              <a:rPr lang="en-US" sz="1100" dirty="0">
                <a:solidFill>
                  <a:schemeClr val="tx1"/>
                </a:solidFill>
              </a:rPr>
              <a:t> 2014;1317:32-8 </a:t>
            </a:r>
          </a:p>
          <a:p>
            <a:pPr marL="0" indent="0">
              <a:buNone/>
            </a:pPr>
            <a:endParaRPr lang="tr-TR" sz="2400" dirty="0"/>
          </a:p>
          <a:p>
            <a:pPr marL="0" indent="0">
              <a:buNone/>
            </a:pPr>
            <a:endParaRPr lang="tr-TR" dirty="0" smtClean="0"/>
          </a:p>
          <a:p>
            <a:pPr marL="0" indent="0">
              <a:buNone/>
            </a:pPr>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36078180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dirty="0"/>
          </a:p>
        </p:txBody>
      </p:sp>
      <p:sp>
        <p:nvSpPr>
          <p:cNvPr id="3" name="İçerik Yer Tutucusu 2"/>
          <p:cNvSpPr>
            <a:spLocks noGrp="1"/>
          </p:cNvSpPr>
          <p:nvPr>
            <p:ph idx="1"/>
          </p:nvPr>
        </p:nvSpPr>
        <p:spPr>
          <a:xfrm>
            <a:off x="1738314" y="3435927"/>
            <a:ext cx="9705542" cy="2475293"/>
          </a:xfrm>
        </p:spPr>
        <p:txBody>
          <a:bodyPr>
            <a:normAutofit fontScale="92500" lnSpcReduction="20000"/>
          </a:bodyPr>
          <a:lstStyle/>
          <a:p>
            <a:r>
              <a:rPr lang="en-US" dirty="0"/>
              <a:t>Experiences with use of </a:t>
            </a:r>
            <a:r>
              <a:rPr lang="tr-TR" dirty="0" smtClean="0"/>
              <a:t>TCZ </a:t>
            </a:r>
            <a:r>
              <a:rPr lang="en-US" dirty="0" smtClean="0"/>
              <a:t>during </a:t>
            </a:r>
            <a:r>
              <a:rPr lang="en-US" dirty="0"/>
              <a:t>pregnancy were reported by </a:t>
            </a:r>
            <a:r>
              <a:rPr lang="en-US" dirty="0" err="1"/>
              <a:t>Rubbert</a:t>
            </a:r>
            <a:r>
              <a:rPr lang="en-US" dirty="0"/>
              <a:t>-Roth et </a:t>
            </a:r>
            <a:r>
              <a:rPr lang="en-US" dirty="0" smtClean="0"/>
              <a:t>al</a:t>
            </a:r>
            <a:r>
              <a:rPr lang="tr-TR" dirty="0" smtClean="0"/>
              <a:t> </a:t>
            </a:r>
          </a:p>
          <a:p>
            <a:pPr marL="0" indent="0">
              <a:buNone/>
            </a:pPr>
            <a:r>
              <a:rPr lang="tr-TR" dirty="0" smtClean="0"/>
              <a:t>        </a:t>
            </a:r>
            <a:r>
              <a:rPr lang="en-US" dirty="0" smtClean="0"/>
              <a:t>at </a:t>
            </a:r>
            <a:r>
              <a:rPr lang="en-US" dirty="0"/>
              <a:t>the ACR </a:t>
            </a:r>
            <a:r>
              <a:rPr lang="en-US" dirty="0" smtClean="0"/>
              <a:t>2010</a:t>
            </a:r>
            <a:r>
              <a:rPr lang="en-US" dirty="0"/>
              <a:t>. </a:t>
            </a:r>
            <a:endParaRPr lang="tr-TR" dirty="0"/>
          </a:p>
          <a:p>
            <a:pPr marL="0" indent="0">
              <a:buNone/>
            </a:pPr>
            <a:r>
              <a:rPr lang="tr-TR" dirty="0" smtClean="0"/>
              <a:t>        </a:t>
            </a:r>
            <a:r>
              <a:rPr lang="en-US" dirty="0" smtClean="0"/>
              <a:t>Of </a:t>
            </a:r>
            <a:r>
              <a:rPr lang="en-US" dirty="0"/>
              <a:t>33 </a:t>
            </a:r>
            <a:r>
              <a:rPr lang="en-US" dirty="0" smtClean="0"/>
              <a:t>pregnancies</a:t>
            </a:r>
            <a:endParaRPr lang="tr-TR" dirty="0" smtClean="0"/>
          </a:p>
          <a:p>
            <a:r>
              <a:rPr lang="en-US" dirty="0" smtClean="0"/>
              <a:t>13 </a:t>
            </a:r>
            <a:r>
              <a:rPr lang="en-US" dirty="0"/>
              <a:t>resulted in induced </a:t>
            </a:r>
            <a:r>
              <a:rPr lang="en-US" dirty="0" smtClean="0"/>
              <a:t>abortion</a:t>
            </a:r>
            <a:endParaRPr lang="tr-TR" dirty="0" smtClean="0"/>
          </a:p>
          <a:p>
            <a:r>
              <a:rPr lang="en-US" dirty="0" smtClean="0"/>
              <a:t>7 </a:t>
            </a:r>
            <a:r>
              <a:rPr lang="en-US" dirty="0"/>
              <a:t>resulted in spontaneous abortion </a:t>
            </a:r>
            <a:endParaRPr lang="tr-TR" dirty="0"/>
          </a:p>
          <a:p>
            <a:r>
              <a:rPr lang="en-US" dirty="0" smtClean="0"/>
              <a:t>11 </a:t>
            </a:r>
            <a:r>
              <a:rPr lang="en-US" dirty="0"/>
              <a:t>resulted in live </a:t>
            </a:r>
            <a:r>
              <a:rPr lang="en-US" dirty="0" smtClean="0"/>
              <a:t>births</a:t>
            </a:r>
            <a:endParaRPr lang="tr-TR" dirty="0" smtClean="0"/>
          </a:p>
          <a:p>
            <a:pPr marL="0" indent="0">
              <a:buNone/>
            </a:pPr>
            <a:r>
              <a:rPr lang="en-US" dirty="0" smtClean="0"/>
              <a:t>Of </a:t>
            </a:r>
            <a:r>
              <a:rPr lang="en-US" dirty="0"/>
              <a:t>7 mothers with spontaneous </a:t>
            </a:r>
            <a:r>
              <a:rPr lang="en-US" dirty="0" smtClean="0"/>
              <a:t>abortion</a:t>
            </a:r>
            <a:r>
              <a:rPr lang="tr-TR" dirty="0" smtClean="0"/>
              <a:t>, </a:t>
            </a:r>
            <a:r>
              <a:rPr lang="en-US" dirty="0" smtClean="0"/>
              <a:t>5 </a:t>
            </a:r>
            <a:r>
              <a:rPr lang="en-US" dirty="0"/>
              <a:t>had concomitant methotrexate </a:t>
            </a:r>
            <a:r>
              <a:rPr lang="en-US" dirty="0" smtClean="0"/>
              <a:t>use</a:t>
            </a:r>
            <a:endParaRPr lang="tr-TR" dirty="0"/>
          </a:p>
          <a:p>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35</a:t>
            </a:fld>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8781" y="-1"/>
            <a:ext cx="9885651" cy="33389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758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dirty="0"/>
          </a:p>
        </p:txBody>
      </p:sp>
      <p:sp>
        <p:nvSpPr>
          <p:cNvPr id="3" name="İçerik Yer Tutucusu 2"/>
          <p:cNvSpPr>
            <a:spLocks noGrp="1"/>
          </p:cNvSpPr>
          <p:nvPr>
            <p:ph idx="1"/>
          </p:nvPr>
        </p:nvSpPr>
        <p:spPr>
          <a:xfrm>
            <a:off x="1738314" y="3883068"/>
            <a:ext cx="9705542" cy="2555310"/>
          </a:xfrm>
        </p:spPr>
        <p:txBody>
          <a:bodyPr>
            <a:normAutofit/>
          </a:bodyPr>
          <a:lstStyle/>
          <a:p>
            <a:r>
              <a:rPr lang="tr-TR" dirty="0" err="1" smtClean="0"/>
              <a:t>Nakajima</a:t>
            </a:r>
            <a:r>
              <a:rPr lang="tr-TR" dirty="0" smtClean="0"/>
              <a:t> et al. </a:t>
            </a:r>
            <a:r>
              <a:rPr lang="tr-TR" dirty="0" err="1" smtClean="0"/>
              <a:t>reported</a:t>
            </a:r>
            <a:r>
              <a:rPr lang="tr-TR" dirty="0" smtClean="0"/>
              <a:t> </a:t>
            </a:r>
            <a:r>
              <a:rPr lang="tr-TR" dirty="0" err="1" smtClean="0"/>
              <a:t>outcomes</a:t>
            </a:r>
            <a:r>
              <a:rPr lang="tr-TR" dirty="0" smtClean="0"/>
              <a:t> </a:t>
            </a:r>
            <a:r>
              <a:rPr lang="en-US" dirty="0" smtClean="0"/>
              <a:t> </a:t>
            </a:r>
            <a:r>
              <a:rPr lang="tr-TR" dirty="0" smtClean="0"/>
              <a:t>of 50 </a:t>
            </a:r>
            <a:r>
              <a:rPr lang="en-US" dirty="0" smtClean="0"/>
              <a:t>pregnancies </a:t>
            </a:r>
            <a:r>
              <a:rPr lang="en-US" dirty="0"/>
              <a:t>exposed to </a:t>
            </a:r>
            <a:r>
              <a:rPr lang="tr-TR" b="1" dirty="0" smtClean="0">
                <a:solidFill>
                  <a:schemeClr val="accent3"/>
                </a:solidFill>
              </a:rPr>
              <a:t>TCZ</a:t>
            </a:r>
            <a:r>
              <a:rPr lang="tr-TR" dirty="0" smtClean="0"/>
              <a:t>. </a:t>
            </a:r>
            <a:endParaRPr lang="tr-TR" dirty="0"/>
          </a:p>
          <a:p>
            <a:r>
              <a:rPr lang="tr-TR" dirty="0" err="1"/>
              <a:t>In</a:t>
            </a:r>
            <a:r>
              <a:rPr lang="tr-TR" dirty="0"/>
              <a:t> 36 </a:t>
            </a:r>
            <a:r>
              <a:rPr lang="tr-TR" dirty="0" err="1"/>
              <a:t>births</a:t>
            </a:r>
            <a:r>
              <a:rPr lang="tr-TR" dirty="0"/>
              <a:t>, </a:t>
            </a:r>
            <a:r>
              <a:rPr lang="tr-TR" dirty="0" err="1"/>
              <a:t>no</a:t>
            </a:r>
            <a:r>
              <a:rPr lang="tr-TR" dirty="0"/>
              <a:t> </a:t>
            </a:r>
            <a:r>
              <a:rPr lang="tr-TR" dirty="0" err="1"/>
              <a:t>congenital</a:t>
            </a:r>
            <a:r>
              <a:rPr lang="tr-TR" dirty="0"/>
              <a:t> </a:t>
            </a:r>
            <a:r>
              <a:rPr lang="tr-TR" dirty="0" err="1"/>
              <a:t>anomalia</a:t>
            </a:r>
            <a:r>
              <a:rPr lang="tr-TR" dirty="0"/>
              <a:t> </a:t>
            </a:r>
            <a:r>
              <a:rPr lang="tr-TR" dirty="0" err="1"/>
              <a:t>was</a:t>
            </a:r>
            <a:r>
              <a:rPr lang="tr-TR" dirty="0"/>
              <a:t> </a:t>
            </a:r>
            <a:r>
              <a:rPr lang="tr-TR" dirty="0" err="1"/>
              <a:t>observed</a:t>
            </a:r>
            <a:endParaRPr lang="en-US" dirty="0"/>
          </a:p>
          <a:p>
            <a:r>
              <a:rPr lang="tr-TR" dirty="0" smtClean="0"/>
              <a:t>9</a:t>
            </a:r>
            <a:r>
              <a:rPr lang="en-US" dirty="0" smtClean="0"/>
              <a:t> </a:t>
            </a:r>
            <a:r>
              <a:rPr lang="en-US" dirty="0"/>
              <a:t>resulted in spontaneous abortion </a:t>
            </a:r>
            <a:endParaRPr lang="tr-TR" dirty="0"/>
          </a:p>
          <a:p>
            <a:r>
              <a:rPr lang="tr-TR" dirty="0" smtClean="0"/>
              <a:t>5</a:t>
            </a:r>
            <a:r>
              <a:rPr lang="en-US" dirty="0" smtClean="0"/>
              <a:t> </a:t>
            </a:r>
            <a:r>
              <a:rPr lang="en-US" dirty="0"/>
              <a:t>terminated pregnancies included </a:t>
            </a:r>
            <a:r>
              <a:rPr lang="tr-TR" dirty="0" smtClean="0"/>
              <a:t>1 </a:t>
            </a:r>
            <a:r>
              <a:rPr lang="en-US" dirty="0" smtClean="0"/>
              <a:t>case </a:t>
            </a:r>
            <a:r>
              <a:rPr lang="en-US" dirty="0"/>
              <a:t>of </a:t>
            </a:r>
            <a:r>
              <a:rPr lang="en-US" b="1" dirty="0">
                <a:solidFill>
                  <a:schemeClr val="accent3"/>
                </a:solidFill>
              </a:rPr>
              <a:t>caudal regression syndrome</a:t>
            </a:r>
            <a:r>
              <a:rPr lang="en-US" dirty="0" smtClean="0"/>
              <a:t>.</a:t>
            </a:r>
            <a:endParaRPr lang="tr-TR" dirty="0" smtClean="0"/>
          </a:p>
          <a:p>
            <a:r>
              <a:rPr lang="tr-TR" dirty="0" smtClean="0"/>
              <a:t>S</a:t>
            </a:r>
            <a:r>
              <a:rPr lang="en-US" dirty="0" err="1" smtClean="0"/>
              <a:t>pontaneous</a:t>
            </a:r>
            <a:r>
              <a:rPr lang="en-US" dirty="0" smtClean="0"/>
              <a:t> </a:t>
            </a:r>
            <a:r>
              <a:rPr lang="en-US" dirty="0"/>
              <a:t>abortion rate was </a:t>
            </a:r>
            <a:r>
              <a:rPr lang="en-US" dirty="0" smtClean="0"/>
              <a:t>18% </a:t>
            </a:r>
            <a:r>
              <a:rPr lang="tr-TR" dirty="0" smtClean="0"/>
              <a:t>, </a:t>
            </a:r>
            <a:r>
              <a:rPr lang="en-US" dirty="0" smtClean="0"/>
              <a:t>comparable </a:t>
            </a:r>
            <a:r>
              <a:rPr lang="en-US" dirty="0"/>
              <a:t>to the rate in the general </a:t>
            </a:r>
            <a:r>
              <a:rPr lang="en-US" dirty="0" smtClean="0"/>
              <a:t>population</a:t>
            </a:r>
            <a:r>
              <a:rPr lang="tr-TR" dirty="0" smtClean="0"/>
              <a:t>.</a:t>
            </a:r>
          </a:p>
        </p:txBody>
      </p:sp>
      <p:sp>
        <p:nvSpPr>
          <p:cNvPr id="4" name="Slayt Numarası Yer Tutucusu 3"/>
          <p:cNvSpPr>
            <a:spLocks noGrp="1"/>
          </p:cNvSpPr>
          <p:nvPr>
            <p:ph type="sldNum" sz="quarter" idx="12"/>
          </p:nvPr>
        </p:nvSpPr>
        <p:spPr/>
        <p:txBody>
          <a:bodyPr/>
          <a:lstStyle/>
          <a:p>
            <a:fld id="{D57F1E4F-1CFF-5643-939E-217C01CDF565}" type="slidenum">
              <a:rPr lang="en-US" smtClean="0"/>
              <a:pPr/>
              <a:t>36</a:t>
            </a:fld>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1903" y="-1"/>
            <a:ext cx="9995188" cy="3269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07540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dirty="0"/>
          </a:p>
        </p:txBody>
      </p:sp>
      <p:sp>
        <p:nvSpPr>
          <p:cNvPr id="3" name="İçerik Yer Tutucusu 2"/>
          <p:cNvSpPr>
            <a:spLocks noGrp="1"/>
          </p:cNvSpPr>
          <p:nvPr>
            <p:ph idx="1"/>
          </p:nvPr>
        </p:nvSpPr>
        <p:spPr>
          <a:xfrm>
            <a:off x="2589212" y="2617940"/>
            <a:ext cx="8915400" cy="3293282"/>
          </a:xfrm>
        </p:spPr>
        <p:txBody>
          <a:bodyPr>
            <a:normAutofit lnSpcReduction="10000"/>
          </a:bodyPr>
          <a:lstStyle/>
          <a:p>
            <a:endParaRPr lang="tr-TR" dirty="0" smtClean="0"/>
          </a:p>
          <a:p>
            <a:pPr marL="0" indent="0">
              <a:buNone/>
            </a:pPr>
            <a:r>
              <a:rPr lang="tr-TR" dirty="0" smtClean="0"/>
              <a:t>O</a:t>
            </a:r>
            <a:r>
              <a:rPr lang="en-US" dirty="0" err="1" smtClean="0"/>
              <a:t>utcomes</a:t>
            </a:r>
            <a:r>
              <a:rPr lang="en-US" dirty="0" smtClean="0"/>
              <a:t> </a:t>
            </a:r>
            <a:r>
              <a:rPr lang="en-US" dirty="0"/>
              <a:t>of </a:t>
            </a:r>
            <a:r>
              <a:rPr lang="en-US" dirty="0" smtClean="0"/>
              <a:t>16 </a:t>
            </a:r>
            <a:r>
              <a:rPr lang="en-US" dirty="0"/>
              <a:t>maternal cases </a:t>
            </a:r>
            <a:r>
              <a:rPr lang="tr-TR" dirty="0" err="1" smtClean="0"/>
              <a:t>from</a:t>
            </a:r>
            <a:r>
              <a:rPr lang="tr-TR" dirty="0" smtClean="0"/>
              <a:t> P</a:t>
            </a:r>
            <a:r>
              <a:rPr lang="en-US" dirty="0" err="1" smtClean="0"/>
              <a:t>harmacovigilance</a:t>
            </a:r>
            <a:r>
              <a:rPr lang="en-US" dirty="0" smtClean="0"/>
              <a:t> </a:t>
            </a:r>
            <a:r>
              <a:rPr lang="tr-TR" dirty="0" smtClean="0"/>
              <a:t>C</a:t>
            </a:r>
            <a:r>
              <a:rPr lang="en-US" dirty="0" smtClean="0"/>
              <a:t>enter </a:t>
            </a:r>
            <a:r>
              <a:rPr lang="en-US" dirty="0" err="1" smtClean="0"/>
              <a:t>Embryotox</a:t>
            </a:r>
            <a:r>
              <a:rPr lang="tr-TR" dirty="0" smtClean="0"/>
              <a:t> </a:t>
            </a:r>
            <a:r>
              <a:rPr lang="en-US" dirty="0" smtClean="0"/>
              <a:t>Berlin </a:t>
            </a:r>
            <a:r>
              <a:rPr lang="tr-TR" dirty="0" err="1" smtClean="0"/>
              <a:t>were</a:t>
            </a:r>
            <a:r>
              <a:rPr lang="tr-TR" dirty="0" smtClean="0"/>
              <a:t>: </a:t>
            </a:r>
          </a:p>
          <a:p>
            <a:pPr marL="0" indent="0">
              <a:buNone/>
            </a:pPr>
            <a:endParaRPr lang="tr-TR" dirty="0" smtClean="0"/>
          </a:p>
          <a:p>
            <a:r>
              <a:rPr lang="en-US" dirty="0"/>
              <a:t>11 live-born </a:t>
            </a:r>
            <a:r>
              <a:rPr lang="en-US" dirty="0" smtClean="0"/>
              <a:t>infants</a:t>
            </a:r>
            <a:endParaRPr lang="tr-TR" dirty="0" smtClean="0"/>
          </a:p>
          <a:p>
            <a:r>
              <a:rPr lang="tr-TR" dirty="0" smtClean="0"/>
              <a:t>4 </a:t>
            </a:r>
            <a:r>
              <a:rPr lang="en-US" dirty="0" smtClean="0"/>
              <a:t>spontaneous </a:t>
            </a:r>
            <a:r>
              <a:rPr lang="en-US" dirty="0"/>
              <a:t>abortions </a:t>
            </a:r>
            <a:endParaRPr lang="tr-TR" dirty="0" smtClean="0"/>
          </a:p>
          <a:p>
            <a:r>
              <a:rPr lang="tr-TR" dirty="0" smtClean="0"/>
              <a:t>1</a:t>
            </a:r>
            <a:r>
              <a:rPr lang="en-US" dirty="0" smtClean="0"/>
              <a:t> </a:t>
            </a:r>
            <a:r>
              <a:rPr lang="en-US" dirty="0"/>
              <a:t>induced abortion for personal reasons </a:t>
            </a:r>
            <a:endParaRPr lang="tr-TR" dirty="0" smtClean="0"/>
          </a:p>
          <a:p>
            <a:r>
              <a:rPr lang="en-US" dirty="0" smtClean="0"/>
              <a:t>Congenital </a:t>
            </a:r>
            <a:r>
              <a:rPr lang="en-US" dirty="0"/>
              <a:t>malformations were not recorded, but </a:t>
            </a:r>
            <a:r>
              <a:rPr lang="tr-TR" dirty="0" smtClean="0"/>
              <a:t>1 </a:t>
            </a:r>
            <a:r>
              <a:rPr lang="en-US" dirty="0" smtClean="0"/>
              <a:t> </a:t>
            </a:r>
            <a:r>
              <a:rPr lang="en-US" dirty="0"/>
              <a:t>spontaneous </a:t>
            </a:r>
            <a:r>
              <a:rPr lang="en-US" dirty="0" smtClean="0"/>
              <a:t>abortion </a:t>
            </a:r>
            <a:endParaRPr lang="tr-TR" dirty="0"/>
          </a:p>
          <a:p>
            <a:pPr marL="0" indent="0">
              <a:buNone/>
            </a:pPr>
            <a:r>
              <a:rPr lang="tr-TR" dirty="0" smtClean="0"/>
              <a:t>      </a:t>
            </a:r>
            <a:r>
              <a:rPr lang="en-US" dirty="0" smtClean="0"/>
              <a:t>at </a:t>
            </a:r>
            <a:r>
              <a:rPr lang="en-US" dirty="0"/>
              <a:t>week 15+3 days was complicated by </a:t>
            </a:r>
            <a:r>
              <a:rPr lang="en-US" b="1" dirty="0" err="1">
                <a:solidFill>
                  <a:schemeClr val="accent3"/>
                </a:solidFill>
              </a:rPr>
              <a:t>hydrops</a:t>
            </a:r>
            <a:r>
              <a:rPr lang="en-US" b="1" dirty="0">
                <a:solidFill>
                  <a:schemeClr val="accent3"/>
                </a:solidFill>
              </a:rPr>
              <a:t> </a:t>
            </a:r>
            <a:r>
              <a:rPr lang="en-US" b="1" dirty="0" err="1">
                <a:solidFill>
                  <a:schemeClr val="accent3"/>
                </a:solidFill>
              </a:rPr>
              <a:t>fetalis</a:t>
            </a:r>
            <a:r>
              <a:rPr lang="en-US" b="1" dirty="0">
                <a:solidFill>
                  <a:schemeClr val="accent3"/>
                </a:solidFill>
              </a:rPr>
              <a:t> </a:t>
            </a:r>
            <a:r>
              <a:rPr lang="en-US" dirty="0"/>
              <a:t>of unknown origin.</a:t>
            </a:r>
          </a:p>
        </p:txBody>
      </p:sp>
      <p:sp>
        <p:nvSpPr>
          <p:cNvPr id="4" name="Slayt Numarası Yer Tutucusu 3"/>
          <p:cNvSpPr>
            <a:spLocks noGrp="1"/>
          </p:cNvSpPr>
          <p:nvPr>
            <p:ph type="sldNum" sz="quarter" idx="12"/>
          </p:nvPr>
        </p:nvSpPr>
        <p:spPr/>
        <p:txBody>
          <a:bodyPr/>
          <a:lstStyle/>
          <a:p>
            <a:fld id="{D57F1E4F-1CFF-5643-939E-217C01CDF565}" type="slidenum">
              <a:rPr lang="en-US" smtClean="0"/>
              <a:pPr/>
              <a:t>37</a:t>
            </a:fld>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2882" y="537730"/>
            <a:ext cx="9191191" cy="1817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73131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b="1" dirty="0" err="1"/>
              <a:t>According</a:t>
            </a:r>
            <a:r>
              <a:rPr lang="tr-TR" sz="2400" b="1" dirty="0"/>
              <a:t> </a:t>
            </a:r>
            <a:r>
              <a:rPr lang="tr-TR" sz="2400" b="1" dirty="0" err="1"/>
              <a:t>to</a:t>
            </a:r>
            <a:r>
              <a:rPr lang="tr-TR" sz="2400" b="1" dirty="0"/>
              <a:t> EULAR 2014 </a:t>
            </a:r>
            <a:r>
              <a:rPr lang="tr-TR" sz="2400" b="1" dirty="0" err="1"/>
              <a:t>guidelines</a:t>
            </a:r>
            <a:r>
              <a:rPr lang="tr-TR" sz="2400" b="1" dirty="0"/>
              <a:t> </a:t>
            </a:r>
            <a:r>
              <a:rPr lang="tr-TR" sz="2400" b="1" dirty="0" err="1"/>
              <a:t>for</a:t>
            </a:r>
            <a:r>
              <a:rPr lang="tr-TR" sz="2400" b="1" dirty="0"/>
              <a:t> </a:t>
            </a:r>
            <a:r>
              <a:rPr lang="tr-TR" sz="2400" b="1" dirty="0" err="1"/>
              <a:t>use</a:t>
            </a:r>
            <a:r>
              <a:rPr lang="tr-TR" sz="2400" b="1" dirty="0"/>
              <a:t> of </a:t>
            </a:r>
            <a:r>
              <a:rPr lang="tr-TR" sz="2400" b="1" dirty="0" err="1"/>
              <a:t>biologic</a:t>
            </a:r>
            <a:r>
              <a:rPr lang="tr-TR" sz="2400" b="1" dirty="0"/>
              <a:t> </a:t>
            </a:r>
            <a:r>
              <a:rPr lang="tr-TR" sz="2400" b="1" dirty="0" err="1"/>
              <a:t>drugs</a:t>
            </a:r>
            <a:r>
              <a:rPr lang="tr-TR" sz="2400" b="1" dirty="0"/>
              <a:t> in </a:t>
            </a:r>
            <a:r>
              <a:rPr lang="tr-TR" sz="2400" b="1" dirty="0" err="1"/>
              <a:t>clinical</a:t>
            </a:r>
            <a:r>
              <a:rPr lang="tr-TR" sz="2400" b="1" dirty="0"/>
              <a:t> </a:t>
            </a:r>
            <a:r>
              <a:rPr lang="tr-TR" sz="2400" b="1" dirty="0" err="1"/>
              <a:t>practice</a:t>
            </a:r>
            <a:r>
              <a:rPr lang="tr-TR" sz="2400" b="1" dirty="0"/>
              <a:t> in </a:t>
            </a:r>
            <a:r>
              <a:rPr lang="tr-TR" sz="2400" b="1" dirty="0" err="1"/>
              <a:t>pregnant</a:t>
            </a:r>
            <a:r>
              <a:rPr lang="tr-TR" sz="2400" b="1" dirty="0"/>
              <a:t> </a:t>
            </a:r>
            <a:r>
              <a:rPr lang="tr-TR" sz="2400" b="1" dirty="0" err="1"/>
              <a:t>and</a:t>
            </a:r>
            <a:r>
              <a:rPr lang="tr-TR" sz="2400" b="1" dirty="0"/>
              <a:t> </a:t>
            </a:r>
            <a:r>
              <a:rPr lang="tr-TR" sz="2400" b="1" dirty="0" err="1"/>
              <a:t>lactating</a:t>
            </a:r>
            <a:r>
              <a:rPr lang="tr-TR" sz="2400" b="1" dirty="0"/>
              <a:t> </a:t>
            </a:r>
            <a:r>
              <a:rPr lang="tr-TR" sz="2400" b="1" dirty="0" err="1"/>
              <a:t>patients</a:t>
            </a:r>
            <a:r>
              <a:rPr lang="tr-TR" sz="2400" b="1" dirty="0"/>
              <a:t/>
            </a:r>
            <a:br>
              <a:rPr lang="tr-TR" sz="2400" b="1" dirty="0"/>
            </a:br>
            <a:r>
              <a:rPr lang="tr-TR" sz="2400" b="1" dirty="0" smtClean="0"/>
              <a:t>                                         TOCILIZUMAB</a:t>
            </a:r>
            <a:endParaRPr lang="en-US" sz="2400" dirty="0"/>
          </a:p>
        </p:txBody>
      </p:sp>
      <p:sp>
        <p:nvSpPr>
          <p:cNvPr id="3" name="İçerik Yer Tutucusu 2"/>
          <p:cNvSpPr>
            <a:spLocks noGrp="1"/>
          </p:cNvSpPr>
          <p:nvPr>
            <p:ph idx="1"/>
          </p:nvPr>
        </p:nvSpPr>
        <p:spPr/>
        <p:txBody>
          <a:bodyPr>
            <a:normAutofit/>
          </a:bodyPr>
          <a:lstStyle/>
          <a:p>
            <a:r>
              <a:rPr lang="tr-TR" sz="2400" dirty="0" smtClean="0"/>
              <a:t>No </a:t>
            </a:r>
            <a:r>
              <a:rPr lang="tr-TR" sz="2400" dirty="0" err="1" smtClean="0"/>
              <a:t>statement</a:t>
            </a:r>
            <a:r>
              <a:rPr lang="tr-TR" sz="2400" dirty="0" smtClean="0"/>
              <a:t> can be </a:t>
            </a:r>
            <a:r>
              <a:rPr lang="tr-TR" sz="2400" dirty="0" err="1" smtClean="0"/>
              <a:t>made</a:t>
            </a:r>
            <a:r>
              <a:rPr lang="tr-TR" sz="2400" dirty="0" smtClean="0"/>
              <a:t> in </a:t>
            </a:r>
            <a:r>
              <a:rPr lang="tr-TR" sz="2400" dirty="0" err="1" smtClean="0"/>
              <a:t>regard</a:t>
            </a:r>
            <a:r>
              <a:rPr lang="tr-TR" sz="2400" dirty="0" smtClean="0"/>
              <a:t> </a:t>
            </a:r>
            <a:r>
              <a:rPr lang="tr-TR" sz="2400" dirty="0" err="1" smtClean="0"/>
              <a:t>to</a:t>
            </a:r>
            <a:r>
              <a:rPr lang="tr-TR" sz="2400" dirty="0" smtClean="0"/>
              <a:t> </a:t>
            </a:r>
            <a:r>
              <a:rPr lang="tr-TR" sz="2400" dirty="0" err="1" smtClean="0"/>
              <a:t>safety</a:t>
            </a:r>
            <a:r>
              <a:rPr lang="tr-TR" sz="2400" dirty="0" smtClean="0"/>
              <a:t> </a:t>
            </a:r>
            <a:r>
              <a:rPr lang="tr-TR" sz="2400" dirty="0" err="1" smtClean="0"/>
              <a:t>during</a:t>
            </a:r>
            <a:r>
              <a:rPr lang="tr-TR" sz="2400" dirty="0" smtClean="0"/>
              <a:t> </a:t>
            </a:r>
            <a:r>
              <a:rPr lang="tr-TR" sz="2400" dirty="0" err="1" smtClean="0"/>
              <a:t>pregnancy</a:t>
            </a:r>
            <a:r>
              <a:rPr lang="tr-TR" sz="2400" dirty="0" smtClean="0"/>
              <a:t> </a:t>
            </a:r>
            <a:r>
              <a:rPr lang="tr-TR" sz="2400" dirty="0" err="1" smtClean="0"/>
              <a:t>due</a:t>
            </a:r>
            <a:r>
              <a:rPr lang="tr-TR" sz="2400" dirty="0" smtClean="0"/>
              <a:t> </a:t>
            </a:r>
            <a:r>
              <a:rPr lang="tr-TR" sz="2400" dirty="0" err="1" smtClean="0"/>
              <a:t>to</a:t>
            </a:r>
            <a:r>
              <a:rPr lang="tr-TR" sz="2400" dirty="0" smtClean="0"/>
              <a:t> </a:t>
            </a:r>
            <a:r>
              <a:rPr lang="tr-TR" sz="2400" dirty="0" err="1" smtClean="0"/>
              <a:t>scarce</a:t>
            </a:r>
            <a:r>
              <a:rPr lang="tr-TR" sz="2400" dirty="0" smtClean="0"/>
              <a:t> </a:t>
            </a:r>
            <a:r>
              <a:rPr lang="tr-TR" sz="2400" dirty="0" err="1" smtClean="0"/>
              <a:t>documentation</a:t>
            </a:r>
            <a:r>
              <a:rPr lang="tr-TR" sz="2400" dirty="0" smtClean="0"/>
              <a:t>; </a:t>
            </a:r>
            <a:r>
              <a:rPr lang="tr-TR" sz="2400" dirty="0" err="1" smtClean="0"/>
              <a:t>treatment</a:t>
            </a:r>
            <a:r>
              <a:rPr lang="tr-TR" sz="2400" dirty="0" smtClean="0"/>
              <a:t> </a:t>
            </a:r>
            <a:r>
              <a:rPr lang="tr-TR" sz="2400" dirty="0" err="1" smtClean="0"/>
              <a:t>with</a:t>
            </a:r>
            <a:r>
              <a:rPr lang="tr-TR" sz="2400" dirty="0" smtClean="0"/>
              <a:t> TCZ is </a:t>
            </a:r>
            <a:r>
              <a:rPr lang="tr-TR" sz="2400" dirty="0" err="1" smtClean="0"/>
              <a:t>therefore</a:t>
            </a:r>
            <a:r>
              <a:rPr lang="tr-TR" sz="2400" dirty="0" smtClean="0"/>
              <a:t> </a:t>
            </a:r>
            <a:r>
              <a:rPr lang="tr-TR" sz="2400" dirty="0" err="1" smtClean="0"/>
              <a:t>avoided</a:t>
            </a:r>
            <a:r>
              <a:rPr lang="tr-TR" sz="2400" dirty="0" smtClean="0"/>
              <a:t>.</a:t>
            </a:r>
            <a:endParaRPr lang="tr-TR" sz="2400" dirty="0"/>
          </a:p>
          <a:p>
            <a:r>
              <a:rPr lang="tr-TR" sz="2400" dirty="0"/>
              <a:t>No data </a:t>
            </a:r>
            <a:r>
              <a:rPr lang="tr-TR" sz="2400" dirty="0" err="1"/>
              <a:t>exist</a:t>
            </a:r>
            <a:r>
              <a:rPr lang="tr-TR" sz="2400" dirty="0"/>
              <a:t> </a:t>
            </a:r>
            <a:r>
              <a:rPr lang="tr-TR" sz="2400" dirty="0" err="1"/>
              <a:t>regarding</a:t>
            </a:r>
            <a:r>
              <a:rPr lang="tr-TR" sz="2400" dirty="0"/>
              <a:t> </a:t>
            </a:r>
            <a:r>
              <a:rPr lang="tr-TR" sz="2400" dirty="0" smtClean="0"/>
              <a:t>TCZ in </a:t>
            </a:r>
            <a:r>
              <a:rPr lang="tr-TR" sz="2400" dirty="0" err="1"/>
              <a:t>breast</a:t>
            </a:r>
            <a:r>
              <a:rPr lang="tr-TR" sz="2400" dirty="0"/>
              <a:t> </a:t>
            </a:r>
            <a:r>
              <a:rPr lang="tr-TR" sz="2400" dirty="0" err="1"/>
              <a:t>milk</a:t>
            </a:r>
            <a:r>
              <a:rPr lang="tr-TR" sz="2400" dirty="0"/>
              <a:t>, </a:t>
            </a:r>
            <a:r>
              <a:rPr lang="tr-TR" sz="2400" dirty="0" err="1"/>
              <a:t>therefore</a:t>
            </a:r>
            <a:r>
              <a:rPr lang="tr-TR" sz="2400" dirty="0"/>
              <a:t> </a:t>
            </a:r>
            <a:r>
              <a:rPr lang="tr-TR" sz="2400" dirty="0" smtClean="0"/>
              <a:t>TCZ </a:t>
            </a:r>
            <a:r>
              <a:rPr lang="tr-TR" sz="2400" dirty="0" err="1"/>
              <a:t>should</a:t>
            </a:r>
            <a:r>
              <a:rPr lang="tr-TR" sz="2400" dirty="0"/>
              <a:t> be </a:t>
            </a:r>
            <a:r>
              <a:rPr lang="tr-TR" sz="2400" dirty="0" err="1"/>
              <a:t>avoided</a:t>
            </a:r>
            <a:r>
              <a:rPr lang="tr-TR" sz="2400" dirty="0"/>
              <a:t> in </a:t>
            </a:r>
            <a:r>
              <a:rPr lang="tr-TR" sz="2400" dirty="0" err="1"/>
              <a:t>breast</a:t>
            </a:r>
            <a:r>
              <a:rPr lang="tr-TR" sz="2400" dirty="0"/>
              <a:t> </a:t>
            </a:r>
            <a:r>
              <a:rPr lang="tr-TR" sz="2400" dirty="0" err="1"/>
              <a:t>feeding</a:t>
            </a:r>
            <a:r>
              <a:rPr lang="tr-TR" sz="2400" dirty="0"/>
              <a:t>. </a:t>
            </a:r>
          </a:p>
          <a:p>
            <a:pPr marL="0" indent="0">
              <a:buNone/>
            </a:pPr>
            <a:endParaRPr lang="tr-TR" dirty="0" smtClean="0"/>
          </a:p>
          <a:p>
            <a:pPr marL="0" indent="0">
              <a:buNone/>
            </a:pPr>
            <a:endParaRPr lang="tr-TR" dirty="0"/>
          </a:p>
          <a:p>
            <a:pPr marL="0" indent="0">
              <a:buNone/>
            </a:pPr>
            <a:endParaRPr lang="tr-TR" dirty="0" smtClean="0"/>
          </a:p>
          <a:p>
            <a:pPr marL="0" indent="0">
              <a:buNone/>
            </a:pPr>
            <a:r>
              <a:rPr lang="tr-TR" sz="1000" dirty="0" err="1"/>
              <a:t>Götestam</a:t>
            </a:r>
            <a:r>
              <a:rPr lang="tr-TR" sz="1000" dirty="0"/>
              <a:t> </a:t>
            </a:r>
            <a:r>
              <a:rPr lang="tr-TR" sz="1000" dirty="0" err="1"/>
              <a:t>Skorpen</a:t>
            </a:r>
            <a:r>
              <a:rPr lang="tr-TR" sz="1000" dirty="0"/>
              <a:t> C, et al. </a:t>
            </a:r>
            <a:r>
              <a:rPr lang="tr-TR" sz="1000" dirty="0" err="1"/>
              <a:t>Ann</a:t>
            </a:r>
            <a:r>
              <a:rPr lang="tr-TR" sz="1000" dirty="0"/>
              <a:t> </a:t>
            </a:r>
            <a:r>
              <a:rPr lang="tr-TR" sz="1000" dirty="0" err="1"/>
              <a:t>Rheum</a:t>
            </a:r>
            <a:r>
              <a:rPr lang="tr-TR" sz="1000" dirty="0"/>
              <a:t> </a:t>
            </a:r>
            <a:r>
              <a:rPr lang="tr-TR" sz="1000" dirty="0" err="1"/>
              <a:t>Dis</a:t>
            </a:r>
            <a:r>
              <a:rPr lang="tr-TR" sz="1000" dirty="0"/>
              <a:t> 2016; 0:1-16</a:t>
            </a:r>
          </a:p>
          <a:p>
            <a:pPr marL="0" indent="0">
              <a:buNone/>
            </a:pPr>
            <a:endParaRPr lang="tr-TR"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17302256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r>
              <a:rPr lang="tr-TR" b="1" dirty="0" smtClean="0"/>
              <a:t>ANAKINRA</a:t>
            </a:r>
            <a:endParaRPr lang="en-US" b="1" dirty="0"/>
          </a:p>
        </p:txBody>
      </p:sp>
      <p:sp>
        <p:nvSpPr>
          <p:cNvPr id="3" name="İçerik Yer Tutucusu 2"/>
          <p:cNvSpPr>
            <a:spLocks noGrp="1"/>
          </p:cNvSpPr>
          <p:nvPr>
            <p:ph idx="1"/>
          </p:nvPr>
        </p:nvSpPr>
        <p:spPr/>
        <p:txBody>
          <a:bodyPr>
            <a:normAutofit fontScale="85000" lnSpcReduction="20000"/>
          </a:bodyPr>
          <a:lstStyle/>
          <a:p>
            <a:r>
              <a:rPr lang="en-US" sz="3000" dirty="0" err="1"/>
              <a:t>Anakinra</a:t>
            </a:r>
            <a:r>
              <a:rPr lang="en-US" sz="3000" dirty="0"/>
              <a:t> is a human IL-1 receptor antagonist certified by FDA for the therapy of RA patients with intermediate/high disease activity</a:t>
            </a:r>
            <a:r>
              <a:rPr lang="tr-TR" sz="3000" dirty="0"/>
              <a:t>.</a:t>
            </a:r>
          </a:p>
          <a:p>
            <a:r>
              <a:rPr lang="en-US" sz="3000" dirty="0"/>
              <a:t>It has been rated as </a:t>
            </a:r>
            <a:r>
              <a:rPr lang="en-US" sz="3000" b="1" dirty="0">
                <a:solidFill>
                  <a:schemeClr val="accent3"/>
                </a:solidFill>
              </a:rPr>
              <a:t>FDA pregnancy category B</a:t>
            </a:r>
            <a:r>
              <a:rPr lang="en-US" sz="3000" dirty="0">
                <a:solidFill>
                  <a:schemeClr val="accent3"/>
                </a:solidFill>
              </a:rPr>
              <a:t>. </a:t>
            </a:r>
            <a:endParaRPr lang="tr-TR" sz="3000" dirty="0">
              <a:solidFill>
                <a:schemeClr val="accent3"/>
              </a:solidFill>
            </a:endParaRPr>
          </a:p>
          <a:p>
            <a:r>
              <a:rPr lang="en-US" sz="3000" dirty="0"/>
              <a:t>It has a half-life of 4-6 hours. Because of its short half-life, discontinuance of </a:t>
            </a:r>
            <a:r>
              <a:rPr lang="en-US" sz="3000" dirty="0" err="1"/>
              <a:t>Anakinra</a:t>
            </a:r>
            <a:r>
              <a:rPr lang="en-US" sz="3000" dirty="0"/>
              <a:t> before conception is not necessary</a:t>
            </a:r>
            <a:r>
              <a:rPr lang="tr-TR" sz="3000" dirty="0" smtClean="0"/>
              <a:t>.</a:t>
            </a:r>
          </a:p>
          <a:p>
            <a:endParaRPr lang="tr-TR" dirty="0"/>
          </a:p>
          <a:p>
            <a:endParaRPr lang="tr-TR" dirty="0" smtClean="0"/>
          </a:p>
          <a:p>
            <a:pPr marL="0" indent="0">
              <a:buNone/>
            </a:pPr>
            <a:endParaRPr lang="tr-TR" dirty="0"/>
          </a:p>
          <a:p>
            <a:pPr marL="0" indent="0">
              <a:buNone/>
            </a:pPr>
            <a:r>
              <a:rPr lang="en-US" sz="1000" dirty="0" err="1">
                <a:solidFill>
                  <a:schemeClr val="tx1"/>
                </a:solidFill>
              </a:rPr>
              <a:t>Ostensen</a:t>
            </a:r>
            <a:r>
              <a:rPr lang="en-US" sz="1000" dirty="0">
                <a:solidFill>
                  <a:schemeClr val="tx1"/>
                </a:solidFill>
              </a:rPr>
              <a:t> M. </a:t>
            </a:r>
            <a:r>
              <a:rPr lang="tr-TR" sz="1000" dirty="0" err="1">
                <a:solidFill>
                  <a:schemeClr val="tx1"/>
                </a:solidFill>
              </a:rPr>
              <a:t>Safety</a:t>
            </a:r>
            <a:r>
              <a:rPr lang="tr-TR" sz="1000" dirty="0">
                <a:solidFill>
                  <a:schemeClr val="tx1"/>
                </a:solidFill>
              </a:rPr>
              <a:t> </a:t>
            </a:r>
            <a:r>
              <a:rPr lang="tr-TR" sz="1000" dirty="0" err="1">
                <a:solidFill>
                  <a:schemeClr val="tx1"/>
                </a:solidFill>
              </a:rPr>
              <a:t>issues</a:t>
            </a:r>
            <a:r>
              <a:rPr lang="tr-TR" sz="1000" dirty="0">
                <a:solidFill>
                  <a:schemeClr val="tx1"/>
                </a:solidFill>
              </a:rPr>
              <a:t> of </a:t>
            </a:r>
            <a:r>
              <a:rPr lang="tr-TR" sz="1000" dirty="0" err="1">
                <a:solidFill>
                  <a:schemeClr val="tx1"/>
                </a:solidFill>
              </a:rPr>
              <a:t>biologics</a:t>
            </a:r>
            <a:r>
              <a:rPr lang="tr-TR" sz="1000" dirty="0">
                <a:solidFill>
                  <a:schemeClr val="tx1"/>
                </a:solidFill>
              </a:rPr>
              <a:t>  in </a:t>
            </a:r>
            <a:r>
              <a:rPr lang="tr-TR" sz="1000" dirty="0" err="1">
                <a:solidFill>
                  <a:schemeClr val="tx1"/>
                </a:solidFill>
              </a:rPr>
              <a:t>pregnant</a:t>
            </a:r>
            <a:r>
              <a:rPr lang="tr-TR" sz="1000" dirty="0">
                <a:solidFill>
                  <a:schemeClr val="tx1"/>
                </a:solidFill>
              </a:rPr>
              <a:t> </a:t>
            </a:r>
            <a:r>
              <a:rPr lang="tr-TR" sz="1000" dirty="0" err="1">
                <a:solidFill>
                  <a:schemeClr val="tx1"/>
                </a:solidFill>
              </a:rPr>
              <a:t>patients</a:t>
            </a:r>
            <a:r>
              <a:rPr lang="tr-TR" sz="1000" dirty="0">
                <a:solidFill>
                  <a:schemeClr val="tx1"/>
                </a:solidFill>
              </a:rPr>
              <a:t> </a:t>
            </a:r>
            <a:r>
              <a:rPr lang="tr-TR" sz="1000" dirty="0" err="1">
                <a:solidFill>
                  <a:schemeClr val="tx1"/>
                </a:solidFill>
              </a:rPr>
              <a:t>with</a:t>
            </a:r>
            <a:r>
              <a:rPr lang="tr-TR" sz="1000" dirty="0">
                <a:solidFill>
                  <a:schemeClr val="tx1"/>
                </a:solidFill>
              </a:rPr>
              <a:t> </a:t>
            </a:r>
            <a:r>
              <a:rPr lang="tr-TR" sz="1000" dirty="0" err="1">
                <a:solidFill>
                  <a:schemeClr val="tx1"/>
                </a:solidFill>
              </a:rPr>
              <a:t>rheumatic</a:t>
            </a:r>
            <a:r>
              <a:rPr lang="tr-TR" sz="1000" dirty="0">
                <a:solidFill>
                  <a:schemeClr val="tx1"/>
                </a:solidFill>
              </a:rPr>
              <a:t> </a:t>
            </a:r>
            <a:r>
              <a:rPr lang="tr-TR" sz="1000" dirty="0" err="1">
                <a:solidFill>
                  <a:schemeClr val="tx1"/>
                </a:solidFill>
              </a:rPr>
              <a:t>diseases</a:t>
            </a:r>
            <a:r>
              <a:rPr lang="tr-TR" sz="1000" dirty="0">
                <a:solidFill>
                  <a:schemeClr val="tx1"/>
                </a:solidFill>
              </a:rPr>
              <a:t>. </a:t>
            </a:r>
            <a:r>
              <a:rPr lang="en-US" sz="1000" dirty="0">
                <a:solidFill>
                  <a:schemeClr val="tx1"/>
                </a:solidFill>
              </a:rPr>
              <a:t>Ann N Y </a:t>
            </a:r>
            <a:r>
              <a:rPr lang="en-US" sz="1000" dirty="0" err="1">
                <a:solidFill>
                  <a:schemeClr val="tx1"/>
                </a:solidFill>
              </a:rPr>
              <a:t>Acad</a:t>
            </a:r>
            <a:r>
              <a:rPr lang="en-US" sz="1000" dirty="0">
                <a:solidFill>
                  <a:schemeClr val="tx1"/>
                </a:solidFill>
              </a:rPr>
              <a:t> </a:t>
            </a:r>
            <a:r>
              <a:rPr lang="en-US" sz="1000" dirty="0" err="1">
                <a:solidFill>
                  <a:schemeClr val="tx1"/>
                </a:solidFill>
              </a:rPr>
              <a:t>Sci</a:t>
            </a:r>
            <a:r>
              <a:rPr lang="en-US" sz="1000" dirty="0">
                <a:solidFill>
                  <a:schemeClr val="tx1"/>
                </a:solidFill>
              </a:rPr>
              <a:t> 2014;1317:32-8 </a:t>
            </a:r>
          </a:p>
          <a:p>
            <a:endParaRPr lang="tr-TR" dirty="0"/>
          </a:p>
          <a:p>
            <a:pPr marL="0" indent="0">
              <a:buNone/>
            </a:pPr>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21298725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en-US" sz="2700" dirty="0">
                <a:solidFill>
                  <a:schemeClr val="tx1"/>
                </a:solidFill>
              </a:rPr>
              <a:t>Experiences with use of </a:t>
            </a:r>
            <a:r>
              <a:rPr lang="en-US" sz="2700" dirty="0" smtClean="0">
                <a:solidFill>
                  <a:schemeClr val="tx1"/>
                </a:solidFill>
              </a:rPr>
              <a:t>a</a:t>
            </a:r>
            <a:r>
              <a:rPr lang="tr-TR" sz="2700" dirty="0" err="1" smtClean="0">
                <a:solidFill>
                  <a:schemeClr val="tx1"/>
                </a:solidFill>
              </a:rPr>
              <a:t>nakinra</a:t>
            </a:r>
            <a:r>
              <a:rPr lang="tr-TR" sz="2700" dirty="0" smtClean="0">
                <a:solidFill>
                  <a:schemeClr val="tx1"/>
                </a:solidFill>
              </a:rPr>
              <a:t> </a:t>
            </a:r>
            <a:r>
              <a:rPr lang="en-US" sz="2700" dirty="0" smtClean="0">
                <a:solidFill>
                  <a:schemeClr val="tx1"/>
                </a:solidFill>
              </a:rPr>
              <a:t>during </a:t>
            </a:r>
            <a:r>
              <a:rPr lang="en-US" sz="2700" dirty="0">
                <a:solidFill>
                  <a:schemeClr val="tx1"/>
                </a:solidFill>
              </a:rPr>
              <a:t>pregnancy are limited. </a:t>
            </a:r>
            <a:r>
              <a:rPr lang="tr-TR" sz="2700" dirty="0" smtClean="0">
                <a:solidFill>
                  <a:schemeClr val="tx1"/>
                </a:solidFill>
              </a:rPr>
              <a:t/>
            </a:r>
            <a:br>
              <a:rPr lang="tr-TR" sz="2700" dirty="0" smtClean="0">
                <a:solidFill>
                  <a:schemeClr val="tx1"/>
                </a:solidFill>
              </a:rPr>
            </a:br>
            <a:r>
              <a:rPr lang="en-US" sz="2700" dirty="0" smtClean="0">
                <a:solidFill>
                  <a:schemeClr val="tx1"/>
                </a:solidFill>
              </a:rPr>
              <a:t>Three </a:t>
            </a:r>
            <a:r>
              <a:rPr lang="en-US" sz="2700" dirty="0">
                <a:solidFill>
                  <a:schemeClr val="tx1"/>
                </a:solidFill>
              </a:rPr>
              <a:t>pregnancies in patients received </a:t>
            </a:r>
            <a:r>
              <a:rPr lang="en-US" sz="2700" dirty="0" err="1">
                <a:solidFill>
                  <a:schemeClr val="tx1"/>
                </a:solidFill>
              </a:rPr>
              <a:t>anakinra</a:t>
            </a:r>
            <a:r>
              <a:rPr lang="en-US" sz="2700" dirty="0">
                <a:solidFill>
                  <a:schemeClr val="tx1"/>
                </a:solidFill>
              </a:rPr>
              <a:t> during for the treatment of adult onset Still’s disease resulted in term live birth</a:t>
            </a:r>
            <a:r>
              <a:rPr lang="tr-TR" sz="2700" dirty="0">
                <a:solidFill>
                  <a:schemeClr val="tx1"/>
                </a:solidFill>
              </a:rPr>
              <a:t>s.</a:t>
            </a:r>
            <a:r>
              <a:rPr lang="tr-TR" dirty="0"/>
              <a:t/>
            </a:r>
            <a:br>
              <a:rPr lang="tr-TR" dirty="0"/>
            </a:br>
            <a:endParaRPr lang="en-US" dirty="0"/>
          </a:p>
        </p:txBody>
      </p:sp>
      <p:sp>
        <p:nvSpPr>
          <p:cNvPr id="3" name="İçerik Yer Tutucusu 2"/>
          <p:cNvSpPr>
            <a:spLocks noGrp="1"/>
          </p:cNvSpPr>
          <p:nvPr>
            <p:ph idx="1"/>
          </p:nvPr>
        </p:nvSpPr>
        <p:spPr>
          <a:xfrm>
            <a:off x="2589212" y="2632364"/>
            <a:ext cx="8494424" cy="1094509"/>
          </a:xfrm>
        </p:spPr>
        <p:txBody>
          <a:bodyPr/>
          <a:lstStyle/>
          <a:p>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40</a:t>
            </a:fld>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419" y="4170220"/>
            <a:ext cx="8783781" cy="16673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1418" y="2604655"/>
            <a:ext cx="8783781" cy="13300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46442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dirty="0"/>
          </a:p>
        </p:txBody>
      </p:sp>
      <p:sp>
        <p:nvSpPr>
          <p:cNvPr id="3" name="İçerik Yer Tutucusu 2"/>
          <p:cNvSpPr>
            <a:spLocks noGrp="1"/>
          </p:cNvSpPr>
          <p:nvPr>
            <p:ph idx="1"/>
          </p:nvPr>
        </p:nvSpPr>
        <p:spPr>
          <a:xfrm>
            <a:off x="2589212" y="3061854"/>
            <a:ext cx="8915400" cy="2840182"/>
          </a:xfrm>
        </p:spPr>
        <p:txBody>
          <a:bodyPr/>
          <a:lstStyle/>
          <a:p>
            <a:r>
              <a:rPr lang="en-US" sz="2400" dirty="0"/>
              <a:t>Chang et al. described outcomes of </a:t>
            </a:r>
            <a:r>
              <a:rPr lang="tr-TR" sz="2400" dirty="0" smtClean="0"/>
              <a:t>15</a:t>
            </a:r>
            <a:r>
              <a:rPr lang="en-US" sz="2400" dirty="0" smtClean="0"/>
              <a:t> </a:t>
            </a:r>
            <a:r>
              <a:rPr lang="en-US" sz="2400" dirty="0"/>
              <a:t>pregnancies in </a:t>
            </a:r>
            <a:r>
              <a:rPr lang="tr-TR" sz="2400" dirty="0" smtClean="0"/>
              <a:t>9</a:t>
            </a:r>
            <a:r>
              <a:rPr lang="en-US" sz="2400" dirty="0" smtClean="0"/>
              <a:t> </a:t>
            </a:r>
            <a:r>
              <a:rPr lang="en-US" sz="2400" dirty="0"/>
              <a:t>women receiving </a:t>
            </a:r>
            <a:r>
              <a:rPr lang="en-US" sz="2400" dirty="0" err="1"/>
              <a:t>anakinra</a:t>
            </a:r>
            <a:r>
              <a:rPr lang="en-US" sz="2400" dirty="0"/>
              <a:t> for the treatment of </a:t>
            </a:r>
            <a:r>
              <a:rPr lang="en-US" sz="2400" b="1" dirty="0" err="1">
                <a:solidFill>
                  <a:schemeClr val="accent3"/>
                </a:solidFill>
              </a:rPr>
              <a:t>cryopyrin</a:t>
            </a:r>
            <a:r>
              <a:rPr lang="en-US" sz="2400" b="1" dirty="0">
                <a:solidFill>
                  <a:schemeClr val="accent3"/>
                </a:solidFill>
              </a:rPr>
              <a:t>-associated periodic </a:t>
            </a:r>
            <a:r>
              <a:rPr lang="en-US" sz="2400" b="1" dirty="0" smtClean="0">
                <a:solidFill>
                  <a:schemeClr val="accent3"/>
                </a:solidFill>
              </a:rPr>
              <a:t>syndrome</a:t>
            </a:r>
            <a:r>
              <a:rPr lang="en-US" sz="2400" dirty="0" smtClean="0"/>
              <a:t>.</a:t>
            </a:r>
            <a:endParaRPr lang="tr-TR" sz="2400" dirty="0" smtClean="0"/>
          </a:p>
          <a:p>
            <a:r>
              <a:rPr lang="en-US" sz="2400" dirty="0" smtClean="0"/>
              <a:t>Outcomes </a:t>
            </a:r>
            <a:r>
              <a:rPr lang="en-US" sz="2400" dirty="0"/>
              <a:t>included 14 healthy term infants and </a:t>
            </a:r>
            <a:r>
              <a:rPr lang="tr-TR" sz="2400" dirty="0" smtClean="0"/>
              <a:t>1</a:t>
            </a:r>
            <a:r>
              <a:rPr lang="en-US" sz="2400" dirty="0" smtClean="0"/>
              <a:t> </a:t>
            </a:r>
            <a:r>
              <a:rPr lang="en-US" sz="2400" b="1" dirty="0">
                <a:solidFill>
                  <a:schemeClr val="accent3"/>
                </a:solidFill>
              </a:rPr>
              <a:t>intrauterine fetal demise </a:t>
            </a:r>
            <a:r>
              <a:rPr lang="en-US" sz="2400" dirty="0"/>
              <a:t>resulting from </a:t>
            </a:r>
            <a:r>
              <a:rPr lang="en-US" sz="2400" b="1" dirty="0">
                <a:solidFill>
                  <a:schemeClr val="accent3"/>
                </a:solidFill>
              </a:rPr>
              <a:t>renal agenesis</a:t>
            </a:r>
            <a:r>
              <a:rPr lang="en-US" sz="2400" dirty="0"/>
              <a:t>. </a:t>
            </a:r>
            <a:endParaRPr lang="tr-TR" sz="2400" dirty="0"/>
          </a:p>
          <a:p>
            <a:pPr marL="0" indent="0">
              <a:buNone/>
            </a:pPr>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41</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0365" y="471055"/>
            <a:ext cx="9615054" cy="21058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78191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b="1" dirty="0" err="1"/>
              <a:t>According</a:t>
            </a:r>
            <a:r>
              <a:rPr lang="tr-TR" sz="2400" b="1" dirty="0"/>
              <a:t> </a:t>
            </a:r>
            <a:r>
              <a:rPr lang="tr-TR" sz="2400" b="1" dirty="0" err="1"/>
              <a:t>to</a:t>
            </a:r>
            <a:r>
              <a:rPr lang="tr-TR" sz="2400" b="1" dirty="0"/>
              <a:t> EULAR 2014 </a:t>
            </a:r>
            <a:r>
              <a:rPr lang="tr-TR" sz="2400" b="1" dirty="0" err="1"/>
              <a:t>guidelines</a:t>
            </a:r>
            <a:r>
              <a:rPr lang="tr-TR" sz="2400" b="1" dirty="0"/>
              <a:t> </a:t>
            </a:r>
            <a:r>
              <a:rPr lang="tr-TR" sz="2400" b="1" dirty="0" err="1"/>
              <a:t>for</a:t>
            </a:r>
            <a:r>
              <a:rPr lang="tr-TR" sz="2400" b="1" dirty="0"/>
              <a:t> </a:t>
            </a:r>
            <a:r>
              <a:rPr lang="tr-TR" sz="2400" b="1" dirty="0" err="1"/>
              <a:t>use</a:t>
            </a:r>
            <a:r>
              <a:rPr lang="tr-TR" sz="2400" b="1" dirty="0"/>
              <a:t> of </a:t>
            </a:r>
            <a:r>
              <a:rPr lang="tr-TR" sz="2400" b="1" dirty="0" err="1"/>
              <a:t>biologic</a:t>
            </a:r>
            <a:r>
              <a:rPr lang="tr-TR" sz="2400" b="1" dirty="0"/>
              <a:t> </a:t>
            </a:r>
            <a:r>
              <a:rPr lang="tr-TR" sz="2400" b="1" dirty="0" err="1"/>
              <a:t>drugs</a:t>
            </a:r>
            <a:r>
              <a:rPr lang="tr-TR" sz="2400" b="1" dirty="0"/>
              <a:t> in </a:t>
            </a:r>
            <a:r>
              <a:rPr lang="tr-TR" sz="2400" b="1" dirty="0" err="1"/>
              <a:t>clinical</a:t>
            </a:r>
            <a:r>
              <a:rPr lang="tr-TR" sz="2400" b="1" dirty="0"/>
              <a:t> </a:t>
            </a:r>
            <a:r>
              <a:rPr lang="tr-TR" sz="2400" b="1" dirty="0" err="1"/>
              <a:t>practice</a:t>
            </a:r>
            <a:r>
              <a:rPr lang="tr-TR" sz="2400" b="1" dirty="0"/>
              <a:t> in </a:t>
            </a:r>
            <a:r>
              <a:rPr lang="tr-TR" sz="2400" b="1" dirty="0" err="1"/>
              <a:t>pregnant</a:t>
            </a:r>
            <a:r>
              <a:rPr lang="tr-TR" sz="2400" b="1" dirty="0"/>
              <a:t> </a:t>
            </a:r>
            <a:r>
              <a:rPr lang="tr-TR" sz="2400" b="1" dirty="0" err="1"/>
              <a:t>and</a:t>
            </a:r>
            <a:r>
              <a:rPr lang="tr-TR" sz="2400" b="1" dirty="0"/>
              <a:t> </a:t>
            </a:r>
            <a:r>
              <a:rPr lang="tr-TR" sz="2400" b="1" dirty="0" err="1"/>
              <a:t>lactating</a:t>
            </a:r>
            <a:r>
              <a:rPr lang="tr-TR" sz="2400" b="1" dirty="0"/>
              <a:t> </a:t>
            </a:r>
            <a:r>
              <a:rPr lang="tr-TR" sz="2400" b="1" dirty="0" err="1"/>
              <a:t>patients</a:t>
            </a:r>
            <a:r>
              <a:rPr lang="tr-TR" sz="2400" b="1" dirty="0"/>
              <a:t/>
            </a:r>
            <a:br>
              <a:rPr lang="tr-TR" sz="2400" b="1" dirty="0"/>
            </a:br>
            <a:r>
              <a:rPr lang="tr-TR" sz="2400" b="1" dirty="0" smtClean="0"/>
              <a:t>                                         ANAKINRA</a:t>
            </a:r>
            <a:endParaRPr lang="en-US" sz="2400" dirty="0"/>
          </a:p>
        </p:txBody>
      </p:sp>
      <p:sp>
        <p:nvSpPr>
          <p:cNvPr id="3" name="İçerik Yer Tutucusu 2"/>
          <p:cNvSpPr>
            <a:spLocks noGrp="1"/>
          </p:cNvSpPr>
          <p:nvPr>
            <p:ph idx="1"/>
          </p:nvPr>
        </p:nvSpPr>
        <p:spPr/>
        <p:txBody>
          <a:bodyPr>
            <a:normAutofit lnSpcReduction="10000"/>
          </a:bodyPr>
          <a:lstStyle/>
          <a:p>
            <a:r>
              <a:rPr lang="tr-TR" sz="2400" dirty="0" err="1"/>
              <a:t>Current</a:t>
            </a:r>
            <a:r>
              <a:rPr lang="tr-TR" sz="2400" dirty="0"/>
              <a:t> </a:t>
            </a:r>
            <a:r>
              <a:rPr lang="tr-TR" sz="2400" dirty="0" err="1"/>
              <a:t>evidence</a:t>
            </a:r>
            <a:r>
              <a:rPr lang="tr-TR" sz="2400" dirty="0"/>
              <a:t> </a:t>
            </a:r>
            <a:r>
              <a:rPr lang="tr-TR" sz="2400" dirty="0" err="1"/>
              <a:t>indicates</a:t>
            </a:r>
            <a:r>
              <a:rPr lang="tr-TR" sz="2400" dirty="0"/>
              <a:t> </a:t>
            </a:r>
            <a:r>
              <a:rPr lang="tr-TR" sz="2400" dirty="0" err="1"/>
              <a:t>no</a:t>
            </a:r>
            <a:r>
              <a:rPr lang="tr-TR" sz="2400" dirty="0"/>
              <a:t> </a:t>
            </a:r>
            <a:r>
              <a:rPr lang="tr-TR" sz="2400" dirty="0" err="1"/>
              <a:t>increased</a:t>
            </a:r>
            <a:r>
              <a:rPr lang="tr-TR" sz="2400" dirty="0"/>
              <a:t> rate of </a:t>
            </a:r>
            <a:r>
              <a:rPr lang="tr-TR" sz="2400" dirty="0" err="1"/>
              <a:t>congenital</a:t>
            </a:r>
            <a:r>
              <a:rPr lang="tr-TR" sz="2400" dirty="0"/>
              <a:t> </a:t>
            </a:r>
            <a:r>
              <a:rPr lang="tr-TR" sz="2400" dirty="0" err="1"/>
              <a:t>malformations</a:t>
            </a:r>
            <a:r>
              <a:rPr lang="tr-TR" sz="2400" dirty="0"/>
              <a:t>; </a:t>
            </a:r>
            <a:r>
              <a:rPr lang="tr-TR" sz="2400" dirty="0" smtClean="0"/>
              <a:t>it can be </a:t>
            </a:r>
            <a:r>
              <a:rPr lang="tr-TR" sz="2400" dirty="0" err="1" smtClean="0"/>
              <a:t>used</a:t>
            </a:r>
            <a:r>
              <a:rPr lang="tr-TR" sz="2400" dirty="0" smtClean="0"/>
              <a:t> </a:t>
            </a:r>
            <a:r>
              <a:rPr lang="tr-TR" sz="2400" dirty="0" err="1" smtClean="0"/>
              <a:t>before</a:t>
            </a:r>
            <a:r>
              <a:rPr lang="tr-TR" sz="2400" dirty="0" smtClean="0"/>
              <a:t> </a:t>
            </a:r>
            <a:r>
              <a:rPr lang="tr-TR" sz="2400" dirty="0" err="1" smtClean="0"/>
              <a:t>and</a:t>
            </a:r>
            <a:r>
              <a:rPr lang="tr-TR" sz="2400" dirty="0" smtClean="0"/>
              <a:t> </a:t>
            </a:r>
            <a:r>
              <a:rPr lang="tr-TR" sz="2400" dirty="0" err="1" smtClean="0"/>
              <a:t>during</a:t>
            </a:r>
            <a:r>
              <a:rPr lang="tr-TR" sz="2400" dirty="0" smtClean="0"/>
              <a:t> </a:t>
            </a:r>
            <a:r>
              <a:rPr lang="tr-TR" sz="2400" dirty="0" err="1" smtClean="0"/>
              <a:t>pregnancy</a:t>
            </a:r>
            <a:r>
              <a:rPr lang="tr-TR" sz="2400" dirty="0" smtClean="0"/>
              <a:t> </a:t>
            </a:r>
            <a:r>
              <a:rPr lang="tr-TR" sz="2400" dirty="0" err="1" smtClean="0"/>
              <a:t>when</a:t>
            </a:r>
            <a:r>
              <a:rPr lang="tr-TR" sz="2400" dirty="0" smtClean="0"/>
              <a:t> </a:t>
            </a:r>
            <a:r>
              <a:rPr lang="tr-TR" sz="2400" dirty="0" err="1" smtClean="0"/>
              <a:t>there</a:t>
            </a:r>
            <a:r>
              <a:rPr lang="tr-TR" sz="2400" dirty="0" smtClean="0"/>
              <a:t> </a:t>
            </a:r>
            <a:r>
              <a:rPr lang="tr-TR" sz="2400" dirty="0" err="1" smtClean="0"/>
              <a:t>are</a:t>
            </a:r>
            <a:r>
              <a:rPr lang="tr-TR" sz="2400" dirty="0" smtClean="0"/>
              <a:t> </a:t>
            </a:r>
            <a:r>
              <a:rPr lang="tr-TR" sz="2400" dirty="0" err="1" smtClean="0"/>
              <a:t>no</a:t>
            </a:r>
            <a:r>
              <a:rPr lang="tr-TR" sz="2400" dirty="0" smtClean="0"/>
              <a:t> </a:t>
            </a:r>
            <a:r>
              <a:rPr lang="tr-TR" sz="2400" dirty="0" err="1" smtClean="0"/>
              <a:t>other</a:t>
            </a:r>
            <a:r>
              <a:rPr lang="tr-TR" sz="2400" dirty="0" smtClean="0"/>
              <a:t> </a:t>
            </a:r>
            <a:r>
              <a:rPr lang="tr-TR" sz="2400" dirty="0" err="1" smtClean="0"/>
              <a:t>well</a:t>
            </a:r>
            <a:r>
              <a:rPr lang="tr-TR" sz="2400" dirty="0" smtClean="0"/>
              <a:t> </a:t>
            </a:r>
            <a:r>
              <a:rPr lang="tr-TR" sz="2400" dirty="0" err="1" smtClean="0"/>
              <a:t>studied</a:t>
            </a:r>
            <a:r>
              <a:rPr lang="tr-TR" sz="2400" dirty="0" smtClean="0"/>
              <a:t> </a:t>
            </a:r>
            <a:r>
              <a:rPr lang="tr-TR" sz="2400" dirty="0" err="1" smtClean="0"/>
              <a:t>options</a:t>
            </a:r>
            <a:r>
              <a:rPr lang="tr-TR" sz="2400" dirty="0" smtClean="0"/>
              <a:t> </a:t>
            </a:r>
            <a:r>
              <a:rPr lang="tr-TR" sz="2400" dirty="0" err="1" smtClean="0"/>
              <a:t>available</a:t>
            </a:r>
            <a:r>
              <a:rPr lang="tr-TR" sz="2400" dirty="0" smtClean="0"/>
              <a:t> </a:t>
            </a:r>
            <a:r>
              <a:rPr lang="tr-TR" sz="2400" dirty="0" err="1" smtClean="0"/>
              <a:t>for</a:t>
            </a:r>
            <a:r>
              <a:rPr lang="tr-TR" sz="2400" dirty="0" smtClean="0"/>
              <a:t> </a:t>
            </a:r>
            <a:r>
              <a:rPr lang="tr-TR" sz="2400" dirty="0" err="1" smtClean="0"/>
              <a:t>treatment</a:t>
            </a:r>
            <a:r>
              <a:rPr lang="tr-TR" sz="2400" dirty="0" smtClean="0"/>
              <a:t>. </a:t>
            </a:r>
            <a:endParaRPr lang="tr-TR" sz="2400" dirty="0"/>
          </a:p>
          <a:p>
            <a:r>
              <a:rPr lang="tr-TR" sz="2400" dirty="0"/>
              <a:t>No data </a:t>
            </a:r>
            <a:r>
              <a:rPr lang="tr-TR" sz="2400" dirty="0" err="1"/>
              <a:t>exist</a:t>
            </a:r>
            <a:r>
              <a:rPr lang="tr-TR" sz="2400" dirty="0"/>
              <a:t> </a:t>
            </a:r>
            <a:r>
              <a:rPr lang="tr-TR" sz="2400" dirty="0" err="1"/>
              <a:t>regarding</a:t>
            </a:r>
            <a:r>
              <a:rPr lang="tr-TR" sz="2400" dirty="0"/>
              <a:t> </a:t>
            </a:r>
            <a:r>
              <a:rPr lang="tr-TR" sz="2400" dirty="0" smtClean="0"/>
              <a:t>RTX </a:t>
            </a:r>
            <a:r>
              <a:rPr lang="tr-TR" sz="2400" dirty="0"/>
              <a:t>in </a:t>
            </a:r>
            <a:r>
              <a:rPr lang="tr-TR" sz="2400" dirty="0" err="1"/>
              <a:t>breast</a:t>
            </a:r>
            <a:r>
              <a:rPr lang="tr-TR" sz="2400" dirty="0"/>
              <a:t> </a:t>
            </a:r>
            <a:r>
              <a:rPr lang="tr-TR" sz="2400" dirty="0" err="1"/>
              <a:t>milk</a:t>
            </a:r>
            <a:r>
              <a:rPr lang="tr-TR" sz="2400" dirty="0"/>
              <a:t>, </a:t>
            </a:r>
            <a:r>
              <a:rPr lang="tr-TR" sz="2400" dirty="0" err="1"/>
              <a:t>therefore</a:t>
            </a:r>
            <a:r>
              <a:rPr lang="tr-TR" sz="2400" dirty="0"/>
              <a:t> </a:t>
            </a:r>
            <a:r>
              <a:rPr lang="tr-TR" sz="2400" dirty="0" smtClean="0"/>
              <a:t>RTX </a:t>
            </a:r>
            <a:r>
              <a:rPr lang="tr-TR" sz="2400" dirty="0" err="1"/>
              <a:t>should</a:t>
            </a:r>
            <a:r>
              <a:rPr lang="tr-TR" sz="2400" dirty="0"/>
              <a:t> be </a:t>
            </a:r>
            <a:r>
              <a:rPr lang="tr-TR" sz="2400" dirty="0" err="1"/>
              <a:t>avoided</a:t>
            </a:r>
            <a:r>
              <a:rPr lang="tr-TR" sz="2400" dirty="0"/>
              <a:t> in </a:t>
            </a:r>
            <a:r>
              <a:rPr lang="tr-TR" sz="2400" dirty="0" err="1"/>
              <a:t>breast</a:t>
            </a:r>
            <a:r>
              <a:rPr lang="tr-TR" sz="2400" dirty="0"/>
              <a:t> </a:t>
            </a:r>
            <a:r>
              <a:rPr lang="tr-TR" sz="2400" dirty="0" err="1"/>
              <a:t>feeding</a:t>
            </a:r>
            <a:r>
              <a:rPr lang="tr-TR" sz="2400" dirty="0"/>
              <a:t>. </a:t>
            </a:r>
          </a:p>
          <a:p>
            <a:pPr marL="0" indent="0">
              <a:buNone/>
            </a:pPr>
            <a:endParaRPr lang="tr-TR" dirty="0" smtClean="0"/>
          </a:p>
          <a:p>
            <a:pPr marL="0" indent="0">
              <a:buNone/>
            </a:pPr>
            <a:endParaRPr lang="tr-TR" dirty="0"/>
          </a:p>
          <a:p>
            <a:pPr marL="0" indent="0">
              <a:buNone/>
            </a:pPr>
            <a:endParaRPr lang="tr-TR" dirty="0" smtClean="0"/>
          </a:p>
          <a:p>
            <a:pPr marL="0" indent="0">
              <a:buNone/>
            </a:pPr>
            <a:r>
              <a:rPr lang="tr-TR" sz="1000" dirty="0" err="1"/>
              <a:t>Götestam</a:t>
            </a:r>
            <a:r>
              <a:rPr lang="tr-TR" sz="1000" dirty="0"/>
              <a:t> </a:t>
            </a:r>
            <a:r>
              <a:rPr lang="tr-TR" sz="1000" dirty="0" err="1"/>
              <a:t>Skorpen</a:t>
            </a:r>
            <a:r>
              <a:rPr lang="tr-TR" sz="1000" dirty="0"/>
              <a:t> C, et al. </a:t>
            </a:r>
            <a:r>
              <a:rPr lang="tr-TR" sz="1000" dirty="0" err="1"/>
              <a:t>Ann</a:t>
            </a:r>
            <a:r>
              <a:rPr lang="tr-TR" sz="1000" dirty="0"/>
              <a:t> </a:t>
            </a:r>
            <a:r>
              <a:rPr lang="tr-TR" sz="1000" dirty="0" err="1"/>
              <a:t>Rheum</a:t>
            </a:r>
            <a:r>
              <a:rPr lang="tr-TR" sz="1000" dirty="0"/>
              <a:t> </a:t>
            </a:r>
            <a:r>
              <a:rPr lang="tr-TR" sz="1000" dirty="0" err="1"/>
              <a:t>Dis</a:t>
            </a:r>
            <a:r>
              <a:rPr lang="tr-TR" sz="1000" dirty="0"/>
              <a:t> 2016; 0:1-16</a:t>
            </a:r>
          </a:p>
          <a:p>
            <a:pPr marL="0" indent="0">
              <a:buNone/>
            </a:pPr>
            <a:endParaRPr lang="tr-TR"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42</a:t>
            </a:fld>
            <a:endParaRPr lang="en-US" dirty="0"/>
          </a:p>
        </p:txBody>
      </p:sp>
    </p:spTree>
    <p:extLst>
      <p:ext uri="{BB962C8B-B14F-4D97-AF65-F5344CB8AC3E}">
        <p14:creationId xmlns:p14="http://schemas.microsoft.com/office/powerpoint/2010/main" val="11963301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r>
              <a:rPr lang="tr-TR" b="1" dirty="0" smtClean="0"/>
              <a:t>ABATACEPT</a:t>
            </a:r>
            <a:endParaRPr lang="en-US" b="1" dirty="0"/>
          </a:p>
        </p:txBody>
      </p:sp>
      <p:sp>
        <p:nvSpPr>
          <p:cNvPr id="3" name="İçerik Yer Tutucusu 2"/>
          <p:cNvSpPr>
            <a:spLocks noGrp="1"/>
          </p:cNvSpPr>
          <p:nvPr>
            <p:ph idx="1"/>
          </p:nvPr>
        </p:nvSpPr>
        <p:spPr>
          <a:xfrm>
            <a:off x="2589212" y="1524000"/>
            <a:ext cx="8915400" cy="4387222"/>
          </a:xfrm>
        </p:spPr>
        <p:txBody>
          <a:bodyPr>
            <a:normAutofit/>
          </a:bodyPr>
          <a:lstStyle/>
          <a:p>
            <a:r>
              <a:rPr lang="en-US" sz="2800" dirty="0" err="1"/>
              <a:t>Abatacept</a:t>
            </a:r>
            <a:r>
              <a:rPr lang="en-US" sz="2800" dirty="0"/>
              <a:t> (CTLA4-Ig) is a recombinant fusion protein that modulates T cell </a:t>
            </a:r>
            <a:r>
              <a:rPr lang="en-US" sz="2800" dirty="0" err="1"/>
              <a:t>costimulatory</a:t>
            </a:r>
            <a:r>
              <a:rPr lang="en-US" sz="2800" dirty="0"/>
              <a:t> signal mediated through the CD28-CD80/86 pathway</a:t>
            </a:r>
            <a:r>
              <a:rPr lang="tr-TR" sz="2800" dirty="0"/>
              <a:t>.</a:t>
            </a:r>
          </a:p>
          <a:p>
            <a:r>
              <a:rPr lang="en-US" sz="2800" dirty="0"/>
              <a:t>It has been approved for the treatment of refractory RA </a:t>
            </a:r>
            <a:r>
              <a:rPr lang="tr-TR" sz="2800" dirty="0"/>
              <a:t>.</a:t>
            </a:r>
          </a:p>
          <a:p>
            <a:r>
              <a:rPr lang="en-US" sz="2800" dirty="0" err="1"/>
              <a:t>Abatacept</a:t>
            </a:r>
            <a:r>
              <a:rPr lang="en-US" sz="2800" dirty="0"/>
              <a:t> therapy should be stopped three months before conception</a:t>
            </a:r>
            <a:r>
              <a:rPr lang="tr-TR" sz="2800" dirty="0"/>
              <a:t>. </a:t>
            </a:r>
            <a:endParaRPr lang="tr-TR" sz="2800" dirty="0" smtClean="0"/>
          </a:p>
          <a:p>
            <a:r>
              <a:rPr lang="en-US" sz="1100" dirty="0" err="1">
                <a:solidFill>
                  <a:schemeClr val="tx1"/>
                </a:solidFill>
              </a:rPr>
              <a:t>Ostensen</a:t>
            </a:r>
            <a:r>
              <a:rPr lang="en-US" sz="1100" dirty="0">
                <a:solidFill>
                  <a:schemeClr val="tx1"/>
                </a:solidFill>
              </a:rPr>
              <a:t> M. </a:t>
            </a:r>
            <a:r>
              <a:rPr lang="tr-TR" sz="1100" dirty="0" err="1">
                <a:solidFill>
                  <a:schemeClr val="tx1"/>
                </a:solidFill>
              </a:rPr>
              <a:t>Safety</a:t>
            </a:r>
            <a:r>
              <a:rPr lang="tr-TR" sz="1100" dirty="0">
                <a:solidFill>
                  <a:schemeClr val="tx1"/>
                </a:solidFill>
              </a:rPr>
              <a:t> </a:t>
            </a:r>
            <a:r>
              <a:rPr lang="tr-TR" sz="1100" dirty="0" err="1">
                <a:solidFill>
                  <a:schemeClr val="tx1"/>
                </a:solidFill>
              </a:rPr>
              <a:t>issues</a:t>
            </a:r>
            <a:r>
              <a:rPr lang="tr-TR" sz="1100" dirty="0">
                <a:solidFill>
                  <a:schemeClr val="tx1"/>
                </a:solidFill>
              </a:rPr>
              <a:t> of </a:t>
            </a:r>
            <a:r>
              <a:rPr lang="tr-TR" sz="1100" dirty="0" err="1">
                <a:solidFill>
                  <a:schemeClr val="tx1"/>
                </a:solidFill>
              </a:rPr>
              <a:t>biologics</a:t>
            </a:r>
            <a:r>
              <a:rPr lang="tr-TR" sz="1100" dirty="0">
                <a:solidFill>
                  <a:schemeClr val="tx1"/>
                </a:solidFill>
              </a:rPr>
              <a:t>  in </a:t>
            </a:r>
            <a:r>
              <a:rPr lang="tr-TR" sz="1100" dirty="0" err="1">
                <a:solidFill>
                  <a:schemeClr val="tx1"/>
                </a:solidFill>
              </a:rPr>
              <a:t>pregnant</a:t>
            </a:r>
            <a:r>
              <a:rPr lang="tr-TR" sz="1100" dirty="0">
                <a:solidFill>
                  <a:schemeClr val="tx1"/>
                </a:solidFill>
              </a:rPr>
              <a:t> </a:t>
            </a:r>
            <a:r>
              <a:rPr lang="tr-TR" sz="1100" dirty="0" err="1">
                <a:solidFill>
                  <a:schemeClr val="tx1"/>
                </a:solidFill>
              </a:rPr>
              <a:t>patients</a:t>
            </a:r>
            <a:r>
              <a:rPr lang="tr-TR" sz="1100" dirty="0">
                <a:solidFill>
                  <a:schemeClr val="tx1"/>
                </a:solidFill>
              </a:rPr>
              <a:t> </a:t>
            </a:r>
            <a:r>
              <a:rPr lang="tr-TR" sz="1100" dirty="0" err="1">
                <a:solidFill>
                  <a:schemeClr val="tx1"/>
                </a:solidFill>
              </a:rPr>
              <a:t>with</a:t>
            </a:r>
            <a:r>
              <a:rPr lang="tr-TR" sz="1100" dirty="0">
                <a:solidFill>
                  <a:schemeClr val="tx1"/>
                </a:solidFill>
              </a:rPr>
              <a:t> </a:t>
            </a:r>
            <a:r>
              <a:rPr lang="tr-TR" sz="1100" dirty="0" err="1">
                <a:solidFill>
                  <a:schemeClr val="tx1"/>
                </a:solidFill>
              </a:rPr>
              <a:t>rheumatic</a:t>
            </a:r>
            <a:r>
              <a:rPr lang="tr-TR" sz="1100" dirty="0">
                <a:solidFill>
                  <a:schemeClr val="tx1"/>
                </a:solidFill>
              </a:rPr>
              <a:t> </a:t>
            </a:r>
            <a:r>
              <a:rPr lang="tr-TR" sz="1100" dirty="0" err="1">
                <a:solidFill>
                  <a:schemeClr val="tx1"/>
                </a:solidFill>
              </a:rPr>
              <a:t>diseases</a:t>
            </a:r>
            <a:r>
              <a:rPr lang="tr-TR" sz="1100" dirty="0">
                <a:solidFill>
                  <a:schemeClr val="tx1"/>
                </a:solidFill>
              </a:rPr>
              <a:t>. </a:t>
            </a:r>
            <a:r>
              <a:rPr lang="en-US" sz="1100" dirty="0">
                <a:solidFill>
                  <a:schemeClr val="tx1"/>
                </a:solidFill>
              </a:rPr>
              <a:t>Ann N Y </a:t>
            </a:r>
            <a:r>
              <a:rPr lang="en-US" sz="1100" dirty="0" err="1">
                <a:solidFill>
                  <a:schemeClr val="tx1"/>
                </a:solidFill>
              </a:rPr>
              <a:t>Acad</a:t>
            </a:r>
            <a:r>
              <a:rPr lang="en-US" sz="1100" dirty="0">
                <a:solidFill>
                  <a:schemeClr val="tx1"/>
                </a:solidFill>
              </a:rPr>
              <a:t> </a:t>
            </a:r>
            <a:r>
              <a:rPr lang="en-US" sz="1100" dirty="0" err="1">
                <a:solidFill>
                  <a:schemeClr val="tx1"/>
                </a:solidFill>
              </a:rPr>
              <a:t>Sci</a:t>
            </a:r>
            <a:r>
              <a:rPr lang="en-US" sz="1100" dirty="0">
                <a:solidFill>
                  <a:schemeClr val="tx1"/>
                </a:solidFill>
              </a:rPr>
              <a:t> 2014;1317:32-8</a:t>
            </a:r>
            <a:r>
              <a:rPr lang="en-US" sz="2800" dirty="0">
                <a:solidFill>
                  <a:schemeClr val="tx1"/>
                </a:solidFill>
              </a:rPr>
              <a:t> </a:t>
            </a:r>
          </a:p>
          <a:p>
            <a:endParaRPr lang="tr-TR" sz="2800" dirty="0"/>
          </a:p>
          <a:p>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33417028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dirty="0"/>
          </a:p>
        </p:txBody>
      </p:sp>
      <p:sp>
        <p:nvSpPr>
          <p:cNvPr id="3" name="İçerik Yer Tutucusu 2"/>
          <p:cNvSpPr>
            <a:spLocks noGrp="1"/>
          </p:cNvSpPr>
          <p:nvPr>
            <p:ph idx="1"/>
          </p:nvPr>
        </p:nvSpPr>
        <p:spPr>
          <a:xfrm>
            <a:off x="2589212" y="2530258"/>
            <a:ext cx="8915400" cy="3757808"/>
          </a:xfrm>
        </p:spPr>
        <p:txBody>
          <a:bodyPr/>
          <a:lstStyle/>
          <a:p>
            <a:r>
              <a:rPr lang="en-US" sz="2000" dirty="0"/>
              <a:t>According to a review report including clinical trials, case reports and Organization of Teratology Information Specialists registry</a:t>
            </a:r>
          </a:p>
          <a:p>
            <a:pPr marL="0" indent="0">
              <a:buNone/>
            </a:pPr>
            <a:r>
              <a:rPr lang="tr-TR" sz="2000" dirty="0" smtClean="0"/>
              <a:t>     Of </a:t>
            </a:r>
            <a:r>
              <a:rPr lang="en-US" sz="2000" dirty="0" smtClean="0"/>
              <a:t>151 </a:t>
            </a:r>
            <a:r>
              <a:rPr lang="tr-TR" sz="2000" dirty="0" err="1" smtClean="0"/>
              <a:t>pregnancies</a:t>
            </a:r>
            <a:r>
              <a:rPr lang="tr-TR" sz="2000" dirty="0" smtClean="0"/>
              <a:t> </a:t>
            </a:r>
            <a:r>
              <a:rPr lang="en-US" sz="2000" dirty="0" smtClean="0"/>
              <a:t>following </a:t>
            </a:r>
            <a:r>
              <a:rPr lang="en-US" sz="2000" dirty="0"/>
              <a:t>maternal exposure to </a:t>
            </a:r>
            <a:r>
              <a:rPr lang="en-US" sz="2000" dirty="0" err="1"/>
              <a:t>abatacept</a:t>
            </a:r>
            <a:r>
              <a:rPr lang="en-US" sz="2000" dirty="0"/>
              <a:t>  </a:t>
            </a:r>
          </a:p>
          <a:p>
            <a:r>
              <a:rPr lang="en-US" sz="2000" dirty="0"/>
              <a:t>7 live births had congenital anomalies (</a:t>
            </a:r>
            <a:r>
              <a:rPr lang="en-US" sz="2000" b="1" dirty="0">
                <a:solidFill>
                  <a:schemeClr val="accent3"/>
                </a:solidFill>
              </a:rPr>
              <a:t>cleft lip/cleft palate, congenital aortic anomaly, </a:t>
            </a:r>
            <a:r>
              <a:rPr lang="en-US" sz="2000" b="1" dirty="0" err="1">
                <a:solidFill>
                  <a:schemeClr val="accent3"/>
                </a:solidFill>
              </a:rPr>
              <a:t>meningocele</a:t>
            </a:r>
            <a:r>
              <a:rPr lang="en-US" sz="2000" b="1" dirty="0">
                <a:solidFill>
                  <a:schemeClr val="accent3"/>
                </a:solidFill>
              </a:rPr>
              <a:t>, pyloric stenosis, skull malformation, ventricular </a:t>
            </a:r>
            <a:r>
              <a:rPr lang="en-US" sz="2000" b="1" dirty="0" err="1">
                <a:solidFill>
                  <a:schemeClr val="accent3"/>
                </a:solidFill>
              </a:rPr>
              <a:t>septal</a:t>
            </a:r>
            <a:r>
              <a:rPr lang="en-US" sz="2000" b="1" dirty="0">
                <a:solidFill>
                  <a:schemeClr val="accent3"/>
                </a:solidFill>
              </a:rPr>
              <a:t> defect/congenital arterial malformation, and </a:t>
            </a:r>
            <a:r>
              <a:rPr lang="en-US" sz="2000" b="1" dirty="0" err="1">
                <a:solidFill>
                  <a:schemeClr val="accent3"/>
                </a:solidFill>
              </a:rPr>
              <a:t>Down׳s</a:t>
            </a:r>
            <a:r>
              <a:rPr lang="en-US" sz="2000" b="1" dirty="0">
                <a:solidFill>
                  <a:schemeClr val="accent3"/>
                </a:solidFill>
              </a:rPr>
              <a:t> syndrome</a:t>
            </a:r>
            <a:r>
              <a:rPr lang="en-US" sz="2000" dirty="0"/>
              <a:t>).</a:t>
            </a:r>
          </a:p>
          <a:p>
            <a:r>
              <a:rPr lang="en-US" sz="2000" dirty="0"/>
              <a:t>59 cases with maternal exposure resulted in abortions (40 spontaneous and 19 elective)</a:t>
            </a:r>
          </a:p>
          <a:p>
            <a:pPr marL="0" indent="0">
              <a:buNone/>
            </a:pPr>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44</a:t>
            </a:fld>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4407" y="57150"/>
            <a:ext cx="9435811" cy="1924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88639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400" b="1" dirty="0" err="1"/>
              <a:t>According</a:t>
            </a:r>
            <a:r>
              <a:rPr lang="tr-TR" sz="2400" b="1" dirty="0"/>
              <a:t> </a:t>
            </a:r>
            <a:r>
              <a:rPr lang="tr-TR" sz="2400" b="1" dirty="0" err="1"/>
              <a:t>to</a:t>
            </a:r>
            <a:r>
              <a:rPr lang="tr-TR" sz="2400" b="1" dirty="0"/>
              <a:t> EULAR 2014 </a:t>
            </a:r>
            <a:r>
              <a:rPr lang="tr-TR" sz="2400" b="1" dirty="0" err="1"/>
              <a:t>guidelines</a:t>
            </a:r>
            <a:r>
              <a:rPr lang="tr-TR" sz="2400" b="1" dirty="0"/>
              <a:t> </a:t>
            </a:r>
            <a:r>
              <a:rPr lang="tr-TR" sz="2400" b="1" dirty="0" err="1"/>
              <a:t>for</a:t>
            </a:r>
            <a:r>
              <a:rPr lang="tr-TR" sz="2400" b="1" dirty="0"/>
              <a:t> </a:t>
            </a:r>
            <a:r>
              <a:rPr lang="tr-TR" sz="2400" b="1" dirty="0" err="1"/>
              <a:t>use</a:t>
            </a:r>
            <a:r>
              <a:rPr lang="tr-TR" sz="2400" b="1" dirty="0"/>
              <a:t> of </a:t>
            </a:r>
            <a:r>
              <a:rPr lang="tr-TR" sz="2400" b="1" dirty="0" err="1"/>
              <a:t>biologic</a:t>
            </a:r>
            <a:r>
              <a:rPr lang="tr-TR" sz="2400" b="1" dirty="0"/>
              <a:t> </a:t>
            </a:r>
            <a:r>
              <a:rPr lang="tr-TR" sz="2400" b="1" dirty="0" err="1"/>
              <a:t>drugs</a:t>
            </a:r>
            <a:r>
              <a:rPr lang="tr-TR" sz="2400" b="1" dirty="0"/>
              <a:t> in </a:t>
            </a:r>
            <a:r>
              <a:rPr lang="tr-TR" sz="2400" b="1" dirty="0" err="1"/>
              <a:t>clinical</a:t>
            </a:r>
            <a:r>
              <a:rPr lang="tr-TR" sz="2400" b="1" dirty="0"/>
              <a:t> </a:t>
            </a:r>
            <a:r>
              <a:rPr lang="tr-TR" sz="2400" b="1" dirty="0" err="1"/>
              <a:t>practice</a:t>
            </a:r>
            <a:r>
              <a:rPr lang="tr-TR" sz="2400" b="1" dirty="0"/>
              <a:t> in </a:t>
            </a:r>
            <a:r>
              <a:rPr lang="tr-TR" sz="2400" b="1" dirty="0" err="1"/>
              <a:t>pregnant</a:t>
            </a:r>
            <a:r>
              <a:rPr lang="tr-TR" sz="2400" b="1" dirty="0"/>
              <a:t> </a:t>
            </a:r>
            <a:r>
              <a:rPr lang="tr-TR" sz="2400" b="1" dirty="0" err="1"/>
              <a:t>and</a:t>
            </a:r>
            <a:r>
              <a:rPr lang="tr-TR" sz="2400" b="1" dirty="0"/>
              <a:t> </a:t>
            </a:r>
            <a:r>
              <a:rPr lang="tr-TR" sz="2400" b="1" dirty="0" err="1"/>
              <a:t>lactating</a:t>
            </a:r>
            <a:r>
              <a:rPr lang="tr-TR" sz="2400" b="1" dirty="0"/>
              <a:t> </a:t>
            </a:r>
            <a:r>
              <a:rPr lang="tr-TR" sz="2400" b="1" dirty="0" err="1"/>
              <a:t>patients</a:t>
            </a:r>
            <a:r>
              <a:rPr lang="tr-TR" sz="2400" b="1" dirty="0"/>
              <a:t/>
            </a:r>
            <a:br>
              <a:rPr lang="tr-TR" sz="2400" b="1" dirty="0"/>
            </a:br>
            <a:r>
              <a:rPr lang="tr-TR" sz="2400" b="1" dirty="0" smtClean="0"/>
              <a:t>                                         ABATACEPT</a:t>
            </a:r>
            <a:endParaRPr lang="en-US" sz="2400" dirty="0"/>
          </a:p>
        </p:txBody>
      </p:sp>
      <p:sp>
        <p:nvSpPr>
          <p:cNvPr id="3" name="İçerik Yer Tutucusu 2"/>
          <p:cNvSpPr>
            <a:spLocks noGrp="1"/>
          </p:cNvSpPr>
          <p:nvPr>
            <p:ph idx="1"/>
          </p:nvPr>
        </p:nvSpPr>
        <p:spPr/>
        <p:txBody>
          <a:bodyPr>
            <a:normAutofit lnSpcReduction="10000"/>
          </a:bodyPr>
          <a:lstStyle/>
          <a:p>
            <a:r>
              <a:rPr lang="tr-TR" sz="2400" dirty="0" smtClean="0"/>
              <a:t>No </a:t>
            </a:r>
            <a:r>
              <a:rPr lang="tr-TR" sz="2400" dirty="0" err="1" smtClean="0"/>
              <a:t>statement</a:t>
            </a:r>
            <a:r>
              <a:rPr lang="tr-TR" sz="2400" dirty="0" smtClean="0"/>
              <a:t> can be </a:t>
            </a:r>
            <a:r>
              <a:rPr lang="tr-TR" sz="2400" dirty="0" err="1" smtClean="0"/>
              <a:t>made</a:t>
            </a:r>
            <a:r>
              <a:rPr lang="tr-TR" sz="2400" dirty="0" smtClean="0"/>
              <a:t> in </a:t>
            </a:r>
            <a:r>
              <a:rPr lang="tr-TR" sz="2400" dirty="0" err="1" smtClean="0"/>
              <a:t>regard</a:t>
            </a:r>
            <a:r>
              <a:rPr lang="tr-TR" sz="2400" dirty="0" smtClean="0"/>
              <a:t> </a:t>
            </a:r>
            <a:r>
              <a:rPr lang="tr-TR" sz="2400" dirty="0" err="1" smtClean="0"/>
              <a:t>to</a:t>
            </a:r>
            <a:r>
              <a:rPr lang="tr-TR" sz="2400" dirty="0" smtClean="0"/>
              <a:t> </a:t>
            </a:r>
            <a:r>
              <a:rPr lang="tr-TR" sz="2400" dirty="0" err="1" smtClean="0"/>
              <a:t>safety</a:t>
            </a:r>
            <a:r>
              <a:rPr lang="tr-TR" sz="2400" dirty="0" smtClean="0"/>
              <a:t> </a:t>
            </a:r>
            <a:r>
              <a:rPr lang="tr-TR" sz="2400" dirty="0" err="1" smtClean="0"/>
              <a:t>during</a:t>
            </a:r>
            <a:r>
              <a:rPr lang="tr-TR" sz="2400" dirty="0" smtClean="0"/>
              <a:t> </a:t>
            </a:r>
            <a:r>
              <a:rPr lang="tr-TR" sz="2400" dirty="0" err="1" smtClean="0"/>
              <a:t>pregnancy</a:t>
            </a:r>
            <a:r>
              <a:rPr lang="tr-TR" sz="2400" dirty="0" smtClean="0"/>
              <a:t> </a:t>
            </a:r>
            <a:r>
              <a:rPr lang="tr-TR" sz="2400" dirty="0" err="1" smtClean="0"/>
              <a:t>due</a:t>
            </a:r>
            <a:r>
              <a:rPr lang="tr-TR" sz="2400" dirty="0" smtClean="0"/>
              <a:t> </a:t>
            </a:r>
            <a:r>
              <a:rPr lang="tr-TR" sz="2400" dirty="0" err="1" smtClean="0"/>
              <a:t>to</a:t>
            </a:r>
            <a:r>
              <a:rPr lang="tr-TR" sz="2400" dirty="0" smtClean="0"/>
              <a:t> </a:t>
            </a:r>
            <a:r>
              <a:rPr lang="tr-TR" sz="2400" dirty="0" err="1" smtClean="0"/>
              <a:t>scarce</a:t>
            </a:r>
            <a:r>
              <a:rPr lang="tr-TR" sz="2400" dirty="0" smtClean="0"/>
              <a:t> </a:t>
            </a:r>
            <a:r>
              <a:rPr lang="tr-TR" sz="2400" dirty="0" err="1" smtClean="0"/>
              <a:t>documentation</a:t>
            </a:r>
            <a:r>
              <a:rPr lang="tr-TR" sz="2400" dirty="0" smtClean="0"/>
              <a:t>; </a:t>
            </a:r>
            <a:r>
              <a:rPr lang="tr-TR" sz="2400" dirty="0" err="1" smtClean="0"/>
              <a:t>treatment</a:t>
            </a:r>
            <a:r>
              <a:rPr lang="tr-TR" sz="2400" dirty="0" smtClean="0"/>
              <a:t> </a:t>
            </a:r>
            <a:r>
              <a:rPr lang="tr-TR" sz="2400" dirty="0" err="1" smtClean="0"/>
              <a:t>with</a:t>
            </a:r>
            <a:r>
              <a:rPr lang="tr-TR" sz="2400" dirty="0" smtClean="0"/>
              <a:t> </a:t>
            </a:r>
            <a:r>
              <a:rPr lang="tr-TR" sz="2400" dirty="0" err="1" smtClean="0"/>
              <a:t>abatacept</a:t>
            </a:r>
            <a:r>
              <a:rPr lang="tr-TR" sz="2400" dirty="0" smtClean="0"/>
              <a:t> is </a:t>
            </a:r>
            <a:r>
              <a:rPr lang="tr-TR" sz="2400" dirty="0" err="1" smtClean="0"/>
              <a:t>therefore</a:t>
            </a:r>
            <a:r>
              <a:rPr lang="tr-TR" sz="2400" dirty="0" smtClean="0"/>
              <a:t> </a:t>
            </a:r>
            <a:r>
              <a:rPr lang="tr-TR" sz="2400" dirty="0" err="1" smtClean="0"/>
              <a:t>avoided</a:t>
            </a:r>
            <a:r>
              <a:rPr lang="tr-TR" sz="2400" dirty="0" smtClean="0"/>
              <a:t>.</a:t>
            </a:r>
            <a:endParaRPr lang="tr-TR" sz="2400" dirty="0"/>
          </a:p>
          <a:p>
            <a:r>
              <a:rPr lang="tr-TR" sz="2400" dirty="0"/>
              <a:t>No data </a:t>
            </a:r>
            <a:r>
              <a:rPr lang="tr-TR" sz="2400" dirty="0" err="1"/>
              <a:t>exist</a:t>
            </a:r>
            <a:r>
              <a:rPr lang="tr-TR" sz="2400" dirty="0"/>
              <a:t> </a:t>
            </a:r>
            <a:r>
              <a:rPr lang="tr-TR" sz="2400" dirty="0" err="1"/>
              <a:t>regarding</a:t>
            </a:r>
            <a:r>
              <a:rPr lang="tr-TR" sz="2400" dirty="0"/>
              <a:t> </a:t>
            </a:r>
            <a:r>
              <a:rPr lang="tr-TR" sz="2400" dirty="0" err="1" smtClean="0"/>
              <a:t>abatacept</a:t>
            </a:r>
            <a:r>
              <a:rPr lang="tr-TR" sz="2400" dirty="0" smtClean="0"/>
              <a:t> in </a:t>
            </a:r>
            <a:r>
              <a:rPr lang="tr-TR" sz="2400" dirty="0" err="1"/>
              <a:t>breast</a:t>
            </a:r>
            <a:r>
              <a:rPr lang="tr-TR" sz="2400" dirty="0"/>
              <a:t> </a:t>
            </a:r>
            <a:r>
              <a:rPr lang="tr-TR" sz="2400" dirty="0" err="1"/>
              <a:t>milk</a:t>
            </a:r>
            <a:r>
              <a:rPr lang="tr-TR" sz="2400" dirty="0"/>
              <a:t>, </a:t>
            </a:r>
            <a:r>
              <a:rPr lang="tr-TR" sz="2400" dirty="0" err="1"/>
              <a:t>therefore</a:t>
            </a:r>
            <a:r>
              <a:rPr lang="tr-TR" sz="2400" dirty="0"/>
              <a:t> </a:t>
            </a:r>
            <a:r>
              <a:rPr lang="tr-TR" sz="2400" dirty="0" err="1" smtClean="0"/>
              <a:t>abatacept</a:t>
            </a:r>
            <a:r>
              <a:rPr lang="tr-TR" sz="2400" dirty="0" smtClean="0"/>
              <a:t> </a:t>
            </a:r>
            <a:r>
              <a:rPr lang="tr-TR" sz="2400" dirty="0" err="1" smtClean="0"/>
              <a:t>should</a:t>
            </a:r>
            <a:r>
              <a:rPr lang="tr-TR" sz="2400" dirty="0" smtClean="0"/>
              <a:t> </a:t>
            </a:r>
            <a:r>
              <a:rPr lang="tr-TR" sz="2400" dirty="0"/>
              <a:t>be </a:t>
            </a:r>
            <a:r>
              <a:rPr lang="tr-TR" sz="2400" dirty="0" err="1"/>
              <a:t>avoided</a:t>
            </a:r>
            <a:r>
              <a:rPr lang="tr-TR" sz="2400" dirty="0"/>
              <a:t> in </a:t>
            </a:r>
            <a:r>
              <a:rPr lang="tr-TR" sz="2400" dirty="0" err="1"/>
              <a:t>breast</a:t>
            </a:r>
            <a:r>
              <a:rPr lang="tr-TR" sz="2400" dirty="0"/>
              <a:t> </a:t>
            </a:r>
            <a:r>
              <a:rPr lang="tr-TR" sz="2400" dirty="0" err="1"/>
              <a:t>feeding</a:t>
            </a:r>
            <a:r>
              <a:rPr lang="tr-TR" sz="2400" dirty="0"/>
              <a:t>. </a:t>
            </a:r>
          </a:p>
          <a:p>
            <a:pPr marL="0" indent="0">
              <a:buNone/>
            </a:pPr>
            <a:endParaRPr lang="tr-TR" dirty="0" smtClean="0"/>
          </a:p>
          <a:p>
            <a:pPr marL="0" indent="0">
              <a:buNone/>
            </a:pPr>
            <a:endParaRPr lang="tr-TR" dirty="0"/>
          </a:p>
          <a:p>
            <a:pPr marL="0" indent="0">
              <a:buNone/>
            </a:pPr>
            <a:endParaRPr lang="tr-TR" dirty="0" smtClean="0"/>
          </a:p>
          <a:p>
            <a:pPr marL="0" indent="0">
              <a:buNone/>
            </a:pPr>
            <a:r>
              <a:rPr lang="tr-TR" sz="1000" dirty="0" err="1"/>
              <a:t>Götestam</a:t>
            </a:r>
            <a:r>
              <a:rPr lang="tr-TR" sz="1000" dirty="0"/>
              <a:t> </a:t>
            </a:r>
            <a:r>
              <a:rPr lang="tr-TR" sz="1000" dirty="0" err="1"/>
              <a:t>Skorpen</a:t>
            </a:r>
            <a:r>
              <a:rPr lang="tr-TR" sz="1000" dirty="0"/>
              <a:t> C, et al. </a:t>
            </a:r>
            <a:r>
              <a:rPr lang="tr-TR" sz="1000" dirty="0" err="1"/>
              <a:t>Ann</a:t>
            </a:r>
            <a:r>
              <a:rPr lang="tr-TR" sz="1000" dirty="0"/>
              <a:t> </a:t>
            </a:r>
            <a:r>
              <a:rPr lang="tr-TR" sz="1000" dirty="0" err="1"/>
              <a:t>Rheum</a:t>
            </a:r>
            <a:r>
              <a:rPr lang="tr-TR" sz="1000" dirty="0"/>
              <a:t> </a:t>
            </a:r>
            <a:r>
              <a:rPr lang="tr-TR" sz="1000" dirty="0" err="1"/>
              <a:t>Dis</a:t>
            </a:r>
            <a:r>
              <a:rPr lang="tr-TR" sz="1000" dirty="0"/>
              <a:t> 2016; 0:1-16</a:t>
            </a:r>
          </a:p>
          <a:p>
            <a:pPr marL="0" indent="0">
              <a:buNone/>
            </a:pPr>
            <a:endParaRPr lang="tr-TR"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45</a:t>
            </a:fld>
            <a:endParaRPr lang="en-US" dirty="0"/>
          </a:p>
        </p:txBody>
      </p:sp>
    </p:spTree>
    <p:extLst>
      <p:ext uri="{BB962C8B-B14F-4D97-AF65-F5344CB8AC3E}">
        <p14:creationId xmlns:p14="http://schemas.microsoft.com/office/powerpoint/2010/main" val="41102198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a:t>
            </a:r>
            <a:r>
              <a:rPr lang="tr-TR" b="1" dirty="0"/>
              <a:t> </a:t>
            </a:r>
            <a:r>
              <a:rPr lang="tr-TR" b="1" dirty="0" smtClean="0"/>
              <a:t> SUMMARY </a:t>
            </a:r>
            <a:endParaRPr lang="en-US" b="1" dirty="0"/>
          </a:p>
        </p:txBody>
      </p:sp>
      <p:sp>
        <p:nvSpPr>
          <p:cNvPr id="3" name="İçerik Yer Tutucusu 2"/>
          <p:cNvSpPr>
            <a:spLocks noGrp="1"/>
          </p:cNvSpPr>
          <p:nvPr>
            <p:ph idx="1"/>
          </p:nvPr>
        </p:nvSpPr>
        <p:spPr/>
        <p:txBody>
          <a:bodyPr>
            <a:normAutofit fontScale="92500" lnSpcReduction="10000"/>
          </a:bodyPr>
          <a:lstStyle/>
          <a:p>
            <a:pPr marL="0" indent="0">
              <a:buNone/>
            </a:pPr>
            <a:r>
              <a:rPr lang="tr-TR" sz="2400" b="1" dirty="0" smtClean="0">
                <a:solidFill>
                  <a:schemeClr val="accent3"/>
                </a:solidFill>
              </a:rPr>
              <a:t>ADA, INF, ETA  </a:t>
            </a:r>
            <a:r>
              <a:rPr lang="tr-TR" sz="2400" b="1" dirty="0" err="1" smtClean="0">
                <a:solidFill>
                  <a:schemeClr val="accent3"/>
                </a:solidFill>
              </a:rPr>
              <a:t>and</a:t>
            </a:r>
            <a:r>
              <a:rPr lang="tr-TR" sz="2400" b="1" dirty="0" smtClean="0">
                <a:solidFill>
                  <a:schemeClr val="accent3"/>
                </a:solidFill>
              </a:rPr>
              <a:t> GOL </a:t>
            </a:r>
            <a:r>
              <a:rPr lang="tr-TR" sz="2400" dirty="0" err="1" smtClean="0"/>
              <a:t>are</a:t>
            </a:r>
            <a:r>
              <a:rPr lang="tr-TR" sz="2400" dirty="0" smtClean="0"/>
              <a:t> </a:t>
            </a:r>
            <a:r>
              <a:rPr lang="tr-TR" sz="2400" dirty="0" err="1" smtClean="0"/>
              <a:t>classified</a:t>
            </a:r>
            <a:r>
              <a:rPr lang="en-US" sz="2400" dirty="0"/>
              <a:t> </a:t>
            </a:r>
            <a:r>
              <a:rPr lang="tr-TR" sz="2400" dirty="0" smtClean="0"/>
              <a:t>as </a:t>
            </a:r>
            <a:r>
              <a:rPr lang="en-US" sz="2400" b="1" dirty="0" smtClean="0">
                <a:solidFill>
                  <a:schemeClr val="accent3"/>
                </a:solidFill>
              </a:rPr>
              <a:t>FDA </a:t>
            </a:r>
            <a:r>
              <a:rPr lang="en-US" sz="2400" b="1" dirty="0">
                <a:solidFill>
                  <a:schemeClr val="accent3"/>
                </a:solidFill>
              </a:rPr>
              <a:t>pregnancy category </a:t>
            </a:r>
            <a:r>
              <a:rPr lang="en-US" sz="2400" b="1" dirty="0" smtClean="0">
                <a:solidFill>
                  <a:schemeClr val="accent3"/>
                </a:solidFill>
              </a:rPr>
              <a:t>C</a:t>
            </a:r>
            <a:r>
              <a:rPr lang="tr-TR" sz="2400" b="1" dirty="0" smtClean="0">
                <a:solidFill>
                  <a:schemeClr val="accent3"/>
                </a:solidFill>
              </a:rPr>
              <a:t>. </a:t>
            </a:r>
          </a:p>
          <a:p>
            <a:pPr marL="0" indent="0">
              <a:buNone/>
            </a:pPr>
            <a:r>
              <a:rPr lang="tr-TR" sz="2400" dirty="0" err="1" smtClean="0">
                <a:solidFill>
                  <a:schemeClr val="tx1"/>
                </a:solidFill>
              </a:rPr>
              <a:t>They</a:t>
            </a:r>
            <a:r>
              <a:rPr lang="tr-TR" sz="2400" b="1" dirty="0" smtClean="0">
                <a:solidFill>
                  <a:schemeClr val="accent3"/>
                </a:solidFill>
              </a:rPr>
              <a:t> </a:t>
            </a:r>
            <a:r>
              <a:rPr lang="en-US" sz="2400" dirty="0" smtClean="0"/>
              <a:t>can </a:t>
            </a:r>
            <a:r>
              <a:rPr lang="en-US" sz="2400" dirty="0"/>
              <a:t>be used in the </a:t>
            </a:r>
            <a:r>
              <a:rPr lang="en-US" sz="2400" b="1" dirty="0">
                <a:solidFill>
                  <a:schemeClr val="accent3"/>
                </a:solidFill>
              </a:rPr>
              <a:t>first trimester </a:t>
            </a:r>
            <a:r>
              <a:rPr lang="en-US" sz="2400" dirty="0"/>
              <a:t>if no therapeutic alternative is available. But use of these agents in late second and third trimester </a:t>
            </a:r>
            <a:r>
              <a:rPr lang="tr-TR" sz="2400" dirty="0" smtClean="0"/>
              <a:t>is not </a:t>
            </a:r>
            <a:r>
              <a:rPr lang="tr-TR" sz="2400" dirty="0" err="1" smtClean="0"/>
              <a:t>recommended</a:t>
            </a:r>
            <a:r>
              <a:rPr lang="tr-TR" sz="2400" dirty="0" smtClean="0"/>
              <a:t> </a:t>
            </a:r>
            <a:r>
              <a:rPr lang="en-US" sz="2400" dirty="0" smtClean="0"/>
              <a:t>because </a:t>
            </a:r>
            <a:r>
              <a:rPr lang="en-US" sz="2400" dirty="0"/>
              <a:t>of the high placental transfer. </a:t>
            </a:r>
            <a:endParaRPr lang="tr-TR" sz="2400" dirty="0" smtClean="0"/>
          </a:p>
          <a:p>
            <a:pPr marL="0" indent="0">
              <a:buNone/>
            </a:pPr>
            <a:r>
              <a:rPr lang="en-US" sz="2400" dirty="0" smtClean="0"/>
              <a:t>In </a:t>
            </a:r>
            <a:r>
              <a:rPr lang="en-US" sz="2400" dirty="0"/>
              <a:t>case of exposure to these agents in the late second and third trimester, live vaccines should not be administered in the first six months of life because of increased risk for infections. </a:t>
            </a:r>
            <a:endParaRPr lang="tr-TR" sz="2400" dirty="0" smtClean="0"/>
          </a:p>
          <a:p>
            <a:pPr marL="0" indent="0">
              <a:buNone/>
            </a:pPr>
            <a:r>
              <a:rPr lang="tr-TR" sz="2400" b="1" dirty="0" err="1" smtClean="0">
                <a:solidFill>
                  <a:schemeClr val="accent3"/>
                </a:solidFill>
              </a:rPr>
              <a:t>They</a:t>
            </a:r>
            <a:r>
              <a:rPr lang="tr-TR" sz="2400" b="1" dirty="0" smtClean="0">
                <a:solidFill>
                  <a:schemeClr val="accent3"/>
                </a:solidFill>
              </a:rPr>
              <a:t> </a:t>
            </a:r>
            <a:r>
              <a:rPr lang="tr-TR" sz="2400" b="1" dirty="0" err="1" smtClean="0">
                <a:solidFill>
                  <a:schemeClr val="accent3"/>
                </a:solidFill>
              </a:rPr>
              <a:t>are</a:t>
            </a:r>
            <a:r>
              <a:rPr lang="tr-TR" sz="2400" b="1" dirty="0" smtClean="0">
                <a:solidFill>
                  <a:schemeClr val="accent3"/>
                </a:solidFill>
              </a:rPr>
              <a:t> </a:t>
            </a:r>
            <a:r>
              <a:rPr lang="tr-TR" sz="2400" b="1" dirty="0" err="1" smtClean="0">
                <a:solidFill>
                  <a:schemeClr val="accent3"/>
                </a:solidFill>
              </a:rPr>
              <a:t>compatible</a:t>
            </a:r>
            <a:r>
              <a:rPr lang="tr-TR" sz="2400" b="1" dirty="0" smtClean="0">
                <a:solidFill>
                  <a:schemeClr val="accent3"/>
                </a:solidFill>
              </a:rPr>
              <a:t> </a:t>
            </a:r>
            <a:r>
              <a:rPr lang="tr-TR" sz="2400" b="1" dirty="0" err="1" smtClean="0">
                <a:solidFill>
                  <a:schemeClr val="accent3"/>
                </a:solidFill>
              </a:rPr>
              <a:t>with</a:t>
            </a:r>
            <a:r>
              <a:rPr lang="tr-TR" sz="2400" b="1" dirty="0" smtClean="0">
                <a:solidFill>
                  <a:schemeClr val="accent3"/>
                </a:solidFill>
              </a:rPr>
              <a:t> </a:t>
            </a:r>
            <a:r>
              <a:rPr lang="tr-TR" sz="2400" b="1" dirty="0" err="1" smtClean="0">
                <a:solidFill>
                  <a:schemeClr val="accent3"/>
                </a:solidFill>
              </a:rPr>
              <a:t>breast</a:t>
            </a:r>
            <a:r>
              <a:rPr lang="tr-TR" sz="2400" b="1" dirty="0" smtClean="0">
                <a:solidFill>
                  <a:schemeClr val="accent3"/>
                </a:solidFill>
              </a:rPr>
              <a:t> </a:t>
            </a:r>
            <a:r>
              <a:rPr lang="tr-TR" sz="2400" b="1" dirty="0" err="1" smtClean="0">
                <a:solidFill>
                  <a:schemeClr val="accent3"/>
                </a:solidFill>
              </a:rPr>
              <a:t>feeding</a:t>
            </a:r>
            <a:r>
              <a:rPr lang="tr-TR" sz="2400" b="1" dirty="0" smtClean="0">
                <a:solidFill>
                  <a:schemeClr val="accent3"/>
                </a:solidFill>
              </a:rPr>
              <a:t>. </a:t>
            </a:r>
            <a:endParaRPr lang="en-US" sz="2400" b="1" dirty="0">
              <a:solidFill>
                <a:schemeClr val="accent3"/>
              </a:solidFill>
            </a:endParaRPr>
          </a:p>
          <a:p>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46</a:t>
            </a:fld>
            <a:endParaRPr lang="en-US" dirty="0"/>
          </a:p>
        </p:txBody>
      </p:sp>
    </p:spTree>
    <p:extLst>
      <p:ext uri="{BB962C8B-B14F-4D97-AF65-F5344CB8AC3E}">
        <p14:creationId xmlns:p14="http://schemas.microsoft.com/office/powerpoint/2010/main" val="5892071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lnSpcReduction="20000"/>
          </a:bodyPr>
          <a:lstStyle/>
          <a:p>
            <a:r>
              <a:rPr lang="tr-TR" sz="2800" b="1" dirty="0">
                <a:solidFill>
                  <a:schemeClr val="accent3"/>
                </a:solidFill>
              </a:rPr>
              <a:t>CZB</a:t>
            </a:r>
            <a:r>
              <a:rPr lang="tr-TR" sz="2800" dirty="0"/>
              <a:t> </a:t>
            </a:r>
            <a:r>
              <a:rPr lang="en-US" sz="2800" dirty="0"/>
              <a:t>is different from other TNF inhibitors, it does not contain Fc region, thus it is not actively transported through the placenta</a:t>
            </a:r>
            <a:r>
              <a:rPr lang="tr-TR" sz="2800" dirty="0"/>
              <a:t>. </a:t>
            </a:r>
            <a:endParaRPr lang="tr-TR" sz="2800" dirty="0" smtClean="0"/>
          </a:p>
          <a:p>
            <a:r>
              <a:rPr lang="tr-TR" sz="2800" dirty="0" err="1" smtClean="0"/>
              <a:t>It</a:t>
            </a:r>
            <a:r>
              <a:rPr lang="tr-TR" sz="2800" dirty="0" smtClean="0"/>
              <a:t> is in </a:t>
            </a:r>
            <a:r>
              <a:rPr lang="tr-TR" sz="2800" b="1" dirty="0" smtClean="0">
                <a:solidFill>
                  <a:schemeClr val="accent3"/>
                </a:solidFill>
              </a:rPr>
              <a:t>FDA </a:t>
            </a:r>
            <a:r>
              <a:rPr lang="tr-TR" sz="2800" b="1" dirty="0" err="1" smtClean="0">
                <a:solidFill>
                  <a:schemeClr val="accent3"/>
                </a:solidFill>
              </a:rPr>
              <a:t>category</a:t>
            </a:r>
            <a:r>
              <a:rPr lang="tr-TR" sz="2800" b="1" dirty="0" smtClean="0">
                <a:solidFill>
                  <a:schemeClr val="accent3"/>
                </a:solidFill>
              </a:rPr>
              <a:t> B. </a:t>
            </a:r>
            <a:endParaRPr lang="tr-TR" sz="2800" b="1" dirty="0">
              <a:solidFill>
                <a:schemeClr val="accent3"/>
              </a:solidFill>
            </a:endParaRPr>
          </a:p>
          <a:p>
            <a:r>
              <a:rPr lang="en-US" sz="2800" dirty="0"/>
              <a:t>It has only minimal</a:t>
            </a:r>
            <a:r>
              <a:rPr lang="tr-TR" sz="2800" dirty="0"/>
              <a:t> </a:t>
            </a:r>
            <a:r>
              <a:rPr lang="en-US" sz="2800" dirty="0" err="1"/>
              <a:t>transplacental</a:t>
            </a:r>
            <a:r>
              <a:rPr lang="en-US" sz="2800" dirty="0"/>
              <a:t> transmission to newborn via passive diffusion during first, second and third trimester</a:t>
            </a:r>
            <a:r>
              <a:rPr lang="tr-TR" sz="2800" dirty="0"/>
              <a:t>s. </a:t>
            </a:r>
            <a:endParaRPr lang="tr-TR" sz="2800" dirty="0" smtClean="0"/>
          </a:p>
          <a:p>
            <a:r>
              <a:rPr lang="tr-TR" sz="2800" b="1" dirty="0" err="1">
                <a:solidFill>
                  <a:schemeClr val="accent3"/>
                </a:solidFill>
              </a:rPr>
              <a:t>It</a:t>
            </a:r>
            <a:r>
              <a:rPr lang="tr-TR" sz="2800" b="1" dirty="0">
                <a:solidFill>
                  <a:schemeClr val="accent3"/>
                </a:solidFill>
              </a:rPr>
              <a:t> can be </a:t>
            </a:r>
            <a:r>
              <a:rPr lang="tr-TR" sz="2800" b="1" dirty="0" err="1">
                <a:solidFill>
                  <a:schemeClr val="accent3"/>
                </a:solidFill>
              </a:rPr>
              <a:t>continued</a:t>
            </a:r>
            <a:r>
              <a:rPr lang="tr-TR" sz="2800" b="1" dirty="0">
                <a:solidFill>
                  <a:schemeClr val="accent3"/>
                </a:solidFill>
              </a:rPr>
              <a:t> </a:t>
            </a:r>
            <a:r>
              <a:rPr lang="tr-TR" sz="2800" b="1" dirty="0" err="1">
                <a:solidFill>
                  <a:schemeClr val="accent3"/>
                </a:solidFill>
              </a:rPr>
              <a:t>throughout</a:t>
            </a:r>
            <a:r>
              <a:rPr lang="tr-TR" sz="2800" b="1" dirty="0">
                <a:solidFill>
                  <a:schemeClr val="accent3"/>
                </a:solidFill>
              </a:rPr>
              <a:t> </a:t>
            </a:r>
            <a:r>
              <a:rPr lang="tr-TR" sz="2800" b="1" dirty="0" err="1">
                <a:solidFill>
                  <a:schemeClr val="accent3"/>
                </a:solidFill>
              </a:rPr>
              <a:t>pregnancy</a:t>
            </a:r>
            <a:r>
              <a:rPr lang="tr-TR" sz="2800" b="1" dirty="0" smtClean="0">
                <a:solidFill>
                  <a:schemeClr val="accent3"/>
                </a:solidFill>
              </a:rPr>
              <a:t>.</a:t>
            </a:r>
          </a:p>
          <a:p>
            <a:r>
              <a:rPr lang="tr-TR" sz="2800" b="1" dirty="0" err="1" smtClean="0">
                <a:solidFill>
                  <a:schemeClr val="accent3"/>
                </a:solidFill>
              </a:rPr>
              <a:t>It</a:t>
            </a:r>
            <a:r>
              <a:rPr lang="tr-TR" sz="2800" b="1" dirty="0" smtClean="0">
                <a:solidFill>
                  <a:schemeClr val="accent3"/>
                </a:solidFill>
              </a:rPr>
              <a:t> is </a:t>
            </a:r>
            <a:r>
              <a:rPr lang="tr-TR" sz="2800" b="1" dirty="0" err="1" smtClean="0">
                <a:solidFill>
                  <a:schemeClr val="accent3"/>
                </a:solidFill>
              </a:rPr>
              <a:t>compatible</a:t>
            </a:r>
            <a:r>
              <a:rPr lang="tr-TR" sz="2800" b="1" dirty="0" smtClean="0">
                <a:solidFill>
                  <a:schemeClr val="accent3"/>
                </a:solidFill>
              </a:rPr>
              <a:t> </a:t>
            </a:r>
            <a:r>
              <a:rPr lang="tr-TR" sz="2800" b="1" dirty="0" err="1" smtClean="0">
                <a:solidFill>
                  <a:schemeClr val="accent3"/>
                </a:solidFill>
              </a:rPr>
              <a:t>with</a:t>
            </a:r>
            <a:r>
              <a:rPr lang="tr-TR" sz="2800" b="1" dirty="0" smtClean="0">
                <a:solidFill>
                  <a:schemeClr val="accent3"/>
                </a:solidFill>
              </a:rPr>
              <a:t> </a:t>
            </a:r>
            <a:r>
              <a:rPr lang="tr-TR" sz="2800" b="1" dirty="0" err="1" smtClean="0">
                <a:solidFill>
                  <a:schemeClr val="accent3"/>
                </a:solidFill>
              </a:rPr>
              <a:t>breastfeeding</a:t>
            </a:r>
            <a:r>
              <a:rPr lang="tr-TR" sz="2800" b="1" dirty="0" smtClean="0">
                <a:solidFill>
                  <a:schemeClr val="accent3"/>
                </a:solidFill>
              </a:rPr>
              <a:t>.</a:t>
            </a:r>
            <a:endParaRPr lang="tr-TR" sz="2800" b="1" dirty="0">
              <a:solidFill>
                <a:schemeClr val="accent3"/>
              </a:solidFill>
            </a:endParaRPr>
          </a:p>
          <a:p>
            <a:pPr marL="0" indent="0">
              <a:buNone/>
            </a:pPr>
            <a:endParaRPr lang="tr-TR" sz="2800" dirty="0"/>
          </a:p>
          <a:p>
            <a:pPr marL="0" indent="0">
              <a:buNone/>
            </a:pPr>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47</a:t>
            </a:fld>
            <a:endParaRPr lang="en-US" dirty="0"/>
          </a:p>
        </p:txBody>
      </p:sp>
    </p:spTree>
    <p:extLst>
      <p:ext uri="{BB962C8B-B14F-4D97-AF65-F5344CB8AC3E}">
        <p14:creationId xmlns:p14="http://schemas.microsoft.com/office/powerpoint/2010/main" val="42124478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en-US" sz="2800" b="1" dirty="0" err="1">
                <a:solidFill>
                  <a:schemeClr val="accent3"/>
                </a:solidFill>
              </a:rPr>
              <a:t>Abatacept</a:t>
            </a:r>
            <a:r>
              <a:rPr lang="en-US" sz="2800" b="1" dirty="0">
                <a:solidFill>
                  <a:schemeClr val="accent3"/>
                </a:solidFill>
              </a:rPr>
              <a:t> </a:t>
            </a:r>
            <a:r>
              <a:rPr lang="en-US" sz="2800" dirty="0"/>
              <a:t>and </a:t>
            </a:r>
            <a:r>
              <a:rPr lang="en-US" sz="2800" b="1" dirty="0" err="1">
                <a:solidFill>
                  <a:schemeClr val="accent3"/>
                </a:solidFill>
              </a:rPr>
              <a:t>tocilizumab</a:t>
            </a:r>
            <a:r>
              <a:rPr lang="en-US" sz="2800" dirty="0"/>
              <a:t> are classified as </a:t>
            </a:r>
            <a:r>
              <a:rPr lang="en-US" sz="2800" b="1" dirty="0">
                <a:solidFill>
                  <a:schemeClr val="accent3"/>
                </a:solidFill>
              </a:rPr>
              <a:t>FDA pregnancy category </a:t>
            </a:r>
            <a:r>
              <a:rPr lang="en-US" sz="2800" b="1" dirty="0" smtClean="0">
                <a:solidFill>
                  <a:schemeClr val="accent3"/>
                </a:solidFill>
              </a:rPr>
              <a:t>C</a:t>
            </a:r>
            <a:r>
              <a:rPr lang="en-US" sz="2800" dirty="0" smtClean="0"/>
              <a:t>, and </a:t>
            </a:r>
            <a:r>
              <a:rPr lang="en-US" sz="2800" dirty="0"/>
              <a:t>they should be discontinued three months before </a:t>
            </a:r>
            <a:r>
              <a:rPr lang="en-US" sz="2800" dirty="0" smtClean="0"/>
              <a:t>conception.</a:t>
            </a:r>
            <a:endParaRPr lang="tr-TR" sz="2800" dirty="0" smtClean="0"/>
          </a:p>
          <a:p>
            <a:r>
              <a:rPr lang="tr-TR" sz="2800" dirty="0" err="1" smtClean="0"/>
              <a:t>They</a:t>
            </a:r>
            <a:r>
              <a:rPr lang="tr-TR" sz="2800" dirty="0" smtClean="0"/>
              <a:t> </a:t>
            </a:r>
            <a:r>
              <a:rPr lang="tr-TR" sz="2800" dirty="0" err="1" smtClean="0"/>
              <a:t>should</a:t>
            </a:r>
            <a:r>
              <a:rPr lang="tr-TR" sz="2800" dirty="0" smtClean="0"/>
              <a:t> be </a:t>
            </a:r>
            <a:r>
              <a:rPr lang="tr-TR" sz="2800" dirty="0" err="1" smtClean="0"/>
              <a:t>avoided</a:t>
            </a:r>
            <a:r>
              <a:rPr lang="tr-TR" sz="2800" dirty="0" smtClean="0"/>
              <a:t> in </a:t>
            </a:r>
            <a:r>
              <a:rPr lang="tr-TR" sz="2800" dirty="0" err="1" smtClean="0"/>
              <a:t>breast</a:t>
            </a:r>
            <a:r>
              <a:rPr lang="tr-TR" sz="2800" dirty="0" smtClean="0"/>
              <a:t> </a:t>
            </a:r>
            <a:r>
              <a:rPr lang="tr-TR" sz="2800" dirty="0" err="1" smtClean="0"/>
              <a:t>feeding</a:t>
            </a:r>
            <a:r>
              <a:rPr lang="tr-TR" sz="2800" dirty="0" smtClean="0"/>
              <a:t>. </a:t>
            </a:r>
          </a:p>
        </p:txBody>
      </p:sp>
      <p:sp>
        <p:nvSpPr>
          <p:cNvPr id="4" name="Slayt Numarası Yer Tutucusu 3"/>
          <p:cNvSpPr>
            <a:spLocks noGrp="1"/>
          </p:cNvSpPr>
          <p:nvPr>
            <p:ph type="sldNum" sz="quarter" idx="12"/>
          </p:nvPr>
        </p:nvSpPr>
        <p:spPr/>
        <p:txBody>
          <a:bodyPr/>
          <a:lstStyle/>
          <a:p>
            <a:fld id="{D57F1E4F-1CFF-5643-939E-217C01CDF565}" type="slidenum">
              <a:rPr lang="en-US" smtClean="0"/>
              <a:pPr/>
              <a:t>48</a:t>
            </a:fld>
            <a:endParaRPr lang="en-US" dirty="0"/>
          </a:p>
        </p:txBody>
      </p:sp>
    </p:spTree>
    <p:extLst>
      <p:ext uri="{BB962C8B-B14F-4D97-AF65-F5344CB8AC3E}">
        <p14:creationId xmlns:p14="http://schemas.microsoft.com/office/powerpoint/2010/main" val="13935195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3200" b="1" dirty="0" err="1">
                <a:solidFill>
                  <a:schemeClr val="accent3"/>
                </a:solidFill>
              </a:rPr>
              <a:t>Anakinra</a:t>
            </a:r>
            <a:r>
              <a:rPr lang="tr-TR" sz="3200" dirty="0"/>
              <a:t> </a:t>
            </a:r>
            <a:r>
              <a:rPr lang="tr-TR" sz="3200" dirty="0" smtClean="0"/>
              <a:t> is </a:t>
            </a:r>
            <a:r>
              <a:rPr lang="tr-TR" sz="3200" dirty="0" err="1" smtClean="0"/>
              <a:t>categorized</a:t>
            </a:r>
            <a:r>
              <a:rPr lang="tr-TR" sz="3200" dirty="0" smtClean="0"/>
              <a:t> in </a:t>
            </a:r>
            <a:r>
              <a:rPr lang="tr-TR" sz="3200" b="1" dirty="0" smtClean="0">
                <a:solidFill>
                  <a:schemeClr val="accent3"/>
                </a:solidFill>
              </a:rPr>
              <a:t>FDA </a:t>
            </a:r>
            <a:r>
              <a:rPr lang="tr-TR" sz="3200" b="1" dirty="0" err="1" smtClean="0">
                <a:solidFill>
                  <a:schemeClr val="accent3"/>
                </a:solidFill>
              </a:rPr>
              <a:t>category</a:t>
            </a:r>
            <a:r>
              <a:rPr lang="tr-TR" sz="3200" b="1" dirty="0" smtClean="0">
                <a:solidFill>
                  <a:schemeClr val="accent3"/>
                </a:solidFill>
              </a:rPr>
              <a:t> B. </a:t>
            </a:r>
            <a:r>
              <a:rPr lang="tr-TR" sz="3200" dirty="0" err="1" smtClean="0"/>
              <a:t>It</a:t>
            </a:r>
            <a:r>
              <a:rPr lang="tr-TR" sz="3200" dirty="0" smtClean="0"/>
              <a:t> </a:t>
            </a:r>
            <a:r>
              <a:rPr lang="tr-TR" sz="3200" dirty="0"/>
              <a:t>can be </a:t>
            </a:r>
            <a:r>
              <a:rPr lang="tr-TR" sz="3200" dirty="0" err="1"/>
              <a:t>used</a:t>
            </a:r>
            <a:r>
              <a:rPr lang="tr-TR" sz="3200" dirty="0"/>
              <a:t> </a:t>
            </a:r>
            <a:r>
              <a:rPr lang="tr-TR" sz="3200" dirty="0" err="1"/>
              <a:t>before</a:t>
            </a:r>
            <a:r>
              <a:rPr lang="tr-TR" sz="3200" dirty="0"/>
              <a:t> </a:t>
            </a:r>
            <a:r>
              <a:rPr lang="tr-TR" sz="3200" dirty="0" err="1"/>
              <a:t>and</a:t>
            </a:r>
            <a:r>
              <a:rPr lang="tr-TR" sz="3200" dirty="0"/>
              <a:t> </a:t>
            </a:r>
            <a:r>
              <a:rPr lang="tr-TR" sz="3200" dirty="0" err="1"/>
              <a:t>during</a:t>
            </a:r>
            <a:r>
              <a:rPr lang="tr-TR" sz="3200" dirty="0"/>
              <a:t> </a:t>
            </a:r>
            <a:r>
              <a:rPr lang="tr-TR" sz="3200" dirty="0" err="1"/>
              <a:t>pregnancy</a:t>
            </a:r>
            <a:r>
              <a:rPr lang="tr-TR" sz="3200" dirty="0"/>
              <a:t> </a:t>
            </a:r>
            <a:r>
              <a:rPr lang="tr-TR" sz="3200" dirty="0" err="1"/>
              <a:t>when</a:t>
            </a:r>
            <a:r>
              <a:rPr lang="tr-TR" sz="3200" dirty="0"/>
              <a:t> </a:t>
            </a:r>
            <a:r>
              <a:rPr lang="tr-TR" sz="3200" dirty="0" err="1"/>
              <a:t>there</a:t>
            </a:r>
            <a:r>
              <a:rPr lang="tr-TR" sz="3200" dirty="0"/>
              <a:t> </a:t>
            </a:r>
            <a:r>
              <a:rPr lang="tr-TR" sz="3200" dirty="0" smtClean="0"/>
              <a:t>is </a:t>
            </a:r>
            <a:r>
              <a:rPr lang="tr-TR" sz="3200" dirty="0" err="1" smtClean="0"/>
              <a:t>no</a:t>
            </a:r>
            <a:r>
              <a:rPr lang="tr-TR" sz="3200" dirty="0" smtClean="0"/>
              <a:t> </a:t>
            </a:r>
            <a:r>
              <a:rPr lang="tr-TR" sz="3200" dirty="0" err="1" smtClean="0"/>
              <a:t>alternative</a:t>
            </a:r>
            <a:r>
              <a:rPr lang="tr-TR" sz="3200" dirty="0" smtClean="0"/>
              <a:t> </a:t>
            </a:r>
            <a:r>
              <a:rPr lang="tr-TR" sz="3200" dirty="0" err="1" smtClean="0"/>
              <a:t>treatment</a:t>
            </a:r>
            <a:r>
              <a:rPr lang="tr-TR" sz="3200" dirty="0" smtClean="0"/>
              <a:t> </a:t>
            </a:r>
            <a:r>
              <a:rPr lang="tr-TR" sz="3200" dirty="0" err="1" smtClean="0"/>
              <a:t>option</a:t>
            </a:r>
            <a:r>
              <a:rPr lang="tr-TR" sz="3200" dirty="0" smtClean="0"/>
              <a:t>. </a:t>
            </a:r>
          </a:p>
          <a:p>
            <a:r>
              <a:rPr lang="tr-TR" sz="3200" dirty="0" err="1" smtClean="0"/>
              <a:t>It</a:t>
            </a:r>
            <a:r>
              <a:rPr lang="tr-TR" sz="3200" dirty="0" smtClean="0"/>
              <a:t> </a:t>
            </a:r>
            <a:r>
              <a:rPr lang="tr-TR" sz="3200" dirty="0" err="1"/>
              <a:t>should</a:t>
            </a:r>
            <a:r>
              <a:rPr lang="tr-TR" sz="3200" dirty="0"/>
              <a:t> be </a:t>
            </a:r>
            <a:r>
              <a:rPr lang="tr-TR" sz="3200" dirty="0" err="1"/>
              <a:t>avoided</a:t>
            </a:r>
            <a:r>
              <a:rPr lang="tr-TR" sz="3200" dirty="0"/>
              <a:t> in </a:t>
            </a:r>
            <a:r>
              <a:rPr lang="tr-TR" sz="3200" dirty="0" err="1"/>
              <a:t>breast</a:t>
            </a:r>
            <a:r>
              <a:rPr lang="tr-TR" sz="3200" dirty="0"/>
              <a:t> </a:t>
            </a:r>
            <a:r>
              <a:rPr lang="tr-TR" sz="3200" dirty="0" err="1"/>
              <a:t>feeding</a:t>
            </a:r>
            <a:r>
              <a:rPr lang="tr-TR" sz="3200" dirty="0"/>
              <a:t>. </a:t>
            </a:r>
          </a:p>
          <a:p>
            <a:endParaRPr lang="tr-TR" sz="3200" dirty="0" smtClean="0"/>
          </a:p>
        </p:txBody>
      </p:sp>
      <p:sp>
        <p:nvSpPr>
          <p:cNvPr id="4" name="Slayt Numarası Yer Tutucusu 3"/>
          <p:cNvSpPr>
            <a:spLocks noGrp="1"/>
          </p:cNvSpPr>
          <p:nvPr>
            <p:ph type="sldNum" sz="quarter" idx="12"/>
          </p:nvPr>
        </p:nvSpPr>
        <p:spPr/>
        <p:txBody>
          <a:bodyPr/>
          <a:lstStyle/>
          <a:p>
            <a:fld id="{D57F1E4F-1CFF-5643-939E-217C01CDF565}" type="slidenum">
              <a:rPr lang="en-US" smtClean="0"/>
              <a:pPr/>
              <a:t>49</a:t>
            </a:fld>
            <a:endParaRPr lang="en-US" dirty="0"/>
          </a:p>
        </p:txBody>
      </p:sp>
    </p:spTree>
    <p:extLst>
      <p:ext uri="{BB962C8B-B14F-4D97-AF65-F5344CB8AC3E}">
        <p14:creationId xmlns:p14="http://schemas.microsoft.com/office/powerpoint/2010/main" val="27864809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sz="2800" b="1" dirty="0" smtClean="0">
                <a:solidFill>
                  <a:schemeClr val="accent3"/>
                </a:solidFill>
              </a:rPr>
              <a:t>RTX</a:t>
            </a:r>
            <a:r>
              <a:rPr lang="tr-TR" sz="2800" dirty="0" smtClean="0"/>
              <a:t>  </a:t>
            </a:r>
            <a:r>
              <a:rPr lang="tr-TR" sz="2800" dirty="0"/>
              <a:t>is </a:t>
            </a:r>
            <a:r>
              <a:rPr lang="tr-TR" sz="2800" dirty="0" err="1"/>
              <a:t>categorized</a:t>
            </a:r>
            <a:r>
              <a:rPr lang="tr-TR" sz="2800" dirty="0"/>
              <a:t> in </a:t>
            </a:r>
            <a:r>
              <a:rPr lang="tr-TR" sz="2800" b="1" dirty="0">
                <a:solidFill>
                  <a:schemeClr val="accent3"/>
                </a:solidFill>
              </a:rPr>
              <a:t>FDA </a:t>
            </a:r>
            <a:r>
              <a:rPr lang="tr-TR" sz="2800" b="1" dirty="0" err="1">
                <a:solidFill>
                  <a:schemeClr val="accent3"/>
                </a:solidFill>
              </a:rPr>
              <a:t>category</a:t>
            </a:r>
            <a:r>
              <a:rPr lang="tr-TR" sz="2800" b="1" dirty="0">
                <a:solidFill>
                  <a:schemeClr val="accent3"/>
                </a:solidFill>
              </a:rPr>
              <a:t> </a:t>
            </a:r>
            <a:r>
              <a:rPr lang="tr-TR" sz="2800" b="1" dirty="0" smtClean="0">
                <a:solidFill>
                  <a:schemeClr val="accent3"/>
                </a:solidFill>
              </a:rPr>
              <a:t>C. </a:t>
            </a:r>
            <a:r>
              <a:rPr lang="tr-TR" sz="2800" dirty="0" err="1"/>
              <a:t>I</a:t>
            </a:r>
            <a:r>
              <a:rPr lang="tr-TR" sz="2800" dirty="0" err="1" smtClean="0"/>
              <a:t>n</a:t>
            </a:r>
            <a:r>
              <a:rPr lang="tr-TR" sz="2800" dirty="0" smtClean="0"/>
              <a:t> </a:t>
            </a:r>
            <a:r>
              <a:rPr lang="tr-TR" sz="2800" dirty="0" err="1"/>
              <a:t>exceptional</a:t>
            </a:r>
            <a:r>
              <a:rPr lang="tr-TR" sz="2800" dirty="0"/>
              <a:t> </a:t>
            </a:r>
            <a:r>
              <a:rPr lang="tr-TR" sz="2800" dirty="0" err="1"/>
              <a:t>cases</a:t>
            </a:r>
            <a:r>
              <a:rPr lang="tr-TR" sz="2800" dirty="0"/>
              <a:t> </a:t>
            </a:r>
            <a:r>
              <a:rPr lang="tr-TR" sz="2800" dirty="0" smtClean="0"/>
              <a:t>, İt </a:t>
            </a:r>
            <a:r>
              <a:rPr lang="tr-TR" sz="2800" dirty="0"/>
              <a:t>can be </a:t>
            </a:r>
            <a:r>
              <a:rPr lang="tr-TR" sz="2800" dirty="0" err="1"/>
              <a:t>used</a:t>
            </a:r>
            <a:r>
              <a:rPr lang="tr-TR" sz="2800" dirty="0"/>
              <a:t> </a:t>
            </a:r>
            <a:r>
              <a:rPr lang="tr-TR" sz="2800" dirty="0" err="1"/>
              <a:t>early</a:t>
            </a:r>
            <a:r>
              <a:rPr lang="tr-TR" sz="2800" dirty="0"/>
              <a:t> in </a:t>
            </a:r>
            <a:r>
              <a:rPr lang="tr-TR" sz="2800" dirty="0" err="1" smtClean="0"/>
              <a:t>gestation</a:t>
            </a:r>
            <a:r>
              <a:rPr lang="tr-TR" sz="2800" dirty="0" smtClean="0"/>
              <a:t>.</a:t>
            </a:r>
          </a:p>
          <a:p>
            <a:r>
              <a:rPr lang="tr-TR" sz="2800" dirty="0" err="1" smtClean="0"/>
              <a:t>With</a:t>
            </a:r>
            <a:r>
              <a:rPr lang="tr-TR" sz="2800" dirty="0" smtClean="0"/>
              <a:t> </a:t>
            </a:r>
            <a:r>
              <a:rPr lang="tr-TR" sz="2800" dirty="0" err="1"/>
              <a:t>use</a:t>
            </a:r>
            <a:r>
              <a:rPr lang="tr-TR" sz="2800" dirty="0"/>
              <a:t> at </a:t>
            </a:r>
            <a:r>
              <a:rPr lang="tr-TR" sz="2800" dirty="0" err="1"/>
              <a:t>later</a:t>
            </a:r>
            <a:r>
              <a:rPr lang="tr-TR" sz="2800" dirty="0"/>
              <a:t> </a:t>
            </a:r>
            <a:r>
              <a:rPr lang="tr-TR" sz="2800" dirty="0" err="1"/>
              <a:t>stages</a:t>
            </a:r>
            <a:r>
              <a:rPr lang="tr-TR" sz="2800" dirty="0"/>
              <a:t> of </a:t>
            </a:r>
            <a:r>
              <a:rPr lang="tr-TR" sz="2800" dirty="0" err="1"/>
              <a:t>pregnancy</a:t>
            </a:r>
            <a:r>
              <a:rPr lang="tr-TR" sz="2800" dirty="0"/>
              <a:t>, </a:t>
            </a:r>
            <a:r>
              <a:rPr lang="tr-TR" sz="2800" dirty="0" err="1"/>
              <a:t>clinicians</a:t>
            </a:r>
            <a:r>
              <a:rPr lang="tr-TR" sz="2800" dirty="0"/>
              <a:t> </a:t>
            </a:r>
            <a:r>
              <a:rPr lang="tr-TR" sz="2800" dirty="0" err="1"/>
              <a:t>should</a:t>
            </a:r>
            <a:r>
              <a:rPr lang="tr-TR" sz="2800" dirty="0"/>
              <a:t> be </a:t>
            </a:r>
            <a:r>
              <a:rPr lang="tr-TR" sz="2800" dirty="0" err="1"/>
              <a:t>aware</a:t>
            </a:r>
            <a:r>
              <a:rPr lang="tr-TR" sz="2800" dirty="0"/>
              <a:t> of </a:t>
            </a:r>
            <a:r>
              <a:rPr lang="tr-TR" sz="2800" dirty="0" err="1"/>
              <a:t>the</a:t>
            </a:r>
            <a:r>
              <a:rPr lang="tr-TR" sz="2800" dirty="0"/>
              <a:t> risk of B </a:t>
            </a:r>
            <a:r>
              <a:rPr lang="tr-TR" sz="2800" dirty="0" err="1"/>
              <a:t>cell</a:t>
            </a:r>
            <a:r>
              <a:rPr lang="tr-TR" sz="2800" dirty="0"/>
              <a:t> </a:t>
            </a:r>
            <a:r>
              <a:rPr lang="tr-TR" sz="2800" dirty="0" err="1"/>
              <a:t>depletion</a:t>
            </a:r>
            <a:r>
              <a:rPr lang="tr-TR" sz="2800" dirty="0"/>
              <a:t> </a:t>
            </a:r>
            <a:r>
              <a:rPr lang="tr-TR" sz="2800" dirty="0" err="1"/>
              <a:t>and</a:t>
            </a:r>
            <a:r>
              <a:rPr lang="tr-TR" sz="2800" dirty="0"/>
              <a:t> </a:t>
            </a:r>
            <a:r>
              <a:rPr lang="tr-TR" sz="2800" dirty="0" err="1"/>
              <a:t>other</a:t>
            </a:r>
            <a:r>
              <a:rPr lang="tr-TR" sz="2800" dirty="0"/>
              <a:t> </a:t>
            </a:r>
            <a:r>
              <a:rPr lang="tr-TR" sz="2800" dirty="0" err="1"/>
              <a:t>cytopenias</a:t>
            </a:r>
            <a:r>
              <a:rPr lang="tr-TR" sz="2800" dirty="0"/>
              <a:t> in </a:t>
            </a:r>
            <a:r>
              <a:rPr lang="tr-TR" sz="2800" dirty="0" err="1"/>
              <a:t>the</a:t>
            </a:r>
            <a:r>
              <a:rPr lang="tr-TR" sz="2800" dirty="0"/>
              <a:t> </a:t>
            </a:r>
            <a:r>
              <a:rPr lang="tr-TR" sz="2800" dirty="0" err="1"/>
              <a:t>neonate</a:t>
            </a:r>
            <a:r>
              <a:rPr lang="tr-TR" sz="2800" dirty="0"/>
              <a:t>.</a:t>
            </a:r>
          </a:p>
          <a:p>
            <a:r>
              <a:rPr lang="tr-TR" sz="2800" dirty="0" err="1"/>
              <a:t>It</a:t>
            </a:r>
            <a:r>
              <a:rPr lang="tr-TR" sz="2800" dirty="0"/>
              <a:t> </a:t>
            </a:r>
            <a:r>
              <a:rPr lang="tr-TR" sz="2800" dirty="0" err="1"/>
              <a:t>should</a:t>
            </a:r>
            <a:r>
              <a:rPr lang="tr-TR" sz="2800" dirty="0"/>
              <a:t> be </a:t>
            </a:r>
            <a:r>
              <a:rPr lang="tr-TR" sz="2800" dirty="0" err="1"/>
              <a:t>avoided</a:t>
            </a:r>
            <a:r>
              <a:rPr lang="tr-TR" sz="2800" dirty="0"/>
              <a:t> in </a:t>
            </a:r>
            <a:r>
              <a:rPr lang="tr-TR" sz="2800" dirty="0" err="1"/>
              <a:t>breast</a:t>
            </a:r>
            <a:r>
              <a:rPr lang="tr-TR" sz="2800" dirty="0"/>
              <a:t> </a:t>
            </a:r>
            <a:r>
              <a:rPr lang="tr-TR" sz="2800" dirty="0" err="1"/>
              <a:t>feeding</a:t>
            </a:r>
            <a:r>
              <a:rPr lang="tr-TR" sz="2800" dirty="0"/>
              <a:t>. </a:t>
            </a:r>
          </a:p>
          <a:p>
            <a:pPr marL="0" indent="0">
              <a:buNone/>
            </a:pPr>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50</a:t>
            </a:fld>
            <a:endParaRPr lang="en-US" dirty="0"/>
          </a:p>
        </p:txBody>
      </p:sp>
    </p:spTree>
    <p:extLst>
      <p:ext uri="{BB962C8B-B14F-4D97-AF65-F5344CB8AC3E}">
        <p14:creationId xmlns:p14="http://schemas.microsoft.com/office/powerpoint/2010/main" val="28015596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en-US" sz="2800" dirty="0"/>
              <a:t>The decision to use biologic agents during pregnancy is difficult. The benefits of biologic agents must outweigh the risks to the fetus/embryo or mother. </a:t>
            </a:r>
            <a:endParaRPr lang="tr-TR" sz="2800" dirty="0" smtClean="0"/>
          </a:p>
          <a:p>
            <a:r>
              <a:rPr lang="en-US" sz="2800" dirty="0" smtClean="0"/>
              <a:t>Larger </a:t>
            </a:r>
            <a:r>
              <a:rPr lang="en-US" sz="2800" dirty="0"/>
              <a:t>and further studies are needed to demonstrate the </a:t>
            </a:r>
            <a:r>
              <a:rPr lang="en-US" sz="2800" dirty="0" smtClean="0"/>
              <a:t>safe</a:t>
            </a:r>
            <a:r>
              <a:rPr lang="tr-TR" sz="2800" dirty="0" err="1" smtClean="0"/>
              <a:t>ty</a:t>
            </a:r>
            <a:r>
              <a:rPr lang="tr-TR" sz="2800" dirty="0" smtClean="0"/>
              <a:t> </a:t>
            </a:r>
            <a:r>
              <a:rPr lang="en-US" sz="2800" dirty="0" smtClean="0"/>
              <a:t>of </a:t>
            </a:r>
            <a:r>
              <a:rPr lang="en-US" sz="2800" dirty="0"/>
              <a:t>these agents during pregnancy.</a:t>
            </a:r>
          </a:p>
          <a:p>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51</a:t>
            </a:fld>
            <a:endParaRPr lang="en-US" dirty="0"/>
          </a:p>
        </p:txBody>
      </p:sp>
    </p:spTree>
    <p:extLst>
      <p:ext uri="{BB962C8B-B14F-4D97-AF65-F5344CB8AC3E}">
        <p14:creationId xmlns:p14="http://schemas.microsoft.com/office/powerpoint/2010/main" val="35037867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D57F1E4F-1CFF-5643-939E-217C01CDF565}" type="slidenum">
              <a:rPr lang="en-US" smtClean="0"/>
              <a:pPr/>
              <a:t>52</a:t>
            </a:fld>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4629" y="279741"/>
            <a:ext cx="8636000" cy="64837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0931860"/>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13089</TotalTime>
  <Words>2976</Words>
  <Application>Microsoft Office PowerPoint</Application>
  <PresentationFormat>Custom</PresentationFormat>
  <Paragraphs>316</Paragraphs>
  <Slides>52</Slides>
  <Notes>5</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Duman</vt:lpstr>
      <vt:lpstr> Use of Biologic Agents for Rheumatic Diseases in Pregnancy </vt:lpstr>
      <vt:lpstr>The most common used biologic therapeutic agents in the treatment of inflammatory rheumatic diseases  </vt:lpstr>
      <vt:lpstr>PowerPoint Presentation</vt:lpstr>
      <vt:lpstr>High disease activity in rheumatic diseases during pregnancy may lead to increased risks for  </vt:lpstr>
      <vt:lpstr>PowerPoint Presentation</vt:lpstr>
      <vt:lpstr>PowerPoint Presentation</vt:lpstr>
      <vt:lpstr>Tumor necrosis factor (TNF) inhibitors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According to EULAR 2014 guidelines for use of biologic drugs in clinical practice in pregnant and lactating patients                  INFLIXIMAB AND ADALIMUMAB  </vt:lpstr>
      <vt:lpstr>According to EULAR 2014 guidelines for use of biologic drugs in clinical practice in pregnant and lactating patients                                                                           ETANERCEPT</vt:lpstr>
      <vt:lpstr>                                  CERTOLIZUMAB</vt:lpstr>
      <vt:lpstr>PowerPoint Presentation</vt:lpstr>
      <vt:lpstr>PowerPoint Presentation</vt:lpstr>
      <vt:lpstr>PowerPoint Presentation</vt:lpstr>
      <vt:lpstr>According to EULAR 2014 guidelines for use of biologic drugs in clinical practice in pregnant and lactating patients                                    CERTOLIZUMAB</vt:lpstr>
      <vt:lpstr>                     GOLIMUMAB</vt:lpstr>
      <vt:lpstr>PowerPoint Presentation</vt:lpstr>
      <vt:lpstr>According to EULAR 2014 guidelines for use of biologic drugs in clinical practice in pregnant and lactating patients                                                               GOLIMUMAB</vt:lpstr>
      <vt:lpstr> Use of Other Biologic Agents for Rheumatic Diseases in Pregnancy </vt:lpstr>
      <vt:lpstr>                        RITUXIMAB</vt:lpstr>
      <vt:lpstr>                       RITUXIMAB</vt:lpstr>
      <vt:lpstr>PowerPoint Presentation</vt:lpstr>
      <vt:lpstr>PowerPoint Presentation</vt:lpstr>
      <vt:lpstr>PowerPoint Presentation</vt:lpstr>
      <vt:lpstr>According to EULAR 2014 guidelines for use of biologic drugs in clinical practice in pregnant and lactating patients                                          RITUXIMAB</vt:lpstr>
      <vt:lpstr>                     TOCILIZUMAB</vt:lpstr>
      <vt:lpstr>PowerPoint Presentation</vt:lpstr>
      <vt:lpstr>PowerPoint Presentation</vt:lpstr>
      <vt:lpstr>PowerPoint Presentation</vt:lpstr>
      <vt:lpstr>According to EULAR 2014 guidelines for use of biologic drugs in clinical practice in pregnant and lactating patients                                          TOCILIZUMAB</vt:lpstr>
      <vt:lpstr>                          ANAKINRA</vt:lpstr>
      <vt:lpstr>Experiences with use of anakinra during pregnancy are limited.  Three pregnancies in patients received anakinra during for the treatment of adult onset Still’s disease resulted in term live births. </vt:lpstr>
      <vt:lpstr>PowerPoint Presentation</vt:lpstr>
      <vt:lpstr>According to EULAR 2014 guidelines for use of biologic drugs in clinical practice in pregnant and lactating patients                                          ANAKINRA</vt:lpstr>
      <vt:lpstr>                        ABATACEPT</vt:lpstr>
      <vt:lpstr>PowerPoint Presentation</vt:lpstr>
      <vt:lpstr>According to EULAR 2014 guidelines for use of biologic drugs in clinical practice in pregnant and lactating patients                                          ABATACEPT</vt:lpstr>
      <vt:lpstr>                    SUMMARY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Bledjan Çuni</dc:creator>
  <cp:lastModifiedBy>omics</cp:lastModifiedBy>
  <cp:revision>397</cp:revision>
  <cp:lastPrinted>2016-06-13T14:54:31Z</cp:lastPrinted>
  <dcterms:created xsi:type="dcterms:W3CDTF">2014-01-18T19:51:22Z</dcterms:created>
  <dcterms:modified xsi:type="dcterms:W3CDTF">2016-06-16T06:43:25Z</dcterms:modified>
</cp:coreProperties>
</file>