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4" r:id="rId1"/>
  </p:sldMasterIdLst>
  <p:sldIdLst>
    <p:sldId id="258" r:id="rId2"/>
    <p:sldId id="257" r:id="rId3"/>
    <p:sldId id="259" r:id="rId4"/>
    <p:sldId id="261" r:id="rId5"/>
    <p:sldId id="260" r:id="rId6"/>
    <p:sldId id="262" r:id="rId7"/>
    <p:sldId id="263" r:id="rId8"/>
    <p:sldId id="280" r:id="rId9"/>
    <p:sldId id="276" r:id="rId10"/>
    <p:sldId id="279" r:id="rId11"/>
    <p:sldId id="278"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9" autoAdjust="0"/>
    <p:restoredTop sz="94660"/>
  </p:normalViewPr>
  <p:slideViewPr>
    <p:cSldViewPr snapToGrid="0">
      <p:cViewPr varScale="1">
        <p:scale>
          <a:sx n="60" d="100"/>
          <a:sy n="60" d="100"/>
        </p:scale>
        <p:origin x="4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A2510FC-82D9-44F8-AF55-9CCF1FD6AE86}"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3824801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510FC-82D9-44F8-AF55-9CCF1FD6AE86}"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4009867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2510FC-82D9-44F8-AF55-9CCF1FD6AE86}"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3875425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2510FC-82D9-44F8-AF55-9CCF1FD6AE86}"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4077079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2510FC-82D9-44F8-AF55-9CCF1FD6AE86}" type="datetimeFigureOut">
              <a:rPr lang="en-US" smtClean="0"/>
              <a:t>8/17/2015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179281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2510FC-82D9-44F8-AF55-9CCF1FD6AE86}" type="datetimeFigureOut">
              <a:rPr lang="en-US" smtClean="0"/>
              <a:t>8/17/2015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3207235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2510FC-82D9-44F8-AF55-9CCF1FD6AE86}" type="datetimeFigureOut">
              <a:rPr lang="en-US" smtClean="0"/>
              <a:t>8/17/2015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2926156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2510FC-82D9-44F8-AF55-9CCF1FD6AE86}"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1086841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2510FC-82D9-44F8-AF55-9CCF1FD6AE86}" type="datetimeFigureOut">
              <a:rPr lang="en-US" smtClean="0"/>
              <a:t>8/17/2015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451751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510FC-82D9-44F8-AF55-9CCF1FD6AE86}"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1640552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2510FC-82D9-44F8-AF55-9CCF1FD6AE86}" type="datetimeFigureOut">
              <a:rPr lang="en-US" smtClean="0"/>
              <a:t>8/17/2015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71623-6846-49AC-AFE8-81391B49232B}" type="slidenum">
              <a:rPr lang="en-US" smtClean="0"/>
              <a:t>‹#›</a:t>
            </a:fld>
            <a:endParaRPr lang="en-US"/>
          </a:p>
        </p:txBody>
      </p:sp>
    </p:spTree>
    <p:extLst>
      <p:ext uri="{BB962C8B-B14F-4D97-AF65-F5344CB8AC3E}">
        <p14:creationId xmlns:p14="http://schemas.microsoft.com/office/powerpoint/2010/main" val="702415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2510FC-82D9-44F8-AF55-9CCF1FD6AE86}" type="datetimeFigureOut">
              <a:rPr lang="en-US" smtClean="0"/>
              <a:t>8/17/2015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71623-6846-49AC-AFE8-81391B49232B}" type="slidenum">
              <a:rPr lang="en-US" smtClean="0"/>
              <a:t>‹#›</a:t>
            </a:fld>
            <a:endParaRPr lang="en-US"/>
          </a:p>
        </p:txBody>
      </p:sp>
    </p:spTree>
    <p:extLst>
      <p:ext uri="{BB962C8B-B14F-4D97-AF65-F5344CB8AC3E}">
        <p14:creationId xmlns:p14="http://schemas.microsoft.com/office/powerpoint/2010/main" val="1502291269"/>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3377" y="406025"/>
            <a:ext cx="10315074" cy="3566160"/>
          </a:xfrm>
        </p:spPr>
        <p:txBody>
          <a:bodyPr>
            <a:normAutofit/>
          </a:bodyPr>
          <a:lstStyle/>
          <a:p>
            <a:pPr algn="ctr">
              <a:spcBef>
                <a:spcPct val="50000"/>
              </a:spcBef>
            </a:pPr>
            <a:r>
              <a:rPr lang="en-US" sz="3200" dirty="0">
                <a:solidFill>
                  <a:schemeClr val="tx1"/>
                </a:solidFill>
              </a:rPr>
              <a:t> </a:t>
            </a:r>
            <a:r>
              <a:rPr lang="en-US" sz="3200" b="1" dirty="0">
                <a:solidFill>
                  <a:schemeClr val="tx1"/>
                </a:solidFill>
                <a:latin typeface="Arial Black" panose="020B0A04020102020204" pitchFamily="34" charset="0"/>
              </a:rPr>
              <a:t>The Relationship between Physical Functioning and Mental Health </a:t>
            </a:r>
            <a:br>
              <a:rPr lang="en-US" sz="3200" b="1" dirty="0">
                <a:solidFill>
                  <a:schemeClr val="tx1"/>
                </a:solidFill>
                <a:latin typeface="Arial Black" panose="020B0A04020102020204" pitchFamily="34" charset="0"/>
              </a:rPr>
            </a:br>
            <a:r>
              <a:rPr lang="en-US" sz="3200" b="1" dirty="0">
                <a:solidFill>
                  <a:schemeClr val="tx1"/>
                </a:solidFill>
                <a:latin typeface="Arial Black" panose="020B0A04020102020204" pitchFamily="34" charset="0"/>
              </a:rPr>
              <a:t>among Older Adults with Disabilities in Korea</a:t>
            </a:r>
            <a:r>
              <a:rPr lang="en-US" sz="3200" dirty="0">
                <a:solidFill>
                  <a:schemeClr val="tx1"/>
                </a:solidFill>
                <a:latin typeface="Arial Black" panose="020B0A04020102020204" pitchFamily="34" charset="0"/>
              </a:rPr>
              <a:t>: </a:t>
            </a:r>
            <a:r>
              <a:rPr lang="en-US" sz="3200" b="1" dirty="0">
                <a:solidFill>
                  <a:schemeClr val="tx1"/>
                </a:solidFill>
                <a:latin typeface="Arial Black" panose="020B0A04020102020204" pitchFamily="34" charset="0"/>
              </a:rPr>
              <a:t>Moderating Effects of Age</a:t>
            </a:r>
            <a:r>
              <a:rPr lang="en-US" sz="3200" dirty="0">
                <a:solidFill>
                  <a:schemeClr val="tx1"/>
                </a:solidFill>
                <a:latin typeface="Arial Black" pitchFamily="34" charset="0"/>
              </a:rPr>
              <a:t/>
            </a:r>
            <a:br>
              <a:rPr lang="en-US" sz="3200" dirty="0">
                <a:solidFill>
                  <a:schemeClr val="tx1"/>
                </a:solidFill>
                <a:latin typeface="Arial Black" pitchFamily="34" charset="0"/>
              </a:rPr>
            </a:br>
            <a:endParaRPr lang="en-US" sz="3200" dirty="0">
              <a:solidFill>
                <a:schemeClr val="tx1"/>
              </a:solidFill>
            </a:endParaRPr>
          </a:p>
        </p:txBody>
      </p:sp>
      <p:sp>
        <p:nvSpPr>
          <p:cNvPr id="3" name="Subtitle 2"/>
          <p:cNvSpPr>
            <a:spLocks noGrp="1"/>
          </p:cNvSpPr>
          <p:nvPr>
            <p:ph type="subTitle" idx="1"/>
          </p:nvPr>
        </p:nvSpPr>
        <p:spPr>
          <a:xfrm>
            <a:off x="971714" y="4968968"/>
            <a:ext cx="10899444" cy="1143000"/>
          </a:xfrm>
        </p:spPr>
        <p:txBody>
          <a:bodyPr>
            <a:normAutofit/>
          </a:bodyPr>
          <a:lstStyle/>
          <a:p>
            <a:r>
              <a:rPr lang="en-US" b="1" dirty="0">
                <a:solidFill>
                  <a:schemeClr val="tx1"/>
                </a:solidFill>
                <a:latin typeface="Arial" pitchFamily="34" charset="0"/>
              </a:rPr>
              <a:t>Yeonjung (Jane) Lee</a:t>
            </a:r>
            <a:br>
              <a:rPr lang="en-US" b="1" dirty="0">
                <a:solidFill>
                  <a:schemeClr val="tx1"/>
                </a:solidFill>
                <a:latin typeface="Arial" pitchFamily="34" charset="0"/>
              </a:rPr>
            </a:br>
            <a:r>
              <a:rPr lang="en-US" b="1" dirty="0" smtClean="0">
                <a:solidFill>
                  <a:schemeClr val="tx1"/>
                </a:solidFill>
                <a:latin typeface="Arial" pitchFamily="34" charset="0"/>
              </a:rPr>
              <a:t>Boston University School </a:t>
            </a:r>
            <a:r>
              <a:rPr lang="en-US" b="1" dirty="0">
                <a:solidFill>
                  <a:schemeClr val="tx1"/>
                </a:solidFill>
                <a:latin typeface="Arial" pitchFamily="34" charset="0"/>
              </a:rPr>
              <a:t>of Social Work (PhD student)</a:t>
            </a:r>
            <a:br>
              <a:rPr lang="en-US" b="1" dirty="0">
                <a:solidFill>
                  <a:schemeClr val="tx1"/>
                </a:solidFill>
                <a:latin typeface="Arial" pitchFamily="34" charset="0"/>
              </a:rPr>
            </a:br>
            <a:endParaRPr lang="en-US" dirty="0"/>
          </a:p>
        </p:txBody>
      </p:sp>
    </p:spTree>
    <p:extLst>
      <p:ext uri="{BB962C8B-B14F-4D97-AF65-F5344CB8AC3E}">
        <p14:creationId xmlns:p14="http://schemas.microsoft.com/office/powerpoint/2010/main" val="2277330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2149" y="1191718"/>
            <a:ext cx="11721165" cy="5509200"/>
          </a:xfrm>
          <a:prstGeom prst="rect">
            <a:avLst/>
          </a:prstGeom>
        </p:spPr>
        <p:txBody>
          <a:bodyPr wrap="square">
            <a:spAutoFit/>
          </a:bodyPr>
          <a:lstStyle/>
          <a:p>
            <a:pPr>
              <a:buFont typeface="Wingdings" panose="05000000000000000000" pitchFamily="2" charset="2"/>
              <a:buChar char="§"/>
            </a:pPr>
            <a:r>
              <a:rPr lang="en-US" sz="2400" b="1" i="1" dirty="0">
                <a:solidFill>
                  <a:srgbClr val="0070C0"/>
                </a:solidFill>
              </a:rPr>
              <a:t> </a:t>
            </a:r>
            <a:r>
              <a:rPr lang="en-US" sz="2400" b="1" i="1" dirty="0" smtClean="0">
                <a:solidFill>
                  <a:srgbClr val="0070C0"/>
                </a:solidFill>
              </a:rPr>
              <a:t>Problem Statement</a:t>
            </a:r>
            <a:r>
              <a:rPr lang="en-US" sz="2200" b="1" i="1" dirty="0" smtClean="0">
                <a:solidFill>
                  <a:srgbClr val="0070C0"/>
                </a:solidFill>
              </a:rPr>
              <a:t> </a:t>
            </a:r>
          </a:p>
          <a:p>
            <a:pPr>
              <a:buFont typeface="Wingdings" panose="05000000000000000000" pitchFamily="2" charset="2"/>
              <a:buChar char="§"/>
            </a:pPr>
            <a:r>
              <a:rPr lang="en-US" sz="2200" dirty="0" smtClean="0"/>
              <a:t>People who are aged 65 and older : 7.2% of the total Korean population in 2000 →12.2% in 2013 (</a:t>
            </a:r>
            <a:r>
              <a:rPr lang="en-US" sz="2200" dirty="0" smtClean="0">
                <a:solidFill>
                  <a:srgbClr val="FF0000"/>
                </a:solidFill>
              </a:rPr>
              <a:t>Statistics Korea, 2013</a:t>
            </a:r>
            <a:r>
              <a:rPr lang="en-US" sz="2200" dirty="0" smtClean="0"/>
              <a:t>). </a:t>
            </a:r>
          </a:p>
          <a:p>
            <a:pPr>
              <a:buFont typeface="Wingdings" panose="05000000000000000000" pitchFamily="2" charset="2"/>
              <a:buChar char="§"/>
            </a:pPr>
            <a:endParaRPr lang="en-US" sz="2200" dirty="0" smtClean="0"/>
          </a:p>
          <a:p>
            <a:pPr>
              <a:buFont typeface="Wingdings" panose="05000000000000000000" pitchFamily="2" charset="2"/>
              <a:buChar char="§"/>
            </a:pPr>
            <a:r>
              <a:rPr lang="en-US" sz="2200" dirty="0" smtClean="0"/>
              <a:t>People with disability of the overall population: increased almost 2.5 times from 1.5% in 1999 → 4.9% in 2012 (</a:t>
            </a:r>
            <a:r>
              <a:rPr lang="en-US" sz="2200" dirty="0" smtClean="0">
                <a:solidFill>
                  <a:srgbClr val="FF0000"/>
                </a:solidFill>
              </a:rPr>
              <a:t>Employment Development Institute, 2012; 2013</a:t>
            </a:r>
            <a:r>
              <a:rPr lang="en-US" sz="2200" dirty="0" smtClean="0"/>
              <a:t>). </a:t>
            </a:r>
          </a:p>
          <a:p>
            <a:pPr>
              <a:buFont typeface="Wingdings" panose="05000000000000000000" pitchFamily="2" charset="2"/>
              <a:buChar char="§"/>
            </a:pPr>
            <a:endParaRPr lang="en-US" sz="2200" dirty="0" smtClean="0"/>
          </a:p>
          <a:p>
            <a:pPr>
              <a:buFont typeface="Wingdings" panose="05000000000000000000" pitchFamily="2" charset="2"/>
              <a:buChar char="§"/>
            </a:pPr>
            <a:r>
              <a:rPr lang="en-US" sz="2200" dirty="0" smtClean="0"/>
              <a:t> In 2012, those who are age 40 years old or over composed 85.3% of the total legally registered adults with disability, 50 years old or over represent 71.4%, and 60 years old or over represent 49.7% (</a:t>
            </a:r>
            <a:r>
              <a:rPr lang="en-US" sz="2200" dirty="0" smtClean="0">
                <a:solidFill>
                  <a:srgbClr val="FF0000"/>
                </a:solidFill>
              </a:rPr>
              <a:t>Employment Development Institute, 2012</a:t>
            </a:r>
            <a:r>
              <a:rPr lang="en-US" sz="2200" dirty="0" smtClean="0"/>
              <a:t>). </a:t>
            </a:r>
          </a:p>
          <a:p>
            <a:pPr>
              <a:buFont typeface="Wingdings" panose="05000000000000000000" pitchFamily="2" charset="2"/>
              <a:buChar char="§"/>
            </a:pPr>
            <a:endParaRPr lang="en-US" sz="2200" dirty="0" smtClean="0"/>
          </a:p>
          <a:p>
            <a:pPr>
              <a:buFont typeface="Wingdings" panose="05000000000000000000" pitchFamily="2" charset="2"/>
              <a:buChar char="§"/>
            </a:pPr>
            <a:r>
              <a:rPr lang="en-US" sz="2200" dirty="0" smtClean="0"/>
              <a:t> With the increase of aging population that one of the most important challenges of older adults is to become functionally limited and their disability related issue (</a:t>
            </a:r>
            <a:r>
              <a:rPr lang="en-US" sz="2200" dirty="0" smtClean="0">
                <a:solidFill>
                  <a:srgbClr val="FF0000"/>
                </a:solidFill>
              </a:rPr>
              <a:t>Fried &amp; </a:t>
            </a:r>
            <a:r>
              <a:rPr lang="en-US" sz="2200" dirty="0" err="1" smtClean="0">
                <a:solidFill>
                  <a:srgbClr val="FF0000"/>
                </a:solidFill>
              </a:rPr>
              <a:t>Guralnik</a:t>
            </a:r>
            <a:r>
              <a:rPr lang="en-US" sz="2200" dirty="0" smtClean="0">
                <a:solidFill>
                  <a:srgbClr val="FF0000"/>
                </a:solidFill>
              </a:rPr>
              <a:t>, 1997</a:t>
            </a:r>
            <a:r>
              <a:rPr lang="en-US" sz="2200" dirty="0" smtClean="0"/>
              <a:t>). </a:t>
            </a:r>
          </a:p>
          <a:p>
            <a:pPr>
              <a:buFont typeface="Wingdings" panose="05000000000000000000" pitchFamily="2" charset="2"/>
              <a:buChar char="§"/>
            </a:pPr>
            <a:endParaRPr lang="en-US" sz="2200" dirty="0" smtClean="0"/>
          </a:p>
          <a:p>
            <a:pPr>
              <a:buFont typeface="Wingdings" panose="05000000000000000000" pitchFamily="2" charset="2"/>
              <a:buChar char="§"/>
            </a:pPr>
            <a:r>
              <a:rPr lang="en-US" sz="2200" dirty="0" smtClean="0"/>
              <a:t>The presence of functional limitation is associated with not only higher dependence but also higher risk of vulnerable feeling such as depression and anxiety.</a:t>
            </a:r>
          </a:p>
        </p:txBody>
      </p:sp>
      <p:sp>
        <p:nvSpPr>
          <p:cNvPr id="5" name="Text Box 405"/>
          <p:cNvSpPr txBox="1">
            <a:spLocks noChangeArrowheads="1"/>
          </p:cNvSpPr>
          <p:nvPr/>
        </p:nvSpPr>
        <p:spPr bwMode="auto">
          <a:xfrm>
            <a:off x="1231632" y="94760"/>
            <a:ext cx="9982200" cy="923925"/>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INTRODUCTION</a:t>
            </a:r>
          </a:p>
        </p:txBody>
      </p:sp>
    </p:spTree>
    <p:extLst>
      <p:ext uri="{BB962C8B-B14F-4D97-AF65-F5344CB8AC3E}">
        <p14:creationId xmlns:p14="http://schemas.microsoft.com/office/powerpoint/2010/main" val="696070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6326" y="1113172"/>
            <a:ext cx="10515600" cy="4351338"/>
          </a:xfrm>
        </p:spPr>
        <p:txBody>
          <a:bodyPr>
            <a:normAutofit lnSpcReduction="10000"/>
          </a:bodyPr>
          <a:lstStyle/>
          <a:p>
            <a:pPr>
              <a:buFont typeface="Wingdings" panose="05000000000000000000" pitchFamily="2" charset="2"/>
              <a:buChar char="§"/>
            </a:pPr>
            <a:r>
              <a:rPr lang="en-US" b="1" i="1" dirty="0" smtClean="0">
                <a:solidFill>
                  <a:srgbClr val="0070C0"/>
                </a:solidFill>
              </a:rPr>
              <a:t>Research Objectives &amp; Questions </a:t>
            </a:r>
          </a:p>
          <a:p>
            <a:pPr>
              <a:buFont typeface="Wingdings" panose="05000000000000000000" pitchFamily="2" charset="2"/>
              <a:buChar char="§"/>
            </a:pPr>
            <a:r>
              <a:rPr lang="en-US" dirty="0" smtClean="0"/>
              <a:t>Based on the fact that physical functioning in old age is one of most significant factors that affect older adults’ mental health. </a:t>
            </a:r>
          </a:p>
          <a:p>
            <a:pPr>
              <a:buFont typeface="Wingdings" panose="05000000000000000000" pitchFamily="2" charset="2"/>
              <a:buChar char="§"/>
            </a:pPr>
            <a:endParaRPr lang="en-US" dirty="0" smtClean="0"/>
          </a:p>
          <a:p>
            <a:pPr>
              <a:buFont typeface="Wingdings" panose="05000000000000000000" pitchFamily="2" charset="2"/>
              <a:buChar char="§"/>
            </a:pPr>
            <a:r>
              <a:rPr lang="en-US" dirty="0" smtClean="0"/>
              <a:t>Therefore, this study has two goals: </a:t>
            </a:r>
          </a:p>
          <a:p>
            <a:pPr>
              <a:buFont typeface="Wingdings" panose="05000000000000000000" pitchFamily="2" charset="2"/>
              <a:buChar char="§"/>
            </a:pPr>
            <a:r>
              <a:rPr lang="en-US" dirty="0" smtClean="0">
                <a:solidFill>
                  <a:srgbClr val="0070C0"/>
                </a:solidFill>
              </a:rPr>
              <a:t>① </a:t>
            </a:r>
            <a:r>
              <a:rPr lang="en-US" dirty="0" smtClean="0"/>
              <a:t>to describe the functional characteristics of older Korean adults with disabilities and </a:t>
            </a:r>
          </a:p>
          <a:p>
            <a:pPr>
              <a:buFont typeface="Wingdings" panose="05000000000000000000" pitchFamily="2" charset="2"/>
              <a:buChar char="§"/>
            </a:pPr>
            <a:r>
              <a:rPr lang="en-US" dirty="0" smtClean="0">
                <a:solidFill>
                  <a:srgbClr val="0070C0"/>
                </a:solidFill>
              </a:rPr>
              <a:t>②</a:t>
            </a:r>
            <a:r>
              <a:rPr lang="en-US" dirty="0" smtClean="0"/>
              <a:t> to test hypothesized research models regarding the impact of functional limitations on the mental health of older adults with disabilities</a:t>
            </a:r>
            <a:endParaRPr lang="en-US" dirty="0"/>
          </a:p>
        </p:txBody>
      </p:sp>
    </p:spTree>
    <p:extLst>
      <p:ext uri="{BB962C8B-B14F-4D97-AF65-F5344CB8AC3E}">
        <p14:creationId xmlns:p14="http://schemas.microsoft.com/office/powerpoint/2010/main" val="3418347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solidFill>
                  <a:srgbClr val="0070C0"/>
                </a:solidFill>
              </a:rPr>
              <a:t>Theories</a:t>
            </a:r>
            <a:endParaRPr lang="en-US" b="1" i="1" dirty="0">
              <a:solidFill>
                <a:srgbClr val="0070C0"/>
              </a:solidFill>
            </a:endParaRPr>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latin typeface="Arial" panose="020B0604020202020204" pitchFamily="34" charset="0"/>
                <a:cs typeface="Arial" panose="020B0604020202020204" pitchFamily="34" charset="0"/>
              </a:rPr>
              <a:t> Research questions on the relationship between functional limitation on mental health of older Koreans with disabilities and the moderating effects of age are based on </a:t>
            </a: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en-US" dirty="0" smtClean="0">
                <a:latin typeface="Arial" panose="020B0604020202020204" pitchFamily="34" charset="0"/>
                <a:cs typeface="Arial" panose="020B0604020202020204" pitchFamily="34" charset="0"/>
              </a:rPr>
              <a:t>Lazarus and </a:t>
            </a:r>
            <a:r>
              <a:rPr lang="en-US" dirty="0" err="1" smtClean="0">
                <a:latin typeface="Arial" panose="020B0604020202020204" pitchFamily="34" charset="0"/>
                <a:cs typeface="Arial" panose="020B0604020202020204" pitchFamily="34" charset="0"/>
              </a:rPr>
              <a:t>Folkman’s</a:t>
            </a:r>
            <a:r>
              <a:rPr lang="en-US" dirty="0" smtClean="0">
                <a:latin typeface="Arial" panose="020B0604020202020204" pitchFamily="34" charset="0"/>
                <a:cs typeface="Arial" panose="020B0604020202020204" pitchFamily="34" charset="0"/>
              </a:rPr>
              <a:t> (1984) ‘Transactional Model of Stress’ </a:t>
            </a: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en-US" dirty="0" err="1" smtClean="0">
                <a:latin typeface="Arial" panose="020B0604020202020204" pitchFamily="34" charset="0"/>
                <a:cs typeface="Arial" panose="020B0604020202020204" pitchFamily="34" charset="0"/>
              </a:rPr>
              <a:t>Havighurst’s</a:t>
            </a:r>
            <a:r>
              <a:rPr lang="en-US" dirty="0" smtClean="0">
                <a:latin typeface="Arial" panose="020B0604020202020204" pitchFamily="34" charset="0"/>
                <a:cs typeface="Arial" panose="020B0604020202020204" pitchFamily="34" charset="0"/>
              </a:rPr>
              <a:t> (1961) ‘Activity Theory.’</a:t>
            </a:r>
            <a:endParaRPr lang="en-US" dirty="0"/>
          </a:p>
        </p:txBody>
      </p:sp>
    </p:spTree>
    <p:extLst>
      <p:ext uri="{BB962C8B-B14F-4D97-AF65-F5344CB8AC3E}">
        <p14:creationId xmlns:p14="http://schemas.microsoft.com/office/powerpoint/2010/main" val="3962243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116998197"/>
              </p:ext>
            </p:extLst>
          </p:nvPr>
        </p:nvGraphicFramePr>
        <p:xfrm>
          <a:off x="272717" y="1035618"/>
          <a:ext cx="11630525" cy="5514155"/>
        </p:xfrm>
        <a:graphic>
          <a:graphicData uri="http://schemas.openxmlformats.org/drawingml/2006/table">
            <a:tbl>
              <a:tblPr firstRow="1" firstCol="1" bandRow="1">
                <a:tableStyleId>{5C22544A-7EE6-4342-B048-85BDC9FD1C3A}</a:tableStyleId>
              </a:tblPr>
              <a:tblGrid>
                <a:gridCol w="545180"/>
                <a:gridCol w="5085597"/>
                <a:gridCol w="5999748"/>
              </a:tblGrid>
              <a:tr h="0">
                <a:tc>
                  <a:txBody>
                    <a:bodyPr/>
                    <a:lstStyle/>
                    <a:p>
                      <a:pPr marL="0" marR="0" algn="ctr">
                        <a:lnSpc>
                          <a:spcPct val="107000"/>
                        </a:lnSpc>
                        <a:spcBef>
                          <a:spcPts val="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500" dirty="0">
                          <a:effectLst/>
                        </a:rPr>
                        <a:t>Research Question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500" dirty="0">
                          <a:effectLst/>
                        </a:rPr>
                        <a:t>Research Hypothesis</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8367">
                <a:tc>
                  <a:txBody>
                    <a:bodyPr/>
                    <a:lstStyle/>
                    <a:p>
                      <a:pPr marL="0" marR="0" algn="ctr">
                        <a:lnSpc>
                          <a:spcPct val="107000"/>
                        </a:lnSpc>
                        <a:spcBef>
                          <a:spcPts val="0"/>
                        </a:spcBef>
                        <a:spcAft>
                          <a:spcPts val="0"/>
                        </a:spcAft>
                      </a:pPr>
                      <a:r>
                        <a:rPr lang="en-US" sz="1800">
                          <a:effectLst/>
                        </a:rPr>
                        <a:t>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How does functional limitation affect mental health?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Functional limitation may negatively affect one’s mental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6624">
                <a:tc>
                  <a:txBody>
                    <a:bodyPr/>
                    <a:lstStyle/>
                    <a:p>
                      <a:pPr marL="0" marR="0" algn="ctr">
                        <a:lnSpc>
                          <a:spcPct val="107000"/>
                        </a:lnSpc>
                        <a:spcBef>
                          <a:spcPts val="0"/>
                        </a:spcBef>
                        <a:spcAft>
                          <a:spcPts val="0"/>
                        </a:spcAft>
                      </a:pPr>
                      <a:r>
                        <a:rPr lang="en-US" sz="1800">
                          <a:effectLst/>
                        </a:rPr>
                        <a:t>1-1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How are ADLs and IADLs related to depression among older adults with disability?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ADL/IADL limitation may positively affect the levels of depression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6624">
                <a:tc>
                  <a:txBody>
                    <a:bodyPr/>
                    <a:lstStyle/>
                    <a:p>
                      <a:pPr marL="0" marR="0" algn="ctr">
                        <a:lnSpc>
                          <a:spcPct val="107000"/>
                        </a:lnSpc>
                        <a:spcBef>
                          <a:spcPts val="0"/>
                        </a:spcBef>
                        <a:spcAft>
                          <a:spcPts val="0"/>
                        </a:spcAft>
                      </a:pPr>
                      <a:r>
                        <a:rPr lang="en-US" sz="1800">
                          <a:effectLst/>
                        </a:rPr>
                        <a:t>1-2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How are ADLs and IADLs related to anxiety among older adults with disability?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ADL/IADL limitation may positively affect the levels of anxiety.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28367">
                <a:tc>
                  <a:txBody>
                    <a:bodyPr/>
                    <a:lstStyle/>
                    <a:p>
                      <a:pPr marL="0" marR="0" algn="ctr">
                        <a:lnSpc>
                          <a:spcPct val="107000"/>
                        </a:lnSpc>
                        <a:spcBef>
                          <a:spcPts val="0"/>
                        </a:spcBef>
                        <a:spcAft>
                          <a:spcPts val="0"/>
                        </a:spcAft>
                      </a:pPr>
                      <a:r>
                        <a:rPr lang="en-US" sz="1800">
                          <a:effectLst/>
                        </a:rPr>
                        <a:t>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Does age moderate the effect of functional limitation on mental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There will be age difference in the impact of functional limitation on mental health.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42551">
                <a:tc>
                  <a:txBody>
                    <a:bodyPr/>
                    <a:lstStyle/>
                    <a:p>
                      <a:pPr marL="0" marR="0" algn="ctr">
                        <a:lnSpc>
                          <a:spcPct val="107000"/>
                        </a:lnSpc>
                        <a:spcBef>
                          <a:spcPts val="0"/>
                        </a:spcBef>
                        <a:spcAft>
                          <a:spcPts val="0"/>
                        </a:spcAft>
                      </a:pPr>
                      <a:r>
                        <a:rPr lang="en-US" sz="1800">
                          <a:effectLst/>
                        </a:rPr>
                        <a:t>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Is there a difference in the relationship between ADL and depression by various age groups?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There will be age difference. 'Old-old persons’ will have the higher level of depression as an impact of ADL limitation compared to the ‘young-old persons.’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6624">
                <a:tc>
                  <a:txBody>
                    <a:bodyPr/>
                    <a:lstStyle/>
                    <a:p>
                      <a:pPr marL="0" marR="0" algn="ctr">
                        <a:lnSpc>
                          <a:spcPct val="107000"/>
                        </a:lnSpc>
                        <a:spcBef>
                          <a:spcPts val="0"/>
                        </a:spcBef>
                        <a:spcAft>
                          <a:spcPts val="0"/>
                        </a:spcAft>
                      </a:pPr>
                      <a:r>
                        <a:rPr lang="en-US" sz="1800">
                          <a:effectLst/>
                        </a:rPr>
                        <a:t>2-2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Is there a difference in the relationship between IADL and depression by various age groups?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‘Old-old persons’ will have the higher level of depression as an impact of IADL limitation compared to the ‘young-old persons.’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6624">
                <a:tc>
                  <a:txBody>
                    <a:bodyPr/>
                    <a:lstStyle/>
                    <a:p>
                      <a:pPr marL="0" marR="0" algn="ctr">
                        <a:lnSpc>
                          <a:spcPct val="107000"/>
                        </a:lnSpc>
                        <a:spcBef>
                          <a:spcPts val="0"/>
                        </a:spcBef>
                        <a:spcAft>
                          <a:spcPts val="0"/>
                        </a:spcAft>
                      </a:pPr>
                      <a:r>
                        <a:rPr lang="en-US" sz="1800">
                          <a:effectLst/>
                        </a:rPr>
                        <a:t>2-3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Is there a difference in the relationship between ADL and anxiety by various age groups?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'Old-old persons’ will have the higher level of anxiety as an impact of ADL limitation compared to the ‘young-old persons.’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16624">
                <a:tc>
                  <a:txBody>
                    <a:bodyPr/>
                    <a:lstStyle/>
                    <a:p>
                      <a:pPr marL="0" marR="0" algn="ctr">
                        <a:lnSpc>
                          <a:spcPct val="107000"/>
                        </a:lnSpc>
                        <a:spcBef>
                          <a:spcPts val="0"/>
                        </a:spcBef>
                        <a:spcAft>
                          <a:spcPts val="0"/>
                        </a:spcAft>
                      </a:pPr>
                      <a:r>
                        <a:rPr lang="en-US" sz="1800">
                          <a:effectLst/>
                        </a:rPr>
                        <a:t>2-4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Is there a difference in the relationship between IADL and anxiety by various age groups?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'Old-old persons’ will have the higher level of anxiety as an impact of IADL limitation compared to the ‘young-old persons.’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8" name="TextBox 7"/>
          <p:cNvSpPr txBox="1"/>
          <p:nvPr/>
        </p:nvSpPr>
        <p:spPr>
          <a:xfrm>
            <a:off x="272717" y="228866"/>
            <a:ext cx="8582527" cy="646331"/>
          </a:xfrm>
          <a:prstGeom prst="rect">
            <a:avLst/>
          </a:prstGeom>
          <a:noFill/>
        </p:spPr>
        <p:txBody>
          <a:bodyPr wrap="square" rtlCol="0">
            <a:spAutoFit/>
          </a:bodyPr>
          <a:lstStyle/>
          <a:p>
            <a:r>
              <a:rPr lang="en-US" b="1" dirty="0" smtClean="0"/>
              <a:t>ADL: Activities of daily living</a:t>
            </a:r>
          </a:p>
          <a:p>
            <a:r>
              <a:rPr lang="en-US" b="1" dirty="0" smtClean="0"/>
              <a:t>IADL: Instrumental activities of daily living</a:t>
            </a:r>
            <a:endParaRPr lang="en-US" b="1" dirty="0"/>
          </a:p>
        </p:txBody>
      </p:sp>
    </p:spTree>
    <p:extLst>
      <p:ext uri="{BB962C8B-B14F-4D97-AF65-F5344CB8AC3E}">
        <p14:creationId xmlns:p14="http://schemas.microsoft.com/office/powerpoint/2010/main" val="264283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3821" y="1617077"/>
            <a:ext cx="10515600" cy="4351338"/>
          </a:xfrm>
        </p:spPr>
        <p:txBody>
          <a:bodyPr>
            <a:noAutofit/>
          </a:bodyPr>
          <a:lstStyle/>
          <a:p>
            <a:pPr algn="just">
              <a:buFont typeface="Wingdings" panose="05000000000000000000" pitchFamily="2" charset="2"/>
              <a:buChar char="§"/>
            </a:pPr>
            <a:r>
              <a:rPr lang="en-US" dirty="0" smtClean="0">
                <a:latin typeface="Arial" panose="020B0604020202020204" pitchFamily="34" charset="0"/>
                <a:cs typeface="Arial" panose="020B0604020202020204" pitchFamily="34" charset="0"/>
              </a:rPr>
              <a:t>This research used samples collected from the ‘National Pension Panel 2009’ (NPRI, 2011) for its analysis. The present study analyzed data from the 2009 survey. </a:t>
            </a:r>
          </a:p>
          <a:p>
            <a:pPr algn="just">
              <a:buFont typeface="Wingdings" panose="05000000000000000000" pitchFamily="2" charset="2"/>
              <a:buChar char="§"/>
            </a:pPr>
            <a:r>
              <a:rPr lang="en-US" dirty="0" smtClean="0">
                <a:latin typeface="Arial" panose="020B0604020202020204" pitchFamily="34" charset="0"/>
                <a:cs typeface="Arial" panose="020B0604020202020204" pitchFamily="34" charset="0"/>
              </a:rPr>
              <a:t>A total of 491 samples were classified as 65 years and over who had disabilities (Figure 1).</a:t>
            </a: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lgn="just"/>
            <a:endParaRPr lang="en-US" dirty="0" smtClean="0">
              <a:cs typeface="Arial" panose="020B0604020202020204" pitchFamily="34" charset="0"/>
            </a:endParaRPr>
          </a:p>
          <a:p>
            <a:pPr algn="just"/>
            <a:endParaRPr lang="en-US" dirty="0" smtClean="0">
              <a:cs typeface="Arial" panose="020B0604020202020204" pitchFamily="34" charset="0"/>
            </a:endParaRPr>
          </a:p>
          <a:p>
            <a:r>
              <a:rPr lang="en-US" sz="2000" b="1" dirty="0" smtClean="0">
                <a:cs typeface="Arial" panose="020B0604020202020204" pitchFamily="34" charset="0"/>
              </a:rPr>
              <a:t>Figure 1. Sample Selection: NPRI 2009 Panel Participants</a:t>
            </a:r>
          </a:p>
          <a:p>
            <a:pPr algn="just"/>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lgn="just">
              <a:buFont typeface="Wingdings" panose="05000000000000000000" pitchFamily="2" charset="2"/>
              <a:buChar char="§"/>
            </a:pPr>
            <a:endParaRPr lang="en-US" dirty="0" smtClean="0">
              <a:cs typeface="Arial" panose="020B0604020202020204" pitchFamily="34" charset="0"/>
            </a:endParaRPr>
          </a:p>
          <a:p>
            <a:pPr>
              <a:buFont typeface="Wingdings" panose="05000000000000000000" pitchFamily="2" charset="2"/>
              <a:buChar char="§"/>
            </a:pPr>
            <a:endParaRPr lang="en-US" dirty="0"/>
          </a:p>
        </p:txBody>
      </p:sp>
      <p:sp>
        <p:nvSpPr>
          <p:cNvPr id="4" name="Text Box 417"/>
          <p:cNvSpPr txBox="1">
            <a:spLocks noGrp="1" noChangeArrowheads="1"/>
          </p:cNvSpPr>
          <p:nvPr>
            <p:ph type="title"/>
          </p:nvPr>
        </p:nvSpPr>
        <p:spPr bwMode="auto">
          <a:xfrm>
            <a:off x="838200" y="607888"/>
            <a:ext cx="10515600" cy="840036"/>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METHODS</a:t>
            </a:r>
          </a:p>
        </p:txBody>
      </p:sp>
      <p:pic>
        <p:nvPicPr>
          <p:cNvPr id="6" name="Picture 5"/>
          <p:cNvPicPr>
            <a:picLocks noChangeAspect="1"/>
          </p:cNvPicPr>
          <p:nvPr/>
        </p:nvPicPr>
        <p:blipFill>
          <a:blip r:embed="rId2"/>
          <a:stretch>
            <a:fillRect/>
          </a:stretch>
        </p:blipFill>
        <p:spPr>
          <a:xfrm>
            <a:off x="6978315" y="3486549"/>
            <a:ext cx="3906761" cy="3074671"/>
          </a:xfrm>
          <a:prstGeom prst="rect">
            <a:avLst/>
          </a:prstGeom>
        </p:spPr>
      </p:pic>
    </p:spTree>
    <p:extLst>
      <p:ext uri="{BB962C8B-B14F-4D97-AF65-F5344CB8AC3E}">
        <p14:creationId xmlns:p14="http://schemas.microsoft.com/office/powerpoint/2010/main" val="4144795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4588" y="252830"/>
            <a:ext cx="11614485" cy="6452769"/>
          </a:xfrm>
        </p:spPr>
        <p:txBody>
          <a:bodyPr>
            <a:normAutofit lnSpcReduction="10000"/>
          </a:bodyPr>
          <a:lstStyle/>
          <a:p>
            <a:pPr>
              <a:buFont typeface="Wingdings" panose="05000000000000000000" pitchFamily="2" charset="2"/>
              <a:buChar char="§"/>
            </a:pPr>
            <a:r>
              <a:rPr lang="en-US" dirty="0" smtClean="0">
                <a:latin typeface="Arial" panose="020B0604020202020204" pitchFamily="34" charset="0"/>
                <a:cs typeface="Arial" panose="020B0604020202020204" pitchFamily="34" charset="0"/>
              </a:rPr>
              <a:t> To examine the relationship of ADL/IADL and depression/anxiety, controlling for sociodemographic factors, multiple regression models were performed. </a:t>
            </a:r>
          </a:p>
          <a:p>
            <a:pPr>
              <a:buFont typeface="Wingdings" panose="05000000000000000000" pitchFamily="2" charset="2"/>
              <a:buChar char="§"/>
            </a:pPr>
            <a:r>
              <a:rPr lang="en-US" dirty="0" smtClean="0">
                <a:latin typeface="Arial" panose="020B0604020202020204" pitchFamily="34" charset="0"/>
                <a:cs typeface="Arial" panose="020B0604020202020204" pitchFamily="34" charset="0"/>
              </a:rPr>
              <a:t>Also, multiple regression analyses were conducted to examine the hypothesis that age has a moderating influence on the association between functional ability and depression/anxiety (Figure 2).</a:t>
            </a:r>
          </a:p>
          <a:p>
            <a:pP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endParaRPr lang="en-US"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en-US" sz="2000" b="1" dirty="0" smtClean="0">
                <a:cs typeface="Arial" panose="020B0604020202020204" pitchFamily="34" charset="0"/>
              </a:rPr>
              <a:t>Figure 2. Research Model </a:t>
            </a:r>
          </a:p>
          <a:p>
            <a:pPr>
              <a:buFont typeface="Wingdings" panose="05000000000000000000" pitchFamily="2" charset="2"/>
              <a:buChar char="§"/>
            </a:pPr>
            <a:endParaRPr lang="en-US" dirty="0"/>
          </a:p>
        </p:txBody>
      </p:sp>
      <p:pic>
        <p:nvPicPr>
          <p:cNvPr id="5" name="Picture 4"/>
          <p:cNvPicPr>
            <a:picLocks noChangeAspect="1"/>
          </p:cNvPicPr>
          <p:nvPr/>
        </p:nvPicPr>
        <p:blipFill>
          <a:blip r:embed="rId2"/>
          <a:stretch>
            <a:fillRect/>
          </a:stretch>
        </p:blipFill>
        <p:spPr>
          <a:xfrm>
            <a:off x="4301033" y="2582780"/>
            <a:ext cx="3973393" cy="3529262"/>
          </a:xfrm>
          <a:prstGeom prst="rect">
            <a:avLst/>
          </a:prstGeom>
        </p:spPr>
      </p:pic>
    </p:spTree>
    <p:extLst>
      <p:ext uri="{BB962C8B-B14F-4D97-AF65-F5344CB8AC3E}">
        <p14:creationId xmlns:p14="http://schemas.microsoft.com/office/powerpoint/2010/main" val="2966125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742448" y="115709"/>
            <a:ext cx="6449678" cy="6742291"/>
          </a:xfrm>
          <a:prstGeom prst="rect">
            <a:avLst/>
          </a:prstGeom>
        </p:spPr>
      </p:pic>
    </p:spTree>
    <p:extLst>
      <p:ext uri="{BB962C8B-B14F-4D97-AF65-F5344CB8AC3E}">
        <p14:creationId xmlns:p14="http://schemas.microsoft.com/office/powerpoint/2010/main" val="1401203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3033712" y="365125"/>
            <a:ext cx="5514975" cy="6353175"/>
          </a:xfrm>
          <a:prstGeom prst="rect">
            <a:avLst/>
          </a:prstGeom>
        </p:spPr>
      </p:pic>
    </p:spTree>
    <p:extLst>
      <p:ext uri="{BB962C8B-B14F-4D97-AF65-F5344CB8AC3E}">
        <p14:creationId xmlns:p14="http://schemas.microsoft.com/office/powerpoint/2010/main" val="3812480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ext Box 478"/>
          <p:cNvSpPr txBox="1">
            <a:spLocks noGrp="1" noChangeArrowheads="1"/>
          </p:cNvSpPr>
          <p:nvPr>
            <p:ph type="title"/>
          </p:nvPr>
        </p:nvSpPr>
        <p:spPr bwMode="auto">
          <a:xfrm>
            <a:off x="838200" y="59221"/>
            <a:ext cx="10210800" cy="576887"/>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3500" b="1" dirty="0">
                <a:solidFill>
                  <a:srgbClr val="F8F8F8"/>
                </a:solidFill>
                <a:effectLst>
                  <a:outerShdw blurRad="38100" dist="38100" dir="2700000" algn="tl">
                    <a:srgbClr val="000000">
                      <a:alpha val="43137"/>
                    </a:srgbClr>
                  </a:outerShdw>
                </a:effectLst>
              </a:rPr>
              <a:t>RESULTS</a:t>
            </a:r>
          </a:p>
        </p:txBody>
      </p:sp>
      <p:pic>
        <p:nvPicPr>
          <p:cNvPr id="6" name="Picture 5"/>
          <p:cNvPicPr>
            <a:picLocks noChangeAspect="1"/>
          </p:cNvPicPr>
          <p:nvPr/>
        </p:nvPicPr>
        <p:blipFill>
          <a:blip r:embed="rId2"/>
          <a:stretch>
            <a:fillRect/>
          </a:stretch>
        </p:blipFill>
        <p:spPr>
          <a:xfrm>
            <a:off x="3561097" y="636108"/>
            <a:ext cx="4379746" cy="5988632"/>
          </a:xfrm>
          <a:prstGeom prst="rect">
            <a:avLst/>
          </a:prstGeom>
        </p:spPr>
      </p:pic>
    </p:spTree>
    <p:extLst>
      <p:ext uri="{BB962C8B-B14F-4D97-AF65-F5344CB8AC3E}">
        <p14:creationId xmlns:p14="http://schemas.microsoft.com/office/powerpoint/2010/main" val="2199752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sp>
        <p:nvSpPr>
          <p:cNvPr id="4" name="Text Box 478"/>
          <p:cNvSpPr txBox="1">
            <a:spLocks noGrp="1" noChangeArrowheads="1"/>
          </p:cNvSpPr>
          <p:nvPr>
            <p:ph type="title"/>
          </p:nvPr>
        </p:nvSpPr>
        <p:spPr bwMode="auto">
          <a:xfrm>
            <a:off x="533400" y="187870"/>
            <a:ext cx="10515600" cy="840036"/>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RESULTS</a:t>
            </a:r>
          </a:p>
        </p:txBody>
      </p:sp>
      <p:pic>
        <p:nvPicPr>
          <p:cNvPr id="5" name="Picture 4"/>
          <p:cNvPicPr>
            <a:picLocks noChangeAspect="1"/>
          </p:cNvPicPr>
          <p:nvPr/>
        </p:nvPicPr>
        <p:blipFill>
          <a:blip r:embed="rId2"/>
          <a:stretch>
            <a:fillRect/>
          </a:stretch>
        </p:blipFill>
        <p:spPr>
          <a:xfrm>
            <a:off x="1780674" y="1296662"/>
            <a:ext cx="8444162" cy="5264559"/>
          </a:xfrm>
          <a:prstGeom prst="rect">
            <a:avLst/>
          </a:prstGeom>
        </p:spPr>
      </p:pic>
    </p:spTree>
    <p:extLst>
      <p:ext uri="{BB962C8B-B14F-4D97-AF65-F5344CB8AC3E}">
        <p14:creationId xmlns:p14="http://schemas.microsoft.com/office/powerpoint/2010/main" val="1622494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5905" y="472699"/>
            <a:ext cx="10952748" cy="4351338"/>
          </a:xfrm>
        </p:spPr>
        <p:txBody>
          <a:bodyPr/>
          <a:lstStyle/>
          <a:p>
            <a:pPr>
              <a:buFont typeface="Wingdings" panose="05000000000000000000" pitchFamily="2" charset="2"/>
              <a:buChar char="§"/>
            </a:pPr>
            <a:r>
              <a:rPr lang="en-US" dirty="0" smtClean="0">
                <a:latin typeface="Arial" panose="020B0604020202020204" pitchFamily="34" charset="0"/>
                <a:cs typeface="Arial" pitchFamily="34" charset="0"/>
              </a:rPr>
              <a:t> The findings of this study are presented as the following: </a:t>
            </a:r>
          </a:p>
          <a:p>
            <a:pPr>
              <a:buFont typeface="Wingdings" panose="05000000000000000000" pitchFamily="2" charset="2"/>
              <a:buChar char="§"/>
            </a:pPr>
            <a:r>
              <a:rPr lang="en-US" dirty="0" smtClean="0">
                <a:latin typeface="Arial" panose="020B0604020202020204" pitchFamily="34" charset="0"/>
                <a:cs typeface="Arial" pitchFamily="34" charset="0"/>
              </a:rPr>
              <a:t>First, consistent with the previous study, the current study shows that functional limitations (ADLs and IADLs) have a positive association with depression and anxiety symptoms. </a:t>
            </a:r>
          </a:p>
          <a:p>
            <a:pPr>
              <a:buFont typeface="Wingdings" panose="05000000000000000000" pitchFamily="2" charset="2"/>
              <a:buChar char="§"/>
            </a:pPr>
            <a:r>
              <a:rPr lang="en-US" dirty="0" smtClean="0">
                <a:latin typeface="Arial" panose="020B0604020202020204" pitchFamily="34" charset="0"/>
                <a:cs typeface="Arial" pitchFamily="34" charset="0"/>
              </a:rPr>
              <a:t>This means that higher levels of limitations in ADLs and IADLs are significantly associated with higher levels of depression and anxiety among older adults with disabilities (Table 1 and Table 2).</a:t>
            </a:r>
            <a:endParaRPr lang="en-US" dirty="0"/>
          </a:p>
        </p:txBody>
      </p:sp>
    </p:spTree>
    <p:extLst>
      <p:ext uri="{BB962C8B-B14F-4D97-AF65-F5344CB8AC3E}">
        <p14:creationId xmlns:p14="http://schemas.microsoft.com/office/powerpoint/2010/main" val="3037073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000" dirty="0" smtClean="0">
                <a:latin typeface="Arial" pitchFamily="34" charset="0"/>
                <a:cs typeface="Arial" pitchFamily="34" charset="0"/>
              </a:rPr>
              <a:t/>
            </a:r>
            <a:br>
              <a:rPr lang="en-US" sz="3000" dirty="0" smtClean="0">
                <a:latin typeface="Arial" pitchFamily="34" charset="0"/>
                <a:cs typeface="Arial" pitchFamily="34" charset="0"/>
              </a:rPr>
            </a:br>
            <a:r>
              <a:rPr lang="en-US" sz="3000" b="1" dirty="0" smtClean="0">
                <a:cs typeface="Arial" pitchFamily="34" charset="0"/>
              </a:rPr>
              <a:t>Table 1. </a:t>
            </a:r>
            <a:r>
              <a:rPr lang="en-US" sz="3000" b="1" dirty="0" smtClean="0"/>
              <a:t>Effect of Functional Limitation on Depression</a:t>
            </a:r>
            <a:br>
              <a:rPr lang="en-US" sz="3000" b="1" dirty="0" smtClean="0"/>
            </a:br>
            <a:endParaRPr lang="en-US" sz="3000" dirty="0"/>
          </a:p>
        </p:txBody>
      </p:sp>
      <p:pic>
        <p:nvPicPr>
          <p:cNvPr id="5" name="Content Placeholder 4"/>
          <p:cNvPicPr>
            <a:picLocks noGrp="1" noChangeAspect="1"/>
          </p:cNvPicPr>
          <p:nvPr>
            <p:ph idx="1"/>
          </p:nvPr>
        </p:nvPicPr>
        <p:blipFill>
          <a:blip r:embed="rId2"/>
          <a:stretch>
            <a:fillRect/>
          </a:stretch>
        </p:blipFill>
        <p:spPr>
          <a:xfrm>
            <a:off x="1230321" y="1280194"/>
            <a:ext cx="9731358" cy="5297069"/>
          </a:xfrm>
          <a:prstGeom prst="rect">
            <a:avLst/>
          </a:prstGeom>
        </p:spPr>
      </p:pic>
    </p:spTree>
    <p:extLst>
      <p:ext uri="{BB962C8B-B14F-4D97-AF65-F5344CB8AC3E}">
        <p14:creationId xmlns:p14="http://schemas.microsoft.com/office/powerpoint/2010/main" val="13574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33041"/>
            <a:ext cx="11514221" cy="1325563"/>
          </a:xfrm>
        </p:spPr>
        <p:txBody>
          <a:bodyPr>
            <a:normAutofit/>
          </a:bodyPr>
          <a:lstStyle/>
          <a:p>
            <a:pPr algn="ctr"/>
            <a:r>
              <a:rPr lang="en-US" sz="3000" b="1" dirty="0" smtClean="0">
                <a:cs typeface="Arial" pitchFamily="34" charset="0"/>
              </a:rPr>
              <a:t>Table 2.</a:t>
            </a:r>
            <a:r>
              <a:rPr lang="en-US" sz="3000" b="1" dirty="0" smtClean="0"/>
              <a:t> Effect of Functional Limitation on Anxiety </a:t>
            </a:r>
            <a:endParaRPr lang="en-US" sz="3000" dirty="0"/>
          </a:p>
        </p:txBody>
      </p:sp>
      <p:pic>
        <p:nvPicPr>
          <p:cNvPr id="4" name="Content Placeholder 3"/>
          <p:cNvPicPr>
            <a:picLocks noGrp="1" noChangeAspect="1"/>
          </p:cNvPicPr>
          <p:nvPr>
            <p:ph idx="1"/>
          </p:nvPr>
        </p:nvPicPr>
        <p:blipFill>
          <a:blip r:embed="rId2"/>
          <a:stretch>
            <a:fillRect/>
          </a:stretch>
        </p:blipFill>
        <p:spPr>
          <a:xfrm>
            <a:off x="1102216" y="1248109"/>
            <a:ext cx="10159341" cy="5376028"/>
          </a:xfrm>
          <a:prstGeom prst="rect">
            <a:avLst/>
          </a:prstGeom>
        </p:spPr>
      </p:pic>
    </p:spTree>
    <p:extLst>
      <p:ext uri="{BB962C8B-B14F-4D97-AF65-F5344CB8AC3E}">
        <p14:creationId xmlns:p14="http://schemas.microsoft.com/office/powerpoint/2010/main" val="2805793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Arial" panose="020B0604020202020204" pitchFamily="34" charset="0"/>
                <a:cs typeface="Arial" pitchFamily="34" charset="0"/>
              </a:rPr>
              <a:t> Second, there is a significant moderating effect of age; it is surprising that the ‘old-old’ persons with high functional limitations are less depressed and less anxious than their younger counterparts. Initially, it was expected that the old-old persons with high functional limitations will be more depressed and more anxious, but there may be a number of explanations for this different outcome (Figure 3 and Figure 4). </a:t>
            </a:r>
          </a:p>
          <a:p>
            <a:r>
              <a:rPr lang="en-US" dirty="0" smtClean="0">
                <a:latin typeface="Arial" panose="020B0604020202020204" pitchFamily="34" charset="0"/>
                <a:cs typeface="Arial" pitchFamily="34" charset="0"/>
              </a:rPr>
              <a:t>Surprisingly, older age had a buffering effect on the relationship between functional limitations and mental health.</a:t>
            </a:r>
            <a:endParaRPr lang="en-US" dirty="0"/>
          </a:p>
        </p:txBody>
      </p:sp>
      <p:sp>
        <p:nvSpPr>
          <p:cNvPr id="4" name="Text Box 478"/>
          <p:cNvSpPr txBox="1">
            <a:spLocks noGrp="1" noChangeArrowheads="1"/>
          </p:cNvSpPr>
          <p:nvPr>
            <p:ph type="title"/>
          </p:nvPr>
        </p:nvSpPr>
        <p:spPr bwMode="auto">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RESULTS</a:t>
            </a:r>
          </a:p>
        </p:txBody>
      </p:sp>
    </p:spTree>
    <p:extLst>
      <p:ext uri="{BB962C8B-B14F-4D97-AF65-F5344CB8AC3E}">
        <p14:creationId xmlns:p14="http://schemas.microsoft.com/office/powerpoint/2010/main" val="3002298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85474" y="236788"/>
            <a:ext cx="7154778" cy="6728687"/>
          </a:xfrm>
          <a:prstGeom prst="rect">
            <a:avLst/>
          </a:prstGeom>
        </p:spPr>
      </p:pic>
    </p:spTree>
    <p:extLst>
      <p:ext uri="{BB962C8B-B14F-4D97-AF65-F5344CB8AC3E}">
        <p14:creationId xmlns:p14="http://schemas.microsoft.com/office/powerpoint/2010/main" val="3079933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41358" y="365125"/>
            <a:ext cx="7311189" cy="6803216"/>
          </a:xfrm>
          <a:prstGeom prst="rect">
            <a:avLst/>
          </a:prstGeom>
        </p:spPr>
      </p:pic>
    </p:spTree>
    <p:extLst>
      <p:ext uri="{BB962C8B-B14F-4D97-AF65-F5344CB8AC3E}">
        <p14:creationId xmlns:p14="http://schemas.microsoft.com/office/powerpoint/2010/main" val="1792940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just">
              <a:lnSpc>
                <a:spcPct val="150000"/>
              </a:lnSpc>
              <a:buFont typeface="Wingdings" panose="05000000000000000000" pitchFamily="2" charset="2"/>
              <a:buChar char="§"/>
            </a:pPr>
            <a:r>
              <a:rPr lang="en-US" dirty="0" smtClean="0">
                <a:latin typeface="Arial" panose="020B0604020202020204" pitchFamily="34" charset="0"/>
                <a:cs typeface="Arial" panose="020B0604020202020204" pitchFamily="34" charset="0"/>
              </a:rPr>
              <a:t> The findings confirm the importance of early intervention to reduce the anxious feelings among the ‘young-old’ and functional independence as an important component of mental health later in life. The significant impact of functional health on depression and anxiety differ by age among ‘young-old’ and ‘old-old.’ </a:t>
            </a:r>
          </a:p>
          <a:p>
            <a:pPr algn="just">
              <a:lnSpc>
                <a:spcPct val="150000"/>
              </a:lnSpc>
              <a:buFont typeface="Wingdings" panose="05000000000000000000" pitchFamily="2" charset="2"/>
              <a:buChar char="§"/>
            </a:pPr>
            <a:r>
              <a:rPr lang="en-US" dirty="0" smtClean="0">
                <a:latin typeface="Arial" panose="020B0604020202020204" pitchFamily="34" charset="0"/>
                <a:cs typeface="Arial" panose="020B0604020202020204" pitchFamily="34" charset="0"/>
              </a:rPr>
              <a:t>     Therefore, age-specific implications and services are needed to promote overall health related well-being and quality of independent life of older Korean’s disabilities. </a:t>
            </a:r>
          </a:p>
        </p:txBody>
      </p:sp>
      <p:sp>
        <p:nvSpPr>
          <p:cNvPr id="4" name="Text Box 478"/>
          <p:cNvSpPr txBox="1">
            <a:spLocks noGrp="1" noChangeArrowheads="1"/>
          </p:cNvSpPr>
          <p:nvPr>
            <p:ph type="title"/>
          </p:nvPr>
        </p:nvSpPr>
        <p:spPr bwMode="auto">
          <a:xfrm>
            <a:off x="838200" y="607888"/>
            <a:ext cx="10515600" cy="840036"/>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DISCUSSION</a:t>
            </a:r>
          </a:p>
        </p:txBody>
      </p:sp>
    </p:spTree>
    <p:extLst>
      <p:ext uri="{BB962C8B-B14F-4D97-AF65-F5344CB8AC3E}">
        <p14:creationId xmlns:p14="http://schemas.microsoft.com/office/powerpoint/2010/main" val="1198180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Font typeface="Wingdings" panose="05000000000000000000" pitchFamily="2" charset="2"/>
              <a:buChar char="§"/>
            </a:pPr>
            <a:r>
              <a:rPr lang="en-US" dirty="0" smtClean="0">
                <a:latin typeface="Arial" panose="020B0604020202020204" pitchFamily="34" charset="0"/>
                <a:cs typeface="Arial" panose="020B0604020202020204" pitchFamily="34" charset="0"/>
              </a:rPr>
              <a:t>The significant moderating effect of age provides insights on developing a health age index (considering both their physical age as well as their chronological age) every decade expecting the cohort effects. Further research to examine the mechanisms and generalization of these findings seems warranted. </a:t>
            </a:r>
            <a:endParaRPr lang="en-US" dirty="0"/>
          </a:p>
        </p:txBody>
      </p:sp>
      <p:sp>
        <p:nvSpPr>
          <p:cNvPr id="4" name="Text Box 478"/>
          <p:cNvSpPr txBox="1">
            <a:spLocks noGrp="1" noChangeArrowheads="1"/>
          </p:cNvSpPr>
          <p:nvPr>
            <p:ph type="title"/>
          </p:nvPr>
        </p:nvSpPr>
        <p:spPr bwMode="auto">
          <a:xfrm>
            <a:off x="838200" y="607888"/>
            <a:ext cx="10515600" cy="840036"/>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DISCUSSION</a:t>
            </a:r>
          </a:p>
        </p:txBody>
      </p:sp>
    </p:spTree>
    <p:extLst>
      <p:ext uri="{BB962C8B-B14F-4D97-AF65-F5344CB8AC3E}">
        <p14:creationId xmlns:p14="http://schemas.microsoft.com/office/powerpoint/2010/main" val="24167425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a:lnSpc>
                <a:spcPct val="150000"/>
              </a:lnSpc>
            </a:pPr>
            <a:r>
              <a:rPr lang="en-US" dirty="0" smtClean="0">
                <a:latin typeface="Arial" panose="020B0604020202020204" pitchFamily="34" charset="0"/>
                <a:cs typeface="Arial" pitchFamily="34" charset="0"/>
              </a:rPr>
              <a:t> The present study suggests the need to concentrate on the interrelationship between physical and mental health to promote older adult’s healthy later life. </a:t>
            </a:r>
          </a:p>
          <a:p>
            <a:pPr algn="just">
              <a:lnSpc>
                <a:spcPct val="150000"/>
              </a:lnSpc>
            </a:pPr>
            <a:r>
              <a:rPr lang="en-US" dirty="0" smtClean="0">
                <a:latin typeface="Arial" panose="020B0604020202020204" pitchFamily="34" charset="0"/>
                <a:cs typeface="Arial" pitchFamily="34" charset="0"/>
              </a:rPr>
              <a:t>Moreover, the significant moderating effect of age provides insights on developing ‘a health age index (considering both their physical age as well as their chronological age)’ every decade expecting the cohort effects. </a:t>
            </a:r>
          </a:p>
          <a:p>
            <a:pPr marL="0" indent="0">
              <a:lnSpc>
                <a:spcPct val="150000"/>
              </a:lnSpc>
              <a:buNone/>
            </a:pPr>
            <a:endParaRPr lang="en-US" dirty="0"/>
          </a:p>
        </p:txBody>
      </p:sp>
      <p:sp>
        <p:nvSpPr>
          <p:cNvPr id="4" name="Text Box 478"/>
          <p:cNvSpPr txBox="1">
            <a:spLocks noGrp="1" noChangeArrowheads="1"/>
          </p:cNvSpPr>
          <p:nvPr>
            <p:ph type="title"/>
          </p:nvPr>
        </p:nvSpPr>
        <p:spPr bwMode="auto">
          <a:xfrm>
            <a:off x="838200" y="607888"/>
            <a:ext cx="10515600" cy="840036"/>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5400" b="1" dirty="0">
                <a:solidFill>
                  <a:srgbClr val="F8F8F8"/>
                </a:solidFill>
                <a:effectLst>
                  <a:outerShdw blurRad="38100" dist="38100" dir="2700000" algn="tl">
                    <a:srgbClr val="000000">
                      <a:alpha val="43137"/>
                    </a:srgbClr>
                  </a:outerShdw>
                </a:effectLst>
              </a:rPr>
              <a:t>CONCLUSION</a:t>
            </a:r>
          </a:p>
        </p:txBody>
      </p:sp>
    </p:spTree>
    <p:extLst>
      <p:ext uri="{BB962C8B-B14F-4D97-AF65-F5344CB8AC3E}">
        <p14:creationId xmlns:p14="http://schemas.microsoft.com/office/powerpoint/2010/main" val="396550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lnSpc>
                <a:spcPct val="150000"/>
              </a:lnSpc>
              <a:buFont typeface="Wingdings" panose="05000000000000000000" pitchFamily="2" charset="2"/>
              <a:buChar char="§"/>
            </a:pPr>
            <a:r>
              <a:rPr lang="en-US" dirty="0" smtClean="0">
                <a:latin typeface="Arial" panose="020B0604020202020204" pitchFamily="34" charset="0"/>
                <a:cs typeface="Arial" pitchFamily="34" charset="0"/>
              </a:rPr>
              <a:t>     No one is immune from becoming disabled and being old. Active research on older adults with disabilities will provide greater insight by expanding the understanding of late life that everyone will encounter. </a:t>
            </a:r>
          </a:p>
          <a:p>
            <a:pPr>
              <a:lnSpc>
                <a:spcPct val="150000"/>
              </a:lnSpc>
              <a:buFont typeface="Wingdings" panose="05000000000000000000" pitchFamily="2" charset="2"/>
              <a:buChar char="§"/>
            </a:pPr>
            <a:endParaRPr lang="en-US" dirty="0"/>
          </a:p>
        </p:txBody>
      </p:sp>
      <p:pic>
        <p:nvPicPr>
          <p:cNvPr id="4" name="Picture 3"/>
          <p:cNvPicPr>
            <a:picLocks noChangeAspect="1"/>
          </p:cNvPicPr>
          <p:nvPr/>
        </p:nvPicPr>
        <p:blipFill>
          <a:blip r:embed="rId2"/>
          <a:stretch>
            <a:fillRect/>
          </a:stretch>
        </p:blipFill>
        <p:spPr>
          <a:xfrm>
            <a:off x="9110161" y="3982955"/>
            <a:ext cx="1493671" cy="2505258"/>
          </a:xfrm>
          <a:prstGeom prst="rect">
            <a:avLst/>
          </a:prstGeom>
          <a:ln>
            <a:noFill/>
          </a:ln>
          <a:effectLst>
            <a:softEdge rad="112500"/>
          </a:effectLst>
        </p:spPr>
      </p:pic>
    </p:spTree>
    <p:extLst>
      <p:ext uri="{BB962C8B-B14F-4D97-AF65-F5344CB8AC3E}">
        <p14:creationId xmlns:p14="http://schemas.microsoft.com/office/powerpoint/2010/main" val="2225400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err="1"/>
              <a:t>통계청</a:t>
            </a:r>
            <a:r>
              <a:rPr lang="en-US" sz="2000" dirty="0"/>
              <a:t>. (2013). 2013 </a:t>
            </a:r>
            <a:r>
              <a:rPr lang="en-US" sz="2000" dirty="0" err="1"/>
              <a:t>고령자</a:t>
            </a:r>
            <a:r>
              <a:rPr lang="en-US" sz="2000" dirty="0"/>
              <a:t> </a:t>
            </a:r>
            <a:r>
              <a:rPr lang="en-US" sz="2000" dirty="0" err="1"/>
              <a:t>통계</a:t>
            </a:r>
            <a:r>
              <a:rPr lang="en-US" sz="2000" dirty="0"/>
              <a:t>. 2013년 </a:t>
            </a:r>
            <a:r>
              <a:rPr lang="en-US" sz="2000" dirty="0" err="1"/>
              <a:t>고령자통계</a:t>
            </a:r>
            <a:r>
              <a:rPr lang="en-US" sz="2000" dirty="0"/>
              <a:t> </a:t>
            </a:r>
            <a:r>
              <a:rPr lang="en-US" sz="2000" dirty="0" err="1"/>
              <a:t>보도자료</a:t>
            </a:r>
            <a:r>
              <a:rPr lang="en-US" sz="2000" dirty="0"/>
              <a:t>.</a:t>
            </a:r>
          </a:p>
          <a:p>
            <a:r>
              <a:rPr lang="en-US" sz="2000" dirty="0" err="1"/>
              <a:t>고용개발원</a:t>
            </a:r>
            <a:r>
              <a:rPr lang="en-US" sz="2000" dirty="0"/>
              <a:t>. (2012). 2012 </a:t>
            </a:r>
            <a:r>
              <a:rPr lang="en-US" sz="2000" dirty="0" err="1"/>
              <a:t>장애인</a:t>
            </a:r>
            <a:r>
              <a:rPr lang="en-US" sz="2000" dirty="0"/>
              <a:t> </a:t>
            </a:r>
            <a:r>
              <a:rPr lang="en-US" sz="2000" dirty="0" err="1"/>
              <a:t>통계</a:t>
            </a:r>
            <a:r>
              <a:rPr lang="en-US" sz="2000" dirty="0"/>
              <a:t>. </a:t>
            </a:r>
            <a:r>
              <a:rPr lang="en-US" sz="2000" dirty="0" err="1"/>
              <a:t>고용개발원</a:t>
            </a:r>
            <a:r>
              <a:rPr lang="en-US" sz="2000" dirty="0"/>
              <a:t>. (2013). 2013 </a:t>
            </a:r>
            <a:r>
              <a:rPr lang="en-US" sz="2000" dirty="0" err="1"/>
              <a:t>장애인</a:t>
            </a:r>
            <a:r>
              <a:rPr lang="en-US" sz="2000" dirty="0"/>
              <a:t> </a:t>
            </a:r>
            <a:r>
              <a:rPr lang="en-US" sz="2000" dirty="0" err="1"/>
              <a:t>통계</a:t>
            </a:r>
            <a:endParaRPr lang="en-US" sz="2000" dirty="0"/>
          </a:p>
          <a:p>
            <a:r>
              <a:rPr lang="en-US" sz="2000" dirty="0"/>
              <a:t>Fried, L. P., &amp; </a:t>
            </a:r>
            <a:r>
              <a:rPr lang="en-US" sz="2000" dirty="0" err="1"/>
              <a:t>Guralnik</a:t>
            </a:r>
            <a:r>
              <a:rPr lang="en-US" sz="2000" dirty="0"/>
              <a:t>, J. M. (1997). Disability in older adults: Evidence regarding significance, etiology and risk. Journal of the American Geriatrics Society, 45, 92- 100.</a:t>
            </a:r>
          </a:p>
          <a:p>
            <a:r>
              <a:rPr lang="en-US" sz="2000" dirty="0" err="1" smtClean="0"/>
              <a:t>Havinghurst</a:t>
            </a:r>
            <a:r>
              <a:rPr lang="en-US" sz="2000" dirty="0" smtClean="0"/>
              <a:t>, R. J. (1961). Successful Aging. </a:t>
            </a:r>
            <a:r>
              <a:rPr lang="en-US" sz="2000" i="1" dirty="0" smtClean="0"/>
              <a:t>The Gerontologist, 1</a:t>
            </a:r>
            <a:r>
              <a:rPr lang="en-US" sz="2000" dirty="0" smtClean="0"/>
              <a:t>, 8–13. </a:t>
            </a:r>
          </a:p>
          <a:p>
            <a:r>
              <a:rPr lang="en-US" sz="2000" dirty="0" smtClean="0"/>
              <a:t>Lazarus, R. S., &amp; </a:t>
            </a:r>
            <a:r>
              <a:rPr lang="en-US" sz="2000" dirty="0" err="1" smtClean="0"/>
              <a:t>Folkman</a:t>
            </a:r>
            <a:r>
              <a:rPr lang="en-US" sz="2000" dirty="0" smtClean="0"/>
              <a:t>, S. (1984). Stress, appraisal, and coping.  New York.</a:t>
            </a:r>
            <a:endParaRPr lang="en-US" sz="2000" dirty="0" smtClean="0">
              <a:solidFill>
                <a:srgbClr val="000000"/>
              </a:solidFill>
              <a:cs typeface="Arial" panose="020B0604020202020204" pitchFamily="34" charset="0"/>
            </a:endParaRPr>
          </a:p>
          <a:p>
            <a:r>
              <a:rPr lang="en-US" sz="2000" dirty="0" smtClean="0">
                <a:solidFill>
                  <a:srgbClr val="000000"/>
                </a:solidFill>
                <a:cs typeface="Arial" panose="020B0604020202020204" pitchFamily="34" charset="0"/>
              </a:rPr>
              <a:t>National Pension Research Institute. (2011). User's Guide Ver.3.6. </a:t>
            </a:r>
            <a:endParaRPr lang="en-US" sz="2000" dirty="0" smtClean="0">
              <a:cs typeface="Arial" panose="020B0604020202020204" pitchFamily="34" charset="0"/>
            </a:endParaRPr>
          </a:p>
          <a:p>
            <a:endParaRPr lang="en-US" sz="2000" dirty="0">
              <a:effectLst>
                <a:outerShdw blurRad="38100" dist="38100" dir="2700000" algn="tl">
                  <a:srgbClr val="000000">
                    <a:alpha val="43137"/>
                  </a:srgbClr>
                </a:outerShdw>
              </a:effectLst>
            </a:endParaRPr>
          </a:p>
        </p:txBody>
      </p:sp>
      <p:sp>
        <p:nvSpPr>
          <p:cNvPr id="4" name="Text Box 480"/>
          <p:cNvSpPr txBox="1">
            <a:spLocks noGrp="1" noChangeArrowheads="1"/>
          </p:cNvSpPr>
          <p:nvPr>
            <p:ph type="title"/>
          </p:nvPr>
        </p:nvSpPr>
        <p:spPr bwMode="auto">
          <a:xfrm>
            <a:off x="838200" y="760238"/>
            <a:ext cx="10515600" cy="535337"/>
          </a:xfrm>
          <a:prstGeom prst="rect">
            <a:avLst/>
          </a:prstGeom>
          <a:solidFill>
            <a:srgbClr val="99CC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1267" tIns="45624" rIns="91267" bIns="45624">
            <a:spAutoFit/>
          </a:bodyPr>
          <a:lstStyle>
            <a:lvl1pPr eaLnBrk="0" hangingPunct="0">
              <a:defRPr sz="2900">
                <a:solidFill>
                  <a:schemeClr val="tx1"/>
                </a:solidFill>
                <a:latin typeface="Arial Narrow" pitchFamily="34" charset="0"/>
                <a:ea typeface="ＭＳ Ｐゴシック" charset="-128"/>
              </a:defRPr>
            </a:lvl1pPr>
            <a:lvl2pPr marL="742950" indent="-285750" eaLnBrk="0" hangingPunct="0">
              <a:defRPr sz="2900">
                <a:solidFill>
                  <a:schemeClr val="tx1"/>
                </a:solidFill>
                <a:latin typeface="Arial Narrow" pitchFamily="34" charset="0"/>
                <a:ea typeface="ＭＳ Ｐゴシック" charset="-128"/>
              </a:defRPr>
            </a:lvl2pPr>
            <a:lvl3pPr marL="1143000" indent="-228600" eaLnBrk="0" hangingPunct="0">
              <a:defRPr sz="2900">
                <a:solidFill>
                  <a:schemeClr val="tx1"/>
                </a:solidFill>
                <a:latin typeface="Arial Narrow" pitchFamily="34" charset="0"/>
                <a:ea typeface="ＭＳ Ｐゴシック" charset="-128"/>
              </a:defRPr>
            </a:lvl3pPr>
            <a:lvl4pPr marL="1600200" indent="-228600" eaLnBrk="0" hangingPunct="0">
              <a:defRPr sz="2900">
                <a:solidFill>
                  <a:schemeClr val="tx1"/>
                </a:solidFill>
                <a:latin typeface="Arial Narrow" pitchFamily="34" charset="0"/>
                <a:ea typeface="ＭＳ Ｐゴシック" charset="-128"/>
              </a:defRPr>
            </a:lvl4pPr>
            <a:lvl5pPr marL="2057400" indent="-228600" eaLnBrk="0" hangingPunct="0">
              <a:defRPr sz="29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pitchFamily="34" charset="0"/>
                <a:ea typeface="ＭＳ Ｐゴシック" charset="-128"/>
              </a:defRPr>
            </a:lvl9pPr>
          </a:lstStyle>
          <a:p>
            <a:pPr algn="ctr">
              <a:spcBef>
                <a:spcPct val="50000"/>
              </a:spcBef>
            </a:pPr>
            <a:r>
              <a:rPr lang="en-US" sz="3200" b="1" dirty="0" smtClean="0">
                <a:solidFill>
                  <a:srgbClr val="F8F8F8"/>
                </a:solidFill>
                <a:effectLst>
                  <a:outerShdw blurRad="38100" dist="38100" dir="2700000" algn="tl">
                    <a:srgbClr val="000000">
                      <a:alpha val="43137"/>
                    </a:srgbClr>
                  </a:outerShdw>
                </a:effectLst>
              </a:rPr>
              <a:t>REFERENCES</a:t>
            </a:r>
            <a:endParaRPr lang="en-US" sz="3200" b="1" dirty="0">
              <a:solidFill>
                <a:srgbClr val="F8F8F8"/>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82737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TotalTime>
  <Words>1234</Words>
  <Application>Microsoft Office PowerPoint</Application>
  <PresentationFormat>Widescreen</PresentationFormat>
  <Paragraphs>105</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ＭＳ Ｐゴシック</vt:lpstr>
      <vt:lpstr>Arial</vt:lpstr>
      <vt:lpstr>Arial Black</vt:lpstr>
      <vt:lpstr>Arial Narrow</vt:lpstr>
      <vt:lpstr>Calibri</vt:lpstr>
      <vt:lpstr>Calibri Light</vt:lpstr>
      <vt:lpstr>Times New Roman</vt:lpstr>
      <vt:lpstr>Wingdings</vt:lpstr>
      <vt:lpstr>Office Theme</vt:lpstr>
      <vt:lpstr> The Relationship between Physical Functioning and Mental Health  among Older Adults with Disabilities in Korea: Moderating Effects of Age </vt:lpstr>
      <vt:lpstr>PowerPoint Presentation</vt:lpstr>
      <vt:lpstr>PowerPoint Presentation</vt:lpstr>
      <vt:lpstr>Theories</vt:lpstr>
      <vt:lpstr>PowerPoint Presentation</vt:lpstr>
      <vt:lpstr>METHODS</vt:lpstr>
      <vt:lpstr>PowerPoint Presentation</vt:lpstr>
      <vt:lpstr>PowerPoint Presentation</vt:lpstr>
      <vt:lpstr>PowerPoint Presentation</vt:lpstr>
      <vt:lpstr>RESULTS</vt:lpstr>
      <vt:lpstr>RESULTS</vt:lpstr>
      <vt:lpstr>PowerPoint Presentation</vt:lpstr>
      <vt:lpstr> Table 1. Effect of Functional Limitation on Depression </vt:lpstr>
      <vt:lpstr>Table 2. Effect of Functional Limitation on Anxiety </vt:lpstr>
      <vt:lpstr>RESULTS</vt:lpstr>
      <vt:lpstr>PowerPoint Presentation</vt:lpstr>
      <vt:lpstr>PowerPoint Presentation</vt:lpstr>
      <vt:lpstr>DISCUSSION</vt:lpstr>
      <vt:lpstr>DISCUSSION</vt:lpstr>
      <vt:lpstr>CONCLUSION</vt:lpstr>
      <vt:lpstr>PowerPoint Presentation</vt:lpstr>
      <vt:lpstr>REFERENCES</vt:lpstr>
    </vt:vector>
  </TitlesOfParts>
  <Company>Boston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Relationship between Physical Functioning and Mental Health  among Older Adults with Disabilities in Korea: Moderating Effects of Age</dc:title>
  <dc:creator>Lee, Yeonjung</dc:creator>
  <cp:lastModifiedBy>Lee, Yeonjung</cp:lastModifiedBy>
  <cp:revision>6</cp:revision>
  <dcterms:created xsi:type="dcterms:W3CDTF">2015-08-17T21:21:27Z</dcterms:created>
  <dcterms:modified xsi:type="dcterms:W3CDTF">2015-08-17T22:07:36Z</dcterms:modified>
</cp:coreProperties>
</file>