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42"/>
  </p:notesMasterIdLst>
  <p:handoutMasterIdLst>
    <p:handoutMasterId r:id="rId43"/>
  </p:handoutMasterIdLst>
  <p:sldIdLst>
    <p:sldId id="951" r:id="rId2"/>
    <p:sldId id="954" r:id="rId3"/>
    <p:sldId id="949" r:id="rId4"/>
    <p:sldId id="957" r:id="rId5"/>
    <p:sldId id="898" r:id="rId6"/>
    <p:sldId id="877" r:id="rId7"/>
    <p:sldId id="876" r:id="rId8"/>
    <p:sldId id="952" r:id="rId9"/>
    <p:sldId id="909" r:id="rId10"/>
    <p:sldId id="931" r:id="rId11"/>
    <p:sldId id="955" r:id="rId12"/>
    <p:sldId id="958" r:id="rId13"/>
    <p:sldId id="891" r:id="rId14"/>
    <p:sldId id="903" r:id="rId15"/>
    <p:sldId id="904" r:id="rId16"/>
    <p:sldId id="905" r:id="rId17"/>
    <p:sldId id="960" r:id="rId18"/>
    <p:sldId id="959" r:id="rId19"/>
    <p:sldId id="917" r:id="rId20"/>
    <p:sldId id="918" r:id="rId21"/>
    <p:sldId id="961" r:id="rId22"/>
    <p:sldId id="962" r:id="rId23"/>
    <p:sldId id="963" r:id="rId24"/>
    <p:sldId id="932" r:id="rId25"/>
    <p:sldId id="895" r:id="rId26"/>
    <p:sldId id="880" r:id="rId27"/>
    <p:sldId id="964" r:id="rId28"/>
    <p:sldId id="878" r:id="rId29"/>
    <p:sldId id="881" r:id="rId30"/>
    <p:sldId id="912" r:id="rId31"/>
    <p:sldId id="965" r:id="rId32"/>
    <p:sldId id="966" r:id="rId33"/>
    <p:sldId id="945" r:id="rId34"/>
    <p:sldId id="947" r:id="rId35"/>
    <p:sldId id="968" r:id="rId36"/>
    <p:sldId id="971" r:id="rId37"/>
    <p:sldId id="969" r:id="rId38"/>
    <p:sldId id="967" r:id="rId39"/>
    <p:sldId id="970" r:id="rId40"/>
    <p:sldId id="972" r:id="rId41"/>
  </p:sldIdLst>
  <p:sldSz cx="10287000" cy="6858000" type="35mm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34" charset="0"/>
        <a:ea typeface="+mn-ea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Helvetica" pitchFamily="34" charset="0"/>
        <a:ea typeface="+mn-ea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Helvetica" pitchFamily="34" charset="0"/>
        <a:ea typeface="+mn-ea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Helvetica" pitchFamily="34" charset="0"/>
        <a:ea typeface="+mn-ea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Helvetic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09">
          <p15:clr>
            <a:srgbClr val="A4A3A4"/>
          </p15:clr>
        </p15:guide>
        <p15:guide id="2" orient="horz" pos="2097">
          <p15:clr>
            <a:srgbClr val="A4A3A4"/>
          </p15:clr>
        </p15:guide>
        <p15:guide id="3" orient="horz" pos="3475">
          <p15:clr>
            <a:srgbClr val="A4A3A4"/>
          </p15:clr>
        </p15:guide>
        <p15:guide id="4" pos="32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000066"/>
    <a:srgbClr val="003F7E"/>
    <a:srgbClr val="33CC33"/>
    <a:srgbClr val="00FFFF"/>
    <a:srgbClr val="A50021"/>
    <a:srgbClr val="FF33CC"/>
    <a:srgbClr val="D608F8"/>
    <a:srgbClr val="1509FF"/>
    <a:srgbClr val="F4B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9" autoAdjust="0"/>
    <p:restoredTop sz="86432" autoAdjust="0"/>
  </p:normalViewPr>
  <p:slideViewPr>
    <p:cSldViewPr snapToGrid="0">
      <p:cViewPr>
        <p:scale>
          <a:sx n="80" d="100"/>
          <a:sy n="80" d="100"/>
        </p:scale>
        <p:origin x="966" y="-138"/>
      </p:cViewPr>
      <p:guideLst>
        <p:guide orient="horz" pos="2109"/>
        <p:guide orient="horz" pos="2097"/>
        <p:guide orient="horz" pos="3475"/>
        <p:guide pos="32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-1038"/>
    </p:cViewPr>
  </p:sorterViewPr>
  <p:notesViewPr>
    <p:cSldViewPr snapToGrid="0">
      <p:cViewPr varScale="1">
        <p:scale>
          <a:sx n="53" d="100"/>
          <a:sy n="53" d="100"/>
        </p:scale>
        <p:origin x="-174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Richard O. Davis, MD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E4B2FF4A-2686-4B20-BE3C-1AC12BEA21D5}" type="datetime1">
              <a:rPr lang="en-US"/>
              <a:pPr>
                <a:defRPr/>
              </a:pPr>
              <a:t>11/15/2015</a:t>
            </a:fld>
            <a:endParaRPr lang="en-US" dirty="0"/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ROD Syllabus 9-26-01.ppt</a:t>
            </a:r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74F50207-8B79-474A-949E-6E204B9F54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6941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B6E8A431-C820-48F3-BD8C-9208FFA4C0F9}" type="datetime1">
              <a:rPr lang="en-US"/>
              <a:pPr>
                <a:defRPr/>
              </a:pPr>
              <a:t>11/15/2015</a:t>
            </a:fld>
            <a:endParaRPr lang="en-US" dirty="0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3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915323C6-FE8C-4397-B713-527934FD88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26473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Helvetic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Helvetic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Helvetic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Helvetic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Helvetic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771525" y="2286000"/>
            <a:ext cx="874395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14575" y="4114800"/>
            <a:ext cx="72009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C5E14A8-EABB-4FB2-B2B0-41A02DC9E6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8ACC3-0EA4-40CC-8DD5-2717A73D5A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4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89E1C-3266-40BC-8464-5FE2537146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7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3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6ABC1-9D01-431F-BDA8-C97C9BF8E4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1E347-B6CD-4375-BA11-0BAD434A8C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F2569-D280-47A3-A137-0797E17BC5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9048F-D2D2-4097-80AA-AA7E1CEF0A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2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2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2" y="1435102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FD62F1-0BFA-4606-81F3-E6FEE038E9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D5547-B970-42BA-B684-65F9C60919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43507-46BF-404F-BF44-57FAE324E4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8" y="381000"/>
            <a:ext cx="2185988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381000"/>
            <a:ext cx="6405563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40166-326D-4013-9EA2-594E8C75EE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3810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771527" y="1981200"/>
            <a:ext cx="4295775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9703" y="1981200"/>
            <a:ext cx="42957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3D797-CB1D-4E19-BB09-1F2D4C2102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3810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71527" y="1981200"/>
            <a:ext cx="42957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3" y="1981200"/>
            <a:ext cx="42957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1F98D-63BF-4700-AA4B-EBD6CEA27A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711909"/>
            <a:ext cx="10287000" cy="9357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1808782"/>
            <a:ext cx="10287000" cy="735263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 Title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309343" y="2776379"/>
            <a:ext cx="3845123" cy="87031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Speaker Name</a:t>
            </a:r>
            <a:br>
              <a:rPr lang="en-US" dirty="0" smtClean="0"/>
            </a:br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7453937" y="3881633"/>
            <a:ext cx="2768203" cy="561975"/>
          </a:xfrm>
        </p:spPr>
        <p:txBody>
          <a:bodyPr>
            <a:noAutofit/>
          </a:bodyPr>
          <a:lstStyle>
            <a:lvl1pPr marL="0" indent="0" algn="r">
              <a:buNone/>
              <a:defRPr sz="16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Audience (Optional)</a:t>
            </a:r>
            <a:br>
              <a:rPr lang="en-US" dirty="0" smtClean="0"/>
            </a:br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625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114FF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3810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4" tIns="47092" rIns="94184" bIns="470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595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4" tIns="47092" rIns="94184" bIns="470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</a:t>
            </a:r>
          </a:p>
          <a:p>
            <a:pPr lvl="0"/>
            <a:r>
              <a:rPr lang="en-US" smtClean="0"/>
              <a:t>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5956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534" tIns="46767" rIns="93534" bIns="46767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59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534" tIns="46767" rIns="93534" bIns="46767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59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534" tIns="46767" rIns="93534" bIns="46767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>
                <a:cs typeface="Arial" pitchFamily="34" charset="0"/>
              </a:defRPr>
            </a:lvl1pPr>
          </a:lstStyle>
          <a:p>
            <a:pPr>
              <a:defRPr/>
            </a:pPr>
            <a:fld id="{C703A1EA-B0F3-4DB1-95EF-294EB1510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5" r:id="rId3"/>
    <p:sldLayoutId id="2147483664" r:id="rId4"/>
    <p:sldLayoutId id="2147483663" r:id="rId5"/>
    <p:sldLayoutId id="2147483662" r:id="rId6"/>
    <p:sldLayoutId id="2147483661" r:id="rId7"/>
    <p:sldLayoutId id="2147483660" r:id="rId8"/>
    <p:sldLayoutId id="2147483659" r:id="rId9"/>
    <p:sldLayoutId id="2147483658" r:id="rId10"/>
    <p:sldLayoutId id="2147483657" r:id="rId11"/>
    <p:sldLayoutId id="2147483656" r:id="rId12"/>
    <p:sldLayoutId id="2147483655" r:id="rId13"/>
    <p:sldLayoutId id="2147483678" r:id="rId14"/>
  </p:sldLayoutIdLst>
  <p:txStyles>
    <p:titleStyle>
      <a:lvl1pPr algn="ctr" defTabSz="935038" rtl="0" eaLnBrk="0" fontAlgn="base" hangingPunct="0">
        <a:spcBef>
          <a:spcPct val="0"/>
        </a:spcBef>
        <a:spcAft>
          <a:spcPct val="0"/>
        </a:spcAft>
        <a:defRPr kumimoji="1" sz="45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defTabSz="935038" rtl="0" eaLnBrk="0" fontAlgn="base" hangingPunct="0">
        <a:spcBef>
          <a:spcPct val="0"/>
        </a:spcBef>
        <a:spcAft>
          <a:spcPct val="0"/>
        </a:spcAft>
        <a:defRPr kumimoji="1" sz="45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defTabSz="935038" rtl="0" eaLnBrk="0" fontAlgn="base" hangingPunct="0">
        <a:spcBef>
          <a:spcPct val="0"/>
        </a:spcBef>
        <a:spcAft>
          <a:spcPct val="0"/>
        </a:spcAft>
        <a:defRPr kumimoji="1" sz="45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defTabSz="935038" rtl="0" eaLnBrk="0" fontAlgn="base" hangingPunct="0">
        <a:spcBef>
          <a:spcPct val="0"/>
        </a:spcBef>
        <a:spcAft>
          <a:spcPct val="0"/>
        </a:spcAft>
        <a:defRPr kumimoji="1" sz="45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defTabSz="935038" rtl="0" eaLnBrk="0" fontAlgn="base" hangingPunct="0">
        <a:spcBef>
          <a:spcPct val="0"/>
        </a:spcBef>
        <a:spcAft>
          <a:spcPct val="0"/>
        </a:spcAft>
        <a:defRPr kumimoji="1" sz="45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defTabSz="935038" rtl="0" eaLnBrk="0" fontAlgn="base" hangingPunct="0">
        <a:spcBef>
          <a:spcPct val="0"/>
        </a:spcBef>
        <a:spcAft>
          <a:spcPct val="0"/>
        </a:spcAft>
        <a:defRPr kumimoji="1" sz="45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defTabSz="935038" rtl="0" eaLnBrk="0" fontAlgn="base" hangingPunct="0">
        <a:spcBef>
          <a:spcPct val="0"/>
        </a:spcBef>
        <a:spcAft>
          <a:spcPct val="0"/>
        </a:spcAft>
        <a:defRPr kumimoji="1" sz="45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defTabSz="935038" rtl="0" eaLnBrk="0" fontAlgn="base" hangingPunct="0">
        <a:spcBef>
          <a:spcPct val="0"/>
        </a:spcBef>
        <a:spcAft>
          <a:spcPct val="0"/>
        </a:spcAft>
        <a:defRPr kumimoji="1" sz="45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defTabSz="935038" rtl="0" eaLnBrk="0" fontAlgn="base" hangingPunct="0">
        <a:spcBef>
          <a:spcPct val="0"/>
        </a:spcBef>
        <a:spcAft>
          <a:spcPct val="0"/>
        </a:spcAft>
        <a:defRPr kumimoji="1" sz="45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468313" indent="-468313" algn="l" defTabSz="935038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70000"/>
        <a:buFont typeface="Monotype Sorts"/>
        <a:buChar char="l"/>
        <a:defRPr kumimoji="1" sz="33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76300" indent="-292100" algn="l" defTabSz="935038" rtl="0" eaLnBrk="0" fontAlgn="base" hangingPunct="0">
        <a:spcBef>
          <a:spcPct val="20000"/>
        </a:spcBef>
        <a:spcAft>
          <a:spcPct val="0"/>
        </a:spcAft>
        <a:buChar char="–"/>
        <a:defRPr kumimoji="1" sz="29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227138" indent="-233363" algn="l" defTabSz="935038" rtl="0" eaLnBrk="0" fontAlgn="base" hangingPunct="0">
        <a:spcBef>
          <a:spcPct val="20000"/>
        </a:spcBef>
        <a:spcAft>
          <a:spcPct val="0"/>
        </a:spcAft>
        <a:buChar char="•"/>
        <a:defRPr kumimoji="1" sz="25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36713" indent="-233363" algn="l" defTabSz="935038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105025" indent="-234950" algn="l" defTabSz="935038" rtl="0" eaLnBrk="0" fontAlgn="base" hangingPunct="0">
        <a:spcBef>
          <a:spcPct val="20000"/>
        </a:spcBef>
        <a:spcAft>
          <a:spcPct val="0"/>
        </a:spcAft>
        <a:buChar char="•"/>
        <a:defRPr kumimoji="1"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62225" indent="-234950" algn="l" defTabSz="935038" rtl="0" eaLnBrk="0" fontAlgn="base" hangingPunct="0">
        <a:spcBef>
          <a:spcPct val="20000"/>
        </a:spcBef>
        <a:spcAft>
          <a:spcPct val="0"/>
        </a:spcAft>
        <a:buChar char="•"/>
        <a:defRPr kumimoji="1"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3019425" indent="-234950" algn="l" defTabSz="935038" rtl="0" eaLnBrk="0" fontAlgn="base" hangingPunct="0">
        <a:spcBef>
          <a:spcPct val="20000"/>
        </a:spcBef>
        <a:spcAft>
          <a:spcPct val="0"/>
        </a:spcAft>
        <a:buChar char="•"/>
        <a:defRPr kumimoji="1"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76625" indent="-234950" algn="l" defTabSz="935038" rtl="0" eaLnBrk="0" fontAlgn="base" hangingPunct="0">
        <a:spcBef>
          <a:spcPct val="20000"/>
        </a:spcBef>
        <a:spcAft>
          <a:spcPct val="0"/>
        </a:spcAft>
        <a:buChar char="•"/>
        <a:defRPr kumimoji="1"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933825" indent="-234950" algn="l" defTabSz="935038" rtl="0" eaLnBrk="0" fontAlgn="base" hangingPunct="0">
        <a:spcBef>
          <a:spcPct val="20000"/>
        </a:spcBef>
        <a:spcAft>
          <a:spcPct val="0"/>
        </a:spcAft>
        <a:buChar char="•"/>
        <a:defRPr kumimoji="1"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tif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06992" y="771871"/>
            <a:ext cx="899281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smtClean="0">
                <a:solidFill>
                  <a:srgbClr val="FFFF00"/>
                </a:solidFill>
              </a:rPr>
              <a:t>Adipose tissue dysfunction in </a:t>
            </a:r>
            <a:r>
              <a:rPr lang="en-US" sz="6000" dirty="0" err="1" smtClean="0">
                <a:solidFill>
                  <a:srgbClr val="FFFF00"/>
                </a:solidFill>
              </a:rPr>
              <a:t>PCOS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971364" y="2613312"/>
            <a:ext cx="8264075" cy="141480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en-US" sz="11200" b="1" dirty="0" smtClean="0"/>
              <a:t>Yen </a:t>
            </a:r>
            <a:r>
              <a:rPr lang="en-US" sz="11200" b="1" dirty="0" err="1" smtClean="0"/>
              <a:t>Hao</a:t>
            </a:r>
            <a:r>
              <a:rPr lang="en-US" sz="11200" b="1" dirty="0" smtClean="0"/>
              <a:t> Chen, PhD</a:t>
            </a:r>
          </a:p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en-US" sz="9600" b="1" dirty="0" smtClean="0"/>
              <a:t>Depts. of Ob/</a:t>
            </a:r>
            <a:r>
              <a:rPr lang="en-US" sz="9600" b="1" dirty="0" err="1" smtClean="0"/>
              <a:t>Gyn</a:t>
            </a:r>
            <a:r>
              <a:rPr lang="en-US" sz="9600" b="1" dirty="0" smtClean="0"/>
              <a:t>, Medical College of Georgia, Georgia Regents University, Georgia </a:t>
            </a:r>
            <a:endParaRPr lang="en-US" sz="96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914" y="5330444"/>
            <a:ext cx="7642358" cy="1733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 descr="http://www.fmgdesign.com/wp-content/uploads/2013/01/GRU_Log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5681" y="3941665"/>
            <a:ext cx="1615440" cy="1475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053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4 MAJOR DEFECTS WE FOUND IN ADIPOSE TISSUE FROM PCOS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1. Insulin resistance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2. </a:t>
            </a:r>
            <a:r>
              <a:rPr lang="en-US" dirty="0" err="1" smtClean="0"/>
              <a:t>Adipokines</a:t>
            </a:r>
            <a:r>
              <a:rPr lang="en-US" dirty="0" smtClean="0"/>
              <a:t> secretion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3. Genes expression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4. microRNAs expression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01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" name="Rectangle 43"/>
          <p:cNvSpPr>
            <a:spLocks noChangeArrowheads="1"/>
          </p:cNvSpPr>
          <p:nvPr/>
        </p:nvSpPr>
        <p:spPr bwMode="auto">
          <a:xfrm>
            <a:off x="3406775" y="1036638"/>
            <a:ext cx="38608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eaLnBrk="0" hangingPunct="0">
              <a:defRPr/>
            </a:pPr>
            <a:r>
              <a:rPr lang="en-US" sz="1800" dirty="0"/>
              <a:t>Human Adipose tissue from Biopsy</a:t>
            </a:r>
          </a:p>
        </p:txBody>
      </p:sp>
      <p:sp>
        <p:nvSpPr>
          <p:cNvPr id="17411" name="Line 5"/>
          <p:cNvSpPr>
            <a:spLocks noChangeShapeType="1"/>
          </p:cNvSpPr>
          <p:nvPr/>
        </p:nvSpPr>
        <p:spPr bwMode="auto">
          <a:xfrm>
            <a:off x="7253288" y="1265238"/>
            <a:ext cx="511175" cy="2492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2" name="Line 7"/>
          <p:cNvSpPr>
            <a:spLocks noChangeShapeType="1"/>
          </p:cNvSpPr>
          <p:nvPr/>
        </p:nvSpPr>
        <p:spPr bwMode="auto">
          <a:xfrm>
            <a:off x="5299075" y="1570038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3" name="Line 9"/>
          <p:cNvSpPr>
            <a:spLocks noChangeShapeType="1"/>
          </p:cNvSpPr>
          <p:nvPr/>
        </p:nvSpPr>
        <p:spPr bwMode="auto">
          <a:xfrm flipH="1">
            <a:off x="3413125" y="2560638"/>
            <a:ext cx="188595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4" name="Line 11"/>
          <p:cNvSpPr>
            <a:spLocks noChangeShapeType="1"/>
          </p:cNvSpPr>
          <p:nvPr/>
        </p:nvSpPr>
        <p:spPr bwMode="auto">
          <a:xfrm>
            <a:off x="5299075" y="2560638"/>
            <a:ext cx="17145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5" name="Line 13"/>
          <p:cNvSpPr>
            <a:spLocks noChangeShapeType="1"/>
          </p:cNvSpPr>
          <p:nvPr/>
        </p:nvSpPr>
        <p:spPr bwMode="auto">
          <a:xfrm>
            <a:off x="5299075" y="2560638"/>
            <a:ext cx="360045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6" name="Line 15"/>
          <p:cNvSpPr>
            <a:spLocks noChangeShapeType="1"/>
          </p:cNvSpPr>
          <p:nvPr/>
        </p:nvSpPr>
        <p:spPr bwMode="auto">
          <a:xfrm flipH="1">
            <a:off x="1098550" y="3703638"/>
            <a:ext cx="1800225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7" name="Text Box 16"/>
          <p:cNvSpPr txBox="1">
            <a:spLocks noChangeArrowheads="1"/>
          </p:cNvSpPr>
          <p:nvPr/>
        </p:nvSpPr>
        <p:spPr bwMode="auto">
          <a:xfrm>
            <a:off x="1098550" y="4770438"/>
            <a:ext cx="971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1800">
                <a:latin typeface="Helvetica"/>
              </a:rPr>
              <a:t>Protein</a:t>
            </a:r>
          </a:p>
        </p:txBody>
      </p:sp>
      <p:sp>
        <p:nvSpPr>
          <p:cNvPr id="17418" name="Line 17"/>
          <p:cNvSpPr>
            <a:spLocks noChangeShapeType="1"/>
          </p:cNvSpPr>
          <p:nvPr/>
        </p:nvSpPr>
        <p:spPr bwMode="auto">
          <a:xfrm flipH="1">
            <a:off x="741363" y="4846638"/>
            <a:ext cx="14287" cy="487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9" name="Text Box 18"/>
          <p:cNvSpPr txBox="1">
            <a:spLocks noChangeArrowheads="1"/>
          </p:cNvSpPr>
          <p:nvPr/>
        </p:nvSpPr>
        <p:spPr bwMode="auto">
          <a:xfrm>
            <a:off x="927100" y="5913438"/>
            <a:ext cx="1716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1200">
                <a:latin typeface="Helvetica"/>
              </a:rPr>
              <a:t>Western blot</a:t>
            </a:r>
          </a:p>
          <a:p>
            <a:pPr eaLnBrk="0" hangingPunct="0"/>
            <a:r>
              <a:rPr kumimoji="0" lang="en-US" altLang="en-US" sz="1200">
                <a:latin typeface="Helvetica"/>
              </a:rPr>
              <a:t>Immunofluorescence</a:t>
            </a:r>
          </a:p>
        </p:txBody>
      </p:sp>
      <p:sp>
        <p:nvSpPr>
          <p:cNvPr id="17420" name="Text Box 20"/>
          <p:cNvSpPr txBox="1">
            <a:spLocks noChangeArrowheads="1"/>
          </p:cNvSpPr>
          <p:nvPr/>
        </p:nvSpPr>
        <p:spPr bwMode="auto">
          <a:xfrm>
            <a:off x="327025" y="4465638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1800">
                <a:latin typeface="Helvetica"/>
              </a:rPr>
              <a:t>mRNA</a:t>
            </a:r>
          </a:p>
        </p:txBody>
      </p:sp>
      <p:sp>
        <p:nvSpPr>
          <p:cNvPr id="17421" name="Text Box 22"/>
          <p:cNvSpPr txBox="1">
            <a:spLocks noChangeArrowheads="1"/>
          </p:cNvSpPr>
          <p:nvPr/>
        </p:nvSpPr>
        <p:spPr bwMode="auto">
          <a:xfrm>
            <a:off x="2038350" y="4479925"/>
            <a:ext cx="679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1800">
                <a:latin typeface="Helvetica"/>
              </a:rPr>
              <a:t>DNA</a:t>
            </a:r>
          </a:p>
        </p:txBody>
      </p:sp>
      <p:sp>
        <p:nvSpPr>
          <p:cNvPr id="17422" name="Line 23"/>
          <p:cNvSpPr>
            <a:spLocks noChangeShapeType="1"/>
          </p:cNvSpPr>
          <p:nvPr/>
        </p:nvSpPr>
        <p:spPr bwMode="auto">
          <a:xfrm flipH="1">
            <a:off x="1530350" y="5151438"/>
            <a:ext cx="1905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3" name="Text Box 24"/>
          <p:cNvSpPr txBox="1">
            <a:spLocks noChangeArrowheads="1"/>
          </p:cNvSpPr>
          <p:nvPr/>
        </p:nvSpPr>
        <p:spPr bwMode="auto">
          <a:xfrm>
            <a:off x="-58940" y="5290959"/>
            <a:ext cx="15254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1200" dirty="0" smtClean="0">
                <a:latin typeface="Helvetica"/>
              </a:rPr>
              <a:t>cDNA microarray</a:t>
            </a:r>
          </a:p>
          <a:p>
            <a:pPr eaLnBrk="0" hangingPunct="0"/>
            <a:r>
              <a:rPr kumimoji="0" lang="en-US" altLang="en-US" sz="1200" dirty="0" err="1" smtClean="0">
                <a:latin typeface="Helvetica"/>
              </a:rPr>
              <a:t>miRNA</a:t>
            </a:r>
            <a:r>
              <a:rPr kumimoji="0" lang="en-US" altLang="en-US" sz="1200" dirty="0" smtClean="0">
                <a:latin typeface="Helvetica"/>
              </a:rPr>
              <a:t> microarray</a:t>
            </a:r>
          </a:p>
          <a:p>
            <a:pPr eaLnBrk="0" hangingPunct="0"/>
            <a:r>
              <a:rPr kumimoji="0" lang="en-US" altLang="en-US" sz="1200" dirty="0" smtClean="0">
                <a:latin typeface="Helvetica"/>
              </a:rPr>
              <a:t>Real-time </a:t>
            </a:r>
            <a:r>
              <a:rPr kumimoji="0" lang="en-US" altLang="en-US" sz="1200" dirty="0">
                <a:latin typeface="Helvetica"/>
              </a:rPr>
              <a:t>RT-PCR</a:t>
            </a:r>
          </a:p>
          <a:p>
            <a:pPr eaLnBrk="0" hangingPunct="0"/>
            <a:endParaRPr kumimoji="0" lang="en-US" altLang="en-US" sz="1200" dirty="0">
              <a:latin typeface="Helvetica"/>
            </a:endParaRPr>
          </a:p>
        </p:txBody>
      </p:sp>
      <p:sp>
        <p:nvSpPr>
          <p:cNvPr id="17424" name="Line 25"/>
          <p:cNvSpPr>
            <a:spLocks noChangeShapeType="1"/>
          </p:cNvSpPr>
          <p:nvPr/>
        </p:nvSpPr>
        <p:spPr bwMode="auto">
          <a:xfrm flipH="1">
            <a:off x="1698625" y="3703638"/>
            <a:ext cx="120015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5" name="Line 27"/>
          <p:cNvSpPr>
            <a:spLocks noChangeShapeType="1"/>
          </p:cNvSpPr>
          <p:nvPr/>
        </p:nvSpPr>
        <p:spPr bwMode="auto">
          <a:xfrm>
            <a:off x="2384425" y="4846638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6" name="Text Box 28"/>
          <p:cNvSpPr txBox="1">
            <a:spLocks noChangeArrowheads="1"/>
          </p:cNvSpPr>
          <p:nvPr/>
        </p:nvSpPr>
        <p:spPr bwMode="auto">
          <a:xfrm>
            <a:off x="1698625" y="5334000"/>
            <a:ext cx="14954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1200">
                <a:latin typeface="Helvetica"/>
              </a:rPr>
              <a:t>Methylation assay</a:t>
            </a:r>
          </a:p>
        </p:txBody>
      </p:sp>
      <p:sp>
        <p:nvSpPr>
          <p:cNvPr id="17427" name="Line 29"/>
          <p:cNvSpPr>
            <a:spLocks noChangeShapeType="1"/>
          </p:cNvSpPr>
          <p:nvPr/>
        </p:nvSpPr>
        <p:spPr bwMode="auto">
          <a:xfrm flipH="1">
            <a:off x="2470150" y="3703638"/>
            <a:ext cx="428625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8" name="Line 30"/>
          <p:cNvSpPr>
            <a:spLocks noChangeShapeType="1"/>
          </p:cNvSpPr>
          <p:nvPr/>
        </p:nvSpPr>
        <p:spPr bwMode="auto">
          <a:xfrm>
            <a:off x="7013575" y="3703638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9" name="Line 31"/>
          <p:cNvSpPr>
            <a:spLocks noChangeShapeType="1"/>
          </p:cNvSpPr>
          <p:nvPr/>
        </p:nvSpPr>
        <p:spPr bwMode="auto">
          <a:xfrm>
            <a:off x="2898775" y="3703638"/>
            <a:ext cx="4114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0" name="Text Box 32"/>
          <p:cNvSpPr txBox="1">
            <a:spLocks noChangeArrowheads="1"/>
          </p:cNvSpPr>
          <p:nvPr/>
        </p:nvSpPr>
        <p:spPr bwMode="auto">
          <a:xfrm>
            <a:off x="6499225" y="530383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1800">
                <a:latin typeface="Helvetica"/>
              </a:rPr>
              <a:t>Co-culture</a:t>
            </a:r>
          </a:p>
        </p:txBody>
      </p:sp>
      <p:sp>
        <p:nvSpPr>
          <p:cNvPr id="17431" name="Line 33"/>
          <p:cNvSpPr>
            <a:spLocks noChangeShapeType="1"/>
          </p:cNvSpPr>
          <p:nvPr/>
        </p:nvSpPr>
        <p:spPr bwMode="auto">
          <a:xfrm>
            <a:off x="2898775" y="3703638"/>
            <a:ext cx="600075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2" name="Text Box 34"/>
          <p:cNvSpPr txBox="1">
            <a:spLocks noChangeArrowheads="1"/>
          </p:cNvSpPr>
          <p:nvPr/>
        </p:nvSpPr>
        <p:spPr bwMode="auto">
          <a:xfrm>
            <a:off x="2881313" y="4784725"/>
            <a:ext cx="1314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1800">
                <a:latin typeface="Helvetica"/>
              </a:rPr>
              <a:t>Cell sizing</a:t>
            </a:r>
          </a:p>
        </p:txBody>
      </p:sp>
      <p:sp>
        <p:nvSpPr>
          <p:cNvPr id="17433" name="Line 35"/>
          <p:cNvSpPr>
            <a:spLocks noChangeShapeType="1"/>
          </p:cNvSpPr>
          <p:nvPr/>
        </p:nvSpPr>
        <p:spPr bwMode="auto">
          <a:xfrm>
            <a:off x="3498850" y="5075238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4" name="Text Box 36"/>
          <p:cNvSpPr txBox="1">
            <a:spLocks noChangeArrowheads="1"/>
          </p:cNvSpPr>
          <p:nvPr/>
        </p:nvSpPr>
        <p:spPr bwMode="auto">
          <a:xfrm>
            <a:off x="2671763" y="5837238"/>
            <a:ext cx="18319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1200">
                <a:latin typeface="Helvetica"/>
              </a:rPr>
              <a:t>Cellometer (Nexcelom)</a:t>
            </a:r>
          </a:p>
        </p:txBody>
      </p:sp>
      <p:sp>
        <p:nvSpPr>
          <p:cNvPr id="17435" name="Text Box 38"/>
          <p:cNvSpPr txBox="1">
            <a:spLocks noChangeArrowheads="1"/>
          </p:cNvSpPr>
          <p:nvPr/>
        </p:nvSpPr>
        <p:spPr bwMode="auto">
          <a:xfrm>
            <a:off x="8293100" y="4994275"/>
            <a:ext cx="17494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0" hangingPunct="0"/>
            <a:r>
              <a:rPr kumimoji="0" lang="en-US" altLang="en-US" sz="1800" dirty="0" err="1" smtClean="0">
                <a:latin typeface="Helvetica"/>
              </a:rPr>
              <a:t>Preadipocyte</a:t>
            </a:r>
            <a:r>
              <a:rPr kumimoji="0" lang="en-US" altLang="en-US" sz="1800" dirty="0" smtClean="0">
                <a:latin typeface="Helvetica"/>
              </a:rPr>
              <a:t> </a:t>
            </a:r>
            <a:r>
              <a:rPr kumimoji="0" lang="en-US" altLang="en-US" sz="1800" dirty="0">
                <a:latin typeface="Helvetica"/>
              </a:rPr>
              <a:t>differentiation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4270375" y="2103438"/>
            <a:ext cx="2012950" cy="3921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800" dirty="0"/>
              <a:t>Enzyme digestion</a:t>
            </a:r>
          </a:p>
        </p:txBody>
      </p:sp>
      <p:sp>
        <p:nvSpPr>
          <p:cNvPr id="2103" name="Rectangle 55"/>
          <p:cNvSpPr>
            <a:spLocks noChangeArrowheads="1"/>
          </p:cNvSpPr>
          <p:nvPr/>
        </p:nvSpPr>
        <p:spPr bwMode="auto">
          <a:xfrm>
            <a:off x="2470150" y="3322638"/>
            <a:ext cx="1560513" cy="320675"/>
          </a:xfrm>
          <a:prstGeom prst="rect">
            <a:avLst/>
          </a:prstGeom>
          <a:ln>
            <a:solidFill>
              <a:srgbClr val="C00000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0" hangingPunct="0">
              <a:defRPr/>
            </a:pPr>
            <a:r>
              <a:rPr lang="en-US" sz="1800" dirty="0"/>
              <a:t>Adipocyte</a:t>
            </a:r>
          </a:p>
        </p:txBody>
      </p:sp>
      <p:sp>
        <p:nvSpPr>
          <p:cNvPr id="2104" name="Rectangle 56"/>
          <p:cNvSpPr>
            <a:spLocks noChangeArrowheads="1"/>
          </p:cNvSpPr>
          <p:nvPr/>
        </p:nvSpPr>
        <p:spPr bwMode="auto">
          <a:xfrm>
            <a:off x="6242050" y="3322638"/>
            <a:ext cx="1628775" cy="304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eaLnBrk="0" hangingPunct="0">
              <a:defRPr/>
            </a:pPr>
            <a:r>
              <a:rPr lang="en-US" sz="1800" dirty="0"/>
              <a:t>Macrophage</a:t>
            </a:r>
          </a:p>
        </p:txBody>
      </p:sp>
      <p:sp>
        <p:nvSpPr>
          <p:cNvPr id="17439" name="Rectangle 57"/>
          <p:cNvSpPr>
            <a:spLocks noChangeArrowheads="1"/>
          </p:cNvSpPr>
          <p:nvPr/>
        </p:nvSpPr>
        <p:spPr bwMode="auto">
          <a:xfrm>
            <a:off x="8167688" y="3322638"/>
            <a:ext cx="1993900" cy="635000"/>
          </a:xfrm>
          <a:prstGeom prst="rect">
            <a:avLst/>
          </a:prstGeom>
          <a:solidFill>
            <a:schemeClr val="tx1"/>
          </a:solidFill>
          <a:ln w="25400" algn="ctr">
            <a:solidFill>
              <a:srgbClr val="AAB8E2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altLang="en-US" sz="1800">
                <a:solidFill>
                  <a:srgbClr val="000000"/>
                </a:solidFill>
                <a:latin typeface="Arial" pitchFamily="34" charset="0"/>
              </a:rPr>
              <a:t>Stromal-vascular fraction</a:t>
            </a:r>
          </a:p>
        </p:txBody>
      </p:sp>
      <p:sp>
        <p:nvSpPr>
          <p:cNvPr id="17440" name="Line 59"/>
          <p:cNvSpPr>
            <a:spLocks noChangeShapeType="1"/>
          </p:cNvSpPr>
          <p:nvPr/>
        </p:nvSpPr>
        <p:spPr bwMode="auto">
          <a:xfrm>
            <a:off x="9164638" y="3959225"/>
            <a:ext cx="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1" name="Text Box 60"/>
          <p:cNvSpPr txBox="1">
            <a:spLocks noChangeArrowheads="1"/>
          </p:cNvSpPr>
          <p:nvPr/>
        </p:nvSpPr>
        <p:spPr bwMode="auto">
          <a:xfrm>
            <a:off x="4013200" y="4502150"/>
            <a:ext cx="1174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1800">
                <a:latin typeface="Helvetica"/>
              </a:rPr>
              <a:t>Lipolysis</a:t>
            </a:r>
          </a:p>
        </p:txBody>
      </p:sp>
      <p:sp>
        <p:nvSpPr>
          <p:cNvPr id="17442" name="Line 61"/>
          <p:cNvSpPr>
            <a:spLocks noChangeShapeType="1"/>
          </p:cNvSpPr>
          <p:nvPr/>
        </p:nvSpPr>
        <p:spPr bwMode="auto">
          <a:xfrm>
            <a:off x="2898775" y="3703638"/>
            <a:ext cx="17145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3" name="Text Box 62"/>
          <p:cNvSpPr txBox="1">
            <a:spLocks noChangeArrowheads="1"/>
          </p:cNvSpPr>
          <p:nvPr/>
        </p:nvSpPr>
        <p:spPr bwMode="auto">
          <a:xfrm>
            <a:off x="5041900" y="4770438"/>
            <a:ext cx="1885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1800">
                <a:latin typeface="Helvetica"/>
              </a:rPr>
              <a:t>Glucose uptake</a:t>
            </a:r>
          </a:p>
        </p:txBody>
      </p:sp>
      <p:sp>
        <p:nvSpPr>
          <p:cNvPr id="17444" name="Line 63"/>
          <p:cNvSpPr>
            <a:spLocks noChangeShapeType="1"/>
          </p:cNvSpPr>
          <p:nvPr/>
        </p:nvSpPr>
        <p:spPr bwMode="auto">
          <a:xfrm>
            <a:off x="2898775" y="3703638"/>
            <a:ext cx="3171825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13" name="Oval 65"/>
          <p:cNvSpPr>
            <a:spLocks noChangeArrowheads="1"/>
          </p:cNvSpPr>
          <p:nvPr/>
        </p:nvSpPr>
        <p:spPr bwMode="auto">
          <a:xfrm>
            <a:off x="7713663" y="1350963"/>
            <a:ext cx="2228850" cy="56515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just" eaLnBrk="0" hangingPunct="0">
              <a:defRPr/>
            </a:pPr>
            <a:r>
              <a:rPr lang="en-US" dirty="0">
                <a:solidFill>
                  <a:schemeClr val="bg2"/>
                </a:solidFill>
              </a:rPr>
              <a:t>  Storage</a:t>
            </a:r>
          </a:p>
        </p:txBody>
      </p:sp>
      <p:sp>
        <p:nvSpPr>
          <p:cNvPr id="17446" name="TextBox 48"/>
          <p:cNvSpPr txBox="1">
            <a:spLocks noChangeArrowheads="1"/>
          </p:cNvSpPr>
          <p:nvPr/>
        </p:nvSpPr>
        <p:spPr bwMode="auto">
          <a:xfrm>
            <a:off x="0" y="241300"/>
            <a:ext cx="1028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0" hangingPunct="0"/>
            <a:r>
              <a:rPr kumimoji="0" lang="en-US" altLang="en-US" sz="2800" dirty="0">
                <a:solidFill>
                  <a:srgbClr val="FFFF00"/>
                </a:solidFill>
                <a:latin typeface="Helvetica"/>
              </a:rPr>
              <a:t>ADIPOSE TISSUE-RELATED LABORATORY PROCEDURES</a:t>
            </a:r>
          </a:p>
        </p:txBody>
      </p:sp>
      <p:sp>
        <p:nvSpPr>
          <p:cNvPr id="17447" name="Line 5"/>
          <p:cNvSpPr>
            <a:spLocks noChangeShapeType="1"/>
          </p:cNvSpPr>
          <p:nvPr/>
        </p:nvSpPr>
        <p:spPr bwMode="auto">
          <a:xfrm flipH="1">
            <a:off x="2813050" y="1498600"/>
            <a:ext cx="85725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Rectangle 43"/>
          <p:cNvSpPr>
            <a:spLocks noChangeArrowheads="1"/>
          </p:cNvSpPr>
          <p:nvPr/>
        </p:nvSpPr>
        <p:spPr bwMode="auto">
          <a:xfrm>
            <a:off x="1184275" y="2032000"/>
            <a:ext cx="2019300" cy="457200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eaLnBrk="0" hangingPunct="0">
              <a:defRPr/>
            </a:pPr>
            <a:r>
              <a:rPr lang="en-US" sz="1800" dirty="0"/>
              <a:t>Whole Tissue</a:t>
            </a:r>
          </a:p>
        </p:txBody>
      </p:sp>
      <p:sp>
        <p:nvSpPr>
          <p:cNvPr id="17449" name="Line 25"/>
          <p:cNvSpPr>
            <a:spLocks noChangeShapeType="1"/>
          </p:cNvSpPr>
          <p:nvPr/>
        </p:nvSpPr>
        <p:spPr bwMode="auto">
          <a:xfrm flipH="1">
            <a:off x="840569" y="2566474"/>
            <a:ext cx="85725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50" name="Text Box 20"/>
          <p:cNvSpPr txBox="1">
            <a:spLocks noChangeArrowheads="1"/>
          </p:cNvSpPr>
          <p:nvPr/>
        </p:nvSpPr>
        <p:spPr bwMode="auto">
          <a:xfrm>
            <a:off x="416370" y="3574000"/>
            <a:ext cx="9620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2000">
                <a:latin typeface="Helvetica"/>
              </a:rPr>
              <a:t>mRNA</a:t>
            </a:r>
          </a:p>
        </p:txBody>
      </p:sp>
      <p:sp>
        <p:nvSpPr>
          <p:cNvPr id="17451" name="Text Box 16"/>
          <p:cNvSpPr txBox="1">
            <a:spLocks noChangeArrowheads="1"/>
          </p:cNvSpPr>
          <p:nvPr/>
        </p:nvSpPr>
        <p:spPr bwMode="auto">
          <a:xfrm>
            <a:off x="416370" y="3289837"/>
            <a:ext cx="1058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2000" dirty="0">
                <a:latin typeface="Helvetica"/>
              </a:rPr>
              <a:t>Protein</a:t>
            </a:r>
          </a:p>
        </p:txBody>
      </p:sp>
      <p:sp>
        <p:nvSpPr>
          <p:cNvPr id="17452" name="Text Box 16"/>
          <p:cNvSpPr txBox="1">
            <a:spLocks noChangeArrowheads="1"/>
          </p:cNvSpPr>
          <p:nvPr/>
        </p:nvSpPr>
        <p:spPr bwMode="auto">
          <a:xfrm>
            <a:off x="416370" y="2999325"/>
            <a:ext cx="1157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2000">
                <a:latin typeface="Helvetica"/>
              </a:rPr>
              <a:t>Imaging</a:t>
            </a:r>
          </a:p>
        </p:txBody>
      </p:sp>
      <p:sp>
        <p:nvSpPr>
          <p:cNvPr id="17453" name="Text Box 16"/>
          <p:cNvSpPr txBox="1">
            <a:spLocks noChangeArrowheads="1"/>
          </p:cNvSpPr>
          <p:nvPr/>
        </p:nvSpPr>
        <p:spPr bwMode="auto">
          <a:xfrm>
            <a:off x="8416925" y="1916113"/>
            <a:ext cx="10588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kumimoji="0" lang="en-US" altLang="en-US" sz="2000">
                <a:latin typeface="Helvetica"/>
              </a:rPr>
              <a:t>Protein</a:t>
            </a:r>
          </a:p>
          <a:p>
            <a:pPr eaLnBrk="0" hangingPunct="0"/>
            <a:r>
              <a:rPr kumimoji="0" lang="en-US" altLang="en-US" sz="2000">
                <a:latin typeface="Helvetica"/>
              </a:rPr>
              <a:t>mRNA</a:t>
            </a:r>
          </a:p>
        </p:txBody>
      </p:sp>
    </p:spTree>
    <p:extLst>
      <p:ext uri="{BB962C8B-B14F-4D97-AF65-F5344CB8AC3E}">
        <p14:creationId xmlns:p14="http://schemas.microsoft.com/office/powerpoint/2010/main" val="360775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4 MAJOR DEFECTS WE FOUND IN ADIPOSE TISSUE FROM PCOS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FFC000"/>
                </a:solidFill>
              </a:rPr>
              <a:t>1. Insulin resistance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2. </a:t>
            </a:r>
            <a:r>
              <a:rPr lang="en-US" dirty="0" err="1" smtClean="0"/>
              <a:t>Adipokines</a:t>
            </a:r>
            <a:r>
              <a:rPr lang="en-US" dirty="0" smtClean="0"/>
              <a:t> secretion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3. Genes expression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4. microRNAs expression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03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942975" y="304800"/>
          <a:ext cx="4200525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Picture" r:id="rId3" imgW="2351493" imgH="4458070" progId="Word.Picture.8">
                  <p:embed/>
                </p:oleObj>
              </mc:Choice>
              <mc:Fallback>
                <p:oleObj name="Picture" r:id="rId3" imgW="2351493" imgH="445807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975" y="304800"/>
                        <a:ext cx="4200525" cy="617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400675" y="241301"/>
            <a:ext cx="46259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3600">
                <a:solidFill>
                  <a:srgbClr val="FFFF00"/>
                </a:solidFill>
              </a:rPr>
              <a:t>INSULIN ACTION IN ADIPOCYTES OF 8 PCOS AND 8 CONTROL WOMEN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845050" y="6483353"/>
            <a:ext cx="5657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b="0" i="1"/>
              <a:t>Ciaraldi et al. J Clin Endocrinol Metab  75:577, 1992 </a:t>
            </a:r>
          </a:p>
        </p:txBody>
      </p:sp>
    </p:spTree>
    <p:extLst>
      <p:ext uri="{BB962C8B-B14F-4D97-AF65-F5344CB8AC3E}">
        <p14:creationId xmlns:p14="http://schemas.microsoft.com/office/powerpoint/2010/main" val="16962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n external file that holds a picture, illustration, etc.&#10;Object name is nihms82052f1.jpg"/>
          <p:cNvPicPr>
            <a:picLocks noChangeAspect="1" noChangeArrowheads="1"/>
          </p:cNvPicPr>
          <p:nvPr/>
        </p:nvPicPr>
        <p:blipFill rotWithShape="1">
          <a:blip r:embed="rId2" cstate="print"/>
          <a:srcRect l="-2581" t="-3667" r="-3172" b="-2329"/>
          <a:stretch/>
        </p:blipFill>
        <p:spPr bwMode="auto">
          <a:xfrm>
            <a:off x="2949708" y="1792872"/>
            <a:ext cx="4678311" cy="364262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45145" y="228600"/>
            <a:ext cx="9853104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INSULIN </a:t>
            </a:r>
            <a:r>
              <a:rPr lang="en-US" sz="3200" b="1" kern="0" dirty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STIMULATED GLUCOSE UPTAKE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IS </a:t>
            </a:r>
            <a:r>
              <a:rPr lang="en-US" sz="3200" b="1" kern="0" dirty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REDUCED IN ADIPOCYTES FROM PCOS 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426428" y="5528396"/>
            <a:ext cx="4626592" cy="338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600" b="0" i="1" dirty="0"/>
              <a:t>Chang et al. </a:t>
            </a:r>
            <a:r>
              <a:rPr lang="en-US" sz="1600" b="0" i="1" dirty="0" err="1"/>
              <a:t>Fertil</a:t>
            </a:r>
            <a:r>
              <a:rPr lang="en-US" sz="1600" b="0" i="1" dirty="0"/>
              <a:t> </a:t>
            </a:r>
            <a:r>
              <a:rPr lang="en-US" sz="1600" b="0" i="1" dirty="0" err="1"/>
              <a:t>Steril</a:t>
            </a:r>
            <a:r>
              <a:rPr lang="en-US" sz="1600" b="0" i="1" dirty="0"/>
              <a:t> 2008; 90:2291-7.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5730338" y="6519867"/>
            <a:ext cx="4549775" cy="3381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1600" b="0" i="1" dirty="0">
                <a:solidFill>
                  <a:schemeClr val="tx1"/>
                </a:solidFill>
              </a:rPr>
              <a:t>Chen et al. Diabetes 62: 2278-86, 2013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956347" y="996062"/>
            <a:ext cx="8965577" cy="5512197"/>
            <a:chOff x="404953" y="274323"/>
            <a:chExt cx="8425543" cy="6243964"/>
          </a:xfrm>
        </p:grpSpPr>
        <p:sp>
          <p:nvSpPr>
            <p:cNvPr id="15" name="Rectangle 14"/>
            <p:cNvSpPr/>
            <p:nvPr/>
          </p:nvSpPr>
          <p:spPr bwMode="auto">
            <a:xfrm>
              <a:off x="404953" y="274323"/>
              <a:ext cx="8425543" cy="592680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16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17236" y="287468"/>
              <a:ext cx="8400978" cy="6230819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54842" y="153099"/>
            <a:ext cx="9567080" cy="84296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NO OBVIOUS DEFECT IN </a:t>
            </a:r>
            <a:r>
              <a:rPr lang="en-US" sz="2400" b="1" dirty="0" err="1" smtClean="0">
                <a:solidFill>
                  <a:srgbClr val="FFFF00"/>
                </a:solidFill>
                <a:latin typeface="+mj-lt"/>
              </a:rPr>
              <a:t>PI3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-K/</a:t>
            </a:r>
            <a:r>
              <a:rPr lang="en-US" sz="2400" b="1" dirty="0" err="1" smtClean="0">
                <a:solidFill>
                  <a:srgbClr val="FFFF00"/>
                </a:solidFill>
                <a:latin typeface="+mj-lt"/>
              </a:rPr>
              <a:t>AKT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 INSULIN-SIGNALING PATHWAY IN ADIPOSE OF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PCOS</a:t>
            </a:r>
            <a:endParaRPr lang="en-US" sz="2400" b="1" kern="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87235" y="433137"/>
            <a:ext cx="9853104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GLUT-4 </a:t>
            </a:r>
            <a:r>
              <a:rPr lang="en-US" sz="3200" b="1" kern="0" dirty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EXPRESSION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IS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REDUCED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IN </a:t>
            </a:r>
            <a:r>
              <a:rPr lang="en-US" sz="3200" b="1" kern="0" dirty="0" smtClean="0">
                <a:solidFill>
                  <a:srgbClr val="FFFF00"/>
                </a:solidFill>
              </a:rPr>
              <a:t>ADIPOCYTES </a:t>
            </a:r>
            <a:r>
              <a:rPr lang="en-US" sz="3200" b="1" kern="0" dirty="0">
                <a:solidFill>
                  <a:srgbClr val="FFFF00"/>
                </a:solidFill>
              </a:rPr>
              <a:t>FROM PCOS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AND NEGATIVELY CORRELATED TO HOMA-IR</a:t>
            </a:r>
            <a:endParaRPr lang="en-US" sz="3200" b="1" kern="0" dirty="0">
              <a:solidFill>
                <a:srgbClr val="FFFF00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235" y="2321783"/>
            <a:ext cx="4817035" cy="321981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414125" y="6421565"/>
            <a:ext cx="4976854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600" b="0" i="1" dirty="0"/>
              <a:t>Chen et al. Diabetes 62: 2278-86, 2013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901" y="2321783"/>
            <a:ext cx="4817035" cy="321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7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175404" y="6054791"/>
            <a:ext cx="100536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dirty="0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Simplified scheme of </a:t>
            </a:r>
            <a:r>
              <a:rPr kumimoji="0" lang="en-US" altLang="en-US" sz="1400" dirty="0" err="1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MAPK</a:t>
            </a:r>
            <a:r>
              <a:rPr kumimoji="0" lang="en-US" altLang="en-US" sz="1400" dirty="0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 cascades. </a:t>
            </a:r>
            <a:r>
              <a:rPr kumimoji="0" lang="en-US" altLang="en-US" sz="1400" b="0" dirty="0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Total, basal and insulin stimulated phosphorylated proteins of selected components of the </a:t>
            </a:r>
            <a:r>
              <a:rPr kumimoji="0" lang="en-US" altLang="en-US" sz="1400" b="0" dirty="0" err="1" smtClean="0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MAPK</a:t>
            </a:r>
            <a:r>
              <a:rPr kumimoji="0" lang="en-US" altLang="en-US" sz="1400" b="0" dirty="0" smtClean="0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 are </a:t>
            </a:r>
            <a:r>
              <a:rPr kumimoji="0" lang="en-US" altLang="en-US" sz="1400" b="0" dirty="0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represented by bars (medium ± SE): </a:t>
            </a:r>
            <a:r>
              <a:rPr kumimoji="0" lang="en-US" altLang="en-US" sz="1400" b="0" dirty="0" err="1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p38</a:t>
            </a:r>
            <a:r>
              <a:rPr kumimoji="0" lang="en-US" altLang="en-US" sz="1400" b="0" dirty="0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 (blue), </a:t>
            </a:r>
            <a:r>
              <a:rPr kumimoji="0" lang="en-US" altLang="en-US" sz="1400" b="0" dirty="0" err="1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SAPK</a:t>
            </a:r>
            <a:r>
              <a:rPr kumimoji="0" lang="en-US" altLang="en-US" sz="1400" b="0" dirty="0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/</a:t>
            </a:r>
            <a:r>
              <a:rPr kumimoji="0" lang="en-US" altLang="en-US" sz="1400" b="0" dirty="0" err="1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JNK</a:t>
            </a:r>
            <a:r>
              <a:rPr kumimoji="0" lang="en-US" altLang="en-US" sz="1400" b="0" dirty="0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 (red) and </a:t>
            </a:r>
            <a:r>
              <a:rPr kumimoji="0" lang="en-US" altLang="en-US" sz="1400" b="0" dirty="0" err="1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ERK1</a:t>
            </a:r>
            <a:r>
              <a:rPr kumimoji="0" lang="en-US" altLang="en-US" sz="1400" b="0" dirty="0">
                <a:solidFill>
                  <a:srgbClr val="FFFF00"/>
                </a:solidFill>
                <a:ea typeface="Times New Roman" pitchFamily="18" charset="0"/>
                <a:cs typeface="Arial" pitchFamily="34" charset="0"/>
              </a:rPr>
              <a:t>/2 (green) </a:t>
            </a:r>
          </a:p>
        </p:txBody>
      </p:sp>
      <p:sp>
        <p:nvSpPr>
          <p:cNvPr id="22531" name="Rectangle 44"/>
          <p:cNvSpPr>
            <a:spLocks noChangeArrowheads="1"/>
          </p:cNvSpPr>
          <p:nvPr/>
        </p:nvSpPr>
        <p:spPr bwMode="auto">
          <a:xfrm>
            <a:off x="0" y="82552"/>
            <a:ext cx="10287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800" dirty="0" err="1">
                <a:solidFill>
                  <a:srgbClr val="FFFF00"/>
                </a:solidFill>
              </a:rPr>
              <a:t>MAPK</a:t>
            </a:r>
            <a:r>
              <a:rPr kumimoji="0" lang="en-US" altLang="en-US" sz="2800" dirty="0">
                <a:solidFill>
                  <a:srgbClr val="FFFF00"/>
                </a:solidFill>
              </a:rPr>
              <a:t> PATHWAY IN ADIPOCYTES OF PCOS</a:t>
            </a:r>
          </a:p>
        </p:txBody>
      </p:sp>
      <p:pic>
        <p:nvPicPr>
          <p:cNvPr id="22532" name="Picture 14" descr="ERK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" t="2184" r="7745" b="957"/>
          <a:stretch>
            <a:fillRect/>
          </a:stretch>
        </p:blipFill>
        <p:spPr bwMode="auto">
          <a:xfrm>
            <a:off x="1446213" y="698500"/>
            <a:ext cx="7421562" cy="538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88404" y="6527727"/>
            <a:ext cx="4498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 smtClean="0"/>
              <a:t>Chen et al, unpublished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424486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42" y="560592"/>
            <a:ext cx="3411141" cy="565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650" y="3607066"/>
            <a:ext cx="4509493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477406" y="638518"/>
            <a:ext cx="5517932" cy="278261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b="1" dirty="0">
                <a:solidFill>
                  <a:srgbClr val="FFFF00"/>
                </a:solidFill>
              </a:rPr>
              <a:t>THE ERK1/2 SIGNALING PATHWAY IS CONSTITUTIVELY INCREASED IN THE SKELETAL </a:t>
            </a:r>
            <a:r>
              <a:rPr lang="en-US" b="1" dirty="0" smtClean="0">
                <a:solidFill>
                  <a:srgbClr val="FFFF00"/>
                </a:solidFill>
              </a:rPr>
              <a:t>MUSCLE </a:t>
            </a:r>
            <a:r>
              <a:rPr lang="en-US" b="1" dirty="0">
                <a:solidFill>
                  <a:srgbClr val="FFFF00"/>
                </a:solidFill>
              </a:rPr>
              <a:t>OF WOMEN WITH </a:t>
            </a:r>
            <a:r>
              <a:rPr lang="en-US" b="1" dirty="0" err="1">
                <a:solidFill>
                  <a:srgbClr val="FFFF00"/>
                </a:solidFill>
              </a:rPr>
              <a:t>PCOS</a:t>
            </a:r>
            <a:endParaRPr lang="en-US" b="1" kern="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54600" y="6489700"/>
            <a:ext cx="523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i="1" dirty="0" err="1" smtClean="0"/>
              <a:t>Corbould</a:t>
            </a:r>
            <a:r>
              <a:rPr lang="en-US" sz="1800" i="1" dirty="0" smtClean="0"/>
              <a:t> et al. Diabetes 2006; 55:751-9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49766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Insulin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1. Insulin stimulated glucose uptake is lower in PCOS adipocytes compared to control.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2. No defects detect in insulin-PI3K signaling pathway.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3. Basal ERK phosphorylation is increased in PCOS adipocytes.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4</a:t>
            </a:r>
            <a:r>
              <a:rPr lang="en-US" sz="2400" dirty="0" smtClean="0"/>
              <a:t>. GLUT4 </a:t>
            </a:r>
            <a:r>
              <a:rPr lang="en-US" sz="2400" dirty="0"/>
              <a:t>protein expression is decreased in adipocytes </a:t>
            </a:r>
            <a:r>
              <a:rPr lang="en-US" sz="2400" dirty="0" smtClean="0"/>
              <a:t>from PCOS and negatively correlated with HOMA-IR, thus the </a:t>
            </a:r>
            <a:r>
              <a:rPr lang="en-US" sz="2400" dirty="0"/>
              <a:t>loss of GLUT4 in the adipocytes may be a </a:t>
            </a:r>
            <a:r>
              <a:rPr lang="en-US" sz="2400" dirty="0" smtClean="0"/>
              <a:t>significant contributor </a:t>
            </a:r>
            <a:r>
              <a:rPr lang="en-US" sz="2400" dirty="0"/>
              <a:t>to the IR in PCOS </a:t>
            </a:r>
            <a:r>
              <a:rPr lang="en-US" sz="2400" dirty="0" smtClean="0"/>
              <a:t>patients.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2783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4 MAJOR DEFECTS WE FOUND IN ADIPOSE TISSUE FROM PCOS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1. Insulin resistance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FFC000"/>
                </a:solidFill>
              </a:rPr>
              <a:t>2. </a:t>
            </a:r>
            <a:r>
              <a:rPr lang="en-US" dirty="0" err="1" smtClean="0">
                <a:solidFill>
                  <a:srgbClr val="FFC000"/>
                </a:solidFill>
              </a:rPr>
              <a:t>Adipokines</a:t>
            </a:r>
            <a:r>
              <a:rPr lang="en-US" dirty="0" smtClean="0">
                <a:solidFill>
                  <a:srgbClr val="FFC000"/>
                </a:solidFill>
              </a:rPr>
              <a:t> secretion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3. Genes expression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4. microRNAs expression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64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5"/>
          <p:cNvSpPr>
            <a:spLocks noChangeArrowheads="1"/>
          </p:cNvSpPr>
          <p:nvPr/>
        </p:nvSpPr>
        <p:spPr bwMode="auto">
          <a:xfrm>
            <a:off x="-10212" y="135967"/>
            <a:ext cx="1028699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en-US" b="1" dirty="0" smtClean="0">
                <a:solidFill>
                  <a:srgbClr val="FFFF00"/>
                </a:solidFill>
                <a:latin typeface="Verdana" pitchFamily="34" charset="0"/>
              </a:rPr>
              <a:t>EFFECT OF IL-6, MCP-1 AND </a:t>
            </a:r>
            <a:r>
              <a:rPr lang="en-US" altLang="en-US" b="1" dirty="0" smtClean="0">
                <a:solidFill>
                  <a:srgbClr val="FFFF00"/>
                </a:solidFill>
                <a:latin typeface="Verdana" pitchFamily="34" charset="0"/>
              </a:rPr>
              <a:t>TNF-</a:t>
            </a:r>
            <a:r>
              <a:rPr lang="en-US" altLang="en-US" b="1" dirty="0" smtClean="0">
                <a:solidFill>
                  <a:srgbClr val="FFFF00"/>
                </a:solidFill>
                <a:latin typeface="Symbol" panose="05050102010706020507" pitchFamily="18" charset="2"/>
              </a:rPr>
              <a:t>a</a:t>
            </a:r>
            <a:r>
              <a:rPr lang="en-US" altLang="en-US" b="1" dirty="0" smtClean="0">
                <a:solidFill>
                  <a:srgbClr val="FFFF00"/>
                </a:solidFill>
                <a:latin typeface="Verdana" pitchFamily="34" charset="0"/>
              </a:rPr>
              <a:t> </a:t>
            </a:r>
            <a:r>
              <a:rPr lang="en-US" altLang="en-US" b="1" dirty="0" smtClean="0">
                <a:solidFill>
                  <a:srgbClr val="FFFF00"/>
                </a:solidFill>
                <a:latin typeface="Verdana" pitchFamily="34" charset="0"/>
              </a:rPr>
              <a:t>ON ADIPONECTIN SECRETION IN PCOS</a:t>
            </a:r>
            <a:endParaRPr lang="en-US" altLang="en-US" b="1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293499" y="6545883"/>
            <a:ext cx="5983287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1600" b="0" i="1" dirty="0" err="1"/>
              <a:t>Chazenbalk</a:t>
            </a:r>
            <a:r>
              <a:rPr lang="en-US" sz="1600" b="0" i="1" dirty="0"/>
              <a:t> et al. J </a:t>
            </a:r>
            <a:r>
              <a:rPr lang="en-US" sz="1600" b="0" i="1" dirty="0" err="1"/>
              <a:t>Clin</a:t>
            </a:r>
            <a:r>
              <a:rPr lang="en-US" sz="1600" b="0" i="1" dirty="0"/>
              <a:t> </a:t>
            </a:r>
            <a:r>
              <a:rPr lang="en-US" sz="1600" b="0" i="1" dirty="0" err="1"/>
              <a:t>Endocrinol</a:t>
            </a:r>
            <a:r>
              <a:rPr lang="en-US" sz="1600" b="0" i="1" dirty="0"/>
              <a:t> </a:t>
            </a:r>
            <a:r>
              <a:rPr lang="en-US" sz="1600" b="0" i="1" dirty="0" err="1"/>
              <a:t>Metab</a:t>
            </a:r>
            <a:r>
              <a:rPr lang="en-US" sz="1600" b="0" i="1" dirty="0"/>
              <a:t> 95: 935-942, 2010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94" t="-2678" r="-3216" b="-2480"/>
          <a:stretch/>
        </p:blipFill>
        <p:spPr bwMode="auto">
          <a:xfrm>
            <a:off x="1614897" y="1102834"/>
            <a:ext cx="6652803" cy="5292542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3"/>
          <p:cNvGrpSpPr>
            <a:grpSpLocks/>
          </p:cNvGrpSpPr>
          <p:nvPr/>
        </p:nvGrpSpPr>
        <p:grpSpPr bwMode="auto">
          <a:xfrm>
            <a:off x="726033" y="860271"/>
            <a:ext cx="9058464" cy="5816655"/>
            <a:chOff x="662" y="540"/>
            <a:chExt cx="4598" cy="3787"/>
          </a:xfrm>
        </p:grpSpPr>
        <p:pic>
          <p:nvPicPr>
            <p:cNvPr id="27652" name="Picture 7"/>
            <p:cNvPicPr>
              <a:picLocks noChangeAspect="1" noChangeArrowheads="1"/>
            </p:cNvPicPr>
            <p:nvPr/>
          </p:nvPicPr>
          <p:blipFill>
            <a:blip r:embed="rId2">
              <a:lum contras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" y="540"/>
              <a:ext cx="2274" cy="1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3" name="Picture 8"/>
            <p:cNvPicPr>
              <a:picLocks noChangeAspect="1" noChangeArrowheads="1"/>
            </p:cNvPicPr>
            <p:nvPr/>
          </p:nvPicPr>
          <p:blipFill>
            <a:blip r:embed="rId3">
              <a:lum contras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0" y="552"/>
              <a:ext cx="2270" cy="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4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" y="2481"/>
              <a:ext cx="2259" cy="1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651" name="Text Box 7"/>
          <p:cNvSpPr txBox="1">
            <a:spLocks noChangeArrowheads="1"/>
          </p:cNvSpPr>
          <p:nvPr/>
        </p:nvSpPr>
        <p:spPr bwMode="auto">
          <a:xfrm>
            <a:off x="-9525" y="204789"/>
            <a:ext cx="103393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800" dirty="0">
                <a:solidFill>
                  <a:srgbClr val="FFFF00"/>
                </a:solidFill>
              </a:rPr>
              <a:t>MACROPHAGES INFILTRATING HUMAN ADIPOSE TISSUE</a:t>
            </a:r>
          </a:p>
        </p:txBody>
      </p:sp>
    </p:spTree>
    <p:extLst>
      <p:ext uri="{BB962C8B-B14F-4D97-AF65-F5344CB8AC3E}">
        <p14:creationId xmlns:p14="http://schemas.microsoft.com/office/powerpoint/2010/main" val="254515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0" y="217488"/>
            <a:ext cx="10287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3600">
                <a:solidFill>
                  <a:srgbClr val="FFFF00"/>
                </a:solidFill>
              </a:rPr>
              <a:t>CROSS-TALK BETWEEN ADIPOCYTES                                                                                 AND ADIPOSE TISSUE MACROPHAGES</a:t>
            </a:r>
            <a:r>
              <a:rPr kumimoji="0" lang="en-US" altLang="en-US" sz="140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3" y="249808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0452902"/>
              </p:ext>
            </p:extLst>
          </p:nvPr>
        </p:nvGraphicFramePr>
        <p:xfrm>
          <a:off x="5271732" y="2415014"/>
          <a:ext cx="4886325" cy="278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6" name="Slide" r:id="rId3" imgW="3108941" imgH="2330030" progId="PowerPoint.Slide.8">
                  <p:embed/>
                </p:oleObj>
              </mc:Choice>
              <mc:Fallback>
                <p:oleObj name="Slide" r:id="rId3" imgW="3108941" imgH="233003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889" t="6403" r="2722" b="36673"/>
                      <a:stretch>
                        <a:fillRect/>
                      </a:stretch>
                    </p:blipFill>
                    <p:spPr bwMode="auto">
                      <a:xfrm>
                        <a:off x="5271732" y="2415014"/>
                        <a:ext cx="4886325" cy="2789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77" name="Picture 7" descr="Fi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" t="5333" r="8600" b="-4266"/>
          <a:stretch>
            <a:fillRect/>
          </a:stretch>
        </p:blipFill>
        <p:spPr bwMode="auto">
          <a:xfrm>
            <a:off x="234950" y="1724025"/>
            <a:ext cx="4927600" cy="492760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8678" name="Rectangle 9"/>
          <p:cNvSpPr>
            <a:spLocks noChangeArrowheads="1"/>
          </p:cNvSpPr>
          <p:nvPr/>
        </p:nvSpPr>
        <p:spPr bwMode="auto">
          <a:xfrm>
            <a:off x="2054733" y="6332542"/>
            <a:ext cx="30728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 b="0" i="1">
                <a:solidFill>
                  <a:schemeClr val="bg2"/>
                </a:solidFill>
                <a:latin typeface="Helvetica"/>
              </a:rPr>
              <a:t>Neels &amp; Olefsky. J Clin Invest 2006;116:33</a:t>
            </a:r>
          </a:p>
        </p:txBody>
      </p:sp>
    </p:spTree>
    <p:extLst>
      <p:ext uri="{BB962C8B-B14F-4D97-AF65-F5344CB8AC3E}">
        <p14:creationId xmlns:p14="http://schemas.microsoft.com/office/powerpoint/2010/main" val="120763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38113"/>
            <a:ext cx="10287000" cy="881062"/>
          </a:xfrm>
        </p:spPr>
        <p:txBody>
          <a:bodyPr/>
          <a:lstStyle/>
          <a:p>
            <a:r>
              <a:rPr lang="en-US" altLang="en-US" sz="2900" smtClean="0">
                <a:effectLst/>
              </a:rPr>
              <a:t>RESPONSE OF ADIPOKINE SECRETION TO ADIPOCYTE-RESIDENT MACROPHAGE CO-CULTURE IN PCOS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997200" y="6469063"/>
            <a:ext cx="7289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b="0" i="1" dirty="0"/>
              <a:t>Chazenbalk et al. JCEM 2010; </a:t>
            </a:r>
            <a:r>
              <a:rPr kumimoji="0" lang="en-US" altLang="en-US" sz="1800" b="0" i="1" dirty="0" smtClean="0"/>
              <a:t>95:935-42</a:t>
            </a:r>
            <a:endParaRPr kumimoji="0" lang="en-US" altLang="en-US" sz="1800" b="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17" y="1239249"/>
            <a:ext cx="3094344" cy="53162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748" y="2298032"/>
            <a:ext cx="6481279" cy="294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82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Adiponectin</a:t>
            </a:r>
            <a:r>
              <a:rPr lang="en-US" dirty="0" smtClean="0"/>
              <a:t> secretion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2400" dirty="0"/>
              <a:t>Our results suggest that </a:t>
            </a:r>
            <a:r>
              <a:rPr lang="en-US" sz="2400" dirty="0" err="1" smtClean="0"/>
              <a:t>adiponectin</a:t>
            </a:r>
            <a:r>
              <a:rPr lang="en-US" sz="2400" dirty="0" smtClean="0"/>
              <a:t> secretion </a:t>
            </a:r>
            <a:r>
              <a:rPr lang="en-US" sz="2400" dirty="0"/>
              <a:t>by adipocytes in response to </a:t>
            </a:r>
            <a:r>
              <a:rPr lang="en-US" sz="2400" dirty="0" smtClean="0"/>
              <a:t>cytokines/</a:t>
            </a:r>
            <a:r>
              <a:rPr lang="en-US" sz="2400" dirty="0" err="1" smtClean="0"/>
              <a:t>chemokines</a:t>
            </a:r>
            <a:r>
              <a:rPr lang="en-US" sz="2400" dirty="0"/>
              <a:t>, and most notably in </a:t>
            </a:r>
            <a:r>
              <a:rPr lang="en-US" sz="2400" dirty="0" smtClean="0"/>
              <a:t>response to TNF-</a:t>
            </a:r>
            <a:r>
              <a:rPr lang="en-US" sz="2400" dirty="0" smtClean="0">
                <a:latin typeface="Symbol" panose="05050102010706020507" pitchFamily="18" charset="2"/>
              </a:rPr>
              <a:t>a</a:t>
            </a:r>
            <a:r>
              <a:rPr lang="en-US" sz="2400" dirty="0" smtClean="0"/>
              <a:t> </a:t>
            </a:r>
            <a:r>
              <a:rPr lang="en-US" sz="2400" dirty="0"/>
              <a:t>and direct </a:t>
            </a:r>
            <a:r>
              <a:rPr lang="en-US" sz="2400" dirty="0" err="1" smtClean="0"/>
              <a:t>coculture</a:t>
            </a:r>
            <a:r>
              <a:rPr lang="en-US" sz="2400" dirty="0" smtClean="0"/>
              <a:t> with </a:t>
            </a:r>
            <a:r>
              <a:rPr lang="en-US" sz="2400" dirty="0"/>
              <a:t>ATMs, differs between PCOS </a:t>
            </a:r>
            <a:r>
              <a:rPr lang="en-US" sz="2400" dirty="0" smtClean="0"/>
              <a:t>and control </a:t>
            </a:r>
            <a:r>
              <a:rPr lang="en-US" sz="2400" dirty="0"/>
              <a:t>women, favoring greater </a:t>
            </a:r>
            <a:r>
              <a:rPr lang="en-US" sz="2400" dirty="0" smtClean="0"/>
              <a:t>suppression of </a:t>
            </a:r>
            <a:r>
              <a:rPr lang="en-US" sz="2400" dirty="0" err="1" smtClean="0"/>
              <a:t>adiponectin</a:t>
            </a:r>
            <a:r>
              <a:rPr lang="en-US" sz="2400" dirty="0" smtClean="0"/>
              <a:t> </a:t>
            </a:r>
            <a:r>
              <a:rPr lang="en-US" sz="2400" dirty="0"/>
              <a:t>in PCOS</a:t>
            </a:r>
          </a:p>
        </p:txBody>
      </p:sp>
    </p:spTree>
    <p:extLst>
      <p:ext uri="{BB962C8B-B14F-4D97-AF65-F5344CB8AC3E}">
        <p14:creationId xmlns:p14="http://schemas.microsoft.com/office/powerpoint/2010/main" val="262386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4 MAJOR DEFECTS WE FOUND IN ADIPOSE TISSUE FROM PCOS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1. Insulin resistance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2. </a:t>
            </a:r>
            <a:r>
              <a:rPr lang="en-US" dirty="0" err="1" smtClean="0"/>
              <a:t>Adipokines</a:t>
            </a:r>
            <a:r>
              <a:rPr lang="en-US" dirty="0" smtClean="0"/>
              <a:t> secretion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FFC000"/>
                </a:solidFill>
              </a:rPr>
              <a:t>3. Genes expression- cDNA microarray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4. microRNAs expression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6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"/>
          <p:cNvSpPr txBox="1">
            <a:spLocks noChangeArrowheads="1"/>
          </p:cNvSpPr>
          <p:nvPr/>
        </p:nvSpPr>
        <p:spPr bwMode="auto">
          <a:xfrm>
            <a:off x="7767640" y="5905373"/>
            <a:ext cx="23812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PCOS        Control  </a:t>
            </a:r>
          </a:p>
        </p:txBody>
      </p:sp>
      <p:sp>
        <p:nvSpPr>
          <p:cNvPr id="33795" name="Rectangle 6"/>
          <p:cNvSpPr>
            <a:spLocks noChangeArrowheads="1"/>
          </p:cNvSpPr>
          <p:nvPr/>
        </p:nvSpPr>
        <p:spPr bwMode="auto">
          <a:xfrm>
            <a:off x="2008188" y="1851753"/>
            <a:ext cx="193676" cy="304800"/>
          </a:xfrm>
          <a:prstGeom prst="rect">
            <a:avLst/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796" name="Rectangle 7"/>
          <p:cNvSpPr>
            <a:spLocks noChangeArrowheads="1"/>
          </p:cNvSpPr>
          <p:nvPr/>
        </p:nvSpPr>
        <p:spPr bwMode="auto">
          <a:xfrm>
            <a:off x="2422526" y="2004153"/>
            <a:ext cx="192088" cy="152400"/>
          </a:xfrm>
          <a:prstGeom prst="rect">
            <a:avLst/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835275" y="2004153"/>
            <a:ext cx="193676" cy="152400"/>
          </a:xfrm>
          <a:prstGeom prst="rect">
            <a:avLst/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798" name="Rectangle 9"/>
          <p:cNvSpPr>
            <a:spLocks noChangeArrowheads="1"/>
          </p:cNvSpPr>
          <p:nvPr/>
        </p:nvSpPr>
        <p:spPr bwMode="auto">
          <a:xfrm>
            <a:off x="3238500" y="2012091"/>
            <a:ext cx="193676" cy="144462"/>
          </a:xfrm>
          <a:prstGeom prst="rect">
            <a:avLst/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799" name="Rectangle 10"/>
          <p:cNvSpPr>
            <a:spLocks noChangeArrowheads="1"/>
          </p:cNvSpPr>
          <p:nvPr/>
        </p:nvSpPr>
        <p:spPr bwMode="auto">
          <a:xfrm>
            <a:off x="3651250" y="2021620"/>
            <a:ext cx="193676" cy="134937"/>
          </a:xfrm>
          <a:prstGeom prst="rect">
            <a:avLst/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800" name="Rectangle 11"/>
          <p:cNvSpPr>
            <a:spLocks noChangeArrowheads="1"/>
          </p:cNvSpPr>
          <p:nvPr/>
        </p:nvSpPr>
        <p:spPr bwMode="auto">
          <a:xfrm>
            <a:off x="4065588" y="2021620"/>
            <a:ext cx="192087" cy="134937"/>
          </a:xfrm>
          <a:prstGeom prst="rect">
            <a:avLst/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801" name="Rectangle 12"/>
          <p:cNvSpPr>
            <a:spLocks noChangeArrowheads="1"/>
          </p:cNvSpPr>
          <p:nvPr/>
        </p:nvSpPr>
        <p:spPr bwMode="auto">
          <a:xfrm>
            <a:off x="4478338" y="2156553"/>
            <a:ext cx="193676" cy="133350"/>
          </a:xfrm>
          <a:prstGeom prst="rect">
            <a:avLst/>
          </a:prstGeom>
          <a:gradFill rotWithShape="1">
            <a:gsLst>
              <a:gs pos="0">
                <a:srgbClr val="004700"/>
              </a:gs>
              <a:gs pos="50000">
                <a:srgbClr val="009900"/>
              </a:gs>
              <a:gs pos="100000">
                <a:srgbClr val="0047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802" name="Rectangle 13"/>
          <p:cNvSpPr>
            <a:spLocks noChangeArrowheads="1"/>
          </p:cNvSpPr>
          <p:nvPr/>
        </p:nvSpPr>
        <p:spPr bwMode="auto">
          <a:xfrm>
            <a:off x="4892675" y="2156557"/>
            <a:ext cx="192088" cy="142875"/>
          </a:xfrm>
          <a:prstGeom prst="rect">
            <a:avLst/>
          </a:prstGeom>
          <a:gradFill rotWithShape="1">
            <a:gsLst>
              <a:gs pos="0">
                <a:srgbClr val="004700"/>
              </a:gs>
              <a:gs pos="50000">
                <a:srgbClr val="009900"/>
              </a:gs>
              <a:gs pos="100000">
                <a:srgbClr val="0047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803" name="Rectangle 14"/>
          <p:cNvSpPr>
            <a:spLocks noChangeArrowheads="1"/>
          </p:cNvSpPr>
          <p:nvPr/>
        </p:nvSpPr>
        <p:spPr bwMode="auto">
          <a:xfrm>
            <a:off x="5305425" y="2156557"/>
            <a:ext cx="193676" cy="142875"/>
          </a:xfrm>
          <a:prstGeom prst="rect">
            <a:avLst/>
          </a:prstGeom>
          <a:gradFill rotWithShape="1">
            <a:gsLst>
              <a:gs pos="0">
                <a:srgbClr val="004700"/>
              </a:gs>
              <a:gs pos="50000">
                <a:srgbClr val="009900"/>
              </a:gs>
              <a:gs pos="100000">
                <a:srgbClr val="0047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804" name="Rectangle 15"/>
          <p:cNvSpPr>
            <a:spLocks noChangeArrowheads="1"/>
          </p:cNvSpPr>
          <p:nvPr/>
        </p:nvSpPr>
        <p:spPr bwMode="auto">
          <a:xfrm>
            <a:off x="5708650" y="2156553"/>
            <a:ext cx="193676" cy="160338"/>
          </a:xfrm>
          <a:prstGeom prst="rect">
            <a:avLst/>
          </a:prstGeom>
          <a:gradFill rotWithShape="1">
            <a:gsLst>
              <a:gs pos="0">
                <a:srgbClr val="004700"/>
              </a:gs>
              <a:gs pos="50000">
                <a:srgbClr val="009900"/>
              </a:gs>
              <a:gs pos="100000">
                <a:srgbClr val="0047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805" name="Rectangle 16"/>
          <p:cNvSpPr>
            <a:spLocks noChangeArrowheads="1"/>
          </p:cNvSpPr>
          <p:nvPr/>
        </p:nvSpPr>
        <p:spPr bwMode="auto">
          <a:xfrm>
            <a:off x="6121400" y="2156553"/>
            <a:ext cx="193676" cy="223838"/>
          </a:xfrm>
          <a:prstGeom prst="rect">
            <a:avLst/>
          </a:prstGeom>
          <a:gradFill rotWithShape="1">
            <a:gsLst>
              <a:gs pos="0">
                <a:srgbClr val="004700"/>
              </a:gs>
              <a:gs pos="50000">
                <a:srgbClr val="009900"/>
              </a:gs>
              <a:gs pos="100000">
                <a:srgbClr val="0047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806" name="Rectangle 17"/>
          <p:cNvSpPr>
            <a:spLocks noChangeArrowheads="1"/>
          </p:cNvSpPr>
          <p:nvPr/>
        </p:nvSpPr>
        <p:spPr bwMode="auto">
          <a:xfrm>
            <a:off x="6535738" y="2156557"/>
            <a:ext cx="192087" cy="233363"/>
          </a:xfrm>
          <a:prstGeom prst="rect">
            <a:avLst/>
          </a:prstGeom>
          <a:gradFill rotWithShape="1">
            <a:gsLst>
              <a:gs pos="0">
                <a:srgbClr val="004700"/>
              </a:gs>
              <a:gs pos="50000">
                <a:srgbClr val="009900"/>
              </a:gs>
              <a:gs pos="100000">
                <a:srgbClr val="0047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807" name="Rectangle 18"/>
          <p:cNvSpPr>
            <a:spLocks noChangeArrowheads="1"/>
          </p:cNvSpPr>
          <p:nvPr/>
        </p:nvSpPr>
        <p:spPr bwMode="auto">
          <a:xfrm>
            <a:off x="6948488" y="2156553"/>
            <a:ext cx="193676" cy="241300"/>
          </a:xfrm>
          <a:prstGeom prst="rect">
            <a:avLst/>
          </a:prstGeom>
          <a:gradFill rotWithShape="1">
            <a:gsLst>
              <a:gs pos="0">
                <a:srgbClr val="004700"/>
              </a:gs>
              <a:gs pos="50000">
                <a:srgbClr val="009900"/>
              </a:gs>
              <a:gs pos="100000">
                <a:srgbClr val="0047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808" name="Rectangle 19"/>
          <p:cNvSpPr>
            <a:spLocks noChangeArrowheads="1"/>
          </p:cNvSpPr>
          <p:nvPr/>
        </p:nvSpPr>
        <p:spPr bwMode="auto">
          <a:xfrm>
            <a:off x="7362825" y="2156557"/>
            <a:ext cx="192088" cy="295275"/>
          </a:xfrm>
          <a:prstGeom prst="rect">
            <a:avLst/>
          </a:prstGeom>
          <a:gradFill rotWithShape="1">
            <a:gsLst>
              <a:gs pos="0">
                <a:srgbClr val="004700"/>
              </a:gs>
              <a:gs pos="50000">
                <a:srgbClr val="009900"/>
              </a:gs>
              <a:gs pos="100000">
                <a:srgbClr val="0047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809" name="Rectangle 20"/>
          <p:cNvSpPr>
            <a:spLocks noChangeArrowheads="1"/>
          </p:cNvSpPr>
          <p:nvPr/>
        </p:nvSpPr>
        <p:spPr bwMode="auto">
          <a:xfrm>
            <a:off x="7775574" y="2156557"/>
            <a:ext cx="193676" cy="555625"/>
          </a:xfrm>
          <a:prstGeom prst="rect">
            <a:avLst/>
          </a:prstGeom>
          <a:gradFill rotWithShape="1">
            <a:gsLst>
              <a:gs pos="0">
                <a:srgbClr val="004700"/>
              </a:gs>
              <a:gs pos="50000">
                <a:srgbClr val="009900"/>
              </a:gs>
              <a:gs pos="100000">
                <a:srgbClr val="0047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810" name="Rectangle 21"/>
          <p:cNvSpPr>
            <a:spLocks noChangeArrowheads="1"/>
          </p:cNvSpPr>
          <p:nvPr/>
        </p:nvSpPr>
        <p:spPr bwMode="auto">
          <a:xfrm>
            <a:off x="8178800" y="2156553"/>
            <a:ext cx="193676" cy="1201738"/>
          </a:xfrm>
          <a:prstGeom prst="rect">
            <a:avLst/>
          </a:prstGeom>
          <a:gradFill rotWithShape="1">
            <a:gsLst>
              <a:gs pos="0">
                <a:srgbClr val="004700"/>
              </a:gs>
              <a:gs pos="50000">
                <a:srgbClr val="009900"/>
              </a:gs>
              <a:gs pos="100000">
                <a:srgbClr val="0047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811" name="Rectangle 22"/>
          <p:cNvSpPr>
            <a:spLocks noChangeArrowheads="1"/>
          </p:cNvSpPr>
          <p:nvPr/>
        </p:nvSpPr>
        <p:spPr bwMode="auto">
          <a:xfrm>
            <a:off x="8593138" y="2156553"/>
            <a:ext cx="192087" cy="1290638"/>
          </a:xfrm>
          <a:prstGeom prst="rect">
            <a:avLst/>
          </a:prstGeom>
          <a:gradFill rotWithShape="1">
            <a:gsLst>
              <a:gs pos="0">
                <a:srgbClr val="004700"/>
              </a:gs>
              <a:gs pos="50000">
                <a:srgbClr val="009900"/>
              </a:gs>
              <a:gs pos="100000">
                <a:srgbClr val="0047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812" name="Rectangle 23"/>
          <p:cNvSpPr>
            <a:spLocks noChangeArrowheads="1"/>
          </p:cNvSpPr>
          <p:nvPr/>
        </p:nvSpPr>
        <p:spPr bwMode="auto">
          <a:xfrm>
            <a:off x="9005888" y="2156553"/>
            <a:ext cx="177800" cy="1689100"/>
          </a:xfrm>
          <a:prstGeom prst="rect">
            <a:avLst/>
          </a:prstGeom>
          <a:gradFill rotWithShape="1">
            <a:gsLst>
              <a:gs pos="0">
                <a:srgbClr val="004700"/>
              </a:gs>
              <a:gs pos="50000">
                <a:srgbClr val="009900"/>
              </a:gs>
              <a:gs pos="100000">
                <a:srgbClr val="0047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3813" name="Line 24"/>
          <p:cNvSpPr>
            <a:spLocks noChangeShapeType="1"/>
          </p:cNvSpPr>
          <p:nvPr/>
        </p:nvSpPr>
        <p:spPr bwMode="auto">
          <a:xfrm>
            <a:off x="1760540" y="846866"/>
            <a:ext cx="1587" cy="26177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4" name="Line 25"/>
          <p:cNvSpPr>
            <a:spLocks noChangeShapeType="1"/>
          </p:cNvSpPr>
          <p:nvPr/>
        </p:nvSpPr>
        <p:spPr bwMode="auto">
          <a:xfrm>
            <a:off x="1710876" y="3464653"/>
            <a:ext cx="4127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5" name="Line 26"/>
          <p:cNvSpPr>
            <a:spLocks noChangeShapeType="1"/>
          </p:cNvSpPr>
          <p:nvPr/>
        </p:nvSpPr>
        <p:spPr bwMode="auto">
          <a:xfrm>
            <a:off x="1719265" y="3142395"/>
            <a:ext cx="41275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6" name="Line 27"/>
          <p:cNvSpPr>
            <a:spLocks noChangeShapeType="1"/>
          </p:cNvSpPr>
          <p:nvPr/>
        </p:nvSpPr>
        <p:spPr bwMode="auto">
          <a:xfrm>
            <a:off x="1719265" y="2810603"/>
            <a:ext cx="4127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7" name="Line 28"/>
          <p:cNvSpPr>
            <a:spLocks noChangeShapeType="1"/>
          </p:cNvSpPr>
          <p:nvPr/>
        </p:nvSpPr>
        <p:spPr bwMode="auto">
          <a:xfrm>
            <a:off x="1719265" y="2488345"/>
            <a:ext cx="41275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8" name="Line 29"/>
          <p:cNvSpPr>
            <a:spLocks noChangeShapeType="1"/>
          </p:cNvSpPr>
          <p:nvPr/>
        </p:nvSpPr>
        <p:spPr bwMode="auto">
          <a:xfrm>
            <a:off x="1719265" y="2156553"/>
            <a:ext cx="4127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9" name="Line 30"/>
          <p:cNvSpPr>
            <a:spLocks noChangeShapeType="1"/>
          </p:cNvSpPr>
          <p:nvPr/>
        </p:nvSpPr>
        <p:spPr bwMode="auto">
          <a:xfrm>
            <a:off x="1719265" y="1832703"/>
            <a:ext cx="4127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0" name="Line 31"/>
          <p:cNvSpPr>
            <a:spLocks noChangeShapeType="1"/>
          </p:cNvSpPr>
          <p:nvPr/>
        </p:nvSpPr>
        <p:spPr bwMode="auto">
          <a:xfrm>
            <a:off x="1719265" y="1500920"/>
            <a:ext cx="41275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1" name="Line 32"/>
          <p:cNvSpPr>
            <a:spLocks noChangeShapeType="1"/>
          </p:cNvSpPr>
          <p:nvPr/>
        </p:nvSpPr>
        <p:spPr bwMode="auto">
          <a:xfrm>
            <a:off x="1719265" y="1178653"/>
            <a:ext cx="4127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2" name="Line 33"/>
          <p:cNvSpPr>
            <a:spLocks noChangeShapeType="1"/>
          </p:cNvSpPr>
          <p:nvPr/>
        </p:nvSpPr>
        <p:spPr bwMode="auto">
          <a:xfrm>
            <a:off x="1719265" y="846870"/>
            <a:ext cx="41275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3" name="Line 34"/>
          <p:cNvSpPr>
            <a:spLocks noChangeShapeType="1"/>
          </p:cNvSpPr>
          <p:nvPr/>
        </p:nvSpPr>
        <p:spPr bwMode="auto">
          <a:xfrm flipV="1">
            <a:off x="1760540" y="2156557"/>
            <a:ext cx="1587" cy="349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4" name="Rectangle 35"/>
          <p:cNvSpPr>
            <a:spLocks noChangeArrowheads="1"/>
          </p:cNvSpPr>
          <p:nvPr/>
        </p:nvSpPr>
        <p:spPr bwMode="auto">
          <a:xfrm>
            <a:off x="1277489" y="3363054"/>
            <a:ext cx="34945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-20.0</a:t>
            </a:r>
          </a:p>
        </p:txBody>
      </p:sp>
      <p:sp>
        <p:nvSpPr>
          <p:cNvPr id="33825" name="Rectangle 36"/>
          <p:cNvSpPr>
            <a:spLocks noChangeArrowheads="1"/>
          </p:cNvSpPr>
          <p:nvPr/>
        </p:nvSpPr>
        <p:spPr bwMode="auto">
          <a:xfrm>
            <a:off x="1285878" y="3040791"/>
            <a:ext cx="34945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-15.0</a:t>
            </a:r>
          </a:p>
        </p:txBody>
      </p:sp>
      <p:sp>
        <p:nvSpPr>
          <p:cNvPr id="33826" name="Rectangle 37"/>
          <p:cNvSpPr>
            <a:spLocks noChangeArrowheads="1"/>
          </p:cNvSpPr>
          <p:nvPr/>
        </p:nvSpPr>
        <p:spPr bwMode="auto">
          <a:xfrm>
            <a:off x="1285878" y="2709004"/>
            <a:ext cx="34945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-10.0</a:t>
            </a:r>
          </a:p>
        </p:txBody>
      </p:sp>
      <p:sp>
        <p:nvSpPr>
          <p:cNvPr id="33827" name="Rectangle 38"/>
          <p:cNvSpPr>
            <a:spLocks noChangeArrowheads="1"/>
          </p:cNvSpPr>
          <p:nvPr/>
        </p:nvSpPr>
        <p:spPr bwMode="auto">
          <a:xfrm>
            <a:off x="1357314" y="2386741"/>
            <a:ext cx="26449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-5.0</a:t>
            </a:r>
          </a:p>
        </p:txBody>
      </p:sp>
      <p:sp>
        <p:nvSpPr>
          <p:cNvPr id="33828" name="Rectangle 39"/>
          <p:cNvSpPr>
            <a:spLocks noChangeArrowheads="1"/>
          </p:cNvSpPr>
          <p:nvPr/>
        </p:nvSpPr>
        <p:spPr bwMode="auto">
          <a:xfrm>
            <a:off x="1398589" y="2054954"/>
            <a:ext cx="21320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0.0</a:t>
            </a:r>
          </a:p>
        </p:txBody>
      </p:sp>
      <p:sp>
        <p:nvSpPr>
          <p:cNvPr id="33829" name="Rectangle 40"/>
          <p:cNvSpPr>
            <a:spLocks noChangeArrowheads="1"/>
          </p:cNvSpPr>
          <p:nvPr/>
        </p:nvSpPr>
        <p:spPr bwMode="auto">
          <a:xfrm>
            <a:off x="1398589" y="1731104"/>
            <a:ext cx="21320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5.0</a:t>
            </a:r>
          </a:p>
        </p:txBody>
      </p:sp>
      <p:sp>
        <p:nvSpPr>
          <p:cNvPr id="33830" name="Rectangle 41"/>
          <p:cNvSpPr>
            <a:spLocks noChangeArrowheads="1"/>
          </p:cNvSpPr>
          <p:nvPr/>
        </p:nvSpPr>
        <p:spPr bwMode="auto">
          <a:xfrm>
            <a:off x="1327152" y="1399316"/>
            <a:ext cx="29815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10.0</a:t>
            </a:r>
          </a:p>
        </p:txBody>
      </p:sp>
      <p:sp>
        <p:nvSpPr>
          <p:cNvPr id="33831" name="Rectangle 42"/>
          <p:cNvSpPr>
            <a:spLocks noChangeArrowheads="1"/>
          </p:cNvSpPr>
          <p:nvPr/>
        </p:nvSpPr>
        <p:spPr bwMode="auto">
          <a:xfrm>
            <a:off x="1327152" y="1077054"/>
            <a:ext cx="29815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15.0</a:t>
            </a:r>
          </a:p>
        </p:txBody>
      </p:sp>
      <p:sp>
        <p:nvSpPr>
          <p:cNvPr id="33832" name="Rectangle 43"/>
          <p:cNvSpPr>
            <a:spLocks noChangeArrowheads="1"/>
          </p:cNvSpPr>
          <p:nvPr/>
        </p:nvSpPr>
        <p:spPr bwMode="auto">
          <a:xfrm>
            <a:off x="1327152" y="745266"/>
            <a:ext cx="29815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20.0</a:t>
            </a:r>
          </a:p>
        </p:txBody>
      </p:sp>
      <p:sp>
        <p:nvSpPr>
          <p:cNvPr id="33833" name="Rectangle 44"/>
          <p:cNvSpPr>
            <a:spLocks noChangeArrowheads="1"/>
          </p:cNvSpPr>
          <p:nvPr/>
        </p:nvSpPr>
        <p:spPr bwMode="auto">
          <a:xfrm rot="-2700000">
            <a:off x="1953903" y="1222053"/>
            <a:ext cx="39273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SPP1</a:t>
            </a:r>
          </a:p>
        </p:txBody>
      </p:sp>
      <p:sp>
        <p:nvSpPr>
          <p:cNvPr id="33834" name="Rectangle 45"/>
          <p:cNvSpPr>
            <a:spLocks noChangeArrowheads="1"/>
          </p:cNvSpPr>
          <p:nvPr/>
        </p:nvSpPr>
        <p:spPr bwMode="auto">
          <a:xfrm rot="-2700000">
            <a:off x="2246644" y="1242689"/>
            <a:ext cx="58830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CXCL14</a:t>
            </a:r>
          </a:p>
        </p:txBody>
      </p:sp>
      <p:sp>
        <p:nvSpPr>
          <p:cNvPr id="33835" name="Rectangle 46"/>
          <p:cNvSpPr>
            <a:spLocks noChangeArrowheads="1"/>
          </p:cNvSpPr>
          <p:nvPr/>
        </p:nvSpPr>
        <p:spPr bwMode="auto">
          <a:xfrm rot="-2700000">
            <a:off x="2291322" y="1364928"/>
            <a:ext cx="10339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SAA1 /// SAA2</a:t>
            </a:r>
          </a:p>
        </p:txBody>
      </p:sp>
      <p:sp>
        <p:nvSpPr>
          <p:cNvPr id="33836" name="Rectangle 47"/>
          <p:cNvSpPr>
            <a:spLocks noChangeArrowheads="1"/>
          </p:cNvSpPr>
          <p:nvPr/>
        </p:nvSpPr>
        <p:spPr bwMode="auto">
          <a:xfrm rot="-2700000">
            <a:off x="3190441" y="1199828"/>
            <a:ext cx="41838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AOX1</a:t>
            </a:r>
          </a:p>
        </p:txBody>
      </p:sp>
      <p:sp>
        <p:nvSpPr>
          <p:cNvPr id="33837" name="Rectangle 48"/>
          <p:cNvSpPr>
            <a:spLocks noChangeArrowheads="1"/>
          </p:cNvSpPr>
          <p:nvPr/>
        </p:nvSpPr>
        <p:spPr bwMode="auto">
          <a:xfrm rot="-2700000">
            <a:off x="3683226" y="1187128"/>
            <a:ext cx="28212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PF4</a:t>
            </a:r>
          </a:p>
        </p:txBody>
      </p:sp>
      <p:sp>
        <p:nvSpPr>
          <p:cNvPr id="33838" name="Rectangle 49"/>
          <p:cNvSpPr>
            <a:spLocks noChangeArrowheads="1"/>
          </p:cNvSpPr>
          <p:nvPr/>
        </p:nvSpPr>
        <p:spPr bwMode="auto">
          <a:xfrm rot="-2700000">
            <a:off x="4006379" y="1206178"/>
            <a:ext cx="4263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BLNK</a:t>
            </a:r>
          </a:p>
        </p:txBody>
      </p:sp>
      <p:sp>
        <p:nvSpPr>
          <p:cNvPr id="33839" name="Rectangle 50"/>
          <p:cNvSpPr>
            <a:spLocks noChangeArrowheads="1"/>
          </p:cNvSpPr>
          <p:nvPr/>
        </p:nvSpPr>
        <p:spPr bwMode="auto">
          <a:xfrm rot="-2700000">
            <a:off x="4363193" y="1218878"/>
            <a:ext cx="5033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CXCL2</a:t>
            </a:r>
          </a:p>
        </p:txBody>
      </p:sp>
      <p:sp>
        <p:nvSpPr>
          <p:cNvPr id="33840" name="Rectangle 51"/>
          <p:cNvSpPr>
            <a:spLocks noChangeArrowheads="1"/>
          </p:cNvSpPr>
          <p:nvPr/>
        </p:nvSpPr>
        <p:spPr bwMode="auto">
          <a:xfrm rot="-2700000">
            <a:off x="4846290" y="1204589"/>
            <a:ext cx="40075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CCL8</a:t>
            </a:r>
          </a:p>
        </p:txBody>
      </p:sp>
      <p:sp>
        <p:nvSpPr>
          <p:cNvPr id="33841" name="Rectangle 52"/>
          <p:cNvSpPr>
            <a:spLocks noChangeArrowheads="1"/>
          </p:cNvSpPr>
          <p:nvPr/>
        </p:nvSpPr>
        <p:spPr bwMode="auto">
          <a:xfrm rot="-2700000">
            <a:off x="5082721" y="1258564"/>
            <a:ext cx="6327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TNFAIP6</a:t>
            </a:r>
          </a:p>
        </p:txBody>
      </p:sp>
      <p:sp>
        <p:nvSpPr>
          <p:cNvPr id="33842" name="Rectangle 53"/>
          <p:cNvSpPr>
            <a:spLocks noChangeArrowheads="1"/>
          </p:cNvSpPr>
          <p:nvPr/>
        </p:nvSpPr>
        <p:spPr bwMode="auto">
          <a:xfrm rot="-2700000">
            <a:off x="5449034" y="1268089"/>
            <a:ext cx="6890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B4GALT1</a:t>
            </a:r>
          </a:p>
        </p:txBody>
      </p:sp>
      <p:sp>
        <p:nvSpPr>
          <p:cNvPr id="33843" name="Rectangle 54"/>
          <p:cNvSpPr>
            <a:spLocks noChangeArrowheads="1"/>
          </p:cNvSpPr>
          <p:nvPr/>
        </p:nvSpPr>
        <p:spPr bwMode="auto">
          <a:xfrm rot="-2700000">
            <a:off x="6076603" y="1204589"/>
            <a:ext cx="40075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CCL4</a:t>
            </a:r>
          </a:p>
        </p:txBody>
      </p:sp>
      <p:sp>
        <p:nvSpPr>
          <p:cNvPr id="33844" name="Rectangle 55"/>
          <p:cNvSpPr>
            <a:spLocks noChangeArrowheads="1"/>
          </p:cNvSpPr>
          <p:nvPr/>
        </p:nvSpPr>
        <p:spPr bwMode="auto">
          <a:xfrm rot="-2700000">
            <a:off x="6490940" y="1204589"/>
            <a:ext cx="40075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CCL3</a:t>
            </a:r>
          </a:p>
        </p:txBody>
      </p:sp>
      <p:sp>
        <p:nvSpPr>
          <p:cNvPr id="33845" name="Rectangle 56"/>
          <p:cNvSpPr>
            <a:spLocks noChangeArrowheads="1"/>
          </p:cNvSpPr>
          <p:nvPr/>
        </p:nvSpPr>
        <p:spPr bwMode="auto">
          <a:xfrm rot="-2700000">
            <a:off x="7042660" y="1168078"/>
            <a:ext cx="2228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IL8</a:t>
            </a:r>
          </a:p>
        </p:txBody>
      </p:sp>
      <p:sp>
        <p:nvSpPr>
          <p:cNvPr id="33846" name="Rectangle 57"/>
          <p:cNvSpPr>
            <a:spLocks noChangeArrowheads="1"/>
          </p:cNvSpPr>
          <p:nvPr/>
        </p:nvSpPr>
        <p:spPr bwMode="auto">
          <a:xfrm rot="-2700000">
            <a:off x="7316440" y="1204589"/>
            <a:ext cx="40075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CCL2</a:t>
            </a:r>
          </a:p>
        </p:txBody>
      </p:sp>
      <p:sp>
        <p:nvSpPr>
          <p:cNvPr id="33847" name="Rectangle 58"/>
          <p:cNvSpPr>
            <a:spLocks noChangeArrowheads="1"/>
          </p:cNvSpPr>
          <p:nvPr/>
        </p:nvSpPr>
        <p:spPr bwMode="auto">
          <a:xfrm rot="-2700000">
            <a:off x="7720449" y="1217289"/>
            <a:ext cx="40235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SELE</a:t>
            </a:r>
          </a:p>
        </p:txBody>
      </p:sp>
      <p:sp>
        <p:nvSpPr>
          <p:cNvPr id="33848" name="Rectangle 59"/>
          <p:cNvSpPr>
            <a:spLocks noChangeArrowheads="1"/>
          </p:cNvSpPr>
          <p:nvPr/>
        </p:nvSpPr>
        <p:spPr bwMode="auto">
          <a:xfrm rot="-2700000">
            <a:off x="8062864" y="1218878"/>
            <a:ext cx="5033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CXCL2</a:t>
            </a:r>
          </a:p>
        </p:txBody>
      </p:sp>
      <p:sp>
        <p:nvSpPr>
          <p:cNvPr id="33849" name="Rectangle 60"/>
          <p:cNvSpPr>
            <a:spLocks noChangeArrowheads="1"/>
          </p:cNvSpPr>
          <p:nvPr/>
        </p:nvSpPr>
        <p:spPr bwMode="auto">
          <a:xfrm rot="-2700000">
            <a:off x="8685723" y="1168078"/>
            <a:ext cx="2228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IL6</a:t>
            </a:r>
          </a:p>
        </p:txBody>
      </p:sp>
      <p:sp>
        <p:nvSpPr>
          <p:cNvPr id="33850" name="Rectangle 61"/>
          <p:cNvSpPr>
            <a:spLocks noChangeArrowheads="1"/>
          </p:cNvSpPr>
          <p:nvPr/>
        </p:nvSpPr>
        <p:spPr bwMode="auto">
          <a:xfrm rot="-2700000">
            <a:off x="9012292" y="1195064"/>
            <a:ext cx="31739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FOS</a:t>
            </a:r>
          </a:p>
        </p:txBody>
      </p:sp>
      <p:sp>
        <p:nvSpPr>
          <p:cNvPr id="33851" name="Rectangle 62"/>
          <p:cNvSpPr>
            <a:spLocks noChangeArrowheads="1"/>
          </p:cNvSpPr>
          <p:nvPr/>
        </p:nvSpPr>
        <p:spPr bwMode="auto">
          <a:xfrm rot="-5400000">
            <a:off x="561967" y="1983744"/>
            <a:ext cx="115095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/>
              <a:t>Fold changes</a:t>
            </a:r>
          </a:p>
        </p:txBody>
      </p:sp>
      <p:sp>
        <p:nvSpPr>
          <p:cNvPr id="33852" name="Line 63"/>
          <p:cNvSpPr>
            <a:spLocks noChangeShapeType="1"/>
          </p:cNvSpPr>
          <p:nvPr/>
        </p:nvSpPr>
        <p:spPr bwMode="auto">
          <a:xfrm flipV="1">
            <a:off x="1779590" y="2145445"/>
            <a:ext cx="7773987" cy="15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3853" name="Group 64"/>
          <p:cNvGrpSpPr>
            <a:grpSpLocks/>
          </p:cNvGrpSpPr>
          <p:nvPr/>
        </p:nvGrpSpPr>
        <p:grpSpPr bwMode="auto">
          <a:xfrm>
            <a:off x="1666424" y="3571016"/>
            <a:ext cx="198437" cy="157162"/>
            <a:chOff x="430" y="997"/>
            <a:chExt cx="88" cy="87"/>
          </a:xfrm>
        </p:grpSpPr>
        <p:sp>
          <p:nvSpPr>
            <p:cNvPr id="34007" name="Line 65"/>
            <p:cNvSpPr>
              <a:spLocks noChangeShapeType="1"/>
            </p:cNvSpPr>
            <p:nvPr/>
          </p:nvSpPr>
          <p:spPr bwMode="auto">
            <a:xfrm flipV="1">
              <a:off x="430" y="997"/>
              <a:ext cx="69" cy="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08" name="Line 66"/>
            <p:cNvSpPr>
              <a:spLocks noChangeShapeType="1"/>
            </p:cNvSpPr>
            <p:nvPr/>
          </p:nvSpPr>
          <p:spPr bwMode="auto">
            <a:xfrm flipV="1">
              <a:off x="449" y="1034"/>
              <a:ext cx="69" cy="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54" name="Line 67"/>
          <p:cNvSpPr>
            <a:spLocks noChangeShapeType="1"/>
          </p:cNvSpPr>
          <p:nvPr/>
        </p:nvSpPr>
        <p:spPr bwMode="auto">
          <a:xfrm>
            <a:off x="1747386" y="3707541"/>
            <a:ext cx="0" cy="1635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55" name="Line 68"/>
          <p:cNvSpPr>
            <a:spLocks noChangeShapeType="1"/>
          </p:cNvSpPr>
          <p:nvPr/>
        </p:nvSpPr>
        <p:spPr bwMode="auto">
          <a:xfrm>
            <a:off x="1760086" y="3475768"/>
            <a:ext cx="0" cy="109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56" name="Line 69"/>
          <p:cNvSpPr>
            <a:spLocks noChangeShapeType="1"/>
          </p:cNvSpPr>
          <p:nvPr/>
        </p:nvSpPr>
        <p:spPr bwMode="auto">
          <a:xfrm>
            <a:off x="1706114" y="3877403"/>
            <a:ext cx="412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57" name="Rectangle 70"/>
          <p:cNvSpPr>
            <a:spLocks noChangeArrowheads="1"/>
          </p:cNvSpPr>
          <p:nvPr/>
        </p:nvSpPr>
        <p:spPr bwMode="auto">
          <a:xfrm>
            <a:off x="1271138" y="3775803"/>
            <a:ext cx="34945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-45.0</a:t>
            </a:r>
          </a:p>
        </p:txBody>
      </p:sp>
      <p:sp>
        <p:nvSpPr>
          <p:cNvPr id="33858" name="Text Box 71"/>
          <p:cNvSpPr txBox="1">
            <a:spLocks noChangeArrowheads="1"/>
          </p:cNvSpPr>
          <p:nvPr/>
        </p:nvSpPr>
        <p:spPr bwMode="auto">
          <a:xfrm>
            <a:off x="4797425" y="4238494"/>
            <a:ext cx="1622426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100"/>
              <a:t>n=4             n=4                                                 </a:t>
            </a:r>
          </a:p>
        </p:txBody>
      </p:sp>
      <p:grpSp>
        <p:nvGrpSpPr>
          <p:cNvPr id="33859" name="Group 72"/>
          <p:cNvGrpSpPr>
            <a:grpSpLocks/>
          </p:cNvGrpSpPr>
          <p:nvPr/>
        </p:nvGrpSpPr>
        <p:grpSpPr bwMode="auto">
          <a:xfrm>
            <a:off x="4921252" y="4230560"/>
            <a:ext cx="1025525" cy="36513"/>
            <a:chOff x="1302" y="931"/>
            <a:chExt cx="762" cy="23"/>
          </a:xfrm>
        </p:grpSpPr>
        <p:sp>
          <p:nvSpPr>
            <p:cNvPr id="34004" name="Line 73"/>
            <p:cNvSpPr>
              <a:spLocks noChangeShapeType="1"/>
            </p:cNvSpPr>
            <p:nvPr/>
          </p:nvSpPr>
          <p:spPr bwMode="auto">
            <a:xfrm>
              <a:off x="1302" y="931"/>
              <a:ext cx="7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05" name="Line 74"/>
            <p:cNvSpPr>
              <a:spLocks noChangeShapeType="1"/>
            </p:cNvSpPr>
            <p:nvPr/>
          </p:nvSpPr>
          <p:spPr bwMode="auto">
            <a:xfrm>
              <a:off x="1302" y="931"/>
              <a:ext cx="0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06" name="Line 75"/>
            <p:cNvSpPr>
              <a:spLocks noChangeShapeType="1"/>
            </p:cNvSpPr>
            <p:nvPr/>
          </p:nvSpPr>
          <p:spPr bwMode="auto">
            <a:xfrm>
              <a:off x="2064" y="931"/>
              <a:ext cx="0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60" name="Text Box 76"/>
          <p:cNvSpPr txBox="1">
            <a:spLocks noChangeArrowheads="1"/>
          </p:cNvSpPr>
          <p:nvPr/>
        </p:nvSpPr>
        <p:spPr bwMode="auto">
          <a:xfrm>
            <a:off x="5051426" y="4019419"/>
            <a:ext cx="62709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100"/>
              <a:t>p&lt;0.02</a:t>
            </a:r>
          </a:p>
        </p:txBody>
      </p:sp>
      <p:sp>
        <p:nvSpPr>
          <p:cNvPr id="33861" name="Text Box 77"/>
          <p:cNvSpPr txBox="1">
            <a:spLocks noChangeArrowheads="1"/>
          </p:cNvSpPr>
          <p:nvPr/>
        </p:nvSpPr>
        <p:spPr bwMode="auto">
          <a:xfrm>
            <a:off x="4197350" y="4086094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/>
              <a:t>C</a:t>
            </a:r>
          </a:p>
        </p:txBody>
      </p:sp>
      <p:sp>
        <p:nvSpPr>
          <p:cNvPr id="33862" name="Text Box 78"/>
          <p:cNvSpPr txBox="1">
            <a:spLocks noChangeArrowheads="1"/>
          </p:cNvSpPr>
          <p:nvPr/>
        </p:nvSpPr>
        <p:spPr bwMode="auto">
          <a:xfrm>
            <a:off x="4905377" y="3744781"/>
            <a:ext cx="9669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/>
              <a:t>SOCS3</a:t>
            </a:r>
          </a:p>
        </p:txBody>
      </p:sp>
      <p:sp>
        <p:nvSpPr>
          <p:cNvPr id="33863" name="Text Box 79"/>
          <p:cNvSpPr txBox="1">
            <a:spLocks noChangeArrowheads="1"/>
          </p:cNvSpPr>
          <p:nvPr/>
        </p:nvSpPr>
        <p:spPr bwMode="auto">
          <a:xfrm rot="-5400000">
            <a:off x="3817234" y="4944546"/>
            <a:ext cx="4411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>
                <a:latin typeface="Symbol" pitchFamily="18" charset="2"/>
              </a:rPr>
              <a:t>D</a:t>
            </a:r>
            <a:r>
              <a:rPr kumimoji="0" lang="en-US" altLang="en-US" sz="1200"/>
              <a:t>Ct</a:t>
            </a:r>
          </a:p>
        </p:txBody>
      </p:sp>
      <p:sp>
        <p:nvSpPr>
          <p:cNvPr id="33864" name="Text Box 80"/>
          <p:cNvSpPr txBox="1">
            <a:spLocks noChangeArrowheads="1"/>
          </p:cNvSpPr>
          <p:nvPr/>
        </p:nvSpPr>
        <p:spPr bwMode="auto">
          <a:xfrm rot="-5400000">
            <a:off x="6618379" y="4946133"/>
            <a:ext cx="4411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>
                <a:latin typeface="Symbol" pitchFamily="18" charset="2"/>
              </a:rPr>
              <a:t>D</a:t>
            </a:r>
            <a:r>
              <a:rPr kumimoji="0" lang="en-US" altLang="en-US" sz="1200"/>
              <a:t>Ct</a:t>
            </a:r>
          </a:p>
        </p:txBody>
      </p:sp>
      <p:sp>
        <p:nvSpPr>
          <p:cNvPr id="33865" name="Text Box 81"/>
          <p:cNvSpPr txBox="1">
            <a:spLocks noChangeArrowheads="1"/>
          </p:cNvSpPr>
          <p:nvPr/>
        </p:nvSpPr>
        <p:spPr bwMode="auto">
          <a:xfrm>
            <a:off x="4718052" y="5910131"/>
            <a:ext cx="19462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 dirty="0"/>
              <a:t>PCOS       Control  </a:t>
            </a:r>
          </a:p>
        </p:txBody>
      </p:sp>
      <p:sp>
        <p:nvSpPr>
          <p:cNvPr id="33866" name="Line 82"/>
          <p:cNvSpPr>
            <a:spLocks noChangeShapeType="1"/>
          </p:cNvSpPr>
          <p:nvPr/>
        </p:nvSpPr>
        <p:spPr bwMode="auto">
          <a:xfrm>
            <a:off x="4494215" y="5924419"/>
            <a:ext cx="18557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67" name="Line 83"/>
          <p:cNvSpPr>
            <a:spLocks noChangeShapeType="1"/>
          </p:cNvSpPr>
          <p:nvPr/>
        </p:nvSpPr>
        <p:spPr bwMode="auto">
          <a:xfrm>
            <a:off x="7396163" y="5895844"/>
            <a:ext cx="1808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68" name="Text Box 84"/>
          <p:cNvSpPr txBox="1">
            <a:spLocks noChangeArrowheads="1"/>
          </p:cNvSpPr>
          <p:nvPr/>
        </p:nvSpPr>
        <p:spPr bwMode="auto">
          <a:xfrm>
            <a:off x="7837490" y="3744781"/>
            <a:ext cx="9412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/>
              <a:t>CXCL2</a:t>
            </a:r>
          </a:p>
        </p:txBody>
      </p:sp>
      <p:grpSp>
        <p:nvGrpSpPr>
          <p:cNvPr id="33869" name="Group 85"/>
          <p:cNvGrpSpPr>
            <a:grpSpLocks/>
          </p:cNvGrpSpPr>
          <p:nvPr/>
        </p:nvGrpSpPr>
        <p:grpSpPr bwMode="auto">
          <a:xfrm>
            <a:off x="7854952" y="4019420"/>
            <a:ext cx="998538" cy="261838"/>
            <a:chOff x="4212" y="862"/>
            <a:chExt cx="580" cy="176"/>
          </a:xfrm>
        </p:grpSpPr>
        <p:grpSp>
          <p:nvGrpSpPr>
            <p:cNvPr id="33999" name="Group 86"/>
            <p:cNvGrpSpPr>
              <a:grpSpLocks/>
            </p:cNvGrpSpPr>
            <p:nvPr/>
          </p:nvGrpSpPr>
          <p:grpSpPr bwMode="auto">
            <a:xfrm>
              <a:off x="4212" y="1001"/>
              <a:ext cx="580" cy="25"/>
              <a:chOff x="1302" y="931"/>
              <a:chExt cx="762" cy="23"/>
            </a:xfrm>
          </p:grpSpPr>
          <p:sp>
            <p:nvSpPr>
              <p:cNvPr id="34001" name="Line 87"/>
              <p:cNvSpPr>
                <a:spLocks noChangeShapeType="1"/>
              </p:cNvSpPr>
              <p:nvPr/>
            </p:nvSpPr>
            <p:spPr bwMode="auto">
              <a:xfrm>
                <a:off x="1302" y="931"/>
                <a:ext cx="76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2" name="Line 88"/>
              <p:cNvSpPr>
                <a:spLocks noChangeShapeType="1"/>
              </p:cNvSpPr>
              <p:nvPr/>
            </p:nvSpPr>
            <p:spPr bwMode="auto">
              <a:xfrm>
                <a:off x="1302" y="931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3" name="Line 89"/>
              <p:cNvSpPr>
                <a:spLocks noChangeShapeType="1"/>
              </p:cNvSpPr>
              <p:nvPr/>
            </p:nvSpPr>
            <p:spPr bwMode="auto">
              <a:xfrm>
                <a:off x="2064" y="931"/>
                <a:ext cx="0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4000" name="Text Box 90"/>
            <p:cNvSpPr txBox="1">
              <a:spLocks noChangeArrowheads="1"/>
            </p:cNvSpPr>
            <p:nvPr/>
          </p:nvSpPr>
          <p:spPr bwMode="auto">
            <a:xfrm>
              <a:off x="4328" y="862"/>
              <a:ext cx="36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100"/>
                <a:t>p&lt;0.02</a:t>
              </a:r>
            </a:p>
          </p:txBody>
        </p:sp>
      </p:grpSp>
      <p:sp>
        <p:nvSpPr>
          <p:cNvPr id="33870" name="Text Box 91"/>
          <p:cNvSpPr txBox="1">
            <a:spLocks noChangeArrowheads="1"/>
          </p:cNvSpPr>
          <p:nvPr/>
        </p:nvSpPr>
        <p:spPr bwMode="auto">
          <a:xfrm>
            <a:off x="7794625" y="4238494"/>
            <a:ext cx="161448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100"/>
              <a:t>n=4            n=4                                                 </a:t>
            </a:r>
          </a:p>
        </p:txBody>
      </p:sp>
      <p:sp>
        <p:nvSpPr>
          <p:cNvPr id="33871" name="Text Box 92"/>
          <p:cNvSpPr txBox="1">
            <a:spLocks noChangeArrowheads="1"/>
          </p:cNvSpPr>
          <p:nvPr/>
        </p:nvSpPr>
        <p:spPr bwMode="auto">
          <a:xfrm>
            <a:off x="7138988" y="4084507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/>
              <a:t>D</a:t>
            </a:r>
          </a:p>
        </p:txBody>
      </p:sp>
      <p:sp>
        <p:nvSpPr>
          <p:cNvPr id="33872" name="Line 93"/>
          <p:cNvSpPr>
            <a:spLocks noChangeShapeType="1"/>
          </p:cNvSpPr>
          <p:nvPr/>
        </p:nvSpPr>
        <p:spPr bwMode="auto">
          <a:xfrm>
            <a:off x="4532315" y="4527423"/>
            <a:ext cx="1587" cy="1398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3873" name="Group 94"/>
          <p:cNvGrpSpPr>
            <a:grpSpLocks/>
          </p:cNvGrpSpPr>
          <p:nvPr/>
        </p:nvGrpSpPr>
        <p:grpSpPr bwMode="auto">
          <a:xfrm>
            <a:off x="4486277" y="4763956"/>
            <a:ext cx="46038" cy="230188"/>
            <a:chOff x="2189" y="2766"/>
            <a:chExt cx="12" cy="145"/>
          </a:xfrm>
        </p:grpSpPr>
        <p:sp>
          <p:nvSpPr>
            <p:cNvPr id="33997" name="Line 95"/>
            <p:cNvSpPr>
              <a:spLocks noChangeShapeType="1"/>
            </p:cNvSpPr>
            <p:nvPr/>
          </p:nvSpPr>
          <p:spPr bwMode="auto">
            <a:xfrm>
              <a:off x="2189" y="2910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8" name="Line 96"/>
            <p:cNvSpPr>
              <a:spLocks noChangeShapeType="1"/>
            </p:cNvSpPr>
            <p:nvPr/>
          </p:nvSpPr>
          <p:spPr bwMode="auto">
            <a:xfrm>
              <a:off x="2189" y="2766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874" name="Group 97"/>
          <p:cNvGrpSpPr>
            <a:grpSpLocks/>
          </p:cNvGrpSpPr>
          <p:nvPr/>
        </p:nvGrpSpPr>
        <p:grpSpPr bwMode="auto">
          <a:xfrm>
            <a:off x="4479927" y="4527423"/>
            <a:ext cx="53975" cy="1419225"/>
            <a:chOff x="2207" y="2617"/>
            <a:chExt cx="13" cy="893"/>
          </a:xfrm>
        </p:grpSpPr>
        <p:sp>
          <p:nvSpPr>
            <p:cNvPr id="33991" name="Line 98"/>
            <p:cNvSpPr>
              <a:spLocks noChangeShapeType="1"/>
            </p:cNvSpPr>
            <p:nvPr/>
          </p:nvSpPr>
          <p:spPr bwMode="auto">
            <a:xfrm>
              <a:off x="2207" y="3498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2" name="Line 99"/>
            <p:cNvSpPr>
              <a:spLocks noChangeShapeType="1"/>
            </p:cNvSpPr>
            <p:nvPr/>
          </p:nvSpPr>
          <p:spPr bwMode="auto">
            <a:xfrm>
              <a:off x="2207" y="3354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3" name="Line 100"/>
            <p:cNvSpPr>
              <a:spLocks noChangeShapeType="1"/>
            </p:cNvSpPr>
            <p:nvPr/>
          </p:nvSpPr>
          <p:spPr bwMode="auto">
            <a:xfrm>
              <a:off x="2207" y="3204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4" name="Line 101"/>
            <p:cNvSpPr>
              <a:spLocks noChangeShapeType="1"/>
            </p:cNvSpPr>
            <p:nvPr/>
          </p:nvSpPr>
          <p:spPr bwMode="auto">
            <a:xfrm>
              <a:off x="2207" y="3060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5" name="Line 102"/>
            <p:cNvSpPr>
              <a:spLocks noChangeShapeType="1"/>
            </p:cNvSpPr>
            <p:nvPr/>
          </p:nvSpPr>
          <p:spPr bwMode="auto">
            <a:xfrm>
              <a:off x="2207" y="2617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6" name="Line 103"/>
            <p:cNvSpPr>
              <a:spLocks noChangeShapeType="1"/>
            </p:cNvSpPr>
            <p:nvPr/>
          </p:nvSpPr>
          <p:spPr bwMode="auto">
            <a:xfrm flipV="1">
              <a:off x="2219" y="3498"/>
              <a:ext cx="1" cy="1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875" name="Group 104"/>
          <p:cNvGrpSpPr>
            <a:grpSpLocks/>
          </p:cNvGrpSpPr>
          <p:nvPr/>
        </p:nvGrpSpPr>
        <p:grpSpPr bwMode="auto">
          <a:xfrm>
            <a:off x="4972053" y="4600444"/>
            <a:ext cx="904875" cy="906462"/>
            <a:chOff x="2582" y="2663"/>
            <a:chExt cx="715" cy="570"/>
          </a:xfrm>
        </p:grpSpPr>
        <p:sp>
          <p:nvSpPr>
            <p:cNvPr id="33975" name="Freeform 105"/>
            <p:cNvSpPr>
              <a:spLocks/>
            </p:cNvSpPr>
            <p:nvPr/>
          </p:nvSpPr>
          <p:spPr bwMode="auto">
            <a:xfrm>
              <a:off x="2588" y="2755"/>
              <a:ext cx="58" cy="58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58"/>
                <a:gd name="T17" fmla="*/ 58 w 58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58">
                  <a:moveTo>
                    <a:pt x="29" y="0"/>
                  </a:moveTo>
                  <a:lnTo>
                    <a:pt x="58" y="29"/>
                  </a:lnTo>
                  <a:lnTo>
                    <a:pt x="29" y="58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000080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76" name="Freeform 106"/>
            <p:cNvSpPr>
              <a:spLocks/>
            </p:cNvSpPr>
            <p:nvPr/>
          </p:nvSpPr>
          <p:spPr bwMode="auto">
            <a:xfrm>
              <a:off x="3227" y="3147"/>
              <a:ext cx="58" cy="57"/>
            </a:xfrm>
            <a:custGeom>
              <a:avLst/>
              <a:gdLst>
                <a:gd name="T0" fmla="*/ 29 w 58"/>
                <a:gd name="T1" fmla="*/ 0 h 57"/>
                <a:gd name="T2" fmla="*/ 58 w 58"/>
                <a:gd name="T3" fmla="*/ 29 h 57"/>
                <a:gd name="T4" fmla="*/ 29 w 58"/>
                <a:gd name="T5" fmla="*/ 57 h 57"/>
                <a:gd name="T6" fmla="*/ 0 w 58"/>
                <a:gd name="T7" fmla="*/ 29 h 57"/>
                <a:gd name="T8" fmla="*/ 29 w 58"/>
                <a:gd name="T9" fmla="*/ 0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57"/>
                <a:gd name="T17" fmla="*/ 58 w 58"/>
                <a:gd name="T18" fmla="*/ 57 h 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57">
                  <a:moveTo>
                    <a:pt x="29" y="0"/>
                  </a:moveTo>
                  <a:lnTo>
                    <a:pt x="58" y="29"/>
                  </a:lnTo>
                  <a:lnTo>
                    <a:pt x="29" y="57"/>
                  </a:lnTo>
                  <a:lnTo>
                    <a:pt x="0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000080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77" name="Rectangle 107"/>
            <p:cNvSpPr>
              <a:spLocks noChangeArrowheads="1"/>
            </p:cNvSpPr>
            <p:nvPr/>
          </p:nvSpPr>
          <p:spPr bwMode="auto">
            <a:xfrm>
              <a:off x="2588" y="2663"/>
              <a:ext cx="52" cy="52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3978" name="Rectangle 108"/>
            <p:cNvSpPr>
              <a:spLocks noChangeArrowheads="1"/>
            </p:cNvSpPr>
            <p:nvPr/>
          </p:nvSpPr>
          <p:spPr bwMode="auto">
            <a:xfrm>
              <a:off x="3227" y="3181"/>
              <a:ext cx="52" cy="52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3979" name="Freeform 109"/>
            <p:cNvSpPr>
              <a:spLocks/>
            </p:cNvSpPr>
            <p:nvPr/>
          </p:nvSpPr>
          <p:spPr bwMode="auto">
            <a:xfrm>
              <a:off x="2588" y="2824"/>
              <a:ext cx="58" cy="58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"/>
                <a:gd name="T13" fmla="*/ 0 h 58"/>
                <a:gd name="T14" fmla="*/ 58 w 58"/>
                <a:gd name="T15" fmla="*/ 58 h 5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80" name="Freeform 110"/>
            <p:cNvSpPr>
              <a:spLocks/>
            </p:cNvSpPr>
            <p:nvPr/>
          </p:nvSpPr>
          <p:spPr bwMode="auto">
            <a:xfrm>
              <a:off x="3227" y="2968"/>
              <a:ext cx="58" cy="58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58 h 58"/>
                <a:gd name="T4" fmla="*/ 0 w 58"/>
                <a:gd name="T5" fmla="*/ 58 h 58"/>
                <a:gd name="T6" fmla="*/ 29 w 58"/>
                <a:gd name="T7" fmla="*/ 0 h 5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"/>
                <a:gd name="T13" fmla="*/ 0 h 58"/>
                <a:gd name="T14" fmla="*/ 58 w 58"/>
                <a:gd name="T15" fmla="*/ 58 h 5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" h="58">
                  <a:moveTo>
                    <a:pt x="29" y="0"/>
                  </a:moveTo>
                  <a:lnTo>
                    <a:pt x="58" y="58"/>
                  </a:lnTo>
                  <a:lnTo>
                    <a:pt x="0" y="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81" name="Rectangle 111"/>
            <p:cNvSpPr>
              <a:spLocks noChangeArrowheads="1"/>
            </p:cNvSpPr>
            <p:nvPr/>
          </p:nvSpPr>
          <p:spPr bwMode="auto">
            <a:xfrm>
              <a:off x="2582" y="2772"/>
              <a:ext cx="75" cy="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3982" name="Line 112"/>
            <p:cNvSpPr>
              <a:spLocks noChangeShapeType="1"/>
            </p:cNvSpPr>
            <p:nvPr/>
          </p:nvSpPr>
          <p:spPr bwMode="auto">
            <a:xfrm flipH="1" flipV="1">
              <a:off x="2588" y="2778"/>
              <a:ext cx="29" cy="2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83" name="Line 113"/>
            <p:cNvSpPr>
              <a:spLocks noChangeShapeType="1"/>
            </p:cNvSpPr>
            <p:nvPr/>
          </p:nvSpPr>
          <p:spPr bwMode="auto">
            <a:xfrm>
              <a:off x="2617" y="2807"/>
              <a:ext cx="29" cy="2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84" name="Line 114"/>
            <p:cNvSpPr>
              <a:spLocks noChangeShapeType="1"/>
            </p:cNvSpPr>
            <p:nvPr/>
          </p:nvSpPr>
          <p:spPr bwMode="auto">
            <a:xfrm flipH="1">
              <a:off x="2588" y="2807"/>
              <a:ext cx="29" cy="2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85" name="Line 115"/>
            <p:cNvSpPr>
              <a:spLocks noChangeShapeType="1"/>
            </p:cNvSpPr>
            <p:nvPr/>
          </p:nvSpPr>
          <p:spPr bwMode="auto">
            <a:xfrm flipV="1">
              <a:off x="2617" y="2778"/>
              <a:ext cx="29" cy="2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86" name="Rectangle 116"/>
            <p:cNvSpPr>
              <a:spLocks noChangeArrowheads="1"/>
            </p:cNvSpPr>
            <p:nvPr/>
          </p:nvSpPr>
          <p:spPr bwMode="auto">
            <a:xfrm>
              <a:off x="3222" y="3037"/>
              <a:ext cx="75" cy="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3987" name="Line 117"/>
            <p:cNvSpPr>
              <a:spLocks noChangeShapeType="1"/>
            </p:cNvSpPr>
            <p:nvPr/>
          </p:nvSpPr>
          <p:spPr bwMode="auto">
            <a:xfrm flipH="1" flipV="1">
              <a:off x="3227" y="3043"/>
              <a:ext cx="29" cy="2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88" name="Line 118"/>
            <p:cNvSpPr>
              <a:spLocks noChangeShapeType="1"/>
            </p:cNvSpPr>
            <p:nvPr/>
          </p:nvSpPr>
          <p:spPr bwMode="auto">
            <a:xfrm>
              <a:off x="3256" y="3072"/>
              <a:ext cx="29" cy="2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89" name="Line 119"/>
            <p:cNvSpPr>
              <a:spLocks noChangeShapeType="1"/>
            </p:cNvSpPr>
            <p:nvPr/>
          </p:nvSpPr>
          <p:spPr bwMode="auto">
            <a:xfrm flipH="1">
              <a:off x="3227" y="3072"/>
              <a:ext cx="29" cy="2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0" name="Line 120"/>
            <p:cNvSpPr>
              <a:spLocks noChangeShapeType="1"/>
            </p:cNvSpPr>
            <p:nvPr/>
          </p:nvSpPr>
          <p:spPr bwMode="auto">
            <a:xfrm flipV="1">
              <a:off x="3256" y="3043"/>
              <a:ext cx="29" cy="2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876" name="Group 121"/>
          <p:cNvGrpSpPr>
            <a:grpSpLocks/>
          </p:cNvGrpSpPr>
          <p:nvPr/>
        </p:nvGrpSpPr>
        <p:grpSpPr bwMode="auto">
          <a:xfrm>
            <a:off x="4165602" y="4403595"/>
            <a:ext cx="443187" cy="1584326"/>
            <a:chOff x="2006" y="2540"/>
            <a:chExt cx="257" cy="997"/>
          </a:xfrm>
        </p:grpSpPr>
        <p:sp>
          <p:nvSpPr>
            <p:cNvPr id="33967" name="Rectangle 122"/>
            <p:cNvSpPr>
              <a:spLocks noChangeArrowheads="1"/>
            </p:cNvSpPr>
            <p:nvPr/>
          </p:nvSpPr>
          <p:spPr bwMode="auto">
            <a:xfrm>
              <a:off x="2113" y="2851"/>
              <a:ext cx="15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>
                  <a:latin typeface="Small Fonts"/>
                </a:rPr>
                <a:t>8    </a:t>
              </a:r>
              <a:endParaRPr kumimoji="0" lang="en-US" altLang="en-US" sz="1200"/>
            </a:p>
          </p:txBody>
        </p:sp>
        <p:grpSp>
          <p:nvGrpSpPr>
            <p:cNvPr id="33968" name="Group 123"/>
            <p:cNvGrpSpPr>
              <a:grpSpLocks/>
            </p:cNvGrpSpPr>
            <p:nvPr/>
          </p:nvGrpSpPr>
          <p:grpSpPr bwMode="auto">
            <a:xfrm>
              <a:off x="2006" y="2540"/>
              <a:ext cx="156" cy="997"/>
              <a:chOff x="1916" y="2594"/>
              <a:chExt cx="156" cy="997"/>
            </a:xfrm>
          </p:grpSpPr>
          <p:sp>
            <p:nvSpPr>
              <p:cNvPr id="33969" name="Rectangle 124"/>
              <p:cNvSpPr>
                <a:spLocks noChangeArrowheads="1"/>
              </p:cNvSpPr>
              <p:nvPr/>
            </p:nvSpPr>
            <p:spPr bwMode="auto">
              <a:xfrm>
                <a:off x="2023" y="3475"/>
                <a:ext cx="4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FFFF00"/>
                  </a:buClr>
                  <a:buSzPct val="70000"/>
                  <a:buFont typeface="Monotype Sorts"/>
                  <a:buChar char="l"/>
                  <a:defRPr kumimoji="1" sz="33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9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5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200">
                    <a:latin typeface="Small Fonts"/>
                  </a:rPr>
                  <a:t>0</a:t>
                </a:r>
                <a:endParaRPr kumimoji="0" lang="en-US" altLang="en-US" sz="1200"/>
              </a:p>
            </p:txBody>
          </p:sp>
          <p:sp>
            <p:nvSpPr>
              <p:cNvPr id="33970" name="Rectangle 125"/>
              <p:cNvSpPr>
                <a:spLocks noChangeArrowheads="1"/>
              </p:cNvSpPr>
              <p:nvPr/>
            </p:nvSpPr>
            <p:spPr bwMode="auto">
              <a:xfrm>
                <a:off x="2023" y="3331"/>
                <a:ext cx="4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FFFF00"/>
                  </a:buClr>
                  <a:buSzPct val="70000"/>
                  <a:buFont typeface="Monotype Sorts"/>
                  <a:buChar char="l"/>
                  <a:defRPr kumimoji="1" sz="33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9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5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200">
                    <a:latin typeface="Small Fonts"/>
                  </a:rPr>
                  <a:t>2</a:t>
                </a:r>
                <a:endParaRPr kumimoji="0" lang="en-US" altLang="en-US" sz="1200"/>
              </a:p>
            </p:txBody>
          </p:sp>
          <p:sp>
            <p:nvSpPr>
              <p:cNvPr id="33971" name="Rectangle 126"/>
              <p:cNvSpPr>
                <a:spLocks noChangeArrowheads="1"/>
              </p:cNvSpPr>
              <p:nvPr/>
            </p:nvSpPr>
            <p:spPr bwMode="auto">
              <a:xfrm>
                <a:off x="2023" y="3181"/>
                <a:ext cx="4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FFFF00"/>
                  </a:buClr>
                  <a:buSzPct val="70000"/>
                  <a:buFont typeface="Monotype Sorts"/>
                  <a:buChar char="l"/>
                  <a:defRPr kumimoji="1" sz="33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9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5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200">
                    <a:latin typeface="Small Fonts"/>
                  </a:rPr>
                  <a:t>4</a:t>
                </a:r>
                <a:endParaRPr kumimoji="0" lang="en-US" altLang="en-US" sz="1200"/>
              </a:p>
            </p:txBody>
          </p:sp>
          <p:sp>
            <p:nvSpPr>
              <p:cNvPr id="33972" name="Rectangle 127"/>
              <p:cNvSpPr>
                <a:spLocks noChangeArrowheads="1"/>
              </p:cNvSpPr>
              <p:nvPr/>
            </p:nvSpPr>
            <p:spPr bwMode="auto">
              <a:xfrm>
                <a:off x="2023" y="3037"/>
                <a:ext cx="4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FFFF00"/>
                  </a:buClr>
                  <a:buSzPct val="70000"/>
                  <a:buFont typeface="Monotype Sorts"/>
                  <a:buChar char="l"/>
                  <a:defRPr kumimoji="1" sz="33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9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5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200">
                    <a:latin typeface="Small Fonts"/>
                  </a:rPr>
                  <a:t>6</a:t>
                </a:r>
                <a:endParaRPr kumimoji="0" lang="en-US" altLang="en-US" sz="1200"/>
              </a:p>
            </p:txBody>
          </p:sp>
          <p:sp>
            <p:nvSpPr>
              <p:cNvPr id="33973" name="Rectangle 128"/>
              <p:cNvSpPr>
                <a:spLocks noChangeArrowheads="1"/>
              </p:cNvSpPr>
              <p:nvPr/>
            </p:nvSpPr>
            <p:spPr bwMode="auto">
              <a:xfrm>
                <a:off x="1916" y="2743"/>
                <a:ext cx="14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FFFF00"/>
                  </a:buClr>
                  <a:buSzPct val="70000"/>
                  <a:buFont typeface="Monotype Sorts"/>
                  <a:buChar char="l"/>
                  <a:defRPr kumimoji="1" sz="33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9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5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200">
                    <a:latin typeface="Small Fonts"/>
                  </a:rPr>
                  <a:t>  10</a:t>
                </a:r>
              </a:p>
            </p:txBody>
          </p:sp>
          <p:sp>
            <p:nvSpPr>
              <p:cNvPr id="33974" name="Rectangle 129"/>
              <p:cNvSpPr>
                <a:spLocks noChangeArrowheads="1"/>
              </p:cNvSpPr>
              <p:nvPr/>
            </p:nvSpPr>
            <p:spPr bwMode="auto">
              <a:xfrm>
                <a:off x="1970" y="2594"/>
                <a:ext cx="9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FFFF00"/>
                  </a:buClr>
                  <a:buSzPct val="70000"/>
                  <a:buFont typeface="Monotype Sorts"/>
                  <a:buChar char="l"/>
                  <a:defRPr kumimoji="1" sz="33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9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5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200">
                    <a:latin typeface="Small Fonts"/>
                  </a:rPr>
                  <a:t>12</a:t>
                </a:r>
                <a:endParaRPr kumimoji="0" lang="en-US" altLang="en-US" sz="1200"/>
              </a:p>
            </p:txBody>
          </p:sp>
        </p:grpSp>
      </p:grpSp>
      <p:grpSp>
        <p:nvGrpSpPr>
          <p:cNvPr id="33877" name="Group 130"/>
          <p:cNvGrpSpPr>
            <a:grpSpLocks/>
          </p:cNvGrpSpPr>
          <p:nvPr/>
        </p:nvGrpSpPr>
        <p:grpSpPr bwMode="auto">
          <a:xfrm>
            <a:off x="7319963" y="4498844"/>
            <a:ext cx="63500" cy="1420812"/>
            <a:chOff x="3957" y="2631"/>
            <a:chExt cx="13" cy="890"/>
          </a:xfrm>
        </p:grpSpPr>
        <p:sp>
          <p:nvSpPr>
            <p:cNvPr id="33956" name="Line 131"/>
            <p:cNvSpPr>
              <a:spLocks noChangeShapeType="1"/>
            </p:cNvSpPr>
            <p:nvPr/>
          </p:nvSpPr>
          <p:spPr bwMode="auto">
            <a:xfrm>
              <a:off x="3969" y="2631"/>
              <a:ext cx="1" cy="879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57" name="Line 132"/>
            <p:cNvSpPr>
              <a:spLocks noChangeShapeType="1"/>
            </p:cNvSpPr>
            <p:nvPr/>
          </p:nvSpPr>
          <p:spPr bwMode="auto">
            <a:xfrm>
              <a:off x="3957" y="3510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58" name="Line 133"/>
            <p:cNvSpPr>
              <a:spLocks noChangeShapeType="1"/>
            </p:cNvSpPr>
            <p:nvPr/>
          </p:nvSpPr>
          <p:spPr bwMode="auto">
            <a:xfrm>
              <a:off x="3957" y="3400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59" name="Line 134"/>
            <p:cNvSpPr>
              <a:spLocks noChangeShapeType="1"/>
            </p:cNvSpPr>
            <p:nvPr/>
          </p:nvSpPr>
          <p:spPr bwMode="auto">
            <a:xfrm>
              <a:off x="3957" y="3290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60" name="Line 135"/>
            <p:cNvSpPr>
              <a:spLocks noChangeShapeType="1"/>
            </p:cNvSpPr>
            <p:nvPr/>
          </p:nvSpPr>
          <p:spPr bwMode="auto">
            <a:xfrm>
              <a:off x="3957" y="3180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61" name="Line 136"/>
            <p:cNvSpPr>
              <a:spLocks noChangeShapeType="1"/>
            </p:cNvSpPr>
            <p:nvPr/>
          </p:nvSpPr>
          <p:spPr bwMode="auto">
            <a:xfrm>
              <a:off x="3957" y="3070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62" name="Line 137"/>
            <p:cNvSpPr>
              <a:spLocks noChangeShapeType="1"/>
            </p:cNvSpPr>
            <p:nvPr/>
          </p:nvSpPr>
          <p:spPr bwMode="auto">
            <a:xfrm>
              <a:off x="3957" y="2960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63" name="Line 138"/>
            <p:cNvSpPr>
              <a:spLocks noChangeShapeType="1"/>
            </p:cNvSpPr>
            <p:nvPr/>
          </p:nvSpPr>
          <p:spPr bwMode="auto">
            <a:xfrm>
              <a:off x="3957" y="2850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64" name="Line 139"/>
            <p:cNvSpPr>
              <a:spLocks noChangeShapeType="1"/>
            </p:cNvSpPr>
            <p:nvPr/>
          </p:nvSpPr>
          <p:spPr bwMode="auto">
            <a:xfrm>
              <a:off x="3957" y="2740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65" name="Line 140"/>
            <p:cNvSpPr>
              <a:spLocks noChangeShapeType="1"/>
            </p:cNvSpPr>
            <p:nvPr/>
          </p:nvSpPr>
          <p:spPr bwMode="auto">
            <a:xfrm>
              <a:off x="3957" y="2631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66" name="Line 141"/>
            <p:cNvSpPr>
              <a:spLocks noChangeShapeType="1"/>
            </p:cNvSpPr>
            <p:nvPr/>
          </p:nvSpPr>
          <p:spPr bwMode="auto">
            <a:xfrm flipV="1">
              <a:off x="3969" y="3510"/>
              <a:ext cx="1" cy="1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878" name="Group 142"/>
          <p:cNvGrpSpPr>
            <a:grpSpLocks/>
          </p:cNvGrpSpPr>
          <p:nvPr/>
        </p:nvGrpSpPr>
        <p:grpSpPr bwMode="auto">
          <a:xfrm>
            <a:off x="7935915" y="4644894"/>
            <a:ext cx="933450" cy="666750"/>
            <a:chOff x="4392" y="2723"/>
            <a:chExt cx="720" cy="417"/>
          </a:xfrm>
        </p:grpSpPr>
        <p:sp>
          <p:nvSpPr>
            <p:cNvPr id="33940" name="Freeform 143"/>
            <p:cNvSpPr>
              <a:spLocks/>
            </p:cNvSpPr>
            <p:nvPr/>
          </p:nvSpPr>
          <p:spPr bwMode="auto">
            <a:xfrm>
              <a:off x="4398" y="2804"/>
              <a:ext cx="60" cy="58"/>
            </a:xfrm>
            <a:custGeom>
              <a:avLst/>
              <a:gdLst>
                <a:gd name="T0" fmla="*/ 30 w 60"/>
                <a:gd name="T1" fmla="*/ 0 h 60"/>
                <a:gd name="T2" fmla="*/ 60 w 60"/>
                <a:gd name="T3" fmla="*/ 28 h 60"/>
                <a:gd name="T4" fmla="*/ 30 w 60"/>
                <a:gd name="T5" fmla="*/ 56 h 60"/>
                <a:gd name="T6" fmla="*/ 0 w 60"/>
                <a:gd name="T7" fmla="*/ 28 h 60"/>
                <a:gd name="T8" fmla="*/ 30 w 60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60"/>
                <a:gd name="T17" fmla="*/ 60 w 60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60">
                  <a:moveTo>
                    <a:pt x="30" y="0"/>
                  </a:moveTo>
                  <a:lnTo>
                    <a:pt x="60" y="30"/>
                  </a:lnTo>
                  <a:lnTo>
                    <a:pt x="30" y="60"/>
                  </a:lnTo>
                  <a:lnTo>
                    <a:pt x="0" y="3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80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1" name="Freeform 144"/>
            <p:cNvSpPr>
              <a:spLocks/>
            </p:cNvSpPr>
            <p:nvPr/>
          </p:nvSpPr>
          <p:spPr bwMode="auto">
            <a:xfrm>
              <a:off x="5040" y="3007"/>
              <a:ext cx="60" cy="57"/>
            </a:xfrm>
            <a:custGeom>
              <a:avLst/>
              <a:gdLst>
                <a:gd name="T0" fmla="*/ 30 w 60"/>
                <a:gd name="T1" fmla="*/ 0 h 60"/>
                <a:gd name="T2" fmla="*/ 60 w 60"/>
                <a:gd name="T3" fmla="*/ 28 h 60"/>
                <a:gd name="T4" fmla="*/ 30 w 60"/>
                <a:gd name="T5" fmla="*/ 54 h 60"/>
                <a:gd name="T6" fmla="*/ 0 w 60"/>
                <a:gd name="T7" fmla="*/ 28 h 60"/>
                <a:gd name="T8" fmla="*/ 30 w 60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60"/>
                <a:gd name="T17" fmla="*/ 60 w 60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60">
                  <a:moveTo>
                    <a:pt x="30" y="0"/>
                  </a:moveTo>
                  <a:lnTo>
                    <a:pt x="60" y="30"/>
                  </a:lnTo>
                  <a:lnTo>
                    <a:pt x="30" y="60"/>
                  </a:lnTo>
                  <a:lnTo>
                    <a:pt x="0" y="3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80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2" name="Rectangle 145"/>
            <p:cNvSpPr>
              <a:spLocks noChangeArrowheads="1"/>
            </p:cNvSpPr>
            <p:nvPr/>
          </p:nvSpPr>
          <p:spPr bwMode="auto">
            <a:xfrm>
              <a:off x="4398" y="2723"/>
              <a:ext cx="54" cy="52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3943" name="Rectangle 146"/>
            <p:cNvSpPr>
              <a:spLocks noChangeArrowheads="1"/>
            </p:cNvSpPr>
            <p:nvPr/>
          </p:nvSpPr>
          <p:spPr bwMode="auto">
            <a:xfrm>
              <a:off x="5040" y="3088"/>
              <a:ext cx="54" cy="52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3944" name="Freeform 147"/>
            <p:cNvSpPr>
              <a:spLocks/>
            </p:cNvSpPr>
            <p:nvPr/>
          </p:nvSpPr>
          <p:spPr bwMode="auto">
            <a:xfrm>
              <a:off x="4398" y="2798"/>
              <a:ext cx="60" cy="58"/>
            </a:xfrm>
            <a:custGeom>
              <a:avLst/>
              <a:gdLst>
                <a:gd name="T0" fmla="*/ 30 w 60"/>
                <a:gd name="T1" fmla="*/ 0 h 60"/>
                <a:gd name="T2" fmla="*/ 60 w 60"/>
                <a:gd name="T3" fmla="*/ 56 h 60"/>
                <a:gd name="T4" fmla="*/ 0 w 60"/>
                <a:gd name="T5" fmla="*/ 56 h 60"/>
                <a:gd name="T6" fmla="*/ 30 w 60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0"/>
                <a:gd name="T13" fmla="*/ 0 h 60"/>
                <a:gd name="T14" fmla="*/ 60 w 60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0" h="60">
                  <a:moveTo>
                    <a:pt x="30" y="0"/>
                  </a:moveTo>
                  <a:lnTo>
                    <a:pt x="60" y="60"/>
                  </a:lnTo>
                  <a:lnTo>
                    <a:pt x="0" y="6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5" name="Freeform 148"/>
            <p:cNvSpPr>
              <a:spLocks/>
            </p:cNvSpPr>
            <p:nvPr/>
          </p:nvSpPr>
          <p:spPr bwMode="auto">
            <a:xfrm>
              <a:off x="5040" y="2908"/>
              <a:ext cx="60" cy="58"/>
            </a:xfrm>
            <a:custGeom>
              <a:avLst/>
              <a:gdLst>
                <a:gd name="T0" fmla="*/ 30 w 60"/>
                <a:gd name="T1" fmla="*/ 0 h 60"/>
                <a:gd name="T2" fmla="*/ 60 w 60"/>
                <a:gd name="T3" fmla="*/ 56 h 60"/>
                <a:gd name="T4" fmla="*/ 0 w 60"/>
                <a:gd name="T5" fmla="*/ 56 h 60"/>
                <a:gd name="T6" fmla="*/ 30 w 60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0"/>
                <a:gd name="T13" fmla="*/ 0 h 60"/>
                <a:gd name="T14" fmla="*/ 60 w 60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0" h="60">
                  <a:moveTo>
                    <a:pt x="30" y="0"/>
                  </a:moveTo>
                  <a:lnTo>
                    <a:pt x="60" y="60"/>
                  </a:lnTo>
                  <a:lnTo>
                    <a:pt x="0" y="6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6" name="Rectangle 149"/>
            <p:cNvSpPr>
              <a:spLocks noChangeArrowheads="1"/>
            </p:cNvSpPr>
            <p:nvPr/>
          </p:nvSpPr>
          <p:spPr bwMode="auto">
            <a:xfrm>
              <a:off x="4392" y="2775"/>
              <a:ext cx="78" cy="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3947" name="Line 150"/>
            <p:cNvSpPr>
              <a:spLocks noChangeShapeType="1"/>
            </p:cNvSpPr>
            <p:nvPr/>
          </p:nvSpPr>
          <p:spPr bwMode="auto">
            <a:xfrm flipH="1" flipV="1">
              <a:off x="4398" y="2781"/>
              <a:ext cx="30" cy="2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48" name="Line 151"/>
            <p:cNvSpPr>
              <a:spLocks noChangeShapeType="1"/>
            </p:cNvSpPr>
            <p:nvPr/>
          </p:nvSpPr>
          <p:spPr bwMode="auto">
            <a:xfrm>
              <a:off x="4428" y="2810"/>
              <a:ext cx="30" cy="2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49" name="Line 152"/>
            <p:cNvSpPr>
              <a:spLocks noChangeShapeType="1"/>
            </p:cNvSpPr>
            <p:nvPr/>
          </p:nvSpPr>
          <p:spPr bwMode="auto">
            <a:xfrm flipH="1">
              <a:off x="4398" y="2810"/>
              <a:ext cx="30" cy="2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50" name="Line 153"/>
            <p:cNvSpPr>
              <a:spLocks noChangeShapeType="1"/>
            </p:cNvSpPr>
            <p:nvPr/>
          </p:nvSpPr>
          <p:spPr bwMode="auto">
            <a:xfrm flipV="1">
              <a:off x="4428" y="2781"/>
              <a:ext cx="30" cy="2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51" name="Rectangle 154"/>
            <p:cNvSpPr>
              <a:spLocks noChangeArrowheads="1"/>
            </p:cNvSpPr>
            <p:nvPr/>
          </p:nvSpPr>
          <p:spPr bwMode="auto">
            <a:xfrm>
              <a:off x="5034" y="2972"/>
              <a:ext cx="78" cy="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3952" name="Line 155"/>
            <p:cNvSpPr>
              <a:spLocks noChangeShapeType="1"/>
            </p:cNvSpPr>
            <p:nvPr/>
          </p:nvSpPr>
          <p:spPr bwMode="auto">
            <a:xfrm flipH="1" flipV="1">
              <a:off x="5040" y="2978"/>
              <a:ext cx="30" cy="2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53" name="Line 156"/>
            <p:cNvSpPr>
              <a:spLocks noChangeShapeType="1"/>
            </p:cNvSpPr>
            <p:nvPr/>
          </p:nvSpPr>
          <p:spPr bwMode="auto">
            <a:xfrm>
              <a:off x="5070" y="3007"/>
              <a:ext cx="30" cy="28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54" name="Line 157"/>
            <p:cNvSpPr>
              <a:spLocks noChangeShapeType="1"/>
            </p:cNvSpPr>
            <p:nvPr/>
          </p:nvSpPr>
          <p:spPr bwMode="auto">
            <a:xfrm flipH="1">
              <a:off x="5040" y="3007"/>
              <a:ext cx="30" cy="28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55" name="Line 158"/>
            <p:cNvSpPr>
              <a:spLocks noChangeShapeType="1"/>
            </p:cNvSpPr>
            <p:nvPr/>
          </p:nvSpPr>
          <p:spPr bwMode="auto">
            <a:xfrm flipV="1">
              <a:off x="5070" y="2978"/>
              <a:ext cx="30" cy="2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79" name="Rectangle 159"/>
          <p:cNvSpPr>
            <a:spLocks noChangeArrowheads="1"/>
          </p:cNvSpPr>
          <p:nvPr/>
        </p:nvSpPr>
        <p:spPr bwMode="auto">
          <a:xfrm>
            <a:off x="7046913" y="4986207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>
                <a:latin typeface="Small Fonts"/>
              </a:rPr>
              <a:t>10</a:t>
            </a:r>
            <a:endParaRPr kumimoji="0" lang="en-US" altLang="en-US" sz="1200"/>
          </a:p>
        </p:txBody>
      </p:sp>
      <p:grpSp>
        <p:nvGrpSpPr>
          <p:cNvPr id="33880" name="Group 160"/>
          <p:cNvGrpSpPr>
            <a:grpSpLocks/>
          </p:cNvGrpSpPr>
          <p:nvPr/>
        </p:nvGrpSpPr>
        <p:grpSpPr bwMode="auto">
          <a:xfrm>
            <a:off x="7031029" y="4459158"/>
            <a:ext cx="180975" cy="1592285"/>
            <a:chOff x="3771" y="2607"/>
            <a:chExt cx="102" cy="996"/>
          </a:xfrm>
        </p:grpSpPr>
        <p:sp>
          <p:nvSpPr>
            <p:cNvPr id="33932" name="Rectangle 161"/>
            <p:cNvSpPr>
              <a:spLocks noChangeArrowheads="1"/>
            </p:cNvSpPr>
            <p:nvPr/>
          </p:nvSpPr>
          <p:spPr bwMode="auto">
            <a:xfrm>
              <a:off x="3825" y="3487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>
                  <a:latin typeface="Small Fonts"/>
                </a:rPr>
                <a:t>0</a:t>
              </a:r>
              <a:endParaRPr kumimoji="0" lang="en-US" altLang="en-US" sz="1200"/>
            </a:p>
          </p:txBody>
        </p:sp>
        <p:sp>
          <p:nvSpPr>
            <p:cNvPr id="33933" name="Rectangle 162"/>
            <p:cNvSpPr>
              <a:spLocks noChangeArrowheads="1"/>
            </p:cNvSpPr>
            <p:nvPr/>
          </p:nvSpPr>
          <p:spPr bwMode="auto">
            <a:xfrm>
              <a:off x="3825" y="3377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>
                  <a:latin typeface="Small Fonts"/>
                </a:rPr>
                <a:t>2</a:t>
              </a:r>
              <a:endParaRPr kumimoji="0" lang="en-US" altLang="en-US" sz="1200"/>
            </a:p>
          </p:txBody>
        </p:sp>
        <p:sp>
          <p:nvSpPr>
            <p:cNvPr id="33934" name="Rectangle 163"/>
            <p:cNvSpPr>
              <a:spLocks noChangeArrowheads="1"/>
            </p:cNvSpPr>
            <p:nvPr/>
          </p:nvSpPr>
          <p:spPr bwMode="auto">
            <a:xfrm>
              <a:off x="3825" y="3267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>
                  <a:latin typeface="Small Fonts"/>
                </a:rPr>
                <a:t>4</a:t>
              </a:r>
              <a:endParaRPr kumimoji="0" lang="en-US" altLang="en-US" sz="1200"/>
            </a:p>
          </p:txBody>
        </p:sp>
        <p:sp>
          <p:nvSpPr>
            <p:cNvPr id="33935" name="Rectangle 164"/>
            <p:cNvSpPr>
              <a:spLocks noChangeArrowheads="1"/>
            </p:cNvSpPr>
            <p:nvPr/>
          </p:nvSpPr>
          <p:spPr bwMode="auto">
            <a:xfrm>
              <a:off x="3825" y="3157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>
                  <a:latin typeface="Small Fonts"/>
                </a:rPr>
                <a:t>6</a:t>
              </a:r>
              <a:endParaRPr kumimoji="0" lang="en-US" altLang="en-US" sz="1200"/>
            </a:p>
          </p:txBody>
        </p:sp>
        <p:sp>
          <p:nvSpPr>
            <p:cNvPr id="33936" name="Rectangle 165"/>
            <p:cNvSpPr>
              <a:spLocks noChangeArrowheads="1"/>
            </p:cNvSpPr>
            <p:nvPr/>
          </p:nvSpPr>
          <p:spPr bwMode="auto">
            <a:xfrm>
              <a:off x="3825" y="3047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>
                  <a:latin typeface="Small Fonts"/>
                </a:rPr>
                <a:t>8</a:t>
              </a:r>
              <a:endParaRPr kumimoji="0" lang="en-US" altLang="en-US" sz="1200"/>
            </a:p>
          </p:txBody>
        </p:sp>
        <p:sp>
          <p:nvSpPr>
            <p:cNvPr id="33937" name="Rectangle 166"/>
            <p:cNvSpPr>
              <a:spLocks noChangeArrowheads="1"/>
            </p:cNvSpPr>
            <p:nvPr/>
          </p:nvSpPr>
          <p:spPr bwMode="auto">
            <a:xfrm>
              <a:off x="3771" y="2827"/>
              <a:ext cx="9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>
                  <a:latin typeface="Small Fonts"/>
                </a:rPr>
                <a:t>12</a:t>
              </a:r>
              <a:endParaRPr kumimoji="0" lang="en-US" altLang="en-US" sz="1200"/>
            </a:p>
          </p:txBody>
        </p:sp>
        <p:sp>
          <p:nvSpPr>
            <p:cNvPr id="33938" name="Rectangle 167"/>
            <p:cNvSpPr>
              <a:spLocks noChangeArrowheads="1"/>
            </p:cNvSpPr>
            <p:nvPr/>
          </p:nvSpPr>
          <p:spPr bwMode="auto">
            <a:xfrm>
              <a:off x="3771" y="2717"/>
              <a:ext cx="9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>
                  <a:latin typeface="Small Fonts"/>
                </a:rPr>
                <a:t>14</a:t>
              </a:r>
              <a:endParaRPr kumimoji="0" lang="en-US" altLang="en-US" sz="1200"/>
            </a:p>
          </p:txBody>
        </p:sp>
        <p:sp>
          <p:nvSpPr>
            <p:cNvPr id="33939" name="Rectangle 168"/>
            <p:cNvSpPr>
              <a:spLocks noChangeArrowheads="1"/>
            </p:cNvSpPr>
            <p:nvPr/>
          </p:nvSpPr>
          <p:spPr bwMode="auto">
            <a:xfrm>
              <a:off x="3771" y="2607"/>
              <a:ext cx="9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>
                  <a:latin typeface="Small Fonts"/>
                </a:rPr>
                <a:t>16</a:t>
              </a:r>
              <a:endParaRPr kumimoji="0" lang="en-US" altLang="en-US" sz="1200"/>
            </a:p>
          </p:txBody>
        </p:sp>
      </p:grpSp>
      <p:sp>
        <p:nvSpPr>
          <p:cNvPr id="33881" name="Text Box 169"/>
          <p:cNvSpPr txBox="1">
            <a:spLocks noChangeArrowheads="1"/>
          </p:cNvSpPr>
          <p:nvPr/>
        </p:nvSpPr>
        <p:spPr bwMode="auto">
          <a:xfrm>
            <a:off x="4700186" y="3216067"/>
            <a:ext cx="14943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000" i="1" dirty="0">
                <a:solidFill>
                  <a:srgbClr val="FFFF00"/>
                </a:solidFill>
              </a:rPr>
              <a:t>Microarray</a:t>
            </a:r>
          </a:p>
        </p:txBody>
      </p:sp>
      <p:sp>
        <p:nvSpPr>
          <p:cNvPr id="33882" name="Rectangle 170"/>
          <p:cNvSpPr>
            <a:spLocks noChangeArrowheads="1"/>
          </p:cNvSpPr>
          <p:nvPr/>
        </p:nvSpPr>
        <p:spPr bwMode="auto">
          <a:xfrm>
            <a:off x="4853893" y="6150281"/>
            <a:ext cx="13085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000" i="1" dirty="0">
                <a:solidFill>
                  <a:srgbClr val="FFFF00"/>
                </a:solidFill>
              </a:rPr>
              <a:t>q-</a:t>
            </a:r>
            <a:r>
              <a:rPr kumimoji="0" lang="en-US" altLang="en-US" sz="2000" i="1" dirty="0" err="1">
                <a:solidFill>
                  <a:srgbClr val="FFFF00"/>
                </a:solidFill>
              </a:rPr>
              <a:t>RTPCR</a:t>
            </a:r>
            <a:endParaRPr kumimoji="0" lang="en-US" altLang="en-US" sz="2000" i="1" dirty="0">
              <a:solidFill>
                <a:srgbClr val="FFFF00"/>
              </a:solidFill>
            </a:endParaRPr>
          </a:p>
        </p:txBody>
      </p:sp>
      <p:sp>
        <p:nvSpPr>
          <p:cNvPr id="33883" name="Text Box 172"/>
          <p:cNvSpPr txBox="1">
            <a:spLocks noChangeArrowheads="1"/>
          </p:cNvSpPr>
          <p:nvPr/>
        </p:nvSpPr>
        <p:spPr bwMode="auto">
          <a:xfrm>
            <a:off x="1539875" y="411308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/>
              <a:t>B</a:t>
            </a:r>
          </a:p>
        </p:txBody>
      </p:sp>
      <p:grpSp>
        <p:nvGrpSpPr>
          <p:cNvPr id="33884" name="Group 173"/>
          <p:cNvGrpSpPr>
            <a:grpSpLocks/>
          </p:cNvGrpSpPr>
          <p:nvPr/>
        </p:nvGrpSpPr>
        <p:grpSpPr bwMode="auto">
          <a:xfrm>
            <a:off x="2259013" y="4228969"/>
            <a:ext cx="1023937" cy="38100"/>
            <a:chOff x="1302" y="931"/>
            <a:chExt cx="762" cy="23"/>
          </a:xfrm>
        </p:grpSpPr>
        <p:sp>
          <p:nvSpPr>
            <p:cNvPr id="33929" name="Line 174"/>
            <p:cNvSpPr>
              <a:spLocks noChangeShapeType="1"/>
            </p:cNvSpPr>
            <p:nvPr/>
          </p:nvSpPr>
          <p:spPr bwMode="auto">
            <a:xfrm>
              <a:off x="1302" y="931"/>
              <a:ext cx="7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30" name="Line 175"/>
            <p:cNvSpPr>
              <a:spLocks noChangeShapeType="1"/>
            </p:cNvSpPr>
            <p:nvPr/>
          </p:nvSpPr>
          <p:spPr bwMode="auto">
            <a:xfrm>
              <a:off x="1302" y="931"/>
              <a:ext cx="0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31" name="Line 176"/>
            <p:cNvSpPr>
              <a:spLocks noChangeShapeType="1"/>
            </p:cNvSpPr>
            <p:nvPr/>
          </p:nvSpPr>
          <p:spPr bwMode="auto">
            <a:xfrm>
              <a:off x="2064" y="931"/>
              <a:ext cx="0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85" name="Text Box 177"/>
          <p:cNvSpPr txBox="1">
            <a:spLocks noChangeArrowheads="1"/>
          </p:cNvSpPr>
          <p:nvPr/>
        </p:nvSpPr>
        <p:spPr bwMode="auto">
          <a:xfrm>
            <a:off x="2376490" y="4017831"/>
            <a:ext cx="62709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100"/>
              <a:t>p&lt;0.04</a:t>
            </a:r>
          </a:p>
        </p:txBody>
      </p:sp>
      <p:sp>
        <p:nvSpPr>
          <p:cNvPr id="33886" name="Text Box 178"/>
          <p:cNvSpPr txBox="1">
            <a:spLocks noChangeArrowheads="1"/>
          </p:cNvSpPr>
          <p:nvPr/>
        </p:nvSpPr>
        <p:spPr bwMode="auto">
          <a:xfrm>
            <a:off x="2165350" y="4236906"/>
            <a:ext cx="1565276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100"/>
              <a:t>n=4            n=4                                                 </a:t>
            </a:r>
          </a:p>
        </p:txBody>
      </p:sp>
      <p:sp>
        <p:nvSpPr>
          <p:cNvPr id="33887" name="Text Box 179"/>
          <p:cNvSpPr txBox="1">
            <a:spLocks noChangeArrowheads="1"/>
          </p:cNvSpPr>
          <p:nvPr/>
        </p:nvSpPr>
        <p:spPr bwMode="auto">
          <a:xfrm>
            <a:off x="2439991" y="3744781"/>
            <a:ext cx="595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/>
              <a:t>IL-6</a:t>
            </a:r>
          </a:p>
        </p:txBody>
      </p:sp>
      <p:sp>
        <p:nvSpPr>
          <p:cNvPr id="33888" name="Line 180"/>
          <p:cNvSpPr>
            <a:spLocks noChangeShapeType="1"/>
          </p:cNvSpPr>
          <p:nvPr/>
        </p:nvSpPr>
        <p:spPr bwMode="auto">
          <a:xfrm>
            <a:off x="1779588" y="5929181"/>
            <a:ext cx="1854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89" name="Text Box 181"/>
          <p:cNvSpPr txBox="1">
            <a:spLocks noChangeArrowheads="1"/>
          </p:cNvSpPr>
          <p:nvPr/>
        </p:nvSpPr>
        <p:spPr bwMode="auto">
          <a:xfrm>
            <a:off x="2022477" y="5924422"/>
            <a:ext cx="1947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/>
              <a:t>PCOS        Control   </a:t>
            </a:r>
          </a:p>
        </p:txBody>
      </p:sp>
      <p:sp>
        <p:nvSpPr>
          <p:cNvPr id="33890" name="Line 182"/>
          <p:cNvSpPr>
            <a:spLocks noChangeShapeType="1"/>
          </p:cNvSpPr>
          <p:nvPr/>
        </p:nvSpPr>
        <p:spPr bwMode="auto">
          <a:xfrm>
            <a:off x="1773240" y="4535356"/>
            <a:ext cx="1587" cy="13906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3891" name="Group 183"/>
          <p:cNvGrpSpPr>
            <a:grpSpLocks/>
          </p:cNvGrpSpPr>
          <p:nvPr/>
        </p:nvGrpSpPr>
        <p:grpSpPr bwMode="auto">
          <a:xfrm>
            <a:off x="1720852" y="4535360"/>
            <a:ext cx="53975" cy="1408113"/>
            <a:chOff x="389" y="2585"/>
            <a:chExt cx="13" cy="942"/>
          </a:xfrm>
        </p:grpSpPr>
        <p:sp>
          <p:nvSpPr>
            <p:cNvPr id="33919" name="Line 184"/>
            <p:cNvSpPr>
              <a:spLocks noChangeShapeType="1"/>
            </p:cNvSpPr>
            <p:nvPr/>
          </p:nvSpPr>
          <p:spPr bwMode="auto">
            <a:xfrm>
              <a:off x="389" y="2585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920" name="Group 185"/>
            <p:cNvGrpSpPr>
              <a:grpSpLocks/>
            </p:cNvGrpSpPr>
            <p:nvPr/>
          </p:nvGrpSpPr>
          <p:grpSpPr bwMode="auto">
            <a:xfrm>
              <a:off x="389" y="2717"/>
              <a:ext cx="13" cy="810"/>
              <a:chOff x="389" y="2717"/>
              <a:chExt cx="13" cy="810"/>
            </a:xfrm>
          </p:grpSpPr>
          <p:sp>
            <p:nvSpPr>
              <p:cNvPr id="33921" name="Line 186"/>
              <p:cNvSpPr>
                <a:spLocks noChangeShapeType="1"/>
              </p:cNvSpPr>
              <p:nvPr/>
            </p:nvSpPr>
            <p:spPr bwMode="auto">
              <a:xfrm>
                <a:off x="389" y="3515"/>
                <a:ext cx="1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2" name="Line 187"/>
              <p:cNvSpPr>
                <a:spLocks noChangeShapeType="1"/>
              </p:cNvSpPr>
              <p:nvPr/>
            </p:nvSpPr>
            <p:spPr bwMode="auto">
              <a:xfrm>
                <a:off x="389" y="3383"/>
                <a:ext cx="1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3" name="Line 188"/>
              <p:cNvSpPr>
                <a:spLocks noChangeShapeType="1"/>
              </p:cNvSpPr>
              <p:nvPr/>
            </p:nvSpPr>
            <p:spPr bwMode="auto">
              <a:xfrm>
                <a:off x="389" y="3251"/>
                <a:ext cx="1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4" name="Line 189"/>
              <p:cNvSpPr>
                <a:spLocks noChangeShapeType="1"/>
              </p:cNvSpPr>
              <p:nvPr/>
            </p:nvSpPr>
            <p:spPr bwMode="auto">
              <a:xfrm>
                <a:off x="389" y="3119"/>
                <a:ext cx="1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5" name="Line 190"/>
              <p:cNvSpPr>
                <a:spLocks noChangeShapeType="1"/>
              </p:cNvSpPr>
              <p:nvPr/>
            </p:nvSpPr>
            <p:spPr bwMode="auto">
              <a:xfrm>
                <a:off x="389" y="2981"/>
                <a:ext cx="1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6" name="Line 191"/>
              <p:cNvSpPr>
                <a:spLocks noChangeShapeType="1"/>
              </p:cNvSpPr>
              <p:nvPr/>
            </p:nvSpPr>
            <p:spPr bwMode="auto">
              <a:xfrm>
                <a:off x="389" y="2849"/>
                <a:ext cx="1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7" name="Line 192"/>
              <p:cNvSpPr>
                <a:spLocks noChangeShapeType="1"/>
              </p:cNvSpPr>
              <p:nvPr/>
            </p:nvSpPr>
            <p:spPr bwMode="auto">
              <a:xfrm>
                <a:off x="389" y="2717"/>
                <a:ext cx="1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8" name="Line 193"/>
              <p:cNvSpPr>
                <a:spLocks noChangeShapeType="1"/>
              </p:cNvSpPr>
              <p:nvPr/>
            </p:nvSpPr>
            <p:spPr bwMode="auto">
              <a:xfrm flipV="1">
                <a:off x="401" y="3515"/>
                <a:ext cx="1" cy="12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3892" name="Group 194"/>
          <p:cNvGrpSpPr>
            <a:grpSpLocks/>
          </p:cNvGrpSpPr>
          <p:nvPr/>
        </p:nvGrpSpPr>
        <p:grpSpPr bwMode="auto">
          <a:xfrm>
            <a:off x="2293940" y="4651248"/>
            <a:ext cx="973137" cy="879475"/>
            <a:chOff x="749" y="2663"/>
            <a:chExt cx="565" cy="588"/>
          </a:xfrm>
        </p:grpSpPr>
        <p:sp>
          <p:nvSpPr>
            <p:cNvPr id="33903" name="Freeform 195"/>
            <p:cNvSpPr>
              <a:spLocks/>
            </p:cNvSpPr>
            <p:nvPr/>
          </p:nvSpPr>
          <p:spPr bwMode="auto">
            <a:xfrm>
              <a:off x="753" y="2825"/>
              <a:ext cx="45" cy="60"/>
            </a:xfrm>
            <a:custGeom>
              <a:avLst/>
              <a:gdLst>
                <a:gd name="T0" fmla="*/ 17 w 60"/>
                <a:gd name="T1" fmla="*/ 0 h 60"/>
                <a:gd name="T2" fmla="*/ 34 w 60"/>
                <a:gd name="T3" fmla="*/ 30 h 60"/>
                <a:gd name="T4" fmla="*/ 17 w 60"/>
                <a:gd name="T5" fmla="*/ 60 h 60"/>
                <a:gd name="T6" fmla="*/ 0 w 60"/>
                <a:gd name="T7" fmla="*/ 30 h 60"/>
                <a:gd name="T8" fmla="*/ 17 w 60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60"/>
                <a:gd name="T17" fmla="*/ 60 w 60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60">
                  <a:moveTo>
                    <a:pt x="30" y="0"/>
                  </a:moveTo>
                  <a:lnTo>
                    <a:pt x="60" y="30"/>
                  </a:lnTo>
                  <a:lnTo>
                    <a:pt x="30" y="60"/>
                  </a:lnTo>
                  <a:lnTo>
                    <a:pt x="0" y="3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80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4" name="Freeform 196"/>
            <p:cNvSpPr>
              <a:spLocks/>
            </p:cNvSpPr>
            <p:nvPr/>
          </p:nvSpPr>
          <p:spPr bwMode="auto">
            <a:xfrm>
              <a:off x="1261" y="3053"/>
              <a:ext cx="44" cy="60"/>
            </a:xfrm>
            <a:custGeom>
              <a:avLst/>
              <a:gdLst>
                <a:gd name="T0" fmla="*/ 16 w 60"/>
                <a:gd name="T1" fmla="*/ 0 h 60"/>
                <a:gd name="T2" fmla="*/ 32 w 60"/>
                <a:gd name="T3" fmla="*/ 30 h 60"/>
                <a:gd name="T4" fmla="*/ 16 w 60"/>
                <a:gd name="T5" fmla="*/ 60 h 60"/>
                <a:gd name="T6" fmla="*/ 0 w 60"/>
                <a:gd name="T7" fmla="*/ 30 h 60"/>
                <a:gd name="T8" fmla="*/ 16 w 60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60"/>
                <a:gd name="T17" fmla="*/ 60 w 60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60">
                  <a:moveTo>
                    <a:pt x="30" y="0"/>
                  </a:moveTo>
                  <a:lnTo>
                    <a:pt x="60" y="30"/>
                  </a:lnTo>
                  <a:lnTo>
                    <a:pt x="30" y="60"/>
                  </a:lnTo>
                  <a:lnTo>
                    <a:pt x="0" y="3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80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5" name="Rectangle 197"/>
            <p:cNvSpPr>
              <a:spLocks noChangeArrowheads="1"/>
            </p:cNvSpPr>
            <p:nvPr/>
          </p:nvSpPr>
          <p:spPr bwMode="auto">
            <a:xfrm>
              <a:off x="753" y="2813"/>
              <a:ext cx="41" cy="54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3906" name="Rectangle 198"/>
            <p:cNvSpPr>
              <a:spLocks noChangeArrowheads="1"/>
            </p:cNvSpPr>
            <p:nvPr/>
          </p:nvSpPr>
          <p:spPr bwMode="auto">
            <a:xfrm>
              <a:off x="1261" y="3035"/>
              <a:ext cx="40" cy="54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3907" name="Freeform 199"/>
            <p:cNvSpPr>
              <a:spLocks/>
            </p:cNvSpPr>
            <p:nvPr/>
          </p:nvSpPr>
          <p:spPr bwMode="auto">
            <a:xfrm>
              <a:off x="753" y="2765"/>
              <a:ext cx="45" cy="60"/>
            </a:xfrm>
            <a:custGeom>
              <a:avLst/>
              <a:gdLst>
                <a:gd name="T0" fmla="*/ 17 w 60"/>
                <a:gd name="T1" fmla="*/ 0 h 60"/>
                <a:gd name="T2" fmla="*/ 34 w 60"/>
                <a:gd name="T3" fmla="*/ 60 h 60"/>
                <a:gd name="T4" fmla="*/ 0 w 60"/>
                <a:gd name="T5" fmla="*/ 60 h 60"/>
                <a:gd name="T6" fmla="*/ 17 w 60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0"/>
                <a:gd name="T13" fmla="*/ 0 h 60"/>
                <a:gd name="T14" fmla="*/ 60 w 60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0" h="60">
                  <a:moveTo>
                    <a:pt x="30" y="0"/>
                  </a:moveTo>
                  <a:lnTo>
                    <a:pt x="60" y="60"/>
                  </a:lnTo>
                  <a:lnTo>
                    <a:pt x="0" y="6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8" name="Freeform 200"/>
            <p:cNvSpPr>
              <a:spLocks/>
            </p:cNvSpPr>
            <p:nvPr/>
          </p:nvSpPr>
          <p:spPr bwMode="auto">
            <a:xfrm>
              <a:off x="1261" y="2765"/>
              <a:ext cx="44" cy="60"/>
            </a:xfrm>
            <a:custGeom>
              <a:avLst/>
              <a:gdLst>
                <a:gd name="T0" fmla="*/ 16 w 60"/>
                <a:gd name="T1" fmla="*/ 0 h 60"/>
                <a:gd name="T2" fmla="*/ 32 w 60"/>
                <a:gd name="T3" fmla="*/ 60 h 60"/>
                <a:gd name="T4" fmla="*/ 0 w 60"/>
                <a:gd name="T5" fmla="*/ 60 h 60"/>
                <a:gd name="T6" fmla="*/ 16 w 60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0"/>
                <a:gd name="T13" fmla="*/ 0 h 60"/>
                <a:gd name="T14" fmla="*/ 60 w 60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0" h="60">
                  <a:moveTo>
                    <a:pt x="30" y="0"/>
                  </a:moveTo>
                  <a:lnTo>
                    <a:pt x="60" y="60"/>
                  </a:lnTo>
                  <a:lnTo>
                    <a:pt x="0" y="6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9" name="Rectangle 201"/>
            <p:cNvSpPr>
              <a:spLocks noChangeArrowheads="1"/>
            </p:cNvSpPr>
            <p:nvPr/>
          </p:nvSpPr>
          <p:spPr bwMode="auto">
            <a:xfrm>
              <a:off x="749" y="2663"/>
              <a:ext cx="5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3910" name="Line 202"/>
            <p:cNvSpPr>
              <a:spLocks noChangeShapeType="1"/>
            </p:cNvSpPr>
            <p:nvPr/>
          </p:nvSpPr>
          <p:spPr bwMode="auto">
            <a:xfrm flipH="1" flipV="1">
              <a:off x="753" y="2669"/>
              <a:ext cx="22" cy="3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1" name="Line 203"/>
            <p:cNvSpPr>
              <a:spLocks noChangeShapeType="1"/>
            </p:cNvSpPr>
            <p:nvPr/>
          </p:nvSpPr>
          <p:spPr bwMode="auto">
            <a:xfrm>
              <a:off x="775" y="2699"/>
              <a:ext cx="23" cy="3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2" name="Line 204"/>
            <p:cNvSpPr>
              <a:spLocks noChangeShapeType="1"/>
            </p:cNvSpPr>
            <p:nvPr/>
          </p:nvSpPr>
          <p:spPr bwMode="auto">
            <a:xfrm flipH="1">
              <a:off x="753" y="2699"/>
              <a:ext cx="22" cy="3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3" name="Line 205"/>
            <p:cNvSpPr>
              <a:spLocks noChangeShapeType="1"/>
            </p:cNvSpPr>
            <p:nvPr/>
          </p:nvSpPr>
          <p:spPr bwMode="auto">
            <a:xfrm flipV="1">
              <a:off x="775" y="2669"/>
              <a:ext cx="23" cy="3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4" name="Rectangle 206"/>
            <p:cNvSpPr>
              <a:spLocks noChangeArrowheads="1"/>
            </p:cNvSpPr>
            <p:nvPr/>
          </p:nvSpPr>
          <p:spPr bwMode="auto">
            <a:xfrm>
              <a:off x="1256" y="3173"/>
              <a:ext cx="5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3915" name="Line 207"/>
            <p:cNvSpPr>
              <a:spLocks noChangeShapeType="1"/>
            </p:cNvSpPr>
            <p:nvPr/>
          </p:nvSpPr>
          <p:spPr bwMode="auto">
            <a:xfrm flipH="1" flipV="1">
              <a:off x="1261" y="3179"/>
              <a:ext cx="23" cy="3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6" name="Line 208"/>
            <p:cNvSpPr>
              <a:spLocks noChangeShapeType="1"/>
            </p:cNvSpPr>
            <p:nvPr/>
          </p:nvSpPr>
          <p:spPr bwMode="auto">
            <a:xfrm>
              <a:off x="1284" y="3209"/>
              <a:ext cx="21" cy="3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7" name="Line 209"/>
            <p:cNvSpPr>
              <a:spLocks noChangeShapeType="1"/>
            </p:cNvSpPr>
            <p:nvPr/>
          </p:nvSpPr>
          <p:spPr bwMode="auto">
            <a:xfrm flipH="1">
              <a:off x="1261" y="3209"/>
              <a:ext cx="23" cy="3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8" name="Line 210"/>
            <p:cNvSpPr>
              <a:spLocks noChangeShapeType="1"/>
            </p:cNvSpPr>
            <p:nvPr/>
          </p:nvSpPr>
          <p:spPr bwMode="auto">
            <a:xfrm flipV="1">
              <a:off x="1284" y="3179"/>
              <a:ext cx="21" cy="3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93" name="Rectangle 211"/>
          <p:cNvSpPr>
            <a:spLocks noChangeArrowheads="1"/>
          </p:cNvSpPr>
          <p:nvPr/>
        </p:nvSpPr>
        <p:spPr bwMode="auto">
          <a:xfrm>
            <a:off x="1585914" y="5849807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>
                <a:latin typeface="Small Fonts"/>
              </a:rPr>
              <a:t>0</a:t>
            </a:r>
            <a:endParaRPr kumimoji="0" lang="en-US" altLang="en-US" sz="1200"/>
          </a:p>
        </p:txBody>
      </p:sp>
      <p:sp>
        <p:nvSpPr>
          <p:cNvPr id="33894" name="Rectangle 212"/>
          <p:cNvSpPr>
            <a:spLocks noChangeArrowheads="1"/>
          </p:cNvSpPr>
          <p:nvPr/>
        </p:nvSpPr>
        <p:spPr bwMode="auto">
          <a:xfrm>
            <a:off x="1585914" y="5651369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>
                <a:latin typeface="Small Fonts"/>
              </a:rPr>
              <a:t>2</a:t>
            </a:r>
            <a:endParaRPr kumimoji="0" lang="en-US" altLang="en-US" sz="1200"/>
          </a:p>
        </p:txBody>
      </p:sp>
      <p:sp>
        <p:nvSpPr>
          <p:cNvPr id="33895" name="Rectangle 213"/>
          <p:cNvSpPr>
            <a:spLocks noChangeArrowheads="1"/>
          </p:cNvSpPr>
          <p:nvPr/>
        </p:nvSpPr>
        <p:spPr bwMode="auto">
          <a:xfrm>
            <a:off x="1585914" y="5454519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>
                <a:latin typeface="Small Fonts"/>
              </a:rPr>
              <a:t>4</a:t>
            </a:r>
            <a:endParaRPr kumimoji="0" lang="en-US" altLang="en-US" sz="1200"/>
          </a:p>
        </p:txBody>
      </p:sp>
      <p:sp>
        <p:nvSpPr>
          <p:cNvPr id="33896" name="Rectangle 214"/>
          <p:cNvSpPr>
            <a:spLocks noChangeArrowheads="1"/>
          </p:cNvSpPr>
          <p:nvPr/>
        </p:nvSpPr>
        <p:spPr bwMode="auto">
          <a:xfrm>
            <a:off x="1585914" y="5257669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>
                <a:latin typeface="Small Fonts"/>
              </a:rPr>
              <a:t>6</a:t>
            </a:r>
            <a:endParaRPr kumimoji="0" lang="en-US" altLang="en-US" sz="1200"/>
          </a:p>
        </p:txBody>
      </p:sp>
      <p:sp>
        <p:nvSpPr>
          <p:cNvPr id="33897" name="Rectangle 215"/>
          <p:cNvSpPr>
            <a:spLocks noChangeArrowheads="1"/>
          </p:cNvSpPr>
          <p:nvPr/>
        </p:nvSpPr>
        <p:spPr bwMode="auto">
          <a:xfrm>
            <a:off x="1585914" y="5051294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>
                <a:latin typeface="Small Fonts"/>
              </a:rPr>
              <a:t>8</a:t>
            </a:r>
            <a:endParaRPr kumimoji="0" lang="en-US" altLang="en-US" sz="1200"/>
          </a:p>
        </p:txBody>
      </p:sp>
      <p:sp>
        <p:nvSpPr>
          <p:cNvPr id="33898" name="Rectangle 216"/>
          <p:cNvSpPr>
            <a:spLocks noChangeArrowheads="1"/>
          </p:cNvSpPr>
          <p:nvPr/>
        </p:nvSpPr>
        <p:spPr bwMode="auto">
          <a:xfrm>
            <a:off x="1493838" y="4854444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>
                <a:latin typeface="Small Fonts"/>
              </a:rPr>
              <a:t>10</a:t>
            </a:r>
            <a:endParaRPr kumimoji="0" lang="en-US" altLang="en-US" sz="1200"/>
          </a:p>
        </p:txBody>
      </p:sp>
      <p:sp>
        <p:nvSpPr>
          <p:cNvPr id="33899" name="Rectangle 217"/>
          <p:cNvSpPr>
            <a:spLocks noChangeArrowheads="1"/>
          </p:cNvSpPr>
          <p:nvPr/>
        </p:nvSpPr>
        <p:spPr bwMode="auto">
          <a:xfrm>
            <a:off x="1493838" y="4656007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>
                <a:latin typeface="Small Fonts"/>
              </a:rPr>
              <a:t>12</a:t>
            </a:r>
            <a:endParaRPr kumimoji="0" lang="en-US" altLang="en-US" sz="1200"/>
          </a:p>
        </p:txBody>
      </p:sp>
      <p:sp>
        <p:nvSpPr>
          <p:cNvPr id="33900" name="Rectangle 218"/>
          <p:cNvSpPr>
            <a:spLocks noChangeArrowheads="1"/>
          </p:cNvSpPr>
          <p:nvPr/>
        </p:nvSpPr>
        <p:spPr bwMode="auto">
          <a:xfrm>
            <a:off x="1493838" y="4459157"/>
            <a:ext cx="1699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>
                <a:latin typeface="Small Fonts"/>
              </a:rPr>
              <a:t>14</a:t>
            </a:r>
            <a:endParaRPr kumimoji="0" lang="en-US" altLang="en-US" sz="1200"/>
          </a:p>
        </p:txBody>
      </p:sp>
      <p:sp>
        <p:nvSpPr>
          <p:cNvPr id="33901" name="Text Box 219"/>
          <p:cNvSpPr txBox="1">
            <a:spLocks noChangeArrowheads="1"/>
          </p:cNvSpPr>
          <p:nvPr/>
        </p:nvSpPr>
        <p:spPr bwMode="auto">
          <a:xfrm rot="-5400000">
            <a:off x="1148647" y="4949308"/>
            <a:ext cx="4411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>
                <a:latin typeface="Symbol" pitchFamily="18" charset="2"/>
              </a:rPr>
              <a:t>D</a:t>
            </a:r>
            <a:r>
              <a:rPr kumimoji="0" lang="en-US" altLang="en-US" sz="1200"/>
              <a:t>Ct</a:t>
            </a:r>
          </a:p>
        </p:txBody>
      </p:sp>
      <p:sp>
        <p:nvSpPr>
          <p:cNvPr id="33902" name="Text Box 220"/>
          <p:cNvSpPr txBox="1">
            <a:spLocks noChangeArrowheads="1"/>
          </p:cNvSpPr>
          <p:nvPr/>
        </p:nvSpPr>
        <p:spPr bwMode="auto">
          <a:xfrm>
            <a:off x="335561" y="155578"/>
            <a:ext cx="96053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dirty="0" smtClean="0">
                <a:solidFill>
                  <a:srgbClr val="FFFF00"/>
                </a:solidFill>
              </a:rPr>
              <a:t>18 GENES </a:t>
            </a:r>
            <a:r>
              <a:rPr kumimoji="0" lang="en-US" altLang="en-US" sz="2400" dirty="0" smtClean="0">
                <a:solidFill>
                  <a:srgbClr val="FFFF00"/>
                </a:solidFill>
              </a:rPr>
              <a:t>INVOLVED IN INFLAMMATION IN </a:t>
            </a:r>
            <a:r>
              <a:rPr kumimoji="0" lang="en-US" altLang="en-US" sz="2400" dirty="0">
                <a:solidFill>
                  <a:srgbClr val="FFFF00"/>
                </a:solidFill>
              </a:rPr>
              <a:t>ADIPOSE TISSUE OF LEAN </a:t>
            </a:r>
            <a:r>
              <a:rPr kumimoji="0" lang="en-US" altLang="en-US" sz="2400" dirty="0" smtClean="0">
                <a:solidFill>
                  <a:srgbClr val="FFFF00"/>
                </a:solidFill>
              </a:rPr>
              <a:t>PCOS</a:t>
            </a:r>
            <a:endParaRPr kumimoji="0" lang="en-US" altLang="en-US" sz="2400" dirty="0">
              <a:solidFill>
                <a:srgbClr val="FFFF00"/>
              </a:solidFill>
            </a:endParaRPr>
          </a:p>
        </p:txBody>
      </p:sp>
      <p:sp>
        <p:nvSpPr>
          <p:cNvPr id="217" name="Text Box 3"/>
          <p:cNvSpPr txBox="1">
            <a:spLocks noChangeArrowheads="1"/>
          </p:cNvSpPr>
          <p:nvPr/>
        </p:nvSpPr>
        <p:spPr bwMode="auto">
          <a:xfrm>
            <a:off x="4296630" y="6516458"/>
            <a:ext cx="5983287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1600" b="0" i="1" dirty="0" err="1"/>
              <a:t>Chazenbalk</a:t>
            </a:r>
            <a:r>
              <a:rPr lang="en-US" sz="1600" b="0" i="1" dirty="0"/>
              <a:t> et al. J </a:t>
            </a:r>
            <a:r>
              <a:rPr lang="en-US" sz="1600" b="0" i="1" dirty="0" err="1"/>
              <a:t>Clin</a:t>
            </a:r>
            <a:r>
              <a:rPr lang="en-US" sz="1600" b="0" i="1" dirty="0"/>
              <a:t> </a:t>
            </a:r>
            <a:r>
              <a:rPr lang="en-US" sz="1600" b="0" i="1" dirty="0" err="1"/>
              <a:t>Endocrinol</a:t>
            </a:r>
            <a:r>
              <a:rPr lang="en-US" sz="1600" b="0" i="1" dirty="0"/>
              <a:t> </a:t>
            </a:r>
            <a:r>
              <a:rPr lang="en-US" sz="1600" b="0" i="1" dirty="0" err="1"/>
              <a:t>Metab</a:t>
            </a:r>
            <a:r>
              <a:rPr lang="en-US" sz="1600" b="0" i="1" dirty="0"/>
              <a:t> 96: E765-E770, 2012</a:t>
            </a:r>
          </a:p>
        </p:txBody>
      </p:sp>
    </p:spTree>
    <p:extLst>
      <p:ext uri="{BB962C8B-B14F-4D97-AF65-F5344CB8AC3E}">
        <p14:creationId xmlns:p14="http://schemas.microsoft.com/office/powerpoint/2010/main" val="400378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94"/>
          <p:cNvGrpSpPr>
            <a:grpSpLocks/>
          </p:cNvGrpSpPr>
          <p:nvPr/>
        </p:nvGrpSpPr>
        <p:grpSpPr bwMode="auto">
          <a:xfrm>
            <a:off x="3027166" y="1196977"/>
            <a:ext cx="3762575" cy="1851026"/>
            <a:chOff x="1064" y="1295"/>
            <a:chExt cx="2107" cy="1166"/>
          </a:xfrm>
        </p:grpSpPr>
        <p:sp>
          <p:nvSpPr>
            <p:cNvPr id="38047" name="Rectangle 50"/>
            <p:cNvSpPr>
              <a:spLocks noChangeArrowheads="1"/>
            </p:cNvSpPr>
            <p:nvPr/>
          </p:nvSpPr>
          <p:spPr bwMode="auto">
            <a:xfrm>
              <a:off x="1545" y="1557"/>
              <a:ext cx="143" cy="138"/>
            </a:xfrm>
            <a:prstGeom prst="rect">
              <a:avLst/>
            </a:prstGeom>
            <a:gradFill rotWithShape="1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8048" name="Rectangle 51"/>
            <p:cNvSpPr>
              <a:spLocks noChangeArrowheads="1"/>
            </p:cNvSpPr>
            <p:nvPr/>
          </p:nvSpPr>
          <p:spPr bwMode="auto">
            <a:xfrm>
              <a:off x="1812" y="1593"/>
              <a:ext cx="143" cy="102"/>
            </a:xfrm>
            <a:prstGeom prst="rect">
              <a:avLst/>
            </a:prstGeom>
            <a:gradFill rotWithShape="1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8049" name="Rectangle 52"/>
            <p:cNvSpPr>
              <a:spLocks noChangeArrowheads="1"/>
            </p:cNvSpPr>
            <p:nvPr/>
          </p:nvSpPr>
          <p:spPr bwMode="auto">
            <a:xfrm>
              <a:off x="2070" y="1695"/>
              <a:ext cx="143" cy="180"/>
            </a:xfrm>
            <a:prstGeom prst="rect">
              <a:avLst/>
            </a:prstGeom>
            <a:gradFill rotWithShape="1">
              <a:gsLst>
                <a:gs pos="0">
                  <a:srgbClr val="004700"/>
                </a:gs>
                <a:gs pos="50000">
                  <a:srgbClr val="009900"/>
                </a:gs>
                <a:gs pos="100000">
                  <a:srgbClr val="0047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8050" name="Rectangle 53"/>
            <p:cNvSpPr>
              <a:spLocks noChangeArrowheads="1"/>
            </p:cNvSpPr>
            <p:nvPr/>
          </p:nvSpPr>
          <p:spPr bwMode="auto">
            <a:xfrm>
              <a:off x="2355" y="1695"/>
              <a:ext cx="139" cy="288"/>
            </a:xfrm>
            <a:prstGeom prst="rect">
              <a:avLst/>
            </a:prstGeom>
            <a:gradFill rotWithShape="1">
              <a:gsLst>
                <a:gs pos="0">
                  <a:srgbClr val="004700"/>
                </a:gs>
                <a:gs pos="50000">
                  <a:srgbClr val="009900"/>
                </a:gs>
                <a:gs pos="100000">
                  <a:srgbClr val="0047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8051" name="Rectangle 54"/>
            <p:cNvSpPr>
              <a:spLocks noChangeArrowheads="1"/>
            </p:cNvSpPr>
            <p:nvPr/>
          </p:nvSpPr>
          <p:spPr bwMode="auto">
            <a:xfrm>
              <a:off x="2634" y="1695"/>
              <a:ext cx="143" cy="306"/>
            </a:xfrm>
            <a:prstGeom prst="rect">
              <a:avLst/>
            </a:prstGeom>
            <a:gradFill rotWithShape="1">
              <a:gsLst>
                <a:gs pos="0">
                  <a:srgbClr val="004700"/>
                </a:gs>
                <a:gs pos="50000">
                  <a:srgbClr val="009900"/>
                </a:gs>
                <a:gs pos="100000">
                  <a:srgbClr val="0047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8052" name="Rectangle 55"/>
            <p:cNvSpPr>
              <a:spLocks noChangeArrowheads="1"/>
            </p:cNvSpPr>
            <p:nvPr/>
          </p:nvSpPr>
          <p:spPr bwMode="auto">
            <a:xfrm>
              <a:off x="2928" y="1695"/>
              <a:ext cx="143" cy="642"/>
            </a:xfrm>
            <a:prstGeom prst="rect">
              <a:avLst/>
            </a:prstGeom>
            <a:gradFill rotWithShape="1">
              <a:gsLst>
                <a:gs pos="0">
                  <a:srgbClr val="004700"/>
                </a:gs>
                <a:gs pos="50000">
                  <a:srgbClr val="009900"/>
                </a:gs>
                <a:gs pos="100000">
                  <a:srgbClr val="0047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8053" name="Line 59"/>
            <p:cNvSpPr>
              <a:spLocks noChangeShapeType="1"/>
            </p:cNvSpPr>
            <p:nvPr/>
          </p:nvSpPr>
          <p:spPr bwMode="auto">
            <a:xfrm>
              <a:off x="1365" y="2121"/>
              <a:ext cx="24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54" name="Line 60"/>
            <p:cNvSpPr>
              <a:spLocks noChangeShapeType="1"/>
            </p:cNvSpPr>
            <p:nvPr/>
          </p:nvSpPr>
          <p:spPr bwMode="auto">
            <a:xfrm>
              <a:off x="1365" y="1911"/>
              <a:ext cx="24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55" name="Line 61"/>
            <p:cNvSpPr>
              <a:spLocks noChangeShapeType="1"/>
            </p:cNvSpPr>
            <p:nvPr/>
          </p:nvSpPr>
          <p:spPr bwMode="auto">
            <a:xfrm>
              <a:off x="1365" y="1695"/>
              <a:ext cx="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56" name="Line 62"/>
            <p:cNvSpPr>
              <a:spLocks noChangeShapeType="1"/>
            </p:cNvSpPr>
            <p:nvPr/>
          </p:nvSpPr>
          <p:spPr bwMode="auto">
            <a:xfrm>
              <a:off x="1365" y="1485"/>
              <a:ext cx="2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57" name="Line 63"/>
            <p:cNvSpPr>
              <a:spLocks noChangeShapeType="1"/>
            </p:cNvSpPr>
            <p:nvPr/>
          </p:nvSpPr>
          <p:spPr bwMode="auto">
            <a:xfrm flipV="1">
              <a:off x="1389" y="1687"/>
              <a:ext cx="1782" cy="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58" name="Line 64"/>
            <p:cNvSpPr>
              <a:spLocks noChangeShapeType="1"/>
            </p:cNvSpPr>
            <p:nvPr/>
          </p:nvSpPr>
          <p:spPr bwMode="auto">
            <a:xfrm flipV="1">
              <a:off x="1389" y="1695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59" name="Rectangle 73"/>
            <p:cNvSpPr>
              <a:spLocks noChangeArrowheads="1"/>
            </p:cNvSpPr>
            <p:nvPr/>
          </p:nvSpPr>
          <p:spPr bwMode="auto">
            <a:xfrm>
              <a:off x="1194" y="2073"/>
              <a:ext cx="12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-10</a:t>
              </a:r>
            </a:p>
          </p:txBody>
        </p:sp>
        <p:sp>
          <p:nvSpPr>
            <p:cNvPr id="38060" name="Rectangle 74"/>
            <p:cNvSpPr>
              <a:spLocks noChangeArrowheads="1"/>
            </p:cNvSpPr>
            <p:nvPr/>
          </p:nvSpPr>
          <p:spPr bwMode="auto">
            <a:xfrm>
              <a:off x="1247" y="1863"/>
              <a:ext cx="7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-5</a:t>
              </a:r>
            </a:p>
          </p:txBody>
        </p:sp>
        <p:sp>
          <p:nvSpPr>
            <p:cNvPr id="38061" name="Rectangle 75"/>
            <p:cNvSpPr>
              <a:spLocks noChangeArrowheads="1"/>
            </p:cNvSpPr>
            <p:nvPr/>
          </p:nvSpPr>
          <p:spPr bwMode="auto">
            <a:xfrm>
              <a:off x="1279" y="1647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0</a:t>
              </a:r>
            </a:p>
          </p:txBody>
        </p:sp>
        <p:sp>
          <p:nvSpPr>
            <p:cNvPr id="38062" name="Rectangle 76"/>
            <p:cNvSpPr>
              <a:spLocks noChangeArrowheads="1"/>
            </p:cNvSpPr>
            <p:nvPr/>
          </p:nvSpPr>
          <p:spPr bwMode="auto">
            <a:xfrm>
              <a:off x="1279" y="1437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5</a:t>
              </a:r>
            </a:p>
          </p:txBody>
        </p:sp>
        <p:sp>
          <p:nvSpPr>
            <p:cNvPr id="38063" name="Rectangle 77"/>
            <p:cNvSpPr>
              <a:spLocks noChangeArrowheads="1"/>
            </p:cNvSpPr>
            <p:nvPr/>
          </p:nvSpPr>
          <p:spPr bwMode="auto">
            <a:xfrm rot="19688041">
              <a:off x="1517" y="1299"/>
              <a:ext cx="22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DKK2</a:t>
              </a:r>
            </a:p>
          </p:txBody>
        </p:sp>
        <p:sp>
          <p:nvSpPr>
            <p:cNvPr id="38064" name="Rectangle 78"/>
            <p:cNvSpPr>
              <a:spLocks noChangeArrowheads="1"/>
            </p:cNvSpPr>
            <p:nvPr/>
          </p:nvSpPr>
          <p:spPr bwMode="auto">
            <a:xfrm rot="19688041">
              <a:off x="1802" y="1295"/>
              <a:ext cx="27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SFRP4</a:t>
              </a:r>
            </a:p>
          </p:txBody>
        </p:sp>
        <p:sp>
          <p:nvSpPr>
            <p:cNvPr id="38065" name="Rectangle 79"/>
            <p:cNvSpPr>
              <a:spLocks noChangeArrowheads="1"/>
            </p:cNvSpPr>
            <p:nvPr/>
          </p:nvSpPr>
          <p:spPr bwMode="auto">
            <a:xfrm rot="19688041">
              <a:off x="2074" y="1302"/>
              <a:ext cx="19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MYC</a:t>
              </a:r>
            </a:p>
          </p:txBody>
        </p:sp>
        <p:sp>
          <p:nvSpPr>
            <p:cNvPr id="38066" name="Rectangle 80"/>
            <p:cNvSpPr>
              <a:spLocks noChangeArrowheads="1"/>
            </p:cNvSpPr>
            <p:nvPr/>
          </p:nvSpPr>
          <p:spPr bwMode="auto">
            <a:xfrm rot="19688041">
              <a:off x="2303" y="1295"/>
              <a:ext cx="27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SOX17</a:t>
              </a:r>
            </a:p>
          </p:txBody>
        </p:sp>
        <p:sp>
          <p:nvSpPr>
            <p:cNvPr id="38067" name="Rectangle 81"/>
            <p:cNvSpPr>
              <a:spLocks noChangeArrowheads="1"/>
            </p:cNvSpPr>
            <p:nvPr/>
          </p:nvSpPr>
          <p:spPr bwMode="auto">
            <a:xfrm rot="19688041">
              <a:off x="2603" y="1303"/>
              <a:ext cx="16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JUN</a:t>
              </a:r>
            </a:p>
          </p:txBody>
        </p:sp>
        <p:sp>
          <p:nvSpPr>
            <p:cNvPr id="38068" name="Rectangle 82"/>
            <p:cNvSpPr>
              <a:spLocks noChangeArrowheads="1"/>
            </p:cNvSpPr>
            <p:nvPr/>
          </p:nvSpPr>
          <p:spPr bwMode="auto">
            <a:xfrm rot="19688041">
              <a:off x="2895" y="1302"/>
              <a:ext cx="17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FOS</a:t>
              </a:r>
            </a:p>
          </p:txBody>
        </p:sp>
        <p:sp>
          <p:nvSpPr>
            <p:cNvPr id="38069" name="Rectangle 84"/>
            <p:cNvSpPr>
              <a:spLocks noChangeArrowheads="1"/>
            </p:cNvSpPr>
            <p:nvPr/>
          </p:nvSpPr>
          <p:spPr bwMode="auto">
            <a:xfrm rot="16200000">
              <a:off x="762" y="1910"/>
              <a:ext cx="725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400">
                  <a:latin typeface="Helvetica"/>
                </a:rPr>
                <a:t>Fold changes</a:t>
              </a:r>
              <a:endParaRPr kumimoji="0" lang="en-US" altLang="en-US" sz="1400" b="0">
                <a:latin typeface="Helvetica"/>
              </a:endParaRPr>
            </a:p>
          </p:txBody>
        </p:sp>
        <p:grpSp>
          <p:nvGrpSpPr>
            <p:cNvPr id="38070" name="Group 85"/>
            <p:cNvGrpSpPr>
              <a:grpSpLocks/>
            </p:cNvGrpSpPr>
            <p:nvPr/>
          </p:nvGrpSpPr>
          <p:grpSpPr bwMode="auto">
            <a:xfrm>
              <a:off x="1340" y="2205"/>
              <a:ext cx="115" cy="104"/>
              <a:chOff x="430" y="997"/>
              <a:chExt cx="88" cy="87"/>
            </a:xfrm>
          </p:grpSpPr>
          <p:sp>
            <p:nvSpPr>
              <p:cNvPr id="38076" name="Line 86"/>
              <p:cNvSpPr>
                <a:spLocks noChangeShapeType="1"/>
              </p:cNvSpPr>
              <p:nvPr/>
            </p:nvSpPr>
            <p:spPr bwMode="auto">
              <a:xfrm flipV="1">
                <a:off x="430" y="997"/>
                <a:ext cx="69" cy="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077" name="Line 87"/>
              <p:cNvSpPr>
                <a:spLocks noChangeShapeType="1"/>
              </p:cNvSpPr>
              <p:nvPr/>
            </p:nvSpPr>
            <p:spPr bwMode="auto">
              <a:xfrm flipV="1">
                <a:off x="449" y="1034"/>
                <a:ext cx="69" cy="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8071" name="Line 88"/>
            <p:cNvSpPr>
              <a:spLocks noChangeShapeType="1"/>
            </p:cNvSpPr>
            <p:nvPr/>
          </p:nvSpPr>
          <p:spPr bwMode="auto">
            <a:xfrm>
              <a:off x="1388" y="2149"/>
              <a:ext cx="0" cy="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72" name="Rectangle 89"/>
            <p:cNvSpPr>
              <a:spLocks noChangeArrowheads="1"/>
            </p:cNvSpPr>
            <p:nvPr/>
          </p:nvSpPr>
          <p:spPr bwMode="auto">
            <a:xfrm>
              <a:off x="1114" y="2345"/>
              <a:ext cx="19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-45.0</a:t>
              </a:r>
            </a:p>
          </p:txBody>
        </p:sp>
        <p:sp>
          <p:nvSpPr>
            <p:cNvPr id="38073" name="Line 91"/>
            <p:cNvSpPr>
              <a:spLocks noChangeShapeType="1"/>
            </p:cNvSpPr>
            <p:nvPr/>
          </p:nvSpPr>
          <p:spPr bwMode="auto">
            <a:xfrm>
              <a:off x="1390" y="1482"/>
              <a:ext cx="0" cy="6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74" name="Line 92"/>
            <p:cNvSpPr>
              <a:spLocks noChangeShapeType="1"/>
            </p:cNvSpPr>
            <p:nvPr/>
          </p:nvSpPr>
          <p:spPr bwMode="auto">
            <a:xfrm>
              <a:off x="1390" y="2322"/>
              <a:ext cx="0" cy="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75" name="Line 93"/>
            <p:cNvSpPr>
              <a:spLocks noChangeShapeType="1"/>
            </p:cNvSpPr>
            <p:nvPr/>
          </p:nvSpPr>
          <p:spPr bwMode="auto">
            <a:xfrm>
              <a:off x="1367" y="2409"/>
              <a:ext cx="24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891" name="Text Box 257"/>
          <p:cNvSpPr txBox="1">
            <a:spLocks noChangeArrowheads="1"/>
          </p:cNvSpPr>
          <p:nvPr/>
        </p:nvSpPr>
        <p:spPr bwMode="auto">
          <a:xfrm rot="-5400000">
            <a:off x="621434" y="4555929"/>
            <a:ext cx="4748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b="0">
                <a:latin typeface="Symbol" pitchFamily="18" charset="2"/>
              </a:rPr>
              <a:t>D</a:t>
            </a:r>
            <a:r>
              <a:rPr kumimoji="0" lang="en-US" altLang="en-US" sz="1400" b="0">
                <a:latin typeface="Helvetica"/>
              </a:rPr>
              <a:t>Ct</a:t>
            </a:r>
          </a:p>
        </p:txBody>
      </p:sp>
      <p:sp>
        <p:nvSpPr>
          <p:cNvPr id="37892" name="Freeform 258"/>
          <p:cNvSpPr>
            <a:spLocks/>
          </p:cNvSpPr>
          <p:nvPr/>
        </p:nvSpPr>
        <p:spPr bwMode="auto">
          <a:xfrm>
            <a:off x="1890713" y="4442320"/>
            <a:ext cx="107951" cy="95250"/>
          </a:xfrm>
          <a:custGeom>
            <a:avLst/>
            <a:gdLst>
              <a:gd name="T0" fmla="*/ 97110021 w 60"/>
              <a:gd name="T1" fmla="*/ 0 h 60"/>
              <a:gd name="T2" fmla="*/ 194220042 w 60"/>
              <a:gd name="T3" fmla="*/ 75604688 h 60"/>
              <a:gd name="T4" fmla="*/ 97110021 w 60"/>
              <a:gd name="T5" fmla="*/ 151209375 h 60"/>
              <a:gd name="T6" fmla="*/ 0 w 60"/>
              <a:gd name="T7" fmla="*/ 75604688 h 60"/>
              <a:gd name="T8" fmla="*/ 97110021 w 60"/>
              <a:gd name="T9" fmla="*/ 0 h 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"/>
              <a:gd name="T16" fmla="*/ 0 h 60"/>
              <a:gd name="T17" fmla="*/ 60 w 60"/>
              <a:gd name="T18" fmla="*/ 60 h 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" h="60">
                <a:moveTo>
                  <a:pt x="30" y="0"/>
                </a:moveTo>
                <a:lnTo>
                  <a:pt x="60" y="30"/>
                </a:lnTo>
                <a:lnTo>
                  <a:pt x="30" y="60"/>
                </a:lnTo>
                <a:lnTo>
                  <a:pt x="0" y="30"/>
                </a:lnTo>
                <a:lnTo>
                  <a:pt x="30" y="0"/>
                </a:lnTo>
                <a:close/>
              </a:path>
            </a:pathLst>
          </a:custGeom>
          <a:solidFill>
            <a:srgbClr val="000080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3" name="Freeform 259"/>
          <p:cNvSpPr>
            <a:spLocks/>
          </p:cNvSpPr>
          <p:nvPr/>
        </p:nvSpPr>
        <p:spPr bwMode="auto">
          <a:xfrm>
            <a:off x="2894013" y="4342308"/>
            <a:ext cx="106362" cy="95250"/>
          </a:xfrm>
          <a:custGeom>
            <a:avLst/>
            <a:gdLst>
              <a:gd name="T0" fmla="*/ 94273959 w 60"/>
              <a:gd name="T1" fmla="*/ 0 h 60"/>
              <a:gd name="T2" fmla="*/ 188547917 w 60"/>
              <a:gd name="T3" fmla="*/ 75604688 h 60"/>
              <a:gd name="T4" fmla="*/ 94273959 w 60"/>
              <a:gd name="T5" fmla="*/ 151209375 h 60"/>
              <a:gd name="T6" fmla="*/ 0 w 60"/>
              <a:gd name="T7" fmla="*/ 75604688 h 60"/>
              <a:gd name="T8" fmla="*/ 94273959 w 60"/>
              <a:gd name="T9" fmla="*/ 0 h 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"/>
              <a:gd name="T16" fmla="*/ 0 h 60"/>
              <a:gd name="T17" fmla="*/ 60 w 60"/>
              <a:gd name="T18" fmla="*/ 60 h 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" h="60">
                <a:moveTo>
                  <a:pt x="30" y="0"/>
                </a:moveTo>
                <a:lnTo>
                  <a:pt x="60" y="30"/>
                </a:lnTo>
                <a:lnTo>
                  <a:pt x="30" y="60"/>
                </a:lnTo>
                <a:lnTo>
                  <a:pt x="0" y="30"/>
                </a:lnTo>
                <a:lnTo>
                  <a:pt x="30" y="0"/>
                </a:lnTo>
                <a:close/>
              </a:path>
            </a:pathLst>
          </a:custGeom>
          <a:solidFill>
            <a:srgbClr val="000080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4" name="Rectangle 260"/>
          <p:cNvSpPr>
            <a:spLocks noChangeArrowheads="1"/>
          </p:cNvSpPr>
          <p:nvPr/>
        </p:nvSpPr>
        <p:spPr bwMode="auto">
          <a:xfrm>
            <a:off x="1890715" y="4442324"/>
            <a:ext cx="96837" cy="85725"/>
          </a:xfrm>
          <a:prstGeom prst="rect">
            <a:avLst/>
          </a:prstGeom>
          <a:solidFill>
            <a:srgbClr val="FF00FF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7895" name="Rectangle 261"/>
          <p:cNvSpPr>
            <a:spLocks noChangeArrowheads="1"/>
          </p:cNvSpPr>
          <p:nvPr/>
        </p:nvSpPr>
        <p:spPr bwMode="auto">
          <a:xfrm>
            <a:off x="2894015" y="4370887"/>
            <a:ext cx="95250" cy="85725"/>
          </a:xfrm>
          <a:prstGeom prst="rect">
            <a:avLst/>
          </a:prstGeom>
          <a:solidFill>
            <a:srgbClr val="FF00FF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7896" name="Freeform 262"/>
          <p:cNvSpPr>
            <a:spLocks/>
          </p:cNvSpPr>
          <p:nvPr/>
        </p:nvSpPr>
        <p:spPr bwMode="auto">
          <a:xfrm>
            <a:off x="1890713" y="4394695"/>
            <a:ext cx="107951" cy="95250"/>
          </a:xfrm>
          <a:custGeom>
            <a:avLst/>
            <a:gdLst>
              <a:gd name="T0" fmla="*/ 97110021 w 60"/>
              <a:gd name="T1" fmla="*/ 0 h 60"/>
              <a:gd name="T2" fmla="*/ 194220042 w 60"/>
              <a:gd name="T3" fmla="*/ 151209375 h 60"/>
              <a:gd name="T4" fmla="*/ 0 w 60"/>
              <a:gd name="T5" fmla="*/ 151209375 h 60"/>
              <a:gd name="T6" fmla="*/ 97110021 w 60"/>
              <a:gd name="T7" fmla="*/ 0 h 60"/>
              <a:gd name="T8" fmla="*/ 0 60000 65536"/>
              <a:gd name="T9" fmla="*/ 0 60000 65536"/>
              <a:gd name="T10" fmla="*/ 0 60000 65536"/>
              <a:gd name="T11" fmla="*/ 0 60000 65536"/>
              <a:gd name="T12" fmla="*/ 0 w 60"/>
              <a:gd name="T13" fmla="*/ 0 h 60"/>
              <a:gd name="T14" fmla="*/ 60 w 60"/>
              <a:gd name="T15" fmla="*/ 60 h 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0" h="60">
                <a:moveTo>
                  <a:pt x="30" y="0"/>
                </a:moveTo>
                <a:lnTo>
                  <a:pt x="60" y="60"/>
                </a:lnTo>
                <a:lnTo>
                  <a:pt x="0" y="60"/>
                </a:lnTo>
                <a:lnTo>
                  <a:pt x="30" y="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7" name="Freeform 263"/>
          <p:cNvSpPr>
            <a:spLocks/>
          </p:cNvSpPr>
          <p:nvPr/>
        </p:nvSpPr>
        <p:spPr bwMode="auto">
          <a:xfrm>
            <a:off x="2894013" y="4323258"/>
            <a:ext cx="106362" cy="95250"/>
          </a:xfrm>
          <a:custGeom>
            <a:avLst/>
            <a:gdLst>
              <a:gd name="T0" fmla="*/ 94273959 w 60"/>
              <a:gd name="T1" fmla="*/ 0 h 60"/>
              <a:gd name="T2" fmla="*/ 188547917 w 60"/>
              <a:gd name="T3" fmla="*/ 151209375 h 60"/>
              <a:gd name="T4" fmla="*/ 0 w 60"/>
              <a:gd name="T5" fmla="*/ 151209375 h 60"/>
              <a:gd name="T6" fmla="*/ 94273959 w 60"/>
              <a:gd name="T7" fmla="*/ 0 h 60"/>
              <a:gd name="T8" fmla="*/ 0 60000 65536"/>
              <a:gd name="T9" fmla="*/ 0 60000 65536"/>
              <a:gd name="T10" fmla="*/ 0 60000 65536"/>
              <a:gd name="T11" fmla="*/ 0 60000 65536"/>
              <a:gd name="T12" fmla="*/ 0 w 60"/>
              <a:gd name="T13" fmla="*/ 0 h 60"/>
              <a:gd name="T14" fmla="*/ 60 w 60"/>
              <a:gd name="T15" fmla="*/ 60 h 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0" h="60">
                <a:moveTo>
                  <a:pt x="30" y="0"/>
                </a:moveTo>
                <a:lnTo>
                  <a:pt x="60" y="60"/>
                </a:lnTo>
                <a:lnTo>
                  <a:pt x="0" y="60"/>
                </a:lnTo>
                <a:lnTo>
                  <a:pt x="30" y="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8" name="Rectangle 264"/>
          <p:cNvSpPr>
            <a:spLocks noChangeArrowheads="1"/>
          </p:cNvSpPr>
          <p:nvPr/>
        </p:nvSpPr>
        <p:spPr bwMode="auto">
          <a:xfrm>
            <a:off x="1881188" y="4432799"/>
            <a:ext cx="13811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7899" name="Line 265"/>
          <p:cNvSpPr>
            <a:spLocks noChangeShapeType="1"/>
          </p:cNvSpPr>
          <p:nvPr/>
        </p:nvSpPr>
        <p:spPr bwMode="auto">
          <a:xfrm flipH="1" flipV="1">
            <a:off x="1890713" y="4442324"/>
            <a:ext cx="53975" cy="47625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Line 266"/>
          <p:cNvSpPr>
            <a:spLocks noChangeShapeType="1"/>
          </p:cNvSpPr>
          <p:nvPr/>
        </p:nvSpPr>
        <p:spPr bwMode="auto">
          <a:xfrm>
            <a:off x="1944690" y="4489949"/>
            <a:ext cx="53975" cy="47625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1" name="Line 267"/>
          <p:cNvSpPr>
            <a:spLocks noChangeShapeType="1"/>
          </p:cNvSpPr>
          <p:nvPr/>
        </p:nvSpPr>
        <p:spPr bwMode="auto">
          <a:xfrm flipH="1">
            <a:off x="1890713" y="4489949"/>
            <a:ext cx="53975" cy="47625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2" name="Line 268"/>
          <p:cNvSpPr>
            <a:spLocks noChangeShapeType="1"/>
          </p:cNvSpPr>
          <p:nvPr/>
        </p:nvSpPr>
        <p:spPr bwMode="auto">
          <a:xfrm flipV="1">
            <a:off x="1944690" y="4442324"/>
            <a:ext cx="53975" cy="47625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Rectangle 269"/>
          <p:cNvSpPr>
            <a:spLocks noChangeArrowheads="1"/>
          </p:cNvSpPr>
          <p:nvPr/>
        </p:nvSpPr>
        <p:spPr bwMode="auto">
          <a:xfrm>
            <a:off x="2882900" y="4351837"/>
            <a:ext cx="1397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 b="0">
              <a:latin typeface="Helvetica"/>
            </a:endParaRPr>
          </a:p>
        </p:txBody>
      </p:sp>
      <p:sp>
        <p:nvSpPr>
          <p:cNvPr id="37904" name="Line 270"/>
          <p:cNvSpPr>
            <a:spLocks noChangeShapeType="1"/>
          </p:cNvSpPr>
          <p:nvPr/>
        </p:nvSpPr>
        <p:spPr bwMode="auto">
          <a:xfrm flipH="1" flipV="1">
            <a:off x="2894014" y="4361362"/>
            <a:ext cx="52387" cy="47625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Line 271"/>
          <p:cNvSpPr>
            <a:spLocks noChangeShapeType="1"/>
          </p:cNvSpPr>
          <p:nvPr/>
        </p:nvSpPr>
        <p:spPr bwMode="auto">
          <a:xfrm>
            <a:off x="2946401" y="4408987"/>
            <a:ext cx="53975" cy="47625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Line 272"/>
          <p:cNvSpPr>
            <a:spLocks noChangeShapeType="1"/>
          </p:cNvSpPr>
          <p:nvPr/>
        </p:nvSpPr>
        <p:spPr bwMode="auto">
          <a:xfrm flipH="1">
            <a:off x="2894014" y="4408987"/>
            <a:ext cx="52387" cy="47625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7" name="Line 273"/>
          <p:cNvSpPr>
            <a:spLocks noChangeShapeType="1"/>
          </p:cNvSpPr>
          <p:nvPr/>
        </p:nvSpPr>
        <p:spPr bwMode="auto">
          <a:xfrm flipV="1">
            <a:off x="2946401" y="4361362"/>
            <a:ext cx="53975" cy="47625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8" name="Line 274"/>
          <p:cNvSpPr>
            <a:spLocks noChangeShapeType="1"/>
          </p:cNvSpPr>
          <p:nvPr/>
        </p:nvSpPr>
        <p:spPr bwMode="auto">
          <a:xfrm>
            <a:off x="1284290" y="5637712"/>
            <a:ext cx="5238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9" name="Text Box 275"/>
          <p:cNvSpPr txBox="1">
            <a:spLocks noChangeArrowheads="1"/>
          </p:cNvSpPr>
          <p:nvPr/>
        </p:nvSpPr>
        <p:spPr bwMode="auto">
          <a:xfrm>
            <a:off x="1509714" y="5642470"/>
            <a:ext cx="24161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b="0">
                <a:latin typeface="Helvetica"/>
              </a:rPr>
              <a:t>PCOS        Control  </a:t>
            </a:r>
          </a:p>
        </p:txBody>
      </p:sp>
      <p:sp>
        <p:nvSpPr>
          <p:cNvPr id="37910" name="Line 276"/>
          <p:cNvSpPr>
            <a:spLocks noChangeShapeType="1"/>
          </p:cNvSpPr>
          <p:nvPr/>
        </p:nvSpPr>
        <p:spPr bwMode="auto">
          <a:xfrm>
            <a:off x="1301753" y="5648820"/>
            <a:ext cx="1878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1" name="Rectangle 277"/>
          <p:cNvSpPr>
            <a:spLocks noChangeArrowheads="1"/>
          </p:cNvSpPr>
          <p:nvPr/>
        </p:nvSpPr>
        <p:spPr bwMode="auto">
          <a:xfrm>
            <a:off x="2042467" y="3396159"/>
            <a:ext cx="9220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400">
                <a:latin typeface="Helvetica"/>
              </a:rPr>
              <a:t>Dkk2</a:t>
            </a:r>
          </a:p>
        </p:txBody>
      </p:sp>
      <p:grpSp>
        <p:nvGrpSpPr>
          <p:cNvPr id="37912" name="Group 279"/>
          <p:cNvGrpSpPr>
            <a:grpSpLocks/>
          </p:cNvGrpSpPr>
          <p:nvPr/>
        </p:nvGrpSpPr>
        <p:grpSpPr bwMode="auto">
          <a:xfrm>
            <a:off x="1922466" y="4021637"/>
            <a:ext cx="1036637" cy="33337"/>
            <a:chOff x="1302" y="931"/>
            <a:chExt cx="762" cy="23"/>
          </a:xfrm>
        </p:grpSpPr>
        <p:sp>
          <p:nvSpPr>
            <p:cNvPr id="38044" name="Line 280"/>
            <p:cNvSpPr>
              <a:spLocks noChangeShapeType="1"/>
            </p:cNvSpPr>
            <p:nvPr/>
          </p:nvSpPr>
          <p:spPr bwMode="auto">
            <a:xfrm>
              <a:off x="1302" y="931"/>
              <a:ext cx="7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45" name="Line 281"/>
            <p:cNvSpPr>
              <a:spLocks noChangeShapeType="1"/>
            </p:cNvSpPr>
            <p:nvPr/>
          </p:nvSpPr>
          <p:spPr bwMode="auto">
            <a:xfrm>
              <a:off x="1302" y="931"/>
              <a:ext cx="0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46" name="Line 282"/>
            <p:cNvSpPr>
              <a:spLocks noChangeShapeType="1"/>
            </p:cNvSpPr>
            <p:nvPr/>
          </p:nvSpPr>
          <p:spPr bwMode="auto">
            <a:xfrm>
              <a:off x="2064" y="931"/>
              <a:ext cx="0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13" name="Text Box 283"/>
          <p:cNvSpPr txBox="1">
            <a:spLocks noChangeArrowheads="1"/>
          </p:cNvSpPr>
          <p:nvPr/>
        </p:nvSpPr>
        <p:spPr bwMode="auto">
          <a:xfrm>
            <a:off x="2032003" y="3793033"/>
            <a:ext cx="69762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100" b="0">
                <a:latin typeface="Helvetica"/>
              </a:rPr>
              <a:t>p&lt;0.001</a:t>
            </a:r>
          </a:p>
        </p:txBody>
      </p:sp>
      <p:sp>
        <p:nvSpPr>
          <p:cNvPr id="37914" name="Text Box 284"/>
          <p:cNvSpPr txBox="1">
            <a:spLocks noChangeArrowheads="1"/>
          </p:cNvSpPr>
          <p:nvPr/>
        </p:nvSpPr>
        <p:spPr bwMode="auto">
          <a:xfrm>
            <a:off x="1827215" y="4042270"/>
            <a:ext cx="15970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100" b="0">
                <a:latin typeface="Helvetica"/>
              </a:rPr>
              <a:t>n=4            n=4                                                 </a:t>
            </a:r>
          </a:p>
        </p:txBody>
      </p:sp>
      <p:sp>
        <p:nvSpPr>
          <p:cNvPr id="37915" name="Text Box 285"/>
          <p:cNvSpPr txBox="1">
            <a:spLocks noChangeArrowheads="1"/>
          </p:cNvSpPr>
          <p:nvPr/>
        </p:nvSpPr>
        <p:spPr bwMode="auto">
          <a:xfrm rot="-5400000">
            <a:off x="6241183" y="4554342"/>
            <a:ext cx="4748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b="0">
                <a:latin typeface="Symbol" pitchFamily="18" charset="2"/>
              </a:rPr>
              <a:t>D</a:t>
            </a:r>
            <a:r>
              <a:rPr kumimoji="0" lang="en-US" altLang="en-US" sz="1400" b="0">
                <a:latin typeface="Helvetica"/>
              </a:rPr>
              <a:t>Ct</a:t>
            </a:r>
          </a:p>
        </p:txBody>
      </p:sp>
      <p:sp>
        <p:nvSpPr>
          <p:cNvPr id="37916" name="Rectangle 286"/>
          <p:cNvSpPr>
            <a:spLocks noChangeArrowheads="1"/>
          </p:cNvSpPr>
          <p:nvPr/>
        </p:nvSpPr>
        <p:spPr bwMode="auto">
          <a:xfrm>
            <a:off x="7618415" y="3396160"/>
            <a:ext cx="8540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400">
                <a:latin typeface="Helvetica"/>
              </a:rPr>
              <a:t>JUN</a:t>
            </a:r>
          </a:p>
        </p:txBody>
      </p:sp>
      <p:grpSp>
        <p:nvGrpSpPr>
          <p:cNvPr id="37917" name="Group 288"/>
          <p:cNvGrpSpPr>
            <a:grpSpLocks/>
          </p:cNvGrpSpPr>
          <p:nvPr/>
        </p:nvGrpSpPr>
        <p:grpSpPr bwMode="auto">
          <a:xfrm>
            <a:off x="7591428" y="4004170"/>
            <a:ext cx="1038225" cy="33338"/>
            <a:chOff x="1302" y="931"/>
            <a:chExt cx="762" cy="23"/>
          </a:xfrm>
        </p:grpSpPr>
        <p:sp>
          <p:nvSpPr>
            <p:cNvPr id="38041" name="Line 289"/>
            <p:cNvSpPr>
              <a:spLocks noChangeShapeType="1"/>
            </p:cNvSpPr>
            <p:nvPr/>
          </p:nvSpPr>
          <p:spPr bwMode="auto">
            <a:xfrm>
              <a:off x="1302" y="931"/>
              <a:ext cx="7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42" name="Line 290"/>
            <p:cNvSpPr>
              <a:spLocks noChangeShapeType="1"/>
            </p:cNvSpPr>
            <p:nvPr/>
          </p:nvSpPr>
          <p:spPr bwMode="auto">
            <a:xfrm>
              <a:off x="1302" y="931"/>
              <a:ext cx="0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43" name="Line 291"/>
            <p:cNvSpPr>
              <a:spLocks noChangeShapeType="1"/>
            </p:cNvSpPr>
            <p:nvPr/>
          </p:nvSpPr>
          <p:spPr bwMode="auto">
            <a:xfrm>
              <a:off x="2064" y="931"/>
              <a:ext cx="0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18" name="Text Box 292"/>
          <p:cNvSpPr txBox="1">
            <a:spLocks noChangeArrowheads="1"/>
          </p:cNvSpPr>
          <p:nvPr/>
        </p:nvSpPr>
        <p:spPr bwMode="auto">
          <a:xfrm>
            <a:off x="7702551" y="3777158"/>
            <a:ext cx="6190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100" b="0">
                <a:latin typeface="Helvetica"/>
              </a:rPr>
              <a:t>p&lt;0.05</a:t>
            </a:r>
          </a:p>
        </p:txBody>
      </p:sp>
      <p:sp>
        <p:nvSpPr>
          <p:cNvPr id="37919" name="Text Box 293"/>
          <p:cNvSpPr txBox="1">
            <a:spLocks noChangeArrowheads="1"/>
          </p:cNvSpPr>
          <p:nvPr/>
        </p:nvSpPr>
        <p:spPr bwMode="auto">
          <a:xfrm>
            <a:off x="7497764" y="4026395"/>
            <a:ext cx="1593851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100" b="0">
                <a:latin typeface="Helvetica"/>
              </a:rPr>
              <a:t>n=5            n=4                                                 </a:t>
            </a:r>
          </a:p>
        </p:txBody>
      </p:sp>
      <p:sp>
        <p:nvSpPr>
          <p:cNvPr id="37920" name="Text Box 294"/>
          <p:cNvSpPr txBox="1">
            <a:spLocks noChangeArrowheads="1"/>
          </p:cNvSpPr>
          <p:nvPr/>
        </p:nvSpPr>
        <p:spPr bwMode="auto">
          <a:xfrm rot="-5400000">
            <a:off x="3448771" y="4554342"/>
            <a:ext cx="4748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b="0">
                <a:latin typeface="Symbol" pitchFamily="18" charset="2"/>
              </a:rPr>
              <a:t>D</a:t>
            </a:r>
            <a:r>
              <a:rPr kumimoji="0" lang="en-US" altLang="en-US" sz="1400" b="0">
                <a:latin typeface="Helvetica"/>
              </a:rPr>
              <a:t>Ct</a:t>
            </a:r>
          </a:p>
        </p:txBody>
      </p:sp>
      <p:sp>
        <p:nvSpPr>
          <p:cNvPr id="37921" name="Text Box 295"/>
          <p:cNvSpPr txBox="1">
            <a:spLocks noChangeArrowheads="1"/>
          </p:cNvSpPr>
          <p:nvPr/>
        </p:nvSpPr>
        <p:spPr bwMode="auto">
          <a:xfrm>
            <a:off x="4287840" y="5637708"/>
            <a:ext cx="24161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b="0">
                <a:latin typeface="Helvetica"/>
              </a:rPr>
              <a:t>PCOS        Control  </a:t>
            </a:r>
          </a:p>
        </p:txBody>
      </p:sp>
      <p:sp>
        <p:nvSpPr>
          <p:cNvPr id="37922" name="Line 296"/>
          <p:cNvSpPr>
            <a:spLocks noChangeShapeType="1"/>
          </p:cNvSpPr>
          <p:nvPr/>
        </p:nvSpPr>
        <p:spPr bwMode="auto">
          <a:xfrm>
            <a:off x="4051300" y="5631358"/>
            <a:ext cx="1874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3" name="Rectangle 297"/>
          <p:cNvSpPr>
            <a:spLocks noChangeArrowheads="1"/>
          </p:cNvSpPr>
          <p:nvPr/>
        </p:nvSpPr>
        <p:spPr bwMode="auto">
          <a:xfrm>
            <a:off x="4772400" y="3396159"/>
            <a:ext cx="10390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400">
                <a:latin typeface="Helvetica"/>
              </a:rPr>
              <a:t>FOSB</a:t>
            </a:r>
          </a:p>
        </p:txBody>
      </p:sp>
      <p:sp>
        <p:nvSpPr>
          <p:cNvPr id="37924" name="Line 299"/>
          <p:cNvSpPr>
            <a:spLocks noChangeShapeType="1"/>
          </p:cNvSpPr>
          <p:nvPr/>
        </p:nvSpPr>
        <p:spPr bwMode="auto">
          <a:xfrm>
            <a:off x="4700591" y="4004170"/>
            <a:ext cx="1038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5" name="Line 300"/>
          <p:cNvSpPr>
            <a:spLocks noChangeShapeType="1"/>
          </p:cNvSpPr>
          <p:nvPr/>
        </p:nvSpPr>
        <p:spPr bwMode="auto">
          <a:xfrm>
            <a:off x="4700588" y="4004170"/>
            <a:ext cx="0" cy="31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6" name="Line 301"/>
          <p:cNvSpPr>
            <a:spLocks noChangeShapeType="1"/>
          </p:cNvSpPr>
          <p:nvPr/>
        </p:nvSpPr>
        <p:spPr bwMode="auto">
          <a:xfrm>
            <a:off x="5738813" y="4004170"/>
            <a:ext cx="0" cy="31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7" name="Text Box 302"/>
          <p:cNvSpPr txBox="1">
            <a:spLocks noChangeArrowheads="1"/>
          </p:cNvSpPr>
          <p:nvPr/>
        </p:nvSpPr>
        <p:spPr bwMode="auto">
          <a:xfrm>
            <a:off x="4811716" y="3778745"/>
            <a:ext cx="69762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100" b="0">
                <a:latin typeface="Helvetica"/>
              </a:rPr>
              <a:t>p&lt;0.001</a:t>
            </a:r>
          </a:p>
        </p:txBody>
      </p:sp>
      <p:sp>
        <p:nvSpPr>
          <p:cNvPr id="37928" name="Text Box 303"/>
          <p:cNvSpPr txBox="1">
            <a:spLocks noChangeArrowheads="1"/>
          </p:cNvSpPr>
          <p:nvPr/>
        </p:nvSpPr>
        <p:spPr bwMode="auto">
          <a:xfrm>
            <a:off x="4605338" y="4024808"/>
            <a:ext cx="15970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100" b="0">
                <a:latin typeface="Helvetica"/>
              </a:rPr>
              <a:t>n=5            n=4                                                 </a:t>
            </a:r>
          </a:p>
        </p:txBody>
      </p:sp>
      <p:sp>
        <p:nvSpPr>
          <p:cNvPr id="37929" name="Line 304"/>
          <p:cNvSpPr>
            <a:spLocks noChangeShapeType="1"/>
          </p:cNvSpPr>
          <p:nvPr/>
        </p:nvSpPr>
        <p:spPr bwMode="auto">
          <a:xfrm>
            <a:off x="4095749" y="4161333"/>
            <a:ext cx="1589" cy="15128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0" name="Line 305"/>
          <p:cNvSpPr>
            <a:spLocks noChangeShapeType="1"/>
          </p:cNvSpPr>
          <p:nvPr/>
        </p:nvSpPr>
        <p:spPr bwMode="auto">
          <a:xfrm>
            <a:off x="4052889" y="5626595"/>
            <a:ext cx="4286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1" name="Line 306"/>
          <p:cNvSpPr>
            <a:spLocks noChangeShapeType="1"/>
          </p:cNvSpPr>
          <p:nvPr/>
        </p:nvSpPr>
        <p:spPr bwMode="auto">
          <a:xfrm>
            <a:off x="4052889" y="5385295"/>
            <a:ext cx="4286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2" name="Line 307"/>
          <p:cNvSpPr>
            <a:spLocks noChangeShapeType="1"/>
          </p:cNvSpPr>
          <p:nvPr/>
        </p:nvSpPr>
        <p:spPr bwMode="auto">
          <a:xfrm>
            <a:off x="4052889" y="5139237"/>
            <a:ext cx="42863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3" name="Line 308"/>
          <p:cNvSpPr>
            <a:spLocks noChangeShapeType="1"/>
          </p:cNvSpPr>
          <p:nvPr/>
        </p:nvSpPr>
        <p:spPr bwMode="auto">
          <a:xfrm>
            <a:off x="4052889" y="4896345"/>
            <a:ext cx="4286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4" name="Line 309"/>
          <p:cNvSpPr>
            <a:spLocks noChangeShapeType="1"/>
          </p:cNvSpPr>
          <p:nvPr/>
        </p:nvSpPr>
        <p:spPr bwMode="auto">
          <a:xfrm>
            <a:off x="4052889" y="4650283"/>
            <a:ext cx="4286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5" name="Line 310"/>
          <p:cNvSpPr>
            <a:spLocks noChangeShapeType="1"/>
          </p:cNvSpPr>
          <p:nvPr/>
        </p:nvSpPr>
        <p:spPr bwMode="auto">
          <a:xfrm>
            <a:off x="4052889" y="4407395"/>
            <a:ext cx="4286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6" name="Line 311"/>
          <p:cNvSpPr>
            <a:spLocks noChangeShapeType="1"/>
          </p:cNvSpPr>
          <p:nvPr/>
        </p:nvSpPr>
        <p:spPr bwMode="auto">
          <a:xfrm>
            <a:off x="4052889" y="4161335"/>
            <a:ext cx="42863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7" name="Line 312"/>
          <p:cNvSpPr>
            <a:spLocks noChangeShapeType="1"/>
          </p:cNvSpPr>
          <p:nvPr/>
        </p:nvSpPr>
        <p:spPr bwMode="auto">
          <a:xfrm flipV="1">
            <a:off x="4095749" y="5626595"/>
            <a:ext cx="1589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7938" name="Group 313"/>
          <p:cNvGrpSpPr>
            <a:grpSpLocks/>
          </p:cNvGrpSpPr>
          <p:nvPr/>
        </p:nvGrpSpPr>
        <p:grpSpPr bwMode="auto">
          <a:xfrm>
            <a:off x="4613277" y="4277224"/>
            <a:ext cx="1138238" cy="1247775"/>
            <a:chOff x="2385" y="1568"/>
            <a:chExt cx="628" cy="823"/>
          </a:xfrm>
        </p:grpSpPr>
        <p:sp>
          <p:nvSpPr>
            <p:cNvPr id="38018" name="Freeform 314"/>
            <p:cNvSpPr>
              <a:spLocks/>
            </p:cNvSpPr>
            <p:nvPr/>
          </p:nvSpPr>
          <p:spPr bwMode="auto">
            <a:xfrm>
              <a:off x="2405" y="1767"/>
              <a:ext cx="64" cy="41"/>
            </a:xfrm>
            <a:custGeom>
              <a:avLst/>
              <a:gdLst>
                <a:gd name="T0" fmla="*/ 57 w 36"/>
                <a:gd name="T1" fmla="*/ 0 h 36"/>
                <a:gd name="T2" fmla="*/ 114 w 36"/>
                <a:gd name="T3" fmla="*/ 24 h 36"/>
                <a:gd name="T4" fmla="*/ 57 w 36"/>
                <a:gd name="T5" fmla="*/ 47 h 36"/>
                <a:gd name="T6" fmla="*/ 0 w 36"/>
                <a:gd name="T7" fmla="*/ 24 h 36"/>
                <a:gd name="T8" fmla="*/ 57 w 3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18" y="0"/>
                  </a:moveTo>
                  <a:lnTo>
                    <a:pt x="36" y="18"/>
                  </a:lnTo>
                  <a:lnTo>
                    <a:pt x="18" y="36"/>
                  </a:lnTo>
                  <a:lnTo>
                    <a:pt x="0" y="1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80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019" name="Freeform 315"/>
            <p:cNvSpPr>
              <a:spLocks/>
            </p:cNvSpPr>
            <p:nvPr/>
          </p:nvSpPr>
          <p:spPr bwMode="auto">
            <a:xfrm>
              <a:off x="2965" y="1795"/>
              <a:ext cx="36" cy="33"/>
            </a:xfrm>
            <a:custGeom>
              <a:avLst/>
              <a:gdLst>
                <a:gd name="T0" fmla="*/ 18 w 36"/>
                <a:gd name="T1" fmla="*/ 0 h 36"/>
                <a:gd name="T2" fmla="*/ 36 w 36"/>
                <a:gd name="T3" fmla="*/ 16 h 36"/>
                <a:gd name="T4" fmla="*/ 18 w 36"/>
                <a:gd name="T5" fmla="*/ 30 h 36"/>
                <a:gd name="T6" fmla="*/ 0 w 36"/>
                <a:gd name="T7" fmla="*/ 16 h 36"/>
                <a:gd name="T8" fmla="*/ 18 w 3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18" y="0"/>
                  </a:moveTo>
                  <a:lnTo>
                    <a:pt x="36" y="18"/>
                  </a:lnTo>
                  <a:lnTo>
                    <a:pt x="18" y="36"/>
                  </a:lnTo>
                  <a:lnTo>
                    <a:pt x="0" y="1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80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020" name="Rectangle 316"/>
            <p:cNvSpPr>
              <a:spLocks noChangeArrowheads="1"/>
            </p:cNvSpPr>
            <p:nvPr/>
          </p:nvSpPr>
          <p:spPr bwMode="auto">
            <a:xfrm>
              <a:off x="2410" y="1584"/>
              <a:ext cx="53" cy="32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8021" name="Rectangle 317"/>
            <p:cNvSpPr>
              <a:spLocks noChangeArrowheads="1"/>
            </p:cNvSpPr>
            <p:nvPr/>
          </p:nvSpPr>
          <p:spPr bwMode="auto">
            <a:xfrm>
              <a:off x="2965" y="2353"/>
              <a:ext cx="30" cy="25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8022" name="Freeform 318"/>
            <p:cNvSpPr>
              <a:spLocks/>
            </p:cNvSpPr>
            <p:nvPr/>
          </p:nvSpPr>
          <p:spPr bwMode="auto">
            <a:xfrm>
              <a:off x="2405" y="1568"/>
              <a:ext cx="64" cy="40"/>
            </a:xfrm>
            <a:custGeom>
              <a:avLst/>
              <a:gdLst>
                <a:gd name="T0" fmla="*/ 57 w 36"/>
                <a:gd name="T1" fmla="*/ 0 h 36"/>
                <a:gd name="T2" fmla="*/ 114 w 36"/>
                <a:gd name="T3" fmla="*/ 44 h 36"/>
                <a:gd name="T4" fmla="*/ 0 w 36"/>
                <a:gd name="T5" fmla="*/ 44 h 36"/>
                <a:gd name="T6" fmla="*/ 57 w 36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36"/>
                <a:gd name="T14" fmla="*/ 36 w 36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36">
                  <a:moveTo>
                    <a:pt x="18" y="0"/>
                  </a:moveTo>
                  <a:lnTo>
                    <a:pt x="36" y="36"/>
                  </a:lnTo>
                  <a:lnTo>
                    <a:pt x="0" y="36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023" name="Freeform 319"/>
            <p:cNvSpPr>
              <a:spLocks/>
            </p:cNvSpPr>
            <p:nvPr/>
          </p:nvSpPr>
          <p:spPr bwMode="auto">
            <a:xfrm>
              <a:off x="2965" y="2292"/>
              <a:ext cx="36" cy="31"/>
            </a:xfrm>
            <a:custGeom>
              <a:avLst/>
              <a:gdLst>
                <a:gd name="T0" fmla="*/ 18 w 36"/>
                <a:gd name="T1" fmla="*/ 0 h 36"/>
                <a:gd name="T2" fmla="*/ 36 w 36"/>
                <a:gd name="T3" fmla="*/ 27 h 36"/>
                <a:gd name="T4" fmla="*/ 0 w 36"/>
                <a:gd name="T5" fmla="*/ 27 h 36"/>
                <a:gd name="T6" fmla="*/ 18 w 36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36"/>
                <a:gd name="T14" fmla="*/ 36 w 36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36">
                  <a:moveTo>
                    <a:pt x="18" y="0"/>
                  </a:moveTo>
                  <a:lnTo>
                    <a:pt x="36" y="36"/>
                  </a:lnTo>
                  <a:lnTo>
                    <a:pt x="0" y="36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024" name="Rectangle 320"/>
            <p:cNvSpPr>
              <a:spLocks noChangeArrowheads="1"/>
            </p:cNvSpPr>
            <p:nvPr/>
          </p:nvSpPr>
          <p:spPr bwMode="auto">
            <a:xfrm>
              <a:off x="2385" y="1801"/>
              <a:ext cx="96" cy="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8025" name="Line 321"/>
            <p:cNvSpPr>
              <a:spLocks noChangeShapeType="1"/>
            </p:cNvSpPr>
            <p:nvPr/>
          </p:nvSpPr>
          <p:spPr bwMode="auto">
            <a:xfrm flipH="1" flipV="1">
              <a:off x="2419" y="1827"/>
              <a:ext cx="32" cy="22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26" name="Line 322"/>
            <p:cNvSpPr>
              <a:spLocks noChangeShapeType="1"/>
            </p:cNvSpPr>
            <p:nvPr/>
          </p:nvSpPr>
          <p:spPr bwMode="auto">
            <a:xfrm>
              <a:off x="2437" y="1838"/>
              <a:ext cx="32" cy="1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27" name="Line 323"/>
            <p:cNvSpPr>
              <a:spLocks noChangeShapeType="1"/>
            </p:cNvSpPr>
            <p:nvPr/>
          </p:nvSpPr>
          <p:spPr bwMode="auto">
            <a:xfrm flipH="1">
              <a:off x="2419" y="1838"/>
              <a:ext cx="32" cy="19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28" name="Line 324"/>
            <p:cNvSpPr>
              <a:spLocks noChangeShapeType="1"/>
            </p:cNvSpPr>
            <p:nvPr/>
          </p:nvSpPr>
          <p:spPr bwMode="auto">
            <a:xfrm flipV="1">
              <a:off x="2437" y="1827"/>
              <a:ext cx="32" cy="22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29" name="Rectangle 325"/>
            <p:cNvSpPr>
              <a:spLocks noChangeArrowheads="1"/>
            </p:cNvSpPr>
            <p:nvPr/>
          </p:nvSpPr>
          <p:spPr bwMode="auto">
            <a:xfrm>
              <a:off x="2959" y="2343"/>
              <a:ext cx="54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8030" name="Line 326"/>
            <p:cNvSpPr>
              <a:spLocks noChangeShapeType="1"/>
            </p:cNvSpPr>
            <p:nvPr/>
          </p:nvSpPr>
          <p:spPr bwMode="auto">
            <a:xfrm flipH="1" flipV="1">
              <a:off x="2965" y="2359"/>
              <a:ext cx="18" cy="17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31" name="Line 327"/>
            <p:cNvSpPr>
              <a:spLocks noChangeShapeType="1"/>
            </p:cNvSpPr>
            <p:nvPr/>
          </p:nvSpPr>
          <p:spPr bwMode="auto">
            <a:xfrm>
              <a:off x="2983" y="2369"/>
              <a:ext cx="18" cy="15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32" name="Line 328"/>
            <p:cNvSpPr>
              <a:spLocks noChangeShapeType="1"/>
            </p:cNvSpPr>
            <p:nvPr/>
          </p:nvSpPr>
          <p:spPr bwMode="auto">
            <a:xfrm flipH="1">
              <a:off x="2965" y="2369"/>
              <a:ext cx="18" cy="15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33" name="Line 329"/>
            <p:cNvSpPr>
              <a:spLocks noChangeShapeType="1"/>
            </p:cNvSpPr>
            <p:nvPr/>
          </p:nvSpPr>
          <p:spPr bwMode="auto">
            <a:xfrm flipV="1">
              <a:off x="2983" y="2359"/>
              <a:ext cx="18" cy="17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34" name="Rectangle 330"/>
            <p:cNvSpPr>
              <a:spLocks noChangeArrowheads="1"/>
            </p:cNvSpPr>
            <p:nvPr/>
          </p:nvSpPr>
          <p:spPr bwMode="auto">
            <a:xfrm>
              <a:off x="2385" y="1921"/>
              <a:ext cx="96" cy="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8035" name="Line 331"/>
            <p:cNvSpPr>
              <a:spLocks noChangeShapeType="1"/>
            </p:cNvSpPr>
            <p:nvPr/>
          </p:nvSpPr>
          <p:spPr bwMode="auto">
            <a:xfrm flipH="1" flipV="1">
              <a:off x="2419" y="1947"/>
              <a:ext cx="32" cy="22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36" name="Line 332"/>
            <p:cNvSpPr>
              <a:spLocks noChangeShapeType="1"/>
            </p:cNvSpPr>
            <p:nvPr/>
          </p:nvSpPr>
          <p:spPr bwMode="auto">
            <a:xfrm>
              <a:off x="2437" y="1956"/>
              <a:ext cx="32" cy="21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37" name="Line 333"/>
            <p:cNvSpPr>
              <a:spLocks noChangeShapeType="1"/>
            </p:cNvSpPr>
            <p:nvPr/>
          </p:nvSpPr>
          <p:spPr bwMode="auto">
            <a:xfrm flipH="1">
              <a:off x="2419" y="1956"/>
              <a:ext cx="32" cy="21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38" name="Line 334"/>
            <p:cNvSpPr>
              <a:spLocks noChangeShapeType="1"/>
            </p:cNvSpPr>
            <p:nvPr/>
          </p:nvSpPr>
          <p:spPr bwMode="auto">
            <a:xfrm flipV="1">
              <a:off x="2437" y="1947"/>
              <a:ext cx="32" cy="22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39" name="Line 335"/>
            <p:cNvSpPr>
              <a:spLocks noChangeShapeType="1"/>
            </p:cNvSpPr>
            <p:nvPr/>
          </p:nvSpPr>
          <p:spPr bwMode="auto">
            <a:xfrm flipV="1">
              <a:off x="2450" y="1947"/>
              <a:ext cx="2" cy="22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40" name="Line 336"/>
            <p:cNvSpPr>
              <a:spLocks noChangeShapeType="1"/>
            </p:cNvSpPr>
            <p:nvPr/>
          </p:nvSpPr>
          <p:spPr bwMode="auto">
            <a:xfrm>
              <a:off x="2450" y="1956"/>
              <a:ext cx="2" cy="21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39" name="Rectangle 337"/>
          <p:cNvSpPr>
            <a:spLocks noChangeArrowheads="1"/>
          </p:cNvSpPr>
          <p:nvPr/>
        </p:nvSpPr>
        <p:spPr bwMode="auto">
          <a:xfrm>
            <a:off x="3787777" y="4313733"/>
            <a:ext cx="355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 b="0">
                <a:latin typeface="Helvetica"/>
              </a:rPr>
              <a:t>10</a:t>
            </a:r>
          </a:p>
        </p:txBody>
      </p:sp>
      <p:grpSp>
        <p:nvGrpSpPr>
          <p:cNvPr id="37940" name="Group 338"/>
          <p:cNvGrpSpPr>
            <a:grpSpLocks/>
          </p:cNvGrpSpPr>
          <p:nvPr/>
        </p:nvGrpSpPr>
        <p:grpSpPr bwMode="auto">
          <a:xfrm>
            <a:off x="3819525" y="4066083"/>
            <a:ext cx="169862" cy="1651000"/>
            <a:chOff x="615" y="1337"/>
            <a:chExt cx="94" cy="1259"/>
          </a:xfrm>
        </p:grpSpPr>
        <p:sp>
          <p:nvSpPr>
            <p:cNvPr id="38012" name="Rectangle 339"/>
            <p:cNvSpPr>
              <a:spLocks noChangeArrowheads="1"/>
            </p:cNvSpPr>
            <p:nvPr/>
          </p:nvSpPr>
          <p:spPr bwMode="auto">
            <a:xfrm>
              <a:off x="657" y="2455"/>
              <a:ext cx="47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0</a:t>
              </a:r>
            </a:p>
          </p:txBody>
        </p:sp>
        <p:sp>
          <p:nvSpPr>
            <p:cNvPr id="38013" name="Rectangle 340"/>
            <p:cNvSpPr>
              <a:spLocks noChangeArrowheads="1"/>
            </p:cNvSpPr>
            <p:nvPr/>
          </p:nvSpPr>
          <p:spPr bwMode="auto">
            <a:xfrm>
              <a:off x="657" y="2270"/>
              <a:ext cx="47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2</a:t>
              </a:r>
            </a:p>
          </p:txBody>
        </p:sp>
        <p:sp>
          <p:nvSpPr>
            <p:cNvPr id="38014" name="Rectangle 341"/>
            <p:cNvSpPr>
              <a:spLocks noChangeArrowheads="1"/>
            </p:cNvSpPr>
            <p:nvPr/>
          </p:nvSpPr>
          <p:spPr bwMode="auto">
            <a:xfrm>
              <a:off x="657" y="2082"/>
              <a:ext cx="47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4</a:t>
              </a:r>
            </a:p>
          </p:txBody>
        </p:sp>
        <p:sp>
          <p:nvSpPr>
            <p:cNvPr id="38015" name="Rectangle 342"/>
            <p:cNvSpPr>
              <a:spLocks noChangeArrowheads="1"/>
            </p:cNvSpPr>
            <p:nvPr/>
          </p:nvSpPr>
          <p:spPr bwMode="auto">
            <a:xfrm>
              <a:off x="657" y="1897"/>
              <a:ext cx="47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6</a:t>
              </a:r>
            </a:p>
          </p:txBody>
        </p:sp>
        <p:sp>
          <p:nvSpPr>
            <p:cNvPr id="38016" name="Rectangle 343"/>
            <p:cNvSpPr>
              <a:spLocks noChangeArrowheads="1"/>
            </p:cNvSpPr>
            <p:nvPr/>
          </p:nvSpPr>
          <p:spPr bwMode="auto">
            <a:xfrm>
              <a:off x="657" y="1710"/>
              <a:ext cx="47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8</a:t>
              </a:r>
            </a:p>
          </p:txBody>
        </p:sp>
        <p:sp>
          <p:nvSpPr>
            <p:cNvPr id="38017" name="Rectangle 344"/>
            <p:cNvSpPr>
              <a:spLocks noChangeArrowheads="1"/>
            </p:cNvSpPr>
            <p:nvPr/>
          </p:nvSpPr>
          <p:spPr bwMode="auto">
            <a:xfrm>
              <a:off x="615" y="1337"/>
              <a:ext cx="9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12</a:t>
              </a:r>
            </a:p>
          </p:txBody>
        </p:sp>
      </p:grpSp>
      <p:sp>
        <p:nvSpPr>
          <p:cNvPr id="37941" name="Text Box 345"/>
          <p:cNvSpPr txBox="1">
            <a:spLocks noChangeArrowheads="1"/>
          </p:cNvSpPr>
          <p:nvPr/>
        </p:nvSpPr>
        <p:spPr bwMode="auto">
          <a:xfrm>
            <a:off x="7185027" y="5609133"/>
            <a:ext cx="24177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b="0">
                <a:latin typeface="Helvetica"/>
              </a:rPr>
              <a:t>PCOS        Control  </a:t>
            </a:r>
          </a:p>
        </p:txBody>
      </p:sp>
      <p:sp>
        <p:nvSpPr>
          <p:cNvPr id="37942" name="Line 346"/>
          <p:cNvSpPr>
            <a:spLocks noChangeShapeType="1"/>
          </p:cNvSpPr>
          <p:nvPr/>
        </p:nvSpPr>
        <p:spPr bwMode="auto">
          <a:xfrm>
            <a:off x="6946903" y="5628183"/>
            <a:ext cx="1878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7943" name="Group 347"/>
          <p:cNvGrpSpPr>
            <a:grpSpLocks/>
          </p:cNvGrpSpPr>
          <p:nvPr/>
        </p:nvGrpSpPr>
        <p:grpSpPr bwMode="auto">
          <a:xfrm>
            <a:off x="7539041" y="4269283"/>
            <a:ext cx="1184275" cy="1244600"/>
            <a:chOff x="4023" y="1582"/>
            <a:chExt cx="636" cy="784"/>
          </a:xfrm>
        </p:grpSpPr>
        <p:sp>
          <p:nvSpPr>
            <p:cNvPr id="37989" name="Freeform 348"/>
            <p:cNvSpPr>
              <a:spLocks/>
            </p:cNvSpPr>
            <p:nvPr/>
          </p:nvSpPr>
          <p:spPr bwMode="auto">
            <a:xfrm>
              <a:off x="4039" y="1917"/>
              <a:ext cx="47" cy="35"/>
            </a:xfrm>
            <a:custGeom>
              <a:avLst/>
              <a:gdLst>
                <a:gd name="T0" fmla="*/ 31 w 36"/>
                <a:gd name="T1" fmla="*/ 0 h 36"/>
                <a:gd name="T2" fmla="*/ 61 w 36"/>
                <a:gd name="T3" fmla="*/ 18 h 36"/>
                <a:gd name="T4" fmla="*/ 31 w 36"/>
                <a:gd name="T5" fmla="*/ 34 h 36"/>
                <a:gd name="T6" fmla="*/ 0 w 36"/>
                <a:gd name="T7" fmla="*/ 18 h 36"/>
                <a:gd name="T8" fmla="*/ 31 w 3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18" y="0"/>
                  </a:moveTo>
                  <a:lnTo>
                    <a:pt x="36" y="18"/>
                  </a:lnTo>
                  <a:lnTo>
                    <a:pt x="18" y="36"/>
                  </a:lnTo>
                  <a:lnTo>
                    <a:pt x="0" y="1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80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90" name="Freeform 349"/>
            <p:cNvSpPr>
              <a:spLocks/>
            </p:cNvSpPr>
            <p:nvPr/>
          </p:nvSpPr>
          <p:spPr bwMode="auto">
            <a:xfrm>
              <a:off x="4602" y="1784"/>
              <a:ext cx="45" cy="40"/>
            </a:xfrm>
            <a:custGeom>
              <a:avLst/>
              <a:gdLst>
                <a:gd name="T0" fmla="*/ 29 w 36"/>
                <a:gd name="T1" fmla="*/ 0 h 36"/>
                <a:gd name="T2" fmla="*/ 56 w 36"/>
                <a:gd name="T3" fmla="*/ 22 h 36"/>
                <a:gd name="T4" fmla="*/ 29 w 36"/>
                <a:gd name="T5" fmla="*/ 44 h 36"/>
                <a:gd name="T6" fmla="*/ 0 w 36"/>
                <a:gd name="T7" fmla="*/ 22 h 36"/>
                <a:gd name="T8" fmla="*/ 29 w 3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18" y="0"/>
                  </a:moveTo>
                  <a:lnTo>
                    <a:pt x="36" y="18"/>
                  </a:lnTo>
                  <a:lnTo>
                    <a:pt x="18" y="36"/>
                  </a:lnTo>
                  <a:lnTo>
                    <a:pt x="0" y="1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80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91" name="Rectangle 350"/>
            <p:cNvSpPr>
              <a:spLocks noChangeArrowheads="1"/>
            </p:cNvSpPr>
            <p:nvPr/>
          </p:nvSpPr>
          <p:spPr bwMode="auto">
            <a:xfrm>
              <a:off x="4043" y="1582"/>
              <a:ext cx="39" cy="29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7992" name="Rectangle 351"/>
            <p:cNvSpPr>
              <a:spLocks noChangeArrowheads="1"/>
            </p:cNvSpPr>
            <p:nvPr/>
          </p:nvSpPr>
          <p:spPr bwMode="auto">
            <a:xfrm>
              <a:off x="4603" y="2245"/>
              <a:ext cx="38" cy="34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7993" name="Freeform 352"/>
            <p:cNvSpPr>
              <a:spLocks/>
            </p:cNvSpPr>
            <p:nvPr/>
          </p:nvSpPr>
          <p:spPr bwMode="auto">
            <a:xfrm>
              <a:off x="4039" y="1753"/>
              <a:ext cx="47" cy="35"/>
            </a:xfrm>
            <a:custGeom>
              <a:avLst/>
              <a:gdLst>
                <a:gd name="T0" fmla="*/ 31 w 36"/>
                <a:gd name="T1" fmla="*/ 0 h 36"/>
                <a:gd name="T2" fmla="*/ 61 w 36"/>
                <a:gd name="T3" fmla="*/ 34 h 36"/>
                <a:gd name="T4" fmla="*/ 0 w 36"/>
                <a:gd name="T5" fmla="*/ 34 h 36"/>
                <a:gd name="T6" fmla="*/ 31 w 36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36"/>
                <a:gd name="T14" fmla="*/ 36 w 36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36">
                  <a:moveTo>
                    <a:pt x="18" y="0"/>
                  </a:moveTo>
                  <a:lnTo>
                    <a:pt x="36" y="36"/>
                  </a:lnTo>
                  <a:lnTo>
                    <a:pt x="0" y="36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94" name="Freeform 353"/>
            <p:cNvSpPr>
              <a:spLocks/>
            </p:cNvSpPr>
            <p:nvPr/>
          </p:nvSpPr>
          <p:spPr bwMode="auto">
            <a:xfrm>
              <a:off x="4602" y="2179"/>
              <a:ext cx="45" cy="41"/>
            </a:xfrm>
            <a:custGeom>
              <a:avLst/>
              <a:gdLst>
                <a:gd name="T0" fmla="*/ 29 w 36"/>
                <a:gd name="T1" fmla="*/ 0 h 36"/>
                <a:gd name="T2" fmla="*/ 56 w 36"/>
                <a:gd name="T3" fmla="*/ 47 h 36"/>
                <a:gd name="T4" fmla="*/ 0 w 36"/>
                <a:gd name="T5" fmla="*/ 47 h 36"/>
                <a:gd name="T6" fmla="*/ 29 w 36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36"/>
                <a:gd name="T14" fmla="*/ 36 w 36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36">
                  <a:moveTo>
                    <a:pt x="18" y="0"/>
                  </a:moveTo>
                  <a:lnTo>
                    <a:pt x="36" y="36"/>
                  </a:lnTo>
                  <a:lnTo>
                    <a:pt x="0" y="36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95" name="Rectangle 354"/>
            <p:cNvSpPr>
              <a:spLocks noChangeArrowheads="1"/>
            </p:cNvSpPr>
            <p:nvPr/>
          </p:nvSpPr>
          <p:spPr bwMode="auto">
            <a:xfrm>
              <a:off x="4023" y="1767"/>
              <a:ext cx="70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7996" name="Line 355"/>
            <p:cNvSpPr>
              <a:spLocks noChangeShapeType="1"/>
            </p:cNvSpPr>
            <p:nvPr/>
          </p:nvSpPr>
          <p:spPr bwMode="auto">
            <a:xfrm flipH="1" flipV="1">
              <a:off x="4050" y="1780"/>
              <a:ext cx="24" cy="18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97" name="Line 356"/>
            <p:cNvSpPr>
              <a:spLocks noChangeShapeType="1"/>
            </p:cNvSpPr>
            <p:nvPr/>
          </p:nvSpPr>
          <p:spPr bwMode="auto">
            <a:xfrm>
              <a:off x="4068" y="1793"/>
              <a:ext cx="24" cy="18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98" name="Line 357"/>
            <p:cNvSpPr>
              <a:spLocks noChangeShapeType="1"/>
            </p:cNvSpPr>
            <p:nvPr/>
          </p:nvSpPr>
          <p:spPr bwMode="auto">
            <a:xfrm flipH="1">
              <a:off x="4050" y="1793"/>
              <a:ext cx="24" cy="18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99" name="Line 358"/>
            <p:cNvSpPr>
              <a:spLocks noChangeShapeType="1"/>
            </p:cNvSpPr>
            <p:nvPr/>
          </p:nvSpPr>
          <p:spPr bwMode="auto">
            <a:xfrm flipV="1">
              <a:off x="4068" y="1780"/>
              <a:ext cx="24" cy="18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00" name="Rectangle 359"/>
            <p:cNvSpPr>
              <a:spLocks noChangeArrowheads="1"/>
            </p:cNvSpPr>
            <p:nvPr/>
          </p:nvSpPr>
          <p:spPr bwMode="auto">
            <a:xfrm>
              <a:off x="4591" y="2304"/>
              <a:ext cx="68" cy="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8001" name="Line 360"/>
            <p:cNvSpPr>
              <a:spLocks noChangeShapeType="1"/>
            </p:cNvSpPr>
            <p:nvPr/>
          </p:nvSpPr>
          <p:spPr bwMode="auto">
            <a:xfrm flipH="1" flipV="1">
              <a:off x="4606" y="2322"/>
              <a:ext cx="23" cy="21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02" name="Line 361"/>
            <p:cNvSpPr>
              <a:spLocks noChangeShapeType="1"/>
            </p:cNvSpPr>
            <p:nvPr/>
          </p:nvSpPr>
          <p:spPr bwMode="auto">
            <a:xfrm>
              <a:off x="4624" y="2336"/>
              <a:ext cx="23" cy="2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03" name="Line 362"/>
            <p:cNvSpPr>
              <a:spLocks noChangeShapeType="1"/>
            </p:cNvSpPr>
            <p:nvPr/>
          </p:nvSpPr>
          <p:spPr bwMode="auto">
            <a:xfrm flipH="1">
              <a:off x="4606" y="2336"/>
              <a:ext cx="23" cy="20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04" name="Line 363"/>
            <p:cNvSpPr>
              <a:spLocks noChangeShapeType="1"/>
            </p:cNvSpPr>
            <p:nvPr/>
          </p:nvSpPr>
          <p:spPr bwMode="auto">
            <a:xfrm flipV="1">
              <a:off x="4624" y="2322"/>
              <a:ext cx="23" cy="21"/>
            </a:xfrm>
            <a:prstGeom prst="lin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05" name="Rectangle 364"/>
            <p:cNvSpPr>
              <a:spLocks noChangeArrowheads="1"/>
            </p:cNvSpPr>
            <p:nvPr/>
          </p:nvSpPr>
          <p:spPr bwMode="auto">
            <a:xfrm>
              <a:off x="4023" y="1854"/>
              <a:ext cx="70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400" b="0">
                <a:latin typeface="Helvetica"/>
              </a:endParaRPr>
            </a:p>
          </p:txBody>
        </p:sp>
        <p:sp>
          <p:nvSpPr>
            <p:cNvPr id="38006" name="Line 365"/>
            <p:cNvSpPr>
              <a:spLocks noChangeShapeType="1"/>
            </p:cNvSpPr>
            <p:nvPr/>
          </p:nvSpPr>
          <p:spPr bwMode="auto">
            <a:xfrm flipH="1" flipV="1">
              <a:off x="4050" y="1866"/>
              <a:ext cx="24" cy="18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07" name="Line 366"/>
            <p:cNvSpPr>
              <a:spLocks noChangeShapeType="1"/>
            </p:cNvSpPr>
            <p:nvPr/>
          </p:nvSpPr>
          <p:spPr bwMode="auto">
            <a:xfrm>
              <a:off x="4068" y="1880"/>
              <a:ext cx="24" cy="17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08" name="Line 367"/>
            <p:cNvSpPr>
              <a:spLocks noChangeShapeType="1"/>
            </p:cNvSpPr>
            <p:nvPr/>
          </p:nvSpPr>
          <p:spPr bwMode="auto">
            <a:xfrm flipH="1">
              <a:off x="4050" y="1880"/>
              <a:ext cx="24" cy="17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09" name="Line 368"/>
            <p:cNvSpPr>
              <a:spLocks noChangeShapeType="1"/>
            </p:cNvSpPr>
            <p:nvPr/>
          </p:nvSpPr>
          <p:spPr bwMode="auto">
            <a:xfrm flipV="1">
              <a:off x="4068" y="1866"/>
              <a:ext cx="24" cy="18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10" name="Line 369"/>
            <p:cNvSpPr>
              <a:spLocks noChangeShapeType="1"/>
            </p:cNvSpPr>
            <p:nvPr/>
          </p:nvSpPr>
          <p:spPr bwMode="auto">
            <a:xfrm flipV="1">
              <a:off x="4078" y="1866"/>
              <a:ext cx="2" cy="18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11" name="Line 370"/>
            <p:cNvSpPr>
              <a:spLocks noChangeShapeType="1"/>
            </p:cNvSpPr>
            <p:nvPr/>
          </p:nvSpPr>
          <p:spPr bwMode="auto">
            <a:xfrm>
              <a:off x="4078" y="1880"/>
              <a:ext cx="2" cy="17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944" name="Group 372"/>
          <p:cNvGrpSpPr>
            <a:grpSpLocks/>
          </p:cNvGrpSpPr>
          <p:nvPr/>
        </p:nvGrpSpPr>
        <p:grpSpPr bwMode="auto">
          <a:xfrm>
            <a:off x="6886577" y="4099420"/>
            <a:ext cx="46038" cy="1539875"/>
            <a:chOff x="2521" y="1362"/>
            <a:chExt cx="13" cy="1248"/>
          </a:xfrm>
        </p:grpSpPr>
        <p:sp>
          <p:nvSpPr>
            <p:cNvPr id="37979" name="Line 373"/>
            <p:cNvSpPr>
              <a:spLocks noChangeShapeType="1"/>
            </p:cNvSpPr>
            <p:nvPr/>
          </p:nvSpPr>
          <p:spPr bwMode="auto">
            <a:xfrm>
              <a:off x="2533" y="1362"/>
              <a:ext cx="1" cy="1236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80" name="Line 374"/>
            <p:cNvSpPr>
              <a:spLocks noChangeShapeType="1"/>
            </p:cNvSpPr>
            <p:nvPr/>
          </p:nvSpPr>
          <p:spPr bwMode="auto">
            <a:xfrm>
              <a:off x="2521" y="2598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81" name="Line 375"/>
            <p:cNvSpPr>
              <a:spLocks noChangeShapeType="1"/>
            </p:cNvSpPr>
            <p:nvPr/>
          </p:nvSpPr>
          <p:spPr bwMode="auto">
            <a:xfrm>
              <a:off x="2521" y="2424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82" name="Line 376"/>
            <p:cNvSpPr>
              <a:spLocks noChangeShapeType="1"/>
            </p:cNvSpPr>
            <p:nvPr/>
          </p:nvSpPr>
          <p:spPr bwMode="auto">
            <a:xfrm>
              <a:off x="2521" y="2244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83" name="Line 377"/>
            <p:cNvSpPr>
              <a:spLocks noChangeShapeType="1"/>
            </p:cNvSpPr>
            <p:nvPr/>
          </p:nvSpPr>
          <p:spPr bwMode="auto">
            <a:xfrm>
              <a:off x="2521" y="2070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84" name="Line 378"/>
            <p:cNvSpPr>
              <a:spLocks noChangeShapeType="1"/>
            </p:cNvSpPr>
            <p:nvPr/>
          </p:nvSpPr>
          <p:spPr bwMode="auto">
            <a:xfrm>
              <a:off x="2521" y="1890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85" name="Line 379"/>
            <p:cNvSpPr>
              <a:spLocks noChangeShapeType="1"/>
            </p:cNvSpPr>
            <p:nvPr/>
          </p:nvSpPr>
          <p:spPr bwMode="auto">
            <a:xfrm>
              <a:off x="2521" y="1716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86" name="Line 380"/>
            <p:cNvSpPr>
              <a:spLocks noChangeShapeType="1"/>
            </p:cNvSpPr>
            <p:nvPr/>
          </p:nvSpPr>
          <p:spPr bwMode="auto">
            <a:xfrm>
              <a:off x="2521" y="1536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87" name="Line 381"/>
            <p:cNvSpPr>
              <a:spLocks noChangeShapeType="1"/>
            </p:cNvSpPr>
            <p:nvPr/>
          </p:nvSpPr>
          <p:spPr bwMode="auto">
            <a:xfrm>
              <a:off x="2521" y="1362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88" name="Line 382"/>
            <p:cNvSpPr>
              <a:spLocks noChangeShapeType="1"/>
            </p:cNvSpPr>
            <p:nvPr/>
          </p:nvSpPr>
          <p:spPr bwMode="auto">
            <a:xfrm flipV="1">
              <a:off x="2533" y="2598"/>
              <a:ext cx="1" cy="1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45" name="Rectangle 383"/>
          <p:cNvSpPr>
            <a:spLocks noChangeArrowheads="1"/>
          </p:cNvSpPr>
          <p:nvPr/>
        </p:nvSpPr>
        <p:spPr bwMode="auto">
          <a:xfrm>
            <a:off x="6789740" y="5521821"/>
            <a:ext cx="38735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 b="0">
                <a:latin typeface="Helvetica"/>
              </a:rPr>
              <a:t>0</a:t>
            </a:r>
          </a:p>
        </p:txBody>
      </p:sp>
      <p:sp>
        <p:nvSpPr>
          <p:cNvPr id="37946" name="Rectangle 384"/>
          <p:cNvSpPr>
            <a:spLocks noChangeArrowheads="1"/>
          </p:cNvSpPr>
          <p:nvPr/>
        </p:nvSpPr>
        <p:spPr bwMode="auto">
          <a:xfrm>
            <a:off x="6800852" y="5288458"/>
            <a:ext cx="38735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 b="0">
                <a:latin typeface="Helvetica"/>
              </a:rPr>
              <a:t>1</a:t>
            </a:r>
          </a:p>
        </p:txBody>
      </p:sp>
      <p:sp>
        <p:nvSpPr>
          <p:cNvPr id="37947" name="Rectangle 385"/>
          <p:cNvSpPr>
            <a:spLocks noChangeArrowheads="1"/>
          </p:cNvSpPr>
          <p:nvPr/>
        </p:nvSpPr>
        <p:spPr bwMode="auto">
          <a:xfrm>
            <a:off x="6789740" y="5094783"/>
            <a:ext cx="38735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 b="0">
                <a:latin typeface="Helvetica"/>
              </a:rPr>
              <a:t>2</a:t>
            </a:r>
          </a:p>
        </p:txBody>
      </p:sp>
      <p:sp>
        <p:nvSpPr>
          <p:cNvPr id="37948" name="Rectangle 386"/>
          <p:cNvSpPr>
            <a:spLocks noChangeArrowheads="1"/>
          </p:cNvSpPr>
          <p:nvPr/>
        </p:nvSpPr>
        <p:spPr bwMode="auto">
          <a:xfrm>
            <a:off x="6789740" y="4910633"/>
            <a:ext cx="38735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 b="0">
                <a:latin typeface="Helvetica"/>
              </a:rPr>
              <a:t>3</a:t>
            </a:r>
          </a:p>
        </p:txBody>
      </p:sp>
      <p:sp>
        <p:nvSpPr>
          <p:cNvPr id="37949" name="Rectangle 387"/>
          <p:cNvSpPr>
            <a:spLocks noChangeArrowheads="1"/>
          </p:cNvSpPr>
          <p:nvPr/>
        </p:nvSpPr>
        <p:spPr bwMode="auto">
          <a:xfrm>
            <a:off x="6789740" y="4693146"/>
            <a:ext cx="38735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 b="0">
                <a:latin typeface="Helvetica"/>
              </a:rPr>
              <a:t>4</a:t>
            </a:r>
          </a:p>
        </p:txBody>
      </p:sp>
      <p:sp>
        <p:nvSpPr>
          <p:cNvPr id="37950" name="Rectangle 388"/>
          <p:cNvSpPr>
            <a:spLocks noChangeArrowheads="1"/>
          </p:cNvSpPr>
          <p:nvPr/>
        </p:nvSpPr>
        <p:spPr bwMode="auto">
          <a:xfrm>
            <a:off x="6789740" y="4485183"/>
            <a:ext cx="38735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 b="0">
                <a:latin typeface="Helvetica"/>
              </a:rPr>
              <a:t>5</a:t>
            </a:r>
          </a:p>
        </p:txBody>
      </p:sp>
      <p:sp>
        <p:nvSpPr>
          <p:cNvPr id="37951" name="Rectangle 389"/>
          <p:cNvSpPr>
            <a:spLocks noChangeArrowheads="1"/>
          </p:cNvSpPr>
          <p:nvPr/>
        </p:nvSpPr>
        <p:spPr bwMode="auto">
          <a:xfrm>
            <a:off x="6789740" y="4267696"/>
            <a:ext cx="38735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 b="0">
                <a:latin typeface="Helvetica"/>
              </a:rPr>
              <a:t>6</a:t>
            </a:r>
          </a:p>
        </p:txBody>
      </p:sp>
      <p:sp>
        <p:nvSpPr>
          <p:cNvPr id="37952" name="Rectangle 390"/>
          <p:cNvSpPr>
            <a:spLocks noChangeArrowheads="1"/>
          </p:cNvSpPr>
          <p:nvPr/>
        </p:nvSpPr>
        <p:spPr bwMode="auto">
          <a:xfrm>
            <a:off x="6789740" y="4059733"/>
            <a:ext cx="38735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 b="0">
                <a:latin typeface="Helvetica"/>
              </a:rPr>
              <a:t>7</a:t>
            </a:r>
          </a:p>
        </p:txBody>
      </p:sp>
      <p:grpSp>
        <p:nvGrpSpPr>
          <p:cNvPr id="37953" name="Group 391"/>
          <p:cNvGrpSpPr>
            <a:grpSpLocks/>
          </p:cNvGrpSpPr>
          <p:nvPr/>
        </p:nvGrpSpPr>
        <p:grpSpPr bwMode="auto">
          <a:xfrm>
            <a:off x="1203326" y="5456737"/>
            <a:ext cx="222251" cy="161925"/>
            <a:chOff x="2414" y="3365"/>
            <a:chExt cx="124" cy="121"/>
          </a:xfrm>
        </p:grpSpPr>
        <p:sp>
          <p:nvSpPr>
            <p:cNvPr id="37977" name="Line 392"/>
            <p:cNvSpPr>
              <a:spLocks noChangeShapeType="1"/>
            </p:cNvSpPr>
            <p:nvPr/>
          </p:nvSpPr>
          <p:spPr bwMode="auto">
            <a:xfrm flipV="1">
              <a:off x="2414" y="3365"/>
              <a:ext cx="100" cy="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78" name="Line 393"/>
            <p:cNvSpPr>
              <a:spLocks noChangeShapeType="1"/>
            </p:cNvSpPr>
            <p:nvPr/>
          </p:nvSpPr>
          <p:spPr bwMode="auto">
            <a:xfrm flipV="1">
              <a:off x="2438" y="3413"/>
              <a:ext cx="100" cy="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54" name="Line 394"/>
          <p:cNvSpPr>
            <a:spLocks noChangeShapeType="1"/>
          </p:cNvSpPr>
          <p:nvPr/>
        </p:nvSpPr>
        <p:spPr bwMode="auto">
          <a:xfrm>
            <a:off x="1328738" y="5582145"/>
            <a:ext cx="0" cy="3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5" name="Line 395"/>
          <p:cNvSpPr>
            <a:spLocks noChangeShapeType="1"/>
          </p:cNvSpPr>
          <p:nvPr/>
        </p:nvSpPr>
        <p:spPr bwMode="auto">
          <a:xfrm>
            <a:off x="1317626" y="4151808"/>
            <a:ext cx="4763" cy="13335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6" name="Line 396"/>
          <p:cNvSpPr>
            <a:spLocks noChangeShapeType="1"/>
          </p:cNvSpPr>
          <p:nvPr/>
        </p:nvSpPr>
        <p:spPr bwMode="auto">
          <a:xfrm>
            <a:off x="1273175" y="5656758"/>
            <a:ext cx="444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7" name="Line 397"/>
          <p:cNvSpPr>
            <a:spLocks noChangeShapeType="1"/>
          </p:cNvSpPr>
          <p:nvPr/>
        </p:nvSpPr>
        <p:spPr bwMode="auto">
          <a:xfrm>
            <a:off x="1260475" y="5423395"/>
            <a:ext cx="444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8" name="Line 398"/>
          <p:cNvSpPr>
            <a:spLocks noChangeShapeType="1"/>
          </p:cNvSpPr>
          <p:nvPr/>
        </p:nvSpPr>
        <p:spPr bwMode="auto">
          <a:xfrm>
            <a:off x="1260475" y="5201145"/>
            <a:ext cx="444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9" name="Line 399"/>
          <p:cNvSpPr>
            <a:spLocks noChangeShapeType="1"/>
          </p:cNvSpPr>
          <p:nvPr/>
        </p:nvSpPr>
        <p:spPr bwMode="auto">
          <a:xfrm>
            <a:off x="1260475" y="4986837"/>
            <a:ext cx="44450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60" name="Line 400"/>
          <p:cNvSpPr>
            <a:spLocks noChangeShapeType="1"/>
          </p:cNvSpPr>
          <p:nvPr/>
        </p:nvSpPr>
        <p:spPr bwMode="auto">
          <a:xfrm>
            <a:off x="1273175" y="4785220"/>
            <a:ext cx="444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61" name="Line 401"/>
          <p:cNvSpPr>
            <a:spLocks noChangeShapeType="1"/>
          </p:cNvSpPr>
          <p:nvPr/>
        </p:nvSpPr>
        <p:spPr bwMode="auto">
          <a:xfrm>
            <a:off x="1273175" y="4570908"/>
            <a:ext cx="444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62" name="Line 402"/>
          <p:cNvSpPr>
            <a:spLocks noChangeShapeType="1"/>
          </p:cNvSpPr>
          <p:nvPr/>
        </p:nvSpPr>
        <p:spPr bwMode="auto">
          <a:xfrm>
            <a:off x="1273175" y="4348662"/>
            <a:ext cx="44450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63" name="Line 403"/>
          <p:cNvSpPr>
            <a:spLocks noChangeShapeType="1"/>
          </p:cNvSpPr>
          <p:nvPr/>
        </p:nvSpPr>
        <p:spPr bwMode="auto">
          <a:xfrm>
            <a:off x="1273175" y="4134345"/>
            <a:ext cx="444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64" name="Line 404"/>
          <p:cNvSpPr>
            <a:spLocks noChangeShapeType="1"/>
          </p:cNvSpPr>
          <p:nvPr/>
        </p:nvSpPr>
        <p:spPr bwMode="auto">
          <a:xfrm flipV="1">
            <a:off x="1317626" y="5656762"/>
            <a:ext cx="4763" cy="142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65" name="Rectangle 405"/>
          <p:cNvSpPr>
            <a:spLocks noChangeArrowheads="1"/>
          </p:cNvSpPr>
          <p:nvPr/>
        </p:nvSpPr>
        <p:spPr bwMode="auto">
          <a:xfrm>
            <a:off x="1116014" y="5558333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 b="0">
                <a:latin typeface="Helvetica"/>
              </a:rPr>
              <a:t>0</a:t>
            </a:r>
          </a:p>
        </p:txBody>
      </p:sp>
      <p:grpSp>
        <p:nvGrpSpPr>
          <p:cNvPr id="37966" name="Group 406"/>
          <p:cNvGrpSpPr>
            <a:grpSpLocks/>
          </p:cNvGrpSpPr>
          <p:nvPr/>
        </p:nvGrpSpPr>
        <p:grpSpPr bwMode="auto">
          <a:xfrm>
            <a:off x="1019182" y="4048620"/>
            <a:ext cx="179185" cy="1460500"/>
            <a:chOff x="373" y="1443"/>
            <a:chExt cx="100" cy="920"/>
          </a:xfrm>
        </p:grpSpPr>
        <p:sp>
          <p:nvSpPr>
            <p:cNvPr id="37970" name="Rectangle 407"/>
            <p:cNvSpPr>
              <a:spLocks noChangeArrowheads="1"/>
            </p:cNvSpPr>
            <p:nvPr/>
          </p:nvSpPr>
          <p:spPr bwMode="auto">
            <a:xfrm>
              <a:off x="426" y="2247"/>
              <a:ext cx="4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8</a:t>
              </a:r>
            </a:p>
          </p:txBody>
        </p:sp>
        <p:sp>
          <p:nvSpPr>
            <p:cNvPr id="37971" name="Rectangle 408"/>
            <p:cNvSpPr>
              <a:spLocks noChangeArrowheads="1"/>
            </p:cNvSpPr>
            <p:nvPr/>
          </p:nvSpPr>
          <p:spPr bwMode="auto">
            <a:xfrm>
              <a:off x="426" y="2110"/>
              <a:ext cx="4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9</a:t>
              </a:r>
            </a:p>
          </p:txBody>
        </p:sp>
        <p:sp>
          <p:nvSpPr>
            <p:cNvPr id="37972" name="Rectangle 409"/>
            <p:cNvSpPr>
              <a:spLocks noChangeArrowheads="1"/>
            </p:cNvSpPr>
            <p:nvPr/>
          </p:nvSpPr>
          <p:spPr bwMode="auto">
            <a:xfrm>
              <a:off x="373" y="1979"/>
              <a:ext cx="9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10</a:t>
              </a:r>
            </a:p>
          </p:txBody>
        </p:sp>
        <p:sp>
          <p:nvSpPr>
            <p:cNvPr id="37973" name="Rectangle 410"/>
            <p:cNvSpPr>
              <a:spLocks noChangeArrowheads="1"/>
            </p:cNvSpPr>
            <p:nvPr/>
          </p:nvSpPr>
          <p:spPr bwMode="auto">
            <a:xfrm>
              <a:off x="373" y="1842"/>
              <a:ext cx="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11</a:t>
              </a:r>
            </a:p>
          </p:txBody>
        </p:sp>
        <p:sp>
          <p:nvSpPr>
            <p:cNvPr id="37974" name="Rectangle 411"/>
            <p:cNvSpPr>
              <a:spLocks noChangeArrowheads="1"/>
            </p:cNvSpPr>
            <p:nvPr/>
          </p:nvSpPr>
          <p:spPr bwMode="auto">
            <a:xfrm>
              <a:off x="373" y="1711"/>
              <a:ext cx="9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12</a:t>
              </a:r>
            </a:p>
          </p:txBody>
        </p:sp>
        <p:sp>
          <p:nvSpPr>
            <p:cNvPr id="37975" name="Rectangle 412"/>
            <p:cNvSpPr>
              <a:spLocks noChangeArrowheads="1"/>
            </p:cNvSpPr>
            <p:nvPr/>
          </p:nvSpPr>
          <p:spPr bwMode="auto">
            <a:xfrm>
              <a:off x="373" y="1574"/>
              <a:ext cx="9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13</a:t>
              </a:r>
            </a:p>
          </p:txBody>
        </p:sp>
        <p:sp>
          <p:nvSpPr>
            <p:cNvPr id="37976" name="Rectangle 413"/>
            <p:cNvSpPr>
              <a:spLocks noChangeArrowheads="1"/>
            </p:cNvSpPr>
            <p:nvPr/>
          </p:nvSpPr>
          <p:spPr bwMode="auto">
            <a:xfrm>
              <a:off x="373" y="1443"/>
              <a:ext cx="9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FF00"/>
                </a:buClr>
                <a:buSzPct val="70000"/>
                <a:buFont typeface="Monotype Sorts"/>
                <a:buChar char="l"/>
                <a:defRPr kumimoji="1" sz="33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9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200" b="0">
                  <a:latin typeface="Helvetica"/>
                </a:rPr>
                <a:t>14</a:t>
              </a:r>
            </a:p>
          </p:txBody>
        </p:sp>
      </p:grpSp>
      <p:sp>
        <p:nvSpPr>
          <p:cNvPr id="37967" name="Text Box 417"/>
          <p:cNvSpPr txBox="1">
            <a:spLocks noChangeArrowheads="1"/>
          </p:cNvSpPr>
          <p:nvPr/>
        </p:nvSpPr>
        <p:spPr bwMode="auto">
          <a:xfrm>
            <a:off x="4268788" y="2893219"/>
            <a:ext cx="14943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000" i="1" dirty="0">
                <a:solidFill>
                  <a:srgbClr val="FFFF00"/>
                </a:solidFill>
                <a:latin typeface="Helvetica"/>
              </a:rPr>
              <a:t>Microarray</a:t>
            </a:r>
          </a:p>
        </p:txBody>
      </p:sp>
      <p:sp>
        <p:nvSpPr>
          <p:cNvPr id="37968" name="Rectangle 418"/>
          <p:cNvSpPr>
            <a:spLocks noChangeArrowheads="1"/>
          </p:cNvSpPr>
          <p:nvPr/>
        </p:nvSpPr>
        <p:spPr bwMode="auto">
          <a:xfrm>
            <a:off x="4662490" y="5947270"/>
            <a:ext cx="13085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000" i="1" dirty="0">
                <a:solidFill>
                  <a:srgbClr val="FFFF00"/>
                </a:solidFill>
                <a:latin typeface="Helvetica"/>
              </a:rPr>
              <a:t>q-</a:t>
            </a:r>
            <a:r>
              <a:rPr kumimoji="0" lang="en-US" altLang="en-US" sz="2000" i="1" dirty="0" err="1">
                <a:solidFill>
                  <a:srgbClr val="FFFF00"/>
                </a:solidFill>
                <a:latin typeface="Helvetica"/>
              </a:rPr>
              <a:t>RTPCR</a:t>
            </a:r>
            <a:endParaRPr kumimoji="0" lang="en-US" altLang="en-US" sz="2000" i="1" dirty="0">
              <a:solidFill>
                <a:srgbClr val="FFFF00"/>
              </a:solidFill>
              <a:latin typeface="Helvetica"/>
            </a:endParaRPr>
          </a:p>
        </p:txBody>
      </p:sp>
      <p:sp>
        <p:nvSpPr>
          <p:cNvPr id="190" name="Text Box 3"/>
          <p:cNvSpPr txBox="1">
            <a:spLocks noChangeArrowheads="1"/>
          </p:cNvSpPr>
          <p:nvPr/>
        </p:nvSpPr>
        <p:spPr bwMode="auto">
          <a:xfrm>
            <a:off x="4288241" y="6516458"/>
            <a:ext cx="5983287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1600" b="0" i="1" dirty="0" err="1"/>
              <a:t>Chazenbalk</a:t>
            </a:r>
            <a:r>
              <a:rPr lang="en-US" sz="1600" b="0" i="1" dirty="0"/>
              <a:t> et al. J </a:t>
            </a:r>
            <a:r>
              <a:rPr lang="en-US" sz="1600" b="0" i="1" dirty="0" err="1"/>
              <a:t>Clin</a:t>
            </a:r>
            <a:r>
              <a:rPr lang="en-US" sz="1600" b="0" i="1" dirty="0"/>
              <a:t> </a:t>
            </a:r>
            <a:r>
              <a:rPr lang="en-US" sz="1600" b="0" i="1" dirty="0" err="1"/>
              <a:t>Endocrinol</a:t>
            </a:r>
            <a:r>
              <a:rPr lang="en-US" sz="1600" b="0" i="1" dirty="0"/>
              <a:t> </a:t>
            </a:r>
            <a:r>
              <a:rPr lang="en-US" sz="1600" b="0" i="1" dirty="0" err="1"/>
              <a:t>Metab</a:t>
            </a:r>
            <a:r>
              <a:rPr lang="en-US" sz="1600" b="0" i="1" dirty="0"/>
              <a:t> 96: E765-E770, 2012</a:t>
            </a:r>
          </a:p>
        </p:txBody>
      </p:sp>
      <p:sp>
        <p:nvSpPr>
          <p:cNvPr id="191" name="Text Box 220"/>
          <p:cNvSpPr txBox="1">
            <a:spLocks noChangeArrowheads="1"/>
          </p:cNvSpPr>
          <p:nvPr/>
        </p:nvSpPr>
        <p:spPr bwMode="auto">
          <a:xfrm>
            <a:off x="335561" y="155578"/>
            <a:ext cx="96053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dirty="0" smtClean="0">
                <a:solidFill>
                  <a:srgbClr val="FFFF00"/>
                </a:solidFill>
              </a:rPr>
              <a:t>6 GENES </a:t>
            </a:r>
            <a:r>
              <a:rPr kumimoji="0" lang="en-US" altLang="en-US" sz="2400" dirty="0" smtClean="0">
                <a:solidFill>
                  <a:srgbClr val="FFFF00"/>
                </a:solidFill>
              </a:rPr>
              <a:t>INVOLVED IN </a:t>
            </a:r>
            <a:r>
              <a:rPr kumimoji="0" lang="en-US" altLang="en-US" sz="2400" dirty="0" err="1" smtClean="0">
                <a:solidFill>
                  <a:srgbClr val="FFFF00"/>
                </a:solidFill>
              </a:rPr>
              <a:t>Wnt</a:t>
            </a:r>
            <a:r>
              <a:rPr kumimoji="0" lang="en-US" altLang="en-US" sz="2400" dirty="0" smtClean="0">
                <a:solidFill>
                  <a:srgbClr val="FFFF00"/>
                </a:solidFill>
              </a:rPr>
              <a:t> SIGNALING IN </a:t>
            </a:r>
            <a:r>
              <a:rPr kumimoji="0" lang="en-US" altLang="en-US" sz="2400" dirty="0">
                <a:solidFill>
                  <a:srgbClr val="FFFF00"/>
                </a:solidFill>
              </a:rPr>
              <a:t>ADIPOSE TISSUE OF LEAN </a:t>
            </a:r>
            <a:r>
              <a:rPr kumimoji="0" lang="en-US" altLang="en-US" sz="2400" dirty="0" smtClean="0">
                <a:solidFill>
                  <a:srgbClr val="FFFF00"/>
                </a:solidFill>
              </a:rPr>
              <a:t>PCOS</a:t>
            </a:r>
            <a:endParaRPr kumimoji="0" lang="en-US" alt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33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151" y="986575"/>
            <a:ext cx="3578913" cy="31482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298" y="4219003"/>
            <a:ext cx="5826145" cy="2295490"/>
          </a:xfrm>
          <a:prstGeom prst="rect">
            <a:avLst/>
          </a:prstGeom>
        </p:spPr>
      </p:pic>
      <p:sp>
        <p:nvSpPr>
          <p:cNvPr id="6" name="Text Box 220"/>
          <p:cNvSpPr txBox="1">
            <a:spLocks noChangeArrowheads="1"/>
          </p:cNvSpPr>
          <p:nvPr/>
        </p:nvSpPr>
        <p:spPr bwMode="auto">
          <a:xfrm>
            <a:off x="335561" y="155578"/>
            <a:ext cx="96053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dirty="0" smtClean="0">
                <a:solidFill>
                  <a:srgbClr val="FFFF00"/>
                </a:solidFill>
              </a:rPr>
              <a:t>15 GENES </a:t>
            </a:r>
            <a:r>
              <a:rPr kumimoji="0" lang="en-US" altLang="en-US" sz="2400" dirty="0" smtClean="0">
                <a:solidFill>
                  <a:srgbClr val="FFFF00"/>
                </a:solidFill>
              </a:rPr>
              <a:t>INVOLVED IN </a:t>
            </a:r>
            <a:r>
              <a:rPr kumimoji="0" lang="en-US" altLang="en-US" sz="2400" dirty="0" smtClean="0">
                <a:solidFill>
                  <a:srgbClr val="FFFF00"/>
                </a:solidFill>
              </a:rPr>
              <a:t>LIPID METABOLISM </a:t>
            </a:r>
            <a:r>
              <a:rPr kumimoji="0" lang="en-US" altLang="en-US" sz="2400" dirty="0" smtClean="0">
                <a:solidFill>
                  <a:srgbClr val="FFFF00"/>
                </a:solidFill>
              </a:rPr>
              <a:t>IN </a:t>
            </a:r>
            <a:r>
              <a:rPr kumimoji="0" lang="en-US" altLang="en-US" sz="2400" dirty="0">
                <a:solidFill>
                  <a:srgbClr val="FFFF00"/>
                </a:solidFill>
              </a:rPr>
              <a:t>ADIPOSE TISSUE OF LEAN </a:t>
            </a:r>
            <a:r>
              <a:rPr kumimoji="0" lang="en-US" altLang="en-US" sz="2400" dirty="0" smtClean="0">
                <a:solidFill>
                  <a:srgbClr val="FFFF00"/>
                </a:solidFill>
              </a:rPr>
              <a:t>PCOS</a:t>
            </a:r>
            <a:endParaRPr kumimoji="0" lang="en-US" altLang="en-US" sz="2400" dirty="0">
              <a:solidFill>
                <a:srgbClr val="FFFF00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288241" y="6516458"/>
            <a:ext cx="5983287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1600" b="0" i="1" dirty="0" err="1"/>
              <a:t>Chazenbalk</a:t>
            </a:r>
            <a:r>
              <a:rPr lang="en-US" sz="1600" b="0" i="1" dirty="0"/>
              <a:t> et al. J </a:t>
            </a:r>
            <a:r>
              <a:rPr lang="en-US" sz="1600" b="0" i="1" dirty="0" err="1"/>
              <a:t>Clin</a:t>
            </a:r>
            <a:r>
              <a:rPr lang="en-US" sz="1600" b="0" i="1" dirty="0"/>
              <a:t> </a:t>
            </a:r>
            <a:r>
              <a:rPr lang="en-US" sz="1600" b="0" i="1" dirty="0" err="1"/>
              <a:t>Endocrinol</a:t>
            </a:r>
            <a:r>
              <a:rPr lang="en-US" sz="1600" b="0" i="1" dirty="0"/>
              <a:t> </a:t>
            </a:r>
            <a:r>
              <a:rPr lang="en-US" sz="1600" b="0" i="1" dirty="0" err="1"/>
              <a:t>Metab</a:t>
            </a:r>
            <a:r>
              <a:rPr lang="en-US" sz="1600" b="0" i="1" dirty="0"/>
              <a:t> 96: E765-E770, 2012</a:t>
            </a:r>
          </a:p>
        </p:txBody>
      </p:sp>
    </p:spTree>
    <p:extLst>
      <p:ext uri="{BB962C8B-B14F-4D97-AF65-F5344CB8AC3E}">
        <p14:creationId xmlns:p14="http://schemas.microsoft.com/office/powerpoint/2010/main" val="46396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GENES EXPRESSION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2400" dirty="0"/>
              <a:t>Genes involved in inflammation, lipid metabolism, and </a:t>
            </a:r>
            <a:r>
              <a:rPr lang="en-US" sz="2400" dirty="0" err="1"/>
              <a:t>Wnt</a:t>
            </a:r>
            <a:r>
              <a:rPr lang="en-US" sz="2400" dirty="0"/>
              <a:t> signaling are </a:t>
            </a:r>
            <a:r>
              <a:rPr lang="en-US" sz="2400" dirty="0" smtClean="0"/>
              <a:t>differentially expressed </a:t>
            </a:r>
            <a:r>
              <a:rPr lang="en-US" sz="2400" dirty="0"/>
              <a:t>in </a:t>
            </a:r>
            <a:r>
              <a:rPr lang="en-US" sz="2400" dirty="0" smtClean="0"/>
              <a:t>non-obese </a:t>
            </a:r>
            <a:r>
              <a:rPr lang="en-US" sz="2400" dirty="0"/>
              <a:t>PCOS adipose tissue. Because these genes are known to </a:t>
            </a:r>
            <a:r>
              <a:rPr lang="en-US" sz="2400" dirty="0" smtClean="0"/>
              <a:t>affect </a:t>
            </a:r>
            <a:r>
              <a:rPr lang="en-US" sz="2400" dirty="0" err="1" smtClean="0"/>
              <a:t>adipogenesis</a:t>
            </a:r>
            <a:r>
              <a:rPr lang="en-US" sz="2400" dirty="0" smtClean="0"/>
              <a:t> </a:t>
            </a:r>
            <a:r>
              <a:rPr lang="en-US" sz="2400" dirty="0"/>
              <a:t>and insulin resistance, </a:t>
            </a:r>
            <a:r>
              <a:rPr lang="en-US" sz="2400" dirty="0" smtClean="0"/>
              <a:t>their dysregulation may contribute to </a:t>
            </a:r>
            <a:r>
              <a:rPr lang="en-US" sz="2400" dirty="0"/>
              <a:t>the metabolic abnormalities observed in women with PCOS.</a:t>
            </a:r>
          </a:p>
        </p:txBody>
      </p:sp>
    </p:spTree>
    <p:extLst>
      <p:ext uri="{BB962C8B-B14F-4D97-AF65-F5344CB8AC3E}">
        <p14:creationId xmlns:p14="http://schemas.microsoft.com/office/powerpoint/2010/main" val="387428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4 MAJOR DEFECTS WE FOUND IN ADIPOSE TISSUE FROM PCOS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1. Insulin resistance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2. </a:t>
            </a:r>
            <a:r>
              <a:rPr lang="en-US" dirty="0" err="1" smtClean="0"/>
              <a:t>Adipokines</a:t>
            </a:r>
            <a:r>
              <a:rPr lang="en-US" dirty="0" smtClean="0"/>
              <a:t> secretion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3. Genes expression- cDNA microarray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FFC000"/>
                </a:solidFill>
              </a:rPr>
              <a:t>4. microRNAs expression- microRNA (</a:t>
            </a:r>
            <a:r>
              <a:rPr lang="en-US" dirty="0" err="1" smtClean="0">
                <a:solidFill>
                  <a:srgbClr val="FFC000"/>
                </a:solidFill>
              </a:rPr>
              <a:t>miRNA</a:t>
            </a:r>
            <a:r>
              <a:rPr lang="en-US" dirty="0" smtClean="0">
                <a:solidFill>
                  <a:srgbClr val="FFC000"/>
                </a:solidFill>
              </a:rPr>
              <a:t>) microarray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46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miRNAs</a:t>
            </a:r>
            <a:r>
              <a:rPr lang="en-US" sz="3600" dirty="0" smtClean="0"/>
              <a:t> expression in adipocytes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560" y="1713178"/>
            <a:ext cx="9238592" cy="4114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800" dirty="0" err="1" smtClean="0">
                <a:effectLst/>
              </a:rPr>
              <a:t>miRNAs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>
                <a:effectLst/>
              </a:rPr>
              <a:t>are short (20–24 </a:t>
            </a:r>
            <a:r>
              <a:rPr lang="en-US" sz="2800" dirty="0" smtClean="0">
                <a:effectLst/>
              </a:rPr>
              <a:t>nucleotides) noncoding </a:t>
            </a:r>
            <a:r>
              <a:rPr lang="en-US" sz="2800" dirty="0">
                <a:effectLst/>
              </a:rPr>
              <a:t>RNAs involved in posttranscriptional </a:t>
            </a:r>
            <a:r>
              <a:rPr lang="en-US" sz="2800" dirty="0" smtClean="0">
                <a:effectLst/>
              </a:rPr>
              <a:t>regulation of </a:t>
            </a:r>
            <a:r>
              <a:rPr lang="en-US" sz="2800" dirty="0">
                <a:effectLst/>
              </a:rPr>
              <a:t>gene </a:t>
            </a:r>
            <a:r>
              <a:rPr lang="en-US" sz="2800" dirty="0" smtClean="0">
                <a:effectLst/>
              </a:rPr>
              <a:t>expression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800" dirty="0" err="1" smtClean="0">
                <a:effectLst/>
              </a:rPr>
              <a:t>miRNAs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>
                <a:effectLst/>
              </a:rPr>
              <a:t>are known to influence </a:t>
            </a:r>
            <a:r>
              <a:rPr lang="en-US" sz="2800" dirty="0" smtClean="0">
                <a:effectLst/>
              </a:rPr>
              <a:t>many cellular </a:t>
            </a:r>
            <a:r>
              <a:rPr lang="en-US" sz="2800" dirty="0">
                <a:effectLst/>
              </a:rPr>
              <a:t>functions including glucose and lipid </a:t>
            </a:r>
            <a:r>
              <a:rPr lang="en-US" sz="2800" dirty="0" smtClean="0">
                <a:effectLst/>
              </a:rPr>
              <a:t>metabolism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800" dirty="0" smtClean="0">
                <a:effectLst/>
              </a:rPr>
              <a:t>We hypothesize that </a:t>
            </a:r>
            <a:r>
              <a:rPr lang="en-US" sz="2800" dirty="0" err="1" smtClean="0">
                <a:effectLst/>
              </a:rPr>
              <a:t>miRNA</a:t>
            </a:r>
            <a:r>
              <a:rPr lang="en-US" sz="2800" dirty="0" smtClean="0">
                <a:effectLst/>
              </a:rPr>
              <a:t> profile is different in adipocytes between control and PCOS.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800" dirty="0" err="1" smtClean="0">
                <a:effectLst/>
              </a:rPr>
              <a:t>miRNA</a:t>
            </a:r>
            <a:r>
              <a:rPr lang="en-US" sz="2800" dirty="0" smtClean="0">
                <a:effectLst/>
              </a:rPr>
              <a:t> microarray</a:t>
            </a:r>
            <a:endParaRPr lang="en-US" sz="280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2712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25349" t="18266" r="2601" b="1207"/>
          <a:stretch/>
        </p:blipFill>
        <p:spPr bwMode="auto">
          <a:xfrm>
            <a:off x="1652630" y="1149292"/>
            <a:ext cx="7046753" cy="532414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767955" y="6519867"/>
            <a:ext cx="4549775" cy="3381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1600" b="0" i="1" dirty="0"/>
              <a:t>Chen et al. Diabetes 62: 2278-86, 2013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2337" y="125835"/>
            <a:ext cx="94879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+mn-lt"/>
              </a:rPr>
              <a:t>DIFFERENTIALLY EXPRESSED </a:t>
            </a:r>
            <a:r>
              <a:rPr lang="en-US" b="1" dirty="0" err="1" smtClean="0">
                <a:solidFill>
                  <a:srgbClr val="FFFF00"/>
                </a:solidFill>
                <a:latin typeface="+mn-lt"/>
              </a:rPr>
              <a:t>miRNAs</a:t>
            </a:r>
            <a:r>
              <a:rPr lang="en-US" b="1" dirty="0" smtClean="0">
                <a:solidFill>
                  <a:srgbClr val="FFFF00"/>
                </a:solidFill>
                <a:latin typeface="+mn-lt"/>
              </a:rPr>
              <a:t> IN ADIPOSE TISSUE OF PCOS </a:t>
            </a:r>
            <a:endParaRPr lang="en-US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479884" y="2310063"/>
            <a:ext cx="7435516" cy="685800"/>
          </a:xfrm>
          <a:prstGeom prst="rect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228600"/>
            <a:ext cx="102870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GLUT-4 IS A PREDICATED TARGET OF miR-93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3626" y="1507332"/>
            <a:ext cx="5622926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99713" y="6491292"/>
            <a:ext cx="4549775" cy="3381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1600" b="0" i="1" dirty="0">
                <a:solidFill>
                  <a:schemeClr val="tx1"/>
                </a:solidFill>
              </a:rPr>
              <a:t>Chen et al. Diabetes 62: 2278-86,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87235" y="433137"/>
            <a:ext cx="9853104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GLUT-4 </a:t>
            </a:r>
            <a:r>
              <a:rPr lang="en-US" sz="3200" b="1" kern="0" dirty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EXPRESSION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IS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REDUCED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IN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</a:rPr>
              <a:t>ADIPOCYTES </a:t>
            </a:r>
            <a:r>
              <a:rPr lang="en-US" sz="3200" b="1" kern="0" dirty="0">
                <a:solidFill>
                  <a:srgbClr val="FFFF00"/>
                </a:solidFill>
                <a:latin typeface="+mn-lt"/>
              </a:rPr>
              <a:t>FROM PCOS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AND NEGATIVELY CORRELATED TO HOMA-IR</a:t>
            </a:r>
            <a:endParaRPr lang="en-US" sz="3200" b="1" kern="0" dirty="0">
              <a:solidFill>
                <a:srgbClr val="FFFF00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235" y="2321783"/>
            <a:ext cx="4817035" cy="321981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414125" y="6421565"/>
            <a:ext cx="4976854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600" b="0" i="1" dirty="0"/>
              <a:t>Chen et al. Diabetes 62: 2278-86, 2013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901" y="2321783"/>
            <a:ext cx="4817035" cy="321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1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699712" y="419100"/>
            <a:ext cx="4587287" cy="2816604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miR-93 IS OVEREXPRESSED AND IS NEGATIVELY ASSOCIATED WITH </a:t>
            </a:r>
            <a:r>
              <a:rPr lang="en-US" sz="3200" b="1" kern="0" dirty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GLUT-4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EXPRESSION IN </a:t>
            </a:r>
            <a:r>
              <a:rPr lang="en-US" sz="3200" b="1" kern="0" dirty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ADIPOSE TISSUE FROM </a:t>
            </a:r>
            <a:r>
              <a:rPr lang="en-US" sz="3200" b="1" kern="0" dirty="0" err="1">
                <a:solidFill>
                  <a:srgbClr val="FFFF00"/>
                </a:solidFill>
                <a:latin typeface="+mn-lt"/>
                <a:ea typeface="+mj-ea"/>
                <a:cs typeface="+mj-cs"/>
              </a:rPr>
              <a:t>PCOS</a:t>
            </a:r>
            <a:r>
              <a:rPr lang="en-US" sz="3200" b="1" kern="0" dirty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 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280" y="161488"/>
            <a:ext cx="5132577" cy="3359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99713" y="6491292"/>
            <a:ext cx="4549775" cy="3381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1600" b="0" i="1" dirty="0">
                <a:solidFill>
                  <a:schemeClr val="tx1"/>
                </a:solidFill>
              </a:rPr>
              <a:t>Chen et al. Diabetes 62: 2278-86, 2013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"/>
          <a:stretch/>
        </p:blipFill>
        <p:spPr>
          <a:xfrm>
            <a:off x="155279" y="3580810"/>
            <a:ext cx="5132577" cy="30795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228600"/>
            <a:ext cx="102870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OVEREXPRESSION OF miR-93 IN ADIPOCYTES DECREASES GLUT-4 EXPRESSION IN VITRO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2510" y="1310590"/>
            <a:ext cx="7606039" cy="2858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99713" y="6599580"/>
            <a:ext cx="4549775" cy="3381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1600" b="0" i="1" dirty="0">
                <a:solidFill>
                  <a:schemeClr val="tx1"/>
                </a:solidFill>
              </a:rPr>
              <a:t>Chen et al. Diabetes 62: 2278-86, 2013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137610" y="4155941"/>
            <a:ext cx="3161020" cy="2365177"/>
            <a:chOff x="1220629" y="-2288977"/>
            <a:chExt cx="3161020" cy="2365177"/>
          </a:xfrm>
        </p:grpSpPr>
        <p:sp>
          <p:nvSpPr>
            <p:cNvPr id="6" name="TextBox 5"/>
            <p:cNvSpPr txBox="1"/>
            <p:nvPr/>
          </p:nvSpPr>
          <p:spPr>
            <a:xfrm>
              <a:off x="1220629" y="-2288977"/>
              <a:ext cx="13692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itchFamily="34" charset="0"/>
                  <a:cs typeface="Arial" pitchFamily="34" charset="0"/>
                </a:rPr>
                <a:t>miR-93 vector</a:t>
              </a:r>
            </a:p>
          </p:txBody>
        </p:sp>
        <p:pic>
          <p:nvPicPr>
            <p:cNvPr id="7" name="Picture 4" descr="C:\Documents and Settings\sheneidi\Desktop\miR93 GLUT4 ERK human\93\103ms\B human GLUT4-r x10 103ms.tif"/>
            <p:cNvPicPr>
              <a:picLocks noChangeAspect="1" noChangeArrowheads="1"/>
            </p:cNvPicPr>
            <p:nvPr/>
          </p:nvPicPr>
          <p:blipFill>
            <a:blip r:embed="rId3" cstate="print"/>
            <a:srcRect l="30460" t="10000" r="2299" b="30770"/>
            <a:stretch>
              <a:fillRect/>
            </a:stretch>
          </p:blipFill>
          <p:spPr bwMode="auto">
            <a:xfrm>
              <a:off x="1259995" y="-1981200"/>
              <a:ext cx="3121654" cy="2054422"/>
            </a:xfrm>
            <a:prstGeom prst="rect">
              <a:avLst/>
            </a:prstGeom>
            <a:noFill/>
          </p:spPr>
        </p:pic>
        <p:sp>
          <p:nvSpPr>
            <p:cNvPr id="8" name="Rectangle 7"/>
            <p:cNvSpPr/>
            <p:nvPr/>
          </p:nvSpPr>
          <p:spPr>
            <a:xfrm>
              <a:off x="1336892" y="-102151"/>
              <a:ext cx="890250" cy="41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41216" y="-1981200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D</a:t>
              </a:r>
              <a:endParaRPr lang="en-US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94051" y="-231577"/>
              <a:ext cx="771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GLUT4</a:t>
              </a:r>
            </a:p>
          </p:txBody>
        </p:sp>
      </p:grpSp>
      <p:grpSp>
        <p:nvGrpSpPr>
          <p:cNvPr id="11" name="Group 122"/>
          <p:cNvGrpSpPr/>
          <p:nvPr/>
        </p:nvGrpSpPr>
        <p:grpSpPr>
          <a:xfrm>
            <a:off x="5490410" y="4155941"/>
            <a:ext cx="3048000" cy="2365177"/>
            <a:chOff x="4876800" y="-2288977"/>
            <a:chExt cx="3048000" cy="2365177"/>
          </a:xfrm>
        </p:grpSpPr>
        <p:sp>
          <p:nvSpPr>
            <p:cNvPr id="12" name="TextBox 11"/>
            <p:cNvSpPr txBox="1"/>
            <p:nvPr/>
          </p:nvSpPr>
          <p:spPr>
            <a:xfrm>
              <a:off x="4949647" y="-2288977"/>
              <a:ext cx="12987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itchFamily="34" charset="0"/>
                  <a:cs typeface="Arial" pitchFamily="34" charset="0"/>
                </a:rPr>
                <a:t>empty vector</a:t>
              </a:r>
            </a:p>
          </p:txBody>
        </p:sp>
        <p:pic>
          <p:nvPicPr>
            <p:cNvPr id="13" name="Picture 3" descr="C:\Documents and Settings\sheneidi\Desktop\miR93 GLUT4 ERK human\empty vector\103ms\A human GLUT4-r x10 103ms.tif"/>
            <p:cNvPicPr>
              <a:picLocks noChangeAspect="1" noChangeArrowheads="1"/>
            </p:cNvPicPr>
            <p:nvPr/>
          </p:nvPicPr>
          <p:blipFill>
            <a:blip r:embed="rId4" cstate="print"/>
            <a:srcRect t="19231" r="33908" b="20769"/>
            <a:stretch>
              <a:fillRect/>
            </a:stretch>
          </p:blipFill>
          <p:spPr bwMode="auto">
            <a:xfrm>
              <a:off x="4905357" y="-1981200"/>
              <a:ext cx="3019443" cy="2047970"/>
            </a:xfrm>
            <a:prstGeom prst="rect">
              <a:avLst/>
            </a:prstGeom>
            <a:noFill/>
          </p:spPr>
        </p:pic>
        <p:sp>
          <p:nvSpPr>
            <p:cNvPr id="14" name="Rectangle 13"/>
            <p:cNvSpPr/>
            <p:nvPr/>
          </p:nvSpPr>
          <p:spPr>
            <a:xfrm>
              <a:off x="4982255" y="-102151"/>
              <a:ext cx="890250" cy="41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876800" y="-1981200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E</a:t>
              </a:r>
              <a:endParaRPr lang="en-US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086600" y="-231577"/>
              <a:ext cx="771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GLUT4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228600"/>
            <a:ext cx="102870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INHIBITION OF miR-93 IN </a:t>
            </a:r>
            <a:r>
              <a:rPr lang="en-US" sz="3200" b="1" kern="0" dirty="0" err="1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3T3-L1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 ADIPOCYTES INCREASES GLUT-4 EXPRESSION IN VITRO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699713" y="6491292"/>
            <a:ext cx="4549775" cy="3381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r" eaLnBrk="0" hangingPunct="0"/>
            <a:r>
              <a:rPr lang="en-US" sz="1600" b="0" i="1" dirty="0">
                <a:solidFill>
                  <a:schemeClr val="tx1"/>
                </a:solidFill>
              </a:rPr>
              <a:t>Chen et al. Diabetes 62: 2278-86, 2013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288745" y="2674439"/>
            <a:ext cx="5455580" cy="3076658"/>
            <a:chOff x="2290194" y="2432807"/>
            <a:chExt cx="6233021" cy="315426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7" r="2979" b="1782"/>
            <a:stretch/>
          </p:blipFill>
          <p:spPr>
            <a:xfrm>
              <a:off x="2290194" y="2432807"/>
              <a:ext cx="6233021" cy="315426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290194" y="4840448"/>
              <a:ext cx="226503" cy="41857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1092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miRNAS</a:t>
            </a:r>
            <a:r>
              <a:rPr lang="en-US" dirty="0" smtClean="0"/>
              <a:t> EXPRESSION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525" y="2101513"/>
            <a:ext cx="8743950" cy="41148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2400" dirty="0" smtClean="0"/>
              <a:t>Different </a:t>
            </a:r>
            <a:r>
              <a:rPr lang="en-US" sz="2400" dirty="0" err="1" smtClean="0"/>
              <a:t>miRNA</a:t>
            </a:r>
            <a:r>
              <a:rPr lang="en-US" sz="2400" dirty="0" smtClean="0"/>
              <a:t> profile in adipocytes from PCOS.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dirty="0" smtClean="0"/>
              <a:t>miR-93 is overexpressed in PCOS adipocytes.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dirty="0" smtClean="0"/>
              <a:t>Overexpression of miR-93 inhibits GLUT4 expression in adipocytes.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dirty="0" smtClean="0"/>
              <a:t>Our </a:t>
            </a:r>
            <a:r>
              <a:rPr lang="en-US" sz="2400" dirty="0"/>
              <a:t>results </a:t>
            </a:r>
            <a:r>
              <a:rPr lang="en-US" sz="2400" dirty="0" smtClean="0"/>
              <a:t>suggest </a:t>
            </a:r>
            <a:r>
              <a:rPr lang="en-US" sz="2400" dirty="0"/>
              <a:t>a novel mechanism for regulating insulin-stimulated glucose uptake via </a:t>
            </a:r>
            <a:r>
              <a:rPr lang="en-US" sz="2400" dirty="0" smtClean="0"/>
              <a:t>miR-93.</a:t>
            </a:r>
          </a:p>
        </p:txBody>
      </p:sp>
    </p:spTree>
    <p:extLst>
      <p:ext uri="{BB962C8B-B14F-4D97-AF65-F5344CB8AC3E}">
        <p14:creationId xmlns:p14="http://schemas.microsoft.com/office/powerpoint/2010/main" val="115729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miRNAS</a:t>
            </a:r>
            <a:r>
              <a:rPr lang="en-US" dirty="0" smtClean="0"/>
              <a:t> EXPRESSION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525" y="1848850"/>
            <a:ext cx="8743950" cy="41148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2400" dirty="0" smtClean="0"/>
              <a:t>However there are no direct evidence to show that overexpression of miR-93 in adipocytes will cause systemic insulin resistance.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dirty="0"/>
              <a:t>To answer </a:t>
            </a:r>
            <a:r>
              <a:rPr lang="en-US" sz="2400" dirty="0" smtClean="0"/>
              <a:t>this question, </a:t>
            </a:r>
            <a:r>
              <a:rPr lang="en-US" sz="2400" dirty="0"/>
              <a:t>we generated a miR-93 </a:t>
            </a:r>
            <a:r>
              <a:rPr lang="en-US" sz="2400" dirty="0" smtClean="0"/>
              <a:t>adipose tissue </a:t>
            </a:r>
            <a:r>
              <a:rPr lang="en-US" sz="2400" dirty="0"/>
              <a:t>specific overexpressed mouse model by cross breeding miR-93 overexpression mouse with </a:t>
            </a:r>
            <a:r>
              <a:rPr lang="en-US" sz="2400" dirty="0" err="1"/>
              <a:t>Cre</a:t>
            </a:r>
            <a:r>
              <a:rPr lang="en-US" sz="2400" dirty="0"/>
              <a:t> </a:t>
            </a:r>
            <a:r>
              <a:rPr lang="en-US" sz="2400" dirty="0" smtClean="0"/>
              <a:t>adipose tissue </a:t>
            </a:r>
            <a:r>
              <a:rPr lang="en-US" sz="2400" dirty="0"/>
              <a:t>specific overexpressed mouse</a:t>
            </a:r>
            <a:r>
              <a:rPr lang="en-US" sz="2400" dirty="0" smtClean="0"/>
              <a:t>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92415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342900"/>
            <a:ext cx="8743950" cy="6096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1130300"/>
            <a:ext cx="8743950" cy="4114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400" dirty="0" smtClean="0"/>
              <a:t>Insulin-mediated </a:t>
            </a:r>
            <a:r>
              <a:rPr lang="en-US" sz="2400" dirty="0" smtClean="0"/>
              <a:t>glucose </a:t>
            </a:r>
            <a:r>
              <a:rPr lang="en-US" sz="2400" dirty="0" smtClean="0"/>
              <a:t>transport in </a:t>
            </a:r>
            <a:r>
              <a:rPr lang="en-US" sz="2400" dirty="0" smtClean="0"/>
              <a:t>AT in PCOS is dysfunctional, and associated with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 smtClean="0"/>
              <a:t>Decreased GLUT-4 content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 smtClean="0"/>
              <a:t>Increased sensitivity of adiponectin to suppressive effects of TNF-alpha, MCP-1 and </a:t>
            </a:r>
            <a:r>
              <a:rPr lang="en-US" sz="2000" dirty="0" smtClean="0"/>
              <a:t>IL-6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400" dirty="0"/>
              <a:t>No </a:t>
            </a:r>
            <a:r>
              <a:rPr lang="en-US" sz="2400" dirty="0" smtClean="0"/>
              <a:t>major </a:t>
            </a:r>
            <a:r>
              <a:rPr lang="en-US" sz="2400" dirty="0"/>
              <a:t>defects in PI3-K/</a:t>
            </a:r>
            <a:r>
              <a:rPr lang="en-US" sz="2400" dirty="0" err="1"/>
              <a:t>Akt</a:t>
            </a:r>
            <a:r>
              <a:rPr lang="en-US" sz="2400" dirty="0"/>
              <a:t> signaling observed in adipocytes of PCOS, although constitutively </a:t>
            </a:r>
            <a:r>
              <a:rPr lang="en-US" sz="2400" dirty="0" err="1"/>
              <a:t>upregulated</a:t>
            </a:r>
            <a:r>
              <a:rPr lang="en-US" sz="2400" dirty="0"/>
              <a:t> ERK 1/2 phosphorylation observed in MAPK pathway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400" dirty="0" smtClean="0"/>
              <a:t>Microarray </a:t>
            </a:r>
            <a:r>
              <a:rPr lang="en-US" sz="2400" dirty="0"/>
              <a:t>of </a:t>
            </a:r>
            <a:r>
              <a:rPr lang="en-US" sz="2400" dirty="0" smtClean="0"/>
              <a:t>Adipose tissue demonstrates </a:t>
            </a:r>
            <a:r>
              <a:rPr lang="en-US" sz="2400" dirty="0"/>
              <a:t>differences in the expressions of genes modulating inflammatory processes and </a:t>
            </a:r>
            <a:r>
              <a:rPr lang="en-US" sz="2400" dirty="0" err="1"/>
              <a:t>adipogenesis</a:t>
            </a:r>
            <a:endParaRPr lang="en-US" sz="2400" dirty="0"/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53597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342900"/>
            <a:ext cx="8743950" cy="6096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4" y="1130300"/>
            <a:ext cx="9236076" cy="4114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400" dirty="0" smtClean="0"/>
              <a:t>Epigenetic </a:t>
            </a:r>
            <a:r>
              <a:rPr lang="en-US" sz="2400" dirty="0" smtClean="0"/>
              <a:t>mechanisms may play a role in </a:t>
            </a:r>
            <a:r>
              <a:rPr lang="en-US" sz="2400" dirty="0" smtClean="0"/>
              <a:t>Adipose Tissue </a:t>
            </a:r>
            <a:r>
              <a:rPr lang="en-US" sz="2400" dirty="0" smtClean="0"/>
              <a:t>dysfunction in PCOS;  </a:t>
            </a:r>
            <a:r>
              <a:rPr lang="en-US" sz="2400" dirty="0" smtClean="0"/>
              <a:t>notably</a:t>
            </a:r>
            <a:r>
              <a:rPr lang="en-US" sz="2400" dirty="0" smtClean="0"/>
              <a:t>, the </a:t>
            </a:r>
            <a:r>
              <a:rPr lang="en-US" sz="2400" dirty="0" err="1" smtClean="0"/>
              <a:t>miRNA</a:t>
            </a:r>
            <a:r>
              <a:rPr lang="en-US" sz="2400" dirty="0" smtClean="0"/>
              <a:t> profile differs in </a:t>
            </a:r>
            <a:r>
              <a:rPr lang="en-US" sz="2400" dirty="0" smtClean="0"/>
              <a:t>adipose tissue </a:t>
            </a:r>
            <a:r>
              <a:rPr lang="en-US" sz="2400" dirty="0" smtClean="0"/>
              <a:t>of PCOS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400" dirty="0" smtClean="0"/>
              <a:t>miR-93 regulates GLUT4 expression may be a novel mechanism which regulates insulin resistance in PCOS.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 smtClean="0"/>
              <a:t>miR-93</a:t>
            </a:r>
            <a:r>
              <a:rPr lang="en-US" sz="2000" dirty="0" smtClean="0"/>
              <a:t>, predicted to target GLUT-4, is higher in </a:t>
            </a:r>
            <a:r>
              <a:rPr lang="en-US" sz="2000" dirty="0" smtClean="0"/>
              <a:t>adipose tissue </a:t>
            </a:r>
            <a:r>
              <a:rPr lang="en-US" sz="2000" dirty="0" smtClean="0"/>
              <a:t>of PCOS 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1800" dirty="0" err="1" smtClean="0"/>
              <a:t>miR</a:t>
            </a:r>
            <a:r>
              <a:rPr lang="en-US" sz="1800" dirty="0" smtClean="0"/>
              <a:t>-93 content is negatively associated with GLUT-4 content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1800" dirty="0" smtClean="0"/>
              <a:t>Overexpression  and inhibition of miR-93  leads to suppression or  increased GLUT-4 expression/content, resp</a:t>
            </a:r>
            <a:r>
              <a:rPr lang="en-US" sz="1800" dirty="0" smtClean="0"/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dirty="0"/>
              <a:t>Understanding the unique mechanisms of adipose tissue dysfunction in PCOS patients may point to potential new therapeutic avenues for this very common disorder. </a:t>
            </a:r>
            <a:endParaRPr lang="en-US" sz="2400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 smtClean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92687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228600"/>
            <a:ext cx="102870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The adipose tissue </a:t>
            </a:r>
            <a:r>
              <a:rPr lang="en-US" b="1" kern="0" dirty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of PCOS women had significant higher expression of TNFα (p&lt;0.05) than matched controls </a:t>
            </a:r>
            <a:endParaRPr lang="en-US" b="1" kern="0" dirty="0" smtClean="0">
              <a:solidFill>
                <a:srgbClr val="FFFF00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5075" y="2463716"/>
            <a:ext cx="5435767" cy="3227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3411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228600"/>
            <a:ext cx="102870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TNFα treatment for </a:t>
            </a:r>
            <a:r>
              <a:rPr lang="en-US" sz="3200" b="1" kern="0" dirty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24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hours reduces GLUT4 expression in differentiated adipocytes</a:t>
            </a:r>
            <a:endParaRPr lang="en-US" sz="3200" b="1" kern="0" dirty="0" smtClean="0">
              <a:solidFill>
                <a:srgbClr val="FFFF00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2096" y="2213812"/>
            <a:ext cx="5498430" cy="318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9117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726" y="216568"/>
            <a:ext cx="5727032" cy="6497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124074" y="457200"/>
            <a:ext cx="40185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srgbClr val="FFFF00"/>
                </a:solidFill>
                <a:latin typeface="+mn-lt"/>
              </a:rPr>
              <a:t>Protein expression of </a:t>
            </a:r>
            <a:r>
              <a:rPr lang="en-US" sz="2400" dirty="0" smtClean="0">
                <a:solidFill>
                  <a:srgbClr val="FFFF00"/>
                </a:solidFill>
                <a:latin typeface="+mn-lt"/>
              </a:rPr>
              <a:t>total and </a:t>
            </a:r>
            <a:r>
              <a:rPr lang="en-US" sz="2400" dirty="0">
                <a:solidFill>
                  <a:srgbClr val="FFFF00"/>
                </a:solidFill>
                <a:latin typeface="+mn-lt"/>
              </a:rPr>
              <a:t>phosphorylated ERK1/2 (A), JNK (B), and p38 (C) after short term (24 </a:t>
            </a:r>
            <a:r>
              <a:rPr lang="en-US" sz="2400" dirty="0" err="1">
                <a:solidFill>
                  <a:srgbClr val="FFFF00"/>
                </a:solidFill>
                <a:latin typeface="+mn-lt"/>
              </a:rPr>
              <a:t>hrs</a:t>
            </a:r>
            <a:r>
              <a:rPr lang="en-US" sz="2400" dirty="0">
                <a:solidFill>
                  <a:srgbClr val="FFFF00"/>
                </a:solidFill>
                <a:latin typeface="+mn-lt"/>
              </a:rPr>
              <a:t>; A, B &amp; C) and long term (72 </a:t>
            </a:r>
            <a:r>
              <a:rPr lang="en-US" sz="2400" dirty="0" err="1">
                <a:solidFill>
                  <a:srgbClr val="FFFF00"/>
                </a:solidFill>
                <a:latin typeface="+mn-lt"/>
              </a:rPr>
              <a:t>hrs</a:t>
            </a:r>
            <a:r>
              <a:rPr lang="en-US" sz="2400" dirty="0">
                <a:solidFill>
                  <a:srgbClr val="FFFF00"/>
                </a:solidFill>
                <a:latin typeface="+mn-lt"/>
              </a:rPr>
              <a:t>; D, E &amp; F) treated with </a:t>
            </a:r>
            <a:r>
              <a:rPr lang="en-US" sz="2400" dirty="0" err="1" smtClean="0">
                <a:solidFill>
                  <a:srgbClr val="FFFF00"/>
                </a:solidFill>
                <a:latin typeface="+mn-lt"/>
              </a:rPr>
              <a:t>TNF</a:t>
            </a:r>
            <a:r>
              <a:rPr lang="en-US" sz="2400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a</a:t>
            </a:r>
            <a:r>
              <a:rPr lang="en-US" sz="24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2400" dirty="0">
                <a:solidFill>
                  <a:srgbClr val="FFFF00"/>
                </a:solidFill>
                <a:latin typeface="+mn-lt"/>
              </a:rPr>
              <a:t>(10 ng/ml) in human cultured differentiated adipocytes.</a:t>
            </a:r>
          </a:p>
        </p:txBody>
      </p:sp>
    </p:spTree>
    <p:extLst>
      <p:ext uri="{BB962C8B-B14F-4D97-AF65-F5344CB8AC3E}">
        <p14:creationId xmlns:p14="http://schemas.microsoft.com/office/powerpoint/2010/main" val="309435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228600"/>
            <a:ext cx="102870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3200" b="1" kern="0" dirty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Expression of multiple </a:t>
            </a:r>
            <a:r>
              <a:rPr lang="en-US" sz="3200" b="1" kern="0" dirty="0" err="1">
                <a:solidFill>
                  <a:srgbClr val="FFFF00"/>
                </a:solidFill>
                <a:latin typeface="+mn-lt"/>
                <a:ea typeface="+mj-ea"/>
                <a:cs typeface="+mj-cs"/>
              </a:rPr>
              <a:t>miRNAs</a:t>
            </a:r>
            <a:r>
              <a:rPr lang="en-US" sz="3200" b="1" kern="0" dirty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 in primary cultured human adipocytes which treated with 10 ng/ml TNFα for 24 hours.</a:t>
            </a:r>
            <a:endParaRPr lang="en-US" sz="3200" b="1" kern="0" dirty="0" smtClean="0">
              <a:solidFill>
                <a:srgbClr val="FFFF00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17" name="Picture 1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2526" y="1900989"/>
            <a:ext cx="8061157" cy="4355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9309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7061" y="2057398"/>
            <a:ext cx="826569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FFFF00"/>
                </a:solidFill>
                <a:latin typeface="+mn-lt"/>
              </a:rPr>
              <a:t>Our recently data in differentiated adipocytes suggest </a:t>
            </a:r>
            <a:r>
              <a:rPr lang="en-US" b="1" dirty="0" err="1" smtClean="0">
                <a:solidFill>
                  <a:srgbClr val="FFFF00"/>
                </a:solidFill>
                <a:latin typeface="+mn-lt"/>
              </a:rPr>
              <a:t>TNF</a:t>
            </a:r>
            <a:r>
              <a:rPr lang="en-US" b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a</a:t>
            </a:r>
            <a:r>
              <a:rPr lang="en-US" b="1" dirty="0" smtClean="0">
                <a:solidFill>
                  <a:srgbClr val="FFFF00"/>
                </a:solidFill>
                <a:latin typeface="+mn-lt"/>
              </a:rPr>
              <a:t> may play an important role in adipose tissue defects in PCOS</a:t>
            </a:r>
          </a:p>
          <a:p>
            <a:endParaRPr lang="en-US" b="1" dirty="0" smtClean="0">
              <a:solidFill>
                <a:srgbClr val="FFFF00"/>
              </a:solidFill>
              <a:latin typeface="+mn-lt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FFFF00"/>
                </a:solidFill>
                <a:latin typeface="+mn-lt"/>
              </a:rPr>
              <a:t>More works have to be done to confirm this hypothesis</a:t>
            </a:r>
            <a:endParaRPr lang="en-US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174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462213" y="717892"/>
            <a:ext cx="5424487" cy="1143000"/>
          </a:xfrm>
          <a:prstGeom prst="rect">
            <a:avLst/>
          </a:prstGeom>
        </p:spPr>
        <p:txBody>
          <a:bodyPr/>
          <a:lstStyle>
            <a:lvl1pPr algn="ctr" defTabSz="935038" rtl="0" eaLnBrk="0" fontAlgn="base" hangingPunct="0">
              <a:spcBef>
                <a:spcPct val="0"/>
              </a:spcBef>
              <a:spcAft>
                <a:spcPct val="0"/>
              </a:spcAft>
              <a:defRPr kumimoji="1" sz="45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defTabSz="935038" rtl="0" eaLnBrk="0" fontAlgn="base" hangingPunct="0">
              <a:spcBef>
                <a:spcPct val="0"/>
              </a:spcBef>
              <a:spcAft>
                <a:spcPct val="0"/>
              </a:spcAft>
              <a:defRPr kumimoji="1" sz="45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defTabSz="935038" rtl="0" eaLnBrk="0" fontAlgn="base" hangingPunct="0">
              <a:spcBef>
                <a:spcPct val="0"/>
              </a:spcBef>
              <a:spcAft>
                <a:spcPct val="0"/>
              </a:spcAft>
              <a:defRPr kumimoji="1" sz="45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defTabSz="935038" rtl="0" eaLnBrk="0" fontAlgn="base" hangingPunct="0">
              <a:spcBef>
                <a:spcPct val="0"/>
              </a:spcBef>
              <a:spcAft>
                <a:spcPct val="0"/>
              </a:spcAft>
              <a:defRPr kumimoji="1" sz="45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defTabSz="935038" rtl="0" eaLnBrk="0" fontAlgn="base" hangingPunct="0">
              <a:spcBef>
                <a:spcPct val="0"/>
              </a:spcBef>
              <a:spcAft>
                <a:spcPct val="0"/>
              </a:spcAft>
              <a:defRPr kumimoji="1" sz="45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defTabSz="935038" rtl="0" eaLnBrk="0" fontAlgn="base" hangingPunct="0">
              <a:spcBef>
                <a:spcPct val="0"/>
              </a:spcBef>
              <a:spcAft>
                <a:spcPct val="0"/>
              </a:spcAft>
              <a:defRPr kumimoji="1" sz="45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defTabSz="935038" rtl="0" eaLnBrk="0" fontAlgn="base" hangingPunct="0">
              <a:spcBef>
                <a:spcPct val="0"/>
              </a:spcBef>
              <a:spcAft>
                <a:spcPct val="0"/>
              </a:spcAft>
              <a:defRPr kumimoji="1" sz="45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defTabSz="935038" rtl="0" eaLnBrk="0" fontAlgn="base" hangingPunct="0">
              <a:spcBef>
                <a:spcPct val="0"/>
              </a:spcBef>
              <a:spcAft>
                <a:spcPct val="0"/>
              </a:spcAft>
              <a:defRPr kumimoji="1" sz="45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defTabSz="935038" rtl="0" eaLnBrk="0" fontAlgn="base" hangingPunct="0">
              <a:spcBef>
                <a:spcPct val="0"/>
              </a:spcBef>
              <a:spcAft>
                <a:spcPct val="0"/>
              </a:spcAft>
              <a:defRPr kumimoji="1" sz="45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r>
              <a:rPr lang="en-US" altLang="en-US" sz="3100" kern="0" dirty="0" smtClean="0">
                <a:effectLst/>
              </a:rPr>
              <a:t>COLLABORATORS, CO-INVESTIGATORS, </a:t>
            </a:r>
            <a:br>
              <a:rPr lang="en-US" altLang="en-US" sz="3100" kern="0" dirty="0" smtClean="0">
                <a:effectLst/>
              </a:rPr>
            </a:br>
            <a:r>
              <a:rPr lang="en-US" altLang="en-US" sz="3100" kern="0" dirty="0" smtClean="0">
                <a:effectLst/>
              </a:rPr>
              <a:t>AND FELLOWS</a:t>
            </a:r>
            <a:endParaRPr lang="en-US" altLang="en-US" sz="3100" kern="0" dirty="0" smtClean="0">
              <a:effectLst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935538" y="2421692"/>
            <a:ext cx="523716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184" tIns="47092" rIns="94184" bIns="47092"/>
          <a:lstStyle>
            <a:lvl1pPr marL="468313" indent="-468313" defTabSz="935038"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76300" indent="-292100" defTabSz="935038">
              <a:spcBef>
                <a:spcPct val="20000"/>
              </a:spcBef>
              <a:buChar char="–"/>
              <a:defRPr kumimoji="1" sz="29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5038">
              <a:spcBef>
                <a:spcPct val="20000"/>
              </a:spcBef>
              <a:buChar char="•"/>
              <a:defRPr kumimoji="1" sz="25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5038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5038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503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2900" dirty="0">
                <a:solidFill>
                  <a:srgbClr val="FFFF00"/>
                </a:solidFill>
                <a:sym typeface="Symbol" panose="05050102010706020507" pitchFamily="18" charset="2"/>
              </a:rPr>
              <a:t>  Fellows/Postdocs:</a:t>
            </a:r>
            <a:r>
              <a:rPr lang="en-US" altLang="en-US" sz="2900" dirty="0">
                <a:solidFill>
                  <a:srgbClr val="FFFF00"/>
                </a:solidFill>
              </a:rPr>
              <a:t>	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 smtClean="0"/>
              <a:t>Tung Yueh Chuang, PhD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 smtClean="0"/>
              <a:t>Dara </a:t>
            </a:r>
            <a:r>
              <a:rPr lang="en-US" altLang="en-US" sz="2200" dirty="0" err="1" smtClean="0"/>
              <a:t>Lizneva</a:t>
            </a:r>
            <a:r>
              <a:rPr lang="en-US" altLang="en-US" sz="2200" dirty="0" smtClean="0"/>
              <a:t>, MD, PhD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 err="1" smtClean="0"/>
              <a:t>Soumia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Brakta</a:t>
            </a:r>
            <a:r>
              <a:rPr lang="en-US" altLang="en-US" sz="2200" dirty="0" smtClean="0"/>
              <a:t>, MD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 err="1" smtClean="0"/>
              <a:t>Uche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Ezeh</a:t>
            </a:r>
            <a:r>
              <a:rPr lang="en-US" altLang="en-US" sz="2200" dirty="0" smtClean="0"/>
              <a:t>, MD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 smtClean="0"/>
              <a:t>Hsiao-LI Wu, MS</a:t>
            </a:r>
          </a:p>
          <a:p>
            <a:pPr lvl="1">
              <a:lnSpc>
                <a:spcPct val="90000"/>
              </a:lnSpc>
            </a:pPr>
            <a:endParaRPr lang="en-US" altLang="en-US" sz="22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46075" y="2529477"/>
            <a:ext cx="4622800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4184" tIns="47092" rIns="94184" bIns="47092"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70000"/>
              <a:buFont typeface="Monotype Sorts"/>
              <a:buNone/>
              <a:defRPr/>
            </a:pPr>
            <a:r>
              <a:rPr kumimoji="1" lang="en-US" sz="2900" b="1" kern="0" dirty="0" smtClean="0">
                <a:solidFill>
                  <a:srgbClr val="FFFF00"/>
                </a:solidFill>
                <a:latin typeface="+mn-lt"/>
              </a:rPr>
              <a:t>GRU </a:t>
            </a:r>
            <a:r>
              <a:rPr kumimoji="1" lang="en-US" sz="2900" b="1" kern="0" dirty="0">
                <a:solidFill>
                  <a:srgbClr val="FFFF00"/>
                </a:solidFill>
                <a:latin typeface="+mn-lt"/>
              </a:rPr>
              <a:t>Lab: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r>
              <a:rPr kumimoji="1" lang="en-US" sz="2200" b="1" kern="0" dirty="0" smtClean="0">
                <a:latin typeface="+mn-lt"/>
              </a:rPr>
              <a:t>Ricardo Azziz, MD</a:t>
            </a:r>
            <a:endParaRPr kumimoji="1" lang="en-US" sz="2200" b="1" kern="0" dirty="0">
              <a:latin typeface="+mn-lt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defRPr/>
            </a:pPr>
            <a:endParaRPr kumimoji="1" lang="en-US" sz="2200" b="1" kern="0" dirty="0">
              <a:latin typeface="+mn-lt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defRPr/>
            </a:pPr>
            <a:endParaRPr kumimoji="1" lang="en-US" sz="2200" b="1" kern="0" dirty="0">
              <a:latin typeface="+mn-lt"/>
            </a:endParaRPr>
          </a:p>
          <a:p>
            <a:pPr marL="742950" lvl="1" indent="-285750">
              <a:lnSpc>
                <a:spcPct val="50000"/>
              </a:lnSpc>
              <a:spcBef>
                <a:spcPct val="20000"/>
              </a:spcBef>
              <a:buFontTx/>
              <a:buChar char="–"/>
              <a:defRPr/>
            </a:pPr>
            <a:endParaRPr kumimoji="1" lang="en-US" sz="2200" b="1" kern="0" dirty="0">
              <a:latin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14325" y="3726452"/>
            <a:ext cx="4622800" cy="4114800"/>
          </a:xfrm>
          <a:prstGeom prst="rect">
            <a:avLst/>
          </a:prstGeom>
        </p:spPr>
        <p:txBody>
          <a:bodyPr/>
          <a:lstStyle>
            <a:lvl1pPr marL="468313" indent="-468313" algn="l" defTabSz="935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0000"/>
              <a:buFont typeface="Monotype Sorts"/>
              <a:buChar char="l"/>
              <a:defRPr kumimoji="1" sz="33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876300" indent="-292100" algn="l" defTabSz="935038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9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227138" indent="-233363" algn="l" defTabSz="935038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5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36713" indent="-233363" algn="l" defTabSz="935038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105025" indent="-234950" algn="l" defTabSz="935038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62225" indent="-234950" algn="l" defTabSz="935038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3019425" indent="-234950" algn="l" defTabSz="935038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76625" indent="-234950" algn="l" defTabSz="935038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933825" indent="-234950" algn="l" defTabSz="935038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342900" indent="-342900" defTabSz="914400">
              <a:lnSpc>
                <a:spcPct val="80000"/>
              </a:lnSpc>
              <a:buFont typeface="Monotype Sorts"/>
              <a:buNone/>
            </a:pPr>
            <a:r>
              <a:rPr lang="en-US" altLang="en-US" sz="2900" kern="0" dirty="0" smtClean="0">
                <a:solidFill>
                  <a:srgbClr val="FFFF00"/>
                </a:solidFill>
                <a:effectLst/>
              </a:rPr>
              <a:t>Collaborators &amp; co-investigators:</a:t>
            </a:r>
          </a:p>
          <a:p>
            <a:pPr marL="742950" lvl="1" indent="-285750" defTabSz="914400">
              <a:lnSpc>
                <a:spcPct val="80000"/>
              </a:lnSpc>
            </a:pPr>
            <a:r>
              <a:rPr lang="en-US" altLang="en-US" sz="2200" kern="0" dirty="0" smtClean="0">
                <a:effectLst/>
              </a:rPr>
              <a:t>Mark </a:t>
            </a:r>
            <a:r>
              <a:rPr lang="en-US" altLang="en-US" sz="2200" kern="0" dirty="0" err="1" smtClean="0">
                <a:effectLst/>
              </a:rPr>
              <a:t>Goodarzi</a:t>
            </a:r>
            <a:r>
              <a:rPr lang="en-US" altLang="en-US" sz="2200" kern="0" dirty="0" smtClean="0">
                <a:effectLst/>
              </a:rPr>
              <a:t>, MD, PhD</a:t>
            </a:r>
          </a:p>
          <a:p>
            <a:pPr marL="742950" lvl="1" indent="-285750" defTabSz="914400">
              <a:lnSpc>
                <a:spcPct val="80000"/>
              </a:lnSpc>
            </a:pPr>
            <a:r>
              <a:rPr lang="en-US" altLang="en-US" sz="2200" kern="0" dirty="0" smtClean="0">
                <a:effectLst/>
              </a:rPr>
              <a:t>Ida Chen, PhD</a:t>
            </a:r>
          </a:p>
          <a:p>
            <a:pPr marL="742950" lvl="1" indent="-285750" defTabSz="914400">
              <a:lnSpc>
                <a:spcPct val="80000"/>
              </a:lnSpc>
            </a:pPr>
            <a:r>
              <a:rPr lang="en-US" altLang="en-US" sz="2200" kern="0" dirty="0" smtClean="0">
                <a:effectLst/>
              </a:rPr>
              <a:t>Gregorio </a:t>
            </a:r>
            <a:r>
              <a:rPr lang="en-US" altLang="en-US" sz="2200" kern="0" dirty="0" err="1" smtClean="0">
                <a:effectLst/>
              </a:rPr>
              <a:t>Chazenbalk</a:t>
            </a:r>
            <a:r>
              <a:rPr lang="en-US" altLang="en-US" sz="2200" kern="0" dirty="0" smtClean="0">
                <a:effectLst/>
              </a:rPr>
              <a:t>, PhD</a:t>
            </a:r>
          </a:p>
          <a:p>
            <a:pPr marL="742950" lvl="1" indent="-285750" defTabSz="914400">
              <a:lnSpc>
                <a:spcPct val="80000"/>
              </a:lnSpc>
              <a:buFontTx/>
              <a:buNone/>
            </a:pPr>
            <a:endParaRPr lang="en-US" altLang="en-US" sz="2200" kern="0" dirty="0" smtClean="0">
              <a:effectLst/>
            </a:endParaRPr>
          </a:p>
          <a:p>
            <a:pPr marL="742950" lvl="1" indent="-285750" defTabSz="914400">
              <a:lnSpc>
                <a:spcPct val="50000"/>
              </a:lnSpc>
            </a:pPr>
            <a:endParaRPr lang="en-US" altLang="en-US" sz="2200" kern="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6147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ark Blue Gradien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ark Blue Gradi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34" charset="0"/>
          </a:defRPr>
        </a:defPPr>
      </a:lstStyle>
    </a:lnDef>
  </a:objectDefaults>
  <a:extraClrSchemeLst>
    <a:extraClrScheme>
      <a:clrScheme name="Dark Blue Gradient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rk Blue Gradient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rk Blue Gradient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29338</TotalTime>
  <Words>1437</Words>
  <Application>Microsoft Office PowerPoint</Application>
  <PresentationFormat>35mm Slides</PresentationFormat>
  <Paragraphs>282</Paragraphs>
  <Slides>40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51" baseType="lpstr">
      <vt:lpstr>Arial</vt:lpstr>
      <vt:lpstr>Helvetica</vt:lpstr>
      <vt:lpstr>Monotype Sorts</vt:lpstr>
      <vt:lpstr>Small Fonts</vt:lpstr>
      <vt:lpstr>Symbol</vt:lpstr>
      <vt:lpstr>Times New Roman</vt:lpstr>
      <vt:lpstr>Verdana</vt:lpstr>
      <vt:lpstr>Wingdings</vt:lpstr>
      <vt:lpstr>Dark Blue Gradient</vt:lpstr>
      <vt:lpstr>Picture</vt:lpstr>
      <vt:lpstr>Slide</vt:lpstr>
      <vt:lpstr>PowerPoint Presentation</vt:lpstr>
      <vt:lpstr>4 MAJOR DEFECTS WE FOUND IN ADIPOSE TISSUE FROM PCOS </vt:lpstr>
      <vt:lpstr>PowerPoint Presentation</vt:lpstr>
      <vt:lpstr>4 MAJOR DEFECTS WE FOUND IN ADIPOSE TISSUE FROM PCOS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Insulin resistance</vt:lpstr>
      <vt:lpstr>4 MAJOR DEFECTS WE FOUND IN ADIPOSE TISSUE FROM PCOS </vt:lpstr>
      <vt:lpstr>PowerPoint Presentation</vt:lpstr>
      <vt:lpstr>PowerPoint Presentation</vt:lpstr>
      <vt:lpstr>PowerPoint Presentation</vt:lpstr>
      <vt:lpstr>RESPONSE OF ADIPOKINE SECRETION TO ADIPOCYTE-RESIDENT MACROPHAGE CO-CULTURE IN PCOS</vt:lpstr>
      <vt:lpstr>Adiponectin secretion</vt:lpstr>
      <vt:lpstr>4 MAJOR DEFECTS WE FOUND IN ADIPOSE TISSUE FROM PCOS </vt:lpstr>
      <vt:lpstr>PowerPoint Presentation</vt:lpstr>
      <vt:lpstr>PowerPoint Presentation</vt:lpstr>
      <vt:lpstr>PowerPoint Presentation</vt:lpstr>
      <vt:lpstr>GENES EXPRESSION</vt:lpstr>
      <vt:lpstr>4 MAJOR DEFECTS WE FOUND IN ADIPOSE TISSUE FROM PCOS </vt:lpstr>
      <vt:lpstr>miRNAs expression in adipocytes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miRNAS EXPRESSION</vt:lpstr>
      <vt:lpstr>miRNAS EXPRESSION</vt:lpstr>
      <vt:lpstr>CONCLUSIONS</vt:lpstr>
      <vt:lpstr>CONCLUSIONS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FIFTEEN-YEAR TREND IN THE INPATIENT UTILIZATION OF FEMALE REPRODUCTIVE SURGERY: ANALYSIS OF THE NATIONWIDE INPATIENT SAMPLE OF THE HEALTHCARE COST AND UTILIZATION PROJECT</dc:title>
  <dc:creator>Jaya</dc:creator>
  <cp:lastModifiedBy>Chen, Yen-Hao</cp:lastModifiedBy>
  <cp:revision>1829</cp:revision>
  <dcterms:modified xsi:type="dcterms:W3CDTF">2015-11-16T15:56:46Z</dcterms:modified>
</cp:coreProperties>
</file>