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5" r:id="rId1"/>
  </p:sldMasterIdLst>
  <p:notesMasterIdLst>
    <p:notesMasterId r:id="rId11"/>
  </p:notesMasterIdLst>
  <p:handoutMasterIdLst>
    <p:handoutMasterId r:id="rId12"/>
  </p:handoutMasterIdLst>
  <p:sldIdLst>
    <p:sldId id="633" r:id="rId2"/>
    <p:sldId id="628" r:id="rId3"/>
    <p:sldId id="641" r:id="rId4"/>
    <p:sldId id="669" r:id="rId5"/>
    <p:sldId id="635" r:id="rId6"/>
    <p:sldId id="457" r:id="rId7"/>
    <p:sldId id="649" r:id="rId8"/>
    <p:sldId id="666" r:id="rId9"/>
    <p:sldId id="470" r:id="rId10"/>
  </p:sldIdLst>
  <p:sldSz cx="9144000" cy="6858000" type="screen4x3"/>
  <p:notesSz cx="9939338" cy="68072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4" userDrawn="1">
          <p15:clr>
            <a:srgbClr val="A4A3A4"/>
          </p15:clr>
        </p15:guide>
        <p15:guide id="2" pos="313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1A"/>
    <a:srgbClr val="006027"/>
    <a:srgbClr val="EBF1DE"/>
    <a:srgbClr val="630B0C"/>
    <a:srgbClr val="E2E2E2"/>
    <a:srgbClr val="D9D9D9"/>
    <a:srgbClr val="77933C"/>
    <a:srgbClr val="002166"/>
    <a:srgbClr val="D9E1C9"/>
    <a:srgbClr val="D0E4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276" autoAdjust="0"/>
    <p:restoredTop sz="95206" autoAdjust="0"/>
  </p:normalViewPr>
  <p:slideViewPr>
    <p:cSldViewPr>
      <p:cViewPr varScale="1">
        <p:scale>
          <a:sx n="112" d="100"/>
          <a:sy n="112" d="100"/>
        </p:scale>
        <p:origin x="1926" y="10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-2850" y="-102"/>
      </p:cViewPr>
      <p:guideLst>
        <p:guide orient="horz" pos="2144"/>
        <p:guide pos="3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5" y="4"/>
            <a:ext cx="4307906" cy="340634"/>
          </a:xfrm>
          <a:prstGeom prst="rect">
            <a:avLst/>
          </a:prstGeom>
        </p:spPr>
        <p:txBody>
          <a:bodyPr vert="horz" lIns="92219" tIns="46110" rIns="92219" bIns="461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5629090" y="4"/>
            <a:ext cx="4307904" cy="340634"/>
          </a:xfrm>
          <a:prstGeom prst="rect">
            <a:avLst/>
          </a:prstGeom>
        </p:spPr>
        <p:txBody>
          <a:bodyPr vert="horz" lIns="92219" tIns="46110" rIns="92219" bIns="46110" rtlCol="0"/>
          <a:lstStyle>
            <a:lvl1pPr algn="r">
              <a:defRPr sz="1200"/>
            </a:lvl1pPr>
          </a:lstStyle>
          <a:p>
            <a:fld id="{4FE627F2-ACC4-4818-BF62-DFDA36EDFD37}" type="datetimeFigureOut">
              <a:rPr kumimoji="1" lang="ja-JP" altLang="en-US" smtClean="0"/>
              <a:pPr/>
              <a:t>2016/9/9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5" y="6465471"/>
            <a:ext cx="4307906" cy="340633"/>
          </a:xfrm>
          <a:prstGeom prst="rect">
            <a:avLst/>
          </a:prstGeom>
        </p:spPr>
        <p:txBody>
          <a:bodyPr vert="horz" lIns="92219" tIns="46110" rIns="92219" bIns="461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5629090" y="6465471"/>
            <a:ext cx="4307904" cy="340633"/>
          </a:xfrm>
          <a:prstGeom prst="rect">
            <a:avLst/>
          </a:prstGeom>
        </p:spPr>
        <p:txBody>
          <a:bodyPr vert="horz" lIns="92219" tIns="46110" rIns="92219" bIns="46110" rtlCol="0" anchor="b"/>
          <a:lstStyle>
            <a:lvl1pPr algn="r">
              <a:defRPr sz="1200"/>
            </a:lvl1pPr>
          </a:lstStyle>
          <a:p>
            <a:fld id="{20CEA64D-14AE-4E30-86A8-17A1E85782C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1692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7" y="2"/>
            <a:ext cx="4307047" cy="340360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29998" y="2"/>
            <a:ext cx="4307047" cy="340360"/>
          </a:xfrm>
          <a:prstGeom prst="rect">
            <a:avLst/>
          </a:prstGeom>
        </p:spPr>
        <p:txBody>
          <a:bodyPr vert="horz" lIns="91422" tIns="45710" rIns="91422" bIns="45710" rtlCol="0"/>
          <a:lstStyle>
            <a:lvl1pPr algn="r">
              <a:defRPr sz="1200"/>
            </a:lvl1pPr>
          </a:lstStyle>
          <a:p>
            <a:fld id="{ED5F2D06-EE6C-4BF8-818C-2D4C6FB2DAF2}" type="datetimeFigureOut">
              <a:rPr kumimoji="1" lang="ja-JP" altLang="en-US" smtClean="0"/>
              <a:pPr/>
              <a:t>2016/9/9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70250" y="511175"/>
            <a:ext cx="3402013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0" rIns="91422" bIns="4571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993935" y="3233422"/>
            <a:ext cx="7951470" cy="3063240"/>
          </a:xfrm>
          <a:prstGeom prst="rect">
            <a:avLst/>
          </a:prstGeom>
        </p:spPr>
        <p:txBody>
          <a:bodyPr vert="horz" lIns="91422" tIns="45710" rIns="91422" bIns="4571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7" y="6465661"/>
            <a:ext cx="4307047" cy="340360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29998" y="6465661"/>
            <a:ext cx="4307047" cy="340360"/>
          </a:xfrm>
          <a:prstGeom prst="rect">
            <a:avLst/>
          </a:prstGeom>
        </p:spPr>
        <p:txBody>
          <a:bodyPr vert="horz" lIns="91422" tIns="45710" rIns="91422" bIns="45710" rtlCol="0" anchor="b"/>
          <a:lstStyle>
            <a:lvl1pPr algn="r">
              <a:defRPr sz="1200"/>
            </a:lvl1pPr>
          </a:lstStyle>
          <a:p>
            <a:fld id="{BB627350-57FF-4BBE-ABA2-4D32D642E10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0858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The new approach</a:t>
            </a:r>
            <a:r>
              <a:rPr kumimoji="1" lang="en-US" altLang="ja-JP" baseline="0" dirty="0" smtClean="0"/>
              <a:t> is the </a:t>
            </a:r>
          </a:p>
          <a:p>
            <a:r>
              <a:rPr kumimoji="1" lang="en-US" altLang="ja-JP" baseline="0" dirty="0" smtClean="0"/>
              <a:t>Sample structure is shape of micro-wire</a:t>
            </a:r>
          </a:p>
          <a:p>
            <a:r>
              <a:rPr kumimoji="1" lang="ja-JP" altLang="en-US" baseline="0" dirty="0" smtClean="0"/>
              <a:t>ワイヤ創製のサンプルを</a:t>
            </a:r>
            <a:r>
              <a:rPr kumimoji="1" lang="en-US" altLang="ja-JP" baseline="0" dirty="0" smtClean="0"/>
              <a:t>Sample</a:t>
            </a:r>
            <a:r>
              <a:rPr kumimoji="1" lang="ja-JP" altLang="en-US" baseline="0" dirty="0" smtClean="0"/>
              <a:t>と言わない．</a:t>
            </a:r>
            <a:r>
              <a:rPr kumimoji="1" lang="en-US" altLang="ja-JP" baseline="0" dirty="0" smtClean="0"/>
              <a:t>Specimen or setup/device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27350-57FF-4BBE-ABA2-4D32D642E10F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7090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Synthesis</a:t>
            </a:r>
          </a:p>
          <a:p>
            <a:r>
              <a:rPr kumimoji="1" lang="en-US" altLang="ja-JP" dirty="0" smtClean="0"/>
              <a:t>Bottom-up method</a:t>
            </a:r>
            <a:r>
              <a:rPr kumimoji="1" lang="en-US" altLang="ja-JP" baseline="0" dirty="0" smtClean="0"/>
              <a:t> is the directed growth and elevating ….</a:t>
            </a:r>
          </a:p>
          <a:p>
            <a:r>
              <a:rPr kumimoji="1" lang="en-US" altLang="ja-JP" baseline="0" dirty="0" smtClean="0"/>
              <a:t>Because many applications utilize the surface area</a:t>
            </a:r>
          </a:p>
          <a:p>
            <a:r>
              <a:rPr kumimoji="1" lang="en-US" altLang="ja-JP" baseline="0" dirty="0" smtClean="0"/>
              <a:t>Some reports </a:t>
            </a:r>
            <a:r>
              <a:rPr kumimoji="1" lang="en-US" altLang="ja-JP" baseline="0" dirty="0" err="1" smtClean="0"/>
              <a:t>indicats</a:t>
            </a:r>
            <a:r>
              <a:rPr kumimoji="1" lang="en-US" altLang="ja-JP" baseline="0" dirty="0" smtClean="0"/>
              <a:t> the characteristics depends on the shape </a:t>
            </a:r>
          </a:p>
          <a:p>
            <a:r>
              <a:rPr kumimoji="1" lang="en-US" altLang="ja-JP" baseline="0" dirty="0" smtClean="0"/>
              <a:t>Typical synthesis technique are VLS as a bottom-up, and template as a top-down methods.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27350-57FF-4BBE-ABA2-4D32D642E10F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8258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27350-57FF-4BBE-ABA2-4D32D642E10F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605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27350-57FF-4BBE-ABA2-4D32D642E10F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426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27350-57FF-4BBE-ABA2-4D32D642E10F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6251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27350-57FF-4BBE-ABA2-4D32D642E10F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943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Widening planar direction.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Simultaneously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27350-57FF-4BBE-ABA2-4D32D642E10F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018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331">
              <a:defRPr/>
            </a:pPr>
            <a:r>
              <a:rPr kumimoji="1" lang="en-US" altLang="ja-JP" dirty="0" smtClean="0"/>
              <a:t>Demonstration of fabrication of micro-materials using</a:t>
            </a:r>
            <a:r>
              <a:rPr kumimoji="1" lang="en-US" altLang="ja-JP" baseline="0" dirty="0" smtClean="0"/>
              <a:t> multi-layer is important.</a:t>
            </a:r>
            <a:endParaRPr kumimoji="1" lang="ja-JP" altLang="en-US" dirty="0" smtClean="0"/>
          </a:p>
          <a:p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We hope that ….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27350-57FF-4BBE-ABA2-4D32D642E10F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3753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gif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gif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2.gif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2.gif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0" y="5733256"/>
            <a:ext cx="9144000" cy="1124744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22529" name="Picture 1" descr="C:\Users\YKK\Documents\学会関係\スライド\東北大学ロゴ\Toh_E_L_N_RGB_ggif.gif"/>
          <p:cNvPicPr>
            <a:picLocks noChangeAspect="1" noChangeArrowheads="1"/>
          </p:cNvPicPr>
          <p:nvPr userDrawn="1"/>
        </p:nvPicPr>
        <p:blipFill>
          <a:blip r:embed="rId2" cstate="print"/>
          <a:srcRect r="738" b="738"/>
          <a:stretch>
            <a:fillRect/>
          </a:stretch>
        </p:blipFill>
        <p:spPr bwMode="auto">
          <a:xfrm>
            <a:off x="7956376" y="5742000"/>
            <a:ext cx="1116000" cy="111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0" y="5733256"/>
            <a:ext cx="9144000" cy="1124744"/>
          </a:xfrm>
          <a:prstGeom prst="rect">
            <a:avLst/>
          </a:prstGeom>
          <a:gradFill flip="none" rotWithShape="1">
            <a:gsLst>
              <a:gs pos="0">
                <a:srgbClr val="00411A"/>
              </a:gs>
              <a:gs pos="22000">
                <a:srgbClr val="00411A"/>
              </a:gs>
              <a:gs pos="61000">
                <a:srgbClr val="00411A">
                  <a:alpha val="79000"/>
                </a:srgbClr>
              </a:gs>
              <a:gs pos="91000">
                <a:schemeClr val="bg1"/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818884"/>
            <a:ext cx="707668" cy="9534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6" name="Rectangle 11"/>
          <p:cNvSpPr>
            <a:spLocks noChangeArrowheads="1"/>
          </p:cNvSpPr>
          <p:nvPr userDrawn="1"/>
        </p:nvSpPr>
        <p:spPr bwMode="gray">
          <a:xfrm>
            <a:off x="0" y="5733256"/>
            <a:ext cx="9144000" cy="1124744"/>
          </a:xfrm>
          <a:prstGeom prst="rect">
            <a:avLst/>
          </a:prstGeom>
          <a:gradFill flip="none" rotWithShape="1">
            <a:gsLst>
              <a:gs pos="0">
                <a:srgbClr val="00411A"/>
              </a:gs>
              <a:gs pos="57000">
                <a:srgbClr val="00411A">
                  <a:alpha val="88000"/>
                </a:srgbClr>
              </a:gs>
              <a:gs pos="88000">
                <a:schemeClr val="bg1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7" name="Picture 7" descr="NEST logo Fin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887537"/>
            <a:ext cx="1329382" cy="82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5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0" y="5733256"/>
            <a:ext cx="9144000" cy="1124744"/>
          </a:xfrm>
          <a:prstGeom prst="rect">
            <a:avLst/>
          </a:prstGeom>
          <a:gradFill flip="none" rotWithShape="1">
            <a:gsLst>
              <a:gs pos="0">
                <a:srgbClr val="00411A"/>
              </a:gs>
              <a:gs pos="33000">
                <a:srgbClr val="00411A">
                  <a:alpha val="88000"/>
                </a:srgbClr>
              </a:gs>
              <a:gs pos="88000">
                <a:schemeClr val="bg1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7" name="Picture 7" descr="NEST logo Fin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5879117"/>
            <a:ext cx="1329382" cy="82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chool\Desktop\Tohoku University\申請関係\NNIN\GA TECH\Presentation\LOGO\NSFlogoTrans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2524" y="5837805"/>
            <a:ext cx="907504" cy="908554"/>
          </a:xfrm>
          <a:prstGeom prst="rect">
            <a:avLst/>
          </a:prstGeom>
          <a:noFill/>
        </p:spPr>
      </p:pic>
      <p:pic>
        <p:nvPicPr>
          <p:cNvPr id="1027" name="Picture 3" descr="C:\Users\school\Desktop\Tohoku University\申請関係\NNIN\GA TECH\Presentation\LOGO\NNINtrans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74556" y="5805265"/>
            <a:ext cx="1341660" cy="9736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6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0" y="5733256"/>
            <a:ext cx="9144000" cy="1124744"/>
          </a:xfrm>
          <a:prstGeom prst="rect">
            <a:avLst/>
          </a:prstGeom>
          <a:gradFill flip="none" rotWithShape="1">
            <a:gsLst>
              <a:gs pos="0">
                <a:srgbClr val="00411A"/>
              </a:gs>
              <a:gs pos="33000">
                <a:srgbClr val="00411A">
                  <a:alpha val="88000"/>
                </a:srgbClr>
              </a:gs>
              <a:gs pos="88000">
                <a:schemeClr val="bg1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7" name="Picture 7" descr="NEST logo Fin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0546" y="5883752"/>
            <a:ext cx="1329382" cy="82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chool\Desktop\Tohoku University\申請関係\NNIN\GA TECH\Presentation\LOGO\NSFlogoTrans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97136" y="5842440"/>
            <a:ext cx="907504" cy="908554"/>
          </a:xfrm>
          <a:prstGeom prst="rect">
            <a:avLst/>
          </a:prstGeom>
          <a:noFill/>
        </p:spPr>
      </p:pic>
      <p:pic>
        <p:nvPicPr>
          <p:cNvPr id="1027" name="Picture 3" descr="C:\Users\school\Desktop\Tohoku University\申請関係\NNIN\GA TECH\Presentation\LOGO\NNINtrans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9570" y="5809900"/>
            <a:ext cx="1341660" cy="973634"/>
          </a:xfrm>
          <a:prstGeom prst="rect">
            <a:avLst/>
          </a:prstGeom>
          <a:noFill/>
        </p:spPr>
      </p:pic>
      <p:pic>
        <p:nvPicPr>
          <p:cNvPr id="132098" name="Picture 2" descr="C:\Users\school\Desktop\Tohoku University\発表関係\スライド作成\東北大学ロゴ\Toh_E_L_P_RGB_g.gif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5834" y="5783565"/>
            <a:ext cx="761710" cy="102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8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0" y="5517232"/>
            <a:ext cx="9144000" cy="1340768"/>
          </a:xfrm>
          <a:prstGeom prst="rect">
            <a:avLst/>
          </a:prstGeom>
          <a:gradFill flip="none" rotWithShape="1">
            <a:gsLst>
              <a:gs pos="0">
                <a:srgbClr val="00411A"/>
              </a:gs>
              <a:gs pos="33000">
                <a:srgbClr val="00411A">
                  <a:alpha val="88000"/>
                </a:srgbClr>
              </a:gs>
              <a:gs pos="88000">
                <a:schemeClr val="bg1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7" name="Picture 7" descr="NEST logo Fin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548170"/>
            <a:ext cx="1374658" cy="85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chool\Desktop\Tohoku University\申請関係\NNIN\GA TECH\Presentation\LOGO\NSFlogoTrans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1874" y="5555754"/>
            <a:ext cx="837920" cy="838890"/>
          </a:xfrm>
          <a:prstGeom prst="rect">
            <a:avLst/>
          </a:prstGeom>
          <a:noFill/>
        </p:spPr>
      </p:pic>
      <p:pic>
        <p:nvPicPr>
          <p:cNvPr id="1027" name="Picture 3" descr="C:\Users\school\Desktop\Tohoku University\申請関係\NNIN\GA TECH\Presentation\LOGO\NNINtrans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574176"/>
            <a:ext cx="1105214" cy="802046"/>
          </a:xfrm>
          <a:prstGeom prst="rect">
            <a:avLst/>
          </a:prstGeom>
          <a:noFill/>
        </p:spPr>
      </p:pic>
      <p:pic>
        <p:nvPicPr>
          <p:cNvPr id="132098" name="Picture 2" descr="C:\Users\school\Desktop\Tohoku University\発表関係\スライド作成\東北大学ロゴ\Toh_E_L_P_RGB_g.gif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1393" y="5548941"/>
            <a:ext cx="632728" cy="852516"/>
          </a:xfrm>
          <a:prstGeom prst="rect">
            <a:avLst/>
          </a:prstGeom>
          <a:noFill/>
        </p:spPr>
      </p:pic>
      <p:pic>
        <p:nvPicPr>
          <p:cNvPr id="2050" name="Picture 2" descr="C:\Users\school\Desktop\Tohoku University\申請関係\NNIN\GA TECH\Presentation\LOGO\ien_logo-gray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6333680"/>
            <a:ext cx="4246097" cy="50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9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0" y="5517232"/>
            <a:ext cx="9144000" cy="1340768"/>
          </a:xfrm>
          <a:prstGeom prst="rect">
            <a:avLst/>
          </a:prstGeom>
          <a:gradFill flip="none" rotWithShape="1">
            <a:gsLst>
              <a:gs pos="0">
                <a:srgbClr val="00411A"/>
              </a:gs>
              <a:gs pos="33000">
                <a:srgbClr val="00411A">
                  <a:alpha val="88000"/>
                </a:srgbClr>
              </a:gs>
              <a:gs pos="88000">
                <a:schemeClr val="bg1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7" name="Picture 7" descr="NEST logo Fin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548170"/>
            <a:ext cx="1374658" cy="85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chool\Desktop\Tohoku University\申請関係\NNIN\GA TECH\Presentation\LOGO\NSFlogoTrans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1874" y="5555754"/>
            <a:ext cx="837920" cy="838890"/>
          </a:xfrm>
          <a:prstGeom prst="rect">
            <a:avLst/>
          </a:prstGeom>
          <a:noFill/>
        </p:spPr>
      </p:pic>
      <p:pic>
        <p:nvPicPr>
          <p:cNvPr id="1027" name="Picture 3" descr="C:\Users\school\Desktop\Tohoku University\申請関係\NNIN\GA TECH\Presentation\LOGO\NNINtrans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574176"/>
            <a:ext cx="1105214" cy="802046"/>
          </a:xfrm>
          <a:prstGeom prst="rect">
            <a:avLst/>
          </a:prstGeom>
          <a:noFill/>
        </p:spPr>
      </p:pic>
      <p:pic>
        <p:nvPicPr>
          <p:cNvPr id="132098" name="Picture 2" descr="C:\Users\school\Desktop\Tohoku University\発表関係\スライド作成\東北大学ロゴ\Toh_E_L_P_RGB_g.gif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1393" y="5548941"/>
            <a:ext cx="632728" cy="852516"/>
          </a:xfrm>
          <a:prstGeom prst="rect">
            <a:avLst/>
          </a:prstGeom>
          <a:noFill/>
        </p:spPr>
      </p:pic>
      <p:pic>
        <p:nvPicPr>
          <p:cNvPr id="2" name="Picture 2" descr="C:\Users\school\Desktop\Tohoku University\申請関係\NNIN\GA TECH\Presentation\LOGO\ien_logo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6333680"/>
            <a:ext cx="4245677" cy="504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0" y="5733256"/>
            <a:ext cx="9144000" cy="1124744"/>
          </a:xfrm>
          <a:prstGeom prst="rect">
            <a:avLst/>
          </a:prstGeom>
          <a:gradFill flip="none" rotWithShape="1">
            <a:gsLst>
              <a:gs pos="0">
                <a:srgbClr val="00411A"/>
              </a:gs>
              <a:gs pos="33000">
                <a:srgbClr val="00411A">
                  <a:alpha val="88000"/>
                </a:srgbClr>
              </a:gs>
              <a:gs pos="88000">
                <a:schemeClr val="bg1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7" name="Picture 7" descr="NEST logo Fin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54598" y="5881235"/>
            <a:ext cx="1329382" cy="82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chool\Desktop\Tohoku University\申請関係\NNIN\GA TECH\Presentation\LOGO\NSFlogoTrans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1996" y="5839923"/>
            <a:ext cx="907504" cy="908554"/>
          </a:xfrm>
          <a:prstGeom prst="rect">
            <a:avLst/>
          </a:prstGeom>
          <a:noFill/>
        </p:spPr>
      </p:pic>
      <p:pic>
        <p:nvPicPr>
          <p:cNvPr id="1027" name="Picture 3" descr="C:\Users\school\Desktop\Tohoku University\申請関係\NNIN\GA TECH\Presentation\LOGO\NNINtrans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5238" y="5807383"/>
            <a:ext cx="1341660" cy="973634"/>
          </a:xfrm>
          <a:prstGeom prst="rect">
            <a:avLst/>
          </a:prstGeom>
          <a:noFill/>
        </p:spPr>
      </p:pic>
      <p:pic>
        <p:nvPicPr>
          <p:cNvPr id="9" name="Picture 2" descr="C:\Users\school\Desktop\Tohoku University\発表関係\スライド作成\東北大学ロゴ\Toh_E_L_P_RGB.gif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69808" y="5781200"/>
            <a:ext cx="761484" cy="1026000"/>
          </a:xfrm>
          <a:prstGeom prst="rect">
            <a:avLst/>
          </a:prstGeom>
          <a:noFill/>
        </p:spPr>
      </p:pic>
      <p:pic>
        <p:nvPicPr>
          <p:cNvPr id="2" name="Picture 2" descr="C:\Users\school\Desktop\Tohoku University\申請関係\NNIN\GA TECH\Presentation\LOGO\Georgia_Tech_shortened_logo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9078" y="5910861"/>
            <a:ext cx="1735632" cy="7666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0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gray">
          <a:xfrm>
            <a:off x="0" y="5517232"/>
            <a:ext cx="9144000" cy="1340768"/>
          </a:xfrm>
          <a:prstGeom prst="rect">
            <a:avLst/>
          </a:prstGeom>
          <a:gradFill flip="none" rotWithShape="1">
            <a:gsLst>
              <a:gs pos="0">
                <a:srgbClr val="00411A"/>
              </a:gs>
              <a:gs pos="33000">
                <a:srgbClr val="00411A">
                  <a:alpha val="88000"/>
                </a:srgbClr>
              </a:gs>
              <a:gs pos="88000">
                <a:schemeClr val="bg1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pic>
        <p:nvPicPr>
          <p:cNvPr id="7" name="Picture 7" descr="NEST logo Final.psd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5548170"/>
            <a:ext cx="1374658" cy="85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school\Desktop\Tohoku University\申請関係\NNIN\GA TECH\Presentation\LOGO\NSFlogoTrans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1874" y="5555754"/>
            <a:ext cx="837920" cy="838890"/>
          </a:xfrm>
          <a:prstGeom prst="rect">
            <a:avLst/>
          </a:prstGeom>
          <a:noFill/>
        </p:spPr>
      </p:pic>
      <p:pic>
        <p:nvPicPr>
          <p:cNvPr id="1027" name="Picture 3" descr="C:\Users\school\Desktop\Tohoku University\申請関係\NNIN\GA TECH\Presentation\LOGO\NNINtrans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5574176"/>
            <a:ext cx="1105214" cy="802046"/>
          </a:xfrm>
          <a:prstGeom prst="rect">
            <a:avLst/>
          </a:prstGeom>
          <a:noFill/>
        </p:spPr>
      </p:pic>
      <p:pic>
        <p:nvPicPr>
          <p:cNvPr id="132098" name="Picture 2" descr="C:\Users\school\Desktop\Tohoku University\発表関係\スライド作成\東北大学ロゴ\Toh_E_L_P_RGB_g.gif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01393" y="5548941"/>
            <a:ext cx="632728" cy="852516"/>
          </a:xfrm>
          <a:prstGeom prst="rect">
            <a:avLst/>
          </a:prstGeom>
          <a:noFill/>
        </p:spPr>
      </p:pic>
      <p:pic>
        <p:nvPicPr>
          <p:cNvPr id="2050" name="Picture 2" descr="C:\Users\school\Desktop\Tohoku University\申請関係\NNIN\GA TECH\Presentation\LOGO\ien_logo-gray.PN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6333680"/>
            <a:ext cx="4246097" cy="504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62618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1864"/>
            <a:ext cx="7772400" cy="1143000"/>
          </a:xfrm>
        </p:spPr>
        <p:txBody>
          <a:bodyPr/>
          <a:lstStyle>
            <a:lvl1pPr algn="l">
              <a:defRPr sz="40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1008"/>
            <a:ext cx="6400800" cy="1054224"/>
          </a:xfrm>
        </p:spPr>
        <p:txBody>
          <a:bodyPr/>
          <a:lstStyle>
            <a:lvl1pPr marL="0" indent="0" algn="l">
              <a:buFontTx/>
              <a:buNone/>
              <a:defRPr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gray">
          <a:xfrm flipV="1">
            <a:off x="0" y="6525344"/>
            <a:ext cx="9144000" cy="332656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1968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9EBFC1-CFC7-404E-BB33-BBE0C08A61C8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12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5076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gray">
          <a:xfrm flipV="1">
            <a:off x="0" y="6525344"/>
            <a:ext cx="9144000" cy="332656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1968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72E82B7-D3A5-479C-97BD-82435F4DDCD4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12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gray">
          <a:xfrm flipV="1">
            <a:off x="0" y="6376928"/>
            <a:ext cx="9144000" cy="481072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9F55F-9295-47D4-824D-DF457434A054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111968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5076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gray">
          <a:xfrm flipV="1">
            <a:off x="0" y="6376928"/>
            <a:ext cx="9144000" cy="481072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D74740-8BF1-47B6-9A3C-20855EA551C6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111968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gray">
          <a:xfrm flipV="1">
            <a:off x="0" y="6165304"/>
            <a:ext cx="9144000" cy="692696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AC32BE-7FEC-45CC-BE84-27895871C5FC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111968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5076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gray">
          <a:xfrm flipV="1">
            <a:off x="0" y="6165304"/>
            <a:ext cx="9144000" cy="692696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536892-6C3A-426D-AC74-C0AC85FE3940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/>
          </p:nvPr>
        </p:nvSpPr>
        <p:spPr>
          <a:xfrm>
            <a:off x="111968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or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ChangeArrowheads="1"/>
          </p:cNvSpPr>
          <p:nvPr userDrawn="1"/>
        </p:nvSpPr>
        <p:spPr bwMode="gray">
          <a:xfrm flipV="1">
            <a:off x="0" y="6643870"/>
            <a:ext cx="9144000" cy="216000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87123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9795CC-FE93-422B-A8CC-F2CF59F3D406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5076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ng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gray">
          <a:xfrm flipV="1">
            <a:off x="0" y="6643870"/>
            <a:ext cx="9144000" cy="216000"/>
          </a:xfrm>
          <a:prstGeom prst="rect">
            <a:avLst/>
          </a:prstGeom>
          <a:solidFill>
            <a:srgbClr val="00411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204735-CEC1-42EF-857B-A09C2D98AED8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87123"/>
            <a:ext cx="19050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/17</a:t>
            </a:r>
            <a:endParaRPr lang="ja-JP" altLang="en-US" dirty="0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h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ChangeArrowheads="1"/>
          </p:cNvSpPr>
          <p:nvPr userDrawn="1"/>
        </p:nvSpPr>
        <p:spPr bwMode="gray">
          <a:xfrm flipV="1">
            <a:off x="0" y="6525344"/>
            <a:ext cx="9144000" cy="332656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37DB4-DC05-4103-94C7-BCC3A50872E0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rgbClr val="00411A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/14</a:t>
            </a:r>
            <a:endParaRPr lang="ja-JP" altLang="en-US" dirty="0"/>
          </a:p>
        </p:txBody>
      </p:sp>
      <p:sp>
        <p:nvSpPr>
          <p:cNvPr id="12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5076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ChangeArrowheads="1"/>
          </p:cNvSpPr>
          <p:nvPr userDrawn="1"/>
        </p:nvSpPr>
        <p:spPr bwMode="gray">
          <a:xfrm flipV="1">
            <a:off x="0" y="6525344"/>
            <a:ext cx="9144000" cy="332656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FAB673-5201-49DB-A2B0-E4A461C6DBFF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rgbClr val="00411A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/14</a:t>
            </a:r>
            <a:endParaRPr lang="ja-JP" altLang="en-US" dirty="0"/>
          </a:p>
        </p:txBody>
      </p:sp>
      <p:sp>
        <p:nvSpPr>
          <p:cNvPr id="12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hor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ChangeArrowheads="1"/>
          </p:cNvSpPr>
          <p:nvPr userDrawn="1"/>
        </p:nvSpPr>
        <p:spPr bwMode="gray">
          <a:xfrm flipV="1">
            <a:off x="0" y="6376928"/>
            <a:ext cx="9144000" cy="481072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57B791-35E5-4FE8-BD18-E33BD8460D02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0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 sz="1400">
                <a:solidFill>
                  <a:srgbClr val="00411A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/14</a:t>
            </a:r>
            <a:endParaRPr lang="ja-JP" altLang="en-US" dirty="0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5076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ng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ChangeArrowheads="1"/>
          </p:cNvSpPr>
          <p:nvPr userDrawn="1"/>
        </p:nvSpPr>
        <p:spPr bwMode="gray">
          <a:xfrm flipV="1">
            <a:off x="0" y="6376928"/>
            <a:ext cx="9144000" cy="481072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4F4A7F-6B00-4404-AE98-71D4BC1FC6A2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rgbClr val="00411A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/14</a:t>
            </a:r>
            <a:endParaRPr lang="ja-JP" altLang="en-US" dirty="0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3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hor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2"/>
          <p:cNvSpPr>
            <a:spLocks noChangeArrowheads="1"/>
          </p:cNvSpPr>
          <p:nvPr/>
        </p:nvSpPr>
        <p:spPr bwMode="gray">
          <a:xfrm flipV="1">
            <a:off x="0" y="6165304"/>
            <a:ext cx="9144000" cy="692696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8E0341A-92BD-424F-8EFF-C2718681B57B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rgbClr val="00411A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/14</a:t>
            </a:r>
            <a:endParaRPr lang="ja-JP" altLang="en-US" dirty="0"/>
          </a:p>
        </p:txBody>
      </p:sp>
      <p:sp>
        <p:nvSpPr>
          <p:cNvPr id="10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5076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ng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>
            <a:spLocks noChangeArrowheads="1"/>
          </p:cNvSpPr>
          <p:nvPr userDrawn="1"/>
        </p:nvSpPr>
        <p:spPr bwMode="gray">
          <a:xfrm flipV="1">
            <a:off x="0" y="6165304"/>
            <a:ext cx="9144000" cy="692696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93E56D-87F0-4426-A2BC-7C8E16E0A9C0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32880"/>
            <a:ext cx="1905000" cy="304800"/>
          </a:xfrm>
        </p:spPr>
        <p:txBody>
          <a:bodyPr/>
          <a:lstStyle>
            <a:lvl1pPr>
              <a:defRPr>
                <a:solidFill>
                  <a:srgbClr val="00411A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/14</a:t>
            </a:r>
            <a:endParaRPr lang="ja-JP" altLang="en-US" dirty="0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hort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2"/>
          <p:cNvSpPr>
            <a:spLocks noChangeArrowheads="1"/>
          </p:cNvSpPr>
          <p:nvPr userDrawn="1"/>
        </p:nvSpPr>
        <p:spPr bwMode="gray">
          <a:xfrm flipV="1">
            <a:off x="0" y="6643870"/>
            <a:ext cx="9144000" cy="216000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2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87123"/>
            <a:ext cx="1905000" cy="304800"/>
          </a:xfrm>
        </p:spPr>
        <p:txBody>
          <a:bodyPr/>
          <a:lstStyle>
            <a:lvl1pPr>
              <a:defRPr>
                <a:solidFill>
                  <a:srgbClr val="00411A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/14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6E3661D-B02E-4218-A420-3438CCBC01FE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1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5076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ng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>
            <a:spLocks noChangeArrowheads="1"/>
          </p:cNvSpPr>
          <p:nvPr userDrawn="1"/>
        </p:nvSpPr>
        <p:spPr bwMode="gray">
          <a:xfrm flipV="1">
            <a:off x="0" y="6643870"/>
            <a:ext cx="9144000" cy="216000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854427-BA89-4B0B-BF84-5F8121C5120B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7246456" y="6587123"/>
            <a:ext cx="1905000" cy="304800"/>
          </a:xfrm>
        </p:spPr>
        <p:txBody>
          <a:bodyPr/>
          <a:lstStyle>
            <a:lvl1pPr>
              <a:defRPr>
                <a:solidFill>
                  <a:srgbClr val="00411A"/>
                </a:solidFill>
                <a:latin typeface="Calibri" pitchFamily="34" charset="0"/>
              </a:defRPr>
            </a:lvl1pPr>
          </a:lstStyle>
          <a:p>
            <a:fld id="{59F5A813-DCE5-4F40-B556-C281CDB16A52}" type="slidenum">
              <a:rPr lang="ja-JP" altLang="en-US" smtClean="0"/>
              <a:pPr/>
              <a:t>‹#›</a:t>
            </a:fld>
            <a:r>
              <a:rPr lang="en-US" altLang="ja-JP" dirty="0" smtClean="0"/>
              <a:t>/14</a:t>
            </a:r>
            <a:endParaRPr lang="ja-JP" altLang="en-US" dirty="0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8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2"/>
          <p:cNvSpPr>
            <a:spLocks noChangeArrowheads="1"/>
          </p:cNvSpPr>
          <p:nvPr userDrawn="1"/>
        </p:nvSpPr>
        <p:spPr bwMode="gray">
          <a:xfrm flipV="1">
            <a:off x="0" y="6643870"/>
            <a:ext cx="9144000" cy="216000"/>
          </a:xfrm>
          <a:prstGeom prst="rect">
            <a:avLst/>
          </a:prstGeom>
          <a:gradFill>
            <a:gsLst>
              <a:gs pos="0">
                <a:srgbClr val="00411A"/>
              </a:gs>
              <a:gs pos="70000">
                <a:srgbClr val="00411A"/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868269-5CEE-4005-B0B6-1193AB472918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13" name="Rectangle 12"/>
          <p:cNvSpPr>
            <a:spLocks noChangeArrowheads="1"/>
          </p:cNvSpPr>
          <p:nvPr userDrawn="1"/>
        </p:nvSpPr>
        <p:spPr bwMode="gray">
          <a:xfrm flipV="1">
            <a:off x="0" y="620688"/>
            <a:ext cx="7884000" cy="72000"/>
          </a:xfrm>
          <a:prstGeom prst="rect">
            <a:avLst/>
          </a:prstGeom>
          <a:gradFill>
            <a:gsLst>
              <a:gs pos="0">
                <a:srgbClr val="00411A"/>
              </a:gs>
              <a:gs pos="47000">
                <a:srgbClr val="00411A">
                  <a:alpha val="59000"/>
                </a:srgbClr>
              </a:gs>
              <a:gs pos="100000">
                <a:schemeClr val="bg1"/>
              </a:gs>
            </a:gsLst>
            <a:lin ang="0" scaled="0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179512" y="5333"/>
            <a:ext cx="7772400" cy="764704"/>
          </a:xfrm>
        </p:spPr>
        <p:txBody>
          <a:bodyPr/>
          <a:lstStyle>
            <a:lvl1pPr>
              <a:defRPr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11"/>
          <p:cNvSpPr>
            <a:spLocks noChangeArrowheads="1"/>
          </p:cNvSpPr>
          <p:nvPr/>
        </p:nvSpPr>
        <p:spPr bwMode="gray">
          <a:xfrm>
            <a:off x="0" y="0"/>
            <a:ext cx="9144000" cy="914400"/>
          </a:xfrm>
          <a:prstGeom prst="rect">
            <a:avLst/>
          </a:prstGeom>
          <a:solidFill>
            <a:srgbClr val="00411A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19100" y="1066800"/>
            <a:ext cx="8305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1B8EF980-626C-4DF0-8D7E-2328FDC42758}" type="datetime1">
              <a:rPr kumimoji="1" lang="ja-JP" altLang="en-US" smtClean="0"/>
              <a:t>2016/9/9</a:t>
            </a:fld>
            <a:endParaRPr kumimoji="1" lang="ja-JP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5532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kumimoji="1" lang="ja-JP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781800" y="65532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9F5A813-DCE5-4F40-B556-C281CDB16A52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381000" y="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>
            <a:off x="381000" y="6477000"/>
            <a:ext cx="8382000" cy="762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89" r:id="rId2"/>
    <p:sldLayoutId id="2147483804" r:id="rId3"/>
    <p:sldLayoutId id="2147483805" r:id="rId4"/>
    <p:sldLayoutId id="2147483806" r:id="rId5"/>
    <p:sldLayoutId id="2147483808" r:id="rId6"/>
    <p:sldLayoutId id="2147483809" r:id="rId7"/>
    <p:sldLayoutId id="2147483807" r:id="rId8"/>
    <p:sldLayoutId id="2147483810" r:id="rId9"/>
    <p:sldLayoutId id="2147483768" r:id="rId10"/>
    <p:sldLayoutId id="2147483790" r:id="rId11"/>
    <p:sldLayoutId id="2147483791" r:id="rId12"/>
    <p:sldLayoutId id="2147483769" r:id="rId13"/>
    <p:sldLayoutId id="2147483770" r:id="rId14"/>
    <p:sldLayoutId id="2147483786" r:id="rId15"/>
    <p:sldLayoutId id="2147483792" r:id="rId16"/>
    <p:sldLayoutId id="2147483794" r:id="rId17"/>
    <p:sldLayoutId id="2147483793" r:id="rId18"/>
    <p:sldLayoutId id="2147483796" r:id="rId19"/>
    <p:sldLayoutId id="2147483797" r:id="rId20"/>
    <p:sldLayoutId id="2147483798" r:id="rId21"/>
    <p:sldLayoutId id="2147483795" r:id="rId22"/>
    <p:sldLayoutId id="2147483799" r:id="rId23"/>
    <p:sldLayoutId id="2147483800" r:id="rId24"/>
    <p:sldLayoutId id="2147483801" r:id="rId25"/>
    <p:sldLayoutId id="2147483802" r:id="rId26"/>
    <p:sldLayoutId id="2147483803" r:id="rId27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bg1"/>
          </a:solidFill>
          <a:latin typeface="Times New Roman" pitchFamily="18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emf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8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2.png"/><Relationship Id="rId5" Type="http://schemas.openxmlformats.org/officeDocument/2006/relationships/image" Target="../media/image31.emf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7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8"/>
          <p:cNvSpPr txBox="1">
            <a:spLocks/>
          </p:cNvSpPr>
          <p:nvPr/>
        </p:nvSpPr>
        <p:spPr bwMode="gray">
          <a:xfrm>
            <a:off x="513850" y="476672"/>
            <a:ext cx="7442526" cy="162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600" b="1" kern="0" dirty="0" smtClean="0">
                <a:solidFill>
                  <a:srgbClr val="322B29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ON SAMPLE STRUCTURE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600" b="1" kern="0" dirty="0" smtClean="0">
                <a:solidFill>
                  <a:srgbClr val="322B29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FOR FABRICATING MICRO-MATERIAL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3600" b="1" kern="0" dirty="0" smtClean="0">
                <a:solidFill>
                  <a:srgbClr val="322B29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BY ELECTROMIGRATION</a:t>
            </a:r>
            <a:endParaRPr kumimoji="1" lang="ja-JP" altLang="en-US" sz="3600" b="1" i="0" u="none" strike="noStrike" kern="0" cap="none" spc="0" normalizeH="0" baseline="0" noProof="0" dirty="0">
              <a:ln>
                <a:noFill/>
              </a:ln>
              <a:solidFill>
                <a:srgbClr val="322B29"/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9" name="サブタイトル 9"/>
          <p:cNvSpPr>
            <a:spLocks noGrp="1"/>
          </p:cNvSpPr>
          <p:nvPr>
            <p:ph type="subTitle" idx="1"/>
          </p:nvPr>
        </p:nvSpPr>
        <p:spPr>
          <a:xfrm>
            <a:off x="516082" y="2725795"/>
            <a:ext cx="6400800" cy="531649"/>
          </a:xfrm>
        </p:spPr>
        <p:txBody>
          <a:bodyPr/>
          <a:lstStyle/>
          <a:p>
            <a:pPr algn="l"/>
            <a:r>
              <a:rPr lang="en-US" altLang="ja-JP" sz="2400" b="1" dirty="0" smtClean="0">
                <a:latin typeface="Calibri" pitchFamily="34" charset="0"/>
              </a:rPr>
              <a:t>Yasuhiro KIMURA</a:t>
            </a:r>
            <a:endParaRPr lang="ja-JP" altLang="en-US" sz="2400" dirty="0" smtClean="0">
              <a:latin typeface="Calibri" pitchFamily="34" charset="0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490990" y="5781197"/>
            <a:ext cx="7128792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ja-JP" dirty="0" smtClean="0">
                <a:solidFill>
                  <a:schemeClr val="bg1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6</a:t>
            </a:r>
            <a:r>
              <a:rPr lang="en-US" altLang="ja-JP" baseline="30000" dirty="0" smtClean="0">
                <a:solidFill>
                  <a:schemeClr val="bg1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th</a:t>
            </a:r>
            <a:r>
              <a:rPr lang="en-US" altLang="ja-JP" dirty="0" smtClean="0">
                <a:solidFill>
                  <a:schemeClr val="bg1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 International Conference and Exhibition on </a:t>
            </a:r>
          </a:p>
          <a:p>
            <a:pPr>
              <a:lnSpc>
                <a:spcPts val="1900"/>
              </a:lnSpc>
            </a:pPr>
            <a:r>
              <a:rPr lang="en-US" altLang="ja-JP" dirty="0" smtClean="0">
                <a:solidFill>
                  <a:schemeClr val="bg1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Materials Science and Engineering</a:t>
            </a:r>
          </a:p>
          <a:p>
            <a:pPr>
              <a:lnSpc>
                <a:spcPts val="1900"/>
              </a:lnSpc>
            </a:pPr>
            <a:r>
              <a:rPr lang="en-US" altLang="ja-JP" dirty="0" smtClean="0">
                <a:solidFill>
                  <a:schemeClr val="bg1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September 12, 17:05-17:20</a:t>
            </a:r>
          </a:p>
          <a:p>
            <a:pPr>
              <a:lnSpc>
                <a:spcPts val="1900"/>
              </a:lnSpc>
            </a:pPr>
            <a:r>
              <a:rPr lang="en-US" altLang="ja-JP" b="1" dirty="0">
                <a:solidFill>
                  <a:schemeClr val="bg1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Young Research Forum</a:t>
            </a:r>
            <a:endParaRPr lang="en-US" altLang="ja-JP" b="1" dirty="0" smtClean="0">
              <a:solidFill>
                <a:schemeClr val="bg1"/>
              </a:solidFill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5" name="サブタイトル 9"/>
          <p:cNvSpPr txBox="1">
            <a:spLocks/>
          </p:cNvSpPr>
          <p:nvPr/>
        </p:nvSpPr>
        <p:spPr bwMode="gray">
          <a:xfrm>
            <a:off x="513850" y="5008664"/>
            <a:ext cx="6264696" cy="1054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17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22B29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TEL +81-22-795-6898   FAX</a:t>
            </a:r>
            <a:r>
              <a:rPr kumimoji="1" lang="en-US" altLang="ja-JP" sz="1400" b="0" i="0" u="none" strike="noStrike" kern="0" cap="none" spc="0" normalizeH="0" noProof="0" dirty="0" smtClean="0">
                <a:ln>
                  <a:noFill/>
                </a:ln>
                <a:solidFill>
                  <a:srgbClr val="322B29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+81-22-795-6893</a:t>
            </a:r>
          </a:p>
          <a:p>
            <a:pPr marL="0" marR="0" lvl="0" indent="0" algn="l" defTabSz="914400" rtl="0" eaLnBrk="1" fontAlgn="base" latinLnBrk="0" hangingPunct="1">
              <a:lnSpc>
                <a:spcPts val="17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400" kern="0" baseline="0" dirty="0" smtClean="0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kimura@ism.mech.tohoku.ac.jp</a:t>
            </a:r>
          </a:p>
        </p:txBody>
      </p:sp>
      <p:sp>
        <p:nvSpPr>
          <p:cNvPr id="16" name="サブタイトル 9"/>
          <p:cNvSpPr txBox="1">
            <a:spLocks/>
          </p:cNvSpPr>
          <p:nvPr/>
        </p:nvSpPr>
        <p:spPr bwMode="gray">
          <a:xfrm>
            <a:off x="513850" y="4027290"/>
            <a:ext cx="3240360" cy="5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322B29"/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Tohoku University</a:t>
            </a:r>
            <a:endParaRPr kumimoji="1" lang="ja-JP" alt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322B29"/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7" name="サブタイトル 9"/>
          <p:cNvSpPr txBox="1">
            <a:spLocks/>
          </p:cNvSpPr>
          <p:nvPr/>
        </p:nvSpPr>
        <p:spPr bwMode="gray">
          <a:xfrm>
            <a:off x="513850" y="4418808"/>
            <a:ext cx="7236296" cy="859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Department of Nanomechanics,</a:t>
            </a:r>
            <a:endParaRPr kumimoji="1" lang="en-US" altLang="ja-JP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Aoba 6-6-01, Aramaki, Aoba-</a:t>
            </a:r>
            <a:r>
              <a:rPr lang="en-US" altLang="ja-JP" kern="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ku</a:t>
            </a:r>
            <a:r>
              <a:rPr lang="en-US" altLang="ja-JP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, Sendai 980-8579, Japan</a:t>
            </a:r>
            <a:endParaRPr kumimoji="1" lang="en-US" altLang="ja-JP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  <a:p>
            <a:pPr marL="0" marR="0" lvl="0" indent="0" algn="l" defTabSz="914400" rtl="0" eaLnBrk="1" fontAlgn="base" latinLnBrk="0" hangingPunct="1">
              <a:lnSpc>
                <a:spcPts val="18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1" name="サブタイトル 9"/>
          <p:cNvSpPr txBox="1">
            <a:spLocks/>
          </p:cNvSpPr>
          <p:nvPr/>
        </p:nvSpPr>
        <p:spPr bwMode="gray">
          <a:xfrm>
            <a:off x="3106138" y="2708920"/>
            <a:ext cx="3312368" cy="5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i="0" strike="noStrike" kern="0" cap="none" spc="0" normalizeH="0" noProof="0" dirty="0" smtClean="0">
                <a:ln>
                  <a:noFill/>
                </a:ln>
                <a:solidFill>
                  <a:srgbClr val="322B29"/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Graduate student</a:t>
            </a:r>
            <a:endParaRPr kumimoji="1" lang="ja-JP" altLang="en-US" sz="2400" i="0" strike="noStrike" kern="0" cap="none" spc="0" normalizeH="0" noProof="0" dirty="0" smtClean="0">
              <a:ln>
                <a:noFill/>
              </a:ln>
              <a:solidFill>
                <a:srgbClr val="322B29"/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4" name="サブタイトル 9"/>
          <p:cNvSpPr txBox="1">
            <a:spLocks/>
          </p:cNvSpPr>
          <p:nvPr/>
        </p:nvSpPr>
        <p:spPr bwMode="gray">
          <a:xfrm>
            <a:off x="2890114" y="2743633"/>
            <a:ext cx="720080" cy="5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i="0" strike="noStrike" kern="0" cap="none" spc="0" normalizeH="0" noProof="0" dirty="0" smtClean="0">
                <a:ln>
                  <a:noFill/>
                </a:ln>
                <a:solidFill>
                  <a:srgbClr val="322B29"/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|</a:t>
            </a:r>
            <a:endParaRPr kumimoji="1" lang="ja-JP" altLang="en-US" sz="2000" i="0" strike="noStrike" kern="0" cap="none" spc="0" normalizeH="0" noProof="0" dirty="0" smtClean="0">
              <a:ln>
                <a:noFill/>
              </a:ln>
              <a:solidFill>
                <a:srgbClr val="322B29"/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19" name="サブタイトル 9"/>
          <p:cNvSpPr txBox="1">
            <a:spLocks/>
          </p:cNvSpPr>
          <p:nvPr/>
        </p:nvSpPr>
        <p:spPr bwMode="gray">
          <a:xfrm>
            <a:off x="516082" y="3154237"/>
            <a:ext cx="6400800" cy="53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kumimoji="1" sz="2800" b="1">
                <a:solidFill>
                  <a:srgbClr val="322B29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ja-JP" sz="2400" kern="0" dirty="0" smtClean="0">
                <a:latin typeface="Calibri" pitchFamily="34" charset="0"/>
              </a:rPr>
              <a:t>Masumi SAKA</a:t>
            </a:r>
            <a:endParaRPr lang="ja-JP" altLang="en-US" sz="2400" kern="0" dirty="0" smtClean="0">
              <a:latin typeface="Calibri" pitchFamily="34" charset="0"/>
            </a:endParaRPr>
          </a:p>
        </p:txBody>
      </p:sp>
      <p:sp>
        <p:nvSpPr>
          <p:cNvPr id="25" name="サブタイトル 9"/>
          <p:cNvSpPr txBox="1">
            <a:spLocks/>
          </p:cNvSpPr>
          <p:nvPr/>
        </p:nvSpPr>
        <p:spPr bwMode="gray">
          <a:xfrm>
            <a:off x="2890114" y="3170958"/>
            <a:ext cx="720080" cy="5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i="0" strike="noStrike" kern="0" cap="none" spc="0" normalizeH="0" noProof="0" dirty="0" smtClean="0">
                <a:ln>
                  <a:noFill/>
                </a:ln>
                <a:solidFill>
                  <a:srgbClr val="322B29"/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|</a:t>
            </a:r>
            <a:endParaRPr kumimoji="1" lang="ja-JP" altLang="en-US" sz="2000" i="0" strike="noStrike" kern="0" cap="none" spc="0" normalizeH="0" noProof="0" dirty="0" smtClean="0">
              <a:ln>
                <a:noFill/>
              </a:ln>
              <a:solidFill>
                <a:srgbClr val="322B29"/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7" name="サブタイトル 9"/>
          <p:cNvSpPr txBox="1">
            <a:spLocks/>
          </p:cNvSpPr>
          <p:nvPr/>
        </p:nvSpPr>
        <p:spPr bwMode="gray">
          <a:xfrm>
            <a:off x="3106138" y="3137362"/>
            <a:ext cx="3312368" cy="5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i="0" strike="noStrike" kern="0" cap="none" spc="0" normalizeH="0" noProof="0" dirty="0" smtClean="0">
                <a:ln>
                  <a:noFill/>
                </a:ln>
                <a:solidFill>
                  <a:srgbClr val="322B29"/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Professor: Ph.D.</a:t>
            </a:r>
            <a:endParaRPr kumimoji="1" lang="ja-JP" altLang="en-US" sz="2400" i="0" strike="noStrike" kern="0" cap="none" spc="0" normalizeH="0" noProof="0" dirty="0" smtClean="0">
              <a:ln>
                <a:noFill/>
              </a:ln>
              <a:solidFill>
                <a:srgbClr val="322B29"/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>
            <a:off x="617608" y="3086562"/>
            <a:ext cx="2232248" cy="0"/>
          </a:xfrm>
          <a:prstGeom prst="line">
            <a:avLst/>
          </a:prstGeom>
          <a:ln w="15875" cap="rnd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285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角丸四角形 95"/>
          <p:cNvSpPr/>
          <p:nvPr/>
        </p:nvSpPr>
        <p:spPr>
          <a:xfrm>
            <a:off x="3972859" y="4877996"/>
            <a:ext cx="4852398" cy="1208598"/>
          </a:xfrm>
          <a:prstGeom prst="roundRect">
            <a:avLst>
              <a:gd name="adj" fmla="val 4045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/>
          <p:cNvGrpSpPr/>
          <p:nvPr/>
        </p:nvGrpSpPr>
        <p:grpSpPr>
          <a:xfrm>
            <a:off x="501028" y="1733550"/>
            <a:ext cx="3175061" cy="1063943"/>
            <a:chOff x="5883281" y="1660006"/>
            <a:chExt cx="3175061" cy="1063943"/>
          </a:xfrm>
        </p:grpSpPr>
        <p:grpSp>
          <p:nvGrpSpPr>
            <p:cNvPr id="47" name="グループ化 46"/>
            <p:cNvGrpSpPr/>
            <p:nvPr/>
          </p:nvGrpSpPr>
          <p:grpSpPr>
            <a:xfrm>
              <a:off x="5883281" y="1660006"/>
              <a:ext cx="3175061" cy="1063943"/>
              <a:chOff x="311880" y="1513094"/>
              <a:chExt cx="3343476" cy="1120378"/>
            </a:xfrm>
          </p:grpSpPr>
          <p:sp>
            <p:nvSpPr>
              <p:cNvPr id="48" name="角丸四角形 47"/>
              <p:cNvSpPr/>
              <p:nvPr/>
            </p:nvSpPr>
            <p:spPr>
              <a:xfrm>
                <a:off x="311880" y="1513094"/>
                <a:ext cx="3343476" cy="1120378"/>
              </a:xfrm>
              <a:prstGeom prst="roundRect">
                <a:avLst>
                  <a:gd name="adj" fmla="val 5621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50" name="グループ化 49"/>
              <p:cNvGrpSpPr/>
              <p:nvPr/>
            </p:nvGrpSpPr>
            <p:grpSpPr>
              <a:xfrm>
                <a:off x="2898131" y="2141851"/>
                <a:ext cx="685893" cy="430887"/>
                <a:chOff x="2898131" y="2141851"/>
                <a:chExt cx="685893" cy="430887"/>
              </a:xfrm>
            </p:grpSpPr>
            <p:sp>
              <p:nvSpPr>
                <p:cNvPr id="67" name="角丸四角形 66"/>
                <p:cNvSpPr/>
                <p:nvPr/>
              </p:nvSpPr>
              <p:spPr>
                <a:xfrm>
                  <a:off x="2953904" y="2227238"/>
                  <a:ext cx="574346" cy="259778"/>
                </a:xfrm>
                <a:prstGeom prst="roundRect">
                  <a:avLst>
                    <a:gd name="adj" fmla="val 830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" name="テキスト ボックス 68"/>
                <p:cNvSpPr txBox="1"/>
                <p:nvPr/>
              </p:nvSpPr>
              <p:spPr>
                <a:xfrm>
                  <a:off x="2898131" y="2141851"/>
                  <a:ext cx="685893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20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</a:rPr>
                    <a:t>wire</a:t>
                  </a:r>
                </a:p>
              </p:txBody>
            </p:sp>
          </p:grpSp>
          <p:pic>
            <p:nvPicPr>
              <p:cNvPr id="51" name="図 5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08308" y="1711891"/>
                <a:ext cx="451854" cy="714242"/>
              </a:xfrm>
              <a:prstGeom prst="rect">
                <a:avLst/>
              </a:prstGeom>
            </p:spPr>
          </p:pic>
          <p:pic>
            <p:nvPicPr>
              <p:cNvPr id="64" name="Picture 7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 t="17647" r="1543"/>
              <a:stretch>
                <a:fillRect/>
              </a:stretch>
            </p:blipFill>
            <p:spPr bwMode="auto">
              <a:xfrm>
                <a:off x="429759" y="1608841"/>
                <a:ext cx="1346930" cy="928884"/>
              </a:xfrm>
              <a:prstGeom prst="roundRect">
                <a:avLst>
                  <a:gd name="adj" fmla="val 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5" name="図 6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28488" y="1711891"/>
                <a:ext cx="451854" cy="714242"/>
              </a:xfrm>
              <a:prstGeom prst="rect">
                <a:avLst/>
              </a:prstGeom>
            </p:spPr>
          </p:pic>
          <p:pic>
            <p:nvPicPr>
              <p:cNvPr id="66" name="図 65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48668" y="1711891"/>
                <a:ext cx="451854" cy="714242"/>
              </a:xfrm>
              <a:prstGeom prst="rect">
                <a:avLst/>
              </a:prstGeom>
            </p:spPr>
          </p:pic>
        </p:grpSp>
        <p:sp>
          <p:nvSpPr>
            <p:cNvPr id="88" name="テキスト ボックス 87"/>
            <p:cNvSpPr txBox="1"/>
            <p:nvPr/>
          </p:nvSpPr>
          <p:spPr>
            <a:xfrm>
              <a:off x="8775460" y="215514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1</a:t>
              </a:r>
            </a:p>
          </p:txBody>
        </p:sp>
      </p:grpSp>
      <p:grpSp>
        <p:nvGrpSpPr>
          <p:cNvPr id="16" name="グループ化 15"/>
          <p:cNvGrpSpPr/>
          <p:nvPr/>
        </p:nvGrpSpPr>
        <p:grpSpPr>
          <a:xfrm>
            <a:off x="499961" y="3935482"/>
            <a:ext cx="3175061" cy="1063943"/>
            <a:chOff x="5883281" y="3915852"/>
            <a:chExt cx="3175061" cy="1063943"/>
          </a:xfrm>
        </p:grpSpPr>
        <p:grpSp>
          <p:nvGrpSpPr>
            <p:cNvPr id="40" name="グループ化 39"/>
            <p:cNvGrpSpPr/>
            <p:nvPr/>
          </p:nvGrpSpPr>
          <p:grpSpPr>
            <a:xfrm>
              <a:off x="5883281" y="3915852"/>
              <a:ext cx="3175061" cy="1063943"/>
              <a:chOff x="311880" y="3494945"/>
              <a:chExt cx="3343476" cy="1120378"/>
            </a:xfrm>
          </p:grpSpPr>
          <p:sp>
            <p:nvSpPr>
              <p:cNvPr id="41" name="角丸四角形 40"/>
              <p:cNvSpPr/>
              <p:nvPr/>
            </p:nvSpPr>
            <p:spPr>
              <a:xfrm>
                <a:off x="311880" y="3494945"/>
                <a:ext cx="3343476" cy="1120378"/>
              </a:xfrm>
              <a:prstGeom prst="roundRect">
                <a:avLst>
                  <a:gd name="adj" fmla="val 5621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42" name="グループ化 41"/>
              <p:cNvGrpSpPr/>
              <p:nvPr/>
            </p:nvGrpSpPr>
            <p:grpSpPr>
              <a:xfrm>
                <a:off x="2904741" y="4171332"/>
                <a:ext cx="675551" cy="421333"/>
                <a:chOff x="8245662" y="3355591"/>
                <a:chExt cx="675551" cy="421333"/>
              </a:xfrm>
            </p:grpSpPr>
            <p:sp>
              <p:nvSpPr>
                <p:cNvPr id="45" name="角丸四角形 44"/>
                <p:cNvSpPr/>
                <p:nvPr/>
              </p:nvSpPr>
              <p:spPr>
                <a:xfrm>
                  <a:off x="8273860" y="3440978"/>
                  <a:ext cx="619155" cy="259778"/>
                </a:xfrm>
                <a:prstGeom prst="roundRect">
                  <a:avLst>
                    <a:gd name="adj" fmla="val 830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46" name="テキスト ボックス 45"/>
                <p:cNvSpPr txBox="1"/>
                <p:nvPr/>
              </p:nvSpPr>
              <p:spPr>
                <a:xfrm>
                  <a:off x="8245662" y="3355591"/>
                  <a:ext cx="675551" cy="4213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20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</a:rPr>
                    <a:t>dots</a:t>
                  </a:r>
                </a:p>
              </p:txBody>
            </p:sp>
          </p:grpSp>
          <p:pic>
            <p:nvPicPr>
              <p:cNvPr id="43" name="図 42"/>
              <p:cNvPicPr>
                <a:picLocks noChangeAspect="1"/>
              </p:cNvPicPr>
              <p:nvPr/>
            </p:nvPicPr>
            <p:blipFill rotWithShape="1">
              <a:blip r:embed="rId5" cstate="print"/>
              <a:srcRect l="141" t="6287" r="-141" b="896"/>
              <a:stretch/>
            </p:blipFill>
            <p:spPr>
              <a:xfrm>
                <a:off x="430289" y="3597348"/>
                <a:ext cx="1346400" cy="922228"/>
              </a:xfrm>
              <a:prstGeom prst="rect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</p:pic>
          <p:pic>
            <p:nvPicPr>
              <p:cNvPr id="44" name="図 4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9320" y="3766314"/>
                <a:ext cx="1278180" cy="570352"/>
              </a:xfrm>
              <a:prstGeom prst="rect">
                <a:avLst/>
              </a:prstGeom>
            </p:spPr>
          </p:pic>
        </p:grpSp>
        <p:sp>
          <p:nvSpPr>
            <p:cNvPr id="89" name="テキスト ボックス 88"/>
            <p:cNvSpPr txBox="1"/>
            <p:nvPr/>
          </p:nvSpPr>
          <p:spPr>
            <a:xfrm>
              <a:off x="8796600" y="4447182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3</a:t>
              </a:r>
            </a:p>
          </p:txBody>
        </p:sp>
      </p:grpSp>
      <p:grpSp>
        <p:nvGrpSpPr>
          <p:cNvPr id="15" name="グループ化 14"/>
          <p:cNvGrpSpPr/>
          <p:nvPr/>
        </p:nvGrpSpPr>
        <p:grpSpPr>
          <a:xfrm>
            <a:off x="499961" y="2834516"/>
            <a:ext cx="3176128" cy="1063943"/>
            <a:chOff x="5883281" y="2787929"/>
            <a:chExt cx="3176128" cy="1063943"/>
          </a:xfrm>
        </p:grpSpPr>
        <p:grpSp>
          <p:nvGrpSpPr>
            <p:cNvPr id="71" name="グループ化 70"/>
            <p:cNvGrpSpPr/>
            <p:nvPr/>
          </p:nvGrpSpPr>
          <p:grpSpPr>
            <a:xfrm>
              <a:off x="5883281" y="2787929"/>
              <a:ext cx="3175061" cy="1063943"/>
              <a:chOff x="1010817" y="4838822"/>
              <a:chExt cx="3343476" cy="1120378"/>
            </a:xfrm>
          </p:grpSpPr>
          <p:sp>
            <p:nvSpPr>
              <p:cNvPr id="72" name="角丸四角形 71"/>
              <p:cNvSpPr/>
              <p:nvPr/>
            </p:nvSpPr>
            <p:spPr>
              <a:xfrm>
                <a:off x="1010817" y="4838822"/>
                <a:ext cx="3343476" cy="1120378"/>
              </a:xfrm>
              <a:prstGeom prst="roundRect">
                <a:avLst>
                  <a:gd name="adj" fmla="val 5621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73" name="図 72"/>
              <p:cNvPicPr>
                <a:picLocks noChangeAspect="1"/>
              </p:cNvPicPr>
              <p:nvPr/>
            </p:nvPicPr>
            <p:blipFill rotWithShape="1">
              <a:blip r:embed="rId7" cstate="print"/>
              <a:srcRect r="1070" b="7705"/>
              <a:stretch/>
            </p:blipFill>
            <p:spPr>
              <a:xfrm>
                <a:off x="1129226" y="4942352"/>
                <a:ext cx="1332000" cy="913318"/>
              </a:xfrm>
              <a:prstGeom prst="rect">
                <a:avLst/>
              </a:prstGeom>
              <a:ln w="127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</p:pic>
          <p:grpSp>
            <p:nvGrpSpPr>
              <p:cNvPr id="80" name="グループ化 79"/>
              <p:cNvGrpSpPr/>
              <p:nvPr/>
            </p:nvGrpSpPr>
            <p:grpSpPr>
              <a:xfrm>
                <a:off x="3054288" y="5506194"/>
                <a:ext cx="1193155" cy="421333"/>
                <a:chOff x="8273860" y="3355591"/>
                <a:chExt cx="619155" cy="421333"/>
              </a:xfrm>
            </p:grpSpPr>
            <p:sp>
              <p:nvSpPr>
                <p:cNvPr id="86" name="角丸四角形 85"/>
                <p:cNvSpPr/>
                <p:nvPr/>
              </p:nvSpPr>
              <p:spPr>
                <a:xfrm>
                  <a:off x="8273860" y="3440978"/>
                  <a:ext cx="619155" cy="259778"/>
                </a:xfrm>
                <a:prstGeom prst="roundRect">
                  <a:avLst>
                    <a:gd name="adj" fmla="val 8306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7" name="テキスト ボックス 86"/>
                <p:cNvSpPr txBox="1"/>
                <p:nvPr/>
              </p:nvSpPr>
              <p:spPr>
                <a:xfrm>
                  <a:off x="8289469" y="3355591"/>
                  <a:ext cx="587943" cy="4213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altLang="ja-JP" sz="20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</a:rPr>
                    <a:t>particles</a:t>
                  </a:r>
                </a:p>
              </p:txBody>
            </p:sp>
          </p:grpSp>
          <p:pic>
            <p:nvPicPr>
              <p:cNvPr id="81" name="図 8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659255" y="4969232"/>
                <a:ext cx="425784" cy="420200"/>
              </a:xfrm>
              <a:prstGeom prst="rect">
                <a:avLst/>
              </a:prstGeom>
            </p:spPr>
          </p:pic>
          <p:pic>
            <p:nvPicPr>
              <p:cNvPr id="82" name="図 81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9643" y="4969232"/>
                <a:ext cx="425784" cy="420200"/>
              </a:xfrm>
              <a:prstGeom prst="rect">
                <a:avLst/>
              </a:prstGeom>
            </p:spPr>
          </p:pic>
          <p:pic>
            <p:nvPicPr>
              <p:cNvPr id="83" name="図 8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80031" y="4969232"/>
                <a:ext cx="425784" cy="420200"/>
              </a:xfrm>
              <a:prstGeom prst="rect">
                <a:avLst/>
              </a:prstGeom>
            </p:spPr>
          </p:pic>
          <p:pic>
            <p:nvPicPr>
              <p:cNvPr id="84" name="図 8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68193" y="5145128"/>
                <a:ext cx="425784" cy="420200"/>
              </a:xfrm>
              <a:prstGeom prst="rect">
                <a:avLst/>
              </a:prstGeom>
            </p:spPr>
          </p:pic>
          <p:pic>
            <p:nvPicPr>
              <p:cNvPr id="85" name="図 84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77250" y="5144165"/>
                <a:ext cx="425784" cy="420200"/>
              </a:xfrm>
              <a:prstGeom prst="rect">
                <a:avLst/>
              </a:prstGeom>
            </p:spPr>
          </p:pic>
        </p:grpSp>
        <p:sp>
          <p:nvSpPr>
            <p:cNvPr id="90" name="テキスト ボックス 89"/>
            <p:cNvSpPr txBox="1"/>
            <p:nvPr/>
          </p:nvSpPr>
          <p:spPr>
            <a:xfrm>
              <a:off x="8802607" y="3321252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2</a:t>
              </a:r>
            </a:p>
          </p:txBody>
        </p:sp>
      </p:grpSp>
      <p:grpSp>
        <p:nvGrpSpPr>
          <p:cNvPr id="17" name="グループ化 16"/>
          <p:cNvGrpSpPr/>
          <p:nvPr/>
        </p:nvGrpSpPr>
        <p:grpSpPr>
          <a:xfrm>
            <a:off x="501028" y="5036447"/>
            <a:ext cx="3159278" cy="1056676"/>
            <a:chOff x="5894124" y="5043775"/>
            <a:chExt cx="3159278" cy="1056676"/>
          </a:xfrm>
        </p:grpSpPr>
        <p:grpSp>
          <p:nvGrpSpPr>
            <p:cNvPr id="103" name="グループ化 102"/>
            <p:cNvGrpSpPr/>
            <p:nvPr/>
          </p:nvGrpSpPr>
          <p:grpSpPr>
            <a:xfrm>
              <a:off x="5894124" y="5043775"/>
              <a:ext cx="3153374" cy="1056676"/>
              <a:chOff x="7884368" y="3759777"/>
              <a:chExt cx="3343476" cy="1120378"/>
            </a:xfrm>
          </p:grpSpPr>
          <p:grpSp>
            <p:nvGrpSpPr>
              <p:cNvPr id="104" name="グループ化 103"/>
              <p:cNvGrpSpPr/>
              <p:nvPr/>
            </p:nvGrpSpPr>
            <p:grpSpPr>
              <a:xfrm>
                <a:off x="7884368" y="3759777"/>
                <a:ext cx="3343476" cy="1120378"/>
                <a:chOff x="7884368" y="3759777"/>
                <a:chExt cx="3343476" cy="1120378"/>
              </a:xfrm>
            </p:grpSpPr>
            <p:sp>
              <p:nvSpPr>
                <p:cNvPr id="106" name="角丸四角形 105"/>
                <p:cNvSpPr/>
                <p:nvPr/>
              </p:nvSpPr>
              <p:spPr>
                <a:xfrm>
                  <a:off x="7884368" y="3759777"/>
                  <a:ext cx="3343476" cy="1120378"/>
                </a:xfrm>
                <a:prstGeom prst="roundRect">
                  <a:avLst>
                    <a:gd name="adj" fmla="val 5621"/>
                  </a:avLst>
                </a:prstGeom>
                <a:solidFill>
                  <a:schemeClr val="bg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07" name="グループ化 106"/>
                <p:cNvGrpSpPr/>
                <p:nvPr/>
              </p:nvGrpSpPr>
              <p:grpSpPr>
                <a:xfrm>
                  <a:off x="10493433" y="4436164"/>
                  <a:ext cx="643145" cy="424231"/>
                  <a:chOff x="8261866" y="3355591"/>
                  <a:chExt cx="643145" cy="424231"/>
                </a:xfrm>
              </p:grpSpPr>
              <p:sp>
                <p:nvSpPr>
                  <p:cNvPr id="109" name="角丸四角形 108"/>
                  <p:cNvSpPr/>
                  <p:nvPr/>
                </p:nvSpPr>
                <p:spPr>
                  <a:xfrm>
                    <a:off x="8273860" y="3440978"/>
                    <a:ext cx="619155" cy="259778"/>
                  </a:xfrm>
                  <a:prstGeom prst="roundRect">
                    <a:avLst>
                      <a:gd name="adj" fmla="val 8306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0" name="テキスト ボックス 109"/>
                  <p:cNvSpPr txBox="1"/>
                  <p:nvPr/>
                </p:nvSpPr>
                <p:spPr>
                  <a:xfrm>
                    <a:off x="8261866" y="3355591"/>
                    <a:ext cx="643145" cy="4242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ja-JP" sz="200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rPr>
                      <a:t>wall</a:t>
                    </a:r>
                  </a:p>
                </p:txBody>
              </p:sp>
            </p:grpSp>
            <p:pic>
              <p:nvPicPr>
                <p:cNvPr id="108" name="図 107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56106" y="3994499"/>
                  <a:ext cx="854954" cy="695698"/>
                </a:xfrm>
                <a:prstGeom prst="rect">
                  <a:avLst/>
                </a:prstGeom>
              </p:spPr>
            </p:pic>
          </p:grpSp>
          <p:pic>
            <p:nvPicPr>
              <p:cNvPr id="105" name="Picture 2"/>
              <p:cNvPicPr>
                <a:picLocks noChangeAspect="1" noChangeArrowheads="1"/>
              </p:cNvPicPr>
              <p:nvPr/>
            </p:nvPicPr>
            <p:blipFill rotWithShape="1">
              <a:blip r:embed="rId10" cstate="print"/>
              <a:srcRect l="48429" t="50659" r="3655" b="-2415"/>
              <a:stretch/>
            </p:blipFill>
            <p:spPr bwMode="auto">
              <a:xfrm>
                <a:off x="7986857" y="3850308"/>
                <a:ext cx="1386000" cy="9378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</p:grpSp>
        <p:sp>
          <p:nvSpPr>
            <p:cNvPr id="111" name="テキスト ボックス 110"/>
            <p:cNvSpPr txBox="1"/>
            <p:nvPr/>
          </p:nvSpPr>
          <p:spPr>
            <a:xfrm>
              <a:off x="8796600" y="5573658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ja-JP" sz="1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4</a:t>
              </a:r>
            </a:p>
          </p:txBody>
        </p: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3600" b="1" dirty="0" smtClean="0">
                <a:latin typeface="Calibri" pitchFamily="34" charset="0"/>
              </a:rPr>
              <a:t>Introduction</a:t>
            </a:r>
            <a:endParaRPr kumimoji="1" lang="ja-JP" altLang="en-US" sz="3600" b="1" dirty="0">
              <a:latin typeface="Calibri" pitchFamily="34" charset="0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2985163" y="185428"/>
            <a:ext cx="413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What’re </a:t>
            </a:r>
            <a:r>
              <a:rPr lang="en-US" altLang="ja-JP" sz="2400" dirty="0" smtClean="0">
                <a:solidFill>
                  <a:srgbClr val="C00000"/>
                </a:solidFill>
                <a:latin typeface="Calibri" pitchFamily="34" charset="0"/>
              </a:rPr>
              <a:t>micro/nano-materials</a:t>
            </a:r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?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2750491" y="175903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|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grpSp>
        <p:nvGrpSpPr>
          <p:cNvPr id="13" name="グループ化 12"/>
          <p:cNvGrpSpPr/>
          <p:nvPr/>
        </p:nvGrpSpPr>
        <p:grpSpPr>
          <a:xfrm>
            <a:off x="462516" y="956913"/>
            <a:ext cx="2934514" cy="461665"/>
            <a:chOff x="621024" y="921306"/>
            <a:chExt cx="2934514" cy="461665"/>
          </a:xfrm>
        </p:grpSpPr>
        <p:sp>
          <p:nvSpPr>
            <p:cNvPr id="74" name="角丸四角形 73"/>
            <p:cNvSpPr/>
            <p:nvPr/>
          </p:nvSpPr>
          <p:spPr>
            <a:xfrm>
              <a:off x="621024" y="968599"/>
              <a:ext cx="2934514" cy="367079"/>
            </a:xfrm>
            <a:prstGeom prst="roundRect">
              <a:avLst>
                <a:gd name="adj" fmla="val 8414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7" name="テキスト ボックス 76"/>
            <p:cNvSpPr txBox="1"/>
            <p:nvPr/>
          </p:nvSpPr>
          <p:spPr>
            <a:xfrm>
              <a:off x="629356" y="921306"/>
              <a:ext cx="29178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schemeClr val="bg1"/>
                  </a:solidFill>
                  <a:latin typeface="Calibri" pitchFamily="34" charset="0"/>
                </a:rPr>
                <a:t>Micro/nano-materials</a:t>
              </a:r>
              <a:endParaRPr kumimoji="1" lang="ja-JP" alt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78" name="テキスト ボックス 77"/>
          <p:cNvSpPr txBox="1"/>
          <p:nvPr/>
        </p:nvSpPr>
        <p:spPr>
          <a:xfrm>
            <a:off x="4178212" y="1316499"/>
            <a:ext cx="17441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Properties </a:t>
            </a:r>
            <a:r>
              <a:rPr lang="en-US" altLang="ja-JP" sz="22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5, 6</a:t>
            </a:r>
            <a:endParaRPr kumimoji="1" lang="ja-JP" altLang="en-US" sz="2200" baseline="300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79" name="グループ化 41"/>
          <p:cNvGrpSpPr/>
          <p:nvPr/>
        </p:nvGrpSpPr>
        <p:grpSpPr>
          <a:xfrm>
            <a:off x="3970268" y="1671966"/>
            <a:ext cx="2147499" cy="1107996"/>
            <a:chOff x="498339" y="3326984"/>
            <a:chExt cx="2147499" cy="1107996"/>
          </a:xfrm>
        </p:grpSpPr>
        <p:sp>
          <p:nvSpPr>
            <p:cNvPr id="92" name="テキスト ボックス 91"/>
            <p:cNvSpPr txBox="1"/>
            <p:nvPr/>
          </p:nvSpPr>
          <p:spPr>
            <a:xfrm>
              <a:off x="498339" y="3326984"/>
              <a:ext cx="172117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</a:rPr>
                <a:t>  </a:t>
              </a:r>
              <a:r>
                <a:rPr lang="en-US" altLang="ja-JP" sz="2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Mechanical</a:t>
              </a:r>
            </a:p>
            <a:p>
              <a:pPr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 Electrical</a:t>
              </a:r>
            </a:p>
            <a:p>
              <a:pPr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kumimoji="1" lang="en-US" altLang="ja-JP" sz="2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</a:t>
              </a:r>
              <a:r>
                <a:rPr kumimoji="1" lang="en-US" altLang="ja-JP" sz="2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Thermal</a:t>
              </a:r>
              <a:endPara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93" name="テキスト ボックス 92"/>
            <p:cNvSpPr txBox="1"/>
            <p:nvPr/>
          </p:nvSpPr>
          <p:spPr>
            <a:xfrm>
              <a:off x="2077734" y="4018737"/>
              <a:ext cx="5681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</a:rPr>
                <a:t>etc.</a:t>
              </a:r>
              <a:endParaRPr lang="en-US" altLang="ja-JP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endParaRPr>
            </a:p>
          </p:txBody>
        </p:sp>
      </p:grpSp>
      <p:pic>
        <p:nvPicPr>
          <p:cNvPr id="95" name="図 9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864" y="1415986"/>
            <a:ext cx="240544" cy="231913"/>
          </a:xfrm>
          <a:prstGeom prst="rect">
            <a:avLst/>
          </a:prstGeom>
        </p:spPr>
      </p:pic>
      <p:sp>
        <p:nvSpPr>
          <p:cNvPr id="101" name="テキスト ボックス 100"/>
          <p:cNvSpPr txBox="1"/>
          <p:nvPr/>
        </p:nvSpPr>
        <p:spPr>
          <a:xfrm>
            <a:off x="4178969" y="3042935"/>
            <a:ext cx="47350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00" b="1" dirty="0" smtClean="0">
                <a:solidFill>
                  <a:schemeClr val="accent2">
                    <a:lumMod val="75000"/>
                  </a:schemeClr>
                </a:solidFill>
                <a:latin typeface="Calibri" pitchFamily="34" charset="0"/>
              </a:rPr>
              <a:t>Applications </a:t>
            </a:r>
            <a:r>
              <a: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for free-standing materials</a:t>
            </a:r>
            <a:endParaRPr kumimoji="1" lang="ja-JP" altLang="en-US" sz="2200" baseline="300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pic>
        <p:nvPicPr>
          <p:cNvPr id="102" name="図 10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70" y="3142422"/>
            <a:ext cx="240544" cy="231913"/>
          </a:xfrm>
          <a:prstGeom prst="rect">
            <a:avLst/>
          </a:prstGeom>
        </p:spPr>
      </p:pic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A813-DCE5-4F40-B556-C281CDB16A52}" type="slidenum">
              <a:rPr lang="ja-JP" altLang="en-US" smtClean="0"/>
              <a:pPr/>
              <a:t>2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grpSp>
        <p:nvGrpSpPr>
          <p:cNvPr id="55" name="グループ化 41"/>
          <p:cNvGrpSpPr/>
          <p:nvPr/>
        </p:nvGrpSpPr>
        <p:grpSpPr>
          <a:xfrm>
            <a:off x="3962099" y="3430152"/>
            <a:ext cx="2823144" cy="1439240"/>
            <a:chOff x="498339" y="3358734"/>
            <a:chExt cx="2823144" cy="1439240"/>
          </a:xfrm>
        </p:grpSpPr>
        <p:sp>
          <p:nvSpPr>
            <p:cNvPr id="56" name="テキスト ボックス 55"/>
            <p:cNvSpPr txBox="1"/>
            <p:nvPr/>
          </p:nvSpPr>
          <p:spPr>
            <a:xfrm>
              <a:off x="498339" y="3358734"/>
              <a:ext cx="2791342" cy="14392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100"/>
                </a:lnSpc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</a:rPr>
                <a:t>  </a:t>
              </a:r>
              <a:r>
                <a:rPr lang="en-US" altLang="ja-JP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3D </a:t>
              </a:r>
              <a:r>
                <a:rPr lang="en-US" altLang="ja-JP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interconnection</a:t>
              </a:r>
              <a:r>
                <a:rPr lang="en-US" altLang="ja-JP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</a:rPr>
                <a:t> </a:t>
              </a:r>
            </a:p>
            <a:p>
              <a:pPr>
                <a:lnSpc>
                  <a:spcPts val="2100"/>
                </a:lnSpc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 Thermal application</a:t>
              </a:r>
            </a:p>
            <a:p>
              <a:pPr>
                <a:lnSpc>
                  <a:spcPts val="2100"/>
                </a:lnSpc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</a:t>
              </a:r>
              <a:r>
                <a:rPr lang="en-US" altLang="ja-JP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Electrochemical sensor</a:t>
              </a:r>
            </a:p>
            <a:p>
              <a:pPr>
                <a:lnSpc>
                  <a:spcPts val="2100"/>
                </a:lnSpc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kumimoji="1" lang="en-US" altLang="ja-JP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 Microscopy probe</a:t>
              </a:r>
            </a:p>
            <a:p>
              <a:pPr>
                <a:lnSpc>
                  <a:spcPts val="2100"/>
                </a:lnSpc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</a:t>
              </a:r>
              <a:r>
                <a:rPr lang="en-US" altLang="ja-JP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Waveguide</a:t>
              </a:r>
            </a:p>
          </p:txBody>
        </p:sp>
        <p:sp>
          <p:nvSpPr>
            <p:cNvPr id="57" name="テキスト ボックス 56"/>
            <p:cNvSpPr txBox="1"/>
            <p:nvPr/>
          </p:nvSpPr>
          <p:spPr>
            <a:xfrm>
              <a:off x="2753379" y="4384684"/>
              <a:ext cx="5681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etc.</a:t>
              </a:r>
              <a:endPara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endParaRPr>
            </a:p>
          </p:txBody>
        </p:sp>
      </p:grpSp>
      <p:grpSp>
        <p:nvGrpSpPr>
          <p:cNvPr id="11" name="グループ化 10"/>
          <p:cNvGrpSpPr/>
          <p:nvPr/>
        </p:nvGrpSpPr>
        <p:grpSpPr>
          <a:xfrm>
            <a:off x="4057356" y="4957555"/>
            <a:ext cx="4683405" cy="997707"/>
            <a:chOff x="383838" y="4952721"/>
            <a:chExt cx="4683405" cy="997707"/>
          </a:xfrm>
        </p:grpSpPr>
        <p:grpSp>
          <p:nvGrpSpPr>
            <p:cNvPr id="7" name="グループ化 6"/>
            <p:cNvGrpSpPr/>
            <p:nvPr/>
          </p:nvGrpSpPr>
          <p:grpSpPr>
            <a:xfrm>
              <a:off x="3637263" y="4952721"/>
              <a:ext cx="1429980" cy="997707"/>
              <a:chOff x="7026592" y="4198137"/>
              <a:chExt cx="2586224" cy="1804426"/>
            </a:xfrm>
          </p:grpSpPr>
          <p:pic>
            <p:nvPicPr>
              <p:cNvPr id="6" name="図 5"/>
              <p:cNvPicPr>
                <a:picLocks noChangeAspect="1"/>
              </p:cNvPicPr>
              <p:nvPr/>
            </p:nvPicPr>
            <p:blipFill rotWithShape="1">
              <a:blip r:embed="rId12"/>
              <a:srcRect b="54621"/>
              <a:stretch/>
            </p:blipFill>
            <p:spPr>
              <a:xfrm>
                <a:off x="7026592" y="4198137"/>
                <a:ext cx="2581275" cy="890405"/>
              </a:xfrm>
              <a:prstGeom prst="rect">
                <a:avLst/>
              </a:prstGeom>
            </p:spPr>
          </p:pic>
          <p:pic>
            <p:nvPicPr>
              <p:cNvPr id="60" name="図 59"/>
              <p:cNvPicPr>
                <a:picLocks noChangeAspect="1"/>
              </p:cNvPicPr>
              <p:nvPr/>
            </p:nvPicPr>
            <p:blipFill rotWithShape="1">
              <a:blip r:embed="rId12"/>
              <a:srcRect t="54774"/>
              <a:stretch/>
            </p:blipFill>
            <p:spPr>
              <a:xfrm>
                <a:off x="7031541" y="5115161"/>
                <a:ext cx="2581275" cy="887402"/>
              </a:xfrm>
              <a:prstGeom prst="rect">
                <a:avLst/>
              </a:prstGeom>
            </p:spPr>
          </p:pic>
        </p:grpSp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234935" y="4964766"/>
              <a:ext cx="1358010" cy="983143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 noChangeAspect="1"/>
            </p:cNvPicPr>
            <p:nvPr/>
          </p:nvPicPr>
          <p:blipFill rotWithShape="1">
            <a:blip r:embed="rId14"/>
            <a:srcRect l="1673" t="4274" r="-1673" b="1912"/>
            <a:stretch/>
          </p:blipFill>
          <p:spPr>
            <a:xfrm>
              <a:off x="383838" y="4970337"/>
              <a:ext cx="1835357" cy="972000"/>
            </a:xfrm>
            <a:prstGeom prst="rect">
              <a:avLst/>
            </a:prstGeom>
          </p:spPr>
        </p:pic>
      </p:grpSp>
      <p:sp>
        <p:nvSpPr>
          <p:cNvPr id="91" name="テキスト ボックス 90"/>
          <p:cNvSpPr txBox="1"/>
          <p:nvPr/>
        </p:nvSpPr>
        <p:spPr>
          <a:xfrm>
            <a:off x="666898" y="1318959"/>
            <a:ext cx="16257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00" b="1" dirty="0" smtClean="0">
                <a:solidFill>
                  <a:schemeClr val="bg2">
                    <a:lumMod val="50000"/>
                  </a:schemeClr>
                </a:solidFill>
                <a:latin typeface="Calibri" pitchFamily="34" charset="0"/>
              </a:rPr>
              <a:t>Morphology</a:t>
            </a:r>
            <a:endParaRPr kumimoji="1" lang="ja-JP" altLang="en-US" sz="2200" b="1" baseline="30000" dirty="0">
              <a:solidFill>
                <a:schemeClr val="bg2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94" name="図 9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99" y="1418446"/>
            <a:ext cx="240544" cy="231913"/>
          </a:xfrm>
          <a:prstGeom prst="rect">
            <a:avLst/>
          </a:prstGeom>
        </p:spPr>
      </p:pic>
      <p:sp>
        <p:nvSpPr>
          <p:cNvPr id="97" name="テキスト ボックス 96"/>
          <p:cNvSpPr txBox="1"/>
          <p:nvPr/>
        </p:nvSpPr>
        <p:spPr>
          <a:xfrm>
            <a:off x="6777854" y="1315551"/>
            <a:ext cx="12958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Materials</a:t>
            </a:r>
            <a:endParaRPr kumimoji="1" lang="ja-JP" altLang="en-US" sz="2200" b="1" baseline="300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98" name="グループ化 41"/>
          <p:cNvGrpSpPr/>
          <p:nvPr/>
        </p:nvGrpSpPr>
        <p:grpSpPr>
          <a:xfrm>
            <a:off x="6569910" y="1671018"/>
            <a:ext cx="2147499" cy="1107996"/>
            <a:chOff x="498339" y="3326984"/>
            <a:chExt cx="2147499" cy="1107996"/>
          </a:xfrm>
        </p:grpSpPr>
        <p:sp>
          <p:nvSpPr>
            <p:cNvPr id="99" name="テキスト ボックス 98"/>
            <p:cNvSpPr txBox="1"/>
            <p:nvPr/>
          </p:nvSpPr>
          <p:spPr>
            <a:xfrm>
              <a:off x="498339" y="3326984"/>
              <a:ext cx="2138406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2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</a:rPr>
                <a:t>  </a:t>
              </a:r>
              <a:r>
                <a:rPr lang="en-US" altLang="ja-JP" sz="2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Metal</a:t>
              </a:r>
            </a:p>
            <a:p>
              <a:pPr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</a:t>
              </a:r>
              <a:r>
                <a:rPr lang="en-US" altLang="ja-JP" sz="2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Semiconductor</a:t>
              </a:r>
            </a:p>
            <a:p>
              <a:pPr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</a:pPr>
              <a:r>
                <a:rPr lang="en-US" altLang="ja-JP" sz="2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</a:t>
              </a:r>
              <a:r>
                <a:rPr lang="en-US" altLang="ja-JP" sz="2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</a:rPr>
                <a:t> Polymer</a:t>
              </a:r>
            </a:p>
          </p:txBody>
        </p:sp>
        <p:sp>
          <p:nvSpPr>
            <p:cNvPr id="100" name="テキスト ボックス 99"/>
            <p:cNvSpPr txBox="1"/>
            <p:nvPr/>
          </p:nvSpPr>
          <p:spPr>
            <a:xfrm>
              <a:off x="2077734" y="4018737"/>
              <a:ext cx="5681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itchFamily="34" charset="0"/>
                </a:rPr>
                <a:t>etc.</a:t>
              </a:r>
              <a:endParaRPr lang="en-US" altLang="ja-JP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</a:endParaRPr>
            </a:p>
          </p:txBody>
        </p:sp>
      </p:grpSp>
      <p:pic>
        <p:nvPicPr>
          <p:cNvPr id="112" name="図 1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506" y="1415038"/>
            <a:ext cx="240544" cy="231913"/>
          </a:xfrm>
          <a:prstGeom prst="rect">
            <a:avLst/>
          </a:prstGeom>
        </p:spPr>
      </p:pic>
      <p:grpSp>
        <p:nvGrpSpPr>
          <p:cNvPr id="114" name="グループ化 113"/>
          <p:cNvGrpSpPr/>
          <p:nvPr/>
        </p:nvGrpSpPr>
        <p:grpSpPr>
          <a:xfrm>
            <a:off x="7341024" y="4093937"/>
            <a:ext cx="1187574" cy="461665"/>
            <a:chOff x="1494494" y="921306"/>
            <a:chExt cx="1187574" cy="461665"/>
          </a:xfrm>
        </p:grpSpPr>
        <p:sp>
          <p:nvSpPr>
            <p:cNvPr id="115" name="角丸四角形 114"/>
            <p:cNvSpPr/>
            <p:nvPr/>
          </p:nvSpPr>
          <p:spPr>
            <a:xfrm>
              <a:off x="1494494" y="968599"/>
              <a:ext cx="1187574" cy="367079"/>
            </a:xfrm>
            <a:prstGeom prst="roundRect">
              <a:avLst>
                <a:gd name="adj" fmla="val 841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6" name="テキスト ボックス 115"/>
            <p:cNvSpPr txBox="1"/>
            <p:nvPr/>
          </p:nvSpPr>
          <p:spPr>
            <a:xfrm>
              <a:off x="1494499" y="921306"/>
              <a:ext cx="11875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schemeClr val="bg1"/>
                  </a:solidFill>
                  <a:latin typeface="Calibri" pitchFamily="34" charset="0"/>
                </a:rPr>
                <a:t>Stability</a:t>
              </a:r>
              <a:endParaRPr kumimoji="1" lang="ja-JP" alt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117" name="グループ化 116"/>
          <p:cNvGrpSpPr/>
          <p:nvPr/>
        </p:nvGrpSpPr>
        <p:grpSpPr>
          <a:xfrm>
            <a:off x="6777854" y="3589659"/>
            <a:ext cx="2313914" cy="461665"/>
            <a:chOff x="931324" y="921306"/>
            <a:chExt cx="2313914" cy="461665"/>
          </a:xfrm>
        </p:grpSpPr>
        <p:sp>
          <p:nvSpPr>
            <p:cNvPr id="118" name="角丸四角形 117"/>
            <p:cNvSpPr/>
            <p:nvPr/>
          </p:nvSpPr>
          <p:spPr>
            <a:xfrm>
              <a:off x="931324" y="968599"/>
              <a:ext cx="2313914" cy="367079"/>
            </a:xfrm>
            <a:prstGeom prst="roundRect">
              <a:avLst>
                <a:gd name="adj" fmla="val 8414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9" name="テキスト ボックス 118"/>
            <p:cNvSpPr txBox="1"/>
            <p:nvPr/>
          </p:nvSpPr>
          <p:spPr>
            <a:xfrm>
              <a:off x="931335" y="921306"/>
              <a:ext cx="23139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2400" dirty="0" smtClean="0">
                  <a:solidFill>
                    <a:schemeClr val="bg1"/>
                  </a:solidFill>
                  <a:latin typeface="Calibri" pitchFamily="34" charset="0"/>
                </a:rPr>
                <a:t>High aspect-ratio</a:t>
              </a:r>
              <a:endParaRPr kumimoji="1" lang="ja-JP" altLang="en-US" sz="24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13" name="テキスト ボックス 112"/>
          <p:cNvSpPr txBox="1"/>
          <p:nvPr/>
        </p:nvSpPr>
        <p:spPr>
          <a:xfrm>
            <a:off x="181562" y="6121534"/>
            <a:ext cx="400622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.  I.R. </a:t>
            </a:r>
            <a:r>
              <a:rPr lang="ja-JP" altLang="en-US" sz="9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ja-JP" sz="900" dirty="0" err="1">
                <a:solidFill>
                  <a:schemeClr val="bg1"/>
                </a:solidFill>
                <a:latin typeface="Calibri" pitchFamily="34" charset="0"/>
              </a:rPr>
              <a:t>Musin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 and M.A. Filler, </a:t>
            </a:r>
            <a:r>
              <a:rPr lang="en-US" altLang="ja-JP" sz="900" i="1" dirty="0">
                <a:solidFill>
                  <a:schemeClr val="bg1"/>
                </a:solidFill>
                <a:latin typeface="Calibri" pitchFamily="34" charset="0"/>
              </a:rPr>
              <a:t>Nano Lett.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900" b="1" dirty="0">
                <a:solidFill>
                  <a:schemeClr val="bg1"/>
                </a:solidFill>
                <a:latin typeface="Calibri" pitchFamily="34" charset="0"/>
              </a:rPr>
              <a:t>12 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(2012) 3363.</a:t>
            </a:r>
          </a:p>
          <a:p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.  Z. Li, M. Yoshino and a. Yamanaka, </a:t>
            </a:r>
            <a:r>
              <a:rPr lang="en-US" altLang="ja-JP" sz="900" i="1" dirty="0">
                <a:solidFill>
                  <a:schemeClr val="bg1"/>
                </a:solidFill>
                <a:latin typeface="Calibri" pitchFamily="34" charset="0"/>
              </a:rPr>
              <a:t>J. </a:t>
            </a:r>
            <a:r>
              <a:rPr lang="en-US" altLang="ja-JP" sz="900" i="1" dirty="0" err="1">
                <a:solidFill>
                  <a:schemeClr val="bg1"/>
                </a:solidFill>
                <a:latin typeface="Calibri" pitchFamily="34" charset="0"/>
              </a:rPr>
              <a:t>Micromech</a:t>
            </a:r>
            <a:r>
              <a:rPr lang="en-US" altLang="ja-JP" sz="900" i="1" dirty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altLang="ja-JP" sz="900" i="1" dirty="0" err="1">
                <a:solidFill>
                  <a:schemeClr val="bg1"/>
                </a:solidFill>
                <a:latin typeface="Calibri" pitchFamily="34" charset="0"/>
              </a:rPr>
              <a:t>Microeng</a:t>
            </a:r>
            <a:r>
              <a:rPr lang="en-US" altLang="ja-JP" sz="900" i="1" dirty="0">
                <a:solidFill>
                  <a:schemeClr val="bg1"/>
                </a:solidFill>
                <a:latin typeface="Calibri" pitchFamily="34" charset="0"/>
              </a:rPr>
              <a:t>.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, 24 (2014) 045011.</a:t>
            </a:r>
          </a:p>
          <a:p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.  X. Dai, G.G. </a:t>
            </a:r>
            <a:r>
              <a:rPr lang="en-US" altLang="ja-JP" sz="900" dirty="0" err="1">
                <a:solidFill>
                  <a:schemeClr val="bg1"/>
                </a:solidFill>
                <a:latin typeface="Calibri" pitchFamily="34" charset="0"/>
              </a:rPr>
              <a:t>Wildgoose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 and R.G. Compton, </a:t>
            </a:r>
            <a:r>
              <a:rPr lang="en-US" altLang="ja-JP" sz="900" i="1" dirty="0">
                <a:solidFill>
                  <a:schemeClr val="bg1"/>
                </a:solidFill>
                <a:latin typeface="Calibri" pitchFamily="34" charset="0"/>
              </a:rPr>
              <a:t>Analyst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900" b="1" dirty="0">
                <a:solidFill>
                  <a:schemeClr val="bg1"/>
                </a:solidFill>
                <a:latin typeface="Calibri" pitchFamily="34" charset="0"/>
              </a:rPr>
              <a:t>131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 (2006) 1241.</a:t>
            </a:r>
            <a:endParaRPr lang="ja-JP" altLang="en-US" sz="900" dirty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4.  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M.M. Brewster, et al., </a:t>
            </a:r>
            <a:r>
              <a:rPr lang="en-US" altLang="ja-JP" sz="900" i="1" dirty="0">
                <a:solidFill>
                  <a:schemeClr val="bg1"/>
                </a:solidFill>
                <a:latin typeface="Calibri" pitchFamily="34" charset="0"/>
              </a:rPr>
              <a:t>J. Phys. Chem. Lett.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900" b="1" dirty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 (2011) 1940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lvl="0"/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5. </a:t>
            </a:r>
            <a:r>
              <a:rPr kumimoji="1"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J. </a:t>
            </a:r>
            <a:r>
              <a:rPr lang="en-US" altLang="ja-JP" sz="900" dirty="0" err="1" smtClean="0">
                <a:solidFill>
                  <a:schemeClr val="bg1"/>
                </a:solidFill>
                <a:latin typeface="Calibri" pitchFamily="34" charset="0"/>
              </a:rPr>
              <a:t>Sarkar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, et al., </a:t>
            </a:r>
            <a:r>
              <a:rPr lang="en-US" altLang="ja-JP" sz="900" i="1" dirty="0" smtClean="0">
                <a:solidFill>
                  <a:schemeClr val="bg1"/>
                </a:solidFill>
                <a:latin typeface="Calibri" pitchFamily="34" charset="0"/>
              </a:rPr>
              <a:t>Bull. Mater. Sci.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900" b="1" dirty="0" smtClean="0">
                <a:solidFill>
                  <a:schemeClr val="bg1"/>
                </a:solidFill>
                <a:latin typeface="Calibri" pitchFamily="34" charset="0"/>
              </a:rPr>
              <a:t>30 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(2007) 271.</a:t>
            </a:r>
            <a:endParaRPr lang="ja-JP" altLang="ja-JP" sz="9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0" name="テキスト ボックス 119"/>
          <p:cNvSpPr txBox="1"/>
          <p:nvPr/>
        </p:nvSpPr>
        <p:spPr>
          <a:xfrm>
            <a:off x="4173149" y="6121534"/>
            <a:ext cx="4087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6.  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R. Dou and B. Derby, </a:t>
            </a:r>
            <a:r>
              <a:rPr lang="en-US" altLang="ja-JP" sz="900" i="1" dirty="0">
                <a:solidFill>
                  <a:schemeClr val="bg1"/>
                </a:solidFill>
                <a:latin typeface="Calibri" pitchFamily="34" charset="0"/>
              </a:rPr>
              <a:t>Scr. Mater.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ja-JP" sz="900" b="1" dirty="0">
                <a:solidFill>
                  <a:schemeClr val="bg1"/>
                </a:solidFill>
                <a:latin typeface="Calibri" pitchFamily="34" charset="0"/>
              </a:rPr>
              <a:t>59</a:t>
            </a:r>
            <a:r>
              <a:rPr lang="en-US" altLang="ja-JP" sz="900" dirty="0">
                <a:solidFill>
                  <a:schemeClr val="bg1"/>
                </a:solidFill>
                <a:latin typeface="Calibri" pitchFamily="34" charset="0"/>
              </a:rPr>
              <a:t> (2008) 151.</a:t>
            </a:r>
          </a:p>
          <a:p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7.  S. </a:t>
            </a:r>
            <a:r>
              <a:rPr lang="en-US" altLang="ja-JP" sz="900" dirty="0" err="1" smtClean="0">
                <a:solidFill>
                  <a:schemeClr val="bg1"/>
                </a:solidFill>
                <a:latin typeface="Calibri" pitchFamily="34" charset="0"/>
              </a:rPr>
              <a:t>Steinhauer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, et al., </a:t>
            </a:r>
            <a:r>
              <a:rPr lang="en-US" altLang="ja-JP" sz="900" i="1" dirty="0" smtClean="0">
                <a:solidFill>
                  <a:schemeClr val="bg1"/>
                </a:solidFill>
                <a:latin typeface="Calibri" pitchFamily="34" charset="0"/>
              </a:rPr>
              <a:t>Sens. Actuators, B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900" b="1" dirty="0" smtClean="0">
                <a:solidFill>
                  <a:schemeClr val="bg1"/>
                </a:solidFill>
                <a:latin typeface="Calibri" pitchFamily="34" charset="0"/>
              </a:rPr>
              <a:t>186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 (2013) 550.</a:t>
            </a:r>
          </a:p>
          <a:p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8.  M. </a:t>
            </a:r>
            <a:r>
              <a:rPr lang="en-US" altLang="ja-JP" sz="900" dirty="0" err="1" smtClean="0">
                <a:solidFill>
                  <a:schemeClr val="bg1"/>
                </a:solidFill>
                <a:latin typeface="Calibri" pitchFamily="34" charset="0"/>
              </a:rPr>
              <a:t>Motoyama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 and F.B. </a:t>
            </a:r>
            <a:r>
              <a:rPr lang="en-US" altLang="ja-JP" sz="900" dirty="0" err="1" smtClean="0">
                <a:solidFill>
                  <a:schemeClr val="bg1"/>
                </a:solidFill>
                <a:latin typeface="Calibri" pitchFamily="34" charset="0"/>
              </a:rPr>
              <a:t>Prinz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900" i="1" dirty="0" smtClean="0">
                <a:solidFill>
                  <a:schemeClr val="bg1"/>
                </a:solidFill>
                <a:latin typeface="Calibri" pitchFamily="34" charset="0"/>
              </a:rPr>
              <a:t>ACS nano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900" b="1" dirty="0" smtClean="0">
                <a:solidFill>
                  <a:schemeClr val="bg1"/>
                </a:solidFill>
                <a:latin typeface="Calibri" pitchFamily="34" charset="0"/>
              </a:rPr>
              <a:t>8 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(2014) 3556.</a:t>
            </a:r>
          </a:p>
          <a:p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9.  Y. Nagasaki, et al., </a:t>
            </a:r>
            <a:r>
              <a:rPr lang="en-US" altLang="ja-JP" sz="900" i="1" dirty="0" smtClean="0">
                <a:solidFill>
                  <a:schemeClr val="bg1"/>
                </a:solidFill>
                <a:latin typeface="Calibri" pitchFamily="34" charset="0"/>
              </a:rPr>
              <a:t>MRS Commun.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900" b="1" dirty="0" smtClean="0">
                <a:solidFill>
                  <a:schemeClr val="bg1"/>
                </a:solidFill>
                <a:latin typeface="Calibri" pitchFamily="34" charset="0"/>
              </a:rPr>
              <a:t>5</a:t>
            </a:r>
            <a:r>
              <a:rPr lang="en-US" altLang="ja-JP" sz="900" dirty="0" smtClean="0">
                <a:solidFill>
                  <a:schemeClr val="bg1"/>
                </a:solidFill>
                <a:latin typeface="Calibri" pitchFamily="34" charset="0"/>
              </a:rPr>
              <a:t> (2015) 587.</a:t>
            </a:r>
          </a:p>
        </p:txBody>
      </p:sp>
      <p:sp>
        <p:nvSpPr>
          <p:cNvPr id="121" name="テキスト ボックス 120"/>
          <p:cNvSpPr txBox="1"/>
          <p:nvPr/>
        </p:nvSpPr>
        <p:spPr>
          <a:xfrm>
            <a:off x="3895576" y="5891862"/>
            <a:ext cx="208743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Fig. 1 </a:t>
            </a:r>
            <a:r>
              <a:rPr lang="en-US" altLang="ja-JP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Sensor using </a:t>
            </a:r>
            <a:r>
              <a:rPr lang="en-US" altLang="ja-JP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CuO</a:t>
            </a:r>
            <a:r>
              <a:rPr lang="en-US" altLang="ja-JP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nanowire</a:t>
            </a:r>
            <a:r>
              <a:rPr lang="en-US" altLang="ja-JP" sz="105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7</a:t>
            </a:r>
            <a:r>
              <a:rPr lang="en-US" altLang="ja-JP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  <a:endParaRPr lang="en-US" altLang="ja-JP" sz="105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122" name="テキスト ボックス 121"/>
          <p:cNvSpPr txBox="1"/>
          <p:nvPr/>
        </p:nvSpPr>
        <p:spPr>
          <a:xfrm>
            <a:off x="5864195" y="5891862"/>
            <a:ext cx="147668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Fig. 2 </a:t>
            </a:r>
            <a:r>
              <a:rPr lang="en-US" altLang="ja-JP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Nanowire probe</a:t>
            </a:r>
            <a:r>
              <a:rPr lang="en-US" altLang="ja-JP" sz="105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8</a:t>
            </a:r>
            <a:r>
              <a:rPr lang="en-US" altLang="ja-JP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  <a:endParaRPr lang="en-US" altLang="ja-JP" sz="105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123" name="テキスト ボックス 122"/>
          <p:cNvSpPr txBox="1"/>
          <p:nvPr/>
        </p:nvSpPr>
        <p:spPr>
          <a:xfrm>
            <a:off x="7179528" y="5891862"/>
            <a:ext cx="174278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5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Fig. 3 </a:t>
            </a:r>
            <a:r>
              <a:rPr lang="en-US" altLang="ja-JP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Nanowire waveguide</a:t>
            </a:r>
            <a:r>
              <a:rPr lang="en-US" altLang="ja-JP" sz="105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9</a:t>
            </a:r>
            <a:r>
              <a:rPr lang="en-US" altLang="ja-JP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  <a:endParaRPr lang="en-US" altLang="ja-JP" sz="1050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025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テキスト ボックス 58"/>
          <p:cNvSpPr txBox="1"/>
          <p:nvPr/>
        </p:nvSpPr>
        <p:spPr>
          <a:xfrm>
            <a:off x="3796044" y="6485274"/>
            <a:ext cx="26773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12.  H. Liu, et al., </a:t>
            </a:r>
            <a:r>
              <a:rPr lang="en-US" altLang="ja-JP" sz="1000" i="1" dirty="0" smtClean="0">
                <a:solidFill>
                  <a:schemeClr val="bg1"/>
                </a:solidFill>
                <a:latin typeface="Calibri" pitchFamily="34" charset="0"/>
              </a:rPr>
              <a:t>RSC Advances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, 6 (2016) 16640.</a:t>
            </a:r>
            <a:endParaRPr lang="ja-JP" altLang="en-US" sz="1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79512" y="6484929"/>
            <a:ext cx="29883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10.  Q. Li, et al., </a:t>
            </a:r>
            <a:r>
              <a:rPr lang="en-US" altLang="ja-JP" sz="1000" i="1" dirty="0" smtClean="0">
                <a:solidFill>
                  <a:schemeClr val="bg1"/>
                </a:solidFill>
                <a:latin typeface="Calibri" pitchFamily="34" charset="0"/>
              </a:rPr>
              <a:t>Opt. Express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1000" b="1" dirty="0" smtClean="0">
                <a:solidFill>
                  <a:schemeClr val="bg1"/>
                </a:solidFill>
                <a:latin typeface="Calibri" pitchFamily="34" charset="0"/>
              </a:rPr>
              <a:t>20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 (2012) 17873.</a:t>
            </a:r>
          </a:p>
          <a:p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11.  I. </a:t>
            </a:r>
            <a:r>
              <a:rPr lang="en-US" altLang="ja-JP" sz="1000" dirty="0" err="1" smtClean="0">
                <a:solidFill>
                  <a:schemeClr val="bg1"/>
                </a:solidFill>
                <a:latin typeface="Calibri" pitchFamily="34" charset="0"/>
              </a:rPr>
              <a:t>Musin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 and M. Filler, </a:t>
            </a:r>
            <a:r>
              <a:rPr lang="en-US" altLang="ja-JP" sz="1000" i="1" dirty="0" smtClean="0">
                <a:solidFill>
                  <a:schemeClr val="bg1"/>
                </a:solidFill>
                <a:latin typeface="Calibri" pitchFamily="34" charset="0"/>
              </a:rPr>
              <a:t>Nano Lett.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1000" b="1" dirty="0" smtClean="0">
                <a:solidFill>
                  <a:schemeClr val="bg1"/>
                </a:solidFill>
                <a:latin typeface="Calibri" pitchFamily="34" charset="0"/>
              </a:rPr>
              <a:t>12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 (2012) 3363.</a:t>
            </a:r>
            <a:endParaRPr lang="ja-JP" altLang="en-US" sz="10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2" name="タイトル 1"/>
          <p:cNvSpPr txBox="1">
            <a:spLocks/>
          </p:cNvSpPr>
          <p:nvPr/>
        </p:nvSpPr>
        <p:spPr bwMode="gray">
          <a:xfrm>
            <a:off x="186110" y="5333"/>
            <a:ext cx="77724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altLang="ja-JP" sz="3600" b="1" kern="0" dirty="0" smtClean="0"/>
              <a:t>Motivation</a:t>
            </a:r>
            <a:endParaRPr lang="ja-JP" altLang="en-US" sz="3600" b="1" kern="0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2697169" y="185428"/>
            <a:ext cx="52784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C00000"/>
                </a:solidFill>
                <a:latin typeface="Calibri" pitchFamily="34" charset="0"/>
              </a:rPr>
              <a:t>Stability</a:t>
            </a:r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 of free-standing micro-materials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495449" y="175903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|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A813-DCE5-4F40-B556-C281CDB16A52}" type="slidenum">
              <a:rPr lang="ja-JP" altLang="en-US" smtClean="0"/>
              <a:pPr/>
              <a:t>3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952" y="5164732"/>
            <a:ext cx="1640594" cy="60064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373" y="3919722"/>
            <a:ext cx="1034120" cy="179027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819" y="3571677"/>
            <a:ext cx="707554" cy="2151818"/>
          </a:xfrm>
          <a:prstGeom prst="rect">
            <a:avLst/>
          </a:prstGeom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 cstate="print"/>
          <a:srcRect t="17647" r="1543"/>
          <a:stretch>
            <a:fillRect/>
          </a:stretch>
        </p:blipFill>
        <p:spPr bwMode="auto">
          <a:xfrm>
            <a:off x="3392178" y="2162294"/>
            <a:ext cx="1709672" cy="1179044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  <a:miter lim="800000"/>
            <a:headEnd/>
            <a:tailEnd/>
          </a:ln>
        </p:spPr>
      </p:pic>
      <p:sp>
        <p:nvSpPr>
          <p:cNvPr id="16" name="テキスト ボックス 15"/>
          <p:cNvSpPr txBox="1"/>
          <p:nvPr/>
        </p:nvSpPr>
        <p:spPr>
          <a:xfrm>
            <a:off x="48811" y="893862"/>
            <a:ext cx="89267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Mechanism of the irregular structure</a:t>
            </a:r>
            <a:r>
              <a: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for metal </a:t>
            </a:r>
            <a:r>
              <a:rPr lang="en-US" altLang="ja-JP" sz="2200" dirty="0" smtClean="0">
                <a:solidFill>
                  <a:srgbClr val="C00000"/>
                </a:solidFill>
                <a:latin typeface="Calibri" pitchFamily="34" charset="0"/>
              </a:rPr>
              <a:t>micro-</a:t>
            </a:r>
            <a:r>
              <a: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material </a:t>
            </a:r>
            <a:r>
              <a:rPr lang="en-US" altLang="ja-JP" sz="2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is not clear</a:t>
            </a:r>
            <a:r>
              <a: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  <a:endParaRPr kumimoji="1" lang="ja-JP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251520" y="1235307"/>
            <a:ext cx="68482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9875" indent="-269875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Mechanism for Nano-wire is clear</a:t>
            </a:r>
            <a:r>
              <a:rPr lang="en-US" altLang="ja-JP" sz="20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11</a:t>
            </a:r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</a:p>
          <a:p>
            <a:pPr marL="269875" indent="-269875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Mechanism for micro-wire of polymer have been reported</a:t>
            </a:r>
            <a:r>
              <a:rPr lang="en-US" altLang="ja-JP" sz="20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12</a:t>
            </a:r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  <a:endParaRPr kumimoji="1" lang="ja-JP" altLang="en-US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255" y="2164176"/>
            <a:ext cx="1446790" cy="1175280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7" name="テキスト ボックス 16"/>
          <p:cNvSpPr txBox="1"/>
          <p:nvPr/>
        </p:nvSpPr>
        <p:spPr>
          <a:xfrm>
            <a:off x="1346725" y="5804574"/>
            <a:ext cx="146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Straight </a:t>
            </a:r>
            <a:r>
              <a:rPr lang="en-US" altLang="ja-JP" sz="24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10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796915" y="5804574"/>
            <a:ext cx="995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Kink</a:t>
            </a:r>
            <a:r>
              <a:rPr lang="en-US" altLang="ja-JP" sz="24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11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6037247" y="5804574"/>
            <a:ext cx="1513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Collapse</a:t>
            </a:r>
            <a:r>
              <a:rPr lang="en-US" altLang="ja-JP" sz="24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12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8"/>
          <a:srcRect t="4271"/>
          <a:stretch/>
        </p:blipFill>
        <p:spPr>
          <a:xfrm>
            <a:off x="1332186" y="2161883"/>
            <a:ext cx="1218822" cy="1179866"/>
          </a:xfrm>
          <a:prstGeom prst="rect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0" name="テキスト ボックス 19"/>
          <p:cNvSpPr txBox="1"/>
          <p:nvPr/>
        </p:nvSpPr>
        <p:spPr>
          <a:xfrm>
            <a:off x="1659310" y="3106621"/>
            <a:ext cx="5581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2 </a:t>
            </a:r>
            <a:r>
              <a:rPr kumimoji="1" lang="el-GR" altLang="ja-JP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μ</a:t>
            </a:r>
            <a:r>
              <a:rPr kumimoji="1" lang="en-US" altLang="ja-JP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m</a:t>
            </a:r>
            <a:endParaRPr kumimoji="1" lang="ja-JP" alt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311436" y="3075430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100 </a:t>
            </a:r>
            <a:r>
              <a:rPr kumimoji="1" lang="el-GR" altLang="ja-JP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μ</a:t>
            </a:r>
            <a:r>
              <a:rPr kumimoji="1" lang="en-US" altLang="ja-JP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m</a:t>
            </a:r>
            <a:endParaRPr kumimoji="1" lang="ja-JP" alt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662526" y="3106241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400 nm</a:t>
            </a:r>
            <a:endParaRPr kumimoji="1" lang="ja-JP" altLang="en-US" sz="1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2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タイトル 1"/>
          <p:cNvSpPr txBox="1">
            <a:spLocks/>
          </p:cNvSpPr>
          <p:nvPr/>
        </p:nvSpPr>
        <p:spPr bwMode="gray">
          <a:xfrm>
            <a:off x="186110" y="5333"/>
            <a:ext cx="77724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altLang="ja-JP" sz="3600" b="1" kern="0" dirty="0" smtClean="0"/>
              <a:t>Motivation</a:t>
            </a:r>
            <a:endParaRPr lang="ja-JP" altLang="en-US" sz="3600" kern="0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2675082" y="185428"/>
            <a:ext cx="6242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Bending </a:t>
            </a:r>
            <a:r>
              <a:rPr lang="en-US" altLang="ja-JP" sz="2400" dirty="0" smtClean="0">
                <a:solidFill>
                  <a:srgbClr val="C00000"/>
                </a:solidFill>
                <a:latin typeface="Calibri" pitchFamily="34" charset="0"/>
              </a:rPr>
              <a:t>with time </a:t>
            </a:r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in electromigration technique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473362" y="175903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|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A813-DCE5-4F40-B556-C281CDB16A52}" type="slidenum">
              <a:rPr lang="ja-JP" altLang="en-US" smtClean="0"/>
              <a:pPr/>
              <a:t>4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44541" y="893862"/>
            <a:ext cx="659892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Bend of Al micro-wire still requires clarification.</a:t>
            </a:r>
            <a:endParaRPr kumimoji="1" lang="ja-JP" altLang="en-US" sz="26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642451" y="1303675"/>
            <a:ext cx="65539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5113" indent="-265113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Micro-wires bent, kinked and collapsed </a:t>
            </a:r>
            <a:r>
              <a:rPr lang="en-US" altLang="ja-JP" sz="2200" dirty="0" smtClean="0">
                <a:solidFill>
                  <a:srgbClr val="C00000"/>
                </a:solidFill>
                <a:latin typeface="Calibri" pitchFamily="34" charset="0"/>
              </a:rPr>
              <a:t>after growth</a:t>
            </a:r>
            <a:r>
              <a: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 </a:t>
            </a:r>
          </a:p>
          <a:p>
            <a:pPr marL="265113" indent="-265113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One wire would bend </a:t>
            </a:r>
            <a:r>
              <a:rPr lang="en-US" altLang="ja-JP" sz="2200" dirty="0" smtClean="0">
                <a:solidFill>
                  <a:schemeClr val="accent1"/>
                </a:solidFill>
                <a:latin typeface="Calibri" pitchFamily="34" charset="0"/>
              </a:rPr>
              <a:t>during growth</a:t>
            </a:r>
            <a:r>
              <a:rPr lang="en-US" altLang="ja-JP" sz="2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  <a:endParaRPr kumimoji="1" lang="ja-JP" altLang="en-US" sz="2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pic>
        <p:nvPicPr>
          <p:cNvPr id="23" name="Picture 3" descr="C:\Users\YKK\Pictures\研究関係\FE-SEM\SampleM16\20140114\SampleM16\5c\2r5c_x600_R40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370191"/>
            <a:ext cx="3822800" cy="2867099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4" name="Picture 4" descr="C:\Users\YKK\Pictures\研究関係\SEM\SampleM16\5c\2r5c_x750_R45_T45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983" y="2370190"/>
            <a:ext cx="3823223" cy="2867090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13" name="下矢印 12"/>
          <p:cNvSpPr/>
          <p:nvPr/>
        </p:nvSpPr>
        <p:spPr>
          <a:xfrm rot="16200000">
            <a:off x="4387345" y="3412328"/>
            <a:ext cx="432047" cy="782815"/>
          </a:xfrm>
          <a:prstGeom prst="downArrow">
            <a:avLst>
              <a:gd name="adj1" fmla="val 50000"/>
              <a:gd name="adj2" fmla="val 102577"/>
            </a:avLst>
          </a:prstGeom>
          <a:solidFill>
            <a:schemeClr val="tx1">
              <a:lumMod val="85000"/>
              <a:lumOff val="1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" name="直線コネクタ 2"/>
          <p:cNvCxnSpPr/>
          <p:nvPr/>
        </p:nvCxnSpPr>
        <p:spPr>
          <a:xfrm>
            <a:off x="7692155" y="4956059"/>
            <a:ext cx="900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7750861" y="462900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  <a:latin typeface="Calibri" panose="020F0502020204030204" pitchFamily="34" charset="0"/>
              </a:rPr>
              <a:t>50 </a:t>
            </a:r>
            <a:r>
              <a:rPr kumimoji="1" lang="el-GR" altLang="ja-JP" dirty="0" smtClean="0">
                <a:solidFill>
                  <a:schemeClr val="bg1"/>
                </a:solidFill>
                <a:latin typeface="Calibri" panose="020F0502020204030204" pitchFamily="34" charset="0"/>
              </a:rPr>
              <a:t>μ</a:t>
            </a:r>
            <a:r>
              <a:rPr kumimoji="1" lang="en-US" altLang="ja-JP" dirty="0" smtClean="0">
                <a:solidFill>
                  <a:schemeClr val="bg1"/>
                </a:solidFill>
                <a:latin typeface="Calibri" panose="020F0502020204030204" pitchFamily="34" charset="0"/>
              </a:rPr>
              <a:t>m</a:t>
            </a:r>
            <a:endParaRPr kumimoji="1" lang="ja-JP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17" name="直線コネクタ 16"/>
          <p:cNvCxnSpPr/>
          <p:nvPr/>
        </p:nvCxnSpPr>
        <p:spPr>
          <a:xfrm>
            <a:off x="3103749" y="5140725"/>
            <a:ext cx="11268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3275856" y="4813670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bg1"/>
                </a:solidFill>
                <a:latin typeface="Calibri" panose="020F0502020204030204" pitchFamily="34" charset="0"/>
              </a:rPr>
              <a:t>50 </a:t>
            </a:r>
            <a:r>
              <a:rPr kumimoji="1" lang="el-GR" altLang="ja-JP" dirty="0" smtClean="0">
                <a:solidFill>
                  <a:schemeClr val="bg1"/>
                </a:solidFill>
                <a:latin typeface="Calibri" panose="020F0502020204030204" pitchFamily="34" charset="0"/>
              </a:rPr>
              <a:t>μ</a:t>
            </a:r>
            <a:r>
              <a:rPr kumimoji="1" lang="en-US" altLang="ja-JP" dirty="0" smtClean="0">
                <a:solidFill>
                  <a:schemeClr val="bg1"/>
                </a:solidFill>
                <a:latin typeface="Calibri" panose="020F0502020204030204" pitchFamily="34" charset="0"/>
              </a:rPr>
              <a:t>m</a:t>
            </a:r>
            <a:endParaRPr kumimoji="1" lang="ja-JP" alt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7" name="円/楕円 6"/>
          <p:cNvSpPr/>
          <p:nvPr/>
        </p:nvSpPr>
        <p:spPr>
          <a:xfrm>
            <a:off x="5215309" y="4549956"/>
            <a:ext cx="437534" cy="437534"/>
          </a:xfrm>
          <a:prstGeom prst="ellips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正方形/長方形 21"/>
          <p:cNvSpPr/>
          <p:nvPr/>
        </p:nvSpPr>
        <p:spPr>
          <a:xfrm>
            <a:off x="720795" y="5301261"/>
            <a:ext cx="3355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Fig. 8</a:t>
            </a:r>
            <a:r>
              <a:rPr lang="en-US" altLang="ja-JP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Micro-wires grown immediately after.</a:t>
            </a:r>
            <a:endParaRPr lang="ja-JP" altLang="en-US" sz="1400" dirty="0"/>
          </a:p>
        </p:txBody>
      </p:sp>
      <p:sp>
        <p:nvSpPr>
          <p:cNvPr id="8" name="角丸四角形 7"/>
          <p:cNvSpPr/>
          <p:nvPr/>
        </p:nvSpPr>
        <p:spPr>
          <a:xfrm rot="2700000">
            <a:off x="6032767" y="3012732"/>
            <a:ext cx="899481" cy="1977380"/>
          </a:xfrm>
          <a:prstGeom prst="roundRect">
            <a:avLst>
              <a:gd name="adj" fmla="val 4757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正方形/長方形 25"/>
          <p:cNvSpPr/>
          <p:nvPr/>
        </p:nvSpPr>
        <p:spPr>
          <a:xfrm>
            <a:off x="5278364" y="5301261"/>
            <a:ext cx="29861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Fig. 9</a:t>
            </a:r>
            <a:r>
              <a:rPr lang="en-US" altLang="ja-JP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Micro-wires grown after a while.</a:t>
            </a:r>
            <a:endParaRPr lang="ja-JP" altLang="en-US" sz="1400" dirty="0"/>
          </a:p>
        </p:txBody>
      </p:sp>
      <p:sp>
        <p:nvSpPr>
          <p:cNvPr id="28" name="正方形/長方形 27"/>
          <p:cNvSpPr/>
          <p:nvPr/>
        </p:nvSpPr>
        <p:spPr>
          <a:xfrm>
            <a:off x="1351064" y="5609028"/>
            <a:ext cx="20950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Immediately after</a:t>
            </a:r>
            <a:endParaRPr lang="ja-JP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5047084" y="5609028"/>
            <a:ext cx="37117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After a while </a:t>
            </a:r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(&lt; 5 h @High temp.)</a:t>
            </a:r>
            <a:endParaRPr lang="ja-JP" altLang="en-US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2" name="角丸四角形 31"/>
          <p:cNvSpPr/>
          <p:nvPr/>
        </p:nvSpPr>
        <p:spPr>
          <a:xfrm rot="2700000">
            <a:off x="7273222" y="2418948"/>
            <a:ext cx="899481" cy="801545"/>
          </a:xfrm>
          <a:prstGeom prst="roundRect">
            <a:avLst>
              <a:gd name="adj" fmla="val 47570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円/楕円 32"/>
          <p:cNvSpPr/>
          <p:nvPr/>
        </p:nvSpPr>
        <p:spPr>
          <a:xfrm>
            <a:off x="534313" y="4703191"/>
            <a:ext cx="437534" cy="437534"/>
          </a:xfrm>
          <a:prstGeom prst="ellips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-149629" y="29011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4500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タイトル 1"/>
          <p:cNvSpPr txBox="1">
            <a:spLocks/>
          </p:cNvSpPr>
          <p:nvPr/>
        </p:nvSpPr>
        <p:spPr bwMode="gray">
          <a:xfrm>
            <a:off x="186110" y="5333"/>
            <a:ext cx="1433562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altLang="ja-JP" sz="3600" b="1" kern="0" dirty="0" smtClean="0"/>
              <a:t>Aim</a:t>
            </a:r>
            <a:endParaRPr lang="ja-JP" altLang="en-US" sz="3600" b="1" kern="0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1259632" y="185428"/>
            <a:ext cx="23693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The present work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1057912" y="175903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|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A813-DCE5-4F40-B556-C281CDB16A52}" type="slidenum">
              <a:rPr lang="ja-JP" altLang="en-US" smtClean="0"/>
              <a:pPr/>
              <a:t>5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grpSp>
        <p:nvGrpSpPr>
          <p:cNvPr id="17" name="グループ化 16"/>
          <p:cNvGrpSpPr/>
          <p:nvPr/>
        </p:nvGrpSpPr>
        <p:grpSpPr>
          <a:xfrm>
            <a:off x="484020" y="1136762"/>
            <a:ext cx="7577228" cy="389744"/>
            <a:chOff x="451156" y="1203527"/>
            <a:chExt cx="7577228" cy="389744"/>
          </a:xfrm>
        </p:grpSpPr>
        <p:sp>
          <p:nvSpPr>
            <p:cNvPr id="18" name="タイトル 8"/>
            <p:cNvSpPr txBox="1">
              <a:spLocks/>
            </p:cNvSpPr>
            <p:nvPr/>
          </p:nvSpPr>
          <p:spPr bwMode="gray">
            <a:xfrm>
              <a:off x="451156" y="1203527"/>
              <a:ext cx="2738350" cy="389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3200" kern="0" dirty="0" smtClean="0">
                  <a:solidFill>
                    <a:srgbClr val="630B0C"/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Today’s topic</a:t>
              </a:r>
            </a:p>
          </p:txBody>
        </p:sp>
        <p:cxnSp>
          <p:nvCxnSpPr>
            <p:cNvPr id="19" name="直線矢印コネクタ 18"/>
            <p:cNvCxnSpPr/>
            <p:nvPr/>
          </p:nvCxnSpPr>
          <p:spPr>
            <a:xfrm>
              <a:off x="552623" y="1560401"/>
              <a:ext cx="7475761" cy="0"/>
            </a:xfrm>
            <a:prstGeom prst="straightConnector1">
              <a:avLst/>
            </a:prstGeom>
            <a:ln w="25400" cap="rnd">
              <a:solidFill>
                <a:srgbClr val="630B0C"/>
              </a:solidFill>
              <a:tailEnd type="non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グループ化 2"/>
          <p:cNvGrpSpPr/>
          <p:nvPr/>
        </p:nvGrpSpPr>
        <p:grpSpPr>
          <a:xfrm>
            <a:off x="1400754" y="4548819"/>
            <a:ext cx="6342492" cy="1421779"/>
            <a:chOff x="809853" y="5175207"/>
            <a:chExt cx="6342492" cy="1421779"/>
          </a:xfrm>
        </p:grpSpPr>
        <p:sp>
          <p:nvSpPr>
            <p:cNvPr id="26" name="タイトル 8"/>
            <p:cNvSpPr txBox="1">
              <a:spLocks/>
            </p:cNvSpPr>
            <p:nvPr/>
          </p:nvSpPr>
          <p:spPr bwMode="gray">
            <a:xfrm>
              <a:off x="809853" y="5175207"/>
              <a:ext cx="6342492" cy="615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R="0" lvl="0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>
                  <a:schemeClr val="accent6">
                    <a:lumMod val="75000"/>
                  </a:schemeClr>
                </a:buClr>
                <a:buSzTx/>
                <a:tabLst/>
                <a:defRPr/>
              </a:pPr>
              <a:r>
                <a:rPr lang="en-US" altLang="ja-JP" sz="2400" kern="0" dirty="0" smtClean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1. </a:t>
              </a:r>
              <a:r>
                <a:rPr lang="en-US" altLang="ja-JP" sz="2400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Fabrication by </a:t>
              </a:r>
              <a:r>
                <a:rPr lang="en-US" altLang="ja-JP" sz="2400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e</a:t>
              </a:r>
              <a:r>
                <a:rPr lang="en-US" altLang="ja-JP" sz="2400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lectromigration technique</a:t>
              </a:r>
            </a:p>
          </p:txBody>
        </p:sp>
        <p:sp>
          <p:nvSpPr>
            <p:cNvPr id="30" name="タイトル 8"/>
            <p:cNvSpPr txBox="1">
              <a:spLocks/>
            </p:cNvSpPr>
            <p:nvPr/>
          </p:nvSpPr>
          <p:spPr bwMode="gray">
            <a:xfrm>
              <a:off x="809853" y="5578113"/>
              <a:ext cx="5622411" cy="615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R="0" lvl="0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>
                  <a:schemeClr val="accent6">
                    <a:lumMod val="75000"/>
                  </a:schemeClr>
                </a:buClr>
                <a:buSzTx/>
                <a:tabLst/>
                <a:defRPr/>
              </a:pPr>
              <a:r>
                <a:rPr lang="en-US" altLang="ja-JP" sz="2400" kern="0" dirty="0" smtClean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2. </a:t>
              </a:r>
              <a:r>
                <a:rPr lang="en-US" altLang="ja-JP" sz="2400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Observation</a:t>
              </a:r>
            </a:p>
          </p:txBody>
        </p:sp>
        <p:sp>
          <p:nvSpPr>
            <p:cNvPr id="31" name="タイトル 8"/>
            <p:cNvSpPr txBox="1">
              <a:spLocks/>
            </p:cNvSpPr>
            <p:nvPr/>
          </p:nvSpPr>
          <p:spPr bwMode="gray">
            <a:xfrm>
              <a:off x="809853" y="5981020"/>
              <a:ext cx="5622411" cy="6159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R="0" lvl="0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buClr>
                  <a:schemeClr val="accent6">
                    <a:lumMod val="75000"/>
                  </a:schemeClr>
                </a:buClr>
                <a:buSzTx/>
                <a:tabLst/>
                <a:defRPr/>
              </a:pPr>
              <a:r>
                <a:rPr lang="en-US" altLang="ja-JP" sz="2400" kern="0" dirty="0" smtClean="0">
                  <a:solidFill>
                    <a:schemeClr val="accent6">
                      <a:lumMod val="75000"/>
                    </a:schemeClr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3. </a:t>
              </a:r>
              <a:r>
                <a:rPr lang="en-US" altLang="ja-JP" sz="2400" kern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 pitchFamily="34" charset="0"/>
                  <a:ea typeface="Arial Unicode MS" pitchFamily="50" charset="-128"/>
                  <a:cs typeface="Segoe UI" pitchFamily="34" charset="0"/>
                </a:rPr>
                <a:t>Discussion</a:t>
              </a:r>
            </a:p>
          </p:txBody>
        </p:sp>
      </p:grpSp>
      <p:grpSp>
        <p:nvGrpSpPr>
          <p:cNvPr id="9" name="グループ化 8"/>
          <p:cNvGrpSpPr/>
          <p:nvPr/>
        </p:nvGrpSpPr>
        <p:grpSpPr>
          <a:xfrm>
            <a:off x="1423146" y="2748643"/>
            <a:ext cx="6297708" cy="1739186"/>
            <a:chOff x="1756314" y="2110307"/>
            <a:chExt cx="6297708" cy="1739186"/>
          </a:xfrm>
        </p:grpSpPr>
        <p:sp>
          <p:nvSpPr>
            <p:cNvPr id="21" name="角丸四角形 20"/>
            <p:cNvSpPr/>
            <p:nvPr/>
          </p:nvSpPr>
          <p:spPr>
            <a:xfrm>
              <a:off x="1756314" y="2110307"/>
              <a:ext cx="5912030" cy="1739186"/>
            </a:xfrm>
            <a:prstGeom prst="roundRect">
              <a:avLst>
                <a:gd name="adj" fmla="val 7299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" name="グループ化 4"/>
            <p:cNvGrpSpPr/>
            <p:nvPr/>
          </p:nvGrpSpPr>
          <p:grpSpPr>
            <a:xfrm>
              <a:off x="1906276" y="2129496"/>
              <a:ext cx="6147746" cy="1679732"/>
              <a:chOff x="1957552" y="2129496"/>
              <a:chExt cx="6147746" cy="1679732"/>
            </a:xfrm>
          </p:grpSpPr>
          <p:grpSp>
            <p:nvGrpSpPr>
              <p:cNvPr id="2" name="グループ化 1"/>
              <p:cNvGrpSpPr/>
              <p:nvPr/>
            </p:nvGrpSpPr>
            <p:grpSpPr>
              <a:xfrm>
                <a:off x="1957552" y="2129496"/>
                <a:ext cx="6147746" cy="1679732"/>
                <a:chOff x="599666" y="2080869"/>
                <a:chExt cx="6147746" cy="1679732"/>
              </a:xfrm>
            </p:grpSpPr>
            <p:sp>
              <p:nvSpPr>
                <p:cNvPr id="24" name="タイトル 8"/>
                <p:cNvSpPr txBox="1">
                  <a:spLocks/>
                </p:cNvSpPr>
                <p:nvPr/>
              </p:nvSpPr>
              <p:spPr bwMode="gray">
                <a:xfrm>
                  <a:off x="599666" y="2080869"/>
                  <a:ext cx="1520325" cy="6159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R="0" lvl="0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accent6">
                        <a:lumMod val="75000"/>
                      </a:schemeClr>
                    </a:buClr>
                    <a:buSzTx/>
                    <a:tabLst/>
                    <a:defRPr/>
                  </a:pPr>
                  <a:r>
                    <a:rPr lang="en-US" altLang="ja-JP" sz="2400" b="1" kern="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Target</a:t>
                  </a:r>
                  <a:r>
                    <a:rPr lang="en-US" altLang="ja-JP" sz="2400" kern="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:</a:t>
                  </a:r>
                </a:p>
              </p:txBody>
            </p:sp>
            <p:sp>
              <p:nvSpPr>
                <p:cNvPr id="25" name="タイトル 8"/>
                <p:cNvSpPr txBox="1">
                  <a:spLocks/>
                </p:cNvSpPr>
                <p:nvPr/>
              </p:nvSpPr>
              <p:spPr bwMode="gray">
                <a:xfrm>
                  <a:off x="2114532" y="2099725"/>
                  <a:ext cx="2455655" cy="6159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R="0" lvl="0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accent6">
                        <a:lumMod val="75000"/>
                      </a:schemeClr>
                    </a:buClr>
                    <a:buSzTx/>
                    <a:tabLst/>
                    <a:defRPr/>
                  </a:pPr>
                  <a:r>
                    <a:rPr lang="en-US" altLang="ja-JP" sz="2400" kern="0" dirty="0" smtClean="0">
                      <a:solidFill>
                        <a:srgbClr val="C00000"/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Al micro-wires</a:t>
                  </a:r>
                </a:p>
              </p:txBody>
            </p:sp>
            <p:sp>
              <p:nvSpPr>
                <p:cNvPr id="32" name="タイトル 8"/>
                <p:cNvSpPr txBox="1">
                  <a:spLocks/>
                </p:cNvSpPr>
                <p:nvPr/>
              </p:nvSpPr>
              <p:spPr bwMode="gray">
                <a:xfrm>
                  <a:off x="2114532" y="2442816"/>
                  <a:ext cx="3972917" cy="6159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R="0" lvl="0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accent6">
                        <a:lumMod val="75000"/>
                      </a:schemeClr>
                    </a:buClr>
                    <a:buSzTx/>
                    <a:tabLst/>
                    <a:defRPr/>
                  </a:pPr>
                  <a:r>
                    <a:rPr lang="en-US" altLang="ja-JP" sz="2400" kern="0" dirty="0" smtClean="0">
                      <a:solidFill>
                        <a:srgbClr val="C00000"/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Electromigration technique</a:t>
                  </a:r>
                </a:p>
              </p:txBody>
            </p:sp>
            <p:sp>
              <p:nvSpPr>
                <p:cNvPr id="33" name="タイトル 8"/>
                <p:cNvSpPr txBox="1">
                  <a:spLocks/>
                </p:cNvSpPr>
                <p:nvPr/>
              </p:nvSpPr>
              <p:spPr bwMode="gray">
                <a:xfrm>
                  <a:off x="599666" y="2433387"/>
                  <a:ext cx="1520325" cy="6159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R="0" lvl="0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accent6">
                        <a:lumMod val="75000"/>
                      </a:schemeClr>
                    </a:buClr>
                    <a:buSzTx/>
                    <a:tabLst/>
                    <a:defRPr/>
                  </a:pPr>
                  <a:r>
                    <a:rPr lang="en-US" altLang="ja-JP" sz="2400" b="1" kern="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Method</a:t>
                  </a:r>
                  <a:r>
                    <a:rPr lang="en-US" altLang="ja-JP" sz="2400" kern="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:</a:t>
                  </a:r>
                </a:p>
              </p:txBody>
            </p:sp>
            <p:sp>
              <p:nvSpPr>
                <p:cNvPr id="34" name="タイトル 8"/>
                <p:cNvSpPr txBox="1">
                  <a:spLocks/>
                </p:cNvSpPr>
                <p:nvPr/>
              </p:nvSpPr>
              <p:spPr bwMode="gray">
                <a:xfrm>
                  <a:off x="599666" y="2785906"/>
                  <a:ext cx="1250376" cy="6159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R="0" lvl="0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accent6">
                        <a:lumMod val="75000"/>
                      </a:schemeClr>
                    </a:buClr>
                    <a:buSzTx/>
                    <a:tabLst/>
                    <a:defRPr/>
                  </a:pPr>
                  <a:r>
                    <a:rPr lang="en-US" altLang="ja-JP" sz="2400" b="1" kern="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Scale</a:t>
                  </a:r>
                  <a:r>
                    <a:rPr lang="en-US" altLang="ja-JP" sz="2400" kern="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:</a:t>
                  </a:r>
                </a:p>
              </p:txBody>
            </p:sp>
            <p:sp>
              <p:nvSpPr>
                <p:cNvPr id="35" name="タイトル 8"/>
                <p:cNvSpPr txBox="1">
                  <a:spLocks/>
                </p:cNvSpPr>
                <p:nvPr/>
              </p:nvSpPr>
              <p:spPr bwMode="gray">
                <a:xfrm>
                  <a:off x="2114532" y="2785906"/>
                  <a:ext cx="3972917" cy="6159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R="0" lvl="0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accent6">
                        <a:lumMod val="75000"/>
                      </a:schemeClr>
                    </a:buClr>
                    <a:buSzTx/>
                    <a:tabLst/>
                    <a:defRPr/>
                  </a:pPr>
                  <a:r>
                    <a:rPr lang="en-US" altLang="ja-JP" sz="2400" kern="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Micrometer</a:t>
                  </a:r>
                </a:p>
              </p:txBody>
            </p:sp>
            <p:sp>
              <p:nvSpPr>
                <p:cNvPr id="37" name="タイトル 8"/>
                <p:cNvSpPr txBox="1">
                  <a:spLocks/>
                </p:cNvSpPr>
                <p:nvPr/>
              </p:nvSpPr>
              <p:spPr bwMode="gray">
                <a:xfrm>
                  <a:off x="2114531" y="3144635"/>
                  <a:ext cx="4632881" cy="61596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R="0" lvl="0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buClr>
                      <a:schemeClr val="accent6">
                        <a:lumMod val="75000"/>
                      </a:schemeClr>
                    </a:buClr>
                    <a:buSzTx/>
                    <a:tabLst/>
                    <a:defRPr/>
                  </a:pPr>
                  <a:r>
                    <a:rPr lang="en-US" altLang="ja-JP" sz="2400" kern="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Calibri" pitchFamily="34" charset="0"/>
                      <a:ea typeface="Arial Unicode MS" pitchFamily="50" charset="-128"/>
                      <a:cs typeface="Segoe UI" pitchFamily="34" charset="0"/>
                    </a:rPr>
                    <a:t>Specimen with 20 wires</a:t>
                  </a:r>
                </a:p>
              </p:txBody>
            </p:sp>
          </p:grpSp>
          <p:sp>
            <p:nvSpPr>
              <p:cNvPr id="36" name="タイトル 8"/>
              <p:cNvSpPr txBox="1">
                <a:spLocks/>
              </p:cNvSpPr>
              <p:nvPr/>
            </p:nvSpPr>
            <p:spPr bwMode="gray">
              <a:xfrm>
                <a:off x="1957552" y="3193262"/>
                <a:ext cx="1365944" cy="6159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R="0" lvl="0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buClr>
                    <a:schemeClr val="accent6">
                      <a:lumMod val="75000"/>
                    </a:schemeClr>
                  </a:buClr>
                  <a:buSzTx/>
                  <a:tabLst/>
                  <a:defRPr/>
                </a:pPr>
                <a:r>
                  <a:rPr lang="en-US" altLang="ja-JP" sz="2400" b="1" kern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ea typeface="Arial Unicode MS" pitchFamily="50" charset="-128"/>
                    <a:cs typeface="Segoe UI" pitchFamily="34" charset="0"/>
                  </a:rPr>
                  <a:t>Number</a:t>
                </a:r>
                <a:r>
                  <a:rPr lang="en-US" altLang="ja-JP" sz="2400" kern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Calibri" pitchFamily="34" charset="0"/>
                    <a:ea typeface="Arial Unicode MS" pitchFamily="50" charset="-128"/>
                    <a:cs typeface="Segoe UI" pitchFamily="34" charset="0"/>
                  </a:rPr>
                  <a:t>:</a:t>
                </a:r>
              </a:p>
            </p:txBody>
          </p:sp>
        </p:grpSp>
      </p:grpSp>
      <p:sp>
        <p:nvSpPr>
          <p:cNvPr id="41" name="タイトル 8"/>
          <p:cNvSpPr txBox="1">
            <a:spLocks/>
          </p:cNvSpPr>
          <p:nvPr/>
        </p:nvSpPr>
        <p:spPr bwMode="gray">
          <a:xfrm>
            <a:off x="3815916" y="2052984"/>
            <a:ext cx="1512168" cy="61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Tx/>
              <a:tabLst/>
              <a:defRPr/>
            </a:pPr>
            <a:r>
              <a:rPr lang="en-US" altLang="ja-JP" sz="2800" kern="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Arial Unicode MS" pitchFamily="50" charset="-128"/>
                <a:cs typeface="Segoe UI" pitchFamily="34" charset="0"/>
              </a:rPr>
              <a:t>Why?</a:t>
            </a:r>
            <a:endParaRPr lang="en-US" altLang="ja-JP" sz="2800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Arial Unicode MS" pitchFamily="50" charset="-128"/>
              <a:cs typeface="Segoe UI" pitchFamily="34" charset="0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3330772" y="2001109"/>
            <a:ext cx="2592288" cy="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タイトル 8"/>
          <p:cNvSpPr txBox="1">
            <a:spLocks/>
          </p:cNvSpPr>
          <p:nvPr/>
        </p:nvSpPr>
        <p:spPr bwMode="gray">
          <a:xfrm>
            <a:off x="585487" y="1540073"/>
            <a:ext cx="8306993" cy="615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R="0" lvl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Tx/>
              <a:tabLst/>
              <a:defRPr/>
            </a:pPr>
            <a:r>
              <a:rPr lang="en-US" altLang="ja-JP" sz="28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Arial Unicode MS" pitchFamily="50" charset="-128"/>
                <a:cs typeface="Segoe UI" pitchFamily="34" charset="0"/>
              </a:rPr>
              <a:t>Investigation of a bending structure</a:t>
            </a:r>
            <a:r>
              <a:rPr lang="en-US" altLang="ja-JP" sz="28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Arial Unicode MS" pitchFamily="50" charset="-128"/>
                <a:cs typeface="Segoe UI" pitchFamily="34" charset="0"/>
              </a:rPr>
              <a:t> of micro-wires </a:t>
            </a:r>
          </a:p>
        </p:txBody>
      </p:sp>
    </p:spTree>
    <p:extLst>
      <p:ext uri="{BB962C8B-B14F-4D97-AF65-F5344CB8AC3E}">
        <p14:creationId xmlns:p14="http://schemas.microsoft.com/office/powerpoint/2010/main" val="393758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角丸四角形 11"/>
          <p:cNvSpPr/>
          <p:nvPr/>
        </p:nvSpPr>
        <p:spPr>
          <a:xfrm>
            <a:off x="359964" y="3645024"/>
            <a:ext cx="4248472" cy="2799999"/>
          </a:xfrm>
          <a:prstGeom prst="roundRect">
            <a:avLst>
              <a:gd name="adj" fmla="val 211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630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1" name="テキスト ボックス 70"/>
          <p:cNvSpPr txBox="1"/>
          <p:nvPr/>
        </p:nvSpPr>
        <p:spPr>
          <a:xfrm>
            <a:off x="186110" y="893862"/>
            <a:ext cx="26633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b="1" dirty="0" smtClean="0">
                <a:solidFill>
                  <a:srgbClr val="00411A"/>
                </a:solidFill>
                <a:latin typeface="Calibri" pitchFamily="34" charset="0"/>
              </a:rPr>
              <a:t>Electromigration</a:t>
            </a:r>
            <a:endParaRPr kumimoji="1" lang="ja-JP" altLang="en-US" sz="2400" b="1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76" name="テキスト ボックス 75"/>
          <p:cNvSpPr txBox="1"/>
          <p:nvPr/>
        </p:nvSpPr>
        <p:spPr>
          <a:xfrm>
            <a:off x="3573490" y="1000718"/>
            <a:ext cx="4765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Atomic diffusion</a:t>
            </a:r>
            <a:r>
              <a:rPr lang="en-US" altLang="ja-JP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</a:t>
            </a:r>
            <a:r>
              <a:rPr lang="en-US" altLang="ja-JP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with</a:t>
            </a:r>
            <a:r>
              <a:rPr lang="en-US" altLang="ja-JP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high-density </a:t>
            </a:r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electron flow</a:t>
            </a:r>
            <a:endParaRPr kumimoji="1" lang="ja-JP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15" name="1 つの角を切り取った四角形 14"/>
          <p:cNvSpPr/>
          <p:nvPr/>
        </p:nvSpPr>
        <p:spPr>
          <a:xfrm>
            <a:off x="358041" y="3469530"/>
            <a:ext cx="1549672" cy="360040"/>
          </a:xfrm>
          <a:prstGeom prst="snip1Rect">
            <a:avLst>
              <a:gd name="adj" fmla="val 46682"/>
            </a:avLst>
          </a:prstGeom>
          <a:solidFill>
            <a:srgbClr val="630B0C"/>
          </a:solidFill>
          <a:ln>
            <a:solidFill>
              <a:srgbClr val="630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84431" y="3420687"/>
            <a:ext cx="15543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 smtClean="0">
                <a:solidFill>
                  <a:schemeClr val="bg1"/>
                </a:solidFill>
                <a:latin typeface="Calibri" pitchFamily="34" charset="0"/>
              </a:rPr>
              <a:t>Utilization</a:t>
            </a:r>
            <a:endParaRPr kumimoji="1" lang="ja-JP" alt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30" y="4653136"/>
            <a:ext cx="1941819" cy="144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6" name="正方形/長方形 25"/>
          <p:cNvSpPr/>
          <p:nvPr/>
        </p:nvSpPr>
        <p:spPr>
          <a:xfrm>
            <a:off x="360620" y="6084954"/>
            <a:ext cx="24143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ja-JP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Fig. 5  </a:t>
            </a:r>
            <a:r>
              <a:rPr lang="en-US" altLang="ja-JP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Fabrication of Al thin wire </a:t>
            </a:r>
          </a:p>
          <a:p>
            <a:pPr algn="just">
              <a:lnSpc>
                <a:spcPts val="1200"/>
              </a:lnSpc>
            </a:pPr>
            <a:r>
              <a:rPr lang="en-US" altLang="ja-JP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by EM </a:t>
            </a:r>
            <a:r>
              <a:rPr lang="en-US" altLang="ja-JP" sz="11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15</a:t>
            </a:r>
            <a:r>
              <a:rPr lang="en-US" altLang="ja-JP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27" name="タイトル 1"/>
          <p:cNvSpPr txBox="1">
            <a:spLocks/>
          </p:cNvSpPr>
          <p:nvPr/>
        </p:nvSpPr>
        <p:spPr bwMode="gray">
          <a:xfrm>
            <a:off x="398721" y="3825488"/>
            <a:ext cx="405405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kern="0" dirty="0" smtClean="0">
                <a:solidFill>
                  <a:srgbClr val="630B0C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Application</a:t>
            </a:r>
            <a:r>
              <a:rPr lang="en-US" altLang="ja-JP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 utilizing electromigration</a:t>
            </a:r>
            <a:endParaRPr kumimoji="1" lang="ja-JP" altLang="en-US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8" name="タイトル 1"/>
          <p:cNvSpPr txBox="1">
            <a:spLocks/>
          </p:cNvSpPr>
          <p:nvPr/>
        </p:nvSpPr>
        <p:spPr bwMode="gray">
          <a:xfrm>
            <a:off x="372433" y="4332528"/>
            <a:ext cx="226710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Micro/nano-wire</a:t>
            </a:r>
            <a:r>
              <a:rPr kumimoji="1" lang="en-US" altLang="ja-JP" sz="1600" i="0" u="none" strike="noStrike" kern="0" cap="none" spc="0" normalizeH="0" baseline="3000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15</a:t>
            </a:r>
            <a:endParaRPr kumimoji="1" lang="ja-JP" altLang="en-US" sz="1600" i="0" u="none" strike="noStrike" kern="0" cap="none" spc="0" normalizeH="0" baseline="30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46" name="タイトル 1"/>
          <p:cNvSpPr txBox="1">
            <a:spLocks/>
          </p:cNvSpPr>
          <p:nvPr/>
        </p:nvSpPr>
        <p:spPr bwMode="gray">
          <a:xfrm>
            <a:off x="580900" y="2870576"/>
            <a:ext cx="1254692" cy="53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Vacancies </a:t>
            </a:r>
            <a:r>
              <a:rPr lang="en-US" altLang="ja-JP" sz="1600" kern="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13</a:t>
            </a:r>
            <a:endParaRPr kumimoji="1" lang="ja-JP" altLang="en-US" sz="1600" i="0" u="none" strike="noStrike" kern="0" cap="none" spc="0" normalizeH="0" baseline="30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303877" y="1462850"/>
            <a:ext cx="786276" cy="429452"/>
            <a:chOff x="326102" y="1462850"/>
            <a:chExt cx="786276" cy="429452"/>
          </a:xfrm>
        </p:grpSpPr>
        <p:sp>
          <p:nvSpPr>
            <p:cNvPr id="52" name="角丸四角形 51"/>
            <p:cNvSpPr/>
            <p:nvPr/>
          </p:nvSpPr>
          <p:spPr>
            <a:xfrm>
              <a:off x="375218" y="1533560"/>
              <a:ext cx="688045" cy="288032"/>
            </a:xfrm>
            <a:prstGeom prst="roundRect">
              <a:avLst>
                <a:gd name="adj" fmla="val 6746"/>
              </a:avLst>
            </a:prstGeom>
            <a:solidFill>
              <a:srgbClr val="322B29"/>
            </a:solidFill>
            <a:ln>
              <a:solidFill>
                <a:srgbClr val="322B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タイトル 1"/>
            <p:cNvSpPr txBox="1">
              <a:spLocks/>
            </p:cNvSpPr>
            <p:nvPr/>
          </p:nvSpPr>
          <p:spPr bwMode="gray">
            <a:xfrm>
              <a:off x="326102" y="1462850"/>
              <a:ext cx="786276" cy="429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b="1" i="0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Calibri" pitchFamily="34" charset="0"/>
                  <a:ea typeface="メイリオ" pitchFamily="50" charset="-128"/>
                  <a:cs typeface="メイリオ" pitchFamily="50" charset="-128"/>
                </a:rPr>
                <a:t>Voids</a:t>
              </a:r>
              <a:endParaRPr kumimoji="1" lang="ja-JP" altLang="en-US" b="1" i="0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54" name="グループ化 53"/>
          <p:cNvGrpSpPr/>
          <p:nvPr/>
        </p:nvGrpSpPr>
        <p:grpSpPr>
          <a:xfrm>
            <a:off x="7134255" y="1462850"/>
            <a:ext cx="1060204" cy="429452"/>
            <a:chOff x="6994226" y="2278170"/>
            <a:chExt cx="1060204" cy="429452"/>
          </a:xfrm>
        </p:grpSpPr>
        <p:sp>
          <p:nvSpPr>
            <p:cNvPr id="40" name="角丸四角形 39"/>
            <p:cNvSpPr/>
            <p:nvPr/>
          </p:nvSpPr>
          <p:spPr>
            <a:xfrm>
              <a:off x="7092280" y="2348880"/>
              <a:ext cx="864096" cy="288032"/>
            </a:xfrm>
            <a:prstGeom prst="roundRect">
              <a:avLst>
                <a:gd name="adj" fmla="val 6746"/>
              </a:avLst>
            </a:prstGeom>
            <a:solidFill>
              <a:srgbClr val="322B29"/>
            </a:solidFill>
            <a:ln>
              <a:solidFill>
                <a:srgbClr val="322B2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タイトル 1"/>
            <p:cNvSpPr txBox="1">
              <a:spLocks/>
            </p:cNvSpPr>
            <p:nvPr/>
          </p:nvSpPr>
          <p:spPr bwMode="gray">
            <a:xfrm>
              <a:off x="6994226" y="2278170"/>
              <a:ext cx="1060204" cy="4294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b="1" i="0" strike="noStrike" kern="0" cap="none" spc="0" normalizeH="0" baseline="0" noProof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Calibri" pitchFamily="34" charset="0"/>
                  <a:ea typeface="メイリオ" pitchFamily="50" charset="-128"/>
                  <a:cs typeface="メイリオ" pitchFamily="50" charset="-128"/>
                </a:rPr>
                <a:t>Hillocks</a:t>
              </a:r>
              <a:endParaRPr kumimoji="1" lang="ja-JP" altLang="en-US" b="1" i="0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endParaRPr>
            </a:p>
          </p:txBody>
        </p:sp>
      </p:grpSp>
      <p:sp>
        <p:nvSpPr>
          <p:cNvPr id="55" name="タイトル 1"/>
          <p:cNvSpPr txBox="1">
            <a:spLocks/>
          </p:cNvSpPr>
          <p:nvPr/>
        </p:nvSpPr>
        <p:spPr bwMode="gray">
          <a:xfrm>
            <a:off x="7127905" y="2870576"/>
            <a:ext cx="1669707" cy="531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Accumulations </a:t>
            </a:r>
            <a:r>
              <a:rPr lang="en-US" altLang="ja-JP" sz="1600" kern="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14</a:t>
            </a:r>
            <a:endParaRPr kumimoji="1" lang="ja-JP" altLang="en-US" sz="1600" i="0" u="none" strike="noStrike" kern="0" cap="none" spc="0" normalizeH="0" baseline="30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3251880" y="3002554"/>
            <a:ext cx="28505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Fig. </a:t>
            </a:r>
            <a:r>
              <a:rPr lang="en-US" altLang="ja-JP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4</a:t>
            </a:r>
            <a:r>
              <a:rPr kumimoji="1" lang="en-US" altLang="ja-JP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 </a:t>
            </a:r>
            <a:r>
              <a:rPr kumimoji="1" lang="en-US" altLang="ja-JP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The illustration of the EM principle.</a:t>
            </a:r>
            <a:endParaRPr kumimoji="1" lang="ja-JP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4422471" y="6485274"/>
            <a:ext cx="42514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15.   M. Saka and R. Nakanishi, </a:t>
            </a:r>
            <a:r>
              <a:rPr lang="en-US" altLang="ja-JP" sz="1000" i="1" dirty="0" smtClean="0">
                <a:solidFill>
                  <a:schemeClr val="bg1"/>
                </a:solidFill>
                <a:latin typeface="Calibri" pitchFamily="34" charset="0"/>
              </a:rPr>
              <a:t>Mater. Lett.,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ja-JP" sz="1000" b="1" dirty="0" smtClean="0">
                <a:solidFill>
                  <a:schemeClr val="bg1"/>
                </a:solidFill>
                <a:latin typeface="Calibri" pitchFamily="34" charset="0"/>
              </a:rPr>
              <a:t>60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 (2006) 2129.</a:t>
            </a:r>
          </a:p>
          <a:p>
            <a:pPr marL="228600" indent="-228600"/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16</a:t>
            </a:r>
            <a:r>
              <a:rPr lang="en-US" altLang="ja-JP" sz="1000" dirty="0">
                <a:solidFill>
                  <a:schemeClr val="bg1"/>
                </a:solidFill>
                <a:latin typeface="Calibri" pitchFamily="34" charset="0"/>
              </a:rPr>
              <a:t>.  </a:t>
            </a:r>
            <a:r>
              <a:rPr lang="en-US" altLang="ja-JP" sz="1000" dirty="0" smtClean="0">
                <a:solidFill>
                  <a:schemeClr val="bg1"/>
                </a:solidFill>
                <a:latin typeface="Calibri" pitchFamily="34" charset="0"/>
              </a:rPr>
              <a:t>  </a:t>
            </a:r>
            <a:r>
              <a:rPr lang="en-US" altLang="ja-JP" sz="1000" dirty="0">
                <a:solidFill>
                  <a:schemeClr val="bg1"/>
                </a:solidFill>
                <a:latin typeface="Calibri" pitchFamily="34" charset="0"/>
              </a:rPr>
              <a:t>Y. Lu, H. Tohmyoh and M. Saka, </a:t>
            </a:r>
            <a:r>
              <a:rPr lang="en-US" altLang="ja-JP" sz="1000" i="1" dirty="0">
                <a:solidFill>
                  <a:schemeClr val="bg1"/>
                </a:solidFill>
                <a:latin typeface="Calibri" pitchFamily="34" charset="0"/>
              </a:rPr>
              <a:t>J. Phys. D: Appl. Phys.</a:t>
            </a:r>
            <a:r>
              <a:rPr lang="en-US" altLang="ja-JP" sz="1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altLang="ja-JP" sz="1000" b="1" dirty="0">
                <a:solidFill>
                  <a:schemeClr val="bg1"/>
                </a:solidFill>
                <a:latin typeface="Calibri" pitchFamily="34" charset="0"/>
              </a:rPr>
              <a:t>44</a:t>
            </a:r>
            <a:r>
              <a:rPr lang="en-US" altLang="ja-JP" sz="1000" dirty="0">
                <a:solidFill>
                  <a:schemeClr val="bg1"/>
                </a:solidFill>
                <a:latin typeface="Calibri" pitchFamily="34" charset="0"/>
              </a:rPr>
              <a:t> (2011) 045501.</a:t>
            </a:r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179512" y="6484929"/>
            <a:ext cx="43476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ja-JP" sz="1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13. </a:t>
            </a:r>
            <a:r>
              <a:rPr lang="en-US" altLang="ja-JP" sz="1000" dirty="0">
                <a:solidFill>
                  <a:schemeClr val="bg1"/>
                </a:solidFill>
                <a:latin typeface="Calibri" panose="020F0502020204030204" pitchFamily="34" charset="0"/>
              </a:rPr>
              <a:t>A.H. Fischer, A. Abel, M. </a:t>
            </a:r>
            <a:r>
              <a:rPr lang="en-US" altLang="ja-JP" sz="1000" dirty="0" err="1">
                <a:solidFill>
                  <a:schemeClr val="bg1"/>
                </a:solidFill>
                <a:latin typeface="Calibri" panose="020F0502020204030204" pitchFamily="34" charset="0"/>
              </a:rPr>
              <a:t>Lepper</a:t>
            </a:r>
            <a:r>
              <a:rPr lang="en-US" altLang="ja-JP" sz="1000" dirty="0">
                <a:solidFill>
                  <a:schemeClr val="bg1"/>
                </a:solidFill>
                <a:latin typeface="Calibri" panose="020F0502020204030204" pitchFamily="34" charset="0"/>
              </a:rPr>
              <a:t>, et al., </a:t>
            </a:r>
            <a:r>
              <a:rPr lang="en-US" altLang="ja-JP" sz="1000" i="1" dirty="0">
                <a:solidFill>
                  <a:schemeClr val="bg1"/>
                </a:solidFill>
                <a:latin typeface="Calibri" panose="020F0502020204030204" pitchFamily="34" charset="0"/>
              </a:rPr>
              <a:t>Microelectron. Reliab.</a:t>
            </a:r>
            <a:r>
              <a:rPr lang="en-US" altLang="ja-JP" sz="1000" dirty="0">
                <a:solidFill>
                  <a:schemeClr val="bg1"/>
                </a:solidFill>
                <a:latin typeface="Calibri" panose="020F0502020204030204" pitchFamily="34" charset="0"/>
              </a:rPr>
              <a:t>, </a:t>
            </a:r>
            <a:r>
              <a:rPr lang="en-US" altLang="ja-JP" sz="1000" b="1" dirty="0">
                <a:solidFill>
                  <a:schemeClr val="bg1"/>
                </a:solidFill>
                <a:latin typeface="Calibri" panose="020F0502020204030204" pitchFamily="34" charset="0"/>
              </a:rPr>
              <a:t>41</a:t>
            </a:r>
            <a:r>
              <a:rPr lang="en-US" altLang="ja-JP" sz="1000" dirty="0">
                <a:solidFill>
                  <a:schemeClr val="bg1"/>
                </a:solidFill>
                <a:latin typeface="Calibri" panose="020F0502020204030204" pitchFamily="34" charset="0"/>
              </a:rPr>
              <a:t> (2001) 445.</a:t>
            </a:r>
          </a:p>
          <a:p>
            <a:pPr>
              <a:spcBef>
                <a:spcPct val="0"/>
              </a:spcBef>
              <a:buNone/>
            </a:pPr>
            <a:r>
              <a:rPr lang="en-US" altLang="ja-JP" sz="1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14. </a:t>
            </a:r>
            <a:r>
              <a:rPr lang="en-US" altLang="ja-JP" sz="1000" dirty="0">
                <a:solidFill>
                  <a:schemeClr val="bg1"/>
                </a:solidFill>
                <a:latin typeface="Calibri" panose="020F0502020204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I.A. Blech, </a:t>
            </a:r>
            <a:r>
              <a:rPr lang="en-US" altLang="ja-JP" sz="1000" i="1" dirty="0">
                <a:solidFill>
                  <a:schemeClr val="bg1"/>
                </a:solidFill>
                <a:latin typeface="Calibri" panose="020F0502020204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J. Appl. Phys.</a:t>
            </a:r>
            <a:r>
              <a:rPr lang="en-US" altLang="ja-JP" sz="1000" dirty="0">
                <a:solidFill>
                  <a:schemeClr val="bg1"/>
                </a:solidFill>
                <a:latin typeface="Calibri" panose="020F0502020204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altLang="ja-JP" sz="1000" b="1" dirty="0">
                <a:solidFill>
                  <a:schemeClr val="bg1"/>
                </a:solidFill>
                <a:latin typeface="Calibri" panose="020F0502020204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47</a:t>
            </a:r>
            <a:r>
              <a:rPr lang="en-US" altLang="ja-JP" sz="1000" dirty="0">
                <a:solidFill>
                  <a:schemeClr val="bg1"/>
                </a:solidFill>
                <a:latin typeface="Calibri" panose="020F050202020403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(1976) 1203.</a:t>
            </a:r>
            <a:endParaRPr lang="en-US" altLang="ja-JP" sz="1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正方形/長方形 60"/>
          <p:cNvSpPr/>
          <p:nvPr/>
        </p:nvSpPr>
        <p:spPr>
          <a:xfrm>
            <a:off x="2414944" y="6084954"/>
            <a:ext cx="2483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ja-JP" sz="11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Fig. 6  </a:t>
            </a:r>
            <a:r>
              <a:rPr lang="en-US" altLang="ja-JP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Fabrication of  a micro-belt</a:t>
            </a:r>
          </a:p>
          <a:p>
            <a:pPr algn="just">
              <a:lnSpc>
                <a:spcPts val="1200"/>
              </a:lnSpc>
            </a:pPr>
            <a:r>
              <a:rPr lang="en-US" altLang="ja-JP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by EM </a:t>
            </a:r>
            <a:r>
              <a:rPr lang="en-US" altLang="ja-JP" sz="1100" baseline="30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16</a:t>
            </a:r>
            <a:r>
              <a:rPr lang="en-US" altLang="ja-JP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62" name="タイトル 1"/>
          <p:cNvSpPr txBox="1">
            <a:spLocks/>
          </p:cNvSpPr>
          <p:nvPr/>
        </p:nvSpPr>
        <p:spPr bwMode="gray">
          <a:xfrm>
            <a:off x="186110" y="5333"/>
            <a:ext cx="77724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2800" b="0" cap="none" spc="100" baseline="0">
                <a:ln>
                  <a:noFill/>
                </a:ln>
                <a:solidFill>
                  <a:srgbClr val="00411A"/>
                </a:solidFill>
                <a:effectLst/>
                <a:latin typeface="Calibri" pitchFamily="34" charset="0"/>
                <a:ea typeface="メイリオ" pitchFamily="50" charset="-128"/>
                <a:cs typeface="メイリオ" pitchFamily="5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3600">
                <a:solidFill>
                  <a:schemeClr val="bg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r>
              <a:rPr lang="en-US" altLang="ja-JP" sz="3600" b="1" kern="0" dirty="0" smtClean="0"/>
              <a:t>Principle</a:t>
            </a:r>
            <a:endParaRPr lang="ja-JP" altLang="en-US" sz="3600" b="1" kern="0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2217342" y="185428"/>
            <a:ext cx="33430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What’s </a:t>
            </a:r>
            <a:r>
              <a:rPr lang="en-US" altLang="ja-JP" sz="2400" dirty="0" smtClean="0">
                <a:solidFill>
                  <a:srgbClr val="C00000"/>
                </a:solidFill>
                <a:latin typeface="Calibri" pitchFamily="34" charset="0"/>
              </a:rPr>
              <a:t>Electromigration</a:t>
            </a:r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?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66" name="テキスト ボックス 65"/>
          <p:cNvSpPr txBox="1"/>
          <p:nvPr/>
        </p:nvSpPr>
        <p:spPr>
          <a:xfrm>
            <a:off x="2015622" y="175903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|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cxnSp>
        <p:nvCxnSpPr>
          <p:cNvPr id="5" name="直線コネクタ 4"/>
          <p:cNvCxnSpPr/>
          <p:nvPr/>
        </p:nvCxnSpPr>
        <p:spPr>
          <a:xfrm>
            <a:off x="296779" y="1300510"/>
            <a:ext cx="7902177" cy="0"/>
          </a:xfrm>
          <a:prstGeom prst="line">
            <a:avLst/>
          </a:prstGeom>
          <a:ln w="15875" cap="rnd">
            <a:solidFill>
              <a:srgbClr val="0041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/>
          <p:cNvSpPr txBox="1"/>
          <p:nvPr/>
        </p:nvSpPr>
        <p:spPr>
          <a:xfrm>
            <a:off x="2694867" y="923578"/>
            <a:ext cx="797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 smtClean="0">
                <a:solidFill>
                  <a:srgbClr val="00411A"/>
                </a:solidFill>
                <a:latin typeface="Calibri" pitchFamily="34" charset="0"/>
              </a:rPr>
              <a:t>(EM)</a:t>
            </a:r>
            <a:endParaRPr kumimoji="1" lang="ja-JP" altLang="en-US" sz="2000" b="1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A813-DCE5-4F40-B556-C281CDB16A52}" type="slidenum">
              <a:rPr lang="ja-JP" altLang="en-US" smtClean="0"/>
              <a:pPr/>
              <a:t>6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pic>
        <p:nvPicPr>
          <p:cNvPr id="63" name="図 6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800" y="1757327"/>
            <a:ext cx="4802400" cy="1235116"/>
          </a:xfrm>
          <a:prstGeom prst="rect">
            <a:avLst/>
          </a:prstGeom>
        </p:spPr>
      </p:pic>
      <p:pic>
        <p:nvPicPr>
          <p:cNvPr id="64" name="図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854596"/>
            <a:ext cx="1677987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図 67"/>
          <p:cNvPicPr>
            <a:picLocks noChangeAspect="1"/>
          </p:cNvPicPr>
          <p:nvPr/>
        </p:nvPicPr>
        <p:blipFill rotWithShape="1">
          <a:blip r:embed="rId6"/>
          <a:srcRect t="-1" b="32483"/>
          <a:stretch/>
        </p:blipFill>
        <p:spPr>
          <a:xfrm>
            <a:off x="7235613" y="1875671"/>
            <a:ext cx="1283987" cy="1151643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44" name="グループ化 43"/>
          <p:cNvGrpSpPr/>
          <p:nvPr/>
        </p:nvGrpSpPr>
        <p:grpSpPr>
          <a:xfrm>
            <a:off x="6804248" y="3959426"/>
            <a:ext cx="1934884" cy="1851297"/>
            <a:chOff x="102091" y="3751918"/>
            <a:chExt cx="2216658" cy="2120898"/>
          </a:xfrm>
        </p:grpSpPr>
        <p:grpSp>
          <p:nvGrpSpPr>
            <p:cNvPr id="45" name="グループ化 44"/>
            <p:cNvGrpSpPr/>
            <p:nvPr/>
          </p:nvGrpSpPr>
          <p:grpSpPr>
            <a:xfrm>
              <a:off x="102091" y="3807521"/>
              <a:ext cx="2216658" cy="2065295"/>
              <a:chOff x="102091" y="3807521"/>
              <a:chExt cx="2216658" cy="2065295"/>
            </a:xfrm>
          </p:grpSpPr>
          <p:sp>
            <p:nvSpPr>
              <p:cNvPr id="53" name="角丸四角形 52"/>
              <p:cNvSpPr/>
              <p:nvPr/>
            </p:nvSpPr>
            <p:spPr>
              <a:xfrm>
                <a:off x="102091" y="4071283"/>
                <a:ext cx="2216658" cy="1801533"/>
              </a:xfrm>
              <a:prstGeom prst="roundRect">
                <a:avLst>
                  <a:gd name="adj" fmla="val 1646"/>
                </a:avLst>
              </a:prstGeom>
              <a:solidFill>
                <a:schemeClr val="bg1"/>
              </a:solidFill>
              <a:ln w="19050">
                <a:noFill/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pic>
            <p:nvPicPr>
              <p:cNvPr id="57" name="図 56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3169" y="3807521"/>
                <a:ext cx="2050913" cy="1993140"/>
              </a:xfrm>
              <a:prstGeom prst="rect">
                <a:avLst/>
              </a:prstGeom>
            </p:spPr>
          </p:pic>
        </p:grpSp>
        <p:grpSp>
          <p:nvGrpSpPr>
            <p:cNvPr id="48" name="グループ化 47"/>
            <p:cNvGrpSpPr>
              <a:grpSpLocks/>
            </p:cNvGrpSpPr>
            <p:nvPr/>
          </p:nvGrpSpPr>
          <p:grpSpPr bwMode="auto">
            <a:xfrm>
              <a:off x="1533525" y="3751918"/>
              <a:ext cx="573088" cy="444500"/>
              <a:chOff x="6155949" y="3933348"/>
              <a:chExt cx="635654" cy="493887"/>
            </a:xfrm>
          </p:grpSpPr>
          <p:sp>
            <p:nvSpPr>
              <p:cNvPr id="49" name="正方形/長方形 48"/>
              <p:cNvSpPr/>
              <p:nvPr/>
            </p:nvSpPr>
            <p:spPr>
              <a:xfrm>
                <a:off x="6155949" y="4053292"/>
                <a:ext cx="517679" cy="3739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ja-JP" altLang="en-US"/>
              </a:p>
            </p:txBody>
          </p:sp>
          <p:pic>
            <p:nvPicPr>
              <p:cNvPr id="50" name="図 29"/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97011" y="3933348"/>
                <a:ext cx="594592" cy="4638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58" name="図 5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782" y="4262621"/>
            <a:ext cx="1790208" cy="1502046"/>
          </a:xfrm>
          <a:prstGeom prst="rect">
            <a:avLst/>
          </a:prstGeom>
        </p:spPr>
      </p:pic>
      <p:sp>
        <p:nvSpPr>
          <p:cNvPr id="69" name="テキスト ボックス 68"/>
          <p:cNvSpPr txBox="1"/>
          <p:nvPr/>
        </p:nvSpPr>
        <p:spPr>
          <a:xfrm>
            <a:off x="5350539" y="5709916"/>
            <a:ext cx="81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Before</a:t>
            </a:r>
            <a:endParaRPr kumimoji="1" lang="ja-JP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7257042" y="5709916"/>
            <a:ext cx="672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After</a:t>
            </a:r>
            <a:endParaRPr kumimoji="1" lang="ja-JP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72" name="Picture 3"/>
          <p:cNvPicPr>
            <a:picLocks noChangeAspect="1" noChangeArrowheads="1"/>
          </p:cNvPicPr>
          <p:nvPr/>
        </p:nvPicPr>
        <p:blipFill>
          <a:blip r:embed="rId10" cstate="print"/>
          <a:srcRect b="50760"/>
          <a:stretch>
            <a:fillRect/>
          </a:stretch>
        </p:blipFill>
        <p:spPr bwMode="auto">
          <a:xfrm>
            <a:off x="2520781" y="4655780"/>
            <a:ext cx="1931996" cy="144006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5" name="タイトル 1"/>
          <p:cNvSpPr txBox="1">
            <a:spLocks/>
          </p:cNvSpPr>
          <p:nvPr/>
        </p:nvSpPr>
        <p:spPr bwMode="gray">
          <a:xfrm>
            <a:off x="2415570" y="4332528"/>
            <a:ext cx="2267105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Micro/nano-belt</a:t>
            </a:r>
            <a:r>
              <a:rPr kumimoji="1" lang="en-US" altLang="ja-JP" sz="1600" i="0" u="none" strike="noStrike" kern="0" cap="none" spc="0" normalizeH="0" baseline="3000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itchFamily="34" charset="0"/>
                <a:ea typeface="メイリオ" pitchFamily="50" charset="-128"/>
                <a:cs typeface="メイリオ" pitchFamily="50" charset="-128"/>
              </a:rPr>
              <a:t>16</a:t>
            </a:r>
            <a:endParaRPr kumimoji="1" lang="ja-JP" altLang="en-US" sz="1600" i="0" u="none" strike="noStrike" kern="0" cap="none" spc="0" normalizeH="0" baseline="3000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73" name="タイトル 1"/>
          <p:cNvSpPr txBox="1">
            <a:spLocks/>
          </p:cNvSpPr>
          <p:nvPr/>
        </p:nvSpPr>
        <p:spPr bwMode="gray">
          <a:xfrm>
            <a:off x="398721" y="4093438"/>
            <a:ext cx="4054056" cy="327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kern="0" noProof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EM technique </a:t>
            </a:r>
            <a:r>
              <a:rPr lang="en-US" altLang="ja-JP" sz="2000" b="1" kern="0" noProof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is fabrication method</a:t>
            </a:r>
            <a:endParaRPr kumimoji="1" lang="ja-JP" altLang="en-US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82290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図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3" y="1334394"/>
            <a:ext cx="2449604" cy="2055302"/>
          </a:xfrm>
          <a:prstGeom prst="rect">
            <a:avLst/>
          </a:prstGeom>
        </p:spPr>
      </p:pic>
      <p:grpSp>
        <p:nvGrpSpPr>
          <p:cNvPr id="14" name="グループ化 13"/>
          <p:cNvGrpSpPr/>
          <p:nvPr/>
        </p:nvGrpSpPr>
        <p:grpSpPr>
          <a:xfrm>
            <a:off x="4860032" y="804962"/>
            <a:ext cx="3384376" cy="2668488"/>
            <a:chOff x="4860032" y="804962"/>
            <a:chExt cx="3384376" cy="2668488"/>
          </a:xfrm>
        </p:grpSpPr>
        <p:sp>
          <p:nvSpPr>
            <p:cNvPr id="10" name="正方形/長方形 9"/>
            <p:cNvSpPr/>
            <p:nvPr/>
          </p:nvSpPr>
          <p:spPr>
            <a:xfrm>
              <a:off x="4860032" y="804962"/>
              <a:ext cx="3384376" cy="26367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32" name="グループ化 31"/>
            <p:cNvGrpSpPr/>
            <p:nvPr/>
          </p:nvGrpSpPr>
          <p:grpSpPr>
            <a:xfrm>
              <a:off x="5111148" y="940258"/>
              <a:ext cx="2647570" cy="2533192"/>
              <a:chOff x="102091" y="3751918"/>
              <a:chExt cx="2216658" cy="2120898"/>
            </a:xfrm>
          </p:grpSpPr>
          <p:grpSp>
            <p:nvGrpSpPr>
              <p:cNvPr id="33" name="グループ化 32"/>
              <p:cNvGrpSpPr/>
              <p:nvPr/>
            </p:nvGrpSpPr>
            <p:grpSpPr>
              <a:xfrm>
                <a:off x="102091" y="3807521"/>
                <a:ext cx="2216658" cy="2065295"/>
                <a:chOff x="102091" y="3807521"/>
                <a:chExt cx="2216658" cy="2065295"/>
              </a:xfrm>
            </p:grpSpPr>
            <p:sp>
              <p:nvSpPr>
                <p:cNvPr id="37" name="角丸四角形 36"/>
                <p:cNvSpPr/>
                <p:nvPr/>
              </p:nvSpPr>
              <p:spPr>
                <a:xfrm>
                  <a:off x="102091" y="4071283"/>
                  <a:ext cx="2216658" cy="1801533"/>
                </a:xfrm>
                <a:prstGeom prst="roundRect">
                  <a:avLst>
                    <a:gd name="adj" fmla="val 1646"/>
                  </a:avLst>
                </a:prstGeom>
                <a:solidFill>
                  <a:schemeClr val="bg1"/>
                </a:solidFill>
                <a:ln w="19050">
                  <a:noFill/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pic>
              <p:nvPicPr>
                <p:cNvPr id="38" name="図 37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3169" y="3807521"/>
                  <a:ext cx="2050913" cy="1993140"/>
                </a:xfrm>
                <a:prstGeom prst="rect">
                  <a:avLst/>
                </a:prstGeom>
              </p:spPr>
            </p:pic>
          </p:grpSp>
          <p:grpSp>
            <p:nvGrpSpPr>
              <p:cNvPr id="34" name="グループ化 33"/>
              <p:cNvGrpSpPr>
                <a:grpSpLocks/>
              </p:cNvGrpSpPr>
              <p:nvPr/>
            </p:nvGrpSpPr>
            <p:grpSpPr bwMode="auto">
              <a:xfrm>
                <a:off x="1533525" y="3751918"/>
                <a:ext cx="573088" cy="444500"/>
                <a:chOff x="6155949" y="3933348"/>
                <a:chExt cx="635654" cy="493887"/>
              </a:xfrm>
            </p:grpSpPr>
            <p:sp>
              <p:nvSpPr>
                <p:cNvPr id="35" name="正方形/長方形 34"/>
                <p:cNvSpPr/>
                <p:nvPr/>
              </p:nvSpPr>
              <p:spPr>
                <a:xfrm>
                  <a:off x="6155949" y="4053292"/>
                  <a:ext cx="517679" cy="373943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ja-JP" altLang="en-US"/>
                </a:p>
              </p:txBody>
            </p:sp>
            <p:pic>
              <p:nvPicPr>
                <p:cNvPr id="36" name="図 29"/>
                <p:cNvPicPr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97011" y="3933348"/>
                  <a:ext cx="594592" cy="46389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3600" b="1" dirty="0" smtClean="0">
                <a:latin typeface="Calibri" pitchFamily="34" charset="0"/>
              </a:rPr>
              <a:t>Fabrication method</a:t>
            </a:r>
            <a:endParaRPr kumimoji="1" lang="ja-JP" altLang="en-US" sz="3600" b="1" dirty="0">
              <a:latin typeface="Calibri" pitchFamily="34" charset="0"/>
            </a:endParaRPr>
          </a:p>
        </p:txBody>
      </p:sp>
      <p:sp>
        <p:nvSpPr>
          <p:cNvPr id="68" name="テキスト ボックス 67"/>
          <p:cNvSpPr txBox="1"/>
          <p:nvPr/>
        </p:nvSpPr>
        <p:spPr>
          <a:xfrm>
            <a:off x="4427984" y="185428"/>
            <a:ext cx="2216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Buried structure</a:t>
            </a:r>
            <a:endParaRPr kumimoji="1" lang="ja-JP" altLang="en-US" sz="2400" dirty="0">
              <a:solidFill>
                <a:schemeClr val="accent2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70" name="テキスト ボックス 69"/>
          <p:cNvSpPr txBox="1"/>
          <p:nvPr/>
        </p:nvSpPr>
        <p:spPr>
          <a:xfrm>
            <a:off x="4226264" y="175903"/>
            <a:ext cx="325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dirty="0" smtClean="0">
                <a:solidFill>
                  <a:srgbClr val="00411A"/>
                </a:solidFill>
                <a:latin typeface="Calibri" pitchFamily="34" charset="0"/>
              </a:rPr>
              <a:t>|</a:t>
            </a:r>
            <a:endParaRPr kumimoji="1" lang="ja-JP" altLang="en-US" sz="2400" dirty="0">
              <a:solidFill>
                <a:srgbClr val="00411A"/>
              </a:solidFill>
              <a:latin typeface="Calibri" pitchFamily="34" charset="0"/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272526" y="934372"/>
            <a:ext cx="2642338" cy="463876"/>
          </a:xfrm>
          <a:prstGeom prst="roundRect">
            <a:avLst>
              <a:gd name="adj" fmla="val 8414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72532" y="940607"/>
            <a:ext cx="2642326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800"/>
              </a:lnSpc>
              <a:buClr>
                <a:schemeClr val="accent6">
                  <a:lumMod val="75000"/>
                </a:schemeClr>
              </a:buClr>
            </a:pPr>
            <a:r>
              <a:rPr lang="en-US" altLang="ja-JP" sz="2200" dirty="0" smtClean="0">
                <a:solidFill>
                  <a:schemeClr val="bg1"/>
                </a:solidFill>
                <a:latin typeface="Calibri" pitchFamily="34" charset="0"/>
              </a:rPr>
              <a:t>Schematic illustration</a:t>
            </a:r>
            <a:endParaRPr lang="en-US" altLang="ja-JP" sz="22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78461" y="5701579"/>
            <a:ext cx="8372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Fig. 7 </a:t>
            </a:r>
            <a:r>
              <a:rPr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FE-SEM image of </a:t>
            </a:r>
            <a:r>
              <a:rPr lang="en-US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sample: </a:t>
            </a:r>
            <a:r>
              <a:rPr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(a</a:t>
            </a:r>
            <a:r>
              <a:rPr lang="en-US" altLang="ja-JP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)</a:t>
            </a:r>
            <a:r>
              <a:rPr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whole image, </a:t>
            </a:r>
            <a:r>
              <a:rPr lang="en-US" altLang="ja-JP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(b)</a:t>
            </a:r>
            <a:r>
              <a:rPr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magnification of a </a:t>
            </a:r>
            <a:r>
              <a:rPr lang="en-US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fabrication </a:t>
            </a:r>
            <a:r>
              <a:rPr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area,</a:t>
            </a:r>
            <a:endParaRPr lang="en-US" altLang="ja-JP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and </a:t>
            </a:r>
            <a:r>
              <a:rPr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(c)</a:t>
            </a:r>
            <a:r>
              <a:rPr lang="en-US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magnification of a </a:t>
            </a:r>
            <a:r>
              <a:rPr lang="en-US" altLang="ja-JP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hole</a:t>
            </a:r>
            <a:r>
              <a:rPr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.</a:t>
            </a:r>
            <a:endParaRPr kumimoji="1" lang="ja-JP" altLang="en-US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A813-DCE5-4F40-B556-C281CDB16A52}" type="slidenum">
              <a:rPr lang="ja-JP" altLang="en-US" smtClean="0"/>
              <a:pPr/>
              <a:t>7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927" y="4251204"/>
            <a:ext cx="1775127" cy="14400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251204"/>
            <a:ext cx="3225144" cy="14400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049" y="4251204"/>
            <a:ext cx="1901014" cy="1440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09" y="1792687"/>
            <a:ext cx="3552451" cy="2144272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1920667" y="4680571"/>
            <a:ext cx="725489" cy="548549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83568" y="4184832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a.</a:t>
            </a:r>
            <a:endParaRPr kumimoji="1" lang="ja-JP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416226" y="4204580"/>
            <a:ext cx="36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b.</a:t>
            </a:r>
            <a:endParaRPr kumimoji="1" lang="ja-JP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820403" y="4165782"/>
            <a:ext cx="3417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c.</a:t>
            </a:r>
            <a:endParaRPr kumimoji="1" lang="ja-JP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814696" y="4408296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b.</a:t>
            </a:r>
            <a:endParaRPr kumimoji="1" lang="ja-JP" alt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2122854" y="5229120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e</a:t>
            </a:r>
            <a:r>
              <a:rPr kumimoji="1" lang="en-US" altLang="ja-JP" b="1" baseline="30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-</a:t>
            </a:r>
            <a:endParaRPr kumimoji="1" lang="ja-JP" altLang="en-US" b="1" baseline="300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1" name="直線矢印コネクタ 10"/>
          <p:cNvCxnSpPr/>
          <p:nvPr/>
        </p:nvCxnSpPr>
        <p:spPr>
          <a:xfrm>
            <a:off x="1980416" y="5346122"/>
            <a:ext cx="63144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/>
          <p:cNvSpPr txBox="1"/>
          <p:nvPr/>
        </p:nvSpPr>
        <p:spPr>
          <a:xfrm>
            <a:off x="701376" y="5026623"/>
            <a:ext cx="9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Cathode</a:t>
            </a:r>
            <a:endParaRPr kumimoji="1" lang="ja-JP" altLang="en-US" baseline="300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074952" y="5026623"/>
            <a:ext cx="798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Anode</a:t>
            </a:r>
            <a:endParaRPr kumimoji="1" lang="ja-JP" altLang="en-US" baseline="30000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5220073" y="4926463"/>
            <a:ext cx="144015" cy="158721"/>
          </a:xfrm>
          <a:prstGeom prst="rect">
            <a:avLst/>
          </a:prstGeom>
          <a:noFill/>
          <a:ln w="1905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5114101" y="4654188"/>
            <a:ext cx="3225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solidFill>
                  <a:schemeClr val="bg1"/>
                </a:solidFill>
                <a:latin typeface="Calibri" panose="020F0502020204030204" pitchFamily="34" charset="0"/>
              </a:rPr>
              <a:t>c.</a:t>
            </a:r>
            <a:endParaRPr kumimoji="1" lang="ja-JP" altLang="en-US" sz="16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4353016" y="3361184"/>
            <a:ext cx="44171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6700" indent="-266700">
              <a:buClr>
                <a:schemeClr val="accent6">
                  <a:lumMod val="75000"/>
                </a:schemeClr>
              </a:buClr>
              <a:buFont typeface="+mj-lt"/>
              <a:buAutoNum type="romanLcPeriod"/>
            </a:pPr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Atoms are migrated by electron flows.</a:t>
            </a:r>
          </a:p>
          <a:p>
            <a:pPr marL="266700" indent="-266700">
              <a:buClr>
                <a:schemeClr val="accent6">
                  <a:lumMod val="75000"/>
                </a:schemeClr>
              </a:buClr>
              <a:buFont typeface="+mj-lt"/>
              <a:buAutoNum type="romanLcPeriod"/>
            </a:pPr>
            <a:r>
              <a:rPr lang="en-US" altLang="ja-JP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Atoms are discharged via a hole.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5219931" y="5105959"/>
            <a:ext cx="346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e</a:t>
            </a:r>
            <a:r>
              <a:rPr kumimoji="1" lang="en-US" altLang="ja-JP" b="1" baseline="30000" dirty="0" smtClean="0">
                <a:solidFill>
                  <a:srgbClr val="C00000"/>
                </a:solidFill>
                <a:latin typeface="Calibri" panose="020F0502020204030204" pitchFamily="34" charset="0"/>
              </a:rPr>
              <a:t>-</a:t>
            </a:r>
            <a:endParaRPr kumimoji="1" lang="ja-JP" altLang="en-US" b="1" baseline="300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077493" y="5222961"/>
            <a:ext cx="63144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40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F5A813-DCE5-4F40-B556-C281CDB16A52}" type="slidenum">
              <a:rPr lang="ja-JP" altLang="en-US" smtClean="0"/>
              <a:pPr/>
              <a:t>8</a:t>
            </a:fld>
            <a:r>
              <a:rPr lang="en-US" altLang="ja-JP" dirty="0" smtClean="0"/>
              <a:t>/13</a:t>
            </a:r>
            <a:endParaRPr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 b="1" dirty="0" smtClean="0"/>
              <a:t>Conclusions</a:t>
            </a:r>
            <a:endParaRPr kumimoji="1" lang="ja-JP" altLang="en-US" sz="3600" b="1" dirty="0"/>
          </a:p>
        </p:txBody>
      </p:sp>
      <p:sp>
        <p:nvSpPr>
          <p:cNvPr id="19" name="正方形/長方形 18"/>
          <p:cNvSpPr/>
          <p:nvPr/>
        </p:nvSpPr>
        <p:spPr>
          <a:xfrm>
            <a:off x="679340" y="1010006"/>
            <a:ext cx="59734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/>
            <a:r>
              <a:rPr lang="en-US" altLang="ja-JP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Stability of a structure was investigated.</a:t>
            </a:r>
            <a:endParaRPr lang="en-US" altLang="ja-JP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57352" y="1490008"/>
            <a:ext cx="8398966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ts val="3600"/>
              </a:lnSpc>
              <a:buClr>
                <a:schemeClr val="accent6">
                  <a:lumMod val="75000"/>
                </a:schemeClr>
              </a:buClr>
              <a:buFont typeface="+mj-lt"/>
              <a:buAutoNum type="romanUcPeriod"/>
            </a:pPr>
            <a:r>
              <a:rPr lang="en-US" altLang="ja-JP" sz="24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Time-dependence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 of varying a shape was observed.</a:t>
            </a:r>
          </a:p>
          <a:p>
            <a:pPr marL="514350" indent="-514350">
              <a:lnSpc>
                <a:spcPts val="3600"/>
              </a:lnSpc>
              <a:buClr>
                <a:schemeClr val="accent6">
                  <a:lumMod val="75000"/>
                </a:schemeClr>
              </a:buClr>
              <a:buFont typeface="+mj-lt"/>
              <a:buAutoNum type="romanUcPeriod"/>
            </a:pP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Al </a:t>
            </a:r>
            <a:r>
              <a:rPr lang="en-US" altLang="ja-JP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micro-wires collapsed with 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time, </a:t>
            </a:r>
            <a:r>
              <a:rPr lang="en-US" altLang="ja-JP" sz="24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due to </a:t>
            </a:r>
            <a:r>
              <a:rPr lang="en-US" altLang="ja-JP" sz="24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buckling by gravity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.</a:t>
            </a:r>
          </a:p>
          <a:p>
            <a:pPr marL="514350" indent="-514350">
              <a:lnSpc>
                <a:spcPts val="3600"/>
              </a:lnSpc>
              <a:buClr>
                <a:schemeClr val="accent6">
                  <a:lumMod val="75000"/>
                </a:schemeClr>
              </a:buClr>
              <a:buFont typeface="+mj-lt"/>
              <a:buAutoNum type="romanUcPeriod"/>
            </a:pPr>
            <a:r>
              <a:rPr lang="en-US" altLang="ja-JP" sz="24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High temperature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 and </a:t>
            </a:r>
            <a:r>
              <a:rPr lang="en-US" altLang="ja-JP" sz="24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shrinking root</a:t>
            </a: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 induce gravity effect.</a:t>
            </a:r>
          </a:p>
          <a:p>
            <a:pPr marL="514350" indent="-514350">
              <a:lnSpc>
                <a:spcPts val="3600"/>
              </a:lnSpc>
              <a:buClr>
                <a:schemeClr val="accent6">
                  <a:lumMod val="75000"/>
                </a:schemeClr>
              </a:buClr>
              <a:buFont typeface="+mj-lt"/>
              <a:buAutoNum type="romanUcPeriod"/>
            </a:pPr>
            <a:r>
              <a:rPr lang="en-US" altLang="ja-JP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Optimum conditions exist to control a shape.</a:t>
            </a:r>
            <a:endParaRPr lang="en-US" altLang="ja-JP" sz="2400" dirty="0">
              <a:solidFill>
                <a:schemeClr val="tx1">
                  <a:lumMod val="95000"/>
                  <a:lumOff val="5000"/>
                </a:schemeClr>
              </a:solidFill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71" y="1131365"/>
            <a:ext cx="286220" cy="27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1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1187624" y="2516222"/>
            <a:ext cx="65017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en-US" altLang="ja-JP" sz="3600" b="1" dirty="0" smtClean="0">
                <a:solidFill>
                  <a:srgbClr val="00411A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Thank you very much </a:t>
            </a:r>
          </a:p>
          <a:p>
            <a:pPr marL="514350" indent="-514350" algn="ctr"/>
            <a:r>
              <a:rPr lang="en-US" altLang="ja-JP" sz="3600" b="1" dirty="0" smtClean="0">
                <a:solidFill>
                  <a:srgbClr val="00411A"/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for your kind attention.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323528" y="4868022"/>
            <a:ext cx="2697790" cy="4140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lnSpc>
                <a:spcPts val="2500"/>
              </a:lnSpc>
            </a:pPr>
            <a:r>
              <a:rPr lang="en-US" altLang="ja-JP" sz="2400" b="1" u="sng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メイリオ" pitchFamily="50" charset="-128"/>
                <a:cs typeface="メイリオ" pitchFamily="50" charset="-128"/>
              </a:rPr>
              <a:t>Acknowledgements</a:t>
            </a:r>
            <a:endParaRPr lang="en-US" altLang="ja-JP" sz="2400" b="1" u="sng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  <a:ea typeface="メイリオ" pitchFamily="50" charset="-128"/>
              <a:cs typeface="メイリオ" pitchFamily="50" charset="-128"/>
            </a:endParaRPr>
          </a:p>
        </p:txBody>
      </p:sp>
      <p:sp>
        <p:nvSpPr>
          <p:cNvPr id="2" name="テキスト ボックス 1"/>
          <p:cNvSpPr txBox="1"/>
          <p:nvPr/>
        </p:nvSpPr>
        <p:spPr>
          <a:xfrm>
            <a:off x="348242" y="5253007"/>
            <a:ext cx="8172908" cy="131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900"/>
              </a:lnSpc>
            </a:pPr>
            <a:r>
              <a:rPr kumimoji="1" lang="en-US" altLang="ja-JP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 part of  this work was supported by JSPS KAKENHI Grant-in-Aid for Scientific Research (B) Number 26289001, and Grant-in-Aid for JSPS Fellows Number 15J02134. Also, a part was supported by Tohoku University Institute for International Advanced Research and Education. This work was performed via the Micro/Nano-Machining Research and Education Center of Tohoku University.</a:t>
            </a:r>
            <a:endParaRPr kumimoji="1" lang="ja-JP" altLang="en-US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0693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arkG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学会用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atural5-s-3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al5-s-3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al5-s-3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al5-s-3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al5-s-3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al5-s-3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al5-s-3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New発表用スライド</Template>
  <TotalTime>49862</TotalTime>
  <Words>993</Words>
  <Application>Microsoft Office PowerPoint</Application>
  <PresentationFormat>画面に合わせる (4:3)</PresentationFormat>
  <Paragraphs>187</Paragraphs>
  <Slides>9</Slides>
  <Notes>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8" baseType="lpstr">
      <vt:lpstr>Arial Unicode MS</vt:lpstr>
      <vt:lpstr>ＭＳ Ｐゴシック</vt:lpstr>
      <vt:lpstr>メイリオ</vt:lpstr>
      <vt:lpstr>Arial</vt:lpstr>
      <vt:lpstr>Calibri</vt:lpstr>
      <vt:lpstr>Cambria Math</vt:lpstr>
      <vt:lpstr>Segoe UI</vt:lpstr>
      <vt:lpstr>Times New Roman</vt:lpstr>
      <vt:lpstr>DarkGreen</vt:lpstr>
      <vt:lpstr>PowerPoint プレゼンテーション</vt:lpstr>
      <vt:lpstr>Introduction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Fabrication method</vt:lpstr>
      <vt:lpstr>Conclusions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YKK</dc:creator>
  <cp:lastModifiedBy>Yasuhiro KIMURA</cp:lastModifiedBy>
  <cp:revision>2768</cp:revision>
  <cp:lastPrinted>2016-09-08T04:12:35Z</cp:lastPrinted>
  <dcterms:created xsi:type="dcterms:W3CDTF">2013-02-12T10:55:23Z</dcterms:created>
  <dcterms:modified xsi:type="dcterms:W3CDTF">2016-09-09T08:05:44Z</dcterms:modified>
</cp:coreProperties>
</file>