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31"/>
  </p:notesMasterIdLst>
  <p:handoutMasterIdLst>
    <p:handoutMasterId r:id="rId32"/>
  </p:handoutMasterIdLst>
  <p:sldIdLst>
    <p:sldId id="256" r:id="rId2"/>
    <p:sldId id="288" r:id="rId3"/>
    <p:sldId id="259" r:id="rId4"/>
    <p:sldId id="287" r:id="rId5"/>
    <p:sldId id="261" r:id="rId6"/>
    <p:sldId id="286" r:id="rId7"/>
    <p:sldId id="258" r:id="rId8"/>
    <p:sldId id="281" r:id="rId9"/>
    <p:sldId id="270" r:id="rId10"/>
    <p:sldId id="289" r:id="rId11"/>
    <p:sldId id="269" r:id="rId12"/>
    <p:sldId id="275" r:id="rId13"/>
    <p:sldId id="271" r:id="rId14"/>
    <p:sldId id="285" r:id="rId15"/>
    <p:sldId id="267" r:id="rId16"/>
    <p:sldId id="277" r:id="rId17"/>
    <p:sldId id="262" r:id="rId18"/>
    <p:sldId id="268" r:id="rId19"/>
    <p:sldId id="284" r:id="rId20"/>
    <p:sldId id="290" r:id="rId21"/>
    <p:sldId id="276" r:id="rId22"/>
    <p:sldId id="291" r:id="rId23"/>
    <p:sldId id="280" r:id="rId24"/>
    <p:sldId id="260" r:id="rId25"/>
    <p:sldId id="279" r:id="rId26"/>
    <p:sldId id="283" r:id="rId27"/>
    <p:sldId id="272" r:id="rId28"/>
    <p:sldId id="273" r:id="rId29"/>
    <p:sldId id="274"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8853" autoAdjust="0"/>
  </p:normalViewPr>
  <p:slideViewPr>
    <p:cSldViewPr>
      <p:cViewPr>
        <p:scale>
          <a:sx n="66" d="100"/>
          <a:sy n="66" d="100"/>
        </p:scale>
        <p:origin x="-1494" y="96"/>
      </p:cViewPr>
      <p:guideLst>
        <p:guide orient="horz" pos="2160"/>
        <p:guide pos="2880"/>
      </p:guideLst>
    </p:cSldViewPr>
  </p:slideViewPr>
  <p:notesTextViewPr>
    <p:cViewPr>
      <p:scale>
        <a:sx n="125" d="100"/>
        <a:sy n="125" d="100"/>
      </p:scale>
      <p:origin x="0" y="0"/>
    </p:cViewPr>
  </p:notesTextViewPr>
  <p:sorterViewPr>
    <p:cViewPr>
      <p:scale>
        <a:sx n="66" d="100"/>
        <a:sy n="66" d="100"/>
      </p:scale>
      <p:origin x="0" y="0"/>
    </p:cViewPr>
  </p:sorterViewPr>
  <p:notesViewPr>
    <p:cSldViewPr>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Yassine%20document\Th&#232;se%20Doctorat\yassin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Yassine%20document\Th&#232;se%20Doctorat\yassin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Yassine%20document\Th&#232;se%20Doctorat\yassi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Yassine%20document\Th&#232;se%20Doctorat\yassin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Yassine%20document\Th&#232;se%20Doctorat\yassin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plotArea>
      <c:layout/>
      <c:lineChart>
        <c:grouping val="standard"/>
        <c:ser>
          <c:idx val="4"/>
          <c:order val="4"/>
          <c:tx>
            <c:strRef>
              <c:f>'Mee Methode'!$B$3</c:f>
            </c:strRef>
          </c:tx>
          <c:marker>
            <c:symbol val="none"/>
          </c:marker>
          <c:cat>
            <c:multiLvlStrRef>
              <c:f>'Mee Methode'!$A$5:$A$7</c:f>
            </c:multiLvlStrRef>
          </c:cat>
          <c:val>
            <c:numRef>
              <c:f>'Mee Methode'!$B$5:$B$7</c:f>
            </c:numRef>
          </c:val>
        </c:ser>
        <c:ser>
          <c:idx val="5"/>
          <c:order val="5"/>
          <c:tx>
            <c:strRef>
              <c:f>'Mee Methode'!$C$3</c:f>
            </c:strRef>
          </c:tx>
          <c:marker>
            <c:symbol val="none"/>
          </c:marker>
          <c:val>
            <c:numRef>
              <c:f>'Mee Methode'!$C$5:$C$7</c:f>
            </c:numRef>
          </c:val>
        </c:ser>
        <c:ser>
          <c:idx val="6"/>
          <c:order val="6"/>
          <c:tx>
            <c:strRef>
              <c:f>'Mee Methode'!$B$3</c:f>
            </c:strRef>
          </c:tx>
          <c:spPr>
            <a:ln>
              <a:prstDash val="sysDot"/>
            </a:ln>
          </c:spPr>
          <c:marker>
            <c:symbol val="none"/>
          </c:marker>
          <c:cat>
            <c:multiLvlStrRef>
              <c:f>'Mee Methode'!$A$5:$A$7</c:f>
            </c:multiLvlStrRef>
          </c:cat>
          <c:val>
            <c:numRef>
              <c:f>'Mee Methode'!$B$5:$B$7</c:f>
            </c:numRef>
          </c:val>
        </c:ser>
        <c:ser>
          <c:idx val="7"/>
          <c:order val="7"/>
          <c:tx>
            <c:strRef>
              <c:f>'Mee Methode'!$C$3</c:f>
            </c:strRef>
          </c:tx>
          <c:spPr>
            <a:ln>
              <a:prstDash val="sysDot"/>
            </a:ln>
          </c:spPr>
          <c:marker>
            <c:symbol val="none"/>
          </c:marker>
          <c:val>
            <c:numRef>
              <c:f>'Mee Methode'!$C$5:$C$7</c:f>
            </c:numRef>
          </c:val>
        </c:ser>
        <c:ser>
          <c:idx val="8"/>
          <c:order val="8"/>
          <c:spPr>
            <a:ln w="22225" cmpd="sng">
              <a:solidFill>
                <a:schemeClr val="tx1"/>
              </a:solidFill>
              <a:prstDash val="dash"/>
            </a:ln>
          </c:spPr>
          <c:marker>
            <c:symbol val="none"/>
          </c:marker>
          <c:val>
            <c:numRef>
              <c:f>'Mee Methode'!$G$5:$G$7</c:f>
            </c:numRef>
          </c:val>
        </c:ser>
        <c:ser>
          <c:idx val="9"/>
          <c:order val="9"/>
          <c:spPr>
            <a:ln w="19050" cmpd="sng">
              <a:solidFill>
                <a:schemeClr val="tx1"/>
              </a:solidFill>
              <a:prstDash val="dash"/>
            </a:ln>
          </c:spPr>
          <c:marker>
            <c:symbol val="none"/>
          </c:marker>
          <c:val>
            <c:numRef>
              <c:f>'Mee Methode'!$H$5:$H$7</c:f>
            </c:numRef>
          </c:val>
        </c:ser>
        <c:ser>
          <c:idx val="0"/>
          <c:order val="0"/>
          <c:tx>
            <c:strRef>
              <c:f>'[yassine.xlsx]Mee Methode'!$B$3</c:f>
              <c:strCache>
                <c:ptCount val="1"/>
                <c:pt idx="0">
                  <c:v>Relati uncert L</c:v>
                </c:pt>
              </c:strCache>
            </c:strRef>
          </c:tx>
          <c:spPr>
            <a:ln>
              <a:solidFill>
                <a:srgbClr val="00B050"/>
              </a:solidFill>
              <a:prstDash val="solid"/>
            </a:ln>
          </c:spPr>
          <c:marker>
            <c:symbol val="none"/>
          </c:marker>
          <c:cat>
            <c:numRef>
              <c:f>'[yassine.xlsx]Mee Methode'!$A$5:$A$7</c:f>
              <c:numCache>
                <c:formatCode>0</c:formatCode>
                <c:ptCount val="3"/>
                <c:pt idx="0">
                  <c:v>120</c:v>
                </c:pt>
                <c:pt idx="1">
                  <c:v>150</c:v>
                </c:pt>
                <c:pt idx="2">
                  <c:v>180</c:v>
                </c:pt>
              </c:numCache>
            </c:numRef>
          </c:cat>
          <c:val>
            <c:numRef>
              <c:f>'[yassine.xlsx]Mee Methode'!$B$5:$B$7</c:f>
              <c:numCache>
                <c:formatCode>0.00</c:formatCode>
                <c:ptCount val="3"/>
                <c:pt idx="0">
                  <c:v>-2.7921</c:v>
                </c:pt>
                <c:pt idx="1">
                  <c:v>-1.8292999999999444</c:v>
                </c:pt>
                <c:pt idx="2">
                  <c:v>-0.1043</c:v>
                </c:pt>
              </c:numCache>
            </c:numRef>
          </c:val>
        </c:ser>
        <c:ser>
          <c:idx val="1"/>
          <c:order val="1"/>
          <c:tx>
            <c:strRef>
              <c:f>'[yassine.xlsx]Mee Methode'!$C$3</c:f>
              <c:strCache>
                <c:ptCount val="1"/>
                <c:pt idx="0">
                  <c:v>Relati uncert u </c:v>
                </c:pt>
              </c:strCache>
            </c:strRef>
          </c:tx>
          <c:spPr>
            <a:ln>
              <a:solidFill>
                <a:srgbClr val="00B050"/>
              </a:solidFill>
              <a:prstDash val="solid"/>
            </a:ln>
          </c:spPr>
          <c:marker>
            <c:symbol val="none"/>
          </c:marker>
          <c:val>
            <c:numRef>
              <c:f>'[yassine.xlsx]Mee Methode'!$C$5:$C$7</c:f>
              <c:numCache>
                <c:formatCode>0.00</c:formatCode>
                <c:ptCount val="3"/>
                <c:pt idx="0">
                  <c:v>2.1069</c:v>
                </c:pt>
                <c:pt idx="1">
                  <c:v>0.99970000000000003</c:v>
                </c:pt>
                <c:pt idx="2">
                  <c:v>1.3512</c:v>
                </c:pt>
              </c:numCache>
            </c:numRef>
          </c:val>
        </c:ser>
        <c:ser>
          <c:idx val="2"/>
          <c:order val="2"/>
          <c:spPr>
            <a:ln w="22225" cmpd="sng">
              <a:solidFill>
                <a:srgbClr val="FF0000"/>
              </a:solidFill>
              <a:prstDash val="solid"/>
            </a:ln>
          </c:spPr>
          <c:marker>
            <c:symbol val="none"/>
          </c:marker>
          <c:val>
            <c:numRef>
              <c:f>'[yassine.xlsx]Mee Methode'!$G$5:$G$7</c:f>
              <c:numCache>
                <c:formatCode>0.0000</c:formatCode>
                <c:ptCount val="3"/>
                <c:pt idx="0">
                  <c:v>5</c:v>
                </c:pt>
                <c:pt idx="1">
                  <c:v>5</c:v>
                </c:pt>
                <c:pt idx="2">
                  <c:v>5</c:v>
                </c:pt>
              </c:numCache>
            </c:numRef>
          </c:val>
        </c:ser>
        <c:ser>
          <c:idx val="3"/>
          <c:order val="3"/>
          <c:spPr>
            <a:ln w="19050" cmpd="sng">
              <a:solidFill>
                <a:srgbClr val="FF0000"/>
              </a:solidFill>
              <a:prstDash val="solid"/>
            </a:ln>
          </c:spPr>
          <c:marker>
            <c:symbol val="none"/>
          </c:marker>
          <c:val>
            <c:numRef>
              <c:f>'[yassine.xlsx]Mee Methode'!$H$5:$H$7</c:f>
              <c:numCache>
                <c:formatCode>0.0000</c:formatCode>
                <c:ptCount val="3"/>
                <c:pt idx="0">
                  <c:v>-5</c:v>
                </c:pt>
                <c:pt idx="1">
                  <c:v>-5</c:v>
                </c:pt>
                <c:pt idx="2">
                  <c:v>-5</c:v>
                </c:pt>
              </c:numCache>
            </c:numRef>
          </c:val>
        </c:ser>
        <c:marker val="1"/>
        <c:axId val="68257280"/>
        <c:axId val="68259200"/>
      </c:lineChart>
      <c:catAx>
        <c:axId val="68257280"/>
        <c:scaling>
          <c:orientation val="minMax"/>
        </c:scaling>
        <c:axPos val="b"/>
        <c:title>
          <c:tx>
            <c:rich>
              <a:bodyPr/>
              <a:lstStyle/>
              <a:p>
                <a:pPr>
                  <a:defRPr lang="en-US"/>
                </a:pPr>
                <a:r>
                  <a:rPr lang="en-US" sz="1400" dirty="0">
                    <a:latin typeface="Times New Roman" pitchFamily="18" charset="0"/>
                    <a:cs typeface="Times New Roman" pitchFamily="18" charset="0"/>
                  </a:rPr>
                  <a:t>Concentration</a:t>
                </a:r>
                <a:r>
                  <a:rPr lang="en-US" sz="1400" baseline="0" dirty="0">
                    <a:latin typeface="Times New Roman" pitchFamily="18" charset="0"/>
                    <a:cs typeface="Times New Roman" pitchFamily="18" charset="0"/>
                  </a:rPr>
                  <a:t> Levels (ng/ml)</a:t>
                </a:r>
              </a:p>
            </c:rich>
          </c:tx>
          <c:layout/>
        </c:title>
        <c:numFmt formatCode="General" sourceLinked="0"/>
        <c:majorTickMark val="cross"/>
        <c:minorTickMark val="cross"/>
        <c:tickLblPos val="nextTo"/>
        <c:txPr>
          <a:bodyPr/>
          <a:lstStyle/>
          <a:p>
            <a:pPr>
              <a:defRPr lang="fr-FR"/>
            </a:pPr>
            <a:endParaRPr lang="fr-FR"/>
          </a:p>
        </c:txPr>
        <c:crossAx val="68259200"/>
        <c:crosses val="autoZero"/>
        <c:auto val="1"/>
        <c:lblAlgn val="ctr"/>
        <c:lblOffset val="100"/>
      </c:catAx>
      <c:valAx>
        <c:axId val="68259200"/>
        <c:scaling>
          <c:orientation val="minMax"/>
          <c:max val="6"/>
          <c:min val="-6"/>
        </c:scaling>
        <c:axPos val="l"/>
        <c:title>
          <c:tx>
            <c:rich>
              <a:bodyPr rot="-5400000" vert="horz"/>
              <a:lstStyle/>
              <a:p>
                <a:pPr>
                  <a:defRPr lang="en-US"/>
                </a:pPr>
                <a:r>
                  <a:rPr lang="en-US" sz="1600" b="1" dirty="0">
                    <a:latin typeface="Times New Roman" pitchFamily="18" charset="0"/>
                    <a:cs typeface="Times New Roman" pitchFamily="18" charset="0"/>
                  </a:rPr>
                  <a:t>Uncertainty %</a:t>
                </a:r>
              </a:p>
            </c:rich>
          </c:tx>
          <c:layout/>
        </c:title>
        <c:numFmt formatCode="General" sourceLinked="0"/>
        <c:tickLblPos val="nextTo"/>
        <c:txPr>
          <a:bodyPr/>
          <a:lstStyle/>
          <a:p>
            <a:pPr>
              <a:defRPr lang="fr-FR"/>
            </a:pPr>
            <a:endParaRPr lang="fr-FR"/>
          </a:p>
        </c:txPr>
        <c:crossAx val="68257280"/>
        <c:crosses val="autoZero"/>
        <c:crossBetween val="midCat"/>
        <c:majorUnit val="2"/>
        <c:minorUnit val="0.4"/>
      </c:valAx>
      <c:spPr>
        <a:ln>
          <a:solidFill>
            <a:schemeClr val="accent1"/>
          </a:solidFill>
        </a:ln>
      </c:spPr>
    </c:plotArea>
    <c:plotVisOnly val="1"/>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chart>
    <c:plotArea>
      <c:layout>
        <c:manualLayout>
          <c:layoutTarget val="inner"/>
          <c:xMode val="edge"/>
          <c:yMode val="edge"/>
          <c:x val="0.18303983874128796"/>
          <c:y val="5.3271182349506965E-2"/>
          <c:w val="0.79017191648511564"/>
          <c:h val="0.80095949140321065"/>
        </c:manualLayout>
      </c:layout>
      <c:lineChart>
        <c:grouping val="standard"/>
        <c:ser>
          <c:idx val="0"/>
          <c:order val="0"/>
          <c:tx>
            <c:strRef>
              <c:f>'Mee Methode'!$B$11</c:f>
              <c:strCache>
                <c:ptCount val="1"/>
                <c:pt idx="0">
                  <c:v>Relati uncert L</c:v>
                </c:pt>
              </c:strCache>
            </c:strRef>
          </c:tx>
          <c:spPr>
            <a:ln>
              <a:solidFill>
                <a:srgbClr val="00B050"/>
              </a:solidFill>
              <a:prstDash val="solid"/>
            </a:ln>
          </c:spPr>
          <c:marker>
            <c:symbol val="none"/>
          </c:marker>
          <c:cat>
            <c:numRef>
              <c:f>'Mee Methode'!$A$12:$A$14</c:f>
              <c:numCache>
                <c:formatCode>0</c:formatCode>
                <c:ptCount val="3"/>
                <c:pt idx="0">
                  <c:v>150</c:v>
                </c:pt>
                <c:pt idx="1">
                  <c:v>180</c:v>
                </c:pt>
                <c:pt idx="2">
                  <c:v>216</c:v>
                </c:pt>
              </c:numCache>
            </c:numRef>
          </c:cat>
          <c:val>
            <c:numRef>
              <c:f>'Mee Methode'!$B$12:$B$14</c:f>
              <c:numCache>
                <c:formatCode>0.00</c:formatCode>
                <c:ptCount val="3"/>
                <c:pt idx="0">
                  <c:v>-2.6802000000000001</c:v>
                </c:pt>
                <c:pt idx="1">
                  <c:v>-3.0931999999999999</c:v>
                </c:pt>
                <c:pt idx="2">
                  <c:v>-2.7393000000000001</c:v>
                </c:pt>
              </c:numCache>
            </c:numRef>
          </c:val>
        </c:ser>
        <c:ser>
          <c:idx val="1"/>
          <c:order val="1"/>
          <c:tx>
            <c:strRef>
              <c:f>'Mee Methode'!$C$11</c:f>
              <c:strCache>
                <c:ptCount val="1"/>
                <c:pt idx="0">
                  <c:v>Relati uncert u </c:v>
                </c:pt>
              </c:strCache>
            </c:strRef>
          </c:tx>
          <c:spPr>
            <a:ln>
              <a:solidFill>
                <a:srgbClr val="00B050"/>
              </a:solidFill>
              <a:prstDash val="solid"/>
            </a:ln>
          </c:spPr>
          <c:marker>
            <c:symbol val="none"/>
          </c:marker>
          <c:cat>
            <c:numRef>
              <c:f>'Mee Methode'!$A$12:$A$14</c:f>
              <c:numCache>
                <c:formatCode>0</c:formatCode>
                <c:ptCount val="3"/>
                <c:pt idx="0">
                  <c:v>150</c:v>
                </c:pt>
                <c:pt idx="1">
                  <c:v>180</c:v>
                </c:pt>
                <c:pt idx="2">
                  <c:v>216</c:v>
                </c:pt>
              </c:numCache>
            </c:numRef>
          </c:cat>
          <c:val>
            <c:numRef>
              <c:f>'Mee Methode'!$C$12:$C$14</c:f>
              <c:numCache>
                <c:formatCode>0.00</c:formatCode>
                <c:ptCount val="3"/>
                <c:pt idx="0">
                  <c:v>3.3098999999999967</c:v>
                </c:pt>
                <c:pt idx="1">
                  <c:v>2.1858</c:v>
                </c:pt>
                <c:pt idx="2">
                  <c:v>2.5797999999999988</c:v>
                </c:pt>
              </c:numCache>
            </c:numRef>
          </c:val>
        </c:ser>
        <c:ser>
          <c:idx val="2"/>
          <c:order val="2"/>
          <c:spPr>
            <a:ln w="19050">
              <a:solidFill>
                <a:srgbClr val="FF0000"/>
              </a:solidFill>
              <a:prstDash val="solid"/>
            </a:ln>
          </c:spPr>
          <c:marker>
            <c:symbol val="none"/>
          </c:marker>
          <c:val>
            <c:numRef>
              <c:f>'Mee Methode'!$G$12:$G$14</c:f>
              <c:numCache>
                <c:formatCode>0.0000</c:formatCode>
                <c:ptCount val="3"/>
                <c:pt idx="0">
                  <c:v>5</c:v>
                </c:pt>
                <c:pt idx="1">
                  <c:v>5</c:v>
                </c:pt>
                <c:pt idx="2">
                  <c:v>5</c:v>
                </c:pt>
              </c:numCache>
            </c:numRef>
          </c:val>
        </c:ser>
        <c:ser>
          <c:idx val="3"/>
          <c:order val="3"/>
          <c:spPr>
            <a:ln w="19050">
              <a:solidFill>
                <a:srgbClr val="FF0000"/>
              </a:solidFill>
              <a:prstDash val="solid"/>
            </a:ln>
          </c:spPr>
          <c:marker>
            <c:symbol val="none"/>
          </c:marker>
          <c:val>
            <c:numRef>
              <c:f>'Mee Methode'!$H$12:$H$14</c:f>
              <c:numCache>
                <c:formatCode>0.0000</c:formatCode>
                <c:ptCount val="3"/>
                <c:pt idx="0">
                  <c:v>-5</c:v>
                </c:pt>
                <c:pt idx="1">
                  <c:v>-5</c:v>
                </c:pt>
                <c:pt idx="2">
                  <c:v>-5</c:v>
                </c:pt>
              </c:numCache>
            </c:numRef>
          </c:val>
        </c:ser>
        <c:marker val="1"/>
        <c:axId val="68813952"/>
        <c:axId val="68815872"/>
      </c:lineChart>
      <c:catAx>
        <c:axId val="68813952"/>
        <c:scaling>
          <c:orientation val="minMax"/>
        </c:scaling>
        <c:axPos val="b"/>
        <c:title>
          <c:tx>
            <c:rich>
              <a:bodyPr/>
              <a:lstStyle/>
              <a:p>
                <a:pPr>
                  <a:defRPr lang="en-US"/>
                </a:pPr>
                <a:r>
                  <a:rPr lang="en-US" sz="1400" b="1" i="0" baseline="0" dirty="0">
                    <a:latin typeface="Times New Roman" pitchFamily="18" charset="0"/>
                    <a:cs typeface="Times New Roman" pitchFamily="18" charset="0"/>
                  </a:rPr>
                  <a:t>Concentration Levels (ng/ml)</a:t>
                </a:r>
                <a:endParaRPr lang="en-US" sz="1400" b="1" dirty="0">
                  <a:latin typeface="Times New Roman" pitchFamily="18" charset="0"/>
                  <a:cs typeface="Times New Roman" pitchFamily="18" charset="0"/>
                </a:endParaRPr>
              </a:p>
            </c:rich>
          </c:tx>
          <c:layout/>
        </c:title>
        <c:numFmt formatCode="0" sourceLinked="1"/>
        <c:majorTickMark val="cross"/>
        <c:minorTickMark val="cross"/>
        <c:tickLblPos val="nextTo"/>
        <c:txPr>
          <a:bodyPr/>
          <a:lstStyle/>
          <a:p>
            <a:pPr>
              <a:defRPr lang="fr-FR"/>
            </a:pPr>
            <a:endParaRPr lang="fr-FR"/>
          </a:p>
        </c:txPr>
        <c:crossAx val="68815872"/>
        <c:crosses val="autoZero"/>
        <c:auto val="1"/>
        <c:lblAlgn val="ctr"/>
        <c:lblOffset val="100"/>
      </c:catAx>
      <c:valAx>
        <c:axId val="68815872"/>
        <c:scaling>
          <c:orientation val="minMax"/>
          <c:max val="6"/>
          <c:min val="-6"/>
        </c:scaling>
        <c:axPos val="l"/>
        <c:title>
          <c:tx>
            <c:rich>
              <a:bodyPr rot="-5400000" vert="horz"/>
              <a:lstStyle/>
              <a:p>
                <a:pPr>
                  <a:defRPr lang="en-US"/>
                </a:pPr>
                <a:r>
                  <a:rPr lang="en-US" sz="1800" b="1" i="0" baseline="0" dirty="0">
                    <a:latin typeface="Times New Roman" pitchFamily="18" charset="0"/>
                    <a:cs typeface="Times New Roman" pitchFamily="18" charset="0"/>
                  </a:rPr>
                  <a:t>Uncertainty %</a:t>
                </a:r>
                <a:endParaRPr lang="en-US" sz="1800" dirty="0">
                  <a:latin typeface="Times New Roman" pitchFamily="18" charset="0"/>
                  <a:cs typeface="Times New Roman" pitchFamily="18" charset="0"/>
                </a:endParaRPr>
              </a:p>
            </c:rich>
          </c:tx>
          <c:layout/>
        </c:title>
        <c:numFmt formatCode="General" sourceLinked="0"/>
        <c:majorTickMark val="cross"/>
        <c:minorTickMark val="cross"/>
        <c:tickLblPos val="nextTo"/>
        <c:txPr>
          <a:bodyPr/>
          <a:lstStyle/>
          <a:p>
            <a:pPr>
              <a:defRPr lang="fr-FR"/>
            </a:pPr>
            <a:endParaRPr lang="fr-FR"/>
          </a:p>
        </c:txPr>
        <c:crossAx val="68813952"/>
        <c:crosses val="autoZero"/>
        <c:crossBetween val="midCat"/>
      </c:valAx>
      <c:spPr>
        <a:ln>
          <a:solidFill>
            <a:srgbClr val="4F81BD"/>
          </a:solidFill>
        </a:ln>
      </c:spPr>
    </c:plotArea>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FR"/>
  <c:chart>
    <c:plotArea>
      <c:layout/>
      <c:lineChart>
        <c:grouping val="standard"/>
        <c:ser>
          <c:idx val="4"/>
          <c:order val="4"/>
          <c:tx>
            <c:strRef>
              <c:f>'Mee Methode'!$B$17</c:f>
            </c:strRef>
          </c:tx>
          <c:marker>
            <c:symbol val="none"/>
          </c:marker>
          <c:cat>
            <c:multiLvlStrRef>
              <c:f>'Mee Methode'!$A$18:$A$20</c:f>
            </c:multiLvlStrRef>
          </c:cat>
          <c:val>
            <c:numRef>
              <c:f>'Mee Methode'!$B$18:$B$20</c:f>
            </c:numRef>
          </c:val>
        </c:ser>
        <c:ser>
          <c:idx val="5"/>
          <c:order val="5"/>
          <c:tx>
            <c:strRef>
              <c:f>'Mee Methode'!$C$17</c:f>
            </c:strRef>
          </c:tx>
          <c:marker>
            <c:symbol val="none"/>
          </c:marker>
          <c:val>
            <c:numRef>
              <c:f>'Mee Methode'!$C$18:$C$20</c:f>
            </c:numRef>
          </c:val>
        </c:ser>
        <c:ser>
          <c:idx val="0"/>
          <c:order val="0"/>
          <c:tx>
            <c:strRef>
              <c:f>'[yassine.xlsx]Mee Methode'!$B$18</c:f>
              <c:strCache>
                <c:ptCount val="1"/>
                <c:pt idx="0">
                  <c:v>Relati uncert L</c:v>
                </c:pt>
              </c:strCache>
            </c:strRef>
          </c:tx>
          <c:spPr>
            <a:ln>
              <a:solidFill>
                <a:srgbClr val="00B050"/>
              </a:solidFill>
              <a:prstDash val="solid"/>
            </a:ln>
          </c:spPr>
          <c:marker>
            <c:symbol val="none"/>
          </c:marker>
          <c:cat>
            <c:numRef>
              <c:f>'[yassine.xlsx]Mee Methode'!$A$19:$A$21</c:f>
              <c:numCache>
                <c:formatCode>0</c:formatCode>
                <c:ptCount val="3"/>
                <c:pt idx="0">
                  <c:v>96</c:v>
                </c:pt>
                <c:pt idx="1">
                  <c:v>120</c:v>
                </c:pt>
                <c:pt idx="2">
                  <c:v>144</c:v>
                </c:pt>
              </c:numCache>
            </c:numRef>
          </c:cat>
          <c:val>
            <c:numRef>
              <c:f>'[yassine.xlsx]Mee Methode'!$B$19:$B$21</c:f>
              <c:numCache>
                <c:formatCode>0.00</c:formatCode>
                <c:ptCount val="3"/>
                <c:pt idx="0">
                  <c:v>-3.51</c:v>
                </c:pt>
                <c:pt idx="1">
                  <c:v>-2.8792999999999767</c:v>
                </c:pt>
                <c:pt idx="2">
                  <c:v>-3.3983999999999988</c:v>
                </c:pt>
              </c:numCache>
            </c:numRef>
          </c:val>
        </c:ser>
        <c:ser>
          <c:idx val="1"/>
          <c:order val="1"/>
          <c:tx>
            <c:strRef>
              <c:f>'[yassine.xlsx]Mee Methode'!$C$18</c:f>
              <c:strCache>
                <c:ptCount val="1"/>
                <c:pt idx="0">
                  <c:v>Relati uncert u </c:v>
                </c:pt>
              </c:strCache>
            </c:strRef>
          </c:tx>
          <c:spPr>
            <a:ln>
              <a:solidFill>
                <a:srgbClr val="92D050"/>
              </a:solidFill>
              <a:prstDash val="solid"/>
            </a:ln>
          </c:spPr>
          <c:marker>
            <c:symbol val="none"/>
          </c:marker>
          <c:val>
            <c:numRef>
              <c:f>'[yassine.xlsx]Mee Methode'!$C$19:$C$21</c:f>
              <c:numCache>
                <c:formatCode>0.00</c:formatCode>
                <c:ptCount val="3"/>
                <c:pt idx="0">
                  <c:v>1.7854999999999364</c:v>
                </c:pt>
                <c:pt idx="1">
                  <c:v>0</c:v>
                </c:pt>
                <c:pt idx="2">
                  <c:v>1.4461999999999458</c:v>
                </c:pt>
              </c:numCache>
            </c:numRef>
          </c:val>
        </c:ser>
        <c:ser>
          <c:idx val="2"/>
          <c:order val="2"/>
          <c:spPr>
            <a:ln w="19050">
              <a:solidFill>
                <a:srgbClr val="FF0000"/>
              </a:solidFill>
              <a:prstDash val="solid"/>
            </a:ln>
          </c:spPr>
          <c:marker>
            <c:symbol val="none"/>
          </c:marker>
          <c:val>
            <c:numRef>
              <c:f>'[yassine.xlsx]Mee Methode'!$G$19:$G$21</c:f>
              <c:numCache>
                <c:formatCode>0.0000</c:formatCode>
                <c:ptCount val="3"/>
                <c:pt idx="0">
                  <c:v>5</c:v>
                </c:pt>
                <c:pt idx="1">
                  <c:v>5</c:v>
                </c:pt>
                <c:pt idx="2">
                  <c:v>5</c:v>
                </c:pt>
              </c:numCache>
            </c:numRef>
          </c:val>
        </c:ser>
        <c:ser>
          <c:idx val="3"/>
          <c:order val="3"/>
          <c:spPr>
            <a:ln w="19050">
              <a:solidFill>
                <a:srgbClr val="FF0000"/>
              </a:solidFill>
              <a:prstDash val="solid"/>
            </a:ln>
          </c:spPr>
          <c:marker>
            <c:symbol val="none"/>
          </c:marker>
          <c:val>
            <c:numRef>
              <c:f>'[yassine.xlsx]Mee Methode'!$H$19:$H$21</c:f>
              <c:numCache>
                <c:formatCode>0.0000</c:formatCode>
                <c:ptCount val="3"/>
                <c:pt idx="0">
                  <c:v>-5</c:v>
                </c:pt>
                <c:pt idx="1">
                  <c:v>-5</c:v>
                </c:pt>
                <c:pt idx="2">
                  <c:v>-5</c:v>
                </c:pt>
              </c:numCache>
            </c:numRef>
          </c:val>
        </c:ser>
        <c:marker val="1"/>
        <c:axId val="68887680"/>
        <c:axId val="68889600"/>
      </c:lineChart>
      <c:catAx>
        <c:axId val="68887680"/>
        <c:scaling>
          <c:orientation val="minMax"/>
        </c:scaling>
        <c:axPos val="b"/>
        <c:title>
          <c:tx>
            <c:rich>
              <a:bodyPr/>
              <a:lstStyle/>
              <a:p>
                <a:pPr>
                  <a:defRPr lang="en-US"/>
                </a:pPr>
                <a:r>
                  <a:rPr lang="en-US" sz="1400" b="1" i="0" baseline="0" dirty="0">
                    <a:latin typeface="Times New Roman" pitchFamily="18" charset="0"/>
                    <a:cs typeface="Times New Roman" pitchFamily="18" charset="0"/>
                  </a:rPr>
                  <a:t>Concentration Levels (</a:t>
                </a:r>
                <a:r>
                  <a:rPr lang="en-US" sz="1400" b="1" i="0" baseline="0" dirty="0" err="1">
                    <a:latin typeface="Times New Roman" pitchFamily="18" charset="0"/>
                    <a:cs typeface="Times New Roman" pitchFamily="18" charset="0"/>
                  </a:rPr>
                  <a:t>ng</a:t>
                </a:r>
                <a:r>
                  <a:rPr lang="en-US" sz="1400" b="1" i="0" baseline="0" dirty="0">
                    <a:latin typeface="Times New Roman" pitchFamily="18" charset="0"/>
                    <a:cs typeface="Times New Roman" pitchFamily="18" charset="0"/>
                  </a:rPr>
                  <a:t>/ml)</a:t>
                </a:r>
              </a:p>
            </c:rich>
          </c:tx>
          <c:layout/>
        </c:title>
        <c:numFmt formatCode="0" sourceLinked="1"/>
        <c:tickLblPos val="nextTo"/>
        <c:txPr>
          <a:bodyPr/>
          <a:lstStyle/>
          <a:p>
            <a:pPr>
              <a:defRPr lang="fr-FR"/>
            </a:pPr>
            <a:endParaRPr lang="fr-FR"/>
          </a:p>
        </c:txPr>
        <c:crossAx val="68889600"/>
        <c:crosses val="autoZero"/>
        <c:auto val="1"/>
        <c:lblAlgn val="ctr"/>
        <c:lblOffset val="100"/>
      </c:catAx>
      <c:valAx>
        <c:axId val="68889600"/>
        <c:scaling>
          <c:orientation val="minMax"/>
        </c:scaling>
        <c:axPos val="l"/>
        <c:title>
          <c:tx>
            <c:rich>
              <a:bodyPr rot="-5400000" vert="horz"/>
              <a:lstStyle/>
              <a:p>
                <a:pPr>
                  <a:defRPr lang="en-US"/>
                </a:pPr>
                <a:r>
                  <a:rPr lang="en-US" sz="1600" b="1" i="0" baseline="0" dirty="0">
                    <a:latin typeface="Times New Roman" pitchFamily="18" charset="0"/>
                    <a:cs typeface="Times New Roman" pitchFamily="18" charset="0"/>
                  </a:rPr>
                  <a:t>Uncertainty %</a:t>
                </a:r>
              </a:p>
            </c:rich>
          </c:tx>
          <c:layout/>
        </c:title>
        <c:numFmt formatCode="General" sourceLinked="0"/>
        <c:tickLblPos val="nextTo"/>
        <c:txPr>
          <a:bodyPr/>
          <a:lstStyle/>
          <a:p>
            <a:pPr>
              <a:defRPr lang="fr-FR"/>
            </a:pPr>
            <a:endParaRPr lang="fr-FR"/>
          </a:p>
        </c:txPr>
        <c:crossAx val="68887680"/>
        <c:crosses val="autoZero"/>
        <c:crossBetween val="midCat"/>
      </c:valAx>
      <c:spPr>
        <a:ln>
          <a:solidFill>
            <a:srgbClr val="4F81BD"/>
          </a:solidFill>
        </a:ln>
      </c:spPr>
    </c:plotArea>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fr-FR"/>
  <c:chart>
    <c:plotArea>
      <c:layout/>
      <c:lineChart>
        <c:grouping val="standard"/>
        <c:ser>
          <c:idx val="4"/>
          <c:order val="4"/>
          <c:tx>
            <c:strRef>
              <c:f>'Mee Methode'!$B$22</c:f>
            </c:strRef>
          </c:tx>
          <c:marker>
            <c:symbol val="none"/>
          </c:marker>
          <c:cat>
            <c:multiLvlStrRef>
              <c:f>'Mee Methode'!$A$23:$A$25</c:f>
            </c:multiLvlStrRef>
          </c:cat>
          <c:val>
            <c:numRef>
              <c:f>'Mee Methode'!$B$23:$B$25</c:f>
            </c:numRef>
          </c:val>
        </c:ser>
        <c:ser>
          <c:idx val="5"/>
          <c:order val="5"/>
          <c:tx>
            <c:strRef>
              <c:f>'Mee Methode'!$C$22</c:f>
            </c:strRef>
          </c:tx>
          <c:marker>
            <c:symbol val="none"/>
          </c:marker>
          <c:val>
            <c:numRef>
              <c:f>'Mee Methode'!$C$23:$C$25</c:f>
            </c:numRef>
          </c:val>
        </c:ser>
        <c:ser>
          <c:idx val="0"/>
          <c:order val="0"/>
          <c:tx>
            <c:strRef>
              <c:f>'[yassine.xlsx]Mee Methode'!$B$23</c:f>
              <c:strCache>
                <c:ptCount val="1"/>
                <c:pt idx="0">
                  <c:v>Relati uncert L</c:v>
                </c:pt>
              </c:strCache>
            </c:strRef>
          </c:tx>
          <c:spPr>
            <a:ln>
              <a:solidFill>
                <a:srgbClr val="92D050"/>
              </a:solidFill>
              <a:prstDash val="solid"/>
            </a:ln>
          </c:spPr>
          <c:marker>
            <c:symbol val="none"/>
          </c:marker>
          <c:cat>
            <c:numRef>
              <c:f>'[yassine.xlsx]Mee Methode'!$A$24:$A$26</c:f>
              <c:numCache>
                <c:formatCode>0.0</c:formatCode>
                <c:ptCount val="3"/>
                <c:pt idx="0">
                  <c:v>91.2</c:v>
                </c:pt>
                <c:pt idx="1">
                  <c:v>114</c:v>
                </c:pt>
                <c:pt idx="2">
                  <c:v>136.80000000000001</c:v>
                </c:pt>
              </c:numCache>
            </c:numRef>
          </c:cat>
          <c:val>
            <c:numRef>
              <c:f>'[yassine.xlsx]Mee Methode'!$B$24:$B$26</c:f>
              <c:numCache>
                <c:formatCode>0.00</c:formatCode>
                <c:ptCount val="3"/>
                <c:pt idx="0">
                  <c:v>-2.7530999999999999</c:v>
                </c:pt>
                <c:pt idx="1">
                  <c:v>-3.3243999999999998</c:v>
                </c:pt>
                <c:pt idx="2">
                  <c:v>-3.1183000000000001</c:v>
                </c:pt>
              </c:numCache>
            </c:numRef>
          </c:val>
        </c:ser>
        <c:ser>
          <c:idx val="1"/>
          <c:order val="1"/>
          <c:tx>
            <c:strRef>
              <c:f>'[yassine.xlsx]Mee Methode'!$C$23</c:f>
              <c:strCache>
                <c:ptCount val="1"/>
                <c:pt idx="0">
                  <c:v>Relati uncert u </c:v>
                </c:pt>
              </c:strCache>
            </c:strRef>
          </c:tx>
          <c:spPr>
            <a:ln>
              <a:solidFill>
                <a:srgbClr val="92D050"/>
              </a:solidFill>
              <a:prstDash val="solid"/>
            </a:ln>
          </c:spPr>
          <c:marker>
            <c:symbol val="none"/>
          </c:marker>
          <c:val>
            <c:numRef>
              <c:f>'[yassine.xlsx]Mee Methode'!$C$24:$C$26</c:f>
              <c:numCache>
                <c:formatCode>0.00</c:formatCode>
                <c:ptCount val="3"/>
                <c:pt idx="0">
                  <c:v>1.3275999999999406</c:v>
                </c:pt>
                <c:pt idx="1">
                  <c:v>1.3945000000000001</c:v>
                </c:pt>
                <c:pt idx="2">
                  <c:v>1.4613999999999252</c:v>
                </c:pt>
              </c:numCache>
            </c:numRef>
          </c:val>
        </c:ser>
        <c:ser>
          <c:idx val="2"/>
          <c:order val="2"/>
          <c:spPr>
            <a:ln w="19050">
              <a:solidFill>
                <a:srgbClr val="FF0000"/>
              </a:solidFill>
              <a:prstDash val="solid"/>
            </a:ln>
          </c:spPr>
          <c:marker>
            <c:symbol val="none"/>
          </c:marker>
          <c:val>
            <c:numRef>
              <c:f>'[yassine.xlsx]Mee Methode'!$G$24:$G$26</c:f>
              <c:numCache>
                <c:formatCode>0.0000</c:formatCode>
                <c:ptCount val="3"/>
                <c:pt idx="0">
                  <c:v>5</c:v>
                </c:pt>
                <c:pt idx="1">
                  <c:v>5</c:v>
                </c:pt>
                <c:pt idx="2">
                  <c:v>5</c:v>
                </c:pt>
              </c:numCache>
            </c:numRef>
          </c:val>
        </c:ser>
        <c:ser>
          <c:idx val="3"/>
          <c:order val="3"/>
          <c:spPr>
            <a:ln w="19050">
              <a:solidFill>
                <a:srgbClr val="FF0000"/>
              </a:solidFill>
              <a:prstDash val="solid"/>
            </a:ln>
          </c:spPr>
          <c:marker>
            <c:symbol val="none"/>
          </c:marker>
          <c:val>
            <c:numRef>
              <c:f>'[yassine.xlsx]Mee Methode'!$H$24:$H$26</c:f>
              <c:numCache>
                <c:formatCode>0.0000</c:formatCode>
                <c:ptCount val="3"/>
                <c:pt idx="0">
                  <c:v>-5</c:v>
                </c:pt>
                <c:pt idx="1">
                  <c:v>-5</c:v>
                </c:pt>
                <c:pt idx="2">
                  <c:v>-5</c:v>
                </c:pt>
              </c:numCache>
            </c:numRef>
          </c:val>
        </c:ser>
        <c:marker val="1"/>
        <c:axId val="68937984"/>
        <c:axId val="68944256"/>
      </c:lineChart>
      <c:catAx>
        <c:axId val="68937984"/>
        <c:scaling>
          <c:orientation val="minMax"/>
        </c:scaling>
        <c:axPos val="b"/>
        <c:title>
          <c:tx>
            <c:rich>
              <a:bodyPr/>
              <a:lstStyle/>
              <a:p>
                <a:pPr>
                  <a:defRPr lang="en-US"/>
                </a:pPr>
                <a:r>
                  <a:rPr lang="en-US" sz="1400" b="1" i="0" baseline="0" dirty="0">
                    <a:latin typeface="Times New Roman" pitchFamily="18" charset="0"/>
                    <a:cs typeface="Times New Roman" pitchFamily="18" charset="0"/>
                  </a:rPr>
                  <a:t>Concentration Levels (</a:t>
                </a:r>
                <a:r>
                  <a:rPr lang="en-US" sz="1400" b="1" i="0" baseline="0" dirty="0" err="1">
                    <a:latin typeface="Times New Roman" pitchFamily="18" charset="0"/>
                    <a:cs typeface="Times New Roman" pitchFamily="18" charset="0"/>
                  </a:rPr>
                  <a:t>ng</a:t>
                </a:r>
                <a:r>
                  <a:rPr lang="en-US" sz="1400" b="1" i="0" baseline="0" dirty="0">
                    <a:latin typeface="Times New Roman" pitchFamily="18" charset="0"/>
                    <a:cs typeface="Times New Roman" pitchFamily="18" charset="0"/>
                  </a:rPr>
                  <a:t>/ml)</a:t>
                </a:r>
              </a:p>
            </c:rich>
          </c:tx>
          <c:layout/>
        </c:title>
        <c:numFmt formatCode="0.0" sourceLinked="1"/>
        <c:tickLblPos val="nextTo"/>
        <c:txPr>
          <a:bodyPr/>
          <a:lstStyle/>
          <a:p>
            <a:pPr>
              <a:defRPr lang="fr-FR"/>
            </a:pPr>
            <a:endParaRPr lang="fr-FR"/>
          </a:p>
        </c:txPr>
        <c:crossAx val="68944256"/>
        <c:crosses val="autoZero"/>
        <c:auto val="1"/>
        <c:lblAlgn val="ctr"/>
        <c:lblOffset val="100"/>
      </c:catAx>
      <c:valAx>
        <c:axId val="68944256"/>
        <c:scaling>
          <c:orientation val="minMax"/>
        </c:scaling>
        <c:axPos val="l"/>
        <c:title>
          <c:tx>
            <c:rich>
              <a:bodyPr rot="-5400000" vert="horz"/>
              <a:lstStyle/>
              <a:p>
                <a:pPr>
                  <a:defRPr lang="en-US"/>
                </a:pPr>
                <a:r>
                  <a:rPr lang="en-US" sz="1600" b="1" i="0" baseline="0" dirty="0">
                    <a:latin typeface="Times New Roman" pitchFamily="18" charset="0"/>
                    <a:cs typeface="Times New Roman" pitchFamily="18" charset="0"/>
                  </a:rPr>
                  <a:t>Uncertainty %</a:t>
                </a:r>
              </a:p>
            </c:rich>
          </c:tx>
          <c:layout/>
        </c:title>
        <c:numFmt formatCode="General" sourceLinked="0"/>
        <c:majorTickMark val="cross"/>
        <c:tickLblPos val="nextTo"/>
        <c:txPr>
          <a:bodyPr/>
          <a:lstStyle/>
          <a:p>
            <a:pPr>
              <a:defRPr lang="fr-FR"/>
            </a:pPr>
            <a:endParaRPr lang="fr-FR"/>
          </a:p>
        </c:txPr>
        <c:crossAx val="68937984"/>
        <c:crosses val="autoZero"/>
        <c:crossBetween val="midCat"/>
      </c:valAx>
      <c:spPr>
        <a:ln>
          <a:solidFill>
            <a:srgbClr val="4F81BD"/>
          </a:solidFill>
        </a:ln>
      </c:spPr>
    </c:plotArea>
    <c:plotVisOnly val="1"/>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fr-FR"/>
  <c:chart>
    <c:plotArea>
      <c:layout/>
      <c:lineChart>
        <c:grouping val="standard"/>
        <c:ser>
          <c:idx val="4"/>
          <c:order val="4"/>
          <c:tx>
            <c:strRef>
              <c:f>'Mee Methode'!$B$27</c:f>
            </c:strRef>
          </c:tx>
          <c:marker>
            <c:symbol val="none"/>
          </c:marker>
          <c:cat>
            <c:multiLvlStrRef>
              <c:f>'Mee Methode'!$A$28:$A$30</c:f>
            </c:multiLvlStrRef>
          </c:cat>
          <c:val>
            <c:numRef>
              <c:f>'Mee Methode'!$B$28:$B$30</c:f>
            </c:numRef>
          </c:val>
        </c:ser>
        <c:ser>
          <c:idx val="5"/>
          <c:order val="5"/>
          <c:tx>
            <c:strRef>
              <c:f>'Mee Methode'!$C$27</c:f>
            </c:strRef>
          </c:tx>
          <c:marker>
            <c:symbol val="none"/>
          </c:marker>
          <c:val>
            <c:numRef>
              <c:f>'Mee Methode'!$C$28:$C$30</c:f>
            </c:numRef>
          </c:val>
        </c:ser>
        <c:ser>
          <c:idx val="0"/>
          <c:order val="0"/>
          <c:tx>
            <c:strRef>
              <c:f>'[yassine.xlsx]Mee Methode'!$B$28</c:f>
              <c:strCache>
                <c:ptCount val="1"/>
                <c:pt idx="0">
                  <c:v>Relati uncert L</c:v>
                </c:pt>
              </c:strCache>
            </c:strRef>
          </c:tx>
          <c:spPr>
            <a:ln>
              <a:solidFill>
                <a:srgbClr val="92D050"/>
              </a:solidFill>
              <a:prstDash val="solid"/>
            </a:ln>
          </c:spPr>
          <c:marker>
            <c:symbol val="none"/>
          </c:marker>
          <c:cat>
            <c:numRef>
              <c:f>'[yassine.xlsx]Mee Methode'!$A$29:$A$31</c:f>
              <c:numCache>
                <c:formatCode>0.00</c:formatCode>
                <c:ptCount val="3"/>
                <c:pt idx="0">
                  <c:v>96</c:v>
                </c:pt>
                <c:pt idx="1">
                  <c:v>120</c:v>
                </c:pt>
                <c:pt idx="2">
                  <c:v>144</c:v>
                </c:pt>
              </c:numCache>
            </c:numRef>
          </c:cat>
          <c:val>
            <c:numRef>
              <c:f>'[yassine.xlsx]Mee Methode'!$B$29:$B$31</c:f>
              <c:numCache>
                <c:formatCode>0.00</c:formatCode>
                <c:ptCount val="3"/>
                <c:pt idx="0">
                  <c:v>-3.0998999999999977</c:v>
                </c:pt>
                <c:pt idx="1">
                  <c:v>-1.2945</c:v>
                </c:pt>
                <c:pt idx="2">
                  <c:v>-2.8699999999999997</c:v>
                </c:pt>
              </c:numCache>
            </c:numRef>
          </c:val>
        </c:ser>
        <c:ser>
          <c:idx val="1"/>
          <c:order val="1"/>
          <c:tx>
            <c:strRef>
              <c:f>'[yassine.xlsx]Mee Methode'!$C$28</c:f>
              <c:strCache>
                <c:ptCount val="1"/>
                <c:pt idx="0">
                  <c:v>Relati uncert u </c:v>
                </c:pt>
              </c:strCache>
            </c:strRef>
          </c:tx>
          <c:spPr>
            <a:ln>
              <a:solidFill>
                <a:srgbClr val="92D050"/>
              </a:solidFill>
              <a:prstDash val="solid"/>
            </a:ln>
          </c:spPr>
          <c:marker>
            <c:symbol val="none"/>
          </c:marker>
          <c:cat>
            <c:numRef>
              <c:f>'[yassine.xlsx]Mee Methode'!$A$29:$A$31</c:f>
              <c:numCache>
                <c:formatCode>0.00</c:formatCode>
                <c:ptCount val="3"/>
                <c:pt idx="0">
                  <c:v>96</c:v>
                </c:pt>
                <c:pt idx="1">
                  <c:v>120</c:v>
                </c:pt>
                <c:pt idx="2">
                  <c:v>144</c:v>
                </c:pt>
              </c:numCache>
            </c:numRef>
          </c:cat>
          <c:val>
            <c:numRef>
              <c:f>'[yassine.xlsx]Mee Methode'!$C$29:$C$31</c:f>
              <c:numCache>
                <c:formatCode>0.00</c:formatCode>
                <c:ptCount val="3"/>
                <c:pt idx="0">
                  <c:v>1.9309000000000001</c:v>
                </c:pt>
                <c:pt idx="1">
                  <c:v>1.4148999999999277</c:v>
                </c:pt>
                <c:pt idx="2">
                  <c:v>1.303599999999937</c:v>
                </c:pt>
              </c:numCache>
            </c:numRef>
          </c:val>
        </c:ser>
        <c:ser>
          <c:idx val="2"/>
          <c:order val="2"/>
          <c:spPr>
            <a:ln w="19050">
              <a:solidFill>
                <a:srgbClr val="FF0000"/>
              </a:solidFill>
              <a:prstDash val="solid"/>
            </a:ln>
          </c:spPr>
          <c:marker>
            <c:symbol val="none"/>
          </c:marker>
          <c:cat>
            <c:numRef>
              <c:f>'[yassine.xlsx]Mee Methode'!$A$29:$A$31</c:f>
              <c:numCache>
                <c:formatCode>0.00</c:formatCode>
                <c:ptCount val="3"/>
                <c:pt idx="0">
                  <c:v>96</c:v>
                </c:pt>
                <c:pt idx="1">
                  <c:v>120</c:v>
                </c:pt>
                <c:pt idx="2">
                  <c:v>144</c:v>
                </c:pt>
              </c:numCache>
            </c:numRef>
          </c:cat>
          <c:val>
            <c:numRef>
              <c:f>'[yassine.xlsx]Mee Methode'!$G$29:$G$31</c:f>
              <c:numCache>
                <c:formatCode>0.0000</c:formatCode>
                <c:ptCount val="3"/>
                <c:pt idx="0">
                  <c:v>5</c:v>
                </c:pt>
                <c:pt idx="1">
                  <c:v>5</c:v>
                </c:pt>
                <c:pt idx="2">
                  <c:v>5</c:v>
                </c:pt>
              </c:numCache>
            </c:numRef>
          </c:val>
        </c:ser>
        <c:ser>
          <c:idx val="3"/>
          <c:order val="3"/>
          <c:spPr>
            <a:ln w="19050">
              <a:solidFill>
                <a:srgbClr val="FF0000"/>
              </a:solidFill>
              <a:prstDash val="solid"/>
            </a:ln>
          </c:spPr>
          <c:marker>
            <c:symbol val="none"/>
          </c:marker>
          <c:cat>
            <c:numRef>
              <c:f>'[yassine.xlsx]Mee Methode'!$A$29:$A$31</c:f>
              <c:numCache>
                <c:formatCode>0.00</c:formatCode>
                <c:ptCount val="3"/>
                <c:pt idx="0">
                  <c:v>96</c:v>
                </c:pt>
                <c:pt idx="1">
                  <c:v>120</c:v>
                </c:pt>
                <c:pt idx="2">
                  <c:v>144</c:v>
                </c:pt>
              </c:numCache>
            </c:numRef>
          </c:cat>
          <c:val>
            <c:numRef>
              <c:f>'[yassine.xlsx]Mee Methode'!$H$29:$H$31</c:f>
              <c:numCache>
                <c:formatCode>0.0000</c:formatCode>
                <c:ptCount val="3"/>
                <c:pt idx="0">
                  <c:v>-5</c:v>
                </c:pt>
                <c:pt idx="1">
                  <c:v>-5</c:v>
                </c:pt>
                <c:pt idx="2">
                  <c:v>-5</c:v>
                </c:pt>
              </c:numCache>
            </c:numRef>
          </c:val>
        </c:ser>
        <c:marker val="1"/>
        <c:axId val="68971904"/>
        <c:axId val="68978176"/>
      </c:lineChart>
      <c:catAx>
        <c:axId val="68971904"/>
        <c:scaling>
          <c:orientation val="minMax"/>
        </c:scaling>
        <c:axPos val="b"/>
        <c:title>
          <c:tx>
            <c:rich>
              <a:bodyPr/>
              <a:lstStyle/>
              <a:p>
                <a:pPr>
                  <a:defRPr lang="en-US"/>
                </a:pPr>
                <a:r>
                  <a:rPr lang="en-US" sz="1400" b="1" i="0" baseline="0" dirty="0">
                    <a:latin typeface="Times New Roman" pitchFamily="18" charset="0"/>
                    <a:cs typeface="Times New Roman" pitchFamily="18" charset="0"/>
                  </a:rPr>
                  <a:t>Concentration Levels (</a:t>
                </a:r>
                <a:r>
                  <a:rPr lang="en-US" sz="1400" b="1" i="0" baseline="0" dirty="0" err="1">
                    <a:latin typeface="Times New Roman" pitchFamily="18" charset="0"/>
                    <a:cs typeface="Times New Roman" pitchFamily="18" charset="0"/>
                  </a:rPr>
                  <a:t>ng</a:t>
                </a:r>
                <a:r>
                  <a:rPr lang="en-US" sz="1400" b="1" i="0" baseline="0" dirty="0">
                    <a:latin typeface="Times New Roman" pitchFamily="18" charset="0"/>
                    <a:cs typeface="Times New Roman" pitchFamily="18" charset="0"/>
                  </a:rPr>
                  <a:t>/ml)</a:t>
                </a:r>
                <a:endParaRPr lang="en-US" sz="1400" dirty="0">
                  <a:latin typeface="Times New Roman" pitchFamily="18" charset="0"/>
                  <a:cs typeface="Times New Roman" pitchFamily="18" charset="0"/>
                </a:endParaRPr>
              </a:p>
            </c:rich>
          </c:tx>
          <c:layout/>
        </c:title>
        <c:numFmt formatCode="0.00" sourceLinked="1"/>
        <c:tickLblPos val="nextTo"/>
        <c:txPr>
          <a:bodyPr/>
          <a:lstStyle/>
          <a:p>
            <a:pPr>
              <a:defRPr lang="fr-FR"/>
            </a:pPr>
            <a:endParaRPr lang="fr-FR"/>
          </a:p>
        </c:txPr>
        <c:crossAx val="68978176"/>
        <c:crosses val="autoZero"/>
        <c:auto val="1"/>
        <c:lblAlgn val="ctr"/>
        <c:lblOffset val="100"/>
      </c:catAx>
      <c:valAx>
        <c:axId val="68978176"/>
        <c:scaling>
          <c:orientation val="minMax"/>
        </c:scaling>
        <c:axPos val="l"/>
        <c:title>
          <c:tx>
            <c:rich>
              <a:bodyPr rot="-5400000" vert="horz"/>
              <a:lstStyle/>
              <a:p>
                <a:pPr>
                  <a:defRPr lang="en-US"/>
                </a:pPr>
                <a:r>
                  <a:rPr lang="en-US" sz="1400" b="1" i="0" baseline="0" dirty="0">
                    <a:latin typeface="Times New Roman" pitchFamily="18" charset="0"/>
                    <a:cs typeface="Times New Roman" pitchFamily="18" charset="0"/>
                  </a:rPr>
                  <a:t>Uncertainty %</a:t>
                </a:r>
                <a:endParaRPr lang="en-US" sz="1400" dirty="0">
                  <a:latin typeface="Times New Roman" pitchFamily="18" charset="0"/>
                  <a:cs typeface="Times New Roman" pitchFamily="18" charset="0"/>
                </a:endParaRPr>
              </a:p>
            </c:rich>
          </c:tx>
          <c:layout/>
        </c:title>
        <c:numFmt formatCode="General" sourceLinked="0"/>
        <c:tickLblPos val="nextTo"/>
        <c:txPr>
          <a:bodyPr/>
          <a:lstStyle/>
          <a:p>
            <a:pPr>
              <a:defRPr lang="fr-FR"/>
            </a:pPr>
            <a:endParaRPr lang="fr-FR"/>
          </a:p>
        </c:txPr>
        <c:crossAx val="68971904"/>
        <c:crosses val="autoZero"/>
        <c:crossBetween val="midCat"/>
      </c:valAx>
      <c:spPr>
        <a:ln>
          <a:solidFill>
            <a:srgbClr val="4F81BD"/>
          </a:solidFill>
        </a:ln>
      </c:spPr>
    </c:plotArea>
    <c:plotVisOnly val="1"/>
  </c:chart>
  <c:spPr>
    <a:solidFill>
      <a:schemeClr val="bg1"/>
    </a:solidFill>
    <a:ln>
      <a:no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23BB44-A1F8-40DF-9546-BC3E25A6E9B3}"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fr-FR"/>
        </a:p>
      </dgm:t>
    </dgm:pt>
    <dgm:pt modelId="{8CD8F753-B512-4C8E-BEB3-5EE16391A872}">
      <dgm:prSet phldrT="[Texte]">
        <dgm:style>
          <a:lnRef idx="1">
            <a:schemeClr val="accent6"/>
          </a:lnRef>
          <a:fillRef idx="2">
            <a:schemeClr val="accent6"/>
          </a:fillRef>
          <a:effectRef idx="1">
            <a:schemeClr val="accent6"/>
          </a:effectRef>
          <a:fontRef idx="minor">
            <a:schemeClr val="dk1"/>
          </a:fontRef>
        </dgm:style>
      </dgm:prSet>
      <dgm:spPr/>
      <dgm:t>
        <a:bodyPr/>
        <a:lstStyle/>
        <a:p>
          <a:r>
            <a:rPr lang="en-US" b="1" dirty="0" smtClean="0">
              <a:effectLst/>
            </a:rPr>
            <a:t>β-content tolerance interval</a:t>
          </a:r>
          <a:endParaRPr lang="fr-FR" b="1" dirty="0">
            <a:effectLst/>
          </a:endParaRPr>
        </a:p>
      </dgm:t>
    </dgm:pt>
    <dgm:pt modelId="{AFC26EDE-8AEB-483A-B4DA-4B6CA2C42CF5}" type="parTrans" cxnId="{0A8B5155-8B2B-41CD-BDBB-4FC26CA17493}">
      <dgm:prSet/>
      <dgm:spPr/>
      <dgm:t>
        <a:bodyPr/>
        <a:lstStyle/>
        <a:p>
          <a:endParaRPr lang="fr-FR"/>
        </a:p>
      </dgm:t>
    </dgm:pt>
    <dgm:pt modelId="{177606F3-FA38-4E96-8F0B-11F3FCD5AFFD}" type="sibTrans" cxnId="{0A8B5155-8B2B-41CD-BDBB-4FC26CA17493}">
      <dgm:prSet/>
      <dgm:spPr/>
      <dgm:t>
        <a:bodyPr/>
        <a:lstStyle/>
        <a:p>
          <a:endParaRPr lang="fr-FR"/>
        </a:p>
      </dgm:t>
    </dgm:pt>
    <dgm:pt modelId="{31D4DADA-FFC6-4268-8F20-015E6792F0F9}">
      <dgm:prSet phldrT="[Texte]">
        <dgm:style>
          <a:lnRef idx="1">
            <a:schemeClr val="accent6"/>
          </a:lnRef>
          <a:fillRef idx="2">
            <a:schemeClr val="accent6"/>
          </a:fillRef>
          <a:effectRef idx="1">
            <a:schemeClr val="accent6"/>
          </a:effectRef>
          <a:fontRef idx="minor">
            <a:schemeClr val="dk1"/>
          </a:fontRef>
        </dgm:style>
      </dgm:prSet>
      <dgm:spPr/>
      <dgm:t>
        <a:bodyPr/>
        <a:lstStyle/>
        <a:p>
          <a:r>
            <a:rPr lang="fr-FR" b="1" dirty="0" smtClean="0">
              <a:effectLst/>
            </a:rPr>
            <a:t>GPQ Procedure</a:t>
          </a:r>
          <a:endParaRPr lang="fr-FR" b="1" dirty="0">
            <a:effectLst/>
          </a:endParaRPr>
        </a:p>
      </dgm:t>
    </dgm:pt>
    <dgm:pt modelId="{F275D856-5592-4F06-9057-6CE30D11F123}" type="parTrans" cxnId="{4C7EB7B3-7D79-4439-8844-51457E7BEA11}">
      <dgm:prSet>
        <dgm:style>
          <a:lnRef idx="1">
            <a:schemeClr val="accent6"/>
          </a:lnRef>
          <a:fillRef idx="2">
            <a:schemeClr val="accent6"/>
          </a:fillRef>
          <a:effectRef idx="1">
            <a:schemeClr val="accent6"/>
          </a:effectRef>
          <a:fontRef idx="minor">
            <a:schemeClr val="dk1"/>
          </a:fontRef>
        </dgm:style>
      </dgm:prSet>
      <dgm:spPr/>
      <dgm:t>
        <a:bodyPr/>
        <a:lstStyle/>
        <a:p>
          <a:endParaRPr lang="fr-FR" b="1">
            <a:effectLst/>
          </a:endParaRPr>
        </a:p>
      </dgm:t>
    </dgm:pt>
    <dgm:pt modelId="{55E2F35B-87EE-4CFC-ACB4-931C480A2C9F}" type="sibTrans" cxnId="{4C7EB7B3-7D79-4439-8844-51457E7BEA11}">
      <dgm:prSet/>
      <dgm:spPr/>
      <dgm:t>
        <a:bodyPr/>
        <a:lstStyle/>
        <a:p>
          <a:endParaRPr lang="fr-FR"/>
        </a:p>
      </dgm:t>
    </dgm:pt>
    <dgm:pt modelId="{0AE9AF47-CE9E-44AD-94B2-2254F95A069E}">
      <dgm:prSet phldrT="[Texte]">
        <dgm:style>
          <a:lnRef idx="1">
            <a:schemeClr val="accent6"/>
          </a:lnRef>
          <a:fillRef idx="2">
            <a:schemeClr val="accent6"/>
          </a:fillRef>
          <a:effectRef idx="1">
            <a:schemeClr val="accent6"/>
          </a:effectRef>
          <a:fontRef idx="minor">
            <a:schemeClr val="dk1"/>
          </a:fontRef>
        </dgm:style>
      </dgm:prSet>
      <dgm:spPr/>
      <dgm:t>
        <a:bodyPr/>
        <a:lstStyle/>
        <a:p>
          <a:r>
            <a:rPr lang="fr-FR" b="1" dirty="0" smtClean="0">
              <a:effectLst/>
            </a:rPr>
            <a:t>MEE Approach</a:t>
          </a:r>
          <a:endParaRPr lang="fr-FR" b="1" dirty="0">
            <a:effectLst/>
          </a:endParaRPr>
        </a:p>
      </dgm:t>
    </dgm:pt>
    <dgm:pt modelId="{8E220AEE-E2E3-4BEB-914F-C5912B0E1344}" type="parTrans" cxnId="{C2E0F0C3-C654-4186-A3DA-A5741961F706}">
      <dgm:prSet>
        <dgm:style>
          <a:lnRef idx="1">
            <a:schemeClr val="accent6"/>
          </a:lnRef>
          <a:fillRef idx="2">
            <a:schemeClr val="accent6"/>
          </a:fillRef>
          <a:effectRef idx="1">
            <a:schemeClr val="accent6"/>
          </a:effectRef>
          <a:fontRef idx="minor">
            <a:schemeClr val="dk1"/>
          </a:fontRef>
        </dgm:style>
      </dgm:prSet>
      <dgm:spPr/>
      <dgm:t>
        <a:bodyPr/>
        <a:lstStyle/>
        <a:p>
          <a:endParaRPr lang="fr-FR"/>
        </a:p>
      </dgm:t>
    </dgm:pt>
    <dgm:pt modelId="{9EE60178-05D1-4792-B5BD-FC835530AF7D}" type="sibTrans" cxnId="{C2E0F0C3-C654-4186-A3DA-A5741961F706}">
      <dgm:prSet/>
      <dgm:spPr/>
      <dgm:t>
        <a:bodyPr/>
        <a:lstStyle/>
        <a:p>
          <a:endParaRPr lang="fr-FR"/>
        </a:p>
      </dgm:t>
    </dgm:pt>
    <dgm:pt modelId="{75FEFB6C-16CE-4EA2-93FF-3F0DB6F386F9}">
      <dgm:prSet phldrT="[Texte]">
        <dgm:style>
          <a:lnRef idx="1">
            <a:schemeClr val="accent6"/>
          </a:lnRef>
          <a:fillRef idx="2">
            <a:schemeClr val="accent6"/>
          </a:fillRef>
          <a:effectRef idx="1">
            <a:schemeClr val="accent6"/>
          </a:effectRef>
          <a:fontRef idx="minor">
            <a:schemeClr val="dk1"/>
          </a:fontRef>
        </dgm:style>
      </dgm:prSet>
      <dgm:spPr/>
      <dgm:t>
        <a:bodyPr/>
        <a:lstStyle/>
        <a:p>
          <a:r>
            <a:rPr lang="fr-FR" b="1" dirty="0" smtClean="0">
              <a:effectLst/>
            </a:rPr>
            <a:t>Bayesian Approach</a:t>
          </a:r>
          <a:endParaRPr lang="fr-FR" b="1" dirty="0">
            <a:effectLst/>
          </a:endParaRPr>
        </a:p>
      </dgm:t>
    </dgm:pt>
    <dgm:pt modelId="{39D2C656-0A3A-4A06-BAC0-8E8BC1876062}" type="parTrans" cxnId="{28B17E47-CECA-4BC4-8253-7BA26338E17F}">
      <dgm:prSet>
        <dgm:style>
          <a:lnRef idx="1">
            <a:schemeClr val="accent6"/>
          </a:lnRef>
          <a:fillRef idx="2">
            <a:schemeClr val="accent6"/>
          </a:fillRef>
          <a:effectRef idx="1">
            <a:schemeClr val="accent6"/>
          </a:effectRef>
          <a:fontRef idx="minor">
            <a:schemeClr val="dk1"/>
          </a:fontRef>
        </dgm:style>
      </dgm:prSet>
      <dgm:spPr/>
      <dgm:t>
        <a:bodyPr/>
        <a:lstStyle/>
        <a:p>
          <a:endParaRPr lang="fr-FR"/>
        </a:p>
      </dgm:t>
    </dgm:pt>
    <dgm:pt modelId="{F26F6BDB-8818-4D42-B6A5-9ADC7CDC2551}" type="sibTrans" cxnId="{28B17E47-CECA-4BC4-8253-7BA26338E17F}">
      <dgm:prSet/>
      <dgm:spPr/>
      <dgm:t>
        <a:bodyPr/>
        <a:lstStyle/>
        <a:p>
          <a:endParaRPr lang="fr-FR"/>
        </a:p>
      </dgm:t>
    </dgm:pt>
    <dgm:pt modelId="{7A771F81-CA0F-4EEB-9FEC-F59A26555A49}">
      <dgm:prSet phldrT="[Texte]">
        <dgm:style>
          <a:lnRef idx="1">
            <a:schemeClr val="accent6"/>
          </a:lnRef>
          <a:fillRef idx="2">
            <a:schemeClr val="accent6"/>
          </a:fillRef>
          <a:effectRef idx="1">
            <a:schemeClr val="accent6"/>
          </a:effectRef>
          <a:fontRef idx="minor">
            <a:schemeClr val="dk1"/>
          </a:fontRef>
        </dgm:style>
      </dgm:prSet>
      <dgm:spPr/>
      <dgm:t>
        <a:bodyPr/>
        <a:lstStyle/>
        <a:p>
          <a:r>
            <a:rPr lang="fr-FR" b="1" dirty="0" smtClean="0">
              <a:effectLst/>
            </a:rPr>
            <a:t>MLS Procedure</a:t>
          </a:r>
          <a:endParaRPr lang="fr-FR" b="1" dirty="0">
            <a:effectLst/>
          </a:endParaRPr>
        </a:p>
      </dgm:t>
    </dgm:pt>
    <dgm:pt modelId="{D1DE9A88-DB8A-4421-860A-96EA78D1A000}" type="parTrans" cxnId="{804CE78A-5450-41D2-93F0-6908A499BA66}">
      <dgm:prSet>
        <dgm:style>
          <a:lnRef idx="1">
            <a:schemeClr val="accent6"/>
          </a:lnRef>
          <a:fillRef idx="2">
            <a:schemeClr val="accent6"/>
          </a:fillRef>
          <a:effectRef idx="1">
            <a:schemeClr val="accent6"/>
          </a:effectRef>
          <a:fontRef idx="minor">
            <a:schemeClr val="dk1"/>
          </a:fontRef>
        </dgm:style>
      </dgm:prSet>
      <dgm:spPr/>
      <dgm:t>
        <a:bodyPr/>
        <a:lstStyle/>
        <a:p>
          <a:endParaRPr lang="fr-FR"/>
        </a:p>
      </dgm:t>
    </dgm:pt>
    <dgm:pt modelId="{96B3766B-7ABD-4571-B8E8-6C876C7F4DDF}" type="sibTrans" cxnId="{804CE78A-5450-41D2-93F0-6908A499BA66}">
      <dgm:prSet/>
      <dgm:spPr/>
      <dgm:t>
        <a:bodyPr/>
        <a:lstStyle/>
        <a:p>
          <a:endParaRPr lang="fr-FR"/>
        </a:p>
      </dgm:t>
    </dgm:pt>
    <dgm:pt modelId="{1988CE9E-BDCB-4CB0-A445-A1793C72FFD1}" type="pres">
      <dgm:prSet presAssocID="{2623BB44-A1F8-40DF-9546-BC3E25A6E9B3}" presName="Name0" presStyleCnt="0">
        <dgm:presLayoutVars>
          <dgm:chMax val="1"/>
          <dgm:dir/>
          <dgm:animLvl val="ctr"/>
          <dgm:resizeHandles val="exact"/>
        </dgm:presLayoutVars>
      </dgm:prSet>
      <dgm:spPr/>
      <dgm:t>
        <a:bodyPr/>
        <a:lstStyle/>
        <a:p>
          <a:endParaRPr lang="fr-FR"/>
        </a:p>
      </dgm:t>
    </dgm:pt>
    <dgm:pt modelId="{E55C1A7B-5A67-44BD-BE3A-ECE7EB9A26A0}" type="pres">
      <dgm:prSet presAssocID="{8CD8F753-B512-4C8E-BEB3-5EE16391A872}" presName="centerShape" presStyleLbl="node0" presStyleIdx="0" presStyleCnt="1"/>
      <dgm:spPr/>
      <dgm:t>
        <a:bodyPr/>
        <a:lstStyle/>
        <a:p>
          <a:endParaRPr lang="fr-FR"/>
        </a:p>
      </dgm:t>
    </dgm:pt>
    <dgm:pt modelId="{B6F240F8-18AB-4543-9920-E40231CC4F85}" type="pres">
      <dgm:prSet presAssocID="{F275D856-5592-4F06-9057-6CE30D11F123}" presName="parTrans" presStyleLbl="sibTrans2D1" presStyleIdx="0" presStyleCnt="4"/>
      <dgm:spPr/>
      <dgm:t>
        <a:bodyPr/>
        <a:lstStyle/>
        <a:p>
          <a:endParaRPr lang="fr-FR"/>
        </a:p>
      </dgm:t>
    </dgm:pt>
    <dgm:pt modelId="{3460E65D-C338-4961-8BA7-87751C9B7592}" type="pres">
      <dgm:prSet presAssocID="{F275D856-5592-4F06-9057-6CE30D11F123}" presName="connectorText" presStyleLbl="sibTrans2D1" presStyleIdx="0" presStyleCnt="4"/>
      <dgm:spPr/>
      <dgm:t>
        <a:bodyPr/>
        <a:lstStyle/>
        <a:p>
          <a:endParaRPr lang="fr-FR"/>
        </a:p>
      </dgm:t>
    </dgm:pt>
    <dgm:pt modelId="{144DBF2F-79BC-444D-9EDB-C22BCDA9701C}" type="pres">
      <dgm:prSet presAssocID="{31D4DADA-FFC6-4268-8F20-015E6792F0F9}" presName="node" presStyleLbl="node1" presStyleIdx="0" presStyleCnt="4">
        <dgm:presLayoutVars>
          <dgm:bulletEnabled val="1"/>
        </dgm:presLayoutVars>
      </dgm:prSet>
      <dgm:spPr/>
      <dgm:t>
        <a:bodyPr/>
        <a:lstStyle/>
        <a:p>
          <a:endParaRPr lang="fr-FR"/>
        </a:p>
      </dgm:t>
    </dgm:pt>
    <dgm:pt modelId="{72B10BA8-A688-428B-9D6D-E9643E6AAABB}" type="pres">
      <dgm:prSet presAssocID="{8E220AEE-E2E3-4BEB-914F-C5912B0E1344}" presName="parTrans" presStyleLbl="sibTrans2D1" presStyleIdx="1" presStyleCnt="4"/>
      <dgm:spPr/>
      <dgm:t>
        <a:bodyPr/>
        <a:lstStyle/>
        <a:p>
          <a:endParaRPr lang="fr-FR"/>
        </a:p>
      </dgm:t>
    </dgm:pt>
    <dgm:pt modelId="{02F0CFE2-5B59-492A-8EFE-27F6697A5AA6}" type="pres">
      <dgm:prSet presAssocID="{8E220AEE-E2E3-4BEB-914F-C5912B0E1344}" presName="connectorText" presStyleLbl="sibTrans2D1" presStyleIdx="1" presStyleCnt="4"/>
      <dgm:spPr/>
      <dgm:t>
        <a:bodyPr/>
        <a:lstStyle/>
        <a:p>
          <a:endParaRPr lang="fr-FR"/>
        </a:p>
      </dgm:t>
    </dgm:pt>
    <dgm:pt modelId="{CF45B7B3-A147-41AD-843E-D0B0F8E5FD8F}" type="pres">
      <dgm:prSet presAssocID="{0AE9AF47-CE9E-44AD-94B2-2254F95A069E}" presName="node" presStyleLbl="node1" presStyleIdx="1" presStyleCnt="4">
        <dgm:presLayoutVars>
          <dgm:bulletEnabled val="1"/>
        </dgm:presLayoutVars>
      </dgm:prSet>
      <dgm:spPr/>
      <dgm:t>
        <a:bodyPr/>
        <a:lstStyle/>
        <a:p>
          <a:endParaRPr lang="fr-FR"/>
        </a:p>
      </dgm:t>
    </dgm:pt>
    <dgm:pt modelId="{D42BBCBA-2F87-4CD3-9D55-3977AF278219}" type="pres">
      <dgm:prSet presAssocID="{39D2C656-0A3A-4A06-BAC0-8E8BC1876062}" presName="parTrans" presStyleLbl="sibTrans2D1" presStyleIdx="2" presStyleCnt="4"/>
      <dgm:spPr/>
      <dgm:t>
        <a:bodyPr/>
        <a:lstStyle/>
        <a:p>
          <a:endParaRPr lang="fr-FR"/>
        </a:p>
      </dgm:t>
    </dgm:pt>
    <dgm:pt modelId="{507FD4FB-D99C-4C2D-8C9F-73B86C94CEE8}" type="pres">
      <dgm:prSet presAssocID="{39D2C656-0A3A-4A06-BAC0-8E8BC1876062}" presName="connectorText" presStyleLbl="sibTrans2D1" presStyleIdx="2" presStyleCnt="4"/>
      <dgm:spPr/>
      <dgm:t>
        <a:bodyPr/>
        <a:lstStyle/>
        <a:p>
          <a:endParaRPr lang="fr-FR"/>
        </a:p>
      </dgm:t>
    </dgm:pt>
    <dgm:pt modelId="{6344AEED-0F29-47B0-9D29-C99DAFEE0D65}" type="pres">
      <dgm:prSet presAssocID="{75FEFB6C-16CE-4EA2-93FF-3F0DB6F386F9}" presName="node" presStyleLbl="node1" presStyleIdx="2" presStyleCnt="4">
        <dgm:presLayoutVars>
          <dgm:bulletEnabled val="1"/>
        </dgm:presLayoutVars>
      </dgm:prSet>
      <dgm:spPr/>
      <dgm:t>
        <a:bodyPr/>
        <a:lstStyle/>
        <a:p>
          <a:endParaRPr lang="fr-FR"/>
        </a:p>
      </dgm:t>
    </dgm:pt>
    <dgm:pt modelId="{70BBE3B9-A98D-4785-ACAD-D6EC07B5F30B}" type="pres">
      <dgm:prSet presAssocID="{D1DE9A88-DB8A-4421-860A-96EA78D1A000}" presName="parTrans" presStyleLbl="sibTrans2D1" presStyleIdx="3" presStyleCnt="4"/>
      <dgm:spPr/>
      <dgm:t>
        <a:bodyPr/>
        <a:lstStyle/>
        <a:p>
          <a:endParaRPr lang="fr-FR"/>
        </a:p>
      </dgm:t>
    </dgm:pt>
    <dgm:pt modelId="{B8923596-2E51-44B7-9AF8-DB3FFEC0FAFA}" type="pres">
      <dgm:prSet presAssocID="{D1DE9A88-DB8A-4421-860A-96EA78D1A000}" presName="connectorText" presStyleLbl="sibTrans2D1" presStyleIdx="3" presStyleCnt="4"/>
      <dgm:spPr/>
      <dgm:t>
        <a:bodyPr/>
        <a:lstStyle/>
        <a:p>
          <a:endParaRPr lang="fr-FR"/>
        </a:p>
      </dgm:t>
    </dgm:pt>
    <dgm:pt modelId="{EF606AAC-2EC7-4311-9FC7-CE18936E453D}" type="pres">
      <dgm:prSet presAssocID="{7A771F81-CA0F-4EEB-9FEC-F59A26555A49}" presName="node" presStyleLbl="node1" presStyleIdx="3" presStyleCnt="4">
        <dgm:presLayoutVars>
          <dgm:bulletEnabled val="1"/>
        </dgm:presLayoutVars>
      </dgm:prSet>
      <dgm:spPr/>
      <dgm:t>
        <a:bodyPr/>
        <a:lstStyle/>
        <a:p>
          <a:endParaRPr lang="fr-FR"/>
        </a:p>
      </dgm:t>
    </dgm:pt>
  </dgm:ptLst>
  <dgm:cxnLst>
    <dgm:cxn modelId="{804CE78A-5450-41D2-93F0-6908A499BA66}" srcId="{8CD8F753-B512-4C8E-BEB3-5EE16391A872}" destId="{7A771F81-CA0F-4EEB-9FEC-F59A26555A49}" srcOrd="3" destOrd="0" parTransId="{D1DE9A88-DB8A-4421-860A-96EA78D1A000}" sibTransId="{96B3766B-7ABD-4571-B8E8-6C876C7F4DDF}"/>
    <dgm:cxn modelId="{A5E9ADFD-F9B7-477B-AE97-673DDFD98A8F}" type="presOf" srcId="{31D4DADA-FFC6-4268-8F20-015E6792F0F9}" destId="{144DBF2F-79BC-444D-9EDB-C22BCDA9701C}" srcOrd="0" destOrd="0" presId="urn:microsoft.com/office/officeart/2005/8/layout/radial5"/>
    <dgm:cxn modelId="{8CEF046E-DA38-4231-9F58-6A71C6B48584}" type="presOf" srcId="{D1DE9A88-DB8A-4421-860A-96EA78D1A000}" destId="{70BBE3B9-A98D-4785-ACAD-D6EC07B5F30B}" srcOrd="0" destOrd="0" presId="urn:microsoft.com/office/officeart/2005/8/layout/radial5"/>
    <dgm:cxn modelId="{504A7392-C47A-4506-9A9B-53FABD7E18C9}" type="presOf" srcId="{F275D856-5592-4F06-9057-6CE30D11F123}" destId="{3460E65D-C338-4961-8BA7-87751C9B7592}" srcOrd="1" destOrd="0" presId="urn:microsoft.com/office/officeart/2005/8/layout/radial5"/>
    <dgm:cxn modelId="{C2E0F0C3-C654-4186-A3DA-A5741961F706}" srcId="{8CD8F753-B512-4C8E-BEB3-5EE16391A872}" destId="{0AE9AF47-CE9E-44AD-94B2-2254F95A069E}" srcOrd="1" destOrd="0" parTransId="{8E220AEE-E2E3-4BEB-914F-C5912B0E1344}" sibTransId="{9EE60178-05D1-4792-B5BD-FC835530AF7D}"/>
    <dgm:cxn modelId="{77C0E668-4F3A-43A0-9D93-9FFC5B3D1CE1}" type="presOf" srcId="{8E220AEE-E2E3-4BEB-914F-C5912B0E1344}" destId="{72B10BA8-A688-428B-9D6D-E9643E6AAABB}" srcOrd="0" destOrd="0" presId="urn:microsoft.com/office/officeart/2005/8/layout/radial5"/>
    <dgm:cxn modelId="{4BBC9F9C-B007-4DCF-B4EB-0EC71D24F47A}" type="presOf" srcId="{F275D856-5592-4F06-9057-6CE30D11F123}" destId="{B6F240F8-18AB-4543-9920-E40231CC4F85}" srcOrd="0" destOrd="0" presId="urn:microsoft.com/office/officeart/2005/8/layout/radial5"/>
    <dgm:cxn modelId="{78CD6482-4443-42C6-B0D3-BEFF622F5D49}" type="presOf" srcId="{8E220AEE-E2E3-4BEB-914F-C5912B0E1344}" destId="{02F0CFE2-5B59-492A-8EFE-27F6697A5AA6}" srcOrd="1" destOrd="0" presId="urn:microsoft.com/office/officeart/2005/8/layout/radial5"/>
    <dgm:cxn modelId="{41E62D2F-3160-4146-8749-5456CA3428A0}" type="presOf" srcId="{7A771F81-CA0F-4EEB-9FEC-F59A26555A49}" destId="{EF606AAC-2EC7-4311-9FC7-CE18936E453D}" srcOrd="0" destOrd="0" presId="urn:microsoft.com/office/officeart/2005/8/layout/radial5"/>
    <dgm:cxn modelId="{95A9AD7C-5194-4639-B8AF-32DDF2DE1220}" type="presOf" srcId="{75FEFB6C-16CE-4EA2-93FF-3F0DB6F386F9}" destId="{6344AEED-0F29-47B0-9D29-C99DAFEE0D65}" srcOrd="0" destOrd="0" presId="urn:microsoft.com/office/officeart/2005/8/layout/radial5"/>
    <dgm:cxn modelId="{F5EDFD5E-6D8C-48B4-9189-916ACE8C9C73}" type="presOf" srcId="{2623BB44-A1F8-40DF-9546-BC3E25A6E9B3}" destId="{1988CE9E-BDCB-4CB0-A445-A1793C72FFD1}" srcOrd="0" destOrd="0" presId="urn:microsoft.com/office/officeart/2005/8/layout/radial5"/>
    <dgm:cxn modelId="{16EC3541-3A1C-408F-9B47-C8213D0F2E42}" type="presOf" srcId="{8CD8F753-B512-4C8E-BEB3-5EE16391A872}" destId="{E55C1A7B-5A67-44BD-BE3A-ECE7EB9A26A0}" srcOrd="0" destOrd="0" presId="urn:microsoft.com/office/officeart/2005/8/layout/radial5"/>
    <dgm:cxn modelId="{0A8B5155-8B2B-41CD-BDBB-4FC26CA17493}" srcId="{2623BB44-A1F8-40DF-9546-BC3E25A6E9B3}" destId="{8CD8F753-B512-4C8E-BEB3-5EE16391A872}" srcOrd="0" destOrd="0" parTransId="{AFC26EDE-8AEB-483A-B4DA-4B6CA2C42CF5}" sibTransId="{177606F3-FA38-4E96-8F0B-11F3FCD5AFFD}"/>
    <dgm:cxn modelId="{0120EFF8-DEB3-4D23-82BE-89CC9998CE38}" type="presOf" srcId="{39D2C656-0A3A-4A06-BAC0-8E8BC1876062}" destId="{507FD4FB-D99C-4C2D-8C9F-73B86C94CEE8}" srcOrd="1" destOrd="0" presId="urn:microsoft.com/office/officeart/2005/8/layout/radial5"/>
    <dgm:cxn modelId="{28B17E47-CECA-4BC4-8253-7BA26338E17F}" srcId="{8CD8F753-B512-4C8E-BEB3-5EE16391A872}" destId="{75FEFB6C-16CE-4EA2-93FF-3F0DB6F386F9}" srcOrd="2" destOrd="0" parTransId="{39D2C656-0A3A-4A06-BAC0-8E8BC1876062}" sibTransId="{F26F6BDB-8818-4D42-B6A5-9ADC7CDC2551}"/>
    <dgm:cxn modelId="{F9E34909-E15C-4603-A7C8-24772C52A0E9}" type="presOf" srcId="{0AE9AF47-CE9E-44AD-94B2-2254F95A069E}" destId="{CF45B7B3-A147-41AD-843E-D0B0F8E5FD8F}" srcOrd="0" destOrd="0" presId="urn:microsoft.com/office/officeart/2005/8/layout/radial5"/>
    <dgm:cxn modelId="{F7E4FDEB-16E4-42E0-9F43-A7DA18A94911}" type="presOf" srcId="{D1DE9A88-DB8A-4421-860A-96EA78D1A000}" destId="{B8923596-2E51-44B7-9AF8-DB3FFEC0FAFA}" srcOrd="1" destOrd="0" presId="urn:microsoft.com/office/officeart/2005/8/layout/radial5"/>
    <dgm:cxn modelId="{4C7EB7B3-7D79-4439-8844-51457E7BEA11}" srcId="{8CD8F753-B512-4C8E-BEB3-5EE16391A872}" destId="{31D4DADA-FFC6-4268-8F20-015E6792F0F9}" srcOrd="0" destOrd="0" parTransId="{F275D856-5592-4F06-9057-6CE30D11F123}" sibTransId="{55E2F35B-87EE-4CFC-ACB4-931C480A2C9F}"/>
    <dgm:cxn modelId="{7CB3BB10-E739-439C-B90E-5BDEA4E24CE2}" type="presOf" srcId="{39D2C656-0A3A-4A06-BAC0-8E8BC1876062}" destId="{D42BBCBA-2F87-4CD3-9D55-3977AF278219}" srcOrd="0" destOrd="0" presId="urn:microsoft.com/office/officeart/2005/8/layout/radial5"/>
    <dgm:cxn modelId="{80244244-0019-40B5-B437-2F74EEA1375A}" type="presParOf" srcId="{1988CE9E-BDCB-4CB0-A445-A1793C72FFD1}" destId="{E55C1A7B-5A67-44BD-BE3A-ECE7EB9A26A0}" srcOrd="0" destOrd="0" presId="urn:microsoft.com/office/officeart/2005/8/layout/radial5"/>
    <dgm:cxn modelId="{2FEEC0AB-4032-4606-A996-DCEE1E2339FB}" type="presParOf" srcId="{1988CE9E-BDCB-4CB0-A445-A1793C72FFD1}" destId="{B6F240F8-18AB-4543-9920-E40231CC4F85}" srcOrd="1" destOrd="0" presId="urn:microsoft.com/office/officeart/2005/8/layout/radial5"/>
    <dgm:cxn modelId="{8E29F811-759B-4A81-92AB-D62F6792FB86}" type="presParOf" srcId="{B6F240F8-18AB-4543-9920-E40231CC4F85}" destId="{3460E65D-C338-4961-8BA7-87751C9B7592}" srcOrd="0" destOrd="0" presId="urn:microsoft.com/office/officeart/2005/8/layout/radial5"/>
    <dgm:cxn modelId="{E026EC8F-0CD9-4D07-88BC-3E2680543342}" type="presParOf" srcId="{1988CE9E-BDCB-4CB0-A445-A1793C72FFD1}" destId="{144DBF2F-79BC-444D-9EDB-C22BCDA9701C}" srcOrd="2" destOrd="0" presId="urn:microsoft.com/office/officeart/2005/8/layout/radial5"/>
    <dgm:cxn modelId="{F88B729D-79A6-473D-B596-FEA880869D26}" type="presParOf" srcId="{1988CE9E-BDCB-4CB0-A445-A1793C72FFD1}" destId="{72B10BA8-A688-428B-9D6D-E9643E6AAABB}" srcOrd="3" destOrd="0" presId="urn:microsoft.com/office/officeart/2005/8/layout/radial5"/>
    <dgm:cxn modelId="{119BC4A2-12A9-43FD-96D6-421DD111054D}" type="presParOf" srcId="{72B10BA8-A688-428B-9D6D-E9643E6AAABB}" destId="{02F0CFE2-5B59-492A-8EFE-27F6697A5AA6}" srcOrd="0" destOrd="0" presId="urn:microsoft.com/office/officeart/2005/8/layout/radial5"/>
    <dgm:cxn modelId="{EE1BBDB4-D5D9-4A9F-8305-46B7CF4B95DB}" type="presParOf" srcId="{1988CE9E-BDCB-4CB0-A445-A1793C72FFD1}" destId="{CF45B7B3-A147-41AD-843E-D0B0F8E5FD8F}" srcOrd="4" destOrd="0" presId="urn:microsoft.com/office/officeart/2005/8/layout/radial5"/>
    <dgm:cxn modelId="{79931A35-9853-4793-BCFD-6524D7C04A8E}" type="presParOf" srcId="{1988CE9E-BDCB-4CB0-A445-A1793C72FFD1}" destId="{D42BBCBA-2F87-4CD3-9D55-3977AF278219}" srcOrd="5" destOrd="0" presId="urn:microsoft.com/office/officeart/2005/8/layout/radial5"/>
    <dgm:cxn modelId="{C97F9132-E23C-438D-9AA7-BE16E3D1705B}" type="presParOf" srcId="{D42BBCBA-2F87-4CD3-9D55-3977AF278219}" destId="{507FD4FB-D99C-4C2D-8C9F-73B86C94CEE8}" srcOrd="0" destOrd="0" presId="urn:microsoft.com/office/officeart/2005/8/layout/radial5"/>
    <dgm:cxn modelId="{450E4E3F-22BC-4E81-BBA8-4A73DE7CC0C2}" type="presParOf" srcId="{1988CE9E-BDCB-4CB0-A445-A1793C72FFD1}" destId="{6344AEED-0F29-47B0-9D29-C99DAFEE0D65}" srcOrd="6" destOrd="0" presId="urn:microsoft.com/office/officeart/2005/8/layout/radial5"/>
    <dgm:cxn modelId="{0B6BA16F-76D5-41DA-A2F6-46F27C6BD33A}" type="presParOf" srcId="{1988CE9E-BDCB-4CB0-A445-A1793C72FFD1}" destId="{70BBE3B9-A98D-4785-ACAD-D6EC07B5F30B}" srcOrd="7" destOrd="0" presId="urn:microsoft.com/office/officeart/2005/8/layout/radial5"/>
    <dgm:cxn modelId="{8F008C1A-3C93-4993-9184-E309BAE60AF2}" type="presParOf" srcId="{70BBE3B9-A98D-4785-ACAD-D6EC07B5F30B}" destId="{B8923596-2E51-44B7-9AF8-DB3FFEC0FAFA}" srcOrd="0" destOrd="0" presId="urn:microsoft.com/office/officeart/2005/8/layout/radial5"/>
    <dgm:cxn modelId="{27A82D6F-BEF5-43D4-8F9F-7BDB28112C80}" type="presParOf" srcId="{1988CE9E-BDCB-4CB0-A445-A1793C72FFD1}" destId="{EF606AAC-2EC7-4311-9FC7-CE18936E453D}" srcOrd="8" destOrd="0" presId="urn:microsoft.com/office/officeart/2005/8/layout/radial5"/>
  </dgm:cxnLst>
  <dgm:bg/>
  <dgm:whole/>
</dgm:dataModel>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D6B698-D13A-455D-BC87-92284DF3D769}" type="datetimeFigureOut">
              <a:rPr lang="fr-FR" smtClean="0"/>
              <a:pPr/>
              <a:t>03/09/2015</a:t>
            </a:fld>
            <a:endParaRPr lang="en-GB"/>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D61C89-F0B8-4792-A746-02768FBF91EF}" type="slidenum">
              <a:rPr lang="en-GB" smtClean="0"/>
              <a:pPr/>
              <a:t>‹N°›</a:t>
            </a:fld>
            <a:endParaRPr lang="en-GB"/>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A076F2-3EDB-4F9D-AD18-262BED63ECD2}" type="datetimeFigureOut">
              <a:rPr lang="fr-FR" smtClean="0"/>
              <a:pPr/>
              <a:t>03/09/2015</a:t>
            </a:fld>
            <a:endParaRPr lang="en-US"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BCA19B-576D-4E50-B516-85D7B0AD0F1B}" type="slidenum">
              <a:rPr lang="en-US" smtClean="0"/>
              <a:pPr/>
              <a:t>‹N°›</a:t>
            </a:fld>
            <a:endParaRPr lang="en-US" dirty="0"/>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As a plan which </a:t>
            </a:r>
            <a:r>
              <a:rPr lang="en-GB" dirty="0" err="1" smtClean="0"/>
              <a:t>i</a:t>
            </a:r>
            <a:r>
              <a:rPr lang="en-GB" dirty="0" smtClean="0"/>
              <a:t> will perform this</a:t>
            </a:r>
            <a:r>
              <a:rPr lang="en-GB" baseline="0" dirty="0" smtClean="0"/>
              <a:t> morning</a:t>
            </a:r>
            <a:r>
              <a:rPr lang="en-GB" dirty="0" smtClean="0"/>
              <a:t>:</a:t>
            </a:r>
          </a:p>
          <a:p>
            <a:r>
              <a:rPr lang="en-GB" dirty="0" smtClean="0"/>
              <a:t>I begin with an introduction, then </a:t>
            </a:r>
            <a:r>
              <a:rPr lang="en-GB" dirty="0" err="1" smtClean="0"/>
              <a:t>i</a:t>
            </a:r>
            <a:r>
              <a:rPr lang="en-GB" dirty="0" smtClean="0"/>
              <a:t> will talk</a:t>
            </a:r>
            <a:r>
              <a:rPr lang="en-GB" baseline="0" dirty="0" smtClean="0"/>
              <a:t> about validation of analytical method and we are going to saw some disadvantage of different approach, after I am going to expose different approach of estimation of measurement uncertainty with a full presentation of uncertainty profile, finally </a:t>
            </a:r>
            <a:r>
              <a:rPr lang="en-GB" baseline="0" dirty="0" err="1" smtClean="0"/>
              <a:t>i</a:t>
            </a:r>
            <a:r>
              <a:rPr lang="en-GB" baseline="0" dirty="0" smtClean="0"/>
              <a:t> will present an example about the application of this innovative approach, last </a:t>
            </a:r>
            <a:r>
              <a:rPr lang="en-GB" baseline="0" dirty="0" err="1" smtClean="0"/>
              <a:t>i</a:t>
            </a:r>
            <a:r>
              <a:rPr lang="en-GB" baseline="0" dirty="0" smtClean="0"/>
              <a:t> will conclude this presentation.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Which standard</a:t>
            </a:r>
            <a:r>
              <a:rPr lang="en-GB" baseline="0" dirty="0" smtClean="0"/>
              <a:t> and guide line we will</a:t>
            </a:r>
            <a:r>
              <a:rPr lang="en-GB" dirty="0" smtClean="0"/>
              <a:t>  follow to</a:t>
            </a:r>
            <a:r>
              <a:rPr lang="en-GB" baseline="0" dirty="0" smtClean="0"/>
              <a:t> </a:t>
            </a:r>
            <a:r>
              <a:rPr lang="en-GB" dirty="0" smtClean="0"/>
              <a:t>choice</a:t>
            </a:r>
            <a:r>
              <a:rPr lang="en-GB" baseline="0" dirty="0" smtClean="0"/>
              <a:t> the appropriate method among all that exist in literature  </a:t>
            </a:r>
          </a:p>
          <a:p>
            <a:pPr>
              <a:buFontTx/>
              <a:buChar char="-"/>
            </a:pPr>
            <a:r>
              <a:rPr lang="en-US" sz="1200" kern="1200" baseline="0" dirty="0" smtClean="0">
                <a:solidFill>
                  <a:schemeClr val="tx1"/>
                </a:solidFill>
                <a:latin typeface="+mn-lt"/>
                <a:ea typeface="+mn-ea"/>
                <a:cs typeface="+mn-cs"/>
              </a:rPr>
              <a:t>The United States Food and Drug Administration developed two industry guidelines: one for the validation of analytical     	methods 2 and one for the validation of </a:t>
            </a:r>
            <a:r>
              <a:rPr lang="en-US" sz="1200" kern="1200" baseline="0" dirty="0" err="1" smtClean="0">
                <a:solidFill>
                  <a:schemeClr val="tx1"/>
                </a:solidFill>
                <a:latin typeface="+mn-lt"/>
                <a:ea typeface="+mn-ea"/>
                <a:cs typeface="+mn-cs"/>
              </a:rPr>
              <a:t>bioanalytical</a:t>
            </a:r>
            <a:r>
              <a:rPr lang="en-US" sz="1200" kern="1200" baseline="0" dirty="0" smtClean="0">
                <a:solidFill>
                  <a:schemeClr val="tx1"/>
                </a:solidFill>
                <a:latin typeface="+mn-lt"/>
                <a:ea typeface="+mn-ea"/>
                <a:cs typeface="+mn-cs"/>
              </a:rPr>
              <a:t> methods</a:t>
            </a:r>
          </a:p>
          <a:p>
            <a:pPr>
              <a:buFontTx/>
              <a:buChar char="-"/>
            </a:pPr>
            <a:r>
              <a:rPr lang="en-GB" sz="1200" kern="1200" baseline="0" dirty="0" smtClean="0">
                <a:solidFill>
                  <a:schemeClr val="tx1"/>
                </a:solidFill>
                <a:latin typeface="+mn-lt"/>
                <a:ea typeface="+mn-ea"/>
                <a:cs typeface="+mn-cs"/>
              </a:rPr>
              <a:t>ICH Q2A4 describes </a:t>
            </a:r>
            <a:r>
              <a:rPr lang="en-US" sz="1200" kern="1200" baseline="0" dirty="0" smtClean="0">
                <a:solidFill>
                  <a:schemeClr val="tx1"/>
                </a:solidFill>
                <a:latin typeface="+mn-lt"/>
                <a:ea typeface="+mn-ea"/>
                <a:cs typeface="+mn-cs"/>
              </a:rPr>
              <a:t>terminology and definitions for eight validation parameters that should be considered for validation. 	Q2B5 includes methodology but allows flexibility through the statement “It is the responsibility of the applicant 	to choose the validation procedure and the protocol most suitable for </a:t>
            </a:r>
            <a:r>
              <a:rPr lang="en-GB" sz="1200" kern="1200" baseline="0" dirty="0" smtClean="0">
                <a:solidFill>
                  <a:schemeClr val="tx1"/>
                </a:solidFill>
                <a:latin typeface="+mn-lt"/>
                <a:ea typeface="+mn-ea"/>
                <a:cs typeface="+mn-cs"/>
              </a:rPr>
              <a:t>their product”.</a:t>
            </a:r>
          </a:p>
          <a:p>
            <a:pPr>
              <a:buFontTx/>
              <a:buChar char="-"/>
            </a:pPr>
            <a:r>
              <a:rPr lang="en-US" sz="1200" kern="1200" baseline="0" dirty="0" smtClean="0">
                <a:solidFill>
                  <a:schemeClr val="tx1"/>
                </a:solidFill>
                <a:latin typeface="+mn-lt"/>
                <a:ea typeface="+mn-ea"/>
                <a:cs typeface="+mn-cs"/>
              </a:rPr>
              <a:t>IUPAC published “Harmonized Guidelines for Single-Laboratory Validation of Methods of Analysis”.</a:t>
            </a:r>
          </a:p>
          <a:p>
            <a:pPr>
              <a:buFontTx/>
              <a:buChar char="-"/>
            </a:pPr>
            <a:r>
              <a:rPr lang="en-US" sz="1200" kern="1200" baseline="0" dirty="0" smtClean="0">
                <a:solidFill>
                  <a:schemeClr val="tx1"/>
                </a:solidFill>
                <a:latin typeface="+mn-lt"/>
                <a:ea typeface="+mn-ea"/>
                <a:cs typeface="+mn-cs"/>
              </a:rPr>
              <a:t>EURACHEM7 published a detailed guide for method validation. This is the most detailed official guide for theory and 	practice of method validation. It has been primarily developed for ISO/IEC accredited laboratories but because 	of its completeness it is also a good source </a:t>
            </a:r>
            <a:r>
              <a:rPr lang="en-GB" sz="1200" kern="1200" baseline="0" dirty="0" smtClean="0">
                <a:solidFill>
                  <a:schemeClr val="tx1"/>
                </a:solidFill>
                <a:latin typeface="+mn-lt"/>
                <a:ea typeface="+mn-ea"/>
                <a:cs typeface="+mn-cs"/>
              </a:rPr>
              <a:t>for (bio)pharmaceutical laboratories. </a:t>
            </a:r>
          </a:p>
          <a:p>
            <a:pPr>
              <a:buFontTx/>
              <a:buChar char="-"/>
            </a:pPr>
            <a:r>
              <a:rPr lang="en-GB" sz="1200" kern="1200" baseline="0" dirty="0" smtClean="0">
                <a:solidFill>
                  <a:schemeClr val="tx1"/>
                </a:solidFill>
                <a:latin typeface="+mn-lt"/>
                <a:ea typeface="+mn-ea"/>
                <a:cs typeface="+mn-cs"/>
              </a:rPr>
              <a:t>USP Chapters &lt;1225&gt; </a:t>
            </a:r>
            <a:r>
              <a:rPr lang="en-US" sz="1200" kern="1200" baseline="0" dirty="0" smtClean="0">
                <a:solidFill>
                  <a:schemeClr val="tx1"/>
                </a:solidFill>
                <a:latin typeface="+mn-lt"/>
                <a:ea typeface="+mn-ea"/>
                <a:cs typeface="+mn-cs"/>
              </a:rPr>
              <a:t>and &lt;1226&gt;. Chapter &lt;1225&gt;11 is titled: “Validation of Compendial Methods”. It describes the 	validation of analytical methods with all validation parameters from introduction. The result is a validated 	method for a specific sample. This procedure is recommended for the validation </a:t>
            </a:r>
            <a:r>
              <a:rPr lang="en-GB" sz="1200" kern="1200" baseline="0" dirty="0" smtClean="0">
                <a:solidFill>
                  <a:schemeClr val="tx1"/>
                </a:solidFill>
                <a:latin typeface="+mn-lt"/>
                <a:ea typeface="+mn-ea"/>
                <a:cs typeface="+mn-cs"/>
              </a:rPr>
              <a:t>of methods developed 	internally.</a:t>
            </a:r>
            <a:endParaRPr lang="en-US" sz="1200" kern="1200" baseline="0" dirty="0" smtClean="0">
              <a:solidFill>
                <a:schemeClr val="tx1"/>
              </a:solidFill>
              <a:latin typeface="+mn-lt"/>
              <a:ea typeface="+mn-ea"/>
              <a:cs typeface="+mn-cs"/>
            </a:endParaRPr>
          </a:p>
          <a:p>
            <a:pPr>
              <a:buFontTx/>
              <a:buChar char="-"/>
            </a:pPr>
            <a:r>
              <a:rPr lang="en-US" sz="1200" kern="1200" baseline="0" dirty="0" smtClean="0">
                <a:solidFill>
                  <a:schemeClr val="tx1"/>
                </a:solidFill>
                <a:latin typeface="+mn-lt"/>
                <a:ea typeface="+mn-ea"/>
                <a:cs typeface="+mn-cs"/>
              </a:rPr>
              <a:t>&lt;1226&gt;12 is titled “Verification of Compendial Methods</a:t>
            </a:r>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Which underestimate</a:t>
            </a:r>
            <a:r>
              <a:rPr lang="en-GB" baseline="0" dirty="0" smtClean="0"/>
              <a:t> the accuracy and produce a bad conclusion on </a:t>
            </a:r>
            <a:r>
              <a:rPr lang="en-GB" baseline="0" dirty="0" err="1" smtClean="0"/>
              <a:t>nn</a:t>
            </a:r>
            <a:r>
              <a:rPr lang="en-GB" baseline="0" dirty="0" smtClean="0"/>
              <a:t> validated methods</a:t>
            </a:r>
          </a:p>
          <a:p>
            <a:r>
              <a:rPr lang="en-GB" baseline="0" dirty="0" smtClean="0"/>
              <a:t>Among the negative problem in this type of validation is the separate </a:t>
            </a:r>
            <a:r>
              <a:rPr lang="en-GB" baseline="0" dirty="0" err="1" smtClean="0"/>
              <a:t>assesing</a:t>
            </a:r>
            <a:r>
              <a:rPr lang="en-GB" baseline="0" dirty="0" smtClean="0"/>
              <a:t> of trueness and precision  </a:t>
            </a:r>
          </a:p>
          <a:p>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Among disadvantage of classical approach of validation we found : </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just"/>
            <a:endParaRPr lang="nl-BE" sz="1200" dirty="0" smtClean="0">
              <a:solidFill>
                <a:schemeClr val="tx2"/>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In the classical approach of uncertainty estimation is so important how to define the mesurand and each effect</a:t>
            </a:r>
            <a:r>
              <a:rPr lang="en-GB" baseline="0" dirty="0" smtClean="0"/>
              <a:t> will change our result that why if we forgot  a small part of our measured phenomenon we will under-estimate the result, well the </a:t>
            </a:r>
            <a:r>
              <a:rPr lang="en-GB" dirty="0" smtClean="0"/>
              <a:t>Total statistical model equation number (2)</a:t>
            </a:r>
            <a:r>
              <a:rPr lang="en-GB" baseline="0" dirty="0" smtClean="0"/>
              <a:t> is equal </a:t>
            </a:r>
            <a:r>
              <a:rPr lang="en-GB" dirty="0" smtClean="0"/>
              <a:t>to : true value + bias </a:t>
            </a:r>
            <a:r>
              <a:rPr lang="en-GB" dirty="0" err="1" smtClean="0"/>
              <a:t>intrseque</a:t>
            </a:r>
            <a:r>
              <a:rPr lang="en-GB" dirty="0" smtClean="0"/>
              <a:t> + B laboratory bias + effect combination+ e random error ,</a:t>
            </a:r>
          </a:p>
          <a:p>
            <a:r>
              <a:rPr lang="en-GB" dirty="0" smtClean="0"/>
              <a:t>we applied the uncertainty expression on statistical model equation we</a:t>
            </a:r>
            <a:r>
              <a:rPr lang="en-GB" baseline="0" dirty="0" smtClean="0"/>
              <a:t> obtained the equation number 3, the standard deviation of reproducibility is equal to the sum of the two standard deviation for intermediate precision and repeatability we change it in the last equation then we obtained the expression of uncertainty.  (5)</a:t>
            </a:r>
          </a:p>
          <a:p>
            <a:r>
              <a:rPr lang="en-GB" baseline="0" dirty="0" smtClean="0"/>
              <a:t>So as stated in ISO the uncertainty study is based on the above equation</a:t>
            </a:r>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The new approach</a:t>
            </a:r>
            <a:r>
              <a:rPr lang="en-US" baseline="0" dirty="0" smtClean="0"/>
              <a:t> of uncertainty is based on the tolerance interval estimation and it provide a good estimation a apart our laboratory find some </a:t>
            </a:r>
            <a:r>
              <a:rPr lang="en-US" baseline="0" dirty="0" err="1" smtClean="0"/>
              <a:t>ambguitie</a:t>
            </a:r>
            <a:r>
              <a:rPr lang="en-US" baseline="0" dirty="0" smtClean="0"/>
              <a:t>  about using interval tolerance beta expectation didn’t provide a flexible estimate of uncertainty and we find also in the principal expression of uncertainty we neglect the third term of combination of different supplement effect  which cause a bad estimate of uncertainty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err="1" smtClean="0"/>
              <a:t>Biais</a:t>
            </a:r>
            <a:r>
              <a:rPr lang="en-GB" dirty="0" smtClean="0"/>
              <a:t> OR the mean !of our data  Plus minus Cover factor</a:t>
            </a:r>
            <a:r>
              <a:rPr lang="en-GB" baseline="0" dirty="0" smtClean="0"/>
              <a:t> multiply the uncertainty should be lower than the interval tolerance </a:t>
            </a:r>
          </a:p>
          <a:p>
            <a:r>
              <a:rPr lang="en-GB" baseline="0" dirty="0" smtClean="0"/>
              <a:t>Difference </a:t>
            </a:r>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Our strategy which name</a:t>
            </a:r>
            <a:r>
              <a:rPr lang="en-GB" baseline="0" dirty="0" smtClean="0"/>
              <a:t> uncertainty profile </a:t>
            </a:r>
            <a:r>
              <a:rPr lang="en-GB" dirty="0" smtClean="0"/>
              <a:t>can be divid</a:t>
            </a:r>
            <a:r>
              <a:rPr lang="en-GB" baseline="0" dirty="0" smtClean="0"/>
              <a:t>ed on two step as following we have building step and decision step</a:t>
            </a:r>
          </a:p>
          <a:p>
            <a:r>
              <a:rPr lang="en-GB" baseline="0" dirty="0" smtClean="0"/>
              <a:t>In building step we find :</a:t>
            </a:r>
          </a:p>
          <a:p>
            <a:r>
              <a:rPr lang="en-GB" baseline="0" dirty="0" smtClean="0"/>
              <a:t>Then we go !to !the building procedure in the stage we !have a mandatory steps which are </a:t>
            </a:r>
          </a:p>
          <a:p>
            <a:r>
              <a:rPr lang="en-GB" baseline="0" dirty="0" smtClean="0"/>
              <a:t>In building step we respect the succession of this point as mentioned in this slid </a:t>
            </a:r>
          </a:p>
          <a:p>
            <a:r>
              <a:rPr lang="en-GB" baseline="0" dirty="0" smtClean="0"/>
              <a:t>Again our decision is based on the area of uncertainty limit in the tolerance interval   </a:t>
            </a:r>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uncertainty profile is graphical tool composed by :</a:t>
            </a:r>
            <a:r>
              <a:rPr lang="en-GB" baseline="0" dirty="0" smtClean="0"/>
              <a:t> tolerance interval and the upper and lower uncertainty limit also we can add the bias. Two part also can fined which are</a:t>
            </a:r>
            <a:r>
              <a:rPr lang="en-GB" dirty="0" smtClean="0"/>
              <a:t> defined and not defined concentration level</a:t>
            </a:r>
            <a:endParaRPr lang="en-GB" baseline="0" dirty="0" smtClean="0"/>
          </a:p>
          <a:p>
            <a:endParaRPr lang="en-GB" baseline="0" dirty="0" smtClean="0"/>
          </a:p>
          <a:p>
            <a:r>
              <a:rPr lang="en-GB" baseline="0" dirty="0" smtClean="0"/>
              <a:t>To make a good decision, uncertainty limit should</a:t>
            </a:r>
            <a:r>
              <a:rPr lang="en-GB" baseline="0" dirty="0" smtClean="0">
                <a:solidFill>
                  <a:srgbClr val="FF0000"/>
                </a:solidFill>
              </a:rPr>
              <a:t> </a:t>
            </a:r>
            <a:r>
              <a:rPr lang="en-US" sz="1200" kern="1200" dirty="0" smtClean="0">
                <a:solidFill>
                  <a:srgbClr val="FF0000"/>
                </a:solidFill>
                <a:latin typeface="+mn-lt"/>
                <a:ea typeface="+mn-ea"/>
                <a:cs typeface="+mn-cs"/>
              </a:rPr>
              <a:t>fell well within the tolerance interval to declare analytical method is validated </a:t>
            </a:r>
          </a:p>
          <a:p>
            <a:r>
              <a:rPr lang="en-US" sz="1200" kern="1200" dirty="0" smtClean="0">
                <a:solidFill>
                  <a:srgbClr val="FF0000"/>
                </a:solidFill>
                <a:latin typeface="+mn-lt"/>
                <a:ea typeface="+mn-ea"/>
                <a:cs typeface="+mn-cs"/>
              </a:rPr>
              <a:t>This following</a:t>
            </a:r>
            <a:r>
              <a:rPr lang="en-US" sz="1200" kern="1200" baseline="0" dirty="0" smtClean="0">
                <a:solidFill>
                  <a:srgbClr val="FF0000"/>
                </a:solidFill>
                <a:latin typeface="+mn-lt"/>
                <a:ea typeface="+mn-ea"/>
                <a:cs typeface="+mn-cs"/>
              </a:rPr>
              <a:t> graphical tool provide also a good estimate of LLOQ and ULOQ</a:t>
            </a:r>
          </a:p>
          <a:p>
            <a:r>
              <a:rPr lang="en-GB" baseline="0" dirty="0" smtClean="0"/>
              <a:t>which we defined before we begin our experimentation and related to the field on which we work </a:t>
            </a:r>
            <a:endParaRPr lang="en-GB" dirty="0">
              <a:solidFill>
                <a:srgbClr val="FF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Analytical separation method are very important on account of their performance in the accurate quantification of complex mixture.</a:t>
            </a:r>
          </a:p>
          <a:p>
            <a:r>
              <a:rPr lang="en-GB" dirty="0" smtClean="0"/>
              <a:t>That why</a:t>
            </a:r>
            <a:r>
              <a:rPr lang="en-GB" baseline="0" dirty="0" smtClean="0"/>
              <a:t> we choice the thin layer chromatography </a:t>
            </a:r>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Uncertainty limit fall within  the tolerance interval  </a:t>
            </a:r>
          </a:p>
          <a:p>
            <a:r>
              <a:rPr lang="en-GB" dirty="0" smtClean="0"/>
              <a:t>So our methodology can be declared valid </a:t>
            </a:r>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It clear that the method is validated because limit of uncertainty fall well in the tolerance interval </a:t>
            </a:r>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Each procedure </a:t>
            </a:r>
            <a:r>
              <a:rPr lang="en-US" smtClean="0"/>
              <a:t>as </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Three level of concentration were </a:t>
            </a:r>
            <a:r>
              <a:rPr lang="en-GB" dirty="0" err="1" smtClean="0"/>
              <a:t>choicen</a:t>
            </a:r>
            <a:r>
              <a:rPr lang="en-GB" dirty="0" smtClean="0"/>
              <a:t> to for calibration also this three level were</a:t>
            </a:r>
            <a:r>
              <a:rPr lang="en-GB" baseline="0" dirty="0" smtClean="0"/>
              <a:t> sufficient for the choice of the assay </a:t>
            </a:r>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A9940FF6-DDBB-41E7-ACA2-B48038B34DDF}" type="datetime1">
              <a:rPr lang="fr-FR" smtClean="0"/>
              <a:pPr/>
              <a:t>03/09/2015</a:t>
            </a:fld>
            <a:endParaRPr lang="fr-BE" dirty="0"/>
          </a:p>
        </p:txBody>
      </p:sp>
      <p:sp>
        <p:nvSpPr>
          <p:cNvPr id="17" name="Espace réservé du pied de page 16"/>
          <p:cNvSpPr>
            <a:spLocks noGrp="1"/>
          </p:cNvSpPr>
          <p:nvPr>
            <p:ph type="ftr" sz="quarter" idx="11"/>
          </p:nvPr>
        </p:nvSpPr>
        <p:spPr>
          <a:xfrm>
            <a:off x="5410200" y="4205288"/>
            <a:ext cx="1295400" cy="457200"/>
          </a:xfrm>
        </p:spPr>
        <p:txBody>
          <a:bodyPr/>
          <a:lstStyle/>
          <a:p>
            <a:r>
              <a:rPr lang="en-US" smtClean="0"/>
              <a:t>6th International Conference and Exhibition on Analytical &amp; Bioanalytical Techniques September 01-03, 2015 Valencia, Spain </a:t>
            </a:r>
            <a:endParaRPr lang="fr-BE" dirty="0"/>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F4668DC-857F-487D-BFFA-8C0CA5037977}" type="slidenum">
              <a:rPr lang="fr-BE" smtClean="0"/>
              <a:pPr/>
              <a:t>‹N°›</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B6638CF-50B6-419E-BEEE-4458DF7D3A81}" type="datetime1">
              <a:rPr lang="fr-FR" smtClean="0"/>
              <a:pPr/>
              <a:t>03/09/2015</a:t>
            </a:fld>
            <a:endParaRPr lang="fr-BE" dirty="0"/>
          </a:p>
        </p:txBody>
      </p:sp>
      <p:sp>
        <p:nvSpPr>
          <p:cNvPr id="5" name="Espace réservé du pied de page 4"/>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FD4A51EF-FFDB-4F12-B566-06B41CBA2D3C}" type="datetime1">
              <a:rPr lang="fr-FR" smtClean="0"/>
              <a:pPr/>
              <a:t>03/09/2015</a:t>
            </a:fld>
            <a:endParaRPr lang="fr-BE" dirty="0"/>
          </a:p>
        </p:txBody>
      </p:sp>
      <p:sp>
        <p:nvSpPr>
          <p:cNvPr id="5" name="Espace réservé du pied de page 4"/>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998AF22B-B7B4-41DD-A108-CEB257EDC861}" type="datetime1">
              <a:rPr lang="fr-FR" smtClean="0"/>
              <a:pPr/>
              <a:t>03/09/2015</a:t>
            </a:fld>
            <a:endParaRPr lang="fr-BE" dirty="0"/>
          </a:p>
        </p:txBody>
      </p:sp>
      <p:sp>
        <p:nvSpPr>
          <p:cNvPr id="6" name="Espace réservé du pied de page 5"/>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e la date 25"/>
          <p:cNvSpPr>
            <a:spLocks noGrp="1"/>
          </p:cNvSpPr>
          <p:nvPr>
            <p:ph type="dt" sz="half" idx="10"/>
          </p:nvPr>
        </p:nvSpPr>
        <p:spPr/>
        <p:txBody>
          <a:bodyPr rtlCol="0"/>
          <a:lstStyle/>
          <a:p>
            <a:fld id="{75351E90-60BB-4BC5-B9CB-FE3843BE5E1D}" type="datetime1">
              <a:rPr lang="fr-FR" smtClean="0"/>
              <a:pPr/>
              <a:t>03/09/2015</a:t>
            </a:fld>
            <a:endParaRPr lang="fr-BE" dirty="0"/>
          </a:p>
        </p:txBody>
      </p:sp>
      <p:sp>
        <p:nvSpPr>
          <p:cNvPr id="27" name="Espace réservé du numéro de diapositive 26"/>
          <p:cNvSpPr>
            <a:spLocks noGrp="1"/>
          </p:cNvSpPr>
          <p:nvPr>
            <p:ph type="sldNum" sz="quarter" idx="11"/>
          </p:nvPr>
        </p:nvSpPr>
        <p:spPr/>
        <p:txBody>
          <a:bodyPr rtlCol="0"/>
          <a:lstStyle/>
          <a:p>
            <a:fld id="{CF4668DC-857F-487D-BFFA-8C0CA5037977}" type="slidenum">
              <a:rPr lang="fr-BE" smtClean="0"/>
              <a:pPr/>
              <a:t>‹N°›</a:t>
            </a:fld>
            <a:endParaRPr lang="fr-BE" dirty="0"/>
          </a:p>
        </p:txBody>
      </p:sp>
      <p:sp>
        <p:nvSpPr>
          <p:cNvPr id="28" name="Espace réservé du pied de page 27"/>
          <p:cNvSpPr>
            <a:spLocks noGrp="1"/>
          </p:cNvSpPr>
          <p:nvPr>
            <p:ph type="ftr" sz="quarter" idx="12"/>
          </p:nvPr>
        </p:nvSpPr>
        <p:spPr/>
        <p:txBody>
          <a:bodyPr rtlCol="0"/>
          <a:lstStyle/>
          <a:p>
            <a:r>
              <a:rPr lang="en-US" smtClean="0"/>
              <a:t>6th International Conference and Exhibition on Analytical &amp; Bioanalytical Techniques September 01-03, 2015 Valencia, Spain </a:t>
            </a:r>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AFB3AFFD-BFA7-4FA5-B5FD-05613DF7302E}" type="datetime1">
              <a:rPr lang="fr-FR" smtClean="0"/>
              <a:pPr/>
              <a:t>03/09/2015</a:t>
            </a:fld>
            <a:endParaRPr lang="fr-BE" dirty="0"/>
          </a:p>
        </p:txBody>
      </p:sp>
      <p:sp>
        <p:nvSpPr>
          <p:cNvPr id="4" name="Espace réservé du pied de page 3"/>
          <p:cNvSpPr>
            <a:spLocks noGrp="1"/>
          </p:cNvSpPr>
          <p:nvPr>
            <p:ph type="ftr" sz="quarter" idx="11"/>
          </p:nvPr>
        </p:nvSpPr>
        <p:spPr>
          <a:xfrm>
            <a:off x="5257800" y="612648"/>
            <a:ext cx="1325880" cy="457200"/>
          </a:xfrm>
        </p:spPr>
        <p:txBody>
          <a:bodyPr/>
          <a:lstStyle/>
          <a:p>
            <a:r>
              <a:rPr lang="en-US" smtClean="0"/>
              <a:t>6th International Conference and Exhibition on Analytical &amp; Bioanalytical Techniques September 01-03, 2015 Valencia, Spain </a:t>
            </a:r>
            <a:endParaRPr lang="fr-BE" dirty="0"/>
          </a:p>
        </p:txBody>
      </p:sp>
      <p:sp>
        <p:nvSpPr>
          <p:cNvPr id="5" name="Espace réservé du numéro de diapositive 4"/>
          <p:cNvSpPr>
            <a:spLocks noGrp="1"/>
          </p:cNvSpPr>
          <p:nvPr>
            <p:ph type="sldNum" sz="quarter" idx="12"/>
          </p:nvPr>
        </p:nvSpPr>
        <p:spPr>
          <a:xfrm>
            <a:off x="8174736" y="2272"/>
            <a:ext cx="762000" cy="365760"/>
          </a:xfrm>
        </p:spPr>
        <p:txBody>
          <a:bodyPr/>
          <a:lstStyle/>
          <a:p>
            <a:fld id="{CF4668DC-857F-487D-BFFA-8C0CA5037977}" type="slidenum">
              <a:rPr lang="fr-BE" smtClean="0"/>
              <a:pPr/>
              <a:t>‹N°›</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46932AB-F096-403A-ADC2-E40058759D43}" type="datetime1">
              <a:rPr lang="fr-FR" smtClean="0"/>
              <a:pPr/>
              <a:t>03/09/2015</a:t>
            </a:fld>
            <a:endParaRPr lang="fr-BE" dirty="0"/>
          </a:p>
        </p:txBody>
      </p:sp>
      <p:sp>
        <p:nvSpPr>
          <p:cNvPr id="3" name="Espace réservé du pied de page 2"/>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2286D316-B4CE-4A88-9CB9-CB797D5AB774}" type="datetime1">
              <a:rPr lang="fr-FR" smtClean="0"/>
              <a:pPr/>
              <a:t>03/09/2015</a:t>
            </a:fld>
            <a:endParaRPr lang="fr-BE" dirty="0"/>
          </a:p>
        </p:txBody>
      </p:sp>
      <p:sp>
        <p:nvSpPr>
          <p:cNvPr id="6" name="Espace réservé du pied de page 5"/>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dirty="0" smtClean="0"/>
              <a:t>Cliquez sur l'icône pour ajouter une image</a:t>
            </a:r>
            <a:endParaRPr kumimoji="0" lang="en-US" dirty="0"/>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ED23ED2B-2160-4E93-A4E0-A41A3968EB44}" type="datetime1">
              <a:rPr lang="fr-FR" smtClean="0"/>
              <a:pPr/>
              <a:t>03/09/2015</a:t>
            </a:fld>
            <a:endParaRPr lang="fr-BE" dirty="0"/>
          </a:p>
        </p:txBody>
      </p:sp>
      <p:sp>
        <p:nvSpPr>
          <p:cNvPr id="6" name="Espace réservé du pied de page 5"/>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D9B2B3F-AA54-434B-B1BC-7356E465D276}" type="datetime1">
              <a:rPr lang="fr-FR" smtClean="0"/>
              <a:pPr/>
              <a:t>03/09/2015</a:t>
            </a:fld>
            <a:endParaRPr lang="fr-BE" dirty="0"/>
          </a:p>
        </p:txBody>
      </p:sp>
      <p:sp>
        <p:nvSpPr>
          <p:cNvPr id="5" name="Espace réservé du pied de page 4"/>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286ACD5-DFBA-4551-A519-75F03A2B6E2C}" type="datetime1">
              <a:rPr lang="fr-FR" smtClean="0"/>
              <a:pPr/>
              <a:t>03/09/2015</a:t>
            </a:fld>
            <a:endParaRPr lang="fr-BE" dirty="0"/>
          </a:p>
        </p:txBody>
      </p:sp>
      <p:sp>
        <p:nvSpPr>
          <p:cNvPr id="5" name="Espace réservé du pied de page 4"/>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67230E3E-0F30-49C3-81C9-42F607C9B7CF}" type="datetime1">
              <a:rPr lang="fr-FR" smtClean="0"/>
              <a:pPr/>
              <a:t>03/09/2015</a:t>
            </a:fld>
            <a:endParaRPr lang="fr-BE" dirty="0"/>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r>
              <a:rPr lang="en-US" smtClean="0"/>
              <a:t>6th International Conference and Exhibition on Analytical &amp; Bioanalytical Techniques September 01-03, 2015 Valencia, Spain </a:t>
            </a:r>
            <a:endParaRPr lang="fr-BE" dirty="0"/>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F4668DC-857F-487D-BFFA-8C0CA5037977}" type="slidenum">
              <a:rPr lang="fr-BE" smtClean="0"/>
              <a:pPr/>
              <a:t>‹N°›</a:t>
            </a:fld>
            <a:endParaRPr lang="fr-BE"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assine.benchekroun@usmba.ac.m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yassine.benchekroun@usmba.ac.ma"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1673223"/>
            <a:ext cx="8458200" cy="1470025"/>
          </a:xfrm>
        </p:spPr>
        <p:txBody>
          <a:bodyPr>
            <a:noAutofit/>
          </a:bodyPr>
          <a:lstStyle/>
          <a:p>
            <a:pPr algn="ctr"/>
            <a:r>
              <a:rPr lang="en-GB" sz="2800" dirty="0" smtClean="0"/>
              <a:t/>
            </a:r>
            <a:br>
              <a:rPr lang="en-GB" sz="2800" dirty="0" smtClean="0"/>
            </a:br>
            <a:r>
              <a:rPr lang="en-US" sz="2400" b="1" dirty="0" smtClean="0">
                <a:latin typeface="Times New Roman" pitchFamily="18" charset="0"/>
                <a:cs typeface="Times New Roman" pitchFamily="18" charset="0"/>
              </a:rPr>
              <a:t>Uncertainty profile; a global strategy for validation and estimation of uncertainty: Application to a high-performance thin-layer chromatographic method 	</a:t>
            </a:r>
            <a:endParaRPr lang="en-US" sz="2800" b="1" dirty="0" smtClean="0">
              <a:latin typeface="Times New Roman" pitchFamily="18" charset="0"/>
              <a:cs typeface="Times New Roman" pitchFamily="18" charset="0"/>
            </a:endParaRPr>
          </a:p>
        </p:txBody>
      </p:sp>
      <p:sp>
        <p:nvSpPr>
          <p:cNvPr id="3" name="Sous-titre 2"/>
          <p:cNvSpPr>
            <a:spLocks noGrp="1"/>
          </p:cNvSpPr>
          <p:nvPr>
            <p:ph type="subTitle" idx="1"/>
          </p:nvPr>
        </p:nvSpPr>
        <p:spPr>
          <a:xfrm>
            <a:off x="-71470" y="4143380"/>
            <a:ext cx="9358378" cy="785818"/>
          </a:xfrm>
        </p:spPr>
        <p:txBody>
          <a:bodyPr>
            <a:normAutofit/>
          </a:bodyPr>
          <a:lstStyle/>
          <a:p>
            <a:pPr algn="ctr"/>
            <a:r>
              <a:rPr lang="fr-FR" sz="2000" b="1" dirty="0" smtClean="0">
                <a:latin typeface="Times New Roman" pitchFamily="18" charset="0"/>
                <a:cs typeface="Times New Roman" pitchFamily="18" charset="0"/>
              </a:rPr>
              <a:t>Y. H. Benchekroun</a:t>
            </a:r>
            <a:r>
              <a:rPr lang="fr-FR" sz="2000" b="1" baseline="30000" dirty="0" smtClean="0">
                <a:latin typeface="Times New Roman" pitchFamily="18" charset="0"/>
                <a:cs typeface="Times New Roman" pitchFamily="18" charset="0"/>
              </a:rPr>
              <a:t>1</a:t>
            </a:r>
            <a:r>
              <a:rPr lang="fr-FR" sz="2000" b="1" dirty="0" smtClean="0">
                <a:latin typeface="Times New Roman" pitchFamily="18" charset="0"/>
                <a:cs typeface="Times New Roman" pitchFamily="18" charset="0"/>
              </a:rPr>
              <a:t>, T. </a:t>
            </a:r>
            <a:r>
              <a:rPr lang="fr-FR" sz="2000" b="1" dirty="0" err="1" smtClean="0">
                <a:latin typeface="Times New Roman" pitchFamily="18" charset="0"/>
                <a:cs typeface="Times New Roman" pitchFamily="18" charset="0"/>
              </a:rPr>
              <a:t>Saffaj</a:t>
            </a:r>
            <a:r>
              <a:rPr lang="fr-FR" sz="2000" b="1" dirty="0" smtClean="0">
                <a:latin typeface="Times New Roman" pitchFamily="18" charset="0"/>
                <a:cs typeface="Times New Roman" pitchFamily="18" charset="0"/>
              </a:rPr>
              <a:t>, B. </a:t>
            </a:r>
            <a:r>
              <a:rPr lang="fr-FR" sz="2000" b="1" dirty="0" err="1" smtClean="0">
                <a:latin typeface="Times New Roman" pitchFamily="18" charset="0"/>
                <a:cs typeface="Times New Roman" pitchFamily="18" charset="0"/>
              </a:rPr>
              <a:t>Ihssane</a:t>
            </a:r>
            <a:r>
              <a:rPr lang="fr-FR" sz="2000" b="1" dirty="0" smtClean="0">
                <a:latin typeface="Times New Roman" pitchFamily="18" charset="0"/>
                <a:cs typeface="Times New Roman" pitchFamily="18" charset="0"/>
              </a:rPr>
              <a:t>, S. S. Alaoui, F. </a:t>
            </a:r>
            <a:r>
              <a:rPr lang="fr-FR" sz="2000" b="1" dirty="0" err="1" smtClean="0">
                <a:latin typeface="Times New Roman" pitchFamily="18" charset="0"/>
                <a:cs typeface="Times New Roman" pitchFamily="18" charset="0"/>
              </a:rPr>
              <a:t>Jhilal</a:t>
            </a:r>
            <a:r>
              <a:rPr lang="fr-FR" sz="2000" b="1" dirty="0" smtClean="0">
                <a:latin typeface="Times New Roman" pitchFamily="18" charset="0"/>
                <a:cs typeface="Times New Roman" pitchFamily="18" charset="0"/>
              </a:rPr>
              <a:t> and H. </a:t>
            </a:r>
            <a:r>
              <a:rPr lang="fr-FR" sz="2000" b="1" dirty="0" err="1" smtClean="0">
                <a:latin typeface="Times New Roman" pitchFamily="18" charset="0"/>
                <a:cs typeface="Times New Roman" pitchFamily="18" charset="0"/>
              </a:rPr>
              <a:t>Bouchafra</a:t>
            </a:r>
            <a:r>
              <a:rPr lang="fr-FR" sz="2000" b="1" dirty="0" smtClean="0">
                <a:latin typeface="Times New Roman" pitchFamily="18" charset="0"/>
                <a:cs typeface="Times New Roman" pitchFamily="18" charset="0"/>
              </a:rPr>
              <a:t>, </a:t>
            </a:r>
            <a:endParaRPr lang="fr-FR" sz="2000" b="1" baseline="-25000" dirty="0" smtClean="0">
              <a:latin typeface="Times New Roman" pitchFamily="18" charset="0"/>
              <a:cs typeface="Times New Roman" pitchFamily="18" charset="0"/>
            </a:endParaRPr>
          </a:p>
          <a:p>
            <a:endParaRPr lang="fr-FR" sz="2000" dirty="0" smtClean="0">
              <a:latin typeface="Times New Roman" pitchFamily="18" charset="0"/>
              <a:cs typeface="Times New Roman" pitchFamily="18" charset="0"/>
            </a:endParaRPr>
          </a:p>
        </p:txBody>
      </p:sp>
      <p:sp>
        <p:nvSpPr>
          <p:cNvPr id="4" name="Rectangle 3"/>
          <p:cNvSpPr/>
          <p:nvPr/>
        </p:nvSpPr>
        <p:spPr>
          <a:xfrm>
            <a:off x="142876" y="4500570"/>
            <a:ext cx="8786842" cy="1261884"/>
          </a:xfrm>
          <a:prstGeom prst="rect">
            <a:avLst/>
          </a:prstGeom>
        </p:spPr>
        <p:txBody>
          <a:bodyPr wrap="square">
            <a:spAutoFit/>
          </a:bodyPr>
          <a:lstStyle/>
          <a:p>
            <a:pPr algn="ctr"/>
            <a:r>
              <a:rPr lang="en-US" sz="2000" dirty="0" smtClean="0">
                <a:latin typeface="Times New Roman" pitchFamily="18" charset="0"/>
                <a:cs typeface="Times New Roman" pitchFamily="18" charset="0"/>
              </a:rPr>
              <a:t>E-mail: </a:t>
            </a:r>
            <a:r>
              <a:rPr lang="en-US" sz="2000" u="sng" dirty="0" smtClean="0">
                <a:solidFill>
                  <a:srgbClr val="3333FF"/>
                </a:solidFill>
                <a:latin typeface="Times New Roman" pitchFamily="18" charset="0"/>
                <a:cs typeface="Times New Roman" pitchFamily="18" charset="0"/>
                <a:hlinkClick r:id="rId3"/>
              </a:rPr>
              <a:t>yassine.benchekroun@usmba.ac.ma</a:t>
            </a:r>
            <a:endParaRPr lang="en-US" sz="2000" u="sng" dirty="0" smtClean="0">
              <a:solidFill>
                <a:srgbClr val="3333FF"/>
              </a:solidFill>
              <a:latin typeface="Times New Roman" pitchFamily="18" charset="0"/>
              <a:cs typeface="Times New Roman" pitchFamily="18" charset="0"/>
            </a:endParaRPr>
          </a:p>
          <a:p>
            <a:pPr algn="ctr"/>
            <a:endParaRPr lang="fr-FR" dirty="0" smtClean="0">
              <a:latin typeface="Times New Roman" pitchFamily="18" charset="0"/>
              <a:cs typeface="Times New Roman" pitchFamily="18" charset="0"/>
            </a:endParaRPr>
          </a:p>
          <a:p>
            <a:pPr algn="ctr"/>
            <a:r>
              <a:rPr lang="en-US" b="1" baseline="30000" dirty="0" smtClean="0">
                <a:latin typeface="Times New Roman" pitchFamily="18" charset="0"/>
                <a:cs typeface="Times New Roman" pitchFamily="18" charset="0"/>
              </a:rPr>
              <a:t>1 </a:t>
            </a:r>
            <a:r>
              <a:rPr lang="en-US" dirty="0" smtClean="0">
                <a:latin typeface="Times New Roman" pitchFamily="18" charset="0"/>
                <a:cs typeface="Times New Roman" pitchFamily="18" charset="0"/>
              </a:rPr>
              <a:t>University </a:t>
            </a:r>
            <a:r>
              <a:rPr lang="en-US" b="1" dirty="0" smtClean="0">
                <a:latin typeface="Times New Roman" pitchFamily="18" charset="0"/>
                <a:cs typeface="Times New Roman" pitchFamily="18" charset="0"/>
              </a:rPr>
              <a:t>SIDI MOHAMED BEN ABDALLAH</a:t>
            </a:r>
            <a:r>
              <a:rPr lang="en-US" dirty="0" smtClean="0">
                <a:latin typeface="Times New Roman" pitchFamily="18" charset="0"/>
                <a:cs typeface="Times New Roman" pitchFamily="18" charset="0"/>
              </a:rPr>
              <a:t>, Faculty of Techniques and  Sciences of Fez, laboratory of organic applied chemistry, Fez, Morocco.</a:t>
            </a:r>
            <a:endParaRPr lang="fr-FR" dirty="0" smtClean="0">
              <a:latin typeface="Times New Roman" pitchFamily="18" charset="0"/>
              <a:cs typeface="Times New Roman" pitchFamily="18" charset="0"/>
            </a:endParaRPr>
          </a:p>
        </p:txBody>
      </p:sp>
      <p:pic>
        <p:nvPicPr>
          <p:cNvPr id="9" name="Image 8" descr="logo-usmba.png"/>
          <p:cNvPicPr>
            <a:picLocks noChangeAspect="1"/>
          </p:cNvPicPr>
          <p:nvPr/>
        </p:nvPicPr>
        <p:blipFill>
          <a:blip r:embed="rId4" cstate="print"/>
          <a:stretch>
            <a:fillRect/>
          </a:stretch>
        </p:blipFill>
        <p:spPr>
          <a:xfrm>
            <a:off x="25290" y="38101"/>
            <a:ext cx="1332000" cy="1462073"/>
          </a:xfrm>
          <a:prstGeom prst="rect">
            <a:avLst/>
          </a:prstGeom>
          <a:solidFill>
            <a:schemeClr val="bg1"/>
          </a:solidFill>
        </p:spPr>
      </p:pic>
      <p:pic>
        <p:nvPicPr>
          <p:cNvPr id="10" name="Image 9" descr="NewLOGO.png"/>
          <p:cNvPicPr>
            <a:picLocks noChangeAspect="1"/>
          </p:cNvPicPr>
          <p:nvPr/>
        </p:nvPicPr>
        <p:blipFill>
          <a:blip r:embed="rId5"/>
          <a:stretch>
            <a:fillRect/>
          </a:stretch>
        </p:blipFill>
        <p:spPr>
          <a:xfrm>
            <a:off x="7643834" y="87622"/>
            <a:ext cx="1440000" cy="1341114"/>
          </a:xfrm>
          <a:prstGeom prst="rect">
            <a:avLst/>
          </a:prstGeom>
        </p:spPr>
      </p:pic>
      <p:sp>
        <p:nvSpPr>
          <p:cNvPr id="11" name="Rectangle 10"/>
          <p:cNvSpPr/>
          <p:nvPr/>
        </p:nvSpPr>
        <p:spPr>
          <a:xfrm>
            <a:off x="1500166" y="362530"/>
            <a:ext cx="6072230" cy="1015663"/>
          </a:xfrm>
          <a:prstGeom prst="rect">
            <a:avLst/>
          </a:prstGeom>
        </p:spPr>
        <p:txBody>
          <a:bodyPr wrap="square">
            <a:spAutoFit/>
          </a:bodyPr>
          <a:lstStyle/>
          <a:p>
            <a:pPr algn="ct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UNIVERSITY SIDI MOHAMED BEN ABDELLAH</a:t>
            </a:r>
            <a:b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b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FACULTY OF SCIENCES AND TECHNIQUES</a:t>
            </a:r>
            <a:b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b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FEZ</a:t>
            </a:r>
            <a:endParaRPr lang="fr-FR" sz="2000" dirty="0">
              <a:solidFill>
                <a:schemeClr val="bg1"/>
              </a:solidFill>
            </a:endParaRPr>
          </a:p>
        </p:txBody>
      </p:sp>
      <p:sp>
        <p:nvSpPr>
          <p:cNvPr id="12" name="Rectangle 11"/>
          <p:cNvSpPr/>
          <p:nvPr/>
        </p:nvSpPr>
        <p:spPr>
          <a:xfrm>
            <a:off x="2143108" y="5884151"/>
            <a:ext cx="4786346" cy="830997"/>
          </a:xfrm>
          <a:prstGeom prst="rect">
            <a:avLst/>
          </a:prstGeom>
        </p:spPr>
        <p:txBody>
          <a:bodyPr wrap="square">
            <a:spAutoFit/>
          </a:bodyPr>
          <a:lstStyle/>
          <a:p>
            <a:pPr algn="ctr"/>
            <a:r>
              <a:rPr lang="en-GB" sz="1600" b="1" dirty="0" smtClean="0">
                <a:latin typeface="Times New Roman" pitchFamily="18" charset="0"/>
                <a:cs typeface="Times New Roman" pitchFamily="18" charset="0"/>
              </a:rPr>
              <a:t>6</a:t>
            </a:r>
            <a:r>
              <a:rPr lang="en-GB" sz="1600" b="1" baseline="30000" dirty="0" smtClean="0">
                <a:latin typeface="Times New Roman" pitchFamily="18" charset="0"/>
                <a:cs typeface="Times New Roman" pitchFamily="18" charset="0"/>
              </a:rPr>
              <a:t>th </a:t>
            </a:r>
            <a:r>
              <a:rPr lang="en-GB" sz="1600" b="1" dirty="0" smtClean="0">
                <a:latin typeface="Times New Roman" pitchFamily="18" charset="0"/>
                <a:cs typeface="Times New Roman" pitchFamily="18" charset="0"/>
              </a:rPr>
              <a:t> International Conference and Exhibition on Analytical &amp; Bioanalytical Techniques </a:t>
            </a:r>
          </a:p>
          <a:p>
            <a:pPr algn="ctr"/>
            <a:r>
              <a:rPr lang="en-GB" sz="1600" dirty="0" smtClean="0">
                <a:latin typeface="Times New Roman" pitchFamily="18" charset="0"/>
                <a:cs typeface="Times New Roman" pitchFamily="18" charset="0"/>
              </a:rPr>
              <a:t>Valencia, Spain September 01-03, 2015 </a:t>
            </a:r>
            <a:endParaRPr lang="en-GB" sz="1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28736"/>
            <a:ext cx="8229600" cy="4325112"/>
          </a:xfrm>
        </p:spPr>
        <p:txBody>
          <a:bodyPr>
            <a:normAutofit/>
          </a:bodyPr>
          <a:lstStyle/>
          <a:p>
            <a:pPr algn="just"/>
            <a:r>
              <a:rPr lang="en-US" sz="2200" dirty="0" smtClean="0">
                <a:latin typeface="Times New Roman" pitchFamily="18" charset="0"/>
                <a:cs typeface="Times New Roman" pitchFamily="18" charset="0"/>
              </a:rPr>
              <a:t>Present and suggest a new Strategy of validation of analytical methods</a:t>
            </a:r>
            <a:r>
              <a:rPr lang="fr-FR" sz="2200" dirty="0" smtClean="0">
                <a:latin typeface="Times New Roman" pitchFamily="18" charset="0"/>
                <a:cs typeface="Times New Roman" pitchFamily="18" charset="0"/>
              </a:rPr>
              <a:t> and estimation of </a:t>
            </a:r>
            <a:r>
              <a:rPr lang="en-US" sz="2200" dirty="0" smtClean="0">
                <a:latin typeface="Times New Roman" pitchFamily="18" charset="0"/>
                <a:cs typeface="Times New Roman" pitchFamily="18" charset="0"/>
              </a:rPr>
              <a:t>measurement</a:t>
            </a:r>
            <a:r>
              <a:rPr lang="fr-F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uncertainty,</a:t>
            </a:r>
            <a:endParaRPr lang="fr-FR" sz="2200" dirty="0" smtClean="0">
              <a:latin typeface="Times New Roman" pitchFamily="18" charset="0"/>
              <a:cs typeface="Times New Roman" pitchFamily="18" charset="0"/>
            </a:endParaRPr>
          </a:p>
          <a:p>
            <a:pPr algn="just"/>
            <a:endParaRPr lang="en-GB"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Expose the </a:t>
            </a:r>
            <a:r>
              <a:rPr lang="en-GB" sz="2200" dirty="0" smtClean="0">
                <a:latin typeface="Times New Roman" pitchFamily="18" charset="0"/>
                <a:cs typeface="Times New Roman" pitchFamily="18" charset="0"/>
              </a:rPr>
              <a:t>efficiency</a:t>
            </a:r>
            <a:r>
              <a:rPr lang="en-US" sz="2200" dirty="0" smtClean="0">
                <a:latin typeface="Times New Roman" pitchFamily="18" charset="0"/>
                <a:cs typeface="Times New Roman" pitchFamily="18" charset="0"/>
              </a:rPr>
              <a:t> of uncertainty profile as a graphical decision-making tool allowing to gather two concepts: analytical validation and estimation of measurement uncertainty.</a:t>
            </a:r>
          </a:p>
          <a:p>
            <a:pPr algn="just"/>
            <a:endParaRPr lang="en-US" sz="2200" b="1" dirty="0" smtClean="0">
              <a:latin typeface="Times New Roman" pitchFamily="18" charset="0"/>
              <a:cs typeface="Times New Roman" pitchFamily="18" charset="0"/>
            </a:endParaRPr>
          </a:p>
          <a:p>
            <a:pPr lvl="0" algn="just"/>
            <a:r>
              <a:rPr lang="en-US" sz="2200" kern="0" dirty="0" smtClean="0">
                <a:latin typeface="Times New Roman" pitchFamily="18" charset="0"/>
                <a:cs typeface="Times New Roman" pitchFamily="18" charset="0"/>
              </a:rPr>
              <a:t>Showing the applicability of the uncertainty profile to evaluate the performance of an analytical method. “In our case the thin layer chromatography”</a:t>
            </a:r>
            <a:endParaRPr lang="fr-FR" sz="2200" kern="0" dirty="0" smtClean="0">
              <a:latin typeface="Times New Roman" pitchFamily="18" charset="0"/>
              <a:cs typeface="Times New Roman" pitchFamily="18" charset="0"/>
            </a:endParaRPr>
          </a:p>
          <a:p>
            <a:pPr algn="just"/>
            <a:endParaRPr lang="fr-FR" sz="2200" b="1" dirty="0" smtClean="0">
              <a:latin typeface="Times New Roman" pitchFamily="18" charset="0"/>
              <a:cs typeface="Times New Roman" pitchFamily="18" charset="0"/>
            </a:endParaRPr>
          </a:p>
          <a:p>
            <a:pPr algn="just"/>
            <a:endParaRPr lang="en-GB" sz="2200" dirty="0" smtClean="0">
              <a:latin typeface="Times New Roman" pitchFamily="18" charset="0"/>
              <a:cs typeface="Times New Roman" pitchFamily="18" charset="0"/>
            </a:endParaRPr>
          </a:p>
          <a:p>
            <a:pPr algn="just"/>
            <a:endParaRPr lang="en-GB" sz="22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a:t>
            </a:fld>
            <a:endParaRPr lang="fr-BE" dirty="0"/>
          </a:p>
        </p:txBody>
      </p:sp>
      <p:sp>
        <p:nvSpPr>
          <p:cNvPr id="5" name="Titre 1"/>
          <p:cNvSpPr>
            <a:spLocks noGrp="1"/>
          </p:cNvSpPr>
          <p:nvPr>
            <p:ph type="title"/>
          </p:nvPr>
        </p:nvSpPr>
        <p:spPr>
          <a:xfrm>
            <a:off x="457200" y="285728"/>
            <a:ext cx="8229600" cy="1066800"/>
          </a:xfrm>
        </p:spPr>
        <p:txBody>
          <a:bodyPr/>
          <a:lstStyle/>
          <a:p>
            <a:r>
              <a:rPr lang="fr-FR" dirty="0" smtClean="0"/>
              <a:t>OBJECTIVES</a:t>
            </a:r>
            <a:endParaRPr lang="fr-FR" dirty="0"/>
          </a:p>
        </p:txBody>
      </p:sp>
      <p:sp>
        <p:nvSpPr>
          <p:cNvPr id="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066800"/>
          </a:xfrm>
        </p:spPr>
        <p:txBody>
          <a:bodyPr/>
          <a:lstStyle/>
          <a:p>
            <a:r>
              <a:rPr lang="en-US" dirty="0" smtClean="0"/>
              <a:t>PLAN</a:t>
            </a:r>
            <a:endParaRPr lang="en-US" dirty="0"/>
          </a:p>
        </p:txBody>
      </p:sp>
      <p:sp>
        <p:nvSpPr>
          <p:cNvPr id="3" name="Espace réservé du contenu 2"/>
          <p:cNvSpPr>
            <a:spLocks noGrp="1"/>
          </p:cNvSpPr>
          <p:nvPr>
            <p:ph idx="1"/>
          </p:nvPr>
        </p:nvSpPr>
        <p:spPr>
          <a:xfrm>
            <a:off x="457200" y="1643050"/>
            <a:ext cx="8229600" cy="4325112"/>
          </a:xfrm>
        </p:spPr>
        <p:txBody>
          <a:bodyPr>
            <a:normAutofit/>
          </a:bodyPr>
          <a:lstStyle/>
          <a:p>
            <a:r>
              <a:rPr lang="en-US" dirty="0" smtClean="0"/>
              <a:t>INTRODUCTION </a:t>
            </a:r>
          </a:p>
          <a:p>
            <a:r>
              <a:rPr lang="en-US" dirty="0" smtClean="0"/>
              <a:t>VALIDATION OF ANALYTICAL METHODS</a:t>
            </a:r>
          </a:p>
          <a:p>
            <a:r>
              <a:rPr lang="en-US" dirty="0" smtClean="0"/>
              <a:t>MEASUREMENT UNCERTAINTY</a:t>
            </a:r>
          </a:p>
          <a:p>
            <a:pPr lvl="1"/>
            <a:r>
              <a:rPr lang="en-US" dirty="0" smtClean="0"/>
              <a:t>APPROACH OF ISO</a:t>
            </a:r>
          </a:p>
          <a:p>
            <a:pPr lvl="1"/>
            <a:r>
              <a:rPr lang="en-US" dirty="0" smtClean="0"/>
              <a:t>APPROACH OF GUM</a:t>
            </a:r>
          </a:p>
          <a:p>
            <a:pPr lvl="1"/>
            <a:r>
              <a:rPr lang="en-US" dirty="0" smtClean="0"/>
              <a:t>NEW APPROACH OF UNCERTAINTY  </a:t>
            </a:r>
          </a:p>
          <a:p>
            <a:r>
              <a:rPr lang="en-US" dirty="0" smtClean="0"/>
              <a:t>UNCERTAINTY PROFILE</a:t>
            </a:r>
          </a:p>
          <a:p>
            <a:r>
              <a:rPr lang="en-US" dirty="0" smtClean="0"/>
              <a:t>EXAMPLE</a:t>
            </a:r>
          </a:p>
          <a:p>
            <a:r>
              <a:rPr lang="en-US" dirty="0" smtClean="0"/>
              <a:t>CONCLUSION</a:t>
            </a:r>
          </a:p>
          <a:p>
            <a:endParaRPr lang="en-US"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a:t>
            </a:fld>
            <a:endParaRPr lang="fr-BE" dirty="0"/>
          </a:p>
        </p:txBody>
      </p:sp>
      <p:sp>
        <p:nvSpPr>
          <p:cNvPr id="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To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To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Top)">
                                      <p:cBhvr>
                                        <p:cTn id="17" dur="500"/>
                                        <p:tgtEl>
                                          <p:spTgt spid="3">
                                            <p:txEl>
                                              <p:pRg st="2" end="2"/>
                                            </p:txEl>
                                          </p:spTgt>
                                        </p:tgtEl>
                                      </p:cBhvr>
                                    </p:animEffect>
                                  </p:childTnLst>
                                </p:cTn>
                              </p:par>
                            </p:childTnLst>
                          </p:cTn>
                        </p:par>
                        <p:par>
                          <p:cTn id="18" fill="hold">
                            <p:stCondLst>
                              <p:cond delay="500"/>
                            </p:stCondLst>
                            <p:childTnLst>
                              <p:par>
                                <p:cTn id="19" presetID="12" presetClass="entr" presetSubtype="1"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slide(fromTop)">
                                      <p:cBhvr>
                                        <p:cTn id="21" dur="500"/>
                                        <p:tgtEl>
                                          <p:spTgt spid="3">
                                            <p:txEl>
                                              <p:pRg st="3" end="3"/>
                                            </p:txEl>
                                          </p:spTgt>
                                        </p:tgtEl>
                                      </p:cBhvr>
                                    </p:animEffect>
                                  </p:childTnLst>
                                </p:cTn>
                              </p:par>
                            </p:childTnLst>
                          </p:cTn>
                        </p:par>
                        <p:par>
                          <p:cTn id="22" fill="hold">
                            <p:stCondLst>
                              <p:cond delay="1000"/>
                            </p:stCondLst>
                            <p:childTnLst>
                              <p:par>
                                <p:cTn id="23" presetID="12" presetClass="entr" presetSubtype="1" fill="hold"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slide(fromTop)">
                                      <p:cBhvr>
                                        <p:cTn id="25" dur="500"/>
                                        <p:tgtEl>
                                          <p:spTgt spid="3">
                                            <p:txEl>
                                              <p:pRg st="4" end="4"/>
                                            </p:txEl>
                                          </p:spTgt>
                                        </p:tgtEl>
                                      </p:cBhvr>
                                    </p:animEffect>
                                  </p:childTnLst>
                                </p:cTn>
                              </p:par>
                            </p:childTnLst>
                          </p:cTn>
                        </p:par>
                        <p:par>
                          <p:cTn id="26" fill="hold">
                            <p:stCondLst>
                              <p:cond delay="1500"/>
                            </p:stCondLst>
                            <p:childTnLst>
                              <p:par>
                                <p:cTn id="27" presetID="12" presetClass="entr" presetSubtype="1" fill="hold"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slide(fromTop)">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slide(fromTop)">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1"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slide(fromTop)">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slide(fromTop)">
                                      <p:cBhvr>
                                        <p:cTn id="4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28736"/>
            <a:ext cx="8229600" cy="4429156"/>
          </a:xfrm>
        </p:spPr>
        <p:txBody>
          <a:bodyPr>
            <a:noAutofit/>
          </a:bodyPr>
          <a:lstStyle/>
          <a:p>
            <a:pPr algn="just"/>
            <a:r>
              <a:rPr lang="en-US" sz="2200" dirty="0" smtClean="0">
                <a:latin typeface="Times New Roman" pitchFamily="18" charset="0"/>
                <a:cs typeface="Times New Roman" pitchFamily="18" charset="0"/>
              </a:rPr>
              <a:t>laboratories shall use appropriate methods and procedures for all tests, hence the validation of analytical methods and estimation of uncertainty is among techniques to confirm .....,</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Specially nowadays the application of  ISO17025 requirement, request two important concept which are measurement uncertainty and validation of analytical methods </a:t>
            </a:r>
          </a:p>
          <a:p>
            <a:pPr algn="just">
              <a:buNone/>
            </a:pPr>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Many challenges are in front of the new methods for analytical validation, especially when old approaches present some failures.</a:t>
            </a:r>
          </a:p>
          <a:p>
            <a:pPr algn="just"/>
            <a:endParaRPr lang="en-GB" sz="22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4</a:t>
            </a:fld>
            <a:endParaRPr lang="fr-BE" dirty="0"/>
          </a:p>
        </p:txBody>
      </p:sp>
      <p:sp>
        <p:nvSpPr>
          <p:cNvPr id="5" name="Titre 1"/>
          <p:cNvSpPr>
            <a:spLocks noGrp="1"/>
          </p:cNvSpPr>
          <p:nvPr>
            <p:ph type="title"/>
          </p:nvPr>
        </p:nvSpPr>
        <p:spPr>
          <a:xfrm>
            <a:off x="500034" y="285728"/>
            <a:ext cx="8229600" cy="1066800"/>
          </a:xfrm>
        </p:spPr>
        <p:txBody>
          <a:bodyPr/>
          <a:lstStyle/>
          <a:p>
            <a:r>
              <a:rPr lang="en-US" dirty="0" smtClean="0"/>
              <a:t>INTRODUCTION</a:t>
            </a:r>
            <a:endParaRPr lang="en-US" dirty="0"/>
          </a:p>
        </p:txBody>
      </p:sp>
      <p:sp>
        <p:nvSpPr>
          <p:cNvPr id="8" name="ZoneTexte 7"/>
          <p:cNvSpPr txBox="1"/>
          <p:nvPr/>
        </p:nvSpPr>
        <p:spPr>
          <a:xfrm>
            <a:off x="-714412" y="1071546"/>
            <a:ext cx="184731" cy="369332"/>
          </a:xfrm>
          <a:prstGeom prst="rect">
            <a:avLst/>
          </a:prstGeom>
          <a:noFill/>
        </p:spPr>
        <p:txBody>
          <a:bodyPr wrap="none" rtlCol="0">
            <a:spAutoFit/>
          </a:bodyPr>
          <a:lstStyle/>
          <a:p>
            <a:endParaRPr lang="en-GB" dirty="0"/>
          </a:p>
        </p:txBody>
      </p:sp>
      <p:sp>
        <p:nvSpPr>
          <p:cNvPr id="10"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TalariaProblematique.gif"/>
          <p:cNvPicPr>
            <a:picLocks noChangeAspect="1"/>
          </p:cNvPicPr>
          <p:nvPr/>
        </p:nvPicPr>
        <p:blipFill>
          <a:blip r:embed="rId3"/>
          <a:stretch>
            <a:fillRect/>
          </a:stretch>
        </p:blipFill>
        <p:spPr>
          <a:xfrm>
            <a:off x="4000496" y="4143380"/>
            <a:ext cx="1163109" cy="1622426"/>
          </a:xfrm>
          <a:prstGeom prst="rect">
            <a:avLst/>
          </a:prstGeom>
        </p:spPr>
      </p:pic>
      <p:sp>
        <p:nvSpPr>
          <p:cNvPr id="10" name="Flèche droite à entaille 9"/>
          <p:cNvSpPr/>
          <p:nvPr/>
        </p:nvSpPr>
        <p:spPr>
          <a:xfrm rot="19713915">
            <a:off x="5812557" y="4578129"/>
            <a:ext cx="1666887" cy="295262"/>
          </a:xfrm>
          <a:prstGeom prst="notchedRightArrow">
            <a:avLst>
              <a:gd name="adj1" fmla="val 50000"/>
              <a:gd name="adj2" fmla="val 79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èche droite à entaille 10"/>
          <p:cNvSpPr/>
          <p:nvPr/>
        </p:nvSpPr>
        <p:spPr>
          <a:xfrm rot="12277760">
            <a:off x="1628743" y="4548722"/>
            <a:ext cx="1666887" cy="295262"/>
          </a:xfrm>
          <a:prstGeom prst="notchedRightArrow">
            <a:avLst>
              <a:gd name="adj1" fmla="val 50000"/>
              <a:gd name="adj2" fmla="val 79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1" descr="exclamation_mark.png"/>
          <p:cNvPicPr>
            <a:picLocks noChangeAspect="1"/>
          </p:cNvPicPr>
          <p:nvPr/>
        </p:nvPicPr>
        <p:blipFill>
          <a:blip r:embed="rId4" cstate="print"/>
          <a:stretch>
            <a:fillRect/>
          </a:stretch>
        </p:blipFill>
        <p:spPr>
          <a:xfrm>
            <a:off x="4214810" y="3286124"/>
            <a:ext cx="589346" cy="785794"/>
          </a:xfrm>
          <a:prstGeom prst="rect">
            <a:avLst/>
          </a:prstGeom>
        </p:spPr>
      </p:pic>
      <p:sp>
        <p:nvSpPr>
          <p:cNvPr id="13" name="Rectangle 12"/>
          <p:cNvSpPr/>
          <p:nvPr/>
        </p:nvSpPr>
        <p:spPr>
          <a:xfrm>
            <a:off x="3786182" y="5702874"/>
            <a:ext cx="1643399" cy="369332"/>
          </a:xfrm>
          <a:prstGeom prst="rect">
            <a:avLst/>
          </a:prstGeom>
        </p:spPr>
        <p:txBody>
          <a:bodyPr wrap="none">
            <a:spAutoFit/>
          </a:bodyPr>
          <a:lstStyle/>
          <a:p>
            <a:r>
              <a:rPr lang="en-US" b="1" dirty="0" smtClean="0"/>
              <a:t>Problematic</a:t>
            </a:r>
            <a:endParaRPr lang="en-US" dirty="0"/>
          </a:p>
        </p:txBody>
      </p:sp>
      <p:sp>
        <p:nvSpPr>
          <p:cNvPr id="14" name="ZoneTexte 13"/>
          <p:cNvSpPr txBox="1"/>
          <p:nvPr/>
        </p:nvSpPr>
        <p:spPr>
          <a:xfrm>
            <a:off x="214282" y="3714752"/>
            <a:ext cx="1423788" cy="646331"/>
          </a:xfrm>
          <a:prstGeom prst="rect">
            <a:avLst/>
          </a:prstGeom>
          <a:noFill/>
        </p:spPr>
        <p:txBody>
          <a:bodyPr wrap="none" rtlCol="0">
            <a:spAutoFit/>
          </a:bodyPr>
          <a:lstStyle/>
          <a:p>
            <a:r>
              <a:rPr lang="en-US" dirty="0" smtClean="0"/>
              <a:t>ICH </a:t>
            </a:r>
            <a:r>
              <a:rPr lang="fr-FR" dirty="0" smtClean="0"/>
              <a:t>Q2(A4)</a:t>
            </a:r>
          </a:p>
          <a:p>
            <a:r>
              <a:rPr lang="en-US" dirty="0" smtClean="0"/>
              <a:t>         Q2(B5)</a:t>
            </a:r>
            <a:endParaRPr lang="en-US" dirty="0"/>
          </a:p>
        </p:txBody>
      </p:sp>
      <p:sp>
        <p:nvSpPr>
          <p:cNvPr id="15" name="ZoneTexte 14"/>
          <p:cNvSpPr txBox="1"/>
          <p:nvPr/>
        </p:nvSpPr>
        <p:spPr>
          <a:xfrm>
            <a:off x="7286644" y="3845486"/>
            <a:ext cx="1714512" cy="369332"/>
          </a:xfrm>
          <a:prstGeom prst="rect">
            <a:avLst/>
          </a:prstGeom>
          <a:noFill/>
        </p:spPr>
        <p:txBody>
          <a:bodyPr wrap="square" rtlCol="0">
            <a:spAutoFit/>
          </a:bodyPr>
          <a:lstStyle/>
          <a:p>
            <a:r>
              <a:rPr lang="en-US" dirty="0" smtClean="0"/>
              <a:t>EURACHEM…</a:t>
            </a:r>
            <a:endParaRPr lang="en-US" dirty="0"/>
          </a:p>
        </p:txBody>
      </p:sp>
      <p:sp>
        <p:nvSpPr>
          <p:cNvPr id="16" name="ZoneTexte 15"/>
          <p:cNvSpPr txBox="1"/>
          <p:nvPr/>
        </p:nvSpPr>
        <p:spPr>
          <a:xfrm>
            <a:off x="6564066" y="2845354"/>
            <a:ext cx="651140" cy="369332"/>
          </a:xfrm>
          <a:prstGeom prst="rect">
            <a:avLst/>
          </a:prstGeom>
          <a:noFill/>
        </p:spPr>
        <p:txBody>
          <a:bodyPr wrap="none" rtlCol="0">
            <a:spAutoFit/>
          </a:bodyPr>
          <a:lstStyle/>
          <a:p>
            <a:r>
              <a:rPr lang="en-US" dirty="0" smtClean="0"/>
              <a:t>FDA</a:t>
            </a:r>
            <a:endParaRPr lang="en-US" dirty="0"/>
          </a:p>
        </p:txBody>
      </p:sp>
      <p:sp>
        <p:nvSpPr>
          <p:cNvPr id="17" name="Flèche droite à entaille 16"/>
          <p:cNvSpPr/>
          <p:nvPr/>
        </p:nvSpPr>
        <p:spPr>
          <a:xfrm rot="13226683">
            <a:off x="2652776" y="3551260"/>
            <a:ext cx="1374149" cy="31555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èche droite à entaille 18"/>
          <p:cNvSpPr/>
          <p:nvPr/>
        </p:nvSpPr>
        <p:spPr>
          <a:xfrm rot="19068459">
            <a:off x="5245498" y="3503928"/>
            <a:ext cx="1396209" cy="28362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ZoneTexte 19"/>
          <p:cNvSpPr txBox="1"/>
          <p:nvPr/>
        </p:nvSpPr>
        <p:spPr>
          <a:xfrm>
            <a:off x="1928794" y="2988230"/>
            <a:ext cx="686406" cy="369332"/>
          </a:xfrm>
          <a:prstGeom prst="rect">
            <a:avLst/>
          </a:prstGeom>
          <a:noFill/>
        </p:spPr>
        <p:txBody>
          <a:bodyPr wrap="none" rtlCol="0">
            <a:spAutoFit/>
          </a:bodyPr>
          <a:lstStyle/>
          <a:p>
            <a:r>
              <a:rPr lang="en-US" dirty="0" smtClean="0"/>
              <a:t>USP </a:t>
            </a:r>
            <a:endParaRPr lang="en-US" dirty="0"/>
          </a:p>
        </p:txBody>
      </p:sp>
      <p:sp>
        <p:nvSpPr>
          <p:cNvPr id="21" name="Espace réservé du numéro de diapositive 20"/>
          <p:cNvSpPr>
            <a:spLocks noGrp="1"/>
          </p:cNvSpPr>
          <p:nvPr>
            <p:ph type="sldNum" sz="quarter" idx="12"/>
          </p:nvPr>
        </p:nvSpPr>
        <p:spPr/>
        <p:txBody>
          <a:bodyPr/>
          <a:lstStyle/>
          <a:p>
            <a:fld id="{CF4668DC-857F-487D-BFFA-8C0CA5037977}" type="slidenum">
              <a:rPr lang="fr-BE" smtClean="0"/>
              <a:pPr/>
              <a:t>5</a:t>
            </a:fld>
            <a:endParaRPr lang="fr-BE" dirty="0"/>
          </a:p>
        </p:txBody>
      </p:sp>
      <p:sp>
        <p:nvSpPr>
          <p:cNvPr id="18" name="Titre 17"/>
          <p:cNvSpPr>
            <a:spLocks noGrp="1"/>
          </p:cNvSpPr>
          <p:nvPr>
            <p:ph type="title"/>
          </p:nvPr>
        </p:nvSpPr>
        <p:spPr>
          <a:xfrm>
            <a:off x="457200" y="500042"/>
            <a:ext cx="8229600" cy="1066800"/>
          </a:xfrm>
        </p:spPr>
        <p:txBody>
          <a:bodyPr/>
          <a:lstStyle/>
          <a:p>
            <a:r>
              <a:rPr lang="en-GB" dirty="0" smtClean="0"/>
              <a:t>PROBLEMATIC</a:t>
            </a:r>
            <a:endParaRPr lang="en-GB" dirty="0"/>
          </a:p>
        </p:txBody>
      </p:sp>
      <p:sp>
        <p:nvSpPr>
          <p:cNvPr id="22" name="Flèche droite à entaille 21"/>
          <p:cNvSpPr/>
          <p:nvPr/>
        </p:nvSpPr>
        <p:spPr>
          <a:xfrm rot="16200000">
            <a:off x="4155569" y="2910017"/>
            <a:ext cx="683265" cy="29247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ZoneTexte 22"/>
          <p:cNvSpPr txBox="1"/>
          <p:nvPr/>
        </p:nvSpPr>
        <p:spPr>
          <a:xfrm>
            <a:off x="4071934" y="2285992"/>
            <a:ext cx="893193" cy="369332"/>
          </a:xfrm>
          <a:prstGeom prst="rect">
            <a:avLst/>
          </a:prstGeom>
          <a:noFill/>
        </p:spPr>
        <p:txBody>
          <a:bodyPr wrap="none" rtlCol="0">
            <a:spAutoFit/>
          </a:bodyPr>
          <a:lstStyle/>
          <a:p>
            <a:r>
              <a:rPr lang="en-GB" dirty="0" smtClean="0"/>
              <a:t>UIPAC</a:t>
            </a:r>
            <a:endParaRPr lang="en-GB" dirty="0"/>
          </a:p>
        </p:txBody>
      </p:sp>
      <p:sp>
        <p:nvSpPr>
          <p:cNvPr id="2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6" presetClass="entr" presetSubtype="0" fill="hold" nodeType="withEffect">
                                  <p:stCondLst>
                                    <p:cond delay="0"/>
                                  </p:stCondLst>
                                  <p:iterate type="lt">
                                    <p:tmPct val="0"/>
                                  </p:iterate>
                                  <p:childTnLst>
                                    <p:set>
                                      <p:cBhvr>
                                        <p:cTn id="36" dur="1" fill="hold">
                                          <p:stCondLst>
                                            <p:cond delay="0"/>
                                          </p:stCondLst>
                                        </p:cTn>
                                        <p:tgtEl>
                                          <p:spTgt spid="12"/>
                                        </p:tgtEl>
                                        <p:attrNameLst>
                                          <p:attrName>style.visibility</p:attrName>
                                        </p:attrNameLst>
                                      </p:cBhvr>
                                      <p:to>
                                        <p:strVal val="visible"/>
                                      </p:to>
                                    </p:set>
                                    <p:animEffect transition="in" filter="wipe(down)">
                                      <p:cBhvr>
                                        <p:cTn id="37" dur="580">
                                          <p:stCondLst>
                                            <p:cond delay="0"/>
                                          </p:stCondLst>
                                        </p:cTn>
                                        <p:tgtEl>
                                          <p:spTgt spid="12"/>
                                        </p:tgtEl>
                                      </p:cBhvr>
                                    </p:animEffect>
                                    <p:anim calcmode="lin" valueType="num">
                                      <p:cBhvr>
                                        <p:cTn id="3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3" dur="26">
                                          <p:stCondLst>
                                            <p:cond delay="650"/>
                                          </p:stCondLst>
                                        </p:cTn>
                                        <p:tgtEl>
                                          <p:spTgt spid="12"/>
                                        </p:tgtEl>
                                      </p:cBhvr>
                                      <p:to x="100000" y="60000"/>
                                    </p:animScale>
                                    <p:animScale>
                                      <p:cBhvr>
                                        <p:cTn id="44" dur="166" decel="50000">
                                          <p:stCondLst>
                                            <p:cond delay="676"/>
                                          </p:stCondLst>
                                        </p:cTn>
                                        <p:tgtEl>
                                          <p:spTgt spid="12"/>
                                        </p:tgtEl>
                                      </p:cBhvr>
                                      <p:to x="100000" y="100000"/>
                                    </p:animScale>
                                    <p:animScale>
                                      <p:cBhvr>
                                        <p:cTn id="45" dur="26">
                                          <p:stCondLst>
                                            <p:cond delay="1312"/>
                                          </p:stCondLst>
                                        </p:cTn>
                                        <p:tgtEl>
                                          <p:spTgt spid="12"/>
                                        </p:tgtEl>
                                      </p:cBhvr>
                                      <p:to x="100000" y="80000"/>
                                    </p:animScale>
                                    <p:animScale>
                                      <p:cBhvr>
                                        <p:cTn id="46" dur="166" decel="50000">
                                          <p:stCondLst>
                                            <p:cond delay="1338"/>
                                          </p:stCondLst>
                                        </p:cTn>
                                        <p:tgtEl>
                                          <p:spTgt spid="12"/>
                                        </p:tgtEl>
                                      </p:cBhvr>
                                      <p:to x="100000" y="100000"/>
                                    </p:animScale>
                                    <p:animScale>
                                      <p:cBhvr>
                                        <p:cTn id="47" dur="26">
                                          <p:stCondLst>
                                            <p:cond delay="1642"/>
                                          </p:stCondLst>
                                        </p:cTn>
                                        <p:tgtEl>
                                          <p:spTgt spid="12"/>
                                        </p:tgtEl>
                                      </p:cBhvr>
                                      <p:to x="100000" y="90000"/>
                                    </p:animScale>
                                    <p:animScale>
                                      <p:cBhvr>
                                        <p:cTn id="48" dur="166" decel="50000">
                                          <p:stCondLst>
                                            <p:cond delay="1668"/>
                                          </p:stCondLst>
                                        </p:cTn>
                                        <p:tgtEl>
                                          <p:spTgt spid="12"/>
                                        </p:tgtEl>
                                      </p:cBhvr>
                                      <p:to x="100000" y="100000"/>
                                    </p:animScale>
                                    <p:animScale>
                                      <p:cBhvr>
                                        <p:cTn id="49" dur="26">
                                          <p:stCondLst>
                                            <p:cond delay="1808"/>
                                          </p:stCondLst>
                                        </p:cTn>
                                        <p:tgtEl>
                                          <p:spTgt spid="12"/>
                                        </p:tgtEl>
                                      </p:cBhvr>
                                      <p:to x="100000" y="95000"/>
                                    </p:animScale>
                                    <p:animScale>
                                      <p:cBhvr>
                                        <p:cTn id="50" dur="166" decel="50000">
                                          <p:stCondLst>
                                            <p:cond delay="1834"/>
                                          </p:stCondLst>
                                        </p:cTn>
                                        <p:tgtEl>
                                          <p:spTgt spid="12"/>
                                        </p:tgtEl>
                                      </p:cBhvr>
                                      <p:to x="100000" y="100000"/>
                                    </p:animScale>
                                  </p:childTnLst>
                                </p:cTn>
                              </p:par>
                              <p:par>
                                <p:cTn id="51" presetID="22" presetClass="entr" presetSubtype="4"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down)">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P spid="14" grpId="0"/>
      <p:bldP spid="15" grpId="0"/>
      <p:bldP spid="16" grpId="0"/>
      <p:bldP spid="17" grpId="0" animBg="1"/>
      <p:bldP spid="19" grpId="0" animBg="1"/>
      <p:bldP spid="20"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1643050"/>
            <a:ext cx="8286808" cy="4325112"/>
          </a:xfrm>
        </p:spPr>
        <p:txBody>
          <a:bodyPr>
            <a:noAutofit/>
          </a:bodyPr>
          <a:lstStyle/>
          <a:p>
            <a:pPr algn="just"/>
            <a:r>
              <a:rPr lang="en-US" sz="2200" dirty="0" smtClean="0">
                <a:latin typeface="Times New Roman" pitchFamily="18" charset="0"/>
                <a:cs typeface="Times New Roman" pitchFamily="18" charset="0"/>
              </a:rPr>
              <a:t>As described in ISO 17025 requirement : Validation is the confirmation by examination and the provision of objective evidence that the particular requirements for a specific intended use are fulfilled. </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Each laboratory shall validate non-standard methods, laboratory-designed/developed methods, standard methods used outside their intended scope, and amplifications and modifications of standard methods to confirm that the methods are fit for their intended use. </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Although these studies have contributed largely to the implementation and advance the analytical validations, nonetheless, they present weaknesses </a:t>
            </a:r>
            <a:r>
              <a:rPr lang="en-US" sz="2200" dirty="0" smtClean="0">
                <a:solidFill>
                  <a:srgbClr val="FF0000"/>
                </a:solidFill>
                <a:latin typeface="Times New Roman" pitchFamily="18" charset="0"/>
                <a:cs typeface="Times New Roman" pitchFamily="18" charset="0"/>
              </a:rPr>
              <a:t>reg</a:t>
            </a:r>
            <a:r>
              <a:rPr lang="en-US" sz="2200" dirty="0" smtClean="0">
                <a:latin typeface="Times New Roman" pitchFamily="18" charset="0"/>
                <a:cs typeface="Times New Roman" pitchFamily="18" charset="0"/>
              </a:rPr>
              <a:t>arding the conclusions of the realized tests and regarding the decisions to be made.</a:t>
            </a:r>
            <a:endParaRPr lang="nl-BE" sz="2200" dirty="0" smtClean="0">
              <a:solidFill>
                <a:schemeClr val="tx2"/>
              </a:solidFill>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GB" sz="22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6</a:t>
            </a:fld>
            <a:endParaRPr lang="fr-BE" dirty="0"/>
          </a:p>
        </p:txBody>
      </p:sp>
      <p:sp>
        <p:nvSpPr>
          <p:cNvPr id="5" name="Titre 1"/>
          <p:cNvSpPr>
            <a:spLocks noGrp="1"/>
          </p:cNvSpPr>
          <p:nvPr>
            <p:ph type="title"/>
          </p:nvPr>
        </p:nvSpPr>
        <p:spPr>
          <a:xfrm>
            <a:off x="428596" y="500042"/>
            <a:ext cx="8229600" cy="1066800"/>
          </a:xfrm>
        </p:spPr>
        <p:txBody>
          <a:bodyPr>
            <a:normAutofit/>
          </a:bodyPr>
          <a:lstStyle/>
          <a:p>
            <a:r>
              <a:rPr lang="en-US" sz="2800" dirty="0" smtClean="0"/>
              <a:t>WHAT IS VALIDATION OF ANALYTICAL METHODS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928" y="790564"/>
            <a:ext cx="8229600" cy="1066800"/>
          </a:xfrm>
        </p:spPr>
        <p:txBody>
          <a:bodyPr>
            <a:normAutofit fontScale="90000"/>
          </a:bodyPr>
          <a:lstStyle/>
          <a:p>
            <a:r>
              <a:rPr lang="en-US" dirty="0" smtClean="0"/>
              <a:t>VALIDATION OF ANALYTICAL METHODS</a:t>
            </a:r>
            <a:br>
              <a:rPr lang="en-US" dirty="0" smtClean="0"/>
            </a:br>
            <a:endParaRPr lang="en-US" dirty="0"/>
          </a:p>
        </p:txBody>
      </p:sp>
      <p:sp>
        <p:nvSpPr>
          <p:cNvPr id="3" name="Espace réservé du contenu 2"/>
          <p:cNvSpPr>
            <a:spLocks noGrp="1"/>
          </p:cNvSpPr>
          <p:nvPr>
            <p:ph idx="1"/>
          </p:nvPr>
        </p:nvSpPr>
        <p:spPr>
          <a:xfrm>
            <a:off x="457200" y="1571612"/>
            <a:ext cx="8401080" cy="5002924"/>
          </a:xfrm>
        </p:spPr>
        <p:txBody>
          <a:bodyPr>
            <a:normAutofit fontScale="92500" lnSpcReduction="20000"/>
          </a:bodyPr>
          <a:lstStyle/>
          <a:p>
            <a:pPr algn="just"/>
            <a:r>
              <a:rPr lang="en-US" dirty="0" smtClean="0"/>
              <a:t>Classic form of validation request a verification of certain criterion:</a:t>
            </a:r>
          </a:p>
          <a:p>
            <a:pPr algn="just"/>
            <a:endParaRPr lang="en-US" dirty="0" smtClean="0"/>
          </a:p>
          <a:p>
            <a:pPr lvl="2" algn="just"/>
            <a:r>
              <a:rPr lang="en-GB" dirty="0" smtClean="0">
                <a:solidFill>
                  <a:schemeClr val="tx1"/>
                </a:solidFill>
              </a:rPr>
              <a:t>Sensitivity &amp;</a:t>
            </a:r>
            <a:r>
              <a:rPr lang="en-US" dirty="0" smtClean="0">
                <a:solidFill>
                  <a:schemeClr val="tx1"/>
                </a:solidFill>
              </a:rPr>
              <a:t> Specificity </a:t>
            </a:r>
          </a:p>
          <a:p>
            <a:pPr lvl="2" algn="just"/>
            <a:r>
              <a:rPr lang="en-US" dirty="0" smtClean="0">
                <a:solidFill>
                  <a:schemeClr val="tx1"/>
                </a:solidFill>
              </a:rPr>
              <a:t>Linearity</a:t>
            </a:r>
          </a:p>
          <a:p>
            <a:pPr lvl="2" algn="just"/>
            <a:r>
              <a:rPr lang="en-GB" dirty="0" smtClean="0">
                <a:solidFill>
                  <a:schemeClr val="tx1"/>
                </a:solidFill>
              </a:rPr>
              <a:t>Robustness &amp; Ruggedness</a:t>
            </a:r>
          </a:p>
          <a:p>
            <a:pPr lvl="2" algn="just"/>
            <a:r>
              <a:rPr lang="en-US" dirty="0" smtClean="0">
                <a:solidFill>
                  <a:schemeClr val="tx1"/>
                </a:solidFill>
              </a:rPr>
              <a:t>Accuracy</a:t>
            </a:r>
          </a:p>
          <a:p>
            <a:pPr lvl="2" algn="just"/>
            <a:r>
              <a:rPr lang="en-US" dirty="0" smtClean="0">
                <a:solidFill>
                  <a:schemeClr val="tx1"/>
                </a:solidFill>
              </a:rPr>
              <a:t>Quantification &amp; Determination limit</a:t>
            </a:r>
          </a:p>
          <a:p>
            <a:pPr lvl="2" algn="just"/>
            <a:r>
              <a:rPr lang="en-US" dirty="0" smtClean="0">
                <a:solidFill>
                  <a:schemeClr val="tx1"/>
                </a:solidFill>
              </a:rPr>
              <a:t>Precision</a:t>
            </a:r>
          </a:p>
          <a:p>
            <a:pPr lvl="2" algn="just"/>
            <a:r>
              <a:rPr lang="en-US" dirty="0" smtClean="0">
                <a:solidFill>
                  <a:schemeClr val="tx1"/>
                </a:solidFill>
              </a:rPr>
              <a:t>Trueness</a:t>
            </a:r>
          </a:p>
          <a:p>
            <a:pPr lvl="2" algn="just"/>
            <a:r>
              <a:rPr lang="en-GB" dirty="0" smtClean="0">
                <a:solidFill>
                  <a:schemeClr val="tx1"/>
                </a:solidFill>
              </a:rPr>
              <a:t>Stability</a:t>
            </a:r>
            <a:r>
              <a:rPr lang="en-US" dirty="0" smtClean="0">
                <a:solidFill>
                  <a:schemeClr val="tx1"/>
                </a:solidFill>
              </a:rPr>
              <a:t> </a:t>
            </a:r>
          </a:p>
          <a:p>
            <a:pPr lvl="2" algn="just"/>
            <a:r>
              <a:rPr lang="en-US" dirty="0" smtClean="0">
                <a:solidFill>
                  <a:schemeClr val="tx1"/>
                </a:solidFill>
              </a:rPr>
              <a:t>Range</a:t>
            </a:r>
          </a:p>
          <a:p>
            <a:pPr lvl="2" algn="just">
              <a:buNone/>
            </a:pPr>
            <a:endParaRPr lang="en-US" dirty="0" smtClean="0">
              <a:solidFill>
                <a:schemeClr val="tx1"/>
              </a:solidFill>
            </a:endParaRPr>
          </a:p>
          <a:p>
            <a:r>
              <a:rPr lang="en-US" dirty="0" smtClean="0">
                <a:solidFill>
                  <a:schemeClr val="tx1"/>
                </a:solidFill>
              </a:rPr>
              <a:t>Some time even if we verify all those criterion, we cannot guarantee if this method is valid or not</a:t>
            </a:r>
            <a:endParaRPr lang="en-US" dirty="0" smtClean="0"/>
          </a:p>
          <a:p>
            <a:pPr>
              <a:buNone/>
            </a:pPr>
            <a:endParaRPr lang="en-US" dirty="0" smtClean="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7</a:t>
            </a:fld>
            <a:endParaRPr lang="fr-B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71612"/>
            <a:ext cx="8229600" cy="5002924"/>
          </a:xfrm>
        </p:spPr>
        <p:txBody>
          <a:bodyPr>
            <a:normAutofit/>
          </a:bodyPr>
          <a:lstStyle/>
          <a:p>
            <a:pPr algn="ctr">
              <a:buNone/>
            </a:pPr>
            <a:r>
              <a:rPr lang="en-GB" dirty="0" smtClean="0"/>
              <a:t>Many</a:t>
            </a:r>
            <a:r>
              <a:rPr lang="fr-FR" dirty="0" smtClean="0"/>
              <a:t> </a:t>
            </a:r>
            <a:r>
              <a:rPr lang="en-GB" dirty="0" smtClean="0"/>
              <a:t>strategies</a:t>
            </a:r>
            <a:r>
              <a:rPr lang="fr-FR" dirty="0" smtClean="0"/>
              <a:t> of validation </a:t>
            </a:r>
            <a:r>
              <a:rPr lang="en-GB" dirty="0" smtClean="0"/>
              <a:t>suggest</a:t>
            </a:r>
            <a:r>
              <a:rPr lang="fr-FR" dirty="0" smtClean="0"/>
              <a:t> a </a:t>
            </a:r>
            <a:r>
              <a:rPr lang="en-GB" dirty="0" smtClean="0"/>
              <a:t>statistical</a:t>
            </a:r>
            <a:r>
              <a:rPr lang="fr-FR" dirty="0" smtClean="0"/>
              <a:t> test to </a:t>
            </a:r>
            <a:r>
              <a:rPr lang="en-GB" dirty="0" smtClean="0"/>
              <a:t>check</a:t>
            </a:r>
            <a:r>
              <a:rPr lang="fr-FR" dirty="0" smtClean="0"/>
              <a:t> </a:t>
            </a:r>
            <a:r>
              <a:rPr lang="fr-FR" dirty="0" err="1" smtClean="0"/>
              <a:t>with</a:t>
            </a:r>
            <a:r>
              <a:rPr lang="fr-FR" dirty="0" smtClean="0"/>
              <a:t> </a:t>
            </a:r>
            <a:r>
              <a:rPr lang="en-GB" dirty="0" smtClean="0"/>
              <a:t>all this</a:t>
            </a:r>
            <a:r>
              <a:rPr lang="fr-FR" dirty="0" smtClean="0"/>
              <a:t> </a:t>
            </a:r>
            <a:r>
              <a:rPr lang="en-GB" dirty="0" smtClean="0"/>
              <a:t>criterion</a:t>
            </a:r>
            <a:r>
              <a:rPr lang="fr-FR" dirty="0" smtClean="0"/>
              <a:t>, </a:t>
            </a:r>
            <a:r>
              <a:rPr lang="en-GB" dirty="0" smtClean="0"/>
              <a:t>also</a:t>
            </a:r>
            <a:r>
              <a:rPr lang="fr-FR" dirty="0" smtClean="0"/>
              <a:t> </a:t>
            </a:r>
            <a:r>
              <a:rPr lang="en-GB" dirty="0" smtClean="0"/>
              <a:t>it</a:t>
            </a:r>
            <a:r>
              <a:rPr lang="fr-FR" dirty="0" smtClean="0"/>
              <a:t> </a:t>
            </a:r>
            <a:r>
              <a:rPr lang="en-GB" dirty="0" smtClean="0"/>
              <a:t>recommends</a:t>
            </a:r>
            <a:r>
              <a:rPr lang="fr-FR" dirty="0" smtClean="0"/>
              <a:t> a </a:t>
            </a:r>
            <a:r>
              <a:rPr lang="en-GB" dirty="0" smtClean="0"/>
              <a:t>separate</a:t>
            </a:r>
            <a:r>
              <a:rPr lang="fr-FR" dirty="0" smtClean="0"/>
              <a:t>  </a:t>
            </a:r>
            <a:r>
              <a:rPr lang="en-GB" dirty="0" smtClean="0"/>
              <a:t>assessing</a:t>
            </a:r>
            <a:r>
              <a:rPr lang="fr-FR" dirty="0" smtClean="0"/>
              <a:t> of </a:t>
            </a:r>
            <a:r>
              <a:rPr lang="en-GB" dirty="0" smtClean="0"/>
              <a:t>trueness</a:t>
            </a:r>
            <a:r>
              <a:rPr lang="fr-FR" dirty="0" smtClean="0"/>
              <a:t> and </a:t>
            </a:r>
            <a:r>
              <a:rPr lang="en-GB" dirty="0" smtClean="0"/>
              <a:t>precision.</a:t>
            </a:r>
          </a:p>
          <a:p>
            <a:endParaRPr lang="en-GB" dirty="0" smtClean="0"/>
          </a:p>
          <a:p>
            <a:endParaRPr lang="en-GB" dirty="0" smtClean="0"/>
          </a:p>
          <a:p>
            <a:pPr algn="ctr">
              <a:buNone/>
            </a:pPr>
            <a:r>
              <a:rPr lang="en-GB" dirty="0" smtClean="0"/>
              <a:t>Under-estimate the accuracy </a:t>
            </a:r>
          </a:p>
          <a:p>
            <a:pPr algn="ctr">
              <a:buNone/>
            </a:pPr>
            <a:endParaRPr lang="en-GB" dirty="0" smtClean="0"/>
          </a:p>
          <a:p>
            <a:pPr algn="ctr">
              <a:buNone/>
            </a:pPr>
            <a:endParaRPr lang="en-GB" dirty="0" smtClean="0"/>
          </a:p>
          <a:p>
            <a:pPr algn="ctr">
              <a:buNone/>
            </a:pPr>
            <a:r>
              <a:rPr lang="en-GB" dirty="0" smtClean="0"/>
              <a:t>Bad conclusion </a:t>
            </a:r>
            <a:endParaRPr lang="en-GB"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8</a:t>
            </a:fld>
            <a:endParaRPr lang="fr-BE" dirty="0"/>
          </a:p>
        </p:txBody>
      </p:sp>
      <p:sp>
        <p:nvSpPr>
          <p:cNvPr id="5" name="Flèche vers le bas 4"/>
          <p:cNvSpPr/>
          <p:nvPr/>
        </p:nvSpPr>
        <p:spPr>
          <a:xfrm>
            <a:off x="4143372" y="3429000"/>
            <a:ext cx="571504" cy="71438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solidFill>
                <a:schemeClr val="tx1"/>
              </a:solidFill>
            </a:endParaRPr>
          </a:p>
        </p:txBody>
      </p:sp>
      <p:sp>
        <p:nvSpPr>
          <p:cNvPr id="6" name="Flèche vers le bas 5"/>
          <p:cNvSpPr/>
          <p:nvPr/>
        </p:nvSpPr>
        <p:spPr>
          <a:xfrm>
            <a:off x="4143372" y="4857760"/>
            <a:ext cx="571504" cy="71438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Titre 1"/>
          <p:cNvSpPr>
            <a:spLocks noGrp="1"/>
          </p:cNvSpPr>
          <p:nvPr>
            <p:ph type="title"/>
          </p:nvPr>
        </p:nvSpPr>
        <p:spPr>
          <a:xfrm>
            <a:off x="342928" y="500042"/>
            <a:ext cx="8229600" cy="1066800"/>
          </a:xfrm>
        </p:spPr>
        <p:txBody>
          <a:bodyPr>
            <a:normAutofit fontScale="90000"/>
          </a:bodyPr>
          <a:lstStyle/>
          <a:p>
            <a:r>
              <a:rPr lang="en-US" dirty="0" smtClean="0"/>
              <a:t>VALIDATION OF ANALYTICAL METHODS</a:t>
            </a:r>
            <a:endParaRPr lang="en-US" dirty="0"/>
          </a:p>
        </p:txBody>
      </p:sp>
      <p:sp>
        <p:nvSpPr>
          <p:cNvPr id="11"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647688"/>
            <a:ext cx="8715436" cy="1066800"/>
          </a:xfrm>
        </p:spPr>
        <p:txBody>
          <a:bodyPr>
            <a:normAutofit fontScale="90000"/>
          </a:bodyPr>
          <a:lstStyle/>
          <a:p>
            <a:r>
              <a:rPr lang="en-US" dirty="0" smtClean="0"/>
              <a:t>DISADVANTAGE OF DIFFERENT VALIDATION APPROACH</a:t>
            </a:r>
            <a:endParaRPr lang="en-US" dirty="0"/>
          </a:p>
        </p:txBody>
      </p:sp>
      <p:sp>
        <p:nvSpPr>
          <p:cNvPr id="3" name="Espace réservé du contenu 2"/>
          <p:cNvSpPr>
            <a:spLocks noGrp="1"/>
          </p:cNvSpPr>
          <p:nvPr>
            <p:ph idx="1"/>
          </p:nvPr>
        </p:nvSpPr>
        <p:spPr>
          <a:xfrm>
            <a:off x="214282" y="2000240"/>
            <a:ext cx="8686800" cy="2857520"/>
          </a:xfrm>
        </p:spPr>
        <p:txBody>
          <a:bodyPr/>
          <a:lstStyle/>
          <a:p>
            <a:pPr>
              <a:buNone/>
            </a:pPr>
            <a:endParaRPr lang="fr-FR" dirty="0" smtClean="0"/>
          </a:p>
          <a:p>
            <a:pPr lvl="2"/>
            <a:r>
              <a:rPr lang="en-GB" dirty="0" smtClean="0">
                <a:solidFill>
                  <a:schemeClr val="tx1"/>
                </a:solidFill>
              </a:rPr>
              <a:t>Enormous</a:t>
            </a:r>
            <a:r>
              <a:rPr lang="fr-FR" dirty="0" smtClean="0">
                <a:solidFill>
                  <a:schemeClr val="tx1"/>
                </a:solidFill>
              </a:rPr>
              <a:t> </a:t>
            </a:r>
            <a:r>
              <a:rPr lang="en-GB" dirty="0" smtClean="0">
                <a:solidFill>
                  <a:schemeClr val="tx1"/>
                </a:solidFill>
              </a:rPr>
              <a:t>guideline</a:t>
            </a:r>
            <a:r>
              <a:rPr lang="fr-FR" dirty="0" smtClean="0">
                <a:solidFill>
                  <a:schemeClr val="tx1"/>
                </a:solidFill>
              </a:rPr>
              <a:t> of Validation  </a:t>
            </a:r>
          </a:p>
          <a:p>
            <a:pPr lvl="2"/>
            <a:r>
              <a:rPr lang="en-GB" dirty="0" smtClean="0">
                <a:solidFill>
                  <a:schemeClr val="tx1"/>
                </a:solidFill>
              </a:rPr>
              <a:t>Different</a:t>
            </a:r>
            <a:r>
              <a:rPr lang="fr-FR" dirty="0" smtClean="0">
                <a:solidFill>
                  <a:schemeClr val="tx1"/>
                </a:solidFill>
              </a:rPr>
              <a:t> </a:t>
            </a:r>
            <a:r>
              <a:rPr lang="en-GB" dirty="0" smtClean="0">
                <a:solidFill>
                  <a:schemeClr val="tx1"/>
                </a:solidFill>
              </a:rPr>
              <a:t>definition</a:t>
            </a:r>
            <a:r>
              <a:rPr lang="fr-FR" dirty="0" smtClean="0">
                <a:solidFill>
                  <a:schemeClr val="tx1"/>
                </a:solidFill>
              </a:rPr>
              <a:t> of the </a:t>
            </a:r>
            <a:r>
              <a:rPr lang="en-GB" dirty="0" smtClean="0">
                <a:solidFill>
                  <a:schemeClr val="tx1"/>
                </a:solidFill>
              </a:rPr>
              <a:t>same</a:t>
            </a:r>
            <a:r>
              <a:rPr lang="fr-FR" dirty="0" smtClean="0">
                <a:solidFill>
                  <a:schemeClr val="tx1"/>
                </a:solidFill>
              </a:rPr>
              <a:t> </a:t>
            </a:r>
            <a:r>
              <a:rPr lang="en-GB" dirty="0" smtClean="0">
                <a:solidFill>
                  <a:schemeClr val="tx1"/>
                </a:solidFill>
              </a:rPr>
              <a:t>criterion</a:t>
            </a:r>
          </a:p>
          <a:p>
            <a:pPr lvl="2"/>
            <a:r>
              <a:rPr lang="fr-FR" dirty="0" smtClean="0">
                <a:solidFill>
                  <a:schemeClr val="tx1"/>
                </a:solidFill>
              </a:rPr>
              <a:t>No </a:t>
            </a:r>
            <a:r>
              <a:rPr lang="en-GB" dirty="0" smtClean="0">
                <a:solidFill>
                  <a:schemeClr val="tx1"/>
                </a:solidFill>
              </a:rPr>
              <a:t>specific</a:t>
            </a:r>
            <a:r>
              <a:rPr lang="fr-FR" dirty="0" smtClean="0">
                <a:solidFill>
                  <a:schemeClr val="tx1"/>
                </a:solidFill>
              </a:rPr>
              <a:t> Recommandation for </a:t>
            </a:r>
            <a:r>
              <a:rPr lang="en-GB" dirty="0" smtClean="0">
                <a:solidFill>
                  <a:schemeClr val="tx1"/>
                </a:solidFill>
              </a:rPr>
              <a:t>analytical</a:t>
            </a:r>
            <a:r>
              <a:rPr lang="fr-FR" dirty="0" smtClean="0">
                <a:solidFill>
                  <a:schemeClr val="tx1"/>
                </a:solidFill>
              </a:rPr>
              <a:t> </a:t>
            </a:r>
            <a:r>
              <a:rPr lang="en-GB" dirty="0" smtClean="0">
                <a:solidFill>
                  <a:schemeClr val="tx1"/>
                </a:solidFill>
              </a:rPr>
              <a:t>method</a:t>
            </a:r>
          </a:p>
          <a:p>
            <a:pPr lvl="2"/>
            <a:r>
              <a:rPr lang="fr-FR" dirty="0" smtClean="0">
                <a:solidFill>
                  <a:schemeClr val="tx1"/>
                </a:solidFill>
              </a:rPr>
              <a:t>Adaptation for use and </a:t>
            </a:r>
            <a:r>
              <a:rPr lang="en-GB" dirty="0" smtClean="0">
                <a:solidFill>
                  <a:schemeClr val="tx1"/>
                </a:solidFill>
              </a:rPr>
              <a:t>requirement</a:t>
            </a:r>
          </a:p>
          <a:p>
            <a:pPr lvl="2"/>
            <a:r>
              <a:rPr lang="en-GB" dirty="0" smtClean="0">
                <a:solidFill>
                  <a:schemeClr val="tx1"/>
                </a:solidFill>
              </a:rPr>
              <a:t>The use of statistics </a:t>
            </a:r>
          </a:p>
          <a:p>
            <a:pPr lvl="2"/>
            <a:endParaRPr lang="en-US"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9</a:t>
            </a:fld>
            <a:endParaRPr lang="fr-BE" dirty="0"/>
          </a:p>
        </p:txBody>
      </p:sp>
      <p:sp>
        <p:nvSpPr>
          <p:cNvPr id="8"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714488"/>
            <a:ext cx="8229600" cy="4643470"/>
          </a:xfrm>
        </p:spPr>
        <p:txBody>
          <a:bodyPr>
            <a:normAutofit fontScale="92500" lnSpcReduction="10000"/>
          </a:bodyPr>
          <a:lstStyle/>
          <a:p>
            <a:pPr algn="just"/>
            <a:r>
              <a:rPr lang="en-US" sz="2200" dirty="0" smtClean="0">
                <a:latin typeface="Times New Roman" pitchFamily="18" charset="0"/>
                <a:cs typeface="Times New Roman" pitchFamily="18" charset="0"/>
              </a:rPr>
              <a:t>Uncertainty of measurement” means doubt about the validity of the result of a measurement.</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Uncertainty is a parameter, associated with the result of a measurement, that characterizes the dispersion of the values that could reasonably be attributed to the </a:t>
            </a:r>
            <a:r>
              <a:rPr lang="en-US" sz="2200" dirty="0" err="1" smtClean="0">
                <a:latin typeface="Times New Roman" pitchFamily="18" charset="0"/>
                <a:cs typeface="Times New Roman" pitchFamily="18" charset="0"/>
              </a:rPr>
              <a:t>measurand</a:t>
            </a:r>
            <a:r>
              <a:rPr lang="en-US" sz="2200" dirty="0" smtClean="0">
                <a:latin typeface="Times New Roman" pitchFamily="18" charset="0"/>
                <a:cs typeface="Times New Roman" pitchFamily="18" charset="0"/>
              </a:rPr>
              <a:t>.</a:t>
            </a:r>
          </a:p>
          <a:p>
            <a:pPr algn="just"/>
            <a:endParaRPr lang="en-US" sz="2200" dirty="0" smtClean="0">
              <a:latin typeface="Times New Roman" pitchFamily="18" charset="0"/>
              <a:cs typeface="Times New Roman" pitchFamily="18" charset="0"/>
            </a:endParaRPr>
          </a:p>
          <a:p>
            <a:pPr algn="ctr">
              <a:buNone/>
            </a:pPr>
            <a:r>
              <a:rPr lang="en-US" sz="2200" dirty="0" smtClean="0">
                <a:latin typeface="Times New Roman" pitchFamily="18" charset="0"/>
                <a:cs typeface="Times New Roman" pitchFamily="18" charset="0"/>
              </a:rPr>
              <a:t>                     u(Y) = ( RESULT ± DISPEERTION )                      (1)</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Although the concept of uncertainty is clearly established for some time by EURACHEM and GUM approaches, there nevertheless exists a gap between the normative requirements and daily laboratory practice.</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Indeed, these approaches are complex, expensive and often boring within the framework of analyses involving multiple sources of errors.</a:t>
            </a:r>
            <a:endParaRPr lang="nl-BE" sz="2200" dirty="0" smtClean="0">
              <a:solidFill>
                <a:schemeClr val="tx2"/>
              </a:solidFill>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GB" sz="22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10</a:t>
            </a:fld>
            <a:endParaRPr lang="fr-BE" dirty="0"/>
          </a:p>
        </p:txBody>
      </p:sp>
      <p:sp>
        <p:nvSpPr>
          <p:cNvPr id="5" name="Titre 1"/>
          <p:cNvSpPr>
            <a:spLocks noGrp="1"/>
          </p:cNvSpPr>
          <p:nvPr>
            <p:ph type="title"/>
          </p:nvPr>
        </p:nvSpPr>
        <p:spPr>
          <a:xfrm>
            <a:off x="457200" y="500042"/>
            <a:ext cx="8229600" cy="1066800"/>
          </a:xfrm>
        </p:spPr>
        <p:txBody>
          <a:bodyPr>
            <a:normAutofit/>
          </a:bodyPr>
          <a:lstStyle/>
          <a:p>
            <a:r>
              <a:rPr lang="en-US" dirty="0" smtClean="0"/>
              <a:t>MEASUREMENT OF UNCERTAINTY</a:t>
            </a:r>
            <a:endParaRPr lang="en-US" dirty="0"/>
          </a:p>
        </p:txBody>
      </p:sp>
      <p:sp>
        <p:nvSpPr>
          <p:cNvPr id="9"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4812"/>
            <a:ext cx="8229600" cy="1066800"/>
          </a:xfrm>
        </p:spPr>
        <p:txBody>
          <a:bodyPr>
            <a:normAutofit/>
          </a:bodyPr>
          <a:lstStyle/>
          <a:p>
            <a:r>
              <a:rPr lang="en-US" dirty="0" smtClean="0"/>
              <a:t>APPROACH OF ISO</a:t>
            </a:r>
            <a:endParaRPr lang="en-US" dirty="0"/>
          </a:p>
        </p:txBody>
      </p:sp>
      <p:sp>
        <p:nvSpPr>
          <p:cNvPr id="3" name="Espace réservé du contenu 2"/>
          <p:cNvSpPr>
            <a:spLocks noGrp="1"/>
          </p:cNvSpPr>
          <p:nvPr>
            <p:ph idx="1"/>
          </p:nvPr>
        </p:nvSpPr>
        <p:spPr>
          <a:xfrm>
            <a:off x="457200" y="1785926"/>
            <a:ext cx="8401080" cy="4786346"/>
          </a:xfrm>
        </p:spPr>
        <p:txBody>
          <a:bodyPr>
            <a:normAutofit fontScale="62500" lnSpcReduction="20000"/>
          </a:bodyPr>
          <a:lstStyle/>
          <a:p>
            <a:r>
              <a:rPr lang="en-US" sz="2400" dirty="0" smtClean="0">
                <a:latin typeface="Times New Roman" pitchFamily="18" charset="0"/>
                <a:cs typeface="Times New Roman" pitchFamily="18" charset="0"/>
              </a:rPr>
              <a:t>Total statistical model equation : </a:t>
            </a:r>
          </a:p>
          <a:p>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                  	                   Y=µ + </a:t>
            </a:r>
            <a:r>
              <a:rPr lang="el-GR" sz="2400" dirty="0" smtClean="0">
                <a:latin typeface="Times New Roman" pitchFamily="18" charset="0"/>
                <a:cs typeface="Times New Roman" pitchFamily="18" charset="0"/>
              </a:rPr>
              <a:t>δ</a:t>
            </a:r>
            <a:r>
              <a:rPr lang="fr-FR" sz="2400" dirty="0" smtClean="0">
                <a:latin typeface="Times New Roman" pitchFamily="18" charset="0"/>
                <a:cs typeface="Times New Roman" pitchFamily="18" charset="0"/>
              </a:rPr>
              <a:t> + B + ∑c</a:t>
            </a:r>
            <a:r>
              <a:rPr lang="fr-FR" sz="2400" baseline="-25000" dirty="0" smtClean="0">
                <a:latin typeface="Times New Roman" pitchFamily="18" charset="0"/>
                <a:cs typeface="Times New Roman" pitchFamily="18" charset="0"/>
              </a:rPr>
              <a:t>i</a:t>
            </a:r>
            <a:r>
              <a:rPr lang="fr-FR" sz="2400" dirty="0" smtClean="0">
                <a:latin typeface="Times New Roman" pitchFamily="18" charset="0"/>
                <a:cs typeface="Times New Roman" pitchFamily="18" charset="0"/>
              </a:rPr>
              <a:t>x’</a:t>
            </a:r>
            <a:r>
              <a:rPr lang="fr-FR" sz="2400" baseline="-25000" dirty="0" smtClean="0">
                <a:latin typeface="Times New Roman" pitchFamily="18" charset="0"/>
                <a:cs typeface="Times New Roman" pitchFamily="18" charset="0"/>
              </a:rPr>
              <a:t>i</a:t>
            </a:r>
            <a:r>
              <a:rPr lang="fr-FR" sz="2400" dirty="0" smtClean="0">
                <a:latin typeface="Times New Roman" pitchFamily="18" charset="0"/>
                <a:cs typeface="Times New Roman" pitchFamily="18" charset="0"/>
              </a:rPr>
              <a:t> + e 	                                	            (2)</a:t>
            </a:r>
          </a:p>
          <a:p>
            <a:pPr>
              <a:buNone/>
            </a:pP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were</a:t>
            </a:r>
            <a:r>
              <a:rPr lang="fr-FR"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			 µ: True value </a:t>
            </a:r>
            <a:endParaRPr lang="fr-FR"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			</a:t>
            </a:r>
            <a:r>
              <a:rPr lang="el-GR" sz="2400" dirty="0" smtClean="0">
                <a:latin typeface="Times New Roman" pitchFamily="18" charset="0"/>
                <a:cs typeface="Times New Roman" pitchFamily="18" charset="0"/>
              </a:rPr>
              <a:t> δ</a:t>
            </a: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Inherent</a:t>
            </a: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bias</a:t>
            </a:r>
          </a:p>
          <a:p>
            <a:pPr>
              <a:buNone/>
            </a:pPr>
            <a:r>
              <a:rPr lang="fr-FR" sz="2400" dirty="0" smtClean="0">
                <a:latin typeface="Times New Roman" pitchFamily="18" charset="0"/>
                <a:cs typeface="Times New Roman" pitchFamily="18" charset="0"/>
              </a:rPr>
              <a:t>			B:  </a:t>
            </a:r>
            <a:r>
              <a:rPr lang="en-GB" sz="2400" dirty="0" smtClean="0">
                <a:latin typeface="Times New Roman" pitchFamily="18" charset="0"/>
                <a:cs typeface="Times New Roman" pitchFamily="18" charset="0"/>
              </a:rPr>
              <a:t>Laboratory</a:t>
            </a: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bias</a:t>
            </a:r>
          </a:p>
          <a:p>
            <a:pPr>
              <a:buNone/>
            </a:pP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a:t>
            </a:r>
            <a:r>
              <a:rPr lang="fr-FR" sz="2400" baseline="-25000" dirty="0" err="1" smtClean="0">
                <a:latin typeface="Times New Roman" pitchFamily="18" charset="0"/>
                <a:cs typeface="Times New Roman" pitchFamily="18" charset="0"/>
              </a:rPr>
              <a:t>i</a:t>
            </a:r>
            <a:r>
              <a:rPr lang="fr-FR" sz="2400" dirty="0" err="1" smtClean="0">
                <a:latin typeface="Times New Roman" pitchFamily="18" charset="0"/>
                <a:cs typeface="Times New Roman" pitchFamily="18" charset="0"/>
              </a:rPr>
              <a:t>x’</a:t>
            </a:r>
            <a:r>
              <a:rPr lang="fr-FR" sz="2400" baseline="-25000" dirty="0" err="1" smtClean="0">
                <a:latin typeface="Times New Roman" pitchFamily="18" charset="0"/>
                <a:cs typeface="Times New Roman" pitchFamily="18" charset="0"/>
              </a:rPr>
              <a:t>i</a:t>
            </a:r>
            <a:r>
              <a:rPr lang="fr-FR" sz="2400" baseline="-250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combination</a:t>
            </a:r>
            <a:r>
              <a:rPr lang="fr-FR"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effect</a:t>
            </a:r>
          </a:p>
          <a:p>
            <a:pPr>
              <a:buNone/>
            </a:pPr>
            <a:r>
              <a:rPr lang="en-GB" sz="2400" dirty="0" smtClean="0">
                <a:latin typeface="Times New Roman" pitchFamily="18" charset="0"/>
                <a:cs typeface="Times New Roman" pitchFamily="18" charset="0"/>
              </a:rPr>
              <a:t>			e:  Random error</a:t>
            </a:r>
          </a:p>
          <a:p>
            <a:pPr>
              <a:buNone/>
            </a:pPr>
            <a:endParaRPr lang="en-GB"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Uncertainty u(Z) associated to an observation can be estimated as follow : </a:t>
            </a:r>
          </a:p>
          <a:p>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                                                 u</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(y) = u</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a:t>
            </a:r>
            <a:r>
              <a:rPr lang="el-GR" sz="2400" dirty="0" smtClean="0">
                <a:latin typeface="Times New Roman" pitchFamily="18" charset="0"/>
                <a:cs typeface="Times New Roman" pitchFamily="18" charset="0"/>
              </a:rPr>
              <a:t>δ</a:t>
            </a:r>
            <a:r>
              <a:rPr lang="en-US" sz="2400" dirty="0" smtClean="0">
                <a:latin typeface="Times New Roman" pitchFamily="18" charset="0"/>
                <a:cs typeface="Times New Roman" pitchFamily="18" charset="0"/>
              </a:rPr>
              <a:t>) + S</a:t>
            </a:r>
            <a:r>
              <a:rPr lang="en-US" sz="2400" baseline="-25000" dirty="0" smtClean="0">
                <a:latin typeface="Times New Roman" pitchFamily="18" charset="0"/>
                <a:cs typeface="Times New Roman" pitchFamily="18" charset="0"/>
              </a:rPr>
              <a:t>L</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∑c</a:t>
            </a:r>
            <a:r>
              <a:rPr lang="fr-FR" sz="2400" baseline="-25000" dirty="0" smtClean="0">
                <a:latin typeface="Times New Roman" pitchFamily="18" charset="0"/>
                <a:cs typeface="Times New Roman" pitchFamily="18" charset="0"/>
              </a:rPr>
              <a:t>i</a:t>
            </a:r>
            <a:r>
              <a:rPr lang="fr-FR" sz="2400" baseline="30000"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u</a:t>
            </a:r>
            <a:r>
              <a:rPr lang="fr-FR" sz="2400" baseline="30000"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(x’</a:t>
            </a:r>
            <a:r>
              <a:rPr lang="fr-FR" sz="2400" baseline="-25000" dirty="0" smtClean="0">
                <a:latin typeface="Times New Roman" pitchFamily="18" charset="0"/>
                <a:cs typeface="Times New Roman" pitchFamily="18" charset="0"/>
              </a:rPr>
              <a:t>i</a:t>
            </a:r>
            <a:r>
              <a:rPr lang="fr-FR" sz="2400" dirty="0" smtClean="0">
                <a:latin typeface="Times New Roman" pitchFamily="18" charset="0"/>
                <a:cs typeface="Times New Roman" pitchFamily="18" charset="0"/>
              </a:rPr>
              <a:t>) + S</a:t>
            </a:r>
            <a:r>
              <a:rPr lang="fr-FR" sz="2400" baseline="-25000" dirty="0" smtClean="0">
                <a:latin typeface="Times New Roman" pitchFamily="18" charset="0"/>
                <a:cs typeface="Times New Roman" pitchFamily="18" charset="0"/>
              </a:rPr>
              <a:t>r</a:t>
            </a:r>
            <a:r>
              <a:rPr lang="fr-FR" sz="2400" baseline="30000" dirty="0" smtClean="0">
                <a:latin typeface="Times New Roman" pitchFamily="18" charset="0"/>
                <a:cs typeface="Times New Roman" pitchFamily="18" charset="0"/>
              </a:rPr>
              <a:t>2    </a:t>
            </a:r>
            <a:r>
              <a:rPr lang="fr-FR"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(3) </a:t>
            </a:r>
          </a:p>
          <a:p>
            <a:pPr algn="ct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We know that:  </a:t>
            </a:r>
            <a:endParaRPr lang="en-US" sz="2400" baseline="-250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 			 	                S</a:t>
            </a:r>
            <a:r>
              <a:rPr lang="en-US" sz="2400" baseline="30000" dirty="0" smtClean="0">
                <a:latin typeface="Times New Roman" pitchFamily="18" charset="0"/>
                <a:cs typeface="Times New Roman" pitchFamily="18" charset="0"/>
              </a:rPr>
              <a:t>2</a:t>
            </a:r>
            <a:r>
              <a:rPr lang="en-US" sz="2400" baseline="-25000" dirty="0" smtClean="0">
                <a:latin typeface="Times New Roman" pitchFamily="18" charset="0"/>
                <a:cs typeface="Times New Roman" pitchFamily="18" charset="0"/>
              </a:rPr>
              <a:t>R</a:t>
            </a:r>
            <a:r>
              <a:rPr lang="en-US" sz="2400" dirty="0" smtClean="0">
                <a:latin typeface="Times New Roman" pitchFamily="18" charset="0"/>
                <a:cs typeface="Times New Roman" pitchFamily="18" charset="0"/>
              </a:rPr>
              <a:t> =</a:t>
            </a:r>
            <a:r>
              <a:rPr lang="en-US" sz="2400" baseline="-25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a:t>
            </a:r>
            <a:r>
              <a:rPr lang="en-US" sz="2400" baseline="-25000" dirty="0" smtClean="0">
                <a:latin typeface="Times New Roman" pitchFamily="18" charset="0"/>
                <a:cs typeface="Times New Roman" pitchFamily="18" charset="0"/>
              </a:rPr>
              <a:t>L</a:t>
            </a:r>
            <a:r>
              <a:rPr lang="en-US" sz="2400"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 </a:t>
            </a:r>
            <a:r>
              <a:rPr lang="fr-FR" sz="2400" dirty="0" smtClean="0">
                <a:latin typeface="Times New Roman" pitchFamily="18" charset="0"/>
                <a:cs typeface="Times New Roman" pitchFamily="18" charset="0"/>
              </a:rPr>
              <a:t>S</a:t>
            </a:r>
            <a:r>
              <a:rPr lang="fr-FR" sz="2400" baseline="-25000" dirty="0" smtClean="0">
                <a:latin typeface="Times New Roman" pitchFamily="18" charset="0"/>
                <a:cs typeface="Times New Roman" pitchFamily="18" charset="0"/>
              </a:rPr>
              <a:t>r</a:t>
            </a:r>
            <a:r>
              <a:rPr lang="fr-FR" sz="2400" baseline="30000" dirty="0" smtClean="0">
                <a:latin typeface="Times New Roman" pitchFamily="18" charset="0"/>
                <a:cs typeface="Times New Roman" pitchFamily="18" charset="0"/>
              </a:rPr>
              <a:t>2 </a:t>
            </a:r>
            <a:r>
              <a:rPr lang="fr-FR" sz="2400" dirty="0" smtClean="0">
                <a:latin typeface="Times New Roman" pitchFamily="18" charset="0"/>
                <a:cs typeface="Times New Roman" pitchFamily="18" charset="0"/>
              </a:rPr>
              <a:t>                                                                     (4)</a:t>
            </a:r>
          </a:p>
          <a:p>
            <a:pPr algn="ctr">
              <a:buNone/>
            </a:pPr>
            <a:endParaRPr lang="en-US" sz="2400" baseline="-250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uncertainty expression became :</a:t>
            </a:r>
          </a:p>
          <a:p>
            <a:pPr>
              <a:buNone/>
            </a:pPr>
            <a:endParaRPr lang="en-US" sz="2400"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                                          u</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(y) = S</a:t>
            </a:r>
            <a:r>
              <a:rPr lang="en-US" baseline="-25000" dirty="0" smtClean="0">
                <a:latin typeface="Times New Roman" pitchFamily="18" charset="0"/>
                <a:cs typeface="Times New Roman" pitchFamily="18" charset="0"/>
              </a:rPr>
              <a:t>R</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u</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 ∑c</a:t>
            </a:r>
            <a:r>
              <a:rPr lang="fr-FR" baseline="-25000" dirty="0" smtClean="0">
                <a:latin typeface="Times New Roman" pitchFamily="18" charset="0"/>
                <a:cs typeface="Times New Roman" pitchFamily="18" charset="0"/>
              </a:rPr>
              <a:t>i</a:t>
            </a:r>
            <a:r>
              <a:rPr lang="fr-FR" baseline="30000" dirty="0" smtClean="0">
                <a:latin typeface="Times New Roman" pitchFamily="18" charset="0"/>
                <a:cs typeface="Times New Roman" pitchFamily="18" charset="0"/>
              </a:rPr>
              <a:t>2</a:t>
            </a:r>
            <a:r>
              <a:rPr lang="fr-FR" dirty="0" smtClean="0">
                <a:latin typeface="Times New Roman" pitchFamily="18" charset="0"/>
                <a:cs typeface="Times New Roman" pitchFamily="18" charset="0"/>
              </a:rPr>
              <a:t>u</a:t>
            </a:r>
            <a:r>
              <a:rPr lang="fr-FR" baseline="30000" dirty="0" smtClean="0">
                <a:latin typeface="Times New Roman" pitchFamily="18" charset="0"/>
                <a:cs typeface="Times New Roman" pitchFamily="18" charset="0"/>
              </a:rPr>
              <a:t>2</a:t>
            </a:r>
            <a:r>
              <a:rPr lang="fr-FR" dirty="0" smtClean="0">
                <a:latin typeface="Times New Roman" pitchFamily="18" charset="0"/>
                <a:cs typeface="Times New Roman" pitchFamily="18" charset="0"/>
              </a:rPr>
              <a:t>(x’</a:t>
            </a:r>
            <a:r>
              <a:rPr lang="fr-FR" baseline="-25000" dirty="0" smtClean="0">
                <a:latin typeface="Times New Roman" pitchFamily="18" charset="0"/>
                <a:cs typeface="Times New Roman" pitchFamily="18" charset="0"/>
              </a:rPr>
              <a:t>i</a:t>
            </a:r>
            <a:r>
              <a:rPr lang="fr-FR"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(5)</a:t>
            </a:r>
            <a:endParaRPr lang="en-US" sz="2400"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11</a:t>
            </a:fld>
            <a:endParaRPr lang="fr-BE" dirty="0"/>
          </a:p>
        </p:txBody>
      </p:sp>
      <p:sp>
        <p:nvSpPr>
          <p:cNvPr id="9"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normAutofit/>
          </a:bodyPr>
          <a:lstStyle/>
          <a:p>
            <a:r>
              <a:rPr lang="en-US" dirty="0" smtClean="0"/>
              <a:t>APPROACH OF GUM</a:t>
            </a:r>
            <a:endParaRPr lang="en-US" dirty="0"/>
          </a:p>
        </p:txBody>
      </p:sp>
      <p:sp>
        <p:nvSpPr>
          <p:cNvPr id="3" name="Espace réservé du contenu 2"/>
          <p:cNvSpPr>
            <a:spLocks noGrp="1"/>
          </p:cNvSpPr>
          <p:nvPr>
            <p:ph idx="1"/>
          </p:nvPr>
        </p:nvSpPr>
        <p:spPr>
          <a:xfrm>
            <a:off x="285720" y="2175722"/>
            <a:ext cx="8472518" cy="4325112"/>
          </a:xfrm>
        </p:spPr>
        <p:txBody>
          <a:bodyPr>
            <a:normAutofit/>
          </a:bodyPr>
          <a:lstStyle/>
          <a:p>
            <a:pPr algn="just"/>
            <a:r>
              <a:rPr lang="en-US" sz="2200" dirty="0" smtClean="0">
                <a:latin typeface="Times New Roman" pitchFamily="18" charset="0"/>
                <a:cs typeface="Times New Roman" pitchFamily="18" charset="0"/>
              </a:rPr>
              <a:t>Two Type of estimation measurement uncertainty according to GUM : </a:t>
            </a:r>
          </a:p>
          <a:p>
            <a:endParaRPr lang="en-US" sz="2200" dirty="0" smtClean="0">
              <a:latin typeface="Times New Roman" pitchFamily="18" charset="0"/>
              <a:cs typeface="Times New Roman" pitchFamily="18" charset="0"/>
            </a:endParaRPr>
          </a:p>
          <a:p>
            <a:pPr lvl="1" algn="just"/>
            <a:r>
              <a:rPr lang="en-US" sz="2200" dirty="0" smtClean="0">
                <a:solidFill>
                  <a:schemeClr val="tx1"/>
                </a:solidFill>
                <a:latin typeface="Times New Roman" pitchFamily="18" charset="0"/>
                <a:cs typeface="Times New Roman" pitchFamily="18" charset="0"/>
              </a:rPr>
              <a:t>Evaluation type A : this first type is based on  statistical analysis of a series of observation. </a:t>
            </a:r>
          </a:p>
          <a:p>
            <a:pPr lvl="1"/>
            <a:endParaRPr lang="en-US" sz="2200" dirty="0" smtClean="0">
              <a:solidFill>
                <a:schemeClr val="tx1"/>
              </a:solidFill>
              <a:latin typeface="Times New Roman" pitchFamily="18" charset="0"/>
              <a:cs typeface="Times New Roman" pitchFamily="18" charset="0"/>
            </a:endParaRPr>
          </a:p>
          <a:p>
            <a:pPr lvl="1" algn="just"/>
            <a:r>
              <a:rPr lang="en-US" sz="2200" dirty="0" smtClean="0">
                <a:solidFill>
                  <a:schemeClr val="tx1"/>
                </a:solidFill>
                <a:latin typeface="Times New Roman" pitchFamily="18" charset="0"/>
                <a:cs typeface="Times New Roman" pitchFamily="18" charset="0"/>
              </a:rPr>
              <a:t>Evaluation type B : the second type is based on the analysis of information and data of uncertainty-type of standard and reference materials.</a:t>
            </a:r>
            <a:endParaRPr lang="en-US" sz="2200" dirty="0">
              <a:solidFill>
                <a:schemeClr val="tx1"/>
              </a:solidFill>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12</a:t>
            </a:fld>
            <a:endParaRPr lang="fr-BE" dirty="0"/>
          </a:p>
        </p:txBody>
      </p:sp>
      <p:sp>
        <p:nvSpPr>
          <p:cNvPr id="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normAutofit/>
          </a:bodyPr>
          <a:lstStyle/>
          <a:p>
            <a:r>
              <a:rPr lang="en-US" dirty="0" smtClean="0"/>
              <a:t>NEW APPROACH OF UNCERTIANTY</a:t>
            </a:r>
            <a:endParaRPr lang="en-US" dirty="0"/>
          </a:p>
        </p:txBody>
      </p:sp>
      <p:sp>
        <p:nvSpPr>
          <p:cNvPr id="4" name="Flèche droite à entaille 3"/>
          <p:cNvSpPr/>
          <p:nvPr/>
        </p:nvSpPr>
        <p:spPr>
          <a:xfrm rot="5400000">
            <a:off x="4714876" y="2214554"/>
            <a:ext cx="714380" cy="42862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èche droite à entaille 4"/>
          <p:cNvSpPr/>
          <p:nvPr/>
        </p:nvSpPr>
        <p:spPr>
          <a:xfrm rot="8501783">
            <a:off x="3194413" y="3248671"/>
            <a:ext cx="714156" cy="41313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lèche droite à entaille 10"/>
          <p:cNvSpPr/>
          <p:nvPr/>
        </p:nvSpPr>
        <p:spPr>
          <a:xfrm rot="13098217" flipH="1">
            <a:off x="6592753" y="3248671"/>
            <a:ext cx="714156" cy="41313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èche droite à entaille 11"/>
          <p:cNvSpPr/>
          <p:nvPr/>
        </p:nvSpPr>
        <p:spPr>
          <a:xfrm rot="5400000">
            <a:off x="3016678" y="4588322"/>
            <a:ext cx="714380" cy="3960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lèche droite à entaille 12"/>
          <p:cNvSpPr/>
          <p:nvPr/>
        </p:nvSpPr>
        <p:spPr>
          <a:xfrm rot="5400000">
            <a:off x="6858016" y="4500570"/>
            <a:ext cx="714380" cy="42862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000760" y="5143512"/>
            <a:ext cx="2643206" cy="4286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ccolade ouvrante 9"/>
          <p:cNvSpPr/>
          <p:nvPr/>
        </p:nvSpPr>
        <p:spPr>
          <a:xfrm>
            <a:off x="2143108" y="2643182"/>
            <a:ext cx="142876" cy="7920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Accolade ouvrante 14"/>
          <p:cNvSpPr/>
          <p:nvPr/>
        </p:nvSpPr>
        <p:spPr>
          <a:xfrm>
            <a:off x="2143108" y="3708008"/>
            <a:ext cx="142876" cy="8640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Accolade ouvrante 15"/>
          <p:cNvSpPr/>
          <p:nvPr/>
        </p:nvSpPr>
        <p:spPr>
          <a:xfrm>
            <a:off x="2143108" y="4929198"/>
            <a:ext cx="142876" cy="7920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7" name="ZoneTexte 16"/>
          <p:cNvSpPr txBox="1"/>
          <p:nvPr/>
        </p:nvSpPr>
        <p:spPr>
          <a:xfrm>
            <a:off x="-7186" y="2845354"/>
            <a:ext cx="1364476"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Uncertainty</a:t>
            </a:r>
            <a:endParaRPr lang="en-US" b="1" dirty="0">
              <a:latin typeface="Times New Roman" pitchFamily="18" charset="0"/>
              <a:cs typeface="Times New Roman" pitchFamily="18" charset="0"/>
            </a:endParaRPr>
          </a:p>
        </p:txBody>
      </p:sp>
      <p:sp>
        <p:nvSpPr>
          <p:cNvPr id="18" name="ZoneTexte 17"/>
          <p:cNvSpPr txBox="1"/>
          <p:nvPr/>
        </p:nvSpPr>
        <p:spPr>
          <a:xfrm>
            <a:off x="-32" y="3854239"/>
            <a:ext cx="1662635" cy="646331"/>
          </a:xfrm>
          <a:prstGeom prst="rect">
            <a:avLst/>
          </a:prstGeom>
          <a:noFill/>
        </p:spPr>
        <p:txBody>
          <a:bodyPr wrap="none" rtlCol="0">
            <a:spAutoFit/>
          </a:bodyPr>
          <a:lstStyle/>
          <a:p>
            <a:r>
              <a:rPr lang="en-US" b="1" dirty="0" smtClean="0"/>
              <a:t>Expression </a:t>
            </a:r>
          </a:p>
          <a:p>
            <a:r>
              <a:rPr lang="en-US" b="1" dirty="0" smtClean="0"/>
              <a:t>of </a:t>
            </a:r>
            <a:r>
              <a:rPr lang="en-US" b="1" dirty="0" smtClean="0">
                <a:latin typeface="Times New Roman" pitchFamily="18" charset="0"/>
                <a:cs typeface="Times New Roman" pitchFamily="18" charset="0"/>
              </a:rPr>
              <a:t>Uncertainty</a:t>
            </a:r>
            <a:endParaRPr lang="en-US" b="1" dirty="0">
              <a:latin typeface="Times New Roman" pitchFamily="18" charset="0"/>
              <a:cs typeface="Times New Roman" pitchFamily="18" charset="0"/>
            </a:endParaRPr>
          </a:p>
        </p:txBody>
      </p:sp>
      <p:sp>
        <p:nvSpPr>
          <p:cNvPr id="19" name="ZoneTexte 18"/>
          <p:cNvSpPr txBox="1"/>
          <p:nvPr/>
        </p:nvSpPr>
        <p:spPr>
          <a:xfrm>
            <a:off x="0" y="5131370"/>
            <a:ext cx="2143108"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Tolerance intervals</a:t>
            </a:r>
            <a:endParaRPr lang="en-US" b="1" dirty="0">
              <a:latin typeface="Times New Roman" pitchFamily="18" charset="0"/>
              <a:cs typeface="Times New Roman" pitchFamily="18" charset="0"/>
            </a:endParaRPr>
          </a:p>
        </p:txBody>
      </p:sp>
      <p:sp>
        <p:nvSpPr>
          <p:cNvPr id="20" name="Flèche droite à entaille 19"/>
          <p:cNvSpPr/>
          <p:nvPr/>
        </p:nvSpPr>
        <p:spPr>
          <a:xfrm rot="5400000">
            <a:off x="7036611" y="5679297"/>
            <a:ext cx="428628" cy="35719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ZoneTexte 20"/>
          <p:cNvSpPr txBox="1"/>
          <p:nvPr/>
        </p:nvSpPr>
        <p:spPr>
          <a:xfrm>
            <a:off x="6072725" y="6000768"/>
            <a:ext cx="2356927" cy="400110"/>
          </a:xfrm>
          <a:prstGeom prst="rect">
            <a:avLst/>
          </a:prstGeom>
          <a:noFill/>
        </p:spPr>
        <p:txBody>
          <a:bodyPr wrap="none" rtlCol="0">
            <a:spAutoFit/>
          </a:bodyPr>
          <a:lstStyle/>
          <a:p>
            <a:r>
              <a:rPr lang="en-US" sz="2000" b="1" dirty="0" smtClean="0">
                <a:latin typeface="Times New Roman" pitchFamily="18" charset="0"/>
                <a:cs typeface="Times New Roman" pitchFamily="18" charset="0"/>
              </a:rPr>
              <a:t>Uncertainty Profile </a:t>
            </a:r>
            <a:endParaRPr lang="en-US" sz="2000" b="1" dirty="0">
              <a:latin typeface="Times New Roman" pitchFamily="18" charset="0"/>
              <a:cs typeface="Times New Roman" pitchFamily="18" charset="0"/>
            </a:endParaRPr>
          </a:p>
        </p:txBody>
      </p:sp>
      <p:sp>
        <p:nvSpPr>
          <p:cNvPr id="22" name="Rectangle 21"/>
          <p:cNvSpPr/>
          <p:nvPr/>
        </p:nvSpPr>
        <p:spPr>
          <a:xfrm>
            <a:off x="7643834" y="3929066"/>
            <a:ext cx="1143008" cy="3571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2500298" y="1357298"/>
            <a:ext cx="5182829" cy="769441"/>
          </a:xfrm>
          <a:prstGeom prst="rect">
            <a:avLst/>
          </a:prstGeom>
        </p:spPr>
        <p:txBody>
          <a:bodyPr wrap="none">
            <a:spAutoFit/>
          </a:bodyPr>
          <a:lstStyle/>
          <a:p>
            <a:pPr algn="ctr">
              <a:buNone/>
            </a:pPr>
            <a:r>
              <a:rPr lang="en-US" sz="2200" dirty="0" smtClean="0">
                <a:latin typeface="Times New Roman" pitchFamily="18" charset="0"/>
                <a:cs typeface="Times New Roman" pitchFamily="18" charset="0"/>
              </a:rPr>
              <a:t>Estimation of uncertainty is mainly based on</a:t>
            </a:r>
          </a:p>
          <a:p>
            <a:pPr algn="ctr">
              <a:buNone/>
            </a:pPr>
            <a:r>
              <a:rPr lang="en-US" sz="2200" dirty="0" smtClean="0">
                <a:latin typeface="Times New Roman" pitchFamily="18" charset="0"/>
                <a:cs typeface="Times New Roman" pitchFamily="18" charset="0"/>
              </a:rPr>
              <a:t>Tolerance intervals  </a:t>
            </a:r>
          </a:p>
        </p:txBody>
      </p:sp>
      <p:sp>
        <p:nvSpPr>
          <p:cNvPr id="24" name="Rectangle 23"/>
          <p:cNvSpPr/>
          <p:nvPr/>
        </p:nvSpPr>
        <p:spPr>
          <a:xfrm>
            <a:off x="4718805" y="2857496"/>
            <a:ext cx="710451" cy="369332"/>
          </a:xfrm>
          <a:prstGeom prst="rect">
            <a:avLst/>
          </a:prstGeom>
        </p:spPr>
        <p:txBody>
          <a:bodyPr wrap="none">
            <a:spAutoFit/>
          </a:bodyPr>
          <a:lstStyle/>
          <a:p>
            <a:r>
              <a:rPr lang="en-US" dirty="0" smtClean="0">
                <a:latin typeface="Times New Roman" pitchFamily="18" charset="0"/>
                <a:cs typeface="Times New Roman" pitchFamily="18" charset="0"/>
              </a:rPr>
              <a:t> u(Z) </a:t>
            </a:r>
            <a:endParaRPr lang="fr-FR" dirty="0"/>
          </a:p>
        </p:txBody>
      </p:sp>
      <p:sp>
        <p:nvSpPr>
          <p:cNvPr id="25" name="Rectangle 24"/>
          <p:cNvSpPr/>
          <p:nvPr/>
        </p:nvSpPr>
        <p:spPr>
          <a:xfrm>
            <a:off x="5572132" y="3929066"/>
            <a:ext cx="3235181" cy="369332"/>
          </a:xfrm>
          <a:prstGeom prst="rect">
            <a:avLst/>
          </a:prstGeom>
        </p:spPr>
        <p:txBody>
          <a:bodyPr wrap="none">
            <a:spAutoFit/>
          </a:bodyPr>
          <a:lstStyle/>
          <a:p>
            <a:pPr algn="ctr"/>
            <a:r>
              <a:rPr lang="en-US" b="1" dirty="0" smtClean="0">
                <a:latin typeface="Times New Roman" pitchFamily="18" charset="0"/>
                <a:cs typeface="Times New Roman" pitchFamily="18" charset="0"/>
              </a:rPr>
              <a:t>u</a:t>
            </a:r>
            <a:r>
              <a:rPr lang="en-US" b="1" baseline="30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(y) = S</a:t>
            </a:r>
            <a:r>
              <a:rPr lang="en-US" b="1" baseline="-25000" dirty="0" smtClean="0">
                <a:latin typeface="Times New Roman" pitchFamily="18" charset="0"/>
                <a:cs typeface="Times New Roman" pitchFamily="18" charset="0"/>
              </a:rPr>
              <a:t>R</a:t>
            </a:r>
            <a:r>
              <a:rPr lang="en-US" b="1" baseline="30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u</a:t>
            </a:r>
            <a:r>
              <a:rPr lang="en-US" b="1" baseline="30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a:t>
            </a:r>
            <a:r>
              <a:rPr lang="el-GR" b="1" dirty="0" smtClean="0">
                <a:latin typeface="Times New Roman" pitchFamily="18" charset="0"/>
                <a:cs typeface="Times New Roman" pitchFamily="18" charset="0"/>
              </a:rPr>
              <a:t>δ</a:t>
            </a:r>
            <a:r>
              <a:rPr lang="en-US" b="1"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 ∑c</a:t>
            </a:r>
            <a:r>
              <a:rPr lang="fr-FR" b="1" baseline="-25000" dirty="0" smtClean="0">
                <a:latin typeface="Times New Roman" pitchFamily="18" charset="0"/>
                <a:cs typeface="Times New Roman" pitchFamily="18" charset="0"/>
              </a:rPr>
              <a:t>i</a:t>
            </a:r>
            <a:r>
              <a:rPr lang="fr-FR" b="1" baseline="30000" dirty="0" smtClean="0">
                <a:latin typeface="Times New Roman" pitchFamily="18" charset="0"/>
                <a:cs typeface="Times New Roman" pitchFamily="18" charset="0"/>
              </a:rPr>
              <a:t>2</a:t>
            </a:r>
            <a:r>
              <a:rPr lang="fr-FR" b="1" dirty="0" smtClean="0">
                <a:latin typeface="Times New Roman" pitchFamily="18" charset="0"/>
                <a:cs typeface="Times New Roman" pitchFamily="18" charset="0"/>
              </a:rPr>
              <a:t>u</a:t>
            </a:r>
            <a:r>
              <a:rPr lang="fr-FR" b="1" baseline="30000" dirty="0" smtClean="0">
                <a:latin typeface="Times New Roman" pitchFamily="18" charset="0"/>
                <a:cs typeface="Times New Roman" pitchFamily="18" charset="0"/>
              </a:rPr>
              <a:t>2</a:t>
            </a:r>
            <a:r>
              <a:rPr lang="fr-FR" b="1" dirty="0" smtClean="0">
                <a:latin typeface="Times New Roman" pitchFamily="18" charset="0"/>
                <a:cs typeface="Times New Roman" pitchFamily="18" charset="0"/>
              </a:rPr>
              <a:t>(x’</a:t>
            </a:r>
            <a:r>
              <a:rPr lang="fr-FR" b="1" baseline="-25000" dirty="0" smtClean="0">
                <a:latin typeface="Times New Roman" pitchFamily="18" charset="0"/>
                <a:cs typeface="Times New Roman" pitchFamily="18" charset="0"/>
              </a:rPr>
              <a:t>i</a:t>
            </a:r>
            <a:r>
              <a:rPr lang="fr-FR" b="1" dirty="0" smtClean="0">
                <a:latin typeface="Times New Roman" pitchFamily="18" charset="0"/>
                <a:cs typeface="Times New Roman" pitchFamily="18" charset="0"/>
              </a:rPr>
              <a:t>) </a:t>
            </a:r>
            <a:endParaRPr lang="fr-FR" b="1" dirty="0"/>
          </a:p>
        </p:txBody>
      </p:sp>
      <p:sp>
        <p:nvSpPr>
          <p:cNvPr id="27" name="Rectangle 26"/>
          <p:cNvSpPr/>
          <p:nvPr/>
        </p:nvSpPr>
        <p:spPr>
          <a:xfrm>
            <a:off x="2428860" y="3925676"/>
            <a:ext cx="1957587" cy="369332"/>
          </a:xfrm>
          <a:prstGeom prst="rect">
            <a:avLst/>
          </a:prstGeom>
        </p:spPr>
        <p:txBody>
          <a:bodyPr wrap="none">
            <a:spAutoFit/>
          </a:bodyPr>
          <a:lstStyle/>
          <a:p>
            <a:r>
              <a:rPr lang="en-US" dirty="0" smtClean="0">
                <a:latin typeface="Times New Roman" pitchFamily="18" charset="0"/>
                <a:cs typeface="Times New Roman" pitchFamily="18" charset="0"/>
              </a:rPr>
              <a:t> u</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(y) = S</a:t>
            </a:r>
            <a:r>
              <a:rPr lang="en-US" baseline="-25000" dirty="0" smtClean="0">
                <a:latin typeface="Times New Roman" pitchFamily="18" charset="0"/>
                <a:cs typeface="Times New Roman" pitchFamily="18" charset="0"/>
              </a:rPr>
              <a:t>R</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u</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l-GR" dirty="0" smtClean="0">
                <a:latin typeface="Times New Roman" pitchFamily="18" charset="0"/>
                <a:cs typeface="Times New Roman" pitchFamily="18" charset="0"/>
              </a:rPr>
              <a:t>δ</a:t>
            </a:r>
            <a:r>
              <a:rPr lang="fr-FR" dirty="0" smtClean="0">
                <a:latin typeface="Times New Roman" pitchFamily="18" charset="0"/>
                <a:cs typeface="Times New Roman" pitchFamily="18" charset="0"/>
              </a:rPr>
              <a:t>)</a:t>
            </a:r>
            <a:endParaRPr lang="fr-FR" dirty="0"/>
          </a:p>
        </p:txBody>
      </p:sp>
      <p:sp>
        <p:nvSpPr>
          <p:cNvPr id="28" name="Rectangle 27"/>
          <p:cNvSpPr/>
          <p:nvPr/>
        </p:nvSpPr>
        <p:spPr>
          <a:xfrm>
            <a:off x="6000760" y="5143512"/>
            <a:ext cx="2593980" cy="369332"/>
          </a:xfrm>
          <a:prstGeom prst="rect">
            <a:avLst/>
          </a:prstGeom>
        </p:spPr>
        <p:txBody>
          <a:bodyPr wrap="none">
            <a:spAutoFit/>
          </a:bodyPr>
          <a:lstStyle/>
          <a:p>
            <a:r>
              <a:rPr lang="el-GR" b="1" dirty="0" smtClean="0">
                <a:latin typeface="Times New Roman" pitchFamily="18" charset="0"/>
                <a:cs typeface="Times New Roman" pitchFamily="18" charset="0"/>
              </a:rPr>
              <a:t>β</a:t>
            </a:r>
            <a:r>
              <a:rPr lang="fr-FR" b="1" dirty="0" smtClean="0">
                <a:latin typeface="Times New Roman" pitchFamily="18" charset="0"/>
                <a:cs typeface="Times New Roman" pitchFamily="18" charset="0"/>
              </a:rPr>
              <a:t>-Content, </a:t>
            </a:r>
            <a:r>
              <a:rPr lang="el-GR" b="1" dirty="0" smtClean="0">
                <a:latin typeface="Times New Roman"/>
                <a:cs typeface="Times New Roman"/>
              </a:rPr>
              <a:t>γ</a:t>
            </a:r>
            <a:r>
              <a:rPr lang="fr-FR" b="1" dirty="0" smtClean="0">
                <a:latin typeface="Times New Roman"/>
                <a:cs typeface="Times New Roman"/>
              </a:rPr>
              <a:t>-Confidence</a:t>
            </a:r>
            <a:endParaRPr lang="fr-FR" b="1" dirty="0"/>
          </a:p>
        </p:txBody>
      </p:sp>
      <p:sp>
        <p:nvSpPr>
          <p:cNvPr id="30" name="Rectangle 29"/>
          <p:cNvSpPr/>
          <p:nvPr/>
        </p:nvSpPr>
        <p:spPr>
          <a:xfrm>
            <a:off x="2500298" y="5214950"/>
            <a:ext cx="1714511" cy="646331"/>
          </a:xfrm>
          <a:prstGeom prst="rect">
            <a:avLst/>
          </a:prstGeom>
        </p:spPr>
        <p:txBody>
          <a:bodyPr wrap="square">
            <a:spAutoFit/>
          </a:bodyPr>
          <a:lstStyle/>
          <a:p>
            <a:r>
              <a:rPr lang="en-US" dirty="0" smtClean="0">
                <a:latin typeface="Times New Roman" pitchFamily="18" charset="0"/>
                <a:cs typeface="Times New Roman" pitchFamily="18" charset="0"/>
              </a:rPr>
              <a:t> β-Expectation 	</a:t>
            </a:r>
            <a:endParaRPr lang="fr-FR" dirty="0"/>
          </a:p>
        </p:txBody>
      </p:sp>
      <p:sp>
        <p:nvSpPr>
          <p:cNvPr id="26" name="Flèche droite à entaille 25"/>
          <p:cNvSpPr/>
          <p:nvPr/>
        </p:nvSpPr>
        <p:spPr>
          <a:xfrm rot="5400000">
            <a:off x="3178959" y="5679297"/>
            <a:ext cx="428628" cy="35719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ZoneTexte 28"/>
          <p:cNvSpPr txBox="1"/>
          <p:nvPr/>
        </p:nvSpPr>
        <p:spPr>
          <a:xfrm>
            <a:off x="2215073" y="6000768"/>
            <a:ext cx="2087623" cy="400110"/>
          </a:xfrm>
          <a:prstGeom prst="rect">
            <a:avLst/>
          </a:prstGeom>
          <a:noFill/>
        </p:spPr>
        <p:txBody>
          <a:bodyPr wrap="none" rtlCol="0">
            <a:spAutoFit/>
          </a:bodyPr>
          <a:lstStyle/>
          <a:p>
            <a:r>
              <a:rPr lang="en-US" sz="2000" b="1" dirty="0" smtClean="0">
                <a:latin typeface="Times New Roman" pitchFamily="18" charset="0"/>
                <a:cs typeface="Times New Roman" pitchFamily="18" charset="0"/>
              </a:rPr>
              <a:t>Accuracy Profile </a:t>
            </a:r>
            <a:endParaRPr lang="en-US" sz="2000" b="1" dirty="0">
              <a:latin typeface="Times New Roman" pitchFamily="18" charset="0"/>
              <a:cs typeface="Times New Roman" pitchFamily="18" charset="0"/>
            </a:endParaRPr>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13</a:t>
            </a:fld>
            <a:endParaRPr lang="fr-BE" dirty="0"/>
          </a:p>
        </p:txBody>
      </p:sp>
      <p:sp>
        <p:nvSpPr>
          <p:cNvPr id="35"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71612"/>
            <a:ext cx="8229600" cy="4325112"/>
          </a:xfrm>
        </p:spPr>
        <p:txBody>
          <a:bodyPr>
            <a:normAutofit fontScale="92500" lnSpcReduction="10000"/>
          </a:bodyPr>
          <a:lstStyle/>
          <a:p>
            <a:pPr algn="just"/>
            <a:r>
              <a:rPr lang="en-US" sz="2200" dirty="0" smtClean="0">
                <a:latin typeface="Times New Roman" pitchFamily="18" charset="0"/>
                <a:cs typeface="Times New Roman" pitchFamily="18" charset="0"/>
              </a:rPr>
              <a:t>The idea was then to find an universal approach to be applicable to all kinds of measurements and all type of data.</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ea typeface="Calibri" pitchFamily="34" charset="0"/>
                <a:cs typeface="Times New Roman" pitchFamily="18" charset="0"/>
              </a:rPr>
              <a:t>Uncertainty profile is a </a:t>
            </a:r>
            <a:r>
              <a:rPr lang="en-US" sz="2200" dirty="0" smtClean="0">
                <a:latin typeface="Times New Roman" pitchFamily="18" charset="0"/>
                <a:cs typeface="Times New Roman" pitchFamily="18" charset="0"/>
              </a:rPr>
              <a:t>new analytical validation strategy recently introduced by our Laboratory. </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It’s a graphical criterion </a:t>
            </a:r>
            <a:r>
              <a:rPr lang="en-US" sz="2200" dirty="0" smtClean="0">
                <a:latin typeface="Times New Roman" pitchFamily="18" charset="0"/>
                <a:ea typeface="Calibri" pitchFamily="34" charset="0"/>
                <a:cs typeface="Times New Roman" pitchFamily="18" charset="0"/>
              </a:rPr>
              <a:t>that have been developed for assessing the </a:t>
            </a:r>
            <a:r>
              <a:rPr lang="en-US" sz="2200" b="1" dirty="0" smtClean="0">
                <a:latin typeface="Times New Roman" pitchFamily="18" charset="0"/>
                <a:ea typeface="Calibri" pitchFamily="34" charset="0"/>
                <a:cs typeface="Times New Roman" pitchFamily="18" charset="0"/>
              </a:rPr>
              <a:t>validity</a:t>
            </a:r>
            <a:r>
              <a:rPr lang="en-US" sz="2200" dirty="0" smtClean="0">
                <a:latin typeface="Times New Roman" pitchFamily="18" charset="0"/>
                <a:ea typeface="Calibri" pitchFamily="34" charset="0"/>
                <a:cs typeface="Times New Roman" pitchFamily="18" charset="0"/>
              </a:rPr>
              <a:t> of the analytical methods and </a:t>
            </a:r>
            <a:r>
              <a:rPr lang="en-US" sz="2200" b="1" dirty="0" smtClean="0">
                <a:latin typeface="Times New Roman" pitchFamily="18" charset="0"/>
                <a:ea typeface="Calibri" pitchFamily="34" charset="0"/>
                <a:cs typeface="Times New Roman" pitchFamily="18" charset="0"/>
              </a:rPr>
              <a:t>measurement uncertainty</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It’s based on </a:t>
            </a:r>
            <a:r>
              <a:rPr lang="en-US" sz="2200" dirty="0" smtClean="0">
                <a:latin typeface="Times New Roman" pitchFamily="18" charset="0"/>
                <a:ea typeface="Calibri" pitchFamily="34" charset="0"/>
                <a:cs typeface="Times New Roman" pitchFamily="18" charset="0"/>
              </a:rPr>
              <a:t>the notion of </a:t>
            </a:r>
            <a:r>
              <a:rPr lang="en-US" sz="2200" b="1" dirty="0" smtClean="0">
                <a:latin typeface="Times New Roman" pitchFamily="18" charset="0"/>
                <a:ea typeface="Calibri" pitchFamily="34" charset="0"/>
                <a:cs typeface="Times New Roman" pitchFamily="18" charset="0"/>
              </a:rPr>
              <a:t>uncertainty</a:t>
            </a:r>
            <a:r>
              <a:rPr lang="en-US" sz="2200" dirty="0" smtClean="0">
                <a:latin typeface="Times New Roman" pitchFamily="18" charset="0"/>
                <a:ea typeface="Calibri" pitchFamily="34" charset="0"/>
                <a:cs typeface="Times New Roman" pitchFamily="18" charset="0"/>
              </a:rPr>
              <a:t> and built from the estimates of the β-content tolerance interval of measures at each level of concentration.</a:t>
            </a:r>
          </a:p>
          <a:p>
            <a:pPr algn="just"/>
            <a:endParaRPr lang="en-GB" sz="2200" dirty="0" smtClean="0">
              <a:solidFill>
                <a:srgbClr val="FF0000"/>
              </a:solidFill>
              <a:latin typeface="Times New Roman" pitchFamily="18" charset="0"/>
              <a:cs typeface="Times New Roman" pitchFamily="18" charset="0"/>
            </a:endParaRPr>
          </a:p>
          <a:p>
            <a:pPr algn="just"/>
            <a:r>
              <a:rPr lang="en-GB" sz="2200" dirty="0" smtClean="0">
                <a:latin typeface="Times New Roman" pitchFamily="18" charset="0"/>
                <a:cs typeface="Times New Roman" pitchFamily="18" charset="0"/>
              </a:rPr>
              <a:t>This graphical tool has the power to assess together the precision and trueness which allow a better estimate of accuracy of analytical Method.</a:t>
            </a: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endParaRPr lang="en-GB" sz="22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14</a:t>
            </a:fld>
            <a:endParaRPr lang="fr-BE" dirty="0"/>
          </a:p>
        </p:txBody>
      </p:sp>
      <p:sp>
        <p:nvSpPr>
          <p:cNvPr id="5" name="Titre 1"/>
          <p:cNvSpPr>
            <a:spLocks noGrp="1"/>
          </p:cNvSpPr>
          <p:nvPr>
            <p:ph type="title"/>
          </p:nvPr>
        </p:nvSpPr>
        <p:spPr>
          <a:xfrm>
            <a:off x="457200" y="500042"/>
            <a:ext cx="8229600" cy="1066800"/>
          </a:xfrm>
        </p:spPr>
        <p:txBody>
          <a:bodyPr/>
          <a:lstStyle/>
          <a:p>
            <a:r>
              <a:rPr lang="en-US" dirty="0" smtClean="0"/>
              <a:t>UNCERTAINTY PROFILE</a:t>
            </a:r>
            <a:endParaRPr lang="en-US" dirty="0"/>
          </a:p>
        </p:txBody>
      </p:sp>
      <p:sp>
        <p:nvSpPr>
          <p:cNvPr id="6" name="Rectangle 5"/>
          <p:cNvSpPr/>
          <p:nvPr/>
        </p:nvSpPr>
        <p:spPr>
          <a:xfrm>
            <a:off x="0" y="5857892"/>
            <a:ext cx="9144000" cy="584775"/>
          </a:xfrm>
          <a:prstGeom prst="rect">
            <a:avLst/>
          </a:prstGeom>
        </p:spPr>
        <p:txBody>
          <a:bodyPr wrap="square">
            <a:spAutoFit/>
          </a:bodyPr>
          <a:lstStyle/>
          <a:p>
            <a:pPr lvl="0"/>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F. </a:t>
            </a:r>
            <a:r>
              <a:rPr lang="en-US" sz="1600" dirty="0" err="1" smtClean="0">
                <a:latin typeface="Times New Roman" pitchFamily="18" charset="0"/>
                <a:cs typeface="Times New Roman" pitchFamily="18" charset="0"/>
              </a:rPr>
              <a:t>Jhilal</a:t>
            </a:r>
            <a:r>
              <a:rPr lang="en-US" sz="1600" dirty="0" smtClean="0">
                <a:latin typeface="Times New Roman" pitchFamily="18" charset="0"/>
                <a:cs typeface="Times New Roman" pitchFamily="18" charset="0"/>
              </a:rPr>
              <a:t>, H. </a:t>
            </a:r>
            <a:r>
              <a:rPr lang="en-US" sz="1600" dirty="0" err="1" smtClean="0">
                <a:latin typeface="Times New Roman" pitchFamily="18" charset="0"/>
                <a:cs typeface="Times New Roman" pitchFamily="18" charset="0"/>
              </a:rPr>
              <a:t>Bouchafra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Laslami</a:t>
            </a:r>
            <a:r>
              <a:rPr lang="en-US" sz="1600" dirty="0" smtClean="0">
                <a:latin typeface="Times New Roman" pitchFamily="18" charset="0"/>
                <a:cs typeface="Times New Roman" pitchFamily="18" charset="0"/>
              </a:rPr>
              <a:t> and S. </a:t>
            </a:r>
            <a:r>
              <a:rPr lang="en-US" sz="1600" dirty="0" err="1" smtClean="0">
                <a:latin typeface="Times New Roman" pitchFamily="18" charset="0"/>
                <a:cs typeface="Times New Roman" pitchFamily="18" charset="0"/>
              </a:rPr>
              <a:t>Alaoui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Sosse</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Analyst</a:t>
            </a:r>
            <a:r>
              <a:rPr lang="en-US" sz="1600" dirty="0" smtClean="0">
                <a:latin typeface="Times New Roman" pitchFamily="18" charset="0"/>
                <a:cs typeface="Times New Roman" pitchFamily="18" charset="0"/>
              </a:rPr>
              <a:t>, 2013,138, 4677-4691</a:t>
            </a:r>
          </a:p>
          <a:p>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Talanta</a:t>
            </a:r>
            <a:r>
              <a:rPr lang="en-US" sz="1600" dirty="0" smtClean="0">
                <a:latin typeface="Times New Roman" pitchFamily="18" charset="0"/>
                <a:cs typeface="Times New Roman" pitchFamily="18" charset="0"/>
              </a:rPr>
              <a:t> 85 (2011) 1535–1542</a:t>
            </a:r>
          </a:p>
        </p:txBody>
      </p:sp>
      <p:sp>
        <p:nvSpPr>
          <p:cNvPr id="10"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dirty="0" smtClean="0"/>
              <a:t>UNCERATINTY PROFILE</a:t>
            </a:r>
            <a:endParaRPr lang="en-US" dirty="0"/>
          </a:p>
        </p:txBody>
      </p:sp>
      <p:graphicFrame>
        <p:nvGraphicFramePr>
          <p:cNvPr id="5" name="Object 69"/>
          <p:cNvGraphicFramePr>
            <a:graphicFrameLocks noChangeAspect="1"/>
          </p:cNvGraphicFramePr>
          <p:nvPr/>
        </p:nvGraphicFramePr>
        <p:xfrm>
          <a:off x="357158" y="4929198"/>
          <a:ext cx="8548688" cy="727075"/>
        </p:xfrm>
        <a:graphic>
          <a:graphicData uri="http://schemas.openxmlformats.org/presentationml/2006/ole">
            <p:oleObj spid="_x0000_s2051" name="Equation" r:id="rId4" imgW="3949560" imgH="317160" progId="">
              <p:embed/>
            </p:oleObj>
          </a:graphicData>
        </a:graphic>
      </p:graphicFrame>
      <p:sp>
        <p:nvSpPr>
          <p:cNvPr id="6" name="Espace réservé du numéro de diapositive 5"/>
          <p:cNvSpPr>
            <a:spLocks noGrp="1"/>
          </p:cNvSpPr>
          <p:nvPr>
            <p:ph type="sldNum" sz="quarter" idx="12"/>
          </p:nvPr>
        </p:nvSpPr>
        <p:spPr/>
        <p:txBody>
          <a:bodyPr/>
          <a:lstStyle/>
          <a:p>
            <a:fld id="{CF4668DC-857F-487D-BFFA-8C0CA5037977}" type="slidenum">
              <a:rPr lang="fr-BE" smtClean="0"/>
              <a:pPr/>
              <a:t>15</a:t>
            </a:fld>
            <a:endParaRPr lang="fr-BE" dirty="0"/>
          </a:p>
        </p:txBody>
      </p:sp>
      <p:sp>
        <p:nvSpPr>
          <p:cNvPr id="7" name="Rectangle 6"/>
          <p:cNvSpPr/>
          <p:nvPr/>
        </p:nvSpPr>
        <p:spPr>
          <a:xfrm>
            <a:off x="714396" y="1571612"/>
            <a:ext cx="7929570" cy="430887"/>
          </a:xfrm>
          <a:prstGeom prst="rect">
            <a:avLst/>
          </a:prstGeom>
        </p:spPr>
        <p:txBody>
          <a:bodyPr wrap="square">
            <a:spAutoFit/>
          </a:bodyPr>
          <a:lstStyle/>
          <a:p>
            <a:pPr algn="just"/>
            <a:r>
              <a:rPr lang="en-US" sz="2200" dirty="0" smtClean="0">
                <a:latin typeface="Times New Roman" pitchFamily="18" charset="0"/>
                <a:cs typeface="Times New Roman" pitchFamily="18" charset="0"/>
              </a:rPr>
              <a:t>Uncertainty limit are computing with the following formula :</a:t>
            </a:r>
          </a:p>
        </p:txBody>
      </p:sp>
      <p:sp>
        <p:nvSpPr>
          <p:cNvPr id="8" name="Rectangle 7"/>
          <p:cNvSpPr/>
          <p:nvPr/>
        </p:nvSpPr>
        <p:spPr>
          <a:xfrm>
            <a:off x="3426359" y="2467269"/>
            <a:ext cx="5003293" cy="461665"/>
          </a:xfrm>
          <a:prstGeom prst="rect">
            <a:avLst/>
          </a:prstGeom>
        </p:spPr>
        <p:txBody>
          <a:bodyPr wrap="none">
            <a:spAutoFit/>
          </a:bodyPr>
          <a:lstStyle/>
          <a:p>
            <a:pPr algn="just"/>
            <a:r>
              <a:rPr lang="en-US" sz="2400" dirty="0" smtClean="0">
                <a:latin typeface="Times New Roman" pitchFamily="18" charset="0"/>
                <a:cs typeface="Times New Roman" pitchFamily="18" charset="0"/>
              </a:rPr>
              <a:t>|</a:t>
            </a:r>
            <a:r>
              <a:rPr lang="el-GR" sz="2400" dirty="0" smtClean="0">
                <a:latin typeface="Times New Roman" pitchFamily="18" charset="0"/>
                <a:cs typeface="Times New Roman" pitchFamily="18" charset="0"/>
              </a:rPr>
              <a:t>Ῡ</a:t>
            </a:r>
            <a:r>
              <a:rPr lang="en-US" sz="2400" dirty="0" smtClean="0">
                <a:latin typeface="Times New Roman" pitchFamily="18" charset="0"/>
                <a:cs typeface="Times New Roman" pitchFamily="18" charset="0"/>
              </a:rPr>
              <a:t> ± k u(Z)| &lt; </a:t>
            </a:r>
            <a:r>
              <a:rPr lang="el-GR" sz="2400" dirty="0" smtClean="0">
                <a:latin typeface="Times New Roman" pitchFamily="18" charset="0"/>
                <a:cs typeface="Times New Roman" pitchFamily="18" charset="0"/>
              </a:rPr>
              <a:t>λ</a:t>
            </a:r>
            <a:r>
              <a:rPr lang="fr-FR" sz="2400" dirty="0" smtClean="0">
                <a:latin typeface="Times New Roman" pitchFamily="18" charset="0"/>
                <a:cs typeface="Times New Roman" pitchFamily="18" charset="0"/>
              </a:rPr>
              <a:t>                                 (6)</a:t>
            </a:r>
          </a:p>
        </p:txBody>
      </p:sp>
      <p:sp>
        <p:nvSpPr>
          <p:cNvPr id="9" name="Rectangle 8"/>
          <p:cNvSpPr/>
          <p:nvPr/>
        </p:nvSpPr>
        <p:spPr>
          <a:xfrm>
            <a:off x="2428860" y="3105835"/>
            <a:ext cx="6357966" cy="461665"/>
          </a:xfrm>
          <a:prstGeom prst="rect">
            <a:avLst/>
          </a:prstGeom>
        </p:spPr>
        <p:txBody>
          <a:bodyPr wrap="square">
            <a:spAutoFit/>
          </a:bodyPr>
          <a:lstStyle/>
          <a:p>
            <a:pPr algn="ctr">
              <a:buNone/>
            </a:pPr>
            <a:r>
              <a:rPr lang="en-US" sz="2400" dirty="0" smtClean="0">
                <a:latin typeface="Times New Roman" pitchFamily="18" charset="0"/>
                <a:cs typeface="Times New Roman" pitchFamily="18" charset="0"/>
              </a:rPr>
              <a:t>       |Bias ± k u(Z)| &lt; </a:t>
            </a:r>
            <a:r>
              <a:rPr lang="el-GR" sz="2400" dirty="0" smtClean="0">
                <a:latin typeface="Times New Roman" pitchFamily="18" charset="0"/>
                <a:cs typeface="Times New Roman" pitchFamily="18" charset="0"/>
              </a:rPr>
              <a:t>λ</a:t>
            </a:r>
            <a:r>
              <a:rPr lang="fr-FR" sz="2400" dirty="0" smtClean="0">
                <a:latin typeface="Times New Roman" pitchFamily="18" charset="0"/>
                <a:cs typeface="Times New Roman" pitchFamily="18" charset="0"/>
              </a:rPr>
              <a:t>                             (7)</a:t>
            </a:r>
          </a:p>
        </p:txBody>
      </p:sp>
      <p:sp>
        <p:nvSpPr>
          <p:cNvPr id="11" name="Rectangle 10"/>
          <p:cNvSpPr/>
          <p:nvPr/>
        </p:nvSpPr>
        <p:spPr>
          <a:xfrm>
            <a:off x="785786" y="3929066"/>
            <a:ext cx="7786742" cy="769441"/>
          </a:xfrm>
          <a:prstGeom prst="rect">
            <a:avLst/>
          </a:prstGeom>
        </p:spPr>
        <p:txBody>
          <a:bodyPr wrap="square">
            <a:spAutoFit/>
          </a:bodyPr>
          <a:lstStyle/>
          <a:p>
            <a:pPr algn="just"/>
            <a:r>
              <a:rPr lang="fr-FR" sz="2200" dirty="0" smtClean="0">
                <a:latin typeface="Times New Roman" pitchFamily="18" charset="0"/>
                <a:cs typeface="Times New Roman" pitchFamily="18" charset="0"/>
              </a:rPr>
              <a:t>For the </a:t>
            </a:r>
            <a:r>
              <a:rPr lang="en-US" sz="2200" dirty="0" smtClean="0">
                <a:latin typeface="Times New Roman" pitchFamily="18" charset="0"/>
                <a:cs typeface="Times New Roman" pitchFamily="18" charset="0"/>
              </a:rPr>
              <a:t>tolerance</a:t>
            </a:r>
            <a:r>
              <a:rPr lang="fr-F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interval</a:t>
            </a:r>
            <a:r>
              <a:rPr lang="fr-F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we</a:t>
            </a:r>
            <a:r>
              <a:rPr lang="fr-FR" sz="2200" dirty="0" smtClean="0">
                <a:latin typeface="Times New Roman" pitchFamily="18" charset="0"/>
                <a:cs typeface="Times New Roman" pitchFamily="18" charset="0"/>
              </a:rPr>
              <a:t> use the </a:t>
            </a:r>
            <a:r>
              <a:rPr lang="el-GR" sz="2200" dirty="0" smtClean="0">
                <a:latin typeface="Times New Roman" pitchFamily="18" charset="0"/>
                <a:cs typeface="Times New Roman" pitchFamily="18" charset="0"/>
              </a:rPr>
              <a:t>β</a:t>
            </a:r>
            <a:r>
              <a:rPr lang="fr-FR" sz="2200" dirty="0" smtClean="0">
                <a:latin typeface="Times New Roman" pitchFamily="18" charset="0"/>
                <a:cs typeface="Times New Roman" pitchFamily="18" charset="0"/>
              </a:rPr>
              <a:t> content </a:t>
            </a:r>
            <a:r>
              <a:rPr lang="en-US" sz="2200" dirty="0" smtClean="0">
                <a:latin typeface="Times New Roman" pitchFamily="18" charset="0"/>
                <a:cs typeface="Times New Roman" pitchFamily="18" charset="0"/>
              </a:rPr>
              <a:t>tolerance</a:t>
            </a:r>
            <a:r>
              <a:rPr lang="fr-F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interval</a:t>
            </a:r>
            <a:r>
              <a:rPr lang="fr-FR" sz="2200" dirty="0" smtClean="0">
                <a:latin typeface="Times New Roman" pitchFamily="18" charset="0"/>
                <a:cs typeface="Times New Roman" pitchFamily="18" charset="0"/>
              </a:rPr>
              <a:t> as </a:t>
            </a:r>
            <a:r>
              <a:rPr lang="en-US" sz="2200" dirty="0" smtClean="0">
                <a:latin typeface="Times New Roman" pitchFamily="18" charset="0"/>
                <a:cs typeface="Times New Roman" pitchFamily="18" charset="0"/>
              </a:rPr>
              <a:t>following</a:t>
            </a:r>
            <a:r>
              <a:rPr lang="fr-FR" sz="2200" dirty="0" smtClean="0">
                <a:latin typeface="Times New Roman" pitchFamily="18" charset="0"/>
                <a:cs typeface="Times New Roman" pitchFamily="18" charset="0"/>
              </a:rPr>
              <a:t> :</a:t>
            </a:r>
          </a:p>
        </p:txBody>
      </p:sp>
      <p:sp>
        <p:nvSpPr>
          <p:cNvPr id="10" name="Rectangle 9"/>
          <p:cNvSpPr/>
          <p:nvPr/>
        </p:nvSpPr>
        <p:spPr>
          <a:xfrm>
            <a:off x="0" y="5857892"/>
            <a:ext cx="9144000" cy="584775"/>
          </a:xfrm>
          <a:prstGeom prst="rect">
            <a:avLst/>
          </a:prstGeom>
        </p:spPr>
        <p:txBody>
          <a:bodyPr wrap="square">
            <a:spAutoFit/>
          </a:bodyPr>
          <a:lstStyle/>
          <a:p>
            <a:pPr lvl="0"/>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F. </a:t>
            </a:r>
            <a:r>
              <a:rPr lang="en-US" sz="1600" dirty="0" err="1" smtClean="0">
                <a:latin typeface="Times New Roman" pitchFamily="18" charset="0"/>
                <a:cs typeface="Times New Roman" pitchFamily="18" charset="0"/>
              </a:rPr>
              <a:t>Jhilal</a:t>
            </a:r>
            <a:r>
              <a:rPr lang="en-US" sz="1600" dirty="0" smtClean="0">
                <a:latin typeface="Times New Roman" pitchFamily="18" charset="0"/>
                <a:cs typeface="Times New Roman" pitchFamily="18" charset="0"/>
              </a:rPr>
              <a:t>, H. </a:t>
            </a:r>
            <a:r>
              <a:rPr lang="en-US" sz="1600" dirty="0" err="1" smtClean="0">
                <a:latin typeface="Times New Roman" pitchFamily="18" charset="0"/>
                <a:cs typeface="Times New Roman" pitchFamily="18" charset="0"/>
              </a:rPr>
              <a:t>Bouchafra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Laslami</a:t>
            </a:r>
            <a:r>
              <a:rPr lang="en-US" sz="1600" dirty="0" smtClean="0">
                <a:latin typeface="Times New Roman" pitchFamily="18" charset="0"/>
                <a:cs typeface="Times New Roman" pitchFamily="18" charset="0"/>
              </a:rPr>
              <a:t> and S. </a:t>
            </a:r>
            <a:r>
              <a:rPr lang="en-US" sz="1600" dirty="0" err="1" smtClean="0">
                <a:latin typeface="Times New Roman" pitchFamily="18" charset="0"/>
                <a:cs typeface="Times New Roman" pitchFamily="18" charset="0"/>
              </a:rPr>
              <a:t>Alaoui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Sosse</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Analyst</a:t>
            </a:r>
            <a:r>
              <a:rPr lang="en-US" sz="1600" dirty="0" smtClean="0">
                <a:latin typeface="Times New Roman" pitchFamily="18" charset="0"/>
                <a:cs typeface="Times New Roman" pitchFamily="18" charset="0"/>
              </a:rPr>
              <a:t>, 2013,138, 4677-4691</a:t>
            </a:r>
          </a:p>
          <a:p>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Talanta</a:t>
            </a:r>
            <a:r>
              <a:rPr lang="en-US" sz="1600" dirty="0" smtClean="0">
                <a:latin typeface="Times New Roman" pitchFamily="18" charset="0"/>
                <a:cs typeface="Times New Roman" pitchFamily="18" charset="0"/>
              </a:rPr>
              <a:t> 85 (2011) 1535–1542</a:t>
            </a:r>
          </a:p>
        </p:txBody>
      </p:sp>
      <p:sp>
        <p:nvSpPr>
          <p:cNvPr id="15"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fr-FR" dirty="0" smtClean="0"/>
              <a:t>UNCERTAINTY PROFILE</a:t>
            </a:r>
            <a:endParaRPr lang="fr-FR" dirty="0"/>
          </a:p>
        </p:txBody>
      </p:sp>
      <p:sp>
        <p:nvSpPr>
          <p:cNvPr id="4" name="Accolade ouvrante 3"/>
          <p:cNvSpPr/>
          <p:nvPr/>
        </p:nvSpPr>
        <p:spPr>
          <a:xfrm>
            <a:off x="1857356" y="2271942"/>
            <a:ext cx="71438" cy="1656000"/>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dirty="0"/>
          </a:p>
        </p:txBody>
      </p:sp>
      <p:sp>
        <p:nvSpPr>
          <p:cNvPr id="5" name="Accolade ouvrante 4"/>
          <p:cNvSpPr/>
          <p:nvPr/>
        </p:nvSpPr>
        <p:spPr>
          <a:xfrm>
            <a:off x="1811637" y="4500570"/>
            <a:ext cx="117157" cy="1071570"/>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dirty="0"/>
          </a:p>
        </p:txBody>
      </p:sp>
      <p:sp>
        <p:nvSpPr>
          <p:cNvPr id="6" name="ZoneTexte 5"/>
          <p:cNvSpPr txBox="1"/>
          <p:nvPr/>
        </p:nvSpPr>
        <p:spPr>
          <a:xfrm>
            <a:off x="149628" y="2928934"/>
            <a:ext cx="1564852" cy="369332"/>
          </a:xfrm>
          <a:prstGeom prst="rect">
            <a:avLst/>
          </a:prstGeom>
          <a:noFill/>
        </p:spPr>
        <p:txBody>
          <a:bodyPr wrap="none" rtlCol="0">
            <a:spAutoFit/>
          </a:bodyPr>
          <a:lstStyle/>
          <a:p>
            <a:r>
              <a:rPr lang="fr-FR" dirty="0" smtClean="0"/>
              <a:t>Building </a:t>
            </a:r>
            <a:r>
              <a:rPr lang="en-GB" dirty="0" smtClean="0"/>
              <a:t>Step</a:t>
            </a:r>
            <a:endParaRPr lang="en-GB" dirty="0"/>
          </a:p>
        </p:txBody>
      </p:sp>
      <p:sp>
        <p:nvSpPr>
          <p:cNvPr id="7" name="ZoneTexte 6"/>
          <p:cNvSpPr txBox="1"/>
          <p:nvPr/>
        </p:nvSpPr>
        <p:spPr>
          <a:xfrm>
            <a:off x="135202" y="4931457"/>
            <a:ext cx="1579278" cy="369332"/>
          </a:xfrm>
          <a:prstGeom prst="rect">
            <a:avLst/>
          </a:prstGeom>
          <a:noFill/>
        </p:spPr>
        <p:txBody>
          <a:bodyPr wrap="none" rtlCol="0">
            <a:spAutoFit/>
          </a:bodyPr>
          <a:lstStyle/>
          <a:p>
            <a:r>
              <a:rPr lang="en-GB" dirty="0" smtClean="0"/>
              <a:t>Decision Step</a:t>
            </a:r>
            <a:endParaRPr lang="en-GB" dirty="0"/>
          </a:p>
        </p:txBody>
      </p:sp>
      <p:sp>
        <p:nvSpPr>
          <p:cNvPr id="8" name="Espace réservé du numéro de diapositive 7"/>
          <p:cNvSpPr>
            <a:spLocks noGrp="1"/>
          </p:cNvSpPr>
          <p:nvPr>
            <p:ph type="sldNum" sz="quarter" idx="12"/>
          </p:nvPr>
        </p:nvSpPr>
        <p:spPr/>
        <p:txBody>
          <a:bodyPr/>
          <a:lstStyle/>
          <a:p>
            <a:fld id="{CF4668DC-857F-487D-BFFA-8C0CA5037977}" type="slidenum">
              <a:rPr lang="fr-BE" smtClean="0"/>
              <a:pPr/>
              <a:t>16</a:t>
            </a:fld>
            <a:endParaRPr lang="fr-BE" dirty="0"/>
          </a:p>
        </p:txBody>
      </p:sp>
      <p:sp>
        <p:nvSpPr>
          <p:cNvPr id="9" name="Rectangle 8"/>
          <p:cNvSpPr/>
          <p:nvPr/>
        </p:nvSpPr>
        <p:spPr>
          <a:xfrm>
            <a:off x="2000248" y="2143116"/>
            <a:ext cx="6572280" cy="430887"/>
          </a:xfrm>
          <a:prstGeom prst="rect">
            <a:avLst/>
          </a:prstGeom>
        </p:spPr>
        <p:txBody>
          <a:bodyPr wrap="square">
            <a:spAutoFit/>
          </a:bodyPr>
          <a:lstStyle/>
          <a:p>
            <a:pPr marL="0" lvl="3"/>
            <a:r>
              <a:rPr lang="en-US" sz="2200" dirty="0" smtClean="0">
                <a:solidFill>
                  <a:schemeClr val="accent1">
                    <a:lumMod val="50000"/>
                  </a:schemeClr>
                </a:solidFill>
                <a:latin typeface="Times New Roman" pitchFamily="18" charset="0"/>
                <a:cs typeface="Times New Roman" pitchFamily="18" charset="0"/>
              </a:rPr>
              <a:t>Choice of the appropriate acceptance limit,</a:t>
            </a:r>
          </a:p>
        </p:txBody>
      </p:sp>
      <p:sp>
        <p:nvSpPr>
          <p:cNvPr id="10" name="Rectangle 9"/>
          <p:cNvSpPr/>
          <p:nvPr/>
        </p:nvSpPr>
        <p:spPr>
          <a:xfrm>
            <a:off x="2071670" y="2500306"/>
            <a:ext cx="6072214" cy="923330"/>
          </a:xfrm>
          <a:prstGeom prst="rect">
            <a:avLst/>
          </a:prstGeom>
        </p:spPr>
        <p:txBody>
          <a:bodyPr wrap="square">
            <a:spAutoFit/>
          </a:bodyPr>
          <a:lstStyle/>
          <a:p>
            <a:pPr marL="360000" lvl="4" algn="just"/>
            <a:r>
              <a:rPr lang="en-US" b="1" dirty="0" smtClean="0">
                <a:solidFill>
                  <a:schemeClr val="accent3">
                    <a:lumMod val="75000"/>
                  </a:schemeClr>
                </a:solidFill>
                <a:latin typeface="Times New Roman" pitchFamily="18" charset="0"/>
                <a:cs typeface="Times New Roman" pitchFamily="18" charset="0"/>
              </a:rPr>
              <a:t>It depend on the field in which we work (for example: 1 to 2 % on bulk, 5% pharmaceutical specialties and 15% on biological sample)</a:t>
            </a:r>
          </a:p>
        </p:txBody>
      </p:sp>
      <p:sp>
        <p:nvSpPr>
          <p:cNvPr id="11" name="Rectangle 10"/>
          <p:cNvSpPr/>
          <p:nvPr/>
        </p:nvSpPr>
        <p:spPr>
          <a:xfrm>
            <a:off x="2000232" y="2500306"/>
            <a:ext cx="5214958" cy="430887"/>
          </a:xfrm>
          <a:prstGeom prst="rect">
            <a:avLst/>
          </a:prstGeom>
        </p:spPr>
        <p:txBody>
          <a:bodyPr wrap="square">
            <a:spAutoFit/>
          </a:bodyPr>
          <a:lstStyle/>
          <a:p>
            <a:pPr marL="0" lvl="3"/>
            <a:r>
              <a:rPr lang="en-US" sz="2200" dirty="0" smtClean="0">
                <a:solidFill>
                  <a:schemeClr val="accent1">
                    <a:lumMod val="50000"/>
                  </a:schemeClr>
                </a:solidFill>
                <a:latin typeface="Times New Roman" pitchFamily="18" charset="0"/>
                <a:cs typeface="Times New Roman" pitchFamily="18" charset="0"/>
              </a:rPr>
              <a:t>Generate all possible calibration models,</a:t>
            </a:r>
          </a:p>
        </p:txBody>
      </p:sp>
      <p:sp>
        <p:nvSpPr>
          <p:cNvPr id="12" name="Rectangle 11"/>
          <p:cNvSpPr/>
          <p:nvPr/>
        </p:nvSpPr>
        <p:spPr>
          <a:xfrm>
            <a:off x="2000232" y="2857496"/>
            <a:ext cx="6429404" cy="430887"/>
          </a:xfrm>
          <a:prstGeom prst="rect">
            <a:avLst/>
          </a:prstGeom>
        </p:spPr>
        <p:txBody>
          <a:bodyPr wrap="square">
            <a:spAutoFit/>
          </a:bodyPr>
          <a:lstStyle/>
          <a:p>
            <a:pPr marL="0" lvl="3"/>
            <a:r>
              <a:rPr lang="en-US" sz="2200" dirty="0" smtClean="0">
                <a:solidFill>
                  <a:schemeClr val="accent1">
                    <a:lumMod val="50000"/>
                  </a:schemeClr>
                </a:solidFill>
                <a:latin typeface="Times New Roman" pitchFamily="18" charset="0"/>
                <a:cs typeface="Times New Roman" pitchFamily="18" charset="0"/>
              </a:rPr>
              <a:t>Calculation of the inverse predicted concentrations,  </a:t>
            </a:r>
          </a:p>
        </p:txBody>
      </p:sp>
      <p:sp>
        <p:nvSpPr>
          <p:cNvPr id="13" name="Rectangle 12"/>
          <p:cNvSpPr/>
          <p:nvPr/>
        </p:nvSpPr>
        <p:spPr>
          <a:xfrm>
            <a:off x="2000232" y="3212427"/>
            <a:ext cx="6429404" cy="430887"/>
          </a:xfrm>
          <a:prstGeom prst="rect">
            <a:avLst/>
          </a:prstGeom>
        </p:spPr>
        <p:txBody>
          <a:bodyPr wrap="square">
            <a:spAutoFit/>
          </a:bodyPr>
          <a:lstStyle/>
          <a:p>
            <a:pPr marL="0" lvl="3"/>
            <a:r>
              <a:rPr lang="en-US" sz="2200" dirty="0" smtClean="0">
                <a:solidFill>
                  <a:schemeClr val="accent1">
                    <a:lumMod val="50000"/>
                  </a:schemeClr>
                </a:solidFill>
                <a:latin typeface="Times New Roman" pitchFamily="18" charset="0"/>
                <a:cs typeface="Times New Roman" pitchFamily="18" charset="0"/>
              </a:rPr>
              <a:t>Compute the two-sided β-content tolerance intervals,</a:t>
            </a:r>
          </a:p>
        </p:txBody>
      </p:sp>
      <p:sp>
        <p:nvSpPr>
          <p:cNvPr id="14" name="Rectangle 13"/>
          <p:cNvSpPr/>
          <p:nvPr/>
        </p:nvSpPr>
        <p:spPr>
          <a:xfrm>
            <a:off x="2000232" y="3569617"/>
            <a:ext cx="6143652" cy="430887"/>
          </a:xfrm>
          <a:prstGeom prst="rect">
            <a:avLst/>
          </a:prstGeom>
        </p:spPr>
        <p:txBody>
          <a:bodyPr wrap="square">
            <a:spAutoFit/>
          </a:bodyPr>
          <a:lstStyle/>
          <a:p>
            <a:pPr marL="0" lvl="3"/>
            <a:r>
              <a:rPr lang="en-US" sz="2200" dirty="0" smtClean="0">
                <a:solidFill>
                  <a:schemeClr val="accent1">
                    <a:lumMod val="50000"/>
                  </a:schemeClr>
                </a:solidFill>
                <a:latin typeface="Times New Roman" pitchFamily="18" charset="0"/>
                <a:cs typeface="Times New Roman" pitchFamily="18" charset="0"/>
              </a:rPr>
              <a:t>Determination of the uncertainty for each level,</a:t>
            </a:r>
          </a:p>
        </p:txBody>
      </p:sp>
      <p:sp>
        <p:nvSpPr>
          <p:cNvPr id="16" name="Rectangle 15"/>
          <p:cNvSpPr/>
          <p:nvPr/>
        </p:nvSpPr>
        <p:spPr>
          <a:xfrm>
            <a:off x="2285984" y="4714884"/>
            <a:ext cx="5929354" cy="800219"/>
          </a:xfrm>
          <a:prstGeom prst="rect">
            <a:avLst/>
          </a:prstGeom>
        </p:spPr>
        <p:txBody>
          <a:bodyPr wrap="square">
            <a:spAutoFit/>
          </a:bodyPr>
          <a:lstStyle/>
          <a:p>
            <a:pPr marL="0" lvl="1" algn="ctr">
              <a:buNone/>
            </a:pPr>
            <a:r>
              <a:rPr lang="en-US" sz="2300" b="1" dirty="0" smtClean="0">
                <a:solidFill>
                  <a:schemeClr val="accent1">
                    <a:lumMod val="50000"/>
                  </a:schemeClr>
                </a:solidFill>
                <a:latin typeface="Times New Roman" pitchFamily="18" charset="0"/>
                <a:cs typeface="Times New Roman" pitchFamily="18" charset="0"/>
              </a:rPr>
              <a:t>Compare the interval of uncertainty (L, U) to the acceptance limits (-λ, λ)</a:t>
            </a:r>
            <a:endParaRPr lang="fr-FR" sz="2300" b="1" dirty="0" smtClean="0">
              <a:solidFill>
                <a:schemeClr val="accent1">
                  <a:lumMod val="50000"/>
                </a:schemeClr>
              </a:solidFill>
              <a:latin typeface="Times New Roman" pitchFamily="18" charset="0"/>
              <a:cs typeface="Times New Roman" pitchFamily="18" charset="0"/>
            </a:endParaRPr>
          </a:p>
        </p:txBody>
      </p:sp>
      <p:sp>
        <p:nvSpPr>
          <p:cNvPr id="17" name="Espace réservé du contenu 2"/>
          <p:cNvSpPr>
            <a:spLocks noGrp="1"/>
          </p:cNvSpPr>
          <p:nvPr>
            <p:ph idx="1"/>
          </p:nvPr>
        </p:nvSpPr>
        <p:spPr>
          <a:xfrm>
            <a:off x="671514" y="1428736"/>
            <a:ext cx="8329642" cy="714380"/>
          </a:xfrm>
        </p:spPr>
        <p:txBody>
          <a:bodyPr>
            <a:normAutofit/>
          </a:bodyPr>
          <a:lstStyle/>
          <a:p>
            <a:r>
              <a:rPr lang="en-US" dirty="0" smtClean="0">
                <a:latin typeface="Times New Roman" pitchFamily="18" charset="0"/>
                <a:cs typeface="Times New Roman" pitchFamily="18" charset="0"/>
              </a:rPr>
              <a:t>Uncertainty profile Steps: </a:t>
            </a:r>
          </a:p>
        </p:txBody>
      </p:sp>
      <p:sp>
        <p:nvSpPr>
          <p:cNvPr id="18" name="ZoneTexte 17"/>
          <p:cNvSpPr txBox="1"/>
          <p:nvPr/>
        </p:nvSpPr>
        <p:spPr>
          <a:xfrm>
            <a:off x="2071670" y="2854107"/>
            <a:ext cx="6643734" cy="646331"/>
          </a:xfrm>
          <a:prstGeom prst="rect">
            <a:avLst/>
          </a:prstGeom>
          <a:noFill/>
        </p:spPr>
        <p:txBody>
          <a:bodyPr wrap="square" rtlCol="0">
            <a:spAutoFit/>
          </a:bodyPr>
          <a:lstStyle/>
          <a:p>
            <a:pPr marL="360000"/>
            <a:r>
              <a:rPr lang="en-GB" b="1" dirty="0" smtClean="0">
                <a:solidFill>
                  <a:schemeClr val="accent3">
                    <a:lumMod val="75000"/>
                  </a:schemeClr>
                </a:solidFill>
                <a:latin typeface="Times New Roman" pitchFamily="18" charset="0"/>
                <a:cs typeface="Times New Roman" pitchFamily="18" charset="0"/>
              </a:rPr>
              <a:t>It can be Linear and non linear it mean the relationship between the response and the concentration in sample </a:t>
            </a:r>
            <a:endParaRPr lang="en-GB" b="1" dirty="0">
              <a:solidFill>
                <a:schemeClr val="accent3">
                  <a:lumMod val="75000"/>
                </a:schemeClr>
              </a:solidFill>
              <a:latin typeface="Times New Roman" pitchFamily="18" charset="0"/>
              <a:cs typeface="Times New Roman" pitchFamily="18" charset="0"/>
            </a:endParaRPr>
          </a:p>
        </p:txBody>
      </p:sp>
      <p:graphicFrame>
        <p:nvGraphicFramePr>
          <p:cNvPr id="19" name="Diagramme 18"/>
          <p:cNvGraphicFramePr/>
          <p:nvPr/>
        </p:nvGraphicFramePr>
        <p:xfrm>
          <a:off x="2357422" y="3500414"/>
          <a:ext cx="5786478"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angle 19"/>
          <p:cNvSpPr/>
          <p:nvPr/>
        </p:nvSpPr>
        <p:spPr>
          <a:xfrm>
            <a:off x="0" y="5786454"/>
            <a:ext cx="10287040" cy="584775"/>
          </a:xfrm>
          <a:prstGeom prst="rect">
            <a:avLst/>
          </a:prstGeom>
        </p:spPr>
        <p:txBody>
          <a:bodyPr wrap="square">
            <a:spAutoFit/>
          </a:bodyPr>
          <a:lstStyle/>
          <a:p>
            <a:pPr lvl="0"/>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F. </a:t>
            </a:r>
            <a:r>
              <a:rPr lang="en-US" sz="1600" dirty="0" err="1" smtClean="0">
                <a:latin typeface="Times New Roman" pitchFamily="18" charset="0"/>
                <a:cs typeface="Times New Roman" pitchFamily="18" charset="0"/>
              </a:rPr>
              <a:t>Jhilal</a:t>
            </a:r>
            <a:r>
              <a:rPr lang="en-US" sz="1600" dirty="0" smtClean="0">
                <a:latin typeface="Times New Roman" pitchFamily="18" charset="0"/>
                <a:cs typeface="Times New Roman" pitchFamily="18" charset="0"/>
              </a:rPr>
              <a:t>, H. </a:t>
            </a:r>
            <a:r>
              <a:rPr lang="en-US" sz="1600" dirty="0" err="1" smtClean="0">
                <a:latin typeface="Times New Roman" pitchFamily="18" charset="0"/>
                <a:cs typeface="Times New Roman" pitchFamily="18" charset="0"/>
              </a:rPr>
              <a:t>Bouchafra</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Laslami</a:t>
            </a:r>
            <a:r>
              <a:rPr lang="en-US" sz="1600" dirty="0" smtClean="0">
                <a:latin typeface="Times New Roman" pitchFamily="18" charset="0"/>
                <a:cs typeface="Times New Roman" pitchFamily="18" charset="0"/>
              </a:rPr>
              <a:t> and S. </a:t>
            </a:r>
            <a:r>
              <a:rPr lang="en-US" sz="1600" dirty="0" err="1" smtClean="0">
                <a:latin typeface="Times New Roman" pitchFamily="18" charset="0"/>
                <a:cs typeface="Times New Roman" pitchFamily="18" charset="0"/>
              </a:rPr>
              <a:t>Alaoui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Sosse</a:t>
            </a:r>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Analyst</a:t>
            </a:r>
            <a:r>
              <a:rPr lang="en-US" sz="1600" dirty="0" smtClean="0">
                <a:latin typeface="Times New Roman" pitchFamily="18" charset="0"/>
                <a:cs typeface="Times New Roman" pitchFamily="18" charset="0"/>
              </a:rPr>
              <a:t>, 2013,138, 4677-4691</a:t>
            </a:r>
          </a:p>
          <a:p>
            <a:r>
              <a:rPr lang="en-US" sz="1600" dirty="0" smtClean="0">
                <a:latin typeface="Times New Roman" pitchFamily="18" charset="0"/>
                <a:cs typeface="Times New Roman" pitchFamily="18" charset="0"/>
              </a:rPr>
              <a:t>T. </a:t>
            </a:r>
            <a:r>
              <a:rPr lang="en-US" sz="1600" dirty="0" err="1" smtClean="0">
                <a:latin typeface="Times New Roman" pitchFamily="18" charset="0"/>
                <a:cs typeface="Times New Roman" pitchFamily="18" charset="0"/>
              </a:rPr>
              <a:t>Saffaj</a:t>
            </a:r>
            <a:r>
              <a:rPr lang="en-US" sz="1600" dirty="0" smtClean="0">
                <a:latin typeface="Times New Roman" pitchFamily="18" charset="0"/>
                <a:cs typeface="Times New Roman" pitchFamily="18" charset="0"/>
              </a:rPr>
              <a:t>, B. </a:t>
            </a:r>
            <a:r>
              <a:rPr lang="en-US" sz="1600" dirty="0" err="1" smtClean="0">
                <a:latin typeface="Times New Roman" pitchFamily="18" charset="0"/>
                <a:cs typeface="Times New Roman" pitchFamily="18" charset="0"/>
              </a:rPr>
              <a:t>Ihssane</a:t>
            </a:r>
            <a:r>
              <a:rPr lang="en-US" sz="1600"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Talanta</a:t>
            </a:r>
            <a:r>
              <a:rPr lang="en-US" sz="1600" dirty="0" smtClean="0">
                <a:latin typeface="Times New Roman" pitchFamily="18" charset="0"/>
                <a:cs typeface="Times New Roman" pitchFamily="18" charset="0"/>
              </a:rPr>
              <a:t> 85 (2011) 1535–1542</a:t>
            </a:r>
          </a:p>
        </p:txBody>
      </p:sp>
      <p:sp>
        <p:nvSpPr>
          <p:cNvPr id="25"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slide(fromTop)">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lide(fromTop)">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1" nodeType="clickEffect">
                                  <p:stCondLst>
                                    <p:cond delay="0"/>
                                  </p:stCondLst>
                                  <p:childTnLst>
                                    <p:animEffect transition="out" filter="wipe(down)">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Top)">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slide(fromTop)">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xit" presetSubtype="1" fill="hold" grpId="1" nodeType="clickEffect">
                                  <p:stCondLst>
                                    <p:cond delay="0"/>
                                  </p:stCondLst>
                                  <p:childTnLst>
                                    <p:animEffect transition="out" filter="wipe(up)">
                                      <p:cBhvr>
                                        <p:cTn id="46" dur="500"/>
                                        <p:tgtEl>
                                          <p:spTgt spid="18"/>
                                        </p:tgtEl>
                                      </p:cBhvr>
                                    </p:animEffect>
                                    <p:set>
                                      <p:cBhvr>
                                        <p:cTn id="47" dur="1" fill="hold">
                                          <p:stCondLst>
                                            <p:cond delay="499"/>
                                          </p:stCondLst>
                                        </p:cTn>
                                        <p:tgtEl>
                                          <p:spTgt spid="1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slide(fromTop)">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slide(fromTop)">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1"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slide(fromTop)">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xit" presetSubtype="4" fill="hold" grpId="1" nodeType="clickEffect">
                                  <p:stCondLst>
                                    <p:cond delay="0"/>
                                  </p:stCondLst>
                                  <p:childTnLst>
                                    <p:animEffect transition="out" filter="wipe(down)">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2" presetClass="entr" presetSubtype="1"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slide(fromTop)">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8" fill="hold" grpId="0"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slide(fromLef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0" grpId="0"/>
      <p:bldP spid="10" grpId="1"/>
      <p:bldP spid="11" grpId="0"/>
      <p:bldP spid="12" grpId="0"/>
      <p:bldP spid="13" grpId="0"/>
      <p:bldP spid="16" grpId="0"/>
      <p:bldP spid="18" grpId="0"/>
      <p:bldP spid="18" grpId="1"/>
      <p:bldGraphic spid="19" grpId="0">
        <p:bldAsOne/>
      </p:bldGraphic>
      <p:bldGraphic spid="19" grpId="1">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dirty="0" smtClean="0"/>
              <a:t>GRAPHICAL CRITERION</a:t>
            </a:r>
            <a:endParaRPr lang="en-US" dirty="0"/>
          </a:p>
        </p:txBody>
      </p:sp>
      <p:sp>
        <p:nvSpPr>
          <p:cNvPr id="3" name="Espace réservé du contenu 2"/>
          <p:cNvSpPr>
            <a:spLocks noGrp="1"/>
          </p:cNvSpPr>
          <p:nvPr>
            <p:ph idx="1"/>
          </p:nvPr>
        </p:nvSpPr>
        <p:spPr>
          <a:xfrm>
            <a:off x="457200" y="1500174"/>
            <a:ext cx="8229600" cy="1071570"/>
          </a:xfrm>
        </p:spPr>
        <p:txBody>
          <a:bodyPr>
            <a:normAutofit/>
          </a:bodyPr>
          <a:lstStyle/>
          <a:p>
            <a:pPr algn="just"/>
            <a:r>
              <a:rPr lang="en-US" sz="2200" dirty="0" smtClean="0">
                <a:latin typeface="Times New Roman" pitchFamily="18" charset="0"/>
                <a:cs typeface="Times New Roman" pitchFamily="18" charset="0"/>
              </a:rPr>
              <a:t>Uncertainty Profile is graphical criterion based on uncertainty as principal  function. </a:t>
            </a:r>
          </a:p>
        </p:txBody>
      </p:sp>
      <p:grpSp>
        <p:nvGrpSpPr>
          <p:cNvPr id="4" name="Group 3"/>
          <p:cNvGrpSpPr>
            <a:grpSpLocks/>
          </p:cNvGrpSpPr>
          <p:nvPr/>
        </p:nvGrpSpPr>
        <p:grpSpPr bwMode="auto">
          <a:xfrm>
            <a:off x="142845" y="2786059"/>
            <a:ext cx="7572428" cy="3714775"/>
            <a:chOff x="432" y="1158"/>
            <a:chExt cx="3100" cy="2682"/>
          </a:xfrm>
        </p:grpSpPr>
        <p:sp>
          <p:nvSpPr>
            <p:cNvPr id="5" name="Rectangle 4"/>
            <p:cNvSpPr>
              <a:spLocks noChangeAspect="1" noChangeArrowheads="1"/>
            </p:cNvSpPr>
            <p:nvPr/>
          </p:nvSpPr>
          <p:spPr bwMode="auto">
            <a:xfrm>
              <a:off x="432" y="1307"/>
              <a:ext cx="3052" cy="2533"/>
            </a:xfrm>
            <a:prstGeom prst="rect">
              <a:avLst/>
            </a:prstGeom>
            <a:noFill/>
            <a:ln w="12700">
              <a:noFill/>
              <a:miter lim="800000"/>
              <a:headEnd type="none" w="sm" len="sm"/>
              <a:tailEnd type="none" w="sm" len="sm"/>
            </a:ln>
            <a:effectLst>
              <a:outerShdw dist="107763" dir="18900000" algn="ctr" rotWithShape="0">
                <a:schemeClr val="bg2"/>
              </a:outerShdw>
            </a:effectLst>
          </p:spPr>
          <p:txBody>
            <a:bodyPr wrap="none" anchor="ctr"/>
            <a:lstStyle/>
            <a:p>
              <a:pPr algn="ctr" defTabSz="762000" eaLnBrk="0" hangingPunct="0">
                <a:defRPr/>
              </a:pPr>
              <a:endParaRPr lang="fr-FR" sz="1400" b="1" dirty="0"/>
            </a:p>
          </p:txBody>
        </p:sp>
        <p:sp>
          <p:nvSpPr>
            <p:cNvPr id="6" name="Line 5"/>
            <p:cNvSpPr>
              <a:spLocks noChangeAspect="1" noChangeShapeType="1"/>
            </p:cNvSpPr>
            <p:nvPr/>
          </p:nvSpPr>
          <p:spPr bwMode="auto">
            <a:xfrm>
              <a:off x="885" y="1315"/>
              <a:ext cx="0" cy="2127"/>
            </a:xfrm>
            <a:prstGeom prst="line">
              <a:avLst/>
            </a:prstGeom>
            <a:ln>
              <a:headEnd type="triangle" w="med" len="med"/>
              <a:tailEnd type="none" w="sm" len="sm"/>
            </a:ln>
          </p:spPr>
          <p:style>
            <a:lnRef idx="3">
              <a:schemeClr val="dk1"/>
            </a:lnRef>
            <a:fillRef idx="0">
              <a:schemeClr val="dk1"/>
            </a:fillRef>
            <a:effectRef idx="2">
              <a:schemeClr val="dk1"/>
            </a:effectRef>
            <a:fontRef idx="minor">
              <a:schemeClr val="tx1"/>
            </a:fontRef>
          </p:style>
          <p:txBody>
            <a:bodyPr wrap="none" lIns="52962" tIns="26480" rIns="52962" bIns="26480">
              <a:spAutoFit/>
            </a:bodyPr>
            <a:lstStyle/>
            <a:p>
              <a:endParaRPr lang="fr-FR" dirty="0">
                <a:solidFill>
                  <a:srgbClr val="000000"/>
                </a:solidFill>
              </a:endParaRPr>
            </a:p>
          </p:txBody>
        </p:sp>
        <p:sp>
          <p:nvSpPr>
            <p:cNvPr id="7" name="Line 6"/>
            <p:cNvSpPr>
              <a:spLocks noChangeAspect="1" noChangeShapeType="1"/>
            </p:cNvSpPr>
            <p:nvPr/>
          </p:nvSpPr>
          <p:spPr bwMode="auto">
            <a:xfrm>
              <a:off x="885" y="3430"/>
              <a:ext cx="2381" cy="0"/>
            </a:xfrm>
            <a:prstGeom prst="line">
              <a:avLst/>
            </a:prstGeom>
            <a:ln>
              <a:headEnd type="none" w="sm" len="sm"/>
              <a:tailEnd type="triangle" w="med" len="med"/>
            </a:ln>
          </p:spPr>
          <p:style>
            <a:lnRef idx="3">
              <a:schemeClr val="dk1"/>
            </a:lnRef>
            <a:fillRef idx="0">
              <a:schemeClr val="dk1"/>
            </a:fillRef>
            <a:effectRef idx="2">
              <a:schemeClr val="dk1"/>
            </a:effectRef>
            <a:fontRef idx="minor">
              <a:schemeClr val="tx1"/>
            </a:fontRef>
          </p:style>
          <p:txBody>
            <a:bodyPr wrap="none" lIns="52962" tIns="26480" rIns="52962" bIns="26480">
              <a:spAutoFit/>
            </a:bodyPr>
            <a:lstStyle/>
            <a:p>
              <a:endParaRPr lang="fr-FR" dirty="0">
                <a:solidFill>
                  <a:srgbClr val="000000"/>
                </a:solidFill>
              </a:endParaRPr>
            </a:p>
          </p:txBody>
        </p:sp>
        <p:sp>
          <p:nvSpPr>
            <p:cNvPr id="8" name="Text Box 7"/>
            <p:cNvSpPr txBox="1">
              <a:spLocks noChangeAspect="1" noChangeArrowheads="1"/>
            </p:cNvSpPr>
            <p:nvPr/>
          </p:nvSpPr>
          <p:spPr bwMode="auto">
            <a:xfrm>
              <a:off x="674" y="2404"/>
              <a:ext cx="125" cy="294"/>
            </a:xfrm>
            <a:prstGeom prst="rect">
              <a:avLst/>
            </a:prstGeom>
            <a:noFill/>
            <a:ln w="28575">
              <a:noFill/>
              <a:miter lim="800000"/>
              <a:headEnd type="none" w="sm" len="sm"/>
              <a:tailEnd type="none" w="sm" len="sm"/>
            </a:ln>
          </p:spPr>
          <p:txBody>
            <a:bodyPr wrap="none" lIns="52962" tIns="26480" rIns="52962" bIns="26480">
              <a:spAutoFit/>
            </a:bodyPr>
            <a:lstStyle/>
            <a:p>
              <a:pPr defTabSz="835025" eaLnBrk="0" hangingPunct="0"/>
              <a:r>
                <a:rPr lang="fr-FR" sz="2400" dirty="0"/>
                <a:t>0</a:t>
              </a:r>
            </a:p>
          </p:txBody>
        </p:sp>
        <p:sp>
          <p:nvSpPr>
            <p:cNvPr id="9" name="Text Box 8"/>
            <p:cNvSpPr txBox="1">
              <a:spLocks noChangeAspect="1" noChangeArrowheads="1"/>
            </p:cNvSpPr>
            <p:nvPr/>
          </p:nvSpPr>
          <p:spPr bwMode="auto">
            <a:xfrm>
              <a:off x="2940" y="3478"/>
              <a:ext cx="592" cy="273"/>
            </a:xfrm>
            <a:prstGeom prst="rect">
              <a:avLst/>
            </a:prstGeom>
            <a:noFill/>
            <a:ln w="12700">
              <a:noFill/>
              <a:miter lim="800000"/>
              <a:headEnd type="none" w="sm" len="sm"/>
              <a:tailEnd type="none" w="sm" len="sm"/>
            </a:ln>
          </p:spPr>
          <p:txBody>
            <a:bodyPr wrap="none" lIns="52962" tIns="26480" rIns="52962" bIns="26480">
              <a:spAutoFit/>
            </a:bodyPr>
            <a:lstStyle/>
            <a:p>
              <a:pPr defTabSz="835025" eaLnBrk="0" hangingPunct="0"/>
              <a:r>
                <a:rPr lang="fr-FR" sz="2200" dirty="0" err="1" smtClean="0"/>
                <a:t>Conc</a:t>
              </a:r>
              <a:r>
                <a:rPr lang="fr-FR" sz="2200" dirty="0" smtClean="0"/>
                <a:t>.</a:t>
              </a:r>
              <a:r>
                <a:rPr lang="fr-BE" sz="2200" dirty="0" smtClean="0"/>
                <a:t> </a:t>
              </a:r>
              <a:r>
                <a:rPr lang="en-GB" sz="2200" dirty="0" smtClean="0"/>
                <a:t>level</a:t>
              </a:r>
              <a:endParaRPr lang="en-GB" sz="2200" dirty="0"/>
            </a:p>
          </p:txBody>
        </p:sp>
        <p:sp>
          <p:nvSpPr>
            <p:cNvPr id="10" name="Text Box 9"/>
            <p:cNvSpPr txBox="1">
              <a:spLocks noChangeAspect="1" noChangeArrowheads="1"/>
            </p:cNvSpPr>
            <p:nvPr/>
          </p:nvSpPr>
          <p:spPr bwMode="auto">
            <a:xfrm>
              <a:off x="432" y="1192"/>
              <a:ext cx="194" cy="207"/>
            </a:xfrm>
            <a:prstGeom prst="rect">
              <a:avLst/>
            </a:prstGeom>
            <a:solidFill>
              <a:schemeClr val="bg1"/>
            </a:solidFill>
            <a:ln w="28575">
              <a:noFill/>
              <a:miter lim="800000"/>
              <a:headEnd type="none" w="sm" len="sm"/>
              <a:tailEnd type="none" w="sm" len="sm"/>
            </a:ln>
          </p:spPr>
          <p:txBody>
            <a:bodyPr wrap="none" lIns="52962" tIns="26480" rIns="52962" bIns="26480">
              <a:spAutoFit/>
            </a:bodyPr>
            <a:lstStyle/>
            <a:p>
              <a:pPr defTabSz="835025" eaLnBrk="0" hangingPunct="0"/>
              <a:r>
                <a:rPr lang="fr-FR" dirty="0"/>
                <a:t>%</a:t>
              </a:r>
            </a:p>
          </p:txBody>
        </p:sp>
        <p:sp>
          <p:nvSpPr>
            <p:cNvPr id="11" name="Text Box 10"/>
            <p:cNvSpPr txBox="1">
              <a:spLocks noChangeAspect="1" noChangeArrowheads="1"/>
            </p:cNvSpPr>
            <p:nvPr/>
          </p:nvSpPr>
          <p:spPr bwMode="auto">
            <a:xfrm>
              <a:off x="529" y="1158"/>
              <a:ext cx="295" cy="273"/>
            </a:xfrm>
            <a:prstGeom prst="rect">
              <a:avLst/>
            </a:prstGeom>
            <a:noFill/>
            <a:ln w="12700">
              <a:noFill/>
              <a:miter lim="800000"/>
              <a:headEnd type="none" w="sm" len="sm"/>
              <a:tailEnd type="none" w="sm" len="sm"/>
            </a:ln>
          </p:spPr>
          <p:txBody>
            <a:bodyPr wrap="none" lIns="52962" tIns="26480" rIns="52962" bIns="26480">
              <a:spAutoFit/>
            </a:bodyPr>
            <a:lstStyle/>
            <a:p>
              <a:pPr defTabSz="835025" eaLnBrk="0" hangingPunct="0"/>
              <a:r>
                <a:rPr lang="en-GB" sz="2200" dirty="0" err="1" smtClean="0"/>
                <a:t>Bia</a:t>
              </a:r>
              <a:r>
                <a:rPr lang="fr-BE" sz="2200" dirty="0" smtClean="0"/>
                <a:t>i</a:t>
              </a:r>
              <a:r>
                <a:rPr lang="fr-FR" sz="2200" dirty="0"/>
                <a:t>s</a:t>
              </a:r>
            </a:p>
          </p:txBody>
        </p:sp>
        <p:sp>
          <p:nvSpPr>
            <p:cNvPr id="12" name="Line 11"/>
            <p:cNvSpPr>
              <a:spLocks noChangeShapeType="1"/>
            </p:cNvSpPr>
            <p:nvPr/>
          </p:nvSpPr>
          <p:spPr bwMode="auto">
            <a:xfrm>
              <a:off x="1168"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sp>
          <p:nvSpPr>
            <p:cNvPr id="13" name="Line 12"/>
            <p:cNvSpPr>
              <a:spLocks noChangeShapeType="1"/>
            </p:cNvSpPr>
            <p:nvPr/>
          </p:nvSpPr>
          <p:spPr bwMode="auto">
            <a:xfrm>
              <a:off x="1456"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sp>
          <p:nvSpPr>
            <p:cNvPr id="14" name="Line 13"/>
            <p:cNvSpPr>
              <a:spLocks noChangeShapeType="1"/>
            </p:cNvSpPr>
            <p:nvPr/>
          </p:nvSpPr>
          <p:spPr bwMode="auto">
            <a:xfrm>
              <a:off x="1744"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sp>
          <p:nvSpPr>
            <p:cNvPr id="15" name="Line 14"/>
            <p:cNvSpPr>
              <a:spLocks noChangeShapeType="1"/>
            </p:cNvSpPr>
            <p:nvPr/>
          </p:nvSpPr>
          <p:spPr bwMode="auto">
            <a:xfrm>
              <a:off x="2032"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sp>
          <p:nvSpPr>
            <p:cNvPr id="16" name="Line 15"/>
            <p:cNvSpPr>
              <a:spLocks noChangeShapeType="1"/>
            </p:cNvSpPr>
            <p:nvPr/>
          </p:nvSpPr>
          <p:spPr bwMode="auto">
            <a:xfrm>
              <a:off x="2320"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sp>
          <p:nvSpPr>
            <p:cNvPr id="17" name="Line 16"/>
            <p:cNvSpPr>
              <a:spLocks noChangeShapeType="1"/>
            </p:cNvSpPr>
            <p:nvPr/>
          </p:nvSpPr>
          <p:spPr bwMode="auto">
            <a:xfrm>
              <a:off x="2608" y="3408"/>
              <a:ext cx="0" cy="48"/>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txBody>
            <a:bodyPr wrap="none" lIns="0" tIns="0" rIns="0" bIns="0" anchor="ctr"/>
            <a:lstStyle/>
            <a:p>
              <a:endParaRPr lang="fr-FR" dirty="0"/>
            </a:p>
          </p:txBody>
        </p:sp>
      </p:grpSp>
      <p:sp>
        <p:nvSpPr>
          <p:cNvPr id="18" name="Line 60"/>
          <p:cNvSpPr>
            <a:spLocks noChangeShapeType="1"/>
          </p:cNvSpPr>
          <p:nvPr/>
        </p:nvSpPr>
        <p:spPr bwMode="auto">
          <a:xfrm>
            <a:off x="1214414" y="4786321"/>
            <a:ext cx="4919005" cy="45719"/>
          </a:xfrm>
          <a:prstGeom prst="line">
            <a:avLst/>
          </a:prstGeom>
          <a:noFill/>
          <a:ln w="28575">
            <a:solidFill>
              <a:srgbClr val="FF0000"/>
            </a:solidFill>
            <a:prstDash val="solid"/>
            <a:round/>
            <a:headEnd type="none" w="sm" len="sm"/>
            <a:tailEnd type="none" w="sm" len="sm"/>
          </a:ln>
        </p:spPr>
        <p:txBody>
          <a:bodyPr wrap="none" lIns="0" tIns="0" rIns="0" bIns="0" anchor="ctr"/>
          <a:lstStyle/>
          <a:p>
            <a:endParaRPr lang="fr-FR" dirty="0"/>
          </a:p>
        </p:txBody>
      </p:sp>
      <p:sp>
        <p:nvSpPr>
          <p:cNvPr id="19" name="Freeform 61"/>
          <p:cNvSpPr>
            <a:spLocks/>
          </p:cNvSpPr>
          <p:nvPr/>
        </p:nvSpPr>
        <p:spPr bwMode="auto">
          <a:xfrm flipV="1">
            <a:off x="1233486" y="5065892"/>
            <a:ext cx="4919005" cy="762666"/>
          </a:xfrm>
          <a:custGeom>
            <a:avLst/>
            <a:gdLst>
              <a:gd name="T0" fmla="*/ 0 w 1968"/>
              <a:gd name="T1" fmla="*/ 0 h 480"/>
              <a:gd name="T2" fmla="*/ 576 w 1968"/>
              <a:gd name="T3" fmla="*/ 69 h 480"/>
              <a:gd name="T4" fmla="*/ 1248 w 1968"/>
              <a:gd name="T5" fmla="*/ 104 h 480"/>
              <a:gd name="T6" fmla="*/ 1968 w 1968"/>
              <a:gd name="T7" fmla="*/ 116 h 480"/>
              <a:gd name="T8" fmla="*/ 0 60000 65536"/>
              <a:gd name="T9" fmla="*/ 0 60000 65536"/>
              <a:gd name="T10" fmla="*/ 0 60000 65536"/>
              <a:gd name="T11" fmla="*/ 0 60000 65536"/>
              <a:gd name="T12" fmla="*/ 0 w 1968"/>
              <a:gd name="T13" fmla="*/ 0 h 480"/>
              <a:gd name="T14" fmla="*/ 1968 w 1968"/>
              <a:gd name="T15" fmla="*/ 480 h 480"/>
            </a:gdLst>
            <a:ahLst/>
            <a:cxnLst>
              <a:cxn ang="T8">
                <a:pos x="T0" y="T1"/>
              </a:cxn>
              <a:cxn ang="T9">
                <a:pos x="T2" y="T3"/>
              </a:cxn>
              <a:cxn ang="T10">
                <a:pos x="T4" y="T5"/>
              </a:cxn>
              <a:cxn ang="T11">
                <a:pos x="T6" y="T7"/>
              </a:cxn>
            </a:cxnLst>
            <a:rect l="T12" t="T13" r="T14" b="T15"/>
            <a:pathLst>
              <a:path w="1968" h="480">
                <a:moveTo>
                  <a:pt x="0" y="0"/>
                </a:moveTo>
                <a:cubicBezTo>
                  <a:pt x="184" y="108"/>
                  <a:pt x="368" y="216"/>
                  <a:pt x="576" y="288"/>
                </a:cubicBezTo>
                <a:cubicBezTo>
                  <a:pt x="784" y="360"/>
                  <a:pt x="1016" y="400"/>
                  <a:pt x="1248" y="432"/>
                </a:cubicBezTo>
                <a:cubicBezTo>
                  <a:pt x="1480" y="464"/>
                  <a:pt x="1848" y="472"/>
                  <a:pt x="1968" y="480"/>
                </a:cubicBezTo>
              </a:path>
            </a:pathLst>
          </a:custGeom>
          <a:noFill/>
          <a:ln w="28575">
            <a:solidFill>
              <a:srgbClr val="00B050"/>
            </a:solidFill>
            <a:round/>
            <a:headEnd type="none" w="sm" len="sm"/>
            <a:tailEnd type="none" w="sm" len="sm"/>
          </a:ln>
        </p:spPr>
        <p:txBody>
          <a:bodyPr wrap="none" lIns="0" tIns="0" rIns="0" bIns="0" anchor="ctr"/>
          <a:lstStyle/>
          <a:p>
            <a:endParaRPr lang="fr-FR" dirty="0"/>
          </a:p>
        </p:txBody>
      </p:sp>
      <p:sp>
        <p:nvSpPr>
          <p:cNvPr id="20" name="Freeform 61"/>
          <p:cNvSpPr>
            <a:spLocks/>
          </p:cNvSpPr>
          <p:nvPr/>
        </p:nvSpPr>
        <p:spPr bwMode="auto">
          <a:xfrm rot="10800000" flipH="1" flipV="1">
            <a:off x="1214414" y="3786190"/>
            <a:ext cx="4919005" cy="762666"/>
          </a:xfrm>
          <a:custGeom>
            <a:avLst/>
            <a:gdLst>
              <a:gd name="T0" fmla="*/ 0 w 1968"/>
              <a:gd name="T1" fmla="*/ 0 h 480"/>
              <a:gd name="T2" fmla="*/ 576 w 1968"/>
              <a:gd name="T3" fmla="*/ 69 h 480"/>
              <a:gd name="T4" fmla="*/ 1248 w 1968"/>
              <a:gd name="T5" fmla="*/ 104 h 480"/>
              <a:gd name="T6" fmla="*/ 1968 w 1968"/>
              <a:gd name="T7" fmla="*/ 116 h 480"/>
              <a:gd name="T8" fmla="*/ 0 60000 65536"/>
              <a:gd name="T9" fmla="*/ 0 60000 65536"/>
              <a:gd name="T10" fmla="*/ 0 60000 65536"/>
              <a:gd name="T11" fmla="*/ 0 60000 65536"/>
              <a:gd name="T12" fmla="*/ 0 w 1968"/>
              <a:gd name="T13" fmla="*/ 0 h 480"/>
              <a:gd name="T14" fmla="*/ 1968 w 1968"/>
              <a:gd name="T15" fmla="*/ 480 h 480"/>
            </a:gdLst>
            <a:ahLst/>
            <a:cxnLst>
              <a:cxn ang="T8">
                <a:pos x="T0" y="T1"/>
              </a:cxn>
              <a:cxn ang="T9">
                <a:pos x="T2" y="T3"/>
              </a:cxn>
              <a:cxn ang="T10">
                <a:pos x="T4" y="T5"/>
              </a:cxn>
              <a:cxn ang="T11">
                <a:pos x="T6" y="T7"/>
              </a:cxn>
            </a:cxnLst>
            <a:rect l="T12" t="T13" r="T14" b="T15"/>
            <a:pathLst>
              <a:path w="1968" h="480">
                <a:moveTo>
                  <a:pt x="0" y="0"/>
                </a:moveTo>
                <a:cubicBezTo>
                  <a:pt x="184" y="108"/>
                  <a:pt x="368" y="216"/>
                  <a:pt x="576" y="288"/>
                </a:cubicBezTo>
                <a:cubicBezTo>
                  <a:pt x="784" y="360"/>
                  <a:pt x="1016" y="400"/>
                  <a:pt x="1248" y="432"/>
                </a:cubicBezTo>
                <a:cubicBezTo>
                  <a:pt x="1480" y="464"/>
                  <a:pt x="1848" y="472"/>
                  <a:pt x="1968" y="480"/>
                </a:cubicBezTo>
              </a:path>
            </a:pathLst>
          </a:custGeom>
          <a:noFill/>
          <a:ln w="28575">
            <a:solidFill>
              <a:srgbClr val="00B050"/>
            </a:solidFill>
            <a:round/>
            <a:headEnd type="none" w="sm" len="sm"/>
            <a:tailEnd type="none" w="sm" len="sm"/>
          </a:ln>
        </p:spPr>
        <p:txBody>
          <a:bodyPr wrap="none" lIns="0" tIns="0" rIns="0" bIns="0" anchor="ctr"/>
          <a:lstStyle/>
          <a:p>
            <a:endParaRPr lang="fr-FR" dirty="0"/>
          </a:p>
        </p:txBody>
      </p:sp>
      <p:sp>
        <p:nvSpPr>
          <p:cNvPr id="21" name="Line 22"/>
          <p:cNvSpPr>
            <a:spLocks noChangeShapeType="1"/>
          </p:cNvSpPr>
          <p:nvPr/>
        </p:nvSpPr>
        <p:spPr bwMode="auto">
          <a:xfrm>
            <a:off x="1243010" y="5572139"/>
            <a:ext cx="5062625" cy="45719"/>
          </a:xfrm>
          <a:prstGeom prst="line">
            <a:avLst/>
          </a:prstGeom>
          <a:noFill/>
          <a:ln w="28575">
            <a:solidFill>
              <a:schemeClr val="tx1"/>
            </a:solidFill>
            <a:prstDash val="dash"/>
            <a:round/>
            <a:headEnd type="none" w="sm" len="sm"/>
            <a:tailEnd type="none" w="sm" len="sm"/>
          </a:ln>
        </p:spPr>
        <p:txBody>
          <a:bodyPr wrap="none" lIns="0" tIns="0" rIns="0" bIns="0" anchor="ctr"/>
          <a:lstStyle/>
          <a:p>
            <a:endParaRPr lang="fr-FR" dirty="0"/>
          </a:p>
        </p:txBody>
      </p:sp>
      <p:sp>
        <p:nvSpPr>
          <p:cNvPr id="22" name="Line 22"/>
          <p:cNvSpPr>
            <a:spLocks noChangeShapeType="1"/>
          </p:cNvSpPr>
          <p:nvPr/>
        </p:nvSpPr>
        <p:spPr bwMode="auto">
          <a:xfrm>
            <a:off x="1214414" y="4071941"/>
            <a:ext cx="5062625" cy="45719"/>
          </a:xfrm>
          <a:prstGeom prst="line">
            <a:avLst/>
          </a:prstGeom>
          <a:noFill/>
          <a:ln w="28575">
            <a:solidFill>
              <a:schemeClr val="tx1"/>
            </a:solidFill>
            <a:prstDash val="dash"/>
            <a:round/>
            <a:headEnd type="none" w="sm" len="sm"/>
            <a:tailEnd type="none" w="sm" len="sm"/>
          </a:ln>
        </p:spPr>
        <p:txBody>
          <a:bodyPr wrap="none" lIns="0" tIns="0" rIns="0" bIns="0" anchor="ctr"/>
          <a:lstStyle/>
          <a:p>
            <a:endParaRPr lang="fr-FR" dirty="0"/>
          </a:p>
        </p:txBody>
      </p:sp>
      <p:sp>
        <p:nvSpPr>
          <p:cNvPr id="23" name="Accolade fermante 22"/>
          <p:cNvSpPr/>
          <p:nvPr/>
        </p:nvSpPr>
        <p:spPr>
          <a:xfrm>
            <a:off x="6215074" y="4455591"/>
            <a:ext cx="213749" cy="687921"/>
          </a:xfrm>
          <a:prstGeom prst="rightBrace">
            <a:avLst/>
          </a:prstGeom>
          <a:ln>
            <a:solidFill>
              <a:srgbClr val="000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p>
        </p:txBody>
      </p:sp>
      <p:sp>
        <p:nvSpPr>
          <p:cNvPr id="24" name="ZoneTexte 23"/>
          <p:cNvSpPr txBox="1"/>
          <p:nvPr/>
        </p:nvSpPr>
        <p:spPr>
          <a:xfrm>
            <a:off x="6357950" y="4702742"/>
            <a:ext cx="2224222" cy="369332"/>
          </a:xfrm>
          <a:prstGeom prst="rect">
            <a:avLst/>
          </a:prstGeom>
          <a:noFill/>
        </p:spPr>
        <p:txBody>
          <a:bodyPr wrap="square" rtlCol="0">
            <a:spAutoFit/>
          </a:bodyPr>
          <a:lstStyle/>
          <a:p>
            <a:r>
              <a:rPr lang="en-US" b="1" dirty="0" smtClean="0"/>
              <a:t>Uncertainty limit</a:t>
            </a:r>
            <a:endParaRPr lang="en-US" b="1" dirty="0"/>
          </a:p>
        </p:txBody>
      </p:sp>
      <p:sp>
        <p:nvSpPr>
          <p:cNvPr id="26" name="Accolade fermante 25"/>
          <p:cNvSpPr/>
          <p:nvPr/>
        </p:nvSpPr>
        <p:spPr>
          <a:xfrm>
            <a:off x="6716081" y="4130152"/>
            <a:ext cx="356249" cy="1513426"/>
          </a:xfrm>
          <a:prstGeom prst="rightBrace">
            <a:avLst>
              <a:gd name="adj1" fmla="val 39286"/>
              <a:gd name="adj2" fmla="val 24075"/>
            </a:avLst>
          </a:prstGeom>
          <a:ln>
            <a:solidFill>
              <a:srgbClr val="00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sp>
        <p:nvSpPr>
          <p:cNvPr id="27" name="ZoneTexte 26"/>
          <p:cNvSpPr txBox="1"/>
          <p:nvPr/>
        </p:nvSpPr>
        <p:spPr>
          <a:xfrm>
            <a:off x="6973155" y="4274114"/>
            <a:ext cx="2313753" cy="369332"/>
          </a:xfrm>
          <a:prstGeom prst="rect">
            <a:avLst/>
          </a:prstGeom>
          <a:noFill/>
        </p:spPr>
        <p:txBody>
          <a:bodyPr wrap="square" rtlCol="0">
            <a:spAutoFit/>
          </a:bodyPr>
          <a:lstStyle/>
          <a:p>
            <a:r>
              <a:rPr lang="en-US" b="1" dirty="0" smtClean="0"/>
              <a:t>Acceptance Limit</a:t>
            </a:r>
            <a:endParaRPr lang="en-US" b="1" dirty="0"/>
          </a:p>
        </p:txBody>
      </p:sp>
      <p:cxnSp>
        <p:nvCxnSpPr>
          <p:cNvPr id="29" name="Connecteur droit avec flèche 28"/>
          <p:cNvCxnSpPr/>
          <p:nvPr/>
        </p:nvCxnSpPr>
        <p:spPr>
          <a:xfrm rot="5400000">
            <a:off x="707043" y="3778321"/>
            <a:ext cx="1871999"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0" name="ZoneTexte 29"/>
          <p:cNvSpPr txBox="1"/>
          <p:nvPr/>
        </p:nvSpPr>
        <p:spPr>
          <a:xfrm>
            <a:off x="1357290" y="2488164"/>
            <a:ext cx="695789" cy="369332"/>
          </a:xfrm>
          <a:prstGeom prst="rect">
            <a:avLst/>
          </a:prstGeom>
          <a:noFill/>
        </p:spPr>
        <p:txBody>
          <a:bodyPr wrap="square" rtlCol="0">
            <a:spAutoFit/>
          </a:bodyPr>
          <a:lstStyle/>
          <a:p>
            <a:r>
              <a:rPr lang="en-US" b="1" dirty="0" smtClean="0"/>
              <a:t>Bias</a:t>
            </a:r>
            <a:endParaRPr lang="en-US" b="1" dirty="0"/>
          </a:p>
        </p:txBody>
      </p:sp>
      <p:cxnSp>
        <p:nvCxnSpPr>
          <p:cNvPr id="32" name="Connecteur droit 31"/>
          <p:cNvCxnSpPr/>
          <p:nvPr/>
        </p:nvCxnSpPr>
        <p:spPr>
          <a:xfrm rot="5400000">
            <a:off x="865954" y="4850614"/>
            <a:ext cx="2270140" cy="4"/>
          </a:xfrm>
          <a:prstGeom prst="line">
            <a:avLst/>
          </a:prstGeom>
        </p:spPr>
        <p:style>
          <a:lnRef idx="3">
            <a:schemeClr val="accent3"/>
          </a:lnRef>
          <a:fillRef idx="0">
            <a:schemeClr val="accent3"/>
          </a:fillRef>
          <a:effectRef idx="2">
            <a:schemeClr val="accent3"/>
          </a:effectRef>
          <a:fontRef idx="minor">
            <a:schemeClr val="tx1"/>
          </a:fontRef>
        </p:style>
      </p:cxnSp>
      <p:cxnSp>
        <p:nvCxnSpPr>
          <p:cNvPr id="34" name="Connecteur droit 33"/>
          <p:cNvCxnSpPr/>
          <p:nvPr/>
        </p:nvCxnSpPr>
        <p:spPr>
          <a:xfrm rot="5400000">
            <a:off x="5008564" y="4849820"/>
            <a:ext cx="2270140" cy="4"/>
          </a:xfrm>
          <a:prstGeom prst="line">
            <a:avLst/>
          </a:prstGeom>
        </p:spPr>
        <p:style>
          <a:lnRef idx="3">
            <a:schemeClr val="accent3"/>
          </a:lnRef>
          <a:fillRef idx="0">
            <a:schemeClr val="accent3"/>
          </a:fillRef>
          <a:effectRef idx="2">
            <a:schemeClr val="accent3"/>
          </a:effectRef>
          <a:fontRef idx="minor">
            <a:schemeClr val="tx1"/>
          </a:fontRef>
        </p:style>
      </p:cxnSp>
      <p:sp>
        <p:nvSpPr>
          <p:cNvPr id="35" name="Accolade fermante 34"/>
          <p:cNvSpPr/>
          <p:nvPr/>
        </p:nvSpPr>
        <p:spPr>
          <a:xfrm rot="5400000">
            <a:off x="3963293" y="1823135"/>
            <a:ext cx="206378" cy="4132488"/>
          </a:xfrm>
          <a:prstGeom prst="rightBrace">
            <a:avLst>
              <a:gd name="adj1" fmla="val 11415"/>
              <a:gd name="adj2" fmla="val 48098"/>
            </a:avLst>
          </a:prstGeom>
          <a:ln>
            <a:solidFill>
              <a:srgbClr val="00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sp>
        <p:nvSpPr>
          <p:cNvPr id="36" name="ZoneTexte 35"/>
          <p:cNvSpPr txBox="1"/>
          <p:nvPr/>
        </p:nvSpPr>
        <p:spPr>
          <a:xfrm>
            <a:off x="2214546" y="3559734"/>
            <a:ext cx="4203736" cy="369332"/>
          </a:xfrm>
          <a:prstGeom prst="rect">
            <a:avLst/>
          </a:prstGeom>
          <a:noFill/>
        </p:spPr>
        <p:txBody>
          <a:bodyPr wrap="square" rtlCol="0">
            <a:spAutoFit/>
          </a:bodyPr>
          <a:lstStyle/>
          <a:p>
            <a:r>
              <a:rPr lang="en-US" b="1" dirty="0" smtClean="0"/>
              <a:t>Interval concentration defined</a:t>
            </a:r>
            <a:endParaRPr lang="en-US" b="1" dirty="0"/>
          </a:p>
        </p:txBody>
      </p:sp>
      <p:sp>
        <p:nvSpPr>
          <p:cNvPr id="37" name="Accolade ouvrante 36"/>
          <p:cNvSpPr/>
          <p:nvPr/>
        </p:nvSpPr>
        <p:spPr>
          <a:xfrm rot="16200000">
            <a:off x="1523957" y="5661392"/>
            <a:ext cx="206376" cy="742253"/>
          </a:xfrm>
          <a:prstGeom prst="leftBrace">
            <a:avLst>
              <a:gd name="adj1" fmla="val 8333"/>
              <a:gd name="adj2" fmla="val 49166"/>
            </a:avLst>
          </a:prstGeom>
          <a:ln>
            <a:solidFill>
              <a:srgbClr val="00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sp>
        <p:nvSpPr>
          <p:cNvPr id="38" name="Rectangle 37"/>
          <p:cNvSpPr/>
          <p:nvPr/>
        </p:nvSpPr>
        <p:spPr>
          <a:xfrm>
            <a:off x="-32" y="6072206"/>
            <a:ext cx="4725974" cy="369332"/>
          </a:xfrm>
          <a:prstGeom prst="rect">
            <a:avLst/>
          </a:prstGeom>
        </p:spPr>
        <p:txBody>
          <a:bodyPr wrap="none">
            <a:spAutoFit/>
          </a:bodyPr>
          <a:lstStyle/>
          <a:p>
            <a:r>
              <a:rPr lang="en-US" b="1" dirty="0" smtClean="0"/>
              <a:t>Non Defined Interval of Concentration</a:t>
            </a:r>
            <a:endParaRPr lang="en-US" b="1" dirty="0"/>
          </a:p>
        </p:txBody>
      </p:sp>
      <p:sp>
        <p:nvSpPr>
          <p:cNvPr id="39" name="Espace réservé du numéro de diapositive 38"/>
          <p:cNvSpPr>
            <a:spLocks noGrp="1"/>
          </p:cNvSpPr>
          <p:nvPr>
            <p:ph type="sldNum" sz="quarter" idx="12"/>
          </p:nvPr>
        </p:nvSpPr>
        <p:spPr/>
        <p:txBody>
          <a:bodyPr/>
          <a:lstStyle/>
          <a:p>
            <a:fld id="{CF4668DC-857F-487D-BFFA-8C0CA5037977}" type="slidenum">
              <a:rPr lang="fr-BE" smtClean="0"/>
              <a:pPr/>
              <a:t>17</a:t>
            </a:fld>
            <a:endParaRPr lang="fr-BE" dirty="0"/>
          </a:p>
        </p:txBody>
      </p:sp>
      <p:cxnSp>
        <p:nvCxnSpPr>
          <p:cNvPr id="41" name="Connecteur droit avec flèche 40"/>
          <p:cNvCxnSpPr/>
          <p:nvPr/>
        </p:nvCxnSpPr>
        <p:spPr>
          <a:xfrm rot="5400000">
            <a:off x="1829044" y="3386663"/>
            <a:ext cx="343961" cy="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2" name="Connecteur droit avec flèche 41"/>
          <p:cNvCxnSpPr/>
          <p:nvPr/>
        </p:nvCxnSpPr>
        <p:spPr>
          <a:xfrm rot="5400000">
            <a:off x="5971654" y="3458102"/>
            <a:ext cx="343961" cy="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43" name="ZoneTexte 42"/>
          <p:cNvSpPr txBox="1"/>
          <p:nvPr/>
        </p:nvSpPr>
        <p:spPr>
          <a:xfrm>
            <a:off x="1714481" y="2857496"/>
            <a:ext cx="804506" cy="369332"/>
          </a:xfrm>
          <a:prstGeom prst="rect">
            <a:avLst/>
          </a:prstGeom>
          <a:noFill/>
        </p:spPr>
        <p:txBody>
          <a:bodyPr wrap="square" rtlCol="0">
            <a:spAutoFit/>
          </a:bodyPr>
          <a:lstStyle/>
          <a:p>
            <a:r>
              <a:rPr lang="en-GB" dirty="0" smtClean="0"/>
              <a:t>LLOQ</a:t>
            </a:r>
            <a:endParaRPr lang="en-GB" dirty="0"/>
          </a:p>
        </p:txBody>
      </p:sp>
      <p:sp>
        <p:nvSpPr>
          <p:cNvPr id="44" name="ZoneTexte 43"/>
          <p:cNvSpPr txBox="1"/>
          <p:nvPr/>
        </p:nvSpPr>
        <p:spPr>
          <a:xfrm>
            <a:off x="5786446" y="2928934"/>
            <a:ext cx="839679" cy="369332"/>
          </a:xfrm>
          <a:prstGeom prst="rect">
            <a:avLst/>
          </a:prstGeom>
          <a:noFill/>
        </p:spPr>
        <p:txBody>
          <a:bodyPr wrap="square" rtlCol="0">
            <a:spAutoFit/>
          </a:bodyPr>
          <a:lstStyle/>
          <a:p>
            <a:r>
              <a:rPr lang="en-GB" dirty="0" smtClean="0"/>
              <a:t>ULOQ</a:t>
            </a:r>
            <a:endParaRPr lang="en-GB" dirty="0"/>
          </a:p>
        </p:txBody>
      </p:sp>
      <p:sp>
        <p:nvSpPr>
          <p:cNvPr id="52"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
        <p:nvSpPr>
          <p:cNvPr id="45" name="ZoneTexte 44"/>
          <p:cNvSpPr txBox="1"/>
          <p:nvPr/>
        </p:nvSpPr>
        <p:spPr>
          <a:xfrm>
            <a:off x="6215074" y="3916924"/>
            <a:ext cx="468398" cy="369332"/>
          </a:xfrm>
          <a:prstGeom prst="rect">
            <a:avLst/>
          </a:prstGeom>
          <a:noFill/>
        </p:spPr>
        <p:txBody>
          <a:bodyPr wrap="none" rtlCol="0">
            <a:spAutoFit/>
          </a:bodyPr>
          <a:lstStyle/>
          <a:p>
            <a:r>
              <a:rPr lang="en-GB" b="1" dirty="0" smtClean="0"/>
              <a:t>+</a:t>
            </a:r>
            <a:r>
              <a:rPr lang="el-GR" b="1" dirty="0" smtClean="0"/>
              <a:t>λ</a:t>
            </a:r>
            <a:endParaRPr lang="en-GB" b="1" dirty="0"/>
          </a:p>
        </p:txBody>
      </p:sp>
      <p:sp>
        <p:nvSpPr>
          <p:cNvPr id="46" name="ZoneTexte 45"/>
          <p:cNvSpPr txBox="1"/>
          <p:nvPr/>
        </p:nvSpPr>
        <p:spPr>
          <a:xfrm>
            <a:off x="6286512" y="5429264"/>
            <a:ext cx="453970" cy="369332"/>
          </a:xfrm>
          <a:prstGeom prst="rect">
            <a:avLst/>
          </a:prstGeom>
          <a:noFill/>
        </p:spPr>
        <p:txBody>
          <a:bodyPr wrap="none" rtlCol="0">
            <a:spAutoFit/>
          </a:bodyPr>
          <a:lstStyle/>
          <a:p>
            <a:r>
              <a:rPr lang="en-GB" b="1" dirty="0" smtClean="0"/>
              <a:t>- </a:t>
            </a:r>
            <a:r>
              <a:rPr lang="el-GR" b="1" dirty="0" smtClean="0"/>
              <a:t>λ</a:t>
            </a:r>
            <a:endParaRPr lang="en-GB"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normAutofit/>
          </a:bodyPr>
          <a:lstStyle/>
          <a:p>
            <a:r>
              <a:rPr lang="en-US" dirty="0" smtClean="0"/>
              <a:t>EXAMPLE</a:t>
            </a:r>
            <a:endParaRPr lang="en-US" dirty="0"/>
          </a:p>
        </p:txBody>
      </p:sp>
      <p:sp>
        <p:nvSpPr>
          <p:cNvPr id="4" name="Espace réservé du contenu 3"/>
          <p:cNvSpPr>
            <a:spLocks noGrp="1"/>
          </p:cNvSpPr>
          <p:nvPr>
            <p:ph idx="1"/>
          </p:nvPr>
        </p:nvSpPr>
        <p:spPr>
          <a:xfrm>
            <a:off x="385762" y="1961408"/>
            <a:ext cx="8472518" cy="2967790"/>
          </a:xfrm>
        </p:spPr>
        <p:txBody>
          <a:bodyPr>
            <a:normAutofit/>
          </a:bodyPr>
          <a:lstStyle/>
          <a:p>
            <a:pPr algn="just"/>
            <a:r>
              <a:rPr lang="en-US" sz="2200" dirty="0" smtClean="0">
                <a:latin typeface="Times New Roman" pitchFamily="18" charset="0"/>
                <a:cs typeface="Times New Roman" pitchFamily="18" charset="0"/>
              </a:rPr>
              <a:t>Identification of different constituent combined in fixed-dose tablet with thin layer chromatography :</a:t>
            </a:r>
          </a:p>
          <a:p>
            <a:pPr algn="just"/>
            <a:endParaRPr lang="en-US" sz="2200" dirty="0" smtClean="0">
              <a:latin typeface="Times New Roman" pitchFamily="18" charset="0"/>
              <a:cs typeface="Times New Roman" pitchFamily="18" charset="0"/>
            </a:endParaRPr>
          </a:p>
          <a:p>
            <a:pPr lvl="1"/>
            <a:r>
              <a:rPr lang="fr-FR" sz="2200" dirty="0" smtClean="0">
                <a:latin typeface="Times New Roman" pitchFamily="18" charset="0"/>
                <a:cs typeface="Times New Roman" pitchFamily="18" charset="0"/>
              </a:rPr>
              <a:t>First the </a:t>
            </a:r>
            <a:r>
              <a:rPr lang="en-GB" sz="2200" dirty="0" smtClean="0">
                <a:latin typeface="Times New Roman" pitchFamily="18" charset="0"/>
                <a:cs typeface="Times New Roman" pitchFamily="18" charset="0"/>
              </a:rPr>
              <a:t>method</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was</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assaying</a:t>
            </a:r>
            <a:r>
              <a:rPr lang="fr-FR" sz="2200" dirty="0" smtClean="0">
                <a:latin typeface="Times New Roman" pitchFamily="18" charset="0"/>
                <a:cs typeface="Times New Roman" pitchFamily="18" charset="0"/>
              </a:rPr>
              <a:t> </a:t>
            </a:r>
            <a:r>
              <a:rPr lang="en-GB" sz="2200" dirty="0" err="1" smtClean="0">
                <a:latin typeface="Times New Roman" pitchFamily="18" charset="0"/>
                <a:cs typeface="Times New Roman" pitchFamily="18" charset="0"/>
              </a:rPr>
              <a:t>sulfamethoxazole</a:t>
            </a:r>
            <a:r>
              <a:rPr lang="fr-FR" sz="2200" dirty="0" smtClean="0">
                <a:latin typeface="Times New Roman" pitchFamily="18" charset="0"/>
                <a:cs typeface="Times New Roman" pitchFamily="18" charset="0"/>
              </a:rPr>
              <a:t> and </a:t>
            </a:r>
            <a:r>
              <a:rPr lang="en-GB" sz="2200" dirty="0" err="1" smtClean="0">
                <a:latin typeface="Times New Roman" pitchFamily="18" charset="0"/>
                <a:cs typeface="Times New Roman" pitchFamily="18" charset="0"/>
              </a:rPr>
              <a:t>trimethoprim</a:t>
            </a:r>
            <a:r>
              <a:rPr lang="fr-FR" sz="2200" dirty="0" smtClean="0">
                <a:latin typeface="Times New Roman" pitchFamily="18" charset="0"/>
                <a:cs typeface="Times New Roman" pitchFamily="18" charset="0"/>
              </a:rPr>
              <a:t>,</a:t>
            </a:r>
          </a:p>
          <a:p>
            <a:pPr lvl="1"/>
            <a:endParaRPr lang="fr-FR" sz="2200" dirty="0" smtClean="0">
              <a:latin typeface="Times New Roman" pitchFamily="18" charset="0"/>
              <a:cs typeface="Times New Roman" pitchFamily="18" charset="0"/>
            </a:endParaRPr>
          </a:p>
          <a:p>
            <a:pPr lvl="1"/>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Secondly</a:t>
            </a:r>
            <a:r>
              <a:rPr lang="fr-FR" sz="2200" dirty="0" smtClean="0">
                <a:latin typeface="Times New Roman" pitchFamily="18" charset="0"/>
                <a:cs typeface="Times New Roman" pitchFamily="18" charset="0"/>
              </a:rPr>
              <a:t> the </a:t>
            </a:r>
            <a:r>
              <a:rPr lang="en-GB" sz="2200" dirty="0" smtClean="0">
                <a:latin typeface="Times New Roman" pitchFamily="18" charset="0"/>
                <a:cs typeface="Times New Roman" pitchFamily="18" charset="0"/>
              </a:rPr>
              <a:t>method</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assay</a:t>
            </a:r>
            <a:r>
              <a:rPr lang="fr-FR" sz="2200" dirty="0" smtClean="0">
                <a:latin typeface="Times New Roman" pitchFamily="18" charset="0"/>
                <a:cs typeface="Times New Roman" pitchFamily="18" charset="0"/>
              </a:rPr>
              <a:t> </a:t>
            </a:r>
            <a:r>
              <a:rPr lang="en-GB" sz="2200" dirty="0" err="1" smtClean="0">
                <a:latin typeface="Times New Roman" pitchFamily="18" charset="0"/>
                <a:cs typeface="Times New Roman" pitchFamily="18" charset="0"/>
              </a:rPr>
              <a:t>lamivudine</a:t>
            </a:r>
            <a:r>
              <a:rPr lang="fr-FR" sz="2200" dirty="0" smtClean="0">
                <a:latin typeface="Times New Roman" pitchFamily="18" charset="0"/>
                <a:cs typeface="Times New Roman" pitchFamily="18" charset="0"/>
              </a:rPr>
              <a:t>, </a:t>
            </a:r>
            <a:r>
              <a:rPr lang="en-GB" sz="2200" dirty="0" err="1" smtClean="0">
                <a:latin typeface="Times New Roman" pitchFamily="18" charset="0"/>
                <a:cs typeface="Times New Roman" pitchFamily="18" charset="0"/>
              </a:rPr>
              <a:t>stavudine</a:t>
            </a:r>
            <a:r>
              <a:rPr lang="fr-FR" sz="2200" dirty="0" smtClean="0">
                <a:latin typeface="Times New Roman" pitchFamily="18" charset="0"/>
                <a:cs typeface="Times New Roman" pitchFamily="18" charset="0"/>
              </a:rPr>
              <a:t> and </a:t>
            </a:r>
            <a:r>
              <a:rPr lang="fr-FR" sz="2200" dirty="0" err="1" smtClean="0">
                <a:latin typeface="Times New Roman" pitchFamily="18" charset="0"/>
                <a:cs typeface="Times New Roman" pitchFamily="18" charset="0"/>
              </a:rPr>
              <a:t>nevirapine</a:t>
            </a:r>
            <a:r>
              <a:rPr lang="fr-FR" sz="2200" dirty="0" smtClean="0">
                <a:latin typeface="Times New Roman" pitchFamily="18" charset="0"/>
                <a:cs typeface="Times New Roman" pitchFamily="18" charset="0"/>
              </a:rPr>
              <a:t>.</a:t>
            </a: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18</a:t>
            </a:fld>
            <a:endParaRPr lang="fr-BE" dirty="0"/>
          </a:p>
        </p:txBody>
      </p:sp>
      <p:sp>
        <p:nvSpPr>
          <p:cNvPr id="6" name="Rectangle 5"/>
          <p:cNvSpPr/>
          <p:nvPr/>
        </p:nvSpPr>
        <p:spPr>
          <a:xfrm>
            <a:off x="0" y="4643446"/>
            <a:ext cx="9144000" cy="646331"/>
          </a:xfrm>
          <a:prstGeom prst="rect">
            <a:avLst/>
          </a:prstGeom>
        </p:spPr>
        <p:txBody>
          <a:bodyPr wrap="square">
            <a:spAutoFit/>
          </a:bodyPr>
          <a:lstStyle/>
          <a:p>
            <a:r>
              <a:rPr lang="en-US" dirty="0" smtClean="0"/>
              <a:t>D.H. </a:t>
            </a:r>
            <a:r>
              <a:rPr lang="en-US" dirty="0" err="1" smtClean="0"/>
              <a:t>Shewiyo</a:t>
            </a:r>
            <a:r>
              <a:rPr lang="en-US" dirty="0" smtClean="0"/>
              <a:t>, E. </a:t>
            </a:r>
            <a:r>
              <a:rPr lang="en-US" dirty="0" err="1" smtClean="0"/>
              <a:t>Kaale</a:t>
            </a:r>
            <a:r>
              <a:rPr lang="en-US" dirty="0" smtClean="0"/>
              <a:t>, P.G. </a:t>
            </a:r>
            <a:r>
              <a:rPr lang="en-US" dirty="0" err="1" smtClean="0"/>
              <a:t>Risha</a:t>
            </a:r>
            <a:r>
              <a:rPr lang="en-US" dirty="0" smtClean="0"/>
              <a:t>, B. </a:t>
            </a:r>
            <a:r>
              <a:rPr lang="en-US" dirty="0" err="1" smtClean="0"/>
              <a:t>Dejaegher</a:t>
            </a:r>
            <a:r>
              <a:rPr lang="en-US" dirty="0" smtClean="0"/>
              <a:t>, J. De Beer, J. </a:t>
            </a:r>
            <a:r>
              <a:rPr lang="en-US" dirty="0" err="1" smtClean="0"/>
              <a:t>Smeyers-Verbeke</a:t>
            </a:r>
            <a:r>
              <a:rPr lang="en-US" dirty="0" smtClean="0"/>
              <a:t>, Y. Vander </a:t>
            </a:r>
            <a:r>
              <a:rPr lang="en-US" dirty="0" err="1" smtClean="0"/>
              <a:t>Heyden</a:t>
            </a:r>
            <a:r>
              <a:rPr lang="en-US" dirty="0" smtClean="0"/>
              <a:t>, </a:t>
            </a:r>
            <a:r>
              <a:rPr lang="en-US" b="1" dirty="0" smtClean="0"/>
              <a:t>Journal of Chromatography A,</a:t>
            </a:r>
            <a:r>
              <a:rPr lang="en-US" dirty="0" smtClean="0"/>
              <a:t> 1293 (2013) 159-169</a:t>
            </a:r>
            <a:endParaRPr lang="fr-FR" dirty="0" smtClean="0"/>
          </a:p>
        </p:txBody>
      </p:sp>
      <p:sp>
        <p:nvSpPr>
          <p:cNvPr id="10"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785926"/>
            <a:ext cx="8229600" cy="4143404"/>
          </a:xfrm>
        </p:spPr>
        <p:txBody>
          <a:bodyPr>
            <a:normAutofit/>
          </a:bodyPr>
          <a:lstStyle/>
          <a:p>
            <a:pPr marL="457200" indent="-457200" algn="just">
              <a:buFont typeface="Arial" pitchFamily="34" charset="0"/>
              <a:buChar char="•"/>
            </a:pPr>
            <a:r>
              <a:rPr lang="en-US" sz="2200" dirty="0" smtClean="0">
                <a:latin typeface="Times New Roman" pitchFamily="18" charset="0"/>
                <a:cs typeface="Times New Roman" pitchFamily="18" charset="0"/>
              </a:rPr>
              <a:t>The acceptance limits was set at ±5%.</a:t>
            </a:r>
          </a:p>
          <a:p>
            <a:pPr marL="457200" indent="-457200" algn="just">
              <a:buFont typeface="Arial" pitchFamily="34" charset="0"/>
              <a:buChar char="•"/>
            </a:pPr>
            <a:endParaRPr lang="en-US" sz="2200" dirty="0" smtClean="0">
              <a:latin typeface="Times New Roman" pitchFamily="18" charset="0"/>
              <a:cs typeface="Times New Roman" pitchFamily="18" charset="0"/>
            </a:endParaRPr>
          </a:p>
          <a:p>
            <a:pPr marL="457200" indent="-457200" algn="just">
              <a:buFont typeface="Arial" pitchFamily="34" charset="0"/>
              <a:buChar char="•"/>
            </a:pPr>
            <a:r>
              <a:rPr lang="en-US" sz="2200" dirty="0" smtClean="0">
                <a:latin typeface="Times New Roman" pitchFamily="18" charset="0"/>
                <a:cs typeface="Times New Roman" pitchFamily="18" charset="0"/>
              </a:rPr>
              <a:t>The structure plan was chosen for calibration and validation:  assays realized at 3 levels of concentration, on 6 days with 3 replicates.</a:t>
            </a:r>
          </a:p>
          <a:p>
            <a:pPr marL="457200" indent="-457200" algn="just">
              <a:buFont typeface="Arial" pitchFamily="34" charset="0"/>
              <a:buChar char="•"/>
            </a:pPr>
            <a:endParaRPr lang="en-US" sz="2200" dirty="0" smtClean="0">
              <a:latin typeface="Times New Roman" pitchFamily="18" charset="0"/>
              <a:cs typeface="Times New Roman" pitchFamily="18" charset="0"/>
            </a:endParaRPr>
          </a:p>
          <a:p>
            <a:pPr marL="457200" indent="-457200" algn="just">
              <a:buFont typeface="Arial" pitchFamily="34" charset="0"/>
              <a:buChar char="•"/>
            </a:pPr>
            <a:r>
              <a:rPr lang="en-US" sz="2200" dirty="0" smtClean="0">
                <a:latin typeface="Times New Roman" pitchFamily="18" charset="0"/>
                <a:cs typeface="Times New Roman" pitchFamily="18" charset="0"/>
              </a:rPr>
              <a:t>As decision rule, we have selected 4-6-20 rule (i.e. β = 66.7% and </a:t>
            </a:r>
            <a:r>
              <a:rPr lang="fr-FR" sz="2200" dirty="0" smtClean="0">
                <a:latin typeface="Times New Roman" pitchFamily="18" charset="0"/>
                <a:cs typeface="Times New Roman" pitchFamily="18" charset="0"/>
              </a:rPr>
              <a:t>γ</a:t>
            </a:r>
            <a:r>
              <a:rPr lang="en-US" sz="2200" dirty="0" smtClean="0">
                <a:latin typeface="Times New Roman" pitchFamily="18" charset="0"/>
                <a:cs typeface="Times New Roman" pitchFamily="18" charset="0"/>
              </a:rPr>
              <a:t> = 90%)  </a:t>
            </a:r>
          </a:p>
          <a:p>
            <a:pPr marL="457200" indent="-457200" algn="just">
              <a:buFont typeface="Arial" pitchFamily="34" charset="0"/>
              <a:buChar char="•"/>
            </a:pPr>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A straight-line response function was estimated for each compound based on the results of the calibration </a:t>
            </a:r>
            <a:r>
              <a:rPr lang="en-GB" sz="2200" dirty="0" smtClean="0">
                <a:latin typeface="Times New Roman" pitchFamily="18" charset="0"/>
                <a:cs typeface="Times New Roman" pitchFamily="18" charset="0"/>
              </a:rPr>
              <a:t>standards</a:t>
            </a:r>
            <a:r>
              <a:rPr lang="en-GB" sz="2200" dirty="0">
                <a:latin typeface="Times New Roman" pitchFamily="18" charset="0"/>
                <a:cs typeface="Times New Roman" pitchFamily="18" charset="0"/>
              </a:rPr>
              <a:t>.</a:t>
            </a:r>
            <a:endParaRPr lang="en-GB" sz="2200" dirty="0" smtClean="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19</a:t>
            </a:fld>
            <a:endParaRPr lang="fr-BE" dirty="0"/>
          </a:p>
        </p:txBody>
      </p:sp>
      <p:sp>
        <p:nvSpPr>
          <p:cNvPr id="5" name="Titre 1"/>
          <p:cNvSpPr>
            <a:spLocks noGrp="1"/>
          </p:cNvSpPr>
          <p:nvPr>
            <p:ph type="title"/>
          </p:nvPr>
        </p:nvSpPr>
        <p:spPr>
          <a:xfrm>
            <a:off x="457200" y="500042"/>
            <a:ext cx="8229600" cy="1066800"/>
          </a:xfrm>
        </p:spPr>
        <p:txBody>
          <a:bodyPr>
            <a:normAutofit/>
          </a:bodyPr>
          <a:lstStyle/>
          <a:p>
            <a:r>
              <a:rPr lang="en-US" dirty="0" smtClean="0"/>
              <a:t>EXAMPLE	</a:t>
            </a:r>
            <a:endParaRPr lang="en-US" dirty="0"/>
          </a:p>
        </p:txBody>
      </p:sp>
      <p:sp>
        <p:nvSpPr>
          <p:cNvPr id="9"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CF4668DC-857F-487D-BFFA-8C0CA5037977}" type="slidenum">
              <a:rPr lang="fr-BE" smtClean="0"/>
              <a:pPr/>
              <a:t>20</a:t>
            </a:fld>
            <a:endParaRPr lang="fr-BE" dirty="0"/>
          </a:p>
        </p:txBody>
      </p:sp>
      <p:sp>
        <p:nvSpPr>
          <p:cNvPr id="6" name="Titre 1"/>
          <p:cNvSpPr>
            <a:spLocks noGrp="1"/>
          </p:cNvSpPr>
          <p:nvPr>
            <p:ph type="title"/>
          </p:nvPr>
        </p:nvSpPr>
        <p:spPr>
          <a:xfrm>
            <a:off x="457200" y="500042"/>
            <a:ext cx="8229600" cy="1066800"/>
          </a:xfrm>
        </p:spPr>
        <p:txBody>
          <a:bodyPr>
            <a:normAutofit/>
          </a:bodyPr>
          <a:lstStyle/>
          <a:p>
            <a:r>
              <a:rPr lang="en-US" dirty="0" smtClean="0"/>
              <a:t>EXAMPLE	</a:t>
            </a:r>
            <a:endParaRPr lang="en-US" dirty="0"/>
          </a:p>
        </p:txBody>
      </p:sp>
      <p:sp>
        <p:nvSpPr>
          <p:cNvPr id="8" name="Rectangle 7"/>
          <p:cNvSpPr/>
          <p:nvPr/>
        </p:nvSpPr>
        <p:spPr>
          <a:xfrm>
            <a:off x="500034" y="5374203"/>
            <a:ext cx="8143932" cy="769441"/>
          </a:xfrm>
          <a:prstGeom prst="rect">
            <a:avLst/>
          </a:prstGeom>
        </p:spPr>
        <p:txBody>
          <a:bodyPr wrap="square">
            <a:spAutoFit/>
          </a:bodyPr>
          <a:lstStyle/>
          <a:p>
            <a:pPr algn="just"/>
            <a:r>
              <a:rPr lang="en-US" sz="2200" dirty="0" smtClean="0">
                <a:latin typeface="Times New Roman" pitchFamily="18" charset="0"/>
                <a:cs typeface="Times New Roman" pitchFamily="18" charset="0"/>
              </a:rPr>
              <a:t>The uncertainty limits (%) obtained did not exceed the acceptance limits of 5%.</a:t>
            </a:r>
            <a:endParaRPr lang="fr-FR" sz="2200" b="1" dirty="0">
              <a:latin typeface="Times New Roman" pitchFamily="18" charset="0"/>
              <a:cs typeface="Times New Roman" pitchFamily="18" charset="0"/>
            </a:endParaRPr>
          </a:p>
        </p:txBody>
      </p:sp>
      <p:sp>
        <p:nvSpPr>
          <p:cNvPr id="12"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graphicFrame>
        <p:nvGraphicFramePr>
          <p:cNvPr id="13" name="Tableau 12"/>
          <p:cNvGraphicFramePr>
            <a:graphicFrameLocks noGrp="1"/>
          </p:cNvGraphicFramePr>
          <p:nvPr/>
        </p:nvGraphicFramePr>
        <p:xfrm>
          <a:off x="428596" y="1428736"/>
          <a:ext cx="8358245" cy="3718575"/>
        </p:xfrm>
        <a:graphic>
          <a:graphicData uri="http://schemas.openxmlformats.org/drawingml/2006/table">
            <a:tbl>
              <a:tblPr/>
              <a:tblGrid>
                <a:gridCol w="2782399"/>
                <a:gridCol w="2292250"/>
                <a:gridCol w="1641798"/>
                <a:gridCol w="1641798"/>
              </a:tblGrid>
              <a:tr h="209550">
                <a:tc gridSpan="4">
                  <a:txBody>
                    <a:bodyPr/>
                    <a:lstStyle/>
                    <a:p>
                      <a:pPr algn="l">
                        <a:lnSpc>
                          <a:spcPct val="150000"/>
                        </a:lnSpc>
                        <a:spcAft>
                          <a:spcPts val="0"/>
                        </a:spcAft>
                      </a:pPr>
                      <a:r>
                        <a:rPr lang="en-US" sz="1400" b="1" dirty="0">
                          <a:solidFill>
                            <a:srgbClr val="000000"/>
                          </a:solidFill>
                          <a:latin typeface="Times New Roman"/>
                          <a:ea typeface="Times New Roman"/>
                          <a:cs typeface="Times New Roman"/>
                        </a:rPr>
                        <a:t>S</a:t>
                      </a:r>
                      <a:r>
                        <a:rPr lang="en-US" sz="1600" b="1" dirty="0">
                          <a:solidFill>
                            <a:srgbClr val="000000"/>
                          </a:solidFill>
                          <a:latin typeface="Times New Roman"/>
                          <a:ea typeface="Times New Roman"/>
                          <a:cs typeface="Times New Roman"/>
                        </a:rPr>
                        <a:t>ulfamethoxazole (SMX)</a:t>
                      </a:r>
                      <a:endParaRPr lang="fr-FR" sz="16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434340">
                <a:tc>
                  <a:txBody>
                    <a:bodyPr/>
                    <a:lstStyle/>
                    <a:p>
                      <a:pPr algn="l">
                        <a:lnSpc>
                          <a:spcPct val="150000"/>
                        </a:lnSpc>
                        <a:spcAft>
                          <a:spcPts val="0"/>
                        </a:spcAft>
                      </a:pPr>
                      <a:r>
                        <a:rPr kumimoji="0" lang="en-US" sz="1100" b="1" kern="1200" dirty="0" smtClean="0">
                          <a:solidFill>
                            <a:srgbClr val="000000"/>
                          </a:solidFill>
                          <a:latin typeface="Times New Roman"/>
                          <a:ea typeface="Times New Roman"/>
                          <a:cs typeface="Times New Roman"/>
                        </a:rPr>
                        <a:t>Concentration (</a:t>
                      </a:r>
                      <a:r>
                        <a:rPr kumimoji="0" lang="en-US" sz="1100" b="1" kern="1200" dirty="0" err="1" smtClean="0">
                          <a:solidFill>
                            <a:srgbClr val="000000"/>
                          </a:solidFill>
                          <a:latin typeface="Times New Roman"/>
                          <a:ea typeface="Times New Roman"/>
                          <a:cs typeface="Times New Roman"/>
                        </a:rPr>
                        <a:t>ng</a:t>
                      </a:r>
                      <a:r>
                        <a:rPr kumimoji="0" lang="en-US" sz="1100" b="1" kern="1200" dirty="0" smtClean="0">
                          <a:solidFill>
                            <a:srgbClr val="000000"/>
                          </a:solidFill>
                          <a:latin typeface="Times New Roman"/>
                          <a:ea typeface="Times New Roman"/>
                          <a:cs typeface="Times New Roman"/>
                        </a:rPr>
                        <a:t>/spot</a:t>
                      </a:r>
                      <a:r>
                        <a:rPr kumimoji="0" lang="en-US" sz="1100" b="1" kern="1200" dirty="0">
                          <a:solidFill>
                            <a:srgbClr val="000000"/>
                          </a:solidFill>
                          <a:latin typeface="Times New Roman"/>
                          <a:ea typeface="Times New Roman"/>
                          <a:cs typeface="Times New Roman"/>
                        </a:rPr>
                        <a:t>)</a:t>
                      </a:r>
                      <a:endParaRPr kumimoji="0" lang="fr-FR" sz="1100" b="1" kern="120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GB" sz="1100" b="1" noProof="0" dirty="0" smtClean="0">
                          <a:solidFill>
                            <a:srgbClr val="000000"/>
                          </a:solidFill>
                          <a:latin typeface="Times New Roman"/>
                          <a:ea typeface="Times New Roman"/>
                          <a:cs typeface="Times New Roman"/>
                        </a:rPr>
                        <a:t>Uncertainty Limit</a:t>
                      </a:r>
                      <a:endParaRPr lang="en-GB" sz="1100" noProof="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a:ea typeface="Times New Roman"/>
                          <a:cs typeface="Times New Roman"/>
                        </a:rPr>
                        <a:t>Decision</a:t>
                      </a:r>
                      <a:endParaRPr lang="fr-FR" sz="110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100" b="1" dirty="0" smtClean="0">
                          <a:solidFill>
                            <a:srgbClr val="000000"/>
                          </a:solidFill>
                          <a:latin typeface="Times New Roman" pitchFamily="18" charset="0"/>
                          <a:ea typeface="Times New Roman"/>
                          <a:cs typeface="Times New Roman" pitchFamily="18" charset="0"/>
                        </a:rPr>
                        <a:t>Relative expanded uncertainty %</a:t>
                      </a:r>
                      <a:endParaRPr lang="fr-FR" sz="1100" noProof="0" dirty="0" smtClean="0">
                        <a:solidFill>
                          <a:srgbClr val="000000"/>
                        </a:solidFill>
                        <a:latin typeface="Times New Roman" pitchFamily="18" charset="0"/>
                        <a:ea typeface="Times New Roman"/>
                        <a:cs typeface="Times New Roman"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120</a:t>
                      </a:r>
                      <a:endParaRPr lang="fr-FR" sz="1400" dirty="0">
                        <a:solidFill>
                          <a:srgbClr val="000000"/>
                        </a:solidFill>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[-2.79 , 2.11]</a:t>
                      </a:r>
                      <a:endParaRPr lang="fr-FR" sz="1400" dirty="0">
                        <a:solidFill>
                          <a:srgbClr val="000000"/>
                        </a:solidFill>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nchor="ctr">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3.11</a:t>
                      </a:r>
                      <a:endParaRPr lang="fr-FR" sz="1400" dirty="0">
                        <a:solidFill>
                          <a:srgbClr val="000000"/>
                        </a:solidFill>
                        <a:latin typeface="Times New Roman"/>
                        <a:ea typeface="Times New Roman"/>
                        <a:cs typeface="Times New Roman"/>
                      </a:endParaRPr>
                    </a:p>
                  </a:txBody>
                  <a:tcPr marL="68580" marR="68580" marT="0" marB="0" anchor="ctr">
                    <a:lnL>
                      <a:noFill/>
                    </a:lnL>
                    <a:lnR>
                      <a:noFill/>
                    </a:lnR>
                    <a:lnT>
                      <a:noFill/>
                    </a:lnT>
                    <a:lnB>
                      <a:noFill/>
                    </a:lnB>
                    <a:solidFill>
                      <a:srgbClr val="FFFFFF"/>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150</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[-1.83 , 1.00]</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2.42</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180</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[-0.10 , 1.35]</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1.49</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r>
              <a:tr h="426735">
                <a:tc gridSpan="2">
                  <a:txBody>
                    <a:bodyPr/>
                    <a:lstStyle/>
                    <a:p>
                      <a:pPr algn="l">
                        <a:lnSpc>
                          <a:spcPct val="150000"/>
                        </a:lnSpc>
                        <a:spcAft>
                          <a:spcPts val="0"/>
                        </a:spcAft>
                      </a:pPr>
                      <a:r>
                        <a:rPr lang="en-US" sz="1400" b="1" dirty="0" smtClean="0">
                          <a:solidFill>
                            <a:srgbClr val="000000"/>
                          </a:solidFill>
                          <a:latin typeface="Times New Roman"/>
                          <a:ea typeface="Times New Roman"/>
                          <a:cs typeface="Times New Roman"/>
                        </a:rPr>
                        <a:t>T</a:t>
                      </a:r>
                      <a:r>
                        <a:rPr lang="en-US" sz="1600" b="1" dirty="0" smtClean="0">
                          <a:solidFill>
                            <a:srgbClr val="000000"/>
                          </a:solidFill>
                          <a:latin typeface="Times New Roman"/>
                          <a:ea typeface="Times New Roman"/>
                          <a:cs typeface="Times New Roman"/>
                        </a:rPr>
                        <a:t>rimethoprim</a:t>
                      </a:r>
                      <a:r>
                        <a:rPr lang="en-US" sz="1400" b="1" dirty="0" smtClean="0">
                          <a:solidFill>
                            <a:srgbClr val="000000"/>
                          </a:solidFill>
                          <a:latin typeface="Times New Roman"/>
                          <a:ea typeface="Times New Roman"/>
                          <a:cs typeface="Times New Roman"/>
                        </a:rPr>
                        <a:t>e</a:t>
                      </a:r>
                      <a:r>
                        <a:rPr lang="en-US" sz="1600" b="1" dirty="0" smtClean="0">
                          <a:solidFill>
                            <a:srgbClr val="000000"/>
                          </a:solidFill>
                          <a:latin typeface="Times New Roman"/>
                          <a:ea typeface="Times New Roman"/>
                          <a:cs typeface="Times New Roman"/>
                        </a:rPr>
                        <a:t> </a:t>
                      </a:r>
                      <a:r>
                        <a:rPr lang="en-US" sz="1600" b="1" dirty="0">
                          <a:solidFill>
                            <a:srgbClr val="000000"/>
                          </a:solidFill>
                          <a:latin typeface="Times New Roman"/>
                          <a:ea typeface="Times New Roman"/>
                          <a:cs typeface="Times New Roman"/>
                        </a:rPr>
                        <a:t>(TMP</a:t>
                      </a:r>
                      <a:r>
                        <a:rPr lang="en-US" sz="1600" b="1" dirty="0" smtClean="0">
                          <a:solidFill>
                            <a:srgbClr val="000000"/>
                          </a:solidFill>
                          <a:latin typeface="Times New Roman"/>
                          <a:ea typeface="Times New Roman"/>
                          <a:cs typeface="Times New Roman"/>
                        </a:rPr>
                        <a: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a:txBody>
                    <a:bodyPr/>
                    <a:lstStyle/>
                    <a:p>
                      <a:pPr algn="l">
                        <a:lnSpc>
                          <a:spcPct val="150000"/>
                        </a:lnSpc>
                        <a:spcAft>
                          <a:spcPts val="0"/>
                        </a:spcAft>
                      </a:pPr>
                      <a:r>
                        <a:rPr lang="en-US" sz="1100" dirty="0">
                          <a:solidFill>
                            <a:srgbClr val="000000"/>
                          </a:solidFill>
                          <a:latin typeface="Times New Roman"/>
                          <a:ea typeface="Times New Roman"/>
                          <a:cs typeface="Times New Roman"/>
                        </a:rPr>
                        <a:t> </a:t>
                      </a:r>
                      <a:endParaRPr lang="fr-FR" sz="12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100" dirty="0">
                          <a:solidFill>
                            <a:srgbClr val="000000"/>
                          </a:solidFill>
                          <a:latin typeface="Times New Roman"/>
                          <a:ea typeface="Times New Roman"/>
                          <a:cs typeface="Times New Roman"/>
                        </a:rPr>
                        <a:t> </a:t>
                      </a:r>
                      <a:endParaRPr lang="fr-FR" sz="12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09550">
                <a:tc>
                  <a:txBody>
                    <a:bodyPr/>
                    <a:lstStyle/>
                    <a:p>
                      <a:pPr marL="0" algn="ctr" rtl="0" eaLnBrk="1" latinLnBrk="0" hangingPunct="1">
                        <a:lnSpc>
                          <a:spcPct val="150000"/>
                        </a:lnSpc>
                        <a:spcAft>
                          <a:spcPts val="0"/>
                        </a:spcAft>
                      </a:pPr>
                      <a:r>
                        <a:rPr kumimoji="0" lang="en-US" sz="1100" b="1" kern="1200" noProof="0" dirty="0" smtClean="0">
                          <a:solidFill>
                            <a:srgbClr val="000000"/>
                          </a:solidFill>
                          <a:latin typeface="Times New Roman"/>
                          <a:ea typeface="Times New Roman"/>
                          <a:cs typeface="Times New Roman"/>
                        </a:rPr>
                        <a:t>Concentration (ng/spot)</a:t>
                      </a:r>
                      <a:endParaRPr kumimoji="0" lang="fr-FR" sz="1100" b="1" kern="1200" noProof="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kumimoji="0" lang="en-GB" sz="1100" b="1" kern="1200" noProof="0" dirty="0" smtClean="0">
                          <a:solidFill>
                            <a:srgbClr val="000000"/>
                          </a:solidFill>
                          <a:latin typeface="Times New Roman"/>
                          <a:ea typeface="Times New Roman"/>
                          <a:cs typeface="Times New Roman"/>
                        </a:rPr>
                        <a:t>Uncertainty</a:t>
                      </a:r>
                      <a:r>
                        <a:rPr kumimoji="0" lang="en-GB" sz="1100" b="1" kern="1200" baseline="0" noProof="0" dirty="0" smtClean="0">
                          <a:solidFill>
                            <a:srgbClr val="000000"/>
                          </a:solidFill>
                          <a:latin typeface="Times New Roman"/>
                          <a:ea typeface="Times New Roman"/>
                          <a:cs typeface="Times New Roman"/>
                        </a:rPr>
                        <a:t> </a:t>
                      </a:r>
                      <a:r>
                        <a:rPr kumimoji="0" lang="en-GB" sz="1100" b="1" kern="1200" noProof="0" dirty="0" smtClean="0">
                          <a:solidFill>
                            <a:srgbClr val="000000"/>
                          </a:solidFill>
                          <a:latin typeface="Times New Roman"/>
                          <a:ea typeface="Times New Roman"/>
                          <a:cs typeface="Times New Roman"/>
                        </a:rPr>
                        <a:t>Limit</a:t>
                      </a:r>
                      <a:endParaRPr kumimoji="0" lang="en-GB" sz="1100" b="1" kern="1200" noProof="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a:ea typeface="Times New Roman"/>
                          <a:cs typeface="Times New Roman"/>
                        </a:rPr>
                        <a:t> Decision</a:t>
                      </a:r>
                      <a:endParaRPr lang="fr-FR" sz="1100" dirty="0">
                        <a:solidFill>
                          <a:srgbClr val="000000"/>
                        </a:solidFill>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100" b="1" dirty="0" smtClean="0">
                          <a:solidFill>
                            <a:srgbClr val="000000"/>
                          </a:solidFill>
                          <a:latin typeface="Times New Roman" pitchFamily="18" charset="0"/>
                          <a:ea typeface="Times New Roman"/>
                          <a:cs typeface="Times New Roman" pitchFamily="18" charset="0"/>
                        </a:rPr>
                        <a:t>Relative expanded uncertainty %</a:t>
                      </a:r>
                      <a:endParaRPr lang="fr-FR" sz="1100" noProof="0" dirty="0" smtClean="0">
                        <a:solidFill>
                          <a:srgbClr val="000000"/>
                        </a:solidFill>
                        <a:latin typeface="Times New Roman" pitchFamily="18" charset="0"/>
                        <a:ea typeface="Times New Roman"/>
                        <a:cs typeface="Times New Roman"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150</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[-2.68 , 3.31]</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5.08</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chemeClr val="accent3">
                        <a:lumMod val="40000"/>
                        <a:lumOff val="60000"/>
                      </a:schemeClr>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180</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[-3.09 , 2.19]</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5.16</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a:noFill/>
                    </a:lnB>
                    <a:solidFill>
                      <a:schemeClr val="accent3">
                        <a:lumMod val="40000"/>
                        <a:lumOff val="60000"/>
                      </a:schemeClr>
                    </a:solidFill>
                  </a:tcPr>
                </a:tc>
              </a:tr>
              <a:tr h="209550">
                <a:tc>
                  <a:txBody>
                    <a:bodyPr/>
                    <a:lstStyle/>
                    <a:p>
                      <a:pPr algn="ctr">
                        <a:lnSpc>
                          <a:spcPct val="150000"/>
                        </a:lnSpc>
                        <a:spcAft>
                          <a:spcPts val="0"/>
                        </a:spcAft>
                      </a:pPr>
                      <a:r>
                        <a:rPr lang="en-US" sz="1400" dirty="0">
                          <a:solidFill>
                            <a:srgbClr val="000000"/>
                          </a:solidFill>
                          <a:latin typeface="Times New Roman"/>
                          <a:ea typeface="Times New Roman"/>
                          <a:cs typeface="Times New Roman"/>
                        </a:rPr>
                        <a:t>216</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[-2.74 , 2.58]</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400" dirty="0"/>
                        <a:t>Valid</a:t>
                      </a:r>
                      <a:endParaRPr lang="fr-FR" sz="1400" dirty="0"/>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Aft>
                          <a:spcPts val="0"/>
                        </a:spcAft>
                      </a:pPr>
                      <a:r>
                        <a:rPr lang="en-US" sz="1400" dirty="0">
                          <a:solidFill>
                            <a:srgbClr val="000000"/>
                          </a:solidFill>
                          <a:latin typeface="Times New Roman"/>
                          <a:ea typeface="Times New Roman"/>
                          <a:cs typeface="Times New Roman"/>
                        </a:rPr>
                        <a:t>6.08</a:t>
                      </a:r>
                      <a:endParaRPr lang="fr-FR" sz="1400" dirty="0">
                        <a:solidFill>
                          <a:srgbClr val="000000"/>
                        </a:solidFill>
                        <a:latin typeface="Times New Roman"/>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dirty="0" smtClean="0"/>
              <a:t>EXAMPLE</a:t>
            </a:r>
            <a:endParaRPr lang="fr-FR" dirty="0"/>
          </a:p>
        </p:txBody>
      </p:sp>
      <p:graphicFrame>
        <p:nvGraphicFramePr>
          <p:cNvPr id="4" name="Graphique 3"/>
          <p:cNvGraphicFramePr/>
          <p:nvPr/>
        </p:nvGraphicFramePr>
        <p:xfrm>
          <a:off x="-32" y="1643050"/>
          <a:ext cx="4857784" cy="20717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aphique 4"/>
          <p:cNvGraphicFramePr/>
          <p:nvPr/>
        </p:nvGraphicFramePr>
        <p:xfrm>
          <a:off x="-142908" y="4000504"/>
          <a:ext cx="5000660" cy="1979489"/>
        </p:xfrm>
        <a:graphic>
          <a:graphicData uri="http://schemas.openxmlformats.org/drawingml/2006/chart">
            <c:chart xmlns:c="http://schemas.openxmlformats.org/drawingml/2006/chart" xmlns:r="http://schemas.openxmlformats.org/officeDocument/2006/relationships" r:id="rId4"/>
          </a:graphicData>
        </a:graphic>
      </p:graphicFrame>
      <p:sp>
        <p:nvSpPr>
          <p:cNvPr id="10" name="ZoneTexte 9"/>
          <p:cNvSpPr txBox="1"/>
          <p:nvPr/>
        </p:nvSpPr>
        <p:spPr>
          <a:xfrm>
            <a:off x="4929190" y="2752737"/>
            <a:ext cx="4000528" cy="3477875"/>
          </a:xfrm>
          <a:prstGeom prst="rect">
            <a:avLst/>
          </a:prstGeom>
          <a:noFill/>
        </p:spPr>
        <p:txBody>
          <a:bodyPr wrap="square" rtlCol="0">
            <a:spAutoFit/>
          </a:bodyPr>
          <a:lstStyle/>
          <a:p>
            <a:r>
              <a:rPr lang="en-US" sz="2200" b="1" dirty="0" smtClean="0">
                <a:latin typeface="Times New Roman" pitchFamily="18" charset="0"/>
                <a:cs typeface="Times New Roman" pitchFamily="18" charset="0"/>
              </a:rPr>
              <a:t>Figure 1</a:t>
            </a:r>
            <a:r>
              <a:rPr lang="en-US" sz="2200" dirty="0" smtClean="0">
                <a:latin typeface="Times New Roman" pitchFamily="18" charset="0"/>
                <a:cs typeface="Times New Roman" pitchFamily="18" charset="0"/>
              </a:rPr>
              <a:t> Uncertainty profile  for the determination of </a:t>
            </a:r>
          </a:p>
          <a:p>
            <a:endParaRPr lang="en-US" sz="2200" b="1" dirty="0" smtClean="0">
              <a:latin typeface="Times New Roman" pitchFamily="18" charset="0"/>
              <a:cs typeface="Times New Roman" pitchFamily="18" charset="0"/>
            </a:endParaRPr>
          </a:p>
          <a:p>
            <a:pPr algn="just"/>
            <a:r>
              <a:rPr lang="en-US" sz="2200" b="1" dirty="0" smtClean="0">
                <a:latin typeface="Times New Roman" pitchFamily="18" charset="0"/>
                <a:cs typeface="Times New Roman" pitchFamily="18" charset="0"/>
              </a:rPr>
              <a:t>Sulfaméthoxazole and</a:t>
            </a:r>
          </a:p>
          <a:p>
            <a:pPr algn="just"/>
            <a:r>
              <a:rPr lang="en-US" sz="2200" b="1" dirty="0" smtClean="0">
                <a:latin typeface="Times New Roman" pitchFamily="18" charset="0"/>
                <a:cs typeface="Times New Roman" pitchFamily="18" charset="0"/>
              </a:rPr>
              <a:t> Trimethoprim </a:t>
            </a:r>
            <a:r>
              <a:rPr lang="en-US" sz="2200" dirty="0" smtClean="0">
                <a:latin typeface="Times New Roman" pitchFamily="18" charset="0"/>
                <a:cs typeface="Times New Roman" pitchFamily="18" charset="0"/>
              </a:rPr>
              <a:t>in the tablet </a:t>
            </a:r>
          </a:p>
          <a:p>
            <a:pPr algn="just"/>
            <a:r>
              <a:rPr lang="en-US" sz="2200" dirty="0" smtClean="0">
                <a:latin typeface="Times New Roman" pitchFamily="18" charset="0"/>
                <a:cs typeface="Times New Roman" pitchFamily="18" charset="0"/>
              </a:rPr>
              <a:t>combination drug.</a:t>
            </a:r>
          </a:p>
          <a:p>
            <a:endParaRPr lang="en-US" sz="2200" b="1" dirty="0" smtClean="0">
              <a:latin typeface="Times New Roman" pitchFamily="18" charset="0"/>
              <a:cs typeface="Times New Roman" pitchFamily="18" charset="0"/>
            </a:endParaRPr>
          </a:p>
          <a:p>
            <a:endParaRPr lang="en-US" sz="2200" dirty="0" smtClean="0">
              <a:latin typeface="Times New Roman" pitchFamily="18" charset="0"/>
              <a:cs typeface="Times New Roman" pitchFamily="18" charset="0"/>
            </a:endParaRPr>
          </a:p>
          <a:p>
            <a:r>
              <a:rPr lang="en-US" sz="2200" dirty="0" smtClean="0">
                <a:latin typeface="Times New Roman" pitchFamily="18" charset="0"/>
                <a:cs typeface="Times New Roman" pitchFamily="18" charset="0"/>
              </a:rPr>
              <a:t>Acceptance limits  are set at 5%.</a:t>
            </a:r>
            <a:endParaRPr lang="fr-FR" sz="2200" dirty="0" smtClean="0">
              <a:latin typeface="Times New Roman" pitchFamily="18" charset="0"/>
              <a:cs typeface="Times New Roman" pitchFamily="18" charset="0"/>
            </a:endParaRPr>
          </a:p>
          <a:p>
            <a:endParaRPr lang="en-GB" sz="2200" dirty="0"/>
          </a:p>
        </p:txBody>
      </p:sp>
      <p:sp>
        <p:nvSpPr>
          <p:cNvPr id="8" name="Espace réservé du numéro de diapositive 7"/>
          <p:cNvSpPr>
            <a:spLocks noGrp="1"/>
          </p:cNvSpPr>
          <p:nvPr>
            <p:ph type="sldNum" sz="quarter" idx="12"/>
          </p:nvPr>
        </p:nvSpPr>
        <p:spPr/>
        <p:txBody>
          <a:bodyPr/>
          <a:lstStyle/>
          <a:p>
            <a:fld id="{CF4668DC-857F-487D-BFFA-8C0CA5037977}" type="slidenum">
              <a:rPr lang="fr-BE" smtClean="0"/>
              <a:pPr/>
              <a:t>21</a:t>
            </a:fld>
            <a:endParaRPr lang="fr-BE" dirty="0"/>
          </a:p>
        </p:txBody>
      </p:sp>
      <p:sp>
        <p:nvSpPr>
          <p:cNvPr id="12"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CF4668DC-857F-487D-BFFA-8C0CA5037977}" type="slidenum">
              <a:rPr lang="fr-BE" smtClean="0"/>
              <a:pPr/>
              <a:t>22</a:t>
            </a:fld>
            <a:endParaRPr lang="fr-BE" dirty="0"/>
          </a:p>
        </p:txBody>
      </p:sp>
      <p:sp>
        <p:nvSpPr>
          <p:cNvPr id="6" name="Titre 1"/>
          <p:cNvSpPr>
            <a:spLocks noGrp="1"/>
          </p:cNvSpPr>
          <p:nvPr>
            <p:ph type="title"/>
          </p:nvPr>
        </p:nvSpPr>
        <p:spPr>
          <a:xfrm>
            <a:off x="457200" y="285728"/>
            <a:ext cx="8229600" cy="1066800"/>
          </a:xfrm>
        </p:spPr>
        <p:txBody>
          <a:bodyPr/>
          <a:lstStyle/>
          <a:p>
            <a:r>
              <a:rPr lang="en-US" dirty="0" smtClean="0"/>
              <a:t>EXAMPLE</a:t>
            </a:r>
            <a:endParaRPr lang="fr-FR" dirty="0"/>
          </a:p>
        </p:txBody>
      </p:sp>
      <p:graphicFrame>
        <p:nvGraphicFramePr>
          <p:cNvPr id="7" name="Tableau 6"/>
          <p:cNvGraphicFramePr>
            <a:graphicFrameLocks noGrp="1"/>
          </p:cNvGraphicFramePr>
          <p:nvPr/>
        </p:nvGraphicFramePr>
        <p:xfrm>
          <a:off x="1357290" y="1071546"/>
          <a:ext cx="6768000" cy="4937760"/>
        </p:xfrm>
        <a:graphic>
          <a:graphicData uri="http://schemas.openxmlformats.org/drawingml/2006/table">
            <a:tbl>
              <a:tblPr/>
              <a:tblGrid>
                <a:gridCol w="1692000"/>
                <a:gridCol w="1692000"/>
                <a:gridCol w="1692000"/>
                <a:gridCol w="1692000"/>
              </a:tblGrid>
              <a:tr h="216000">
                <a:tc gridSpan="4">
                  <a:txBody>
                    <a:bodyPr/>
                    <a:lstStyle/>
                    <a:p>
                      <a:pPr algn="just">
                        <a:lnSpc>
                          <a:spcPct val="150000"/>
                        </a:lnSpc>
                        <a:spcAft>
                          <a:spcPts val="0"/>
                        </a:spcAft>
                      </a:pPr>
                      <a:r>
                        <a:rPr lang="en-US" sz="1400" b="1" dirty="0" err="1" smtClean="0">
                          <a:solidFill>
                            <a:srgbClr val="000000"/>
                          </a:solidFill>
                          <a:latin typeface="Times New Roman" pitchFamily="18" charset="0"/>
                          <a:ea typeface="Times New Roman"/>
                          <a:cs typeface="Times New Roman" pitchFamily="18" charset="0"/>
                        </a:rPr>
                        <a:t>Lamivudine</a:t>
                      </a:r>
                      <a:r>
                        <a:rPr lang="en-US" sz="1400" b="1" dirty="0" smtClean="0">
                          <a:solidFill>
                            <a:srgbClr val="000000"/>
                          </a:solidFill>
                          <a:latin typeface="Times New Roman" pitchFamily="18" charset="0"/>
                          <a:ea typeface="Times New Roman"/>
                          <a:cs typeface="Times New Roman" pitchFamily="18" charset="0"/>
                        </a:rPr>
                        <a:t> (3TC)</a:t>
                      </a:r>
                      <a:endParaRPr lang="fr-FR" sz="14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216000">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Concentration (</a:t>
                      </a:r>
                      <a:r>
                        <a:rPr lang="en-US" sz="1100" b="1" dirty="0" err="1" smtClean="0">
                          <a:solidFill>
                            <a:srgbClr val="000000"/>
                          </a:solidFill>
                          <a:latin typeface="Times New Roman" pitchFamily="18" charset="0"/>
                          <a:ea typeface="Times New Roman"/>
                          <a:cs typeface="Times New Roman" pitchFamily="18" charset="0"/>
                        </a:rPr>
                        <a:t>ng</a:t>
                      </a:r>
                      <a:r>
                        <a:rPr lang="en-US" sz="1100" b="1" dirty="0" smtClean="0">
                          <a:solidFill>
                            <a:srgbClr val="000000"/>
                          </a:solidFill>
                          <a:latin typeface="Times New Roman" pitchFamily="18" charset="0"/>
                          <a:ea typeface="Times New Roman"/>
                          <a:cs typeface="Times New Roman" pitchFamily="18" charset="0"/>
                        </a:rPr>
                        <a:t>/spot)</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GB" sz="1100" b="1" noProof="0" dirty="0" smtClean="0">
                          <a:solidFill>
                            <a:srgbClr val="000000"/>
                          </a:solidFill>
                          <a:latin typeface="Times New Roman" pitchFamily="18" charset="0"/>
                          <a:ea typeface="Times New Roman"/>
                          <a:cs typeface="Times New Roman" pitchFamily="18" charset="0"/>
                        </a:rPr>
                        <a:t>Uncertainty</a:t>
                      </a:r>
                      <a:r>
                        <a:rPr lang="fr-FR" sz="1100" b="1" noProof="0" dirty="0" smtClean="0">
                          <a:solidFill>
                            <a:srgbClr val="000000"/>
                          </a:solidFill>
                          <a:latin typeface="Times New Roman" pitchFamily="18" charset="0"/>
                          <a:ea typeface="Times New Roman"/>
                          <a:cs typeface="Times New Roman" pitchFamily="18" charset="0"/>
                        </a:rPr>
                        <a:t> </a:t>
                      </a:r>
                      <a:r>
                        <a:rPr lang="en-GB" sz="1100" b="1" noProof="0" dirty="0" smtClean="0">
                          <a:solidFill>
                            <a:srgbClr val="000000"/>
                          </a:solidFill>
                          <a:latin typeface="Times New Roman" pitchFamily="18" charset="0"/>
                          <a:ea typeface="Times New Roman"/>
                          <a:cs typeface="Times New Roman" pitchFamily="18" charset="0"/>
                        </a:rPr>
                        <a:t>Limit</a:t>
                      </a:r>
                      <a:endParaRPr lang="en-GB" sz="1100" noProof="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Decision</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Relative expanded uncertainty %</a:t>
                      </a:r>
                      <a:endParaRPr lang="fr-FR" sz="1100" noProof="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r>
              <a:tr h="216000">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150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[-3.51 , 1.79]</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2.66</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120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[-2.88 , 1.71]</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2.93</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144</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[-3.40 , 1.45]</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3.59</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gridSpan="4">
                  <a:txBody>
                    <a:bodyPr/>
                    <a:lstStyle/>
                    <a:p>
                      <a:pPr algn="l">
                        <a:lnSpc>
                          <a:spcPct val="150000"/>
                        </a:lnSpc>
                        <a:spcAft>
                          <a:spcPts val="0"/>
                        </a:spcAft>
                      </a:pPr>
                      <a:r>
                        <a:rPr lang="fr-FR" sz="1400" b="1" noProof="0" dirty="0" err="1" smtClean="0">
                          <a:solidFill>
                            <a:srgbClr val="000000"/>
                          </a:solidFill>
                          <a:latin typeface="Times New Roman" pitchFamily="18" charset="0"/>
                          <a:ea typeface="Times New Roman"/>
                          <a:cs typeface="Times New Roman" pitchFamily="18" charset="0"/>
                        </a:rPr>
                        <a:t>Stavudine</a:t>
                      </a:r>
                      <a:r>
                        <a:rPr lang="en-US" sz="1400" b="1" dirty="0" smtClean="0">
                          <a:solidFill>
                            <a:srgbClr val="000000"/>
                          </a:solidFill>
                          <a:latin typeface="Times New Roman" pitchFamily="18" charset="0"/>
                          <a:ea typeface="Times New Roman"/>
                          <a:cs typeface="Times New Roman" pitchFamily="18" charset="0"/>
                        </a:rPr>
                        <a:t> (d4T)</a:t>
                      </a:r>
                      <a:endParaRPr lang="fr-FR" sz="14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216000">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Concentration (</a:t>
                      </a:r>
                      <a:r>
                        <a:rPr lang="en-US" sz="1100" b="1" dirty="0" err="1" smtClean="0">
                          <a:solidFill>
                            <a:srgbClr val="000000"/>
                          </a:solidFill>
                          <a:latin typeface="Times New Roman" pitchFamily="18" charset="0"/>
                          <a:ea typeface="Times New Roman"/>
                          <a:cs typeface="Times New Roman" pitchFamily="18" charset="0"/>
                        </a:rPr>
                        <a:t>ng</a:t>
                      </a:r>
                      <a:r>
                        <a:rPr lang="en-US" sz="1100" b="1" dirty="0" smtClean="0">
                          <a:solidFill>
                            <a:srgbClr val="000000"/>
                          </a:solidFill>
                          <a:latin typeface="Times New Roman" pitchFamily="18" charset="0"/>
                          <a:ea typeface="Times New Roman"/>
                          <a:cs typeface="Times New Roman" pitchFamily="18" charset="0"/>
                        </a:rPr>
                        <a:t>/spot)</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GB" sz="1100" b="1" noProof="0" dirty="0" smtClean="0">
                          <a:solidFill>
                            <a:srgbClr val="000000"/>
                          </a:solidFill>
                          <a:latin typeface="Times New Roman" pitchFamily="18" charset="0"/>
                          <a:ea typeface="Times New Roman"/>
                          <a:cs typeface="Times New Roman" pitchFamily="18" charset="0"/>
                        </a:rPr>
                        <a:t>Uncertainty</a:t>
                      </a:r>
                      <a:r>
                        <a:rPr lang="fr-FR" sz="1100" b="1" baseline="0" noProof="0" dirty="0" smtClean="0">
                          <a:solidFill>
                            <a:srgbClr val="000000"/>
                          </a:solidFill>
                          <a:latin typeface="Times New Roman" pitchFamily="18" charset="0"/>
                          <a:ea typeface="Times New Roman"/>
                          <a:cs typeface="Times New Roman" pitchFamily="18" charset="0"/>
                        </a:rPr>
                        <a:t> </a:t>
                      </a:r>
                      <a:r>
                        <a:rPr lang="en-GB" sz="1100" b="1" noProof="0" dirty="0" smtClean="0">
                          <a:solidFill>
                            <a:srgbClr val="000000"/>
                          </a:solidFill>
                          <a:latin typeface="Times New Roman" pitchFamily="18" charset="0"/>
                          <a:ea typeface="Times New Roman"/>
                          <a:cs typeface="Times New Roman" pitchFamily="18" charset="0"/>
                        </a:rPr>
                        <a:t>Limit</a:t>
                      </a:r>
                      <a:endParaRPr lang="en-GB" sz="1100" noProof="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Decision</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100" b="1" dirty="0" smtClean="0">
                          <a:solidFill>
                            <a:srgbClr val="000000"/>
                          </a:solidFill>
                          <a:latin typeface="Times New Roman" pitchFamily="18" charset="0"/>
                          <a:ea typeface="Times New Roman"/>
                          <a:cs typeface="Times New Roman" pitchFamily="18" charset="0"/>
                        </a:rPr>
                        <a:t>Relative expanded uncertainty %</a:t>
                      </a:r>
                      <a:endParaRPr lang="fr-FR" sz="1100" noProof="0" dirty="0" smtClean="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150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[-2.75 , 1.33]</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1.94</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114.0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[-3.32 , 1.39]</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2.83</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136.8</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[-3.12 , 1.46]</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3.23</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gridSpan="4">
                  <a:txBody>
                    <a:bodyPr/>
                    <a:lstStyle/>
                    <a:p>
                      <a:pPr algn="l">
                        <a:lnSpc>
                          <a:spcPct val="150000"/>
                        </a:lnSpc>
                        <a:spcAft>
                          <a:spcPts val="0"/>
                        </a:spcAft>
                      </a:pPr>
                      <a:r>
                        <a:rPr lang="en-US" sz="1400" b="1" smtClean="0">
                          <a:solidFill>
                            <a:srgbClr val="000000"/>
                          </a:solidFill>
                          <a:latin typeface="Times New Roman" pitchFamily="18" charset="0"/>
                          <a:ea typeface="Times New Roman"/>
                          <a:cs typeface="Times New Roman" pitchFamily="18" charset="0"/>
                        </a:rPr>
                        <a:t>Nevirapine (NVP)</a:t>
                      </a:r>
                      <a:endParaRPr lang="fr-FR" sz="14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216000">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Concentration (</a:t>
                      </a:r>
                      <a:r>
                        <a:rPr lang="en-US" sz="1100" b="1" dirty="0" err="1" smtClean="0">
                          <a:solidFill>
                            <a:srgbClr val="000000"/>
                          </a:solidFill>
                          <a:latin typeface="Times New Roman" pitchFamily="18" charset="0"/>
                          <a:ea typeface="Times New Roman"/>
                          <a:cs typeface="Times New Roman" pitchFamily="18" charset="0"/>
                        </a:rPr>
                        <a:t>ng</a:t>
                      </a:r>
                      <a:r>
                        <a:rPr lang="en-US" sz="1100" b="1" dirty="0" smtClean="0">
                          <a:solidFill>
                            <a:srgbClr val="000000"/>
                          </a:solidFill>
                          <a:latin typeface="Times New Roman" pitchFamily="18" charset="0"/>
                          <a:ea typeface="Times New Roman"/>
                          <a:cs typeface="Times New Roman" pitchFamily="18" charset="0"/>
                        </a:rPr>
                        <a:t>/spot)</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GB" sz="1100" b="1" noProof="0" dirty="0" smtClean="0">
                          <a:solidFill>
                            <a:srgbClr val="000000"/>
                          </a:solidFill>
                          <a:latin typeface="Times New Roman" pitchFamily="18" charset="0"/>
                          <a:ea typeface="Times New Roman"/>
                          <a:cs typeface="Times New Roman" pitchFamily="18" charset="0"/>
                        </a:rPr>
                        <a:t>Uncertainty</a:t>
                      </a:r>
                      <a:r>
                        <a:rPr lang="fr-FR" sz="1100" b="1" baseline="0" noProof="0" dirty="0" smtClean="0">
                          <a:solidFill>
                            <a:srgbClr val="000000"/>
                          </a:solidFill>
                          <a:latin typeface="Times New Roman" pitchFamily="18" charset="0"/>
                          <a:ea typeface="Times New Roman"/>
                          <a:cs typeface="Times New Roman" pitchFamily="18" charset="0"/>
                        </a:rPr>
                        <a:t> </a:t>
                      </a:r>
                      <a:r>
                        <a:rPr lang="en-GB" sz="1100" b="1" noProof="0" dirty="0" smtClean="0">
                          <a:solidFill>
                            <a:srgbClr val="000000"/>
                          </a:solidFill>
                          <a:latin typeface="Times New Roman" pitchFamily="18" charset="0"/>
                          <a:ea typeface="Times New Roman"/>
                          <a:cs typeface="Times New Roman" pitchFamily="18" charset="0"/>
                        </a:rPr>
                        <a:t>Limit</a:t>
                      </a:r>
                      <a:endParaRPr lang="en-GB" sz="1100" noProof="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Decision</a:t>
                      </a:r>
                      <a:endParaRPr lang="fr-FR" sz="110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c>
                  <a:txBody>
                    <a:bodyPr/>
                    <a:lstStyle/>
                    <a:p>
                      <a:pPr algn="ctr">
                        <a:lnSpc>
                          <a:spcPct val="150000"/>
                        </a:lnSpc>
                        <a:spcAft>
                          <a:spcPts val="0"/>
                        </a:spcAft>
                      </a:pPr>
                      <a:r>
                        <a:rPr lang="en-US" sz="1100" b="1" dirty="0" smtClean="0">
                          <a:solidFill>
                            <a:srgbClr val="000000"/>
                          </a:solidFill>
                          <a:latin typeface="Times New Roman" pitchFamily="18" charset="0"/>
                          <a:ea typeface="Times New Roman"/>
                          <a:cs typeface="Times New Roman" pitchFamily="18" charset="0"/>
                        </a:rPr>
                        <a:t>Relative expanded uncertainty %</a:t>
                      </a:r>
                      <a:endParaRPr lang="fr-FR" sz="1100" noProof="0" dirty="0">
                        <a:solidFill>
                          <a:srgbClr val="000000"/>
                        </a:solidFill>
                        <a:latin typeface="Times New Roman" pitchFamily="18" charset="0"/>
                        <a:ea typeface="Times New Roman"/>
                        <a:cs typeface="Times New Roman" pitchFamily="18" charset="0"/>
                      </a:endParaRPr>
                    </a:p>
                  </a:txBody>
                  <a:tcPr marL="46937" marR="46937"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40000"/>
                        <a:lumOff val="60000"/>
                      </a:schemeClr>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150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[-3.10 , 1.93]</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2.71</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120.00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[-1.29 , 1.41]</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1.78</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a:noFill/>
                    </a:lnB>
                    <a:solidFill>
                      <a:srgbClr val="FFFFFF"/>
                    </a:solidFill>
                  </a:tcPr>
                </a:tc>
              </a:tr>
              <a:tr h="216000">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144.00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[-2.87 , 1.30]</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200" smtClean="0">
                          <a:solidFill>
                            <a:srgbClr val="000000"/>
                          </a:solidFill>
                          <a:latin typeface="Times New Roman" pitchFamily="18" charset="0"/>
                          <a:ea typeface="Times New Roman"/>
                          <a:cs typeface="Times New Roman" pitchFamily="18" charset="0"/>
                        </a:rPr>
                        <a:t>Valid</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Aft>
                          <a:spcPts val="0"/>
                        </a:spcAft>
                      </a:pPr>
                      <a:r>
                        <a:rPr lang="en-US" sz="1200" dirty="0" smtClean="0">
                          <a:solidFill>
                            <a:srgbClr val="000000"/>
                          </a:solidFill>
                          <a:latin typeface="Times New Roman" pitchFamily="18" charset="0"/>
                          <a:ea typeface="Times New Roman"/>
                          <a:cs typeface="Times New Roman" pitchFamily="18" charset="0"/>
                        </a:rPr>
                        <a:t>3.18</a:t>
                      </a:r>
                      <a:endParaRPr lang="fr-FR" sz="1200" dirty="0">
                        <a:solidFill>
                          <a:srgbClr val="000000"/>
                        </a:solidFill>
                        <a:latin typeface="Times New Roman" pitchFamily="18" charset="0"/>
                        <a:ea typeface="Times New Roman"/>
                        <a:cs typeface="Times New Roman" pitchFamily="18" charset="0"/>
                      </a:endParaRPr>
                    </a:p>
                  </a:txBody>
                  <a:tcPr marL="46937" marR="46937"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500034" y="6078700"/>
            <a:ext cx="8143932" cy="707886"/>
          </a:xfrm>
          <a:prstGeom prst="rect">
            <a:avLst/>
          </a:prstGeom>
        </p:spPr>
        <p:txBody>
          <a:bodyPr wrap="square">
            <a:spAutoFit/>
          </a:bodyPr>
          <a:lstStyle/>
          <a:p>
            <a:pPr algn="just"/>
            <a:r>
              <a:rPr lang="en-US" sz="2000" dirty="0" smtClean="0">
                <a:latin typeface="Times New Roman" pitchFamily="18" charset="0"/>
                <a:cs typeface="Times New Roman" pitchFamily="18" charset="0"/>
              </a:rPr>
              <a:t>The uncertainty limits (%) obtained did not exceed the acceptance limits of 5%.</a:t>
            </a:r>
            <a:endParaRPr lang="fr-FR" sz="2000" b="1" dirty="0">
              <a:latin typeface="Times New Roman" pitchFamily="18" charset="0"/>
              <a:cs typeface="Times New Roman" pitchFamily="18" charset="0"/>
            </a:endParaRPr>
          </a:p>
        </p:txBody>
      </p:sp>
      <p:sp>
        <p:nvSpPr>
          <p:cNvPr id="9"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500042"/>
            <a:ext cx="822960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2"/>
                </a:solidFill>
                <a:effectLst/>
                <a:uLnTx/>
                <a:uFillTx/>
                <a:latin typeface="+mj-lt"/>
                <a:ea typeface="+mj-ea"/>
                <a:cs typeface="+mj-cs"/>
              </a:rPr>
              <a:t>EXAMPLE</a:t>
            </a:r>
            <a:endParaRPr kumimoji="0" lang="fr-FR" sz="40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5" name="Graphique 4"/>
          <p:cNvGraphicFramePr/>
          <p:nvPr/>
        </p:nvGraphicFramePr>
        <p:xfrm>
          <a:off x="71406" y="1214422"/>
          <a:ext cx="5072098" cy="17859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phique 5"/>
          <p:cNvGraphicFramePr/>
          <p:nvPr/>
        </p:nvGraphicFramePr>
        <p:xfrm>
          <a:off x="71406" y="3000372"/>
          <a:ext cx="5072098" cy="18573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Graphique 6"/>
          <p:cNvGraphicFramePr/>
          <p:nvPr/>
        </p:nvGraphicFramePr>
        <p:xfrm>
          <a:off x="71406" y="4857760"/>
          <a:ext cx="5072098" cy="1928826"/>
        </p:xfrm>
        <a:graphic>
          <a:graphicData uri="http://schemas.openxmlformats.org/drawingml/2006/chart">
            <c:chart xmlns:c="http://schemas.openxmlformats.org/drawingml/2006/chart" xmlns:r="http://schemas.openxmlformats.org/officeDocument/2006/relationships" r:id="rId5"/>
          </a:graphicData>
        </a:graphic>
      </p:graphicFrame>
      <p:sp>
        <p:nvSpPr>
          <p:cNvPr id="8" name="Rectangle 7"/>
          <p:cNvSpPr/>
          <p:nvPr/>
        </p:nvSpPr>
        <p:spPr>
          <a:xfrm>
            <a:off x="5214942" y="2428868"/>
            <a:ext cx="3786182" cy="2800767"/>
          </a:xfrm>
          <a:prstGeom prst="rect">
            <a:avLst/>
          </a:prstGeom>
        </p:spPr>
        <p:txBody>
          <a:bodyPr wrap="square">
            <a:spAutoFit/>
          </a:bodyPr>
          <a:lstStyle/>
          <a:p>
            <a:pPr algn="just"/>
            <a:r>
              <a:rPr lang="en-US" sz="2200" b="1" dirty="0" smtClean="0">
                <a:latin typeface="Times New Roman" pitchFamily="18" charset="0"/>
                <a:cs typeface="Times New Roman" pitchFamily="18" charset="0"/>
              </a:rPr>
              <a:t>Figure 2:</a:t>
            </a:r>
            <a:r>
              <a:rPr lang="en-US" sz="2200" dirty="0" smtClean="0">
                <a:latin typeface="Times New Roman" pitchFamily="18" charset="0"/>
                <a:cs typeface="Times New Roman" pitchFamily="18" charset="0"/>
              </a:rPr>
              <a:t> Uncertainty profile for the determination of :</a:t>
            </a:r>
          </a:p>
          <a:p>
            <a:pPr algn="just"/>
            <a:endParaRPr lang="en-US" sz="2200" b="1" dirty="0" smtClean="0">
              <a:latin typeface="Times New Roman" pitchFamily="18" charset="0"/>
              <a:cs typeface="Times New Roman" pitchFamily="18" charset="0"/>
            </a:endParaRPr>
          </a:p>
          <a:p>
            <a:pPr algn="just"/>
            <a:r>
              <a:rPr lang="en-US" sz="2200" b="1" dirty="0" smtClean="0">
                <a:latin typeface="Times New Roman" pitchFamily="18" charset="0"/>
                <a:cs typeface="Times New Roman" pitchFamily="18" charset="0"/>
              </a:rPr>
              <a:t>lamivudine, stavudine and Nevirapine </a:t>
            </a:r>
            <a:r>
              <a:rPr lang="en-US" sz="2200" dirty="0" smtClean="0">
                <a:latin typeface="Times New Roman" pitchFamily="18" charset="0"/>
                <a:cs typeface="Times New Roman" pitchFamily="18" charset="0"/>
              </a:rPr>
              <a:t>in the tablet </a:t>
            </a:r>
          </a:p>
          <a:p>
            <a:pPr algn="just"/>
            <a:r>
              <a:rPr lang="en-US" sz="2200" dirty="0" smtClean="0">
                <a:latin typeface="Times New Roman" pitchFamily="18" charset="0"/>
                <a:cs typeface="Times New Roman" pitchFamily="18" charset="0"/>
              </a:rPr>
              <a:t>combination drug.</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Acceptance limits are set at 5%.</a:t>
            </a:r>
            <a:endParaRPr lang="en-GB" sz="2200" dirty="0">
              <a:latin typeface="Times New Roman" pitchFamily="18" charset="0"/>
              <a:cs typeface="Times New Roman" pitchFamily="18" charset="0"/>
            </a:endParaRPr>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23</a:t>
            </a:fld>
            <a:endParaRPr lang="fr-BE" dirty="0"/>
          </a:p>
        </p:txBody>
      </p:sp>
      <p:sp>
        <p:nvSpPr>
          <p:cNvPr id="13"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smtClean="0"/>
              <a:t>CONCLUSION</a:t>
            </a:r>
            <a:endParaRPr lang="en-US"/>
          </a:p>
        </p:txBody>
      </p:sp>
      <p:sp>
        <p:nvSpPr>
          <p:cNvPr id="3" name="Espace réservé du contenu 2"/>
          <p:cNvSpPr>
            <a:spLocks noGrp="1"/>
          </p:cNvSpPr>
          <p:nvPr>
            <p:ph idx="1"/>
          </p:nvPr>
        </p:nvSpPr>
        <p:spPr>
          <a:xfrm>
            <a:off x="428596" y="1318466"/>
            <a:ext cx="8229600" cy="4753740"/>
          </a:xfrm>
        </p:spPr>
        <p:txBody>
          <a:bodyPr>
            <a:noAutofit/>
          </a:bodyPr>
          <a:lstStyle/>
          <a:p>
            <a:pPr lvl="0" algn="just"/>
            <a:r>
              <a:rPr lang="en-US" sz="2000" dirty="0" smtClean="0">
                <a:latin typeface="Times New Roman" pitchFamily="18" charset="0"/>
                <a:cs typeface="Times New Roman" pitchFamily="18" charset="0"/>
              </a:rPr>
              <a:t>Uncertainty profile approach presented here can easily be applied to validate an analytical method, and to estimate the uncertainty measurement. </a:t>
            </a:r>
          </a:p>
          <a:p>
            <a:pPr algn="just"/>
            <a:endParaRPr lang="fr-FR" sz="2000" dirty="0" smtClean="0">
              <a:latin typeface="Times New Roman" pitchFamily="18" charset="0"/>
              <a:cs typeface="Times New Roman" pitchFamily="18" charset="0"/>
            </a:endParaRPr>
          </a:p>
          <a:p>
            <a:pPr algn="just"/>
            <a:r>
              <a:rPr lang="fr-FR" sz="2000" dirty="0" smtClean="0">
                <a:latin typeface="Times New Roman" pitchFamily="18" charset="0"/>
                <a:cs typeface="Times New Roman" pitchFamily="18" charset="0"/>
              </a:rPr>
              <a:t>This </a:t>
            </a:r>
            <a:r>
              <a:rPr lang="en-US" sz="2000" dirty="0" smtClean="0">
                <a:latin typeface="Times New Roman" pitchFamily="18" charset="0"/>
                <a:cs typeface="Times New Roman" pitchFamily="18" charset="0"/>
              </a:rPr>
              <a:t>approach</a:t>
            </a:r>
            <a:r>
              <a:rPr lang="fr-F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prove</a:t>
            </a:r>
            <a:r>
              <a:rPr lang="fr-F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it</a:t>
            </a:r>
            <a:r>
              <a:rPr lang="fr-F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efficiency</a:t>
            </a:r>
            <a:r>
              <a:rPr lang="fr-FR" sz="2000" dirty="0" smtClean="0">
                <a:latin typeface="Times New Roman" pitchFamily="18" charset="0"/>
                <a:cs typeface="Times New Roman" pitchFamily="18" charset="0"/>
              </a:rPr>
              <a:t> to replace the </a:t>
            </a:r>
            <a:r>
              <a:rPr lang="en-US" sz="2000" dirty="0" smtClean="0">
                <a:latin typeface="Times New Roman" pitchFamily="18" charset="0"/>
                <a:cs typeface="Times New Roman" pitchFamily="18" charset="0"/>
              </a:rPr>
              <a:t>classical</a:t>
            </a:r>
            <a:r>
              <a:rPr lang="fr-FR" sz="2000" dirty="0" smtClean="0">
                <a:latin typeface="Times New Roman" pitchFamily="18" charset="0"/>
                <a:cs typeface="Times New Roman" pitchFamily="18" charset="0"/>
              </a:rPr>
              <a:t> and </a:t>
            </a:r>
            <a:r>
              <a:rPr lang="en-US" sz="2000" dirty="0" smtClean="0">
                <a:latin typeface="Times New Roman" pitchFamily="18" charset="0"/>
                <a:cs typeface="Times New Roman" pitchFamily="18" charset="0"/>
              </a:rPr>
              <a:t>accuracy</a:t>
            </a:r>
            <a:r>
              <a:rPr lang="fr-FR" sz="2000" dirty="0" smtClean="0">
                <a:latin typeface="Times New Roman" pitchFamily="18" charset="0"/>
                <a:cs typeface="Times New Roman" pitchFamily="18" charset="0"/>
              </a:rPr>
              <a:t> profile for validation, </a:t>
            </a:r>
            <a:r>
              <a:rPr lang="en-US" sz="2000" dirty="0" smtClean="0">
                <a:latin typeface="Times New Roman" pitchFamily="18" charset="0"/>
                <a:cs typeface="Times New Roman" pitchFamily="18" charset="0"/>
              </a:rPr>
              <a:t>with</a:t>
            </a:r>
            <a:r>
              <a:rPr lang="fr-FR"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it’s</a:t>
            </a:r>
            <a:r>
              <a:rPr lang="fr-FR" sz="2000" dirty="0" smtClean="0">
                <a:latin typeface="Times New Roman" pitchFamily="18" charset="0"/>
                <a:cs typeface="Times New Roman" pitchFamily="18" charset="0"/>
              </a:rPr>
              <a:t> application on </a:t>
            </a:r>
            <a:r>
              <a:rPr lang="en-GB" sz="2000" dirty="0" smtClean="0">
                <a:latin typeface="Times New Roman" pitchFamily="18" charset="0"/>
                <a:cs typeface="Times New Roman" pitchFamily="18" charset="0"/>
              </a:rPr>
              <a:t>chromatography techniques.</a:t>
            </a:r>
          </a:p>
          <a:p>
            <a:endParaRPr lang="en-GB"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This approach provide a good estimation of measurement uncertainty using validation data and without recourse to other experiment .</a:t>
            </a:r>
          </a:p>
          <a:p>
            <a:pPr algn="just"/>
            <a:endParaRPr lang="en-US" sz="2000" dirty="0" smtClean="0">
              <a:latin typeface="Times New Roman" pitchFamily="18" charset="0"/>
              <a:cs typeface="Times New Roman" pitchFamily="18" charset="0"/>
            </a:endParaRPr>
          </a:p>
          <a:p>
            <a:pPr lvl="0" algn="just"/>
            <a:r>
              <a:rPr lang="en-US" sz="2000" dirty="0" smtClean="0">
                <a:latin typeface="Times New Roman" pitchFamily="18" charset="0"/>
                <a:cs typeface="Times New Roman" pitchFamily="18" charset="0"/>
              </a:rPr>
              <a:t>Using this graphical tool we can easily make decision concerning the validity or not of an analytical method, also it’s allow a good estimate of uncertainty.</a:t>
            </a:r>
          </a:p>
          <a:p>
            <a:pPr lvl="0" algn="just">
              <a:spcBef>
                <a:spcPts val="200"/>
              </a:spcBef>
            </a:pPr>
            <a:endParaRPr lang="en-US" sz="2000" dirty="0" smtClean="0">
              <a:latin typeface="Times New Roman" pitchFamily="18" charset="0"/>
              <a:cs typeface="Times New Roman" pitchFamily="18" charset="0"/>
            </a:endParaRPr>
          </a:p>
          <a:p>
            <a:pPr lvl="0" algn="just"/>
            <a:r>
              <a:rPr lang="en-US" sz="2000" dirty="0" smtClean="0">
                <a:latin typeface="Times New Roman" pitchFamily="18" charset="0"/>
                <a:cs typeface="Times New Roman" pitchFamily="18" charset="0"/>
              </a:rPr>
              <a:t>The transfer of analytical method.</a:t>
            </a:r>
            <a:endParaRPr lang="fr-FR" sz="2000" dirty="0" smtClean="0">
              <a:latin typeface="Times New Roman" pitchFamily="18" charset="0"/>
              <a:cs typeface="Times New Roman" pitchFamily="18" charset="0"/>
            </a:endParaRPr>
          </a:p>
          <a:p>
            <a:endParaRPr lang="en-US" sz="2000"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24</a:t>
            </a:fld>
            <a:endParaRPr lang="fr-BE" dirty="0"/>
          </a:p>
        </p:txBody>
      </p:sp>
      <p:sp>
        <p:nvSpPr>
          <p:cNvPr id="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CF4668DC-857F-487D-BFFA-8C0CA5037977}" type="slidenum">
              <a:rPr lang="fr-BE" smtClean="0"/>
              <a:pPr/>
              <a:t>25</a:t>
            </a:fld>
            <a:endParaRPr lang="fr-BE" dirty="0"/>
          </a:p>
        </p:txBody>
      </p:sp>
      <p:sp>
        <p:nvSpPr>
          <p:cNvPr id="5" name="Rectangle 4"/>
          <p:cNvSpPr/>
          <p:nvPr/>
        </p:nvSpPr>
        <p:spPr>
          <a:xfrm>
            <a:off x="1500166" y="3357562"/>
            <a:ext cx="6357981" cy="584775"/>
          </a:xfrm>
          <a:prstGeom prst="rect">
            <a:avLst/>
          </a:prstGeom>
        </p:spPr>
        <p:txBody>
          <a:bodyPr wrap="square">
            <a:spAutoFit/>
          </a:bodyPr>
          <a:lstStyle/>
          <a:p>
            <a:pPr marL="342900" lvl="0" indent="-342900" algn="ctr">
              <a:spcBef>
                <a:spcPct val="20000"/>
              </a:spcBef>
              <a:defRPr/>
            </a:pP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Thank</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You For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Your</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Attention</a:t>
            </a:r>
            <a:endParaRPr lang="en-US" kern="0" dirty="0" smtClean="0">
              <a:solidFill>
                <a:schemeClr val="tx2"/>
              </a:solidFill>
              <a:latin typeface="Times New Roman" pitchFamily="18" charset="0"/>
              <a:cs typeface="Times New Roman" pitchFamily="18" charset="0"/>
            </a:endParaRPr>
          </a:p>
        </p:txBody>
      </p:sp>
      <p:sp>
        <p:nvSpPr>
          <p:cNvPr id="9" name="Espace réservé du pied de page 7"/>
          <p:cNvSpPr txBox="1">
            <a:spLocks/>
          </p:cNvSpPr>
          <p:nvPr/>
        </p:nvSpPr>
        <p:spPr>
          <a:xfrm>
            <a:off x="2071670" y="6400824"/>
            <a:ext cx="4643470" cy="457200"/>
          </a:xfrm>
          <a:prstGeom prst="rect">
            <a:avLst/>
          </a:prstGeom>
        </p:spPr>
        <p:txBody>
          <a:bodyPr vert="horz"/>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accent2"/>
                </a:solidFill>
                <a:effectLst/>
                <a:uLnTx/>
                <a:uFillTx/>
                <a:latin typeface="+mn-lt"/>
                <a:ea typeface="+mn-ea"/>
                <a:cs typeface="+mn-cs"/>
              </a:rPr>
              <a:t>6th International Conference and Exhibition on Analytical &amp; Bioanalytical Techniques September 01-03, 2015 Valencia, Spain </a:t>
            </a:r>
            <a:endParaRPr kumimoji="0" lang="fr-BE" sz="8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1673223"/>
            <a:ext cx="8458200" cy="1470025"/>
          </a:xfrm>
        </p:spPr>
        <p:txBody>
          <a:bodyPr>
            <a:noAutofit/>
          </a:bodyPr>
          <a:lstStyle/>
          <a:p>
            <a:pPr algn="ctr"/>
            <a:r>
              <a:rPr lang="fr-FR" sz="2800" b="1" dirty="0" smtClean="0">
                <a:latin typeface="Times New Roman" pitchFamily="18" charset="0"/>
                <a:cs typeface="Times New Roman" pitchFamily="18" charset="0"/>
              </a:rPr>
              <a:t> NEW STRATEGY FOR ANALYTICAL VALIDATION &amp; ESTIMATION OF MEASURMENT UNCERTAINTY</a:t>
            </a:r>
            <a:endParaRPr lang="fr-FR" sz="2800" b="1" dirty="0">
              <a:latin typeface="Times New Roman" pitchFamily="18" charset="0"/>
              <a:cs typeface="Times New Roman" pitchFamily="18" charset="0"/>
            </a:endParaRPr>
          </a:p>
        </p:txBody>
      </p:sp>
      <p:sp>
        <p:nvSpPr>
          <p:cNvPr id="3" name="Sous-titre 2"/>
          <p:cNvSpPr>
            <a:spLocks noGrp="1"/>
          </p:cNvSpPr>
          <p:nvPr>
            <p:ph type="subTitle" idx="1"/>
          </p:nvPr>
        </p:nvSpPr>
        <p:spPr>
          <a:xfrm>
            <a:off x="-71470" y="4286256"/>
            <a:ext cx="9358378" cy="785818"/>
          </a:xfrm>
        </p:spPr>
        <p:txBody>
          <a:bodyPr>
            <a:normAutofit/>
          </a:bodyPr>
          <a:lstStyle/>
          <a:p>
            <a:pPr algn="ctr"/>
            <a:r>
              <a:rPr lang="fr-FR" sz="2000" b="1" dirty="0" smtClean="0">
                <a:latin typeface="Times New Roman" pitchFamily="18" charset="0"/>
                <a:cs typeface="Times New Roman" pitchFamily="18" charset="0"/>
              </a:rPr>
              <a:t>Y. H. Benchekroun</a:t>
            </a:r>
            <a:r>
              <a:rPr lang="fr-FR" sz="2000" b="1" baseline="30000" dirty="0" smtClean="0">
                <a:latin typeface="Times New Roman" pitchFamily="18" charset="0"/>
                <a:cs typeface="Times New Roman" pitchFamily="18" charset="0"/>
              </a:rPr>
              <a:t>1</a:t>
            </a:r>
            <a:r>
              <a:rPr lang="fr-FR" sz="2000" b="1" dirty="0" smtClean="0">
                <a:latin typeface="Times New Roman" pitchFamily="18" charset="0"/>
                <a:cs typeface="Times New Roman" pitchFamily="18" charset="0"/>
              </a:rPr>
              <a:t>, S. S. Alaoui, F. </a:t>
            </a:r>
            <a:r>
              <a:rPr lang="fr-FR" sz="2000" b="1" dirty="0" err="1" smtClean="0">
                <a:latin typeface="Times New Roman" pitchFamily="18" charset="0"/>
                <a:cs typeface="Times New Roman" pitchFamily="18" charset="0"/>
              </a:rPr>
              <a:t>Jhilal</a:t>
            </a:r>
            <a:r>
              <a:rPr lang="fr-FR" sz="2000" b="1" dirty="0" smtClean="0">
                <a:latin typeface="Times New Roman" pitchFamily="18" charset="0"/>
                <a:cs typeface="Times New Roman" pitchFamily="18" charset="0"/>
              </a:rPr>
              <a:t>, H. </a:t>
            </a:r>
            <a:r>
              <a:rPr lang="fr-FR" sz="2000" b="1" dirty="0" err="1" smtClean="0">
                <a:latin typeface="Times New Roman" pitchFamily="18" charset="0"/>
                <a:cs typeface="Times New Roman" pitchFamily="18" charset="0"/>
              </a:rPr>
              <a:t>Bouchafra</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B.Ihssane</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T.Saffaj</a:t>
            </a:r>
            <a:endParaRPr lang="fr-FR" sz="2000" b="1" baseline="-25000" dirty="0" smtClean="0">
              <a:latin typeface="Times New Roman" pitchFamily="18" charset="0"/>
              <a:cs typeface="Times New Roman" pitchFamily="18" charset="0"/>
            </a:endParaRPr>
          </a:p>
          <a:p>
            <a:endParaRPr lang="fr-FR" sz="2000" dirty="0" smtClean="0">
              <a:latin typeface="Times New Roman" pitchFamily="18" charset="0"/>
              <a:cs typeface="Times New Roman" pitchFamily="18" charset="0"/>
            </a:endParaRPr>
          </a:p>
        </p:txBody>
      </p:sp>
      <p:sp>
        <p:nvSpPr>
          <p:cNvPr id="4" name="Rectangle 3"/>
          <p:cNvSpPr/>
          <p:nvPr/>
        </p:nvSpPr>
        <p:spPr>
          <a:xfrm>
            <a:off x="142876" y="4960822"/>
            <a:ext cx="8786842" cy="1600438"/>
          </a:xfrm>
          <a:prstGeom prst="rect">
            <a:avLst/>
          </a:prstGeom>
        </p:spPr>
        <p:txBody>
          <a:bodyPr wrap="square">
            <a:spAutoFit/>
          </a:bodyPr>
          <a:lstStyle/>
          <a:p>
            <a:pPr algn="ctr"/>
            <a:r>
              <a:rPr lang="en-US" sz="2000" dirty="0" smtClean="0">
                <a:latin typeface="Times New Roman" pitchFamily="18" charset="0"/>
                <a:cs typeface="Times New Roman" pitchFamily="18" charset="0"/>
              </a:rPr>
              <a:t>E-mail: </a:t>
            </a:r>
            <a:r>
              <a:rPr lang="en-US" sz="2000" u="sng" dirty="0" smtClean="0">
                <a:solidFill>
                  <a:srgbClr val="3333FF"/>
                </a:solidFill>
                <a:latin typeface="Times New Roman" pitchFamily="18" charset="0"/>
                <a:cs typeface="Times New Roman" pitchFamily="18" charset="0"/>
                <a:hlinkClick r:id="rId3"/>
              </a:rPr>
              <a:t>yassine.benchekroun@usmba.ac.ma</a:t>
            </a:r>
            <a:endParaRPr lang="en-US" sz="2000" u="sng" dirty="0" smtClean="0">
              <a:solidFill>
                <a:srgbClr val="3333FF"/>
              </a:solidFill>
              <a:latin typeface="Times New Roman" pitchFamily="18" charset="0"/>
              <a:cs typeface="Times New Roman" pitchFamily="18" charset="0"/>
            </a:endParaRPr>
          </a:p>
          <a:p>
            <a:pPr algn="ctr"/>
            <a:endParaRPr lang="fr-FR" sz="2000" dirty="0" smtClean="0">
              <a:latin typeface="Times New Roman" pitchFamily="18" charset="0"/>
              <a:cs typeface="Times New Roman" pitchFamily="18" charset="0"/>
            </a:endParaRPr>
          </a:p>
          <a:p>
            <a:pPr algn="ctr"/>
            <a:r>
              <a:rPr lang="en-US" sz="2000" b="1" baseline="30000" dirty="0" smtClean="0">
                <a:latin typeface="Times New Roman" pitchFamily="18" charset="0"/>
                <a:cs typeface="Times New Roman" pitchFamily="18" charset="0"/>
              </a:rPr>
              <a:t>1 </a:t>
            </a:r>
            <a:r>
              <a:rPr lang="en-US" sz="2000" dirty="0" smtClean="0">
                <a:latin typeface="Times New Roman" pitchFamily="18" charset="0"/>
                <a:cs typeface="Times New Roman" pitchFamily="18" charset="0"/>
              </a:rPr>
              <a:t>University SIDI MOHAMED BEN ABDALLAH, Faculty of Techniques and  Sciences of Fez, laboratory of organic applied chemistry, Fez, Morocco.</a:t>
            </a:r>
            <a:endParaRPr lang="fr-FR" sz="2000" dirty="0" smtClean="0">
              <a:latin typeface="Times New Roman" pitchFamily="18" charset="0"/>
              <a:cs typeface="Times New Roman" pitchFamily="18" charset="0"/>
            </a:endParaRPr>
          </a:p>
          <a:p>
            <a:pPr algn="ctr"/>
            <a:r>
              <a:rPr lang="en-US" dirty="0" smtClean="0">
                <a:latin typeface="Times New Roman" pitchFamily="18" charset="0"/>
                <a:cs typeface="Times New Roman" pitchFamily="18" charset="0"/>
              </a:rPr>
              <a:t> </a:t>
            </a:r>
          </a:p>
        </p:txBody>
      </p:sp>
      <p:pic>
        <p:nvPicPr>
          <p:cNvPr id="9" name="Image 8" descr="logo-usmba.png"/>
          <p:cNvPicPr>
            <a:picLocks noChangeAspect="1"/>
          </p:cNvPicPr>
          <p:nvPr/>
        </p:nvPicPr>
        <p:blipFill>
          <a:blip r:embed="rId4" cstate="print"/>
          <a:stretch>
            <a:fillRect/>
          </a:stretch>
        </p:blipFill>
        <p:spPr>
          <a:xfrm>
            <a:off x="25290" y="38101"/>
            <a:ext cx="1332000" cy="1462073"/>
          </a:xfrm>
          <a:prstGeom prst="rect">
            <a:avLst/>
          </a:prstGeom>
          <a:solidFill>
            <a:schemeClr val="bg1"/>
          </a:solidFill>
        </p:spPr>
      </p:pic>
      <p:pic>
        <p:nvPicPr>
          <p:cNvPr id="10" name="Image 9" descr="NewLOGO.png"/>
          <p:cNvPicPr>
            <a:picLocks noChangeAspect="1"/>
          </p:cNvPicPr>
          <p:nvPr/>
        </p:nvPicPr>
        <p:blipFill>
          <a:blip r:embed="rId5"/>
          <a:stretch>
            <a:fillRect/>
          </a:stretch>
        </p:blipFill>
        <p:spPr>
          <a:xfrm>
            <a:off x="7643834" y="87622"/>
            <a:ext cx="1440000" cy="1341114"/>
          </a:xfrm>
          <a:prstGeom prst="rect">
            <a:avLst/>
          </a:prstGeom>
        </p:spPr>
      </p:pic>
      <p:sp>
        <p:nvSpPr>
          <p:cNvPr id="11" name="Rectangle 10"/>
          <p:cNvSpPr/>
          <p:nvPr/>
        </p:nvSpPr>
        <p:spPr>
          <a:xfrm>
            <a:off x="1500166" y="362530"/>
            <a:ext cx="6072230" cy="1015663"/>
          </a:xfrm>
          <a:prstGeom prst="rect">
            <a:avLst/>
          </a:prstGeom>
        </p:spPr>
        <p:txBody>
          <a:bodyPr wrap="square">
            <a:spAutoFit/>
          </a:bodyPr>
          <a:lstStyle/>
          <a:p>
            <a:pPr algn="ct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UNIVERSITY SIDI MOHAMED BEN ABDELLAH</a:t>
            </a:r>
            <a:b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b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FACULTY OF SCIENCES AND TECHNIQUES</a:t>
            </a:r>
            <a:b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br>
            <a:r>
              <a:rPr lang="fr-FR" sz="2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FEZ</a:t>
            </a:r>
            <a:endParaRPr lang="fr-FR" sz="2000" dirty="0">
              <a:solidFill>
                <a:schemeClr val="bg1"/>
              </a:solidFill>
            </a:endParaRPr>
          </a:p>
        </p:txBody>
      </p:sp>
      <p:sp>
        <p:nvSpPr>
          <p:cNvPr id="8" name="Espace réservé du pied de page 7"/>
          <p:cNvSpPr>
            <a:spLocks noGrp="1"/>
          </p:cNvSpPr>
          <p:nvPr>
            <p:ph type="ftr" sz="quarter" idx="11"/>
          </p:nvPr>
        </p:nvSpPr>
        <p:spPr>
          <a:xfrm>
            <a:off x="2071670" y="6400824"/>
            <a:ext cx="4643470" cy="457200"/>
          </a:xfrm>
        </p:spPr>
        <p:txBody>
          <a:bodyPr/>
          <a:lstStyle/>
          <a:p>
            <a:pPr algn="ctr"/>
            <a:r>
              <a:rPr lang="en-US" dirty="0" smtClean="0"/>
              <a:t>6th International Conference and Exhibition on Analytical &amp; Bioanalytical Techniques September 01-03, 2015 Valencia, Spain </a:t>
            </a:r>
            <a:endParaRPr lang="fr-BE" dirty="0"/>
          </a:p>
        </p:txBody>
      </p:sp>
    </p:spTree>
  </p:cSld>
  <p:clrMapOvr>
    <a:masterClrMapping/>
  </p:clrMapOvr>
  <p:transition>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dirty="0" smtClean="0"/>
              <a:t>DRUG TEST AND ANALYSIS</a:t>
            </a:r>
            <a:endParaRPr lang="en-US" dirty="0"/>
          </a:p>
        </p:txBody>
      </p:sp>
      <p:sp>
        <p:nvSpPr>
          <p:cNvPr id="3" name="Espace réservé du contenu 2"/>
          <p:cNvSpPr>
            <a:spLocks noGrp="1"/>
          </p:cNvSpPr>
          <p:nvPr>
            <p:ph idx="1"/>
          </p:nvPr>
        </p:nvSpPr>
        <p:spPr>
          <a:xfrm>
            <a:off x="457200" y="1461342"/>
            <a:ext cx="8401080" cy="4325112"/>
          </a:xfrm>
        </p:spPr>
        <p:txBody>
          <a:bodyPr>
            <a:normAutofit fontScale="92500" lnSpcReduction="10000"/>
          </a:bodyPr>
          <a:lstStyle/>
          <a:p>
            <a:endParaRPr lang="en-US" dirty="0" smtClean="0"/>
          </a:p>
          <a:p>
            <a:r>
              <a:rPr lang="en-US" dirty="0" smtClean="0"/>
              <a:t>3 Type of analytical Method are :</a:t>
            </a:r>
          </a:p>
          <a:p>
            <a:endParaRPr lang="en-US" dirty="0" smtClean="0"/>
          </a:p>
          <a:p>
            <a:pPr lvl="1" algn="just"/>
            <a:r>
              <a:rPr lang="en-US" sz="2800" b="1" dirty="0" smtClean="0">
                <a:latin typeface="Times New Roman" pitchFamily="18" charset="0"/>
                <a:cs typeface="Times New Roman" pitchFamily="18" charset="0"/>
              </a:rPr>
              <a:t>Identification </a:t>
            </a:r>
            <a:r>
              <a:rPr lang="en-US" sz="2800" dirty="0" smtClean="0">
                <a:latin typeface="Times New Roman" pitchFamily="18" charset="0"/>
                <a:cs typeface="Times New Roman" pitchFamily="18" charset="0"/>
              </a:rPr>
              <a:t>test are intended to ensure the identity of an analyte in a sample</a:t>
            </a:r>
            <a:endParaRPr lang="en-US" sz="3200" dirty="0" smtClean="0">
              <a:latin typeface="Times New Roman" pitchFamily="18" charset="0"/>
              <a:cs typeface="Times New Roman" pitchFamily="18" charset="0"/>
            </a:endParaRPr>
          </a:p>
          <a:p>
            <a:pPr lvl="1" algn="just"/>
            <a:endParaRPr lang="en-US" sz="2800" dirty="0" smtClean="0">
              <a:latin typeface="Times New Roman" pitchFamily="18" charset="0"/>
              <a:cs typeface="Times New Roman" pitchFamily="18" charset="0"/>
            </a:endParaRPr>
          </a:p>
          <a:p>
            <a:pPr lvl="1" algn="just"/>
            <a:r>
              <a:rPr lang="en-US" sz="2800" b="1" dirty="0" smtClean="0">
                <a:latin typeface="Times New Roman" pitchFamily="18" charset="0"/>
                <a:cs typeface="Times New Roman" pitchFamily="18" charset="0"/>
              </a:rPr>
              <a:t>Testing for impurities </a:t>
            </a:r>
            <a:r>
              <a:rPr lang="en-US" sz="2800" dirty="0" smtClean="0">
                <a:latin typeface="Times New Roman" pitchFamily="18" charset="0"/>
                <a:cs typeface="Times New Roman" pitchFamily="18" charset="0"/>
              </a:rPr>
              <a:t>can be either a quantitative test or a limit test for the impurity in a sample</a:t>
            </a:r>
          </a:p>
          <a:p>
            <a:pPr lvl="1" algn="just"/>
            <a:endParaRPr lang="en-US" sz="2800" dirty="0" smtClean="0">
              <a:latin typeface="Times New Roman" pitchFamily="18" charset="0"/>
              <a:cs typeface="Times New Roman" pitchFamily="18" charset="0"/>
            </a:endParaRPr>
          </a:p>
          <a:p>
            <a:pPr lvl="1" algn="just"/>
            <a:r>
              <a:rPr lang="en-US" sz="2800" b="1" dirty="0" smtClean="0">
                <a:latin typeface="Times New Roman" pitchFamily="18" charset="0"/>
                <a:cs typeface="Times New Roman" pitchFamily="18" charset="0"/>
              </a:rPr>
              <a:t>Assay procedures </a:t>
            </a:r>
            <a:r>
              <a:rPr lang="en-US" sz="2800" dirty="0" smtClean="0">
                <a:latin typeface="Times New Roman" pitchFamily="18" charset="0"/>
                <a:cs typeface="Times New Roman" pitchFamily="18" charset="0"/>
              </a:rPr>
              <a:t>are intended to measure the analyte present in a given sample</a:t>
            </a:r>
          </a:p>
          <a:p>
            <a:pPr lvl="1">
              <a:buNone/>
            </a:pPr>
            <a:endParaRPr lang="en-US" dirty="0" smtClean="0"/>
          </a:p>
          <a:p>
            <a:pPr lvl="1"/>
            <a:endParaRPr lang="en-US" dirty="0" smtClean="0"/>
          </a:p>
          <a:p>
            <a:pPr lvl="1"/>
            <a:endParaRPr lang="en-US"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27</a:t>
            </a:fld>
            <a:endParaRPr lang="fr-BE"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normAutofit fontScale="90000"/>
          </a:bodyPr>
          <a:lstStyle/>
          <a:p>
            <a:r>
              <a:rPr lang="en-US" dirty="0" smtClean="0"/>
              <a:t>REQUIREMENTS FOR TYPES OF TESTS</a:t>
            </a:r>
            <a:endParaRPr lang="en-US" dirty="0"/>
          </a:p>
        </p:txBody>
      </p:sp>
      <p:graphicFrame>
        <p:nvGraphicFramePr>
          <p:cNvPr id="4" name="Espace réservé du contenu 3"/>
          <p:cNvGraphicFramePr>
            <a:graphicFrameLocks noGrp="1"/>
          </p:cNvGraphicFramePr>
          <p:nvPr>
            <p:ph idx="1"/>
          </p:nvPr>
        </p:nvGraphicFramePr>
        <p:xfrm>
          <a:off x="357158" y="1645920"/>
          <a:ext cx="8501122" cy="4399280"/>
        </p:xfrm>
        <a:graphic>
          <a:graphicData uri="http://schemas.openxmlformats.org/drawingml/2006/table">
            <a:tbl>
              <a:tblPr firstRow="1" bandRow="1">
                <a:tableStyleId>{2D5ABB26-0587-4C30-8999-92F81FD0307C}</a:tableStyleId>
              </a:tblPr>
              <a:tblGrid>
                <a:gridCol w="2928958"/>
                <a:gridCol w="928694"/>
                <a:gridCol w="1714512"/>
                <a:gridCol w="1214446"/>
                <a:gridCol w="1714512"/>
              </a:tblGrid>
              <a:tr h="320040">
                <a:tc rowSpan="2">
                  <a:txBody>
                    <a:bodyPr/>
                    <a:lstStyle/>
                    <a:p>
                      <a:r>
                        <a:rPr kumimoji="0" lang="fr-FR" sz="2000" u="none" strike="noStrike" kern="1200" dirty="0" smtClean="0"/>
                        <a:t>Validation </a:t>
                      </a:r>
                      <a:r>
                        <a:rPr kumimoji="0" lang="en-GB" sz="2000" u="none" strike="noStrike" kern="1200" noProof="0" dirty="0" smtClean="0"/>
                        <a:t>Characteristics</a:t>
                      </a:r>
                      <a:endParaRPr lang="en-GB" sz="2000" b="1" noProof="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algn="ctr"/>
                      <a:r>
                        <a:rPr kumimoji="0" lang="en-GB" sz="2000" u="none" strike="noStrike" kern="1200" noProof="0" dirty="0" smtClean="0"/>
                        <a:t>Assay</a:t>
                      </a:r>
                      <a:endParaRPr lang="en-GB" sz="2000" b="1" noProof="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gridSpan="2">
                  <a:txBody>
                    <a:bodyPr/>
                    <a:lstStyle/>
                    <a:p>
                      <a:pPr algn="ctr"/>
                      <a:r>
                        <a:rPr kumimoji="0" lang="en-GB" sz="2000" u="none" strike="noStrike" kern="1200" noProof="0" dirty="0" smtClean="0"/>
                        <a:t>Testing</a:t>
                      </a:r>
                      <a:r>
                        <a:rPr kumimoji="0" lang="fr-FR" sz="2000" u="none" strike="noStrike" kern="1200" dirty="0" smtClean="0"/>
                        <a:t> for </a:t>
                      </a:r>
                      <a:r>
                        <a:rPr kumimoji="0" lang="en-GB" sz="2000" u="none" strike="noStrike" kern="1200" noProof="0" dirty="0" smtClean="0"/>
                        <a:t>Impurities</a:t>
                      </a:r>
                      <a:endParaRPr lang="en-GB" sz="2000" b="1" noProof="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en-US"/>
                    </a:p>
                  </a:txBody>
                  <a:tcPr/>
                </a:tc>
                <a:tc rowSpan="2">
                  <a:txBody>
                    <a:bodyPr/>
                    <a:lstStyle/>
                    <a:p>
                      <a:pPr algn="ctr"/>
                      <a:r>
                        <a:rPr kumimoji="0" lang="fr-FR" sz="2000" u="none" strike="noStrike" kern="1200" dirty="0" smtClean="0"/>
                        <a:t>Identification </a:t>
                      </a:r>
                      <a:endParaRPr lang="en-US" sz="20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r>
              <a:tr h="320040">
                <a:tc vMerge="1">
                  <a:txBody>
                    <a:bodyPr/>
                    <a:lstStyle/>
                    <a:p>
                      <a:endParaRPr lang="en-US"/>
                    </a:p>
                  </a:txBody>
                  <a:tcPr/>
                </a:tc>
                <a:tc vMerge="1">
                  <a:txBody>
                    <a:bodyPr/>
                    <a:lstStyle/>
                    <a:p>
                      <a:endParaRPr lang="en-US"/>
                    </a:p>
                  </a:txBody>
                  <a:tcPr/>
                </a:tc>
                <a:tc>
                  <a:txBody>
                    <a:bodyPr/>
                    <a:lstStyle/>
                    <a:p>
                      <a:pPr algn="ctr"/>
                      <a:r>
                        <a:rPr kumimoji="0" lang="fr-FR" sz="2000" u="none" strike="noStrike" kern="1200" dirty="0" smtClean="0"/>
                        <a:t>Quantitative</a:t>
                      </a:r>
                      <a:endParaRPr lang="en-US" sz="20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kumimoji="0" lang="en-GB" sz="2000" u="none" strike="noStrike" kern="1200" noProof="0" dirty="0" smtClean="0"/>
                        <a:t>Limit</a:t>
                      </a:r>
                      <a:r>
                        <a:rPr kumimoji="0" lang="fr-FR" sz="2000" u="none" strike="noStrike" kern="1200" dirty="0" smtClean="0"/>
                        <a:t> </a:t>
                      </a:r>
                      <a:endParaRPr lang="en-US" sz="20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tr>
              <a:tr h="370840">
                <a:tc>
                  <a:txBody>
                    <a:bodyPr/>
                    <a:lstStyle/>
                    <a:p>
                      <a:r>
                        <a:rPr kumimoji="0" lang="en-GB" b="0" i="0" u="none" strike="noStrike" kern="1200" noProof="0" dirty="0" smtClean="0">
                          <a:solidFill>
                            <a:schemeClr val="tx1"/>
                          </a:solidFill>
                          <a:latin typeface="+mn-lt"/>
                          <a:ea typeface="+mn-ea"/>
                          <a:cs typeface="+mn-cs"/>
                        </a:rPr>
                        <a:t>Accuracy</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Precision</a:t>
                      </a:r>
                      <a:r>
                        <a:rPr kumimoji="0" lang="fr-FR" b="0" i="0" u="none" strike="noStrike" kern="1200" dirty="0" smtClean="0">
                          <a:solidFill>
                            <a:schemeClr val="tx1"/>
                          </a:solidFill>
                          <a:latin typeface="+mn-lt"/>
                          <a:ea typeface="+mn-ea"/>
                          <a:cs typeface="+mn-cs"/>
                        </a:rPr>
                        <a:t> - </a:t>
                      </a:r>
                      <a:r>
                        <a:rPr kumimoji="0" lang="en-GB" b="0" i="0" u="none" strike="noStrike" kern="1200" noProof="0" dirty="0" smtClean="0">
                          <a:solidFill>
                            <a:schemeClr val="tx1"/>
                          </a:solidFill>
                          <a:latin typeface="+mn-lt"/>
                          <a:ea typeface="+mn-ea"/>
                          <a:cs typeface="+mn-cs"/>
                        </a:rPr>
                        <a:t>Repeatability</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Precision</a:t>
                      </a:r>
                      <a:r>
                        <a:rPr kumimoji="0" lang="fr-FR" b="0" i="0" u="none" strike="noStrike" kern="1200" dirty="0" smtClean="0">
                          <a:solidFill>
                            <a:schemeClr val="tx1"/>
                          </a:solidFill>
                          <a:latin typeface="+mn-lt"/>
                          <a:ea typeface="+mn-ea"/>
                          <a:cs typeface="+mn-cs"/>
                        </a:rPr>
                        <a:t> - </a:t>
                      </a:r>
                      <a:r>
                        <a:rPr kumimoji="0" lang="en-GB" b="0" i="0" u="none" strike="noStrike" kern="1200" noProof="0" dirty="0" smtClean="0">
                          <a:solidFill>
                            <a:schemeClr val="tx1"/>
                          </a:solidFill>
                          <a:latin typeface="+mn-lt"/>
                          <a:ea typeface="+mn-ea"/>
                          <a:cs typeface="+mn-cs"/>
                        </a:rPr>
                        <a:t>Intermediate</a:t>
                      </a:r>
                      <a:r>
                        <a:rPr kumimoji="0" lang="fr-FR" b="0" i="0" u="none" strike="noStrike" kern="1200" dirty="0" smtClean="0">
                          <a:solidFill>
                            <a:schemeClr val="tx1"/>
                          </a:solidFill>
                          <a:latin typeface="+mn-lt"/>
                          <a:ea typeface="+mn-ea"/>
                          <a:cs typeface="+mn-cs"/>
                        </a:rPr>
                        <a:t> </a:t>
                      </a:r>
                      <a:r>
                        <a:rPr kumimoji="0" lang="en-GB" b="0" i="0" u="none" strike="noStrike" kern="1200" noProof="0" dirty="0" smtClean="0">
                          <a:solidFill>
                            <a:schemeClr val="tx1"/>
                          </a:solidFill>
                          <a:latin typeface="+mn-lt"/>
                          <a:ea typeface="+mn-ea"/>
                          <a:cs typeface="+mn-cs"/>
                        </a:rPr>
                        <a:t>Precision</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Specificity</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Detection</a:t>
                      </a:r>
                      <a:r>
                        <a:rPr kumimoji="0" lang="fr-FR" b="0" i="0" u="none" strike="noStrike" kern="1200" dirty="0" smtClean="0">
                          <a:solidFill>
                            <a:schemeClr val="tx1"/>
                          </a:solidFill>
                          <a:latin typeface="+mn-lt"/>
                          <a:ea typeface="+mn-ea"/>
                          <a:cs typeface="+mn-cs"/>
                        </a:rPr>
                        <a:t> </a:t>
                      </a:r>
                      <a:r>
                        <a:rPr kumimoji="0" lang="en-GB" b="0" i="0" u="none" strike="noStrike" kern="1200" noProof="0" dirty="0" smtClean="0">
                          <a:solidFill>
                            <a:schemeClr val="tx1"/>
                          </a:solidFill>
                          <a:latin typeface="+mn-lt"/>
                          <a:ea typeface="+mn-ea"/>
                          <a:cs typeface="+mn-cs"/>
                        </a:rPr>
                        <a:t>limit</a:t>
                      </a:r>
                      <a:r>
                        <a:rPr kumimoji="0" lang="fr-FR" b="0" i="0" u="none" strike="noStrike" kern="1200" dirty="0" smtClean="0">
                          <a:solidFill>
                            <a:schemeClr val="tx1"/>
                          </a:solidFill>
                          <a:latin typeface="+mn-lt"/>
                          <a:ea typeface="+mn-ea"/>
                          <a:cs typeface="+mn-cs"/>
                        </a:rPr>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Quantitation</a:t>
                      </a:r>
                      <a:r>
                        <a:rPr kumimoji="0" lang="fr-FR" b="0" i="0" u="none" strike="noStrike" kern="1200" dirty="0" smtClean="0">
                          <a:solidFill>
                            <a:schemeClr val="tx1"/>
                          </a:solidFill>
                          <a:latin typeface="+mn-lt"/>
                          <a:ea typeface="+mn-ea"/>
                          <a:cs typeface="+mn-cs"/>
                        </a:rPr>
                        <a:t> </a:t>
                      </a:r>
                      <a:r>
                        <a:rPr kumimoji="0" lang="en-GB" b="0" i="0" u="none" strike="noStrike" kern="1200" noProof="0" dirty="0" smtClean="0">
                          <a:solidFill>
                            <a:schemeClr val="tx1"/>
                          </a:solidFill>
                          <a:latin typeface="+mn-lt"/>
                          <a:ea typeface="+mn-ea"/>
                          <a:cs typeface="+mn-cs"/>
                        </a:rPr>
                        <a:t>limit</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Linearity</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fr-FR" b="0" i="0" u="none" strike="noStrike" kern="1200" dirty="0" smtClean="0">
                          <a:solidFill>
                            <a:schemeClr val="tx1"/>
                          </a:solidFill>
                          <a:latin typeface="+mn-lt"/>
                          <a:ea typeface="+mn-ea"/>
                          <a:cs typeface="+mn-cs"/>
                        </a:rPr>
                        <a:t>Range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0" lang="en-GB" b="0" i="0" u="none" strike="noStrike" kern="1200" noProof="0" dirty="0" smtClean="0">
                          <a:solidFill>
                            <a:schemeClr val="tx1"/>
                          </a:solidFill>
                          <a:latin typeface="+mn-lt"/>
                          <a:ea typeface="+mn-ea"/>
                          <a:cs typeface="+mn-cs"/>
                        </a:rPr>
                        <a:t>Robustness</a:t>
                      </a:r>
                      <a:endParaRPr lang="en-GB"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6" name="Connecteur droit 5"/>
          <p:cNvCxnSpPr/>
          <p:nvPr/>
        </p:nvCxnSpPr>
        <p:spPr>
          <a:xfrm>
            <a:off x="0" y="6215082"/>
            <a:ext cx="9144000" cy="1588"/>
          </a:xfrm>
          <a:prstGeom prst="line">
            <a:avLst/>
          </a:prstGeom>
        </p:spPr>
        <p:style>
          <a:lnRef idx="3">
            <a:schemeClr val="accent1"/>
          </a:lnRef>
          <a:fillRef idx="0">
            <a:schemeClr val="accent1"/>
          </a:fillRef>
          <a:effectRef idx="2">
            <a:schemeClr val="accent1"/>
          </a:effectRef>
          <a:fontRef idx="minor">
            <a:schemeClr val="tx1"/>
          </a:fontRef>
        </p:style>
      </p:cxnSp>
      <p:sp>
        <p:nvSpPr>
          <p:cNvPr id="7" name="ZoneTexte 6"/>
          <p:cNvSpPr txBox="1"/>
          <p:nvPr/>
        </p:nvSpPr>
        <p:spPr>
          <a:xfrm>
            <a:off x="428596" y="6211693"/>
            <a:ext cx="885179" cy="646331"/>
          </a:xfrm>
          <a:prstGeom prst="rect">
            <a:avLst/>
          </a:prstGeom>
          <a:noFill/>
        </p:spPr>
        <p:txBody>
          <a:bodyPr wrap="none" rtlCol="0">
            <a:spAutoFit/>
          </a:bodyPr>
          <a:lstStyle/>
          <a:p>
            <a:r>
              <a:rPr lang="en-US" dirty="0" smtClean="0"/>
              <a:t>+: YES</a:t>
            </a:r>
          </a:p>
          <a:p>
            <a:r>
              <a:rPr lang="en-US" dirty="0" smtClean="0"/>
              <a:t>- : NO</a:t>
            </a:r>
            <a:endParaRPr lang="en-US" dirty="0"/>
          </a:p>
        </p:txBody>
      </p:sp>
      <p:sp>
        <p:nvSpPr>
          <p:cNvPr id="8" name="Rectangle 7"/>
          <p:cNvSpPr/>
          <p:nvPr/>
        </p:nvSpPr>
        <p:spPr>
          <a:xfrm>
            <a:off x="3286116" y="1643050"/>
            <a:ext cx="928694" cy="4392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28</a:t>
            </a:fld>
            <a:endParaRPr lang="fr-BE" dirty="0"/>
          </a:p>
        </p:txBody>
      </p:sp>
      <p:sp>
        <p:nvSpPr>
          <p:cNvPr id="12" name="Espace réservé du pied de page 11"/>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066800"/>
          </a:xfrm>
        </p:spPr>
        <p:txBody>
          <a:bodyPr/>
          <a:lstStyle/>
          <a:p>
            <a:r>
              <a:rPr lang="en-US" dirty="0" smtClean="0"/>
              <a:t>EXAMPLE</a:t>
            </a:r>
            <a:endParaRPr lang="en-US" dirty="0"/>
          </a:p>
        </p:txBody>
      </p:sp>
      <p:sp>
        <p:nvSpPr>
          <p:cNvPr id="3" name="Espace réservé du contenu 2"/>
          <p:cNvSpPr>
            <a:spLocks noGrp="1"/>
          </p:cNvSpPr>
          <p:nvPr>
            <p:ph idx="1"/>
          </p:nvPr>
        </p:nvSpPr>
        <p:spPr>
          <a:xfrm>
            <a:off x="457200" y="1818532"/>
            <a:ext cx="8229600" cy="4325112"/>
          </a:xfrm>
        </p:spPr>
        <p:txBody>
          <a:bodyPr>
            <a:normAutofit/>
          </a:bodyPr>
          <a:lstStyle/>
          <a:p>
            <a:pPr algn="just"/>
            <a:r>
              <a:rPr lang="en-US" sz="2200" dirty="0" smtClean="0">
                <a:latin typeface="Times New Roman" pitchFamily="18" charset="0"/>
                <a:cs typeface="Times New Roman" pitchFamily="18" charset="0"/>
              </a:rPr>
              <a:t>Thin layer chromatography methods provide faster separations,  simplicity, versatility, reproducibility, and cost effectiveness, in addition to being eco-friendly.</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The use of HPTLC in quantitative analysis need that each method be validated in accordance with the appropriate regulatory </a:t>
            </a:r>
            <a:r>
              <a:rPr lang="fr-FR" sz="2200" dirty="0" smtClean="0">
                <a:latin typeface="Times New Roman" pitchFamily="18" charset="0"/>
                <a:cs typeface="Times New Roman" pitchFamily="18" charset="0"/>
              </a:rPr>
              <a:t>guidelines.</a:t>
            </a:r>
          </a:p>
          <a:p>
            <a:pPr algn="just"/>
            <a:endParaRPr lang="fr-FR" sz="2200" dirty="0" smtClean="0">
              <a:latin typeface="Times New Roman" pitchFamily="18" charset="0"/>
              <a:cs typeface="Times New Roman" pitchFamily="18" charset="0"/>
            </a:endParaRPr>
          </a:p>
          <a:p>
            <a:pPr algn="just"/>
            <a:r>
              <a:rPr lang="fr-FR" sz="2200" dirty="0" smtClean="0">
                <a:latin typeface="Times New Roman" pitchFamily="18" charset="0"/>
                <a:cs typeface="Times New Roman" pitchFamily="18" charset="0"/>
              </a:rPr>
              <a:t>The </a:t>
            </a:r>
            <a:r>
              <a:rPr lang="en-GB" sz="2200" dirty="0" smtClean="0">
                <a:latin typeface="Times New Roman" pitchFamily="18" charset="0"/>
                <a:cs typeface="Times New Roman" pitchFamily="18" charset="0"/>
              </a:rPr>
              <a:t>two</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assay</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method</a:t>
            </a:r>
            <a:r>
              <a:rPr lang="fr-FR" sz="2200" dirty="0" smtClean="0">
                <a:latin typeface="Times New Roman" pitchFamily="18" charset="0"/>
                <a:cs typeface="Times New Roman" pitchFamily="18" charset="0"/>
              </a:rPr>
              <a:t> have </a:t>
            </a:r>
            <a:r>
              <a:rPr lang="en-GB" sz="2200" dirty="0" smtClean="0">
                <a:latin typeface="Times New Roman" pitchFamily="18" charset="0"/>
                <a:cs typeface="Times New Roman" pitchFamily="18" charset="0"/>
              </a:rPr>
              <a:t>already</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validated</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using</a:t>
            </a:r>
            <a:r>
              <a:rPr lang="fr-FR" sz="2200" dirty="0" smtClean="0">
                <a:latin typeface="Times New Roman" pitchFamily="18" charset="0"/>
                <a:cs typeface="Times New Roman" pitchFamily="18" charset="0"/>
              </a:rPr>
              <a:t> the total </a:t>
            </a:r>
            <a:r>
              <a:rPr lang="en-GB" sz="2200" dirty="0" smtClean="0">
                <a:latin typeface="Times New Roman" pitchFamily="18" charset="0"/>
                <a:cs typeface="Times New Roman" pitchFamily="18" charset="0"/>
              </a:rPr>
              <a:t>error</a:t>
            </a:r>
            <a:r>
              <a:rPr lang="fr-FR" sz="2200" dirty="0" smtClean="0">
                <a:latin typeface="Times New Roman" pitchFamily="18" charset="0"/>
                <a:cs typeface="Times New Roman" pitchFamily="18" charset="0"/>
              </a:rPr>
              <a:t> </a:t>
            </a:r>
            <a:r>
              <a:rPr lang="en-GB" sz="2200" dirty="0" smtClean="0">
                <a:latin typeface="Times New Roman" pitchFamily="18" charset="0"/>
                <a:cs typeface="Times New Roman" pitchFamily="18" charset="0"/>
              </a:rPr>
              <a:t>approach</a:t>
            </a:r>
            <a:r>
              <a:rPr lang="fr-FR" sz="2200" dirty="0" smtClean="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29</a:t>
            </a:fld>
            <a:endParaRPr lang="fr-BE" dirty="0"/>
          </a:p>
        </p:txBody>
      </p:sp>
      <p:sp>
        <p:nvSpPr>
          <p:cNvPr id="7" name="Espace réservé du pied de page 6"/>
          <p:cNvSpPr>
            <a:spLocks noGrp="1"/>
          </p:cNvSpPr>
          <p:nvPr>
            <p:ph type="ftr" sz="quarter" idx="11"/>
          </p:nvPr>
        </p:nvSpPr>
        <p:spPr/>
        <p:txBody>
          <a:bodyPr/>
          <a:lstStyle/>
          <a:p>
            <a:r>
              <a:rPr lang="en-US" smtClean="0"/>
              <a:t>6th International Conference and Exhibition on Analytical &amp; Bioanalytical Techniques September 01-03, 2015 Valencia, Spain </a:t>
            </a:r>
            <a:endParaRPr lang="fr-BE"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5352</TotalTime>
  <Words>2792</Words>
  <PresentationFormat>Affichage à l'écran (4:3)</PresentationFormat>
  <Paragraphs>492</Paragraphs>
  <Slides>29</Slides>
  <Notes>22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1" baseType="lpstr">
      <vt:lpstr>Urbain</vt:lpstr>
      <vt:lpstr>Equation</vt:lpstr>
      <vt:lpstr> Uncertainty profile; a global strategy for validation and estimation of uncertainty: Application to a high-performance thin-layer chromatographic method  </vt:lpstr>
      <vt:lpstr>OBJECTIVES</vt:lpstr>
      <vt:lpstr>PLAN</vt:lpstr>
      <vt:lpstr>INTRODUCTION</vt:lpstr>
      <vt:lpstr>PROBLEMATIC</vt:lpstr>
      <vt:lpstr>WHAT IS VALIDATION OF ANALYTICAL METHODS ?</vt:lpstr>
      <vt:lpstr>VALIDATION OF ANALYTICAL METHODS </vt:lpstr>
      <vt:lpstr>VALIDATION OF ANALYTICAL METHODS</vt:lpstr>
      <vt:lpstr>DISADVANTAGE OF DIFFERENT VALIDATION APPROACH</vt:lpstr>
      <vt:lpstr>MEASUREMENT OF UNCERTAINTY</vt:lpstr>
      <vt:lpstr>APPROACH OF ISO</vt:lpstr>
      <vt:lpstr>APPROACH OF GUM</vt:lpstr>
      <vt:lpstr>NEW APPROACH OF UNCERTIANTY</vt:lpstr>
      <vt:lpstr>UNCERTAINTY PROFILE</vt:lpstr>
      <vt:lpstr>UNCERATINTY PROFILE</vt:lpstr>
      <vt:lpstr>UNCERTAINTY PROFILE</vt:lpstr>
      <vt:lpstr>GRAPHICAL CRITERION</vt:lpstr>
      <vt:lpstr>EXAMPLE</vt:lpstr>
      <vt:lpstr>EXAMPLE </vt:lpstr>
      <vt:lpstr>EXAMPLE </vt:lpstr>
      <vt:lpstr>EXAMPLE</vt:lpstr>
      <vt:lpstr>EXAMPLE</vt:lpstr>
      <vt:lpstr>Diapositive 23</vt:lpstr>
      <vt:lpstr>CONCLUSION</vt:lpstr>
      <vt:lpstr>Diapositive 25</vt:lpstr>
      <vt:lpstr> NEW STRATEGY FOR ANALYTICAL VALIDATION &amp; ESTIMATION OF MEASURMENT UNCERTAINTY</vt:lpstr>
      <vt:lpstr>DRUG TEST AND ANALYSIS</vt:lpstr>
      <vt:lpstr>REQUIREMENTS FOR TYPES OF TESTS</vt:lpstr>
      <vt:lpstr>EXAMPLE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profil d’incertitude une stratégie globale pour la validation analytique  et l’estimation de l’incertitude de mesure : application à une méthode chromatographique sur couche- mince</dc:title>
  <dc:creator>benchekroun</dc:creator>
  <cp:lastModifiedBy>Benchekroun</cp:lastModifiedBy>
  <cp:revision>255</cp:revision>
  <dcterms:created xsi:type="dcterms:W3CDTF">2015-03-31T09:28:02Z</dcterms:created>
  <dcterms:modified xsi:type="dcterms:W3CDTF">2015-09-03T06:25:36Z</dcterms:modified>
</cp:coreProperties>
</file>