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docx" ContentType="application/vnd.openxmlformats-officedocument.wordprocessingml.document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308" r:id="rId2"/>
    <p:sldId id="404" r:id="rId3"/>
    <p:sldId id="405" r:id="rId4"/>
    <p:sldId id="257" r:id="rId5"/>
    <p:sldId id="402" r:id="rId6"/>
    <p:sldId id="407" r:id="rId7"/>
    <p:sldId id="406" r:id="rId8"/>
    <p:sldId id="263" r:id="rId9"/>
    <p:sldId id="364" r:id="rId10"/>
    <p:sldId id="401" r:id="rId11"/>
    <p:sldId id="403" r:id="rId12"/>
    <p:sldId id="366" r:id="rId13"/>
    <p:sldId id="367" r:id="rId14"/>
    <p:sldId id="368" r:id="rId15"/>
    <p:sldId id="369" r:id="rId16"/>
    <p:sldId id="408" r:id="rId17"/>
    <p:sldId id="394" r:id="rId18"/>
    <p:sldId id="395" r:id="rId19"/>
    <p:sldId id="371" r:id="rId20"/>
    <p:sldId id="376" r:id="rId21"/>
    <p:sldId id="377" r:id="rId22"/>
    <p:sldId id="338" r:id="rId23"/>
    <p:sldId id="339" r:id="rId24"/>
    <p:sldId id="311" r:id="rId25"/>
    <p:sldId id="312" r:id="rId26"/>
    <p:sldId id="313" r:id="rId27"/>
    <p:sldId id="351" r:id="rId2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A30F8"/>
    <a:srgbClr val="FF33CC"/>
    <a:srgbClr val="661A25"/>
    <a:srgbClr val="F321AD"/>
    <a:srgbClr val="1D0779"/>
    <a:srgbClr val="170D53"/>
    <a:srgbClr val="1A025E"/>
    <a:srgbClr val="70251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82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12/03/2017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12/03/2017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12/03/2017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12/03/2017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12/03/2017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12/03/2017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12/03/2017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12/03/2017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12/03/2017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12/03/2017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12/03/2017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12/03/2017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12/03/2017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12/03/2017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12/03/2017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12/03/2017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12/03/2017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5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1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6.emf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37880" y="0"/>
            <a:ext cx="10715223" cy="3734873"/>
          </a:xfrm>
          <a:solidFill>
            <a:schemeClr val="accent2">
              <a:lumMod val="40000"/>
              <a:lumOff val="60000"/>
            </a:schemeClr>
          </a:solidFill>
          <a:scene3d>
            <a:camera prst="isometricOffAxis1Right"/>
            <a:lightRig rig="threePt" dir="t"/>
          </a:scene3d>
        </p:spPr>
        <p:txBody>
          <a:bodyPr>
            <a:normAutofit/>
          </a:bodyPr>
          <a:lstStyle/>
          <a:p>
            <a:r>
              <a:rPr lang="en-US" b="1" dirty="0">
                <a:solidFill>
                  <a:srgbClr val="1A025E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Post-Dilatation endoscopic application of </a:t>
            </a:r>
            <a:r>
              <a:rPr lang="en-US" b="1" dirty="0" err="1">
                <a:solidFill>
                  <a:srgbClr val="1A025E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Mitomycin</a:t>
            </a:r>
            <a:r>
              <a:rPr lang="en-US" b="1" dirty="0">
                <a:solidFill>
                  <a:srgbClr val="1A025E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-C in children with esophageal strictures. </a:t>
            </a:r>
            <a:endParaRPr lang="en-US" dirty="0">
              <a:solidFill>
                <a:srgbClr val="1A025E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009881" y="3515933"/>
            <a:ext cx="6143222" cy="2659488"/>
          </a:xfrm>
          <a:solidFill>
            <a:schemeClr val="tx2">
              <a:lumMod val="20000"/>
              <a:lumOff val="80000"/>
            </a:schemeClr>
          </a:solidFill>
          <a:ln>
            <a:noFill/>
          </a:ln>
          <a:effectLst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perspectiveFront" fov="5100000">
              <a:rot lat="0" lon="2100000" rev="0"/>
            </a:camera>
            <a:lightRig rig="flood" dir="t">
              <a:rot lat="0" lon="0" rev="13800000"/>
            </a:lightRig>
          </a:scene3d>
          <a:sp3d extrusionH="107950" prstMaterial="plastic">
            <a:bevelT w="82550" h="63500" prst="divot"/>
            <a:bevelB/>
          </a:sp3d>
        </p:spPr>
        <p:txBody>
          <a:bodyPr>
            <a:normAutofit/>
          </a:bodyPr>
          <a:lstStyle/>
          <a:p>
            <a:pPr algn="ctr"/>
            <a:r>
              <a:rPr lang="en-US" b="1" dirty="0">
                <a:solidFill>
                  <a:srgbClr val="00B050"/>
                </a:solidFill>
              </a:rPr>
              <a:t>By</a:t>
            </a:r>
          </a:p>
          <a:p>
            <a:pPr algn="ctr"/>
            <a:r>
              <a:rPr lang="en-US" sz="2400" b="1" dirty="0" smtClean="0">
                <a:solidFill>
                  <a:srgbClr val="FF00FF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Yasser </a:t>
            </a:r>
            <a:r>
              <a:rPr lang="en-US" sz="2400" b="1" dirty="0">
                <a:solidFill>
                  <a:srgbClr val="FF00FF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Kamal Rashed</a:t>
            </a:r>
          </a:p>
          <a:p>
            <a:pPr algn="ctr">
              <a:lnSpc>
                <a:spcPct val="100000"/>
              </a:lnSpc>
            </a:pPr>
            <a:r>
              <a:rPr lang="en-US" b="1" dirty="0">
                <a:solidFill>
                  <a:srgbClr val="3419FD"/>
                </a:solidFill>
                <a:latin typeface="Arial Black" panose="020B0A04020102020204" pitchFamily="34" charset="0"/>
              </a:rPr>
              <a:t>A. Professor of Pediatric Hepatology, Gastroenterology and GI endoscopy</a:t>
            </a:r>
          </a:p>
          <a:p>
            <a:pPr algn="ctr">
              <a:lnSpc>
                <a:spcPct val="100000"/>
              </a:lnSpc>
            </a:pPr>
            <a:r>
              <a:rPr lang="en-US" sz="1600" dirty="0">
                <a:solidFill>
                  <a:srgbClr val="C00000"/>
                </a:solidFill>
                <a:latin typeface="Arial Black" panose="020B0A04020102020204" pitchFamily="34" charset="0"/>
              </a:rPr>
              <a:t>National Liver Institute – </a:t>
            </a:r>
            <a:r>
              <a:rPr lang="en-US" sz="1600" dirty="0" err="1">
                <a:solidFill>
                  <a:srgbClr val="C00000"/>
                </a:solidFill>
                <a:latin typeface="Arial Black" panose="020B0A04020102020204" pitchFamily="34" charset="0"/>
              </a:rPr>
              <a:t>Menofiya</a:t>
            </a:r>
            <a:r>
              <a:rPr lang="en-US" sz="1600" dirty="0">
                <a:solidFill>
                  <a:srgbClr val="C00000"/>
                </a:solidFill>
                <a:latin typeface="Arial Black" panose="020B0A04020102020204" pitchFamily="34" charset="0"/>
              </a:rPr>
              <a:t> University- Egypt.</a:t>
            </a:r>
          </a:p>
          <a:p>
            <a:pPr algn="ctr">
              <a:lnSpc>
                <a:spcPct val="100000"/>
              </a:lnSpc>
            </a:pPr>
            <a:r>
              <a:rPr lang="en-US" sz="1600" b="1" dirty="0">
                <a:solidFill>
                  <a:srgbClr val="002060"/>
                </a:solidFill>
                <a:latin typeface="Arial Black" panose="020B0A04020102020204" pitchFamily="34" charset="0"/>
              </a:rPr>
              <a:t>Consultant of </a:t>
            </a:r>
            <a:r>
              <a:rPr lang="en-US" sz="1600" b="1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Pediatric Gastroenterology and Hepatology - </a:t>
            </a:r>
            <a:r>
              <a:rPr lang="en-US" sz="1600" dirty="0">
                <a:solidFill>
                  <a:srgbClr val="002060"/>
                </a:solidFill>
                <a:latin typeface="Arial Black" panose="020B0A04020102020204" pitchFamily="34" charset="0"/>
              </a:rPr>
              <a:t>Dubai Hospital.</a:t>
            </a:r>
          </a:p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940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1287887"/>
            <a:ext cx="8915400" cy="4623335"/>
          </a:xfrm>
        </p:spPr>
        <p:txBody>
          <a:bodyPr>
            <a:normAutofit lnSpcReduction="10000"/>
          </a:bodyPr>
          <a:lstStyle/>
          <a:p>
            <a:endParaRPr lang="en-US" dirty="0" smtClean="0"/>
          </a:p>
          <a:p>
            <a:endParaRPr lang="en-US" dirty="0"/>
          </a:p>
          <a:p>
            <a:pPr marL="0" indent="0" algn="ctr">
              <a:buNone/>
            </a:pPr>
            <a:endParaRPr lang="en-US" sz="5400" dirty="0" smtClean="0">
              <a:solidFill>
                <a:srgbClr val="F321AD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marL="0" indent="0" algn="ctr">
              <a:buNone/>
            </a:pPr>
            <a:endParaRPr lang="en-US" sz="5400" dirty="0" smtClean="0">
              <a:solidFill>
                <a:srgbClr val="F321AD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marL="0" indent="0" algn="ctr">
              <a:buNone/>
            </a:pPr>
            <a:endParaRPr lang="en-US" sz="5400" dirty="0" smtClean="0">
              <a:solidFill>
                <a:srgbClr val="F321AD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marL="0" indent="0" algn="ctr">
              <a:buNone/>
            </a:pPr>
            <a:r>
              <a:rPr lang="en-US" sz="6000" dirty="0" smtClean="0">
                <a:solidFill>
                  <a:srgbClr val="F321AD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I</a:t>
            </a:r>
            <a:r>
              <a:rPr lang="en-US" sz="6000" dirty="0" smtClean="0">
                <a:solidFill>
                  <a:srgbClr val="3A30F8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N</a:t>
            </a:r>
            <a:r>
              <a:rPr lang="en-US" sz="6000" dirty="0" smtClean="0">
                <a:solidFill>
                  <a:srgbClr val="F321AD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T</a:t>
            </a:r>
            <a:r>
              <a:rPr lang="en-US" sz="6000" dirty="0" smtClean="0">
                <a:solidFill>
                  <a:srgbClr val="3A30F8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R</a:t>
            </a:r>
            <a:r>
              <a:rPr lang="en-US" sz="6000" dirty="0" smtClean="0">
                <a:solidFill>
                  <a:srgbClr val="F321AD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O</a:t>
            </a:r>
            <a:r>
              <a:rPr lang="en-US" sz="6000" dirty="0" smtClean="0">
                <a:solidFill>
                  <a:srgbClr val="3A30F8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D</a:t>
            </a:r>
            <a:r>
              <a:rPr lang="en-US" sz="6000" dirty="0" smtClean="0">
                <a:solidFill>
                  <a:srgbClr val="F321AD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U</a:t>
            </a:r>
            <a:r>
              <a:rPr lang="en-US" sz="6000" dirty="0" smtClean="0">
                <a:solidFill>
                  <a:srgbClr val="3A30F8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C</a:t>
            </a:r>
            <a:r>
              <a:rPr lang="en-US" sz="6000" dirty="0" smtClean="0">
                <a:solidFill>
                  <a:srgbClr val="F321AD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T</a:t>
            </a:r>
            <a:r>
              <a:rPr lang="en-US" sz="6000" dirty="0" smtClean="0">
                <a:solidFill>
                  <a:srgbClr val="3A30F8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I</a:t>
            </a:r>
            <a:r>
              <a:rPr lang="en-US" sz="6000" dirty="0" smtClean="0">
                <a:solidFill>
                  <a:srgbClr val="F321AD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O</a:t>
            </a:r>
            <a:r>
              <a:rPr lang="en-US" sz="6000" dirty="0" smtClean="0">
                <a:solidFill>
                  <a:srgbClr val="3A30F8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N</a:t>
            </a:r>
            <a:endParaRPr lang="en-US" sz="6000" dirty="0">
              <a:solidFill>
                <a:srgbClr val="3A30F8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0281" y="1879286"/>
            <a:ext cx="2857500" cy="2143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8498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19707" y="1094704"/>
            <a:ext cx="9984905" cy="4816518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sz="3200" dirty="0">
                <a:solidFill>
                  <a:srgbClr val="1D0779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There are numerous etiologies for esophageal stricture in childhood, most of which are benign</a:t>
            </a:r>
            <a:r>
              <a:rPr lang="en-US" sz="3200" dirty="0" smtClean="0">
                <a:solidFill>
                  <a:srgbClr val="1D0779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.</a:t>
            </a:r>
          </a:p>
          <a:p>
            <a:pPr marL="0" indent="0" algn="just">
              <a:buNone/>
            </a:pPr>
            <a:endParaRPr lang="en-US" sz="2800" dirty="0" smtClean="0">
              <a:solidFill>
                <a:srgbClr val="1D0779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lvl="3" algn="just"/>
            <a:r>
              <a:rPr lang="en-US" sz="2400" dirty="0" smtClean="0">
                <a:solidFill>
                  <a:srgbClr val="3A30F8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Caustic </a:t>
            </a:r>
            <a:r>
              <a:rPr lang="en-US" sz="2400" dirty="0">
                <a:solidFill>
                  <a:srgbClr val="3A30F8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burns of esophagus following ingestion of acids or </a:t>
            </a:r>
            <a:r>
              <a:rPr lang="en-US" sz="2400" dirty="0" smtClean="0">
                <a:solidFill>
                  <a:srgbClr val="3A30F8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alkali. </a:t>
            </a:r>
            <a:r>
              <a:rPr lang="en-US" sz="2400" dirty="0" smtClean="0">
                <a:solidFill>
                  <a:srgbClr val="1D0779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(Most common)</a:t>
            </a:r>
          </a:p>
          <a:p>
            <a:pPr lvl="3" algn="just"/>
            <a:r>
              <a:rPr lang="en-US" sz="2400" dirty="0" smtClean="0">
                <a:solidFill>
                  <a:srgbClr val="3A30F8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Complication </a:t>
            </a:r>
            <a:r>
              <a:rPr lang="en-US" sz="2400" dirty="0">
                <a:solidFill>
                  <a:srgbClr val="3A30F8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of gastroesophageal </a:t>
            </a:r>
            <a:r>
              <a:rPr lang="en-US" sz="2400" dirty="0" smtClean="0">
                <a:solidFill>
                  <a:srgbClr val="3A30F8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reflux.</a:t>
            </a:r>
          </a:p>
          <a:p>
            <a:pPr lvl="3" algn="just"/>
            <a:r>
              <a:rPr lang="en-US" sz="2400" dirty="0" smtClean="0">
                <a:solidFill>
                  <a:srgbClr val="3A30F8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Iatrogenic after </a:t>
            </a:r>
            <a:r>
              <a:rPr lang="en-US" sz="2400" dirty="0">
                <a:solidFill>
                  <a:srgbClr val="3A30F8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surgical repair of esophageal atresia</a:t>
            </a:r>
            <a:r>
              <a:rPr lang="en-US" sz="2400" dirty="0" smtClean="0">
                <a:solidFill>
                  <a:srgbClr val="3A30F8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.</a:t>
            </a:r>
          </a:p>
          <a:p>
            <a:pPr lvl="3" algn="just"/>
            <a:r>
              <a:rPr lang="en-US" sz="2400" dirty="0" smtClean="0">
                <a:solidFill>
                  <a:srgbClr val="3A30F8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Congenital </a:t>
            </a:r>
            <a:r>
              <a:rPr lang="en-US" sz="2400" dirty="0">
                <a:solidFill>
                  <a:srgbClr val="3A30F8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esophageal </a:t>
            </a:r>
            <a:r>
              <a:rPr lang="en-US" sz="2400" dirty="0" smtClean="0">
                <a:solidFill>
                  <a:srgbClr val="3A30F8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atresia</a:t>
            </a:r>
            <a:endParaRPr lang="en-US" sz="2400" dirty="0">
              <a:solidFill>
                <a:srgbClr val="3A30F8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32861383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4710" y="528034"/>
            <a:ext cx="9559902" cy="5898524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2800" b="1" dirty="0" smtClean="0">
              <a:solidFill>
                <a:schemeClr val="accent1">
                  <a:lumMod val="60000"/>
                  <a:lumOff val="40000"/>
                </a:schemeClr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algn="just"/>
            <a:r>
              <a:rPr lang="en-US" sz="2800" dirty="0">
                <a:solidFill>
                  <a:srgbClr val="3A30F8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Caustic esophageal strictures represent a </a:t>
            </a:r>
            <a:r>
              <a:rPr lang="en-US" sz="2800" dirty="0" smtClean="0">
                <a:solidFill>
                  <a:srgbClr val="3A30F8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significant social </a:t>
            </a:r>
            <a:r>
              <a:rPr lang="en-US" sz="2800" dirty="0">
                <a:solidFill>
                  <a:srgbClr val="3A30F8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and medical problem especially in the </a:t>
            </a:r>
            <a:r>
              <a:rPr lang="en-US" sz="2800" dirty="0" smtClean="0">
                <a:solidFill>
                  <a:srgbClr val="3A30F8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developing countries</a:t>
            </a:r>
            <a:r>
              <a:rPr lang="en-US" sz="2800" dirty="0">
                <a:solidFill>
                  <a:srgbClr val="3A30F8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.</a:t>
            </a:r>
            <a:endParaRPr lang="en-US" sz="2800" dirty="0" smtClean="0">
              <a:solidFill>
                <a:srgbClr val="3A30F8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algn="just"/>
            <a:endParaRPr lang="en-US" sz="2800" dirty="0" smtClean="0">
              <a:solidFill>
                <a:srgbClr val="3A30F8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algn="just"/>
            <a:r>
              <a:rPr lang="en-US" sz="2800" dirty="0">
                <a:solidFill>
                  <a:srgbClr val="3A30F8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These strictures have a </a:t>
            </a:r>
            <a:r>
              <a:rPr lang="en-US" sz="2800" dirty="0" smtClean="0">
                <a:solidFill>
                  <a:srgbClr val="3A30F8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negative impact </a:t>
            </a:r>
            <a:r>
              <a:rPr lang="en-US" sz="2800" dirty="0">
                <a:solidFill>
                  <a:srgbClr val="3A30F8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on the children’s quality of life </a:t>
            </a:r>
            <a:r>
              <a:rPr lang="en-US" sz="2800" dirty="0" smtClean="0">
                <a:solidFill>
                  <a:srgbClr val="3A30F8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mainly because </a:t>
            </a:r>
            <a:r>
              <a:rPr lang="en-US" sz="2800" dirty="0">
                <a:solidFill>
                  <a:srgbClr val="3A30F8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of the dysphagia affecting their </a:t>
            </a:r>
            <a:r>
              <a:rPr lang="en-US" sz="2800" dirty="0" smtClean="0">
                <a:solidFill>
                  <a:srgbClr val="3A30F8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nutritional status </a:t>
            </a:r>
            <a:r>
              <a:rPr lang="en-US" sz="2800" dirty="0">
                <a:solidFill>
                  <a:srgbClr val="3A30F8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in addition to the higher incidence </a:t>
            </a:r>
            <a:r>
              <a:rPr lang="en-US" sz="2800" dirty="0" smtClean="0">
                <a:solidFill>
                  <a:srgbClr val="3A30F8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of aspiration </a:t>
            </a:r>
            <a:r>
              <a:rPr lang="en-US" sz="2800" dirty="0">
                <a:solidFill>
                  <a:srgbClr val="3A30F8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and recurrent chest </a:t>
            </a:r>
            <a:r>
              <a:rPr lang="en-US" sz="2800" dirty="0" smtClean="0">
                <a:solidFill>
                  <a:srgbClr val="3A30F8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infection</a:t>
            </a:r>
            <a:r>
              <a:rPr lang="en-US" sz="2800" dirty="0" smtClean="0">
                <a:solidFill>
                  <a:srgbClr val="3A30F8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.</a:t>
            </a:r>
            <a:endParaRPr lang="en-US" sz="2800" dirty="0" smtClean="0">
              <a:solidFill>
                <a:srgbClr val="3A30F8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18104063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74254" y="528034"/>
            <a:ext cx="9830358" cy="538318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000" dirty="0">
                <a:solidFill>
                  <a:srgbClr val="F321AD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Stages of the caustic </a:t>
            </a:r>
            <a:r>
              <a:rPr lang="en-US" sz="4000" dirty="0" smtClean="0">
                <a:solidFill>
                  <a:srgbClr val="F321AD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injury</a:t>
            </a:r>
          </a:p>
          <a:p>
            <a:pPr marL="0" indent="0">
              <a:buNone/>
            </a:pPr>
            <a:endParaRPr lang="en-US" sz="2800" dirty="0"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marL="0" indent="0">
              <a:buNone/>
            </a:pPr>
            <a:r>
              <a:rPr lang="en-US" sz="2800" b="1" i="1" dirty="0">
                <a:latin typeface="Aharoni" panose="02010803020104030203" pitchFamily="2" charset="-79"/>
                <a:cs typeface="Aharoni" panose="02010803020104030203" pitchFamily="2" charset="-79"/>
              </a:rPr>
              <a:t>ACUTE: </a:t>
            </a:r>
            <a:endParaRPr lang="en-US" sz="2800" b="1" i="1" dirty="0" smtClean="0"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lvl="3"/>
            <a:r>
              <a:rPr lang="en-US" sz="2400" b="1" i="1" dirty="0" smtClean="0">
                <a:solidFill>
                  <a:srgbClr val="3A30F8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Over </a:t>
            </a:r>
            <a:r>
              <a:rPr lang="en-US" sz="2400" b="1" i="1" dirty="0">
                <a:solidFill>
                  <a:srgbClr val="3A30F8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the </a:t>
            </a:r>
            <a:r>
              <a:rPr lang="en-US" sz="2400" b="1" i="1" dirty="0" smtClean="0">
                <a:solidFill>
                  <a:srgbClr val="3A30F8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1stweek</a:t>
            </a:r>
            <a:r>
              <a:rPr lang="en-US" sz="2400" dirty="0">
                <a:solidFill>
                  <a:srgbClr val="3A30F8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endParaRPr lang="en-US" sz="2400" dirty="0" smtClean="0">
              <a:solidFill>
                <a:srgbClr val="3A30F8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lvl="3"/>
            <a:r>
              <a:rPr lang="en-US" sz="2400" dirty="0" smtClean="0">
                <a:solidFill>
                  <a:srgbClr val="3A30F8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Following </a:t>
            </a:r>
            <a:r>
              <a:rPr lang="en-US" sz="2400" dirty="0">
                <a:solidFill>
                  <a:srgbClr val="3A30F8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the initial necrosis (whether caused by alkali or acid), </a:t>
            </a:r>
            <a:endParaRPr lang="en-US" sz="2400" dirty="0" smtClean="0">
              <a:solidFill>
                <a:srgbClr val="3A30F8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lvl="3"/>
            <a:r>
              <a:rPr lang="en-US" sz="2400" dirty="0" smtClean="0">
                <a:solidFill>
                  <a:srgbClr val="3A30F8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Inflammation </a:t>
            </a:r>
            <a:r>
              <a:rPr lang="en-US" sz="2400" dirty="0">
                <a:solidFill>
                  <a:srgbClr val="3A30F8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and vascular thrombosis will take place</a:t>
            </a:r>
          </a:p>
          <a:p>
            <a:pPr lvl="3"/>
            <a:endParaRPr lang="en-US" dirty="0"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endParaRPr lang="en-US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40153429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38648" y="953037"/>
            <a:ext cx="9765964" cy="4958185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sz="2800" b="1" i="1" dirty="0">
                <a:latin typeface="Aharoni" panose="02010803020104030203" pitchFamily="2" charset="-79"/>
                <a:cs typeface="Aharoni" panose="02010803020104030203" pitchFamily="2" charset="-79"/>
              </a:rPr>
              <a:t>SUBACUTE: </a:t>
            </a:r>
            <a:endParaRPr lang="en-US" sz="2800" b="1" i="1" dirty="0" smtClean="0"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lvl="3" algn="just"/>
            <a:r>
              <a:rPr lang="en-US" sz="2400" b="1" i="1" dirty="0" smtClean="0">
                <a:solidFill>
                  <a:srgbClr val="3A30F8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By </a:t>
            </a:r>
            <a:r>
              <a:rPr lang="en-US" sz="2400" b="1" i="1" dirty="0">
                <a:solidFill>
                  <a:srgbClr val="3A30F8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10 days</a:t>
            </a:r>
            <a:r>
              <a:rPr lang="en-US" sz="2400" dirty="0">
                <a:solidFill>
                  <a:srgbClr val="3A30F8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formation of granulation tissue and weakening of the esophageal wall </a:t>
            </a:r>
            <a:endParaRPr lang="en-US" sz="2400" dirty="0" smtClean="0">
              <a:solidFill>
                <a:srgbClr val="3A30F8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lvl="3" algn="just"/>
            <a:r>
              <a:rPr lang="en-US" sz="2400" dirty="0">
                <a:solidFill>
                  <a:srgbClr val="3A30F8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E</a:t>
            </a:r>
            <a:r>
              <a:rPr lang="en-US" sz="2400" dirty="0" smtClean="0">
                <a:solidFill>
                  <a:srgbClr val="3A30F8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sophagus </a:t>
            </a:r>
            <a:r>
              <a:rPr lang="en-US" sz="2400" dirty="0">
                <a:solidFill>
                  <a:srgbClr val="3A30F8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is vulnerable to perforation not a good time for EGD) </a:t>
            </a:r>
          </a:p>
          <a:p>
            <a:pPr algn="just"/>
            <a:endParaRPr lang="en-US" sz="2800" b="1" i="1" dirty="0" smtClean="0"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algn="just"/>
            <a:endParaRPr lang="en-US" sz="2800" b="1" i="1" dirty="0"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marL="0" indent="0" algn="just">
              <a:buNone/>
            </a:pPr>
            <a:r>
              <a:rPr lang="en-US" sz="2800" b="1" i="1" dirty="0" smtClean="0">
                <a:latin typeface="Aharoni" panose="02010803020104030203" pitchFamily="2" charset="-79"/>
                <a:cs typeface="Aharoni" panose="02010803020104030203" pitchFamily="2" charset="-79"/>
              </a:rPr>
              <a:t>CHRONIC</a:t>
            </a:r>
            <a:r>
              <a:rPr lang="en-US" sz="2800" b="1" i="1" dirty="0">
                <a:latin typeface="Aharoni" panose="02010803020104030203" pitchFamily="2" charset="-79"/>
                <a:cs typeface="Aharoni" panose="02010803020104030203" pitchFamily="2" charset="-79"/>
              </a:rPr>
              <a:t>: </a:t>
            </a:r>
            <a:endParaRPr lang="en-US" sz="2800" b="1" i="1" dirty="0" smtClean="0"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lvl="3" algn="just"/>
            <a:r>
              <a:rPr lang="en-US" sz="2400" b="1" i="1" dirty="0" smtClean="0">
                <a:solidFill>
                  <a:srgbClr val="3A30F8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By </a:t>
            </a:r>
            <a:r>
              <a:rPr lang="en-US" sz="2400" b="1" i="1" dirty="0">
                <a:solidFill>
                  <a:srgbClr val="3A30F8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3 </a:t>
            </a:r>
            <a:r>
              <a:rPr lang="en-US" sz="2400" b="1" i="1" dirty="0" smtClean="0">
                <a:solidFill>
                  <a:srgbClr val="3A30F8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-4 weeks</a:t>
            </a:r>
            <a:r>
              <a:rPr lang="en-US" sz="2400" dirty="0" smtClean="0">
                <a:solidFill>
                  <a:srgbClr val="3A30F8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</a:p>
          <a:p>
            <a:pPr lvl="3" algn="just"/>
            <a:r>
              <a:rPr lang="en-US" sz="2400" dirty="0" smtClean="0">
                <a:solidFill>
                  <a:srgbClr val="3A30F8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en-US" sz="2400" dirty="0" err="1" smtClean="0">
                <a:solidFill>
                  <a:srgbClr val="3A30F8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Fibrogenesis</a:t>
            </a:r>
            <a:r>
              <a:rPr lang="en-US" sz="2400" dirty="0" smtClean="0">
                <a:solidFill>
                  <a:srgbClr val="3A30F8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en-US" sz="2400" dirty="0">
                <a:solidFill>
                  <a:srgbClr val="3A30F8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and stricture formation.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50175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64406" y="631065"/>
            <a:ext cx="9740206" cy="5473521"/>
          </a:xfrm>
        </p:spPr>
        <p:txBody>
          <a:bodyPr/>
          <a:lstStyle/>
          <a:p>
            <a:endParaRPr lang="en-US" dirty="0" smtClean="0"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endParaRPr lang="en-US" dirty="0"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algn="just"/>
            <a:r>
              <a:rPr lang="en-US" sz="2800" dirty="0" smtClean="0">
                <a:solidFill>
                  <a:srgbClr val="1D0779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These </a:t>
            </a:r>
            <a:r>
              <a:rPr lang="en-US" sz="2800" dirty="0">
                <a:solidFill>
                  <a:srgbClr val="1D0779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esophageal injuries eventually lead to stricture formation in approximately 6 weeks. </a:t>
            </a:r>
            <a:endParaRPr lang="en-US" sz="2800" dirty="0" smtClean="0">
              <a:solidFill>
                <a:srgbClr val="1D0779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algn="just"/>
            <a:endParaRPr lang="en-US" sz="2800" dirty="0">
              <a:solidFill>
                <a:srgbClr val="1D0779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algn="just"/>
            <a:r>
              <a:rPr lang="en-US" sz="2800" dirty="0" smtClean="0">
                <a:solidFill>
                  <a:srgbClr val="1D0779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These </a:t>
            </a:r>
            <a:r>
              <a:rPr lang="en-US" sz="2800" dirty="0">
                <a:solidFill>
                  <a:srgbClr val="1D0779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strictures require repeated esophageal dilatations, or in severe cases, esophageal replacement.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8678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4710" y="528034"/>
            <a:ext cx="9559902" cy="5898524"/>
          </a:xfrm>
        </p:spPr>
        <p:txBody>
          <a:bodyPr>
            <a:normAutofit/>
          </a:bodyPr>
          <a:lstStyle/>
          <a:p>
            <a:endParaRPr lang="en-US" dirty="0" smtClean="0">
              <a:solidFill>
                <a:srgbClr val="C00000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6079" y="824248"/>
            <a:ext cx="5640945" cy="56023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52582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4710" y="528034"/>
            <a:ext cx="9559902" cy="5898524"/>
          </a:xfrm>
        </p:spPr>
        <p:txBody>
          <a:bodyPr/>
          <a:lstStyle/>
          <a:p>
            <a:pPr marL="0" indent="0" algn="just">
              <a:buNone/>
            </a:pPr>
            <a:endParaRPr lang="en-US" sz="2400" dirty="0" smtClean="0"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marL="0" indent="0" algn="just">
              <a:buNone/>
            </a:pPr>
            <a:endParaRPr lang="en-US" sz="2400" dirty="0"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marL="0" indent="0" algn="just">
              <a:buNone/>
            </a:pPr>
            <a:endParaRPr lang="en-US" sz="2400" dirty="0"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algn="just"/>
            <a:r>
              <a:rPr lang="en-US" sz="2800" dirty="0" smtClean="0">
                <a:solidFill>
                  <a:srgbClr val="1D0779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Endoscopic </a:t>
            </a:r>
            <a:r>
              <a:rPr lang="en-US" sz="2800" dirty="0">
                <a:solidFill>
                  <a:srgbClr val="1D0779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GI </a:t>
            </a:r>
            <a:r>
              <a:rPr lang="en-US" sz="2800" dirty="0" err="1">
                <a:solidFill>
                  <a:srgbClr val="1D0779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bougienage</a:t>
            </a:r>
            <a:r>
              <a:rPr lang="en-US" sz="2800" dirty="0">
                <a:solidFill>
                  <a:srgbClr val="1D0779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and balloon dilation are the primary methods for non-surgical management of the enteric strictures</a:t>
            </a:r>
            <a:r>
              <a:rPr lang="en-US" sz="2800" dirty="0" smtClean="0">
                <a:solidFill>
                  <a:srgbClr val="1D0779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.</a:t>
            </a:r>
          </a:p>
          <a:p>
            <a:pPr algn="just"/>
            <a:endParaRPr lang="en-US" sz="2800" dirty="0"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algn="just"/>
            <a:r>
              <a:rPr lang="en-US" sz="2800" dirty="0" smtClean="0"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en-US" sz="2800" dirty="0">
                <a:solidFill>
                  <a:srgbClr val="661A25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Luminal application of a stent is another endoscopic technique used for the treatment of strictures and is also a means to maintain luminal patency. </a:t>
            </a:r>
          </a:p>
        </p:txBody>
      </p:sp>
    </p:spTree>
    <p:extLst>
      <p:ext uri="{BB962C8B-B14F-4D97-AF65-F5344CB8AC3E}">
        <p14:creationId xmlns:p14="http://schemas.microsoft.com/office/powerpoint/2010/main" val="23000243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19707" y="373487"/>
            <a:ext cx="9984905" cy="5950039"/>
          </a:xfrm>
        </p:spPr>
        <p:txBody>
          <a:bodyPr>
            <a:normAutofit fontScale="92500" lnSpcReduction="20000"/>
          </a:bodyPr>
          <a:lstStyle/>
          <a:p>
            <a:endParaRPr lang="en-US" dirty="0" smtClean="0">
              <a:solidFill>
                <a:srgbClr val="1E0977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marL="0" indent="0" algn="ctr">
              <a:buNone/>
            </a:pPr>
            <a:r>
              <a:rPr lang="en-US" sz="4000" dirty="0" err="1">
                <a:solidFill>
                  <a:srgbClr val="F321AD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Mitomycin</a:t>
            </a:r>
            <a:r>
              <a:rPr lang="en-US" sz="4000" dirty="0">
                <a:solidFill>
                  <a:srgbClr val="F321AD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C (MMC</a:t>
            </a:r>
            <a:r>
              <a:rPr lang="en-US" sz="4000" dirty="0" smtClean="0">
                <a:solidFill>
                  <a:srgbClr val="F321AD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),</a:t>
            </a:r>
          </a:p>
          <a:p>
            <a:pPr marL="0" indent="0" algn="just">
              <a:buNone/>
            </a:pPr>
            <a:endParaRPr lang="en-US" sz="2800" dirty="0" smtClean="0"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marL="0" indent="0" algn="just">
              <a:buNone/>
            </a:pPr>
            <a:r>
              <a:rPr lang="en-US" sz="2800" dirty="0" smtClean="0">
                <a:solidFill>
                  <a:srgbClr val="3A30F8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Topical </a:t>
            </a:r>
            <a:r>
              <a:rPr lang="en-US" sz="2800" dirty="0" err="1">
                <a:solidFill>
                  <a:srgbClr val="3A30F8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mitomycin</a:t>
            </a:r>
            <a:r>
              <a:rPr lang="en-US" sz="2800" dirty="0">
                <a:solidFill>
                  <a:srgbClr val="3A30F8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-C has gained wide acceptance in the field of ophthalmology and otorhinolaryngology as an agent to reduce scarring and restenosis after </a:t>
            </a:r>
            <a:r>
              <a:rPr lang="en-US" sz="2800" dirty="0" smtClean="0">
                <a:solidFill>
                  <a:srgbClr val="3A30F8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surgery</a:t>
            </a:r>
            <a:r>
              <a:rPr lang="en-US" sz="2800" i="1" dirty="0" smtClean="0">
                <a:solidFill>
                  <a:srgbClr val="3A30F8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.</a:t>
            </a:r>
            <a:r>
              <a:rPr lang="en-US" sz="2800" dirty="0" smtClean="0">
                <a:solidFill>
                  <a:srgbClr val="3A30F8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</a:p>
          <a:p>
            <a:pPr marL="0" indent="0" algn="just">
              <a:buNone/>
            </a:pPr>
            <a:endParaRPr lang="en-US" sz="2800" dirty="0" smtClean="0"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marL="0" indent="0" algn="just">
              <a:buNone/>
            </a:pPr>
            <a:r>
              <a:rPr lang="en-US" sz="2800" dirty="0" smtClean="0">
                <a:solidFill>
                  <a:srgbClr val="661A25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Favorable </a:t>
            </a:r>
            <a:r>
              <a:rPr lang="en-US" sz="2800" dirty="0">
                <a:solidFill>
                  <a:srgbClr val="661A25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clinical responses to the topical application of </a:t>
            </a:r>
            <a:r>
              <a:rPr lang="en-US" sz="2800" dirty="0" err="1">
                <a:solidFill>
                  <a:srgbClr val="661A25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mitomycin</a:t>
            </a:r>
            <a:r>
              <a:rPr lang="en-US" sz="2800" dirty="0">
                <a:solidFill>
                  <a:srgbClr val="661A25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-C in reducing scar formation have recently been reported in the treatment of surgical wound healing and </a:t>
            </a:r>
            <a:r>
              <a:rPr lang="en-US" sz="2800" dirty="0" smtClean="0">
                <a:solidFill>
                  <a:srgbClr val="661A25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adhesions</a:t>
            </a:r>
            <a:r>
              <a:rPr lang="en-US" sz="2800" b="1" i="1" dirty="0" smtClean="0">
                <a:solidFill>
                  <a:srgbClr val="661A25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.</a:t>
            </a:r>
            <a:r>
              <a:rPr lang="en-US" sz="2800" dirty="0" smtClean="0">
                <a:solidFill>
                  <a:srgbClr val="661A25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</a:p>
          <a:p>
            <a:pPr marL="0" indent="0" algn="just">
              <a:buNone/>
            </a:pPr>
            <a:endParaRPr lang="en-US" sz="2800" dirty="0" smtClean="0"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marL="0" indent="0" algn="just">
              <a:buNone/>
            </a:pPr>
            <a:r>
              <a:rPr lang="en-US" sz="2800" dirty="0" smtClean="0">
                <a:solidFill>
                  <a:srgbClr val="7030A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Topical </a:t>
            </a:r>
            <a:r>
              <a:rPr lang="en-US" sz="2800" dirty="0">
                <a:solidFill>
                  <a:srgbClr val="7030A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post-dilatation application of an anti-fibrotic agent, </a:t>
            </a:r>
            <a:r>
              <a:rPr lang="en-US" sz="2800" dirty="0" err="1">
                <a:solidFill>
                  <a:srgbClr val="7030A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mitomycin</a:t>
            </a:r>
            <a:r>
              <a:rPr lang="en-US" sz="2800" dirty="0">
                <a:solidFill>
                  <a:srgbClr val="7030A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-C, in the treatment of an esophageal stricture has been </a:t>
            </a:r>
            <a:r>
              <a:rPr lang="en-US" sz="2800" dirty="0" smtClean="0">
                <a:solidFill>
                  <a:srgbClr val="7030A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described</a:t>
            </a:r>
            <a:r>
              <a:rPr lang="en-US" sz="2800" b="1" i="1" dirty="0" smtClean="0">
                <a:solidFill>
                  <a:srgbClr val="7030A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. </a:t>
            </a:r>
            <a:endParaRPr lang="en-US" sz="2800" dirty="0" smtClean="0">
              <a:solidFill>
                <a:srgbClr val="7030A0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34495291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00012" y="425003"/>
            <a:ext cx="9765964" cy="5499098"/>
          </a:xfrm>
        </p:spPr>
        <p:txBody>
          <a:bodyPr>
            <a:normAutofit/>
          </a:bodyPr>
          <a:lstStyle/>
          <a:p>
            <a:endParaRPr lang="en-US" sz="4000" dirty="0" smtClean="0"/>
          </a:p>
          <a:p>
            <a:endParaRPr lang="en-US" sz="4000" dirty="0"/>
          </a:p>
          <a:p>
            <a:endParaRPr lang="en-US" sz="4000" dirty="0" smtClean="0"/>
          </a:p>
          <a:p>
            <a:endParaRPr lang="en-US" sz="4000" dirty="0"/>
          </a:p>
          <a:p>
            <a:pPr marL="0" indent="0">
              <a:buNone/>
            </a:pPr>
            <a:endParaRPr lang="en-US" sz="4000" dirty="0" smtClean="0"/>
          </a:p>
          <a:p>
            <a:pPr marL="0" indent="0">
              <a:buNone/>
            </a:pPr>
            <a:endParaRPr lang="en-US" sz="4000" dirty="0"/>
          </a:p>
          <a:p>
            <a:pPr marL="0" indent="0">
              <a:buNone/>
            </a:pPr>
            <a:r>
              <a:rPr lang="en-US" sz="4000" dirty="0" smtClean="0">
                <a:latin typeface="Aharoni" panose="02010803020104030203" pitchFamily="2" charset="-79"/>
                <a:cs typeface="Aharoni" panose="02010803020104030203" pitchFamily="2" charset="-79"/>
              </a:rPr>
              <a:t>              </a:t>
            </a:r>
            <a:r>
              <a:rPr lang="en-US" sz="4000" dirty="0" smtClean="0">
                <a:solidFill>
                  <a:srgbClr val="F321AD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A</a:t>
            </a:r>
            <a:r>
              <a:rPr lang="en-US" sz="4000" dirty="0" smtClean="0">
                <a:latin typeface="Aharoni" panose="02010803020104030203" pitchFamily="2" charset="-79"/>
                <a:cs typeface="Aharoni" panose="02010803020104030203" pitchFamily="2" charset="-79"/>
              </a:rPr>
              <a:t>I</a:t>
            </a:r>
            <a:r>
              <a:rPr lang="en-US" sz="4000" dirty="0" smtClean="0">
                <a:solidFill>
                  <a:srgbClr val="F321AD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M</a:t>
            </a:r>
            <a:r>
              <a:rPr lang="en-US" sz="4000" dirty="0" smtClean="0">
                <a:latin typeface="Aharoni" panose="02010803020104030203" pitchFamily="2" charset="-79"/>
                <a:cs typeface="Aharoni" panose="02010803020104030203" pitchFamily="2" charset="-79"/>
              </a:rPr>
              <a:t> O</a:t>
            </a:r>
            <a:r>
              <a:rPr lang="en-US" sz="4000" dirty="0" smtClean="0">
                <a:solidFill>
                  <a:srgbClr val="F321AD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F</a:t>
            </a:r>
            <a:r>
              <a:rPr lang="en-US" sz="4000" dirty="0" smtClean="0">
                <a:latin typeface="Aharoni" panose="02010803020104030203" pitchFamily="2" charset="-79"/>
                <a:cs typeface="Aharoni" panose="02010803020104030203" pitchFamily="2" charset="-79"/>
              </a:rPr>
              <a:t> T</a:t>
            </a:r>
            <a:r>
              <a:rPr lang="en-US" sz="4000" dirty="0" smtClean="0">
                <a:solidFill>
                  <a:srgbClr val="F321AD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H</a:t>
            </a:r>
            <a:r>
              <a:rPr lang="en-US" sz="4000" dirty="0" smtClean="0">
                <a:latin typeface="Aharoni" panose="02010803020104030203" pitchFamily="2" charset="-79"/>
                <a:cs typeface="Aharoni" panose="02010803020104030203" pitchFamily="2" charset="-79"/>
              </a:rPr>
              <a:t>E </a:t>
            </a:r>
            <a:r>
              <a:rPr lang="en-US" sz="4000" dirty="0" smtClean="0">
                <a:solidFill>
                  <a:srgbClr val="F321AD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S</a:t>
            </a:r>
            <a:r>
              <a:rPr lang="en-US" sz="4000" dirty="0" smtClean="0">
                <a:latin typeface="Aharoni" panose="02010803020104030203" pitchFamily="2" charset="-79"/>
                <a:cs typeface="Aharoni" panose="02010803020104030203" pitchFamily="2" charset="-79"/>
              </a:rPr>
              <a:t>T</a:t>
            </a:r>
            <a:r>
              <a:rPr lang="en-US" sz="4000" dirty="0" smtClean="0">
                <a:solidFill>
                  <a:srgbClr val="F321AD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U</a:t>
            </a:r>
            <a:r>
              <a:rPr lang="en-US" sz="4000" dirty="0" smtClean="0">
                <a:latin typeface="Aharoni" panose="02010803020104030203" pitchFamily="2" charset="-79"/>
                <a:cs typeface="Aharoni" panose="02010803020104030203" pitchFamily="2" charset="-79"/>
              </a:rPr>
              <a:t>D</a:t>
            </a:r>
            <a:r>
              <a:rPr lang="en-US" sz="4000" dirty="0" smtClean="0">
                <a:solidFill>
                  <a:srgbClr val="F321AD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Y</a:t>
            </a:r>
            <a:endParaRPr lang="en-US" sz="4000" dirty="0">
              <a:solidFill>
                <a:srgbClr val="F321AD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5214" y="524546"/>
            <a:ext cx="3505200" cy="3619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36843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4710" y="528034"/>
            <a:ext cx="9559902" cy="5898524"/>
          </a:xfrm>
        </p:spPr>
        <p:txBody>
          <a:bodyPr/>
          <a:lstStyle/>
          <a:p>
            <a:pPr algn="just"/>
            <a:endParaRPr lang="en-US" dirty="0" smtClean="0">
              <a:solidFill>
                <a:srgbClr val="1E0977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algn="just"/>
            <a:endParaRPr lang="en-US" dirty="0">
              <a:solidFill>
                <a:srgbClr val="1E0977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algn="just"/>
            <a:endParaRPr lang="en-US" sz="2800" dirty="0" smtClean="0"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algn="just"/>
            <a:r>
              <a:rPr lang="en-US" sz="2800" dirty="0" smtClean="0">
                <a:latin typeface="Aharoni" panose="02010803020104030203" pitchFamily="2" charset="-79"/>
                <a:cs typeface="Aharoni" panose="02010803020104030203" pitchFamily="2" charset="-79"/>
              </a:rPr>
              <a:t>The </a:t>
            </a:r>
            <a:r>
              <a:rPr lang="en-US" sz="2800" dirty="0">
                <a:latin typeface="Aharoni" panose="02010803020104030203" pitchFamily="2" charset="-79"/>
                <a:cs typeface="Aharoni" panose="02010803020104030203" pitchFamily="2" charset="-79"/>
              </a:rPr>
              <a:t>aim of this study was to evaluate the methodology, efficacy, and side effects of </a:t>
            </a:r>
            <a:r>
              <a:rPr lang="en-US" sz="2800" dirty="0" err="1" smtClean="0">
                <a:latin typeface="Aharoni" panose="02010803020104030203" pitchFamily="2" charset="-79"/>
                <a:cs typeface="Aharoni" panose="02010803020104030203" pitchFamily="2" charset="-79"/>
              </a:rPr>
              <a:t>Mitomycin</a:t>
            </a:r>
            <a:r>
              <a:rPr lang="en-US" sz="2800" dirty="0" smtClean="0">
                <a:latin typeface="Aharoni" panose="02010803020104030203" pitchFamily="2" charset="-79"/>
                <a:cs typeface="Aharoni" panose="02010803020104030203" pitchFamily="2" charset="-79"/>
              </a:rPr>
              <a:t>-C </a:t>
            </a:r>
            <a:r>
              <a:rPr lang="en-US" sz="2800" dirty="0">
                <a:latin typeface="Aharoni" panose="02010803020104030203" pitchFamily="2" charset="-79"/>
                <a:cs typeface="Aharoni" panose="02010803020104030203" pitchFamily="2" charset="-79"/>
              </a:rPr>
              <a:t>application after GI endoscopic dilatation of esophageal strictures in children.</a:t>
            </a:r>
          </a:p>
          <a:p>
            <a:pPr algn="just"/>
            <a:endParaRPr lang="en-US" sz="2800" dirty="0">
              <a:solidFill>
                <a:srgbClr val="0070C0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algn="just"/>
            <a:endParaRPr lang="en-US" sz="2800" dirty="0">
              <a:solidFill>
                <a:srgbClr val="1E0977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5640790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53037" y="528034"/>
            <a:ext cx="10551575" cy="5898524"/>
          </a:xfrm>
        </p:spPr>
        <p:txBody>
          <a:bodyPr>
            <a:normAutofit lnSpcReduction="10000"/>
          </a:bodyPr>
          <a:lstStyle/>
          <a:p>
            <a:endParaRPr lang="en-US" dirty="0" smtClean="0">
              <a:solidFill>
                <a:srgbClr val="FF00FF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endParaRPr lang="en-US" dirty="0">
              <a:solidFill>
                <a:srgbClr val="FF00FF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endParaRPr lang="en-US" dirty="0" smtClean="0">
              <a:solidFill>
                <a:srgbClr val="FF00FF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endParaRPr lang="en-US" dirty="0">
              <a:solidFill>
                <a:srgbClr val="FF00FF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endParaRPr lang="en-US" sz="4800" dirty="0" smtClean="0">
              <a:solidFill>
                <a:srgbClr val="FF00FF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marL="0" indent="0">
              <a:buNone/>
            </a:pPr>
            <a:endParaRPr lang="en-US" sz="5400" b="1" dirty="0" smtClean="0">
              <a:solidFill>
                <a:srgbClr val="FF0000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marL="0" indent="0">
              <a:buNone/>
            </a:pPr>
            <a:endParaRPr lang="en-US" sz="5400" b="1" dirty="0">
              <a:solidFill>
                <a:srgbClr val="FF0000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marL="0" indent="0">
              <a:buNone/>
            </a:pPr>
            <a:endParaRPr lang="en-US" sz="5400" b="1" dirty="0" smtClean="0">
              <a:solidFill>
                <a:srgbClr val="FF0000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marL="0" indent="0">
              <a:buNone/>
            </a:pPr>
            <a:r>
              <a:rPr lang="en-US" sz="5400" b="1" dirty="0" smtClean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     P</a:t>
            </a:r>
            <a:r>
              <a:rPr lang="en-US" sz="5400" b="1" dirty="0" smtClean="0">
                <a:solidFill>
                  <a:srgbClr val="00B05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A</a:t>
            </a:r>
            <a:r>
              <a:rPr lang="en-US" sz="5400" b="1" dirty="0" smtClean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T</a:t>
            </a:r>
            <a:r>
              <a:rPr lang="en-US" sz="5400" b="1" dirty="0" smtClean="0">
                <a:solidFill>
                  <a:srgbClr val="00B05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I</a:t>
            </a:r>
            <a:r>
              <a:rPr lang="en-US" sz="5400" b="1" dirty="0" smtClean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E</a:t>
            </a:r>
            <a:r>
              <a:rPr lang="en-US" sz="5400" b="1" dirty="0" smtClean="0">
                <a:solidFill>
                  <a:srgbClr val="00B05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N</a:t>
            </a:r>
            <a:r>
              <a:rPr lang="en-US" sz="5400" b="1" dirty="0" smtClean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T</a:t>
            </a:r>
            <a:r>
              <a:rPr lang="en-US" sz="5400" b="1" dirty="0" smtClean="0">
                <a:solidFill>
                  <a:srgbClr val="00B05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S</a:t>
            </a:r>
            <a:r>
              <a:rPr lang="en-US" sz="5400" b="1" dirty="0" smtClean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en-US" sz="5400" b="1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A</a:t>
            </a:r>
            <a:r>
              <a:rPr lang="en-US" sz="5400" b="1" dirty="0">
                <a:solidFill>
                  <a:srgbClr val="00B05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N</a:t>
            </a:r>
            <a:r>
              <a:rPr lang="en-US" sz="5400" b="1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D </a:t>
            </a:r>
            <a:r>
              <a:rPr lang="en-US" sz="5400" b="1" dirty="0" smtClean="0">
                <a:solidFill>
                  <a:srgbClr val="00B05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M</a:t>
            </a:r>
            <a:r>
              <a:rPr lang="en-US" sz="5400" b="1" dirty="0" smtClean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E</a:t>
            </a:r>
            <a:r>
              <a:rPr lang="en-US" sz="5400" b="1" dirty="0" smtClean="0">
                <a:solidFill>
                  <a:srgbClr val="00B05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T</a:t>
            </a:r>
            <a:r>
              <a:rPr lang="en-US" sz="5400" b="1" dirty="0" smtClean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H</a:t>
            </a:r>
            <a:r>
              <a:rPr lang="en-US" sz="5400" b="1" dirty="0" smtClean="0">
                <a:solidFill>
                  <a:srgbClr val="00B05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O</a:t>
            </a:r>
            <a:r>
              <a:rPr lang="en-US" sz="5400" b="1" dirty="0" smtClean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D</a:t>
            </a:r>
            <a:r>
              <a:rPr lang="en-US" sz="5400" b="1" dirty="0" smtClean="0">
                <a:solidFill>
                  <a:srgbClr val="00B05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S</a:t>
            </a:r>
            <a:r>
              <a:rPr lang="en-US" sz="5400" b="1" dirty="0" smtClean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:</a:t>
            </a:r>
            <a:endParaRPr lang="en-US" sz="5400" dirty="0">
              <a:solidFill>
                <a:srgbClr val="FF0000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9583" y="1223492"/>
            <a:ext cx="4190642" cy="3284113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0462" y="1223493"/>
            <a:ext cx="4391696" cy="32841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23745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35617" y="450761"/>
            <a:ext cx="10393251" cy="5975797"/>
          </a:xfrm>
        </p:spPr>
        <p:txBody>
          <a:bodyPr>
            <a:normAutofit lnSpcReduction="10000"/>
          </a:bodyPr>
          <a:lstStyle/>
          <a:p>
            <a:pPr algn="just"/>
            <a:r>
              <a:rPr lang="en-US" sz="2800" dirty="0">
                <a:solidFill>
                  <a:srgbClr val="1A025E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This study included 30 </a:t>
            </a:r>
            <a:r>
              <a:rPr lang="en-US" sz="2800" dirty="0" smtClean="0">
                <a:solidFill>
                  <a:srgbClr val="1A025E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children </a:t>
            </a:r>
            <a:r>
              <a:rPr lang="en-US" sz="2800" dirty="0">
                <a:solidFill>
                  <a:srgbClr val="1A025E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features of esophageal stricture seen in (17 boys and 13 girls, their ages ranged from 16–168 months with a mean of 57.6 months</a:t>
            </a:r>
            <a:r>
              <a:rPr lang="en-US" sz="2800" dirty="0" smtClean="0">
                <a:solidFill>
                  <a:srgbClr val="1A025E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)</a:t>
            </a:r>
          </a:p>
          <a:p>
            <a:pPr algn="just"/>
            <a:endParaRPr lang="en-US" sz="2800" dirty="0"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algn="just"/>
            <a:r>
              <a:rPr lang="en-US" sz="2800" dirty="0" smtClean="0">
                <a:solidFill>
                  <a:schemeClr val="bg2">
                    <a:lumMod val="2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Full </a:t>
            </a:r>
            <a:r>
              <a:rPr lang="en-US" sz="2800" dirty="0">
                <a:solidFill>
                  <a:schemeClr val="bg2">
                    <a:lumMod val="2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history taking </a:t>
            </a:r>
            <a:endParaRPr lang="en-US" sz="2800" dirty="0" smtClean="0">
              <a:solidFill>
                <a:schemeClr val="bg2">
                  <a:lumMod val="25000"/>
                </a:schemeClr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algn="just"/>
            <a:endParaRPr lang="en-US" sz="2800" dirty="0"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algn="just"/>
            <a:r>
              <a:rPr lang="en-US" sz="2800" dirty="0" smtClean="0">
                <a:solidFill>
                  <a:srgbClr val="7030A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Thorough </a:t>
            </a:r>
            <a:r>
              <a:rPr lang="en-US" sz="2800" dirty="0">
                <a:solidFill>
                  <a:srgbClr val="7030A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clinical examination was done with special interest on weight, height, and nutritional </a:t>
            </a:r>
            <a:r>
              <a:rPr lang="en-US" sz="2800" dirty="0" smtClean="0">
                <a:solidFill>
                  <a:srgbClr val="7030A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status</a:t>
            </a:r>
          </a:p>
          <a:p>
            <a:pPr algn="just"/>
            <a:endParaRPr lang="en-US" sz="2800" dirty="0"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algn="just"/>
            <a:r>
              <a:rPr lang="en-US" sz="2800" dirty="0">
                <a:solidFill>
                  <a:srgbClr val="C0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Laboratory investigations included full blood count (FBC), liver function tests, chest X ray. Barium study and upper GI endoscopy were undergone aiming to diagnose the nature and extent of esophageal stricture.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15671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4710" y="528034"/>
            <a:ext cx="9559902" cy="5898524"/>
          </a:xfrm>
        </p:spPr>
        <p:txBody>
          <a:bodyPr>
            <a:normAutofit lnSpcReduction="10000"/>
          </a:bodyPr>
          <a:lstStyle/>
          <a:p>
            <a:pPr algn="just"/>
            <a:endParaRPr lang="en-US" dirty="0" smtClean="0"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algn="just"/>
            <a:endParaRPr lang="en-US" dirty="0"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algn="just"/>
            <a:r>
              <a:rPr lang="en-US" sz="2800" dirty="0" smtClean="0">
                <a:solidFill>
                  <a:srgbClr val="1D0779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The </a:t>
            </a:r>
            <a:r>
              <a:rPr lang="en-US" sz="2800" dirty="0">
                <a:solidFill>
                  <a:srgbClr val="1D0779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procedure was done under general anesthesia. </a:t>
            </a:r>
            <a:endParaRPr lang="en-US" sz="2800" dirty="0" smtClean="0">
              <a:solidFill>
                <a:srgbClr val="1D0779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algn="just"/>
            <a:r>
              <a:rPr lang="en-US" sz="2800" dirty="0" smtClean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Upper </a:t>
            </a:r>
            <a:r>
              <a:rPr lang="en-US" sz="28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GI endoscopy was done first until reaching the area of stenosis, </a:t>
            </a:r>
            <a:endParaRPr lang="en-US" sz="2800" dirty="0" smtClean="0">
              <a:solidFill>
                <a:srgbClr val="FF0000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algn="just"/>
            <a:r>
              <a:rPr lang="en-US" sz="2800" dirty="0" smtClean="0">
                <a:solidFill>
                  <a:srgbClr val="00B0F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Then </a:t>
            </a:r>
            <a:r>
              <a:rPr lang="en-US" sz="2800" dirty="0">
                <a:solidFill>
                  <a:srgbClr val="00B0F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gauge wire was passed into the stomach and esophageal dilators bogies were introduced subsequently under X-ray screen</a:t>
            </a:r>
            <a:r>
              <a:rPr lang="en-US" sz="2800" dirty="0" smtClean="0">
                <a:solidFill>
                  <a:srgbClr val="00B0F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.</a:t>
            </a:r>
          </a:p>
          <a:p>
            <a:pPr algn="just"/>
            <a:r>
              <a:rPr lang="en-US" sz="2800" dirty="0" smtClean="0">
                <a:solidFill>
                  <a:srgbClr val="FF33CC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After dilatation to size allow introduction of endoscope.</a:t>
            </a:r>
            <a:r>
              <a:rPr lang="en-US" sz="2800" dirty="0" smtClean="0">
                <a:solidFill>
                  <a:srgbClr val="FF33CC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</a:p>
          <a:p>
            <a:pPr algn="just"/>
            <a:r>
              <a:rPr lang="en-US" sz="2800" dirty="0" smtClean="0">
                <a:solidFill>
                  <a:srgbClr val="00B05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The </a:t>
            </a:r>
            <a:r>
              <a:rPr lang="en-US" sz="2800" dirty="0">
                <a:solidFill>
                  <a:srgbClr val="00B05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endoscope was reintroduced for topical application of </a:t>
            </a:r>
            <a:r>
              <a:rPr lang="en-US" sz="2800" dirty="0" err="1">
                <a:solidFill>
                  <a:srgbClr val="00B05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mitomycin</a:t>
            </a:r>
            <a:r>
              <a:rPr lang="en-US" sz="2800" dirty="0">
                <a:solidFill>
                  <a:srgbClr val="00B05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C (2 mg dissolved in 20 ml saline) on the stenotic area under direct vision. </a:t>
            </a:r>
          </a:p>
        </p:txBody>
      </p:sp>
    </p:spTree>
    <p:extLst>
      <p:ext uri="{BB962C8B-B14F-4D97-AF65-F5344CB8AC3E}">
        <p14:creationId xmlns:p14="http://schemas.microsoft.com/office/powerpoint/2010/main" val="21900366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96980" y="759854"/>
            <a:ext cx="9907632" cy="5151368"/>
          </a:xfrm>
        </p:spPr>
        <p:txBody>
          <a:bodyPr>
            <a:normAutofit/>
          </a:bodyPr>
          <a:lstStyle/>
          <a:p>
            <a:endParaRPr lang="en-US" dirty="0" smtClean="0"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endParaRPr lang="en-US" dirty="0"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endParaRPr lang="en-US" dirty="0" smtClean="0"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algn="just"/>
            <a:r>
              <a:rPr lang="en-US" sz="2800" dirty="0" smtClean="0">
                <a:solidFill>
                  <a:srgbClr val="170D53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This </a:t>
            </a:r>
            <a:r>
              <a:rPr lang="en-US" sz="2800" dirty="0">
                <a:solidFill>
                  <a:srgbClr val="170D53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was done by either front-loading the </a:t>
            </a:r>
            <a:r>
              <a:rPr lang="en-US" sz="2800" dirty="0" err="1">
                <a:solidFill>
                  <a:srgbClr val="170D53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pledget</a:t>
            </a:r>
            <a:r>
              <a:rPr lang="en-US" sz="2800" dirty="0">
                <a:solidFill>
                  <a:srgbClr val="170D53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in a standard cap used for band ligation of varices attached to the end of the endoscope, to prevent the </a:t>
            </a:r>
            <a:r>
              <a:rPr lang="en-US" sz="2800" dirty="0" err="1">
                <a:solidFill>
                  <a:srgbClr val="170D53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mitomycin</a:t>
            </a:r>
            <a:r>
              <a:rPr lang="en-US" sz="2800" dirty="0">
                <a:solidFill>
                  <a:srgbClr val="170D53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-C from touching normal mucosa (group 1, n=16 patients), or by topical spraying of </a:t>
            </a:r>
            <a:r>
              <a:rPr lang="en-US" sz="2800" dirty="0" err="1">
                <a:solidFill>
                  <a:srgbClr val="170D53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mitomycin</a:t>
            </a:r>
            <a:r>
              <a:rPr lang="en-US" sz="2800" dirty="0">
                <a:solidFill>
                  <a:srgbClr val="170D53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using the injection needle on the affected mucosa (group 2, n=14 patients). </a:t>
            </a:r>
            <a:endParaRPr lang="en-US" sz="2800" dirty="0" smtClean="0">
              <a:solidFill>
                <a:srgbClr val="170D53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algn="just"/>
            <a:endParaRPr lang="en-US" sz="2800" dirty="0">
              <a:solidFill>
                <a:srgbClr val="170D53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marL="0" indent="0" algn="just">
              <a:buNone/>
            </a:pPr>
            <a:endParaRPr lang="en-US" sz="2800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1537540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64406" y="528033"/>
            <a:ext cx="9740206" cy="5911403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en-US" sz="2800" dirty="0">
                <a:solidFill>
                  <a:srgbClr val="1D0779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The response to </a:t>
            </a:r>
            <a:r>
              <a:rPr lang="en-US" sz="2800" dirty="0" err="1">
                <a:solidFill>
                  <a:srgbClr val="1D0779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Mitomycin</a:t>
            </a:r>
            <a:r>
              <a:rPr lang="en-US" sz="2800" dirty="0">
                <a:solidFill>
                  <a:srgbClr val="1D0779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C application classified according to the clinical and endoscopic findings, clinical and endoscopic follow up continued for 3-5 years the response classified according to the followings</a:t>
            </a:r>
            <a:r>
              <a:rPr lang="en-US" sz="2800" dirty="0" smtClean="0">
                <a:solidFill>
                  <a:srgbClr val="1D0779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:</a:t>
            </a:r>
          </a:p>
          <a:p>
            <a:pPr marL="0" indent="0" algn="just">
              <a:buNone/>
            </a:pPr>
            <a:endParaRPr lang="en-US" sz="2800" dirty="0">
              <a:solidFill>
                <a:srgbClr val="1D0779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lvl="2"/>
            <a:r>
              <a:rPr lang="en-US" sz="2800" b="1" dirty="0">
                <a:solidFill>
                  <a:srgbClr val="F321AD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Excellent:</a:t>
            </a:r>
            <a:r>
              <a:rPr lang="en-US" sz="2800" dirty="0">
                <a:latin typeface="Aharoni" panose="02010803020104030203" pitchFamily="2" charset="-79"/>
                <a:cs typeface="Aharoni" panose="02010803020104030203" pitchFamily="2" charset="-79"/>
              </a:rPr>
              <a:t> excellent improvement regarding both clinical and endoscopic findings.</a:t>
            </a:r>
          </a:p>
          <a:p>
            <a:pPr lvl="2"/>
            <a:r>
              <a:rPr lang="en-US" sz="2800" b="1" dirty="0">
                <a:solidFill>
                  <a:srgbClr val="F321AD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Partly improved:</a:t>
            </a:r>
            <a:r>
              <a:rPr lang="en-US" sz="2800" dirty="0">
                <a:solidFill>
                  <a:srgbClr val="F321AD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en-US" sz="2800" dirty="0">
                <a:latin typeface="Aharoni" panose="02010803020104030203" pitchFamily="2" charset="-79"/>
                <a:cs typeface="Aharoni" panose="02010803020104030203" pitchFamily="2" charset="-79"/>
              </a:rPr>
              <a:t>improvement of both finding not allowing normal swallowing and weight gaining.</a:t>
            </a:r>
          </a:p>
          <a:p>
            <a:pPr lvl="2"/>
            <a:r>
              <a:rPr lang="en-US" sz="2800" b="1" dirty="0">
                <a:solidFill>
                  <a:srgbClr val="F321AD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Poor response</a:t>
            </a:r>
            <a:r>
              <a:rPr lang="en-US" sz="2800" dirty="0">
                <a:solidFill>
                  <a:srgbClr val="F321AD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: </a:t>
            </a:r>
            <a:r>
              <a:rPr lang="en-US" sz="2800" dirty="0">
                <a:latin typeface="Aharoni" panose="02010803020104030203" pitchFamily="2" charset="-79"/>
                <a:cs typeface="Aharoni" panose="02010803020104030203" pitchFamily="2" charset="-79"/>
              </a:rPr>
              <a:t>no improvement including the endoscopic and clinical findings.</a:t>
            </a:r>
          </a:p>
        </p:txBody>
      </p:sp>
    </p:spTree>
    <p:extLst>
      <p:ext uri="{BB962C8B-B14F-4D97-AF65-F5344CB8AC3E}">
        <p14:creationId xmlns:p14="http://schemas.microsoft.com/office/powerpoint/2010/main" val="30860994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45915" y="973843"/>
            <a:ext cx="8915400" cy="4930920"/>
          </a:xfrm>
        </p:spPr>
        <p:txBody>
          <a:bodyPr>
            <a:normAutofit fontScale="92500"/>
          </a:bodyPr>
          <a:lstStyle/>
          <a:p>
            <a:pPr algn="just"/>
            <a:r>
              <a:rPr lang="en-US" sz="2800" dirty="0">
                <a:solidFill>
                  <a:srgbClr val="661A25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Caustic potash ingestion was the cause of esophageal stricture formation in 23 patients </a:t>
            </a:r>
            <a:r>
              <a:rPr lang="en-US" sz="2800" dirty="0" smtClean="0">
                <a:solidFill>
                  <a:srgbClr val="661A25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which </a:t>
            </a:r>
            <a:r>
              <a:rPr lang="en-US" sz="2800" dirty="0">
                <a:solidFill>
                  <a:srgbClr val="661A25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determined by careful history taking and / or observing the containing bottle by the family. </a:t>
            </a:r>
            <a:endParaRPr lang="en-US" sz="2800" dirty="0" smtClean="0">
              <a:solidFill>
                <a:srgbClr val="661A25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algn="just"/>
            <a:endParaRPr lang="en-US" sz="2800" dirty="0"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algn="just"/>
            <a:r>
              <a:rPr lang="en-US" sz="2800" dirty="0" smtClean="0">
                <a:solidFill>
                  <a:schemeClr val="accent6">
                    <a:lumMod val="7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Post </a:t>
            </a:r>
            <a:r>
              <a:rPr lang="en-US" sz="2800" dirty="0">
                <a:solidFill>
                  <a:schemeClr val="accent6">
                    <a:lumMod val="7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reflux occurred in one </a:t>
            </a:r>
            <a:r>
              <a:rPr lang="en-US" sz="2800" dirty="0" smtClean="0">
                <a:solidFill>
                  <a:schemeClr val="accent6">
                    <a:lumMod val="7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patient</a:t>
            </a:r>
          </a:p>
          <a:p>
            <a:pPr algn="just"/>
            <a:endParaRPr lang="en-US" sz="2800" dirty="0"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algn="just"/>
            <a:r>
              <a:rPr lang="en-US" sz="2800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post-sclerotherapy </a:t>
            </a:r>
            <a:r>
              <a:rPr lang="en-US" sz="2800" dirty="0">
                <a:solidFill>
                  <a:schemeClr val="accent1">
                    <a:lumMod val="60000"/>
                    <a:lumOff val="40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in another patient</a:t>
            </a:r>
            <a:r>
              <a:rPr lang="en-US" sz="2800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.</a:t>
            </a:r>
          </a:p>
          <a:p>
            <a:pPr algn="just"/>
            <a:endParaRPr lang="en-US" sz="2800" dirty="0"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algn="just"/>
            <a:r>
              <a:rPr lang="en-US" sz="2800" dirty="0" smtClean="0"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en-US" sz="2800" dirty="0">
                <a:latin typeface="Aharoni" panose="02010803020104030203" pitchFamily="2" charset="-79"/>
                <a:cs typeface="Aharoni" panose="02010803020104030203" pitchFamily="2" charset="-79"/>
              </a:rPr>
              <a:t>The etiology was not discovered in 5 of the patients</a:t>
            </a:r>
            <a:endParaRPr lang="en-US" sz="2800" dirty="0">
              <a:solidFill>
                <a:srgbClr val="1E0977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411091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22738" y="386367"/>
            <a:ext cx="9856116" cy="5898524"/>
          </a:xfrm>
        </p:spPr>
        <p:txBody>
          <a:bodyPr>
            <a:normAutofit fontScale="92500" lnSpcReduction="10000"/>
          </a:bodyPr>
          <a:lstStyle/>
          <a:p>
            <a:pPr marL="0" indent="0" algn="just">
              <a:buNone/>
            </a:pPr>
            <a:endParaRPr lang="en-US" sz="2400" dirty="0" smtClean="0">
              <a:solidFill>
                <a:srgbClr val="1E0977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marL="0" indent="0" algn="just">
              <a:buNone/>
            </a:pPr>
            <a:endParaRPr lang="en-US" sz="2800" dirty="0" smtClean="0"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marL="0" indent="0" algn="just">
              <a:buNone/>
            </a:pPr>
            <a:r>
              <a:rPr lang="en-US" sz="2800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Upper </a:t>
            </a:r>
            <a:r>
              <a:rPr lang="en-US" sz="2800" dirty="0">
                <a:solidFill>
                  <a:schemeClr val="accent1">
                    <a:lumMod val="60000"/>
                    <a:lumOff val="40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endoscopy was performed in all of the patients and while barium upper gastrointestinal series was performed in 10 patients before endoscopy. </a:t>
            </a:r>
            <a:endParaRPr lang="en-US" sz="2800" dirty="0" smtClean="0">
              <a:solidFill>
                <a:schemeClr val="accent1">
                  <a:lumMod val="60000"/>
                  <a:lumOff val="40000"/>
                </a:schemeClr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marL="0" indent="0" algn="just">
              <a:buNone/>
            </a:pPr>
            <a:endParaRPr lang="en-US" sz="2800" dirty="0"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marL="0" indent="0" algn="just">
              <a:buNone/>
            </a:pPr>
            <a:r>
              <a:rPr lang="en-US" sz="2800" dirty="0" smtClean="0">
                <a:solidFill>
                  <a:srgbClr val="00B05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The </a:t>
            </a:r>
            <a:r>
              <a:rPr lang="en-US" sz="2800" dirty="0">
                <a:solidFill>
                  <a:srgbClr val="00B05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median diameter of the stricture was 1.5mm (range 1–5 mm) which determined by barium or by upper GI endoscope</a:t>
            </a:r>
            <a:r>
              <a:rPr lang="en-US" sz="2800" dirty="0" smtClean="0">
                <a:solidFill>
                  <a:srgbClr val="00B05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.</a:t>
            </a:r>
          </a:p>
          <a:p>
            <a:pPr marL="0" indent="0" algn="just">
              <a:buNone/>
            </a:pPr>
            <a:endParaRPr lang="en-US" sz="2800" dirty="0">
              <a:solidFill>
                <a:srgbClr val="00B050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marL="0" indent="0" algn="just">
              <a:buNone/>
            </a:pPr>
            <a:r>
              <a:rPr lang="en-US" sz="2800" dirty="0" smtClean="0"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en-US" sz="2800" dirty="0">
                <a:solidFill>
                  <a:srgbClr val="3A30F8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The length of the stricture at diagnosis was ranged from 10 –110mm.with the mean of 37.14mm.  </a:t>
            </a:r>
          </a:p>
          <a:p>
            <a:pPr marL="0" indent="0" algn="just">
              <a:buNone/>
            </a:pPr>
            <a:endParaRPr lang="en-US" sz="2400" dirty="0">
              <a:solidFill>
                <a:srgbClr val="1E0977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marL="0" indent="0" algn="just">
              <a:buNone/>
            </a:pPr>
            <a:r>
              <a:rPr lang="en-US" sz="2400" dirty="0">
                <a:solidFill>
                  <a:srgbClr val="1E0977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63365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4710" y="528034"/>
            <a:ext cx="9559902" cy="5898524"/>
          </a:xfrm>
        </p:spPr>
        <p:txBody>
          <a:bodyPr/>
          <a:lstStyle/>
          <a:p>
            <a:pPr marL="0" indent="0" algn="just">
              <a:buNone/>
            </a:pPr>
            <a:endParaRPr lang="en-US" sz="2400" dirty="0" smtClean="0"/>
          </a:p>
          <a:p>
            <a:pPr marL="0" indent="0" algn="just">
              <a:buNone/>
            </a:pPr>
            <a:endParaRPr lang="en-US" sz="2400" dirty="0"/>
          </a:p>
          <a:p>
            <a:pPr marL="0" indent="0" algn="just">
              <a:buNone/>
            </a:pPr>
            <a:r>
              <a:rPr lang="en-US" sz="2400" dirty="0" smtClean="0"/>
              <a:t> </a:t>
            </a:r>
            <a:r>
              <a:rPr lang="en-US" sz="2800" dirty="0">
                <a:solidFill>
                  <a:srgbClr val="0070C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Before </a:t>
            </a:r>
            <a:r>
              <a:rPr lang="en-US" sz="2800" dirty="0" err="1" smtClean="0">
                <a:solidFill>
                  <a:srgbClr val="0070C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Mitomycin</a:t>
            </a:r>
            <a:r>
              <a:rPr lang="en-US" sz="2800" dirty="0" smtClean="0">
                <a:solidFill>
                  <a:srgbClr val="0070C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C </a:t>
            </a:r>
            <a:r>
              <a:rPr lang="en-US" sz="2800" dirty="0">
                <a:solidFill>
                  <a:srgbClr val="0070C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application, repeated dilation procedures were done in </a:t>
            </a:r>
            <a:r>
              <a:rPr lang="en-US" sz="2800" dirty="0" smtClean="0">
                <a:solidFill>
                  <a:srgbClr val="0070C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21 </a:t>
            </a:r>
            <a:r>
              <a:rPr lang="en-US" sz="2800" dirty="0">
                <a:solidFill>
                  <a:srgbClr val="0070C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patients ranging from 2 – 75 with the mean of 12 times. </a:t>
            </a:r>
            <a:endParaRPr lang="en-US" sz="2800" dirty="0" smtClean="0">
              <a:solidFill>
                <a:srgbClr val="0070C0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marL="0" indent="0" algn="just">
              <a:buNone/>
            </a:pPr>
            <a:endParaRPr lang="en-US" sz="2800" dirty="0">
              <a:solidFill>
                <a:srgbClr val="0070C0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marL="0" indent="0" algn="just">
              <a:buNone/>
            </a:pPr>
            <a:r>
              <a:rPr lang="en-US" sz="2800" dirty="0" smtClean="0">
                <a:solidFill>
                  <a:srgbClr val="661A25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Nine </a:t>
            </a:r>
            <a:r>
              <a:rPr lang="en-US" sz="2800" dirty="0">
                <a:solidFill>
                  <a:srgbClr val="661A25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patients had no history of previous dilatation while number of dilatation settings with </a:t>
            </a:r>
            <a:r>
              <a:rPr lang="en-US" sz="2800" dirty="0" err="1">
                <a:solidFill>
                  <a:srgbClr val="661A25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Mitomycin</a:t>
            </a:r>
            <a:r>
              <a:rPr lang="en-US" sz="2800" dirty="0">
                <a:solidFill>
                  <a:srgbClr val="661A25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applications ranged from one to five with the mean of 2.3 times</a:t>
            </a:r>
          </a:p>
        </p:txBody>
      </p:sp>
    </p:spTree>
    <p:extLst>
      <p:ext uri="{BB962C8B-B14F-4D97-AF65-F5344CB8AC3E}">
        <p14:creationId xmlns:p14="http://schemas.microsoft.com/office/powerpoint/2010/main" val="42154876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12163" y="517953"/>
            <a:ext cx="9527531" cy="6145427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endParaRPr lang="en-US" sz="2400" dirty="0" smtClean="0"/>
          </a:p>
          <a:p>
            <a:pPr algn="just"/>
            <a:endParaRPr lang="en-US" sz="2400" dirty="0"/>
          </a:p>
          <a:p>
            <a:pPr algn="just"/>
            <a:endParaRPr lang="en-US" sz="2400" dirty="0" smtClean="0"/>
          </a:p>
          <a:p>
            <a:pPr algn="just"/>
            <a:r>
              <a:rPr lang="en-US" sz="2800" dirty="0" smtClean="0">
                <a:solidFill>
                  <a:srgbClr val="661A25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The </a:t>
            </a:r>
            <a:r>
              <a:rPr lang="en-US" sz="2800" dirty="0">
                <a:solidFill>
                  <a:srgbClr val="661A25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interval between each two dilation procedures settings before the application of </a:t>
            </a:r>
            <a:r>
              <a:rPr lang="en-US" sz="2800" dirty="0" err="1">
                <a:solidFill>
                  <a:srgbClr val="661A25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mitomycin</a:t>
            </a:r>
            <a:r>
              <a:rPr lang="en-US" sz="2800" dirty="0">
                <a:solidFill>
                  <a:srgbClr val="661A25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was </a:t>
            </a:r>
            <a:r>
              <a:rPr lang="en-US" sz="2800" dirty="0" smtClean="0">
                <a:solidFill>
                  <a:srgbClr val="661A25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2.52 ±</a:t>
            </a:r>
            <a:r>
              <a:rPr lang="en-US" sz="2800" dirty="0">
                <a:solidFill>
                  <a:srgbClr val="661A25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1.44 weeks, only prolonged after the application of </a:t>
            </a:r>
            <a:r>
              <a:rPr lang="en-US" sz="2800" dirty="0" err="1">
                <a:solidFill>
                  <a:srgbClr val="661A25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mitomycin</a:t>
            </a:r>
            <a:r>
              <a:rPr lang="en-US" sz="2800" dirty="0">
                <a:solidFill>
                  <a:srgbClr val="661A25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to be 5.00±4.39 weeks. </a:t>
            </a:r>
          </a:p>
        </p:txBody>
      </p:sp>
    </p:spTree>
    <p:extLst>
      <p:ext uri="{BB962C8B-B14F-4D97-AF65-F5344CB8AC3E}">
        <p14:creationId xmlns:p14="http://schemas.microsoft.com/office/powerpoint/2010/main" val="8273592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4710" y="528034"/>
            <a:ext cx="9559902" cy="5898524"/>
          </a:xfrm>
        </p:spPr>
        <p:txBody>
          <a:bodyPr>
            <a:normAutofit/>
          </a:bodyPr>
          <a:lstStyle/>
          <a:p>
            <a:pPr lvl="1"/>
            <a:endParaRPr lang="en-US" dirty="0" smtClean="0"/>
          </a:p>
          <a:p>
            <a:pPr marL="457200" lvl="1" indent="0">
              <a:buNone/>
            </a:pPr>
            <a:endParaRPr lang="en-US" dirty="0" smtClean="0"/>
          </a:p>
          <a:p>
            <a:pPr lvl="1" algn="just"/>
            <a:r>
              <a:rPr lang="en-US" dirty="0" smtClean="0"/>
              <a:t> </a:t>
            </a:r>
            <a:r>
              <a:rPr lang="en-US" sz="2800" dirty="0">
                <a:solidFill>
                  <a:srgbClr val="00B05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Excellent improvement regarding both clinical and endoscopic findings seen in 28 patients (93.3%) </a:t>
            </a:r>
            <a:endParaRPr lang="en-US" sz="2800" dirty="0" smtClean="0">
              <a:solidFill>
                <a:srgbClr val="00B050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lvl="1" algn="just"/>
            <a:endParaRPr lang="en-US" sz="2800" dirty="0" smtClean="0">
              <a:solidFill>
                <a:srgbClr val="0070C0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lvl="1" algn="just"/>
            <a:r>
              <a:rPr lang="en-US" sz="2800" dirty="0" smtClean="0">
                <a:solidFill>
                  <a:schemeClr val="accent2">
                    <a:lumMod val="7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Partly </a:t>
            </a:r>
            <a:r>
              <a:rPr lang="en-US" sz="2800" dirty="0">
                <a:solidFill>
                  <a:schemeClr val="accent2">
                    <a:lumMod val="7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improving seen in two (6.7%), </a:t>
            </a:r>
            <a:endParaRPr lang="en-US" sz="2800" dirty="0" smtClean="0">
              <a:solidFill>
                <a:schemeClr val="accent2">
                  <a:lumMod val="75000"/>
                </a:schemeClr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lvl="1" algn="just"/>
            <a:endParaRPr lang="en-US" sz="2800" dirty="0">
              <a:solidFill>
                <a:srgbClr val="0070C0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lvl="1" algn="just"/>
            <a:r>
              <a:rPr lang="en-US" sz="2800" dirty="0" smtClean="0">
                <a:solidFill>
                  <a:srgbClr val="7030A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We </a:t>
            </a:r>
            <a:r>
              <a:rPr lang="en-US" sz="2800" dirty="0">
                <a:solidFill>
                  <a:srgbClr val="7030A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did not find any patient with poor response in this study</a:t>
            </a:r>
            <a:r>
              <a:rPr lang="en-US" sz="2800" dirty="0" smtClean="0">
                <a:solidFill>
                  <a:srgbClr val="7030A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.</a:t>
            </a:r>
          </a:p>
          <a:p>
            <a:pPr lvl="1" algn="just"/>
            <a:endParaRPr lang="en-US" sz="2800" dirty="0">
              <a:solidFill>
                <a:srgbClr val="0070C0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lvl="1" algn="just"/>
            <a:r>
              <a:rPr lang="en-US" sz="2800" dirty="0" smtClean="0">
                <a:solidFill>
                  <a:srgbClr val="0070C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en-US" sz="2800" dirty="0">
                <a:solidFill>
                  <a:srgbClr val="FF33CC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There were no complications related to the </a:t>
            </a:r>
            <a:r>
              <a:rPr lang="en-US" sz="2800" dirty="0" err="1" smtClean="0">
                <a:solidFill>
                  <a:srgbClr val="FF33CC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Mitomycin</a:t>
            </a:r>
            <a:r>
              <a:rPr lang="en-US" sz="2800" dirty="0" smtClean="0">
                <a:solidFill>
                  <a:srgbClr val="FF33CC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C </a:t>
            </a:r>
            <a:r>
              <a:rPr lang="en-US" sz="2800" dirty="0">
                <a:solidFill>
                  <a:srgbClr val="FF33CC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application in both studied group.   </a:t>
            </a:r>
          </a:p>
        </p:txBody>
      </p:sp>
    </p:spTree>
    <p:extLst>
      <p:ext uri="{BB962C8B-B14F-4D97-AF65-F5344CB8AC3E}">
        <p14:creationId xmlns:p14="http://schemas.microsoft.com/office/powerpoint/2010/main" val="14431619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4710" y="528034"/>
            <a:ext cx="9559902" cy="5898524"/>
          </a:xfrm>
        </p:spPr>
        <p:txBody>
          <a:bodyPr>
            <a:normAutofit/>
          </a:bodyPr>
          <a:lstStyle/>
          <a:p>
            <a:pPr marL="457200" lvl="1" indent="0" algn="just">
              <a:buNone/>
            </a:pPr>
            <a:endParaRPr lang="en-US" sz="2800" dirty="0" smtClean="0"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marL="457200" lvl="1" indent="0" algn="just">
              <a:buNone/>
            </a:pPr>
            <a:endParaRPr lang="en-US" sz="2800" dirty="0"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lvl="1" algn="just"/>
            <a:r>
              <a:rPr lang="en-US" sz="2800" dirty="0" smtClean="0">
                <a:solidFill>
                  <a:srgbClr val="0070C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Follow </a:t>
            </a:r>
            <a:r>
              <a:rPr lang="en-US" sz="2800" dirty="0">
                <a:solidFill>
                  <a:srgbClr val="0070C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up of our patients for 3-5 years did not show any complications related to the procedures itself or to </a:t>
            </a:r>
            <a:r>
              <a:rPr lang="en-US" sz="2800" dirty="0" err="1">
                <a:solidFill>
                  <a:srgbClr val="0070C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Mitomycin</a:t>
            </a:r>
            <a:r>
              <a:rPr lang="en-US" sz="2800" dirty="0">
                <a:solidFill>
                  <a:srgbClr val="0070C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C., </a:t>
            </a:r>
            <a:endParaRPr lang="en-US" sz="2800" dirty="0" smtClean="0">
              <a:solidFill>
                <a:srgbClr val="0070C0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lvl="1" algn="just"/>
            <a:endParaRPr lang="en-US" sz="2800" dirty="0"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lvl="1" algn="just"/>
            <a:r>
              <a:rPr lang="en-US" sz="2800" dirty="0">
                <a:solidFill>
                  <a:srgbClr val="C0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T</a:t>
            </a:r>
            <a:r>
              <a:rPr lang="en-US" sz="2800" dirty="0" smtClean="0">
                <a:solidFill>
                  <a:srgbClr val="C0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he </a:t>
            </a:r>
            <a:r>
              <a:rPr lang="en-US" sz="2800" dirty="0">
                <a:solidFill>
                  <a:srgbClr val="C0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results of both </a:t>
            </a:r>
            <a:r>
              <a:rPr lang="en-US" sz="2800" dirty="0" err="1">
                <a:solidFill>
                  <a:srgbClr val="C0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pledget</a:t>
            </a:r>
            <a:r>
              <a:rPr lang="en-US" sz="2800" dirty="0">
                <a:solidFill>
                  <a:srgbClr val="C0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and spray methods nearly the same without any difference regarding the side effects which encourage the use of spray method as it easier for the </a:t>
            </a:r>
            <a:r>
              <a:rPr lang="en-US" sz="2800" dirty="0" err="1">
                <a:solidFill>
                  <a:srgbClr val="C0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endoscopist</a:t>
            </a:r>
            <a:r>
              <a:rPr lang="en-US" sz="2800" dirty="0">
                <a:solidFill>
                  <a:srgbClr val="C0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and shorter in duration.</a:t>
            </a:r>
          </a:p>
          <a:p>
            <a:pPr marL="457200" lvl="1" indent="0" algn="just">
              <a:buNone/>
            </a:pPr>
            <a:endParaRPr lang="en-US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19220816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12192000" cy="6858000"/>
          </a:xfrm>
          <a:solidFill>
            <a:srgbClr val="FFFF00"/>
          </a:solidFill>
        </p:spPr>
        <p:txBody>
          <a:bodyPr/>
          <a:lstStyle/>
          <a:p>
            <a:endParaRPr lang="en-US" dirty="0">
              <a:solidFill>
                <a:srgbClr val="1E0977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86785092"/>
              </p:ext>
            </p:extLst>
          </p:nvPr>
        </p:nvGraphicFramePr>
        <p:xfrm>
          <a:off x="0" y="1"/>
          <a:ext cx="12307909" cy="685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3" name="Document" r:id="rId3" imgW="5688918" imgH="8578251" progId="Word.Document.12">
                  <p:embed/>
                </p:oleObj>
              </mc:Choice>
              <mc:Fallback>
                <p:oleObj name="Document" r:id="rId3" imgW="5688918" imgH="8578251" progId="Word.Document.1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1"/>
                        <a:ext cx="12307909" cy="685800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3347319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4710" y="528034"/>
            <a:ext cx="9559902" cy="5898524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endParaRPr lang="en-US" sz="3600" dirty="0" smtClean="0">
              <a:solidFill>
                <a:srgbClr val="FF0000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marL="0" indent="0" algn="just">
              <a:buNone/>
            </a:pPr>
            <a:endParaRPr lang="en-US" sz="3600" dirty="0">
              <a:solidFill>
                <a:srgbClr val="FF0000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marL="0" indent="0" algn="just">
              <a:buNone/>
            </a:pPr>
            <a:endParaRPr lang="en-US" sz="3600" dirty="0" smtClean="0">
              <a:solidFill>
                <a:srgbClr val="FF0000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marL="0" indent="0">
              <a:buNone/>
            </a:pPr>
            <a:endParaRPr lang="en-US" sz="3600" b="1" dirty="0" smtClean="0"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marL="0" indent="0">
              <a:buNone/>
            </a:pPr>
            <a:endParaRPr lang="en-US" sz="3600" b="1" dirty="0"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marL="0" indent="0">
              <a:buNone/>
            </a:pPr>
            <a:endParaRPr lang="en-US" sz="3600" b="1" dirty="0" smtClean="0"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marL="0" indent="0">
              <a:buNone/>
            </a:pPr>
            <a:r>
              <a:rPr lang="en-US" sz="6000" b="1" dirty="0" smtClean="0">
                <a:solidFill>
                  <a:srgbClr val="3A30F8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C</a:t>
            </a:r>
            <a:r>
              <a:rPr lang="en-US" sz="6000" b="1" dirty="0" smtClean="0">
                <a:solidFill>
                  <a:srgbClr val="00B05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O</a:t>
            </a:r>
            <a:r>
              <a:rPr lang="en-US" sz="6000" b="1" dirty="0" smtClean="0">
                <a:solidFill>
                  <a:srgbClr val="3A30F8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N</a:t>
            </a:r>
            <a:r>
              <a:rPr lang="en-US" sz="6000" b="1" dirty="0" smtClean="0">
                <a:solidFill>
                  <a:srgbClr val="00B05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C</a:t>
            </a:r>
            <a:r>
              <a:rPr lang="en-US" sz="6000" b="1" dirty="0" smtClean="0">
                <a:solidFill>
                  <a:srgbClr val="3A30F8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L</a:t>
            </a:r>
            <a:r>
              <a:rPr lang="en-US" sz="6000" b="1" dirty="0" smtClean="0">
                <a:solidFill>
                  <a:srgbClr val="00B05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U</a:t>
            </a:r>
            <a:r>
              <a:rPr lang="en-US" sz="6000" b="1" dirty="0" smtClean="0">
                <a:solidFill>
                  <a:srgbClr val="3A30F8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S</a:t>
            </a:r>
            <a:r>
              <a:rPr lang="en-US" sz="6000" b="1" dirty="0" smtClean="0">
                <a:solidFill>
                  <a:srgbClr val="00B05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I</a:t>
            </a:r>
            <a:r>
              <a:rPr lang="en-US" sz="6000" b="1" dirty="0" smtClean="0">
                <a:solidFill>
                  <a:srgbClr val="3A30F8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O</a:t>
            </a:r>
            <a:r>
              <a:rPr lang="en-US" sz="6000" b="1" dirty="0" smtClean="0">
                <a:solidFill>
                  <a:srgbClr val="00B05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N</a:t>
            </a:r>
            <a:r>
              <a:rPr lang="en-US" sz="6000" b="1" dirty="0">
                <a:solidFill>
                  <a:srgbClr val="3A30F8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:</a:t>
            </a:r>
            <a:endParaRPr lang="en-US" sz="6000" dirty="0">
              <a:solidFill>
                <a:srgbClr val="3A30F8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12613819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4710" y="528034"/>
            <a:ext cx="9559902" cy="5898524"/>
          </a:xfrm>
        </p:spPr>
        <p:txBody>
          <a:bodyPr/>
          <a:lstStyle/>
          <a:p>
            <a:endParaRPr lang="en-US" sz="2800" dirty="0"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algn="just"/>
            <a:endParaRPr lang="en-US" sz="2800" dirty="0" smtClean="0"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algn="just"/>
            <a:endParaRPr lang="en-US" sz="2800" dirty="0"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algn="just"/>
            <a:r>
              <a:rPr lang="en-US" sz="2800" dirty="0" smtClean="0">
                <a:solidFill>
                  <a:srgbClr val="3A30F8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Esophageal </a:t>
            </a:r>
            <a:r>
              <a:rPr lang="en-US" sz="2800" dirty="0">
                <a:solidFill>
                  <a:srgbClr val="3A30F8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dilatation with </a:t>
            </a:r>
            <a:r>
              <a:rPr lang="en-US" sz="2800" dirty="0" err="1">
                <a:solidFill>
                  <a:srgbClr val="3A30F8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mitomycin</a:t>
            </a:r>
            <a:r>
              <a:rPr lang="en-US" sz="2800" dirty="0">
                <a:solidFill>
                  <a:srgbClr val="3A30F8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- C applied locally is a useful strategy in esophageal strictures of different etiologies without complications especially in those patients who were refractory to repeated endoscopic dilation. </a:t>
            </a:r>
          </a:p>
          <a:p>
            <a:endParaRPr lang="en-US" sz="2800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13822038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0" y="0"/>
            <a:ext cx="9144000" cy="6858000"/>
          </a:xfrm>
        </p:spPr>
        <p:txBody>
          <a:bodyPr/>
          <a:lstStyle/>
          <a:p>
            <a:pPr algn="l" rtl="0"/>
            <a:endParaRPr lang="en-US" altLang="en-US" dirty="0"/>
          </a:p>
          <a:p>
            <a:pPr algn="l" rtl="0"/>
            <a:endParaRPr lang="en-US" altLang="en-US" dirty="0"/>
          </a:p>
          <a:p>
            <a:pPr algn="l" rtl="0"/>
            <a:endParaRPr lang="en-US" altLang="en-US" dirty="0"/>
          </a:p>
        </p:txBody>
      </p:sp>
      <p:sp>
        <p:nvSpPr>
          <p:cNvPr id="57348" name="WordArt 4"/>
          <p:cNvSpPr>
            <a:spLocks noChangeArrowheads="1" noChangeShapeType="1" noTextEdit="1"/>
          </p:cNvSpPr>
          <p:nvPr/>
        </p:nvSpPr>
        <p:spPr bwMode="auto">
          <a:xfrm>
            <a:off x="2208214" y="0"/>
            <a:ext cx="7559675" cy="6021388"/>
          </a:xfrm>
          <a:prstGeom prst="rect">
            <a:avLst/>
          </a:prstGeom>
        </p:spPr>
        <p:txBody>
          <a:bodyPr wrap="none" fromWordArt="1">
            <a:prstTxWarp prst="textCurveUp">
              <a:avLst>
                <a:gd name="adj" fmla="val 40356"/>
              </a:avLst>
            </a:prstTxWarp>
          </a:bodyPr>
          <a:lstStyle/>
          <a:p>
            <a:pPr algn="ctr" rtl="0"/>
            <a:r>
              <a:rPr lang="en-US" sz="3600" b="1" kern="10" dirty="0"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chemeClr val="hlink"/>
                </a:solidFill>
                <a:effectLst>
                  <a:outerShdw dist="45791" dir="2021404" algn="ctr" rotWithShape="0">
                    <a:srgbClr val="808080">
                      <a:alpha val="80000"/>
                    </a:srgbClr>
                  </a:outerShdw>
                </a:effectLst>
              </a:rPr>
              <a:t>T</a:t>
            </a:r>
            <a:r>
              <a:rPr lang="en-US" sz="3600" b="1" kern="10" dirty="0"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00"/>
                </a:solidFill>
                <a:effectLst>
                  <a:outerShdw dist="45791" dir="2021404" algn="ctr" rotWithShape="0">
                    <a:srgbClr val="808080">
                      <a:alpha val="80000"/>
                    </a:srgbClr>
                  </a:outerShdw>
                </a:effectLst>
              </a:rPr>
              <a:t>H</a:t>
            </a:r>
            <a:r>
              <a:rPr lang="en-US" sz="3600" b="1" kern="10" dirty="0"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70C0"/>
                </a:solidFill>
                <a:effectLst>
                  <a:outerShdw dist="45791" dir="2021404" algn="ctr" rotWithShape="0">
                    <a:srgbClr val="808080">
                      <a:alpha val="80000"/>
                    </a:srgbClr>
                  </a:outerShdw>
                </a:effectLst>
              </a:rPr>
              <a:t>A</a:t>
            </a:r>
            <a:r>
              <a:rPr lang="en-US" sz="3600" b="1" kern="10" dirty="0"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B050"/>
                </a:solidFill>
                <a:effectLst>
                  <a:outerShdw dist="45791" dir="2021404" algn="ctr" rotWithShape="0">
                    <a:srgbClr val="808080">
                      <a:alpha val="80000"/>
                    </a:srgbClr>
                  </a:outerShdw>
                </a:effectLst>
              </a:rPr>
              <a:t>N</a:t>
            </a:r>
            <a:r>
              <a:rPr lang="en-US" sz="3600" b="1" kern="10" dirty="0"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7030A0"/>
                </a:solidFill>
                <a:effectLst>
                  <a:outerShdw dist="45791" dir="2021404" algn="ctr" rotWithShape="0">
                    <a:srgbClr val="808080">
                      <a:alpha val="80000"/>
                    </a:srgbClr>
                  </a:outerShdw>
                </a:effectLst>
              </a:rPr>
              <a:t>K</a:t>
            </a:r>
            <a:r>
              <a:rPr lang="en-US" sz="3600" b="1" kern="10" dirty="0"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chemeClr val="hlink"/>
                </a:solidFill>
                <a:effectLst>
                  <a:outerShdw dist="45791" dir="2021404" algn="ctr" rotWithShape="0">
                    <a:srgbClr val="808080">
                      <a:alpha val="80000"/>
                    </a:srgbClr>
                  </a:outerShdw>
                </a:effectLst>
              </a:rPr>
              <a:t> </a:t>
            </a:r>
            <a:r>
              <a:rPr lang="en-US" sz="3600" b="1" kern="10" dirty="0"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321AD"/>
                </a:solidFill>
                <a:effectLst>
                  <a:outerShdw dist="45791" dir="2021404" algn="ctr" rotWithShape="0">
                    <a:srgbClr val="808080">
                      <a:alpha val="80000"/>
                    </a:srgbClr>
                  </a:outerShdw>
                </a:effectLst>
              </a:rPr>
              <a:t>Y</a:t>
            </a:r>
            <a:r>
              <a:rPr lang="en-US" sz="3600" b="1" kern="10" dirty="0"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00"/>
                </a:solidFill>
                <a:effectLst>
                  <a:outerShdw dist="45791" dir="2021404" algn="ctr" rotWithShape="0">
                    <a:srgbClr val="808080">
                      <a:alpha val="80000"/>
                    </a:srgbClr>
                  </a:outerShdw>
                </a:effectLst>
              </a:rPr>
              <a:t>O</a:t>
            </a:r>
            <a:r>
              <a:rPr lang="en-US" sz="3600" b="1" kern="10" dirty="0"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chemeClr val="hlink"/>
                </a:solidFill>
                <a:effectLst>
                  <a:outerShdw dist="45791" dir="2021404" algn="ctr" rotWithShape="0">
                    <a:srgbClr val="808080">
                      <a:alpha val="80000"/>
                    </a:srgbClr>
                  </a:outerShdw>
                </a:effectLst>
              </a:rPr>
              <a:t>U</a:t>
            </a:r>
          </a:p>
        </p:txBody>
      </p:sp>
    </p:spTree>
    <p:extLst>
      <p:ext uri="{BB962C8B-B14F-4D97-AF65-F5344CB8AC3E}">
        <p14:creationId xmlns:p14="http://schemas.microsoft.com/office/powerpoint/2010/main" val="10937715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573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573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1011</TotalTime>
  <Words>1043</Words>
  <Application>Microsoft Office PowerPoint</Application>
  <PresentationFormat>Widescreen</PresentationFormat>
  <Paragraphs>151</Paragraphs>
  <Slides>27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4" baseType="lpstr">
      <vt:lpstr>Aharoni</vt:lpstr>
      <vt:lpstr>Arial</vt:lpstr>
      <vt:lpstr>Arial Black</vt:lpstr>
      <vt:lpstr>Century Gothic</vt:lpstr>
      <vt:lpstr>Wingdings 3</vt:lpstr>
      <vt:lpstr>Wisp</vt:lpstr>
      <vt:lpstr>Document</vt:lpstr>
      <vt:lpstr>Post-Dilatation endoscopic application of Mitomycin-C in children with esophageal strictures.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DHA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Yaser Kamal Mousa Rashed</dc:creator>
  <cp:lastModifiedBy>Yaser Kamal Mousa Rashed</cp:lastModifiedBy>
  <cp:revision>118</cp:revision>
  <dcterms:created xsi:type="dcterms:W3CDTF">2016-09-07T05:46:23Z</dcterms:created>
  <dcterms:modified xsi:type="dcterms:W3CDTF">2017-03-12T08:18:15Z</dcterms:modified>
</cp:coreProperties>
</file>