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notesMasterIdLst>
    <p:notesMasterId r:id="rId44"/>
  </p:notesMasterIdLst>
  <p:sldIdLst>
    <p:sldId id="326" r:id="rId2"/>
    <p:sldId id="327" r:id="rId3"/>
    <p:sldId id="328" r:id="rId4"/>
    <p:sldId id="330" r:id="rId5"/>
    <p:sldId id="258" r:id="rId6"/>
    <p:sldId id="280" r:id="rId7"/>
    <p:sldId id="278" r:id="rId8"/>
    <p:sldId id="331" r:id="rId9"/>
    <p:sldId id="279" r:id="rId10"/>
    <p:sldId id="325" r:id="rId11"/>
    <p:sldId id="277" r:id="rId12"/>
    <p:sldId id="269" r:id="rId13"/>
    <p:sldId id="285" r:id="rId14"/>
    <p:sldId id="284" r:id="rId15"/>
    <p:sldId id="286" r:id="rId16"/>
    <p:sldId id="319" r:id="rId17"/>
    <p:sldId id="303" r:id="rId18"/>
    <p:sldId id="320" r:id="rId19"/>
    <p:sldId id="270" r:id="rId20"/>
    <p:sldId id="323" r:id="rId21"/>
    <p:sldId id="287" r:id="rId22"/>
    <p:sldId id="299" r:id="rId23"/>
    <p:sldId id="263" r:id="rId24"/>
    <p:sldId id="289" r:id="rId25"/>
    <p:sldId id="290" r:id="rId26"/>
    <p:sldId id="291" r:id="rId27"/>
    <p:sldId id="293" r:id="rId28"/>
    <p:sldId id="300" r:id="rId29"/>
    <p:sldId id="316" r:id="rId30"/>
    <p:sldId id="262" r:id="rId31"/>
    <p:sldId id="324" r:id="rId32"/>
    <p:sldId id="332" r:id="rId33"/>
    <p:sldId id="317" r:id="rId34"/>
    <p:sldId id="306" r:id="rId35"/>
    <p:sldId id="307" r:id="rId36"/>
    <p:sldId id="308" r:id="rId37"/>
    <p:sldId id="309" r:id="rId38"/>
    <p:sldId id="296" r:id="rId39"/>
    <p:sldId id="304" r:id="rId40"/>
    <p:sldId id="314" r:id="rId41"/>
    <p:sldId id="329" r:id="rId42"/>
    <p:sldId id="282" r:id="rId43"/>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ADCFCD"/>
    <a:srgbClr val="000066"/>
    <a:srgbClr val="FF9933"/>
    <a:srgbClr val="C8F2F4"/>
    <a:srgbClr val="FF5050"/>
    <a:srgbClr val="00FF00"/>
    <a:srgbClr val="EEB500"/>
    <a:srgbClr val="2987CD"/>
    <a:srgbClr val="FFDA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98" autoAdjust="0"/>
    <p:restoredTop sz="83692" autoAdjust="0"/>
  </p:normalViewPr>
  <p:slideViewPr>
    <p:cSldViewPr snapToGrid="0">
      <p:cViewPr varScale="1">
        <p:scale>
          <a:sx n="64" d="100"/>
          <a:sy n="64" d="100"/>
        </p:scale>
        <p:origin x="-108" y="-13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file:///C:\Users\NAVNEET\Desktop\Statistic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NAVNEET\Desktop\Stat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sz="1600" b="1" dirty="0">
                <a:solidFill>
                  <a:srgbClr val="000066"/>
                </a:solidFill>
                <a:latin typeface="Garamond" pitchFamily="18" charset="0"/>
              </a:rPr>
              <a:t>Genomic Location of all the variants in </a:t>
            </a:r>
            <a:r>
              <a:rPr lang="en-US" sz="1600" b="1" dirty="0" err="1">
                <a:solidFill>
                  <a:srgbClr val="000066"/>
                </a:solidFill>
                <a:latin typeface="Garamond" pitchFamily="18" charset="0"/>
              </a:rPr>
              <a:t>NutriGene</a:t>
            </a:r>
            <a:endParaRPr lang="en-US" sz="1600" b="1" dirty="0">
              <a:solidFill>
                <a:srgbClr val="000066"/>
              </a:solidFill>
              <a:latin typeface="Garamond" pitchFamily="18" charset="0"/>
            </a:endParaRPr>
          </a:p>
        </c:rich>
      </c:tx>
      <c:overlay val="0"/>
      <c:spPr>
        <a:noFill/>
        <a:ln>
          <a:noFill/>
        </a:ln>
        <a:effectLst/>
      </c:spPr>
    </c:title>
    <c:autoTitleDeleted val="0"/>
    <c:plotArea>
      <c:layout/>
      <c:barChart>
        <c:barDir val="col"/>
        <c:grouping val="clustered"/>
        <c:varyColors val="0"/>
        <c:ser>
          <c:idx val="0"/>
          <c:order val="0"/>
          <c:tx>
            <c:strRef>
              <c:f>Sheet8!$B$1</c:f>
              <c:strCache>
                <c:ptCount val="1"/>
                <c:pt idx="0">
                  <c:v>Number of Variants</c:v>
                </c:pt>
              </c:strCache>
            </c:strRef>
          </c:tx>
          <c:spPr>
            <a:solidFill>
              <a:schemeClr val="accent1"/>
            </a:solidFill>
            <a:ln>
              <a:noFill/>
            </a:ln>
            <a:effectLst/>
          </c:spPr>
          <c:invertIfNegative val="0"/>
          <c:dPt>
            <c:idx val="0"/>
            <c:invertIfNegative val="0"/>
            <c:bubble3D val="0"/>
            <c:spPr>
              <a:solidFill>
                <a:srgbClr val="00B050"/>
              </a:solidFill>
              <a:ln>
                <a:noFill/>
              </a:ln>
              <a:effectLst/>
            </c:spPr>
          </c:dPt>
          <c:dPt>
            <c:idx val="1"/>
            <c:invertIfNegative val="0"/>
            <c:bubble3D val="0"/>
            <c:spPr>
              <a:solidFill>
                <a:schemeClr val="tx1"/>
              </a:solidFill>
              <a:ln>
                <a:noFill/>
              </a:ln>
              <a:effectLst/>
            </c:spPr>
          </c:dPt>
          <c:dPt>
            <c:idx val="2"/>
            <c:invertIfNegative val="0"/>
            <c:bubble3D val="0"/>
            <c:spPr>
              <a:solidFill>
                <a:srgbClr val="FF0000"/>
              </a:solidFill>
              <a:ln>
                <a:noFill/>
              </a:ln>
              <a:effectLst/>
            </c:spPr>
          </c:dPt>
          <c:dPt>
            <c:idx val="3"/>
            <c:invertIfNegative val="0"/>
            <c:bubble3D val="0"/>
            <c:spPr>
              <a:solidFill>
                <a:schemeClr val="accent4"/>
              </a:solidFill>
              <a:ln>
                <a:noFill/>
              </a:ln>
              <a:effectLst/>
            </c:spPr>
          </c:dPt>
          <c:dPt>
            <c:idx val="4"/>
            <c:invertIfNegative val="0"/>
            <c:bubble3D val="0"/>
            <c:spPr>
              <a:solidFill>
                <a:srgbClr val="7030A0"/>
              </a:solidFill>
              <a:ln>
                <a:noFill/>
              </a:ln>
              <a:effectLst/>
            </c:spPr>
          </c:dPt>
          <c:dPt>
            <c:idx val="5"/>
            <c:invertIfNegative val="0"/>
            <c:bubble3D val="0"/>
            <c:spPr>
              <a:solidFill>
                <a:srgbClr val="FFFF00"/>
              </a:solidFill>
              <a:ln>
                <a:noFill/>
              </a:ln>
              <a:effectLst/>
            </c:spPr>
          </c:dPt>
          <c:dPt>
            <c:idx val="6"/>
            <c:invertIfNegative val="0"/>
            <c:bubble3D val="0"/>
            <c:spPr>
              <a:solidFill>
                <a:schemeClr val="accent2"/>
              </a:solidFill>
              <a:ln>
                <a:noFill/>
              </a:ln>
              <a:effectLst/>
            </c:spPr>
          </c:dPt>
          <c:dPt>
            <c:idx val="7"/>
            <c:invertIfNegative val="0"/>
            <c:bubble3D val="0"/>
            <c:spPr>
              <a:solidFill>
                <a:srgbClr val="336600"/>
              </a:solidFill>
              <a:ln>
                <a:noFill/>
              </a:ln>
              <a:effectLst/>
            </c:spPr>
          </c:dPt>
          <c:dPt>
            <c:idx val="9"/>
            <c:invertIfNegative val="0"/>
            <c:bubble3D val="0"/>
            <c:spPr>
              <a:solidFill>
                <a:schemeClr val="accent4">
                  <a:lumMod val="50000"/>
                </a:schemeClr>
              </a:solidFill>
              <a:ln>
                <a:noFill/>
              </a:ln>
              <a:effectLst/>
            </c:spPr>
          </c:dPt>
          <c:dPt>
            <c:idx val="10"/>
            <c:invertIfNegative val="0"/>
            <c:bubble3D val="0"/>
            <c:spPr>
              <a:solidFill>
                <a:schemeClr val="tx1">
                  <a:lumMod val="50000"/>
                  <a:lumOff val="50000"/>
                </a:schemeClr>
              </a:solidFill>
              <a:ln>
                <a:noFill/>
              </a:ln>
              <a:effectLst/>
            </c:spPr>
          </c:dPt>
          <c:dPt>
            <c:idx val="11"/>
            <c:invertIfNegative val="0"/>
            <c:bubble3D val="0"/>
            <c:spPr>
              <a:solidFill>
                <a:schemeClr val="accent6">
                  <a:lumMod val="50000"/>
                </a:schemeClr>
              </a:solidFill>
              <a:ln>
                <a:noFill/>
              </a:ln>
              <a:effectLst/>
            </c:spPr>
          </c:dPt>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Sheet8!$A$2:$A$13</c:f>
              <c:strCache>
                <c:ptCount val="11"/>
                <c:pt idx="0">
                  <c:v>Synonymous</c:v>
                </c:pt>
                <c:pt idx="1">
                  <c:v>Stop-gained</c:v>
                </c:pt>
                <c:pt idx="2">
                  <c:v>Missense</c:v>
                </c:pt>
                <c:pt idx="3">
                  <c:v>Splice region variant</c:v>
                </c:pt>
                <c:pt idx="4">
                  <c:v>Non coding transcript exon variant</c:v>
                </c:pt>
                <c:pt idx="5">
                  <c:v>Intron</c:v>
                </c:pt>
                <c:pt idx="6">
                  <c:v>Upstream Variant 2KB</c:v>
                </c:pt>
                <c:pt idx="7">
                  <c:v>Intergenic</c:v>
                </c:pt>
                <c:pt idx="8">
                  <c:v>Downstream gene variant</c:v>
                </c:pt>
                <c:pt idx="9">
                  <c:v>3` UTR variant</c:v>
                </c:pt>
                <c:pt idx="10">
                  <c:v>5` UTR variant</c:v>
                </c:pt>
              </c:strCache>
            </c:strRef>
          </c:cat>
          <c:val>
            <c:numRef>
              <c:f>Sheet8!$B$2:$B$13</c:f>
              <c:numCache>
                <c:formatCode>General</c:formatCode>
                <c:ptCount val="12"/>
                <c:pt idx="0">
                  <c:v>8</c:v>
                </c:pt>
                <c:pt idx="1">
                  <c:v>3</c:v>
                </c:pt>
                <c:pt idx="2">
                  <c:v>79</c:v>
                </c:pt>
                <c:pt idx="3">
                  <c:v>4</c:v>
                </c:pt>
                <c:pt idx="4">
                  <c:v>8</c:v>
                </c:pt>
                <c:pt idx="5">
                  <c:v>97</c:v>
                </c:pt>
                <c:pt idx="6">
                  <c:v>40</c:v>
                </c:pt>
                <c:pt idx="7">
                  <c:v>9</c:v>
                </c:pt>
                <c:pt idx="8">
                  <c:v>2</c:v>
                </c:pt>
                <c:pt idx="9">
                  <c:v>19</c:v>
                </c:pt>
                <c:pt idx="10">
                  <c:v>5</c:v>
                </c:pt>
              </c:numCache>
            </c:numRef>
          </c:val>
        </c:ser>
        <c:dLbls>
          <c:showLegendKey val="0"/>
          <c:showVal val="1"/>
          <c:showCatName val="0"/>
          <c:showSerName val="0"/>
          <c:showPercent val="0"/>
          <c:showBubbleSize val="0"/>
        </c:dLbls>
        <c:gapWidth val="219"/>
        <c:overlap val="-27"/>
        <c:axId val="87942144"/>
        <c:axId val="1595008"/>
      </c:barChart>
      <c:catAx>
        <c:axId val="8794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0066"/>
                </a:solidFill>
                <a:latin typeface="Garamond" pitchFamily="18" charset="0"/>
                <a:ea typeface="+mn-ea"/>
                <a:cs typeface="+mn-cs"/>
              </a:defRPr>
            </a:pPr>
            <a:endParaRPr lang="en-US"/>
          </a:p>
        </c:txPr>
        <c:crossAx val="1595008"/>
        <c:crosses val="autoZero"/>
        <c:auto val="1"/>
        <c:lblAlgn val="ctr"/>
        <c:lblOffset val="100"/>
        <c:noMultiLvlLbl val="0"/>
      </c:catAx>
      <c:valAx>
        <c:axId val="1595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rgbClr val="000066"/>
                    </a:solidFill>
                    <a:latin typeface="Garamond" pitchFamily="18" charset="0"/>
                    <a:ea typeface="+mn-ea"/>
                    <a:cs typeface="+mn-cs"/>
                  </a:defRPr>
                </a:pPr>
                <a:r>
                  <a:rPr lang="en-US" sz="1600" b="1">
                    <a:solidFill>
                      <a:srgbClr val="000066"/>
                    </a:solidFill>
                    <a:latin typeface="Garamond" pitchFamily="18" charset="0"/>
                  </a:rPr>
                  <a:t>Number of variants</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87942144"/>
        <c:crosses val="autoZero"/>
        <c:crossBetween val="between"/>
      </c:valAx>
      <c:spPr>
        <a:noFill/>
        <a:ln>
          <a:noFill/>
        </a:ln>
        <a:effectLst/>
      </c:spPr>
    </c:plotArea>
    <c:plotVisOnly val="1"/>
    <c:dispBlanksAs val="gap"/>
    <c:showDLblsOverMax val="0"/>
  </c:chart>
  <c:spPr>
    <a:noFill/>
    <a:ln w="6350">
      <a:solidFill>
        <a:schemeClr val="tx1"/>
      </a:solidFill>
    </a:ln>
    <a:effectLst/>
  </c:spPr>
  <c:txPr>
    <a:bodyPr/>
    <a:lstStyle/>
    <a:p>
      <a:pPr>
        <a:defRPr sz="12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rot="0" vert="horz"/>
          <a:lstStyle/>
          <a:p>
            <a:pPr>
              <a:defRPr sz="1600">
                <a:solidFill>
                  <a:srgbClr val="000066"/>
                </a:solidFill>
                <a:latin typeface="Garamond" pitchFamily="18" charset="0"/>
              </a:defRPr>
            </a:pPr>
            <a:r>
              <a:rPr lang="en-US" sz="1600">
                <a:solidFill>
                  <a:srgbClr val="000066"/>
                </a:solidFill>
                <a:latin typeface="Garamond" pitchFamily="18" charset="0"/>
              </a:rPr>
              <a:t>Proportion of Associated Diseases</a:t>
            </a:r>
          </a:p>
        </c:rich>
      </c:tx>
      <c:overlay val="0"/>
    </c:title>
    <c:autoTitleDeleted val="0"/>
    <c:plotArea>
      <c:layout/>
      <c:pieChart>
        <c:varyColors val="1"/>
        <c:ser>
          <c:idx val="0"/>
          <c:order val="0"/>
          <c:dLbls>
            <c:spPr>
              <a:noFill/>
              <a:ln>
                <a:noFill/>
              </a:ln>
              <a:effectLst/>
            </c:spPr>
            <c:txPr>
              <a:bodyPr rot="0" vert="horz"/>
              <a:lstStyle/>
              <a:p>
                <a:pPr>
                  <a:defRPr/>
                </a:pPr>
                <a:endParaRPr lang="en-US"/>
              </a:p>
            </c:tx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Sheet10!$D$2:$D$11</c:f>
              <c:strCache>
                <c:ptCount val="10"/>
                <c:pt idx="0">
                  <c:v>Cardiological disorders</c:v>
                </c:pt>
                <c:pt idx="1">
                  <c:v>Cancers</c:v>
                </c:pt>
                <c:pt idx="2">
                  <c:v>Metabolic Syndrome</c:v>
                </c:pt>
                <c:pt idx="3">
                  <c:v>Obesity</c:v>
                </c:pt>
                <c:pt idx="4">
                  <c:v>Diabetes</c:v>
                </c:pt>
                <c:pt idx="5">
                  <c:v>Insulin Resistance</c:v>
                </c:pt>
                <c:pt idx="6">
                  <c:v>Dyslipidemia</c:v>
                </c:pt>
                <c:pt idx="7">
                  <c:v>Organ dysfunction</c:v>
                </c:pt>
                <c:pt idx="8">
                  <c:v>Oxidative DNA damage</c:v>
                </c:pt>
                <c:pt idx="9">
                  <c:v>Others</c:v>
                </c:pt>
              </c:strCache>
            </c:strRef>
          </c:cat>
          <c:val>
            <c:numRef>
              <c:f>Sheet10!$E$2:$E$11</c:f>
              <c:numCache>
                <c:formatCode>General</c:formatCode>
                <c:ptCount val="10"/>
                <c:pt idx="0">
                  <c:v>172</c:v>
                </c:pt>
                <c:pt idx="1">
                  <c:v>47</c:v>
                </c:pt>
                <c:pt idx="2">
                  <c:v>55</c:v>
                </c:pt>
                <c:pt idx="3">
                  <c:v>60</c:v>
                </c:pt>
                <c:pt idx="4">
                  <c:v>36</c:v>
                </c:pt>
                <c:pt idx="5">
                  <c:v>8</c:v>
                </c:pt>
                <c:pt idx="6">
                  <c:v>6</c:v>
                </c:pt>
                <c:pt idx="7">
                  <c:v>6</c:v>
                </c:pt>
                <c:pt idx="8">
                  <c:v>6</c:v>
                </c:pt>
                <c:pt idx="9">
                  <c:v>13</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5312065445345135"/>
          <c:y val="0.11218887611113972"/>
          <c:w val="0.33429929008534792"/>
          <c:h val="0.88781112388886019"/>
        </c:manualLayout>
      </c:layout>
      <c:overlay val="0"/>
      <c:txPr>
        <a:bodyPr rot="0" vert="horz"/>
        <a:lstStyle/>
        <a:p>
          <a:pPr>
            <a:defRPr sz="1400">
              <a:latin typeface="Garamond" pitchFamily="18" charset="0"/>
            </a:defRPr>
          </a:pPr>
          <a:endParaRPr lang="en-US"/>
        </a:p>
      </c:txPr>
    </c:legend>
    <c:plotVisOnly val="1"/>
    <c:dispBlanksAs val="zero"/>
    <c:showDLblsOverMax val="0"/>
  </c:chart>
  <c:spPr>
    <a:ln w="6350">
      <a:solidFill>
        <a:schemeClr val="tx1"/>
      </a:solidFill>
    </a:ln>
  </c:spPr>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A9A5C8-9266-463A-AFED-9EB038A28FDD}" type="doc">
      <dgm:prSet loTypeId="urn:microsoft.com/office/officeart/2005/8/layout/radial4" loCatId="relationship" qsTypeId="urn:microsoft.com/office/officeart/2005/8/quickstyle/simple1" qsCatId="simple" csTypeId="urn:microsoft.com/office/officeart/2005/8/colors/colorful1#1" csCatId="colorful" phldr="1"/>
      <dgm:spPr/>
      <dgm:t>
        <a:bodyPr/>
        <a:lstStyle/>
        <a:p>
          <a:endParaRPr lang="en-US"/>
        </a:p>
      </dgm:t>
    </dgm:pt>
    <dgm:pt modelId="{7390A33E-AC74-4BA9-B4A6-55EA57E1A155}">
      <dgm:prSet phldrT="[Text]" custT="1"/>
      <dgm:spPr>
        <a:solidFill>
          <a:srgbClr val="FF5050"/>
        </a:solidFill>
      </dgm:spPr>
      <dgm:t>
        <a:bodyPr/>
        <a:lstStyle/>
        <a:p>
          <a:r>
            <a:rPr lang="en-US" sz="2400" b="1" dirty="0" smtClean="0">
              <a:latin typeface="Garamond" pitchFamily="18" charset="0"/>
              <a:ea typeface="Arial Unicode MS" pitchFamily="34" charset="-128"/>
              <a:cs typeface="Times New Roman" pitchFamily="18" charset="0"/>
            </a:rPr>
            <a:t>Age-Related Disorders</a:t>
          </a:r>
          <a:endParaRPr lang="en-US" sz="2400" b="1" dirty="0">
            <a:latin typeface="Garamond" pitchFamily="18" charset="0"/>
            <a:ea typeface="Arial Unicode MS" pitchFamily="34" charset="-128"/>
            <a:cs typeface="Times New Roman" pitchFamily="18" charset="0"/>
          </a:endParaRPr>
        </a:p>
      </dgm:t>
    </dgm:pt>
    <dgm:pt modelId="{7D899C62-CE0F-4D01-9EB7-81F8787975A1}" type="parTrans" cxnId="{F6AE6608-2D77-47F1-85BB-DA045609C598}">
      <dgm:prSet/>
      <dgm:spPr/>
      <dgm:t>
        <a:bodyPr/>
        <a:lstStyle/>
        <a:p>
          <a:endParaRPr lang="en-US" sz="1600" b="1">
            <a:latin typeface="Times New Roman" pitchFamily="18" charset="0"/>
            <a:cs typeface="Times New Roman" pitchFamily="18" charset="0"/>
          </a:endParaRPr>
        </a:p>
      </dgm:t>
    </dgm:pt>
    <dgm:pt modelId="{34E4D0D6-6D8A-4BE9-80FD-52259AF38494}" type="sibTrans" cxnId="{F6AE6608-2D77-47F1-85BB-DA045609C598}">
      <dgm:prSet/>
      <dgm:spPr/>
      <dgm:t>
        <a:bodyPr/>
        <a:lstStyle/>
        <a:p>
          <a:endParaRPr lang="en-US" sz="1600" b="1">
            <a:latin typeface="Times New Roman" pitchFamily="18" charset="0"/>
            <a:cs typeface="Times New Roman" pitchFamily="18" charset="0"/>
          </a:endParaRPr>
        </a:p>
      </dgm:t>
    </dgm:pt>
    <dgm:pt modelId="{FD6D6870-F197-43D2-BF1F-6310B0D4568D}">
      <dgm:prSet phldrT="[Text]" custT="1"/>
      <dgm:spPr>
        <a:solidFill>
          <a:schemeClr val="accent6"/>
        </a:solidFill>
      </dgm:spPr>
      <dgm:t>
        <a:bodyPr/>
        <a:lstStyle/>
        <a:p>
          <a:r>
            <a:rPr lang="en-US" sz="1800" b="1" dirty="0" smtClean="0">
              <a:solidFill>
                <a:schemeClr val="tx1"/>
              </a:solidFill>
              <a:latin typeface="Garamond" pitchFamily="18" charset="0"/>
              <a:cs typeface="Times New Roman" pitchFamily="18" charset="0"/>
            </a:rPr>
            <a:t>Environmental</a:t>
          </a:r>
        </a:p>
        <a:p>
          <a:r>
            <a:rPr lang="en-US" sz="1800" b="1" dirty="0" smtClean="0">
              <a:solidFill>
                <a:schemeClr val="tx1"/>
              </a:solidFill>
              <a:latin typeface="Garamond" pitchFamily="18" charset="0"/>
              <a:cs typeface="Times New Roman" pitchFamily="18" charset="0"/>
            </a:rPr>
            <a:t>Factors</a:t>
          </a:r>
        </a:p>
        <a:p>
          <a:r>
            <a:rPr lang="en-US" sz="1800" b="1" dirty="0" smtClean="0">
              <a:solidFill>
                <a:schemeClr val="tx1"/>
              </a:solidFill>
              <a:latin typeface="Garamond" pitchFamily="18" charset="0"/>
              <a:cs typeface="Times New Roman" pitchFamily="18" charset="0"/>
            </a:rPr>
            <a:t>(Nutrition/Lifestyle)</a:t>
          </a:r>
          <a:endParaRPr lang="en-US" sz="1800" b="1" dirty="0">
            <a:solidFill>
              <a:schemeClr val="tx1"/>
            </a:solidFill>
            <a:latin typeface="Garamond" pitchFamily="18" charset="0"/>
            <a:cs typeface="Times New Roman" pitchFamily="18" charset="0"/>
          </a:endParaRPr>
        </a:p>
      </dgm:t>
    </dgm:pt>
    <dgm:pt modelId="{8B7D01BD-AE42-4BEE-B0E7-0F051EE73397}" type="parTrans" cxnId="{DA8C968C-877E-4396-AD8A-70077397A799}">
      <dgm:prSet/>
      <dgm:spPr>
        <a:solidFill>
          <a:schemeClr val="accent6"/>
        </a:solidFill>
      </dgm:spPr>
      <dgm:t>
        <a:bodyPr/>
        <a:lstStyle/>
        <a:p>
          <a:endParaRPr lang="en-US" sz="1600" b="1">
            <a:latin typeface="Garamond" pitchFamily="18" charset="0"/>
            <a:cs typeface="Times New Roman" pitchFamily="18" charset="0"/>
          </a:endParaRPr>
        </a:p>
      </dgm:t>
    </dgm:pt>
    <dgm:pt modelId="{CD2F3E4B-DE7C-4984-889B-CDE3656CC717}" type="sibTrans" cxnId="{DA8C968C-877E-4396-AD8A-70077397A799}">
      <dgm:prSet/>
      <dgm:spPr/>
      <dgm:t>
        <a:bodyPr/>
        <a:lstStyle/>
        <a:p>
          <a:endParaRPr lang="en-US" sz="1600" b="1">
            <a:latin typeface="Times New Roman" pitchFamily="18" charset="0"/>
            <a:cs typeface="Times New Roman" pitchFamily="18" charset="0"/>
          </a:endParaRPr>
        </a:p>
      </dgm:t>
    </dgm:pt>
    <dgm:pt modelId="{FE45F62A-5F89-4ACC-913A-21134CD4C135}">
      <dgm:prSet phldrT="[Text]" custT="1"/>
      <dgm:spPr>
        <a:solidFill>
          <a:schemeClr val="accent2"/>
        </a:solidFill>
      </dgm:spPr>
      <dgm:t>
        <a:bodyPr/>
        <a:lstStyle/>
        <a:p>
          <a:r>
            <a:rPr lang="en-US" sz="2000" b="1" dirty="0" smtClean="0">
              <a:latin typeface="Garamond" pitchFamily="18" charset="0"/>
              <a:cs typeface="Times New Roman" pitchFamily="18" charset="0"/>
            </a:rPr>
            <a:t>Genetic Factors</a:t>
          </a:r>
        </a:p>
        <a:p>
          <a:r>
            <a:rPr lang="en-US" sz="2000" b="1" dirty="0" smtClean="0">
              <a:latin typeface="Garamond" pitchFamily="18" charset="0"/>
              <a:cs typeface="Times New Roman" pitchFamily="18" charset="0"/>
            </a:rPr>
            <a:t>(Polymorphisms)</a:t>
          </a:r>
          <a:endParaRPr lang="en-US" sz="2000" b="1" dirty="0">
            <a:latin typeface="Garamond" pitchFamily="18" charset="0"/>
            <a:cs typeface="Times New Roman" pitchFamily="18" charset="0"/>
          </a:endParaRPr>
        </a:p>
      </dgm:t>
    </dgm:pt>
    <dgm:pt modelId="{27449505-73AE-43B5-A177-DABE3E588C26}" type="parTrans" cxnId="{961139B0-517A-4B06-AC4D-4BB419D4F588}">
      <dgm:prSet/>
      <dgm:spPr>
        <a:solidFill>
          <a:schemeClr val="accent2"/>
        </a:solidFill>
      </dgm:spPr>
      <dgm:t>
        <a:bodyPr/>
        <a:lstStyle/>
        <a:p>
          <a:endParaRPr lang="en-US" sz="1600" b="1">
            <a:latin typeface="Garamond" pitchFamily="18" charset="0"/>
            <a:cs typeface="Times New Roman" pitchFamily="18" charset="0"/>
          </a:endParaRPr>
        </a:p>
      </dgm:t>
    </dgm:pt>
    <dgm:pt modelId="{05D3EF0A-A263-461A-ABB9-93055918A03D}" type="sibTrans" cxnId="{961139B0-517A-4B06-AC4D-4BB419D4F588}">
      <dgm:prSet/>
      <dgm:spPr/>
      <dgm:t>
        <a:bodyPr/>
        <a:lstStyle/>
        <a:p>
          <a:endParaRPr lang="en-US" sz="1600" b="1">
            <a:latin typeface="Times New Roman" pitchFamily="18" charset="0"/>
            <a:cs typeface="Times New Roman" pitchFamily="18" charset="0"/>
          </a:endParaRPr>
        </a:p>
      </dgm:t>
    </dgm:pt>
    <dgm:pt modelId="{A5610B6B-3893-413F-BE3A-AB1C5BB1DA1F}">
      <dgm:prSet phldrT="[Text]" custT="1"/>
      <dgm:spPr>
        <a:solidFill>
          <a:srgbClr val="FFC000"/>
        </a:solidFill>
      </dgm:spPr>
      <dgm:t>
        <a:bodyPr/>
        <a:lstStyle/>
        <a:p>
          <a:r>
            <a:rPr lang="en-US" sz="2400" b="1" dirty="0" smtClean="0">
              <a:solidFill>
                <a:srgbClr val="FF0000"/>
              </a:solidFill>
              <a:latin typeface="Garamond" pitchFamily="18" charset="0"/>
              <a:cs typeface="Times New Roman" pitchFamily="18" charset="0"/>
            </a:rPr>
            <a:t>Drugs</a:t>
          </a:r>
          <a:endParaRPr lang="en-US" sz="2400" b="1" dirty="0">
            <a:solidFill>
              <a:srgbClr val="FF0000"/>
            </a:solidFill>
            <a:latin typeface="Garamond" pitchFamily="18" charset="0"/>
            <a:cs typeface="Times New Roman" pitchFamily="18" charset="0"/>
          </a:endParaRPr>
        </a:p>
      </dgm:t>
    </dgm:pt>
    <dgm:pt modelId="{C70339B3-1A68-47DC-A6E8-018097928ACB}" type="parTrans" cxnId="{E6404F8B-43DA-42B6-BAFA-CA5B50F308F3}">
      <dgm:prSet/>
      <dgm:spPr>
        <a:solidFill>
          <a:srgbClr val="FFC000"/>
        </a:solidFill>
      </dgm:spPr>
      <dgm:t>
        <a:bodyPr/>
        <a:lstStyle/>
        <a:p>
          <a:endParaRPr lang="en-US" sz="1600" b="1">
            <a:latin typeface="Garamond" pitchFamily="18" charset="0"/>
            <a:cs typeface="Times New Roman" pitchFamily="18" charset="0"/>
          </a:endParaRPr>
        </a:p>
      </dgm:t>
    </dgm:pt>
    <dgm:pt modelId="{5666D955-6AC3-4753-AE23-B643E11E5811}" type="sibTrans" cxnId="{E6404F8B-43DA-42B6-BAFA-CA5B50F308F3}">
      <dgm:prSet/>
      <dgm:spPr/>
      <dgm:t>
        <a:bodyPr/>
        <a:lstStyle/>
        <a:p>
          <a:endParaRPr lang="en-US" sz="1600" b="1">
            <a:latin typeface="Times New Roman" pitchFamily="18" charset="0"/>
            <a:cs typeface="Times New Roman" pitchFamily="18" charset="0"/>
          </a:endParaRPr>
        </a:p>
      </dgm:t>
    </dgm:pt>
    <dgm:pt modelId="{74DB18B3-9B61-4407-8E98-DA9A150F5211}" type="pres">
      <dgm:prSet presAssocID="{63A9A5C8-9266-463A-AFED-9EB038A28FDD}" presName="cycle" presStyleCnt="0">
        <dgm:presLayoutVars>
          <dgm:chMax val="1"/>
          <dgm:dir/>
          <dgm:animLvl val="ctr"/>
          <dgm:resizeHandles val="exact"/>
        </dgm:presLayoutVars>
      </dgm:prSet>
      <dgm:spPr/>
      <dgm:t>
        <a:bodyPr/>
        <a:lstStyle/>
        <a:p>
          <a:endParaRPr lang="en-US"/>
        </a:p>
      </dgm:t>
    </dgm:pt>
    <dgm:pt modelId="{0F2CB47A-9B20-4C6C-A907-439893D7EF03}" type="pres">
      <dgm:prSet presAssocID="{7390A33E-AC74-4BA9-B4A6-55EA57E1A155}" presName="centerShape" presStyleLbl="node0" presStyleIdx="0" presStyleCnt="1" custScaleX="100948" custScaleY="80839" custLinFactNeighborX="1262" custLinFactNeighborY="1152"/>
      <dgm:spPr/>
      <dgm:t>
        <a:bodyPr/>
        <a:lstStyle/>
        <a:p>
          <a:endParaRPr lang="en-US"/>
        </a:p>
      </dgm:t>
    </dgm:pt>
    <dgm:pt modelId="{B427C6DA-8967-450B-A879-A1BA2B38F65B}" type="pres">
      <dgm:prSet presAssocID="{8B7D01BD-AE42-4BEE-B0E7-0F051EE73397}" presName="parTrans" presStyleLbl="bgSibTrans2D1" presStyleIdx="0" presStyleCnt="3"/>
      <dgm:spPr/>
      <dgm:t>
        <a:bodyPr/>
        <a:lstStyle/>
        <a:p>
          <a:endParaRPr lang="en-US"/>
        </a:p>
      </dgm:t>
    </dgm:pt>
    <dgm:pt modelId="{1B0E4343-40DE-4D07-8EE0-1A180D4BF722}" type="pres">
      <dgm:prSet presAssocID="{FD6D6870-F197-43D2-BF1F-6310B0D4568D}" presName="node" presStyleLbl="node1" presStyleIdx="0" presStyleCnt="3" custScaleX="114222" custScaleY="72470" custRadScaleRad="161943" custRadScaleInc="-58729">
        <dgm:presLayoutVars>
          <dgm:bulletEnabled val="1"/>
        </dgm:presLayoutVars>
      </dgm:prSet>
      <dgm:spPr/>
      <dgm:t>
        <a:bodyPr/>
        <a:lstStyle/>
        <a:p>
          <a:endParaRPr lang="en-US"/>
        </a:p>
      </dgm:t>
    </dgm:pt>
    <dgm:pt modelId="{0155AB23-887A-4F23-BC1D-0DE8CE14FE3F}" type="pres">
      <dgm:prSet presAssocID="{27449505-73AE-43B5-A177-DABE3E588C26}" presName="parTrans" presStyleLbl="bgSibTrans2D1" presStyleIdx="1" presStyleCnt="3"/>
      <dgm:spPr/>
      <dgm:t>
        <a:bodyPr/>
        <a:lstStyle/>
        <a:p>
          <a:endParaRPr lang="en-US"/>
        </a:p>
      </dgm:t>
    </dgm:pt>
    <dgm:pt modelId="{D847D579-34D7-4B42-BC65-9E286764FD8F}" type="pres">
      <dgm:prSet presAssocID="{FE45F62A-5F89-4ACC-913A-21134CD4C135}" presName="node" presStyleLbl="node1" presStyleIdx="1" presStyleCnt="3" custScaleX="114079" custScaleY="79713" custRadScaleRad="100053" custRadScaleInc="1086">
        <dgm:presLayoutVars>
          <dgm:bulletEnabled val="1"/>
        </dgm:presLayoutVars>
      </dgm:prSet>
      <dgm:spPr/>
      <dgm:t>
        <a:bodyPr/>
        <a:lstStyle/>
        <a:p>
          <a:endParaRPr lang="en-US"/>
        </a:p>
      </dgm:t>
    </dgm:pt>
    <dgm:pt modelId="{F3773035-085B-4706-8DDD-962752F7FFF0}" type="pres">
      <dgm:prSet presAssocID="{C70339B3-1A68-47DC-A6E8-018097928ACB}" presName="parTrans" presStyleLbl="bgSibTrans2D1" presStyleIdx="2" presStyleCnt="3"/>
      <dgm:spPr/>
      <dgm:t>
        <a:bodyPr/>
        <a:lstStyle/>
        <a:p>
          <a:endParaRPr lang="en-US"/>
        </a:p>
      </dgm:t>
    </dgm:pt>
    <dgm:pt modelId="{ED6268D7-1E80-4A96-AB3B-C2004D4EC830}" type="pres">
      <dgm:prSet presAssocID="{A5610B6B-3893-413F-BE3A-AB1C5BB1DA1F}" presName="node" presStyleLbl="node1" presStyleIdx="2" presStyleCnt="3" custScaleX="111012" custScaleY="65947" custRadScaleRad="169908" custRadScaleInc="58716">
        <dgm:presLayoutVars>
          <dgm:bulletEnabled val="1"/>
        </dgm:presLayoutVars>
      </dgm:prSet>
      <dgm:spPr/>
      <dgm:t>
        <a:bodyPr/>
        <a:lstStyle/>
        <a:p>
          <a:endParaRPr lang="en-US"/>
        </a:p>
      </dgm:t>
    </dgm:pt>
  </dgm:ptLst>
  <dgm:cxnLst>
    <dgm:cxn modelId="{DA8C968C-877E-4396-AD8A-70077397A799}" srcId="{7390A33E-AC74-4BA9-B4A6-55EA57E1A155}" destId="{FD6D6870-F197-43D2-BF1F-6310B0D4568D}" srcOrd="0" destOrd="0" parTransId="{8B7D01BD-AE42-4BEE-B0E7-0F051EE73397}" sibTransId="{CD2F3E4B-DE7C-4984-889B-CDE3656CC717}"/>
    <dgm:cxn modelId="{3AA1B171-0DE4-4CF0-8220-9B1F04F500AE}" type="presOf" srcId="{63A9A5C8-9266-463A-AFED-9EB038A28FDD}" destId="{74DB18B3-9B61-4407-8E98-DA9A150F5211}" srcOrd="0" destOrd="0" presId="urn:microsoft.com/office/officeart/2005/8/layout/radial4"/>
    <dgm:cxn modelId="{49AEC195-2CB2-43F2-BB1F-B1FFE4D0BF2E}" type="presOf" srcId="{7390A33E-AC74-4BA9-B4A6-55EA57E1A155}" destId="{0F2CB47A-9B20-4C6C-A907-439893D7EF03}" srcOrd="0" destOrd="0" presId="urn:microsoft.com/office/officeart/2005/8/layout/radial4"/>
    <dgm:cxn modelId="{E84EAA28-8628-4C3F-823A-F213D517C47D}" type="presOf" srcId="{FE45F62A-5F89-4ACC-913A-21134CD4C135}" destId="{D847D579-34D7-4B42-BC65-9E286764FD8F}" srcOrd="0" destOrd="0" presId="urn:microsoft.com/office/officeart/2005/8/layout/radial4"/>
    <dgm:cxn modelId="{961139B0-517A-4B06-AC4D-4BB419D4F588}" srcId="{7390A33E-AC74-4BA9-B4A6-55EA57E1A155}" destId="{FE45F62A-5F89-4ACC-913A-21134CD4C135}" srcOrd="1" destOrd="0" parTransId="{27449505-73AE-43B5-A177-DABE3E588C26}" sibTransId="{05D3EF0A-A263-461A-ABB9-93055918A03D}"/>
    <dgm:cxn modelId="{F6AE6608-2D77-47F1-85BB-DA045609C598}" srcId="{63A9A5C8-9266-463A-AFED-9EB038A28FDD}" destId="{7390A33E-AC74-4BA9-B4A6-55EA57E1A155}" srcOrd="0" destOrd="0" parTransId="{7D899C62-CE0F-4D01-9EB7-81F8787975A1}" sibTransId="{34E4D0D6-6D8A-4BE9-80FD-52259AF38494}"/>
    <dgm:cxn modelId="{5534E7E3-6656-464B-9AA2-2FECCBC1F9C4}" type="presOf" srcId="{FD6D6870-F197-43D2-BF1F-6310B0D4568D}" destId="{1B0E4343-40DE-4D07-8EE0-1A180D4BF722}" srcOrd="0" destOrd="0" presId="urn:microsoft.com/office/officeart/2005/8/layout/radial4"/>
    <dgm:cxn modelId="{F6312989-95A2-4C02-BFB7-966BED4383F3}" type="presOf" srcId="{8B7D01BD-AE42-4BEE-B0E7-0F051EE73397}" destId="{B427C6DA-8967-450B-A879-A1BA2B38F65B}" srcOrd="0" destOrd="0" presId="urn:microsoft.com/office/officeart/2005/8/layout/radial4"/>
    <dgm:cxn modelId="{DA904E83-F604-4FCF-99BF-EC8023955CF6}" type="presOf" srcId="{27449505-73AE-43B5-A177-DABE3E588C26}" destId="{0155AB23-887A-4F23-BC1D-0DE8CE14FE3F}" srcOrd="0" destOrd="0" presId="urn:microsoft.com/office/officeart/2005/8/layout/radial4"/>
    <dgm:cxn modelId="{0014AFDD-221A-4A9C-87AC-4E7D765A55D4}" type="presOf" srcId="{C70339B3-1A68-47DC-A6E8-018097928ACB}" destId="{F3773035-085B-4706-8DDD-962752F7FFF0}" srcOrd="0" destOrd="0" presId="urn:microsoft.com/office/officeart/2005/8/layout/radial4"/>
    <dgm:cxn modelId="{E6404F8B-43DA-42B6-BAFA-CA5B50F308F3}" srcId="{7390A33E-AC74-4BA9-B4A6-55EA57E1A155}" destId="{A5610B6B-3893-413F-BE3A-AB1C5BB1DA1F}" srcOrd="2" destOrd="0" parTransId="{C70339B3-1A68-47DC-A6E8-018097928ACB}" sibTransId="{5666D955-6AC3-4753-AE23-B643E11E5811}"/>
    <dgm:cxn modelId="{5C50E3C2-A95F-4D8F-8668-F0BD4095E92F}" type="presOf" srcId="{A5610B6B-3893-413F-BE3A-AB1C5BB1DA1F}" destId="{ED6268D7-1E80-4A96-AB3B-C2004D4EC830}" srcOrd="0" destOrd="0" presId="urn:microsoft.com/office/officeart/2005/8/layout/radial4"/>
    <dgm:cxn modelId="{089FD567-04FA-4947-8821-43DFFC05EA50}" type="presParOf" srcId="{74DB18B3-9B61-4407-8E98-DA9A150F5211}" destId="{0F2CB47A-9B20-4C6C-A907-439893D7EF03}" srcOrd="0" destOrd="0" presId="urn:microsoft.com/office/officeart/2005/8/layout/radial4"/>
    <dgm:cxn modelId="{58978086-BCB9-44D9-BCC7-04A3227249F2}" type="presParOf" srcId="{74DB18B3-9B61-4407-8E98-DA9A150F5211}" destId="{B427C6DA-8967-450B-A879-A1BA2B38F65B}" srcOrd="1" destOrd="0" presId="urn:microsoft.com/office/officeart/2005/8/layout/radial4"/>
    <dgm:cxn modelId="{5E18F10C-0231-488D-B7DF-1D7D0A7F0B7D}" type="presParOf" srcId="{74DB18B3-9B61-4407-8E98-DA9A150F5211}" destId="{1B0E4343-40DE-4D07-8EE0-1A180D4BF722}" srcOrd="2" destOrd="0" presId="urn:microsoft.com/office/officeart/2005/8/layout/radial4"/>
    <dgm:cxn modelId="{66F23A0E-B127-430E-8809-B9A83781B1B7}" type="presParOf" srcId="{74DB18B3-9B61-4407-8E98-DA9A150F5211}" destId="{0155AB23-887A-4F23-BC1D-0DE8CE14FE3F}" srcOrd="3" destOrd="0" presId="urn:microsoft.com/office/officeart/2005/8/layout/radial4"/>
    <dgm:cxn modelId="{6F693EC2-1CE9-47C8-9F4C-39AAD9EE4749}" type="presParOf" srcId="{74DB18B3-9B61-4407-8E98-DA9A150F5211}" destId="{D847D579-34D7-4B42-BC65-9E286764FD8F}" srcOrd="4" destOrd="0" presId="urn:microsoft.com/office/officeart/2005/8/layout/radial4"/>
    <dgm:cxn modelId="{50DC9401-B319-470B-9573-8345E0E0EDBE}" type="presParOf" srcId="{74DB18B3-9B61-4407-8E98-DA9A150F5211}" destId="{F3773035-085B-4706-8DDD-962752F7FFF0}" srcOrd="5" destOrd="0" presId="urn:microsoft.com/office/officeart/2005/8/layout/radial4"/>
    <dgm:cxn modelId="{2143F163-B7BA-450F-BF0E-B983EC219276}" type="presParOf" srcId="{74DB18B3-9B61-4407-8E98-DA9A150F5211}" destId="{ED6268D7-1E80-4A96-AB3B-C2004D4EC830}"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A9A5C8-9266-463A-AFED-9EB038A28FDD}" type="doc">
      <dgm:prSet loTypeId="urn:microsoft.com/office/officeart/2005/8/layout/radial4" loCatId="relationship" qsTypeId="urn:microsoft.com/office/officeart/2005/8/quickstyle/simple1" qsCatId="simple" csTypeId="urn:microsoft.com/office/officeart/2005/8/colors/colorful1#1" csCatId="colorful" phldr="1"/>
      <dgm:spPr/>
      <dgm:t>
        <a:bodyPr/>
        <a:lstStyle/>
        <a:p>
          <a:endParaRPr lang="en-US"/>
        </a:p>
      </dgm:t>
    </dgm:pt>
    <dgm:pt modelId="{7390A33E-AC74-4BA9-B4A6-55EA57E1A155}">
      <dgm:prSet phldrT="[Text]" custT="1"/>
      <dgm:spPr>
        <a:solidFill>
          <a:srgbClr val="FF5050"/>
        </a:solidFill>
      </dgm:spPr>
      <dgm:t>
        <a:bodyPr/>
        <a:lstStyle/>
        <a:p>
          <a:r>
            <a:rPr lang="en-US" sz="2400" b="1" dirty="0" smtClean="0">
              <a:latin typeface="Garamond" pitchFamily="18" charset="0"/>
              <a:ea typeface="Arial Unicode MS" pitchFamily="34" charset="-128"/>
              <a:cs typeface="Times New Roman" pitchFamily="18" charset="0"/>
            </a:rPr>
            <a:t>Age-Related Disorders</a:t>
          </a:r>
          <a:endParaRPr lang="en-US" sz="2400" b="1" dirty="0">
            <a:latin typeface="Garamond" pitchFamily="18" charset="0"/>
            <a:ea typeface="Arial Unicode MS" pitchFamily="34" charset="-128"/>
            <a:cs typeface="Times New Roman" pitchFamily="18" charset="0"/>
          </a:endParaRPr>
        </a:p>
      </dgm:t>
    </dgm:pt>
    <dgm:pt modelId="{7D899C62-CE0F-4D01-9EB7-81F8787975A1}" type="parTrans" cxnId="{F6AE6608-2D77-47F1-85BB-DA045609C598}">
      <dgm:prSet/>
      <dgm:spPr/>
      <dgm:t>
        <a:bodyPr/>
        <a:lstStyle/>
        <a:p>
          <a:endParaRPr lang="en-US" sz="1600" b="1">
            <a:latin typeface="Times New Roman" pitchFamily="18" charset="0"/>
            <a:cs typeface="Times New Roman" pitchFamily="18" charset="0"/>
          </a:endParaRPr>
        </a:p>
      </dgm:t>
    </dgm:pt>
    <dgm:pt modelId="{34E4D0D6-6D8A-4BE9-80FD-52259AF38494}" type="sibTrans" cxnId="{F6AE6608-2D77-47F1-85BB-DA045609C598}">
      <dgm:prSet/>
      <dgm:spPr/>
      <dgm:t>
        <a:bodyPr/>
        <a:lstStyle/>
        <a:p>
          <a:endParaRPr lang="en-US" sz="1600" b="1">
            <a:latin typeface="Times New Roman" pitchFamily="18" charset="0"/>
            <a:cs typeface="Times New Roman" pitchFamily="18" charset="0"/>
          </a:endParaRPr>
        </a:p>
      </dgm:t>
    </dgm:pt>
    <dgm:pt modelId="{FD6D6870-F197-43D2-BF1F-6310B0D4568D}">
      <dgm:prSet phldrT="[Text]" custT="1"/>
      <dgm:spPr>
        <a:gradFill flip="none" rotWithShape="0">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dgm:spPr>
      <dgm:t>
        <a:bodyPr/>
        <a:lstStyle/>
        <a:p>
          <a:r>
            <a:rPr lang="en-US" sz="1800" b="1" dirty="0" smtClean="0">
              <a:solidFill>
                <a:schemeClr val="bg1">
                  <a:lumMod val="75000"/>
                </a:schemeClr>
              </a:solidFill>
              <a:latin typeface="Garamond" pitchFamily="18" charset="0"/>
              <a:cs typeface="Times New Roman" pitchFamily="18" charset="0"/>
            </a:rPr>
            <a:t>Environmental</a:t>
          </a:r>
        </a:p>
        <a:p>
          <a:r>
            <a:rPr lang="en-US" sz="1800" b="1" dirty="0" smtClean="0">
              <a:solidFill>
                <a:schemeClr val="bg1">
                  <a:lumMod val="75000"/>
                </a:schemeClr>
              </a:solidFill>
              <a:latin typeface="Garamond" pitchFamily="18" charset="0"/>
              <a:cs typeface="Times New Roman" pitchFamily="18" charset="0"/>
            </a:rPr>
            <a:t>Factors</a:t>
          </a:r>
        </a:p>
        <a:p>
          <a:r>
            <a:rPr lang="en-US" sz="1800" b="1" dirty="0" smtClean="0">
              <a:solidFill>
                <a:schemeClr val="bg1">
                  <a:lumMod val="75000"/>
                </a:schemeClr>
              </a:solidFill>
              <a:latin typeface="Garamond" pitchFamily="18" charset="0"/>
              <a:cs typeface="Times New Roman" pitchFamily="18" charset="0"/>
            </a:rPr>
            <a:t>(Nutrition/Lifestyle)</a:t>
          </a:r>
          <a:endParaRPr lang="en-US" sz="1800" b="1" dirty="0">
            <a:solidFill>
              <a:schemeClr val="bg1">
                <a:lumMod val="75000"/>
              </a:schemeClr>
            </a:solidFill>
            <a:latin typeface="Garamond" pitchFamily="18" charset="0"/>
            <a:cs typeface="Times New Roman" pitchFamily="18" charset="0"/>
          </a:endParaRPr>
        </a:p>
      </dgm:t>
    </dgm:pt>
    <dgm:pt modelId="{8B7D01BD-AE42-4BEE-B0E7-0F051EE73397}" type="parTrans" cxnId="{DA8C968C-877E-4396-AD8A-70077397A799}">
      <dgm:prSet/>
      <dgm:spPr>
        <a:gradFill flip="none" rotWithShape="0">
          <a:gsLst>
            <a:gs pos="0">
              <a:schemeClr val="accent6">
                <a:tint val="66000"/>
                <a:satMod val="160000"/>
              </a:schemeClr>
            </a:gs>
            <a:gs pos="50000">
              <a:schemeClr val="accent6">
                <a:tint val="44500"/>
                <a:satMod val="160000"/>
              </a:schemeClr>
            </a:gs>
            <a:gs pos="100000">
              <a:schemeClr val="accent6">
                <a:tint val="23500"/>
                <a:satMod val="160000"/>
              </a:schemeClr>
            </a:gs>
          </a:gsLst>
          <a:lin ang="2700000" scaled="1"/>
          <a:tileRect/>
        </a:gradFill>
      </dgm:spPr>
      <dgm:t>
        <a:bodyPr/>
        <a:lstStyle/>
        <a:p>
          <a:endParaRPr lang="en-US" sz="1600" b="1">
            <a:solidFill>
              <a:schemeClr val="bg1">
                <a:lumMod val="75000"/>
              </a:schemeClr>
            </a:solidFill>
            <a:latin typeface="Garamond" pitchFamily="18" charset="0"/>
            <a:cs typeface="Times New Roman" pitchFamily="18" charset="0"/>
          </a:endParaRPr>
        </a:p>
      </dgm:t>
    </dgm:pt>
    <dgm:pt modelId="{CD2F3E4B-DE7C-4984-889B-CDE3656CC717}" type="sibTrans" cxnId="{DA8C968C-877E-4396-AD8A-70077397A799}">
      <dgm:prSet/>
      <dgm:spPr/>
      <dgm:t>
        <a:bodyPr/>
        <a:lstStyle/>
        <a:p>
          <a:endParaRPr lang="en-US" sz="1600" b="1">
            <a:latin typeface="Times New Roman" pitchFamily="18" charset="0"/>
            <a:cs typeface="Times New Roman" pitchFamily="18" charset="0"/>
          </a:endParaRPr>
        </a:p>
      </dgm:t>
    </dgm:pt>
    <dgm:pt modelId="{FE45F62A-5F89-4ACC-913A-21134CD4C135}">
      <dgm:prSet phldrT="[Text]" custT="1"/>
      <dgm:spPr>
        <a:solidFill>
          <a:schemeClr val="accent2"/>
        </a:solidFill>
      </dgm:spPr>
      <dgm:t>
        <a:bodyPr/>
        <a:lstStyle/>
        <a:p>
          <a:r>
            <a:rPr lang="en-US" sz="2000" b="1" dirty="0" smtClean="0">
              <a:latin typeface="Garamond" pitchFamily="18" charset="0"/>
              <a:cs typeface="Times New Roman" pitchFamily="18" charset="0"/>
            </a:rPr>
            <a:t>Genetic Factors</a:t>
          </a:r>
        </a:p>
        <a:p>
          <a:r>
            <a:rPr lang="en-US" sz="2000" b="1" dirty="0" smtClean="0">
              <a:latin typeface="Garamond" pitchFamily="18" charset="0"/>
              <a:cs typeface="Times New Roman" pitchFamily="18" charset="0"/>
            </a:rPr>
            <a:t>(Polymorphisms)</a:t>
          </a:r>
          <a:endParaRPr lang="en-US" sz="2000" b="1" dirty="0">
            <a:latin typeface="Garamond" pitchFamily="18" charset="0"/>
            <a:cs typeface="Times New Roman" pitchFamily="18" charset="0"/>
          </a:endParaRPr>
        </a:p>
      </dgm:t>
    </dgm:pt>
    <dgm:pt modelId="{27449505-73AE-43B5-A177-DABE3E588C26}" type="parTrans" cxnId="{961139B0-517A-4B06-AC4D-4BB419D4F588}">
      <dgm:prSet/>
      <dgm:spPr>
        <a:solidFill>
          <a:schemeClr val="accent2"/>
        </a:solidFill>
      </dgm:spPr>
      <dgm:t>
        <a:bodyPr/>
        <a:lstStyle/>
        <a:p>
          <a:endParaRPr lang="en-US" sz="1600" b="1">
            <a:latin typeface="Garamond" pitchFamily="18" charset="0"/>
            <a:cs typeface="Times New Roman" pitchFamily="18" charset="0"/>
          </a:endParaRPr>
        </a:p>
      </dgm:t>
    </dgm:pt>
    <dgm:pt modelId="{05D3EF0A-A263-461A-ABB9-93055918A03D}" type="sibTrans" cxnId="{961139B0-517A-4B06-AC4D-4BB419D4F588}">
      <dgm:prSet/>
      <dgm:spPr/>
      <dgm:t>
        <a:bodyPr/>
        <a:lstStyle/>
        <a:p>
          <a:endParaRPr lang="en-US" sz="1600" b="1">
            <a:latin typeface="Times New Roman" pitchFamily="18" charset="0"/>
            <a:cs typeface="Times New Roman" pitchFamily="18" charset="0"/>
          </a:endParaRPr>
        </a:p>
      </dgm:t>
    </dgm:pt>
    <dgm:pt modelId="{A5610B6B-3893-413F-BE3A-AB1C5BB1DA1F}">
      <dgm:prSet phldrT="[Text]" custT="1"/>
      <dgm:spPr>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dgm:spPr>
      <dgm:t>
        <a:bodyPr/>
        <a:lstStyle/>
        <a:p>
          <a:r>
            <a:rPr lang="en-US" sz="2400" b="1" dirty="0" smtClean="0">
              <a:solidFill>
                <a:schemeClr val="bg1">
                  <a:lumMod val="75000"/>
                </a:schemeClr>
              </a:solidFill>
              <a:latin typeface="Garamond" pitchFamily="18" charset="0"/>
              <a:cs typeface="Times New Roman" pitchFamily="18" charset="0"/>
            </a:rPr>
            <a:t>Drugs</a:t>
          </a:r>
          <a:endParaRPr lang="en-US" sz="2400" b="1" dirty="0">
            <a:solidFill>
              <a:schemeClr val="bg1">
                <a:lumMod val="75000"/>
              </a:schemeClr>
            </a:solidFill>
            <a:latin typeface="Garamond" pitchFamily="18" charset="0"/>
            <a:cs typeface="Times New Roman" pitchFamily="18" charset="0"/>
          </a:endParaRPr>
        </a:p>
      </dgm:t>
    </dgm:pt>
    <dgm:pt modelId="{C70339B3-1A68-47DC-A6E8-018097928ACB}" type="parTrans" cxnId="{E6404F8B-43DA-42B6-BAFA-CA5B50F308F3}">
      <dgm:prSet/>
      <dgm:spPr>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dgm:spPr>
      <dgm:t>
        <a:bodyPr/>
        <a:lstStyle/>
        <a:p>
          <a:endParaRPr lang="en-US" sz="1600" b="1">
            <a:latin typeface="Garamond" pitchFamily="18" charset="0"/>
            <a:cs typeface="Times New Roman" pitchFamily="18" charset="0"/>
          </a:endParaRPr>
        </a:p>
      </dgm:t>
    </dgm:pt>
    <dgm:pt modelId="{5666D955-6AC3-4753-AE23-B643E11E5811}" type="sibTrans" cxnId="{E6404F8B-43DA-42B6-BAFA-CA5B50F308F3}">
      <dgm:prSet/>
      <dgm:spPr/>
      <dgm:t>
        <a:bodyPr/>
        <a:lstStyle/>
        <a:p>
          <a:endParaRPr lang="en-US" sz="1600" b="1">
            <a:latin typeface="Times New Roman" pitchFamily="18" charset="0"/>
            <a:cs typeface="Times New Roman" pitchFamily="18" charset="0"/>
          </a:endParaRPr>
        </a:p>
      </dgm:t>
    </dgm:pt>
    <dgm:pt modelId="{74DB18B3-9B61-4407-8E98-DA9A150F5211}" type="pres">
      <dgm:prSet presAssocID="{63A9A5C8-9266-463A-AFED-9EB038A28FDD}" presName="cycle" presStyleCnt="0">
        <dgm:presLayoutVars>
          <dgm:chMax val="1"/>
          <dgm:dir/>
          <dgm:animLvl val="ctr"/>
          <dgm:resizeHandles val="exact"/>
        </dgm:presLayoutVars>
      </dgm:prSet>
      <dgm:spPr/>
      <dgm:t>
        <a:bodyPr/>
        <a:lstStyle/>
        <a:p>
          <a:endParaRPr lang="en-US"/>
        </a:p>
      </dgm:t>
    </dgm:pt>
    <dgm:pt modelId="{0F2CB47A-9B20-4C6C-A907-439893D7EF03}" type="pres">
      <dgm:prSet presAssocID="{7390A33E-AC74-4BA9-B4A6-55EA57E1A155}" presName="centerShape" presStyleLbl="node0" presStyleIdx="0" presStyleCnt="1" custScaleX="100948" custScaleY="80839" custLinFactNeighborX="1262" custLinFactNeighborY="1152"/>
      <dgm:spPr/>
      <dgm:t>
        <a:bodyPr/>
        <a:lstStyle/>
        <a:p>
          <a:endParaRPr lang="en-US"/>
        </a:p>
      </dgm:t>
    </dgm:pt>
    <dgm:pt modelId="{B427C6DA-8967-450B-A879-A1BA2B38F65B}" type="pres">
      <dgm:prSet presAssocID="{8B7D01BD-AE42-4BEE-B0E7-0F051EE73397}" presName="parTrans" presStyleLbl="bgSibTrans2D1" presStyleIdx="0" presStyleCnt="3"/>
      <dgm:spPr/>
      <dgm:t>
        <a:bodyPr/>
        <a:lstStyle/>
        <a:p>
          <a:endParaRPr lang="en-US"/>
        </a:p>
      </dgm:t>
    </dgm:pt>
    <dgm:pt modelId="{1B0E4343-40DE-4D07-8EE0-1A180D4BF722}" type="pres">
      <dgm:prSet presAssocID="{FD6D6870-F197-43D2-BF1F-6310B0D4568D}" presName="node" presStyleLbl="node1" presStyleIdx="0" presStyleCnt="3" custScaleX="114222" custScaleY="72470" custRadScaleRad="161943" custRadScaleInc="-58729">
        <dgm:presLayoutVars>
          <dgm:bulletEnabled val="1"/>
        </dgm:presLayoutVars>
      </dgm:prSet>
      <dgm:spPr/>
      <dgm:t>
        <a:bodyPr/>
        <a:lstStyle/>
        <a:p>
          <a:endParaRPr lang="en-US"/>
        </a:p>
      </dgm:t>
    </dgm:pt>
    <dgm:pt modelId="{0155AB23-887A-4F23-BC1D-0DE8CE14FE3F}" type="pres">
      <dgm:prSet presAssocID="{27449505-73AE-43B5-A177-DABE3E588C26}" presName="parTrans" presStyleLbl="bgSibTrans2D1" presStyleIdx="1" presStyleCnt="3"/>
      <dgm:spPr/>
      <dgm:t>
        <a:bodyPr/>
        <a:lstStyle/>
        <a:p>
          <a:endParaRPr lang="en-US"/>
        </a:p>
      </dgm:t>
    </dgm:pt>
    <dgm:pt modelId="{D847D579-34D7-4B42-BC65-9E286764FD8F}" type="pres">
      <dgm:prSet presAssocID="{FE45F62A-5F89-4ACC-913A-21134CD4C135}" presName="node" presStyleLbl="node1" presStyleIdx="1" presStyleCnt="3" custScaleX="114079" custScaleY="79713" custRadScaleRad="100053" custRadScaleInc="1086">
        <dgm:presLayoutVars>
          <dgm:bulletEnabled val="1"/>
        </dgm:presLayoutVars>
      </dgm:prSet>
      <dgm:spPr/>
      <dgm:t>
        <a:bodyPr/>
        <a:lstStyle/>
        <a:p>
          <a:endParaRPr lang="en-US"/>
        </a:p>
      </dgm:t>
    </dgm:pt>
    <dgm:pt modelId="{F3773035-085B-4706-8DDD-962752F7FFF0}" type="pres">
      <dgm:prSet presAssocID="{C70339B3-1A68-47DC-A6E8-018097928ACB}" presName="parTrans" presStyleLbl="bgSibTrans2D1" presStyleIdx="2" presStyleCnt="3"/>
      <dgm:spPr/>
      <dgm:t>
        <a:bodyPr/>
        <a:lstStyle/>
        <a:p>
          <a:endParaRPr lang="en-US"/>
        </a:p>
      </dgm:t>
    </dgm:pt>
    <dgm:pt modelId="{ED6268D7-1E80-4A96-AB3B-C2004D4EC830}" type="pres">
      <dgm:prSet presAssocID="{A5610B6B-3893-413F-BE3A-AB1C5BB1DA1F}" presName="node" presStyleLbl="node1" presStyleIdx="2" presStyleCnt="3" custScaleX="111012" custScaleY="65947" custRadScaleRad="169908" custRadScaleInc="58716">
        <dgm:presLayoutVars>
          <dgm:bulletEnabled val="1"/>
        </dgm:presLayoutVars>
      </dgm:prSet>
      <dgm:spPr/>
      <dgm:t>
        <a:bodyPr/>
        <a:lstStyle/>
        <a:p>
          <a:endParaRPr lang="en-US"/>
        </a:p>
      </dgm:t>
    </dgm:pt>
  </dgm:ptLst>
  <dgm:cxnLst>
    <dgm:cxn modelId="{C2446ED2-098F-4FCE-9E88-4CEA156F2956}" type="presOf" srcId="{FD6D6870-F197-43D2-BF1F-6310B0D4568D}" destId="{1B0E4343-40DE-4D07-8EE0-1A180D4BF722}" srcOrd="0" destOrd="0" presId="urn:microsoft.com/office/officeart/2005/8/layout/radial4"/>
    <dgm:cxn modelId="{961139B0-517A-4B06-AC4D-4BB419D4F588}" srcId="{7390A33E-AC74-4BA9-B4A6-55EA57E1A155}" destId="{FE45F62A-5F89-4ACC-913A-21134CD4C135}" srcOrd="1" destOrd="0" parTransId="{27449505-73AE-43B5-A177-DABE3E588C26}" sibTransId="{05D3EF0A-A263-461A-ABB9-93055918A03D}"/>
    <dgm:cxn modelId="{BCAF7AEE-363B-4560-8BC3-AE4B96C2FF7F}" type="presOf" srcId="{A5610B6B-3893-413F-BE3A-AB1C5BB1DA1F}" destId="{ED6268D7-1E80-4A96-AB3B-C2004D4EC830}" srcOrd="0" destOrd="0" presId="urn:microsoft.com/office/officeart/2005/8/layout/radial4"/>
    <dgm:cxn modelId="{DAE0E1C1-0846-4AD7-8C94-A1DD937944C9}" type="presOf" srcId="{27449505-73AE-43B5-A177-DABE3E588C26}" destId="{0155AB23-887A-4F23-BC1D-0DE8CE14FE3F}" srcOrd="0" destOrd="0" presId="urn:microsoft.com/office/officeart/2005/8/layout/radial4"/>
    <dgm:cxn modelId="{A8B7FAB5-EB00-4D9A-8BC9-DF4795031D41}" type="presOf" srcId="{FE45F62A-5F89-4ACC-913A-21134CD4C135}" destId="{D847D579-34D7-4B42-BC65-9E286764FD8F}" srcOrd="0" destOrd="0" presId="urn:microsoft.com/office/officeart/2005/8/layout/radial4"/>
    <dgm:cxn modelId="{8C7495C4-72DC-4A16-864C-89FA24F33381}" type="presOf" srcId="{63A9A5C8-9266-463A-AFED-9EB038A28FDD}" destId="{74DB18B3-9B61-4407-8E98-DA9A150F5211}" srcOrd="0" destOrd="0" presId="urn:microsoft.com/office/officeart/2005/8/layout/radial4"/>
    <dgm:cxn modelId="{E6404F8B-43DA-42B6-BAFA-CA5B50F308F3}" srcId="{7390A33E-AC74-4BA9-B4A6-55EA57E1A155}" destId="{A5610B6B-3893-413F-BE3A-AB1C5BB1DA1F}" srcOrd="2" destOrd="0" parTransId="{C70339B3-1A68-47DC-A6E8-018097928ACB}" sibTransId="{5666D955-6AC3-4753-AE23-B643E11E5811}"/>
    <dgm:cxn modelId="{DA8C968C-877E-4396-AD8A-70077397A799}" srcId="{7390A33E-AC74-4BA9-B4A6-55EA57E1A155}" destId="{FD6D6870-F197-43D2-BF1F-6310B0D4568D}" srcOrd="0" destOrd="0" parTransId="{8B7D01BD-AE42-4BEE-B0E7-0F051EE73397}" sibTransId="{CD2F3E4B-DE7C-4984-889B-CDE3656CC717}"/>
    <dgm:cxn modelId="{3B7789AD-AC21-46FB-8218-3E6A4B2ACD41}" type="presOf" srcId="{7390A33E-AC74-4BA9-B4A6-55EA57E1A155}" destId="{0F2CB47A-9B20-4C6C-A907-439893D7EF03}" srcOrd="0" destOrd="0" presId="urn:microsoft.com/office/officeart/2005/8/layout/radial4"/>
    <dgm:cxn modelId="{D1B3FED1-D862-4437-9A4F-8789CC457CF6}" type="presOf" srcId="{8B7D01BD-AE42-4BEE-B0E7-0F051EE73397}" destId="{B427C6DA-8967-450B-A879-A1BA2B38F65B}" srcOrd="0" destOrd="0" presId="urn:microsoft.com/office/officeart/2005/8/layout/radial4"/>
    <dgm:cxn modelId="{F6AE6608-2D77-47F1-85BB-DA045609C598}" srcId="{63A9A5C8-9266-463A-AFED-9EB038A28FDD}" destId="{7390A33E-AC74-4BA9-B4A6-55EA57E1A155}" srcOrd="0" destOrd="0" parTransId="{7D899C62-CE0F-4D01-9EB7-81F8787975A1}" sibTransId="{34E4D0D6-6D8A-4BE9-80FD-52259AF38494}"/>
    <dgm:cxn modelId="{8670BAB2-BA86-454D-BF32-48712FE2DD30}" type="presOf" srcId="{C70339B3-1A68-47DC-A6E8-018097928ACB}" destId="{F3773035-085B-4706-8DDD-962752F7FFF0}" srcOrd="0" destOrd="0" presId="urn:microsoft.com/office/officeart/2005/8/layout/radial4"/>
    <dgm:cxn modelId="{CAFB722A-1476-46DA-96F9-0310A575054E}" type="presParOf" srcId="{74DB18B3-9B61-4407-8E98-DA9A150F5211}" destId="{0F2CB47A-9B20-4C6C-A907-439893D7EF03}" srcOrd="0" destOrd="0" presId="urn:microsoft.com/office/officeart/2005/8/layout/radial4"/>
    <dgm:cxn modelId="{88AC11CA-C2BC-4A3C-A1D1-F1499C292084}" type="presParOf" srcId="{74DB18B3-9B61-4407-8E98-DA9A150F5211}" destId="{B427C6DA-8967-450B-A879-A1BA2B38F65B}" srcOrd="1" destOrd="0" presId="urn:microsoft.com/office/officeart/2005/8/layout/radial4"/>
    <dgm:cxn modelId="{181CCEB1-C3BB-46E4-86DB-5768CBF5A253}" type="presParOf" srcId="{74DB18B3-9B61-4407-8E98-DA9A150F5211}" destId="{1B0E4343-40DE-4D07-8EE0-1A180D4BF722}" srcOrd="2" destOrd="0" presId="urn:microsoft.com/office/officeart/2005/8/layout/radial4"/>
    <dgm:cxn modelId="{28737C47-AE9C-4CE3-969C-507A2DB1BC45}" type="presParOf" srcId="{74DB18B3-9B61-4407-8E98-DA9A150F5211}" destId="{0155AB23-887A-4F23-BC1D-0DE8CE14FE3F}" srcOrd="3" destOrd="0" presId="urn:microsoft.com/office/officeart/2005/8/layout/radial4"/>
    <dgm:cxn modelId="{203C5766-CEE3-4DCC-A795-F80943BCB5E0}" type="presParOf" srcId="{74DB18B3-9B61-4407-8E98-DA9A150F5211}" destId="{D847D579-34D7-4B42-BC65-9E286764FD8F}" srcOrd="4" destOrd="0" presId="urn:microsoft.com/office/officeart/2005/8/layout/radial4"/>
    <dgm:cxn modelId="{92A76B82-4C7E-423B-BD78-E048E5FC3A34}" type="presParOf" srcId="{74DB18B3-9B61-4407-8E98-DA9A150F5211}" destId="{F3773035-085B-4706-8DDD-962752F7FFF0}" srcOrd="5" destOrd="0" presId="urn:microsoft.com/office/officeart/2005/8/layout/radial4"/>
    <dgm:cxn modelId="{DE85850A-7F33-4B12-B52C-FBAD7776C8D9}" type="presParOf" srcId="{74DB18B3-9B61-4407-8E98-DA9A150F5211}" destId="{ED6268D7-1E80-4A96-AB3B-C2004D4EC830}"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461AF8-66F9-4FF3-ABD0-4C5DDD8392B0}" type="doc">
      <dgm:prSet loTypeId="urn:microsoft.com/office/officeart/2005/8/layout/vProcess5" loCatId="process" qsTypeId="urn:microsoft.com/office/officeart/2005/8/quickstyle/simple1" qsCatId="simple" csTypeId="urn:microsoft.com/office/officeart/2005/8/colors/colorful1#2" csCatId="colorful" phldr="1"/>
      <dgm:spPr/>
      <dgm:t>
        <a:bodyPr/>
        <a:lstStyle/>
        <a:p>
          <a:endParaRPr lang="en-US"/>
        </a:p>
      </dgm:t>
    </dgm:pt>
    <dgm:pt modelId="{D9077EEA-C42F-4653-B1E5-8B8B1CE16FDD}">
      <dgm:prSet phldrT="[Text]" custT="1"/>
      <dgm:spPr/>
      <dgm:t>
        <a:bodyPr/>
        <a:lstStyle/>
        <a:p>
          <a:r>
            <a:rPr lang="en-US" sz="2200" b="1" dirty="0" smtClean="0">
              <a:latin typeface="Times New Roman" pitchFamily="18" charset="0"/>
              <a:cs typeface="Times New Roman" pitchFamily="18" charset="0"/>
            </a:rPr>
            <a:t>Step 1: Construction of dataset</a:t>
          </a:r>
          <a:endParaRPr lang="en-US" sz="2200" b="1" dirty="0">
            <a:latin typeface="Times New Roman" pitchFamily="18" charset="0"/>
            <a:cs typeface="Times New Roman" pitchFamily="18" charset="0"/>
          </a:endParaRPr>
        </a:p>
      </dgm:t>
    </dgm:pt>
    <dgm:pt modelId="{734DB252-5F95-43AD-AB51-8AAA11585126}" type="parTrans" cxnId="{BA2A9AFD-296A-470E-AF98-BCD29B288723}">
      <dgm:prSet/>
      <dgm:spPr/>
      <dgm:t>
        <a:bodyPr/>
        <a:lstStyle/>
        <a:p>
          <a:endParaRPr lang="en-US" sz="2200" b="1">
            <a:latin typeface="Times New Roman" pitchFamily="18" charset="0"/>
            <a:cs typeface="Times New Roman" pitchFamily="18" charset="0"/>
          </a:endParaRPr>
        </a:p>
      </dgm:t>
    </dgm:pt>
    <dgm:pt modelId="{E70F1F7E-61B0-44FD-BA3B-5C5119ADA6D0}" type="sibTrans" cxnId="{BA2A9AFD-296A-470E-AF98-BCD29B288723}">
      <dgm:prSet custT="1"/>
      <dgm:spPr/>
      <dgm:t>
        <a:bodyPr/>
        <a:lstStyle/>
        <a:p>
          <a:endParaRPr lang="en-US" sz="2200" b="1">
            <a:latin typeface="Times New Roman" pitchFamily="18" charset="0"/>
            <a:cs typeface="Times New Roman" pitchFamily="18" charset="0"/>
          </a:endParaRPr>
        </a:p>
      </dgm:t>
    </dgm:pt>
    <dgm:pt modelId="{E5FCB064-9279-4C39-B511-2DADBA30C46D}">
      <dgm:prSet phldrT="[Text]" custT="1"/>
      <dgm:spPr/>
      <dgm:t>
        <a:bodyPr/>
        <a:lstStyle/>
        <a:p>
          <a:r>
            <a:rPr lang="en-US" sz="2200" b="1" dirty="0" smtClean="0">
              <a:latin typeface="Times New Roman" pitchFamily="18" charset="0"/>
              <a:cs typeface="Times New Roman" pitchFamily="18" charset="0"/>
            </a:rPr>
            <a:t>Step 2: Attribute Selection (4 Groups)</a:t>
          </a:r>
          <a:endParaRPr lang="en-US" sz="2200" b="1" dirty="0">
            <a:latin typeface="Times New Roman" pitchFamily="18" charset="0"/>
            <a:cs typeface="Times New Roman" pitchFamily="18" charset="0"/>
          </a:endParaRPr>
        </a:p>
      </dgm:t>
    </dgm:pt>
    <dgm:pt modelId="{96606F9F-6212-4669-A0CA-C5D0A6423BF1}" type="parTrans" cxnId="{CABEDED0-C0C3-4979-BC36-D5FA34B43142}">
      <dgm:prSet/>
      <dgm:spPr/>
      <dgm:t>
        <a:bodyPr/>
        <a:lstStyle/>
        <a:p>
          <a:endParaRPr lang="en-US" sz="2200" b="1">
            <a:latin typeface="Times New Roman" pitchFamily="18" charset="0"/>
            <a:cs typeface="Times New Roman" pitchFamily="18" charset="0"/>
          </a:endParaRPr>
        </a:p>
      </dgm:t>
    </dgm:pt>
    <dgm:pt modelId="{52BE91B1-28EC-479F-999F-96236641AA51}" type="sibTrans" cxnId="{CABEDED0-C0C3-4979-BC36-D5FA34B43142}">
      <dgm:prSet custT="1"/>
      <dgm:spPr/>
      <dgm:t>
        <a:bodyPr/>
        <a:lstStyle/>
        <a:p>
          <a:endParaRPr lang="en-US" sz="2200" b="1">
            <a:latin typeface="Times New Roman" pitchFamily="18" charset="0"/>
            <a:cs typeface="Times New Roman" pitchFamily="18" charset="0"/>
          </a:endParaRPr>
        </a:p>
      </dgm:t>
    </dgm:pt>
    <dgm:pt modelId="{A8C90326-3435-4B84-A166-F4CB0918751A}">
      <dgm:prSet phldrT="[Text]" custT="1"/>
      <dgm:spPr/>
      <dgm:t>
        <a:bodyPr/>
        <a:lstStyle/>
        <a:p>
          <a:r>
            <a:rPr lang="en-US" sz="2200" b="1" dirty="0" smtClean="0">
              <a:latin typeface="Times New Roman" pitchFamily="18" charset="0"/>
              <a:cs typeface="Times New Roman" pitchFamily="18" charset="0"/>
            </a:rPr>
            <a:t>Step 3: Test and Training Set formation</a:t>
          </a:r>
        </a:p>
      </dgm:t>
    </dgm:pt>
    <dgm:pt modelId="{0D67E23A-D52E-487E-967F-256630880C34}" type="parTrans" cxnId="{1F0F23CE-7D90-4772-BCE4-6739526DECF1}">
      <dgm:prSet/>
      <dgm:spPr/>
      <dgm:t>
        <a:bodyPr/>
        <a:lstStyle/>
        <a:p>
          <a:endParaRPr lang="en-US" sz="2200" b="1">
            <a:latin typeface="Times New Roman" pitchFamily="18" charset="0"/>
            <a:cs typeface="Times New Roman" pitchFamily="18" charset="0"/>
          </a:endParaRPr>
        </a:p>
      </dgm:t>
    </dgm:pt>
    <dgm:pt modelId="{2EEDD6B2-385A-44B4-9052-4186CBE82F5F}" type="sibTrans" cxnId="{1F0F23CE-7D90-4772-BCE4-6739526DECF1}">
      <dgm:prSet custT="1"/>
      <dgm:spPr/>
      <dgm:t>
        <a:bodyPr/>
        <a:lstStyle/>
        <a:p>
          <a:endParaRPr lang="en-US" sz="2200" b="1">
            <a:latin typeface="Times New Roman" pitchFamily="18" charset="0"/>
            <a:cs typeface="Times New Roman" pitchFamily="18" charset="0"/>
          </a:endParaRPr>
        </a:p>
      </dgm:t>
    </dgm:pt>
    <dgm:pt modelId="{E0670ED1-D26B-42BE-BACF-70B57FB81D77}">
      <dgm:prSet phldrT="[Text]" custT="1"/>
      <dgm:spPr/>
      <dgm:t>
        <a:bodyPr/>
        <a:lstStyle/>
        <a:p>
          <a:r>
            <a:rPr lang="en-US" sz="2200" b="1" dirty="0" smtClean="0">
              <a:latin typeface="Times New Roman" pitchFamily="18" charset="0"/>
              <a:cs typeface="Times New Roman" pitchFamily="18" charset="0"/>
            </a:rPr>
            <a:t>Step 4: Classifier Selection and Validation</a:t>
          </a:r>
        </a:p>
      </dgm:t>
    </dgm:pt>
    <dgm:pt modelId="{C94EAB98-44B0-4875-9FB5-015F109D1681}" type="parTrans" cxnId="{7298056D-8022-49AE-9D60-A985AF20D53D}">
      <dgm:prSet/>
      <dgm:spPr/>
      <dgm:t>
        <a:bodyPr/>
        <a:lstStyle/>
        <a:p>
          <a:endParaRPr lang="en-US" sz="2200" b="1">
            <a:latin typeface="Times New Roman" pitchFamily="18" charset="0"/>
            <a:cs typeface="Times New Roman" pitchFamily="18" charset="0"/>
          </a:endParaRPr>
        </a:p>
      </dgm:t>
    </dgm:pt>
    <dgm:pt modelId="{CF0251A1-36CA-40B0-833A-FB31192A8E30}" type="sibTrans" cxnId="{7298056D-8022-49AE-9D60-A985AF20D53D}">
      <dgm:prSet/>
      <dgm:spPr/>
      <dgm:t>
        <a:bodyPr/>
        <a:lstStyle/>
        <a:p>
          <a:endParaRPr lang="en-US" sz="2200" b="1">
            <a:latin typeface="Times New Roman" pitchFamily="18" charset="0"/>
            <a:cs typeface="Times New Roman" pitchFamily="18" charset="0"/>
          </a:endParaRPr>
        </a:p>
      </dgm:t>
    </dgm:pt>
    <dgm:pt modelId="{7DD5C4DC-4F51-44B2-8F04-A92869EB13D5}" type="pres">
      <dgm:prSet presAssocID="{BE461AF8-66F9-4FF3-ABD0-4C5DDD8392B0}" presName="outerComposite" presStyleCnt="0">
        <dgm:presLayoutVars>
          <dgm:chMax val="5"/>
          <dgm:dir/>
          <dgm:resizeHandles val="exact"/>
        </dgm:presLayoutVars>
      </dgm:prSet>
      <dgm:spPr/>
      <dgm:t>
        <a:bodyPr/>
        <a:lstStyle/>
        <a:p>
          <a:endParaRPr lang="en-US"/>
        </a:p>
      </dgm:t>
    </dgm:pt>
    <dgm:pt modelId="{18EE9455-084D-40B1-B5DC-268860E33004}" type="pres">
      <dgm:prSet presAssocID="{BE461AF8-66F9-4FF3-ABD0-4C5DDD8392B0}" presName="dummyMaxCanvas" presStyleCnt="0">
        <dgm:presLayoutVars/>
      </dgm:prSet>
      <dgm:spPr/>
    </dgm:pt>
    <dgm:pt modelId="{AFA18B69-3E2C-422C-8D91-D4688460CDEC}" type="pres">
      <dgm:prSet presAssocID="{BE461AF8-66F9-4FF3-ABD0-4C5DDD8392B0}" presName="FourNodes_1" presStyleLbl="node1" presStyleIdx="0" presStyleCnt="4">
        <dgm:presLayoutVars>
          <dgm:bulletEnabled val="1"/>
        </dgm:presLayoutVars>
      </dgm:prSet>
      <dgm:spPr/>
      <dgm:t>
        <a:bodyPr/>
        <a:lstStyle/>
        <a:p>
          <a:endParaRPr lang="en-US"/>
        </a:p>
      </dgm:t>
    </dgm:pt>
    <dgm:pt modelId="{F251B9E8-0B0B-42E8-BB19-6E040C706D0F}" type="pres">
      <dgm:prSet presAssocID="{BE461AF8-66F9-4FF3-ABD0-4C5DDD8392B0}" presName="FourNodes_2" presStyleLbl="node1" presStyleIdx="1" presStyleCnt="4">
        <dgm:presLayoutVars>
          <dgm:bulletEnabled val="1"/>
        </dgm:presLayoutVars>
      </dgm:prSet>
      <dgm:spPr/>
      <dgm:t>
        <a:bodyPr/>
        <a:lstStyle/>
        <a:p>
          <a:endParaRPr lang="en-US"/>
        </a:p>
      </dgm:t>
    </dgm:pt>
    <dgm:pt modelId="{84C72AAE-A78C-4529-A06C-385764FBEAAE}" type="pres">
      <dgm:prSet presAssocID="{BE461AF8-66F9-4FF3-ABD0-4C5DDD8392B0}" presName="FourNodes_3" presStyleLbl="node1" presStyleIdx="2" presStyleCnt="4">
        <dgm:presLayoutVars>
          <dgm:bulletEnabled val="1"/>
        </dgm:presLayoutVars>
      </dgm:prSet>
      <dgm:spPr/>
      <dgm:t>
        <a:bodyPr/>
        <a:lstStyle/>
        <a:p>
          <a:endParaRPr lang="en-US"/>
        </a:p>
      </dgm:t>
    </dgm:pt>
    <dgm:pt modelId="{046D10CC-9B5C-4792-BF8D-0116060EC65B}" type="pres">
      <dgm:prSet presAssocID="{BE461AF8-66F9-4FF3-ABD0-4C5DDD8392B0}" presName="FourNodes_4" presStyleLbl="node1" presStyleIdx="3" presStyleCnt="4">
        <dgm:presLayoutVars>
          <dgm:bulletEnabled val="1"/>
        </dgm:presLayoutVars>
      </dgm:prSet>
      <dgm:spPr/>
      <dgm:t>
        <a:bodyPr/>
        <a:lstStyle/>
        <a:p>
          <a:endParaRPr lang="en-US"/>
        </a:p>
      </dgm:t>
    </dgm:pt>
    <dgm:pt modelId="{0E335AD2-5247-4709-9ACA-A0C653E3A24A}" type="pres">
      <dgm:prSet presAssocID="{BE461AF8-66F9-4FF3-ABD0-4C5DDD8392B0}" presName="FourConn_1-2" presStyleLbl="fgAccFollowNode1" presStyleIdx="0" presStyleCnt="3">
        <dgm:presLayoutVars>
          <dgm:bulletEnabled val="1"/>
        </dgm:presLayoutVars>
      </dgm:prSet>
      <dgm:spPr/>
      <dgm:t>
        <a:bodyPr/>
        <a:lstStyle/>
        <a:p>
          <a:endParaRPr lang="en-US"/>
        </a:p>
      </dgm:t>
    </dgm:pt>
    <dgm:pt modelId="{FFC9D28A-606E-4075-ACFA-FB7320C5EF5B}" type="pres">
      <dgm:prSet presAssocID="{BE461AF8-66F9-4FF3-ABD0-4C5DDD8392B0}" presName="FourConn_2-3" presStyleLbl="fgAccFollowNode1" presStyleIdx="1" presStyleCnt="3">
        <dgm:presLayoutVars>
          <dgm:bulletEnabled val="1"/>
        </dgm:presLayoutVars>
      </dgm:prSet>
      <dgm:spPr/>
      <dgm:t>
        <a:bodyPr/>
        <a:lstStyle/>
        <a:p>
          <a:endParaRPr lang="en-US"/>
        </a:p>
      </dgm:t>
    </dgm:pt>
    <dgm:pt modelId="{E4F3463B-FB03-46A8-8965-2D2E92597BFF}" type="pres">
      <dgm:prSet presAssocID="{BE461AF8-66F9-4FF3-ABD0-4C5DDD8392B0}" presName="FourConn_3-4" presStyleLbl="fgAccFollowNode1" presStyleIdx="2" presStyleCnt="3">
        <dgm:presLayoutVars>
          <dgm:bulletEnabled val="1"/>
        </dgm:presLayoutVars>
      </dgm:prSet>
      <dgm:spPr/>
      <dgm:t>
        <a:bodyPr/>
        <a:lstStyle/>
        <a:p>
          <a:endParaRPr lang="en-US"/>
        </a:p>
      </dgm:t>
    </dgm:pt>
    <dgm:pt modelId="{67CBA02C-0418-442D-8AD7-889AFF04AD63}" type="pres">
      <dgm:prSet presAssocID="{BE461AF8-66F9-4FF3-ABD0-4C5DDD8392B0}" presName="FourNodes_1_text" presStyleLbl="node1" presStyleIdx="3" presStyleCnt="4">
        <dgm:presLayoutVars>
          <dgm:bulletEnabled val="1"/>
        </dgm:presLayoutVars>
      </dgm:prSet>
      <dgm:spPr/>
      <dgm:t>
        <a:bodyPr/>
        <a:lstStyle/>
        <a:p>
          <a:endParaRPr lang="en-US"/>
        </a:p>
      </dgm:t>
    </dgm:pt>
    <dgm:pt modelId="{A9155770-19F3-4645-94B9-28756A5727CA}" type="pres">
      <dgm:prSet presAssocID="{BE461AF8-66F9-4FF3-ABD0-4C5DDD8392B0}" presName="FourNodes_2_text" presStyleLbl="node1" presStyleIdx="3" presStyleCnt="4">
        <dgm:presLayoutVars>
          <dgm:bulletEnabled val="1"/>
        </dgm:presLayoutVars>
      </dgm:prSet>
      <dgm:spPr/>
      <dgm:t>
        <a:bodyPr/>
        <a:lstStyle/>
        <a:p>
          <a:endParaRPr lang="en-US"/>
        </a:p>
      </dgm:t>
    </dgm:pt>
    <dgm:pt modelId="{ECA743B5-7AFB-443D-8366-7439A53D9425}" type="pres">
      <dgm:prSet presAssocID="{BE461AF8-66F9-4FF3-ABD0-4C5DDD8392B0}" presName="FourNodes_3_text" presStyleLbl="node1" presStyleIdx="3" presStyleCnt="4">
        <dgm:presLayoutVars>
          <dgm:bulletEnabled val="1"/>
        </dgm:presLayoutVars>
      </dgm:prSet>
      <dgm:spPr/>
      <dgm:t>
        <a:bodyPr/>
        <a:lstStyle/>
        <a:p>
          <a:endParaRPr lang="en-US"/>
        </a:p>
      </dgm:t>
    </dgm:pt>
    <dgm:pt modelId="{B4D1E63D-501C-4248-8120-9E1DAD1970BF}" type="pres">
      <dgm:prSet presAssocID="{BE461AF8-66F9-4FF3-ABD0-4C5DDD8392B0}" presName="FourNodes_4_text" presStyleLbl="node1" presStyleIdx="3" presStyleCnt="4">
        <dgm:presLayoutVars>
          <dgm:bulletEnabled val="1"/>
        </dgm:presLayoutVars>
      </dgm:prSet>
      <dgm:spPr/>
      <dgm:t>
        <a:bodyPr/>
        <a:lstStyle/>
        <a:p>
          <a:endParaRPr lang="en-US"/>
        </a:p>
      </dgm:t>
    </dgm:pt>
  </dgm:ptLst>
  <dgm:cxnLst>
    <dgm:cxn modelId="{1E00E3DD-57EA-4A00-8029-C7FB8D4956EA}" type="presOf" srcId="{E0670ED1-D26B-42BE-BACF-70B57FB81D77}" destId="{B4D1E63D-501C-4248-8120-9E1DAD1970BF}" srcOrd="1" destOrd="0" presId="urn:microsoft.com/office/officeart/2005/8/layout/vProcess5"/>
    <dgm:cxn modelId="{BA2A9AFD-296A-470E-AF98-BCD29B288723}" srcId="{BE461AF8-66F9-4FF3-ABD0-4C5DDD8392B0}" destId="{D9077EEA-C42F-4653-B1E5-8B8B1CE16FDD}" srcOrd="0" destOrd="0" parTransId="{734DB252-5F95-43AD-AB51-8AAA11585126}" sibTransId="{E70F1F7E-61B0-44FD-BA3B-5C5119ADA6D0}"/>
    <dgm:cxn modelId="{D932D043-678D-48A3-BB29-A49810424B1A}" type="presOf" srcId="{A8C90326-3435-4B84-A166-F4CB0918751A}" destId="{84C72AAE-A78C-4529-A06C-385764FBEAAE}" srcOrd="0" destOrd="0" presId="urn:microsoft.com/office/officeart/2005/8/layout/vProcess5"/>
    <dgm:cxn modelId="{5BB9442E-ACE7-4B25-A0F4-180D22C1D752}" type="presOf" srcId="{D9077EEA-C42F-4653-B1E5-8B8B1CE16FDD}" destId="{AFA18B69-3E2C-422C-8D91-D4688460CDEC}" srcOrd="0" destOrd="0" presId="urn:microsoft.com/office/officeart/2005/8/layout/vProcess5"/>
    <dgm:cxn modelId="{7298056D-8022-49AE-9D60-A985AF20D53D}" srcId="{BE461AF8-66F9-4FF3-ABD0-4C5DDD8392B0}" destId="{E0670ED1-D26B-42BE-BACF-70B57FB81D77}" srcOrd="3" destOrd="0" parTransId="{C94EAB98-44B0-4875-9FB5-015F109D1681}" sibTransId="{CF0251A1-36CA-40B0-833A-FB31192A8E30}"/>
    <dgm:cxn modelId="{C8D1C9E7-28EA-47DF-B4E4-F033FE87C702}" type="presOf" srcId="{BE461AF8-66F9-4FF3-ABD0-4C5DDD8392B0}" destId="{7DD5C4DC-4F51-44B2-8F04-A92869EB13D5}" srcOrd="0" destOrd="0" presId="urn:microsoft.com/office/officeart/2005/8/layout/vProcess5"/>
    <dgm:cxn modelId="{484E2BE8-F4D9-4642-BAEF-0F7C20DEA59A}" type="presOf" srcId="{E0670ED1-D26B-42BE-BACF-70B57FB81D77}" destId="{046D10CC-9B5C-4792-BF8D-0116060EC65B}" srcOrd="0" destOrd="0" presId="urn:microsoft.com/office/officeart/2005/8/layout/vProcess5"/>
    <dgm:cxn modelId="{67DF885A-0ADB-4135-AEB1-4AE717594251}" type="presOf" srcId="{2EEDD6B2-385A-44B4-9052-4186CBE82F5F}" destId="{E4F3463B-FB03-46A8-8965-2D2E92597BFF}" srcOrd="0" destOrd="0" presId="urn:microsoft.com/office/officeart/2005/8/layout/vProcess5"/>
    <dgm:cxn modelId="{F4DB5337-EBC7-4A23-8DD9-F7260FB2B1A8}" type="presOf" srcId="{E5FCB064-9279-4C39-B511-2DADBA30C46D}" destId="{F251B9E8-0B0B-42E8-BB19-6E040C706D0F}" srcOrd="0" destOrd="0" presId="urn:microsoft.com/office/officeart/2005/8/layout/vProcess5"/>
    <dgm:cxn modelId="{CABEDED0-C0C3-4979-BC36-D5FA34B43142}" srcId="{BE461AF8-66F9-4FF3-ABD0-4C5DDD8392B0}" destId="{E5FCB064-9279-4C39-B511-2DADBA30C46D}" srcOrd="1" destOrd="0" parTransId="{96606F9F-6212-4669-A0CA-C5D0A6423BF1}" sibTransId="{52BE91B1-28EC-479F-999F-96236641AA51}"/>
    <dgm:cxn modelId="{114ED595-421D-471C-B1A9-B09301F4604B}" type="presOf" srcId="{E70F1F7E-61B0-44FD-BA3B-5C5119ADA6D0}" destId="{0E335AD2-5247-4709-9ACA-A0C653E3A24A}" srcOrd="0" destOrd="0" presId="urn:microsoft.com/office/officeart/2005/8/layout/vProcess5"/>
    <dgm:cxn modelId="{9C8BA08A-D874-4797-8EC3-03F78FA2DF88}" type="presOf" srcId="{A8C90326-3435-4B84-A166-F4CB0918751A}" destId="{ECA743B5-7AFB-443D-8366-7439A53D9425}" srcOrd="1" destOrd="0" presId="urn:microsoft.com/office/officeart/2005/8/layout/vProcess5"/>
    <dgm:cxn modelId="{483D7F10-FE76-44D4-A992-D88F20275D59}" type="presOf" srcId="{52BE91B1-28EC-479F-999F-96236641AA51}" destId="{FFC9D28A-606E-4075-ACFA-FB7320C5EF5B}" srcOrd="0" destOrd="0" presId="urn:microsoft.com/office/officeart/2005/8/layout/vProcess5"/>
    <dgm:cxn modelId="{1F0F23CE-7D90-4772-BCE4-6739526DECF1}" srcId="{BE461AF8-66F9-4FF3-ABD0-4C5DDD8392B0}" destId="{A8C90326-3435-4B84-A166-F4CB0918751A}" srcOrd="2" destOrd="0" parTransId="{0D67E23A-D52E-487E-967F-256630880C34}" sibTransId="{2EEDD6B2-385A-44B4-9052-4186CBE82F5F}"/>
    <dgm:cxn modelId="{ADE9B7D0-D763-4E7F-9EF8-3B2CD0B66F55}" type="presOf" srcId="{E5FCB064-9279-4C39-B511-2DADBA30C46D}" destId="{A9155770-19F3-4645-94B9-28756A5727CA}" srcOrd="1" destOrd="0" presId="urn:microsoft.com/office/officeart/2005/8/layout/vProcess5"/>
    <dgm:cxn modelId="{C4668454-23A1-473F-AA2F-6CBD1AB92502}" type="presOf" srcId="{D9077EEA-C42F-4653-B1E5-8B8B1CE16FDD}" destId="{67CBA02C-0418-442D-8AD7-889AFF04AD63}" srcOrd="1" destOrd="0" presId="urn:microsoft.com/office/officeart/2005/8/layout/vProcess5"/>
    <dgm:cxn modelId="{671A5E5B-67D8-458C-BCC6-658C87D6A2E2}" type="presParOf" srcId="{7DD5C4DC-4F51-44B2-8F04-A92869EB13D5}" destId="{18EE9455-084D-40B1-B5DC-268860E33004}" srcOrd="0" destOrd="0" presId="urn:microsoft.com/office/officeart/2005/8/layout/vProcess5"/>
    <dgm:cxn modelId="{F906C30C-96D8-4DFA-8394-0C032F3E6E5E}" type="presParOf" srcId="{7DD5C4DC-4F51-44B2-8F04-A92869EB13D5}" destId="{AFA18B69-3E2C-422C-8D91-D4688460CDEC}" srcOrd="1" destOrd="0" presId="urn:microsoft.com/office/officeart/2005/8/layout/vProcess5"/>
    <dgm:cxn modelId="{BA2D4023-1464-4A70-88CA-87B24D40070F}" type="presParOf" srcId="{7DD5C4DC-4F51-44B2-8F04-A92869EB13D5}" destId="{F251B9E8-0B0B-42E8-BB19-6E040C706D0F}" srcOrd="2" destOrd="0" presId="urn:microsoft.com/office/officeart/2005/8/layout/vProcess5"/>
    <dgm:cxn modelId="{AE7DE130-2581-4EEA-9466-05774B827596}" type="presParOf" srcId="{7DD5C4DC-4F51-44B2-8F04-A92869EB13D5}" destId="{84C72AAE-A78C-4529-A06C-385764FBEAAE}" srcOrd="3" destOrd="0" presId="urn:microsoft.com/office/officeart/2005/8/layout/vProcess5"/>
    <dgm:cxn modelId="{9B3462B8-F7BD-4FF0-ACF0-C513C51B8F2D}" type="presParOf" srcId="{7DD5C4DC-4F51-44B2-8F04-A92869EB13D5}" destId="{046D10CC-9B5C-4792-BF8D-0116060EC65B}" srcOrd="4" destOrd="0" presId="urn:microsoft.com/office/officeart/2005/8/layout/vProcess5"/>
    <dgm:cxn modelId="{553BA673-1CF3-463C-BEAA-4E88416291C7}" type="presParOf" srcId="{7DD5C4DC-4F51-44B2-8F04-A92869EB13D5}" destId="{0E335AD2-5247-4709-9ACA-A0C653E3A24A}" srcOrd="5" destOrd="0" presId="urn:microsoft.com/office/officeart/2005/8/layout/vProcess5"/>
    <dgm:cxn modelId="{ACD83E49-3C15-40A1-B84A-A2D6C06CC10E}" type="presParOf" srcId="{7DD5C4DC-4F51-44B2-8F04-A92869EB13D5}" destId="{FFC9D28A-606E-4075-ACFA-FB7320C5EF5B}" srcOrd="6" destOrd="0" presId="urn:microsoft.com/office/officeart/2005/8/layout/vProcess5"/>
    <dgm:cxn modelId="{056BB786-BFF7-436E-AA57-87D09C35E5E7}" type="presParOf" srcId="{7DD5C4DC-4F51-44B2-8F04-A92869EB13D5}" destId="{E4F3463B-FB03-46A8-8965-2D2E92597BFF}" srcOrd="7" destOrd="0" presId="urn:microsoft.com/office/officeart/2005/8/layout/vProcess5"/>
    <dgm:cxn modelId="{10ADF706-879D-45EC-B486-D930ADA9E4FC}" type="presParOf" srcId="{7DD5C4DC-4F51-44B2-8F04-A92869EB13D5}" destId="{67CBA02C-0418-442D-8AD7-889AFF04AD63}" srcOrd="8" destOrd="0" presId="urn:microsoft.com/office/officeart/2005/8/layout/vProcess5"/>
    <dgm:cxn modelId="{298F4B5D-3C64-4701-946D-B1A2D024AD05}" type="presParOf" srcId="{7DD5C4DC-4F51-44B2-8F04-A92869EB13D5}" destId="{A9155770-19F3-4645-94B9-28756A5727CA}" srcOrd="9" destOrd="0" presId="urn:microsoft.com/office/officeart/2005/8/layout/vProcess5"/>
    <dgm:cxn modelId="{F3E66FA7-1B35-4A29-9A82-0F0CAE2AB373}" type="presParOf" srcId="{7DD5C4DC-4F51-44B2-8F04-A92869EB13D5}" destId="{ECA743B5-7AFB-443D-8366-7439A53D9425}" srcOrd="10" destOrd="0" presId="urn:microsoft.com/office/officeart/2005/8/layout/vProcess5"/>
    <dgm:cxn modelId="{F74A7D19-2C32-48F6-B12B-D010A48F22EE}" type="presParOf" srcId="{7DD5C4DC-4F51-44B2-8F04-A92869EB13D5}" destId="{B4D1E63D-501C-4248-8120-9E1DAD1970BF}" srcOrd="11"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A9A5C8-9266-463A-AFED-9EB038A28FDD}" type="doc">
      <dgm:prSet loTypeId="urn:microsoft.com/office/officeart/2005/8/layout/radial4" loCatId="relationship" qsTypeId="urn:microsoft.com/office/officeart/2005/8/quickstyle/simple1" qsCatId="simple" csTypeId="urn:microsoft.com/office/officeart/2005/8/colors/colorful1#3" csCatId="colorful" phldr="1"/>
      <dgm:spPr/>
      <dgm:t>
        <a:bodyPr/>
        <a:lstStyle/>
        <a:p>
          <a:endParaRPr lang="en-US"/>
        </a:p>
      </dgm:t>
    </dgm:pt>
    <dgm:pt modelId="{7390A33E-AC74-4BA9-B4A6-55EA57E1A155}">
      <dgm:prSet phldrT="[Text]" custT="1"/>
      <dgm:spPr>
        <a:solidFill>
          <a:srgbClr val="FF5050"/>
        </a:solidFill>
      </dgm:spPr>
      <dgm:t>
        <a:bodyPr/>
        <a:lstStyle/>
        <a:p>
          <a:r>
            <a:rPr lang="en-US" sz="2000" b="1" dirty="0" smtClean="0">
              <a:solidFill>
                <a:srgbClr val="000066"/>
              </a:solidFill>
              <a:latin typeface="Garamond" pitchFamily="18" charset="0"/>
              <a:ea typeface="Arial Unicode MS" pitchFamily="34" charset="-128"/>
              <a:cs typeface="Times New Roman" pitchFamily="18" charset="0"/>
            </a:rPr>
            <a:t>Age-Related Disorders</a:t>
          </a:r>
          <a:endParaRPr lang="en-US" sz="2000" b="1" dirty="0">
            <a:solidFill>
              <a:srgbClr val="000066"/>
            </a:solidFill>
            <a:latin typeface="Garamond" pitchFamily="18" charset="0"/>
            <a:ea typeface="Arial Unicode MS" pitchFamily="34" charset="-128"/>
            <a:cs typeface="Times New Roman" pitchFamily="18" charset="0"/>
          </a:endParaRPr>
        </a:p>
      </dgm:t>
    </dgm:pt>
    <dgm:pt modelId="{7D899C62-CE0F-4D01-9EB7-81F8787975A1}" type="parTrans" cxnId="{F6AE6608-2D77-47F1-85BB-DA045609C598}">
      <dgm:prSet/>
      <dgm:spPr/>
      <dgm:t>
        <a:bodyPr/>
        <a:lstStyle/>
        <a:p>
          <a:endParaRPr lang="en-US" sz="1600" b="1">
            <a:solidFill>
              <a:srgbClr val="000066"/>
            </a:solidFill>
            <a:latin typeface="Times New Roman" pitchFamily="18" charset="0"/>
            <a:cs typeface="Times New Roman" pitchFamily="18" charset="0"/>
          </a:endParaRPr>
        </a:p>
      </dgm:t>
    </dgm:pt>
    <dgm:pt modelId="{34E4D0D6-6D8A-4BE9-80FD-52259AF38494}" type="sibTrans" cxnId="{F6AE6608-2D77-47F1-85BB-DA045609C598}">
      <dgm:prSet/>
      <dgm:spPr/>
      <dgm:t>
        <a:bodyPr/>
        <a:lstStyle/>
        <a:p>
          <a:endParaRPr lang="en-US" sz="1600" b="1">
            <a:solidFill>
              <a:srgbClr val="000066"/>
            </a:solidFill>
            <a:latin typeface="Times New Roman" pitchFamily="18" charset="0"/>
            <a:cs typeface="Times New Roman" pitchFamily="18" charset="0"/>
          </a:endParaRPr>
        </a:p>
      </dgm:t>
    </dgm:pt>
    <dgm:pt modelId="{FD6D6870-F197-43D2-BF1F-6310B0D4568D}">
      <dgm:prSet phldrT="[Text]" custT="1"/>
      <dgm:spPr>
        <a:solidFill>
          <a:schemeClr val="accent6"/>
        </a:solidFill>
        <a:effectLst>
          <a:glow rad="139700">
            <a:schemeClr val="accent3">
              <a:satMod val="175000"/>
              <a:alpha val="40000"/>
            </a:schemeClr>
          </a:glow>
        </a:effectLst>
      </dgm:spPr>
      <dgm:t>
        <a:bodyPr/>
        <a:lstStyle/>
        <a:p>
          <a:r>
            <a:rPr lang="en-US" sz="1800" b="1" dirty="0" smtClean="0">
              <a:solidFill>
                <a:srgbClr val="000066"/>
              </a:solidFill>
              <a:latin typeface="Garamond" pitchFamily="18" charset="0"/>
              <a:cs typeface="Times New Roman" pitchFamily="18" charset="0"/>
            </a:rPr>
            <a:t>Environmental</a:t>
          </a:r>
        </a:p>
        <a:p>
          <a:r>
            <a:rPr lang="en-US" sz="1800" b="1" dirty="0" smtClean="0">
              <a:solidFill>
                <a:srgbClr val="000066"/>
              </a:solidFill>
              <a:latin typeface="Garamond" pitchFamily="18" charset="0"/>
              <a:cs typeface="Times New Roman" pitchFamily="18" charset="0"/>
            </a:rPr>
            <a:t>Factors</a:t>
          </a:r>
        </a:p>
        <a:p>
          <a:r>
            <a:rPr lang="en-US" sz="1800" b="1" dirty="0" smtClean="0">
              <a:solidFill>
                <a:srgbClr val="000066"/>
              </a:solidFill>
              <a:latin typeface="Garamond" pitchFamily="18" charset="0"/>
              <a:cs typeface="Times New Roman" pitchFamily="18" charset="0"/>
            </a:rPr>
            <a:t>(Nutrition/Lifestyle)</a:t>
          </a:r>
          <a:endParaRPr lang="en-US" sz="1800" b="1" dirty="0">
            <a:solidFill>
              <a:srgbClr val="000066"/>
            </a:solidFill>
            <a:latin typeface="Garamond" pitchFamily="18" charset="0"/>
            <a:cs typeface="Times New Roman" pitchFamily="18" charset="0"/>
          </a:endParaRPr>
        </a:p>
      </dgm:t>
    </dgm:pt>
    <dgm:pt modelId="{8B7D01BD-AE42-4BEE-B0E7-0F051EE73397}" type="parTrans" cxnId="{DA8C968C-877E-4396-AD8A-70077397A799}">
      <dgm:prSet/>
      <dgm:spPr>
        <a:solidFill>
          <a:schemeClr val="accent6"/>
        </a:solidFill>
        <a:effectLst>
          <a:glow rad="139700">
            <a:schemeClr val="accent3">
              <a:satMod val="175000"/>
              <a:alpha val="40000"/>
            </a:schemeClr>
          </a:glow>
        </a:effectLst>
      </dgm:spPr>
      <dgm:t>
        <a:bodyPr/>
        <a:lstStyle/>
        <a:p>
          <a:endParaRPr lang="en-US" sz="1600" b="1">
            <a:solidFill>
              <a:srgbClr val="000066"/>
            </a:solidFill>
            <a:latin typeface="Times New Roman" pitchFamily="18" charset="0"/>
            <a:cs typeface="Times New Roman" pitchFamily="18" charset="0"/>
          </a:endParaRPr>
        </a:p>
      </dgm:t>
    </dgm:pt>
    <dgm:pt modelId="{CD2F3E4B-DE7C-4984-889B-CDE3656CC717}" type="sibTrans" cxnId="{DA8C968C-877E-4396-AD8A-70077397A799}">
      <dgm:prSet/>
      <dgm:spPr/>
      <dgm:t>
        <a:bodyPr/>
        <a:lstStyle/>
        <a:p>
          <a:endParaRPr lang="en-US" sz="1600" b="1">
            <a:solidFill>
              <a:srgbClr val="000066"/>
            </a:solidFill>
            <a:latin typeface="Times New Roman" pitchFamily="18" charset="0"/>
            <a:cs typeface="Times New Roman" pitchFamily="18" charset="0"/>
          </a:endParaRPr>
        </a:p>
      </dgm:t>
    </dgm:pt>
    <dgm:pt modelId="{FE45F62A-5F89-4ACC-913A-21134CD4C135}">
      <dgm:prSet phldrT="[Text]" custT="1"/>
      <dgm:spPr>
        <a:gradFill flip="none" rotWithShape="0">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2700000" scaled="1"/>
          <a:tileRect/>
        </a:gradFill>
        <a:effectLst/>
      </dgm:spPr>
      <dgm:t>
        <a:bodyPr/>
        <a:lstStyle/>
        <a:p>
          <a:r>
            <a:rPr lang="en-US" sz="1800" b="1" dirty="0" smtClean="0">
              <a:solidFill>
                <a:srgbClr val="000066"/>
              </a:solidFill>
              <a:latin typeface="Garamond" pitchFamily="18" charset="0"/>
              <a:cs typeface="Times New Roman" pitchFamily="18" charset="0"/>
            </a:rPr>
            <a:t>Genetic Factors</a:t>
          </a:r>
        </a:p>
        <a:p>
          <a:r>
            <a:rPr lang="en-US" sz="1800" b="1" dirty="0" smtClean="0">
              <a:solidFill>
                <a:srgbClr val="000066"/>
              </a:solidFill>
              <a:latin typeface="Garamond" pitchFamily="18" charset="0"/>
              <a:cs typeface="Times New Roman" pitchFamily="18" charset="0"/>
            </a:rPr>
            <a:t>(Polymorphisms)</a:t>
          </a:r>
          <a:endParaRPr lang="en-US" sz="1800" b="1" dirty="0">
            <a:solidFill>
              <a:srgbClr val="000066"/>
            </a:solidFill>
            <a:latin typeface="Garamond" pitchFamily="18" charset="0"/>
            <a:cs typeface="Times New Roman" pitchFamily="18" charset="0"/>
          </a:endParaRPr>
        </a:p>
      </dgm:t>
    </dgm:pt>
    <dgm:pt modelId="{27449505-73AE-43B5-A177-DABE3E588C26}" type="parTrans" cxnId="{961139B0-517A-4B06-AC4D-4BB419D4F588}">
      <dgm:prSet/>
      <dgm:spPr>
        <a:gradFill flip="none" rotWithShape="0">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2700000" scaled="1"/>
          <a:tileRect/>
        </a:gradFill>
        <a:effectLst/>
      </dgm:spPr>
      <dgm:t>
        <a:bodyPr/>
        <a:lstStyle/>
        <a:p>
          <a:endParaRPr lang="en-US" sz="1600" b="1">
            <a:solidFill>
              <a:srgbClr val="000066"/>
            </a:solidFill>
            <a:latin typeface="Times New Roman" pitchFamily="18" charset="0"/>
            <a:cs typeface="Times New Roman" pitchFamily="18" charset="0"/>
          </a:endParaRPr>
        </a:p>
      </dgm:t>
    </dgm:pt>
    <dgm:pt modelId="{05D3EF0A-A263-461A-ABB9-93055918A03D}" type="sibTrans" cxnId="{961139B0-517A-4B06-AC4D-4BB419D4F588}">
      <dgm:prSet/>
      <dgm:spPr/>
      <dgm:t>
        <a:bodyPr/>
        <a:lstStyle/>
        <a:p>
          <a:endParaRPr lang="en-US" sz="1600" b="1">
            <a:solidFill>
              <a:srgbClr val="000066"/>
            </a:solidFill>
            <a:latin typeface="Times New Roman" pitchFamily="18" charset="0"/>
            <a:cs typeface="Times New Roman" pitchFamily="18" charset="0"/>
          </a:endParaRPr>
        </a:p>
      </dgm:t>
    </dgm:pt>
    <dgm:pt modelId="{A5610B6B-3893-413F-BE3A-AB1C5BB1DA1F}">
      <dgm:prSet phldrT="[Text]" custT="1"/>
      <dgm:spPr>
        <a:gradFill flip="none" rotWithShape="0">
          <a:gsLst>
            <a:gs pos="0">
              <a:srgbClr val="FFDA65">
                <a:tint val="66000"/>
                <a:satMod val="160000"/>
              </a:srgbClr>
            </a:gs>
            <a:gs pos="50000">
              <a:srgbClr val="FFDA65">
                <a:tint val="44500"/>
                <a:satMod val="160000"/>
              </a:srgbClr>
            </a:gs>
            <a:gs pos="100000">
              <a:srgbClr val="FFDA65">
                <a:tint val="23500"/>
                <a:satMod val="160000"/>
              </a:srgbClr>
            </a:gs>
          </a:gsLst>
          <a:lin ang="2700000" scaled="1"/>
          <a:tileRect/>
        </a:gradFill>
      </dgm:spPr>
      <dgm:t>
        <a:bodyPr/>
        <a:lstStyle/>
        <a:p>
          <a:r>
            <a:rPr lang="en-US" sz="1800" b="1" dirty="0" smtClean="0">
              <a:solidFill>
                <a:srgbClr val="000066"/>
              </a:solidFill>
              <a:latin typeface="Garamond" pitchFamily="18" charset="0"/>
              <a:cs typeface="Times New Roman" pitchFamily="18" charset="0"/>
            </a:rPr>
            <a:t>Drugs</a:t>
          </a:r>
          <a:endParaRPr lang="en-US" sz="1800" b="1" dirty="0">
            <a:solidFill>
              <a:srgbClr val="000066"/>
            </a:solidFill>
            <a:latin typeface="Garamond" pitchFamily="18" charset="0"/>
            <a:cs typeface="Times New Roman" pitchFamily="18" charset="0"/>
          </a:endParaRPr>
        </a:p>
      </dgm:t>
    </dgm:pt>
    <dgm:pt modelId="{C70339B3-1A68-47DC-A6E8-018097928ACB}" type="parTrans" cxnId="{E6404F8B-43DA-42B6-BAFA-CA5B50F308F3}">
      <dgm:prSet/>
      <dgm:spPr>
        <a:gradFill flip="none" rotWithShape="0">
          <a:gsLst>
            <a:gs pos="0">
              <a:srgbClr val="FFDA65">
                <a:tint val="66000"/>
                <a:satMod val="160000"/>
              </a:srgbClr>
            </a:gs>
            <a:gs pos="50000">
              <a:srgbClr val="FFDA65">
                <a:tint val="44500"/>
                <a:satMod val="160000"/>
              </a:srgbClr>
            </a:gs>
            <a:gs pos="100000">
              <a:srgbClr val="FFDA65">
                <a:tint val="23500"/>
                <a:satMod val="160000"/>
              </a:srgbClr>
            </a:gs>
          </a:gsLst>
          <a:lin ang="2700000" scaled="1"/>
          <a:tileRect/>
        </a:gradFill>
      </dgm:spPr>
      <dgm:t>
        <a:bodyPr/>
        <a:lstStyle/>
        <a:p>
          <a:endParaRPr lang="en-US" sz="1600" b="1">
            <a:solidFill>
              <a:srgbClr val="000066"/>
            </a:solidFill>
            <a:latin typeface="Times New Roman" pitchFamily="18" charset="0"/>
            <a:cs typeface="Times New Roman" pitchFamily="18" charset="0"/>
          </a:endParaRPr>
        </a:p>
      </dgm:t>
    </dgm:pt>
    <dgm:pt modelId="{5666D955-6AC3-4753-AE23-B643E11E5811}" type="sibTrans" cxnId="{E6404F8B-43DA-42B6-BAFA-CA5B50F308F3}">
      <dgm:prSet/>
      <dgm:spPr/>
      <dgm:t>
        <a:bodyPr/>
        <a:lstStyle/>
        <a:p>
          <a:endParaRPr lang="en-US" sz="1600" b="1">
            <a:solidFill>
              <a:srgbClr val="000066"/>
            </a:solidFill>
            <a:latin typeface="Times New Roman" pitchFamily="18" charset="0"/>
            <a:cs typeface="Times New Roman" pitchFamily="18" charset="0"/>
          </a:endParaRPr>
        </a:p>
      </dgm:t>
    </dgm:pt>
    <dgm:pt modelId="{74DB18B3-9B61-4407-8E98-DA9A150F5211}" type="pres">
      <dgm:prSet presAssocID="{63A9A5C8-9266-463A-AFED-9EB038A28FDD}" presName="cycle" presStyleCnt="0">
        <dgm:presLayoutVars>
          <dgm:chMax val="1"/>
          <dgm:dir/>
          <dgm:animLvl val="ctr"/>
          <dgm:resizeHandles val="exact"/>
        </dgm:presLayoutVars>
      </dgm:prSet>
      <dgm:spPr/>
      <dgm:t>
        <a:bodyPr/>
        <a:lstStyle/>
        <a:p>
          <a:endParaRPr lang="en-US"/>
        </a:p>
      </dgm:t>
    </dgm:pt>
    <dgm:pt modelId="{0F2CB47A-9B20-4C6C-A907-439893D7EF03}" type="pres">
      <dgm:prSet presAssocID="{7390A33E-AC74-4BA9-B4A6-55EA57E1A155}" presName="centerShape" presStyleLbl="node0" presStyleIdx="0" presStyleCnt="1" custScaleX="100948" custScaleY="80839" custLinFactNeighborX="1262" custLinFactNeighborY="1152"/>
      <dgm:spPr/>
      <dgm:t>
        <a:bodyPr/>
        <a:lstStyle/>
        <a:p>
          <a:endParaRPr lang="en-US"/>
        </a:p>
      </dgm:t>
    </dgm:pt>
    <dgm:pt modelId="{B427C6DA-8967-450B-A879-A1BA2B38F65B}" type="pres">
      <dgm:prSet presAssocID="{8B7D01BD-AE42-4BEE-B0E7-0F051EE73397}" presName="parTrans" presStyleLbl="bgSibTrans2D1" presStyleIdx="0" presStyleCnt="3"/>
      <dgm:spPr/>
      <dgm:t>
        <a:bodyPr/>
        <a:lstStyle/>
        <a:p>
          <a:endParaRPr lang="en-US"/>
        </a:p>
      </dgm:t>
    </dgm:pt>
    <dgm:pt modelId="{1B0E4343-40DE-4D07-8EE0-1A180D4BF722}" type="pres">
      <dgm:prSet presAssocID="{FD6D6870-F197-43D2-BF1F-6310B0D4568D}" presName="node" presStyleLbl="node1" presStyleIdx="0" presStyleCnt="3" custScaleX="114222" custScaleY="72470" custRadScaleRad="161943" custRadScaleInc="-58729">
        <dgm:presLayoutVars>
          <dgm:bulletEnabled val="1"/>
        </dgm:presLayoutVars>
      </dgm:prSet>
      <dgm:spPr/>
      <dgm:t>
        <a:bodyPr/>
        <a:lstStyle/>
        <a:p>
          <a:endParaRPr lang="en-US"/>
        </a:p>
      </dgm:t>
    </dgm:pt>
    <dgm:pt modelId="{0155AB23-887A-4F23-BC1D-0DE8CE14FE3F}" type="pres">
      <dgm:prSet presAssocID="{27449505-73AE-43B5-A177-DABE3E588C26}" presName="parTrans" presStyleLbl="bgSibTrans2D1" presStyleIdx="1" presStyleCnt="3"/>
      <dgm:spPr/>
      <dgm:t>
        <a:bodyPr/>
        <a:lstStyle/>
        <a:p>
          <a:endParaRPr lang="en-US"/>
        </a:p>
      </dgm:t>
    </dgm:pt>
    <dgm:pt modelId="{D847D579-34D7-4B42-BC65-9E286764FD8F}" type="pres">
      <dgm:prSet presAssocID="{FE45F62A-5F89-4ACC-913A-21134CD4C135}" presName="node" presStyleLbl="node1" presStyleIdx="1" presStyleCnt="3" custScaleX="114079" custScaleY="79713" custRadScaleRad="100053" custRadScaleInc="1086">
        <dgm:presLayoutVars>
          <dgm:bulletEnabled val="1"/>
        </dgm:presLayoutVars>
      </dgm:prSet>
      <dgm:spPr/>
      <dgm:t>
        <a:bodyPr/>
        <a:lstStyle/>
        <a:p>
          <a:endParaRPr lang="en-US"/>
        </a:p>
      </dgm:t>
    </dgm:pt>
    <dgm:pt modelId="{F3773035-085B-4706-8DDD-962752F7FFF0}" type="pres">
      <dgm:prSet presAssocID="{C70339B3-1A68-47DC-A6E8-018097928ACB}" presName="parTrans" presStyleLbl="bgSibTrans2D1" presStyleIdx="2" presStyleCnt="3"/>
      <dgm:spPr/>
      <dgm:t>
        <a:bodyPr/>
        <a:lstStyle/>
        <a:p>
          <a:endParaRPr lang="en-US"/>
        </a:p>
      </dgm:t>
    </dgm:pt>
    <dgm:pt modelId="{ED6268D7-1E80-4A96-AB3B-C2004D4EC830}" type="pres">
      <dgm:prSet presAssocID="{A5610B6B-3893-413F-BE3A-AB1C5BB1DA1F}" presName="node" presStyleLbl="node1" presStyleIdx="2" presStyleCnt="3" custScaleX="111012" custScaleY="65947" custRadScaleRad="169908" custRadScaleInc="58716">
        <dgm:presLayoutVars>
          <dgm:bulletEnabled val="1"/>
        </dgm:presLayoutVars>
      </dgm:prSet>
      <dgm:spPr/>
      <dgm:t>
        <a:bodyPr/>
        <a:lstStyle/>
        <a:p>
          <a:endParaRPr lang="en-US"/>
        </a:p>
      </dgm:t>
    </dgm:pt>
  </dgm:ptLst>
  <dgm:cxnLst>
    <dgm:cxn modelId="{85A822CB-3E67-475D-87AB-3F3CDFC9F7B6}" type="presOf" srcId="{FD6D6870-F197-43D2-BF1F-6310B0D4568D}" destId="{1B0E4343-40DE-4D07-8EE0-1A180D4BF722}" srcOrd="0" destOrd="0" presId="urn:microsoft.com/office/officeart/2005/8/layout/radial4"/>
    <dgm:cxn modelId="{961139B0-517A-4B06-AC4D-4BB419D4F588}" srcId="{7390A33E-AC74-4BA9-B4A6-55EA57E1A155}" destId="{FE45F62A-5F89-4ACC-913A-21134CD4C135}" srcOrd="1" destOrd="0" parTransId="{27449505-73AE-43B5-A177-DABE3E588C26}" sibTransId="{05D3EF0A-A263-461A-ABB9-93055918A03D}"/>
    <dgm:cxn modelId="{622E3F02-FD54-4B8E-BD25-94F58D7EBE50}" type="presOf" srcId="{FE45F62A-5F89-4ACC-913A-21134CD4C135}" destId="{D847D579-34D7-4B42-BC65-9E286764FD8F}" srcOrd="0" destOrd="0" presId="urn:microsoft.com/office/officeart/2005/8/layout/radial4"/>
    <dgm:cxn modelId="{FD7EF75C-4E00-49A4-B679-A4201BFE1E08}" type="presOf" srcId="{A5610B6B-3893-413F-BE3A-AB1C5BB1DA1F}" destId="{ED6268D7-1E80-4A96-AB3B-C2004D4EC830}" srcOrd="0" destOrd="0" presId="urn:microsoft.com/office/officeart/2005/8/layout/radial4"/>
    <dgm:cxn modelId="{0F58FEAC-A04F-47C1-9213-3FDCE801027E}" type="presOf" srcId="{C70339B3-1A68-47DC-A6E8-018097928ACB}" destId="{F3773035-085B-4706-8DDD-962752F7FFF0}" srcOrd="0" destOrd="0" presId="urn:microsoft.com/office/officeart/2005/8/layout/radial4"/>
    <dgm:cxn modelId="{7AF14835-6675-4425-82C2-25E38FF1CBDE}" type="presOf" srcId="{8B7D01BD-AE42-4BEE-B0E7-0F051EE73397}" destId="{B427C6DA-8967-450B-A879-A1BA2B38F65B}" srcOrd="0" destOrd="0" presId="urn:microsoft.com/office/officeart/2005/8/layout/radial4"/>
    <dgm:cxn modelId="{24E82161-3FFC-4925-BB2E-F834528E2693}" type="presOf" srcId="{7390A33E-AC74-4BA9-B4A6-55EA57E1A155}" destId="{0F2CB47A-9B20-4C6C-A907-439893D7EF03}" srcOrd="0" destOrd="0" presId="urn:microsoft.com/office/officeart/2005/8/layout/radial4"/>
    <dgm:cxn modelId="{819A36FC-056D-49A2-90E8-F795194F7634}" type="presOf" srcId="{63A9A5C8-9266-463A-AFED-9EB038A28FDD}" destId="{74DB18B3-9B61-4407-8E98-DA9A150F5211}" srcOrd="0" destOrd="0" presId="urn:microsoft.com/office/officeart/2005/8/layout/radial4"/>
    <dgm:cxn modelId="{E6404F8B-43DA-42B6-BAFA-CA5B50F308F3}" srcId="{7390A33E-AC74-4BA9-B4A6-55EA57E1A155}" destId="{A5610B6B-3893-413F-BE3A-AB1C5BB1DA1F}" srcOrd="2" destOrd="0" parTransId="{C70339B3-1A68-47DC-A6E8-018097928ACB}" sibTransId="{5666D955-6AC3-4753-AE23-B643E11E5811}"/>
    <dgm:cxn modelId="{DA8C968C-877E-4396-AD8A-70077397A799}" srcId="{7390A33E-AC74-4BA9-B4A6-55EA57E1A155}" destId="{FD6D6870-F197-43D2-BF1F-6310B0D4568D}" srcOrd="0" destOrd="0" parTransId="{8B7D01BD-AE42-4BEE-B0E7-0F051EE73397}" sibTransId="{CD2F3E4B-DE7C-4984-889B-CDE3656CC717}"/>
    <dgm:cxn modelId="{456A98CF-5B45-4003-B345-C5F60D6E462F}" type="presOf" srcId="{27449505-73AE-43B5-A177-DABE3E588C26}" destId="{0155AB23-887A-4F23-BC1D-0DE8CE14FE3F}" srcOrd="0" destOrd="0" presId="urn:microsoft.com/office/officeart/2005/8/layout/radial4"/>
    <dgm:cxn modelId="{F6AE6608-2D77-47F1-85BB-DA045609C598}" srcId="{63A9A5C8-9266-463A-AFED-9EB038A28FDD}" destId="{7390A33E-AC74-4BA9-B4A6-55EA57E1A155}" srcOrd="0" destOrd="0" parTransId="{7D899C62-CE0F-4D01-9EB7-81F8787975A1}" sibTransId="{34E4D0D6-6D8A-4BE9-80FD-52259AF38494}"/>
    <dgm:cxn modelId="{FA789CD7-1372-416E-B287-6921B9442CBB}" type="presParOf" srcId="{74DB18B3-9B61-4407-8E98-DA9A150F5211}" destId="{0F2CB47A-9B20-4C6C-A907-439893D7EF03}" srcOrd="0" destOrd="0" presId="urn:microsoft.com/office/officeart/2005/8/layout/radial4"/>
    <dgm:cxn modelId="{62733E5D-9C01-43AA-AA1B-F96119609274}" type="presParOf" srcId="{74DB18B3-9B61-4407-8E98-DA9A150F5211}" destId="{B427C6DA-8967-450B-A879-A1BA2B38F65B}" srcOrd="1" destOrd="0" presId="urn:microsoft.com/office/officeart/2005/8/layout/radial4"/>
    <dgm:cxn modelId="{C94EB43A-3283-4961-A06D-BDB272917607}" type="presParOf" srcId="{74DB18B3-9B61-4407-8E98-DA9A150F5211}" destId="{1B0E4343-40DE-4D07-8EE0-1A180D4BF722}" srcOrd="2" destOrd="0" presId="urn:microsoft.com/office/officeart/2005/8/layout/radial4"/>
    <dgm:cxn modelId="{9384AE6B-D32C-4AB2-9DA2-6E6CB7738D08}" type="presParOf" srcId="{74DB18B3-9B61-4407-8E98-DA9A150F5211}" destId="{0155AB23-887A-4F23-BC1D-0DE8CE14FE3F}" srcOrd="3" destOrd="0" presId="urn:microsoft.com/office/officeart/2005/8/layout/radial4"/>
    <dgm:cxn modelId="{4BB17F75-952E-44DA-A226-BEAA1F817611}" type="presParOf" srcId="{74DB18B3-9B61-4407-8E98-DA9A150F5211}" destId="{D847D579-34D7-4B42-BC65-9E286764FD8F}" srcOrd="4" destOrd="0" presId="urn:microsoft.com/office/officeart/2005/8/layout/radial4"/>
    <dgm:cxn modelId="{BB969F8A-3056-4866-B39A-0A128BF915DC}" type="presParOf" srcId="{74DB18B3-9B61-4407-8E98-DA9A150F5211}" destId="{F3773035-085B-4706-8DDD-962752F7FFF0}" srcOrd="5" destOrd="0" presId="urn:microsoft.com/office/officeart/2005/8/layout/radial4"/>
    <dgm:cxn modelId="{CAC1B6C2-59BD-4671-856C-EFD3ECF37ED1}" type="presParOf" srcId="{74DB18B3-9B61-4407-8E98-DA9A150F5211}" destId="{ED6268D7-1E80-4A96-AB3B-C2004D4EC830}" srcOrd="6" destOrd="0" presId="urn:microsoft.com/office/officeart/2005/8/layout/radial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A9A5C8-9266-463A-AFED-9EB038A28FDD}" type="doc">
      <dgm:prSet loTypeId="urn:microsoft.com/office/officeart/2005/8/layout/radial4" loCatId="relationship" qsTypeId="urn:microsoft.com/office/officeart/2005/8/quickstyle/simple1" qsCatId="simple" csTypeId="urn:microsoft.com/office/officeart/2005/8/colors/colorful1#4" csCatId="colorful" phldr="1"/>
      <dgm:spPr/>
      <dgm:t>
        <a:bodyPr/>
        <a:lstStyle/>
        <a:p>
          <a:endParaRPr lang="en-US"/>
        </a:p>
      </dgm:t>
    </dgm:pt>
    <dgm:pt modelId="{7390A33E-AC74-4BA9-B4A6-55EA57E1A155}">
      <dgm:prSet phldrT="[Text]" custT="1"/>
      <dgm:spPr>
        <a:solidFill>
          <a:srgbClr val="FF5050"/>
        </a:solidFill>
      </dgm:spPr>
      <dgm:t>
        <a:bodyPr/>
        <a:lstStyle/>
        <a:p>
          <a:r>
            <a:rPr lang="en-US" sz="1800" b="1" dirty="0" smtClean="0">
              <a:solidFill>
                <a:srgbClr val="000066"/>
              </a:solidFill>
              <a:latin typeface="Times New Roman" pitchFamily="18" charset="0"/>
              <a:ea typeface="Arial Unicode MS" pitchFamily="34" charset="-128"/>
              <a:cs typeface="Times New Roman" pitchFamily="18" charset="0"/>
            </a:rPr>
            <a:t>Age-Related Disorders</a:t>
          </a:r>
          <a:endParaRPr lang="en-US" sz="1800" b="1" dirty="0">
            <a:solidFill>
              <a:srgbClr val="000066"/>
            </a:solidFill>
            <a:latin typeface="Times New Roman" pitchFamily="18" charset="0"/>
            <a:ea typeface="Arial Unicode MS" pitchFamily="34" charset="-128"/>
            <a:cs typeface="Times New Roman" pitchFamily="18" charset="0"/>
          </a:endParaRPr>
        </a:p>
      </dgm:t>
    </dgm:pt>
    <dgm:pt modelId="{7D899C62-CE0F-4D01-9EB7-81F8787975A1}" type="parTrans" cxnId="{F6AE6608-2D77-47F1-85BB-DA045609C598}">
      <dgm:prSet/>
      <dgm:spPr/>
      <dgm:t>
        <a:bodyPr/>
        <a:lstStyle/>
        <a:p>
          <a:endParaRPr lang="en-US" sz="1600" b="1">
            <a:solidFill>
              <a:srgbClr val="000066"/>
            </a:solidFill>
            <a:latin typeface="Times New Roman" pitchFamily="18" charset="0"/>
            <a:cs typeface="Times New Roman" pitchFamily="18" charset="0"/>
          </a:endParaRPr>
        </a:p>
      </dgm:t>
    </dgm:pt>
    <dgm:pt modelId="{34E4D0D6-6D8A-4BE9-80FD-52259AF38494}" type="sibTrans" cxnId="{F6AE6608-2D77-47F1-85BB-DA045609C598}">
      <dgm:prSet/>
      <dgm:spPr/>
      <dgm:t>
        <a:bodyPr/>
        <a:lstStyle/>
        <a:p>
          <a:endParaRPr lang="en-US" sz="1600" b="1">
            <a:solidFill>
              <a:srgbClr val="000066"/>
            </a:solidFill>
            <a:latin typeface="Times New Roman" pitchFamily="18" charset="0"/>
            <a:cs typeface="Times New Roman" pitchFamily="18" charset="0"/>
          </a:endParaRPr>
        </a:p>
      </dgm:t>
    </dgm:pt>
    <dgm:pt modelId="{FD6D6870-F197-43D2-BF1F-6310B0D4568D}">
      <dgm:prSet phldrT="[Text]" custT="1"/>
      <dgm:spPr>
        <a:gradFill flip="none" rotWithShape="0">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0" scaled="1"/>
          <a:tileRect/>
        </a:gradFill>
      </dgm:spPr>
      <dgm:t>
        <a:bodyPr/>
        <a:lstStyle/>
        <a:p>
          <a:r>
            <a:rPr lang="en-US" sz="1800" b="1" dirty="0" smtClean="0">
              <a:solidFill>
                <a:srgbClr val="ADCFCD"/>
              </a:solidFill>
              <a:latin typeface="Times New Roman" pitchFamily="18" charset="0"/>
              <a:cs typeface="Times New Roman" pitchFamily="18" charset="0"/>
            </a:rPr>
            <a:t>Environmental</a:t>
          </a:r>
        </a:p>
        <a:p>
          <a:r>
            <a:rPr lang="en-US" sz="1800" b="1" dirty="0" smtClean="0">
              <a:solidFill>
                <a:srgbClr val="ADCFCD"/>
              </a:solidFill>
              <a:latin typeface="Times New Roman" pitchFamily="18" charset="0"/>
              <a:cs typeface="Times New Roman" pitchFamily="18" charset="0"/>
            </a:rPr>
            <a:t>Factors</a:t>
          </a:r>
        </a:p>
        <a:p>
          <a:r>
            <a:rPr lang="en-US" sz="1800" b="1" dirty="0" smtClean="0">
              <a:solidFill>
                <a:srgbClr val="ADCFCD"/>
              </a:solidFill>
              <a:latin typeface="Times New Roman" pitchFamily="18" charset="0"/>
              <a:cs typeface="Times New Roman" pitchFamily="18" charset="0"/>
            </a:rPr>
            <a:t>(Nutrition/Lifestyle)</a:t>
          </a:r>
          <a:endParaRPr lang="en-US" sz="1800" b="1" dirty="0">
            <a:solidFill>
              <a:srgbClr val="ADCFCD"/>
            </a:solidFill>
            <a:latin typeface="Times New Roman" pitchFamily="18" charset="0"/>
            <a:cs typeface="Times New Roman" pitchFamily="18" charset="0"/>
          </a:endParaRPr>
        </a:p>
      </dgm:t>
    </dgm:pt>
    <dgm:pt modelId="{8B7D01BD-AE42-4BEE-B0E7-0F051EE73397}" type="parTrans" cxnId="{DA8C968C-877E-4396-AD8A-70077397A799}">
      <dgm:prSet/>
      <dgm:spPr>
        <a:gradFill flip="none" rotWithShape="0">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0" scaled="1"/>
          <a:tileRect/>
        </a:gradFill>
      </dgm:spPr>
      <dgm:t>
        <a:bodyPr/>
        <a:lstStyle/>
        <a:p>
          <a:endParaRPr lang="en-US" sz="1600" b="1">
            <a:solidFill>
              <a:srgbClr val="000066"/>
            </a:solidFill>
            <a:latin typeface="Times New Roman" pitchFamily="18" charset="0"/>
            <a:cs typeface="Times New Roman" pitchFamily="18" charset="0"/>
          </a:endParaRPr>
        </a:p>
      </dgm:t>
    </dgm:pt>
    <dgm:pt modelId="{CD2F3E4B-DE7C-4984-889B-CDE3656CC717}" type="sibTrans" cxnId="{DA8C968C-877E-4396-AD8A-70077397A799}">
      <dgm:prSet/>
      <dgm:spPr/>
      <dgm:t>
        <a:bodyPr/>
        <a:lstStyle/>
        <a:p>
          <a:endParaRPr lang="en-US" sz="1600" b="1">
            <a:solidFill>
              <a:srgbClr val="000066"/>
            </a:solidFill>
            <a:latin typeface="Times New Roman" pitchFamily="18" charset="0"/>
            <a:cs typeface="Times New Roman" pitchFamily="18" charset="0"/>
          </a:endParaRPr>
        </a:p>
      </dgm:t>
    </dgm:pt>
    <dgm:pt modelId="{FE45F62A-5F89-4ACC-913A-21134CD4C135}">
      <dgm:prSet phldrT="[Text]" custT="1"/>
      <dgm:spPr>
        <a:gradFill flip="none" rotWithShape="0">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0" scaled="1"/>
          <a:tileRect/>
        </a:gradFill>
        <a:effectLst/>
      </dgm:spPr>
      <dgm:t>
        <a:bodyPr/>
        <a:lstStyle/>
        <a:p>
          <a:r>
            <a:rPr lang="en-US" sz="2000" b="1" dirty="0" smtClean="0">
              <a:solidFill>
                <a:srgbClr val="ADCFCD"/>
              </a:solidFill>
              <a:latin typeface="Times New Roman" pitchFamily="18" charset="0"/>
              <a:cs typeface="Times New Roman" pitchFamily="18" charset="0"/>
            </a:rPr>
            <a:t>Genetic Factors</a:t>
          </a:r>
        </a:p>
        <a:p>
          <a:r>
            <a:rPr lang="en-US" sz="2000" b="1" dirty="0" smtClean="0">
              <a:solidFill>
                <a:srgbClr val="ADCFCD"/>
              </a:solidFill>
              <a:latin typeface="Times New Roman" pitchFamily="18" charset="0"/>
              <a:cs typeface="Times New Roman" pitchFamily="18" charset="0"/>
            </a:rPr>
            <a:t>(Polymorphisms)</a:t>
          </a:r>
          <a:endParaRPr lang="en-US" sz="2000" b="1" dirty="0">
            <a:solidFill>
              <a:srgbClr val="ADCFCD"/>
            </a:solidFill>
            <a:latin typeface="Times New Roman" pitchFamily="18" charset="0"/>
            <a:cs typeface="Times New Roman" pitchFamily="18" charset="0"/>
          </a:endParaRPr>
        </a:p>
      </dgm:t>
    </dgm:pt>
    <dgm:pt modelId="{27449505-73AE-43B5-A177-DABE3E588C26}" type="parTrans" cxnId="{961139B0-517A-4B06-AC4D-4BB419D4F588}">
      <dgm:prSet/>
      <dgm:spPr>
        <a:gradFill flip="none" rotWithShape="0">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0" scaled="1"/>
          <a:tileRect/>
        </a:gradFill>
        <a:effectLst/>
      </dgm:spPr>
      <dgm:t>
        <a:bodyPr/>
        <a:lstStyle/>
        <a:p>
          <a:endParaRPr lang="en-US" sz="1600" b="1">
            <a:solidFill>
              <a:srgbClr val="000066"/>
            </a:solidFill>
            <a:latin typeface="Times New Roman" pitchFamily="18" charset="0"/>
            <a:cs typeface="Times New Roman" pitchFamily="18" charset="0"/>
          </a:endParaRPr>
        </a:p>
      </dgm:t>
    </dgm:pt>
    <dgm:pt modelId="{05D3EF0A-A263-461A-ABB9-93055918A03D}" type="sibTrans" cxnId="{961139B0-517A-4B06-AC4D-4BB419D4F588}">
      <dgm:prSet/>
      <dgm:spPr/>
      <dgm:t>
        <a:bodyPr/>
        <a:lstStyle/>
        <a:p>
          <a:endParaRPr lang="en-US" sz="1600" b="1">
            <a:solidFill>
              <a:srgbClr val="000066"/>
            </a:solidFill>
            <a:latin typeface="Times New Roman" pitchFamily="18" charset="0"/>
            <a:cs typeface="Times New Roman" pitchFamily="18" charset="0"/>
          </a:endParaRPr>
        </a:p>
      </dgm:t>
    </dgm:pt>
    <dgm:pt modelId="{A5610B6B-3893-413F-BE3A-AB1C5BB1DA1F}">
      <dgm:prSet phldrT="[Text]" custT="1"/>
      <dgm:spPr>
        <a:solidFill>
          <a:srgbClr val="FFC000"/>
        </a:solidFill>
        <a:effectLst>
          <a:glow rad="139700">
            <a:srgbClr val="EEB500">
              <a:alpha val="40000"/>
            </a:srgbClr>
          </a:glow>
        </a:effectLst>
      </dgm:spPr>
      <dgm:t>
        <a:bodyPr/>
        <a:lstStyle/>
        <a:p>
          <a:r>
            <a:rPr lang="en-US" sz="2400" b="1" dirty="0" smtClean="0">
              <a:solidFill>
                <a:srgbClr val="000066"/>
              </a:solidFill>
              <a:latin typeface="Times New Roman" pitchFamily="18" charset="0"/>
              <a:cs typeface="Times New Roman" pitchFamily="18" charset="0"/>
            </a:rPr>
            <a:t>Drugs</a:t>
          </a:r>
          <a:endParaRPr lang="en-US" sz="2400" b="1" dirty="0">
            <a:solidFill>
              <a:srgbClr val="000066"/>
            </a:solidFill>
            <a:latin typeface="Times New Roman" pitchFamily="18" charset="0"/>
            <a:cs typeface="Times New Roman" pitchFamily="18" charset="0"/>
          </a:endParaRPr>
        </a:p>
      </dgm:t>
    </dgm:pt>
    <dgm:pt modelId="{C70339B3-1A68-47DC-A6E8-018097928ACB}" type="parTrans" cxnId="{E6404F8B-43DA-42B6-BAFA-CA5B50F308F3}">
      <dgm:prSet/>
      <dgm:spPr>
        <a:solidFill>
          <a:srgbClr val="FFC000"/>
        </a:solidFill>
        <a:effectLst>
          <a:glow rad="139700">
            <a:srgbClr val="EEB500">
              <a:alpha val="40000"/>
            </a:srgbClr>
          </a:glow>
        </a:effectLst>
      </dgm:spPr>
      <dgm:t>
        <a:bodyPr/>
        <a:lstStyle/>
        <a:p>
          <a:endParaRPr lang="en-US" sz="1600" b="1">
            <a:solidFill>
              <a:srgbClr val="000066"/>
            </a:solidFill>
            <a:latin typeface="Times New Roman" pitchFamily="18" charset="0"/>
            <a:cs typeface="Times New Roman" pitchFamily="18" charset="0"/>
          </a:endParaRPr>
        </a:p>
      </dgm:t>
    </dgm:pt>
    <dgm:pt modelId="{5666D955-6AC3-4753-AE23-B643E11E5811}" type="sibTrans" cxnId="{E6404F8B-43DA-42B6-BAFA-CA5B50F308F3}">
      <dgm:prSet/>
      <dgm:spPr/>
      <dgm:t>
        <a:bodyPr/>
        <a:lstStyle/>
        <a:p>
          <a:endParaRPr lang="en-US" sz="1600" b="1">
            <a:solidFill>
              <a:srgbClr val="000066"/>
            </a:solidFill>
            <a:latin typeface="Times New Roman" pitchFamily="18" charset="0"/>
            <a:cs typeface="Times New Roman" pitchFamily="18" charset="0"/>
          </a:endParaRPr>
        </a:p>
      </dgm:t>
    </dgm:pt>
    <dgm:pt modelId="{74DB18B3-9B61-4407-8E98-DA9A150F5211}" type="pres">
      <dgm:prSet presAssocID="{63A9A5C8-9266-463A-AFED-9EB038A28FDD}" presName="cycle" presStyleCnt="0">
        <dgm:presLayoutVars>
          <dgm:chMax val="1"/>
          <dgm:dir/>
          <dgm:animLvl val="ctr"/>
          <dgm:resizeHandles val="exact"/>
        </dgm:presLayoutVars>
      </dgm:prSet>
      <dgm:spPr/>
      <dgm:t>
        <a:bodyPr/>
        <a:lstStyle/>
        <a:p>
          <a:endParaRPr lang="en-US"/>
        </a:p>
      </dgm:t>
    </dgm:pt>
    <dgm:pt modelId="{0F2CB47A-9B20-4C6C-A907-439893D7EF03}" type="pres">
      <dgm:prSet presAssocID="{7390A33E-AC74-4BA9-B4A6-55EA57E1A155}" presName="centerShape" presStyleLbl="node0" presStyleIdx="0" presStyleCnt="1" custScaleX="100948" custScaleY="80839" custLinFactNeighborX="1262" custLinFactNeighborY="1152"/>
      <dgm:spPr/>
      <dgm:t>
        <a:bodyPr/>
        <a:lstStyle/>
        <a:p>
          <a:endParaRPr lang="en-US"/>
        </a:p>
      </dgm:t>
    </dgm:pt>
    <dgm:pt modelId="{B427C6DA-8967-450B-A879-A1BA2B38F65B}" type="pres">
      <dgm:prSet presAssocID="{8B7D01BD-AE42-4BEE-B0E7-0F051EE73397}" presName="parTrans" presStyleLbl="bgSibTrans2D1" presStyleIdx="0" presStyleCnt="3"/>
      <dgm:spPr/>
      <dgm:t>
        <a:bodyPr/>
        <a:lstStyle/>
        <a:p>
          <a:endParaRPr lang="en-US"/>
        </a:p>
      </dgm:t>
    </dgm:pt>
    <dgm:pt modelId="{1B0E4343-40DE-4D07-8EE0-1A180D4BF722}" type="pres">
      <dgm:prSet presAssocID="{FD6D6870-F197-43D2-BF1F-6310B0D4568D}" presName="node" presStyleLbl="node1" presStyleIdx="0" presStyleCnt="3" custScaleX="114222" custScaleY="72470" custRadScaleRad="161943" custRadScaleInc="-58729">
        <dgm:presLayoutVars>
          <dgm:bulletEnabled val="1"/>
        </dgm:presLayoutVars>
      </dgm:prSet>
      <dgm:spPr/>
      <dgm:t>
        <a:bodyPr/>
        <a:lstStyle/>
        <a:p>
          <a:endParaRPr lang="en-US"/>
        </a:p>
      </dgm:t>
    </dgm:pt>
    <dgm:pt modelId="{0155AB23-887A-4F23-BC1D-0DE8CE14FE3F}" type="pres">
      <dgm:prSet presAssocID="{27449505-73AE-43B5-A177-DABE3E588C26}" presName="parTrans" presStyleLbl="bgSibTrans2D1" presStyleIdx="1" presStyleCnt="3"/>
      <dgm:spPr/>
      <dgm:t>
        <a:bodyPr/>
        <a:lstStyle/>
        <a:p>
          <a:endParaRPr lang="en-US"/>
        </a:p>
      </dgm:t>
    </dgm:pt>
    <dgm:pt modelId="{D847D579-34D7-4B42-BC65-9E286764FD8F}" type="pres">
      <dgm:prSet presAssocID="{FE45F62A-5F89-4ACC-913A-21134CD4C135}" presName="node" presStyleLbl="node1" presStyleIdx="1" presStyleCnt="3" custScaleX="114079" custScaleY="79713" custRadScaleRad="100053" custRadScaleInc="1086">
        <dgm:presLayoutVars>
          <dgm:bulletEnabled val="1"/>
        </dgm:presLayoutVars>
      </dgm:prSet>
      <dgm:spPr/>
      <dgm:t>
        <a:bodyPr/>
        <a:lstStyle/>
        <a:p>
          <a:endParaRPr lang="en-US"/>
        </a:p>
      </dgm:t>
    </dgm:pt>
    <dgm:pt modelId="{F3773035-085B-4706-8DDD-962752F7FFF0}" type="pres">
      <dgm:prSet presAssocID="{C70339B3-1A68-47DC-A6E8-018097928ACB}" presName="parTrans" presStyleLbl="bgSibTrans2D1" presStyleIdx="2" presStyleCnt="3"/>
      <dgm:spPr/>
      <dgm:t>
        <a:bodyPr/>
        <a:lstStyle/>
        <a:p>
          <a:endParaRPr lang="en-US"/>
        </a:p>
      </dgm:t>
    </dgm:pt>
    <dgm:pt modelId="{ED6268D7-1E80-4A96-AB3B-C2004D4EC830}" type="pres">
      <dgm:prSet presAssocID="{A5610B6B-3893-413F-BE3A-AB1C5BB1DA1F}" presName="node" presStyleLbl="node1" presStyleIdx="2" presStyleCnt="3" custScaleX="111012" custScaleY="65947" custRadScaleRad="169908" custRadScaleInc="58716">
        <dgm:presLayoutVars>
          <dgm:bulletEnabled val="1"/>
        </dgm:presLayoutVars>
      </dgm:prSet>
      <dgm:spPr/>
      <dgm:t>
        <a:bodyPr/>
        <a:lstStyle/>
        <a:p>
          <a:endParaRPr lang="en-US"/>
        </a:p>
      </dgm:t>
    </dgm:pt>
  </dgm:ptLst>
  <dgm:cxnLst>
    <dgm:cxn modelId="{152207D7-343D-4B97-BA71-BE88D96EB62E}" type="presOf" srcId="{C70339B3-1A68-47DC-A6E8-018097928ACB}" destId="{F3773035-085B-4706-8DDD-962752F7FFF0}" srcOrd="0" destOrd="0" presId="urn:microsoft.com/office/officeart/2005/8/layout/radial4"/>
    <dgm:cxn modelId="{5008AD33-4D87-444F-A011-CA0E1811B1BF}" type="presOf" srcId="{8B7D01BD-AE42-4BEE-B0E7-0F051EE73397}" destId="{B427C6DA-8967-450B-A879-A1BA2B38F65B}" srcOrd="0" destOrd="0" presId="urn:microsoft.com/office/officeart/2005/8/layout/radial4"/>
    <dgm:cxn modelId="{DA8C968C-877E-4396-AD8A-70077397A799}" srcId="{7390A33E-AC74-4BA9-B4A6-55EA57E1A155}" destId="{FD6D6870-F197-43D2-BF1F-6310B0D4568D}" srcOrd="0" destOrd="0" parTransId="{8B7D01BD-AE42-4BEE-B0E7-0F051EE73397}" sibTransId="{CD2F3E4B-DE7C-4984-889B-CDE3656CC717}"/>
    <dgm:cxn modelId="{4013E0ED-B0D9-46E0-8AED-9E87ACF1882B}" type="presOf" srcId="{FD6D6870-F197-43D2-BF1F-6310B0D4568D}" destId="{1B0E4343-40DE-4D07-8EE0-1A180D4BF722}" srcOrd="0" destOrd="0" presId="urn:microsoft.com/office/officeart/2005/8/layout/radial4"/>
    <dgm:cxn modelId="{04F782A9-EBCC-47EC-8876-F4F2DA85702F}" type="presOf" srcId="{63A9A5C8-9266-463A-AFED-9EB038A28FDD}" destId="{74DB18B3-9B61-4407-8E98-DA9A150F5211}" srcOrd="0" destOrd="0" presId="urn:microsoft.com/office/officeart/2005/8/layout/radial4"/>
    <dgm:cxn modelId="{961139B0-517A-4B06-AC4D-4BB419D4F588}" srcId="{7390A33E-AC74-4BA9-B4A6-55EA57E1A155}" destId="{FE45F62A-5F89-4ACC-913A-21134CD4C135}" srcOrd="1" destOrd="0" parTransId="{27449505-73AE-43B5-A177-DABE3E588C26}" sibTransId="{05D3EF0A-A263-461A-ABB9-93055918A03D}"/>
    <dgm:cxn modelId="{F6AE6608-2D77-47F1-85BB-DA045609C598}" srcId="{63A9A5C8-9266-463A-AFED-9EB038A28FDD}" destId="{7390A33E-AC74-4BA9-B4A6-55EA57E1A155}" srcOrd="0" destOrd="0" parTransId="{7D899C62-CE0F-4D01-9EB7-81F8787975A1}" sibTransId="{34E4D0D6-6D8A-4BE9-80FD-52259AF38494}"/>
    <dgm:cxn modelId="{CE528CC7-7ADC-4C9F-8F29-4556BB997F9C}" type="presOf" srcId="{FE45F62A-5F89-4ACC-913A-21134CD4C135}" destId="{D847D579-34D7-4B42-BC65-9E286764FD8F}" srcOrd="0" destOrd="0" presId="urn:microsoft.com/office/officeart/2005/8/layout/radial4"/>
    <dgm:cxn modelId="{076307FA-9784-49D8-8110-D1002F4D650F}" type="presOf" srcId="{27449505-73AE-43B5-A177-DABE3E588C26}" destId="{0155AB23-887A-4F23-BC1D-0DE8CE14FE3F}" srcOrd="0" destOrd="0" presId="urn:microsoft.com/office/officeart/2005/8/layout/radial4"/>
    <dgm:cxn modelId="{F4E94527-9670-49FD-A311-0CF1484D5C64}" type="presOf" srcId="{A5610B6B-3893-413F-BE3A-AB1C5BB1DA1F}" destId="{ED6268D7-1E80-4A96-AB3B-C2004D4EC830}" srcOrd="0" destOrd="0" presId="urn:microsoft.com/office/officeart/2005/8/layout/radial4"/>
    <dgm:cxn modelId="{A7718E31-445F-4677-A191-C7EB1B7A7B3D}" type="presOf" srcId="{7390A33E-AC74-4BA9-B4A6-55EA57E1A155}" destId="{0F2CB47A-9B20-4C6C-A907-439893D7EF03}" srcOrd="0" destOrd="0" presId="urn:microsoft.com/office/officeart/2005/8/layout/radial4"/>
    <dgm:cxn modelId="{E6404F8B-43DA-42B6-BAFA-CA5B50F308F3}" srcId="{7390A33E-AC74-4BA9-B4A6-55EA57E1A155}" destId="{A5610B6B-3893-413F-BE3A-AB1C5BB1DA1F}" srcOrd="2" destOrd="0" parTransId="{C70339B3-1A68-47DC-A6E8-018097928ACB}" sibTransId="{5666D955-6AC3-4753-AE23-B643E11E5811}"/>
    <dgm:cxn modelId="{5BC092BA-1495-4084-BFB6-35F7C44BD9C3}" type="presParOf" srcId="{74DB18B3-9B61-4407-8E98-DA9A150F5211}" destId="{0F2CB47A-9B20-4C6C-A907-439893D7EF03}" srcOrd="0" destOrd="0" presId="urn:microsoft.com/office/officeart/2005/8/layout/radial4"/>
    <dgm:cxn modelId="{ACE24C53-7371-4AC6-9D57-9A55E4FB848F}" type="presParOf" srcId="{74DB18B3-9B61-4407-8E98-DA9A150F5211}" destId="{B427C6DA-8967-450B-A879-A1BA2B38F65B}" srcOrd="1" destOrd="0" presId="urn:microsoft.com/office/officeart/2005/8/layout/radial4"/>
    <dgm:cxn modelId="{C65FD03B-8A3F-43FA-8CAB-2C1E1B986383}" type="presParOf" srcId="{74DB18B3-9B61-4407-8E98-DA9A150F5211}" destId="{1B0E4343-40DE-4D07-8EE0-1A180D4BF722}" srcOrd="2" destOrd="0" presId="urn:microsoft.com/office/officeart/2005/8/layout/radial4"/>
    <dgm:cxn modelId="{0733E0C6-995D-47C3-AFDE-743AE677033F}" type="presParOf" srcId="{74DB18B3-9B61-4407-8E98-DA9A150F5211}" destId="{0155AB23-887A-4F23-BC1D-0DE8CE14FE3F}" srcOrd="3" destOrd="0" presId="urn:microsoft.com/office/officeart/2005/8/layout/radial4"/>
    <dgm:cxn modelId="{2242417D-43F1-455A-8EBE-F3DF0E314AD1}" type="presParOf" srcId="{74DB18B3-9B61-4407-8E98-DA9A150F5211}" destId="{D847D579-34D7-4B42-BC65-9E286764FD8F}" srcOrd="4" destOrd="0" presId="urn:microsoft.com/office/officeart/2005/8/layout/radial4"/>
    <dgm:cxn modelId="{ABEB0682-10B8-4689-A793-68625BC1D2EB}" type="presParOf" srcId="{74DB18B3-9B61-4407-8E98-DA9A150F5211}" destId="{F3773035-085B-4706-8DDD-962752F7FFF0}" srcOrd="5" destOrd="0" presId="urn:microsoft.com/office/officeart/2005/8/layout/radial4"/>
    <dgm:cxn modelId="{4268E51E-EC57-4533-A50C-5BFF40A58F92}" type="presParOf" srcId="{74DB18B3-9B61-4407-8E98-DA9A150F5211}" destId="{ED6268D7-1E80-4A96-AB3B-C2004D4EC830}"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A9A5C8-9266-463A-AFED-9EB038A28FDD}" type="doc">
      <dgm:prSet loTypeId="urn:microsoft.com/office/officeart/2005/8/layout/radial4" loCatId="relationship" qsTypeId="urn:microsoft.com/office/officeart/2005/8/quickstyle/simple1" qsCatId="simple" csTypeId="urn:microsoft.com/office/officeart/2005/8/colors/colorful1#6" csCatId="colorful" phldr="1"/>
      <dgm:spPr/>
      <dgm:t>
        <a:bodyPr/>
        <a:lstStyle/>
        <a:p>
          <a:endParaRPr lang="en-US"/>
        </a:p>
      </dgm:t>
    </dgm:pt>
    <dgm:pt modelId="{7390A33E-AC74-4BA9-B4A6-55EA57E1A155}">
      <dgm:prSet phldrT="[Text]" custT="1"/>
      <dgm:spPr>
        <a:solidFill>
          <a:srgbClr val="FF5050"/>
        </a:solidFill>
      </dgm:spPr>
      <dgm:t>
        <a:bodyPr/>
        <a:lstStyle/>
        <a:p>
          <a:r>
            <a:rPr lang="en-US" sz="1800" b="1" dirty="0" smtClean="0">
              <a:solidFill>
                <a:srgbClr val="000066"/>
              </a:solidFill>
              <a:latin typeface="Garamond" pitchFamily="18" charset="0"/>
              <a:ea typeface="Arial Unicode MS" pitchFamily="34" charset="-128"/>
              <a:cs typeface="Times New Roman" pitchFamily="18" charset="0"/>
            </a:rPr>
            <a:t>Age-Related Disorders</a:t>
          </a:r>
        </a:p>
      </dgm:t>
    </dgm:pt>
    <dgm:pt modelId="{7D899C62-CE0F-4D01-9EB7-81F8787975A1}" type="parTrans" cxnId="{F6AE6608-2D77-47F1-85BB-DA045609C598}">
      <dgm:prSet/>
      <dgm:spPr/>
      <dgm:t>
        <a:bodyPr/>
        <a:lstStyle/>
        <a:p>
          <a:endParaRPr lang="en-US" sz="1600" b="1">
            <a:solidFill>
              <a:srgbClr val="000066"/>
            </a:solidFill>
            <a:latin typeface="Garamond" pitchFamily="18" charset="0"/>
            <a:cs typeface="Times New Roman" pitchFamily="18" charset="0"/>
          </a:endParaRPr>
        </a:p>
      </dgm:t>
    </dgm:pt>
    <dgm:pt modelId="{34E4D0D6-6D8A-4BE9-80FD-52259AF38494}" type="sibTrans" cxnId="{F6AE6608-2D77-47F1-85BB-DA045609C598}">
      <dgm:prSet/>
      <dgm:spPr/>
      <dgm:t>
        <a:bodyPr/>
        <a:lstStyle/>
        <a:p>
          <a:endParaRPr lang="en-US" sz="1600" b="1">
            <a:solidFill>
              <a:srgbClr val="000066"/>
            </a:solidFill>
            <a:latin typeface="Garamond" pitchFamily="18" charset="0"/>
            <a:cs typeface="Times New Roman" pitchFamily="18" charset="0"/>
          </a:endParaRPr>
        </a:p>
      </dgm:t>
    </dgm:pt>
    <dgm:pt modelId="{FD6D6870-F197-43D2-BF1F-6310B0D4568D}">
      <dgm:prSet phldrT="[Text]" custT="1"/>
      <dgm:spPr>
        <a:solidFill>
          <a:schemeClr val="accent6"/>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b="1" dirty="0" smtClean="0">
              <a:solidFill>
                <a:srgbClr val="000066"/>
              </a:solidFill>
              <a:latin typeface="Garamond" pitchFamily="18" charset="0"/>
              <a:cs typeface="Times New Roman" pitchFamily="18" charset="0"/>
            </a:rPr>
            <a:t>Alcohol</a:t>
          </a:r>
        </a:p>
        <a:p>
          <a:pPr defTabSz="711200">
            <a:lnSpc>
              <a:spcPct val="90000"/>
            </a:lnSpc>
            <a:spcBef>
              <a:spcPct val="0"/>
            </a:spcBef>
            <a:spcAft>
              <a:spcPct val="35000"/>
            </a:spcAft>
          </a:pPr>
          <a:r>
            <a:rPr lang="en-US" sz="2000" b="1" dirty="0" smtClean="0">
              <a:solidFill>
                <a:srgbClr val="000066"/>
              </a:solidFill>
              <a:latin typeface="Garamond" pitchFamily="18" charset="0"/>
              <a:cs typeface="Times New Roman" pitchFamily="18" charset="0"/>
            </a:rPr>
            <a:t>Dietary </a:t>
          </a:r>
          <a:r>
            <a:rPr lang="en-US" sz="2000" b="1" dirty="0" err="1" smtClean="0">
              <a:solidFill>
                <a:srgbClr val="000066"/>
              </a:solidFill>
              <a:latin typeface="Garamond" pitchFamily="18" charset="0"/>
              <a:cs typeface="Times New Roman" pitchFamily="18" charset="0"/>
            </a:rPr>
            <a:t>Folate</a:t>
          </a:r>
          <a:endParaRPr lang="en-US" sz="2000" b="1" dirty="0">
            <a:solidFill>
              <a:srgbClr val="000066"/>
            </a:solidFill>
            <a:latin typeface="Garamond" pitchFamily="18" charset="0"/>
            <a:cs typeface="Times New Roman" pitchFamily="18" charset="0"/>
          </a:endParaRPr>
        </a:p>
      </dgm:t>
    </dgm:pt>
    <dgm:pt modelId="{8B7D01BD-AE42-4BEE-B0E7-0F051EE73397}" type="parTrans" cxnId="{DA8C968C-877E-4396-AD8A-70077397A799}">
      <dgm:prSet/>
      <dgm:spPr>
        <a:solidFill>
          <a:schemeClr val="accent6"/>
        </a:solidFill>
      </dgm:spPr>
      <dgm:t>
        <a:bodyPr/>
        <a:lstStyle/>
        <a:p>
          <a:endParaRPr lang="en-US" sz="1600" b="1">
            <a:solidFill>
              <a:srgbClr val="000066"/>
            </a:solidFill>
            <a:latin typeface="Garamond" pitchFamily="18" charset="0"/>
            <a:cs typeface="Times New Roman" pitchFamily="18" charset="0"/>
          </a:endParaRPr>
        </a:p>
      </dgm:t>
    </dgm:pt>
    <dgm:pt modelId="{CD2F3E4B-DE7C-4984-889B-CDE3656CC717}" type="sibTrans" cxnId="{DA8C968C-877E-4396-AD8A-70077397A799}">
      <dgm:prSet/>
      <dgm:spPr/>
      <dgm:t>
        <a:bodyPr/>
        <a:lstStyle/>
        <a:p>
          <a:endParaRPr lang="en-US" sz="1600" b="1">
            <a:solidFill>
              <a:srgbClr val="000066"/>
            </a:solidFill>
            <a:latin typeface="Garamond" pitchFamily="18" charset="0"/>
            <a:cs typeface="Times New Roman" pitchFamily="18" charset="0"/>
          </a:endParaRPr>
        </a:p>
      </dgm:t>
    </dgm:pt>
    <dgm:pt modelId="{FE45F62A-5F89-4ACC-913A-21134CD4C135}">
      <dgm:prSet phldrT="[Text]" custT="1"/>
      <dgm:spPr>
        <a:solidFill>
          <a:schemeClr val="accent2"/>
        </a:solidFill>
      </dgm:spPr>
      <dgm:t>
        <a:bodyPr/>
        <a:lstStyle/>
        <a:p>
          <a:r>
            <a:rPr lang="en-US" sz="2000" b="1" i="0" u="none" dirty="0" smtClean="0">
              <a:solidFill>
                <a:srgbClr val="C8F2F4"/>
              </a:solidFill>
              <a:latin typeface="Garamond" pitchFamily="18" charset="0"/>
              <a:cs typeface="Times New Roman" pitchFamily="18" charset="0"/>
            </a:rPr>
            <a:t>rs1801133 (</a:t>
          </a:r>
          <a:r>
            <a:rPr lang="en-US" sz="2000" b="1" i="0" u="none" dirty="0" smtClean="0">
              <a:solidFill>
                <a:srgbClr val="C8F2F4"/>
              </a:solidFill>
              <a:latin typeface="Garamond" pitchFamily="18" charset="0"/>
              <a:ea typeface="Arial Unicode MS" pitchFamily="34" charset="-128"/>
              <a:cs typeface="Times New Roman" pitchFamily="18" charset="0"/>
            </a:rPr>
            <a:t>C677T)</a:t>
          </a:r>
        </a:p>
      </dgm:t>
    </dgm:pt>
    <dgm:pt modelId="{27449505-73AE-43B5-A177-DABE3E588C26}" type="parTrans" cxnId="{961139B0-517A-4B06-AC4D-4BB419D4F588}">
      <dgm:prSet/>
      <dgm:spPr>
        <a:solidFill>
          <a:schemeClr val="accent2"/>
        </a:solidFill>
      </dgm:spPr>
      <dgm:t>
        <a:bodyPr/>
        <a:lstStyle/>
        <a:p>
          <a:endParaRPr lang="en-US" sz="1600" b="1">
            <a:solidFill>
              <a:srgbClr val="000066"/>
            </a:solidFill>
            <a:latin typeface="Garamond" pitchFamily="18" charset="0"/>
            <a:cs typeface="Times New Roman" pitchFamily="18" charset="0"/>
          </a:endParaRPr>
        </a:p>
      </dgm:t>
    </dgm:pt>
    <dgm:pt modelId="{05D3EF0A-A263-461A-ABB9-93055918A03D}" type="sibTrans" cxnId="{961139B0-517A-4B06-AC4D-4BB419D4F588}">
      <dgm:prSet/>
      <dgm:spPr/>
      <dgm:t>
        <a:bodyPr/>
        <a:lstStyle/>
        <a:p>
          <a:endParaRPr lang="en-US" sz="1600" b="1">
            <a:solidFill>
              <a:srgbClr val="000066"/>
            </a:solidFill>
            <a:latin typeface="Garamond" pitchFamily="18" charset="0"/>
            <a:cs typeface="Times New Roman" pitchFamily="18" charset="0"/>
          </a:endParaRPr>
        </a:p>
      </dgm:t>
    </dgm:pt>
    <dgm:pt modelId="{A5610B6B-3893-413F-BE3A-AB1C5BB1DA1F}">
      <dgm:prSet phldrT="[Text]" custT="1"/>
      <dgm:spPr>
        <a:solidFill>
          <a:srgbClr val="FFC000"/>
        </a:solidFill>
      </dgm:spPr>
      <dgm:t>
        <a:bodyPr/>
        <a:lstStyle/>
        <a:p>
          <a:r>
            <a:rPr lang="en-US" sz="1600" b="1" dirty="0" err="1" smtClean="0">
              <a:solidFill>
                <a:srgbClr val="000066"/>
              </a:solidFill>
              <a:latin typeface="Garamond" pitchFamily="18" charset="0"/>
              <a:cs typeface="Times New Roman" pitchFamily="18" charset="0"/>
            </a:rPr>
            <a:t>Raltitrexed</a:t>
          </a:r>
          <a:r>
            <a:rPr lang="en-US" sz="1600" dirty="0" smtClean="0">
              <a:solidFill>
                <a:srgbClr val="000066"/>
              </a:solidFill>
              <a:latin typeface="Garamond" pitchFamily="18" charset="0"/>
              <a:cs typeface="Times New Roman" pitchFamily="18" charset="0"/>
            </a:rPr>
            <a:t> </a:t>
          </a:r>
        </a:p>
        <a:p>
          <a:r>
            <a:rPr lang="en-US" sz="1600" b="1" dirty="0" smtClean="0">
              <a:solidFill>
                <a:srgbClr val="000066"/>
              </a:solidFill>
              <a:latin typeface="Garamond" pitchFamily="18" charset="0"/>
              <a:cs typeface="Times New Roman" pitchFamily="18" charset="0"/>
            </a:rPr>
            <a:t>Nitrous oxide (Should not be used) </a:t>
          </a:r>
          <a:endParaRPr lang="en-US" sz="1600" b="1" dirty="0">
            <a:solidFill>
              <a:srgbClr val="000066"/>
            </a:solidFill>
            <a:latin typeface="Garamond" pitchFamily="18" charset="0"/>
            <a:cs typeface="Times New Roman" pitchFamily="18" charset="0"/>
          </a:endParaRPr>
        </a:p>
      </dgm:t>
    </dgm:pt>
    <dgm:pt modelId="{C70339B3-1A68-47DC-A6E8-018097928ACB}" type="parTrans" cxnId="{E6404F8B-43DA-42B6-BAFA-CA5B50F308F3}">
      <dgm:prSet/>
      <dgm:spPr>
        <a:solidFill>
          <a:srgbClr val="FFC000"/>
        </a:solidFill>
      </dgm:spPr>
      <dgm:t>
        <a:bodyPr/>
        <a:lstStyle/>
        <a:p>
          <a:endParaRPr lang="en-US" sz="1600" b="1">
            <a:solidFill>
              <a:srgbClr val="000066"/>
            </a:solidFill>
            <a:latin typeface="Garamond" pitchFamily="18" charset="0"/>
            <a:cs typeface="Times New Roman" pitchFamily="18" charset="0"/>
          </a:endParaRPr>
        </a:p>
      </dgm:t>
    </dgm:pt>
    <dgm:pt modelId="{5666D955-6AC3-4753-AE23-B643E11E5811}" type="sibTrans" cxnId="{E6404F8B-43DA-42B6-BAFA-CA5B50F308F3}">
      <dgm:prSet/>
      <dgm:spPr/>
      <dgm:t>
        <a:bodyPr/>
        <a:lstStyle/>
        <a:p>
          <a:endParaRPr lang="en-US" sz="1600" b="1">
            <a:solidFill>
              <a:srgbClr val="000066"/>
            </a:solidFill>
            <a:latin typeface="Garamond" pitchFamily="18" charset="0"/>
            <a:cs typeface="Times New Roman" pitchFamily="18" charset="0"/>
          </a:endParaRPr>
        </a:p>
      </dgm:t>
    </dgm:pt>
    <dgm:pt modelId="{74DB18B3-9B61-4407-8E98-DA9A150F5211}" type="pres">
      <dgm:prSet presAssocID="{63A9A5C8-9266-463A-AFED-9EB038A28FDD}" presName="cycle" presStyleCnt="0">
        <dgm:presLayoutVars>
          <dgm:chMax val="1"/>
          <dgm:dir/>
          <dgm:animLvl val="ctr"/>
          <dgm:resizeHandles val="exact"/>
        </dgm:presLayoutVars>
      </dgm:prSet>
      <dgm:spPr/>
      <dgm:t>
        <a:bodyPr/>
        <a:lstStyle/>
        <a:p>
          <a:endParaRPr lang="en-US"/>
        </a:p>
      </dgm:t>
    </dgm:pt>
    <dgm:pt modelId="{0F2CB47A-9B20-4C6C-A907-439893D7EF03}" type="pres">
      <dgm:prSet presAssocID="{7390A33E-AC74-4BA9-B4A6-55EA57E1A155}" presName="centerShape" presStyleLbl="node0" presStyleIdx="0" presStyleCnt="1" custScaleX="117482" custScaleY="87810" custLinFactNeighborX="1262" custLinFactNeighborY="1152"/>
      <dgm:spPr/>
      <dgm:t>
        <a:bodyPr/>
        <a:lstStyle/>
        <a:p>
          <a:endParaRPr lang="en-US"/>
        </a:p>
      </dgm:t>
    </dgm:pt>
    <dgm:pt modelId="{B427C6DA-8967-450B-A879-A1BA2B38F65B}" type="pres">
      <dgm:prSet presAssocID="{8B7D01BD-AE42-4BEE-B0E7-0F051EE73397}" presName="parTrans" presStyleLbl="bgSibTrans2D1" presStyleIdx="0" presStyleCnt="3"/>
      <dgm:spPr/>
      <dgm:t>
        <a:bodyPr/>
        <a:lstStyle/>
        <a:p>
          <a:endParaRPr lang="en-US"/>
        </a:p>
      </dgm:t>
    </dgm:pt>
    <dgm:pt modelId="{1B0E4343-40DE-4D07-8EE0-1A180D4BF722}" type="pres">
      <dgm:prSet presAssocID="{FD6D6870-F197-43D2-BF1F-6310B0D4568D}" presName="node" presStyleLbl="node1" presStyleIdx="0" presStyleCnt="3" custScaleX="114222" custScaleY="72470" custRadScaleRad="161943" custRadScaleInc="-58729">
        <dgm:presLayoutVars>
          <dgm:bulletEnabled val="1"/>
        </dgm:presLayoutVars>
      </dgm:prSet>
      <dgm:spPr/>
      <dgm:t>
        <a:bodyPr/>
        <a:lstStyle/>
        <a:p>
          <a:endParaRPr lang="en-US"/>
        </a:p>
      </dgm:t>
    </dgm:pt>
    <dgm:pt modelId="{0155AB23-887A-4F23-BC1D-0DE8CE14FE3F}" type="pres">
      <dgm:prSet presAssocID="{27449505-73AE-43B5-A177-DABE3E588C26}" presName="parTrans" presStyleLbl="bgSibTrans2D1" presStyleIdx="1" presStyleCnt="3"/>
      <dgm:spPr/>
      <dgm:t>
        <a:bodyPr/>
        <a:lstStyle/>
        <a:p>
          <a:endParaRPr lang="en-US"/>
        </a:p>
      </dgm:t>
    </dgm:pt>
    <dgm:pt modelId="{D847D579-34D7-4B42-BC65-9E286764FD8F}" type="pres">
      <dgm:prSet presAssocID="{FE45F62A-5F89-4ACC-913A-21134CD4C135}" presName="node" presStyleLbl="node1" presStyleIdx="1" presStyleCnt="3" custScaleX="114079" custScaleY="79713" custRadScaleRad="100053" custRadScaleInc="1086">
        <dgm:presLayoutVars>
          <dgm:bulletEnabled val="1"/>
        </dgm:presLayoutVars>
      </dgm:prSet>
      <dgm:spPr/>
      <dgm:t>
        <a:bodyPr/>
        <a:lstStyle/>
        <a:p>
          <a:endParaRPr lang="en-US"/>
        </a:p>
      </dgm:t>
    </dgm:pt>
    <dgm:pt modelId="{F3773035-085B-4706-8DDD-962752F7FFF0}" type="pres">
      <dgm:prSet presAssocID="{C70339B3-1A68-47DC-A6E8-018097928ACB}" presName="parTrans" presStyleLbl="bgSibTrans2D1" presStyleIdx="2" presStyleCnt="3"/>
      <dgm:spPr/>
      <dgm:t>
        <a:bodyPr/>
        <a:lstStyle/>
        <a:p>
          <a:endParaRPr lang="en-US"/>
        </a:p>
      </dgm:t>
    </dgm:pt>
    <dgm:pt modelId="{ED6268D7-1E80-4A96-AB3B-C2004D4EC830}" type="pres">
      <dgm:prSet presAssocID="{A5610B6B-3893-413F-BE3A-AB1C5BB1DA1F}" presName="node" presStyleLbl="node1" presStyleIdx="2" presStyleCnt="3" custScaleX="111012" custScaleY="65947" custRadScaleRad="169908" custRadScaleInc="58716">
        <dgm:presLayoutVars>
          <dgm:bulletEnabled val="1"/>
        </dgm:presLayoutVars>
      </dgm:prSet>
      <dgm:spPr/>
      <dgm:t>
        <a:bodyPr/>
        <a:lstStyle/>
        <a:p>
          <a:endParaRPr lang="en-US"/>
        </a:p>
      </dgm:t>
    </dgm:pt>
  </dgm:ptLst>
  <dgm:cxnLst>
    <dgm:cxn modelId="{E407FBEF-89E4-4B0A-9781-9BDF7037076C}" type="presOf" srcId="{A5610B6B-3893-413F-BE3A-AB1C5BB1DA1F}" destId="{ED6268D7-1E80-4A96-AB3B-C2004D4EC830}" srcOrd="0" destOrd="0" presId="urn:microsoft.com/office/officeart/2005/8/layout/radial4"/>
    <dgm:cxn modelId="{961139B0-517A-4B06-AC4D-4BB419D4F588}" srcId="{7390A33E-AC74-4BA9-B4A6-55EA57E1A155}" destId="{FE45F62A-5F89-4ACC-913A-21134CD4C135}" srcOrd="1" destOrd="0" parTransId="{27449505-73AE-43B5-A177-DABE3E588C26}" sibTransId="{05D3EF0A-A263-461A-ABB9-93055918A03D}"/>
    <dgm:cxn modelId="{760B9BBC-95A0-43FA-8F82-0EA854D5FBBF}" type="presOf" srcId="{27449505-73AE-43B5-A177-DABE3E588C26}" destId="{0155AB23-887A-4F23-BC1D-0DE8CE14FE3F}" srcOrd="0" destOrd="0" presId="urn:microsoft.com/office/officeart/2005/8/layout/radial4"/>
    <dgm:cxn modelId="{41EFA761-667D-4BA6-B546-112A224A6359}" type="presOf" srcId="{8B7D01BD-AE42-4BEE-B0E7-0F051EE73397}" destId="{B427C6DA-8967-450B-A879-A1BA2B38F65B}" srcOrd="0" destOrd="0" presId="urn:microsoft.com/office/officeart/2005/8/layout/radial4"/>
    <dgm:cxn modelId="{E6404F8B-43DA-42B6-BAFA-CA5B50F308F3}" srcId="{7390A33E-AC74-4BA9-B4A6-55EA57E1A155}" destId="{A5610B6B-3893-413F-BE3A-AB1C5BB1DA1F}" srcOrd="2" destOrd="0" parTransId="{C70339B3-1A68-47DC-A6E8-018097928ACB}" sibTransId="{5666D955-6AC3-4753-AE23-B643E11E5811}"/>
    <dgm:cxn modelId="{DA8C968C-877E-4396-AD8A-70077397A799}" srcId="{7390A33E-AC74-4BA9-B4A6-55EA57E1A155}" destId="{FD6D6870-F197-43D2-BF1F-6310B0D4568D}" srcOrd="0" destOrd="0" parTransId="{8B7D01BD-AE42-4BEE-B0E7-0F051EE73397}" sibTransId="{CD2F3E4B-DE7C-4984-889B-CDE3656CC717}"/>
    <dgm:cxn modelId="{AE0D4BC0-2E2F-4950-99A4-4DD8281C5631}" type="presOf" srcId="{7390A33E-AC74-4BA9-B4A6-55EA57E1A155}" destId="{0F2CB47A-9B20-4C6C-A907-439893D7EF03}" srcOrd="0" destOrd="0" presId="urn:microsoft.com/office/officeart/2005/8/layout/radial4"/>
    <dgm:cxn modelId="{E98E5BB5-C698-45AE-AAD3-15F48024A22D}" type="presOf" srcId="{63A9A5C8-9266-463A-AFED-9EB038A28FDD}" destId="{74DB18B3-9B61-4407-8E98-DA9A150F5211}" srcOrd="0" destOrd="0" presId="urn:microsoft.com/office/officeart/2005/8/layout/radial4"/>
    <dgm:cxn modelId="{F6AE6608-2D77-47F1-85BB-DA045609C598}" srcId="{63A9A5C8-9266-463A-AFED-9EB038A28FDD}" destId="{7390A33E-AC74-4BA9-B4A6-55EA57E1A155}" srcOrd="0" destOrd="0" parTransId="{7D899C62-CE0F-4D01-9EB7-81F8787975A1}" sibTransId="{34E4D0D6-6D8A-4BE9-80FD-52259AF38494}"/>
    <dgm:cxn modelId="{2A380EB2-CE61-4039-B398-E38895B0ECDC}" type="presOf" srcId="{FE45F62A-5F89-4ACC-913A-21134CD4C135}" destId="{D847D579-34D7-4B42-BC65-9E286764FD8F}" srcOrd="0" destOrd="0" presId="urn:microsoft.com/office/officeart/2005/8/layout/radial4"/>
    <dgm:cxn modelId="{13BC52CE-2ED8-4EDF-A525-7205CDDAC28E}" type="presOf" srcId="{C70339B3-1A68-47DC-A6E8-018097928ACB}" destId="{F3773035-085B-4706-8DDD-962752F7FFF0}" srcOrd="0" destOrd="0" presId="urn:microsoft.com/office/officeart/2005/8/layout/radial4"/>
    <dgm:cxn modelId="{11E78B85-B4EB-4BBB-93D8-9546A0EE83D6}" type="presOf" srcId="{FD6D6870-F197-43D2-BF1F-6310B0D4568D}" destId="{1B0E4343-40DE-4D07-8EE0-1A180D4BF722}" srcOrd="0" destOrd="0" presId="urn:microsoft.com/office/officeart/2005/8/layout/radial4"/>
    <dgm:cxn modelId="{0F8095DC-6905-44BD-BE74-2D78B2076193}" type="presParOf" srcId="{74DB18B3-9B61-4407-8E98-DA9A150F5211}" destId="{0F2CB47A-9B20-4C6C-A907-439893D7EF03}" srcOrd="0" destOrd="0" presId="urn:microsoft.com/office/officeart/2005/8/layout/radial4"/>
    <dgm:cxn modelId="{6BA366C4-08FF-473E-AEDC-C2475833831D}" type="presParOf" srcId="{74DB18B3-9B61-4407-8E98-DA9A150F5211}" destId="{B427C6DA-8967-450B-A879-A1BA2B38F65B}" srcOrd="1" destOrd="0" presId="urn:microsoft.com/office/officeart/2005/8/layout/radial4"/>
    <dgm:cxn modelId="{E04851F8-F5CF-40B5-8B6B-A8B85EDA3DB5}" type="presParOf" srcId="{74DB18B3-9B61-4407-8E98-DA9A150F5211}" destId="{1B0E4343-40DE-4D07-8EE0-1A180D4BF722}" srcOrd="2" destOrd="0" presId="urn:microsoft.com/office/officeart/2005/8/layout/radial4"/>
    <dgm:cxn modelId="{2451508B-7CEC-447F-8B1F-ADA55B239ED0}" type="presParOf" srcId="{74DB18B3-9B61-4407-8E98-DA9A150F5211}" destId="{0155AB23-887A-4F23-BC1D-0DE8CE14FE3F}" srcOrd="3" destOrd="0" presId="urn:microsoft.com/office/officeart/2005/8/layout/radial4"/>
    <dgm:cxn modelId="{9EDB64BF-8196-47F4-BFCB-A1BF7B45C1EC}" type="presParOf" srcId="{74DB18B3-9B61-4407-8E98-DA9A150F5211}" destId="{D847D579-34D7-4B42-BC65-9E286764FD8F}" srcOrd="4" destOrd="0" presId="urn:microsoft.com/office/officeart/2005/8/layout/radial4"/>
    <dgm:cxn modelId="{ECB017FE-4E03-41CF-8FCA-60E7CA0C0445}" type="presParOf" srcId="{74DB18B3-9B61-4407-8E98-DA9A150F5211}" destId="{F3773035-085B-4706-8DDD-962752F7FFF0}" srcOrd="5" destOrd="0" presId="urn:microsoft.com/office/officeart/2005/8/layout/radial4"/>
    <dgm:cxn modelId="{F62F473B-7F54-4753-9FDE-D87D5BCB6E49}" type="presParOf" srcId="{74DB18B3-9B61-4407-8E98-DA9A150F5211}" destId="{ED6268D7-1E80-4A96-AB3B-C2004D4EC830}"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CB47A-9B20-4C6C-A907-439893D7EF03}">
      <dsp:nvSpPr>
        <dsp:cNvPr id="0" name=""/>
        <dsp:cNvSpPr/>
      </dsp:nvSpPr>
      <dsp:spPr>
        <a:xfrm>
          <a:off x="4758831" y="2666801"/>
          <a:ext cx="2030199" cy="1625780"/>
        </a:xfrm>
        <a:prstGeom prst="ellipse">
          <a:avLst/>
        </a:prstGeom>
        <a:solidFill>
          <a:srgbClr val="FF5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ea typeface="Arial Unicode MS" pitchFamily="34" charset="-128"/>
              <a:cs typeface="Times New Roman" pitchFamily="18" charset="0"/>
            </a:rPr>
            <a:t>Age-Related Disorders</a:t>
          </a:r>
          <a:endParaRPr lang="en-US" sz="2400" b="1" kern="1200" dirty="0">
            <a:latin typeface="Garamond" pitchFamily="18" charset="0"/>
            <a:ea typeface="Arial Unicode MS" pitchFamily="34" charset="-128"/>
            <a:cs typeface="Times New Roman" pitchFamily="18" charset="0"/>
          </a:endParaRPr>
        </a:p>
      </dsp:txBody>
      <dsp:txXfrm>
        <a:off x="5056147" y="2904891"/>
        <a:ext cx="1435567" cy="1149600"/>
      </dsp:txXfrm>
    </dsp:sp>
    <dsp:sp modelId="{B427C6DA-8967-450B-A879-A1BA2B38F65B}">
      <dsp:nvSpPr>
        <dsp:cNvPr id="0" name=""/>
        <dsp:cNvSpPr/>
      </dsp:nvSpPr>
      <dsp:spPr>
        <a:xfrm rot="10834133">
          <a:off x="1440671" y="3165647"/>
          <a:ext cx="3135816" cy="573173"/>
        </a:xfrm>
        <a:prstGeom prst="leftArrow">
          <a:avLst>
            <a:gd name="adj1" fmla="val 60000"/>
            <a:gd name="adj2" fmla="val 50000"/>
          </a:avLst>
        </a:prstGeom>
        <a:solidFill>
          <a:schemeClr val="accent6"/>
        </a:solidFill>
        <a:ln>
          <a:noFill/>
        </a:ln>
        <a:effectLst/>
      </dsp:spPr>
      <dsp:style>
        <a:lnRef idx="0">
          <a:scrgbClr r="0" g="0" b="0"/>
        </a:lnRef>
        <a:fillRef idx="1">
          <a:scrgbClr r="0" g="0" b="0"/>
        </a:fillRef>
        <a:effectRef idx="0">
          <a:scrgbClr r="0" g="0" b="0"/>
        </a:effectRef>
        <a:fontRef idx="minor">
          <a:schemeClr val="lt1"/>
        </a:fontRef>
      </dsp:style>
    </dsp:sp>
    <dsp:sp modelId="{1B0E4343-40DE-4D07-8EE0-1A180D4BF722}">
      <dsp:nvSpPr>
        <dsp:cNvPr id="0" name=""/>
        <dsp:cNvSpPr/>
      </dsp:nvSpPr>
      <dsp:spPr>
        <a:xfrm>
          <a:off x="349598" y="2882828"/>
          <a:ext cx="2182299" cy="1107676"/>
        </a:xfrm>
        <a:prstGeom prst="roundRect">
          <a:avLst>
            <a:gd name="adj" fmla="val 10000"/>
          </a:avLst>
        </a:prstGeom>
        <a:solidFill>
          <a:schemeClr val="accent6"/>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latin typeface="Garamond" pitchFamily="18" charset="0"/>
              <a:cs typeface="Times New Roman" pitchFamily="18" charset="0"/>
            </a:rPr>
            <a:t>Environmental</a:t>
          </a:r>
        </a:p>
        <a:p>
          <a:pPr lvl="0" algn="ctr" defTabSz="800100">
            <a:lnSpc>
              <a:spcPct val="90000"/>
            </a:lnSpc>
            <a:spcBef>
              <a:spcPct val="0"/>
            </a:spcBef>
            <a:spcAft>
              <a:spcPct val="35000"/>
            </a:spcAft>
          </a:pPr>
          <a:r>
            <a:rPr lang="en-US" sz="1800" b="1" kern="1200" dirty="0" smtClean="0">
              <a:solidFill>
                <a:schemeClr val="tx1"/>
              </a:solidFill>
              <a:latin typeface="Garamond" pitchFamily="18" charset="0"/>
              <a:cs typeface="Times New Roman" pitchFamily="18" charset="0"/>
            </a:rPr>
            <a:t>Factors</a:t>
          </a:r>
        </a:p>
        <a:p>
          <a:pPr lvl="0" algn="ctr" defTabSz="800100">
            <a:lnSpc>
              <a:spcPct val="90000"/>
            </a:lnSpc>
            <a:spcBef>
              <a:spcPct val="0"/>
            </a:spcBef>
            <a:spcAft>
              <a:spcPct val="35000"/>
            </a:spcAft>
          </a:pPr>
          <a:r>
            <a:rPr lang="en-US" sz="1800" b="1" kern="1200" dirty="0" smtClean="0">
              <a:solidFill>
                <a:schemeClr val="tx1"/>
              </a:solidFill>
              <a:latin typeface="Garamond" pitchFamily="18" charset="0"/>
              <a:cs typeface="Times New Roman" pitchFamily="18" charset="0"/>
            </a:rPr>
            <a:t>(Nutrition/Lifestyle)</a:t>
          </a:r>
          <a:endParaRPr lang="en-US" sz="1800" b="1" kern="1200" dirty="0">
            <a:solidFill>
              <a:schemeClr val="tx1"/>
            </a:solidFill>
            <a:latin typeface="Garamond" pitchFamily="18" charset="0"/>
            <a:cs typeface="Times New Roman" pitchFamily="18" charset="0"/>
          </a:endParaRPr>
        </a:p>
      </dsp:txBody>
      <dsp:txXfrm>
        <a:off x="382041" y="2915271"/>
        <a:ext cx="2117413" cy="1042790"/>
      </dsp:txXfrm>
    </dsp:sp>
    <dsp:sp modelId="{0155AB23-887A-4F23-BC1D-0DE8CE14FE3F}">
      <dsp:nvSpPr>
        <dsp:cNvPr id="0" name=""/>
        <dsp:cNvSpPr/>
      </dsp:nvSpPr>
      <dsp:spPr>
        <a:xfrm rot="16153444">
          <a:off x="4859291" y="1386562"/>
          <a:ext cx="1780346" cy="573173"/>
        </a:xfrm>
        <a:prstGeom prst="lef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D847D579-34D7-4B42-BC65-9E286764FD8F}">
      <dsp:nvSpPr>
        <dsp:cNvPr id="0" name=""/>
        <dsp:cNvSpPr/>
      </dsp:nvSpPr>
      <dsp:spPr>
        <a:xfrm>
          <a:off x="4647626" y="173866"/>
          <a:ext cx="2179567" cy="1218382"/>
        </a:xfrm>
        <a:prstGeom prst="roundRect">
          <a:avLst>
            <a:gd name="adj" fmla="val 1000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b="1" kern="1200" dirty="0" smtClean="0">
              <a:latin typeface="Garamond" pitchFamily="18" charset="0"/>
              <a:cs typeface="Times New Roman" pitchFamily="18" charset="0"/>
            </a:rPr>
            <a:t>Genetic Factors</a:t>
          </a:r>
        </a:p>
        <a:p>
          <a:pPr lvl="0" algn="ctr" defTabSz="889000">
            <a:lnSpc>
              <a:spcPct val="90000"/>
            </a:lnSpc>
            <a:spcBef>
              <a:spcPct val="0"/>
            </a:spcBef>
            <a:spcAft>
              <a:spcPct val="35000"/>
            </a:spcAft>
          </a:pPr>
          <a:r>
            <a:rPr lang="en-US" sz="2000" b="1" kern="1200" dirty="0" smtClean="0">
              <a:latin typeface="Garamond" pitchFamily="18" charset="0"/>
              <a:cs typeface="Times New Roman" pitchFamily="18" charset="0"/>
            </a:rPr>
            <a:t>(Polymorphisms)</a:t>
          </a:r>
          <a:endParaRPr lang="en-US" sz="2000" b="1" kern="1200" dirty="0">
            <a:latin typeface="Garamond" pitchFamily="18" charset="0"/>
            <a:cs typeface="Times New Roman" pitchFamily="18" charset="0"/>
          </a:endParaRPr>
        </a:p>
      </dsp:txBody>
      <dsp:txXfrm>
        <a:off x="4683311" y="209551"/>
        <a:ext cx="2108197" cy="1147012"/>
      </dsp:txXfrm>
    </dsp:sp>
    <dsp:sp modelId="{F3773035-085B-4706-8DDD-962752F7FFF0}">
      <dsp:nvSpPr>
        <dsp:cNvPr id="0" name=""/>
        <dsp:cNvSpPr/>
      </dsp:nvSpPr>
      <dsp:spPr>
        <a:xfrm rot="21566665">
          <a:off x="6975607" y="3165896"/>
          <a:ext cx="3208437" cy="573173"/>
        </a:xfrm>
        <a:prstGeom prst="lef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sp>
    <dsp:sp modelId="{ED6268D7-1E80-4A96-AB3B-C2004D4EC830}">
      <dsp:nvSpPr>
        <dsp:cNvPr id="0" name=""/>
        <dsp:cNvSpPr/>
      </dsp:nvSpPr>
      <dsp:spPr>
        <a:xfrm>
          <a:off x="9123484" y="2932939"/>
          <a:ext cx="2120970" cy="1007974"/>
        </a:xfrm>
        <a:prstGeom prst="roundRect">
          <a:avLst>
            <a:gd name="adj" fmla="val 10000"/>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0000"/>
              </a:solidFill>
              <a:latin typeface="Garamond" pitchFamily="18" charset="0"/>
              <a:cs typeface="Times New Roman" pitchFamily="18" charset="0"/>
            </a:rPr>
            <a:t>Drugs</a:t>
          </a:r>
          <a:endParaRPr lang="en-US" sz="2400" b="1" kern="1200" dirty="0">
            <a:solidFill>
              <a:srgbClr val="FF0000"/>
            </a:solidFill>
            <a:latin typeface="Garamond" pitchFamily="18" charset="0"/>
            <a:cs typeface="Times New Roman" pitchFamily="18" charset="0"/>
          </a:endParaRPr>
        </a:p>
      </dsp:txBody>
      <dsp:txXfrm>
        <a:off x="9153007" y="2962462"/>
        <a:ext cx="2061924" cy="9489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CB47A-9B20-4C6C-A907-439893D7EF03}">
      <dsp:nvSpPr>
        <dsp:cNvPr id="0" name=""/>
        <dsp:cNvSpPr/>
      </dsp:nvSpPr>
      <dsp:spPr>
        <a:xfrm>
          <a:off x="4758831" y="2666801"/>
          <a:ext cx="2030199" cy="1625780"/>
        </a:xfrm>
        <a:prstGeom prst="ellipse">
          <a:avLst/>
        </a:prstGeom>
        <a:solidFill>
          <a:srgbClr val="FF5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latin typeface="Garamond" pitchFamily="18" charset="0"/>
              <a:ea typeface="Arial Unicode MS" pitchFamily="34" charset="-128"/>
              <a:cs typeface="Times New Roman" pitchFamily="18" charset="0"/>
            </a:rPr>
            <a:t>Age-Related Disorders</a:t>
          </a:r>
          <a:endParaRPr lang="en-US" sz="2400" b="1" kern="1200" dirty="0">
            <a:latin typeface="Garamond" pitchFamily="18" charset="0"/>
            <a:ea typeface="Arial Unicode MS" pitchFamily="34" charset="-128"/>
            <a:cs typeface="Times New Roman" pitchFamily="18" charset="0"/>
          </a:endParaRPr>
        </a:p>
      </dsp:txBody>
      <dsp:txXfrm>
        <a:off x="5056147" y="2904891"/>
        <a:ext cx="1435567" cy="1149600"/>
      </dsp:txXfrm>
    </dsp:sp>
    <dsp:sp modelId="{B427C6DA-8967-450B-A879-A1BA2B38F65B}">
      <dsp:nvSpPr>
        <dsp:cNvPr id="0" name=""/>
        <dsp:cNvSpPr/>
      </dsp:nvSpPr>
      <dsp:spPr>
        <a:xfrm rot="10834133">
          <a:off x="1440671" y="3165647"/>
          <a:ext cx="3135816" cy="573173"/>
        </a:xfrm>
        <a:prstGeom prst="leftArrow">
          <a:avLst>
            <a:gd name="adj1" fmla="val 60000"/>
            <a:gd name="adj2" fmla="val 50000"/>
          </a:avLst>
        </a:prstGeom>
        <a:gradFill flip="none" rotWithShape="0">
          <a:gsLst>
            <a:gs pos="0">
              <a:schemeClr val="accent6">
                <a:tint val="66000"/>
                <a:satMod val="160000"/>
              </a:schemeClr>
            </a:gs>
            <a:gs pos="50000">
              <a:schemeClr val="accent6">
                <a:tint val="44500"/>
                <a:satMod val="160000"/>
              </a:schemeClr>
            </a:gs>
            <a:gs pos="100000">
              <a:schemeClr val="accent6">
                <a:tint val="23500"/>
                <a:satMod val="160000"/>
              </a:schemeClr>
            </a:gs>
          </a:gsLst>
          <a:lin ang="2700000" scaled="1"/>
          <a:tileRect/>
        </a:gradFill>
        <a:ln>
          <a:noFill/>
        </a:ln>
        <a:effectLst/>
      </dsp:spPr>
      <dsp:style>
        <a:lnRef idx="0">
          <a:scrgbClr r="0" g="0" b="0"/>
        </a:lnRef>
        <a:fillRef idx="1">
          <a:scrgbClr r="0" g="0" b="0"/>
        </a:fillRef>
        <a:effectRef idx="0">
          <a:scrgbClr r="0" g="0" b="0"/>
        </a:effectRef>
        <a:fontRef idx="minor">
          <a:schemeClr val="lt1"/>
        </a:fontRef>
      </dsp:style>
    </dsp:sp>
    <dsp:sp modelId="{1B0E4343-40DE-4D07-8EE0-1A180D4BF722}">
      <dsp:nvSpPr>
        <dsp:cNvPr id="0" name=""/>
        <dsp:cNvSpPr/>
      </dsp:nvSpPr>
      <dsp:spPr>
        <a:xfrm>
          <a:off x="349598" y="2882828"/>
          <a:ext cx="2182299" cy="1107676"/>
        </a:xfrm>
        <a:prstGeom prst="roundRect">
          <a:avLst>
            <a:gd name="adj" fmla="val 10000"/>
          </a:avLst>
        </a:prstGeom>
        <a:gradFill flip="none" rotWithShape="0">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lumMod val="75000"/>
                </a:schemeClr>
              </a:solidFill>
              <a:latin typeface="Garamond" pitchFamily="18" charset="0"/>
              <a:cs typeface="Times New Roman" pitchFamily="18" charset="0"/>
            </a:rPr>
            <a:t>Environmental</a:t>
          </a:r>
        </a:p>
        <a:p>
          <a:pPr lvl="0" algn="ctr" defTabSz="800100">
            <a:lnSpc>
              <a:spcPct val="90000"/>
            </a:lnSpc>
            <a:spcBef>
              <a:spcPct val="0"/>
            </a:spcBef>
            <a:spcAft>
              <a:spcPct val="35000"/>
            </a:spcAft>
          </a:pPr>
          <a:r>
            <a:rPr lang="en-US" sz="1800" b="1" kern="1200" dirty="0" smtClean="0">
              <a:solidFill>
                <a:schemeClr val="bg1">
                  <a:lumMod val="75000"/>
                </a:schemeClr>
              </a:solidFill>
              <a:latin typeface="Garamond" pitchFamily="18" charset="0"/>
              <a:cs typeface="Times New Roman" pitchFamily="18" charset="0"/>
            </a:rPr>
            <a:t>Factors</a:t>
          </a:r>
        </a:p>
        <a:p>
          <a:pPr lvl="0" algn="ctr" defTabSz="800100">
            <a:lnSpc>
              <a:spcPct val="90000"/>
            </a:lnSpc>
            <a:spcBef>
              <a:spcPct val="0"/>
            </a:spcBef>
            <a:spcAft>
              <a:spcPct val="35000"/>
            </a:spcAft>
          </a:pPr>
          <a:r>
            <a:rPr lang="en-US" sz="1800" b="1" kern="1200" dirty="0" smtClean="0">
              <a:solidFill>
                <a:schemeClr val="bg1">
                  <a:lumMod val="75000"/>
                </a:schemeClr>
              </a:solidFill>
              <a:latin typeface="Garamond" pitchFamily="18" charset="0"/>
              <a:cs typeface="Times New Roman" pitchFamily="18" charset="0"/>
            </a:rPr>
            <a:t>(Nutrition/Lifestyle)</a:t>
          </a:r>
          <a:endParaRPr lang="en-US" sz="1800" b="1" kern="1200" dirty="0">
            <a:solidFill>
              <a:schemeClr val="bg1">
                <a:lumMod val="75000"/>
              </a:schemeClr>
            </a:solidFill>
            <a:latin typeface="Garamond" pitchFamily="18" charset="0"/>
            <a:cs typeface="Times New Roman" pitchFamily="18" charset="0"/>
          </a:endParaRPr>
        </a:p>
      </dsp:txBody>
      <dsp:txXfrm>
        <a:off x="382041" y="2915271"/>
        <a:ext cx="2117413" cy="1042790"/>
      </dsp:txXfrm>
    </dsp:sp>
    <dsp:sp modelId="{0155AB23-887A-4F23-BC1D-0DE8CE14FE3F}">
      <dsp:nvSpPr>
        <dsp:cNvPr id="0" name=""/>
        <dsp:cNvSpPr/>
      </dsp:nvSpPr>
      <dsp:spPr>
        <a:xfrm rot="16153444">
          <a:off x="4859291" y="1386562"/>
          <a:ext cx="1780346" cy="573173"/>
        </a:xfrm>
        <a:prstGeom prst="lef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D847D579-34D7-4B42-BC65-9E286764FD8F}">
      <dsp:nvSpPr>
        <dsp:cNvPr id="0" name=""/>
        <dsp:cNvSpPr/>
      </dsp:nvSpPr>
      <dsp:spPr>
        <a:xfrm>
          <a:off x="4647626" y="173866"/>
          <a:ext cx="2179567" cy="1218382"/>
        </a:xfrm>
        <a:prstGeom prst="roundRect">
          <a:avLst>
            <a:gd name="adj" fmla="val 1000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b="1" kern="1200" dirty="0" smtClean="0">
              <a:latin typeface="Garamond" pitchFamily="18" charset="0"/>
              <a:cs typeface="Times New Roman" pitchFamily="18" charset="0"/>
            </a:rPr>
            <a:t>Genetic Factors</a:t>
          </a:r>
        </a:p>
        <a:p>
          <a:pPr lvl="0" algn="ctr" defTabSz="889000">
            <a:lnSpc>
              <a:spcPct val="90000"/>
            </a:lnSpc>
            <a:spcBef>
              <a:spcPct val="0"/>
            </a:spcBef>
            <a:spcAft>
              <a:spcPct val="35000"/>
            </a:spcAft>
          </a:pPr>
          <a:r>
            <a:rPr lang="en-US" sz="2000" b="1" kern="1200" dirty="0" smtClean="0">
              <a:latin typeface="Garamond" pitchFamily="18" charset="0"/>
              <a:cs typeface="Times New Roman" pitchFamily="18" charset="0"/>
            </a:rPr>
            <a:t>(Polymorphisms)</a:t>
          </a:r>
          <a:endParaRPr lang="en-US" sz="2000" b="1" kern="1200" dirty="0">
            <a:latin typeface="Garamond" pitchFamily="18" charset="0"/>
            <a:cs typeface="Times New Roman" pitchFamily="18" charset="0"/>
          </a:endParaRPr>
        </a:p>
      </dsp:txBody>
      <dsp:txXfrm>
        <a:off x="4683311" y="209551"/>
        <a:ext cx="2108197" cy="1147012"/>
      </dsp:txXfrm>
    </dsp:sp>
    <dsp:sp modelId="{F3773035-085B-4706-8DDD-962752F7FFF0}">
      <dsp:nvSpPr>
        <dsp:cNvPr id="0" name=""/>
        <dsp:cNvSpPr/>
      </dsp:nvSpPr>
      <dsp:spPr>
        <a:xfrm rot="21566665">
          <a:off x="6975607" y="3165896"/>
          <a:ext cx="3208437" cy="573173"/>
        </a:xfrm>
        <a:prstGeom prst="leftArrow">
          <a:avLst>
            <a:gd name="adj1" fmla="val 60000"/>
            <a:gd name="adj2" fmla="val 50000"/>
          </a:avLst>
        </a:prstGeom>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noFill/>
        </a:ln>
        <a:effectLst/>
      </dsp:spPr>
      <dsp:style>
        <a:lnRef idx="0">
          <a:scrgbClr r="0" g="0" b="0"/>
        </a:lnRef>
        <a:fillRef idx="1">
          <a:scrgbClr r="0" g="0" b="0"/>
        </a:fillRef>
        <a:effectRef idx="0">
          <a:scrgbClr r="0" g="0" b="0"/>
        </a:effectRef>
        <a:fontRef idx="minor">
          <a:schemeClr val="lt1"/>
        </a:fontRef>
      </dsp:style>
    </dsp:sp>
    <dsp:sp modelId="{ED6268D7-1E80-4A96-AB3B-C2004D4EC830}">
      <dsp:nvSpPr>
        <dsp:cNvPr id="0" name=""/>
        <dsp:cNvSpPr/>
      </dsp:nvSpPr>
      <dsp:spPr>
        <a:xfrm>
          <a:off x="9123484" y="2932939"/>
          <a:ext cx="2120970" cy="1007974"/>
        </a:xfrm>
        <a:prstGeom prst="roundRect">
          <a:avLst>
            <a:gd name="adj" fmla="val 10000"/>
          </a:avLst>
        </a:prstGeom>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bg1">
                  <a:lumMod val="75000"/>
                </a:schemeClr>
              </a:solidFill>
              <a:latin typeface="Garamond" pitchFamily="18" charset="0"/>
              <a:cs typeface="Times New Roman" pitchFamily="18" charset="0"/>
            </a:rPr>
            <a:t>Drugs</a:t>
          </a:r>
          <a:endParaRPr lang="en-US" sz="2400" b="1" kern="1200" dirty="0">
            <a:solidFill>
              <a:schemeClr val="bg1">
                <a:lumMod val="75000"/>
              </a:schemeClr>
            </a:solidFill>
            <a:latin typeface="Garamond" pitchFamily="18" charset="0"/>
            <a:cs typeface="Times New Roman" pitchFamily="18" charset="0"/>
          </a:endParaRPr>
        </a:p>
      </dsp:txBody>
      <dsp:txXfrm>
        <a:off x="9153007" y="2962462"/>
        <a:ext cx="2061924" cy="9489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18B69-3E2C-422C-8D91-D4688460CDEC}">
      <dsp:nvSpPr>
        <dsp:cNvPr id="0" name=""/>
        <dsp:cNvSpPr/>
      </dsp:nvSpPr>
      <dsp:spPr>
        <a:xfrm>
          <a:off x="0" y="0"/>
          <a:ext cx="6603999" cy="967440"/>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b="1" kern="1200" dirty="0" smtClean="0">
              <a:latin typeface="Times New Roman" pitchFamily="18" charset="0"/>
              <a:cs typeface="Times New Roman" pitchFamily="18" charset="0"/>
            </a:rPr>
            <a:t>Step 1: Construction of dataset</a:t>
          </a:r>
          <a:endParaRPr lang="en-US" sz="2200" b="1" kern="1200" dirty="0">
            <a:latin typeface="Times New Roman" pitchFamily="18" charset="0"/>
            <a:cs typeface="Times New Roman" pitchFamily="18" charset="0"/>
          </a:endParaRPr>
        </a:p>
      </dsp:txBody>
      <dsp:txXfrm>
        <a:off x="28335" y="28335"/>
        <a:ext cx="5478307" cy="910770"/>
      </dsp:txXfrm>
    </dsp:sp>
    <dsp:sp modelId="{F251B9E8-0B0B-42E8-BB19-6E040C706D0F}">
      <dsp:nvSpPr>
        <dsp:cNvPr id="0" name=""/>
        <dsp:cNvSpPr/>
      </dsp:nvSpPr>
      <dsp:spPr>
        <a:xfrm>
          <a:off x="553084" y="1143338"/>
          <a:ext cx="6603999" cy="967440"/>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b="1" kern="1200" dirty="0" smtClean="0">
              <a:latin typeface="Times New Roman" pitchFamily="18" charset="0"/>
              <a:cs typeface="Times New Roman" pitchFamily="18" charset="0"/>
            </a:rPr>
            <a:t>Step 2: Attribute Selection (4 Groups)</a:t>
          </a:r>
          <a:endParaRPr lang="en-US" sz="2200" b="1" kern="1200" dirty="0">
            <a:latin typeface="Times New Roman" pitchFamily="18" charset="0"/>
            <a:cs typeface="Times New Roman" pitchFamily="18" charset="0"/>
          </a:endParaRPr>
        </a:p>
      </dsp:txBody>
      <dsp:txXfrm>
        <a:off x="581419" y="1171673"/>
        <a:ext cx="5365407" cy="910770"/>
      </dsp:txXfrm>
    </dsp:sp>
    <dsp:sp modelId="{84C72AAE-A78C-4529-A06C-385764FBEAAE}">
      <dsp:nvSpPr>
        <dsp:cNvPr id="0" name=""/>
        <dsp:cNvSpPr/>
      </dsp:nvSpPr>
      <dsp:spPr>
        <a:xfrm>
          <a:off x="1097914" y="2286677"/>
          <a:ext cx="6603999" cy="967440"/>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b="1" kern="1200" dirty="0" smtClean="0">
              <a:latin typeface="Times New Roman" pitchFamily="18" charset="0"/>
              <a:cs typeface="Times New Roman" pitchFamily="18" charset="0"/>
            </a:rPr>
            <a:t>Step 3: Test and Training Set formation</a:t>
          </a:r>
        </a:p>
      </dsp:txBody>
      <dsp:txXfrm>
        <a:off x="1126249" y="2315012"/>
        <a:ext cx="5373662" cy="910770"/>
      </dsp:txXfrm>
    </dsp:sp>
    <dsp:sp modelId="{046D10CC-9B5C-4792-BF8D-0116060EC65B}">
      <dsp:nvSpPr>
        <dsp:cNvPr id="0" name=""/>
        <dsp:cNvSpPr/>
      </dsp:nvSpPr>
      <dsp:spPr>
        <a:xfrm>
          <a:off x="1650999" y="3430016"/>
          <a:ext cx="6603999" cy="967440"/>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b="1" kern="1200" dirty="0" smtClean="0">
              <a:latin typeface="Times New Roman" pitchFamily="18" charset="0"/>
              <a:cs typeface="Times New Roman" pitchFamily="18" charset="0"/>
            </a:rPr>
            <a:t>Step 4: Classifier Selection and Validation</a:t>
          </a:r>
        </a:p>
      </dsp:txBody>
      <dsp:txXfrm>
        <a:off x="1679334" y="3458351"/>
        <a:ext cx="5365407" cy="910770"/>
      </dsp:txXfrm>
    </dsp:sp>
    <dsp:sp modelId="{0E335AD2-5247-4709-9ACA-A0C653E3A24A}">
      <dsp:nvSpPr>
        <dsp:cNvPr id="0" name=""/>
        <dsp:cNvSpPr/>
      </dsp:nvSpPr>
      <dsp:spPr>
        <a:xfrm>
          <a:off x="5975162" y="740971"/>
          <a:ext cx="628836" cy="628836"/>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endParaRPr lang="en-US" sz="2200" b="1" kern="1200">
            <a:latin typeface="Times New Roman" pitchFamily="18" charset="0"/>
            <a:cs typeface="Times New Roman" pitchFamily="18" charset="0"/>
          </a:endParaRPr>
        </a:p>
      </dsp:txBody>
      <dsp:txXfrm>
        <a:off x="6116650" y="740971"/>
        <a:ext cx="345860" cy="473199"/>
      </dsp:txXfrm>
    </dsp:sp>
    <dsp:sp modelId="{FFC9D28A-606E-4075-ACFA-FB7320C5EF5B}">
      <dsp:nvSpPr>
        <dsp:cNvPr id="0" name=""/>
        <dsp:cNvSpPr/>
      </dsp:nvSpPr>
      <dsp:spPr>
        <a:xfrm>
          <a:off x="6528247" y="1884310"/>
          <a:ext cx="628836" cy="628836"/>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endParaRPr lang="en-US" sz="2200" b="1" kern="1200">
            <a:latin typeface="Times New Roman" pitchFamily="18" charset="0"/>
            <a:cs typeface="Times New Roman" pitchFamily="18" charset="0"/>
          </a:endParaRPr>
        </a:p>
      </dsp:txBody>
      <dsp:txXfrm>
        <a:off x="6669735" y="1884310"/>
        <a:ext cx="345860" cy="473199"/>
      </dsp:txXfrm>
    </dsp:sp>
    <dsp:sp modelId="{E4F3463B-FB03-46A8-8965-2D2E92597BFF}">
      <dsp:nvSpPr>
        <dsp:cNvPr id="0" name=""/>
        <dsp:cNvSpPr/>
      </dsp:nvSpPr>
      <dsp:spPr>
        <a:xfrm>
          <a:off x="7073077" y="3027649"/>
          <a:ext cx="628836" cy="628836"/>
        </a:xfrm>
        <a:prstGeom prst="downArrow">
          <a:avLst>
            <a:gd name="adj1" fmla="val 55000"/>
            <a:gd name="adj2" fmla="val 45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endParaRPr lang="en-US" sz="2200" b="1" kern="1200">
            <a:latin typeface="Times New Roman" pitchFamily="18" charset="0"/>
            <a:cs typeface="Times New Roman" pitchFamily="18" charset="0"/>
          </a:endParaRPr>
        </a:p>
      </dsp:txBody>
      <dsp:txXfrm>
        <a:off x="7214565" y="3027649"/>
        <a:ext cx="345860" cy="4731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FAB642A5-D1AE-47FC-978E-8860C57437AD}" type="datetimeFigureOut">
              <a:rPr lang="en-US" smtClean="0"/>
              <a:pPr/>
              <a:t>10/7/2015</a:t>
            </a:fld>
            <a:endParaRPr lang="en-US"/>
          </a:p>
        </p:txBody>
      </p:sp>
      <p:sp>
        <p:nvSpPr>
          <p:cNvPr id="4" name="Slide Image Placeholder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D5C48B12-6964-44AE-9E2E-8EDA80C2F0A1}" type="slidenum">
              <a:rPr lang="en-US" smtClean="0"/>
              <a:pPr/>
              <a:t>‹#›</a:t>
            </a:fld>
            <a:endParaRPr lang="en-US"/>
          </a:p>
        </p:txBody>
      </p:sp>
    </p:spTree>
    <p:extLst>
      <p:ext uri="{BB962C8B-B14F-4D97-AF65-F5344CB8AC3E}">
        <p14:creationId xmlns:p14="http://schemas.microsoft.com/office/powerpoint/2010/main" val="1107206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 talk will be divided into three parts:</a:t>
            </a:r>
          </a:p>
          <a:p>
            <a:endParaRPr lang="en-US" dirty="0" smtClean="0"/>
          </a:p>
          <a:p>
            <a:r>
              <a:rPr lang="en-US" dirty="0" smtClean="0"/>
              <a:t>In my first part of the talk I will give an overview and background</a:t>
            </a:r>
            <a:r>
              <a:rPr lang="en-US" baseline="0" dirty="0" smtClean="0"/>
              <a:t> information regarding ageing and ARDs, and why there is a necessity to holistically understand ARD causation., </a:t>
            </a:r>
          </a:p>
          <a:p>
            <a:endParaRPr lang="en-US" baseline="0" dirty="0" smtClean="0"/>
          </a:p>
          <a:p>
            <a:r>
              <a:rPr lang="en-US" baseline="0" dirty="0" smtClean="0"/>
              <a:t>the second part is essentially </a:t>
            </a:r>
            <a:r>
              <a:rPr lang="en-US" baseline="0" dirty="0" err="1" smtClean="0"/>
              <a:t>focussed</a:t>
            </a:r>
            <a:r>
              <a:rPr lang="en-US" baseline="0" dirty="0" smtClean="0"/>
              <a:t> on the various approaches by which we are trying to address ARD causation from various angles, </a:t>
            </a:r>
          </a:p>
          <a:p>
            <a:endParaRPr lang="en-US" baseline="0" dirty="0" smtClean="0"/>
          </a:p>
          <a:p>
            <a:pPr marL="228600" indent="-228600">
              <a:buNone/>
            </a:pPr>
            <a:r>
              <a:rPr lang="en-US" baseline="0" dirty="0" smtClean="0"/>
              <a:t>Third- Throwing light on outcomes – how we have constructed online, freely available resources</a:t>
            </a:r>
          </a:p>
          <a:p>
            <a:pPr marL="228600" indent="-228600">
              <a:buAutoNum type="arabicParenR"/>
            </a:pPr>
            <a:r>
              <a:rPr lang="en-US" baseline="0" dirty="0" err="1" smtClean="0"/>
              <a:t>Dabaard</a:t>
            </a:r>
            <a:endParaRPr lang="en-US" baseline="0" dirty="0" smtClean="0"/>
          </a:p>
          <a:p>
            <a:pPr marL="228600" indent="-228600">
              <a:buAutoNum type="arabicParenR"/>
            </a:pPr>
            <a:r>
              <a:rPr lang="en-US" baseline="0" dirty="0" err="1" smtClean="0"/>
              <a:t>Agp</a:t>
            </a:r>
            <a:endParaRPr lang="en-US" baseline="0" dirty="0" smtClean="0"/>
          </a:p>
          <a:p>
            <a:pPr marL="228600" indent="-228600">
              <a:buAutoNum type="arabicParenR"/>
            </a:pPr>
            <a:r>
              <a:rPr lang="en-US" baseline="0" dirty="0" smtClean="0"/>
              <a:t>How personalized nutrition can help</a:t>
            </a:r>
          </a:p>
          <a:p>
            <a:pPr marL="228600" indent="-228600">
              <a:buAutoNum type="arabicParenR"/>
            </a:pPr>
            <a:r>
              <a:rPr lang="en-US" baseline="0" dirty="0" err="1" smtClean="0"/>
              <a:t>Pharmacogenomics</a:t>
            </a:r>
            <a:r>
              <a:rPr lang="en-US" baseline="0" dirty="0" smtClean="0"/>
              <a:t> view of ARDs</a:t>
            </a:r>
          </a:p>
          <a:p>
            <a:pPr marL="228600" indent="-228600">
              <a:buAutoNum type="arabicParenR"/>
            </a:pPr>
            <a:endParaRPr lang="en-US" baseline="0" dirty="0" smtClean="0"/>
          </a:p>
          <a:p>
            <a:pPr marL="228600" indent="-228600">
              <a:buNone/>
            </a:pPr>
            <a:r>
              <a:rPr lang="en-US" baseline="0" dirty="0" smtClean="0"/>
              <a:t>Lastly – I would be talking on the Integration of all these approaches by taking a case </a:t>
            </a:r>
            <a:r>
              <a:rPr lang="en-US" baseline="0" dirty="0" err="1" smtClean="0"/>
              <a:t>eg</a:t>
            </a:r>
            <a:r>
              <a:rPr lang="en-US" baseline="0" dirty="0" smtClean="0"/>
              <a:t>. – what’s the way forward!</a:t>
            </a:r>
            <a:endParaRPr lang="en-US" dirty="0" smtClean="0"/>
          </a:p>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 talk will be divided into three parts:</a:t>
            </a:r>
          </a:p>
          <a:p>
            <a:endParaRPr lang="en-US" dirty="0" smtClean="0"/>
          </a:p>
          <a:p>
            <a:r>
              <a:rPr lang="en-US" dirty="0" smtClean="0"/>
              <a:t>In my first part of the talk I will give an overview and background</a:t>
            </a:r>
            <a:r>
              <a:rPr lang="en-US" baseline="0" dirty="0" smtClean="0"/>
              <a:t> information regarding ageing and ARDs, and why there is a necessity to holistically understand ARD causation., </a:t>
            </a:r>
          </a:p>
          <a:p>
            <a:endParaRPr lang="en-US" baseline="0" dirty="0" smtClean="0"/>
          </a:p>
          <a:p>
            <a:r>
              <a:rPr lang="en-US" baseline="0" dirty="0" smtClean="0"/>
              <a:t>the second part is essentially </a:t>
            </a:r>
            <a:r>
              <a:rPr lang="en-US" baseline="0" dirty="0" err="1" smtClean="0"/>
              <a:t>focussed</a:t>
            </a:r>
            <a:r>
              <a:rPr lang="en-US" baseline="0" dirty="0" smtClean="0"/>
              <a:t> on the various approaches by which we are trying to address ARD causation from various angles, </a:t>
            </a:r>
          </a:p>
          <a:p>
            <a:endParaRPr lang="en-US" baseline="0" dirty="0" smtClean="0"/>
          </a:p>
          <a:p>
            <a:pPr marL="228600" indent="-228600">
              <a:buNone/>
            </a:pPr>
            <a:r>
              <a:rPr lang="en-US" baseline="0" dirty="0" smtClean="0"/>
              <a:t>Third- Throwing light on outcomes – how we have constructed online, freely available resources</a:t>
            </a:r>
          </a:p>
          <a:p>
            <a:pPr marL="228600" indent="-228600">
              <a:buAutoNum type="arabicParenR"/>
            </a:pPr>
            <a:r>
              <a:rPr lang="en-US" baseline="0" dirty="0" err="1" smtClean="0"/>
              <a:t>Dabaard</a:t>
            </a:r>
            <a:endParaRPr lang="en-US" baseline="0" dirty="0" smtClean="0"/>
          </a:p>
          <a:p>
            <a:pPr marL="228600" indent="-228600">
              <a:buAutoNum type="arabicParenR"/>
            </a:pPr>
            <a:r>
              <a:rPr lang="en-US" baseline="0" dirty="0" err="1" smtClean="0"/>
              <a:t>Agp</a:t>
            </a:r>
            <a:endParaRPr lang="en-US" baseline="0" dirty="0" smtClean="0"/>
          </a:p>
          <a:p>
            <a:pPr marL="228600" indent="-228600">
              <a:buAutoNum type="arabicParenR"/>
            </a:pPr>
            <a:r>
              <a:rPr lang="en-US" baseline="0" dirty="0" smtClean="0"/>
              <a:t>How personalized nutrition can help</a:t>
            </a:r>
          </a:p>
          <a:p>
            <a:pPr marL="228600" indent="-228600">
              <a:buAutoNum type="arabicParenR"/>
            </a:pPr>
            <a:r>
              <a:rPr lang="en-US" baseline="0" dirty="0" err="1" smtClean="0"/>
              <a:t>Pharmacogenomics</a:t>
            </a:r>
            <a:r>
              <a:rPr lang="en-US" baseline="0" dirty="0" smtClean="0"/>
              <a:t> view of ARDs</a:t>
            </a:r>
          </a:p>
          <a:p>
            <a:pPr marL="228600" indent="-228600">
              <a:buAutoNum type="arabicParenR"/>
            </a:pPr>
            <a:endParaRPr lang="en-US" baseline="0" dirty="0" smtClean="0"/>
          </a:p>
          <a:p>
            <a:pPr marL="228600" indent="-228600">
              <a:buNone/>
            </a:pPr>
            <a:r>
              <a:rPr lang="en-US" baseline="0" dirty="0" smtClean="0"/>
              <a:t>Lastly – I would be talking on the Integration of all these approaches by taking a case </a:t>
            </a:r>
            <a:r>
              <a:rPr lang="en-US" baseline="0" dirty="0" err="1" smtClean="0"/>
              <a:t>eg</a:t>
            </a:r>
            <a:r>
              <a:rPr lang="en-US" baseline="0" dirty="0" smtClean="0"/>
              <a:t>. – what’s the way forward!</a:t>
            </a:r>
            <a:endParaRPr lang="en-US" dirty="0" smtClean="0"/>
          </a:p>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What is ageing? Let me ask this audience..Who wants to age? Not many..why?? But we all know, ageing is inevitable..we are all perhaps apprehensive about the </a:t>
            </a:r>
            <a:r>
              <a:rPr lang="en-US" sz="1200" b="0" i="0" kern="1200" dirty="0" smtClean="0">
                <a:solidFill>
                  <a:schemeClr val="tx1"/>
                </a:solidFill>
                <a:latin typeface="+mn-lt"/>
                <a:ea typeface="+mn-ea"/>
                <a:cs typeface="+mn-cs"/>
              </a:rPr>
              <a:t>consequences of aging, which may</a:t>
            </a:r>
            <a:r>
              <a:rPr lang="en-US" sz="1200" b="0" i="0" kern="1200" baseline="0" dirty="0" smtClean="0">
                <a:solidFill>
                  <a:schemeClr val="tx1"/>
                </a:solidFill>
                <a:latin typeface="+mn-lt"/>
                <a:ea typeface="+mn-ea"/>
                <a:cs typeface="+mn-cs"/>
              </a:rPr>
              <a:t> be </a:t>
            </a:r>
            <a:r>
              <a:rPr lang="en-US" sz="1200" b="0" i="0" kern="1200" dirty="0" smtClean="0">
                <a:solidFill>
                  <a:schemeClr val="tx1"/>
                </a:solidFill>
                <a:latin typeface="+mn-lt"/>
                <a:ea typeface="+mn-ea"/>
                <a:cs typeface="+mn-cs"/>
              </a:rPr>
              <a:t>psychological</a:t>
            </a:r>
            <a:r>
              <a:rPr lang="en-US" sz="1200" b="0" i="0" kern="1200" baseline="0" dirty="0" smtClean="0">
                <a:solidFill>
                  <a:schemeClr val="tx1"/>
                </a:solidFill>
                <a:latin typeface="+mn-lt"/>
                <a:ea typeface="+mn-ea"/>
                <a:cs typeface="+mn-cs"/>
              </a:rPr>
              <a:t> or</a:t>
            </a:r>
            <a:r>
              <a:rPr lang="en-US" sz="1200" b="0" i="0" kern="1200" dirty="0" smtClean="0">
                <a:solidFill>
                  <a:schemeClr val="tx1"/>
                </a:solidFill>
                <a:latin typeface="+mn-lt"/>
                <a:ea typeface="+mn-ea"/>
                <a:cs typeface="+mn-cs"/>
              </a:rPr>
              <a:t> physical, and  the concurrent diseases associated with ageing like high blood pressure, diabetes and depression. All these changes severely impact on a person's sense of well-being, as well as severely restrict his ability to contribute to his family and society in terms of productivity and general usefulness. If not addressed, a large reservoir of human talent in the age group (from 55 to 80 years old) may become unproductive. In the worst case, they become a burden not only to themselves but to their families and society.</a:t>
            </a:r>
            <a:endParaRPr lang="en-US" sz="1200" b="0" i="0" kern="1200" baseline="0" dirty="0" smtClean="0">
              <a:solidFill>
                <a:schemeClr val="tx1"/>
              </a:solidFill>
              <a:latin typeface="+mn-lt"/>
              <a:ea typeface="+mn-ea"/>
              <a:cs typeface="+mn-cs"/>
            </a:endParaRPr>
          </a:p>
          <a:p>
            <a:endParaRPr lang="en-US" sz="1200" b="0" i="0" kern="1200" baseline="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5C48B12-6964-44AE-9E2E-8EDA80C2F0A1}" type="slidenum">
              <a:rPr lang="en-US" smtClean="0"/>
              <a:pPr/>
              <a:t>5</a:t>
            </a:fld>
            <a:endParaRPr lang="en-US"/>
          </a:p>
        </p:txBody>
      </p:sp>
    </p:spTree>
    <p:extLst>
      <p:ext uri="{BB962C8B-B14F-4D97-AF65-F5344CB8AC3E}">
        <p14:creationId xmlns:p14="http://schemas.microsoft.com/office/powerpoint/2010/main" val="3859976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To add to it, Life expectancy is increasing, and at a faster pace than what the statisticians call "healthy life expectancy". That means we are living longer, but also that we are living longer in poor health. </a:t>
            </a: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The graph on the right illustrates how the occurrence rate of the diseases start increasing as we start to age with effects clearly visible after the age of 40.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Multiple biochemical processes contribute</a:t>
            </a:r>
            <a:r>
              <a:rPr lang="en-US" sz="1200" b="0" i="0" kern="1200" baseline="0" dirty="0" smtClean="0">
                <a:solidFill>
                  <a:schemeClr val="tx1"/>
                </a:solidFill>
                <a:latin typeface="+mn-lt"/>
                <a:ea typeface="+mn-ea"/>
                <a:cs typeface="+mn-cs"/>
              </a:rPr>
              <a:t> and as a </a:t>
            </a:r>
            <a:r>
              <a:rPr lang="en-US" sz="1200" b="0" i="0" kern="1200" dirty="0" smtClean="0">
                <a:solidFill>
                  <a:schemeClr val="tx1"/>
                </a:solidFill>
                <a:latin typeface="+mn-lt"/>
                <a:ea typeface="+mn-ea"/>
                <a:cs typeface="+mn-cs"/>
              </a:rPr>
              <a:t>result, these processes build up over time, and only late in life result into pathologies.</a:t>
            </a: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5C48B12-6964-44AE-9E2E-8EDA80C2F0A1}" type="slidenum">
              <a:rPr lang="en-US" smtClean="0"/>
              <a:pPr/>
              <a:t>6</a:t>
            </a:fld>
            <a:endParaRPr lang="en-US"/>
          </a:p>
        </p:txBody>
      </p:sp>
    </p:spTree>
    <p:extLst>
      <p:ext uri="{BB962C8B-B14F-4D97-AF65-F5344CB8AC3E}">
        <p14:creationId xmlns:p14="http://schemas.microsoft.com/office/powerpoint/2010/main" val="1467024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What is the reason for the above?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Ageing is a </a:t>
            </a:r>
            <a:r>
              <a:rPr lang="en-US" sz="1200" b="0" i="0" kern="1200" dirty="0" err="1" smtClean="0">
                <a:solidFill>
                  <a:schemeClr val="tx1"/>
                </a:solidFill>
                <a:latin typeface="+mn-lt"/>
                <a:ea typeface="+mn-ea"/>
                <a:cs typeface="+mn-cs"/>
              </a:rPr>
              <a:t>multifactorial</a:t>
            </a:r>
            <a:r>
              <a:rPr lang="en-US" sz="1200" b="0" i="0" kern="1200" dirty="0" smtClean="0">
                <a:solidFill>
                  <a:schemeClr val="tx1"/>
                </a:solidFill>
                <a:latin typeface="+mn-lt"/>
                <a:ea typeface="+mn-ea"/>
                <a:cs typeface="+mn-cs"/>
              </a:rPr>
              <a:t> process that is determined by genetic and environmental factors</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that affect most physiological pathways.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The environmental conditions (stress, pesticides), individual genotype (genomic and mitochondrial DNA) and stochastic factors can induce genetic and epigenetic alterations that cause a decline in somatic stem cell function that can be the origin of metabolic, degenerative diseases, cancer and ageing in the individuals.</a:t>
            </a:r>
            <a:endParaRPr lang="en-US" dirty="0" smtClean="0"/>
          </a:p>
          <a:p>
            <a:endParaRPr lang="en-US" dirty="0" smtClean="0"/>
          </a:p>
          <a:p>
            <a:r>
              <a:rPr lang="en-US" dirty="0" smtClean="0"/>
              <a:t>Healthy ageing --- </a:t>
            </a:r>
            <a:r>
              <a:rPr lang="en-US" baseline="0" dirty="0" smtClean="0"/>
              <a:t>That’s what we are trying to address through our holistic approach.</a:t>
            </a:r>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7</a:t>
            </a:fld>
            <a:endParaRPr lang="en-US"/>
          </a:p>
        </p:txBody>
      </p:sp>
    </p:spTree>
    <p:extLst>
      <p:ext uri="{BB962C8B-B14F-4D97-AF65-F5344CB8AC3E}">
        <p14:creationId xmlns:p14="http://schemas.microsoft.com/office/powerpoint/2010/main" val="3688090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smtClean="0">
                <a:solidFill>
                  <a:schemeClr val="tx1"/>
                </a:solidFill>
                <a:latin typeface="+mn-lt"/>
                <a:ea typeface="+mn-ea"/>
                <a:cs typeface="+mn-cs"/>
              </a:rPr>
              <a:t>This greatest challenge faced by our ageing population arises due to the variations - in the disease incidence, prognosis, therapeutic response and toxicity -which have been attributed to the complex interplay of genetic variability and environmental factors. Thus, understanding the etiology of ageing, ARDs and hence the investigation of the genetic markers responsible for variation in the individuals response to disease incidence, therapeutic response and lifestyle have been of paramount importance. </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With the advent in the field of genomics and computing, a lot of biological information on the genetic and environmental components of aging and ARDs have been generated, however, the studies integrating diverse information to better off in our ability to treat and prevent age-related diseases are lacking. In this regard, we have made an attempt to address certain aspects of aging and ARDs puzzle using an integrated computational approach. Using the manually </a:t>
            </a:r>
            <a:r>
              <a:rPr lang="en-US" sz="1200" b="1" kern="1200" dirty="0" err="1" smtClean="0">
                <a:solidFill>
                  <a:schemeClr val="tx1"/>
                </a:solidFill>
                <a:latin typeface="+mn-lt"/>
                <a:ea typeface="+mn-ea"/>
                <a:cs typeface="+mn-cs"/>
              </a:rPr>
              <a:t>curated</a:t>
            </a:r>
            <a:r>
              <a:rPr lang="en-US" sz="1200" b="1" kern="1200" dirty="0" smtClean="0">
                <a:solidFill>
                  <a:schemeClr val="tx1"/>
                </a:solidFill>
                <a:latin typeface="+mn-lt"/>
                <a:ea typeface="+mn-ea"/>
                <a:cs typeface="+mn-cs"/>
              </a:rPr>
              <a:t> information from our in-house databases on the genetic variants associated with ARDs (</a:t>
            </a:r>
            <a:r>
              <a:rPr lang="en-US" sz="1200" b="1" kern="1200" dirty="0" err="1" smtClean="0">
                <a:solidFill>
                  <a:schemeClr val="tx1"/>
                </a:solidFill>
                <a:latin typeface="+mn-lt"/>
                <a:ea typeface="+mn-ea"/>
                <a:cs typeface="+mn-cs"/>
              </a:rPr>
              <a:t>dbAARD</a:t>
            </a:r>
            <a:r>
              <a:rPr lang="en-US" sz="1200" b="1" kern="1200" dirty="0" smtClean="0">
                <a:solidFill>
                  <a:schemeClr val="tx1"/>
                </a:solidFill>
                <a:latin typeface="+mn-lt"/>
                <a:ea typeface="+mn-ea"/>
                <a:cs typeface="+mn-cs"/>
              </a:rPr>
              <a:t>), genetic variants modulating the drug response (</a:t>
            </a:r>
            <a:r>
              <a:rPr lang="en-US" sz="1200" b="1" kern="1200" dirty="0" err="1" smtClean="0">
                <a:solidFill>
                  <a:schemeClr val="tx1"/>
                </a:solidFill>
                <a:latin typeface="+mn-lt"/>
                <a:ea typeface="+mn-ea"/>
                <a:cs typeface="+mn-cs"/>
              </a:rPr>
              <a:t>dbPGX</a:t>
            </a:r>
            <a:r>
              <a:rPr lang="en-US" sz="1200" b="1" kern="1200" dirty="0" smtClean="0">
                <a:solidFill>
                  <a:schemeClr val="tx1"/>
                </a:solidFill>
                <a:latin typeface="+mn-lt"/>
                <a:ea typeface="+mn-ea"/>
                <a:cs typeface="+mn-cs"/>
              </a:rPr>
              <a:t>) and the polymorphisms interacting with diet (</a:t>
            </a:r>
            <a:r>
              <a:rPr lang="en-US" sz="1200" b="1" kern="1200" dirty="0" err="1" smtClean="0">
                <a:solidFill>
                  <a:schemeClr val="tx1"/>
                </a:solidFill>
                <a:latin typeface="+mn-lt"/>
                <a:ea typeface="+mn-ea"/>
                <a:cs typeface="+mn-cs"/>
              </a:rPr>
              <a:t>NutriGene</a:t>
            </a:r>
            <a:r>
              <a:rPr lang="en-US" sz="1200" b="1" kern="1200" dirty="0" smtClean="0">
                <a:solidFill>
                  <a:schemeClr val="tx1"/>
                </a:solidFill>
                <a:latin typeface="+mn-lt"/>
                <a:ea typeface="+mn-ea"/>
                <a:cs typeface="+mn-cs"/>
              </a:rPr>
              <a:t>) and using computational tools (such as AGP) and network analysis approach we have tried to connect the distinct spots in the space to form an informative pattern to solve the maze of human aging and ARDs. </a:t>
            </a:r>
          </a:p>
          <a:p>
            <a:endParaRPr lang="en-US" dirty="0" smtClean="0"/>
          </a:p>
          <a:p>
            <a:r>
              <a:rPr lang="en-US" dirty="0" smtClean="0"/>
              <a:t>[***</a:t>
            </a:r>
          </a:p>
          <a:p>
            <a:r>
              <a:rPr lang="en-US" dirty="0" smtClean="0"/>
              <a:t>Data-driven</a:t>
            </a:r>
            <a:r>
              <a:rPr lang="en-US" baseline="0" dirty="0" smtClean="0"/>
              <a:t> approach. </a:t>
            </a:r>
          </a:p>
          <a:p>
            <a:r>
              <a:rPr lang="en-US" sz="1200" kern="1200" dirty="0" smtClean="0">
                <a:solidFill>
                  <a:schemeClr val="tx1"/>
                </a:solidFill>
                <a:effectLst/>
                <a:latin typeface="+mn-lt"/>
                <a:ea typeface="+mn-ea"/>
                <a:cs typeface="+mn-cs"/>
              </a:rPr>
              <a:t>A person’s genetic make-up plays a crucial role in the process of aging and determines how successfully an individual reaches old age.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Several public domain databases contain information on phenotype associated mutations. Also now</a:t>
            </a:r>
            <a:r>
              <a:rPr lang="en-US" sz="1200" kern="1200" baseline="0" dirty="0" smtClean="0">
                <a:solidFill>
                  <a:schemeClr val="tx1"/>
                </a:solidFill>
                <a:effectLst/>
                <a:latin typeface="+mn-lt"/>
                <a:ea typeface="+mn-ea"/>
                <a:cs typeface="+mn-cs"/>
              </a:rPr>
              <a:t> with GWAS many studies are conducted around the globe how different dietary interventions interact with different genotypes. </a:t>
            </a:r>
            <a:r>
              <a:rPr lang="en-US" sz="1200" kern="1200" dirty="0" smtClean="0">
                <a:solidFill>
                  <a:schemeClr val="tx1"/>
                </a:solidFill>
                <a:effectLst/>
                <a:latin typeface="+mn-lt"/>
                <a:ea typeface="+mn-ea"/>
                <a:cs typeface="+mn-cs"/>
              </a:rPr>
              <a:t> Lots of studies are revealing the importance</a:t>
            </a:r>
            <a:r>
              <a:rPr lang="en-US" sz="1200" kern="1200" baseline="0" dirty="0" smtClean="0">
                <a:solidFill>
                  <a:schemeClr val="tx1"/>
                </a:solidFill>
                <a:effectLst/>
                <a:latin typeface="+mn-lt"/>
                <a:ea typeface="+mn-ea"/>
                <a:cs typeface="+mn-cs"/>
              </a:rPr>
              <a:t> of giving drugs based on </a:t>
            </a:r>
            <a:r>
              <a:rPr lang="en-US" sz="1200" kern="1200" baseline="0" dirty="0" err="1" smtClean="0">
                <a:solidFill>
                  <a:schemeClr val="tx1"/>
                </a:solidFill>
                <a:effectLst/>
                <a:latin typeface="+mn-lt"/>
                <a:ea typeface="+mn-ea"/>
                <a:cs typeface="+mn-cs"/>
              </a:rPr>
              <a:t>indivdduals</a:t>
            </a:r>
            <a:r>
              <a:rPr lang="en-US" sz="1200" kern="1200" baseline="0" dirty="0" smtClean="0">
                <a:solidFill>
                  <a:schemeClr val="tx1"/>
                </a:solidFill>
                <a:effectLst/>
                <a:latin typeface="+mn-lt"/>
                <a:ea typeface="+mn-ea"/>
                <a:cs typeface="+mn-cs"/>
              </a:rPr>
              <a:t> genotype (</a:t>
            </a:r>
            <a:r>
              <a:rPr lang="en-US" sz="1200" kern="1200" baseline="0" dirty="0" err="1" smtClean="0">
                <a:solidFill>
                  <a:schemeClr val="tx1"/>
                </a:solidFill>
                <a:effectLst/>
                <a:latin typeface="+mn-lt"/>
                <a:ea typeface="+mn-ea"/>
                <a:cs typeface="+mn-cs"/>
              </a:rPr>
              <a:t>pharmacogenomics</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But there is no dedicated databases</a:t>
            </a:r>
            <a:r>
              <a:rPr lang="en-US" sz="1200" kern="1200" baseline="0" dirty="0" smtClean="0">
                <a:solidFill>
                  <a:schemeClr val="tx1"/>
                </a:solidFill>
                <a:effectLst/>
                <a:latin typeface="+mn-lt"/>
                <a:ea typeface="+mn-ea"/>
                <a:cs typeface="+mn-cs"/>
              </a:rPr>
              <a:t> which houses these information in an organized way for all the diseases and specifically ARDs.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Thus we have made an effort to develop three databases that houses information on genetic polymorphisms associated with various ARDs (</a:t>
            </a:r>
            <a:r>
              <a:rPr lang="en-US" sz="1200" kern="1200" baseline="0" dirty="0" err="1" smtClean="0">
                <a:solidFill>
                  <a:schemeClr val="tx1"/>
                </a:solidFill>
                <a:effectLst/>
                <a:latin typeface="+mn-lt"/>
                <a:ea typeface="+mn-ea"/>
                <a:cs typeface="+mn-cs"/>
              </a:rPr>
              <a:t>dbAARD</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9</a:t>
            </a:fld>
            <a:endParaRPr lang="en-US"/>
          </a:p>
        </p:txBody>
      </p:sp>
    </p:spTree>
    <p:extLst>
      <p:ext uri="{BB962C8B-B14F-4D97-AF65-F5344CB8AC3E}">
        <p14:creationId xmlns:p14="http://schemas.microsoft.com/office/powerpoint/2010/main" val="4088341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10</a:t>
            </a:fld>
            <a:endParaRPr lang="en-US"/>
          </a:p>
        </p:txBody>
      </p:sp>
    </p:spTree>
    <p:extLst>
      <p:ext uri="{BB962C8B-B14F-4D97-AF65-F5344CB8AC3E}">
        <p14:creationId xmlns:p14="http://schemas.microsoft.com/office/powerpoint/2010/main" val="4088341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000066"/>
                </a:solidFill>
                <a:latin typeface="Garamond" pitchFamily="18" charset="0"/>
                <a:cs typeface="Times New Roman" pitchFamily="18" charset="0"/>
              </a:rPr>
              <a:t>It catalogues disease-SNP associations asserted in GWAS reports, from various publicly available databases like the NHGRI GWAS catalogue, GWAS Central, OMIM, HGMD and others, as well as literature searches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rgbClr val="000066"/>
              </a:solidFill>
              <a:latin typeface="Garamond"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000066"/>
                </a:solidFill>
                <a:latin typeface="Garamond" pitchFamily="18" charset="0"/>
                <a:cs typeface="Times New Roman" pitchFamily="18" charset="0"/>
              </a:rPr>
              <a:t>Mining the database for biologically meaningful information keeping these points in mind is likely to reveal hitherto unknown facts about the underlying causes of Age-Related Disorders.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rgbClr val="000066"/>
              </a:solidFill>
              <a:latin typeface="Garamond"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11</a:t>
            </a:fld>
            <a:endParaRPr lang="en-US"/>
          </a:p>
        </p:txBody>
      </p:sp>
    </p:spTree>
    <p:extLst>
      <p:ext uri="{BB962C8B-B14F-4D97-AF65-F5344CB8AC3E}">
        <p14:creationId xmlns:p14="http://schemas.microsoft.com/office/powerpoint/2010/main" val="1605699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interface</a:t>
            </a:r>
            <a:r>
              <a:rPr lang="en-US" baseline="0" dirty="0" smtClean="0"/>
              <a:t> discussion. Homepage. Go to query form . Select the filter based on disease class or disease or gene or </a:t>
            </a:r>
            <a:r>
              <a:rPr lang="en-US" baseline="0" dirty="0" err="1" smtClean="0"/>
              <a:t>rsIDs</a:t>
            </a:r>
            <a:r>
              <a:rPr lang="en-US" baseline="0" dirty="0" smtClean="0"/>
              <a:t>. Then select the attributes based on what information is required in the result page.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Each entry in </a:t>
            </a:r>
            <a:r>
              <a:rPr lang="en-US" sz="1200" kern="1200" dirty="0" err="1" smtClean="0">
                <a:solidFill>
                  <a:schemeClr val="tx1"/>
                </a:solidFill>
                <a:effectLst/>
                <a:latin typeface="+mn-lt"/>
                <a:ea typeface="+mn-ea"/>
                <a:cs typeface="+mn-cs"/>
              </a:rPr>
              <a:t>dbAARD</a:t>
            </a:r>
            <a:r>
              <a:rPr lang="en-US" sz="1200" kern="1200" dirty="0" smtClean="0">
                <a:solidFill>
                  <a:schemeClr val="tx1"/>
                </a:solidFill>
                <a:effectLst/>
                <a:latin typeface="+mn-lt"/>
                <a:ea typeface="+mn-ea"/>
                <a:cs typeface="+mn-cs"/>
              </a:rPr>
              <a:t> contains the information on SNP, the associated disease, p-value assigned to the association, the odd ratio of the disease-SNP association and the literature reference. It also contains information on ethnicity which describes the ethnic group on which the study was carried out, geographical location in which the study was conducted and if large number of countries were involved in the study then the location has been considered as Mixed. Further, information about gene, chromosome, type of SNP, location of SNP on gene (such as </a:t>
            </a:r>
            <a:r>
              <a:rPr lang="en-US" sz="1200" kern="1200" dirty="0" err="1" smtClean="0">
                <a:solidFill>
                  <a:schemeClr val="tx1"/>
                </a:solidFill>
                <a:effectLst/>
                <a:latin typeface="+mn-lt"/>
                <a:ea typeface="+mn-ea"/>
                <a:cs typeface="+mn-cs"/>
              </a:rPr>
              <a:t>exon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intron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intergenic</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untranslated</a:t>
            </a:r>
            <a:r>
              <a:rPr lang="en-US" sz="1200" kern="1200" dirty="0" smtClean="0">
                <a:solidFill>
                  <a:schemeClr val="tx1"/>
                </a:solidFill>
                <a:effectLst/>
                <a:latin typeface="+mn-lt"/>
                <a:ea typeface="+mn-ea"/>
                <a:cs typeface="+mn-cs"/>
              </a:rPr>
              <a:t> region), reference/mutant nucleotide and amino acid and protein change location has also been included.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12</a:t>
            </a:fld>
            <a:endParaRPr lang="en-US"/>
          </a:p>
        </p:txBody>
      </p:sp>
    </p:spTree>
    <p:extLst>
      <p:ext uri="{BB962C8B-B14F-4D97-AF65-F5344CB8AC3E}">
        <p14:creationId xmlns:p14="http://schemas.microsoft.com/office/powerpoint/2010/main" val="2805533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a:t>
            </a:r>
            <a:r>
              <a:rPr lang="en-US" baseline="0" dirty="0" smtClean="0"/>
              <a:t> are some of the statistics of </a:t>
            </a:r>
            <a:r>
              <a:rPr lang="en-US" baseline="0" dirty="0" err="1" smtClean="0"/>
              <a:t>dbAARD</a:t>
            </a:r>
            <a:r>
              <a:rPr lang="en-US" baseline="0" dirty="0" smtClean="0"/>
              <a:t> data.</a:t>
            </a:r>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13</a:t>
            </a:fld>
            <a:endParaRPr lang="en-US"/>
          </a:p>
        </p:txBody>
      </p:sp>
    </p:spTree>
    <p:extLst>
      <p:ext uri="{BB962C8B-B14F-4D97-AF65-F5344CB8AC3E}">
        <p14:creationId xmlns:p14="http://schemas.microsoft.com/office/powerpoint/2010/main" val="2414117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Clearly shows the distribution of genes and SNPs among</a:t>
            </a:r>
            <a:r>
              <a:rPr lang="en-US" baseline="0" dirty="0" smtClean="0"/>
              <a:t> various ARDs. Most genes and SNPs lead to cancer. </a:t>
            </a:r>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14</a:t>
            </a:fld>
            <a:endParaRPr lang="en-US"/>
          </a:p>
        </p:txBody>
      </p:sp>
    </p:spTree>
    <p:extLst>
      <p:ext uri="{BB962C8B-B14F-4D97-AF65-F5344CB8AC3E}">
        <p14:creationId xmlns:p14="http://schemas.microsoft.com/office/powerpoint/2010/main" val="3785732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15</a:t>
            </a:fld>
            <a:endParaRPr lang="en-US"/>
          </a:p>
        </p:txBody>
      </p:sp>
    </p:spTree>
    <p:extLst>
      <p:ext uri="{BB962C8B-B14F-4D97-AF65-F5344CB8AC3E}">
        <p14:creationId xmlns:p14="http://schemas.microsoft.com/office/powerpoint/2010/main" val="1429088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u="sng" kern="1200" dirty="0" smtClean="0">
                <a:solidFill>
                  <a:schemeClr val="tx1"/>
                </a:solidFill>
                <a:latin typeface="+mn-lt"/>
                <a:ea typeface="+mn-ea"/>
                <a:cs typeface="+mn-cs"/>
              </a:rPr>
              <a:t>Step 1: Construction of Dataset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data regarding genes involved in Age related disorders were retrieved from the developed database (</a:t>
            </a:r>
            <a:r>
              <a:rPr lang="en-US" sz="1200" kern="1200" dirty="0" err="1" smtClean="0">
                <a:solidFill>
                  <a:schemeClr val="tx1"/>
                </a:solidFill>
                <a:latin typeface="+mn-lt"/>
                <a:ea typeface="+mn-ea"/>
                <a:cs typeface="+mn-cs"/>
              </a:rPr>
              <a:t>dbAARD</a:t>
            </a:r>
            <a:r>
              <a:rPr lang="en-US" sz="1200" kern="1200" dirty="0" smtClean="0">
                <a:solidFill>
                  <a:schemeClr val="tx1"/>
                </a:solidFill>
                <a:latin typeface="+mn-lt"/>
                <a:ea typeface="+mn-ea"/>
                <a:cs typeface="+mn-cs"/>
              </a:rPr>
              <a:t>) and duplicate entries were removed. The genes thus obtained were mapped to </a:t>
            </a:r>
            <a:r>
              <a:rPr lang="en-US" sz="1200" kern="1200" dirty="0" err="1" smtClean="0">
                <a:solidFill>
                  <a:schemeClr val="tx1"/>
                </a:solidFill>
                <a:latin typeface="+mn-lt"/>
                <a:ea typeface="+mn-ea"/>
                <a:cs typeface="+mn-cs"/>
              </a:rPr>
              <a:t>UniProt</a:t>
            </a:r>
            <a:r>
              <a:rPr lang="en-US" sz="1200" kern="1200" dirty="0" smtClean="0">
                <a:solidFill>
                  <a:schemeClr val="tx1"/>
                </a:solidFill>
                <a:latin typeface="+mn-lt"/>
                <a:ea typeface="+mn-ea"/>
                <a:cs typeface="+mn-cs"/>
              </a:rPr>
              <a:t> IDs. The rest of the known human genes not present </a:t>
            </a:r>
            <a:r>
              <a:rPr lang="en-US" sz="1200" kern="1200" dirty="0" err="1" smtClean="0">
                <a:solidFill>
                  <a:schemeClr val="tx1"/>
                </a:solidFill>
                <a:latin typeface="+mn-lt"/>
                <a:ea typeface="+mn-ea"/>
                <a:cs typeface="+mn-cs"/>
              </a:rPr>
              <a:t>dbAARD</a:t>
            </a:r>
            <a:r>
              <a:rPr lang="en-US" sz="1200" kern="1200" dirty="0" smtClean="0">
                <a:solidFill>
                  <a:schemeClr val="tx1"/>
                </a:solidFill>
                <a:latin typeface="+mn-lt"/>
                <a:ea typeface="+mn-ea"/>
                <a:cs typeface="+mn-cs"/>
              </a:rPr>
              <a:t> were treated as non-ARD genes.</a:t>
            </a:r>
          </a:p>
          <a:p>
            <a:endParaRPr lang="en-US" sz="1200" kern="1200" dirty="0" smtClean="0">
              <a:solidFill>
                <a:schemeClr val="tx1"/>
              </a:solidFill>
              <a:latin typeface="+mn-lt"/>
              <a:ea typeface="+mn-ea"/>
              <a:cs typeface="+mn-cs"/>
            </a:endParaRPr>
          </a:p>
          <a:p>
            <a:r>
              <a:rPr lang="en-US" sz="1200" b="1" u="sng" kern="1200" dirty="0" smtClean="0">
                <a:solidFill>
                  <a:schemeClr val="tx1"/>
                </a:solidFill>
                <a:latin typeface="+mn-lt"/>
                <a:ea typeface="+mn-ea"/>
                <a:cs typeface="+mn-cs"/>
              </a:rPr>
              <a:t>Step 2: Attribute Selection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For the model building, we included sequence based and physiochemical based features along with the </a:t>
            </a:r>
            <a:r>
              <a:rPr lang="en-US" sz="1200" b="1" kern="1200" dirty="0" err="1" smtClean="0">
                <a:solidFill>
                  <a:schemeClr val="tx1"/>
                </a:solidFill>
                <a:latin typeface="+mn-lt"/>
                <a:ea typeface="+mn-ea"/>
                <a:cs typeface="+mn-cs"/>
              </a:rPr>
              <a:t>subcellular</a:t>
            </a:r>
            <a:r>
              <a:rPr lang="en-US" sz="1200" b="1" kern="1200" dirty="0" smtClean="0">
                <a:solidFill>
                  <a:schemeClr val="tx1"/>
                </a:solidFill>
                <a:latin typeface="+mn-lt"/>
                <a:ea typeface="+mn-ea"/>
                <a:cs typeface="+mn-cs"/>
              </a:rPr>
              <a:t> localization and network topology information of proteins</a:t>
            </a:r>
            <a:r>
              <a:rPr lang="en-US" sz="1200" kern="1200" dirty="0" smtClean="0">
                <a:solidFill>
                  <a:schemeClr val="tx1"/>
                </a:solidFill>
                <a:latin typeface="+mn-lt"/>
                <a:ea typeface="+mn-ea"/>
                <a:cs typeface="+mn-cs"/>
              </a:rPr>
              <a:t>. Protein sequences of all the human proteins were retrieved from </a:t>
            </a:r>
            <a:r>
              <a:rPr lang="en-US" sz="1200" kern="1200" dirty="0" err="1" smtClean="0">
                <a:solidFill>
                  <a:schemeClr val="tx1"/>
                </a:solidFill>
                <a:latin typeface="+mn-lt"/>
                <a:ea typeface="+mn-ea"/>
                <a:cs typeface="+mn-cs"/>
              </a:rPr>
              <a:t>UniProt</a:t>
            </a:r>
            <a:r>
              <a:rPr lang="en-US" sz="1200" kern="1200" dirty="0" smtClean="0">
                <a:solidFill>
                  <a:schemeClr val="tx1"/>
                </a:solidFill>
                <a:latin typeface="+mn-lt"/>
                <a:ea typeface="+mn-ea"/>
                <a:cs typeface="+mn-cs"/>
              </a:rPr>
              <a:t>. The sequence based parameters such as amino acid composition and physiochemical properties like </a:t>
            </a:r>
            <a:r>
              <a:rPr lang="en-US" sz="1200" kern="1200" dirty="0" err="1" smtClean="0">
                <a:solidFill>
                  <a:schemeClr val="tx1"/>
                </a:solidFill>
                <a:latin typeface="+mn-lt"/>
                <a:ea typeface="+mn-ea"/>
                <a:cs typeface="+mn-cs"/>
              </a:rPr>
              <a:t>hydrophobicity</a:t>
            </a:r>
            <a:r>
              <a:rPr lang="en-US" sz="1200" kern="1200" dirty="0" smtClean="0">
                <a:solidFill>
                  <a:schemeClr val="tx1"/>
                </a:solidFill>
                <a:latin typeface="+mn-lt"/>
                <a:ea typeface="+mn-ea"/>
                <a:cs typeface="+mn-cs"/>
              </a:rPr>
              <a:t>, normalized van </a:t>
            </a:r>
            <a:r>
              <a:rPr lang="en-US" sz="1200" kern="1200" dirty="0" err="1" smtClean="0">
                <a:solidFill>
                  <a:schemeClr val="tx1"/>
                </a:solidFill>
                <a:latin typeface="+mn-lt"/>
                <a:ea typeface="+mn-ea"/>
                <a:cs typeface="+mn-cs"/>
              </a:rPr>
              <a:t>der</a:t>
            </a:r>
            <a:r>
              <a:rPr lang="en-US" sz="1200" kern="1200" dirty="0" smtClean="0">
                <a:solidFill>
                  <a:schemeClr val="tx1"/>
                </a:solidFill>
                <a:latin typeface="+mn-lt"/>
                <a:ea typeface="+mn-ea"/>
                <a:cs typeface="+mn-cs"/>
              </a:rPr>
              <a:t> Waals volume, polarity, charge, secondary structure, solvent accessibility, </a:t>
            </a:r>
            <a:r>
              <a:rPr lang="en-US" sz="1200" kern="1200" dirty="0" err="1" smtClean="0">
                <a:solidFill>
                  <a:schemeClr val="tx1"/>
                </a:solidFill>
                <a:latin typeface="+mn-lt"/>
                <a:ea typeface="+mn-ea"/>
                <a:cs typeface="+mn-cs"/>
              </a:rPr>
              <a:t>polarizability</a:t>
            </a:r>
            <a:r>
              <a:rPr lang="en-US" sz="1200" kern="1200" dirty="0" smtClean="0">
                <a:solidFill>
                  <a:schemeClr val="tx1"/>
                </a:solidFill>
                <a:latin typeface="+mn-lt"/>
                <a:ea typeface="+mn-ea"/>
                <a:cs typeface="+mn-cs"/>
              </a:rPr>
              <a:t> etc. were calculated using </a:t>
            </a:r>
            <a:r>
              <a:rPr lang="en-US" sz="1200" b="1" kern="1200" dirty="0" smtClean="0">
                <a:solidFill>
                  <a:schemeClr val="tx1"/>
                </a:solidFill>
                <a:latin typeface="+mn-lt"/>
                <a:ea typeface="+mn-ea"/>
                <a:cs typeface="+mn-cs"/>
              </a:rPr>
              <a:t>PROFEAT</a:t>
            </a:r>
            <a:r>
              <a:rPr lang="en-US" sz="1200" kern="1200" dirty="0" smtClean="0">
                <a:solidFill>
                  <a:schemeClr val="tx1"/>
                </a:solidFill>
                <a:latin typeface="+mn-lt"/>
                <a:ea typeface="+mn-ea"/>
                <a:cs typeface="+mn-cs"/>
              </a:rPr>
              <a:t> program. The information on the </a:t>
            </a:r>
            <a:r>
              <a:rPr lang="en-US" sz="1200" kern="1200" dirty="0" err="1" smtClean="0">
                <a:solidFill>
                  <a:schemeClr val="tx1"/>
                </a:solidFill>
                <a:latin typeface="+mn-lt"/>
                <a:ea typeface="+mn-ea"/>
                <a:cs typeface="+mn-cs"/>
              </a:rPr>
              <a:t>subcellular</a:t>
            </a:r>
            <a:r>
              <a:rPr lang="en-US" sz="1200" kern="1200" dirty="0" smtClean="0">
                <a:solidFill>
                  <a:schemeClr val="tx1"/>
                </a:solidFill>
                <a:latin typeface="+mn-lt"/>
                <a:ea typeface="+mn-ea"/>
                <a:cs typeface="+mn-cs"/>
              </a:rPr>
              <a:t> localization of proteins such as cell junction, </a:t>
            </a:r>
            <a:r>
              <a:rPr lang="en-US" sz="1200" kern="1200" dirty="0" err="1" smtClean="0">
                <a:solidFill>
                  <a:schemeClr val="tx1"/>
                </a:solidFill>
                <a:latin typeface="+mn-lt"/>
                <a:ea typeface="+mn-ea"/>
                <a:cs typeface="+mn-cs"/>
              </a:rPr>
              <a:t>centrosome</a:t>
            </a:r>
            <a:r>
              <a:rPr lang="en-US" sz="1200" kern="1200" dirty="0" smtClean="0">
                <a:solidFill>
                  <a:schemeClr val="tx1"/>
                </a:solidFill>
                <a:latin typeface="+mn-lt"/>
                <a:ea typeface="+mn-ea"/>
                <a:cs typeface="+mn-cs"/>
              </a:rPr>
              <a:t>, cytoskeleton, mitochondria, </a:t>
            </a:r>
            <a:r>
              <a:rPr lang="en-US" sz="1200" kern="1200" dirty="0" err="1" smtClean="0">
                <a:solidFill>
                  <a:schemeClr val="tx1"/>
                </a:solidFill>
                <a:latin typeface="+mn-lt"/>
                <a:ea typeface="+mn-ea"/>
                <a:cs typeface="+mn-cs"/>
              </a:rPr>
              <a:t>golgi</a:t>
            </a:r>
            <a:r>
              <a:rPr lang="en-US" sz="1200" kern="1200" dirty="0" smtClean="0">
                <a:solidFill>
                  <a:schemeClr val="tx1"/>
                </a:solidFill>
                <a:latin typeface="+mn-lt"/>
                <a:ea typeface="+mn-ea"/>
                <a:cs typeface="+mn-cs"/>
              </a:rPr>
              <a:t> body, endoplasmic reticulum, nucleus, </a:t>
            </a:r>
            <a:r>
              <a:rPr lang="en-US" sz="1200" kern="1200" dirty="0" err="1" smtClean="0">
                <a:solidFill>
                  <a:schemeClr val="tx1"/>
                </a:solidFill>
                <a:latin typeface="+mn-lt"/>
                <a:ea typeface="+mn-ea"/>
                <a:cs typeface="+mn-cs"/>
              </a:rPr>
              <a:t>lysosome</a:t>
            </a:r>
            <a:r>
              <a:rPr lang="en-US" sz="1200" kern="1200" dirty="0" smtClean="0">
                <a:solidFill>
                  <a:schemeClr val="tx1"/>
                </a:solidFill>
                <a:latin typeface="+mn-lt"/>
                <a:ea typeface="+mn-ea"/>
                <a:cs typeface="+mn-cs"/>
              </a:rPr>
              <a:t>, vesicle was obtained from </a:t>
            </a:r>
            <a:r>
              <a:rPr lang="en-US" sz="1200" b="1" kern="1200" dirty="0" smtClean="0">
                <a:solidFill>
                  <a:schemeClr val="tx1"/>
                </a:solidFill>
                <a:latin typeface="+mn-lt"/>
                <a:ea typeface="+mn-ea"/>
                <a:cs typeface="+mn-cs"/>
              </a:rPr>
              <a:t>The Human Protein Atlas</a:t>
            </a:r>
            <a:r>
              <a:rPr lang="en-US" sz="1200" kern="1200" dirty="0" smtClean="0">
                <a:solidFill>
                  <a:schemeClr val="tx1"/>
                </a:solidFill>
                <a:latin typeface="+mn-lt"/>
                <a:ea typeface="+mn-ea"/>
                <a:cs typeface="+mn-cs"/>
              </a:rPr>
              <a:t>. The proteins whose </a:t>
            </a:r>
            <a:r>
              <a:rPr lang="en-US" sz="1200" kern="1200" dirty="0" err="1" smtClean="0">
                <a:solidFill>
                  <a:schemeClr val="tx1"/>
                </a:solidFill>
                <a:latin typeface="+mn-lt"/>
                <a:ea typeface="+mn-ea"/>
                <a:cs typeface="+mn-cs"/>
              </a:rPr>
              <a:t>subcellular</a:t>
            </a:r>
            <a:r>
              <a:rPr lang="en-US" sz="1200" kern="1200" dirty="0" smtClean="0">
                <a:solidFill>
                  <a:schemeClr val="tx1"/>
                </a:solidFill>
                <a:latin typeface="+mn-lt"/>
                <a:ea typeface="+mn-ea"/>
                <a:cs typeface="+mn-cs"/>
              </a:rPr>
              <a:t> locations were not defined were categorized as unknown. The information about the various network features of protein – protein interaction network such as </a:t>
            </a:r>
            <a:r>
              <a:rPr lang="en-US" sz="1200" kern="1200" dirty="0" err="1" smtClean="0">
                <a:solidFill>
                  <a:schemeClr val="tx1"/>
                </a:solidFill>
                <a:latin typeface="+mn-lt"/>
                <a:ea typeface="+mn-ea"/>
                <a:cs typeface="+mn-cs"/>
              </a:rPr>
              <a:t>betweenness</a:t>
            </a:r>
            <a:r>
              <a:rPr lang="en-US" sz="1200" kern="1200" dirty="0" smtClean="0">
                <a:solidFill>
                  <a:schemeClr val="tx1"/>
                </a:solidFill>
                <a:latin typeface="+mn-lt"/>
                <a:ea typeface="+mn-ea"/>
                <a:cs typeface="+mn-cs"/>
              </a:rPr>
              <a:t> centrality, closeness centrality, degree and cluster coefficient were obtained</a:t>
            </a:r>
            <a:r>
              <a:rPr lang="en-US" sz="1200" b="1" kern="1200" dirty="0" smtClean="0">
                <a:solidFill>
                  <a:schemeClr val="tx1"/>
                </a:solidFill>
                <a:latin typeface="+mn-lt"/>
                <a:ea typeface="+mn-ea"/>
                <a:cs typeface="+mn-cs"/>
              </a:rPr>
              <a:t> by building PPI network in </a:t>
            </a:r>
            <a:r>
              <a:rPr lang="en-US" sz="1200" b="1" kern="1200" dirty="0" err="1" smtClean="0">
                <a:solidFill>
                  <a:schemeClr val="tx1"/>
                </a:solidFill>
                <a:latin typeface="+mn-lt"/>
                <a:ea typeface="+mn-ea"/>
                <a:cs typeface="+mn-cs"/>
              </a:rPr>
              <a:t>Cytoscape</a:t>
            </a:r>
            <a:r>
              <a:rPr lang="en-US" sz="1200" b="1" kern="1200" dirty="0" smtClean="0">
                <a:solidFill>
                  <a:schemeClr val="tx1"/>
                </a:solidFill>
                <a:latin typeface="+mn-lt"/>
                <a:ea typeface="+mn-ea"/>
                <a:cs typeface="+mn-cs"/>
              </a:rPr>
              <a:t> using data retrieved from HIPPIE.</a:t>
            </a:r>
          </a:p>
          <a:p>
            <a:r>
              <a:rPr lang="en-US" sz="1200" kern="1200" dirty="0" smtClean="0">
                <a:solidFill>
                  <a:schemeClr val="tx1"/>
                </a:solidFill>
                <a:latin typeface="+mn-lt"/>
                <a:ea typeface="+mn-ea"/>
                <a:cs typeface="+mn-cs"/>
              </a:rPr>
              <a:t> </a:t>
            </a:r>
          </a:p>
          <a:p>
            <a:r>
              <a:rPr lang="en-US" sz="1200" b="1" u="sng" kern="1200" dirty="0" smtClean="0">
                <a:solidFill>
                  <a:schemeClr val="tx1"/>
                </a:solidFill>
                <a:latin typeface="+mn-lt"/>
                <a:ea typeface="+mn-ea"/>
                <a:cs typeface="+mn-cs"/>
              </a:rPr>
              <a:t>Step 3: Test and Training set formation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2211 genes were ARD - associated and rest 25476 genes </a:t>
            </a:r>
            <a:r>
              <a:rPr lang="en-US" sz="1200" kern="1200" dirty="0" smtClean="0">
                <a:solidFill>
                  <a:schemeClr val="tx1"/>
                </a:solidFill>
                <a:latin typeface="+mn-lt"/>
                <a:ea typeface="+mn-ea"/>
                <a:cs typeface="+mn-cs"/>
              </a:rPr>
              <a:t>were considered as non ARD associated. With a help of </a:t>
            </a:r>
            <a:r>
              <a:rPr lang="en-US" sz="1200" kern="1200" dirty="0" err="1" smtClean="0">
                <a:solidFill>
                  <a:schemeClr val="tx1"/>
                </a:solidFill>
                <a:latin typeface="+mn-lt"/>
                <a:ea typeface="+mn-ea"/>
                <a:cs typeface="+mn-cs"/>
              </a:rPr>
              <a:t>Cygwin</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Cygwin</a:t>
            </a:r>
            <a:r>
              <a:rPr lang="en-US" sz="1200" kern="1200" dirty="0" smtClean="0">
                <a:solidFill>
                  <a:schemeClr val="tx1"/>
                </a:solidFill>
                <a:latin typeface="+mn-lt"/>
                <a:ea typeface="+mn-ea"/>
                <a:cs typeface="+mn-cs"/>
              </a:rPr>
              <a:t> is a distribution of popular GNU and other Open Source tools running on Microsoft Windows) total </a:t>
            </a:r>
            <a:r>
              <a:rPr lang="en-US" sz="1200" b="1" kern="1200" dirty="0" smtClean="0">
                <a:solidFill>
                  <a:schemeClr val="tx1"/>
                </a:solidFill>
                <a:latin typeface="+mn-lt"/>
                <a:ea typeface="+mn-ea"/>
                <a:cs typeface="+mn-cs"/>
              </a:rPr>
              <a:t>11 sets were created that contain 2211 ARD associated and 2211 randomly selected genes from non-ARD genes file.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All the training sets were evaluated in WEKA experimenter (The </a:t>
            </a:r>
            <a:r>
              <a:rPr lang="en-US" sz="1200" kern="1200" dirty="0" err="1" smtClean="0">
                <a:solidFill>
                  <a:schemeClr val="tx1"/>
                </a:solidFill>
                <a:latin typeface="+mn-lt"/>
                <a:ea typeface="+mn-ea"/>
                <a:cs typeface="+mn-cs"/>
              </a:rPr>
              <a:t>Weka</a:t>
            </a:r>
            <a:r>
              <a:rPr lang="en-US" sz="1200" kern="1200" dirty="0" smtClean="0">
                <a:solidFill>
                  <a:schemeClr val="tx1"/>
                </a:solidFill>
                <a:latin typeface="+mn-lt"/>
                <a:ea typeface="+mn-ea"/>
                <a:cs typeface="+mn-cs"/>
              </a:rPr>
              <a:t> Experiment Environment enables the user to create, run, modify, and analyze experiments in a more convenient manner than is possible when processing the schemes individually. The user can create an experiment that runs several schemes against a series of datasets and then analyze the results to determine if one of the schemes is (statistically) better than the other schemes. </a:t>
            </a:r>
          </a:p>
          <a:p>
            <a:r>
              <a:rPr lang="en-US" sz="1200" b="1" u="none" strike="noStrike"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u="sng" kern="1200" dirty="0" smtClean="0">
                <a:solidFill>
                  <a:schemeClr val="tx1"/>
                </a:solidFill>
                <a:latin typeface="+mn-lt"/>
                <a:ea typeface="+mn-ea"/>
                <a:cs typeface="+mn-cs"/>
              </a:rPr>
              <a:t>Step 4: Classifier Selection and Validation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To choose the best classifier for disease-gene prediction, we tested 7 different classifiers </a:t>
            </a:r>
            <a:r>
              <a:rPr lang="en-US" sz="1200" kern="1200" dirty="0" smtClean="0">
                <a:solidFill>
                  <a:schemeClr val="tx1"/>
                </a:solidFill>
                <a:latin typeface="+mn-lt"/>
                <a:ea typeface="+mn-ea"/>
                <a:cs typeface="+mn-cs"/>
              </a:rPr>
              <a:t>– SVM, J48, Naïve </a:t>
            </a:r>
            <a:r>
              <a:rPr lang="en-US" sz="1200" kern="1200" dirty="0" err="1" smtClean="0">
                <a:solidFill>
                  <a:schemeClr val="tx1"/>
                </a:solidFill>
                <a:latin typeface="+mn-lt"/>
                <a:ea typeface="+mn-ea"/>
                <a:cs typeface="+mn-cs"/>
              </a:rPr>
              <a:t>Bayes</a:t>
            </a:r>
            <a:r>
              <a:rPr lang="en-US" sz="1200" kern="1200" dirty="0" smtClean="0">
                <a:solidFill>
                  <a:schemeClr val="tx1"/>
                </a:solidFill>
                <a:latin typeface="+mn-lt"/>
                <a:ea typeface="+mn-ea"/>
                <a:cs typeface="+mn-cs"/>
              </a:rPr>
              <a:t>, Random Forest, Rotation Forest, Multilayer </a:t>
            </a:r>
            <a:r>
              <a:rPr lang="en-US" sz="1200" kern="1200" dirty="0" err="1" smtClean="0">
                <a:solidFill>
                  <a:schemeClr val="tx1"/>
                </a:solidFill>
                <a:latin typeface="+mn-lt"/>
                <a:ea typeface="+mn-ea"/>
                <a:cs typeface="+mn-cs"/>
              </a:rPr>
              <a:t>Perceptron</a:t>
            </a:r>
            <a:r>
              <a:rPr lang="en-US" sz="1200" kern="1200" dirty="0" smtClean="0">
                <a:solidFill>
                  <a:schemeClr val="tx1"/>
                </a:solidFill>
                <a:latin typeface="+mn-lt"/>
                <a:ea typeface="+mn-ea"/>
                <a:cs typeface="+mn-cs"/>
              </a:rPr>
              <a:t> and Linear Regression </a:t>
            </a:r>
            <a:r>
              <a:rPr lang="en-US" sz="1200" b="1" kern="1200" dirty="0" smtClean="0">
                <a:solidFill>
                  <a:schemeClr val="tx1"/>
                </a:solidFill>
                <a:latin typeface="+mn-lt"/>
                <a:ea typeface="+mn-ea"/>
                <a:cs typeface="+mn-cs"/>
              </a:rPr>
              <a:t>using 10 fold cross-validation</a:t>
            </a:r>
            <a:r>
              <a:rPr lang="en-US" sz="1200" kern="1200" dirty="0" smtClean="0">
                <a:solidFill>
                  <a:schemeClr val="tx1"/>
                </a:solidFill>
                <a:latin typeface="+mn-lt"/>
                <a:ea typeface="+mn-ea"/>
                <a:cs typeface="+mn-cs"/>
              </a:rPr>
              <a:t>. The performance of each classifier was measured in terms of -Precision, Recall, Area under ROC curve and F-measure to find the best performing classifier which was further used to build final model for predictions by integrating base classifier and suitable filters.  The Rotation Forest was found to perform best and hence was used as the base classifier and integrated with Principal Component Analysis filter to develop the ensemble classifier Rotation Forest which was then trained further with the training set (the gold standard) consisting of 2211 ARDs and 2211 non-ARDs in the explorer of WEKA.</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5C48B12-6964-44AE-9E2E-8EDA80C2F0A1}" type="slidenum">
              <a:rPr lang="en-US" smtClean="0"/>
              <a:pPr/>
              <a:t>16</a:t>
            </a:fld>
            <a:endParaRPr lang="en-US"/>
          </a:p>
        </p:txBody>
      </p:sp>
    </p:spTree>
    <p:extLst>
      <p:ext uri="{BB962C8B-B14F-4D97-AF65-F5344CB8AC3E}">
        <p14:creationId xmlns:p14="http://schemas.microsoft.com/office/powerpoint/2010/main" val="1329025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To evaluate the efficiency of AGP, we carried out analysis of all the genes in the </a:t>
            </a:r>
            <a:r>
              <a:rPr lang="en-US" sz="1200" kern="1200" dirty="0" err="1" smtClean="0">
                <a:solidFill>
                  <a:schemeClr val="tx1"/>
                </a:solidFill>
                <a:effectLst/>
                <a:latin typeface="+mn-lt"/>
                <a:ea typeface="+mn-ea"/>
                <a:cs typeface="+mn-cs"/>
              </a:rPr>
              <a:t>UniProt</a:t>
            </a:r>
            <a:r>
              <a:rPr lang="en-US" sz="1200" kern="1200" dirty="0" smtClean="0">
                <a:solidFill>
                  <a:schemeClr val="tx1"/>
                </a:solidFill>
                <a:effectLst/>
                <a:latin typeface="+mn-lt"/>
                <a:ea typeface="+mn-ea"/>
                <a:cs typeface="+mn-cs"/>
              </a:rPr>
              <a:t> and determined the ability of AGP in predicting ARD associated genes which are not listed in </a:t>
            </a:r>
            <a:r>
              <a:rPr lang="en-US" sz="1200" kern="1200" dirty="0" err="1" smtClean="0">
                <a:solidFill>
                  <a:schemeClr val="tx1"/>
                </a:solidFill>
                <a:effectLst/>
                <a:latin typeface="+mn-lt"/>
                <a:ea typeface="+mn-ea"/>
                <a:cs typeface="+mn-cs"/>
              </a:rPr>
              <a:t>dbAARD</a:t>
            </a:r>
            <a:r>
              <a:rPr lang="en-US" sz="1200" kern="1200" dirty="0" smtClean="0">
                <a:solidFill>
                  <a:schemeClr val="tx1"/>
                </a:solidFill>
                <a:effectLst/>
                <a:latin typeface="+mn-lt"/>
                <a:ea typeface="+mn-ea"/>
                <a:cs typeface="+mn-cs"/>
              </a:rPr>
              <a:t>. Subsequently biological evaluation of the predicted ARD genes was carried out using DAVID Bioinformatics Resources 6.7 and </a:t>
            </a:r>
            <a:r>
              <a:rPr lang="en-US" sz="1200" kern="1200" dirty="0" err="1" smtClean="0">
                <a:solidFill>
                  <a:schemeClr val="tx1"/>
                </a:solidFill>
                <a:effectLst/>
                <a:latin typeface="+mn-lt"/>
                <a:ea typeface="+mn-ea"/>
                <a:cs typeface="+mn-cs"/>
              </a:rPr>
              <a:t>DisGeNET</a:t>
            </a:r>
            <a:r>
              <a:rPr lang="en-US" sz="1200" kern="1200" dirty="0" smtClean="0">
                <a:solidFill>
                  <a:schemeClr val="tx1"/>
                </a:solidFill>
                <a:effectLst/>
                <a:latin typeface="+mn-lt"/>
                <a:ea typeface="+mn-ea"/>
                <a:cs typeface="+mn-cs"/>
              </a:rPr>
              <a:t>.  </a:t>
            </a:r>
            <a:endParaRPr lang="en-US" dirty="0" smtClean="0"/>
          </a:p>
        </p:txBody>
      </p:sp>
      <p:sp>
        <p:nvSpPr>
          <p:cNvPr id="4" name="Slide Number Placeholder 3"/>
          <p:cNvSpPr>
            <a:spLocks noGrp="1"/>
          </p:cNvSpPr>
          <p:nvPr>
            <p:ph type="sldNum" sz="quarter" idx="10"/>
          </p:nvPr>
        </p:nvSpPr>
        <p:spPr/>
        <p:txBody>
          <a:bodyPr/>
          <a:lstStyle/>
          <a:p>
            <a:fld id="{D5C48B12-6964-44AE-9E2E-8EDA80C2F0A1}" type="slidenum">
              <a:rPr lang="en-US" smtClean="0"/>
              <a:pPr/>
              <a:t>17</a:t>
            </a:fld>
            <a:endParaRPr lang="en-US"/>
          </a:p>
        </p:txBody>
      </p:sp>
    </p:spTree>
    <p:extLst>
      <p:ext uri="{BB962C8B-B14F-4D97-AF65-F5344CB8AC3E}">
        <p14:creationId xmlns:p14="http://schemas.microsoft.com/office/powerpoint/2010/main" val="1089933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To choose the best classifier for disease-gene prediction, we tested 7 different classifiers – SVM, J48, Naïve </a:t>
            </a:r>
            <a:r>
              <a:rPr lang="en-US" sz="1200" kern="1200" dirty="0" err="1" smtClean="0">
                <a:solidFill>
                  <a:schemeClr val="tx1"/>
                </a:solidFill>
                <a:latin typeface="+mn-lt"/>
                <a:ea typeface="+mn-ea"/>
                <a:cs typeface="+mn-cs"/>
              </a:rPr>
              <a:t>Bayes</a:t>
            </a:r>
            <a:r>
              <a:rPr lang="en-US" sz="1200" kern="1200" dirty="0" smtClean="0">
                <a:solidFill>
                  <a:schemeClr val="tx1"/>
                </a:solidFill>
                <a:latin typeface="+mn-lt"/>
                <a:ea typeface="+mn-ea"/>
                <a:cs typeface="+mn-cs"/>
              </a:rPr>
              <a:t>, Random Forest, Rotation Forest, Multilayer </a:t>
            </a:r>
            <a:r>
              <a:rPr lang="en-US" sz="1200" kern="1200" dirty="0" err="1" smtClean="0">
                <a:solidFill>
                  <a:schemeClr val="tx1"/>
                </a:solidFill>
                <a:latin typeface="+mn-lt"/>
                <a:ea typeface="+mn-ea"/>
                <a:cs typeface="+mn-cs"/>
              </a:rPr>
              <a:t>Perceptron</a:t>
            </a:r>
            <a:r>
              <a:rPr lang="en-US" sz="1200" kern="1200" dirty="0" smtClean="0">
                <a:solidFill>
                  <a:schemeClr val="tx1"/>
                </a:solidFill>
                <a:latin typeface="+mn-lt"/>
                <a:ea typeface="+mn-ea"/>
                <a:cs typeface="+mn-cs"/>
              </a:rPr>
              <a:t> and Linear Regression. For each classifier we used all the training sets created using </a:t>
            </a:r>
            <a:r>
              <a:rPr lang="en-US" sz="1200" kern="1200" dirty="0" err="1" smtClean="0">
                <a:solidFill>
                  <a:schemeClr val="tx1"/>
                </a:solidFill>
                <a:latin typeface="+mn-lt"/>
                <a:ea typeface="+mn-ea"/>
                <a:cs typeface="+mn-cs"/>
              </a:rPr>
              <a:t>Cygwin</a:t>
            </a:r>
            <a:r>
              <a:rPr lang="en-US" sz="1200" kern="1200" dirty="0" smtClean="0">
                <a:solidFill>
                  <a:schemeClr val="tx1"/>
                </a:solidFill>
                <a:latin typeface="+mn-lt"/>
                <a:ea typeface="+mn-ea"/>
                <a:cs typeface="+mn-cs"/>
              </a:rPr>
              <a:t>. In order to evaluate these classifying techniques and find the best performing classifier, we employed 10 fold cross validation and measured the </a:t>
            </a:r>
            <a:r>
              <a:rPr lang="en-US" sz="1200" b="1" kern="1200" dirty="0" smtClean="0">
                <a:solidFill>
                  <a:schemeClr val="tx1"/>
                </a:solidFill>
                <a:latin typeface="+mn-lt"/>
                <a:ea typeface="+mn-ea"/>
                <a:cs typeface="+mn-cs"/>
              </a:rPr>
              <a:t>performance in terms of Precision, Recall, Area under ROC curve and F-measure.</a:t>
            </a: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order to determine the best performing classifier, we analyzed 7 different state-of-the art known classifiers and compared their performances in terms of precision, recall, F-measure and Area </a:t>
            </a:r>
            <a:r>
              <a:rPr lang="en-US" sz="1200" kern="1200" dirty="0" err="1" smtClean="0">
                <a:solidFill>
                  <a:schemeClr val="tx1"/>
                </a:solidFill>
                <a:latin typeface="+mn-lt"/>
                <a:ea typeface="+mn-ea"/>
                <a:cs typeface="+mn-cs"/>
              </a:rPr>
              <a:t>Underthe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ROCcurve</a:t>
            </a:r>
            <a:r>
              <a:rPr lang="en-US" sz="1200" kern="1200" dirty="0" smtClean="0">
                <a:solidFill>
                  <a:schemeClr val="tx1"/>
                </a:solidFill>
                <a:latin typeface="+mn-lt"/>
                <a:ea typeface="+mn-ea"/>
                <a:cs typeface="+mn-cs"/>
              </a:rPr>
              <a:t>. Figure shows the performance comparison of all the seven supervised learning algorithms for disease gene prediction. SVM was found to have the highest precision (82%) but the recall was found to be only 31%. On the contrary, Linear Regression was  found to have the highest recall (90%), however the precision was found to be only 46%. Since having either too small a precision or too small a recall is unacceptable in disease gene-prediction , F-measure is generally used to evaluate the performance of classifiers. </a:t>
            </a:r>
            <a:r>
              <a:rPr lang="en-US" sz="1200" b="1" kern="1200" dirty="0" smtClean="0">
                <a:solidFill>
                  <a:schemeClr val="tx1"/>
                </a:solidFill>
                <a:latin typeface="+mn-lt"/>
                <a:ea typeface="+mn-ea"/>
                <a:cs typeface="+mn-cs"/>
              </a:rPr>
              <a:t>F-measure is the average effect of both precision and recall, and will be large only if both of them are large. Also, it has been suggested that AUC is the better measure of accuracy when comparing the performance of different classifiers.</a:t>
            </a:r>
            <a:r>
              <a:rPr lang="en-US" sz="1200" kern="1200" dirty="0" smtClean="0">
                <a:solidFill>
                  <a:schemeClr val="tx1"/>
                </a:solidFill>
                <a:latin typeface="+mn-lt"/>
                <a:ea typeface="+mn-ea"/>
                <a:cs typeface="+mn-cs"/>
              </a:rPr>
              <a:t> Thus, considering both F-measure (76%) and AUC (0.85) Rotation Forest performs better than other classifiers. Hence, </a:t>
            </a:r>
            <a:r>
              <a:rPr lang="en-US" sz="1200" b="1" kern="1200" dirty="0" smtClean="0">
                <a:solidFill>
                  <a:schemeClr val="tx1"/>
                </a:solidFill>
                <a:latin typeface="+mn-lt"/>
                <a:ea typeface="+mn-ea"/>
                <a:cs typeface="+mn-cs"/>
              </a:rPr>
              <a:t>we trained Rotation Forest </a:t>
            </a:r>
            <a:r>
              <a:rPr lang="en-US" sz="1200" kern="1200" dirty="0" smtClean="0">
                <a:solidFill>
                  <a:schemeClr val="tx1"/>
                </a:solidFill>
                <a:latin typeface="+mn-lt"/>
                <a:ea typeface="+mn-ea"/>
                <a:cs typeface="+mn-cs"/>
              </a:rPr>
              <a:t>as our base classifier to build the final model for ARD gene prediction and tested it using all the genes in the </a:t>
            </a:r>
            <a:r>
              <a:rPr lang="en-US" sz="1200" kern="1200" dirty="0" err="1" smtClean="0">
                <a:solidFill>
                  <a:schemeClr val="tx1"/>
                </a:solidFill>
                <a:latin typeface="+mn-lt"/>
                <a:ea typeface="+mn-ea"/>
                <a:cs typeface="+mn-cs"/>
              </a:rPr>
              <a:t>UniProt</a:t>
            </a:r>
            <a:r>
              <a:rPr lang="en-US" sz="1200" kern="1200" dirty="0" smtClean="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D5C48B12-6964-44AE-9E2E-8EDA80C2F0A1}" type="slidenum">
              <a:rPr lang="en-US" smtClean="0"/>
              <a:pPr/>
              <a:t>18</a:t>
            </a:fld>
            <a:endParaRPr lang="en-US"/>
          </a:p>
        </p:txBody>
      </p:sp>
    </p:spTree>
    <p:extLst>
      <p:ext uri="{BB962C8B-B14F-4D97-AF65-F5344CB8AC3E}">
        <p14:creationId xmlns:p14="http://schemas.microsoft.com/office/powerpoint/2010/main" val="1089933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The data collected has been subjected to machine learning analysis. </a:t>
            </a:r>
            <a:r>
              <a:rPr lang="en-US" sz="1200" b="1" kern="1200" dirty="0" smtClean="0">
                <a:solidFill>
                  <a:schemeClr val="tx1"/>
                </a:solidFill>
                <a:effectLst/>
                <a:latin typeface="+mn-lt"/>
                <a:ea typeface="+mn-ea"/>
                <a:cs typeface="+mn-cs"/>
              </a:rPr>
              <a:t>The classifier predicts putative genes involved in age related disorders from all the proteins present in </a:t>
            </a:r>
            <a:r>
              <a:rPr lang="en-US" sz="1200" b="1" kern="1200" dirty="0" err="1" smtClean="0">
                <a:solidFill>
                  <a:schemeClr val="tx1"/>
                </a:solidFill>
                <a:effectLst/>
                <a:latin typeface="+mn-lt"/>
                <a:ea typeface="+mn-ea"/>
                <a:cs typeface="+mn-cs"/>
              </a:rPr>
              <a:t>UniProt</a:t>
            </a:r>
            <a:endParaRPr lang="en-US" b="1" dirty="0" smtClean="0"/>
          </a:p>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19</a:t>
            </a:fld>
            <a:endParaRPr lang="en-US"/>
          </a:p>
        </p:txBody>
      </p:sp>
    </p:spTree>
    <p:extLst>
      <p:ext uri="{BB962C8B-B14F-4D97-AF65-F5344CB8AC3E}">
        <p14:creationId xmlns:p14="http://schemas.microsoft.com/office/powerpoint/2010/main" val="3391406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user-friendly web interface of the tool has been developed using XHTML and CSS and PHP as programming language. AGP calculates the individual probability of association for each gene with Age Related Disorders (ARDs) in humans and allows the user to query the tool using </a:t>
            </a:r>
            <a:r>
              <a:rPr lang="en-US" sz="1200" kern="1200" dirty="0" err="1" smtClean="0">
                <a:solidFill>
                  <a:schemeClr val="tx1"/>
                </a:solidFill>
                <a:latin typeface="+mn-lt"/>
                <a:ea typeface="+mn-ea"/>
                <a:cs typeface="+mn-cs"/>
              </a:rPr>
              <a:t>Entrez</a:t>
            </a:r>
            <a:r>
              <a:rPr lang="en-US" sz="1200" kern="1200" dirty="0" smtClean="0">
                <a:solidFill>
                  <a:schemeClr val="tx1"/>
                </a:solidFill>
                <a:latin typeface="+mn-lt"/>
                <a:ea typeface="+mn-ea"/>
                <a:cs typeface="+mn-cs"/>
              </a:rPr>
              <a:t> ID, HGNC gene symbol, or the </a:t>
            </a:r>
            <a:r>
              <a:rPr lang="en-US" sz="1200" kern="1200" dirty="0" err="1" smtClean="0">
                <a:solidFill>
                  <a:schemeClr val="tx1"/>
                </a:solidFill>
                <a:latin typeface="+mn-lt"/>
                <a:ea typeface="+mn-ea"/>
                <a:cs typeface="+mn-cs"/>
              </a:rPr>
              <a:t>UniProt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SwissProt</a:t>
            </a:r>
            <a:r>
              <a:rPr lang="en-US" sz="1200" kern="1200" dirty="0" smtClean="0">
                <a:solidFill>
                  <a:schemeClr val="tx1"/>
                </a:solidFill>
                <a:latin typeface="+mn-lt"/>
                <a:ea typeface="+mn-ea"/>
                <a:cs typeface="+mn-cs"/>
              </a:rPr>
              <a:t> ID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One can select various attributes to be displayed in the result. The final result shows the predicted probability of association and values of the attributes selected by the user.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20</a:t>
            </a:fld>
            <a:endParaRPr lang="en-US"/>
          </a:p>
        </p:txBody>
      </p:sp>
    </p:spTree>
    <p:extLst>
      <p:ext uri="{BB962C8B-B14F-4D97-AF65-F5344CB8AC3E}">
        <p14:creationId xmlns:p14="http://schemas.microsoft.com/office/powerpoint/2010/main" val="1329025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21</a:t>
            </a:fld>
            <a:endParaRPr lang="en-US"/>
          </a:p>
        </p:txBody>
      </p:sp>
    </p:spTree>
    <p:extLst>
      <p:ext uri="{BB962C8B-B14F-4D97-AF65-F5344CB8AC3E}">
        <p14:creationId xmlns:p14="http://schemas.microsoft.com/office/powerpoint/2010/main" val="3568558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22</a:t>
            </a:fld>
            <a:endParaRPr lang="en-US"/>
          </a:p>
        </p:txBody>
      </p:sp>
    </p:spTree>
    <p:extLst>
      <p:ext uri="{BB962C8B-B14F-4D97-AF65-F5344CB8AC3E}">
        <p14:creationId xmlns:p14="http://schemas.microsoft.com/office/powerpoint/2010/main" val="1605778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dirty="0" smtClean="0">
                <a:cs typeface="Arial" charset="0"/>
              </a:rPr>
              <a:t>Figure</a:t>
            </a:r>
            <a:r>
              <a:rPr lang="en-US" sz="1200" b="1" dirty="0" smtClean="0">
                <a:cs typeface="Arial" charset="0"/>
              </a:rPr>
              <a:t>. Diet X Gene interaction has given rise to new fields  of </a:t>
            </a:r>
            <a:r>
              <a:rPr lang="en-US" sz="1200" b="1" dirty="0" err="1" smtClean="0">
                <a:cs typeface="Arial" charset="0"/>
              </a:rPr>
              <a:t>NutriGenomics</a:t>
            </a:r>
            <a:r>
              <a:rPr lang="en-US" sz="1200" b="1" dirty="0" smtClean="0">
                <a:cs typeface="Arial" charset="0"/>
              </a:rPr>
              <a:t> and </a:t>
            </a:r>
            <a:r>
              <a:rPr lang="en-US" sz="1200" b="1" dirty="0" err="1" smtClean="0">
                <a:cs typeface="Arial" charset="0"/>
              </a:rPr>
              <a:t>NutriGenetics</a:t>
            </a:r>
            <a:r>
              <a:rPr lang="en-US" sz="1200" b="1" dirty="0" smtClean="0">
                <a:cs typeface="Arial" charset="0"/>
              </a:rPr>
              <a:t>. </a:t>
            </a:r>
            <a:r>
              <a:rPr lang="en-US" sz="1200" dirty="0" smtClean="0">
                <a:cs typeface="Arial" charset="0"/>
              </a:rPr>
              <a:t>Although we are 99.9% identical, the 0.1% difference and the environmental factors (like diet, lifestyle) increases/decreases our predisposition to certain diseases thereby emphasizing the need for personalized nutrition. For the realization of this goal, both effect of nutrients on metabolism and effect of genotype on nutritionally related diseases must be considered.</a:t>
            </a:r>
          </a:p>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23</a:t>
            </a:fld>
            <a:endParaRPr lang="en-US"/>
          </a:p>
        </p:txBody>
      </p:sp>
    </p:spTree>
    <p:extLst>
      <p:ext uri="{BB962C8B-B14F-4D97-AF65-F5344CB8AC3E}">
        <p14:creationId xmlns:p14="http://schemas.microsoft.com/office/powerpoint/2010/main" val="2707438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24</a:t>
            </a:fld>
            <a:endParaRPr lang="en-US"/>
          </a:p>
        </p:txBody>
      </p:sp>
    </p:spTree>
    <p:extLst>
      <p:ext uri="{BB962C8B-B14F-4D97-AF65-F5344CB8AC3E}">
        <p14:creationId xmlns:p14="http://schemas.microsoft.com/office/powerpoint/2010/main" val="5753490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C48B12-6964-44AE-9E2E-8EDA80C2F0A1}"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latinLnBrk="0" hangingPunct="1"/>
            <a:r>
              <a:rPr lang="en-IN" sz="1200" kern="1200" dirty="0" smtClean="0">
                <a:solidFill>
                  <a:schemeClr val="tx1"/>
                </a:solidFill>
                <a:latin typeface="+mn-lt"/>
                <a:ea typeface="+mn-ea"/>
                <a:cs typeface="+mn-cs"/>
              </a:rPr>
              <a:t>After completing data collection from public resources and already published studies, it was concluded that there were such genotypic polymorphisms which were getting affected by more than one dietary factor thereby causing same or different diseases. </a:t>
            </a:r>
            <a:endParaRPr lang="en-US" dirty="0" smtClean="0"/>
          </a:p>
          <a:p>
            <a:pPr rtl="0" eaLnBrk="1" latinLnBrk="0" hangingPunct="1"/>
            <a:r>
              <a:rPr lang="en-IN" sz="1200" kern="1200" dirty="0" smtClean="0">
                <a:solidFill>
                  <a:schemeClr val="tx1"/>
                </a:solidFill>
                <a:latin typeface="+mn-lt"/>
                <a:ea typeface="+mn-ea"/>
                <a:cs typeface="+mn-cs"/>
              </a:rPr>
              <a:t>For example, APOA5 with polymorphism -1131T/C  is influenced with various kinds of diets such as Polyunsaturated Fats, whole grains with legume meals or triglycerides.</a:t>
            </a:r>
          </a:p>
          <a:p>
            <a:pPr rtl="0" eaLnBrk="1" latinLnBrk="0" hangingPunct="1"/>
            <a:endParaRPr lang="en-IN"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Moreover, amongst such populations </a:t>
            </a:r>
            <a:r>
              <a:rPr lang="en-US" sz="1200" kern="1200" dirty="0" err="1" smtClean="0">
                <a:solidFill>
                  <a:schemeClr val="tx1"/>
                </a:solidFill>
                <a:latin typeface="+mn-lt"/>
                <a:ea typeface="+mn-ea"/>
                <a:cs typeface="+mn-cs"/>
              </a:rPr>
              <a:t>cardiological</a:t>
            </a:r>
            <a:r>
              <a:rPr lang="en-US" sz="1200" kern="1200" dirty="0" smtClean="0">
                <a:solidFill>
                  <a:schemeClr val="tx1"/>
                </a:solidFill>
                <a:latin typeface="+mn-lt"/>
                <a:ea typeface="+mn-ea"/>
                <a:cs typeface="+mn-cs"/>
              </a:rPr>
              <a:t> disorders was the most prevalent disorder followed by cancers and metabolic syndrome. Cancers such as prostate cancer, breast cancer were also observed to get influenced by dietary pattern followed by an individual.</a:t>
            </a:r>
            <a:endParaRPr lang="en-US" sz="1200" dirty="0" smtClean="0"/>
          </a:p>
          <a:p>
            <a:endParaRPr lang="en-US" dirty="0" smtClean="0"/>
          </a:p>
          <a:p>
            <a:pPr rtl="0" eaLnBrk="1" latinLnBrk="0" hangingPunct="1"/>
            <a:r>
              <a:rPr lang="en-IN" sz="1200" kern="1200" dirty="0" smtClean="0">
                <a:solidFill>
                  <a:schemeClr val="tx1"/>
                </a:solidFill>
                <a:latin typeface="+mn-lt"/>
                <a:ea typeface="+mn-ea"/>
                <a:cs typeface="+mn-cs"/>
              </a:rPr>
              <a:t>]</a:t>
            </a:r>
            <a:endParaRPr lang="en-US" dirty="0" smtClean="0"/>
          </a:p>
        </p:txBody>
      </p:sp>
      <p:sp>
        <p:nvSpPr>
          <p:cNvPr id="4" name="Slide Number Placeholder 3"/>
          <p:cNvSpPr>
            <a:spLocks noGrp="1"/>
          </p:cNvSpPr>
          <p:nvPr>
            <p:ph type="sldNum" sz="quarter" idx="10"/>
          </p:nvPr>
        </p:nvSpPr>
        <p:spPr/>
        <p:txBody>
          <a:bodyPr/>
          <a:lstStyle/>
          <a:p>
            <a:fld id="{D5C48B12-6964-44AE-9E2E-8EDA80C2F0A1}" type="slidenum">
              <a:rPr lang="en-US" smtClean="0"/>
              <a:pPr/>
              <a:t>26</a:t>
            </a:fld>
            <a:endParaRPr lang="en-US"/>
          </a:p>
        </p:txBody>
      </p:sp>
    </p:spTree>
    <p:extLst>
      <p:ext uri="{BB962C8B-B14F-4D97-AF65-F5344CB8AC3E}">
        <p14:creationId xmlns:p14="http://schemas.microsoft.com/office/powerpoint/2010/main" val="41530159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Pharmacogenomics</a:t>
            </a:r>
            <a:r>
              <a:rPr lang="en-US" baseline="0" dirty="0" smtClean="0"/>
              <a:t> in ARDs</a:t>
            </a:r>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28</a:t>
            </a:fld>
            <a:endParaRPr lang="en-US"/>
          </a:p>
        </p:txBody>
      </p:sp>
    </p:spTree>
    <p:extLst>
      <p:ext uri="{BB962C8B-B14F-4D97-AF65-F5344CB8AC3E}">
        <p14:creationId xmlns:p14="http://schemas.microsoft.com/office/powerpoint/2010/main" val="249067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C48B12-6964-44AE-9E2E-8EDA80C2F0A1}"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30</a:t>
            </a:fld>
            <a:endParaRPr lang="en-US"/>
          </a:p>
        </p:txBody>
      </p:sp>
    </p:spTree>
    <p:extLst>
      <p:ext uri="{BB962C8B-B14F-4D97-AF65-F5344CB8AC3E}">
        <p14:creationId xmlns:p14="http://schemas.microsoft.com/office/powerpoint/2010/main" val="27566531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C48B12-6964-44AE-9E2E-8EDA80C2F0A1}"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 talk will be divided into three parts:</a:t>
            </a:r>
          </a:p>
          <a:p>
            <a:endParaRPr lang="en-US" dirty="0" smtClean="0"/>
          </a:p>
          <a:p>
            <a:r>
              <a:rPr lang="en-US" dirty="0" smtClean="0"/>
              <a:t>In my first part of the talk I will give an overview and background</a:t>
            </a:r>
            <a:r>
              <a:rPr lang="en-US" baseline="0" dirty="0" smtClean="0"/>
              <a:t> information regarding ageing and ARDs, and why there is a necessity to holistically understand ARD causation., </a:t>
            </a:r>
          </a:p>
          <a:p>
            <a:endParaRPr lang="en-US" baseline="0" dirty="0" smtClean="0"/>
          </a:p>
          <a:p>
            <a:r>
              <a:rPr lang="en-US" baseline="0" dirty="0" smtClean="0"/>
              <a:t>the second part is essentially </a:t>
            </a:r>
            <a:r>
              <a:rPr lang="en-US" baseline="0" dirty="0" err="1" smtClean="0"/>
              <a:t>focussed</a:t>
            </a:r>
            <a:r>
              <a:rPr lang="en-US" baseline="0" dirty="0" smtClean="0"/>
              <a:t> on the various approaches by which we are trying to address ARD causation from various angles, </a:t>
            </a:r>
          </a:p>
          <a:p>
            <a:endParaRPr lang="en-US" baseline="0" dirty="0" smtClean="0"/>
          </a:p>
          <a:p>
            <a:pPr marL="228600" indent="-228600">
              <a:buNone/>
            </a:pPr>
            <a:r>
              <a:rPr lang="en-US" baseline="0" dirty="0" smtClean="0"/>
              <a:t>Third- Throwing light on outcomes – how we have constructed online, freely available resources</a:t>
            </a:r>
          </a:p>
          <a:p>
            <a:pPr marL="228600" indent="-228600">
              <a:buAutoNum type="arabicParenR"/>
            </a:pPr>
            <a:r>
              <a:rPr lang="en-US" baseline="0" dirty="0" err="1" smtClean="0"/>
              <a:t>Dabaard</a:t>
            </a:r>
            <a:endParaRPr lang="en-US" baseline="0" dirty="0" smtClean="0"/>
          </a:p>
          <a:p>
            <a:pPr marL="228600" indent="-228600">
              <a:buAutoNum type="arabicParenR"/>
            </a:pPr>
            <a:r>
              <a:rPr lang="en-US" baseline="0" dirty="0" err="1" smtClean="0"/>
              <a:t>Agp</a:t>
            </a:r>
            <a:endParaRPr lang="en-US" baseline="0" dirty="0" smtClean="0"/>
          </a:p>
          <a:p>
            <a:pPr marL="228600" indent="-228600">
              <a:buAutoNum type="arabicParenR"/>
            </a:pPr>
            <a:r>
              <a:rPr lang="en-US" baseline="0" dirty="0" smtClean="0"/>
              <a:t>How personalized nutrition can help</a:t>
            </a:r>
          </a:p>
          <a:p>
            <a:pPr marL="228600" indent="-228600">
              <a:buAutoNum type="arabicParenR"/>
            </a:pPr>
            <a:r>
              <a:rPr lang="en-US" baseline="0" dirty="0" err="1" smtClean="0"/>
              <a:t>Pharmacogenomics</a:t>
            </a:r>
            <a:r>
              <a:rPr lang="en-US" baseline="0" dirty="0" smtClean="0"/>
              <a:t> view of ARDs</a:t>
            </a:r>
          </a:p>
          <a:p>
            <a:pPr marL="228600" indent="-228600">
              <a:buAutoNum type="arabicParenR"/>
            </a:pPr>
            <a:endParaRPr lang="en-US" baseline="0" dirty="0" smtClean="0"/>
          </a:p>
          <a:p>
            <a:pPr marL="228600" indent="-228600">
              <a:buNone/>
            </a:pPr>
            <a:r>
              <a:rPr lang="en-US" baseline="0" dirty="0" smtClean="0"/>
              <a:t>Lastly – I would be talking on the Integration of all these approaches by taking a case </a:t>
            </a:r>
            <a:r>
              <a:rPr lang="en-US" baseline="0" dirty="0" err="1" smtClean="0"/>
              <a:t>eg</a:t>
            </a:r>
            <a:r>
              <a:rPr lang="en-US" baseline="0" dirty="0" smtClean="0"/>
              <a:t>. – what’s the way forward!</a:t>
            </a:r>
            <a:endParaRPr lang="en-US" dirty="0" smtClean="0"/>
          </a:p>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C48B12-6964-44AE-9E2E-8EDA80C2F0A1}"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Background</a:t>
            </a:r>
            <a:r>
              <a:rPr lang="en-US" baseline="0" dirty="0" smtClean="0"/>
              <a:t> information on MTHFR Gene and the polymorphism. How the polymorphism leads to increase total </a:t>
            </a:r>
            <a:r>
              <a:rPr lang="en-US" baseline="0" dirty="0" err="1" smtClean="0"/>
              <a:t>homocysteine</a:t>
            </a:r>
            <a:r>
              <a:rPr lang="en-US" baseline="0" dirty="0" smtClean="0"/>
              <a:t> levels and low serum </a:t>
            </a:r>
            <a:r>
              <a:rPr lang="en-US" baseline="0" dirty="0" err="1" smtClean="0"/>
              <a:t>folate</a:t>
            </a:r>
            <a:r>
              <a:rPr lang="en-US" baseline="0" dirty="0" smtClean="0"/>
              <a:t> in TT </a:t>
            </a:r>
            <a:r>
              <a:rPr lang="en-US" baseline="0" dirty="0" err="1" smtClean="0"/>
              <a:t>homozygotes</a:t>
            </a:r>
            <a:r>
              <a:rPr lang="en-US" baseline="0" dirty="0" smtClean="0"/>
              <a:t>.</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Figure on left - The gene-disease association network was created using information from the Genetic Association Database of NIH</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(http://geneticassociationdb.nih.gov), which is an archive of human genetic association studies of complex diseases and disorders. The network is made visual using </a:t>
            </a:r>
            <a:r>
              <a:rPr lang="en-US" sz="1200" b="0" i="0" kern="1200" dirty="0" err="1" smtClean="0">
                <a:solidFill>
                  <a:schemeClr val="tx1"/>
                </a:solidFill>
                <a:latin typeface="+mn-lt"/>
                <a:ea typeface="+mn-ea"/>
                <a:cs typeface="+mn-cs"/>
              </a:rPr>
              <a:t>Cytoscape</a:t>
            </a:r>
            <a:r>
              <a:rPr lang="en-US" sz="1200" b="0" i="0" kern="1200" dirty="0" smtClean="0">
                <a:solidFill>
                  <a:schemeClr val="tx1"/>
                </a:solidFill>
                <a:latin typeface="+mn-lt"/>
                <a:ea typeface="+mn-ea"/>
                <a:cs typeface="+mn-cs"/>
              </a:rPr>
              <a:t> software (http://cytoscape.org). The blue hexagon represents disease, the orange circles represent genes, and the width of the edges represents the strength of association in the network.</a:t>
            </a:r>
            <a:r>
              <a:rPr lang="en-US" sz="1200" b="0" i="0" kern="1200" baseline="0" dirty="0" smtClean="0">
                <a:solidFill>
                  <a:schemeClr val="tx1"/>
                </a:solidFill>
                <a:latin typeface="+mn-lt"/>
                <a:ea typeface="+mn-ea"/>
                <a:cs typeface="+mn-cs"/>
              </a:rPr>
              <a:t> (Source : http://www.gbhealthwatch.com/GND-Cardiovascular-Diseases-MTHFR.php)</a:t>
            </a:r>
          </a:p>
          <a:p>
            <a:endParaRPr lang="en-US" sz="1200" b="0" i="0" kern="1200" baseline="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MTHFR enzyme is a key enzyme for </a:t>
            </a:r>
            <a:r>
              <a:rPr lang="en-US" sz="1200" b="0" i="0" kern="1200" dirty="0" err="1" smtClean="0">
                <a:solidFill>
                  <a:schemeClr val="tx1"/>
                </a:solidFill>
                <a:latin typeface="+mn-lt"/>
                <a:ea typeface="+mn-ea"/>
                <a:cs typeface="+mn-cs"/>
              </a:rPr>
              <a:t>folate</a:t>
            </a:r>
            <a:r>
              <a:rPr lang="en-US" sz="1200" b="0" i="0" kern="1200" dirty="0" smtClean="0">
                <a:solidFill>
                  <a:schemeClr val="tx1"/>
                </a:solidFill>
                <a:latin typeface="+mn-lt"/>
                <a:ea typeface="+mn-ea"/>
                <a:cs typeface="+mn-cs"/>
              </a:rPr>
              <a:t> homeostasis and catalyzes the conversion of 5,10-methylentetrahydrofolate to 5-methyltetrahydrofolate, the substrate for the conversion of </a:t>
            </a:r>
            <a:r>
              <a:rPr lang="en-US" sz="1200" b="0" i="0" kern="1200" dirty="0" err="1" smtClean="0">
                <a:solidFill>
                  <a:schemeClr val="tx1"/>
                </a:solidFill>
                <a:latin typeface="+mn-lt"/>
                <a:ea typeface="+mn-ea"/>
                <a:cs typeface="+mn-cs"/>
              </a:rPr>
              <a:t>homocysteine</a:t>
            </a:r>
            <a:r>
              <a:rPr lang="en-US" sz="1200" b="0" i="0" kern="1200" dirty="0" smtClean="0">
                <a:solidFill>
                  <a:schemeClr val="tx1"/>
                </a:solidFill>
                <a:latin typeface="+mn-lt"/>
                <a:ea typeface="+mn-ea"/>
                <a:cs typeface="+mn-cs"/>
              </a:rPr>
              <a:t> to </a:t>
            </a:r>
            <a:r>
              <a:rPr lang="en-US" sz="1200" b="0" i="0" kern="1200" dirty="0" err="1" smtClean="0">
                <a:solidFill>
                  <a:schemeClr val="tx1"/>
                </a:solidFill>
                <a:latin typeface="+mn-lt"/>
                <a:ea typeface="+mn-ea"/>
                <a:cs typeface="+mn-cs"/>
              </a:rPr>
              <a:t>methionine</a:t>
            </a:r>
            <a:r>
              <a:rPr lang="en-US" sz="1200" b="0" i="0" kern="1200" dirty="0" smtClean="0">
                <a:solidFill>
                  <a:schemeClr val="tx1"/>
                </a:solidFill>
                <a:latin typeface="+mn-lt"/>
                <a:ea typeface="+mn-ea"/>
                <a:cs typeface="+mn-cs"/>
              </a:rPr>
              <a:t>. The latter is involved in the </a:t>
            </a:r>
            <a:r>
              <a:rPr lang="en-US" sz="1200" b="0" i="0" kern="1200" dirty="0" err="1" smtClean="0">
                <a:solidFill>
                  <a:schemeClr val="tx1"/>
                </a:solidFill>
                <a:latin typeface="+mn-lt"/>
                <a:ea typeface="+mn-ea"/>
                <a:cs typeface="+mn-cs"/>
              </a:rPr>
              <a:t>methylation</a:t>
            </a:r>
            <a:r>
              <a:rPr lang="en-US" sz="1200" b="0" i="0" kern="1200" dirty="0" smtClean="0">
                <a:solidFill>
                  <a:schemeClr val="tx1"/>
                </a:solidFill>
                <a:latin typeface="+mn-lt"/>
                <a:ea typeface="+mn-ea"/>
                <a:cs typeface="+mn-cs"/>
              </a:rPr>
              <a:t> of DNA and proteins. </a:t>
            </a:r>
          </a:p>
          <a:p>
            <a:endParaRPr lang="en-US" sz="1200" b="0" i="0" kern="1200" dirty="0" smtClean="0">
              <a:solidFill>
                <a:schemeClr val="tx1"/>
              </a:solidFill>
              <a:latin typeface="+mn-lt"/>
              <a:ea typeface="+mn-ea"/>
              <a:cs typeface="+mn-cs"/>
            </a:endParaRPr>
          </a:p>
          <a:p>
            <a:r>
              <a:rPr lang="en-US" sz="1200" b="0" i="1" kern="1200" dirty="0" smtClean="0">
                <a:solidFill>
                  <a:schemeClr val="tx1"/>
                </a:solidFill>
                <a:latin typeface="+mn-lt"/>
                <a:ea typeface="+mn-ea"/>
                <a:cs typeface="+mn-cs"/>
              </a:rPr>
              <a:t>MTHFR </a:t>
            </a:r>
            <a:r>
              <a:rPr lang="en-US" sz="1200" b="0" i="0" kern="1200" dirty="0" smtClean="0">
                <a:solidFill>
                  <a:schemeClr val="tx1"/>
                </a:solidFill>
                <a:latin typeface="+mn-lt"/>
                <a:ea typeface="+mn-ea"/>
                <a:cs typeface="+mn-cs"/>
              </a:rPr>
              <a:t>includes 11 </a:t>
            </a:r>
            <a:r>
              <a:rPr lang="en-US" sz="1200" b="0" i="0" kern="1200" dirty="0" err="1" smtClean="0">
                <a:solidFill>
                  <a:schemeClr val="tx1"/>
                </a:solidFill>
                <a:latin typeface="+mn-lt"/>
                <a:ea typeface="+mn-ea"/>
                <a:cs typeface="+mn-cs"/>
              </a:rPr>
              <a:t>exons</a:t>
            </a:r>
            <a:r>
              <a:rPr lang="en-US" sz="1200" b="0" i="0" kern="1200" dirty="0" smtClean="0">
                <a:solidFill>
                  <a:schemeClr val="tx1"/>
                </a:solidFill>
                <a:latin typeface="+mn-lt"/>
                <a:ea typeface="+mn-ea"/>
                <a:cs typeface="+mn-cs"/>
              </a:rPr>
              <a:t> and several (&gt;60) polymorphisms have been identified. Some of them are non-synonymous polymorphisms and alter the protein product. For example, C677T (rs1801133) is associated with decreased MTHFR activity and increased </a:t>
            </a:r>
            <a:r>
              <a:rPr lang="en-US" sz="1200" b="0" i="0" kern="1200" dirty="0" err="1" smtClean="0">
                <a:solidFill>
                  <a:schemeClr val="tx1"/>
                </a:solidFill>
                <a:latin typeface="+mn-lt"/>
                <a:ea typeface="+mn-ea"/>
                <a:cs typeface="+mn-cs"/>
              </a:rPr>
              <a:t>homocysteine</a:t>
            </a:r>
            <a:r>
              <a:rPr lang="en-US" sz="1200" b="0" i="0" kern="1200" dirty="0" smtClean="0">
                <a:solidFill>
                  <a:schemeClr val="tx1"/>
                </a:solidFill>
                <a:latin typeface="+mn-lt"/>
                <a:ea typeface="+mn-ea"/>
                <a:cs typeface="+mn-cs"/>
              </a:rPr>
              <a:t> levels.</a:t>
            </a:r>
          </a:p>
          <a:p>
            <a:endParaRPr lang="en-US" sz="1200" b="0" i="0" kern="1200" dirty="0" smtClean="0">
              <a:solidFill>
                <a:schemeClr val="tx1"/>
              </a:solidFill>
              <a:latin typeface="+mn-lt"/>
              <a:ea typeface="+mn-ea"/>
              <a:cs typeface="+mn-cs"/>
            </a:endParaRPr>
          </a:p>
          <a:p>
            <a:r>
              <a:rPr lang="en-US" sz="1200" b="0" i="1" kern="1200" dirty="0" smtClean="0">
                <a:solidFill>
                  <a:schemeClr val="tx1"/>
                </a:solidFill>
                <a:latin typeface="+mn-lt"/>
                <a:ea typeface="+mn-ea"/>
                <a:cs typeface="+mn-cs"/>
              </a:rPr>
              <a:t>MTHFR</a:t>
            </a:r>
            <a:r>
              <a:rPr lang="en-US" sz="1200" b="0" i="0" kern="1200" dirty="0" smtClean="0">
                <a:solidFill>
                  <a:schemeClr val="tx1"/>
                </a:solidFill>
                <a:latin typeface="+mn-lt"/>
                <a:ea typeface="+mn-ea"/>
                <a:cs typeface="+mn-cs"/>
              </a:rPr>
              <a:t> genetic variations cause MTHFR deficiency, neural tube defects and some evidence suggests an association with cancer. Severe deficiency in MTHFR causes elevated </a:t>
            </a:r>
            <a:r>
              <a:rPr lang="en-US" sz="1200" b="0" i="0" kern="1200" dirty="0" err="1" smtClean="0">
                <a:solidFill>
                  <a:schemeClr val="tx1"/>
                </a:solidFill>
                <a:latin typeface="+mn-lt"/>
                <a:ea typeface="+mn-ea"/>
                <a:cs typeface="+mn-cs"/>
              </a:rPr>
              <a:t>homocysteine</a:t>
            </a:r>
            <a:r>
              <a:rPr lang="en-US" sz="1200" b="0" i="0" kern="1200" dirty="0" smtClean="0">
                <a:solidFill>
                  <a:schemeClr val="tx1"/>
                </a:solidFill>
                <a:latin typeface="+mn-lt"/>
                <a:ea typeface="+mn-ea"/>
                <a:cs typeface="+mn-cs"/>
              </a:rPr>
              <a:t> concentrations, an </a:t>
            </a:r>
            <a:r>
              <a:rPr lang="en-US" sz="1200" b="0" i="0" kern="1200" dirty="0" err="1" smtClean="0">
                <a:solidFill>
                  <a:schemeClr val="tx1"/>
                </a:solidFill>
                <a:latin typeface="+mn-lt"/>
                <a:ea typeface="+mn-ea"/>
                <a:cs typeface="+mn-cs"/>
              </a:rPr>
              <a:t>atherothrombotic</a:t>
            </a:r>
            <a:r>
              <a:rPr lang="en-US" sz="1200" b="0" i="0" kern="1200" dirty="0" smtClean="0">
                <a:solidFill>
                  <a:schemeClr val="tx1"/>
                </a:solidFill>
                <a:latin typeface="+mn-lt"/>
                <a:ea typeface="+mn-ea"/>
                <a:cs typeface="+mn-cs"/>
              </a:rPr>
              <a:t> sulfur amino acid associated with increased risk of cardiovascular disease.</a:t>
            </a:r>
          </a:p>
        </p:txBody>
      </p:sp>
      <p:sp>
        <p:nvSpPr>
          <p:cNvPr id="4" name="Slide Number Placeholder 3"/>
          <p:cNvSpPr>
            <a:spLocks noGrp="1"/>
          </p:cNvSpPr>
          <p:nvPr>
            <p:ph type="sldNum" sz="quarter" idx="10"/>
          </p:nvPr>
        </p:nvSpPr>
        <p:spPr/>
        <p:txBody>
          <a:bodyPr/>
          <a:lstStyle/>
          <a:p>
            <a:fld id="{D5C48B12-6964-44AE-9E2E-8EDA80C2F0A1}" type="slidenum">
              <a:rPr lang="en-US" smtClean="0"/>
              <a:pPr/>
              <a:t>34</a:t>
            </a:fld>
            <a:endParaRPr lang="en-US"/>
          </a:p>
        </p:txBody>
      </p:sp>
    </p:spTree>
    <p:extLst>
      <p:ext uri="{BB962C8B-B14F-4D97-AF65-F5344CB8AC3E}">
        <p14:creationId xmlns:p14="http://schemas.microsoft.com/office/powerpoint/2010/main" val="38290977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35</a:t>
            </a:fld>
            <a:endParaRPr lang="en-US"/>
          </a:p>
        </p:txBody>
      </p:sp>
    </p:spTree>
    <p:extLst>
      <p:ext uri="{BB962C8B-B14F-4D97-AF65-F5344CB8AC3E}">
        <p14:creationId xmlns:p14="http://schemas.microsoft.com/office/powerpoint/2010/main" val="16238363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err="1" smtClean="0">
                <a:latin typeface="Times New Roman" pitchFamily="18" charset="0"/>
                <a:cs typeface="Times New Roman" pitchFamily="18" charset="0"/>
              </a:rPr>
              <a:t>Methionine</a:t>
            </a:r>
            <a:r>
              <a:rPr lang="en-US" sz="1200" dirty="0" smtClean="0">
                <a:latin typeface="Times New Roman" pitchFamily="18" charset="0"/>
                <a:cs typeface="Times New Roman" pitchFamily="18" charset="0"/>
              </a:rPr>
              <a:t> is essential for protein synthesis, </a:t>
            </a:r>
            <a:r>
              <a:rPr lang="en-US" sz="1200" dirty="0" err="1" smtClean="0">
                <a:latin typeface="Times New Roman" pitchFamily="18" charset="0"/>
                <a:cs typeface="Times New Roman" pitchFamily="18" charset="0"/>
              </a:rPr>
              <a:t>methylation</a:t>
            </a:r>
            <a:r>
              <a:rPr lang="en-US" sz="1200" dirty="0" smtClean="0">
                <a:latin typeface="Times New Roman" pitchFamily="18" charset="0"/>
                <a:cs typeface="Times New Roman" pitchFamily="18" charset="0"/>
              </a:rPr>
              <a:t> of DNA and polyamine synthesis. Restriction of </a:t>
            </a:r>
            <a:r>
              <a:rPr lang="en-US" sz="1200" dirty="0" err="1" smtClean="0">
                <a:latin typeface="Times New Roman" pitchFamily="18" charset="0"/>
                <a:cs typeface="Times New Roman" pitchFamily="18" charset="0"/>
              </a:rPr>
              <a:t>methionine</a:t>
            </a:r>
            <a:r>
              <a:rPr lang="en-US" sz="1200" dirty="0" smtClean="0">
                <a:latin typeface="Times New Roman" pitchFamily="18" charset="0"/>
                <a:cs typeface="Times New Roman" pitchFamily="18" charset="0"/>
              </a:rPr>
              <a:t> is becoming appreciated as an important strategy in cancer growth control. Animal studies examining a </a:t>
            </a:r>
            <a:r>
              <a:rPr lang="en-US" sz="1200" dirty="0" err="1" smtClean="0">
                <a:latin typeface="Times New Roman" pitchFamily="18" charset="0"/>
                <a:cs typeface="Times New Roman" pitchFamily="18" charset="0"/>
              </a:rPr>
              <a:t>methionine</a:t>
            </a:r>
            <a:r>
              <a:rPr lang="en-US" sz="1200" dirty="0" smtClean="0">
                <a:latin typeface="Times New Roman" pitchFamily="18" charset="0"/>
                <a:cs typeface="Times New Roman" pitchFamily="18" charset="0"/>
              </a:rPr>
              <a:t>-restricted diet have reported inhibition of cancer growth and extension of a healthy lifespan</a:t>
            </a:r>
          </a:p>
          <a:p>
            <a:endParaRPr lang="en-US" sz="1200" dirty="0" smtClean="0">
              <a:latin typeface="Times New Roman" pitchFamily="18" charset="0"/>
              <a:cs typeface="Times New Roman" pitchFamily="18" charset="0"/>
            </a:endParaRPr>
          </a:p>
          <a:p>
            <a:r>
              <a:rPr lang="en-US" baseline="0" dirty="0" smtClean="0"/>
              <a:t>In a cross-sectional study conducted on men and women aged 40-60 years, Total </a:t>
            </a:r>
            <a:r>
              <a:rPr lang="en-US" baseline="0" dirty="0" err="1" smtClean="0"/>
              <a:t>Homocysteine</a:t>
            </a:r>
            <a:r>
              <a:rPr lang="en-US" baseline="0" dirty="0" smtClean="0"/>
              <a:t> seemed to decrease during follow-up in TT but not in CT. Analyses stratified by MTHFR C677T genotype showed that beer drinking had a protective effect among persons with the MTHFR TT genotype, but not among CC/CT individuals (Table 3). In other words, TT individuals drinking more beer had a decrease in </a:t>
            </a:r>
            <a:r>
              <a:rPr lang="en-US" baseline="0" dirty="0" err="1" smtClean="0"/>
              <a:t>tHcy</a:t>
            </a:r>
            <a:r>
              <a:rPr lang="en-US" baseline="0" dirty="0" smtClean="0"/>
              <a:t>, whereas TT individuals drinking less beer had an increase in </a:t>
            </a:r>
            <a:r>
              <a:rPr lang="en-US" baseline="0" dirty="0" err="1" smtClean="0"/>
              <a:t>tHcy</a:t>
            </a:r>
            <a:r>
              <a:rPr lang="en-US" baseline="0" dirty="0" smtClean="0"/>
              <a:t> when compared with TT individuals having unchanged beer consumption.</a:t>
            </a:r>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36</a:t>
            </a:fld>
            <a:endParaRPr lang="en-US"/>
          </a:p>
        </p:txBody>
      </p:sp>
    </p:spTree>
    <p:extLst>
      <p:ext uri="{BB962C8B-B14F-4D97-AF65-F5344CB8AC3E}">
        <p14:creationId xmlns:p14="http://schemas.microsoft.com/office/powerpoint/2010/main" val="22697214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About 85% of the general population carries a variant of the MTHFR gene associated with higher blood </a:t>
            </a:r>
            <a:r>
              <a:rPr lang="en-US" sz="1200" b="0" i="0" kern="1200" dirty="0" err="1" smtClean="0">
                <a:solidFill>
                  <a:schemeClr val="tx1"/>
                </a:solidFill>
                <a:latin typeface="+mn-lt"/>
                <a:ea typeface="+mn-ea"/>
                <a:cs typeface="+mn-cs"/>
              </a:rPr>
              <a:t>homocysteine</a:t>
            </a:r>
            <a:r>
              <a:rPr lang="en-US" sz="1200" b="0" i="0" kern="1200" dirty="0" smtClean="0">
                <a:solidFill>
                  <a:schemeClr val="tx1"/>
                </a:solidFill>
                <a:latin typeface="+mn-lt"/>
                <a:ea typeface="+mn-ea"/>
                <a:cs typeface="+mn-cs"/>
              </a:rPr>
              <a:t>, a risk factor for cardiovascular disease. </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Green vegetables, folic acid fortified foods, vitamin B supplements</a:t>
            </a:r>
            <a:r>
              <a:rPr lang="en-US" sz="1200" b="0" i="0" kern="1200" baseline="0" dirty="0" smtClean="0">
                <a:solidFill>
                  <a:schemeClr val="tx1"/>
                </a:solidFill>
                <a:latin typeface="+mn-lt"/>
                <a:ea typeface="+mn-ea"/>
                <a:cs typeface="+mn-cs"/>
              </a:rPr>
              <a:t> and moderate alcohol intake</a:t>
            </a:r>
            <a:r>
              <a:rPr lang="en-US" sz="1200" b="0" i="0" kern="1200" dirty="0" smtClean="0">
                <a:solidFill>
                  <a:schemeClr val="tx1"/>
                </a:solidFill>
                <a:latin typeface="+mn-lt"/>
                <a:ea typeface="+mn-ea"/>
                <a:cs typeface="+mn-cs"/>
              </a:rPr>
              <a:t> can help reduce this risk. </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Nitrous Oxide</a:t>
            </a:r>
            <a:br>
              <a:rPr lang="en-US" sz="1200" b="1"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Will cause B12 (</a:t>
            </a:r>
            <a:r>
              <a:rPr lang="en-US" sz="1200" b="0" i="0" kern="1200" dirty="0" err="1" smtClean="0">
                <a:solidFill>
                  <a:schemeClr val="tx1"/>
                </a:solidFill>
                <a:latin typeface="+mn-lt"/>
                <a:ea typeface="+mn-ea"/>
                <a:cs typeface="+mn-cs"/>
              </a:rPr>
              <a:t>methylcobalmin</a:t>
            </a:r>
            <a:r>
              <a:rPr lang="en-US" sz="1200" b="0" i="0" kern="1200" dirty="0" smtClean="0">
                <a:solidFill>
                  <a:schemeClr val="tx1"/>
                </a:solidFill>
                <a:latin typeface="+mn-lt"/>
                <a:ea typeface="+mn-ea"/>
                <a:cs typeface="+mn-cs"/>
              </a:rPr>
              <a:t>) deficiency in people with an MTHFR gene mutation that can possibly be severe. Prior to surgery and/or a dental visit it is important to let your doctor and anesthesiologist know that you cannot have nitrous oxide. Nitrous oxide can produce </a:t>
            </a:r>
            <a:r>
              <a:rPr lang="en-US" sz="1200" b="0" i="0" kern="1200" dirty="0" err="1" smtClean="0">
                <a:solidFill>
                  <a:schemeClr val="tx1"/>
                </a:solidFill>
                <a:latin typeface="+mn-lt"/>
                <a:ea typeface="+mn-ea"/>
                <a:cs typeface="+mn-cs"/>
              </a:rPr>
              <a:t>hyperhomocystenemia</a:t>
            </a:r>
            <a:r>
              <a:rPr lang="en-US" sz="1200" b="0" i="0" kern="1200" dirty="0" smtClean="0">
                <a:solidFill>
                  <a:schemeClr val="tx1"/>
                </a:solidFill>
                <a:latin typeface="+mn-lt"/>
                <a:ea typeface="+mn-ea"/>
                <a:cs typeface="+mn-cs"/>
              </a:rPr>
              <a:t> and high </a:t>
            </a:r>
            <a:r>
              <a:rPr lang="en-US" sz="1200" b="0" i="0" kern="1200" dirty="0" err="1" smtClean="0">
                <a:solidFill>
                  <a:schemeClr val="tx1"/>
                </a:solidFill>
                <a:latin typeface="+mn-lt"/>
                <a:ea typeface="+mn-ea"/>
                <a:cs typeface="+mn-cs"/>
              </a:rPr>
              <a:t>homocysteine</a:t>
            </a:r>
            <a:r>
              <a:rPr lang="en-US" sz="1200" b="0" i="0" kern="1200" dirty="0" smtClean="0">
                <a:solidFill>
                  <a:schemeClr val="tx1"/>
                </a:solidFill>
                <a:latin typeface="+mn-lt"/>
                <a:ea typeface="+mn-ea"/>
                <a:cs typeface="+mn-cs"/>
              </a:rPr>
              <a:t> which in turn can cause a life threatening clotting event.</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37</a:t>
            </a:fld>
            <a:endParaRPr lang="en-US"/>
          </a:p>
        </p:txBody>
      </p:sp>
    </p:spTree>
    <p:extLst>
      <p:ext uri="{BB962C8B-B14F-4D97-AF65-F5344CB8AC3E}">
        <p14:creationId xmlns:p14="http://schemas.microsoft.com/office/powerpoint/2010/main" val="1236957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38</a:t>
            </a:fld>
            <a:endParaRPr lang="en-US"/>
          </a:p>
        </p:txBody>
      </p:sp>
    </p:spTree>
    <p:extLst>
      <p:ext uri="{BB962C8B-B14F-4D97-AF65-F5344CB8AC3E}">
        <p14:creationId xmlns:p14="http://schemas.microsoft.com/office/powerpoint/2010/main" val="40384092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C48B12-6964-44AE-9E2E-8EDA80C2F0A1}"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C48B12-6964-44AE-9E2E-8EDA80C2F0A1}"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5C48B12-6964-44AE-9E2E-8EDA80C2F0A1}"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C48B12-6964-44AE-9E2E-8EDA80C2F0A1}"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A5689E-2279-4D85-B9A3-11D3003FF952}" type="datetimeFigureOut">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BFF1B-8FAE-4E68-A30C-AD641A5AD801}"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152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A5689E-2279-4D85-B9A3-11D3003FF952}" type="datetimeFigureOut">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BFF1B-8FAE-4E68-A30C-AD641A5AD801}" type="slidenum">
              <a:rPr lang="en-US" smtClean="0"/>
              <a:pPr/>
              <a:t>‹#›</a:t>
            </a:fld>
            <a:endParaRPr lang="en-US"/>
          </a:p>
        </p:txBody>
      </p:sp>
    </p:spTree>
    <p:extLst>
      <p:ext uri="{BB962C8B-B14F-4D97-AF65-F5344CB8AC3E}">
        <p14:creationId xmlns:p14="http://schemas.microsoft.com/office/powerpoint/2010/main" val="3721932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A5689E-2279-4D85-B9A3-11D3003FF952}" type="datetimeFigureOut">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BFF1B-8FAE-4E68-A30C-AD641A5AD801}"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7767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A5689E-2279-4D85-B9A3-11D3003FF952}" type="datetimeFigureOut">
              <a:rPr lang="en-US" smtClean="0"/>
              <a:pPr/>
              <a:t>10/7/2015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BFF1B-8FAE-4E68-A30C-AD641A5AD801}" type="slidenum">
              <a:rPr lang="en-US" smtClean="0"/>
              <a:pPr/>
              <a:t>‹#›</a:t>
            </a:fld>
            <a:endParaRPr lang="en-US"/>
          </a:p>
        </p:txBody>
      </p:sp>
    </p:spTree>
    <p:extLst>
      <p:ext uri="{BB962C8B-B14F-4D97-AF65-F5344CB8AC3E}">
        <p14:creationId xmlns:p14="http://schemas.microsoft.com/office/powerpoint/2010/main" val="2732549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CA5689E-2279-4D85-B9A3-11D3003FF952}" type="datetimeFigureOut">
              <a:rPr lang="en-US" smtClean="0"/>
              <a:pPr/>
              <a:t>10/7/2015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BBFF1B-8FAE-4E68-A30C-AD641A5AD801}" type="slidenum">
              <a:rPr lang="en-US" smtClean="0"/>
              <a:pPr/>
              <a:t>‹#›</a:t>
            </a:fld>
            <a:endParaRPr lang="en-US"/>
          </a:p>
        </p:txBody>
      </p:sp>
    </p:spTree>
    <p:extLst>
      <p:ext uri="{BB962C8B-B14F-4D97-AF65-F5344CB8AC3E}">
        <p14:creationId xmlns:p14="http://schemas.microsoft.com/office/powerpoint/2010/main" val="323033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CA5689E-2279-4D85-B9A3-11D3003FF952}" type="datetimeFigureOut">
              <a:rPr lang="en-US" smtClean="0"/>
              <a:pPr/>
              <a:t>10/7/2015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BBFF1B-8FAE-4E68-A30C-AD641A5AD801}" type="slidenum">
              <a:rPr lang="en-US" smtClean="0"/>
              <a:pPr/>
              <a:t>‹#›</a:t>
            </a:fld>
            <a:endParaRPr lang="en-US"/>
          </a:p>
        </p:txBody>
      </p:sp>
    </p:spTree>
    <p:extLst>
      <p:ext uri="{BB962C8B-B14F-4D97-AF65-F5344CB8AC3E}">
        <p14:creationId xmlns:p14="http://schemas.microsoft.com/office/powerpoint/2010/main" val="3668450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CA5689E-2279-4D85-B9A3-11D3003FF952}" type="datetimeFigureOut">
              <a:rPr lang="en-US" smtClean="0"/>
              <a:pPr/>
              <a:t>10/7/2015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CBBFF1B-8FAE-4E68-A30C-AD641A5AD801}" type="slidenum">
              <a:rPr lang="en-US" smtClean="0"/>
              <a:pPr/>
              <a:t>‹#›</a:t>
            </a:fld>
            <a:endParaRPr lang="en-US"/>
          </a:p>
        </p:txBody>
      </p:sp>
    </p:spTree>
    <p:extLst>
      <p:ext uri="{BB962C8B-B14F-4D97-AF65-F5344CB8AC3E}">
        <p14:creationId xmlns:p14="http://schemas.microsoft.com/office/powerpoint/2010/main" val="3796435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CA5689E-2279-4D85-B9A3-11D3003FF952}" type="datetimeFigureOut">
              <a:rPr lang="en-US" smtClean="0"/>
              <a:pPr/>
              <a:t>10/7/2015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CBBFF1B-8FAE-4E68-A30C-AD641A5AD801}" type="slidenum">
              <a:rPr lang="en-US" smtClean="0"/>
              <a:pPr/>
              <a:t>‹#›</a:t>
            </a:fld>
            <a:endParaRPr lang="en-US"/>
          </a:p>
        </p:txBody>
      </p:sp>
    </p:spTree>
    <p:extLst>
      <p:ext uri="{BB962C8B-B14F-4D97-AF65-F5344CB8AC3E}">
        <p14:creationId xmlns:p14="http://schemas.microsoft.com/office/powerpoint/2010/main" val="216234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A5689E-2279-4D85-B9A3-11D3003FF952}" type="datetimeFigureOut">
              <a:rPr lang="en-US" smtClean="0"/>
              <a:pPr/>
              <a:t>10/7/2015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BBFF1B-8FAE-4E68-A30C-AD641A5AD801}" type="slidenum">
              <a:rPr lang="en-US" smtClean="0"/>
              <a:pPr/>
              <a:t>‹#›</a:t>
            </a:fld>
            <a:endParaRPr lang="en-US"/>
          </a:p>
        </p:txBody>
      </p:sp>
    </p:spTree>
    <p:extLst>
      <p:ext uri="{BB962C8B-B14F-4D97-AF65-F5344CB8AC3E}">
        <p14:creationId xmlns:p14="http://schemas.microsoft.com/office/powerpoint/2010/main" val="1127524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A5689E-2279-4D85-B9A3-11D3003FF952}" type="datetimeFigureOut">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BFF1B-8FAE-4E68-A30C-AD641A5AD801}" type="slidenum">
              <a:rPr lang="en-US" smtClean="0"/>
              <a:pPr/>
              <a:t>‹#›</a:t>
            </a:fld>
            <a:endParaRPr lang="en-US"/>
          </a:p>
        </p:txBody>
      </p:sp>
    </p:spTree>
    <p:extLst>
      <p:ext uri="{BB962C8B-B14F-4D97-AF65-F5344CB8AC3E}">
        <p14:creationId xmlns:p14="http://schemas.microsoft.com/office/powerpoint/2010/main" val="2664406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A5689E-2279-4D85-B9A3-11D3003FF952}" type="datetimeFigureOut">
              <a:rPr lang="en-US" smtClean="0"/>
              <a:pPr/>
              <a:t>10/7/2015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BBFF1B-8FAE-4E68-A30C-AD641A5AD801}" type="slidenum">
              <a:rPr lang="en-US" smtClean="0"/>
              <a:pPr/>
              <a:t>‹#›</a:t>
            </a:fld>
            <a:endParaRPr lang="en-US"/>
          </a:p>
        </p:txBody>
      </p:sp>
    </p:spTree>
    <p:extLst>
      <p:ext uri="{BB962C8B-B14F-4D97-AF65-F5344CB8AC3E}">
        <p14:creationId xmlns:p14="http://schemas.microsoft.com/office/powerpoint/2010/main" val="3192262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CA5689E-2279-4D85-B9A3-11D3003FF952}" type="datetimeFigureOut">
              <a:rPr lang="en-US" smtClean="0"/>
              <a:pPr/>
              <a:t>10/7/2015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CBBFF1B-8FAE-4E68-A30C-AD641A5AD801}"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67816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genomeinformatics.dtu.ac.in/"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genomeinformatics.dtu.ac.in/"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genomeinformatics.dtu.ac.in/"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hyperlink" Target="http://genomeinformatics.dtu.ac.in/"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hyperlink" Target="http://genomeinformatics.dtu.ac.in/"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hyperlink" Target="http://genomeinformatics.dtu.ac.in/" TargetMode="External"/><Relationship Id="rId4" Type="http://schemas.openxmlformats.org/officeDocument/2006/relationships/hyperlink" Target="http://genomeinformatics.dce.edu/dbAARD/"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8.png"/><Relationship Id="rId7" Type="http://schemas.openxmlformats.org/officeDocument/2006/relationships/hyperlink" Target="http://genomeinformatics.dtu.ac.i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hyperlink" Target="http://genomeinformatics.dtu.ac.in/" TargetMode="Externa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hyperlink" Target="http://genomeinformatics.dtu.ac.in/" TargetMode="Externa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hyperlink" Target="http://genomeinformatics.dtu.ac.in/" TargetMode="External"/><Relationship Id="rId7" Type="http://schemas.openxmlformats.org/officeDocument/2006/relationships/diagramQuickStyle" Target="../diagrams/quickStyle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png"/><Relationship Id="rId9" Type="http://schemas.microsoft.com/office/2007/relationships/diagramDrawing" Target="../diagrams/drawing3.xml"/></Relationships>
</file>

<file path=ppt/slides/_rels/slide17.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genomeinformatics.dtu.ac.in/"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genomeinformatics.dtu.ac.in/" TargetMode="External"/><Relationship Id="rId7"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pn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genomeinformatics.dtu.ac.in/"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genomeinformatics.dtu.ac.in/"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genomeinformatics.dtu.ac.in/"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genomeinformatics.dtu.ac.in/nutrigen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png"/><Relationship Id="rId4" Type="http://schemas.openxmlformats.org/officeDocument/2006/relationships/hyperlink" Target="http://genomeinformatics.dtu.ac.i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genomeinformatics.dtu.ac.in/" TargetMode="Externa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8" Type="http://schemas.openxmlformats.org/officeDocument/2006/relationships/hyperlink" Target="http://genomeinformatics.dtu.ac.in/"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7"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genomeinformatics.dtu.ac.in/"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genomeinformatics.dtu.ac.in/" TargetMode="External"/><Relationship Id="rId4" Type="http://schemas.openxmlformats.org/officeDocument/2006/relationships/image" Target="../media/image35.gif"/></Relationships>
</file>

<file path=ppt/slides/_rels/slide35.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8" Type="http://schemas.openxmlformats.org/officeDocument/2006/relationships/hyperlink" Target="http://genomeinformatics.dtu.ac.in/"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hyperlink" Target="http://genomeinformatics.dtu.ac.in/"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png"/><Relationship Id="rId3" Type="http://schemas.openxmlformats.org/officeDocument/2006/relationships/image" Target="../media/image38.jpeg"/><Relationship Id="rId7" Type="http://schemas.openxmlformats.org/officeDocument/2006/relationships/image" Target="../media/image40.jpeg"/><Relationship Id="rId12"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9.jpeg"/><Relationship Id="rId11" Type="http://schemas.openxmlformats.org/officeDocument/2006/relationships/image" Target="../media/image44.png"/><Relationship Id="rId5" Type="http://schemas.openxmlformats.org/officeDocument/2006/relationships/image" Target="../media/image1.png"/><Relationship Id="rId10" Type="http://schemas.openxmlformats.org/officeDocument/2006/relationships/image" Target="../media/image43.png"/><Relationship Id="rId4" Type="http://schemas.openxmlformats.org/officeDocument/2006/relationships/hyperlink" Target="http://genomeinformatics.dtu.ac.in/" TargetMode="External"/><Relationship Id="rId9" Type="http://schemas.openxmlformats.org/officeDocument/2006/relationships/image" Target="../media/image42.jpeg"/></Relationships>
</file>

<file path=ppt/slides/_rels/slide41.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1.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444501"/>
            <a:ext cx="12192000" cy="1569033"/>
          </a:xfrm>
        </p:spPr>
        <p:txBody>
          <a:bodyPr>
            <a:noAutofit/>
          </a:bodyPr>
          <a:lstStyle/>
          <a:p>
            <a:pPr algn="ctr"/>
            <a:r>
              <a:rPr lang="en-US" sz="6600" dirty="0" smtClean="0">
                <a:solidFill>
                  <a:srgbClr val="A50021"/>
                </a:solidFill>
                <a:latin typeface="Times New Roman" pitchFamily="18" charset="0"/>
                <a:cs typeface="Times New Roman" pitchFamily="18" charset="0"/>
              </a:rPr>
              <a:t>ARDs: Connecting the Dots</a:t>
            </a:r>
            <a:endParaRPr lang="en-US" sz="6600" dirty="0">
              <a:solidFill>
                <a:srgbClr val="A50021"/>
              </a:solidFill>
              <a:latin typeface="Times New Roman" pitchFamily="18" charset="0"/>
              <a:cs typeface="Times New Roman" pitchFamily="18" charset="0"/>
            </a:endParaRPr>
          </a:p>
        </p:txBody>
      </p:sp>
      <p:sp>
        <p:nvSpPr>
          <p:cNvPr id="3" name="Subtitle 2"/>
          <p:cNvSpPr>
            <a:spLocks noGrp="1"/>
          </p:cNvSpPr>
          <p:nvPr>
            <p:ph type="subTitle" idx="1"/>
          </p:nvPr>
        </p:nvSpPr>
        <p:spPr>
          <a:xfrm>
            <a:off x="0" y="4582104"/>
            <a:ext cx="12192000" cy="1143000"/>
          </a:xfrm>
        </p:spPr>
        <p:txBody>
          <a:bodyPr>
            <a:noAutofit/>
          </a:bodyPr>
          <a:lstStyle/>
          <a:p>
            <a:pPr algn="ctr">
              <a:lnSpc>
                <a:spcPct val="120000"/>
              </a:lnSpc>
              <a:spcBef>
                <a:spcPts val="0"/>
              </a:spcBef>
              <a:spcAft>
                <a:spcPts val="0"/>
              </a:spcAft>
            </a:pPr>
            <a:r>
              <a:rPr lang="en-US" sz="2000" b="1" dirty="0" err="1" smtClean="0">
                <a:solidFill>
                  <a:srgbClr val="000066"/>
                </a:solidFill>
                <a:latin typeface="Garamond" pitchFamily="18" charset="0"/>
                <a:cs typeface="Times New Roman" pitchFamily="18" charset="0"/>
              </a:rPr>
              <a:t>Yasha</a:t>
            </a:r>
            <a:r>
              <a:rPr lang="en-US" sz="2000" b="1" dirty="0" smtClean="0">
                <a:solidFill>
                  <a:srgbClr val="000066"/>
                </a:solidFill>
                <a:latin typeface="Garamond" pitchFamily="18" charset="0"/>
                <a:cs typeface="Times New Roman" pitchFamily="18" charset="0"/>
              </a:rPr>
              <a:t> </a:t>
            </a:r>
            <a:r>
              <a:rPr lang="en-US" sz="2000" b="1" dirty="0" err="1" smtClean="0">
                <a:solidFill>
                  <a:srgbClr val="000066"/>
                </a:solidFill>
                <a:latin typeface="Garamond" pitchFamily="18" charset="0"/>
                <a:cs typeface="Times New Roman" pitchFamily="18" charset="0"/>
              </a:rPr>
              <a:t>hasija</a:t>
            </a:r>
            <a:endParaRPr lang="en-US" sz="2000" b="1" dirty="0" smtClean="0">
              <a:solidFill>
                <a:srgbClr val="000066"/>
              </a:solidFill>
              <a:latin typeface="Garamond" pitchFamily="18" charset="0"/>
              <a:cs typeface="Times New Roman" pitchFamily="18" charset="0"/>
            </a:endParaRPr>
          </a:p>
          <a:p>
            <a:pPr algn="ctr">
              <a:lnSpc>
                <a:spcPct val="120000"/>
              </a:lnSpc>
              <a:spcBef>
                <a:spcPts val="0"/>
              </a:spcBef>
              <a:spcAft>
                <a:spcPts val="0"/>
              </a:spcAft>
            </a:pPr>
            <a:r>
              <a:rPr lang="en-US" sz="2000" b="1" dirty="0" smtClean="0">
                <a:solidFill>
                  <a:srgbClr val="000066"/>
                </a:solidFill>
                <a:latin typeface="Garamond" pitchFamily="18" charset="0"/>
                <a:cs typeface="Times New Roman" pitchFamily="18" charset="0"/>
              </a:rPr>
              <a:t>ASSISTANT PROFESSOR</a:t>
            </a:r>
          </a:p>
          <a:p>
            <a:pPr algn="ctr">
              <a:lnSpc>
                <a:spcPct val="120000"/>
              </a:lnSpc>
              <a:spcBef>
                <a:spcPts val="0"/>
              </a:spcBef>
              <a:spcAft>
                <a:spcPts val="0"/>
              </a:spcAft>
            </a:pPr>
            <a:r>
              <a:rPr lang="en-US" sz="2000" b="1" dirty="0" smtClean="0">
                <a:solidFill>
                  <a:srgbClr val="000066"/>
                </a:solidFill>
                <a:latin typeface="Garamond" pitchFamily="18" charset="0"/>
                <a:cs typeface="Times New Roman" pitchFamily="18" charset="0"/>
              </a:rPr>
              <a:t>DEPARTMENT OF BIOTECHNOLOGY</a:t>
            </a:r>
          </a:p>
          <a:p>
            <a:pPr algn="ctr">
              <a:lnSpc>
                <a:spcPct val="120000"/>
              </a:lnSpc>
              <a:spcBef>
                <a:spcPts val="0"/>
              </a:spcBef>
              <a:spcAft>
                <a:spcPts val="0"/>
              </a:spcAft>
            </a:pPr>
            <a:r>
              <a:rPr lang="en-US" sz="2000" b="1" dirty="0" smtClean="0">
                <a:solidFill>
                  <a:srgbClr val="000066"/>
                </a:solidFill>
                <a:latin typeface="Garamond" pitchFamily="18" charset="0"/>
                <a:cs typeface="Times New Roman" pitchFamily="18" charset="0"/>
              </a:rPr>
              <a:t>Delhi technological University</a:t>
            </a:r>
            <a:endParaRPr lang="en-US" sz="2000" b="1" dirty="0">
              <a:solidFill>
                <a:srgbClr val="000066"/>
              </a:solidFill>
              <a:latin typeface="Garamond" pitchFamily="18" charset="0"/>
              <a:cs typeface="Times New Roman" pitchFamily="18" charset="0"/>
            </a:endParaRPr>
          </a:p>
        </p:txBody>
      </p:sp>
      <p:pic>
        <p:nvPicPr>
          <p:cNvPr id="22530" name="Picture 2" descr="http://www.asesdtu.com/home/static/static-only/DTU_official_logo.png"/>
          <p:cNvPicPr>
            <a:picLocks noChangeAspect="1" noChangeArrowheads="1"/>
          </p:cNvPicPr>
          <p:nvPr/>
        </p:nvPicPr>
        <p:blipFill>
          <a:blip r:embed="rId3"/>
          <a:srcRect/>
          <a:stretch>
            <a:fillRect/>
          </a:stretch>
        </p:blipFill>
        <p:spPr bwMode="auto">
          <a:xfrm>
            <a:off x="4942393" y="831393"/>
            <a:ext cx="2041537" cy="2034733"/>
          </a:xfrm>
          <a:prstGeom prst="rect">
            <a:avLst/>
          </a:prstGeom>
          <a:noFill/>
        </p:spPr>
      </p:pic>
      <p:sp>
        <p:nvSpPr>
          <p:cNvPr id="5" name="TextBox 4"/>
          <p:cNvSpPr txBox="1"/>
          <p:nvPr/>
        </p:nvSpPr>
        <p:spPr>
          <a:xfrm>
            <a:off x="9104409" y="6004574"/>
            <a:ext cx="3125727" cy="369332"/>
          </a:xfrm>
          <a:prstGeom prst="rect">
            <a:avLst/>
          </a:prstGeom>
          <a:noFill/>
        </p:spPr>
        <p:txBody>
          <a:bodyPr wrap="none" rtlCol="0">
            <a:spAutoFit/>
          </a:bodyPr>
          <a:lstStyle/>
          <a:p>
            <a:r>
              <a:rPr lang="en-US" b="1" dirty="0" smtClean="0"/>
              <a:t>*ARDs – Age Related Disorders</a:t>
            </a:r>
            <a:endParaRPr lang="en-US" b="1" dirty="0"/>
          </a:p>
        </p:txBody>
      </p:sp>
      <p:sp>
        <p:nvSpPr>
          <p:cNvPr id="6" name="TextBox 5"/>
          <p:cNvSpPr txBox="1"/>
          <p:nvPr/>
        </p:nvSpPr>
        <p:spPr>
          <a:xfrm>
            <a:off x="918800" y="176981"/>
            <a:ext cx="10807959" cy="523220"/>
          </a:xfrm>
          <a:prstGeom prst="rect">
            <a:avLst/>
          </a:prstGeom>
          <a:noFill/>
        </p:spPr>
        <p:txBody>
          <a:bodyPr wrap="none" rtlCol="0">
            <a:spAutoFit/>
          </a:bodyPr>
          <a:lstStyle/>
          <a:p>
            <a:r>
              <a:rPr lang="en-US" sz="2800" b="1" dirty="0" smtClean="0">
                <a:solidFill>
                  <a:srgbClr val="A50021"/>
                </a:solidFill>
                <a:latin typeface="Garamond" pitchFamily="18" charset="0"/>
              </a:rPr>
              <a:t>6</a:t>
            </a:r>
            <a:r>
              <a:rPr lang="en-US" sz="2800" b="1" baseline="30000" dirty="0" smtClean="0">
                <a:solidFill>
                  <a:srgbClr val="A50021"/>
                </a:solidFill>
                <a:latin typeface="Garamond" pitchFamily="18" charset="0"/>
              </a:rPr>
              <a:t>th</a:t>
            </a:r>
            <a:r>
              <a:rPr lang="en-US" sz="2800" b="1" dirty="0" smtClean="0">
                <a:solidFill>
                  <a:srgbClr val="A50021"/>
                </a:solidFill>
                <a:latin typeface="Garamond" pitchFamily="18" charset="0"/>
              </a:rPr>
              <a:t> World Congress on Biotechnology, New Delhi. October 05-07, 2015</a:t>
            </a:r>
            <a:endParaRPr lang="en-US" sz="2800" b="1" dirty="0">
              <a:solidFill>
                <a:srgbClr val="A50021"/>
              </a:solidFill>
              <a:latin typeface="Garamond" pitchFamily="18" charset="0"/>
            </a:endParaRPr>
          </a:p>
        </p:txBody>
      </p:sp>
    </p:spTree>
    <p:extLst>
      <p:ext uri="{BB962C8B-B14F-4D97-AF65-F5344CB8AC3E}">
        <p14:creationId xmlns:p14="http://schemas.microsoft.com/office/powerpoint/2010/main" val="38898404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l="22841" t="7452" r="24316" b="9135"/>
          <a:stretch>
            <a:fillRect/>
          </a:stretch>
        </p:blipFill>
        <p:spPr bwMode="auto">
          <a:xfrm>
            <a:off x="4902621" y="-13063"/>
            <a:ext cx="7237127" cy="6348045"/>
          </a:xfrm>
          <a:prstGeom prst="rect">
            <a:avLst/>
          </a:prstGeom>
          <a:noFill/>
          <a:ln w="9525">
            <a:noFill/>
            <a:miter lim="800000"/>
            <a:headEnd/>
            <a:tailEnd/>
          </a:ln>
          <a:effectLst/>
        </p:spPr>
      </p:pic>
      <p:sp>
        <p:nvSpPr>
          <p:cNvPr id="11" name="Rectangle 10"/>
          <p:cNvSpPr/>
          <p:nvPr/>
        </p:nvSpPr>
        <p:spPr>
          <a:xfrm>
            <a:off x="276630" y="866590"/>
            <a:ext cx="4439749" cy="4708981"/>
          </a:xfrm>
          <a:prstGeom prst="rect">
            <a:avLst/>
          </a:prstGeom>
        </p:spPr>
        <p:txBody>
          <a:bodyPr wrap="square">
            <a:spAutoFit/>
          </a:bodyPr>
          <a:lstStyle/>
          <a:p>
            <a:pPr algn="just">
              <a:lnSpc>
                <a:spcPct val="150000"/>
              </a:lnSpc>
            </a:pPr>
            <a:r>
              <a:rPr lang="en-US" sz="2000" b="1" dirty="0" smtClean="0">
                <a:solidFill>
                  <a:srgbClr val="000066"/>
                </a:solidFill>
                <a:latin typeface="Times New Roman" pitchFamily="18" charset="0"/>
                <a:cs typeface="Times New Roman" pitchFamily="18" charset="0"/>
              </a:rPr>
              <a:t>Genome Informatics Laboratory </a:t>
            </a:r>
            <a:r>
              <a:rPr lang="en-US" sz="2000" dirty="0" smtClean="0">
                <a:solidFill>
                  <a:srgbClr val="000066"/>
                </a:solidFill>
                <a:latin typeface="Times New Roman" pitchFamily="18" charset="0"/>
                <a:cs typeface="Times New Roman" pitchFamily="18" charset="0"/>
              </a:rPr>
              <a:t>at Department of Biotechnology, DTU is working in several areas of  bioinformatics such as genome annotation, microbial informatics, integration of genome-scale data for systems biology and personalized genomics. We have a skilled group comprising of Ph.D.s, JRFs, M.Tech and B.Tech students. </a:t>
            </a:r>
            <a:endParaRPr lang="en-US" sz="2000" dirty="0">
              <a:solidFill>
                <a:srgbClr val="000066"/>
              </a:solidFill>
              <a:latin typeface="Times New Roman" pitchFamily="18" charset="0"/>
              <a:cs typeface="Times New Roman" pitchFamily="18" charset="0"/>
            </a:endParaRPr>
          </a:p>
        </p:txBody>
      </p:sp>
      <p:sp>
        <p:nvSpPr>
          <p:cNvPr id="5" name="TextBox 4"/>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4"/>
              </a:rPr>
              <a:t>http://genomeinformatics.dtu.ac.in/</a:t>
            </a:r>
            <a:endParaRPr lang="en-US" sz="2400" dirty="0">
              <a:solidFill>
                <a:srgbClr val="000066"/>
              </a:solidFill>
              <a:latin typeface="Garamond"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34351"/>
            <a:ext cx="10058400" cy="1450757"/>
          </a:xfrm>
        </p:spPr>
        <p:txBody>
          <a:bodyPr/>
          <a:lstStyle/>
          <a:p>
            <a:r>
              <a:rPr lang="en-US" b="1" dirty="0" smtClean="0">
                <a:solidFill>
                  <a:srgbClr val="A50021"/>
                </a:solidFill>
                <a:latin typeface="Garamond" pitchFamily="18" charset="0"/>
                <a:cs typeface="Times New Roman" pitchFamily="18" charset="0"/>
              </a:rPr>
              <a:t>Contents</a:t>
            </a:r>
            <a:endParaRPr lang="en-US" b="1" dirty="0">
              <a:solidFill>
                <a:srgbClr val="A50021"/>
              </a:solidFill>
              <a:latin typeface="Garamond" pitchFamily="18" charset="0"/>
              <a:cs typeface="Times New Roman" pitchFamily="18" charset="0"/>
            </a:endParaRPr>
          </a:p>
        </p:txBody>
      </p:sp>
      <p:sp>
        <p:nvSpPr>
          <p:cNvPr id="3" name="Content Placeholder 2"/>
          <p:cNvSpPr>
            <a:spLocks noGrp="1"/>
          </p:cNvSpPr>
          <p:nvPr>
            <p:ph idx="1"/>
          </p:nvPr>
        </p:nvSpPr>
        <p:spPr>
          <a:xfrm>
            <a:off x="1112270" y="1965654"/>
            <a:ext cx="10058400" cy="4375184"/>
          </a:xfrm>
        </p:spPr>
        <p:txBody>
          <a:bodyPr>
            <a:normAutofit lnSpcReduction="10000"/>
          </a:bodyPr>
          <a:lstStyle/>
          <a:p>
            <a:pPr>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Overview</a:t>
            </a:r>
          </a:p>
          <a:p>
            <a:pPr>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Plan Layout</a:t>
            </a:r>
          </a:p>
          <a:p>
            <a:pPr>
              <a:buClrTx/>
              <a:buFont typeface="Wingdings" panose="05000000000000000000" pitchFamily="2" charset="2"/>
              <a:buChar char="v"/>
            </a:pPr>
            <a:r>
              <a:rPr lang="en-US" sz="2800" dirty="0">
                <a:solidFill>
                  <a:srgbClr val="000066"/>
                </a:solidFill>
                <a:latin typeface="Garamond" pitchFamily="18" charset="0"/>
                <a:cs typeface="Times New Roman" pitchFamily="18" charset="0"/>
              </a:rPr>
              <a:t> </a:t>
            </a:r>
            <a:r>
              <a:rPr lang="en-US" sz="2800" dirty="0" smtClean="0">
                <a:solidFill>
                  <a:srgbClr val="000066"/>
                </a:solidFill>
                <a:latin typeface="Garamond" pitchFamily="18" charset="0"/>
                <a:cs typeface="Times New Roman" pitchFamily="18" charset="0"/>
              </a:rPr>
              <a:t>    Outcomes</a:t>
            </a:r>
          </a:p>
          <a:p>
            <a:pPr marL="1031875" indent="0">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a:t>
            </a:r>
            <a:r>
              <a:rPr lang="en-US" sz="2800" dirty="0" err="1" smtClean="0">
                <a:solidFill>
                  <a:srgbClr val="000066"/>
                </a:solidFill>
                <a:latin typeface="Garamond" pitchFamily="18" charset="0"/>
                <a:cs typeface="Times New Roman" pitchFamily="18" charset="0"/>
              </a:rPr>
              <a:t>dbAARD</a:t>
            </a:r>
            <a:endParaRPr lang="en-US" sz="2800" dirty="0" smtClean="0">
              <a:solidFill>
                <a:srgbClr val="000066"/>
              </a:solidFill>
              <a:latin typeface="Garamond" pitchFamily="18" charset="0"/>
              <a:cs typeface="Times New Roman" pitchFamily="18" charset="0"/>
            </a:endParaRPr>
          </a:p>
          <a:p>
            <a:pPr marL="1031875" indent="0">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ARD Gene Prediction Tool - AGP</a:t>
            </a:r>
          </a:p>
          <a:p>
            <a:pPr marL="1031875" indent="0">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a:t>
            </a:r>
            <a:r>
              <a:rPr lang="en-US" sz="2800" dirty="0" err="1" smtClean="0">
                <a:solidFill>
                  <a:srgbClr val="000066"/>
                </a:solidFill>
                <a:latin typeface="Garamond" pitchFamily="18" charset="0"/>
                <a:cs typeface="Times New Roman" pitchFamily="18" charset="0"/>
              </a:rPr>
              <a:t>NutriGene</a:t>
            </a:r>
            <a:endParaRPr lang="en-US" sz="2800" dirty="0" smtClean="0">
              <a:solidFill>
                <a:srgbClr val="000066"/>
              </a:solidFill>
              <a:latin typeface="Garamond" pitchFamily="18" charset="0"/>
              <a:cs typeface="Times New Roman" pitchFamily="18" charset="0"/>
            </a:endParaRPr>
          </a:p>
          <a:p>
            <a:pPr marL="1031875" indent="0">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a:t>
            </a:r>
            <a:r>
              <a:rPr lang="en-US" sz="2800" dirty="0" err="1" smtClean="0">
                <a:solidFill>
                  <a:srgbClr val="000066"/>
                </a:solidFill>
                <a:latin typeface="Garamond" pitchFamily="18" charset="0"/>
                <a:cs typeface="Times New Roman" pitchFamily="18" charset="0"/>
              </a:rPr>
              <a:t>dbPGx</a:t>
            </a:r>
            <a:endParaRPr lang="en-US" sz="2800" dirty="0" smtClean="0">
              <a:solidFill>
                <a:srgbClr val="000066"/>
              </a:solidFill>
              <a:latin typeface="Garamond" pitchFamily="18" charset="0"/>
              <a:cs typeface="Times New Roman" pitchFamily="18" charset="0"/>
            </a:endParaRPr>
          </a:p>
          <a:p>
            <a:pPr>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ARDs - Connecting the dots</a:t>
            </a:r>
          </a:p>
          <a:p>
            <a:pPr>
              <a:buClrTx/>
              <a:buFont typeface="Wingdings" panose="05000000000000000000" pitchFamily="2" charset="2"/>
              <a:buChar char="v"/>
            </a:pPr>
            <a:endParaRPr lang="en-US" sz="2800" dirty="0" smtClean="0">
              <a:solidFill>
                <a:schemeClr val="tx1">
                  <a:lumMod val="85000"/>
                  <a:lumOff val="15000"/>
                </a:schemeClr>
              </a:solidFill>
              <a:latin typeface="Garamond" pitchFamily="18" charset="0"/>
              <a:cs typeface="Times New Roman" pitchFamily="18" charset="0"/>
            </a:endParaRPr>
          </a:p>
        </p:txBody>
      </p:sp>
      <p:sp>
        <p:nvSpPr>
          <p:cNvPr id="6" name="TextBox 5"/>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2884590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34351"/>
            <a:ext cx="10058400" cy="1450757"/>
          </a:xfrm>
        </p:spPr>
        <p:txBody>
          <a:bodyPr/>
          <a:lstStyle/>
          <a:p>
            <a:r>
              <a:rPr lang="en-US" b="1" dirty="0" smtClean="0">
                <a:solidFill>
                  <a:srgbClr val="A50021"/>
                </a:solidFill>
                <a:latin typeface="Garamond" pitchFamily="18" charset="0"/>
                <a:cs typeface="Times New Roman" pitchFamily="18" charset="0"/>
              </a:rPr>
              <a:t>Contents</a:t>
            </a:r>
            <a:endParaRPr lang="en-US" b="1" dirty="0">
              <a:solidFill>
                <a:srgbClr val="A50021"/>
              </a:solidFill>
              <a:latin typeface="Garamond" pitchFamily="18" charset="0"/>
              <a:cs typeface="Times New Roman" pitchFamily="18" charset="0"/>
            </a:endParaRPr>
          </a:p>
        </p:txBody>
      </p:sp>
      <p:sp>
        <p:nvSpPr>
          <p:cNvPr id="3" name="Content Placeholder 2"/>
          <p:cNvSpPr>
            <a:spLocks noGrp="1"/>
          </p:cNvSpPr>
          <p:nvPr>
            <p:ph idx="1"/>
          </p:nvPr>
        </p:nvSpPr>
        <p:spPr>
          <a:xfrm>
            <a:off x="1112270" y="1965654"/>
            <a:ext cx="10058400" cy="4375184"/>
          </a:xfrm>
        </p:spPr>
        <p:txBody>
          <a:bodyPr>
            <a:normAutofit lnSpcReduction="10000"/>
          </a:bodyPr>
          <a:lstStyle/>
          <a:p>
            <a:pPr>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Overview</a:t>
            </a:r>
          </a:p>
          <a:p>
            <a:pPr>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Plan Layout</a:t>
            </a:r>
          </a:p>
          <a:p>
            <a:pPr>
              <a:buClrTx/>
              <a:buFont typeface="Wingdings" panose="05000000000000000000" pitchFamily="2" charset="2"/>
              <a:buChar char="v"/>
            </a:pPr>
            <a:r>
              <a:rPr lang="en-US" sz="2800" dirty="0">
                <a:solidFill>
                  <a:schemeClr val="bg1">
                    <a:lumMod val="75000"/>
                  </a:schemeClr>
                </a:solidFill>
                <a:latin typeface="Garamond" pitchFamily="18" charset="0"/>
                <a:cs typeface="Times New Roman" pitchFamily="18" charset="0"/>
              </a:rPr>
              <a:t> </a:t>
            </a:r>
            <a:r>
              <a:rPr lang="en-US" sz="2800" dirty="0" smtClean="0">
                <a:solidFill>
                  <a:schemeClr val="bg1">
                    <a:lumMod val="75000"/>
                  </a:schemeClr>
                </a:solidFill>
                <a:latin typeface="Garamond" pitchFamily="18" charset="0"/>
                <a:cs typeface="Times New Roman" pitchFamily="18" charset="0"/>
              </a:rPr>
              <a:t>    Outcomes</a:t>
            </a: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t>
            </a:r>
            <a:r>
              <a:rPr lang="en-US" sz="2800" dirty="0" err="1" smtClean="0">
                <a:solidFill>
                  <a:schemeClr val="bg1">
                    <a:lumMod val="75000"/>
                  </a:schemeClr>
                </a:solidFill>
                <a:latin typeface="Garamond" pitchFamily="18" charset="0"/>
                <a:cs typeface="Times New Roman" pitchFamily="18" charset="0"/>
              </a:rPr>
              <a:t>dbAARD</a:t>
            </a:r>
            <a:endParaRPr lang="en-US" sz="2800" dirty="0" smtClean="0">
              <a:solidFill>
                <a:schemeClr val="bg1">
                  <a:lumMod val="75000"/>
                </a:schemeClr>
              </a:solidFill>
              <a:latin typeface="Garamond" pitchFamily="18" charset="0"/>
              <a:cs typeface="Times New Roman" pitchFamily="18" charset="0"/>
            </a:endParaRP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ARD Gene Prediction Tool - AGP</a:t>
            </a: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t>
            </a:r>
            <a:r>
              <a:rPr lang="en-US" sz="2800" dirty="0" err="1" smtClean="0">
                <a:solidFill>
                  <a:schemeClr val="bg1">
                    <a:lumMod val="75000"/>
                  </a:schemeClr>
                </a:solidFill>
                <a:latin typeface="Garamond" pitchFamily="18" charset="0"/>
                <a:cs typeface="Times New Roman" pitchFamily="18" charset="0"/>
              </a:rPr>
              <a:t>NutriGene</a:t>
            </a:r>
            <a:endParaRPr lang="en-US" sz="2800" dirty="0" smtClean="0">
              <a:solidFill>
                <a:schemeClr val="bg1">
                  <a:lumMod val="75000"/>
                </a:schemeClr>
              </a:solidFill>
              <a:latin typeface="Garamond" pitchFamily="18" charset="0"/>
              <a:cs typeface="Times New Roman" pitchFamily="18" charset="0"/>
            </a:endParaRP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t>
            </a:r>
            <a:r>
              <a:rPr lang="en-US" sz="2800" dirty="0" err="1" smtClean="0">
                <a:solidFill>
                  <a:schemeClr val="bg1">
                    <a:lumMod val="75000"/>
                  </a:schemeClr>
                </a:solidFill>
                <a:latin typeface="Garamond" pitchFamily="18" charset="0"/>
                <a:cs typeface="Times New Roman" pitchFamily="18" charset="0"/>
              </a:rPr>
              <a:t>dbPGx</a:t>
            </a:r>
            <a:endParaRPr lang="en-US" sz="2800" dirty="0" smtClean="0">
              <a:solidFill>
                <a:schemeClr val="bg1">
                  <a:lumMod val="75000"/>
                </a:schemeClr>
              </a:solidFill>
              <a:latin typeface="Garamond" pitchFamily="18" charset="0"/>
              <a:cs typeface="Times New Roman" pitchFamily="18" charset="0"/>
            </a:endParaRPr>
          </a:p>
          <a:p>
            <a:pPr>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ARDs - Connecting the dots</a:t>
            </a:r>
          </a:p>
          <a:p>
            <a:pPr>
              <a:buClrTx/>
              <a:buFont typeface="Wingdings" panose="05000000000000000000" pitchFamily="2" charset="2"/>
              <a:buChar char="v"/>
            </a:pPr>
            <a:endParaRPr lang="en-US" sz="2800" dirty="0" smtClean="0">
              <a:solidFill>
                <a:schemeClr val="tx1">
                  <a:lumMod val="85000"/>
                  <a:lumOff val="15000"/>
                </a:schemeClr>
              </a:solidFill>
              <a:latin typeface="Garamond" pitchFamily="18" charset="0"/>
              <a:cs typeface="Times New Roman" pitchFamily="18" charset="0"/>
            </a:endParaRPr>
          </a:p>
        </p:txBody>
      </p:sp>
      <p:sp>
        <p:nvSpPr>
          <p:cNvPr id="6" name="TextBox 5"/>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2884590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1734300" cy="1450757"/>
          </a:xfrm>
        </p:spPr>
        <p:txBody>
          <a:bodyPr>
            <a:normAutofit/>
          </a:bodyPr>
          <a:lstStyle/>
          <a:p>
            <a:r>
              <a:rPr lang="en-US" b="1" dirty="0" smtClean="0">
                <a:solidFill>
                  <a:srgbClr val="A50021"/>
                </a:solidFill>
                <a:latin typeface="Garamond" pitchFamily="18" charset="0"/>
                <a:cs typeface="Times New Roman" pitchFamily="18" charset="0"/>
              </a:rPr>
              <a:t>Overview</a:t>
            </a:r>
            <a:endParaRPr lang="en-US" sz="3600" b="1" dirty="0">
              <a:solidFill>
                <a:srgbClr val="A50021"/>
              </a:solidFill>
              <a:latin typeface="Garamond" pitchFamily="18" charset="0"/>
              <a:cs typeface="Times New Roman" pitchFamily="18" charset="0"/>
            </a:endParaRPr>
          </a:p>
        </p:txBody>
      </p:sp>
      <p:sp>
        <p:nvSpPr>
          <p:cNvPr id="3" name="Content Placeholder 2"/>
          <p:cNvSpPr>
            <a:spLocks noGrp="1"/>
          </p:cNvSpPr>
          <p:nvPr>
            <p:ph idx="1"/>
          </p:nvPr>
        </p:nvSpPr>
        <p:spPr>
          <a:xfrm>
            <a:off x="1114763" y="1623919"/>
            <a:ext cx="8061321" cy="4543519"/>
          </a:xfrm>
        </p:spPr>
        <p:txBody>
          <a:bodyPr>
            <a:noAutofit/>
          </a:bodyPr>
          <a:lstStyle/>
          <a:p>
            <a:pPr algn="just">
              <a:lnSpc>
                <a:spcPct val="150000"/>
              </a:lnSpc>
              <a:buClrTx/>
              <a:buFont typeface="Wingdings" panose="05000000000000000000" pitchFamily="2" charset="2"/>
              <a:buChar char="§"/>
            </a:pPr>
            <a:r>
              <a:rPr lang="en-US" sz="2400" dirty="0" smtClean="0">
                <a:solidFill>
                  <a:srgbClr val="000066"/>
                </a:solidFill>
                <a:latin typeface="Garamond" pitchFamily="18" charset="0"/>
                <a:cs typeface="Times New Roman" pitchFamily="18" charset="0"/>
              </a:rPr>
              <a:t> Ageing</a:t>
            </a:r>
            <a:r>
              <a:rPr lang="en-US" sz="2400" b="1" dirty="0" smtClean="0">
                <a:solidFill>
                  <a:srgbClr val="000066"/>
                </a:solidFill>
                <a:latin typeface="Garamond" pitchFamily="18" charset="0"/>
                <a:cs typeface="Times New Roman" pitchFamily="18" charset="0"/>
              </a:rPr>
              <a:t> </a:t>
            </a:r>
            <a:r>
              <a:rPr lang="en-US" sz="2400" dirty="0" smtClean="0">
                <a:solidFill>
                  <a:srgbClr val="000066"/>
                </a:solidFill>
                <a:latin typeface="Garamond" pitchFamily="18" charset="0"/>
                <a:cs typeface="Times New Roman" pitchFamily="18" charset="0"/>
              </a:rPr>
              <a:t>is a multilevel and multifaceted process of getting older characterized by physical, physiological, psychological and social changes. </a:t>
            </a:r>
          </a:p>
          <a:p>
            <a:pPr algn="just">
              <a:lnSpc>
                <a:spcPct val="150000"/>
              </a:lnSpc>
              <a:buClrTx/>
              <a:buFont typeface="Wingdings" panose="05000000000000000000" pitchFamily="2" charset="2"/>
              <a:buChar char="§"/>
            </a:pPr>
            <a:r>
              <a:rPr lang="en-US" sz="2400" dirty="0" smtClean="0">
                <a:solidFill>
                  <a:srgbClr val="000066"/>
                </a:solidFill>
                <a:latin typeface="Garamond" pitchFamily="18" charset="0"/>
                <a:cs typeface="Times New Roman" pitchFamily="18" charset="0"/>
              </a:rPr>
              <a:t> It is an inevitable process and is usually marked  by the increase in the rise of age-related disorders (ARDs).</a:t>
            </a:r>
          </a:p>
          <a:p>
            <a:pPr algn="just">
              <a:lnSpc>
                <a:spcPct val="150000"/>
              </a:lnSpc>
              <a:buClrTx/>
              <a:buFont typeface="Wingdings" panose="05000000000000000000" pitchFamily="2" charset="2"/>
              <a:buChar char="§"/>
            </a:pPr>
            <a:r>
              <a:rPr lang="en-US" sz="2400" dirty="0" smtClean="0">
                <a:solidFill>
                  <a:srgbClr val="000066"/>
                </a:solidFill>
                <a:latin typeface="Garamond" pitchFamily="18" charset="0"/>
                <a:cs typeface="Times New Roman" pitchFamily="18" charset="0"/>
              </a:rPr>
              <a:t> Nearly 100,000 people die each day of ARDs such as CVD, cancer, arthritis, osteoporosis, diabetes, schizophrenia, Alzheimer’s disease to name a few </a:t>
            </a:r>
            <a:r>
              <a:rPr lang="en-US" sz="2400" i="1" dirty="0" smtClean="0">
                <a:solidFill>
                  <a:srgbClr val="000066"/>
                </a:solidFill>
                <a:latin typeface="Garamond" pitchFamily="18" charset="0"/>
                <a:cs typeface="Times New Roman" pitchFamily="18" charset="0"/>
              </a:rPr>
              <a:t>(De Grey, 2007).</a:t>
            </a:r>
          </a:p>
        </p:txBody>
      </p:sp>
      <p:pic>
        <p:nvPicPr>
          <p:cNvPr id="21506" name="Picture 2" descr="https://encrypted-tbn0.gstatic.com/images?q=tbn:ANd9GcSYTpVPPV7-viPh0sD4W9WqMTle4c1F1IKyDt_reTYx4J_y6Bbu"/>
          <p:cNvPicPr>
            <a:picLocks noChangeAspect="1" noChangeArrowheads="1"/>
          </p:cNvPicPr>
          <p:nvPr/>
        </p:nvPicPr>
        <p:blipFill>
          <a:blip r:embed="rId3"/>
          <a:srcRect/>
          <a:stretch>
            <a:fillRect/>
          </a:stretch>
        </p:blipFill>
        <p:spPr bwMode="auto">
          <a:xfrm>
            <a:off x="9056877" y="1630112"/>
            <a:ext cx="2935253" cy="464005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6" name="TextBox 5"/>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4"/>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5"/>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15892672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857499" y="3002118"/>
            <a:ext cx="4663942" cy="1200329"/>
          </a:xfrm>
          <a:prstGeom prst="rect">
            <a:avLst/>
          </a:prstGeom>
          <a:noFill/>
        </p:spPr>
        <p:txBody>
          <a:bodyPr wrap="square" rtlCol="0">
            <a:spAutoFit/>
          </a:bodyPr>
          <a:lstStyle/>
          <a:p>
            <a:pPr algn="just"/>
            <a:r>
              <a:rPr lang="en-US" sz="2400" i="1" dirty="0" smtClean="0">
                <a:solidFill>
                  <a:srgbClr val="000066"/>
                </a:solidFill>
                <a:latin typeface="Times New Roman" pitchFamily="18" charset="0"/>
                <a:cs typeface="Times New Roman" pitchFamily="18" charset="0"/>
              </a:rPr>
              <a:t>Multiple biochemical processes contribute to different pathologies as  a result of ageing</a:t>
            </a:r>
            <a:endParaRPr lang="en-US" sz="2400" i="1" dirty="0">
              <a:solidFill>
                <a:srgbClr val="000066"/>
              </a:solidFill>
              <a:latin typeface="Times New Roman" pitchFamily="18" charset="0"/>
              <a:cs typeface="Times New Roman" pitchFamily="18" charset="0"/>
            </a:endParaRPr>
          </a:p>
        </p:txBody>
      </p:sp>
      <p:sp>
        <p:nvSpPr>
          <p:cNvPr id="11" name="TextBox 10"/>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sp>
        <p:nvSpPr>
          <p:cNvPr id="15" name="Title 1"/>
          <p:cNvSpPr>
            <a:spLocks noGrp="1"/>
          </p:cNvSpPr>
          <p:nvPr>
            <p:ph type="title"/>
          </p:nvPr>
        </p:nvSpPr>
        <p:spPr>
          <a:xfrm>
            <a:off x="1097280" y="286603"/>
            <a:ext cx="11734300" cy="1450757"/>
          </a:xfrm>
        </p:spPr>
        <p:txBody>
          <a:bodyPr>
            <a:normAutofit/>
          </a:bodyPr>
          <a:lstStyle/>
          <a:p>
            <a:r>
              <a:rPr lang="en-US" b="1" dirty="0" smtClean="0">
                <a:solidFill>
                  <a:srgbClr val="A50021"/>
                </a:solidFill>
                <a:latin typeface="Garamond" pitchFamily="18" charset="0"/>
                <a:cs typeface="Times New Roman" pitchFamily="18" charset="0"/>
              </a:rPr>
              <a:t>Overview</a:t>
            </a:r>
            <a:endParaRPr lang="en-US" sz="3600" b="1" dirty="0">
              <a:solidFill>
                <a:srgbClr val="A50021"/>
              </a:solidFill>
              <a:latin typeface="Garamond" pitchFamily="18" charset="0"/>
              <a:cs typeface="Times New Roman" pitchFamily="18" charset="0"/>
            </a:endParaRPr>
          </a:p>
        </p:txBody>
      </p:sp>
      <p:pic>
        <p:nvPicPr>
          <p:cNvPr id="16"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pic>
        <p:nvPicPr>
          <p:cNvPr id="1026" name="Picture 2"/>
          <p:cNvPicPr>
            <a:picLocks noChangeAspect="1" noChangeArrowheads="1"/>
          </p:cNvPicPr>
          <p:nvPr/>
        </p:nvPicPr>
        <p:blipFill>
          <a:blip r:embed="rId5"/>
          <a:srcRect l="9212" t="21065" r="50024" b="31944"/>
          <a:stretch>
            <a:fillRect/>
          </a:stretch>
        </p:blipFill>
        <p:spPr bwMode="auto">
          <a:xfrm>
            <a:off x="84665" y="1811867"/>
            <a:ext cx="6214533" cy="4027687"/>
          </a:xfrm>
          <a:prstGeom prst="rect">
            <a:avLst/>
          </a:prstGeom>
          <a:noFill/>
          <a:ln w="9525">
            <a:noFill/>
            <a:miter lim="800000"/>
            <a:headEnd/>
            <a:tailEnd/>
          </a:ln>
          <a:effectLst/>
        </p:spPr>
      </p:pic>
      <p:pic>
        <p:nvPicPr>
          <p:cNvPr id="6" name="Picture 4" descr="aging graph"/>
          <p:cNvPicPr>
            <a:picLocks noChangeAspect="1" noChangeArrowheads="1"/>
          </p:cNvPicPr>
          <p:nvPr/>
        </p:nvPicPr>
        <p:blipFill>
          <a:blip r:embed="rId6"/>
          <a:srcRect/>
          <a:stretch>
            <a:fillRect/>
          </a:stretch>
        </p:blipFill>
        <p:spPr bwMode="auto">
          <a:xfrm>
            <a:off x="6417732" y="1819553"/>
            <a:ext cx="5755213" cy="4085852"/>
          </a:xfrm>
          <a:prstGeom prst="rect">
            <a:avLst/>
          </a:prstGeom>
          <a:noFill/>
        </p:spPr>
      </p:pic>
      <p:sp>
        <p:nvSpPr>
          <p:cNvPr id="8" name="Rectangle 7"/>
          <p:cNvSpPr/>
          <p:nvPr/>
        </p:nvSpPr>
        <p:spPr>
          <a:xfrm>
            <a:off x="220133" y="5930669"/>
            <a:ext cx="6096000" cy="369332"/>
          </a:xfrm>
          <a:prstGeom prst="rect">
            <a:avLst/>
          </a:prstGeom>
        </p:spPr>
        <p:txBody>
          <a:bodyPr>
            <a:spAutoFit/>
          </a:bodyPr>
          <a:lstStyle/>
          <a:p>
            <a:r>
              <a:rPr lang="en-US" dirty="0" smtClean="0"/>
              <a:t>Source: World Bank</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905695"/>
            <a:ext cx="6859904" cy="3658526"/>
          </a:xfrm>
        </p:spPr>
        <p:txBody>
          <a:bodyPr>
            <a:noAutofit/>
          </a:bodyPr>
          <a:lstStyle/>
          <a:p>
            <a:pPr algn="just">
              <a:lnSpc>
                <a:spcPct val="150000"/>
              </a:lnSpc>
              <a:buClrTx/>
              <a:buFont typeface="Wingdings" panose="05000000000000000000" pitchFamily="2" charset="2"/>
              <a:buChar char="§"/>
            </a:pPr>
            <a:r>
              <a:rPr lang="en-US" sz="2400" dirty="0">
                <a:solidFill>
                  <a:srgbClr val="000066"/>
                </a:solidFill>
                <a:latin typeface="Times New Roman" pitchFamily="18" charset="0"/>
                <a:cs typeface="Times New Roman" pitchFamily="18" charset="0"/>
              </a:rPr>
              <a:t> </a:t>
            </a:r>
            <a:r>
              <a:rPr lang="en-US" sz="2400" dirty="0" smtClean="0">
                <a:solidFill>
                  <a:srgbClr val="000066"/>
                </a:solidFill>
                <a:latin typeface="Times New Roman" pitchFamily="18" charset="0"/>
                <a:cs typeface="Times New Roman" pitchFamily="18" charset="0"/>
              </a:rPr>
              <a:t>Both genetic (60%) and environmental factors (40%) interact with each other and influence ageing and lead to the development of “ARDs”</a:t>
            </a:r>
          </a:p>
          <a:p>
            <a:pPr algn="just">
              <a:lnSpc>
                <a:spcPct val="150000"/>
              </a:lnSpc>
              <a:buClrTx/>
              <a:buFont typeface="Wingdings" panose="05000000000000000000" pitchFamily="2" charset="2"/>
              <a:buChar char="§"/>
            </a:pPr>
            <a:r>
              <a:rPr lang="en-US" sz="2400" dirty="0" smtClean="0">
                <a:solidFill>
                  <a:srgbClr val="000066"/>
                </a:solidFill>
                <a:latin typeface="Times New Roman" pitchFamily="18" charset="0"/>
                <a:cs typeface="Times New Roman" pitchFamily="18" charset="0"/>
              </a:rPr>
              <a:t> Need to holistically understand the various factors that interact and affect ageing, resulting in ARD causation.</a:t>
            </a:r>
          </a:p>
        </p:txBody>
      </p:sp>
      <p:pic>
        <p:nvPicPr>
          <p:cNvPr id="1026" name="Picture 2" descr="https://encrypted-tbn1.gstatic.com/images?q=tbn:ANd9GcTq7bXURc5OSFJzBJ5wWT-Nb46u7hGM5MC5tZ66BCkcQDbRt-LYIg"/>
          <p:cNvPicPr>
            <a:picLocks noChangeAspect="1" noChangeArrowheads="1"/>
          </p:cNvPicPr>
          <p:nvPr/>
        </p:nvPicPr>
        <p:blipFill>
          <a:blip r:embed="rId3"/>
          <a:srcRect/>
          <a:stretch>
            <a:fillRect/>
          </a:stretch>
        </p:blipFill>
        <p:spPr bwMode="auto">
          <a:xfrm rot="802348">
            <a:off x="8541160" y="2514003"/>
            <a:ext cx="3380338" cy="27354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itle 1"/>
          <p:cNvSpPr>
            <a:spLocks noGrp="1"/>
          </p:cNvSpPr>
          <p:nvPr>
            <p:ph type="title"/>
          </p:nvPr>
        </p:nvSpPr>
        <p:spPr>
          <a:xfrm>
            <a:off x="1097280" y="286603"/>
            <a:ext cx="11734300" cy="1450757"/>
          </a:xfrm>
        </p:spPr>
        <p:txBody>
          <a:bodyPr>
            <a:normAutofit/>
          </a:bodyPr>
          <a:lstStyle/>
          <a:p>
            <a:r>
              <a:rPr lang="en-US" b="1" dirty="0" smtClean="0">
                <a:solidFill>
                  <a:srgbClr val="A50021"/>
                </a:solidFill>
                <a:latin typeface="Garamond" pitchFamily="18" charset="0"/>
                <a:cs typeface="Times New Roman" pitchFamily="18" charset="0"/>
              </a:rPr>
              <a:t>Overview</a:t>
            </a:r>
            <a:endParaRPr lang="en-US" sz="3600" b="1" dirty="0">
              <a:solidFill>
                <a:srgbClr val="A50021"/>
              </a:solidFill>
              <a:latin typeface="Garamond" pitchFamily="18" charset="0"/>
              <a:cs typeface="Times New Roman" pitchFamily="18" charset="0"/>
            </a:endParaRPr>
          </a:p>
        </p:txBody>
      </p:sp>
      <p:sp>
        <p:nvSpPr>
          <p:cNvPr id="7" name="TextBox 6"/>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4"/>
              </a:rPr>
              <a:t>http://genomeinformatics.dtu.ac.in/</a:t>
            </a:r>
            <a:endParaRPr lang="en-US" sz="2400" dirty="0">
              <a:solidFill>
                <a:srgbClr val="000066"/>
              </a:solidFill>
              <a:latin typeface="Garamond" pitchFamily="18" charset="0"/>
            </a:endParaRPr>
          </a:p>
        </p:txBody>
      </p:sp>
      <p:pic>
        <p:nvPicPr>
          <p:cNvPr id="8" name="Picture 2" descr="http://www.asesdtu.com/home/static/static-only/DTU_official_logo.png"/>
          <p:cNvPicPr>
            <a:picLocks noChangeAspect="1" noChangeArrowheads="1"/>
          </p:cNvPicPr>
          <p:nvPr/>
        </p:nvPicPr>
        <p:blipFill>
          <a:blip r:embed="rId5"/>
          <a:srcRect/>
          <a:stretch>
            <a:fillRect/>
          </a:stretch>
        </p:blipFill>
        <p:spPr bwMode="auto">
          <a:xfrm>
            <a:off x="10716178" y="8432"/>
            <a:ext cx="1432281" cy="1427508"/>
          </a:xfrm>
          <a:prstGeom prst="rect">
            <a:avLst/>
          </a:prstGeom>
          <a:noFill/>
        </p:spPr>
      </p:pic>
      <p:sp>
        <p:nvSpPr>
          <p:cNvPr id="9" name="Rectangle 8"/>
          <p:cNvSpPr/>
          <p:nvPr/>
        </p:nvSpPr>
        <p:spPr>
          <a:xfrm>
            <a:off x="272374" y="5263065"/>
            <a:ext cx="11575915" cy="1133965"/>
          </a:xfrm>
          <a:prstGeom prst="rect">
            <a:avLst/>
          </a:prstGeom>
        </p:spPr>
        <p:txBody>
          <a:bodyPr wrap="square">
            <a:spAutoFit/>
          </a:bodyPr>
          <a:lstStyle/>
          <a:p>
            <a:pPr marL="91440" lvl="0" indent="-91440" algn="ctr">
              <a:lnSpc>
                <a:spcPct val="150000"/>
              </a:lnSpc>
              <a:spcBef>
                <a:spcPts val="1200"/>
              </a:spcBef>
              <a:spcAft>
                <a:spcPts val="200"/>
              </a:spcAft>
              <a:buSzPct val="100000"/>
            </a:pPr>
            <a:r>
              <a:rPr lang="en-US" sz="2400" i="1" dirty="0" smtClean="0">
                <a:solidFill>
                  <a:srgbClr val="A50021"/>
                </a:solidFill>
                <a:latin typeface="Times New Roman" pitchFamily="18" charset="0"/>
                <a:cs typeface="Times New Roman" pitchFamily="18" charset="0"/>
              </a:rPr>
              <a:t>Researchers so far focused on Longevity- Now need for a shift towards achieving       </a:t>
            </a:r>
            <a:r>
              <a:rPr lang="en-US" sz="2400" b="1" i="1" dirty="0" smtClean="0">
                <a:solidFill>
                  <a:srgbClr val="A50021"/>
                </a:solidFill>
                <a:latin typeface="Times New Roman" pitchFamily="18" charset="0"/>
                <a:cs typeface="Times New Roman" pitchFamily="18" charset="0"/>
              </a:rPr>
              <a:t>“Healthy Ageing”</a:t>
            </a:r>
            <a:endParaRPr lang="en-US" sz="2400" i="1" dirty="0" smtClean="0">
              <a:solidFill>
                <a:srgbClr val="A50021"/>
              </a:solidFill>
              <a:latin typeface="Times New Roman" pitchFamily="18" charset="0"/>
              <a:cs typeface="Times New Roman" pitchFamily="18" charset="0"/>
            </a:endParaRPr>
          </a:p>
        </p:txBody>
      </p:sp>
    </p:spTree>
    <p:extLst>
      <p:ext uri="{BB962C8B-B14F-4D97-AF65-F5344CB8AC3E}">
        <p14:creationId xmlns:p14="http://schemas.microsoft.com/office/powerpoint/2010/main" val="1589267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34351"/>
            <a:ext cx="10058400" cy="1450757"/>
          </a:xfrm>
        </p:spPr>
        <p:txBody>
          <a:bodyPr/>
          <a:lstStyle/>
          <a:p>
            <a:r>
              <a:rPr lang="en-US" b="1" dirty="0" smtClean="0">
                <a:solidFill>
                  <a:srgbClr val="A50021"/>
                </a:solidFill>
                <a:latin typeface="Garamond" pitchFamily="18" charset="0"/>
                <a:cs typeface="Times New Roman" pitchFamily="18" charset="0"/>
              </a:rPr>
              <a:t>Contents</a:t>
            </a:r>
            <a:endParaRPr lang="en-US" b="1" dirty="0">
              <a:solidFill>
                <a:srgbClr val="A50021"/>
              </a:solidFill>
              <a:latin typeface="Garamond" pitchFamily="18" charset="0"/>
              <a:cs typeface="Times New Roman" pitchFamily="18" charset="0"/>
            </a:endParaRPr>
          </a:p>
        </p:txBody>
      </p:sp>
      <p:sp>
        <p:nvSpPr>
          <p:cNvPr id="3" name="Content Placeholder 2"/>
          <p:cNvSpPr>
            <a:spLocks noGrp="1"/>
          </p:cNvSpPr>
          <p:nvPr>
            <p:ph idx="1"/>
          </p:nvPr>
        </p:nvSpPr>
        <p:spPr>
          <a:xfrm>
            <a:off x="1112270" y="1965654"/>
            <a:ext cx="10058400" cy="4375184"/>
          </a:xfrm>
        </p:spPr>
        <p:txBody>
          <a:bodyPr>
            <a:normAutofit lnSpcReduction="10000"/>
          </a:bodyPr>
          <a:lstStyle/>
          <a:p>
            <a:pPr>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Overview</a:t>
            </a:r>
          </a:p>
          <a:p>
            <a:pPr>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Plan Layout</a:t>
            </a:r>
          </a:p>
          <a:p>
            <a:pPr>
              <a:buClrTx/>
              <a:buFont typeface="Wingdings" panose="05000000000000000000" pitchFamily="2" charset="2"/>
              <a:buChar char="v"/>
            </a:pPr>
            <a:r>
              <a:rPr lang="en-US" sz="2800" dirty="0">
                <a:solidFill>
                  <a:schemeClr val="bg1">
                    <a:lumMod val="75000"/>
                  </a:schemeClr>
                </a:solidFill>
                <a:latin typeface="Garamond" pitchFamily="18" charset="0"/>
                <a:cs typeface="Times New Roman" pitchFamily="18" charset="0"/>
              </a:rPr>
              <a:t> </a:t>
            </a:r>
            <a:r>
              <a:rPr lang="en-US" sz="2800" dirty="0" smtClean="0">
                <a:solidFill>
                  <a:schemeClr val="bg1">
                    <a:lumMod val="75000"/>
                  </a:schemeClr>
                </a:solidFill>
                <a:latin typeface="Garamond" pitchFamily="18" charset="0"/>
                <a:cs typeface="Times New Roman" pitchFamily="18" charset="0"/>
              </a:rPr>
              <a:t>    Outcomes</a:t>
            </a: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t>
            </a:r>
            <a:r>
              <a:rPr lang="en-US" sz="2800" dirty="0" err="1" smtClean="0">
                <a:solidFill>
                  <a:schemeClr val="bg1">
                    <a:lumMod val="75000"/>
                  </a:schemeClr>
                </a:solidFill>
                <a:latin typeface="Garamond" pitchFamily="18" charset="0"/>
                <a:cs typeface="Times New Roman" pitchFamily="18" charset="0"/>
              </a:rPr>
              <a:t>dbAARD</a:t>
            </a:r>
            <a:endParaRPr lang="en-US" sz="2800" dirty="0" smtClean="0">
              <a:solidFill>
                <a:schemeClr val="bg1">
                  <a:lumMod val="75000"/>
                </a:schemeClr>
              </a:solidFill>
              <a:latin typeface="Garamond" pitchFamily="18" charset="0"/>
              <a:cs typeface="Times New Roman" pitchFamily="18" charset="0"/>
            </a:endParaRP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ARD Gene Prediction Tool - AGP</a:t>
            </a: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t>
            </a:r>
            <a:r>
              <a:rPr lang="en-US" sz="2800" dirty="0" err="1" smtClean="0">
                <a:solidFill>
                  <a:schemeClr val="bg1">
                    <a:lumMod val="75000"/>
                  </a:schemeClr>
                </a:solidFill>
                <a:latin typeface="Garamond" pitchFamily="18" charset="0"/>
                <a:cs typeface="Times New Roman" pitchFamily="18" charset="0"/>
              </a:rPr>
              <a:t>NutriGene</a:t>
            </a:r>
            <a:endParaRPr lang="en-US" sz="2800" dirty="0" smtClean="0">
              <a:solidFill>
                <a:schemeClr val="bg1">
                  <a:lumMod val="75000"/>
                </a:schemeClr>
              </a:solidFill>
              <a:latin typeface="Garamond" pitchFamily="18" charset="0"/>
              <a:cs typeface="Times New Roman" pitchFamily="18" charset="0"/>
            </a:endParaRP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t>
            </a:r>
            <a:r>
              <a:rPr lang="en-US" sz="2800" dirty="0" err="1" smtClean="0">
                <a:solidFill>
                  <a:schemeClr val="bg1">
                    <a:lumMod val="75000"/>
                  </a:schemeClr>
                </a:solidFill>
                <a:latin typeface="Garamond" pitchFamily="18" charset="0"/>
                <a:cs typeface="Times New Roman" pitchFamily="18" charset="0"/>
              </a:rPr>
              <a:t>dbPGx</a:t>
            </a:r>
            <a:endParaRPr lang="en-US" sz="2800" dirty="0" smtClean="0">
              <a:solidFill>
                <a:schemeClr val="bg1">
                  <a:lumMod val="75000"/>
                </a:schemeClr>
              </a:solidFill>
              <a:latin typeface="Garamond" pitchFamily="18" charset="0"/>
              <a:cs typeface="Times New Roman" pitchFamily="18" charset="0"/>
            </a:endParaRPr>
          </a:p>
          <a:p>
            <a:pPr>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ARDs - Connecting the dots</a:t>
            </a:r>
          </a:p>
          <a:p>
            <a:pPr>
              <a:buClrTx/>
              <a:buFont typeface="Wingdings" panose="05000000000000000000" pitchFamily="2" charset="2"/>
              <a:buChar char="v"/>
            </a:pPr>
            <a:endParaRPr lang="en-US" sz="2800" dirty="0" smtClean="0">
              <a:solidFill>
                <a:schemeClr val="tx1">
                  <a:lumMod val="85000"/>
                  <a:lumOff val="15000"/>
                </a:schemeClr>
              </a:solidFill>
              <a:latin typeface="Garamond" pitchFamily="18" charset="0"/>
              <a:cs typeface="Times New Roman" pitchFamily="18" charset="0"/>
            </a:endParaRPr>
          </a:p>
        </p:txBody>
      </p:sp>
      <p:sp>
        <p:nvSpPr>
          <p:cNvPr id="6" name="TextBox 5"/>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28845902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1029" y="286603"/>
            <a:ext cx="11405063" cy="1450757"/>
          </a:xfrm>
        </p:spPr>
        <p:txBody>
          <a:bodyPr>
            <a:normAutofit/>
          </a:bodyPr>
          <a:lstStyle/>
          <a:p>
            <a:r>
              <a:rPr lang="en-US" sz="3800" b="1" dirty="0" smtClean="0">
                <a:solidFill>
                  <a:srgbClr val="A50021"/>
                </a:solidFill>
                <a:latin typeface="Garamond" pitchFamily="18" charset="0"/>
                <a:cs typeface="Times New Roman" pitchFamily="18" charset="0"/>
              </a:rPr>
              <a:t>Plan Layout  - Addressing ARDs in holistic manner</a:t>
            </a:r>
            <a:endParaRPr lang="en-US" sz="3800" b="1" dirty="0">
              <a:solidFill>
                <a:srgbClr val="A50021"/>
              </a:solidFill>
              <a:latin typeface="Garamond" pitchFamily="18" charset="0"/>
              <a:cs typeface="Times New Roman" pitchFamily="18" charset="0"/>
            </a:endParaRPr>
          </a:p>
        </p:txBody>
      </p:sp>
      <p:graphicFrame>
        <p:nvGraphicFramePr>
          <p:cNvPr id="6" name="Diagram 5"/>
          <p:cNvGraphicFramePr/>
          <p:nvPr/>
        </p:nvGraphicFramePr>
        <p:xfrm>
          <a:off x="476291" y="1858918"/>
          <a:ext cx="11384198" cy="4406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67645" y="3451551"/>
            <a:ext cx="1753849" cy="461665"/>
          </a:xfrm>
          <a:prstGeom prst="rect">
            <a:avLst/>
          </a:prstGeom>
          <a:noFill/>
        </p:spPr>
        <p:txBody>
          <a:bodyPr wrap="square" rtlCol="0">
            <a:spAutoFit/>
          </a:bodyPr>
          <a:lstStyle/>
          <a:p>
            <a:r>
              <a:rPr lang="en-US" sz="2400" b="1" dirty="0" err="1" smtClean="0">
                <a:solidFill>
                  <a:schemeClr val="tx2">
                    <a:lumMod val="60000"/>
                    <a:lumOff val="40000"/>
                  </a:schemeClr>
                </a:solidFill>
                <a:latin typeface="Garamond" pitchFamily="18" charset="0"/>
                <a:cs typeface="Times New Roman" pitchFamily="18" charset="0"/>
              </a:rPr>
              <a:t>dbAARD</a:t>
            </a:r>
            <a:endParaRPr lang="en-US" sz="2400" b="1" dirty="0">
              <a:solidFill>
                <a:schemeClr val="tx2">
                  <a:lumMod val="60000"/>
                  <a:lumOff val="40000"/>
                </a:schemeClr>
              </a:solidFill>
              <a:latin typeface="Garamond" pitchFamily="18" charset="0"/>
              <a:cs typeface="Times New Roman" pitchFamily="18" charset="0"/>
            </a:endParaRPr>
          </a:p>
        </p:txBody>
      </p:sp>
      <p:sp>
        <p:nvSpPr>
          <p:cNvPr id="8" name="TextBox 7"/>
          <p:cNvSpPr txBox="1"/>
          <p:nvPr/>
        </p:nvSpPr>
        <p:spPr>
          <a:xfrm>
            <a:off x="7998791" y="4613702"/>
            <a:ext cx="1753849" cy="461665"/>
          </a:xfrm>
          <a:prstGeom prst="rect">
            <a:avLst/>
          </a:prstGeom>
          <a:noFill/>
        </p:spPr>
        <p:txBody>
          <a:bodyPr wrap="square" rtlCol="0">
            <a:spAutoFit/>
          </a:bodyPr>
          <a:lstStyle/>
          <a:p>
            <a:r>
              <a:rPr lang="en-US" sz="2400" b="1" dirty="0" err="1" smtClean="0">
                <a:solidFill>
                  <a:srgbClr val="FFC000"/>
                </a:solidFill>
                <a:latin typeface="Garamond" pitchFamily="18" charset="0"/>
                <a:cs typeface="Times New Roman" pitchFamily="18" charset="0"/>
              </a:rPr>
              <a:t>dbPGx</a:t>
            </a:r>
            <a:endParaRPr lang="en-US" sz="2400" b="1" dirty="0">
              <a:solidFill>
                <a:srgbClr val="FFC000"/>
              </a:solidFill>
              <a:latin typeface="Garamond" pitchFamily="18" charset="0"/>
              <a:cs typeface="Times New Roman" pitchFamily="18" charset="0"/>
            </a:endParaRPr>
          </a:p>
        </p:txBody>
      </p:sp>
      <p:sp>
        <p:nvSpPr>
          <p:cNvPr id="9" name="TextBox 8"/>
          <p:cNvSpPr txBox="1"/>
          <p:nvPr/>
        </p:nvSpPr>
        <p:spPr>
          <a:xfrm>
            <a:off x="3083972" y="4633141"/>
            <a:ext cx="2513352" cy="461665"/>
          </a:xfrm>
          <a:prstGeom prst="rect">
            <a:avLst/>
          </a:prstGeom>
          <a:noFill/>
        </p:spPr>
        <p:txBody>
          <a:bodyPr wrap="square" rtlCol="0">
            <a:spAutoFit/>
          </a:bodyPr>
          <a:lstStyle/>
          <a:p>
            <a:r>
              <a:rPr lang="en-US" sz="2400" b="1" dirty="0" err="1" smtClean="0">
                <a:solidFill>
                  <a:schemeClr val="accent4">
                    <a:lumMod val="75000"/>
                  </a:schemeClr>
                </a:solidFill>
                <a:latin typeface="Garamond" pitchFamily="18" charset="0"/>
                <a:cs typeface="Times New Roman" pitchFamily="18" charset="0"/>
              </a:rPr>
              <a:t>NutriGene</a:t>
            </a:r>
            <a:endParaRPr lang="en-US" sz="2400" b="1" dirty="0">
              <a:solidFill>
                <a:schemeClr val="accent4">
                  <a:lumMod val="75000"/>
                </a:schemeClr>
              </a:solidFill>
              <a:latin typeface="Garamond" pitchFamily="18" charset="0"/>
              <a:cs typeface="Times New Roman" pitchFamily="18" charset="0"/>
            </a:endParaRPr>
          </a:p>
        </p:txBody>
      </p:sp>
      <p:sp>
        <p:nvSpPr>
          <p:cNvPr id="10" name="Up-Down Arrow 9"/>
          <p:cNvSpPr/>
          <p:nvPr/>
        </p:nvSpPr>
        <p:spPr>
          <a:xfrm rot="3405576">
            <a:off x="3270828" y="1708287"/>
            <a:ext cx="426447" cy="3692782"/>
          </a:xfrm>
          <a:prstGeom prst="upDownArrow">
            <a:avLst>
              <a:gd name="adj1" fmla="val 55927"/>
              <a:gd name="adj2" fmla="val 45940"/>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latin typeface="Garamond" pitchFamily="18" charset="0"/>
            </a:endParaRPr>
          </a:p>
        </p:txBody>
      </p:sp>
      <p:sp>
        <p:nvSpPr>
          <p:cNvPr id="12" name="Up-Down Arrow 11"/>
          <p:cNvSpPr/>
          <p:nvPr/>
        </p:nvSpPr>
        <p:spPr>
          <a:xfrm rot="18194424" flipH="1">
            <a:off x="8726603" y="1711062"/>
            <a:ext cx="426447" cy="3692782"/>
          </a:xfrm>
          <a:prstGeom prst="upDownArrow">
            <a:avLst>
              <a:gd name="adj1" fmla="val 55927"/>
              <a:gd name="adj2" fmla="val 45940"/>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latin typeface="Garamond" pitchFamily="18" charset="0"/>
            </a:endParaRPr>
          </a:p>
        </p:txBody>
      </p:sp>
      <p:sp>
        <p:nvSpPr>
          <p:cNvPr id="13" name="TextBox 12"/>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8"/>
              </a:rPr>
              <a:t>http://genomeinformatics.dtu.ac.in/</a:t>
            </a:r>
            <a:endParaRPr lang="en-US" sz="2400" dirty="0">
              <a:solidFill>
                <a:srgbClr val="000066"/>
              </a:solidFill>
              <a:latin typeface="Garamond" pitchFamily="18" charset="0"/>
            </a:endParaRPr>
          </a:p>
        </p:txBody>
      </p:sp>
      <p:pic>
        <p:nvPicPr>
          <p:cNvPr id="14" name="Picture 2" descr="http://www.asesdtu.com/home/static/static-only/DTU_official_logo.png"/>
          <p:cNvPicPr>
            <a:picLocks noChangeAspect="1" noChangeArrowheads="1"/>
          </p:cNvPicPr>
          <p:nvPr/>
        </p:nvPicPr>
        <p:blipFill>
          <a:blip r:embed="rId9"/>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4591050" y="1619250"/>
            <a:ext cx="3162300" cy="510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31029" y="286603"/>
            <a:ext cx="11405063" cy="1450757"/>
          </a:xfrm>
        </p:spPr>
        <p:txBody>
          <a:bodyPr>
            <a:normAutofit/>
          </a:bodyPr>
          <a:lstStyle/>
          <a:p>
            <a:pPr algn="ctr"/>
            <a:r>
              <a:rPr lang="en-US" sz="3800" b="1" dirty="0" smtClean="0">
                <a:solidFill>
                  <a:srgbClr val="A50021"/>
                </a:solidFill>
                <a:latin typeface="Garamond" pitchFamily="18" charset="0"/>
                <a:cs typeface="Times New Roman" pitchFamily="18" charset="0"/>
              </a:rPr>
              <a:t>Addressing ARDs in holistic manner</a:t>
            </a:r>
            <a:endParaRPr lang="en-US" sz="3800" b="1" dirty="0">
              <a:solidFill>
                <a:srgbClr val="A50021"/>
              </a:solidFill>
              <a:latin typeface="Garamond" pitchFamily="18" charset="0"/>
              <a:cs typeface="Times New Roman" pitchFamily="18" charset="0"/>
            </a:endParaRPr>
          </a:p>
        </p:txBody>
      </p:sp>
      <p:graphicFrame>
        <p:nvGraphicFramePr>
          <p:cNvPr id="6" name="Diagram 5"/>
          <p:cNvGraphicFramePr/>
          <p:nvPr/>
        </p:nvGraphicFramePr>
        <p:xfrm>
          <a:off x="476291" y="1858918"/>
          <a:ext cx="11384198" cy="4406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67645" y="3451551"/>
            <a:ext cx="1753849" cy="461665"/>
          </a:xfrm>
          <a:prstGeom prst="rect">
            <a:avLst/>
          </a:prstGeom>
          <a:noFill/>
        </p:spPr>
        <p:txBody>
          <a:bodyPr wrap="square" rtlCol="0">
            <a:spAutoFit/>
          </a:bodyPr>
          <a:lstStyle/>
          <a:p>
            <a:r>
              <a:rPr lang="en-US" sz="2400" b="1" dirty="0" err="1" smtClean="0">
                <a:solidFill>
                  <a:schemeClr val="tx2">
                    <a:lumMod val="60000"/>
                    <a:lumOff val="40000"/>
                  </a:schemeClr>
                </a:solidFill>
                <a:latin typeface="Garamond" pitchFamily="18" charset="0"/>
                <a:cs typeface="Times New Roman" pitchFamily="18" charset="0"/>
              </a:rPr>
              <a:t>dbAARD</a:t>
            </a:r>
            <a:endParaRPr lang="en-US" sz="2400" b="1" dirty="0">
              <a:solidFill>
                <a:schemeClr val="tx2">
                  <a:lumMod val="60000"/>
                  <a:lumOff val="40000"/>
                </a:schemeClr>
              </a:solidFill>
              <a:latin typeface="Garamond" pitchFamily="18" charset="0"/>
              <a:cs typeface="Times New Roman" pitchFamily="18" charset="0"/>
            </a:endParaRPr>
          </a:p>
        </p:txBody>
      </p:sp>
      <p:sp>
        <p:nvSpPr>
          <p:cNvPr id="8" name="TextBox 7"/>
          <p:cNvSpPr txBox="1"/>
          <p:nvPr/>
        </p:nvSpPr>
        <p:spPr>
          <a:xfrm>
            <a:off x="7998791" y="4613702"/>
            <a:ext cx="1753849" cy="461665"/>
          </a:xfrm>
          <a:prstGeom prst="rect">
            <a:avLst/>
          </a:prstGeom>
          <a:noFill/>
        </p:spPr>
        <p:txBody>
          <a:bodyPr wrap="square" rtlCol="0">
            <a:spAutoFit/>
          </a:bodyPr>
          <a:lstStyle/>
          <a:p>
            <a:r>
              <a:rPr lang="en-US" sz="2400" b="1" dirty="0" err="1" smtClean="0">
                <a:solidFill>
                  <a:schemeClr val="bg1">
                    <a:lumMod val="75000"/>
                  </a:schemeClr>
                </a:solidFill>
                <a:latin typeface="Garamond" pitchFamily="18" charset="0"/>
                <a:cs typeface="Times New Roman" pitchFamily="18" charset="0"/>
              </a:rPr>
              <a:t>dbPGx</a:t>
            </a:r>
            <a:endParaRPr lang="en-US" sz="2400" b="1" dirty="0">
              <a:solidFill>
                <a:schemeClr val="bg1">
                  <a:lumMod val="75000"/>
                </a:schemeClr>
              </a:solidFill>
              <a:latin typeface="Garamond" pitchFamily="18" charset="0"/>
              <a:cs typeface="Times New Roman" pitchFamily="18" charset="0"/>
            </a:endParaRPr>
          </a:p>
        </p:txBody>
      </p:sp>
      <p:sp>
        <p:nvSpPr>
          <p:cNvPr id="9" name="TextBox 8"/>
          <p:cNvSpPr txBox="1"/>
          <p:nvPr/>
        </p:nvSpPr>
        <p:spPr>
          <a:xfrm>
            <a:off x="3083972" y="4633141"/>
            <a:ext cx="2513352" cy="461665"/>
          </a:xfrm>
          <a:prstGeom prst="rect">
            <a:avLst/>
          </a:prstGeom>
          <a:noFill/>
        </p:spPr>
        <p:txBody>
          <a:bodyPr wrap="square" rtlCol="0">
            <a:spAutoFit/>
          </a:bodyPr>
          <a:lstStyle/>
          <a:p>
            <a:r>
              <a:rPr lang="en-US" sz="2400" b="1" dirty="0" err="1" smtClean="0">
                <a:solidFill>
                  <a:schemeClr val="bg1">
                    <a:lumMod val="75000"/>
                  </a:schemeClr>
                </a:solidFill>
                <a:latin typeface="Garamond" pitchFamily="18" charset="0"/>
                <a:cs typeface="Times New Roman" pitchFamily="18" charset="0"/>
              </a:rPr>
              <a:t>NutriGene</a:t>
            </a:r>
            <a:endParaRPr lang="en-US" sz="2400" b="1" dirty="0">
              <a:solidFill>
                <a:schemeClr val="bg1">
                  <a:lumMod val="75000"/>
                </a:schemeClr>
              </a:solidFill>
              <a:latin typeface="Garamond" pitchFamily="18" charset="0"/>
              <a:cs typeface="Times New Roman" pitchFamily="18" charset="0"/>
            </a:endParaRPr>
          </a:p>
        </p:txBody>
      </p:sp>
      <p:sp>
        <p:nvSpPr>
          <p:cNvPr id="10" name="Up-Down Arrow 9"/>
          <p:cNvSpPr/>
          <p:nvPr/>
        </p:nvSpPr>
        <p:spPr>
          <a:xfrm rot="3405576">
            <a:off x="3270828" y="1708287"/>
            <a:ext cx="426447" cy="3692782"/>
          </a:xfrm>
          <a:prstGeom prst="upDownArrow">
            <a:avLst>
              <a:gd name="adj1" fmla="val 55927"/>
              <a:gd name="adj2" fmla="val 45940"/>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2700000" scaled="1"/>
            <a:tileRect/>
          </a:gra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latin typeface="Garamond" pitchFamily="18" charset="0"/>
            </a:endParaRPr>
          </a:p>
        </p:txBody>
      </p:sp>
      <p:sp>
        <p:nvSpPr>
          <p:cNvPr id="12" name="Up-Down Arrow 11"/>
          <p:cNvSpPr/>
          <p:nvPr/>
        </p:nvSpPr>
        <p:spPr>
          <a:xfrm rot="18194424" flipH="1">
            <a:off x="8726603" y="1711062"/>
            <a:ext cx="426447" cy="3692782"/>
          </a:xfrm>
          <a:prstGeom prst="upDownArrow">
            <a:avLst>
              <a:gd name="adj1" fmla="val 55927"/>
              <a:gd name="adj2" fmla="val 45940"/>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latin typeface="Garamond" pitchFamily="18" charset="0"/>
            </a:endParaRPr>
          </a:p>
        </p:txBody>
      </p:sp>
      <p:sp>
        <p:nvSpPr>
          <p:cNvPr id="13" name="TextBox 12"/>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8"/>
              </a:rPr>
              <a:t>http://genomeinformatics.dtu.ac.in/</a:t>
            </a:r>
            <a:endParaRPr lang="en-US" sz="2400" dirty="0">
              <a:solidFill>
                <a:srgbClr val="000066"/>
              </a:solidFill>
              <a:latin typeface="Garamond" pitchFamily="18" charset="0"/>
            </a:endParaRPr>
          </a:p>
        </p:txBody>
      </p:sp>
      <p:pic>
        <p:nvPicPr>
          <p:cNvPr id="14" name="Picture 2" descr="http://www.asesdtu.com/home/static/static-only/DTU_official_logo.png"/>
          <p:cNvPicPr>
            <a:picLocks noChangeAspect="1" noChangeArrowheads="1"/>
          </p:cNvPicPr>
          <p:nvPr/>
        </p:nvPicPr>
        <p:blipFill>
          <a:blip r:embed="rId9"/>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7293" r="58074" b="9569"/>
          <a:stretch>
            <a:fillRect/>
          </a:stretch>
        </p:blipFill>
        <p:spPr>
          <a:xfrm>
            <a:off x="5531004" y="1545832"/>
            <a:ext cx="6540213" cy="4966480"/>
          </a:xfrm>
          <a:prstGeom prst="rect">
            <a:avLst/>
          </a:prstGeom>
        </p:spPr>
      </p:pic>
      <p:sp>
        <p:nvSpPr>
          <p:cNvPr id="6" name="Content Placeholder 2"/>
          <p:cNvSpPr>
            <a:spLocks noGrp="1"/>
          </p:cNvSpPr>
          <p:nvPr>
            <p:ph idx="1"/>
          </p:nvPr>
        </p:nvSpPr>
        <p:spPr>
          <a:xfrm>
            <a:off x="267630" y="1746135"/>
            <a:ext cx="5687122" cy="4265348"/>
          </a:xfrm>
        </p:spPr>
        <p:txBody>
          <a:bodyPr>
            <a:noAutofit/>
          </a:bodyPr>
          <a:lstStyle/>
          <a:p>
            <a:pPr algn="just">
              <a:lnSpc>
                <a:spcPct val="150000"/>
              </a:lnSpc>
              <a:buClrTx/>
              <a:buFont typeface="Wingdings" panose="05000000000000000000" pitchFamily="2" charset="2"/>
              <a:buChar char="§"/>
            </a:pPr>
            <a:r>
              <a:rPr lang="en-US" sz="2400" b="1" dirty="0" smtClean="0">
                <a:solidFill>
                  <a:srgbClr val="000066"/>
                </a:solidFill>
                <a:latin typeface="Garamond" pitchFamily="18" charset="0"/>
                <a:cs typeface="Times New Roman" pitchFamily="18" charset="0"/>
              </a:rPr>
              <a:t> </a:t>
            </a:r>
            <a:r>
              <a:rPr lang="en-US" sz="2400" b="1" dirty="0" err="1" smtClean="0">
                <a:solidFill>
                  <a:srgbClr val="000066"/>
                </a:solidFill>
                <a:latin typeface="Garamond" pitchFamily="18" charset="0"/>
                <a:cs typeface="Times New Roman" pitchFamily="18" charset="0"/>
              </a:rPr>
              <a:t>dbAARD</a:t>
            </a:r>
            <a:r>
              <a:rPr lang="en-US" sz="2400" b="1" dirty="0" smtClean="0">
                <a:solidFill>
                  <a:srgbClr val="000066"/>
                </a:solidFill>
                <a:latin typeface="Garamond" pitchFamily="18" charset="0"/>
                <a:cs typeface="Times New Roman" pitchFamily="18" charset="0"/>
              </a:rPr>
              <a:t> </a:t>
            </a:r>
            <a:r>
              <a:rPr lang="en-US" sz="2400" dirty="0">
                <a:solidFill>
                  <a:srgbClr val="000066"/>
                </a:solidFill>
                <a:latin typeface="Garamond" pitchFamily="18" charset="0"/>
                <a:cs typeface="Times New Roman" pitchFamily="18" charset="0"/>
              </a:rPr>
              <a:t>is a freely accessible use-interactive database of the relationships of human single nucleotide polymorphisms (SNPs) and </a:t>
            </a:r>
            <a:r>
              <a:rPr lang="en-US" sz="2400" dirty="0" smtClean="0">
                <a:solidFill>
                  <a:srgbClr val="000066"/>
                </a:solidFill>
                <a:latin typeface="Garamond" pitchFamily="18" charset="0"/>
                <a:cs typeface="Times New Roman" pitchFamily="18" charset="0"/>
              </a:rPr>
              <a:t>ARDs. </a:t>
            </a:r>
          </a:p>
          <a:p>
            <a:pPr algn="just">
              <a:lnSpc>
                <a:spcPct val="150000"/>
              </a:lnSpc>
              <a:buClrTx/>
              <a:buFont typeface="Wingdings" panose="05000000000000000000" pitchFamily="2" charset="2"/>
              <a:buChar char="§"/>
            </a:pPr>
            <a:endParaRPr lang="en-US" sz="1800" dirty="0" smtClean="0">
              <a:solidFill>
                <a:srgbClr val="000066"/>
              </a:solidFill>
              <a:latin typeface="Garamond" pitchFamily="18" charset="0"/>
              <a:cs typeface="Times New Roman" pitchFamily="18" charset="0"/>
            </a:endParaRPr>
          </a:p>
          <a:p>
            <a:pPr algn="just">
              <a:lnSpc>
                <a:spcPct val="150000"/>
              </a:lnSpc>
              <a:buClrTx/>
              <a:buFont typeface="Wingdings" panose="05000000000000000000" pitchFamily="2" charset="2"/>
              <a:buChar char="§"/>
            </a:pPr>
            <a:r>
              <a:rPr lang="en-US" sz="2400" dirty="0" smtClean="0">
                <a:solidFill>
                  <a:srgbClr val="000066"/>
                </a:solidFill>
                <a:latin typeface="Garamond" pitchFamily="18" charset="0"/>
                <a:cs typeface="Times New Roman" pitchFamily="18" charset="0"/>
              </a:rPr>
              <a:t> The database is available at </a:t>
            </a:r>
            <a:r>
              <a:rPr lang="en-US" sz="2400" u="sng" dirty="0" smtClean="0">
                <a:solidFill>
                  <a:srgbClr val="A50021"/>
                </a:solidFill>
                <a:latin typeface="Garamond" pitchFamily="18" charset="0"/>
                <a:cs typeface="Times New Roman" pitchFamily="18" charset="0"/>
                <a:hlinkClick r:id="rId4"/>
              </a:rPr>
              <a:t>http</a:t>
            </a:r>
            <a:r>
              <a:rPr lang="en-US" sz="2400" u="sng" dirty="0">
                <a:solidFill>
                  <a:srgbClr val="A50021"/>
                </a:solidFill>
                <a:latin typeface="Garamond" pitchFamily="18" charset="0"/>
                <a:cs typeface="Times New Roman" pitchFamily="18" charset="0"/>
                <a:hlinkClick r:id="rId4"/>
              </a:rPr>
              <a:t>://genomeinformatics.dce.edu/dbAARD</a:t>
            </a:r>
            <a:r>
              <a:rPr lang="en-US" sz="2400" u="sng" dirty="0">
                <a:solidFill>
                  <a:srgbClr val="000066"/>
                </a:solidFill>
                <a:latin typeface="Garamond" pitchFamily="18" charset="0"/>
                <a:cs typeface="Times New Roman" pitchFamily="18" charset="0"/>
                <a:hlinkClick r:id="rId4"/>
              </a:rPr>
              <a:t>/</a:t>
            </a:r>
            <a:endParaRPr lang="en-US" sz="2400" dirty="0">
              <a:solidFill>
                <a:srgbClr val="000066"/>
              </a:solidFill>
              <a:latin typeface="Garamond" pitchFamily="18" charset="0"/>
              <a:cs typeface="Times New Roman" pitchFamily="18" charset="0"/>
            </a:endParaRPr>
          </a:p>
        </p:txBody>
      </p:sp>
      <p:sp>
        <p:nvSpPr>
          <p:cNvPr id="7" name="Title 1"/>
          <p:cNvSpPr>
            <a:spLocks noGrp="1"/>
          </p:cNvSpPr>
          <p:nvPr>
            <p:ph type="title"/>
          </p:nvPr>
        </p:nvSpPr>
        <p:spPr>
          <a:xfrm>
            <a:off x="1110343" y="286603"/>
            <a:ext cx="11225749" cy="1450757"/>
          </a:xfrm>
        </p:spPr>
        <p:txBody>
          <a:bodyPr>
            <a:normAutofit/>
          </a:bodyPr>
          <a:lstStyle/>
          <a:p>
            <a:r>
              <a:rPr lang="en-US" b="1" dirty="0" err="1" smtClean="0">
                <a:solidFill>
                  <a:srgbClr val="A50021"/>
                </a:solidFill>
                <a:latin typeface="Garamond" pitchFamily="18" charset="0"/>
                <a:cs typeface="Times New Roman" pitchFamily="18" charset="0"/>
              </a:rPr>
              <a:t>dbAARD</a:t>
            </a:r>
            <a:r>
              <a:rPr lang="en-US" b="1" dirty="0" smtClean="0">
                <a:solidFill>
                  <a:srgbClr val="A50021"/>
                </a:solidFill>
                <a:latin typeface="Garamond" pitchFamily="18" charset="0"/>
                <a:cs typeface="Times New Roman" pitchFamily="18" charset="0"/>
              </a:rPr>
              <a:t> </a:t>
            </a:r>
            <a:r>
              <a:rPr lang="en-US" sz="2800" dirty="0" smtClean="0">
                <a:solidFill>
                  <a:srgbClr val="A50021"/>
                </a:solidFill>
                <a:latin typeface="Garamond" pitchFamily="18" charset="0"/>
                <a:cs typeface="Times New Roman" pitchFamily="18" charset="0"/>
              </a:rPr>
              <a:t>(Database of Ageing and Age Related Disorders)</a:t>
            </a:r>
            <a:endParaRPr lang="en-US" b="1" dirty="0">
              <a:solidFill>
                <a:srgbClr val="A50021"/>
              </a:solidFill>
              <a:latin typeface="Garamond" pitchFamily="18" charset="0"/>
              <a:cs typeface="Times New Roman" pitchFamily="18" charset="0"/>
            </a:endParaRPr>
          </a:p>
        </p:txBody>
      </p:sp>
      <p:sp>
        <p:nvSpPr>
          <p:cNvPr id="8" name="TextBox 7"/>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5"/>
              </a:rPr>
              <a:t>http://genomeinformatics.dtu.ac.in/</a:t>
            </a:r>
            <a:endParaRPr lang="en-US" sz="2400" dirty="0">
              <a:solidFill>
                <a:srgbClr val="000066"/>
              </a:solidFill>
              <a:latin typeface="Garamond" pitchFamily="18" charset="0"/>
            </a:endParaRPr>
          </a:p>
        </p:txBody>
      </p:sp>
      <p:pic>
        <p:nvPicPr>
          <p:cNvPr id="9" name="Picture 2" descr="http://www.asesdtu.com/home/static/static-only/DTU_official_logo.png"/>
          <p:cNvPicPr>
            <a:picLocks noChangeAspect="1" noChangeArrowheads="1"/>
          </p:cNvPicPr>
          <p:nvPr/>
        </p:nvPicPr>
        <p:blipFill>
          <a:blip r:embed="rId6"/>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1539132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227909" y="286603"/>
            <a:ext cx="11108183" cy="1450757"/>
          </a:xfrm>
        </p:spPr>
        <p:txBody>
          <a:bodyPr>
            <a:normAutofit/>
          </a:bodyPr>
          <a:lstStyle/>
          <a:p>
            <a:r>
              <a:rPr lang="en-US" b="1" dirty="0" err="1" smtClean="0">
                <a:solidFill>
                  <a:srgbClr val="A50021"/>
                </a:solidFill>
                <a:latin typeface="Garamond" pitchFamily="18" charset="0"/>
                <a:cs typeface="Times New Roman" pitchFamily="18" charset="0"/>
              </a:rPr>
              <a:t>dbAARD</a:t>
            </a:r>
            <a:r>
              <a:rPr lang="en-US" b="1" dirty="0" smtClean="0">
                <a:solidFill>
                  <a:srgbClr val="A50021"/>
                </a:solidFill>
                <a:latin typeface="Garamond" pitchFamily="18" charset="0"/>
                <a:cs typeface="Times New Roman" pitchFamily="18" charset="0"/>
              </a:rPr>
              <a:t> </a:t>
            </a:r>
            <a:r>
              <a:rPr lang="en-US" sz="2800" dirty="0" smtClean="0">
                <a:solidFill>
                  <a:srgbClr val="A50021"/>
                </a:solidFill>
                <a:latin typeface="Garamond" pitchFamily="18" charset="0"/>
                <a:cs typeface="Times New Roman" pitchFamily="18" charset="0"/>
              </a:rPr>
              <a:t>(User Interface)</a:t>
            </a:r>
            <a:endParaRPr lang="en-US" sz="2800" dirty="0">
              <a:solidFill>
                <a:srgbClr val="A50021"/>
              </a:solidFill>
              <a:latin typeface="Garamond" pitchFamily="18" charset="0"/>
              <a:cs typeface="Times New Roman" pitchFamily="18" charset="0"/>
            </a:endParaRPr>
          </a:p>
        </p:txBody>
      </p:sp>
      <p:pic>
        <p:nvPicPr>
          <p:cNvPr id="7" name="Picture 6"/>
          <p:cNvPicPr/>
          <p:nvPr/>
        </p:nvPicPr>
        <p:blipFill rotWithShape="1">
          <a:blip r:embed="rId3">
            <a:lum bright="-10000" contrast="10000"/>
          </a:blip>
          <a:srcRect l="5922" r="13948" b="4538"/>
          <a:stretch/>
        </p:blipFill>
        <p:spPr>
          <a:xfrm>
            <a:off x="1296785" y="1810881"/>
            <a:ext cx="5068956" cy="3502237"/>
          </a:xfrm>
          <a:prstGeom prst="rect">
            <a:avLst/>
          </a:prstGeom>
        </p:spPr>
      </p:pic>
      <p:pic>
        <p:nvPicPr>
          <p:cNvPr id="8" name="Picture 7"/>
          <p:cNvPicPr/>
          <p:nvPr/>
        </p:nvPicPr>
        <p:blipFill rotWithShape="1">
          <a:blip r:embed="rId4">
            <a:lum bright="-10000" contrast="10000"/>
          </a:blip>
          <a:srcRect l="7604" r="10000"/>
          <a:stretch/>
        </p:blipFill>
        <p:spPr>
          <a:xfrm>
            <a:off x="2384337" y="2422966"/>
            <a:ext cx="5143156" cy="3433352"/>
          </a:xfrm>
          <a:prstGeom prst="rect">
            <a:avLst/>
          </a:prstGeom>
        </p:spPr>
      </p:pic>
      <p:pic>
        <p:nvPicPr>
          <p:cNvPr id="9" name="Picture 8"/>
          <p:cNvPicPr/>
          <p:nvPr/>
        </p:nvPicPr>
        <p:blipFill rotWithShape="1">
          <a:blip r:embed="rId5">
            <a:lum bright="-10000" contrast="10000"/>
          </a:blip>
          <a:srcRect l="5395" r="4737" b="2369"/>
          <a:stretch/>
        </p:blipFill>
        <p:spPr>
          <a:xfrm>
            <a:off x="5163429" y="2998471"/>
            <a:ext cx="5223642" cy="3331991"/>
          </a:xfrm>
          <a:prstGeom prst="rect">
            <a:avLst/>
          </a:prstGeom>
        </p:spPr>
      </p:pic>
      <p:pic>
        <p:nvPicPr>
          <p:cNvPr id="10" name="Picture 9"/>
          <p:cNvPicPr/>
          <p:nvPr/>
        </p:nvPicPr>
        <p:blipFill rotWithShape="1">
          <a:blip r:embed="rId6">
            <a:lum bright="-10000" contrast="10000"/>
          </a:blip>
          <a:srcRect l="4737" r="13158" b="5595"/>
          <a:stretch/>
        </p:blipFill>
        <p:spPr>
          <a:xfrm>
            <a:off x="2765367" y="1895302"/>
            <a:ext cx="7143403" cy="4372494"/>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7"/>
              </a:rPr>
              <a:t>http://genomeinformatics.dtu.ac.in/</a:t>
            </a:r>
            <a:endParaRPr lang="en-US" sz="2400" dirty="0">
              <a:solidFill>
                <a:srgbClr val="000066"/>
              </a:solidFill>
              <a:latin typeface="Garamond" pitchFamily="18" charset="0"/>
            </a:endParaRPr>
          </a:p>
        </p:txBody>
      </p:sp>
      <p:pic>
        <p:nvPicPr>
          <p:cNvPr id="13" name="Picture 2" descr="http://www.asesdtu.com/home/static/static-only/DTU_official_logo.png"/>
          <p:cNvPicPr>
            <a:picLocks noChangeAspect="1" noChangeArrowheads="1"/>
          </p:cNvPicPr>
          <p:nvPr/>
        </p:nvPicPr>
        <p:blipFill>
          <a:blip r:embed="rId8"/>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27425173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3" presetClass="exit" presetSubtype="10" fill="hold" nodeType="withEffect">
                                  <p:stCondLst>
                                    <p:cond delay="0"/>
                                  </p:stCondLst>
                                  <p:childTnLst>
                                    <p:animEffect transition="out" filter="blinds(horizontal)">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par>
                                <p:cTn id="30" presetID="3" presetClass="exit" presetSubtype="10" fill="hold" nodeType="withEffect">
                                  <p:stCondLst>
                                    <p:cond delay="0"/>
                                  </p:stCondLst>
                                  <p:childTnLst>
                                    <p:animEffect transition="out" filter="blinds(horizontal)">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par>
                                <p:cTn id="33" presetID="3" presetClass="exit" presetSubtype="10" fill="hold" nodeType="withEffect">
                                  <p:stCondLst>
                                    <p:cond delay="0"/>
                                  </p:stCondLst>
                                  <p:childTnLst>
                                    <p:animEffect transition="out" filter="blinds(horizontal)">
                                      <p:cBhvr>
                                        <p:cTn id="34" dur="500"/>
                                        <p:tgtEl>
                                          <p:spTgt spid="8"/>
                                        </p:tgtEl>
                                      </p:cBhvr>
                                    </p:animEffect>
                                    <p:set>
                                      <p:cBhvr>
                                        <p:cTn id="3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A50021"/>
                </a:solidFill>
                <a:latin typeface="Garamond" pitchFamily="18" charset="0"/>
                <a:cs typeface="Times New Roman" pitchFamily="18" charset="0"/>
              </a:rPr>
              <a:t>dbAARD</a:t>
            </a:r>
            <a:r>
              <a:rPr lang="en-US" b="1" dirty="0" smtClean="0">
                <a:solidFill>
                  <a:srgbClr val="A50021"/>
                </a:solidFill>
                <a:latin typeface="Garamond" pitchFamily="18" charset="0"/>
                <a:cs typeface="Times New Roman" pitchFamily="18" charset="0"/>
              </a:rPr>
              <a:t> </a:t>
            </a:r>
            <a:r>
              <a:rPr lang="en-US" sz="2800" dirty="0" smtClean="0">
                <a:solidFill>
                  <a:srgbClr val="A50021"/>
                </a:solidFill>
                <a:latin typeface="Garamond" pitchFamily="18" charset="0"/>
                <a:cs typeface="Times New Roman" pitchFamily="18" charset="0"/>
              </a:rPr>
              <a:t>(Analysis)</a:t>
            </a:r>
            <a:endParaRPr lang="en-US" sz="2800" dirty="0">
              <a:solidFill>
                <a:srgbClr val="A50021"/>
              </a:solidFill>
              <a:latin typeface="Garamond"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084918521"/>
              </p:ext>
            </p:extLst>
          </p:nvPr>
        </p:nvGraphicFramePr>
        <p:xfrm>
          <a:off x="3406291" y="2769513"/>
          <a:ext cx="5796070" cy="3549650"/>
        </p:xfrm>
        <a:graphic>
          <a:graphicData uri="http://schemas.openxmlformats.org/drawingml/2006/table">
            <a:tbl>
              <a:tblPr/>
              <a:tblGrid>
                <a:gridCol w="3170823"/>
                <a:gridCol w="2625247"/>
              </a:tblGrid>
              <a:tr h="617308">
                <a:tc>
                  <a:txBody>
                    <a:bodyPr/>
                    <a:lstStyle/>
                    <a:p>
                      <a:pPr marL="0" marR="0" algn="ctr">
                        <a:lnSpc>
                          <a:spcPct val="150000"/>
                        </a:lnSpc>
                        <a:spcBef>
                          <a:spcPts val="0"/>
                        </a:spcBef>
                        <a:spcAft>
                          <a:spcPts val="0"/>
                        </a:spcAft>
                      </a:pPr>
                      <a:r>
                        <a:rPr lang="en-US" sz="2800" b="1" dirty="0">
                          <a:solidFill>
                            <a:schemeClr val="tx1"/>
                          </a:solidFill>
                          <a:latin typeface="Garamond" pitchFamily="18" charset="0"/>
                          <a:ea typeface="Times New Roman"/>
                          <a:cs typeface="Times New Roman"/>
                        </a:rPr>
                        <a:t>Diseases</a:t>
                      </a:r>
                      <a:endParaRPr lang="en-US" sz="2800" dirty="0">
                        <a:solidFill>
                          <a:schemeClr val="tx1"/>
                        </a:solidFill>
                        <a:latin typeface="Garamond" pitchFamily="18" charset="0"/>
                        <a:ea typeface="Times New Roman"/>
                        <a:cs typeface="Times New Roman"/>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dirty="0">
                          <a:solidFill>
                            <a:schemeClr val="tx1"/>
                          </a:solidFill>
                          <a:latin typeface="Garamond" pitchFamily="18" charset="0"/>
                          <a:ea typeface="Times New Roman"/>
                          <a:cs typeface="Times New Roman"/>
                        </a:rPr>
                        <a:t>51 </a:t>
                      </a: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308">
                <a:tc>
                  <a:txBody>
                    <a:bodyPr/>
                    <a:lstStyle/>
                    <a:p>
                      <a:pPr marL="0" marR="0" algn="ctr">
                        <a:lnSpc>
                          <a:spcPct val="150000"/>
                        </a:lnSpc>
                        <a:spcBef>
                          <a:spcPts val="0"/>
                        </a:spcBef>
                        <a:spcAft>
                          <a:spcPts val="0"/>
                        </a:spcAft>
                      </a:pPr>
                      <a:r>
                        <a:rPr lang="en-US" sz="2800" b="1" dirty="0">
                          <a:solidFill>
                            <a:schemeClr val="tx1"/>
                          </a:solidFill>
                          <a:latin typeface="Garamond" pitchFamily="18" charset="0"/>
                          <a:ea typeface="Times New Roman"/>
                          <a:cs typeface="Times New Roman"/>
                        </a:rPr>
                        <a:t>SNPs</a:t>
                      </a:r>
                      <a:endParaRPr lang="en-US" sz="2800" dirty="0">
                        <a:solidFill>
                          <a:schemeClr val="tx1"/>
                        </a:solidFill>
                        <a:latin typeface="Garamond" pitchFamily="18" charset="0"/>
                        <a:ea typeface="Times New Roman"/>
                        <a:cs typeface="Times New Roman"/>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dirty="0">
                          <a:solidFill>
                            <a:schemeClr val="tx1"/>
                          </a:solidFill>
                          <a:latin typeface="Garamond" pitchFamily="18" charset="0"/>
                          <a:ea typeface="Times New Roman"/>
                          <a:cs typeface="Times New Roman"/>
                        </a:rPr>
                        <a:t>3197</a:t>
                      </a: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308">
                <a:tc>
                  <a:txBody>
                    <a:bodyPr/>
                    <a:lstStyle/>
                    <a:p>
                      <a:pPr marL="0" marR="0" algn="ctr">
                        <a:lnSpc>
                          <a:spcPct val="150000"/>
                        </a:lnSpc>
                        <a:spcBef>
                          <a:spcPts val="0"/>
                        </a:spcBef>
                        <a:spcAft>
                          <a:spcPts val="0"/>
                        </a:spcAft>
                      </a:pPr>
                      <a:r>
                        <a:rPr lang="en-US" sz="2800" b="1" dirty="0">
                          <a:solidFill>
                            <a:schemeClr val="tx1"/>
                          </a:solidFill>
                          <a:latin typeface="Garamond" pitchFamily="18" charset="0"/>
                          <a:ea typeface="Times New Roman"/>
                          <a:cs typeface="Times New Roman"/>
                        </a:rPr>
                        <a:t>Genes</a:t>
                      </a:r>
                      <a:endParaRPr lang="en-US" sz="2800" dirty="0">
                        <a:solidFill>
                          <a:schemeClr val="tx1"/>
                        </a:solidFill>
                        <a:latin typeface="Garamond" pitchFamily="18" charset="0"/>
                        <a:ea typeface="Times New Roman"/>
                        <a:cs typeface="Times New Roman"/>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dirty="0">
                          <a:solidFill>
                            <a:schemeClr val="tx1"/>
                          </a:solidFill>
                          <a:latin typeface="Garamond" pitchFamily="18" charset="0"/>
                          <a:ea typeface="Times New Roman"/>
                          <a:cs typeface="Times New Roman"/>
                        </a:rPr>
                        <a:t>1297</a:t>
                      </a: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308">
                <a:tc>
                  <a:txBody>
                    <a:bodyPr/>
                    <a:lstStyle/>
                    <a:p>
                      <a:pPr marL="0" marR="0" algn="ctr">
                        <a:lnSpc>
                          <a:spcPct val="150000"/>
                        </a:lnSpc>
                        <a:spcBef>
                          <a:spcPts val="0"/>
                        </a:spcBef>
                        <a:spcAft>
                          <a:spcPts val="0"/>
                        </a:spcAft>
                      </a:pPr>
                      <a:r>
                        <a:rPr lang="en-US" sz="2800" b="1" dirty="0" smtClean="0">
                          <a:solidFill>
                            <a:schemeClr val="tx1"/>
                          </a:solidFill>
                          <a:latin typeface="Garamond" pitchFamily="18" charset="0"/>
                          <a:ea typeface="Times New Roman"/>
                          <a:cs typeface="Times New Roman"/>
                        </a:rPr>
                        <a:t>Disease </a:t>
                      </a:r>
                      <a:r>
                        <a:rPr lang="en-US" sz="2800" b="1" dirty="0">
                          <a:solidFill>
                            <a:schemeClr val="tx1"/>
                          </a:solidFill>
                          <a:latin typeface="Garamond" pitchFamily="18" charset="0"/>
                          <a:ea typeface="Times New Roman"/>
                          <a:cs typeface="Times New Roman"/>
                        </a:rPr>
                        <a:t>Classes</a:t>
                      </a:r>
                      <a:endParaRPr lang="en-US" sz="2800" dirty="0">
                        <a:solidFill>
                          <a:schemeClr val="tx1"/>
                        </a:solidFill>
                        <a:latin typeface="Garamond" pitchFamily="18" charset="0"/>
                        <a:ea typeface="Times New Roman"/>
                        <a:cs typeface="Times New Roman"/>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dirty="0">
                          <a:solidFill>
                            <a:schemeClr val="tx1"/>
                          </a:solidFill>
                          <a:latin typeface="Garamond" pitchFamily="18" charset="0"/>
                          <a:ea typeface="Times New Roman"/>
                          <a:cs typeface="Times New Roman"/>
                        </a:rPr>
                        <a:t>12</a:t>
                      </a: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308">
                <a:tc>
                  <a:txBody>
                    <a:bodyPr/>
                    <a:lstStyle/>
                    <a:p>
                      <a:pPr marL="0" marR="0" algn="ctr">
                        <a:lnSpc>
                          <a:spcPct val="150000"/>
                        </a:lnSpc>
                        <a:spcBef>
                          <a:spcPts val="0"/>
                        </a:spcBef>
                        <a:spcAft>
                          <a:spcPts val="0"/>
                        </a:spcAft>
                      </a:pPr>
                      <a:r>
                        <a:rPr lang="en-US" sz="2800" b="1" dirty="0">
                          <a:solidFill>
                            <a:schemeClr val="tx1"/>
                          </a:solidFill>
                          <a:latin typeface="Garamond" pitchFamily="18" charset="0"/>
                          <a:ea typeface="Times New Roman"/>
                          <a:cs typeface="Times New Roman"/>
                        </a:rPr>
                        <a:t>Unique PMIDs</a:t>
                      </a:r>
                      <a:endParaRPr lang="en-US" sz="2800" dirty="0">
                        <a:solidFill>
                          <a:schemeClr val="tx1"/>
                        </a:solidFill>
                        <a:latin typeface="Garamond" pitchFamily="18" charset="0"/>
                        <a:ea typeface="Times New Roman"/>
                        <a:cs typeface="Times New Roman"/>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dirty="0">
                          <a:solidFill>
                            <a:schemeClr val="tx1"/>
                          </a:solidFill>
                          <a:latin typeface="Garamond" pitchFamily="18" charset="0"/>
                          <a:ea typeface="Times New Roman"/>
                          <a:cs typeface="Times New Roman"/>
                        </a:rPr>
                        <a:t>1174</a:t>
                      </a: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478611" y="1976671"/>
            <a:ext cx="9280180" cy="584775"/>
          </a:xfrm>
          <a:prstGeom prst="rect">
            <a:avLst/>
          </a:prstGeom>
        </p:spPr>
        <p:txBody>
          <a:bodyPr wrap="square">
            <a:spAutoFit/>
          </a:bodyPr>
          <a:lstStyle/>
          <a:p>
            <a:pPr algn="ctr" fontAlgn="base">
              <a:spcBef>
                <a:spcPct val="0"/>
              </a:spcBef>
              <a:spcAft>
                <a:spcPct val="0"/>
              </a:spcAft>
            </a:pPr>
            <a:r>
              <a:rPr lang="en-US" sz="3200" b="1" i="1" dirty="0" smtClean="0">
                <a:latin typeface="Times New Roman" pitchFamily="18" charset="0"/>
                <a:ea typeface="Times New Roman" pitchFamily="18" charset="0"/>
                <a:cs typeface="Times New Roman" pitchFamily="18" charset="0"/>
              </a:rPr>
              <a:t>Summary of information in disease-SNP  in </a:t>
            </a:r>
            <a:r>
              <a:rPr lang="en-US" sz="3200" b="1" i="1" dirty="0" err="1" smtClean="0">
                <a:latin typeface="Times New Roman" pitchFamily="18" charset="0"/>
                <a:ea typeface="Times New Roman" pitchFamily="18" charset="0"/>
                <a:cs typeface="Times New Roman" pitchFamily="18" charset="0"/>
              </a:rPr>
              <a:t>dbAARD</a:t>
            </a:r>
            <a:endParaRPr lang="en-US" sz="3200" b="1" dirty="0" smtClean="0">
              <a:latin typeface="Arial" pitchFamily="34" charset="0"/>
              <a:cs typeface="Arial" pitchFamily="34" charset="0"/>
            </a:endParaRPr>
          </a:p>
        </p:txBody>
      </p:sp>
      <p:sp>
        <p:nvSpPr>
          <p:cNvPr id="10" name="TextBox 9"/>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11"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A50021"/>
                </a:solidFill>
                <a:latin typeface="Garamond" pitchFamily="18" charset="0"/>
                <a:cs typeface="Times New Roman" pitchFamily="18" charset="0"/>
              </a:rPr>
              <a:t>dbAARD</a:t>
            </a:r>
            <a:r>
              <a:rPr lang="en-US" b="1" dirty="0" smtClean="0">
                <a:solidFill>
                  <a:srgbClr val="A50021"/>
                </a:solidFill>
                <a:latin typeface="Garamond" pitchFamily="18" charset="0"/>
                <a:cs typeface="Times New Roman" pitchFamily="18" charset="0"/>
              </a:rPr>
              <a:t> </a:t>
            </a:r>
            <a:r>
              <a:rPr lang="en-US" sz="2800" dirty="0" smtClean="0">
                <a:solidFill>
                  <a:srgbClr val="A50021"/>
                </a:solidFill>
                <a:latin typeface="Garamond" pitchFamily="18" charset="0"/>
                <a:cs typeface="Times New Roman" pitchFamily="18" charset="0"/>
              </a:rPr>
              <a:t>(Analysis)</a:t>
            </a:r>
            <a:endParaRPr lang="en-US" sz="2800" dirty="0">
              <a:solidFill>
                <a:srgbClr val="A50021"/>
              </a:solidFill>
              <a:latin typeface="Garamond" pitchFamily="18" charset="0"/>
              <a:cs typeface="Times New Roman" pitchFamily="18" charset="0"/>
            </a:endParaRPr>
          </a:p>
        </p:txBody>
      </p:sp>
      <p:pic>
        <p:nvPicPr>
          <p:cNvPr id="7" name="Chart 14"/>
          <p:cNvPicPr>
            <a:picLocks noChangeArrowheads="1"/>
          </p:cNvPicPr>
          <p:nvPr/>
        </p:nvPicPr>
        <p:blipFill>
          <a:blip r:embed="rId3"/>
          <a:srcRect/>
          <a:stretch>
            <a:fillRect/>
          </a:stretch>
        </p:blipFill>
        <p:spPr bwMode="auto">
          <a:xfrm>
            <a:off x="6130977" y="1948721"/>
            <a:ext cx="5441430" cy="4107305"/>
          </a:xfrm>
          <a:prstGeom prst="rect">
            <a:avLst/>
          </a:prstGeom>
          <a:noFill/>
        </p:spPr>
      </p:pic>
      <p:pic>
        <p:nvPicPr>
          <p:cNvPr id="8" name="Chart 13"/>
          <p:cNvPicPr>
            <a:picLocks noChangeArrowheads="1"/>
          </p:cNvPicPr>
          <p:nvPr/>
        </p:nvPicPr>
        <p:blipFill>
          <a:blip r:embed="rId4"/>
          <a:srcRect/>
          <a:stretch>
            <a:fillRect/>
          </a:stretch>
        </p:blipFill>
        <p:spPr bwMode="auto">
          <a:xfrm>
            <a:off x="554636" y="1963712"/>
            <a:ext cx="5194873" cy="4076856"/>
          </a:xfrm>
          <a:prstGeom prst="rect">
            <a:avLst/>
          </a:prstGeom>
          <a:noFill/>
        </p:spPr>
      </p:pic>
      <p:sp>
        <p:nvSpPr>
          <p:cNvPr id="6" name="TextBox 5"/>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5"/>
              </a:rPr>
              <a:t>http://genomeinformatics.dtu.ac.in/</a:t>
            </a:r>
            <a:endParaRPr lang="en-US" sz="2400" dirty="0">
              <a:solidFill>
                <a:srgbClr val="000066"/>
              </a:solidFill>
              <a:latin typeface="Garamond" pitchFamily="18" charset="0"/>
            </a:endParaRPr>
          </a:p>
        </p:txBody>
      </p:sp>
      <p:pic>
        <p:nvPicPr>
          <p:cNvPr id="9" name="Picture 2" descr="http://www.asesdtu.com/home/static/static-only/DTU_official_logo.png"/>
          <p:cNvPicPr>
            <a:picLocks noChangeAspect="1" noChangeArrowheads="1"/>
          </p:cNvPicPr>
          <p:nvPr/>
        </p:nvPicPr>
        <p:blipFill>
          <a:blip r:embed="rId6"/>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Mosaic Table"/>
          <p:cNvPicPr>
            <a:picLocks noChangeAspect="1" noChangeArrowheads="1"/>
          </p:cNvPicPr>
          <p:nvPr/>
        </p:nvPicPr>
        <p:blipFill>
          <a:blip r:embed="rId3" cstate="print"/>
          <a:srcRect/>
          <a:stretch>
            <a:fillRect/>
          </a:stretch>
        </p:blipFill>
        <p:spPr bwMode="auto">
          <a:xfrm>
            <a:off x="1248937" y="1747806"/>
            <a:ext cx="5387054" cy="4563784"/>
          </a:xfrm>
          <a:prstGeom prst="rect">
            <a:avLst/>
          </a:prstGeom>
          <a:noFill/>
        </p:spPr>
      </p:pic>
      <p:sp>
        <p:nvSpPr>
          <p:cNvPr id="8" name="Rectangle 7"/>
          <p:cNvSpPr/>
          <p:nvPr/>
        </p:nvSpPr>
        <p:spPr>
          <a:xfrm>
            <a:off x="7002966" y="2929195"/>
            <a:ext cx="4469449" cy="1200329"/>
          </a:xfrm>
          <a:prstGeom prst="rect">
            <a:avLst/>
          </a:prstGeom>
        </p:spPr>
        <p:txBody>
          <a:bodyPr wrap="square">
            <a:spAutoFit/>
          </a:bodyPr>
          <a:lstStyle/>
          <a:p>
            <a:pPr algn="just"/>
            <a:r>
              <a:rPr lang="en-US" sz="2400" b="1" i="1" dirty="0" smtClean="0">
                <a:solidFill>
                  <a:srgbClr val="000000"/>
                </a:solidFill>
                <a:latin typeface="Times New Roman" pitchFamily="18" charset="0"/>
                <a:ea typeface="Times New Roman" pitchFamily="18" charset="0"/>
                <a:cs typeface="Times New Roman" pitchFamily="18" charset="0"/>
              </a:rPr>
              <a:t>Mosaic chart: </a:t>
            </a:r>
            <a:r>
              <a:rPr lang="en-US" sz="2400" i="1" dirty="0" smtClean="0">
                <a:solidFill>
                  <a:srgbClr val="000000"/>
                </a:solidFill>
                <a:latin typeface="Times New Roman" pitchFamily="18" charset="0"/>
                <a:ea typeface="Times New Roman" pitchFamily="18" charset="0"/>
                <a:cs typeface="Times New Roman" pitchFamily="18" charset="0"/>
              </a:rPr>
              <a:t>This chart represents the presence of common genes in the three or more ARDs.</a:t>
            </a:r>
            <a:endParaRPr lang="en-US" sz="2400" dirty="0"/>
          </a:p>
        </p:txBody>
      </p:sp>
      <p:sp>
        <p:nvSpPr>
          <p:cNvPr id="9" name="Title 1"/>
          <p:cNvSpPr>
            <a:spLocks noGrp="1"/>
          </p:cNvSpPr>
          <p:nvPr>
            <p:ph type="title"/>
          </p:nvPr>
        </p:nvSpPr>
        <p:spPr>
          <a:xfrm>
            <a:off x="1097280" y="286603"/>
            <a:ext cx="10058400" cy="1450757"/>
          </a:xfrm>
        </p:spPr>
        <p:txBody>
          <a:bodyPr/>
          <a:lstStyle/>
          <a:p>
            <a:r>
              <a:rPr lang="en-US" b="1" dirty="0" err="1" smtClean="0">
                <a:solidFill>
                  <a:srgbClr val="A50021"/>
                </a:solidFill>
                <a:latin typeface="Times New Roman" pitchFamily="18" charset="0"/>
                <a:cs typeface="Times New Roman" pitchFamily="18" charset="0"/>
              </a:rPr>
              <a:t>dbAARD</a:t>
            </a:r>
            <a:r>
              <a:rPr lang="en-US" b="1" dirty="0" smtClean="0">
                <a:solidFill>
                  <a:srgbClr val="A50021"/>
                </a:solidFill>
                <a:latin typeface="Times New Roman" pitchFamily="18" charset="0"/>
                <a:cs typeface="Times New Roman" pitchFamily="18" charset="0"/>
              </a:rPr>
              <a:t> </a:t>
            </a:r>
            <a:r>
              <a:rPr lang="en-US" sz="2800" dirty="0" smtClean="0">
                <a:solidFill>
                  <a:srgbClr val="A50021"/>
                </a:solidFill>
                <a:latin typeface="Times New Roman" pitchFamily="18" charset="0"/>
                <a:cs typeface="Times New Roman" pitchFamily="18" charset="0"/>
              </a:rPr>
              <a:t>(Analysis)</a:t>
            </a:r>
            <a:endParaRPr lang="en-US" sz="2800" dirty="0">
              <a:solidFill>
                <a:srgbClr val="A50021"/>
              </a:solidFill>
              <a:latin typeface="Times New Roman" pitchFamily="18" charset="0"/>
              <a:cs typeface="Times New Roman" pitchFamily="18" charset="0"/>
            </a:endParaRPr>
          </a:p>
        </p:txBody>
      </p:sp>
      <p:pic>
        <p:nvPicPr>
          <p:cNvPr id="11"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
        <p:nvSpPr>
          <p:cNvPr id="12" name="TextBox 11"/>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5"/>
              </a:rPr>
              <a:t>http://genomeinformatics.dtu.ac.in/</a:t>
            </a:r>
            <a:endParaRPr lang="en-US" sz="2400" dirty="0">
              <a:solidFill>
                <a:srgbClr val="000066"/>
              </a:solidFill>
              <a:latin typeface="Garamond"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97280" y="286603"/>
            <a:ext cx="10058400" cy="1450757"/>
          </a:xfrm>
        </p:spPr>
        <p:txBody>
          <a:bodyPr>
            <a:normAutofit/>
          </a:bodyPr>
          <a:lstStyle/>
          <a:p>
            <a:r>
              <a:rPr lang="en-US" b="1" dirty="0" smtClean="0">
                <a:solidFill>
                  <a:srgbClr val="A50021"/>
                </a:solidFill>
                <a:latin typeface="Times New Roman" pitchFamily="18" charset="0"/>
                <a:cs typeface="Times New Roman" pitchFamily="18" charset="0"/>
              </a:rPr>
              <a:t>AGP </a:t>
            </a:r>
            <a:r>
              <a:rPr lang="en-US" sz="2800" dirty="0" smtClean="0">
                <a:solidFill>
                  <a:srgbClr val="A50021"/>
                </a:solidFill>
                <a:latin typeface="Times New Roman" pitchFamily="18" charset="0"/>
                <a:cs typeface="Times New Roman" pitchFamily="18" charset="0"/>
              </a:rPr>
              <a:t>(Steps involved in development of the tool)</a:t>
            </a:r>
            <a:endParaRPr lang="en-US" b="1" dirty="0">
              <a:solidFill>
                <a:srgbClr val="A50021"/>
              </a:solidFill>
              <a:latin typeface="Times New Roman" pitchFamily="18" charset="0"/>
              <a:cs typeface="Times New Roman" pitchFamily="18" charset="0"/>
            </a:endParaRPr>
          </a:p>
        </p:txBody>
      </p:sp>
      <p:sp>
        <p:nvSpPr>
          <p:cNvPr id="7" name="TextBox 6"/>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8"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graphicFrame>
        <p:nvGraphicFramePr>
          <p:cNvPr id="10" name="Diagram 9"/>
          <p:cNvGraphicFramePr/>
          <p:nvPr/>
        </p:nvGraphicFramePr>
        <p:xfrm>
          <a:off x="2014409" y="1897833"/>
          <a:ext cx="8254999" cy="43974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864142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97280" y="286603"/>
            <a:ext cx="10058400" cy="1450757"/>
          </a:xfrm>
        </p:spPr>
        <p:txBody>
          <a:bodyPr>
            <a:normAutofit/>
          </a:bodyPr>
          <a:lstStyle/>
          <a:p>
            <a:r>
              <a:rPr lang="en-US" b="1" dirty="0" smtClean="0">
                <a:solidFill>
                  <a:srgbClr val="A50021"/>
                </a:solidFill>
                <a:latin typeface="Garamond" pitchFamily="18" charset="0"/>
                <a:cs typeface="Times New Roman" pitchFamily="18" charset="0"/>
              </a:rPr>
              <a:t>AGP </a:t>
            </a:r>
            <a:r>
              <a:rPr lang="en-US" sz="2800" dirty="0" smtClean="0">
                <a:solidFill>
                  <a:srgbClr val="A50021"/>
                </a:solidFill>
                <a:latin typeface="Garamond" pitchFamily="18" charset="0"/>
                <a:cs typeface="Times New Roman" pitchFamily="18" charset="0"/>
              </a:rPr>
              <a:t>(ARD Gene Prediction Tool)</a:t>
            </a:r>
            <a:endParaRPr lang="en-US" b="1" dirty="0">
              <a:solidFill>
                <a:srgbClr val="A50021"/>
              </a:solidFill>
              <a:latin typeface="Garamond" pitchFamily="18" charset="0"/>
              <a:cs typeface="Times New Roman"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648180600"/>
              </p:ext>
            </p:extLst>
          </p:nvPr>
        </p:nvGraphicFramePr>
        <p:xfrm>
          <a:off x="953307" y="1798318"/>
          <a:ext cx="10486420" cy="4023360"/>
        </p:xfrm>
        <a:graphic>
          <a:graphicData uri="http://schemas.openxmlformats.org/drawingml/2006/table">
            <a:tbl>
              <a:tblPr firstRow="1" bandRow="1">
                <a:tableStyleId>{D7AC3CCA-C797-4891-BE02-D94E43425B78}</a:tableStyleId>
              </a:tblPr>
              <a:tblGrid>
                <a:gridCol w="2621605"/>
                <a:gridCol w="2621605"/>
                <a:gridCol w="2621605"/>
                <a:gridCol w="2621605"/>
              </a:tblGrid>
              <a:tr h="417382">
                <a:tc>
                  <a:txBody>
                    <a:bodyPr/>
                    <a:lstStyle/>
                    <a:p>
                      <a:r>
                        <a:rPr lang="en-US" sz="2400" dirty="0" smtClean="0">
                          <a:solidFill>
                            <a:srgbClr val="000066"/>
                          </a:solidFill>
                          <a:latin typeface="Garamond" pitchFamily="18" charset="0"/>
                          <a:cs typeface="Times New Roman" pitchFamily="18" charset="0"/>
                        </a:rPr>
                        <a:t>Group 1</a:t>
                      </a:r>
                      <a:endParaRPr lang="en-US" sz="2400" dirty="0">
                        <a:solidFill>
                          <a:srgbClr val="000066"/>
                        </a:solidFill>
                        <a:latin typeface="Garamond" pitchFamily="18" charset="0"/>
                        <a:cs typeface="Times New Roman" pitchFamily="18" charset="0"/>
                      </a:endParaRPr>
                    </a:p>
                  </a:txBody>
                  <a:tcPr/>
                </a:tc>
                <a:tc>
                  <a:txBody>
                    <a:bodyPr/>
                    <a:lstStyle/>
                    <a:p>
                      <a:r>
                        <a:rPr lang="en-US" sz="2400" dirty="0" smtClean="0">
                          <a:solidFill>
                            <a:srgbClr val="000066"/>
                          </a:solidFill>
                          <a:latin typeface="Garamond" pitchFamily="18" charset="0"/>
                          <a:cs typeface="Times New Roman" pitchFamily="18" charset="0"/>
                        </a:rPr>
                        <a:t>Group 2</a:t>
                      </a:r>
                      <a:endParaRPr lang="en-US" sz="2400" dirty="0">
                        <a:solidFill>
                          <a:srgbClr val="000066"/>
                        </a:solidFill>
                        <a:latin typeface="Garamond" pitchFamily="18" charset="0"/>
                        <a:cs typeface="Times New Roman" pitchFamily="18" charset="0"/>
                      </a:endParaRPr>
                    </a:p>
                  </a:txBody>
                  <a:tcPr/>
                </a:tc>
                <a:tc>
                  <a:txBody>
                    <a:bodyPr/>
                    <a:lstStyle/>
                    <a:p>
                      <a:r>
                        <a:rPr lang="en-US" sz="2400" dirty="0" smtClean="0">
                          <a:solidFill>
                            <a:srgbClr val="000066"/>
                          </a:solidFill>
                          <a:latin typeface="Garamond" pitchFamily="18" charset="0"/>
                          <a:cs typeface="Times New Roman" pitchFamily="18" charset="0"/>
                        </a:rPr>
                        <a:t>Group 3</a:t>
                      </a:r>
                      <a:endParaRPr lang="en-US" sz="2400" dirty="0">
                        <a:solidFill>
                          <a:srgbClr val="000066"/>
                        </a:solidFill>
                        <a:latin typeface="Garamond" pitchFamily="18" charset="0"/>
                        <a:cs typeface="Times New Roman" pitchFamily="18" charset="0"/>
                      </a:endParaRPr>
                    </a:p>
                  </a:txBody>
                  <a:tcPr/>
                </a:tc>
                <a:tc>
                  <a:txBody>
                    <a:bodyPr/>
                    <a:lstStyle/>
                    <a:p>
                      <a:r>
                        <a:rPr lang="en-US" sz="2400" dirty="0" smtClean="0">
                          <a:solidFill>
                            <a:srgbClr val="000066"/>
                          </a:solidFill>
                          <a:latin typeface="Garamond" pitchFamily="18" charset="0"/>
                          <a:cs typeface="Times New Roman" pitchFamily="18" charset="0"/>
                        </a:rPr>
                        <a:t>Group 4</a:t>
                      </a:r>
                      <a:endParaRPr lang="en-US" sz="2400" dirty="0">
                        <a:solidFill>
                          <a:srgbClr val="000066"/>
                        </a:solidFill>
                        <a:latin typeface="Garamond" pitchFamily="18" charset="0"/>
                        <a:cs typeface="Times New Roman" pitchFamily="18" charset="0"/>
                      </a:endParaRPr>
                    </a:p>
                  </a:txBody>
                  <a:tcPr/>
                </a:tc>
              </a:tr>
              <a:tr h="417382">
                <a:tc rowSpan="7">
                  <a:txBody>
                    <a:bodyPr/>
                    <a:lstStyle/>
                    <a:p>
                      <a:r>
                        <a:rPr lang="en-US" sz="2400" dirty="0" smtClean="0">
                          <a:solidFill>
                            <a:srgbClr val="000066"/>
                          </a:solidFill>
                          <a:latin typeface="Garamond" pitchFamily="18" charset="0"/>
                          <a:cs typeface="Times New Roman" pitchFamily="18" charset="0"/>
                        </a:rPr>
                        <a:t>Amino Acid composition</a:t>
                      </a:r>
                      <a:endParaRPr lang="en-US" sz="2400" dirty="0">
                        <a:solidFill>
                          <a:srgbClr val="000066"/>
                        </a:solidFill>
                        <a:latin typeface="Garamond" pitchFamily="18" charset="0"/>
                        <a:cs typeface="Times New Roman" pitchFamily="18" charset="0"/>
                      </a:endParaRPr>
                    </a:p>
                  </a:txBody>
                  <a:tcPr/>
                </a:tc>
                <a:tc>
                  <a:txBody>
                    <a:bodyPr/>
                    <a:lstStyle/>
                    <a:p>
                      <a:r>
                        <a:rPr lang="en-US" sz="2400" dirty="0" smtClean="0">
                          <a:solidFill>
                            <a:srgbClr val="000066"/>
                          </a:solidFill>
                          <a:latin typeface="Garamond" pitchFamily="18" charset="0"/>
                          <a:cs typeface="Times New Roman" pitchFamily="18" charset="0"/>
                        </a:rPr>
                        <a:t>Hydrophobicity</a:t>
                      </a:r>
                      <a:endParaRPr lang="en-US" sz="2400" dirty="0">
                        <a:solidFill>
                          <a:srgbClr val="000066"/>
                        </a:solidFill>
                        <a:latin typeface="Garamond" pitchFamily="18" charset="0"/>
                        <a:cs typeface="Times New Roman" pitchFamily="18" charset="0"/>
                      </a:endParaRPr>
                    </a:p>
                  </a:txBody>
                  <a:tcPr/>
                </a:tc>
                <a:tc rowSpan="7">
                  <a:txBody>
                    <a:bodyPr/>
                    <a:lstStyle/>
                    <a:p>
                      <a:r>
                        <a:rPr lang="en-US" sz="2400" dirty="0" smtClean="0">
                          <a:solidFill>
                            <a:srgbClr val="000066"/>
                          </a:solidFill>
                          <a:latin typeface="Garamond" pitchFamily="18" charset="0"/>
                          <a:cs typeface="Times New Roman" pitchFamily="18" charset="0"/>
                        </a:rPr>
                        <a:t>Sub-Cellular</a:t>
                      </a:r>
                      <a:r>
                        <a:rPr lang="en-US" sz="2400" baseline="0" dirty="0" smtClean="0">
                          <a:solidFill>
                            <a:srgbClr val="000066"/>
                          </a:solidFill>
                          <a:latin typeface="Garamond" pitchFamily="18" charset="0"/>
                          <a:cs typeface="Times New Roman" pitchFamily="18" charset="0"/>
                        </a:rPr>
                        <a:t> Localization of Proteins</a:t>
                      </a:r>
                      <a:endParaRPr lang="en-US" sz="2400" dirty="0">
                        <a:solidFill>
                          <a:srgbClr val="000066"/>
                        </a:solidFill>
                        <a:latin typeface="Garamond" pitchFamily="18" charset="0"/>
                        <a:cs typeface="Times New Roman" pitchFamily="18" charset="0"/>
                      </a:endParaRPr>
                    </a:p>
                  </a:txBody>
                  <a:tcPr/>
                </a:tc>
                <a:tc rowSpan="7">
                  <a:txBody>
                    <a:bodyPr/>
                    <a:lstStyle/>
                    <a:p>
                      <a:r>
                        <a:rPr lang="en-US" sz="2400" dirty="0" smtClean="0">
                          <a:solidFill>
                            <a:srgbClr val="000066"/>
                          </a:solidFill>
                          <a:latin typeface="Garamond" pitchFamily="18" charset="0"/>
                          <a:cs typeface="Times New Roman" pitchFamily="18" charset="0"/>
                        </a:rPr>
                        <a:t>Network Properties</a:t>
                      </a:r>
                      <a:endParaRPr lang="en-US" sz="2400" dirty="0">
                        <a:solidFill>
                          <a:srgbClr val="000066"/>
                        </a:solidFill>
                        <a:latin typeface="Garamond" pitchFamily="18" charset="0"/>
                        <a:cs typeface="Times New Roman" pitchFamily="18" charset="0"/>
                      </a:endParaRPr>
                    </a:p>
                  </a:txBody>
                  <a:tcPr/>
                </a:tc>
              </a:tr>
              <a:tr h="651801">
                <a:tc vMerge="1">
                  <a:txBody>
                    <a:bodyPr/>
                    <a:lstStyle/>
                    <a:p>
                      <a:endParaRPr lang="en-US" dirty="0"/>
                    </a:p>
                  </a:txBody>
                  <a:tcPr/>
                </a:tc>
                <a:tc>
                  <a:txBody>
                    <a:bodyPr/>
                    <a:lstStyle/>
                    <a:p>
                      <a:r>
                        <a:rPr lang="en-US" sz="2400" dirty="0" smtClean="0">
                          <a:solidFill>
                            <a:srgbClr val="000066"/>
                          </a:solidFill>
                          <a:latin typeface="Garamond" pitchFamily="18" charset="0"/>
                          <a:cs typeface="Times New Roman" pitchFamily="18" charset="0"/>
                        </a:rPr>
                        <a:t>Normalized Vander Waal Volume</a:t>
                      </a:r>
                      <a:endParaRPr lang="en-US" sz="2400" dirty="0">
                        <a:solidFill>
                          <a:srgbClr val="000066"/>
                        </a:solidFill>
                        <a:latin typeface="Garamond" pitchFamily="18" charset="0"/>
                        <a:cs typeface="Times New Roman" pitchFamily="18" charset="0"/>
                      </a:endParaRPr>
                    </a:p>
                  </a:txBody>
                  <a:tcPr/>
                </a:tc>
                <a:tc vMerge="1">
                  <a:txBody>
                    <a:bodyPr/>
                    <a:lstStyle/>
                    <a:p>
                      <a:endParaRPr lang="en-US" dirty="0"/>
                    </a:p>
                  </a:txBody>
                  <a:tcPr/>
                </a:tc>
                <a:tc vMerge="1">
                  <a:txBody>
                    <a:bodyPr/>
                    <a:lstStyle/>
                    <a:p>
                      <a:endParaRPr lang="en-US" dirty="0"/>
                    </a:p>
                  </a:txBody>
                  <a:tcPr/>
                </a:tc>
              </a:tr>
              <a:tr h="417382">
                <a:tc vMerge="1">
                  <a:txBody>
                    <a:bodyPr/>
                    <a:lstStyle/>
                    <a:p>
                      <a:endParaRPr lang="en-US" dirty="0"/>
                    </a:p>
                  </a:txBody>
                  <a:tcPr/>
                </a:tc>
                <a:tc>
                  <a:txBody>
                    <a:bodyPr/>
                    <a:lstStyle/>
                    <a:p>
                      <a:r>
                        <a:rPr lang="en-US" sz="2400" dirty="0" smtClean="0">
                          <a:solidFill>
                            <a:srgbClr val="000066"/>
                          </a:solidFill>
                          <a:latin typeface="Garamond" pitchFamily="18" charset="0"/>
                          <a:cs typeface="Times New Roman" pitchFamily="18" charset="0"/>
                        </a:rPr>
                        <a:t>Polarity</a:t>
                      </a:r>
                    </a:p>
                  </a:txBody>
                  <a:tcPr/>
                </a:tc>
                <a:tc vMerge="1">
                  <a:txBody>
                    <a:bodyPr/>
                    <a:lstStyle/>
                    <a:p>
                      <a:endParaRPr lang="en-US" dirty="0"/>
                    </a:p>
                  </a:txBody>
                  <a:tcPr/>
                </a:tc>
                <a:tc vMerge="1">
                  <a:txBody>
                    <a:bodyPr/>
                    <a:lstStyle/>
                    <a:p>
                      <a:endParaRPr lang="en-US" dirty="0"/>
                    </a:p>
                  </a:txBody>
                  <a:tcPr/>
                </a:tc>
              </a:tr>
              <a:tr h="417382">
                <a:tc vMerge="1">
                  <a:txBody>
                    <a:bodyPr/>
                    <a:lstStyle/>
                    <a:p>
                      <a:endParaRPr lang="en-US" dirty="0"/>
                    </a:p>
                  </a:txBody>
                  <a:tcPr/>
                </a:tc>
                <a:tc>
                  <a:txBody>
                    <a:bodyPr/>
                    <a:lstStyle/>
                    <a:p>
                      <a:r>
                        <a:rPr lang="en-US" sz="2400" dirty="0" smtClean="0">
                          <a:solidFill>
                            <a:srgbClr val="000066"/>
                          </a:solidFill>
                          <a:latin typeface="Garamond" pitchFamily="18" charset="0"/>
                          <a:cs typeface="Times New Roman" pitchFamily="18" charset="0"/>
                        </a:rPr>
                        <a:t>Charge</a:t>
                      </a:r>
                      <a:endParaRPr lang="en-US" sz="2400" dirty="0">
                        <a:solidFill>
                          <a:srgbClr val="000066"/>
                        </a:solidFill>
                        <a:latin typeface="Garamond" pitchFamily="18" charset="0"/>
                        <a:cs typeface="Times New Roman" pitchFamily="18" charset="0"/>
                      </a:endParaRPr>
                    </a:p>
                  </a:txBody>
                  <a:tcPr/>
                </a:tc>
                <a:tc vMerge="1">
                  <a:txBody>
                    <a:bodyPr/>
                    <a:lstStyle/>
                    <a:p>
                      <a:endParaRPr lang="en-US" dirty="0"/>
                    </a:p>
                  </a:txBody>
                  <a:tcPr/>
                </a:tc>
                <a:tc vMerge="1">
                  <a:txBody>
                    <a:bodyPr/>
                    <a:lstStyle/>
                    <a:p>
                      <a:endParaRPr lang="en-US" dirty="0"/>
                    </a:p>
                  </a:txBody>
                  <a:tcPr/>
                </a:tc>
              </a:tr>
              <a:tr h="417382">
                <a:tc vMerge="1">
                  <a:txBody>
                    <a:bodyPr/>
                    <a:lstStyle/>
                    <a:p>
                      <a:endParaRPr lang="en-US" dirty="0"/>
                    </a:p>
                  </a:txBody>
                  <a:tcPr/>
                </a:tc>
                <a:tc>
                  <a:txBody>
                    <a:bodyPr/>
                    <a:lstStyle/>
                    <a:p>
                      <a:r>
                        <a:rPr lang="en-US" sz="2400" dirty="0" smtClean="0">
                          <a:solidFill>
                            <a:srgbClr val="000066"/>
                          </a:solidFill>
                          <a:latin typeface="Garamond" pitchFamily="18" charset="0"/>
                          <a:cs typeface="Times New Roman" pitchFamily="18" charset="0"/>
                        </a:rPr>
                        <a:t>Secondary</a:t>
                      </a:r>
                      <a:r>
                        <a:rPr lang="en-US" sz="2400" baseline="0" dirty="0" smtClean="0">
                          <a:solidFill>
                            <a:srgbClr val="000066"/>
                          </a:solidFill>
                          <a:latin typeface="Garamond" pitchFamily="18" charset="0"/>
                          <a:cs typeface="Times New Roman" pitchFamily="18" charset="0"/>
                        </a:rPr>
                        <a:t> </a:t>
                      </a:r>
                      <a:r>
                        <a:rPr lang="en-US" sz="2400" dirty="0" err="1" smtClean="0">
                          <a:solidFill>
                            <a:srgbClr val="000066"/>
                          </a:solidFill>
                          <a:latin typeface="Garamond" pitchFamily="18" charset="0"/>
                          <a:cs typeface="Times New Roman" pitchFamily="18" charset="0"/>
                        </a:rPr>
                        <a:t>Strcuture</a:t>
                      </a:r>
                      <a:endParaRPr lang="en-US" sz="2400" dirty="0">
                        <a:solidFill>
                          <a:srgbClr val="000066"/>
                        </a:solidFill>
                        <a:latin typeface="Garamond" pitchFamily="18" charset="0"/>
                        <a:cs typeface="Times New Roman" pitchFamily="18" charset="0"/>
                      </a:endParaRPr>
                    </a:p>
                  </a:txBody>
                  <a:tcPr/>
                </a:tc>
                <a:tc vMerge="1">
                  <a:txBody>
                    <a:bodyPr/>
                    <a:lstStyle/>
                    <a:p>
                      <a:endParaRPr lang="en-US" dirty="0"/>
                    </a:p>
                  </a:txBody>
                  <a:tcPr/>
                </a:tc>
                <a:tc vMerge="1">
                  <a:txBody>
                    <a:bodyPr/>
                    <a:lstStyle/>
                    <a:p>
                      <a:endParaRPr lang="en-US" dirty="0"/>
                    </a:p>
                  </a:txBody>
                  <a:tcPr/>
                </a:tc>
              </a:tr>
              <a:tr h="417382">
                <a:tc vMerge="1">
                  <a:txBody>
                    <a:bodyPr/>
                    <a:lstStyle/>
                    <a:p>
                      <a:endParaRPr lang="en-US" dirty="0"/>
                    </a:p>
                  </a:txBody>
                  <a:tcPr/>
                </a:tc>
                <a:tc>
                  <a:txBody>
                    <a:bodyPr/>
                    <a:lstStyle/>
                    <a:p>
                      <a:r>
                        <a:rPr lang="en-US" sz="2400" dirty="0" smtClean="0">
                          <a:solidFill>
                            <a:srgbClr val="000066"/>
                          </a:solidFill>
                          <a:latin typeface="Garamond" pitchFamily="18" charset="0"/>
                          <a:cs typeface="Times New Roman" pitchFamily="18" charset="0"/>
                        </a:rPr>
                        <a:t>Solvent Accessibility</a:t>
                      </a:r>
                      <a:endParaRPr lang="en-US" sz="2400" dirty="0">
                        <a:solidFill>
                          <a:srgbClr val="000066"/>
                        </a:solidFill>
                        <a:latin typeface="Garamond" pitchFamily="18" charset="0"/>
                        <a:cs typeface="Times New Roman" pitchFamily="18" charset="0"/>
                      </a:endParaRPr>
                    </a:p>
                  </a:txBody>
                  <a:tcPr/>
                </a:tc>
                <a:tc vMerge="1">
                  <a:txBody>
                    <a:bodyPr/>
                    <a:lstStyle/>
                    <a:p>
                      <a:endParaRPr lang="en-US" dirty="0"/>
                    </a:p>
                  </a:txBody>
                  <a:tcPr/>
                </a:tc>
                <a:tc vMerge="1">
                  <a:txBody>
                    <a:bodyPr/>
                    <a:lstStyle/>
                    <a:p>
                      <a:endParaRPr lang="en-US" dirty="0"/>
                    </a:p>
                  </a:txBody>
                  <a:tcPr/>
                </a:tc>
              </a:tr>
              <a:tr h="417382">
                <a:tc vMerge="1">
                  <a:txBody>
                    <a:bodyPr/>
                    <a:lstStyle/>
                    <a:p>
                      <a:endParaRPr lang="en-US" dirty="0"/>
                    </a:p>
                  </a:txBody>
                  <a:tcPr/>
                </a:tc>
                <a:tc>
                  <a:txBody>
                    <a:bodyPr/>
                    <a:lstStyle/>
                    <a:p>
                      <a:r>
                        <a:rPr lang="en-US" sz="2400" dirty="0" smtClean="0">
                          <a:solidFill>
                            <a:srgbClr val="000066"/>
                          </a:solidFill>
                          <a:latin typeface="Garamond" pitchFamily="18" charset="0"/>
                          <a:cs typeface="Times New Roman" pitchFamily="18" charset="0"/>
                        </a:rPr>
                        <a:t>Polarizability</a:t>
                      </a:r>
                      <a:endParaRPr lang="en-US" sz="2400" dirty="0">
                        <a:solidFill>
                          <a:srgbClr val="000066"/>
                        </a:solidFill>
                        <a:latin typeface="Garamond" pitchFamily="18" charset="0"/>
                        <a:cs typeface="Times New Roman" pitchFamily="18" charset="0"/>
                      </a:endParaRPr>
                    </a:p>
                  </a:txBody>
                  <a:tcPr/>
                </a:tc>
                <a:tc vMerge="1">
                  <a:txBody>
                    <a:bodyPr/>
                    <a:lstStyle/>
                    <a:p>
                      <a:endParaRPr lang="en-US" dirty="0"/>
                    </a:p>
                  </a:txBody>
                  <a:tcPr/>
                </a:tc>
                <a:tc vMerge="1">
                  <a:txBody>
                    <a:bodyPr/>
                    <a:lstStyle/>
                    <a:p>
                      <a:endParaRPr lang="en-US" dirty="0"/>
                    </a:p>
                  </a:txBody>
                  <a:tcPr/>
                </a:tc>
              </a:tr>
            </a:tbl>
          </a:graphicData>
        </a:graphic>
      </p:graphicFrame>
      <p:sp>
        <p:nvSpPr>
          <p:cNvPr id="9" name="TextBox 8"/>
          <p:cNvSpPr txBox="1"/>
          <p:nvPr/>
        </p:nvSpPr>
        <p:spPr>
          <a:xfrm>
            <a:off x="744583" y="5834857"/>
            <a:ext cx="10463348" cy="523220"/>
          </a:xfrm>
          <a:prstGeom prst="rect">
            <a:avLst/>
          </a:prstGeom>
          <a:noFill/>
        </p:spPr>
        <p:txBody>
          <a:bodyPr wrap="square" rtlCol="0">
            <a:spAutoFit/>
          </a:bodyPr>
          <a:lstStyle/>
          <a:p>
            <a:pPr algn="ctr"/>
            <a:r>
              <a:rPr lang="en-US" sz="2800" b="1" dirty="0" smtClean="0">
                <a:solidFill>
                  <a:srgbClr val="A50021"/>
                </a:solidFill>
                <a:latin typeface="Garamond" pitchFamily="18" charset="0"/>
                <a:cs typeface="Times New Roman" pitchFamily="18" charset="0"/>
              </a:rPr>
              <a:t>Attributes considered in AGP tool</a:t>
            </a:r>
            <a:endParaRPr lang="en-US" sz="2800" b="1" dirty="0">
              <a:solidFill>
                <a:srgbClr val="A50021"/>
              </a:solidFill>
              <a:latin typeface="Garamond" pitchFamily="18" charset="0"/>
              <a:cs typeface="Times New Roman" pitchFamily="18" charset="0"/>
            </a:endParaRPr>
          </a:p>
        </p:txBody>
      </p:sp>
      <p:sp>
        <p:nvSpPr>
          <p:cNvPr id="6" name="TextBox 5"/>
          <p:cNvSpPr txBox="1"/>
          <p:nvPr/>
        </p:nvSpPr>
        <p:spPr>
          <a:xfrm>
            <a:off x="7563394" y="638109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8864142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97280" y="286603"/>
            <a:ext cx="10058400" cy="1450757"/>
          </a:xfrm>
        </p:spPr>
        <p:txBody>
          <a:bodyPr>
            <a:normAutofit/>
          </a:bodyPr>
          <a:lstStyle/>
          <a:p>
            <a:r>
              <a:rPr lang="en-US" b="1" dirty="0" smtClean="0">
                <a:solidFill>
                  <a:srgbClr val="A50021"/>
                </a:solidFill>
                <a:latin typeface="Garamond" pitchFamily="18" charset="0"/>
                <a:cs typeface="Times New Roman" pitchFamily="18" charset="0"/>
              </a:rPr>
              <a:t>AGP </a:t>
            </a:r>
            <a:r>
              <a:rPr lang="en-US" sz="2800" dirty="0" smtClean="0">
                <a:solidFill>
                  <a:srgbClr val="A50021"/>
                </a:solidFill>
                <a:latin typeface="Garamond" pitchFamily="18" charset="0"/>
                <a:cs typeface="Times New Roman" pitchFamily="18" charset="0"/>
              </a:rPr>
              <a:t>(Classifiers Performance and Selection of Base Classifier)</a:t>
            </a:r>
            <a:endParaRPr lang="en-US" b="1" dirty="0">
              <a:solidFill>
                <a:srgbClr val="A50021"/>
              </a:solidFill>
              <a:latin typeface="Garamond" pitchFamily="18" charset="0"/>
              <a:cs typeface="Times New Roman" pitchFamily="18" charset="0"/>
            </a:endParaRPr>
          </a:p>
        </p:txBody>
      </p:sp>
      <p:sp>
        <p:nvSpPr>
          <p:cNvPr id="9" name="TextBox 8"/>
          <p:cNvSpPr txBox="1"/>
          <p:nvPr/>
        </p:nvSpPr>
        <p:spPr>
          <a:xfrm>
            <a:off x="2608542" y="5851322"/>
            <a:ext cx="6605792" cy="400110"/>
          </a:xfrm>
          <a:prstGeom prst="rect">
            <a:avLst/>
          </a:prstGeom>
          <a:noFill/>
        </p:spPr>
        <p:txBody>
          <a:bodyPr wrap="square" rtlCol="0">
            <a:spAutoFit/>
          </a:bodyPr>
          <a:lstStyle/>
          <a:p>
            <a:pPr algn="ctr"/>
            <a:r>
              <a:rPr lang="en-US" sz="2000" b="1" dirty="0" smtClean="0">
                <a:solidFill>
                  <a:srgbClr val="000066"/>
                </a:solidFill>
                <a:latin typeface="Garamond" pitchFamily="18" charset="0"/>
                <a:cs typeface="Times New Roman" pitchFamily="18" charset="0"/>
              </a:rPr>
              <a:t>Performance of various classifiers</a:t>
            </a:r>
          </a:p>
        </p:txBody>
      </p:sp>
      <p:sp>
        <p:nvSpPr>
          <p:cNvPr id="6" name="TextBox 5"/>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
        <p:nvSpPr>
          <p:cNvPr id="20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305"/>
          <p:cNvPicPr>
            <a:picLocks noChangeAspect="1" noChangeArrowheads="1"/>
          </p:cNvPicPr>
          <p:nvPr/>
        </p:nvPicPr>
        <p:blipFill>
          <a:blip r:embed="rId5"/>
          <a:srcRect/>
          <a:stretch>
            <a:fillRect/>
          </a:stretch>
        </p:blipFill>
        <p:spPr bwMode="auto">
          <a:xfrm>
            <a:off x="158259" y="2092571"/>
            <a:ext cx="6212405" cy="3657600"/>
          </a:xfrm>
          <a:prstGeom prst="rect">
            <a:avLst/>
          </a:prstGeom>
          <a:noFill/>
        </p:spPr>
      </p:pic>
      <p:graphicFrame>
        <p:nvGraphicFramePr>
          <p:cNvPr id="11" name="Table 10"/>
          <p:cNvGraphicFramePr>
            <a:graphicFrameLocks noGrp="1"/>
          </p:cNvGraphicFramePr>
          <p:nvPr/>
        </p:nvGraphicFramePr>
        <p:xfrm>
          <a:off x="6523891" y="2182657"/>
          <a:ext cx="5545014" cy="3514757"/>
        </p:xfrm>
        <a:graphic>
          <a:graphicData uri="http://schemas.openxmlformats.org/drawingml/2006/table">
            <a:tbl>
              <a:tblPr firstRow="1">
                <a:tableStyleId>{6E25E649-3F16-4E02-A733-19D2CDBF48F0}</a:tableStyleId>
              </a:tblPr>
              <a:tblGrid>
                <a:gridCol w="654762"/>
                <a:gridCol w="1292947"/>
                <a:gridCol w="1043053"/>
                <a:gridCol w="613839"/>
                <a:gridCol w="767299"/>
                <a:gridCol w="1173114"/>
              </a:tblGrid>
              <a:tr h="617884">
                <a:tc>
                  <a:txBody>
                    <a:bodyPr/>
                    <a:lstStyle/>
                    <a:p>
                      <a:pPr algn="ctr" fontAlgn="b"/>
                      <a:r>
                        <a:rPr lang="en-US" sz="1200" u="none" strike="noStrike" dirty="0" err="1" smtClean="0">
                          <a:latin typeface="Times New Roman" pitchFamily="18" charset="0"/>
                          <a:cs typeface="Times New Roman" pitchFamily="18" charset="0"/>
                        </a:rPr>
                        <a:t>S.No</a:t>
                      </a:r>
                      <a:endParaRPr lang="en-US" sz="1200" b="0" i="0" u="none" strike="noStrike" dirty="0">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Base_classifier</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latin typeface="Times New Roman" pitchFamily="18" charset="0"/>
                          <a:cs typeface="Times New Roman" pitchFamily="18" charset="0"/>
                        </a:rPr>
                        <a:t>IR precision</a:t>
                      </a:r>
                      <a:endParaRPr lang="en-US" sz="1200" b="0" i="0" u="none" strike="noStrike" dirty="0">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IR recall</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F measure</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latin typeface="Times New Roman" pitchFamily="18" charset="0"/>
                          <a:cs typeface="Times New Roman" pitchFamily="18" charset="0"/>
                        </a:rPr>
                        <a:t>Area under ROC Curve</a:t>
                      </a:r>
                      <a:endParaRPr lang="en-US" sz="1200" b="0" i="0" u="none" strike="noStrike" dirty="0">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221">
                <a:tc>
                  <a:txBody>
                    <a:bodyPr/>
                    <a:lstStyle/>
                    <a:p>
                      <a:pPr algn="ctr" fontAlgn="b"/>
                      <a:r>
                        <a:rPr lang="en-US" sz="1200" u="none" strike="noStrike">
                          <a:latin typeface="Times New Roman" pitchFamily="18" charset="0"/>
                          <a:cs typeface="Times New Roman" pitchFamily="18" charset="0"/>
                        </a:rPr>
                        <a:t>1</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Random Forest</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0.73</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0.72</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0.74</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0.84</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221">
                <a:tc>
                  <a:txBody>
                    <a:bodyPr/>
                    <a:lstStyle/>
                    <a:p>
                      <a:pPr algn="ctr" fontAlgn="b"/>
                      <a:r>
                        <a:rPr lang="en-US" sz="1200" u="none" strike="noStrike">
                          <a:latin typeface="Times New Roman" pitchFamily="18" charset="0"/>
                          <a:cs typeface="Times New Roman" pitchFamily="18" charset="0"/>
                        </a:rPr>
                        <a:t>2</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Rotation Forest</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0.75</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0.76</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0.76</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0.85</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221">
                <a:tc>
                  <a:txBody>
                    <a:bodyPr/>
                    <a:lstStyle/>
                    <a:p>
                      <a:pPr algn="ctr" fontAlgn="b"/>
                      <a:r>
                        <a:rPr lang="en-US" sz="1200" u="none" strike="noStrike">
                          <a:latin typeface="Times New Roman" pitchFamily="18" charset="0"/>
                          <a:cs typeface="Times New Roman" pitchFamily="18" charset="0"/>
                        </a:rPr>
                        <a:t>3</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J48</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0.36</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0.56</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0.65</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0.61</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884">
                <a:tc>
                  <a:txBody>
                    <a:bodyPr/>
                    <a:lstStyle/>
                    <a:p>
                      <a:pPr algn="ctr" fontAlgn="b"/>
                      <a:r>
                        <a:rPr lang="en-US" sz="1200" u="none" strike="noStrike">
                          <a:latin typeface="Times New Roman" pitchFamily="18" charset="0"/>
                          <a:cs typeface="Times New Roman" pitchFamily="18" charset="0"/>
                        </a:rPr>
                        <a:t>4</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Multilayer Perceptron</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latin typeface="Times New Roman" pitchFamily="18" charset="0"/>
                          <a:cs typeface="Times New Roman" pitchFamily="18" charset="0"/>
                        </a:rPr>
                        <a:t>0.62</a:t>
                      </a:r>
                      <a:endParaRPr lang="en-US" sz="1200" b="0" i="0" u="none" strike="noStrike" dirty="0">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0.67</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0.64</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latin typeface="Times New Roman" pitchFamily="18" charset="0"/>
                          <a:cs typeface="Times New Roman" pitchFamily="18" charset="0"/>
                        </a:rPr>
                        <a:t>0.65</a:t>
                      </a:r>
                      <a:endParaRPr lang="en-US" sz="1200" b="0" i="0" u="none" strike="noStrike" dirty="0">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884">
                <a:tc>
                  <a:txBody>
                    <a:bodyPr/>
                    <a:lstStyle/>
                    <a:p>
                      <a:pPr algn="ctr" fontAlgn="b"/>
                      <a:r>
                        <a:rPr lang="en-US" sz="1200" u="none" strike="noStrike">
                          <a:latin typeface="Times New Roman" pitchFamily="18" charset="0"/>
                          <a:cs typeface="Times New Roman" pitchFamily="18" charset="0"/>
                        </a:rPr>
                        <a:t>5</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Linear Regression</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latin typeface="Times New Roman" pitchFamily="18" charset="0"/>
                          <a:cs typeface="Times New Roman" pitchFamily="18" charset="0"/>
                        </a:rPr>
                        <a:t>0.46</a:t>
                      </a:r>
                      <a:endParaRPr lang="en-US" sz="1200" b="0" i="0" u="none" strike="noStrike" dirty="0">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0.9</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0.6</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0.5</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221">
                <a:tc>
                  <a:txBody>
                    <a:bodyPr/>
                    <a:lstStyle/>
                    <a:p>
                      <a:pPr algn="ctr" fontAlgn="b"/>
                      <a:r>
                        <a:rPr lang="en-US" sz="1200" u="none" strike="noStrike">
                          <a:latin typeface="Times New Roman" pitchFamily="18" charset="0"/>
                          <a:cs typeface="Times New Roman" pitchFamily="18" charset="0"/>
                        </a:rPr>
                        <a:t>6</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Naive Bayes</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0.68</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0.28</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0.31</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0.62</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221">
                <a:tc>
                  <a:txBody>
                    <a:bodyPr/>
                    <a:lstStyle/>
                    <a:p>
                      <a:pPr algn="ctr" fontAlgn="b"/>
                      <a:r>
                        <a:rPr lang="en-US" sz="1200" u="none" strike="noStrike">
                          <a:latin typeface="Times New Roman" pitchFamily="18" charset="0"/>
                          <a:cs typeface="Times New Roman" pitchFamily="18" charset="0"/>
                        </a:rPr>
                        <a:t>7</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SVM</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latin typeface="Times New Roman" pitchFamily="18" charset="0"/>
                          <a:cs typeface="Times New Roman" pitchFamily="18" charset="0"/>
                        </a:rPr>
                        <a:t>0.82</a:t>
                      </a:r>
                      <a:endParaRPr lang="en-US" sz="1200" b="0" i="0" u="none" strike="noStrike" dirty="0">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0.31</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a:latin typeface="Times New Roman" pitchFamily="18" charset="0"/>
                          <a:cs typeface="Times New Roman" pitchFamily="18" charset="0"/>
                        </a:rPr>
                        <a:t>0.44</a:t>
                      </a:r>
                      <a:endParaRPr lang="en-US" sz="1200" b="0" i="0" u="none" strike="noStrike">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latin typeface="Times New Roman" pitchFamily="18" charset="0"/>
                          <a:cs typeface="Times New Roman" pitchFamily="18" charset="0"/>
                        </a:rPr>
                        <a:t>0.65</a:t>
                      </a:r>
                      <a:endParaRPr lang="en-US" sz="1200" b="0" i="0" u="none" strike="noStrike" dirty="0">
                        <a:solidFill>
                          <a:srgbClr val="000000"/>
                        </a:solidFill>
                        <a:latin typeface="Times New Roman" pitchFamily="18" charset="0"/>
                        <a:cs typeface="Times New Roman" pitchFamily="18" charset="0"/>
                      </a:endParaRPr>
                    </a:p>
                  </a:txBody>
                  <a:tcPr marL="7155" marR="7155" marT="715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2" name="Rectangle 11"/>
          <p:cNvSpPr/>
          <p:nvPr/>
        </p:nvSpPr>
        <p:spPr>
          <a:xfrm>
            <a:off x="6488722" y="3130061"/>
            <a:ext cx="5668108" cy="334108"/>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641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A50021"/>
                </a:solidFill>
                <a:latin typeface="Garamond" pitchFamily="18" charset="0"/>
                <a:cs typeface="Times New Roman" pitchFamily="18" charset="0"/>
              </a:rPr>
              <a:t>AGP </a:t>
            </a:r>
            <a:r>
              <a:rPr lang="en-US" sz="2800" dirty="0" smtClean="0">
                <a:solidFill>
                  <a:srgbClr val="A50021"/>
                </a:solidFill>
                <a:latin typeface="Garamond" pitchFamily="18" charset="0"/>
                <a:cs typeface="Times New Roman" pitchFamily="18" charset="0"/>
              </a:rPr>
              <a:t>(ARD Gene Prediction Tool)</a:t>
            </a:r>
            <a:endParaRPr lang="en-US" sz="2800" dirty="0">
              <a:solidFill>
                <a:srgbClr val="A50021"/>
              </a:solidFill>
              <a:latin typeface="Garamond" pitchFamily="18" charset="0"/>
              <a:cs typeface="Times New Roman" pitchFamily="18" charset="0"/>
            </a:endParaRPr>
          </a:p>
        </p:txBody>
      </p:sp>
      <p:pic>
        <p:nvPicPr>
          <p:cNvPr id="5" name="Picture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3810" t="-5436" r="539" b="-1709"/>
          <a:stretch>
            <a:fillRect/>
          </a:stretch>
        </p:blipFill>
        <p:spPr>
          <a:xfrm>
            <a:off x="1499674" y="1342418"/>
            <a:ext cx="9265223" cy="4995264"/>
          </a:xfrm>
          <a:prstGeom prst="rect">
            <a:avLst/>
          </a:prstGeom>
        </p:spPr>
      </p:pic>
      <p:sp>
        <p:nvSpPr>
          <p:cNvPr id="4" name="Rounded Rectangle 3"/>
          <p:cNvSpPr/>
          <p:nvPr/>
        </p:nvSpPr>
        <p:spPr>
          <a:xfrm>
            <a:off x="5586151" y="2161310"/>
            <a:ext cx="2709949" cy="3025833"/>
          </a:xfrm>
          <a:prstGeom prst="roundRect">
            <a:avLst>
              <a:gd name="adj" fmla="val 33864"/>
            </a:avLst>
          </a:prstGeom>
          <a:noFill/>
          <a:ln w="76200">
            <a:solidFill>
              <a:srgbClr val="FFC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 name="TextBox 6"/>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4"/>
              </a:rPr>
              <a:t>http://genomeinformatics.dtu.ac.in/</a:t>
            </a:r>
            <a:endParaRPr lang="en-US" sz="2400" dirty="0">
              <a:solidFill>
                <a:srgbClr val="000066"/>
              </a:solidFill>
              <a:latin typeface="Garamond" pitchFamily="18" charset="0"/>
            </a:endParaRPr>
          </a:p>
        </p:txBody>
      </p:sp>
      <p:pic>
        <p:nvPicPr>
          <p:cNvPr id="8" name="Picture 2" descr="http://www.asesdtu.com/home/static/static-only/DTU_official_logo.png"/>
          <p:cNvPicPr>
            <a:picLocks noChangeAspect="1" noChangeArrowheads="1"/>
          </p:cNvPicPr>
          <p:nvPr/>
        </p:nvPicPr>
        <p:blipFill>
          <a:blip r:embed="rId5"/>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286393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97280" y="286603"/>
            <a:ext cx="10058400" cy="1450757"/>
          </a:xfrm>
        </p:spPr>
        <p:txBody>
          <a:bodyPr>
            <a:normAutofit/>
          </a:bodyPr>
          <a:lstStyle/>
          <a:p>
            <a:r>
              <a:rPr lang="en-US" b="1" dirty="0" smtClean="0">
                <a:solidFill>
                  <a:srgbClr val="A50021"/>
                </a:solidFill>
                <a:latin typeface="Times New Roman" pitchFamily="18" charset="0"/>
                <a:cs typeface="Times New Roman" pitchFamily="18" charset="0"/>
              </a:rPr>
              <a:t>AGP </a:t>
            </a:r>
            <a:r>
              <a:rPr lang="en-US" sz="2800" dirty="0" smtClean="0">
                <a:solidFill>
                  <a:srgbClr val="A50021"/>
                </a:solidFill>
                <a:latin typeface="Times New Roman" pitchFamily="18" charset="0"/>
                <a:cs typeface="Times New Roman" pitchFamily="18" charset="0"/>
              </a:rPr>
              <a:t>(ARD Gene Prediction Tool - Interface)</a:t>
            </a:r>
            <a:endParaRPr lang="en-US" b="1" dirty="0">
              <a:solidFill>
                <a:srgbClr val="A50021"/>
              </a:solidFill>
              <a:latin typeface="Times New Roman" pitchFamily="18" charset="0"/>
              <a:cs typeface="Times New Roman" pitchFamily="18" charset="0"/>
            </a:endParaRPr>
          </a:p>
        </p:txBody>
      </p:sp>
      <p:sp>
        <p:nvSpPr>
          <p:cNvPr id="7" name="TextBox 6"/>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8"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pic>
        <p:nvPicPr>
          <p:cNvPr id="10" name="Picture 9"/>
          <p:cNvPicPr/>
          <p:nvPr/>
        </p:nvPicPr>
        <p:blipFill rotWithShape="1">
          <a:blip r:embed="rId5"/>
          <a:srcRect l="11579" r="13158" b="5316"/>
          <a:stretch/>
        </p:blipFill>
        <p:spPr>
          <a:xfrm>
            <a:off x="0" y="1828277"/>
            <a:ext cx="5068460" cy="3447629"/>
          </a:xfrm>
          <a:prstGeom prst="rect">
            <a:avLst/>
          </a:prstGeom>
        </p:spPr>
      </p:pic>
      <p:pic>
        <p:nvPicPr>
          <p:cNvPr id="11" name="Picture 10"/>
          <p:cNvPicPr/>
          <p:nvPr/>
        </p:nvPicPr>
        <p:blipFill rotWithShape="1">
          <a:blip r:embed="rId6"/>
          <a:srcRect l="7763" t="7316" r="9079" b="5527"/>
          <a:stretch/>
        </p:blipFill>
        <p:spPr>
          <a:xfrm>
            <a:off x="3452191" y="1775460"/>
            <a:ext cx="5287617" cy="3307080"/>
          </a:xfrm>
          <a:prstGeom prst="rect">
            <a:avLst/>
          </a:prstGeom>
        </p:spPr>
      </p:pic>
      <p:pic>
        <p:nvPicPr>
          <p:cNvPr id="12" name="Picture 11"/>
          <p:cNvPicPr/>
          <p:nvPr/>
        </p:nvPicPr>
        <p:blipFill rotWithShape="1">
          <a:blip r:embed="rId7"/>
          <a:srcRect l="14113" r="15284"/>
          <a:stretch/>
        </p:blipFill>
        <p:spPr>
          <a:xfrm>
            <a:off x="6905625" y="1738678"/>
            <a:ext cx="5286375" cy="3486150"/>
          </a:xfrm>
          <a:prstGeom prst="rect">
            <a:avLst/>
          </a:prstGeom>
        </p:spPr>
      </p:pic>
      <p:pic>
        <p:nvPicPr>
          <p:cNvPr id="13" name="Picture 12"/>
          <p:cNvPicPr/>
          <p:nvPr/>
        </p:nvPicPr>
        <p:blipFill rotWithShape="1">
          <a:blip r:embed="rId8"/>
          <a:srcRect l="9918" r="11203"/>
          <a:stretch/>
        </p:blipFill>
        <p:spPr>
          <a:xfrm>
            <a:off x="0" y="3267679"/>
            <a:ext cx="5140325" cy="3101009"/>
          </a:xfrm>
          <a:prstGeom prst="rect">
            <a:avLst/>
          </a:prstGeom>
        </p:spPr>
      </p:pic>
      <p:pic>
        <p:nvPicPr>
          <p:cNvPr id="14" name="Picture 13"/>
          <p:cNvPicPr/>
          <p:nvPr/>
        </p:nvPicPr>
        <p:blipFill rotWithShape="1">
          <a:blip r:embed="rId9"/>
          <a:srcRect l="7389" r="8689" b="3421"/>
          <a:stretch/>
        </p:blipFill>
        <p:spPr>
          <a:xfrm>
            <a:off x="3518633" y="3317998"/>
            <a:ext cx="5365750" cy="3000375"/>
          </a:xfrm>
          <a:prstGeom prst="rect">
            <a:avLst/>
          </a:prstGeom>
        </p:spPr>
      </p:pic>
      <p:pic>
        <p:nvPicPr>
          <p:cNvPr id="15" name="Picture 14"/>
          <p:cNvPicPr/>
          <p:nvPr/>
        </p:nvPicPr>
        <p:blipFill rotWithShape="1">
          <a:blip r:embed="rId10"/>
          <a:srcRect l="3103" t="10053" r="2759" b="12262"/>
          <a:stretch/>
        </p:blipFill>
        <p:spPr>
          <a:xfrm>
            <a:off x="7121114" y="3285564"/>
            <a:ext cx="5070886" cy="3030071"/>
          </a:xfrm>
          <a:prstGeom prst="rect">
            <a:avLst/>
          </a:prstGeom>
        </p:spPr>
      </p:pic>
    </p:spTree>
    <p:extLst>
      <p:ext uri="{BB962C8B-B14F-4D97-AF65-F5344CB8AC3E}">
        <p14:creationId xmlns:p14="http://schemas.microsoft.com/office/powerpoint/2010/main" val="88641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0-#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2490" y="2074150"/>
            <a:ext cx="4885088" cy="4105534"/>
          </a:xfrm>
        </p:spPr>
        <p:txBody>
          <a:bodyPr>
            <a:noAutofit/>
          </a:bodyPr>
          <a:lstStyle/>
          <a:p>
            <a:pPr algn="just">
              <a:lnSpc>
                <a:spcPct val="150000"/>
              </a:lnSpc>
              <a:buClrTx/>
              <a:buFont typeface="Wingdings" panose="05000000000000000000" pitchFamily="2" charset="2"/>
              <a:buChar char="§"/>
            </a:pPr>
            <a:r>
              <a:rPr lang="en-US" sz="2400" dirty="0" smtClean="0">
                <a:solidFill>
                  <a:srgbClr val="000066"/>
                </a:solidFill>
                <a:latin typeface="Garamond" pitchFamily="18" charset="0"/>
                <a:cs typeface="Times New Roman" pitchFamily="18" charset="0"/>
              </a:rPr>
              <a:t> Network and Pathway based analysis may further provide insights into the complex process of ageing and ARDs</a:t>
            </a:r>
          </a:p>
          <a:p>
            <a:pPr algn="just">
              <a:lnSpc>
                <a:spcPct val="150000"/>
              </a:lnSpc>
              <a:buClrTx/>
              <a:buFont typeface="Wingdings" panose="05000000000000000000" pitchFamily="2" charset="2"/>
              <a:buChar char="§"/>
            </a:pPr>
            <a:r>
              <a:rPr lang="en-US" sz="2400" dirty="0" smtClean="0">
                <a:solidFill>
                  <a:srgbClr val="000066"/>
                </a:solidFill>
                <a:latin typeface="Garamond" pitchFamily="18" charset="0"/>
                <a:cs typeface="Times New Roman" pitchFamily="18" charset="0"/>
              </a:rPr>
              <a:t> Understand the biology of ageing and ARDs</a:t>
            </a:r>
          </a:p>
          <a:p>
            <a:pPr algn="just">
              <a:lnSpc>
                <a:spcPct val="150000"/>
              </a:lnSpc>
              <a:buClrTx/>
              <a:buFont typeface="Wingdings" panose="05000000000000000000" pitchFamily="2" charset="2"/>
              <a:buChar char="§"/>
            </a:pPr>
            <a:r>
              <a:rPr lang="en-US" sz="2400" dirty="0" smtClean="0">
                <a:solidFill>
                  <a:srgbClr val="000066"/>
                </a:solidFill>
                <a:latin typeface="Garamond" pitchFamily="18" charset="0"/>
                <a:cs typeface="Times New Roman" pitchFamily="18" charset="0"/>
              </a:rPr>
              <a:t> Identification of unknown ARD genes</a:t>
            </a:r>
          </a:p>
        </p:txBody>
      </p:sp>
      <p:pic>
        <p:nvPicPr>
          <p:cNvPr id="4" name="Picture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131" t="-5436" r="539" b="-1709"/>
          <a:stretch>
            <a:fillRect/>
          </a:stretch>
        </p:blipFill>
        <p:spPr>
          <a:xfrm>
            <a:off x="5277393" y="2151576"/>
            <a:ext cx="6867285" cy="3775344"/>
          </a:xfrm>
          <a:prstGeom prst="rect">
            <a:avLst/>
          </a:prstGeom>
          <a:solidFill>
            <a:schemeClr val="tx1"/>
          </a:solidFill>
        </p:spPr>
      </p:pic>
      <p:sp>
        <p:nvSpPr>
          <p:cNvPr id="6" name="TextBox 5"/>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4"/>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5"/>
          <a:srcRect/>
          <a:stretch>
            <a:fillRect/>
          </a:stretch>
        </p:blipFill>
        <p:spPr bwMode="auto">
          <a:xfrm>
            <a:off x="10716178" y="8432"/>
            <a:ext cx="1432281" cy="1427508"/>
          </a:xfrm>
          <a:prstGeom prst="rect">
            <a:avLst/>
          </a:prstGeom>
          <a:noFill/>
        </p:spPr>
      </p:pic>
      <p:sp>
        <p:nvSpPr>
          <p:cNvPr id="8" name="Title 1"/>
          <p:cNvSpPr>
            <a:spLocks noGrp="1"/>
          </p:cNvSpPr>
          <p:nvPr>
            <p:ph type="title"/>
          </p:nvPr>
        </p:nvSpPr>
        <p:spPr>
          <a:xfrm>
            <a:off x="1097280" y="286603"/>
            <a:ext cx="10058400" cy="1450757"/>
          </a:xfrm>
        </p:spPr>
        <p:txBody>
          <a:bodyPr>
            <a:normAutofit/>
          </a:bodyPr>
          <a:lstStyle/>
          <a:p>
            <a:r>
              <a:rPr lang="en-US" b="1" dirty="0" err="1" smtClean="0">
                <a:solidFill>
                  <a:srgbClr val="A50021"/>
                </a:solidFill>
                <a:latin typeface="Garamond" pitchFamily="18" charset="0"/>
                <a:cs typeface="Times New Roman" pitchFamily="18" charset="0"/>
              </a:rPr>
              <a:t>dbAARD</a:t>
            </a:r>
            <a:r>
              <a:rPr lang="en-US" b="1" dirty="0" smtClean="0">
                <a:solidFill>
                  <a:srgbClr val="A50021"/>
                </a:solidFill>
                <a:latin typeface="Garamond" pitchFamily="18" charset="0"/>
                <a:cs typeface="Times New Roman" pitchFamily="18" charset="0"/>
              </a:rPr>
              <a:t> and AGP</a:t>
            </a:r>
            <a:endParaRPr lang="en-US" dirty="0">
              <a:solidFill>
                <a:srgbClr val="A50021"/>
              </a:solidFill>
              <a:latin typeface="Garamond"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438150" y="4362450"/>
            <a:ext cx="7124700" cy="19240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Diagram 5"/>
          <p:cNvGraphicFramePr/>
          <p:nvPr/>
        </p:nvGraphicFramePr>
        <p:xfrm>
          <a:off x="476291" y="1858918"/>
          <a:ext cx="11384198" cy="4406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Up-Down Arrow 9"/>
          <p:cNvSpPr/>
          <p:nvPr/>
        </p:nvSpPr>
        <p:spPr>
          <a:xfrm rot="3405576">
            <a:off x="3270828" y="1708287"/>
            <a:ext cx="426447" cy="3692782"/>
          </a:xfrm>
          <a:prstGeom prst="upDownArrow">
            <a:avLst>
              <a:gd name="adj1" fmla="val 55927"/>
              <a:gd name="adj2" fmla="val 45940"/>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2" name="Up-Down Arrow 11"/>
          <p:cNvSpPr/>
          <p:nvPr/>
        </p:nvSpPr>
        <p:spPr>
          <a:xfrm rot="18194424" flipH="1">
            <a:off x="8726603" y="1711062"/>
            <a:ext cx="426447" cy="3692782"/>
          </a:xfrm>
          <a:prstGeom prst="upDownArrow">
            <a:avLst>
              <a:gd name="adj1" fmla="val 55927"/>
              <a:gd name="adj2" fmla="val 45940"/>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 name="TextBox 7"/>
          <p:cNvSpPr txBox="1"/>
          <p:nvPr/>
        </p:nvSpPr>
        <p:spPr>
          <a:xfrm>
            <a:off x="3100597" y="4616518"/>
            <a:ext cx="2513352" cy="461665"/>
          </a:xfrm>
          <a:prstGeom prst="rect">
            <a:avLst/>
          </a:prstGeom>
          <a:noFill/>
        </p:spPr>
        <p:txBody>
          <a:bodyPr wrap="square" rtlCol="0">
            <a:spAutoFit/>
          </a:bodyPr>
          <a:lstStyle/>
          <a:p>
            <a:r>
              <a:rPr lang="en-US" sz="2400" b="1" dirty="0" err="1" smtClean="0">
                <a:solidFill>
                  <a:srgbClr val="000066"/>
                </a:solidFill>
                <a:latin typeface="Garamond" pitchFamily="18" charset="0"/>
              </a:rPr>
              <a:t>NutriGene</a:t>
            </a:r>
            <a:endParaRPr lang="en-US" sz="2400" b="1" dirty="0">
              <a:solidFill>
                <a:srgbClr val="000066"/>
              </a:solidFill>
              <a:latin typeface="Garamond" pitchFamily="18" charset="0"/>
            </a:endParaRPr>
          </a:p>
        </p:txBody>
      </p:sp>
      <p:sp>
        <p:nvSpPr>
          <p:cNvPr id="11" name="Title 1"/>
          <p:cNvSpPr>
            <a:spLocks noGrp="1"/>
          </p:cNvSpPr>
          <p:nvPr>
            <p:ph type="title"/>
          </p:nvPr>
        </p:nvSpPr>
        <p:spPr>
          <a:xfrm>
            <a:off x="1097280" y="286603"/>
            <a:ext cx="10058400" cy="1450757"/>
          </a:xfrm>
        </p:spPr>
        <p:txBody>
          <a:bodyPr>
            <a:normAutofit/>
          </a:bodyPr>
          <a:lstStyle/>
          <a:p>
            <a:pPr algn="ctr"/>
            <a:r>
              <a:rPr lang="en-US" sz="4400" b="1" dirty="0" smtClean="0">
                <a:solidFill>
                  <a:srgbClr val="A50021"/>
                </a:solidFill>
                <a:latin typeface="Garamond" pitchFamily="18" charset="0"/>
                <a:cs typeface="Times New Roman" pitchFamily="18" charset="0"/>
              </a:rPr>
              <a:t>Addressing ARDs in holistic manner</a:t>
            </a:r>
            <a:endParaRPr lang="en-US" sz="2400" b="1" dirty="0">
              <a:solidFill>
                <a:srgbClr val="A50021"/>
              </a:solidFill>
              <a:latin typeface="Garamond" pitchFamily="18" charset="0"/>
              <a:cs typeface="Times New Roman" pitchFamily="18" charset="0"/>
            </a:endParaRPr>
          </a:p>
        </p:txBody>
      </p:sp>
      <p:sp>
        <p:nvSpPr>
          <p:cNvPr id="7" name="TextBox 6"/>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8"/>
              </a:rPr>
              <a:t>http://genomeinformatics.dtu.ac.in/</a:t>
            </a:r>
            <a:endParaRPr lang="en-US" sz="2400" dirty="0">
              <a:solidFill>
                <a:srgbClr val="000066"/>
              </a:solidFill>
              <a:latin typeface="Garamond" pitchFamily="18" charset="0"/>
            </a:endParaRPr>
          </a:p>
        </p:txBody>
      </p:sp>
      <p:pic>
        <p:nvPicPr>
          <p:cNvPr id="9" name="Picture 2" descr="http://www.asesdtu.com/home/static/static-only/DTU_official_logo.png"/>
          <p:cNvPicPr>
            <a:picLocks noChangeAspect="1" noChangeArrowheads="1"/>
          </p:cNvPicPr>
          <p:nvPr/>
        </p:nvPicPr>
        <p:blipFill>
          <a:blip r:embed="rId9"/>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solidFill>
                  <a:srgbClr val="A50021"/>
                </a:solidFill>
                <a:latin typeface="Garamond" pitchFamily="18" charset="0"/>
                <a:cs typeface="Times New Roman" pitchFamily="18" charset="0"/>
              </a:rPr>
              <a:t>NutriGene</a:t>
            </a:r>
            <a:r>
              <a:rPr lang="en-US" sz="3200" b="1" dirty="0" smtClean="0">
                <a:solidFill>
                  <a:srgbClr val="A50021"/>
                </a:solidFill>
                <a:latin typeface="Garamond" pitchFamily="18" charset="0"/>
                <a:cs typeface="Times New Roman" pitchFamily="18" charset="0"/>
              </a:rPr>
              <a:t>-</a:t>
            </a:r>
            <a:r>
              <a:rPr lang="en-IN" sz="3200" dirty="0" smtClean="0">
                <a:solidFill>
                  <a:srgbClr val="A50021"/>
                </a:solidFill>
                <a:latin typeface="Garamond" pitchFamily="18" charset="0"/>
                <a:cs typeface="Times New Roman" pitchFamily="18" charset="0"/>
              </a:rPr>
              <a:t> </a:t>
            </a:r>
            <a:r>
              <a:rPr lang="en-IN" sz="3200" b="1" dirty="0" smtClean="0">
                <a:solidFill>
                  <a:srgbClr val="A50021"/>
                </a:solidFill>
                <a:latin typeface="Garamond" pitchFamily="18" charset="0"/>
                <a:cs typeface="Times New Roman" pitchFamily="18" charset="0"/>
              </a:rPr>
              <a:t>an online resource for Personalised Nutrition</a:t>
            </a:r>
            <a:endParaRPr lang="en-US" sz="3200" b="1" dirty="0">
              <a:solidFill>
                <a:srgbClr val="A50021"/>
              </a:solidFill>
              <a:latin typeface="Garamond" pitchFamily="18" charset="0"/>
              <a:cs typeface="Times New Roman" pitchFamily="18" charset="0"/>
            </a:endParaRPr>
          </a:p>
        </p:txBody>
      </p:sp>
      <p:sp>
        <p:nvSpPr>
          <p:cNvPr id="3" name="Content Placeholder 2"/>
          <p:cNvSpPr>
            <a:spLocks noGrp="1"/>
          </p:cNvSpPr>
          <p:nvPr>
            <p:ph idx="1"/>
          </p:nvPr>
        </p:nvSpPr>
        <p:spPr>
          <a:xfrm>
            <a:off x="914400" y="1862999"/>
            <a:ext cx="5561045" cy="4360194"/>
          </a:xfrm>
        </p:spPr>
        <p:txBody>
          <a:bodyPr>
            <a:noAutofit/>
          </a:bodyPr>
          <a:lstStyle/>
          <a:p>
            <a:pPr algn="just">
              <a:lnSpc>
                <a:spcPct val="150000"/>
              </a:lnSpc>
              <a:buClrTx/>
              <a:buFont typeface="Wingdings" panose="05000000000000000000" pitchFamily="2" charset="2"/>
              <a:buChar char="§"/>
            </a:pPr>
            <a:r>
              <a:rPr lang="en-US" sz="2100" dirty="0" smtClean="0">
                <a:solidFill>
                  <a:srgbClr val="000066"/>
                </a:solidFill>
                <a:latin typeface="Garamond" pitchFamily="18" charset="0"/>
                <a:cs typeface="Times New Roman" pitchFamily="18" charset="0"/>
              </a:rPr>
              <a:t> It </a:t>
            </a:r>
            <a:r>
              <a:rPr lang="en-US" sz="2100" dirty="0">
                <a:solidFill>
                  <a:srgbClr val="000066"/>
                </a:solidFill>
                <a:latin typeface="Garamond" pitchFamily="18" charset="0"/>
                <a:cs typeface="Times New Roman" pitchFamily="18" charset="0"/>
              </a:rPr>
              <a:t>is now known that </a:t>
            </a:r>
            <a:r>
              <a:rPr lang="en-US" sz="2100" dirty="0" smtClean="0">
                <a:solidFill>
                  <a:srgbClr val="000066"/>
                </a:solidFill>
                <a:latin typeface="Garamond" pitchFamily="18" charset="0"/>
                <a:cs typeface="Times New Roman" pitchFamily="18" charset="0"/>
              </a:rPr>
              <a:t>certain nutritional factors may increase or decrease the </a:t>
            </a:r>
            <a:r>
              <a:rPr lang="en-US" sz="2100" dirty="0">
                <a:solidFill>
                  <a:srgbClr val="000066"/>
                </a:solidFill>
                <a:latin typeface="Garamond" pitchFamily="18" charset="0"/>
                <a:cs typeface="Times New Roman" pitchFamily="18" charset="0"/>
              </a:rPr>
              <a:t>risk for certain </a:t>
            </a:r>
            <a:r>
              <a:rPr lang="en-US" sz="2100" dirty="0" smtClean="0">
                <a:solidFill>
                  <a:srgbClr val="000066"/>
                </a:solidFill>
                <a:latin typeface="Garamond" pitchFamily="18" charset="0"/>
                <a:cs typeface="Times New Roman" pitchFamily="18" charset="0"/>
              </a:rPr>
              <a:t>disorders – also, this </a:t>
            </a:r>
            <a:r>
              <a:rPr lang="en-US" sz="2100" dirty="0">
                <a:solidFill>
                  <a:srgbClr val="000066"/>
                </a:solidFill>
                <a:latin typeface="Garamond" pitchFamily="18" charset="0"/>
                <a:cs typeface="Times New Roman" pitchFamily="18" charset="0"/>
              </a:rPr>
              <a:t>response is variable in individuals. </a:t>
            </a:r>
            <a:endParaRPr lang="en-US" sz="2100" dirty="0" smtClean="0">
              <a:solidFill>
                <a:srgbClr val="000066"/>
              </a:solidFill>
              <a:latin typeface="Garamond" pitchFamily="18" charset="0"/>
              <a:cs typeface="Times New Roman" pitchFamily="18" charset="0"/>
            </a:endParaRPr>
          </a:p>
          <a:p>
            <a:pPr algn="just">
              <a:lnSpc>
                <a:spcPct val="150000"/>
              </a:lnSpc>
              <a:buClrTx/>
              <a:buFont typeface="Wingdings" panose="05000000000000000000" pitchFamily="2" charset="2"/>
              <a:buChar char="§"/>
            </a:pPr>
            <a:r>
              <a:rPr lang="en-US" sz="2100" dirty="0" smtClean="0">
                <a:solidFill>
                  <a:srgbClr val="000066"/>
                </a:solidFill>
                <a:latin typeface="Garamond" pitchFamily="18" charset="0"/>
                <a:cs typeface="Times New Roman" pitchFamily="18" charset="0"/>
              </a:rPr>
              <a:t> Understanding </a:t>
            </a:r>
            <a:r>
              <a:rPr lang="en-US" sz="2100" dirty="0">
                <a:solidFill>
                  <a:srgbClr val="000066"/>
                </a:solidFill>
                <a:latin typeface="Garamond" pitchFamily="18" charset="0"/>
                <a:cs typeface="Times New Roman" pitchFamily="18" charset="0"/>
              </a:rPr>
              <a:t>of </a:t>
            </a:r>
            <a:r>
              <a:rPr lang="en-US" sz="2100" dirty="0" smtClean="0">
                <a:solidFill>
                  <a:srgbClr val="000066"/>
                </a:solidFill>
                <a:latin typeface="Garamond" pitchFamily="18" charset="0"/>
                <a:cs typeface="Times New Roman" pitchFamily="18" charset="0"/>
              </a:rPr>
              <a:t>the inter-relationship between nutrition and genotype, thereby modifying </a:t>
            </a:r>
            <a:r>
              <a:rPr lang="en-US" sz="2100" dirty="0">
                <a:solidFill>
                  <a:srgbClr val="000066"/>
                </a:solidFill>
                <a:latin typeface="Garamond" pitchFamily="18" charset="0"/>
                <a:cs typeface="Times New Roman" pitchFamily="18" charset="0"/>
              </a:rPr>
              <a:t>our metabolic pathways and homeostatic </a:t>
            </a:r>
            <a:r>
              <a:rPr lang="en-US" sz="2100" dirty="0" smtClean="0">
                <a:solidFill>
                  <a:srgbClr val="000066"/>
                </a:solidFill>
                <a:latin typeface="Garamond" pitchFamily="18" charset="0"/>
                <a:cs typeface="Times New Roman" pitchFamily="18" charset="0"/>
              </a:rPr>
              <a:t>control, </a:t>
            </a:r>
            <a:r>
              <a:rPr lang="en-US" sz="2100" dirty="0">
                <a:solidFill>
                  <a:srgbClr val="000066"/>
                </a:solidFill>
                <a:latin typeface="Garamond" pitchFamily="18" charset="0"/>
                <a:cs typeface="Times New Roman" pitchFamily="18" charset="0"/>
              </a:rPr>
              <a:t>leading to </a:t>
            </a:r>
            <a:r>
              <a:rPr lang="en-US" sz="2100" dirty="0" smtClean="0">
                <a:solidFill>
                  <a:srgbClr val="000066"/>
                </a:solidFill>
                <a:latin typeface="Garamond" pitchFamily="18" charset="0"/>
                <a:cs typeface="Times New Roman" pitchFamily="18" charset="0"/>
              </a:rPr>
              <a:t>varied susceptibility towards certain disorders has </a:t>
            </a:r>
            <a:r>
              <a:rPr lang="en-US" sz="2100" dirty="0">
                <a:solidFill>
                  <a:srgbClr val="000066"/>
                </a:solidFill>
                <a:latin typeface="Garamond" pitchFamily="18" charset="0"/>
                <a:cs typeface="Times New Roman" pitchFamily="18" charset="0"/>
              </a:rPr>
              <a:t>given rise to a new field of “Nutrigenomics”. </a:t>
            </a:r>
            <a:endParaRPr lang="en-US" sz="2100" dirty="0" smtClean="0">
              <a:solidFill>
                <a:srgbClr val="000066"/>
              </a:solidFill>
              <a:latin typeface="Garamond" pitchFamily="18" charset="0"/>
              <a:cs typeface="Times New Roman" pitchFamily="18" charset="0"/>
            </a:endParaRPr>
          </a:p>
        </p:txBody>
      </p:sp>
      <p:pic>
        <p:nvPicPr>
          <p:cNvPr id="4" name="Picture 2"/>
          <p:cNvPicPr>
            <a:picLocks noChangeAspect="1" noChangeArrowheads="1"/>
          </p:cNvPicPr>
          <p:nvPr/>
        </p:nvPicPr>
        <p:blipFill>
          <a:blip r:embed="rId3" cstate="print"/>
          <a:srcRect/>
          <a:stretch>
            <a:fillRect/>
          </a:stretch>
        </p:blipFill>
        <p:spPr bwMode="auto">
          <a:xfrm>
            <a:off x="6567055" y="1821707"/>
            <a:ext cx="5024797" cy="4360194"/>
          </a:xfrm>
          <a:prstGeom prst="rect">
            <a:avLst/>
          </a:prstGeom>
          <a:noFill/>
          <a:ln w="9525">
            <a:noFill/>
            <a:miter lim="800000"/>
            <a:headEnd/>
            <a:tailEnd/>
          </a:ln>
        </p:spPr>
      </p:pic>
      <p:sp>
        <p:nvSpPr>
          <p:cNvPr id="5" name="TextBox 4"/>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4"/>
              </a:rPr>
              <a:t>http://genomeinformatics.dtu.ac.in/</a:t>
            </a:r>
            <a:endParaRPr lang="en-US" sz="2400" dirty="0">
              <a:solidFill>
                <a:srgbClr val="000066"/>
              </a:solidFill>
              <a:latin typeface="Garamond" pitchFamily="18" charset="0"/>
            </a:endParaRPr>
          </a:p>
        </p:txBody>
      </p:sp>
      <p:pic>
        <p:nvPicPr>
          <p:cNvPr id="6" name="Picture 2" descr="http://www.asesdtu.com/home/static/static-only/DTU_official_logo.png"/>
          <p:cNvPicPr>
            <a:picLocks noChangeAspect="1" noChangeArrowheads="1"/>
          </p:cNvPicPr>
          <p:nvPr/>
        </p:nvPicPr>
        <p:blipFill>
          <a:blip r:embed="rId5"/>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29660276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A50021"/>
                </a:solidFill>
                <a:latin typeface="Garamond" pitchFamily="18" charset="0"/>
                <a:cs typeface="Times New Roman" pitchFamily="18" charset="0"/>
              </a:rPr>
              <a:t>NutriGene</a:t>
            </a:r>
            <a:r>
              <a:rPr lang="en-US" b="1" dirty="0" smtClean="0">
                <a:solidFill>
                  <a:srgbClr val="A50021"/>
                </a:solidFill>
                <a:latin typeface="Garamond" pitchFamily="18" charset="0"/>
                <a:cs typeface="Times New Roman" pitchFamily="18" charset="0"/>
              </a:rPr>
              <a:t> </a:t>
            </a:r>
            <a:r>
              <a:rPr lang="en-US" sz="2800" b="1" dirty="0" smtClean="0">
                <a:solidFill>
                  <a:srgbClr val="A50021"/>
                </a:solidFill>
                <a:latin typeface="Garamond" pitchFamily="18" charset="0"/>
                <a:cs typeface="Times New Roman" pitchFamily="18" charset="0"/>
              </a:rPr>
              <a:t>(</a:t>
            </a:r>
            <a:r>
              <a:rPr lang="en-IN" sz="2800" dirty="0" smtClean="0">
                <a:solidFill>
                  <a:srgbClr val="A50021"/>
                </a:solidFill>
                <a:latin typeface="Garamond" pitchFamily="18" charset="0"/>
                <a:cs typeface="Times New Roman" pitchFamily="18" charset="0"/>
              </a:rPr>
              <a:t>an online resource for Personalised Nutrition)</a:t>
            </a:r>
            <a:r>
              <a:rPr lang="en-US" b="1" dirty="0" smtClean="0">
                <a:solidFill>
                  <a:srgbClr val="A50021"/>
                </a:solidFill>
                <a:latin typeface="Garamond" pitchFamily="18" charset="0"/>
                <a:cs typeface="Times New Roman" pitchFamily="18" charset="0"/>
              </a:rPr>
              <a:t> </a:t>
            </a:r>
            <a:endParaRPr lang="en-US" b="1" dirty="0">
              <a:solidFill>
                <a:srgbClr val="A50021"/>
              </a:solidFill>
              <a:latin typeface="Garamond" pitchFamily="18" charset="0"/>
              <a:cs typeface="Times New Roman" pitchFamily="18" charset="0"/>
            </a:endParaRPr>
          </a:p>
        </p:txBody>
      </p:sp>
      <p:sp>
        <p:nvSpPr>
          <p:cNvPr id="3" name="Content Placeholder 2"/>
          <p:cNvSpPr>
            <a:spLocks noGrp="1"/>
          </p:cNvSpPr>
          <p:nvPr>
            <p:ph idx="1"/>
          </p:nvPr>
        </p:nvSpPr>
        <p:spPr>
          <a:xfrm>
            <a:off x="1188725" y="1741229"/>
            <a:ext cx="7772400" cy="4563317"/>
          </a:xfrm>
        </p:spPr>
        <p:txBody>
          <a:bodyPr>
            <a:noAutofit/>
          </a:bodyPr>
          <a:lstStyle/>
          <a:p>
            <a:pPr algn="just">
              <a:lnSpc>
                <a:spcPct val="100000"/>
              </a:lnSpc>
              <a:buClrTx/>
              <a:buFont typeface="Wingdings" panose="05000000000000000000" pitchFamily="2" charset="2"/>
              <a:buChar char="§"/>
            </a:pPr>
            <a:r>
              <a:rPr lang="en-IN" sz="1800" dirty="0" smtClean="0">
                <a:solidFill>
                  <a:srgbClr val="000066"/>
                </a:solidFill>
                <a:latin typeface="Garamond" pitchFamily="18" charset="0"/>
                <a:cs typeface="Times New Roman" pitchFamily="18" charset="0"/>
              </a:rPr>
              <a:t> We have developed a manually </a:t>
            </a:r>
            <a:r>
              <a:rPr lang="en-IN" sz="1800" dirty="0" err="1" smtClean="0">
                <a:solidFill>
                  <a:srgbClr val="000066"/>
                </a:solidFill>
                <a:latin typeface="Garamond" pitchFamily="18" charset="0"/>
                <a:cs typeface="Times New Roman" pitchFamily="18" charset="0"/>
              </a:rPr>
              <a:t>curated</a:t>
            </a:r>
            <a:r>
              <a:rPr lang="en-IN" sz="1800" dirty="0" smtClean="0">
                <a:solidFill>
                  <a:srgbClr val="000066"/>
                </a:solidFill>
                <a:latin typeface="Garamond" pitchFamily="18" charset="0"/>
                <a:cs typeface="Times New Roman" pitchFamily="18" charset="0"/>
              </a:rPr>
              <a:t>, freely available, user-friendly interactive databank of the diet-gene interactions.</a:t>
            </a:r>
          </a:p>
          <a:p>
            <a:pPr algn="just">
              <a:lnSpc>
                <a:spcPct val="100000"/>
              </a:lnSpc>
              <a:buClrTx/>
              <a:buFont typeface="Wingdings" panose="05000000000000000000" pitchFamily="2" charset="2"/>
              <a:buChar char="§"/>
            </a:pPr>
            <a:r>
              <a:rPr lang="en-IN" sz="1800" dirty="0" smtClean="0">
                <a:solidFill>
                  <a:srgbClr val="000066"/>
                </a:solidFill>
                <a:latin typeface="Garamond" pitchFamily="18" charset="0"/>
                <a:cs typeface="Times New Roman" pitchFamily="18" charset="0"/>
              </a:rPr>
              <a:t> Incorporates studies on associations of specific foods/lifestyle with incidence and severity of obesity, diabetes, cardiovascular, cancer and/or other chronic diseases.</a:t>
            </a:r>
          </a:p>
          <a:p>
            <a:pPr algn="just">
              <a:lnSpc>
                <a:spcPct val="100000"/>
              </a:lnSpc>
              <a:buClrTx/>
              <a:buFont typeface="Wingdings" panose="05000000000000000000" pitchFamily="2" charset="2"/>
              <a:buChar char="§"/>
            </a:pPr>
            <a:r>
              <a:rPr lang="en-IN" sz="1800" dirty="0" smtClean="0">
                <a:solidFill>
                  <a:srgbClr val="000066"/>
                </a:solidFill>
                <a:latin typeface="Garamond" pitchFamily="18" charset="0"/>
                <a:cs typeface="Times New Roman" pitchFamily="18" charset="0"/>
              </a:rPr>
              <a:t> Disease prevention and health optimizing measures may be adopted.</a:t>
            </a:r>
          </a:p>
          <a:p>
            <a:pPr algn="just">
              <a:lnSpc>
                <a:spcPct val="100000"/>
              </a:lnSpc>
              <a:buClrTx/>
              <a:buFont typeface="Wingdings" panose="05000000000000000000" pitchFamily="2" charset="2"/>
              <a:buChar char="§"/>
            </a:pPr>
            <a:r>
              <a:rPr lang="en-IN" sz="1800" dirty="0" smtClean="0">
                <a:solidFill>
                  <a:srgbClr val="000066"/>
                </a:solidFill>
                <a:latin typeface="Garamond" pitchFamily="18" charset="0"/>
                <a:cs typeface="Times New Roman" pitchFamily="18" charset="0"/>
              </a:rPr>
              <a:t> Contains information related to the genes, such as gene symbol, </a:t>
            </a:r>
            <a:r>
              <a:rPr lang="en-IN" sz="1800" dirty="0" err="1" smtClean="0">
                <a:solidFill>
                  <a:srgbClr val="000066"/>
                </a:solidFill>
                <a:latin typeface="Garamond" pitchFamily="18" charset="0"/>
                <a:cs typeface="Times New Roman" pitchFamily="18" charset="0"/>
              </a:rPr>
              <a:t>rsID</a:t>
            </a:r>
            <a:r>
              <a:rPr lang="en-IN" sz="1800" dirty="0" smtClean="0">
                <a:solidFill>
                  <a:srgbClr val="000066"/>
                </a:solidFill>
                <a:latin typeface="Garamond" pitchFamily="18" charset="0"/>
                <a:cs typeface="Times New Roman" pitchFamily="18" charset="0"/>
              </a:rPr>
              <a:t>, type of SNP, reference and mutant nucleotide and amino acid change, ethnicity and geographical location in which the study was conducted</a:t>
            </a:r>
          </a:p>
          <a:p>
            <a:pPr algn="just">
              <a:lnSpc>
                <a:spcPct val="100000"/>
              </a:lnSpc>
              <a:buClrTx/>
              <a:buFont typeface="Wingdings" panose="05000000000000000000" pitchFamily="2" charset="2"/>
              <a:buChar char="§"/>
            </a:pPr>
            <a:r>
              <a:rPr lang="en-IN" sz="1800" b="1" dirty="0" smtClean="0">
                <a:solidFill>
                  <a:srgbClr val="000066"/>
                </a:solidFill>
                <a:latin typeface="Garamond" pitchFamily="18" charset="0"/>
                <a:cs typeface="Times New Roman" pitchFamily="18" charset="0"/>
              </a:rPr>
              <a:t> 394 entries </a:t>
            </a:r>
            <a:r>
              <a:rPr lang="en-IN" sz="1800" dirty="0" smtClean="0">
                <a:solidFill>
                  <a:srgbClr val="000066"/>
                </a:solidFill>
                <a:latin typeface="Garamond" pitchFamily="18" charset="0"/>
                <a:cs typeface="Times New Roman" pitchFamily="18" charset="0"/>
              </a:rPr>
              <a:t>have been manually </a:t>
            </a:r>
            <a:r>
              <a:rPr lang="en-IN" sz="1800" dirty="0" err="1" smtClean="0">
                <a:solidFill>
                  <a:srgbClr val="000066"/>
                </a:solidFill>
                <a:latin typeface="Garamond" pitchFamily="18" charset="0"/>
                <a:cs typeface="Times New Roman" pitchFamily="18" charset="0"/>
              </a:rPr>
              <a:t>curated</a:t>
            </a:r>
            <a:r>
              <a:rPr lang="en-IN" sz="1800" dirty="0" smtClean="0">
                <a:solidFill>
                  <a:srgbClr val="000066"/>
                </a:solidFill>
                <a:latin typeface="Garamond" pitchFamily="18" charset="0"/>
                <a:cs typeface="Times New Roman" pitchFamily="18" charset="0"/>
              </a:rPr>
              <a:t>. </a:t>
            </a:r>
          </a:p>
          <a:p>
            <a:pPr lvl="1" algn="just">
              <a:lnSpc>
                <a:spcPct val="100000"/>
              </a:lnSpc>
              <a:buClrTx/>
              <a:buFont typeface="Wingdings" panose="05000000000000000000" pitchFamily="2" charset="2"/>
              <a:buChar char="§"/>
            </a:pPr>
            <a:r>
              <a:rPr lang="en-IN" sz="1600" dirty="0" smtClean="0">
                <a:solidFill>
                  <a:srgbClr val="000066"/>
                </a:solidFill>
                <a:latin typeface="Garamond" pitchFamily="18" charset="0"/>
                <a:cs typeface="Times New Roman" pitchFamily="18" charset="0"/>
              </a:rPr>
              <a:t>A total of 152 unique genes and  199 unique variants were obtained as associated diet-gene interactions or nutritional polymorphisms.</a:t>
            </a:r>
          </a:p>
          <a:p>
            <a:pPr algn="just">
              <a:lnSpc>
                <a:spcPct val="100000"/>
              </a:lnSpc>
              <a:buClrTx/>
              <a:buFont typeface="Wingdings" panose="05000000000000000000" pitchFamily="2" charset="2"/>
              <a:buChar char="§"/>
            </a:pPr>
            <a:r>
              <a:rPr lang="en-IN" sz="1800" dirty="0" smtClean="0">
                <a:solidFill>
                  <a:srgbClr val="000066"/>
                </a:solidFill>
                <a:latin typeface="Garamond" pitchFamily="18" charset="0"/>
                <a:cs typeface="Times New Roman" pitchFamily="18" charset="0"/>
              </a:rPr>
              <a:t> Available at </a:t>
            </a:r>
            <a:r>
              <a:rPr lang="en-IN" sz="1800" u="sng" dirty="0" smtClean="0">
                <a:solidFill>
                  <a:srgbClr val="000066"/>
                </a:solidFill>
                <a:latin typeface="Garamond" pitchFamily="18" charset="0"/>
                <a:cs typeface="Times New Roman" pitchFamily="18" charset="0"/>
                <a:hlinkClick r:id="rId3"/>
              </a:rPr>
              <a:t>http://genomeinformatics.dtu.ac.in/nutrigene/</a:t>
            </a:r>
            <a:endParaRPr lang="en-IN" sz="1800" dirty="0" smtClean="0">
              <a:solidFill>
                <a:srgbClr val="000066"/>
              </a:solidFill>
              <a:latin typeface="Garamond" pitchFamily="18" charset="0"/>
              <a:cs typeface="Times New Roman" pitchFamily="18" charset="0"/>
            </a:endParaRPr>
          </a:p>
        </p:txBody>
      </p:sp>
      <p:sp>
        <p:nvSpPr>
          <p:cNvPr id="7" name="TextBox 6"/>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4"/>
              </a:rPr>
              <a:t>http://genomeinformatics.dtu.ac.in/</a:t>
            </a:r>
            <a:endParaRPr lang="en-US" sz="2400" dirty="0">
              <a:solidFill>
                <a:srgbClr val="000066"/>
              </a:solidFill>
              <a:latin typeface="Garamond" pitchFamily="18" charset="0"/>
            </a:endParaRPr>
          </a:p>
        </p:txBody>
      </p:sp>
      <p:pic>
        <p:nvPicPr>
          <p:cNvPr id="8" name="Picture 2" descr="http://www.asesdtu.com/home/static/static-only/DTU_official_logo.png"/>
          <p:cNvPicPr>
            <a:picLocks noChangeAspect="1" noChangeArrowheads="1"/>
          </p:cNvPicPr>
          <p:nvPr/>
        </p:nvPicPr>
        <p:blipFill>
          <a:blip r:embed="rId5"/>
          <a:srcRect/>
          <a:stretch>
            <a:fillRect/>
          </a:stretch>
        </p:blipFill>
        <p:spPr bwMode="auto">
          <a:xfrm>
            <a:off x="10716178" y="8432"/>
            <a:ext cx="1432281" cy="1427508"/>
          </a:xfrm>
          <a:prstGeom prst="rect">
            <a:avLst/>
          </a:prstGeom>
          <a:noFill/>
        </p:spPr>
      </p:pic>
      <p:pic>
        <p:nvPicPr>
          <p:cNvPr id="1026" name="Picture 2"/>
          <p:cNvPicPr>
            <a:picLocks noChangeAspect="1" noChangeArrowheads="1"/>
          </p:cNvPicPr>
          <p:nvPr/>
        </p:nvPicPr>
        <p:blipFill>
          <a:blip r:embed="rId6" cstate="print"/>
          <a:srcRect/>
          <a:stretch>
            <a:fillRect/>
          </a:stretch>
        </p:blipFill>
        <p:spPr bwMode="auto">
          <a:xfrm>
            <a:off x="8354614" y="1662545"/>
            <a:ext cx="3907720" cy="4721629"/>
          </a:xfrm>
          <a:prstGeom prst="rect">
            <a:avLst/>
          </a:prstGeom>
          <a:noFill/>
          <a:ln w="9525">
            <a:noFill/>
            <a:miter lim="800000"/>
            <a:headEnd/>
            <a:tailEnd/>
          </a:ln>
          <a:effectLst/>
        </p:spPr>
      </p:pic>
    </p:spTree>
    <p:extLst>
      <p:ext uri="{BB962C8B-B14F-4D97-AF65-F5344CB8AC3E}">
        <p14:creationId xmlns:p14="http://schemas.microsoft.com/office/powerpoint/2010/main" val="29660276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3"/>
          <a:srcRect l="15633" t="1527" r="16648" b="37729"/>
          <a:stretch/>
        </p:blipFill>
        <p:spPr bwMode="auto">
          <a:xfrm>
            <a:off x="0" y="0"/>
            <a:ext cx="8525815" cy="4095132"/>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4"/>
          <a:srcRect l="15422" t="1" r="16464" b="30541"/>
          <a:stretch/>
        </p:blipFill>
        <p:spPr bwMode="auto">
          <a:xfrm>
            <a:off x="465841" y="497530"/>
            <a:ext cx="8674827" cy="4807367"/>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5"/>
          <a:srcRect l="15422" t="1773" r="16728" b="28096"/>
          <a:stretch/>
        </p:blipFill>
        <p:spPr bwMode="auto">
          <a:xfrm>
            <a:off x="1678660" y="1223245"/>
            <a:ext cx="8577942" cy="5052133"/>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6"/>
          <a:srcRect l="16233" t="2741" r="16664" b="3362"/>
          <a:stretch/>
        </p:blipFill>
        <p:spPr bwMode="auto">
          <a:xfrm>
            <a:off x="3498124" y="1952172"/>
            <a:ext cx="8693876" cy="4905828"/>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8" name="Picture 2" descr="http://www.asesdtu.com/home/static/static-only/DTU_official_logo.png"/>
          <p:cNvPicPr>
            <a:picLocks noChangeAspect="1" noChangeArrowheads="1"/>
          </p:cNvPicPr>
          <p:nvPr/>
        </p:nvPicPr>
        <p:blipFill>
          <a:blip r:embed="rId7"/>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err="1" smtClean="0">
                <a:solidFill>
                  <a:srgbClr val="A50021"/>
                </a:solidFill>
                <a:latin typeface="Garamond" pitchFamily="18" charset="0"/>
                <a:cs typeface="Times New Roman" pitchFamily="18" charset="0"/>
              </a:rPr>
              <a:t>NutriGene</a:t>
            </a:r>
            <a:r>
              <a:rPr lang="en-US" b="1" dirty="0" smtClean="0">
                <a:solidFill>
                  <a:srgbClr val="A50021"/>
                </a:solidFill>
                <a:latin typeface="Garamond" pitchFamily="18" charset="0"/>
                <a:cs typeface="Times New Roman" pitchFamily="18" charset="0"/>
              </a:rPr>
              <a:t> </a:t>
            </a:r>
            <a:r>
              <a:rPr lang="en-US" sz="2800" dirty="0" smtClean="0">
                <a:solidFill>
                  <a:srgbClr val="A50021"/>
                </a:solidFill>
                <a:latin typeface="Garamond" pitchFamily="18" charset="0"/>
                <a:cs typeface="Times New Roman" pitchFamily="18" charset="0"/>
              </a:rPr>
              <a:t>(Analysis)</a:t>
            </a:r>
            <a:endParaRPr lang="en-US" sz="2800" dirty="0">
              <a:solidFill>
                <a:srgbClr val="A50021"/>
              </a:solidFill>
              <a:latin typeface="Garamond" pitchFamily="18" charset="0"/>
              <a:cs typeface="Times New Roman" pitchFamily="18" charset="0"/>
            </a:endParaRPr>
          </a:p>
        </p:txBody>
      </p:sp>
      <p:graphicFrame>
        <p:nvGraphicFramePr>
          <p:cNvPr id="6" name="Chart 5"/>
          <p:cNvGraphicFramePr>
            <a:graphicFrameLocks/>
          </p:cNvGraphicFramePr>
          <p:nvPr>
            <p:extLst>
              <p:ext uri="{D42A27DB-BD31-4B8C-83A1-F6EECF244321}">
                <p14:modId xmlns:p14="http://schemas.microsoft.com/office/powerpoint/2010/main" val="709769464"/>
              </p:ext>
            </p:extLst>
          </p:nvPr>
        </p:nvGraphicFramePr>
        <p:xfrm>
          <a:off x="83126" y="2011680"/>
          <a:ext cx="5785657" cy="41729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3602711049"/>
              </p:ext>
            </p:extLst>
          </p:nvPr>
        </p:nvGraphicFramePr>
        <p:xfrm>
          <a:off x="5985162" y="1989877"/>
          <a:ext cx="6057207" cy="4194792"/>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5"/>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6"/>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97280" y="195163"/>
            <a:ext cx="10058400" cy="1450757"/>
          </a:xfrm>
        </p:spPr>
        <p:txBody>
          <a:bodyPr/>
          <a:lstStyle/>
          <a:p>
            <a:r>
              <a:rPr lang="en-US" b="1" dirty="0" err="1" smtClean="0">
                <a:solidFill>
                  <a:srgbClr val="A50021"/>
                </a:solidFill>
                <a:latin typeface="Garamond" pitchFamily="18" charset="0"/>
                <a:cs typeface="Times New Roman" pitchFamily="18" charset="0"/>
              </a:rPr>
              <a:t>NutriGene</a:t>
            </a:r>
            <a:r>
              <a:rPr lang="en-US" b="1" dirty="0" smtClean="0">
                <a:solidFill>
                  <a:srgbClr val="A50021"/>
                </a:solidFill>
                <a:latin typeface="Garamond" pitchFamily="18" charset="0"/>
                <a:cs typeface="Times New Roman" pitchFamily="18" charset="0"/>
              </a:rPr>
              <a:t> in ARDs </a:t>
            </a:r>
            <a:endParaRPr lang="en-US" b="1" dirty="0">
              <a:solidFill>
                <a:srgbClr val="A50021"/>
              </a:solidFill>
              <a:latin typeface="Garamond" pitchFamily="18" charset="0"/>
              <a:cs typeface="Times New Roman" pitchFamily="18" charset="0"/>
            </a:endParaRPr>
          </a:p>
        </p:txBody>
      </p:sp>
      <p:sp>
        <p:nvSpPr>
          <p:cNvPr id="6" name="Content Placeholder 5"/>
          <p:cNvSpPr>
            <a:spLocks noGrp="1"/>
          </p:cNvSpPr>
          <p:nvPr>
            <p:ph idx="1"/>
          </p:nvPr>
        </p:nvSpPr>
        <p:spPr>
          <a:xfrm>
            <a:off x="999726" y="1741229"/>
            <a:ext cx="10058400" cy="4330215"/>
          </a:xfrm>
        </p:spPr>
        <p:txBody>
          <a:bodyPr>
            <a:noAutofit/>
          </a:bodyPr>
          <a:lstStyle/>
          <a:p>
            <a:pPr algn="just">
              <a:lnSpc>
                <a:spcPct val="150000"/>
              </a:lnSpc>
              <a:spcAft>
                <a:spcPts val="1000"/>
              </a:spcAft>
              <a:buClrTx/>
              <a:buFont typeface="Wingdings" panose="05000000000000000000" pitchFamily="2" charset="2"/>
              <a:buChar char="§"/>
            </a:pPr>
            <a:r>
              <a:rPr lang="en-IN" sz="2400" dirty="0" smtClean="0">
                <a:solidFill>
                  <a:srgbClr val="000066"/>
                </a:solidFill>
                <a:latin typeface="Garamond" pitchFamily="18" charset="0"/>
                <a:ea typeface="Calibri" panose="020F0502020204030204" pitchFamily="34" charset="0"/>
                <a:cs typeface="Times New Roman" pitchFamily="18" charset="0"/>
              </a:rPr>
              <a:t> </a:t>
            </a:r>
            <a:r>
              <a:rPr lang="en-IN" sz="2400" dirty="0" smtClean="0">
                <a:solidFill>
                  <a:srgbClr val="000066"/>
                </a:solidFill>
                <a:latin typeface="Garamond" pitchFamily="18" charset="0"/>
                <a:cs typeface="Times New Roman" pitchFamily="18" charset="0"/>
              </a:rPr>
              <a:t> The main aim of such nutritional research is to understand the detailed mechanism of how nutrients interact with the genetic makeup of human system thereby affecting health/life expectancy and diet-related diseases.</a:t>
            </a:r>
          </a:p>
          <a:p>
            <a:pPr lvl="0" algn="just">
              <a:lnSpc>
                <a:spcPct val="150000"/>
              </a:lnSpc>
              <a:spcAft>
                <a:spcPts val="1000"/>
              </a:spcAft>
              <a:buClrTx/>
              <a:buFont typeface="Wingdings" panose="05000000000000000000" pitchFamily="2" charset="2"/>
              <a:buChar char="§"/>
            </a:pPr>
            <a:r>
              <a:rPr lang="en-IN" sz="2400" dirty="0" smtClean="0">
                <a:solidFill>
                  <a:srgbClr val="000066"/>
                </a:solidFill>
                <a:latin typeface="Garamond" pitchFamily="18" charset="0"/>
                <a:ea typeface="Calibri" panose="020F0502020204030204" pitchFamily="34" charset="0"/>
                <a:cs typeface="Times New Roman" pitchFamily="18" charset="0"/>
              </a:rPr>
              <a:t> While evaluating risk for acquiring nutrition-related ARDs, the personal-risk of a patient may be generated for advising “personalised diet”.</a:t>
            </a:r>
          </a:p>
          <a:p>
            <a:pPr marL="0" lvl="0" indent="0" algn="just">
              <a:lnSpc>
                <a:spcPct val="150000"/>
              </a:lnSpc>
              <a:spcAft>
                <a:spcPts val="1000"/>
              </a:spcAft>
              <a:buClrTx/>
              <a:buNone/>
            </a:pPr>
            <a:r>
              <a:rPr lang="en-IN" sz="2400" i="1" dirty="0" smtClean="0">
                <a:solidFill>
                  <a:srgbClr val="000066"/>
                </a:solidFill>
                <a:latin typeface="Garamond" pitchFamily="18" charset="0"/>
                <a:cs typeface="Times New Roman" pitchFamily="18" charset="0"/>
              </a:rPr>
              <a:t>Although such contributions are the long-term efforts to be applied in this field but they could answer nutritional queries few years down the lane.</a:t>
            </a:r>
          </a:p>
          <a:p>
            <a:pPr algn="just">
              <a:lnSpc>
                <a:spcPct val="150000"/>
              </a:lnSpc>
              <a:buClrTx/>
              <a:buFont typeface="Wingdings" panose="05000000000000000000" pitchFamily="2" charset="2"/>
              <a:buChar char="§"/>
            </a:pPr>
            <a:endParaRPr lang="en-US" sz="2400" dirty="0">
              <a:solidFill>
                <a:srgbClr val="000066"/>
              </a:solidFill>
              <a:latin typeface="Garamond" pitchFamily="18" charset="0"/>
              <a:cs typeface="Times New Roman" pitchFamily="18" charset="0"/>
            </a:endParaRPr>
          </a:p>
        </p:txBody>
      </p:sp>
      <p:sp>
        <p:nvSpPr>
          <p:cNvPr id="5" name="TextBox 4"/>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4933950" y="4343400"/>
            <a:ext cx="7010400" cy="18478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4597" y="286603"/>
            <a:ext cx="11405063" cy="1450757"/>
          </a:xfrm>
        </p:spPr>
        <p:txBody>
          <a:bodyPr>
            <a:normAutofit/>
          </a:bodyPr>
          <a:lstStyle/>
          <a:p>
            <a:pPr algn="ctr"/>
            <a:r>
              <a:rPr lang="en-US" sz="4400" b="1" dirty="0" smtClean="0">
                <a:solidFill>
                  <a:srgbClr val="A50021"/>
                </a:solidFill>
                <a:latin typeface="Garamond" pitchFamily="18" charset="0"/>
                <a:cs typeface="Times New Roman" pitchFamily="18" charset="0"/>
              </a:rPr>
              <a:t>Addressing ARDs in holistic manner</a:t>
            </a:r>
            <a:endParaRPr lang="en-US" sz="2800" dirty="0">
              <a:solidFill>
                <a:srgbClr val="A50021"/>
              </a:solidFill>
              <a:latin typeface="Garamond" pitchFamily="18" charset="0"/>
              <a:cs typeface="Times New Roman" pitchFamily="18" charset="0"/>
            </a:endParaRPr>
          </a:p>
        </p:txBody>
      </p:sp>
      <p:graphicFrame>
        <p:nvGraphicFramePr>
          <p:cNvPr id="6" name="Diagram 5"/>
          <p:cNvGraphicFramePr/>
          <p:nvPr/>
        </p:nvGraphicFramePr>
        <p:xfrm>
          <a:off x="476291" y="1858918"/>
          <a:ext cx="11384198" cy="4406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7971904" y="4631960"/>
            <a:ext cx="1832623" cy="523220"/>
          </a:xfrm>
          <a:prstGeom prst="rect">
            <a:avLst/>
          </a:prstGeom>
          <a:noFill/>
        </p:spPr>
        <p:txBody>
          <a:bodyPr wrap="square" rtlCol="0">
            <a:spAutoFit/>
          </a:bodyPr>
          <a:lstStyle/>
          <a:p>
            <a:r>
              <a:rPr lang="en-US" sz="2800" b="1" dirty="0" err="1" smtClean="0">
                <a:solidFill>
                  <a:srgbClr val="000066"/>
                </a:solidFill>
                <a:latin typeface="Garamond" pitchFamily="18" charset="0"/>
                <a:cs typeface="Times New Roman" pitchFamily="18" charset="0"/>
              </a:rPr>
              <a:t>dbPGx</a:t>
            </a:r>
            <a:endParaRPr lang="en-US" sz="2800" b="1" dirty="0">
              <a:solidFill>
                <a:srgbClr val="000066"/>
              </a:solidFill>
              <a:latin typeface="Garamond" pitchFamily="18" charset="0"/>
              <a:cs typeface="Times New Roman" pitchFamily="18" charset="0"/>
            </a:endParaRPr>
          </a:p>
        </p:txBody>
      </p:sp>
      <p:sp>
        <p:nvSpPr>
          <p:cNvPr id="10" name="Up-Down Arrow 9"/>
          <p:cNvSpPr/>
          <p:nvPr/>
        </p:nvSpPr>
        <p:spPr>
          <a:xfrm rot="3405576">
            <a:off x="3270828" y="1708287"/>
            <a:ext cx="426447" cy="3692782"/>
          </a:xfrm>
          <a:prstGeom prst="upDownArrow">
            <a:avLst>
              <a:gd name="adj1" fmla="val 55927"/>
              <a:gd name="adj2" fmla="val 45940"/>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2" name="Up-Down Arrow 11"/>
          <p:cNvSpPr/>
          <p:nvPr/>
        </p:nvSpPr>
        <p:spPr>
          <a:xfrm rot="18194424" flipH="1">
            <a:off x="8726603" y="1711062"/>
            <a:ext cx="426447" cy="3692782"/>
          </a:xfrm>
          <a:prstGeom prst="upDownArrow">
            <a:avLst>
              <a:gd name="adj1" fmla="val 55927"/>
              <a:gd name="adj2" fmla="val 45940"/>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 name="TextBox 7"/>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8"/>
              </a:rPr>
              <a:t>http://genomeinformatics.dtu.ac.in/</a:t>
            </a:r>
            <a:endParaRPr lang="en-US" sz="2400" dirty="0">
              <a:solidFill>
                <a:srgbClr val="000066"/>
              </a:solidFill>
              <a:latin typeface="Garamond" pitchFamily="18" charset="0"/>
            </a:endParaRPr>
          </a:p>
        </p:txBody>
      </p:sp>
      <p:pic>
        <p:nvPicPr>
          <p:cNvPr id="9" name="Picture 2" descr="http://www.asesdtu.com/home/static/static-only/DTU_official_logo.png"/>
          <p:cNvPicPr>
            <a:picLocks noChangeAspect="1" noChangeArrowheads="1"/>
          </p:cNvPicPr>
          <p:nvPr/>
        </p:nvPicPr>
        <p:blipFill>
          <a:blip r:embed="rId9"/>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l="17508" t="9430" r="18625" b="6250"/>
          <a:stretch>
            <a:fillRect/>
          </a:stretch>
        </p:blipFill>
        <p:spPr bwMode="auto">
          <a:xfrm>
            <a:off x="0" y="0"/>
            <a:ext cx="8309810" cy="6168189"/>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l="17327" t="8827" r="41986" b="5866"/>
          <a:stretch>
            <a:fillRect/>
          </a:stretch>
        </p:blipFill>
        <p:spPr bwMode="auto">
          <a:xfrm>
            <a:off x="6898105" y="16041"/>
            <a:ext cx="5293895" cy="62403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A50021"/>
                </a:solidFill>
                <a:latin typeface="Garamond" pitchFamily="18" charset="0"/>
                <a:cs typeface="Times New Roman" pitchFamily="18" charset="0"/>
              </a:rPr>
              <a:t>dbPGx</a:t>
            </a:r>
            <a:r>
              <a:rPr lang="en-US" sz="2800" dirty="0" smtClean="0">
                <a:solidFill>
                  <a:srgbClr val="A50021"/>
                </a:solidFill>
                <a:latin typeface="Garamond" pitchFamily="18" charset="0"/>
                <a:cs typeface="Times New Roman" pitchFamily="18" charset="0"/>
              </a:rPr>
              <a:t> (Open </a:t>
            </a:r>
            <a:r>
              <a:rPr lang="en-US" sz="2800" dirty="0" err="1" smtClean="0">
                <a:solidFill>
                  <a:srgbClr val="A50021"/>
                </a:solidFill>
                <a:latin typeface="Garamond" pitchFamily="18" charset="0"/>
                <a:cs typeface="Times New Roman" pitchFamily="18" charset="0"/>
              </a:rPr>
              <a:t>PGx</a:t>
            </a:r>
            <a:r>
              <a:rPr lang="en-US" sz="2800" dirty="0" smtClean="0">
                <a:solidFill>
                  <a:srgbClr val="A50021"/>
                </a:solidFill>
                <a:latin typeface="Garamond" pitchFamily="18" charset="0"/>
                <a:cs typeface="Times New Roman" pitchFamily="18" charset="0"/>
              </a:rPr>
              <a:t> database)</a:t>
            </a:r>
            <a:endParaRPr lang="en-US" b="1" dirty="0">
              <a:solidFill>
                <a:srgbClr val="A50021"/>
              </a:solidFill>
              <a:latin typeface="Garamond" pitchFamily="18" charset="0"/>
              <a:cs typeface="Times New Roman" pitchFamily="18" charset="0"/>
            </a:endParaRPr>
          </a:p>
        </p:txBody>
      </p:sp>
      <p:sp>
        <p:nvSpPr>
          <p:cNvPr id="3" name="Content Placeholder 2"/>
          <p:cNvSpPr>
            <a:spLocks noGrp="1"/>
          </p:cNvSpPr>
          <p:nvPr>
            <p:ph idx="1"/>
          </p:nvPr>
        </p:nvSpPr>
        <p:spPr>
          <a:xfrm>
            <a:off x="1017070" y="1767355"/>
            <a:ext cx="10528664" cy="4424897"/>
          </a:xfrm>
        </p:spPr>
        <p:txBody>
          <a:bodyPr>
            <a:noAutofit/>
          </a:bodyPr>
          <a:lstStyle/>
          <a:p>
            <a:pPr algn="just">
              <a:lnSpc>
                <a:spcPct val="150000"/>
              </a:lnSpc>
              <a:buClrTx/>
              <a:buFont typeface="Wingdings" panose="05000000000000000000" pitchFamily="2" charset="2"/>
              <a:buChar char="§"/>
            </a:pPr>
            <a:r>
              <a:rPr lang="en-US" b="1" dirty="0" smtClean="0">
                <a:solidFill>
                  <a:srgbClr val="000066"/>
                </a:solidFill>
                <a:latin typeface="Garamond" pitchFamily="18" charset="0"/>
                <a:cs typeface="Times New Roman" pitchFamily="18" charset="0"/>
              </a:rPr>
              <a:t> </a:t>
            </a:r>
            <a:r>
              <a:rPr lang="en-US" b="1" dirty="0" err="1" smtClean="0">
                <a:solidFill>
                  <a:srgbClr val="000066"/>
                </a:solidFill>
                <a:latin typeface="Garamond" pitchFamily="18" charset="0"/>
                <a:cs typeface="Times New Roman" pitchFamily="18" charset="0"/>
              </a:rPr>
              <a:t>dbPGX</a:t>
            </a:r>
            <a:r>
              <a:rPr lang="en-US" dirty="0" smtClean="0">
                <a:solidFill>
                  <a:srgbClr val="000066"/>
                </a:solidFill>
                <a:latin typeface="Garamond" pitchFamily="18" charset="0"/>
                <a:cs typeface="Times New Roman" pitchFamily="18" charset="0"/>
              </a:rPr>
              <a:t> </a:t>
            </a:r>
            <a:r>
              <a:rPr lang="en-US" dirty="0">
                <a:solidFill>
                  <a:srgbClr val="000066"/>
                </a:solidFill>
                <a:latin typeface="Garamond" pitchFamily="18" charset="0"/>
                <a:cs typeface="Times New Roman" pitchFamily="18" charset="0"/>
              </a:rPr>
              <a:t>(</a:t>
            </a:r>
            <a:r>
              <a:rPr lang="en-US" dirty="0" err="1">
                <a:solidFill>
                  <a:srgbClr val="000066"/>
                </a:solidFill>
                <a:latin typeface="Garamond" pitchFamily="18" charset="0"/>
                <a:cs typeface="Times New Roman" pitchFamily="18" charset="0"/>
              </a:rPr>
              <a:t>OpenPGx</a:t>
            </a:r>
            <a:r>
              <a:rPr lang="en-US" dirty="0">
                <a:solidFill>
                  <a:srgbClr val="000066"/>
                </a:solidFill>
                <a:latin typeface="Garamond" pitchFamily="18" charset="0"/>
                <a:cs typeface="Times New Roman" pitchFamily="18" charset="0"/>
              </a:rPr>
              <a:t> database) </a:t>
            </a:r>
            <a:r>
              <a:rPr lang="en-US" dirty="0" smtClean="0">
                <a:solidFill>
                  <a:srgbClr val="000066"/>
                </a:solidFill>
                <a:latin typeface="Garamond" pitchFamily="18" charset="0"/>
                <a:cs typeface="Times New Roman" pitchFamily="18" charset="0"/>
              </a:rPr>
              <a:t>harbors data for human genetic variants modulating drug response.</a:t>
            </a:r>
          </a:p>
          <a:p>
            <a:pPr algn="just">
              <a:lnSpc>
                <a:spcPct val="150000"/>
              </a:lnSpc>
              <a:buClrTx/>
              <a:buFont typeface="Wingdings" panose="05000000000000000000" pitchFamily="2" charset="2"/>
              <a:buChar char="§"/>
            </a:pPr>
            <a:r>
              <a:rPr lang="en-US" dirty="0" smtClean="0">
                <a:solidFill>
                  <a:srgbClr val="000066"/>
                </a:solidFill>
                <a:latin typeface="Garamond" pitchFamily="18" charset="0"/>
                <a:cs typeface="Times New Roman" pitchFamily="18" charset="0"/>
              </a:rPr>
              <a:t> The </a:t>
            </a:r>
            <a:r>
              <a:rPr lang="en-US" dirty="0">
                <a:solidFill>
                  <a:srgbClr val="000066"/>
                </a:solidFill>
                <a:latin typeface="Garamond" pitchFamily="18" charset="0"/>
                <a:cs typeface="Times New Roman" pitchFamily="18" charset="0"/>
              </a:rPr>
              <a:t>database hosts information for 4000 variants individually or in haplotypes across ~1000 genes reported to influence the efficacy of over 500 drugs</a:t>
            </a:r>
            <a:r>
              <a:rPr lang="en-US" dirty="0" smtClean="0">
                <a:solidFill>
                  <a:srgbClr val="000066"/>
                </a:solidFill>
                <a:latin typeface="Garamond" pitchFamily="18" charset="0"/>
                <a:cs typeface="Times New Roman" pitchFamily="18" charset="0"/>
              </a:rPr>
              <a:t>.</a:t>
            </a:r>
          </a:p>
          <a:p>
            <a:pPr algn="just">
              <a:lnSpc>
                <a:spcPct val="150000"/>
              </a:lnSpc>
              <a:buClrTx/>
              <a:buFont typeface="Wingdings" panose="05000000000000000000" pitchFamily="2" charset="2"/>
              <a:buChar char="§"/>
            </a:pPr>
            <a:r>
              <a:rPr lang="en-US" dirty="0" smtClean="0">
                <a:solidFill>
                  <a:srgbClr val="000066"/>
                </a:solidFill>
                <a:latin typeface="Garamond" pitchFamily="18" charset="0"/>
                <a:cs typeface="Times New Roman" pitchFamily="18" charset="0"/>
              </a:rPr>
              <a:t> Incorporating </a:t>
            </a:r>
            <a:r>
              <a:rPr lang="en-US" dirty="0">
                <a:solidFill>
                  <a:srgbClr val="000066"/>
                </a:solidFill>
                <a:latin typeface="Garamond" pitchFamily="18" charset="0"/>
                <a:cs typeface="Times New Roman" pitchFamily="18" charset="0"/>
              </a:rPr>
              <a:t>genomic data from drug-gene-environment studies into a single knowledgebase presents a handy resource to analyze drug therapy responses from different patients and paves ways to optimize therapies for future patients.</a:t>
            </a:r>
          </a:p>
        </p:txBody>
      </p:sp>
      <p:sp>
        <p:nvSpPr>
          <p:cNvPr id="4" name="TextBox 3"/>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5"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38973521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pic>
        <p:nvPicPr>
          <p:cNvPr id="18433" name="Picture 1"/>
          <p:cNvPicPr>
            <a:picLocks noChangeAspect="1" noChangeArrowheads="1"/>
          </p:cNvPicPr>
          <p:nvPr/>
        </p:nvPicPr>
        <p:blipFill>
          <a:blip r:embed="rId5"/>
          <a:srcRect t="7750" r="2173" b="11500"/>
          <a:stretch>
            <a:fillRect/>
          </a:stretch>
        </p:blipFill>
        <p:spPr bwMode="auto">
          <a:xfrm>
            <a:off x="0" y="1792224"/>
            <a:ext cx="6967728" cy="4481945"/>
          </a:xfrm>
          <a:prstGeom prst="rect">
            <a:avLst/>
          </a:prstGeom>
          <a:noFill/>
          <a:ln w="9525">
            <a:noFill/>
            <a:miter lim="800000"/>
            <a:headEnd/>
            <a:tailEnd/>
          </a:ln>
          <a:effectLst/>
        </p:spPr>
      </p:pic>
      <p:pic>
        <p:nvPicPr>
          <p:cNvPr id="18435" name="Picture 3"/>
          <p:cNvPicPr>
            <a:picLocks noChangeArrowheads="1"/>
          </p:cNvPicPr>
          <p:nvPr/>
        </p:nvPicPr>
        <p:blipFill>
          <a:blip r:embed="rId6"/>
          <a:srcRect t="7375" r="711" b="10875"/>
          <a:stretch>
            <a:fillRect/>
          </a:stretch>
        </p:blipFill>
        <p:spPr bwMode="auto">
          <a:xfrm>
            <a:off x="2443353" y="1773936"/>
            <a:ext cx="6967728" cy="4480560"/>
          </a:xfrm>
          <a:prstGeom prst="rect">
            <a:avLst/>
          </a:prstGeom>
          <a:noFill/>
          <a:ln w="9525">
            <a:noFill/>
            <a:miter lim="800000"/>
            <a:headEnd/>
            <a:tailEnd/>
          </a:ln>
          <a:effectLst/>
        </p:spPr>
      </p:pic>
      <p:pic>
        <p:nvPicPr>
          <p:cNvPr id="18436" name="Picture 4"/>
          <p:cNvPicPr>
            <a:picLocks noChangeArrowheads="1"/>
          </p:cNvPicPr>
          <p:nvPr/>
        </p:nvPicPr>
        <p:blipFill>
          <a:blip r:embed="rId7"/>
          <a:srcRect t="7125" r="290" b="10625"/>
          <a:stretch>
            <a:fillRect/>
          </a:stretch>
        </p:blipFill>
        <p:spPr bwMode="auto">
          <a:xfrm>
            <a:off x="5570601" y="1792224"/>
            <a:ext cx="6967728" cy="4480560"/>
          </a:xfrm>
          <a:prstGeom prst="rect">
            <a:avLst/>
          </a:prstGeom>
          <a:noFill/>
          <a:ln w="9525">
            <a:noFill/>
            <a:miter lim="800000"/>
            <a:headEnd/>
            <a:tailEnd/>
          </a:ln>
          <a:effectLst/>
        </p:spPr>
      </p:pic>
      <p:sp>
        <p:nvSpPr>
          <p:cNvPr id="11" name="Title 1"/>
          <p:cNvSpPr>
            <a:spLocks noGrp="1"/>
          </p:cNvSpPr>
          <p:nvPr>
            <p:ph type="title"/>
          </p:nvPr>
        </p:nvSpPr>
        <p:spPr>
          <a:xfrm>
            <a:off x="1097280" y="286603"/>
            <a:ext cx="10058400" cy="1450757"/>
          </a:xfrm>
        </p:spPr>
        <p:txBody>
          <a:bodyPr>
            <a:normAutofit/>
          </a:bodyPr>
          <a:lstStyle/>
          <a:p>
            <a:r>
              <a:rPr lang="en-US" b="1" dirty="0" err="1" smtClean="0">
                <a:solidFill>
                  <a:srgbClr val="A50021"/>
                </a:solidFill>
                <a:latin typeface="Times New Roman" pitchFamily="18" charset="0"/>
                <a:cs typeface="Times New Roman" pitchFamily="18" charset="0"/>
              </a:rPr>
              <a:t>dbPGx</a:t>
            </a:r>
            <a:r>
              <a:rPr lang="en-US" b="1" dirty="0" smtClean="0">
                <a:solidFill>
                  <a:srgbClr val="A50021"/>
                </a:solidFill>
                <a:latin typeface="Times New Roman" pitchFamily="18" charset="0"/>
                <a:cs typeface="Times New Roman" pitchFamily="18" charset="0"/>
              </a:rPr>
              <a:t> </a:t>
            </a:r>
            <a:r>
              <a:rPr lang="en-US" sz="2800" dirty="0" smtClean="0">
                <a:solidFill>
                  <a:srgbClr val="A50021"/>
                </a:solidFill>
                <a:latin typeface="Times New Roman" pitchFamily="18" charset="0"/>
                <a:cs typeface="Times New Roman" pitchFamily="18" charset="0"/>
              </a:rPr>
              <a:t> (Interface)</a:t>
            </a:r>
            <a:endParaRPr lang="en-US" b="1" dirty="0">
              <a:solidFill>
                <a:srgbClr val="A50021"/>
              </a:solidFill>
              <a:latin typeface="Times New Roman" pitchFamily="18" charset="0"/>
              <a:cs typeface="Times New Roman" pitchFamily="18" charset="0"/>
            </a:endParaRPr>
          </a:p>
        </p:txBody>
      </p:sp>
    </p:spTree>
    <p:extLst>
      <p:ext uri="{BB962C8B-B14F-4D97-AF65-F5344CB8AC3E}">
        <p14:creationId xmlns:p14="http://schemas.microsoft.com/office/powerpoint/2010/main" val="389735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433"/>
                                        </p:tgtEl>
                                        <p:attrNameLst>
                                          <p:attrName>style.visibility</p:attrName>
                                        </p:attrNameLst>
                                      </p:cBhvr>
                                      <p:to>
                                        <p:strVal val="visible"/>
                                      </p:to>
                                    </p:set>
                                    <p:anim calcmode="lin" valueType="num">
                                      <p:cBhvr additive="base">
                                        <p:cTn id="7" dur="500" fill="hold"/>
                                        <p:tgtEl>
                                          <p:spTgt spid="18433"/>
                                        </p:tgtEl>
                                        <p:attrNameLst>
                                          <p:attrName>ppt_x</p:attrName>
                                        </p:attrNameLst>
                                      </p:cBhvr>
                                      <p:tavLst>
                                        <p:tav tm="0">
                                          <p:val>
                                            <p:strVal val="0-#ppt_w/2"/>
                                          </p:val>
                                        </p:tav>
                                        <p:tav tm="100000">
                                          <p:val>
                                            <p:strVal val="#ppt_x"/>
                                          </p:val>
                                        </p:tav>
                                      </p:tavLst>
                                    </p:anim>
                                    <p:anim calcmode="lin" valueType="num">
                                      <p:cBhvr additive="base">
                                        <p:cTn id="8" dur="500" fill="hold"/>
                                        <p:tgtEl>
                                          <p:spTgt spid="184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8435"/>
                                        </p:tgtEl>
                                        <p:attrNameLst>
                                          <p:attrName>style.visibility</p:attrName>
                                        </p:attrNameLst>
                                      </p:cBhvr>
                                      <p:to>
                                        <p:strVal val="visible"/>
                                      </p:to>
                                    </p:set>
                                    <p:anim calcmode="lin" valueType="num">
                                      <p:cBhvr additive="base">
                                        <p:cTn id="13" dur="500" fill="hold"/>
                                        <p:tgtEl>
                                          <p:spTgt spid="18435"/>
                                        </p:tgtEl>
                                        <p:attrNameLst>
                                          <p:attrName>ppt_x</p:attrName>
                                        </p:attrNameLst>
                                      </p:cBhvr>
                                      <p:tavLst>
                                        <p:tav tm="0">
                                          <p:val>
                                            <p:strVal val="0-#ppt_w/2"/>
                                          </p:val>
                                        </p:tav>
                                        <p:tav tm="100000">
                                          <p:val>
                                            <p:strVal val="#ppt_x"/>
                                          </p:val>
                                        </p:tav>
                                      </p:tavLst>
                                    </p:anim>
                                    <p:anim calcmode="lin" valueType="num">
                                      <p:cBhvr additive="base">
                                        <p:cTn id="14" dur="500" fill="hold"/>
                                        <p:tgtEl>
                                          <p:spTgt spid="1843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8436"/>
                                        </p:tgtEl>
                                        <p:attrNameLst>
                                          <p:attrName>style.visibility</p:attrName>
                                        </p:attrNameLst>
                                      </p:cBhvr>
                                      <p:to>
                                        <p:strVal val="visible"/>
                                      </p:to>
                                    </p:set>
                                    <p:anim calcmode="lin" valueType="num">
                                      <p:cBhvr additive="base">
                                        <p:cTn id="19" dur="500" fill="hold"/>
                                        <p:tgtEl>
                                          <p:spTgt spid="18436"/>
                                        </p:tgtEl>
                                        <p:attrNameLst>
                                          <p:attrName>ppt_x</p:attrName>
                                        </p:attrNameLst>
                                      </p:cBhvr>
                                      <p:tavLst>
                                        <p:tav tm="0">
                                          <p:val>
                                            <p:strVal val="0-#ppt_w/2"/>
                                          </p:val>
                                        </p:tav>
                                        <p:tav tm="100000">
                                          <p:val>
                                            <p:strVal val="#ppt_x"/>
                                          </p:val>
                                        </p:tav>
                                      </p:tavLst>
                                    </p:anim>
                                    <p:anim calcmode="lin" valueType="num">
                                      <p:cBhvr additive="base">
                                        <p:cTn id="20" dur="500" fill="hold"/>
                                        <p:tgtEl>
                                          <p:spTgt spid="184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34351"/>
            <a:ext cx="10058400" cy="1450757"/>
          </a:xfrm>
        </p:spPr>
        <p:txBody>
          <a:bodyPr/>
          <a:lstStyle/>
          <a:p>
            <a:r>
              <a:rPr lang="en-US" b="1" dirty="0" smtClean="0">
                <a:solidFill>
                  <a:srgbClr val="A50021"/>
                </a:solidFill>
                <a:latin typeface="Garamond" pitchFamily="18" charset="0"/>
                <a:cs typeface="Times New Roman" pitchFamily="18" charset="0"/>
              </a:rPr>
              <a:t>Contents</a:t>
            </a:r>
            <a:endParaRPr lang="en-US" b="1" dirty="0">
              <a:solidFill>
                <a:srgbClr val="A50021"/>
              </a:solidFill>
              <a:latin typeface="Garamond" pitchFamily="18" charset="0"/>
              <a:cs typeface="Times New Roman" pitchFamily="18" charset="0"/>
            </a:endParaRPr>
          </a:p>
        </p:txBody>
      </p:sp>
      <p:sp>
        <p:nvSpPr>
          <p:cNvPr id="3" name="Content Placeholder 2"/>
          <p:cNvSpPr>
            <a:spLocks noGrp="1"/>
          </p:cNvSpPr>
          <p:nvPr>
            <p:ph idx="1"/>
          </p:nvPr>
        </p:nvSpPr>
        <p:spPr>
          <a:xfrm>
            <a:off x="1112270" y="1965654"/>
            <a:ext cx="10058400" cy="4375184"/>
          </a:xfrm>
        </p:spPr>
        <p:txBody>
          <a:bodyPr>
            <a:normAutofit lnSpcReduction="10000"/>
          </a:bodyPr>
          <a:lstStyle/>
          <a:p>
            <a:pPr>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Overview</a:t>
            </a:r>
          </a:p>
          <a:p>
            <a:pPr>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Plan Layout</a:t>
            </a:r>
          </a:p>
          <a:p>
            <a:pPr>
              <a:buClrTx/>
              <a:buFont typeface="Wingdings" panose="05000000000000000000" pitchFamily="2" charset="2"/>
              <a:buChar char="v"/>
            </a:pPr>
            <a:r>
              <a:rPr lang="en-US" sz="2800" dirty="0">
                <a:solidFill>
                  <a:schemeClr val="bg1">
                    <a:lumMod val="75000"/>
                  </a:schemeClr>
                </a:solidFill>
                <a:latin typeface="Garamond" pitchFamily="18" charset="0"/>
                <a:cs typeface="Times New Roman" pitchFamily="18" charset="0"/>
              </a:rPr>
              <a:t> </a:t>
            </a:r>
            <a:r>
              <a:rPr lang="en-US" sz="2800" dirty="0" smtClean="0">
                <a:solidFill>
                  <a:schemeClr val="bg1">
                    <a:lumMod val="75000"/>
                  </a:schemeClr>
                </a:solidFill>
                <a:latin typeface="Garamond" pitchFamily="18" charset="0"/>
                <a:cs typeface="Times New Roman" pitchFamily="18" charset="0"/>
              </a:rPr>
              <a:t>    Outcomes</a:t>
            </a: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t>
            </a:r>
            <a:r>
              <a:rPr lang="en-US" sz="2800" dirty="0" err="1" smtClean="0">
                <a:solidFill>
                  <a:schemeClr val="bg1">
                    <a:lumMod val="75000"/>
                  </a:schemeClr>
                </a:solidFill>
                <a:latin typeface="Garamond" pitchFamily="18" charset="0"/>
                <a:cs typeface="Times New Roman" pitchFamily="18" charset="0"/>
              </a:rPr>
              <a:t>dbAARD</a:t>
            </a:r>
            <a:endParaRPr lang="en-US" sz="2800" dirty="0" smtClean="0">
              <a:solidFill>
                <a:schemeClr val="bg1">
                  <a:lumMod val="75000"/>
                </a:schemeClr>
              </a:solidFill>
              <a:latin typeface="Garamond" pitchFamily="18" charset="0"/>
              <a:cs typeface="Times New Roman" pitchFamily="18" charset="0"/>
            </a:endParaRP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ARD Gene Prediction Tool - AGP</a:t>
            </a: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t>
            </a:r>
            <a:r>
              <a:rPr lang="en-US" sz="2800" dirty="0" err="1" smtClean="0">
                <a:solidFill>
                  <a:schemeClr val="bg1">
                    <a:lumMod val="75000"/>
                  </a:schemeClr>
                </a:solidFill>
                <a:latin typeface="Garamond" pitchFamily="18" charset="0"/>
                <a:cs typeface="Times New Roman" pitchFamily="18" charset="0"/>
              </a:rPr>
              <a:t>NutriGene</a:t>
            </a:r>
            <a:endParaRPr lang="en-US" sz="2800" dirty="0" smtClean="0">
              <a:solidFill>
                <a:schemeClr val="bg1">
                  <a:lumMod val="75000"/>
                </a:schemeClr>
              </a:solidFill>
              <a:latin typeface="Garamond" pitchFamily="18" charset="0"/>
              <a:cs typeface="Times New Roman" pitchFamily="18" charset="0"/>
            </a:endParaRPr>
          </a:p>
          <a:p>
            <a:pPr marL="1031875" indent="0">
              <a:buClrTx/>
              <a:buFont typeface="Wingdings" panose="05000000000000000000" pitchFamily="2" charset="2"/>
              <a:buChar char="v"/>
            </a:pPr>
            <a:r>
              <a:rPr lang="en-US" sz="2800" dirty="0" smtClean="0">
                <a:solidFill>
                  <a:schemeClr val="bg1">
                    <a:lumMod val="75000"/>
                  </a:schemeClr>
                </a:solidFill>
                <a:latin typeface="Garamond" pitchFamily="18" charset="0"/>
                <a:cs typeface="Times New Roman" pitchFamily="18" charset="0"/>
              </a:rPr>
              <a:t> </a:t>
            </a:r>
            <a:r>
              <a:rPr lang="en-US" sz="2800" dirty="0" err="1" smtClean="0">
                <a:solidFill>
                  <a:schemeClr val="bg1">
                    <a:lumMod val="75000"/>
                  </a:schemeClr>
                </a:solidFill>
                <a:latin typeface="Garamond" pitchFamily="18" charset="0"/>
                <a:cs typeface="Times New Roman" pitchFamily="18" charset="0"/>
              </a:rPr>
              <a:t>dbPGx</a:t>
            </a:r>
            <a:endParaRPr lang="en-US" sz="2800" dirty="0" smtClean="0">
              <a:solidFill>
                <a:schemeClr val="bg1">
                  <a:lumMod val="75000"/>
                </a:schemeClr>
              </a:solidFill>
              <a:latin typeface="Garamond" pitchFamily="18" charset="0"/>
              <a:cs typeface="Times New Roman" pitchFamily="18" charset="0"/>
            </a:endParaRPr>
          </a:p>
          <a:p>
            <a:pPr>
              <a:buClrTx/>
              <a:buFont typeface="Wingdings" panose="05000000000000000000" pitchFamily="2" charset="2"/>
              <a:buChar char="v"/>
            </a:pPr>
            <a:r>
              <a:rPr lang="en-US" sz="2800" dirty="0" smtClean="0">
                <a:solidFill>
                  <a:srgbClr val="000066"/>
                </a:solidFill>
                <a:latin typeface="Garamond" pitchFamily="18" charset="0"/>
                <a:cs typeface="Times New Roman" pitchFamily="18" charset="0"/>
              </a:rPr>
              <a:t>     ARDs - Connecting the dots</a:t>
            </a:r>
          </a:p>
          <a:p>
            <a:pPr>
              <a:buClrTx/>
              <a:buFont typeface="Wingdings" panose="05000000000000000000" pitchFamily="2" charset="2"/>
              <a:buChar char="v"/>
            </a:pPr>
            <a:endParaRPr lang="en-US" sz="2800" dirty="0" smtClean="0">
              <a:solidFill>
                <a:schemeClr val="tx1">
                  <a:lumMod val="85000"/>
                  <a:lumOff val="15000"/>
                </a:schemeClr>
              </a:solidFill>
              <a:latin typeface="Garamond" pitchFamily="18" charset="0"/>
              <a:cs typeface="Times New Roman" pitchFamily="18" charset="0"/>
            </a:endParaRPr>
          </a:p>
        </p:txBody>
      </p:sp>
      <p:sp>
        <p:nvSpPr>
          <p:cNvPr id="6" name="TextBox 5"/>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7"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28845902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4760" y="2187829"/>
            <a:ext cx="11042468" cy="1569033"/>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6600" b="0" i="0" u="none" strike="noStrike" kern="1200" cap="none" spc="-50" normalizeH="0" baseline="0" noProof="0" dirty="0" smtClean="0">
                <a:ln>
                  <a:noFill/>
                </a:ln>
                <a:solidFill>
                  <a:srgbClr val="A50021"/>
                </a:solidFill>
                <a:effectLst/>
                <a:uLnTx/>
                <a:uFillTx/>
                <a:latin typeface="Times New Roman" pitchFamily="18" charset="0"/>
                <a:ea typeface="+mj-ea"/>
                <a:cs typeface="Times New Roman" pitchFamily="18" charset="0"/>
              </a:rPr>
              <a:t>ARDs: Connecting the Dots…</a:t>
            </a:r>
            <a:endParaRPr kumimoji="0" lang="en-US" sz="6600" b="0" i="0" u="none" strike="noStrike" kern="1200" cap="none" spc="-50" normalizeH="0" baseline="0" noProof="0" dirty="0">
              <a:ln>
                <a:noFill/>
              </a:ln>
              <a:solidFill>
                <a:srgbClr val="A50021"/>
              </a:solidFill>
              <a:effectLst/>
              <a:uLnTx/>
              <a:uFillTx/>
              <a:latin typeface="Times New Roman" pitchFamily="18" charset="0"/>
              <a:ea typeface="+mj-ea"/>
              <a:cs typeface="Times New Roman" pitchFamily="18" charset="0"/>
            </a:endParaRPr>
          </a:p>
        </p:txBody>
      </p:sp>
      <p:pic>
        <p:nvPicPr>
          <p:cNvPr id="5" name="Picture 2" descr="http://www.asesdtu.com/home/static/static-only/DTU_official_logo.png"/>
          <p:cNvPicPr>
            <a:picLocks noChangeAspect="1" noChangeArrowheads="1"/>
          </p:cNvPicPr>
          <p:nvPr/>
        </p:nvPicPr>
        <p:blipFill>
          <a:blip r:embed="rId3"/>
          <a:srcRect/>
          <a:stretch>
            <a:fillRect/>
          </a:stretch>
        </p:blipFill>
        <p:spPr bwMode="auto">
          <a:xfrm>
            <a:off x="10716178" y="8432"/>
            <a:ext cx="1432281" cy="1427508"/>
          </a:xfrm>
          <a:prstGeom prst="rect">
            <a:avLst/>
          </a:prstGeom>
          <a:noFill/>
        </p:spPr>
      </p:pic>
      <p:sp>
        <p:nvSpPr>
          <p:cNvPr id="6" name="TextBox 5"/>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4"/>
              </a:rPr>
              <a:t>http://genomeinformatics.dtu.ac.in/</a:t>
            </a:r>
            <a:endParaRPr lang="en-US" sz="2400" dirty="0">
              <a:solidFill>
                <a:srgbClr val="000066"/>
              </a:solidFill>
              <a:latin typeface="Garamond"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a:srcRect t="4325"/>
          <a:stretch>
            <a:fillRect/>
          </a:stretch>
        </p:blipFill>
        <p:spPr bwMode="auto">
          <a:xfrm>
            <a:off x="404734" y="1804099"/>
            <a:ext cx="4938720" cy="3954838"/>
          </a:xfrm>
          <a:prstGeom prst="rect">
            <a:avLst/>
          </a:prstGeom>
          <a:noFill/>
          <a:ln w="9525">
            <a:noFill/>
            <a:miter lim="800000"/>
            <a:headEnd/>
            <a:tailEnd/>
          </a:ln>
          <a:effectLst/>
        </p:spPr>
      </p:pic>
      <p:sp>
        <p:nvSpPr>
          <p:cNvPr id="7" name="Title 1"/>
          <p:cNvSpPr>
            <a:spLocks noGrp="1"/>
          </p:cNvSpPr>
          <p:nvPr>
            <p:ph type="title"/>
          </p:nvPr>
        </p:nvSpPr>
        <p:spPr>
          <a:xfrm>
            <a:off x="931029" y="286603"/>
            <a:ext cx="11405063" cy="1450757"/>
          </a:xfrm>
        </p:spPr>
        <p:txBody>
          <a:bodyPr>
            <a:normAutofit/>
          </a:bodyPr>
          <a:lstStyle/>
          <a:p>
            <a:r>
              <a:rPr lang="en-US" b="1" dirty="0" smtClean="0">
                <a:solidFill>
                  <a:srgbClr val="A50021"/>
                </a:solidFill>
                <a:latin typeface="Garamond" pitchFamily="18" charset="0"/>
                <a:cs typeface="Times New Roman" pitchFamily="18" charset="0"/>
              </a:rPr>
              <a:t>Case Study – </a:t>
            </a:r>
            <a:r>
              <a:rPr lang="en-US" sz="2800" dirty="0" smtClean="0">
                <a:solidFill>
                  <a:srgbClr val="A50021"/>
                </a:solidFill>
                <a:latin typeface="Garamond" pitchFamily="18" charset="0"/>
                <a:cs typeface="Times New Roman" pitchFamily="18" charset="0"/>
              </a:rPr>
              <a:t>MTHFR C677T Mutation</a:t>
            </a:r>
            <a:endParaRPr lang="en-US" sz="2800" dirty="0">
              <a:solidFill>
                <a:srgbClr val="A50021"/>
              </a:solidFill>
              <a:latin typeface="Garamond" pitchFamily="18" charset="0"/>
              <a:cs typeface="Times New Roman" pitchFamily="18" charset="0"/>
            </a:endParaRPr>
          </a:p>
        </p:txBody>
      </p:sp>
      <p:sp>
        <p:nvSpPr>
          <p:cNvPr id="8" name="Rectangle 7"/>
          <p:cNvSpPr/>
          <p:nvPr/>
        </p:nvSpPr>
        <p:spPr>
          <a:xfrm>
            <a:off x="667882" y="5814299"/>
            <a:ext cx="4412424" cy="307777"/>
          </a:xfrm>
          <a:prstGeom prst="rect">
            <a:avLst/>
          </a:prstGeom>
        </p:spPr>
        <p:txBody>
          <a:bodyPr wrap="square">
            <a:spAutoFit/>
          </a:bodyPr>
          <a:lstStyle/>
          <a:p>
            <a:pPr algn="ctr"/>
            <a:r>
              <a:rPr lang="en-US" sz="1400" i="1" dirty="0" smtClean="0">
                <a:solidFill>
                  <a:srgbClr val="000066"/>
                </a:solidFill>
                <a:latin typeface="Times New Roman" pitchFamily="18" charset="0"/>
                <a:cs typeface="Times New Roman" pitchFamily="18" charset="0"/>
              </a:rPr>
              <a:t>MTHFR gene and associated diseases</a:t>
            </a:r>
            <a:endParaRPr lang="en-US" sz="1400" i="1" dirty="0">
              <a:solidFill>
                <a:srgbClr val="000066"/>
              </a:solidFill>
              <a:latin typeface="Times New Roman" pitchFamily="18" charset="0"/>
              <a:cs typeface="Times New Roman" pitchFamily="18" charset="0"/>
            </a:endParaRPr>
          </a:p>
        </p:txBody>
      </p:sp>
      <p:pic>
        <p:nvPicPr>
          <p:cNvPr id="1031" name="Picture 7" descr="Simplified folate metabolism pathways"/>
          <p:cNvPicPr>
            <a:picLocks noChangeAspect="1" noChangeArrowheads="1"/>
          </p:cNvPicPr>
          <p:nvPr/>
        </p:nvPicPr>
        <p:blipFill>
          <a:blip r:embed="rId4"/>
          <a:srcRect/>
          <a:stretch>
            <a:fillRect/>
          </a:stretch>
        </p:blipFill>
        <p:spPr bwMode="auto">
          <a:xfrm>
            <a:off x="5651292" y="1804099"/>
            <a:ext cx="6331442" cy="3943461"/>
          </a:xfrm>
          <a:prstGeom prst="rect">
            <a:avLst/>
          </a:prstGeom>
          <a:noFill/>
          <a:ln>
            <a:solidFill>
              <a:schemeClr val="tx1"/>
            </a:solidFill>
          </a:ln>
        </p:spPr>
      </p:pic>
      <p:sp>
        <p:nvSpPr>
          <p:cNvPr id="10" name="Rectangle 9"/>
          <p:cNvSpPr/>
          <p:nvPr/>
        </p:nvSpPr>
        <p:spPr>
          <a:xfrm>
            <a:off x="5651292" y="5814299"/>
            <a:ext cx="6331442" cy="523220"/>
          </a:xfrm>
          <a:prstGeom prst="rect">
            <a:avLst/>
          </a:prstGeom>
        </p:spPr>
        <p:txBody>
          <a:bodyPr wrap="square">
            <a:spAutoFit/>
          </a:bodyPr>
          <a:lstStyle/>
          <a:p>
            <a:r>
              <a:rPr lang="en-US" sz="1400" i="1" dirty="0" smtClean="0">
                <a:solidFill>
                  <a:srgbClr val="000066"/>
                </a:solidFill>
                <a:latin typeface="Times New Roman" pitchFamily="18" charset="0"/>
                <a:cs typeface="Times New Roman" pitchFamily="18" charset="0"/>
              </a:rPr>
              <a:t>Simplified </a:t>
            </a:r>
            <a:r>
              <a:rPr lang="en-US" sz="1400" i="1" dirty="0" err="1" smtClean="0">
                <a:solidFill>
                  <a:srgbClr val="000066"/>
                </a:solidFill>
                <a:latin typeface="Times New Roman" pitchFamily="18" charset="0"/>
                <a:cs typeface="Times New Roman" pitchFamily="18" charset="0"/>
              </a:rPr>
              <a:t>folate</a:t>
            </a:r>
            <a:r>
              <a:rPr lang="en-US" sz="1400" i="1" dirty="0" smtClean="0">
                <a:solidFill>
                  <a:srgbClr val="000066"/>
                </a:solidFill>
                <a:latin typeface="Times New Roman" pitchFamily="18" charset="0"/>
                <a:cs typeface="Times New Roman" pitchFamily="18" charset="0"/>
              </a:rPr>
              <a:t> metabolism pathways involved in </a:t>
            </a:r>
            <a:r>
              <a:rPr lang="en-US" sz="1400" i="1" dirty="0" err="1" smtClean="0">
                <a:solidFill>
                  <a:srgbClr val="000066"/>
                </a:solidFill>
                <a:latin typeface="Times New Roman" pitchFamily="18" charset="0"/>
                <a:cs typeface="Times New Roman" pitchFamily="18" charset="0"/>
              </a:rPr>
              <a:t>methionine</a:t>
            </a:r>
            <a:r>
              <a:rPr lang="en-US" sz="1400" i="1" dirty="0" smtClean="0">
                <a:solidFill>
                  <a:srgbClr val="000066"/>
                </a:solidFill>
                <a:latin typeface="Times New Roman" pitchFamily="18" charset="0"/>
                <a:cs typeface="Times New Roman" pitchFamily="18" charset="0"/>
              </a:rPr>
              <a:t> recycling, DNA synthesis, </a:t>
            </a:r>
            <a:r>
              <a:rPr lang="en-US" sz="1400" i="1" dirty="0" err="1" smtClean="0">
                <a:solidFill>
                  <a:srgbClr val="000066"/>
                </a:solidFill>
                <a:latin typeface="Times New Roman" pitchFamily="18" charset="0"/>
                <a:cs typeface="Times New Roman" pitchFamily="18" charset="0"/>
              </a:rPr>
              <a:t>purine</a:t>
            </a:r>
            <a:r>
              <a:rPr lang="en-US" sz="1400" i="1" dirty="0" smtClean="0">
                <a:solidFill>
                  <a:srgbClr val="000066"/>
                </a:solidFill>
                <a:latin typeface="Times New Roman" pitchFamily="18" charset="0"/>
                <a:cs typeface="Times New Roman" pitchFamily="18" charset="0"/>
              </a:rPr>
              <a:t> synthesis and </a:t>
            </a:r>
            <a:r>
              <a:rPr lang="en-US" sz="1400" i="1" dirty="0" err="1" smtClean="0">
                <a:solidFill>
                  <a:srgbClr val="000066"/>
                </a:solidFill>
                <a:latin typeface="Times New Roman" pitchFamily="18" charset="0"/>
                <a:cs typeface="Times New Roman" pitchFamily="18" charset="0"/>
              </a:rPr>
              <a:t>methylation</a:t>
            </a:r>
            <a:r>
              <a:rPr lang="en-US" sz="1400" i="1" dirty="0" smtClean="0">
                <a:solidFill>
                  <a:srgbClr val="000066"/>
                </a:solidFill>
                <a:latin typeface="Times New Roman" pitchFamily="18" charset="0"/>
                <a:cs typeface="Times New Roman" pitchFamily="18" charset="0"/>
              </a:rPr>
              <a:t> reactions</a:t>
            </a:r>
            <a:endParaRPr lang="en-US" sz="1400" b="1" i="1" dirty="0">
              <a:solidFill>
                <a:srgbClr val="000066"/>
              </a:solidFill>
              <a:latin typeface="Times New Roman" pitchFamily="18" charset="0"/>
              <a:cs typeface="Times New Roman" pitchFamily="18" charset="0"/>
            </a:endParaRPr>
          </a:p>
        </p:txBody>
      </p:sp>
      <p:sp>
        <p:nvSpPr>
          <p:cNvPr id="9" name="TextBox 8"/>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5"/>
              </a:rPr>
              <a:t>http://genomeinformatics.dtu.ac.in/</a:t>
            </a:r>
            <a:endParaRPr lang="en-US" sz="2400" dirty="0">
              <a:solidFill>
                <a:srgbClr val="000066"/>
              </a:solidFill>
              <a:latin typeface="Garamond" pitchFamily="18" charset="0"/>
            </a:endParaRPr>
          </a:p>
        </p:txBody>
      </p:sp>
      <p:pic>
        <p:nvPicPr>
          <p:cNvPr id="11" name="Picture 2" descr="http://www.asesdtu.com/home/static/static-only/DTU_official_logo.png"/>
          <p:cNvPicPr>
            <a:picLocks noChangeAspect="1" noChangeArrowheads="1"/>
          </p:cNvPicPr>
          <p:nvPr/>
        </p:nvPicPr>
        <p:blipFill>
          <a:blip r:embed="rId6"/>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19593314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79" y="1780418"/>
            <a:ext cx="10520097" cy="4615028"/>
          </a:xfrm>
        </p:spPr>
        <p:txBody>
          <a:bodyPr>
            <a:noAutofit/>
          </a:bodyPr>
          <a:lstStyle/>
          <a:p>
            <a:pPr algn="just">
              <a:lnSpc>
                <a:spcPct val="150000"/>
              </a:lnSpc>
              <a:buClrTx/>
              <a:buFont typeface="Wingdings" panose="05000000000000000000" pitchFamily="2" charset="2"/>
              <a:buChar char="§"/>
            </a:pPr>
            <a:r>
              <a:rPr lang="en-US" sz="1300" dirty="0" smtClean="0">
                <a:solidFill>
                  <a:srgbClr val="000066"/>
                </a:solidFill>
                <a:latin typeface="Times New Roman" pitchFamily="18" charset="0"/>
                <a:cs typeface="Times New Roman" pitchFamily="18" charset="0"/>
              </a:rPr>
              <a:t>MTHFR 677C&gt;T influence the side effects of the chemotherapeutic drugs </a:t>
            </a:r>
            <a:r>
              <a:rPr lang="en-US" sz="1300" dirty="0" err="1" smtClean="0">
                <a:solidFill>
                  <a:srgbClr val="000066"/>
                </a:solidFill>
                <a:latin typeface="Times New Roman" pitchFamily="18" charset="0"/>
                <a:cs typeface="Times New Roman" pitchFamily="18" charset="0"/>
              </a:rPr>
              <a:t>fluoropyrimidines</a:t>
            </a:r>
            <a:r>
              <a:rPr lang="en-US" sz="1300" dirty="0" smtClean="0">
                <a:solidFill>
                  <a:srgbClr val="000066"/>
                </a:solidFill>
                <a:latin typeface="Times New Roman" pitchFamily="18" charset="0"/>
                <a:cs typeface="Times New Roman" pitchFamily="18" charset="0"/>
              </a:rPr>
              <a:t> and </a:t>
            </a:r>
            <a:r>
              <a:rPr lang="en-US" sz="1300" dirty="0" err="1" smtClean="0">
                <a:solidFill>
                  <a:srgbClr val="000066"/>
                </a:solidFill>
                <a:latin typeface="Times New Roman" pitchFamily="18" charset="0"/>
                <a:cs typeface="Times New Roman" pitchFamily="18" charset="0"/>
              </a:rPr>
              <a:t>antifolates</a:t>
            </a:r>
            <a:r>
              <a:rPr lang="en-US" sz="1300" dirty="0" smtClean="0">
                <a:solidFill>
                  <a:srgbClr val="000066"/>
                </a:solidFill>
                <a:latin typeface="Times New Roman" pitchFamily="18" charset="0"/>
                <a:cs typeface="Times New Roman" pitchFamily="18" charset="0"/>
              </a:rPr>
              <a:t> due to their differential responses from that of the wild type genotypes.</a:t>
            </a:r>
          </a:p>
          <a:p>
            <a:pPr algn="just">
              <a:lnSpc>
                <a:spcPct val="150000"/>
              </a:lnSpc>
              <a:buClrTx/>
              <a:buFont typeface="Wingdings" panose="05000000000000000000" pitchFamily="2" charset="2"/>
              <a:buChar char="§"/>
            </a:pPr>
            <a:r>
              <a:rPr lang="en-US" sz="1300" b="1" dirty="0" smtClean="0">
                <a:solidFill>
                  <a:srgbClr val="000066"/>
                </a:solidFill>
                <a:latin typeface="Times New Roman" pitchFamily="18" charset="0"/>
                <a:cs typeface="Times New Roman" pitchFamily="18" charset="0"/>
              </a:rPr>
              <a:t>5-fluorouracil (5-FU)</a:t>
            </a:r>
            <a:r>
              <a:rPr lang="en-US" sz="1300" dirty="0" smtClean="0">
                <a:solidFill>
                  <a:srgbClr val="000066"/>
                </a:solidFill>
                <a:latin typeface="Times New Roman" pitchFamily="18" charset="0"/>
                <a:cs typeface="Times New Roman" pitchFamily="18" charset="0"/>
              </a:rPr>
              <a:t>- a member of the </a:t>
            </a:r>
            <a:r>
              <a:rPr lang="en-US" sz="1300" dirty="0" err="1" smtClean="0">
                <a:solidFill>
                  <a:srgbClr val="000066"/>
                </a:solidFill>
                <a:latin typeface="Times New Roman" pitchFamily="18" charset="0"/>
                <a:cs typeface="Times New Roman" pitchFamily="18" charset="0"/>
              </a:rPr>
              <a:t>fluoropyrimidines</a:t>
            </a:r>
            <a:r>
              <a:rPr lang="en-US" sz="1300" dirty="0" smtClean="0">
                <a:solidFill>
                  <a:srgbClr val="000066"/>
                </a:solidFill>
                <a:latin typeface="Times New Roman" pitchFamily="18" charset="0"/>
                <a:cs typeface="Times New Roman" pitchFamily="18" charset="0"/>
              </a:rPr>
              <a:t> that has been widely used to treat solid malignancies such as colorectal carcinoma. </a:t>
            </a:r>
          </a:p>
          <a:p>
            <a:pPr lvl="2" algn="just">
              <a:lnSpc>
                <a:spcPct val="150000"/>
              </a:lnSpc>
              <a:buClrTx/>
              <a:buFont typeface="Wingdings" panose="05000000000000000000" pitchFamily="2" charset="2"/>
              <a:buChar char="§"/>
            </a:pPr>
            <a:r>
              <a:rPr lang="en-US" sz="1300" i="1" dirty="0" smtClean="0">
                <a:solidFill>
                  <a:srgbClr val="000066"/>
                </a:solidFill>
                <a:latin typeface="Times New Roman" pitchFamily="18" charset="0"/>
                <a:cs typeface="Times New Roman" pitchFamily="18" charset="0"/>
              </a:rPr>
              <a:t>In one in vitro study in human colon cancer and breast cancer cells, the 667 T allele rendered carriers more sensitive to 5-FU. In addition, the 677T allele is also associated with a higher risk for developing severe treatment-related side effects such as vomiting and nausea (Lu et al, 2004).</a:t>
            </a:r>
          </a:p>
          <a:p>
            <a:pPr algn="just">
              <a:lnSpc>
                <a:spcPct val="150000"/>
              </a:lnSpc>
              <a:buClrTx/>
              <a:buFont typeface="Wingdings" panose="05000000000000000000" pitchFamily="2" charset="2"/>
              <a:buChar char="§"/>
            </a:pPr>
            <a:r>
              <a:rPr lang="en-US" sz="1300" b="1" dirty="0" err="1" smtClean="0">
                <a:solidFill>
                  <a:srgbClr val="000066"/>
                </a:solidFill>
                <a:latin typeface="Times New Roman" pitchFamily="18" charset="0"/>
                <a:cs typeface="Times New Roman" pitchFamily="18" charset="0"/>
              </a:rPr>
              <a:t>Raltitrexed</a:t>
            </a:r>
            <a:r>
              <a:rPr lang="en-US" sz="1300" dirty="0" smtClean="0">
                <a:solidFill>
                  <a:srgbClr val="000066"/>
                </a:solidFill>
                <a:latin typeface="Times New Roman" pitchFamily="18" charset="0"/>
                <a:cs typeface="Times New Roman" pitchFamily="18" charset="0"/>
              </a:rPr>
              <a:t> is a chemotherapy drug that mimics folic acid, thereby inhibiting </a:t>
            </a:r>
            <a:r>
              <a:rPr lang="en-US" sz="1300" dirty="0" err="1" smtClean="0">
                <a:solidFill>
                  <a:srgbClr val="000066"/>
                </a:solidFill>
                <a:latin typeface="Times New Roman" pitchFamily="18" charset="0"/>
                <a:cs typeface="Times New Roman" pitchFamily="18" charset="0"/>
              </a:rPr>
              <a:t>dihydrofolate</a:t>
            </a:r>
            <a:r>
              <a:rPr lang="en-US" sz="1300" dirty="0" smtClean="0">
                <a:solidFill>
                  <a:srgbClr val="000066"/>
                </a:solidFill>
                <a:latin typeface="Times New Roman" pitchFamily="18" charset="0"/>
                <a:cs typeface="Times New Roman" pitchFamily="18" charset="0"/>
              </a:rPr>
              <a:t> reductase, glycinamide ribonucleotide </a:t>
            </a:r>
            <a:r>
              <a:rPr lang="en-US" sz="1300" dirty="0" err="1" smtClean="0">
                <a:solidFill>
                  <a:srgbClr val="000066"/>
                </a:solidFill>
                <a:latin typeface="Times New Roman" pitchFamily="18" charset="0"/>
                <a:cs typeface="Times New Roman" pitchFamily="18" charset="0"/>
              </a:rPr>
              <a:t>formyltransferase</a:t>
            </a:r>
            <a:r>
              <a:rPr lang="en-US" sz="1300" dirty="0" smtClean="0">
                <a:solidFill>
                  <a:srgbClr val="000066"/>
                </a:solidFill>
                <a:latin typeface="Times New Roman" pitchFamily="18" charset="0"/>
                <a:cs typeface="Times New Roman" pitchFamily="18" charset="0"/>
              </a:rPr>
              <a:t> and thymidine synthase in folate metabolism pathways. </a:t>
            </a:r>
          </a:p>
          <a:p>
            <a:pPr lvl="2" algn="just">
              <a:lnSpc>
                <a:spcPct val="150000"/>
              </a:lnSpc>
              <a:buClrTx/>
              <a:buFont typeface="Wingdings" panose="05000000000000000000" pitchFamily="2" charset="2"/>
              <a:buChar char="§"/>
            </a:pPr>
            <a:r>
              <a:rPr lang="en-US" sz="1300" i="1" dirty="0" smtClean="0">
                <a:solidFill>
                  <a:srgbClr val="000066"/>
                </a:solidFill>
                <a:latin typeface="Times New Roman" pitchFamily="18" charset="0"/>
                <a:cs typeface="Times New Roman" pitchFamily="18" charset="0"/>
              </a:rPr>
              <a:t>Patients with the 677TT genotype that received the drug in combination with </a:t>
            </a:r>
            <a:r>
              <a:rPr lang="en-US" sz="1300" i="1" dirty="0" err="1" smtClean="0">
                <a:solidFill>
                  <a:srgbClr val="000066"/>
                </a:solidFill>
                <a:latin typeface="Times New Roman" pitchFamily="18" charset="0"/>
                <a:cs typeface="Times New Roman" pitchFamily="18" charset="0"/>
              </a:rPr>
              <a:t>irinotecan</a:t>
            </a:r>
            <a:r>
              <a:rPr lang="en-US" sz="1300" i="1" dirty="0" smtClean="0">
                <a:solidFill>
                  <a:srgbClr val="000066"/>
                </a:solidFill>
                <a:latin typeface="Times New Roman" pitchFamily="18" charset="0"/>
                <a:cs typeface="Times New Roman" pitchFamily="18" charset="0"/>
              </a:rPr>
              <a:t> (a DNA </a:t>
            </a:r>
            <a:r>
              <a:rPr lang="en-US" sz="1300" i="1" dirty="0" err="1" smtClean="0">
                <a:solidFill>
                  <a:srgbClr val="000066"/>
                </a:solidFill>
                <a:latin typeface="Times New Roman" pitchFamily="18" charset="0"/>
                <a:cs typeface="Times New Roman" pitchFamily="18" charset="0"/>
              </a:rPr>
              <a:t>topoisomerase</a:t>
            </a:r>
            <a:r>
              <a:rPr lang="en-US" sz="1300" i="1" dirty="0" smtClean="0">
                <a:solidFill>
                  <a:srgbClr val="000066"/>
                </a:solidFill>
                <a:latin typeface="Times New Roman" pitchFamily="18" charset="0"/>
                <a:cs typeface="Times New Roman" pitchFamily="18" charset="0"/>
              </a:rPr>
              <a:t> I inhibitor) showed significantly reduced toxicity when being treated for solid tumors (</a:t>
            </a:r>
            <a:r>
              <a:rPr lang="en-US" sz="1300" i="1" dirty="0" err="1" smtClean="0">
                <a:solidFill>
                  <a:srgbClr val="000066"/>
                </a:solidFill>
                <a:latin typeface="Times New Roman" pitchFamily="18" charset="0"/>
                <a:cs typeface="Times New Roman" pitchFamily="18" charset="0"/>
              </a:rPr>
              <a:t>Toffoli</a:t>
            </a:r>
            <a:r>
              <a:rPr lang="en-US" sz="1300" i="1" dirty="0" smtClean="0">
                <a:solidFill>
                  <a:srgbClr val="000066"/>
                </a:solidFill>
                <a:latin typeface="Times New Roman" pitchFamily="18" charset="0"/>
                <a:cs typeface="Times New Roman" pitchFamily="18" charset="0"/>
              </a:rPr>
              <a:t> &amp; De </a:t>
            </a:r>
            <a:r>
              <a:rPr lang="en-US" sz="1300" i="1" dirty="0" err="1" smtClean="0">
                <a:solidFill>
                  <a:srgbClr val="000066"/>
                </a:solidFill>
                <a:latin typeface="Times New Roman" pitchFamily="18" charset="0"/>
                <a:cs typeface="Times New Roman" pitchFamily="18" charset="0"/>
              </a:rPr>
              <a:t>Mattia</a:t>
            </a:r>
            <a:r>
              <a:rPr lang="en-US" sz="1300" i="1" dirty="0" smtClean="0">
                <a:solidFill>
                  <a:srgbClr val="000066"/>
                </a:solidFill>
                <a:latin typeface="Times New Roman" pitchFamily="18" charset="0"/>
                <a:cs typeface="Times New Roman" pitchFamily="18" charset="0"/>
              </a:rPr>
              <a:t>, 2008). </a:t>
            </a:r>
          </a:p>
          <a:p>
            <a:pPr algn="just">
              <a:lnSpc>
                <a:spcPct val="150000"/>
              </a:lnSpc>
              <a:buClrTx/>
              <a:buFont typeface="Wingdings" panose="05000000000000000000" pitchFamily="2" charset="2"/>
              <a:buChar char="§"/>
            </a:pPr>
            <a:r>
              <a:rPr lang="en-US" sz="1300" b="1" dirty="0" err="1" smtClean="0">
                <a:solidFill>
                  <a:srgbClr val="000066"/>
                </a:solidFill>
                <a:latin typeface="Times New Roman" pitchFamily="18" charset="0"/>
                <a:cs typeface="Times New Roman" pitchFamily="18" charset="0"/>
              </a:rPr>
              <a:t>Methotrexate</a:t>
            </a:r>
            <a:r>
              <a:rPr lang="en-US" sz="1300" b="1" dirty="0" smtClean="0">
                <a:solidFill>
                  <a:srgbClr val="000066"/>
                </a:solidFill>
                <a:latin typeface="Times New Roman" pitchFamily="18" charset="0"/>
                <a:cs typeface="Times New Roman" pitchFamily="18" charset="0"/>
              </a:rPr>
              <a:t> (MTX) </a:t>
            </a:r>
            <a:r>
              <a:rPr lang="en-US" sz="1300" dirty="0" smtClean="0">
                <a:solidFill>
                  <a:srgbClr val="000066"/>
                </a:solidFill>
                <a:latin typeface="Times New Roman" pitchFamily="18" charset="0"/>
                <a:cs typeface="Times New Roman" pitchFamily="18" charset="0"/>
              </a:rPr>
              <a:t>is an anti-</a:t>
            </a:r>
            <a:r>
              <a:rPr lang="en-US" sz="1300" dirty="0" err="1" smtClean="0">
                <a:solidFill>
                  <a:srgbClr val="000066"/>
                </a:solidFill>
                <a:latin typeface="Times New Roman" pitchFamily="18" charset="0"/>
                <a:cs typeface="Times New Roman" pitchFamily="18" charset="0"/>
              </a:rPr>
              <a:t>neoplastic</a:t>
            </a:r>
            <a:r>
              <a:rPr lang="en-US" sz="1300" dirty="0" smtClean="0">
                <a:solidFill>
                  <a:srgbClr val="000066"/>
                </a:solidFill>
                <a:latin typeface="Times New Roman" pitchFamily="18" charset="0"/>
                <a:cs typeface="Times New Roman" pitchFamily="18" charset="0"/>
              </a:rPr>
              <a:t> and anti-</a:t>
            </a:r>
            <a:r>
              <a:rPr lang="en-US" sz="1300" dirty="0" err="1" smtClean="0">
                <a:solidFill>
                  <a:srgbClr val="000066"/>
                </a:solidFill>
                <a:latin typeface="Times New Roman" pitchFamily="18" charset="0"/>
                <a:cs typeface="Times New Roman" pitchFamily="18" charset="0"/>
              </a:rPr>
              <a:t>folate</a:t>
            </a:r>
            <a:r>
              <a:rPr lang="en-US" sz="1300" dirty="0" smtClean="0">
                <a:solidFill>
                  <a:srgbClr val="000066"/>
                </a:solidFill>
                <a:latin typeface="Times New Roman" pitchFamily="18" charset="0"/>
                <a:cs typeface="Times New Roman" pitchFamily="18" charset="0"/>
              </a:rPr>
              <a:t> compound that has been used for the treatment of a number of solid tumors and hematologic malignancies. Due to its potential anti-inflammatory and autoimmune effects, this compound is one of the most commonly employed drugs in rheumatic and other inflammatory conditions. In many studies, not confirmed by some others, the 677T allele was associated with an increased toxicity after treatment with MTX </a:t>
            </a:r>
            <a:r>
              <a:rPr lang="en-US" sz="1300" i="1" dirty="0" smtClean="0">
                <a:solidFill>
                  <a:srgbClr val="000066"/>
                </a:solidFill>
                <a:latin typeface="Times New Roman" pitchFamily="18" charset="0"/>
                <a:cs typeface="Times New Roman" pitchFamily="18" charset="0"/>
              </a:rPr>
              <a:t>(</a:t>
            </a:r>
            <a:r>
              <a:rPr lang="en-US" sz="1300" i="1" dirty="0" err="1" smtClean="0">
                <a:solidFill>
                  <a:srgbClr val="000066"/>
                </a:solidFill>
                <a:latin typeface="Times New Roman" pitchFamily="18" charset="0"/>
                <a:cs typeface="Times New Roman" pitchFamily="18" charset="0"/>
              </a:rPr>
              <a:t>Toffoli</a:t>
            </a:r>
            <a:r>
              <a:rPr lang="en-US" sz="1300" i="1" dirty="0" smtClean="0">
                <a:solidFill>
                  <a:srgbClr val="000066"/>
                </a:solidFill>
                <a:latin typeface="Times New Roman" pitchFamily="18" charset="0"/>
                <a:cs typeface="Times New Roman" pitchFamily="18" charset="0"/>
              </a:rPr>
              <a:t> &amp; De </a:t>
            </a:r>
            <a:r>
              <a:rPr lang="en-US" sz="1300" i="1" dirty="0" err="1" smtClean="0">
                <a:solidFill>
                  <a:srgbClr val="000066"/>
                </a:solidFill>
                <a:latin typeface="Times New Roman" pitchFamily="18" charset="0"/>
                <a:cs typeface="Times New Roman" pitchFamily="18" charset="0"/>
              </a:rPr>
              <a:t>Mattia</a:t>
            </a:r>
            <a:r>
              <a:rPr lang="en-US" sz="1300" i="1" dirty="0" smtClean="0">
                <a:solidFill>
                  <a:srgbClr val="000066"/>
                </a:solidFill>
                <a:latin typeface="Times New Roman" pitchFamily="18" charset="0"/>
                <a:cs typeface="Times New Roman" pitchFamily="18" charset="0"/>
              </a:rPr>
              <a:t>, 2008)</a:t>
            </a:r>
            <a:r>
              <a:rPr lang="en-US" sz="1300" dirty="0" smtClean="0">
                <a:solidFill>
                  <a:srgbClr val="000066"/>
                </a:solidFill>
                <a:latin typeface="Times New Roman" pitchFamily="18" charset="0"/>
                <a:cs typeface="Times New Roman" pitchFamily="18" charset="0"/>
              </a:rPr>
              <a:t>. </a:t>
            </a:r>
            <a:endParaRPr lang="en-US" sz="1300" dirty="0">
              <a:solidFill>
                <a:srgbClr val="000066"/>
              </a:solidFill>
              <a:latin typeface="Times New Roman" pitchFamily="18" charset="0"/>
              <a:cs typeface="Times New Roman" pitchFamily="18" charset="0"/>
            </a:endParaRPr>
          </a:p>
        </p:txBody>
      </p:sp>
      <p:sp>
        <p:nvSpPr>
          <p:cNvPr id="6" name="Title 1"/>
          <p:cNvSpPr>
            <a:spLocks noGrp="1"/>
          </p:cNvSpPr>
          <p:nvPr>
            <p:ph type="title"/>
          </p:nvPr>
        </p:nvSpPr>
        <p:spPr>
          <a:xfrm>
            <a:off x="931029" y="286603"/>
            <a:ext cx="10773291" cy="1450757"/>
          </a:xfrm>
        </p:spPr>
        <p:txBody>
          <a:bodyPr>
            <a:normAutofit/>
          </a:bodyPr>
          <a:lstStyle/>
          <a:p>
            <a:r>
              <a:rPr lang="en-US" b="1" dirty="0" smtClean="0">
                <a:solidFill>
                  <a:srgbClr val="A50021"/>
                </a:solidFill>
                <a:latin typeface="Times New Roman" pitchFamily="18" charset="0"/>
                <a:cs typeface="Times New Roman" pitchFamily="18" charset="0"/>
              </a:rPr>
              <a:t>Case Study – </a:t>
            </a:r>
            <a:r>
              <a:rPr lang="en-US" sz="2800" dirty="0" smtClean="0">
                <a:solidFill>
                  <a:srgbClr val="A50021"/>
                </a:solidFill>
                <a:latin typeface="Times New Roman" pitchFamily="18" charset="0"/>
                <a:cs typeface="Times New Roman" pitchFamily="18" charset="0"/>
              </a:rPr>
              <a:t>MTHFR C677T Mutation and medication response</a:t>
            </a:r>
            <a:endParaRPr lang="en-US" sz="2800" dirty="0">
              <a:solidFill>
                <a:srgbClr val="A50021"/>
              </a:solidFill>
              <a:latin typeface="Times New Roman" pitchFamily="18" charset="0"/>
              <a:cs typeface="Times New Roman" pitchFamily="18" charset="0"/>
            </a:endParaRPr>
          </a:p>
        </p:txBody>
      </p:sp>
      <p:sp>
        <p:nvSpPr>
          <p:cNvPr id="4" name="TextBox 3"/>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5" name="Picture 2" descr="http://www.asesdtu.com/home/static/static-only/DTU_official_logo.png"/>
          <p:cNvPicPr>
            <a:picLocks noChangeAspect="1" noChangeArrowheads="1"/>
          </p:cNvPicPr>
          <p:nvPr/>
        </p:nvPicPr>
        <p:blipFill>
          <a:blip r:embed="rId4"/>
          <a:srcRect/>
          <a:stretch>
            <a:fillRect/>
          </a:stretch>
        </p:blipFill>
        <p:spPr bwMode="auto">
          <a:xfrm>
            <a:off x="10920549" y="8432"/>
            <a:ext cx="1227910" cy="1223818"/>
          </a:xfrm>
          <a:prstGeom prst="rect">
            <a:avLst/>
          </a:prstGeom>
          <a:noFill/>
        </p:spPr>
      </p:pic>
    </p:spTree>
    <p:extLst>
      <p:ext uri="{BB962C8B-B14F-4D97-AF65-F5344CB8AC3E}">
        <p14:creationId xmlns:p14="http://schemas.microsoft.com/office/powerpoint/2010/main" val="8481520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3"/>
            <a:ext cx="10058400" cy="4537814"/>
          </a:xfrm>
        </p:spPr>
        <p:txBody>
          <a:bodyPr>
            <a:noAutofit/>
          </a:bodyPr>
          <a:lstStyle/>
          <a:p>
            <a:pPr algn="just">
              <a:lnSpc>
                <a:spcPct val="100000"/>
              </a:lnSpc>
              <a:buClr>
                <a:schemeClr val="tx1"/>
              </a:buClr>
              <a:buFont typeface="Wingdings" panose="05000000000000000000" pitchFamily="2" charset="2"/>
              <a:buChar char="§"/>
            </a:pPr>
            <a:r>
              <a:rPr lang="en-US" sz="1300" dirty="0" err="1" smtClean="0">
                <a:solidFill>
                  <a:srgbClr val="000066"/>
                </a:solidFill>
                <a:latin typeface="Times New Roman" pitchFamily="18" charset="0"/>
                <a:cs typeface="Times New Roman" pitchFamily="18" charset="0"/>
              </a:rPr>
              <a:t>Folate</a:t>
            </a:r>
            <a:r>
              <a:rPr lang="en-US" sz="1300" dirty="0" smtClean="0">
                <a:solidFill>
                  <a:srgbClr val="000066"/>
                </a:solidFill>
                <a:latin typeface="Times New Roman" pitchFamily="18" charset="0"/>
                <a:cs typeface="Times New Roman" pitchFamily="18" charset="0"/>
              </a:rPr>
              <a:t>, </a:t>
            </a:r>
            <a:r>
              <a:rPr lang="en-US" sz="1300" dirty="0" err="1" smtClean="0">
                <a:solidFill>
                  <a:srgbClr val="000066"/>
                </a:solidFill>
                <a:latin typeface="Times New Roman" pitchFamily="18" charset="0"/>
                <a:cs typeface="Times New Roman" pitchFamily="18" charset="0"/>
              </a:rPr>
              <a:t>methionine</a:t>
            </a:r>
            <a:r>
              <a:rPr lang="en-US" sz="1300" dirty="0" smtClean="0">
                <a:solidFill>
                  <a:srgbClr val="000066"/>
                </a:solidFill>
                <a:latin typeface="Times New Roman" pitchFamily="18" charset="0"/>
                <a:cs typeface="Times New Roman" pitchFamily="18" charset="0"/>
              </a:rPr>
              <a:t>, and alcohol intake are the three dietary factors that show the most interaction with MTHFR polymorphism.</a:t>
            </a:r>
          </a:p>
          <a:p>
            <a:pPr algn="just">
              <a:lnSpc>
                <a:spcPct val="100000"/>
              </a:lnSpc>
              <a:buClr>
                <a:schemeClr val="tx1"/>
              </a:buClr>
              <a:buFont typeface="Wingdings" panose="05000000000000000000" pitchFamily="2" charset="2"/>
              <a:buChar char="§"/>
            </a:pPr>
            <a:r>
              <a:rPr lang="en-US" sz="1300" dirty="0" smtClean="0">
                <a:solidFill>
                  <a:srgbClr val="000066"/>
                </a:solidFill>
                <a:latin typeface="Times New Roman" pitchFamily="18" charset="0"/>
                <a:cs typeface="Times New Roman" pitchFamily="18" charset="0"/>
              </a:rPr>
              <a:t>Interaction between dietary </a:t>
            </a:r>
            <a:r>
              <a:rPr lang="en-US" sz="1300" dirty="0" err="1" smtClean="0">
                <a:solidFill>
                  <a:srgbClr val="000066"/>
                </a:solidFill>
                <a:latin typeface="Times New Roman" pitchFamily="18" charset="0"/>
                <a:cs typeface="Times New Roman" pitchFamily="18" charset="0"/>
              </a:rPr>
              <a:t>folate</a:t>
            </a:r>
            <a:r>
              <a:rPr lang="en-US" sz="1300" dirty="0" smtClean="0">
                <a:solidFill>
                  <a:srgbClr val="000066"/>
                </a:solidFill>
                <a:latin typeface="Times New Roman" pitchFamily="18" charset="0"/>
                <a:cs typeface="Times New Roman" pitchFamily="18" charset="0"/>
              </a:rPr>
              <a:t> intake and the MTHFR polymorphism with regard to cancer prevention.</a:t>
            </a:r>
          </a:p>
          <a:p>
            <a:pPr lvl="1" algn="just">
              <a:lnSpc>
                <a:spcPct val="100000"/>
              </a:lnSpc>
              <a:buClr>
                <a:schemeClr val="tx1"/>
              </a:buClr>
              <a:buFont typeface="Wingdings" panose="05000000000000000000" pitchFamily="2" charset="2"/>
              <a:buChar char="§"/>
            </a:pPr>
            <a:r>
              <a:rPr lang="en-US" sz="1300" i="1" dirty="0" smtClean="0">
                <a:solidFill>
                  <a:srgbClr val="000066"/>
                </a:solidFill>
                <a:latin typeface="Times New Roman" pitchFamily="18" charset="0"/>
                <a:cs typeface="Times New Roman" pitchFamily="18" charset="0"/>
              </a:rPr>
              <a:t>In a study, at sufficient </a:t>
            </a:r>
            <a:r>
              <a:rPr lang="en-US" sz="1300" i="1" dirty="0" err="1" smtClean="0">
                <a:solidFill>
                  <a:srgbClr val="000066"/>
                </a:solidFill>
                <a:latin typeface="Times New Roman" pitchFamily="18" charset="0"/>
                <a:cs typeface="Times New Roman" pitchFamily="18" charset="0"/>
              </a:rPr>
              <a:t>folate</a:t>
            </a:r>
            <a:r>
              <a:rPr lang="en-US" sz="1300" i="1" dirty="0" smtClean="0">
                <a:solidFill>
                  <a:srgbClr val="000066"/>
                </a:solidFill>
                <a:latin typeface="Times New Roman" pitchFamily="18" charset="0"/>
                <a:cs typeface="Times New Roman" pitchFamily="18" charset="0"/>
              </a:rPr>
              <a:t> intake, the MTHFR 677 genotype did not correlate with breast cancer. But when </a:t>
            </a:r>
            <a:r>
              <a:rPr lang="en-US" sz="1300" i="1" dirty="0" err="1" smtClean="0">
                <a:solidFill>
                  <a:srgbClr val="000066"/>
                </a:solidFill>
                <a:latin typeface="Times New Roman" pitchFamily="18" charset="0"/>
                <a:cs typeface="Times New Roman" pitchFamily="18" charset="0"/>
              </a:rPr>
              <a:t>folate</a:t>
            </a:r>
            <a:r>
              <a:rPr lang="en-US" sz="1300" i="1" dirty="0" smtClean="0">
                <a:solidFill>
                  <a:srgbClr val="000066"/>
                </a:solidFill>
                <a:latin typeface="Times New Roman" pitchFamily="18" charset="0"/>
                <a:cs typeface="Times New Roman" pitchFamily="18" charset="0"/>
              </a:rPr>
              <a:t> intake was low, the 677TT genotypes had a greatly increased risk for breast cancer (</a:t>
            </a:r>
            <a:r>
              <a:rPr lang="en-US" sz="1300" i="1" dirty="0" err="1" smtClean="0">
                <a:solidFill>
                  <a:srgbClr val="000066"/>
                </a:solidFill>
                <a:latin typeface="Times New Roman" pitchFamily="18" charset="0"/>
                <a:cs typeface="Times New Roman" pitchFamily="18" charset="0"/>
              </a:rPr>
              <a:t>Alshatwi</a:t>
            </a:r>
            <a:r>
              <a:rPr lang="en-US" sz="1300" i="1" dirty="0" smtClean="0">
                <a:solidFill>
                  <a:srgbClr val="000066"/>
                </a:solidFill>
                <a:latin typeface="Times New Roman" pitchFamily="18" charset="0"/>
                <a:cs typeface="Times New Roman" pitchFamily="18" charset="0"/>
              </a:rPr>
              <a:t>, 2010). </a:t>
            </a:r>
          </a:p>
          <a:p>
            <a:pPr lvl="1" algn="just">
              <a:lnSpc>
                <a:spcPct val="100000"/>
              </a:lnSpc>
              <a:buClr>
                <a:schemeClr val="tx1"/>
              </a:buClr>
              <a:buFont typeface="Wingdings" panose="05000000000000000000" pitchFamily="2" charset="2"/>
              <a:buChar char="§"/>
            </a:pPr>
            <a:r>
              <a:rPr lang="en-US" sz="1300" i="1" dirty="0" smtClean="0">
                <a:solidFill>
                  <a:srgbClr val="000066"/>
                </a:solidFill>
                <a:latin typeface="Times New Roman" pitchFamily="18" charset="0"/>
                <a:cs typeface="Times New Roman" pitchFamily="18" charset="0"/>
              </a:rPr>
              <a:t>In another study involving 257 gastric cancer cases, MTHFR 677TT carriers with low </a:t>
            </a:r>
            <a:r>
              <a:rPr lang="en-US" sz="1300" i="1" dirty="0" err="1" smtClean="0">
                <a:solidFill>
                  <a:srgbClr val="000066"/>
                </a:solidFill>
                <a:latin typeface="Times New Roman" pitchFamily="18" charset="0"/>
                <a:cs typeface="Times New Roman" pitchFamily="18" charset="0"/>
              </a:rPr>
              <a:t>folate</a:t>
            </a:r>
            <a:r>
              <a:rPr lang="en-US" sz="1300" i="1" dirty="0" smtClean="0">
                <a:solidFill>
                  <a:srgbClr val="000066"/>
                </a:solidFill>
                <a:latin typeface="Times New Roman" pitchFamily="18" charset="0"/>
                <a:cs typeface="Times New Roman" pitchFamily="18" charset="0"/>
              </a:rPr>
              <a:t> and vitamin B12 intake had the lowest survival rate in 3 years. Meanwhile, MTHFR 677TT carriers with high intake of </a:t>
            </a:r>
            <a:r>
              <a:rPr lang="en-US" sz="1300" i="1" dirty="0" err="1" smtClean="0">
                <a:solidFill>
                  <a:srgbClr val="000066"/>
                </a:solidFill>
                <a:latin typeface="Times New Roman" pitchFamily="18" charset="0"/>
                <a:cs typeface="Times New Roman" pitchFamily="18" charset="0"/>
              </a:rPr>
              <a:t>folate</a:t>
            </a:r>
            <a:r>
              <a:rPr lang="en-US" sz="1300" i="1" dirty="0" smtClean="0">
                <a:solidFill>
                  <a:srgbClr val="000066"/>
                </a:solidFill>
                <a:latin typeface="Times New Roman" pitchFamily="18" charset="0"/>
                <a:cs typeface="Times New Roman" pitchFamily="18" charset="0"/>
              </a:rPr>
              <a:t> and vitamin B12 before diagnosis dramatically decreased the risk for gastric cancer mortality (86% and 77% by </a:t>
            </a:r>
            <a:r>
              <a:rPr lang="en-US" sz="1300" i="1" dirty="0" err="1" smtClean="0">
                <a:solidFill>
                  <a:srgbClr val="000066"/>
                </a:solidFill>
                <a:latin typeface="Times New Roman" pitchFamily="18" charset="0"/>
                <a:cs typeface="Times New Roman" pitchFamily="18" charset="0"/>
              </a:rPr>
              <a:t>folate</a:t>
            </a:r>
            <a:r>
              <a:rPr lang="en-US" sz="1300" i="1" dirty="0" smtClean="0">
                <a:solidFill>
                  <a:srgbClr val="000066"/>
                </a:solidFill>
                <a:latin typeface="Times New Roman" pitchFamily="18" charset="0"/>
                <a:cs typeface="Times New Roman" pitchFamily="18" charset="0"/>
              </a:rPr>
              <a:t> and B12 respectively) (</a:t>
            </a:r>
            <a:r>
              <a:rPr lang="en-US" sz="1300" i="1" dirty="0" err="1" smtClean="0">
                <a:solidFill>
                  <a:srgbClr val="000066"/>
                </a:solidFill>
                <a:latin typeface="Times New Roman" pitchFamily="18" charset="0"/>
                <a:cs typeface="Times New Roman" pitchFamily="18" charset="0"/>
              </a:rPr>
              <a:t>Galván</a:t>
            </a:r>
            <a:r>
              <a:rPr lang="en-US" sz="1300" i="1" dirty="0" smtClean="0">
                <a:solidFill>
                  <a:srgbClr val="000066"/>
                </a:solidFill>
                <a:latin typeface="Times New Roman" pitchFamily="18" charset="0"/>
                <a:cs typeface="Times New Roman" pitchFamily="18" charset="0"/>
              </a:rPr>
              <a:t>-Portillo et al, 2009).  Therefore, sufficient </a:t>
            </a:r>
            <a:r>
              <a:rPr lang="en-US" sz="1300" i="1" dirty="0" err="1" smtClean="0">
                <a:solidFill>
                  <a:srgbClr val="000066"/>
                </a:solidFill>
                <a:latin typeface="Times New Roman" pitchFamily="18" charset="0"/>
                <a:cs typeface="Times New Roman" pitchFamily="18" charset="0"/>
              </a:rPr>
              <a:t>folate</a:t>
            </a:r>
            <a:r>
              <a:rPr lang="en-US" sz="1300" i="1" dirty="0" smtClean="0">
                <a:solidFill>
                  <a:srgbClr val="000066"/>
                </a:solidFill>
                <a:latin typeface="Times New Roman" pitchFamily="18" charset="0"/>
                <a:cs typeface="Times New Roman" pitchFamily="18" charset="0"/>
              </a:rPr>
              <a:t> intake is the first line of defense against the associated diseases. Recommended daily values for other vitamin B family members (especially B2, B6 and B12) that are directly involved in </a:t>
            </a:r>
            <a:r>
              <a:rPr lang="en-US" sz="1300" i="1" dirty="0" err="1" smtClean="0">
                <a:solidFill>
                  <a:srgbClr val="000066"/>
                </a:solidFill>
                <a:latin typeface="Times New Roman" pitchFamily="18" charset="0"/>
                <a:cs typeface="Times New Roman" pitchFamily="18" charset="0"/>
              </a:rPr>
              <a:t>folate</a:t>
            </a:r>
            <a:r>
              <a:rPr lang="en-US" sz="1300" i="1" dirty="0" smtClean="0">
                <a:solidFill>
                  <a:srgbClr val="000066"/>
                </a:solidFill>
                <a:latin typeface="Times New Roman" pitchFamily="18" charset="0"/>
                <a:cs typeface="Times New Roman" pitchFamily="18" charset="0"/>
              </a:rPr>
              <a:t> metabolism are also very important to meet (Curtin et al, 2004).</a:t>
            </a:r>
          </a:p>
          <a:p>
            <a:pPr algn="just">
              <a:lnSpc>
                <a:spcPct val="100000"/>
              </a:lnSpc>
              <a:buClr>
                <a:schemeClr val="tx1"/>
              </a:buClr>
              <a:buFont typeface="Wingdings" panose="05000000000000000000" pitchFamily="2" charset="2"/>
              <a:buChar char="§"/>
            </a:pPr>
            <a:r>
              <a:rPr lang="en-US" sz="1300" dirty="0" smtClean="0">
                <a:solidFill>
                  <a:srgbClr val="000066"/>
                </a:solidFill>
                <a:latin typeface="Times New Roman" pitchFamily="18" charset="0"/>
                <a:cs typeface="Times New Roman" pitchFamily="18" charset="0"/>
              </a:rPr>
              <a:t>In humans, vegan diets, which are typically low in </a:t>
            </a:r>
            <a:r>
              <a:rPr lang="en-US" sz="1300" dirty="0" err="1" smtClean="0">
                <a:solidFill>
                  <a:srgbClr val="000066"/>
                </a:solidFill>
                <a:latin typeface="Times New Roman" pitchFamily="18" charset="0"/>
                <a:cs typeface="Times New Roman" pitchFamily="18" charset="0"/>
              </a:rPr>
              <a:t>methionine</a:t>
            </a:r>
            <a:r>
              <a:rPr lang="en-US" sz="1300" dirty="0" smtClean="0">
                <a:solidFill>
                  <a:srgbClr val="000066"/>
                </a:solidFill>
                <a:latin typeface="Times New Roman" pitchFamily="18" charset="0"/>
                <a:cs typeface="Times New Roman" pitchFamily="18" charset="0"/>
              </a:rPr>
              <a:t>, is a useful nutritional strategy in cancer growth control. In terms of the interaction with the MTHFR polymorphism, the reduced enzymatic activity of the 677T  respond to dietary </a:t>
            </a:r>
            <a:r>
              <a:rPr lang="en-US" sz="1300" dirty="0" err="1" smtClean="0">
                <a:solidFill>
                  <a:srgbClr val="000066"/>
                </a:solidFill>
                <a:latin typeface="Times New Roman" pitchFamily="18" charset="0"/>
                <a:cs typeface="Times New Roman" pitchFamily="18" charset="0"/>
              </a:rPr>
              <a:t>methionine</a:t>
            </a:r>
            <a:r>
              <a:rPr lang="en-US" sz="1300" dirty="0" smtClean="0">
                <a:solidFill>
                  <a:srgbClr val="000066"/>
                </a:solidFill>
                <a:latin typeface="Times New Roman" pitchFamily="18" charset="0"/>
                <a:cs typeface="Times New Roman" pitchFamily="18" charset="0"/>
              </a:rPr>
              <a:t> intake less efficiently. </a:t>
            </a:r>
          </a:p>
          <a:p>
            <a:pPr lvl="1" algn="just">
              <a:lnSpc>
                <a:spcPct val="100000"/>
              </a:lnSpc>
              <a:buClr>
                <a:schemeClr val="tx1"/>
              </a:buClr>
              <a:buFont typeface="Wingdings" panose="05000000000000000000" pitchFamily="2" charset="2"/>
              <a:buChar char="§"/>
            </a:pPr>
            <a:r>
              <a:rPr lang="en-US" sz="1300" i="1" dirty="0" smtClean="0">
                <a:solidFill>
                  <a:srgbClr val="000066"/>
                </a:solidFill>
                <a:latin typeface="Times New Roman" pitchFamily="18" charset="0"/>
                <a:cs typeface="Times New Roman" pitchFamily="18" charset="0"/>
              </a:rPr>
              <a:t>For example, post-</a:t>
            </a:r>
            <a:r>
              <a:rPr lang="en-US" sz="1300" i="1" dirty="0" err="1" smtClean="0">
                <a:solidFill>
                  <a:srgbClr val="000066"/>
                </a:solidFill>
                <a:latin typeface="Times New Roman" pitchFamily="18" charset="0"/>
                <a:cs typeface="Times New Roman" pitchFamily="18" charset="0"/>
              </a:rPr>
              <a:t>methionine</a:t>
            </a:r>
            <a:r>
              <a:rPr lang="en-US" sz="1300" i="1" dirty="0" smtClean="0">
                <a:solidFill>
                  <a:srgbClr val="000066"/>
                </a:solidFill>
                <a:latin typeface="Times New Roman" pitchFamily="18" charset="0"/>
                <a:cs typeface="Times New Roman" pitchFamily="18" charset="0"/>
              </a:rPr>
              <a:t>-load </a:t>
            </a:r>
            <a:r>
              <a:rPr lang="en-US" sz="1300" i="1" dirty="0" err="1" smtClean="0">
                <a:solidFill>
                  <a:srgbClr val="000066"/>
                </a:solidFill>
                <a:latin typeface="Times New Roman" pitchFamily="18" charset="0"/>
                <a:cs typeface="Times New Roman" pitchFamily="18" charset="0"/>
              </a:rPr>
              <a:t>homocysteine</a:t>
            </a:r>
            <a:r>
              <a:rPr lang="en-US" sz="1300" i="1" dirty="0" smtClean="0">
                <a:solidFill>
                  <a:srgbClr val="000066"/>
                </a:solidFill>
                <a:latin typeface="Times New Roman" pitchFamily="18" charset="0"/>
                <a:cs typeface="Times New Roman" pitchFamily="18" charset="0"/>
              </a:rPr>
              <a:t> concentrations in the 677TT carriers were significantly higher than that of the wild type </a:t>
            </a:r>
            <a:r>
              <a:rPr lang="en-US" sz="1300" i="1" dirty="0" err="1" smtClean="0">
                <a:solidFill>
                  <a:srgbClr val="000066"/>
                </a:solidFill>
                <a:latin typeface="Times New Roman" pitchFamily="18" charset="0"/>
                <a:cs typeface="Times New Roman" pitchFamily="18" charset="0"/>
              </a:rPr>
              <a:t>carriers.Therefore</a:t>
            </a:r>
            <a:r>
              <a:rPr lang="en-US" sz="1300" i="1" dirty="0" smtClean="0">
                <a:solidFill>
                  <a:srgbClr val="000066"/>
                </a:solidFill>
                <a:latin typeface="Times New Roman" pitchFamily="18" charset="0"/>
                <a:cs typeface="Times New Roman" pitchFamily="18" charset="0"/>
              </a:rPr>
              <a:t>, for the minor allele carriers, </a:t>
            </a:r>
            <a:r>
              <a:rPr lang="en-US" sz="1300" i="1" dirty="0" err="1" smtClean="0">
                <a:solidFill>
                  <a:srgbClr val="000066"/>
                </a:solidFill>
                <a:latin typeface="Times New Roman" pitchFamily="18" charset="0"/>
                <a:cs typeface="Times New Roman" pitchFamily="18" charset="0"/>
              </a:rPr>
              <a:t>methionine</a:t>
            </a:r>
            <a:r>
              <a:rPr lang="en-US" sz="1300" i="1" dirty="0" smtClean="0">
                <a:solidFill>
                  <a:srgbClr val="000066"/>
                </a:solidFill>
                <a:latin typeface="Times New Roman" pitchFamily="18" charset="0"/>
                <a:cs typeface="Times New Roman" pitchFamily="18" charset="0"/>
              </a:rPr>
              <a:t> restriction is the second line of defense against cancer and </a:t>
            </a:r>
            <a:r>
              <a:rPr lang="en-US" sz="1300" i="1" dirty="0" err="1" smtClean="0">
                <a:solidFill>
                  <a:srgbClr val="000066"/>
                </a:solidFill>
                <a:latin typeface="Times New Roman" pitchFamily="18" charset="0"/>
                <a:cs typeface="Times New Roman" pitchFamily="18" charset="0"/>
              </a:rPr>
              <a:t>hyperhomocysteinemia</a:t>
            </a:r>
            <a:r>
              <a:rPr lang="en-US" sz="1300" i="1" dirty="0" smtClean="0">
                <a:solidFill>
                  <a:srgbClr val="000066"/>
                </a:solidFill>
                <a:latin typeface="Times New Roman" pitchFamily="18" charset="0"/>
                <a:cs typeface="Times New Roman" pitchFamily="18" charset="0"/>
              </a:rPr>
              <a:t> associated diseases (</a:t>
            </a:r>
            <a:r>
              <a:rPr lang="en-US" sz="1300" i="1" dirty="0" err="1" smtClean="0">
                <a:solidFill>
                  <a:srgbClr val="000066"/>
                </a:solidFill>
                <a:latin typeface="Times New Roman" pitchFamily="18" charset="0"/>
                <a:cs typeface="Times New Roman" pitchFamily="18" charset="0"/>
              </a:rPr>
              <a:t>Candito</a:t>
            </a:r>
            <a:r>
              <a:rPr lang="en-US" sz="1300" i="1" dirty="0" smtClean="0">
                <a:solidFill>
                  <a:srgbClr val="000066"/>
                </a:solidFill>
                <a:latin typeface="Times New Roman" pitchFamily="18" charset="0"/>
                <a:cs typeface="Times New Roman" pitchFamily="18" charset="0"/>
              </a:rPr>
              <a:t> et al, 1999).</a:t>
            </a:r>
          </a:p>
          <a:p>
            <a:pPr algn="just">
              <a:lnSpc>
                <a:spcPct val="100000"/>
              </a:lnSpc>
              <a:buClr>
                <a:schemeClr val="tx1"/>
              </a:buClr>
              <a:buFont typeface="Wingdings" panose="05000000000000000000" pitchFamily="2" charset="2"/>
              <a:buChar char="§"/>
            </a:pPr>
            <a:r>
              <a:rPr lang="en-US" sz="1300" dirty="0" smtClean="0">
                <a:solidFill>
                  <a:srgbClr val="000066"/>
                </a:solidFill>
                <a:latin typeface="Times New Roman" pitchFamily="18" charset="0"/>
                <a:cs typeface="Times New Roman" pitchFamily="18" charset="0"/>
              </a:rPr>
              <a:t>Alcohol is another strong factor interacting with </a:t>
            </a:r>
            <a:r>
              <a:rPr lang="en-US" sz="1300" dirty="0" err="1" smtClean="0">
                <a:solidFill>
                  <a:srgbClr val="000066"/>
                </a:solidFill>
                <a:latin typeface="Times New Roman" pitchFamily="18" charset="0"/>
                <a:cs typeface="Times New Roman" pitchFamily="18" charset="0"/>
              </a:rPr>
              <a:t>folate</a:t>
            </a:r>
            <a:r>
              <a:rPr lang="en-US" sz="1300" dirty="0" smtClean="0">
                <a:solidFill>
                  <a:srgbClr val="000066"/>
                </a:solidFill>
                <a:latin typeface="Times New Roman" pitchFamily="18" charset="0"/>
                <a:cs typeface="Times New Roman" pitchFamily="18" charset="0"/>
              </a:rPr>
              <a:t> metabolism. Moderate alcohol intake is beneficial for certain MTHFR genotypes. Men with the 677 TT genotype and alcohol intake of &lt;20 g/day experienced a 70% reduced risk for colon cancer compared with 677 CC and individuals who drank no alcohol </a:t>
            </a:r>
            <a:r>
              <a:rPr lang="en-US" sz="1300" i="1" dirty="0" smtClean="0">
                <a:solidFill>
                  <a:srgbClr val="000066"/>
                </a:solidFill>
                <a:latin typeface="Times New Roman" pitchFamily="18" charset="0"/>
                <a:cs typeface="Times New Roman" pitchFamily="18" charset="0"/>
              </a:rPr>
              <a:t>(Kim, 2007)</a:t>
            </a:r>
            <a:r>
              <a:rPr lang="en-US" sz="1300" dirty="0" smtClean="0">
                <a:solidFill>
                  <a:srgbClr val="000066"/>
                </a:solidFill>
                <a:latin typeface="Times New Roman" pitchFamily="18" charset="0"/>
                <a:cs typeface="Times New Roman" pitchFamily="18" charset="0"/>
              </a:rPr>
              <a:t>. </a:t>
            </a:r>
            <a:endParaRPr lang="en-US" sz="1300" dirty="0">
              <a:solidFill>
                <a:srgbClr val="000066"/>
              </a:solidFill>
              <a:latin typeface="Times New Roman" pitchFamily="18" charset="0"/>
              <a:cs typeface="Times New Roman" pitchFamily="18" charset="0"/>
            </a:endParaRPr>
          </a:p>
        </p:txBody>
      </p:sp>
      <p:sp>
        <p:nvSpPr>
          <p:cNvPr id="6" name="Title 1"/>
          <p:cNvSpPr>
            <a:spLocks noGrp="1"/>
          </p:cNvSpPr>
          <p:nvPr>
            <p:ph type="title"/>
          </p:nvPr>
        </p:nvSpPr>
        <p:spPr>
          <a:xfrm>
            <a:off x="931029" y="286603"/>
            <a:ext cx="11405063" cy="1450757"/>
          </a:xfrm>
        </p:spPr>
        <p:txBody>
          <a:bodyPr>
            <a:normAutofit/>
          </a:bodyPr>
          <a:lstStyle/>
          <a:p>
            <a:r>
              <a:rPr lang="en-US" b="1" dirty="0" smtClean="0">
                <a:solidFill>
                  <a:srgbClr val="A50021"/>
                </a:solidFill>
                <a:latin typeface="Times New Roman" pitchFamily="18" charset="0"/>
                <a:cs typeface="Times New Roman" pitchFamily="18" charset="0"/>
              </a:rPr>
              <a:t>Case Study – </a:t>
            </a:r>
            <a:r>
              <a:rPr lang="en-US" sz="2800" dirty="0" smtClean="0">
                <a:solidFill>
                  <a:srgbClr val="A50021"/>
                </a:solidFill>
                <a:latin typeface="Times New Roman" pitchFamily="18" charset="0"/>
                <a:cs typeface="Times New Roman" pitchFamily="18" charset="0"/>
              </a:rPr>
              <a:t>MTHFR C677T Mutation and dietary response</a:t>
            </a:r>
            <a:endParaRPr lang="en-US" sz="2800" dirty="0">
              <a:solidFill>
                <a:srgbClr val="A50021"/>
              </a:solidFill>
              <a:latin typeface="Times New Roman" pitchFamily="18" charset="0"/>
              <a:cs typeface="Times New Roman" pitchFamily="18" charset="0"/>
            </a:endParaRPr>
          </a:p>
        </p:txBody>
      </p:sp>
      <p:sp>
        <p:nvSpPr>
          <p:cNvPr id="4" name="TextBox 3"/>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5"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7009023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469" y="286603"/>
            <a:ext cx="11291064" cy="1450757"/>
          </a:xfrm>
        </p:spPr>
        <p:txBody>
          <a:bodyPr>
            <a:normAutofit/>
          </a:bodyPr>
          <a:lstStyle/>
          <a:p>
            <a:r>
              <a:rPr lang="en-US" b="1" dirty="0" smtClean="0">
                <a:solidFill>
                  <a:srgbClr val="A50021"/>
                </a:solidFill>
                <a:latin typeface="Garamond" pitchFamily="18" charset="0"/>
                <a:cs typeface="Times New Roman" pitchFamily="18" charset="0"/>
              </a:rPr>
              <a:t>Case Study – </a:t>
            </a:r>
            <a:r>
              <a:rPr lang="en-US" sz="2800" dirty="0" smtClean="0">
                <a:solidFill>
                  <a:srgbClr val="A50021"/>
                </a:solidFill>
                <a:latin typeface="Garamond" pitchFamily="18" charset="0"/>
                <a:cs typeface="Times New Roman" pitchFamily="18" charset="0"/>
              </a:rPr>
              <a:t>MTHFR C677T Mutation</a:t>
            </a:r>
            <a:endParaRPr lang="en-US" sz="2800" dirty="0">
              <a:solidFill>
                <a:srgbClr val="A50021"/>
              </a:solidFill>
              <a:latin typeface="Garamond" pitchFamily="18" charset="0"/>
              <a:cs typeface="Times New Roman" pitchFamily="18" charset="0"/>
            </a:endParaRPr>
          </a:p>
        </p:txBody>
      </p:sp>
      <p:graphicFrame>
        <p:nvGraphicFramePr>
          <p:cNvPr id="6" name="Diagram 5"/>
          <p:cNvGraphicFramePr/>
          <p:nvPr/>
        </p:nvGraphicFramePr>
        <p:xfrm>
          <a:off x="476291" y="1858918"/>
          <a:ext cx="11384198" cy="4406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634145" y="3451551"/>
            <a:ext cx="1753849" cy="461665"/>
          </a:xfrm>
          <a:prstGeom prst="rect">
            <a:avLst/>
          </a:prstGeom>
          <a:noFill/>
        </p:spPr>
        <p:txBody>
          <a:bodyPr wrap="square" rtlCol="0">
            <a:spAutoFit/>
          </a:bodyPr>
          <a:lstStyle/>
          <a:p>
            <a:r>
              <a:rPr lang="en-US" sz="2400" b="1" dirty="0" err="1" smtClean="0">
                <a:solidFill>
                  <a:schemeClr val="tx2">
                    <a:lumMod val="60000"/>
                    <a:lumOff val="40000"/>
                  </a:schemeClr>
                </a:solidFill>
                <a:latin typeface="Lucida Sans" pitchFamily="34" charset="0"/>
                <a:cs typeface="Times New Roman" pitchFamily="18" charset="0"/>
              </a:rPr>
              <a:t>dbAARD</a:t>
            </a:r>
            <a:endParaRPr lang="en-US" sz="2400" b="1" dirty="0">
              <a:solidFill>
                <a:schemeClr val="tx2">
                  <a:lumMod val="60000"/>
                  <a:lumOff val="40000"/>
                </a:schemeClr>
              </a:solidFill>
              <a:latin typeface="Lucida Sans" pitchFamily="34" charset="0"/>
              <a:cs typeface="Times New Roman" pitchFamily="18" charset="0"/>
            </a:endParaRPr>
          </a:p>
        </p:txBody>
      </p:sp>
      <p:sp>
        <p:nvSpPr>
          <p:cNvPr id="8" name="TextBox 7"/>
          <p:cNvSpPr txBox="1"/>
          <p:nvPr/>
        </p:nvSpPr>
        <p:spPr>
          <a:xfrm>
            <a:off x="7998791" y="4613702"/>
            <a:ext cx="1753849" cy="461665"/>
          </a:xfrm>
          <a:prstGeom prst="rect">
            <a:avLst/>
          </a:prstGeom>
          <a:noFill/>
        </p:spPr>
        <p:txBody>
          <a:bodyPr wrap="square" rtlCol="0">
            <a:spAutoFit/>
          </a:bodyPr>
          <a:lstStyle/>
          <a:p>
            <a:r>
              <a:rPr lang="en-US" sz="2400" b="1" dirty="0" err="1" smtClean="0">
                <a:solidFill>
                  <a:srgbClr val="FFC000"/>
                </a:solidFill>
                <a:latin typeface="Lucida Sans" pitchFamily="34" charset="0"/>
                <a:cs typeface="Times New Roman" pitchFamily="18" charset="0"/>
              </a:rPr>
              <a:t>dbPGx</a:t>
            </a:r>
            <a:endParaRPr lang="en-US" sz="2400" b="1" dirty="0">
              <a:solidFill>
                <a:srgbClr val="FFC000"/>
              </a:solidFill>
              <a:latin typeface="Lucida Sans" pitchFamily="34" charset="0"/>
              <a:cs typeface="Times New Roman" pitchFamily="18" charset="0"/>
            </a:endParaRPr>
          </a:p>
        </p:txBody>
      </p:sp>
      <p:sp>
        <p:nvSpPr>
          <p:cNvPr id="9" name="TextBox 8"/>
          <p:cNvSpPr txBox="1"/>
          <p:nvPr/>
        </p:nvSpPr>
        <p:spPr>
          <a:xfrm>
            <a:off x="3083972" y="4633141"/>
            <a:ext cx="2513352" cy="461665"/>
          </a:xfrm>
          <a:prstGeom prst="rect">
            <a:avLst/>
          </a:prstGeom>
          <a:noFill/>
        </p:spPr>
        <p:txBody>
          <a:bodyPr wrap="square" rtlCol="0">
            <a:spAutoFit/>
          </a:bodyPr>
          <a:lstStyle/>
          <a:p>
            <a:r>
              <a:rPr lang="en-US" sz="2400" b="1" dirty="0" err="1" smtClean="0">
                <a:solidFill>
                  <a:schemeClr val="accent4">
                    <a:lumMod val="75000"/>
                  </a:schemeClr>
                </a:solidFill>
                <a:latin typeface="Garamond" pitchFamily="18" charset="0"/>
                <a:cs typeface="Times New Roman" pitchFamily="18" charset="0"/>
              </a:rPr>
              <a:t>NutriGene</a:t>
            </a:r>
            <a:endParaRPr lang="en-US" sz="2400" b="1" dirty="0">
              <a:solidFill>
                <a:schemeClr val="accent4">
                  <a:lumMod val="75000"/>
                </a:schemeClr>
              </a:solidFill>
              <a:latin typeface="Garamond" pitchFamily="18" charset="0"/>
              <a:cs typeface="Times New Roman" pitchFamily="18" charset="0"/>
            </a:endParaRPr>
          </a:p>
        </p:txBody>
      </p:sp>
      <p:sp>
        <p:nvSpPr>
          <p:cNvPr id="10" name="Up-Down Arrow 9"/>
          <p:cNvSpPr/>
          <p:nvPr/>
        </p:nvSpPr>
        <p:spPr>
          <a:xfrm rot="3405576">
            <a:off x="3270828" y="1708287"/>
            <a:ext cx="426447" cy="3692782"/>
          </a:xfrm>
          <a:prstGeom prst="upDownArrow">
            <a:avLst>
              <a:gd name="adj1" fmla="val 55927"/>
              <a:gd name="adj2" fmla="val 45940"/>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2" name="Up-Down Arrow 11"/>
          <p:cNvSpPr/>
          <p:nvPr/>
        </p:nvSpPr>
        <p:spPr>
          <a:xfrm rot="18194424" flipH="1">
            <a:off x="8726603" y="1711062"/>
            <a:ext cx="426447" cy="3692782"/>
          </a:xfrm>
          <a:prstGeom prst="upDownArrow">
            <a:avLst>
              <a:gd name="adj1" fmla="val 55927"/>
              <a:gd name="adj2" fmla="val 45940"/>
            </a:avLst>
          </a:prstGeom>
          <a:solidFill>
            <a:schemeClr val="bg1">
              <a:lumMod val="85000"/>
            </a:schemeClr>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1" name="TextBox 10"/>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8"/>
              </a:rPr>
              <a:t>http://genomeinformatics.dtu.ac.in/</a:t>
            </a:r>
            <a:endParaRPr lang="en-US" sz="2400" dirty="0">
              <a:solidFill>
                <a:srgbClr val="000066"/>
              </a:solidFill>
              <a:latin typeface="Garamond" pitchFamily="18" charset="0"/>
            </a:endParaRPr>
          </a:p>
        </p:txBody>
      </p:sp>
      <p:pic>
        <p:nvPicPr>
          <p:cNvPr id="13" name="Picture 2" descr="http://www.asesdtu.com/home/static/static-only/DTU_official_logo.png"/>
          <p:cNvPicPr>
            <a:picLocks noChangeAspect="1" noChangeArrowheads="1"/>
          </p:cNvPicPr>
          <p:nvPr/>
        </p:nvPicPr>
        <p:blipFill>
          <a:blip r:embed="rId9"/>
          <a:srcRect/>
          <a:stretch>
            <a:fillRect/>
          </a:stretch>
        </p:blipFill>
        <p:spPr bwMode="auto">
          <a:xfrm>
            <a:off x="10716178" y="8432"/>
            <a:ext cx="1432281" cy="1427508"/>
          </a:xfrm>
          <a:prstGeom prst="rect">
            <a:avLst/>
          </a:prstGeom>
          <a:noFill/>
        </p:spPr>
      </p:pic>
    </p:spTree>
    <p:extLst>
      <p:ext uri="{BB962C8B-B14F-4D97-AF65-F5344CB8AC3E}">
        <p14:creationId xmlns:p14="http://schemas.microsoft.com/office/powerpoint/2010/main" val="28632968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A50021"/>
                </a:solidFill>
                <a:latin typeface="Garamond" pitchFamily="18" charset="0"/>
                <a:cs typeface="Times New Roman" pitchFamily="18" charset="0"/>
              </a:rPr>
              <a:t>Conclusion </a:t>
            </a:r>
            <a:r>
              <a:rPr lang="en-US" sz="2800" dirty="0" smtClean="0">
                <a:solidFill>
                  <a:srgbClr val="A50021"/>
                </a:solidFill>
                <a:latin typeface="Garamond" pitchFamily="18" charset="0"/>
                <a:cs typeface="Times New Roman" pitchFamily="18" charset="0"/>
              </a:rPr>
              <a:t>(Connecting the Dots)</a:t>
            </a:r>
            <a:endParaRPr lang="en-US" sz="2800" dirty="0">
              <a:solidFill>
                <a:srgbClr val="A50021"/>
              </a:solidFill>
              <a:latin typeface="Garamond" pitchFamily="18" charset="0"/>
              <a:cs typeface="Times New Roman" pitchFamily="18" charset="0"/>
            </a:endParaRPr>
          </a:p>
        </p:txBody>
      </p:sp>
      <p:sp>
        <p:nvSpPr>
          <p:cNvPr id="4" name="Content Placeholder 2"/>
          <p:cNvSpPr>
            <a:spLocks noGrp="1"/>
          </p:cNvSpPr>
          <p:nvPr>
            <p:ph idx="1"/>
          </p:nvPr>
        </p:nvSpPr>
        <p:spPr>
          <a:xfrm>
            <a:off x="1097280" y="2043106"/>
            <a:ext cx="10058400" cy="4372186"/>
          </a:xfrm>
        </p:spPr>
        <p:txBody>
          <a:bodyPr>
            <a:normAutofit/>
          </a:bodyPr>
          <a:lstStyle/>
          <a:p>
            <a:pPr algn="just">
              <a:lnSpc>
                <a:spcPct val="110000"/>
              </a:lnSpc>
              <a:buClrTx/>
              <a:buNone/>
            </a:pPr>
            <a:r>
              <a:rPr lang="en-US" sz="2400" dirty="0" smtClean="0">
                <a:solidFill>
                  <a:srgbClr val="000066"/>
                </a:solidFill>
                <a:latin typeface="Garamond" pitchFamily="18" charset="0"/>
                <a:cs typeface="Times New Roman" pitchFamily="18" charset="0"/>
              </a:rPr>
              <a:t>We believe that by using holistic approach we can better understand the biology of aging and ARDs and can achieve our rationale of personalized nutrition and medicine, and eventually healthy aging.</a:t>
            </a:r>
          </a:p>
        </p:txBody>
      </p:sp>
      <p:sp>
        <p:nvSpPr>
          <p:cNvPr id="5" name="TextBox 4"/>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6"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A50021"/>
                </a:solidFill>
                <a:latin typeface="Garamond" pitchFamily="18" charset="0"/>
                <a:cs typeface="Times New Roman" pitchFamily="18" charset="0"/>
              </a:rPr>
              <a:t>Acknowledgement</a:t>
            </a:r>
            <a:endParaRPr lang="en-US" b="1" dirty="0">
              <a:solidFill>
                <a:srgbClr val="A50021"/>
              </a:solidFill>
              <a:latin typeface="Garamond" pitchFamily="18" charset="0"/>
              <a:cs typeface="Times New Roman" pitchFamily="18" charset="0"/>
            </a:endParaRPr>
          </a:p>
        </p:txBody>
      </p:sp>
      <p:sp>
        <p:nvSpPr>
          <p:cNvPr id="3" name="Content Placeholder 2"/>
          <p:cNvSpPr>
            <a:spLocks noGrp="1"/>
          </p:cNvSpPr>
          <p:nvPr>
            <p:ph idx="1"/>
          </p:nvPr>
        </p:nvSpPr>
        <p:spPr>
          <a:xfrm>
            <a:off x="1079695" y="1993695"/>
            <a:ext cx="5936925" cy="2547825"/>
          </a:xfrm>
        </p:spPr>
        <p:txBody>
          <a:bodyPr>
            <a:noAutofit/>
          </a:bodyPr>
          <a:lstStyle/>
          <a:p>
            <a:pPr algn="just">
              <a:lnSpc>
                <a:spcPct val="150000"/>
              </a:lnSpc>
              <a:buClrTx/>
              <a:buFont typeface="Wingdings" pitchFamily="2" charset="2"/>
              <a:buChar char="§"/>
            </a:pPr>
            <a:r>
              <a:rPr lang="en-US" sz="2400" dirty="0" smtClean="0">
                <a:solidFill>
                  <a:srgbClr val="000066"/>
                </a:solidFill>
                <a:latin typeface="Garamond" pitchFamily="18" charset="0"/>
                <a:cs typeface="Times New Roman" pitchFamily="18" charset="0"/>
              </a:rPr>
              <a:t>  The study has been funded by SERB under OYS scheme</a:t>
            </a:r>
          </a:p>
          <a:p>
            <a:pPr algn="just">
              <a:lnSpc>
                <a:spcPct val="150000"/>
              </a:lnSpc>
              <a:buClrTx/>
              <a:buNone/>
            </a:pPr>
            <a:endParaRPr lang="en-US" sz="2400" dirty="0" smtClean="0">
              <a:solidFill>
                <a:srgbClr val="000066"/>
              </a:solidFill>
              <a:latin typeface="Garamond" pitchFamily="18" charset="0"/>
              <a:cs typeface="Times New Roman" pitchFamily="18" charset="0"/>
            </a:endParaRPr>
          </a:p>
          <a:p>
            <a:pPr algn="just">
              <a:lnSpc>
                <a:spcPct val="150000"/>
              </a:lnSpc>
              <a:buClrTx/>
              <a:buFont typeface="Wingdings" pitchFamily="2" charset="2"/>
              <a:buChar char="§"/>
            </a:pPr>
            <a:r>
              <a:rPr lang="en-US" sz="2400" dirty="0" smtClean="0">
                <a:solidFill>
                  <a:srgbClr val="000066"/>
                </a:solidFill>
                <a:latin typeface="Garamond" pitchFamily="18" charset="0"/>
                <a:cs typeface="Times New Roman" pitchFamily="18" charset="0"/>
              </a:rPr>
              <a:t>  Financial support from Council of Scientific &amp; Industrial Research (CSIR)-Open Source Drug Discovery (OSDD) is acknowledged.</a:t>
            </a:r>
          </a:p>
          <a:p>
            <a:pPr algn="just">
              <a:lnSpc>
                <a:spcPct val="150000"/>
              </a:lnSpc>
              <a:buClrTx/>
              <a:buFont typeface="Wingdings" pitchFamily="2" charset="2"/>
              <a:buChar char="§"/>
            </a:pPr>
            <a:endParaRPr lang="en-US" sz="2400" dirty="0" smtClean="0">
              <a:solidFill>
                <a:srgbClr val="000066"/>
              </a:solidFill>
              <a:latin typeface="Garamond" pitchFamily="18" charset="0"/>
              <a:cs typeface="Times New Roman" pitchFamily="18" charset="0"/>
            </a:endParaRPr>
          </a:p>
          <a:p>
            <a:pPr algn="just">
              <a:lnSpc>
                <a:spcPct val="150000"/>
              </a:lnSpc>
              <a:buClrTx/>
              <a:buFont typeface="Wingdings" pitchFamily="2" charset="2"/>
              <a:buChar char="§"/>
            </a:pPr>
            <a:endParaRPr lang="en-US" sz="2400" dirty="0" smtClean="0">
              <a:solidFill>
                <a:srgbClr val="000066"/>
              </a:solidFill>
              <a:latin typeface="Garamond" pitchFamily="18" charset="0"/>
              <a:cs typeface="Times New Roman" pitchFamily="18" charset="0"/>
            </a:endParaRPr>
          </a:p>
          <a:p>
            <a:pPr algn="just">
              <a:lnSpc>
                <a:spcPct val="150000"/>
              </a:lnSpc>
              <a:buClrTx/>
              <a:buFont typeface="Wingdings" pitchFamily="2" charset="2"/>
              <a:buChar char="§"/>
            </a:pPr>
            <a:endParaRPr lang="en-US" sz="2400" dirty="0">
              <a:solidFill>
                <a:srgbClr val="000066"/>
              </a:solidFill>
              <a:latin typeface="Garamond" pitchFamily="18" charset="0"/>
              <a:cs typeface="Times New Roman" pitchFamily="18" charset="0"/>
            </a:endParaRPr>
          </a:p>
        </p:txBody>
      </p:sp>
      <p:sp>
        <p:nvSpPr>
          <p:cNvPr id="4" name="TextBox 3"/>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3"/>
              </a:rPr>
              <a:t>http://genomeinformatics.dtu.ac.in/</a:t>
            </a:r>
            <a:endParaRPr lang="en-US" sz="2400" dirty="0">
              <a:solidFill>
                <a:srgbClr val="000066"/>
              </a:solidFill>
              <a:latin typeface="Garamond" pitchFamily="18" charset="0"/>
            </a:endParaRPr>
          </a:p>
        </p:txBody>
      </p:sp>
      <p:pic>
        <p:nvPicPr>
          <p:cNvPr id="5" name="Picture 2" descr="http://www.asesdtu.com/home/static/static-only/DTU_official_logo.png"/>
          <p:cNvPicPr>
            <a:picLocks noChangeAspect="1" noChangeArrowheads="1"/>
          </p:cNvPicPr>
          <p:nvPr/>
        </p:nvPicPr>
        <p:blipFill>
          <a:blip r:embed="rId4"/>
          <a:srcRect/>
          <a:stretch>
            <a:fillRect/>
          </a:stretch>
        </p:blipFill>
        <p:spPr bwMode="auto">
          <a:xfrm>
            <a:off x="10716178" y="8432"/>
            <a:ext cx="1432281" cy="1427508"/>
          </a:xfrm>
          <a:prstGeom prst="rect">
            <a:avLst/>
          </a:prstGeom>
          <a:noFill/>
        </p:spPr>
      </p:pic>
      <p:pic>
        <p:nvPicPr>
          <p:cNvPr id="2050" name="Picture 2"/>
          <p:cNvPicPr>
            <a:picLocks noChangeAspect="1" noChangeArrowheads="1"/>
          </p:cNvPicPr>
          <p:nvPr/>
        </p:nvPicPr>
        <p:blipFill>
          <a:blip r:embed="rId5"/>
          <a:srcRect l="12621" t="11990" r="35602" b="74745"/>
          <a:stretch>
            <a:fillRect/>
          </a:stretch>
        </p:blipFill>
        <p:spPr bwMode="auto">
          <a:xfrm>
            <a:off x="7203232" y="2090057"/>
            <a:ext cx="4441371" cy="1362270"/>
          </a:xfrm>
          <a:prstGeom prst="rect">
            <a:avLst/>
          </a:prstGeom>
          <a:noFill/>
          <a:ln w="9525">
            <a:noFill/>
            <a:miter lim="800000"/>
            <a:headEnd/>
            <a:tailEnd/>
          </a:ln>
          <a:effectLst/>
        </p:spPr>
      </p:pic>
      <p:pic>
        <p:nvPicPr>
          <p:cNvPr id="2051" name="Picture 3"/>
          <p:cNvPicPr>
            <a:picLocks noChangeAspect="1" noChangeArrowheads="1"/>
          </p:cNvPicPr>
          <p:nvPr/>
        </p:nvPicPr>
        <p:blipFill>
          <a:blip r:embed="rId6"/>
          <a:srcRect l="8455" t="9503" r="67737" b="79017"/>
          <a:stretch>
            <a:fillRect/>
          </a:stretch>
        </p:blipFill>
        <p:spPr bwMode="auto">
          <a:xfrm>
            <a:off x="7371183" y="4086808"/>
            <a:ext cx="4199193" cy="11383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A50021"/>
                </a:solidFill>
                <a:latin typeface="Times New Roman" pitchFamily="18" charset="0"/>
                <a:cs typeface="Times New Roman" pitchFamily="18" charset="0"/>
              </a:rPr>
              <a:t>Team</a:t>
            </a:r>
            <a:endParaRPr lang="en-US" b="1" dirty="0">
              <a:solidFill>
                <a:srgbClr val="A50021"/>
              </a:solidFill>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6996" y="4110600"/>
            <a:ext cx="1384300" cy="1643333"/>
          </a:xfrm>
          <a:prstGeom prst="rect">
            <a:avLst/>
          </a:prstGeom>
          <a:ln w="88900" cap="sq" cmpd="thickThin">
            <a:solidFill>
              <a:srgbClr val="000000"/>
            </a:solidFill>
            <a:prstDash val="solid"/>
            <a:miter lim="800000"/>
          </a:ln>
          <a:effectLst>
            <a:innerShdw blurRad="76200">
              <a:srgbClr val="000000"/>
            </a:innerShdw>
          </a:effectLst>
        </p:spPr>
      </p:pic>
      <p:sp>
        <p:nvSpPr>
          <p:cNvPr id="10" name="Rectangle 9"/>
          <p:cNvSpPr/>
          <p:nvPr/>
        </p:nvSpPr>
        <p:spPr>
          <a:xfrm>
            <a:off x="342610" y="5886595"/>
            <a:ext cx="2691327" cy="369332"/>
          </a:xfrm>
          <a:prstGeom prst="rect">
            <a:avLst/>
          </a:prstGeom>
        </p:spPr>
        <p:txBody>
          <a:bodyPr wrap="square">
            <a:spAutoFit/>
          </a:bodyPr>
          <a:lstStyle/>
          <a:p>
            <a:r>
              <a:rPr lang="en-US" b="1" dirty="0" err="1" smtClean="0">
                <a:solidFill>
                  <a:srgbClr val="000066"/>
                </a:solidFill>
                <a:latin typeface="Times New Roman" pitchFamily="18" charset="0"/>
                <a:cs typeface="Times New Roman" pitchFamily="18" charset="0"/>
              </a:rPr>
              <a:t>Isha</a:t>
            </a:r>
            <a:r>
              <a:rPr lang="en-US" b="1" dirty="0" smtClean="0">
                <a:solidFill>
                  <a:srgbClr val="000066"/>
                </a:solidFill>
                <a:latin typeface="Times New Roman" pitchFamily="18" charset="0"/>
                <a:cs typeface="Times New Roman" pitchFamily="18" charset="0"/>
              </a:rPr>
              <a:t> </a:t>
            </a:r>
            <a:r>
              <a:rPr lang="en-US" b="1" dirty="0" err="1" smtClean="0">
                <a:solidFill>
                  <a:srgbClr val="000066"/>
                </a:solidFill>
                <a:latin typeface="Times New Roman" pitchFamily="18" charset="0"/>
                <a:cs typeface="Times New Roman" pitchFamily="18" charset="0"/>
              </a:rPr>
              <a:t>Srivastava</a:t>
            </a:r>
            <a:r>
              <a:rPr lang="en-US" b="1" dirty="0" smtClean="0">
                <a:solidFill>
                  <a:srgbClr val="000066"/>
                </a:solidFill>
                <a:latin typeface="Times New Roman" pitchFamily="18" charset="0"/>
                <a:cs typeface="Times New Roman" pitchFamily="18" charset="0"/>
              </a:rPr>
              <a:t> </a:t>
            </a:r>
          </a:p>
        </p:txBody>
      </p:sp>
      <p:sp>
        <p:nvSpPr>
          <p:cNvPr id="13" name="TextBox 12"/>
          <p:cNvSpPr txBox="1"/>
          <p:nvPr/>
        </p:nvSpPr>
        <p:spPr>
          <a:xfrm>
            <a:off x="7563394" y="6396335"/>
            <a:ext cx="4576354" cy="461665"/>
          </a:xfrm>
          <a:prstGeom prst="rect">
            <a:avLst/>
          </a:prstGeom>
          <a:solidFill>
            <a:srgbClr val="000066"/>
          </a:solidFill>
        </p:spPr>
        <p:txBody>
          <a:bodyPr wrap="square" rtlCol="0">
            <a:spAutoFit/>
          </a:bodyPr>
          <a:lstStyle/>
          <a:p>
            <a:pPr algn="r"/>
            <a:r>
              <a:rPr lang="en-US" sz="2400" dirty="0" smtClean="0">
                <a:solidFill>
                  <a:srgbClr val="000066"/>
                </a:solidFill>
                <a:latin typeface="Garamond" pitchFamily="18" charset="0"/>
                <a:hlinkClick r:id="rId4"/>
              </a:rPr>
              <a:t>http://genomeinformatics.dtu.ac.in/</a:t>
            </a:r>
            <a:endParaRPr lang="en-US" sz="2400" dirty="0">
              <a:solidFill>
                <a:srgbClr val="000066"/>
              </a:solidFill>
              <a:latin typeface="Garamond" pitchFamily="18" charset="0"/>
            </a:endParaRPr>
          </a:p>
        </p:txBody>
      </p:sp>
      <p:pic>
        <p:nvPicPr>
          <p:cNvPr id="14" name="Picture 2" descr="http://www.asesdtu.com/home/static/static-only/DTU_official_logo.png"/>
          <p:cNvPicPr>
            <a:picLocks noChangeAspect="1" noChangeArrowheads="1"/>
          </p:cNvPicPr>
          <p:nvPr/>
        </p:nvPicPr>
        <p:blipFill>
          <a:blip r:embed="rId5"/>
          <a:srcRect/>
          <a:stretch>
            <a:fillRect/>
          </a:stretch>
        </p:blipFill>
        <p:spPr bwMode="auto">
          <a:xfrm>
            <a:off x="10716178" y="8432"/>
            <a:ext cx="1432281" cy="1427508"/>
          </a:xfrm>
          <a:prstGeom prst="rect">
            <a:avLst/>
          </a:prstGeom>
          <a:noFill/>
        </p:spPr>
      </p:pic>
      <p:grpSp>
        <p:nvGrpSpPr>
          <p:cNvPr id="18" name="Group 17"/>
          <p:cNvGrpSpPr/>
          <p:nvPr/>
        </p:nvGrpSpPr>
        <p:grpSpPr>
          <a:xfrm>
            <a:off x="7249808" y="1848319"/>
            <a:ext cx="4618709" cy="4415245"/>
            <a:chOff x="5439691" y="1848319"/>
            <a:chExt cx="4618709" cy="4415245"/>
          </a:xfrm>
        </p:grpSpPr>
        <p:pic>
          <p:nvPicPr>
            <p:cNvPr id="5" name="Picture 4"/>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5817649" y="4155295"/>
              <a:ext cx="1380744" cy="16459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26" name="Picture 2" descr="http://genomeinformatics.dtu.ac.in/images/Navneet.jpg"/>
            <p:cNvPicPr>
              <a:picLocks noChangeArrowheads="1"/>
            </p:cNvPicPr>
            <p:nvPr/>
          </p:nvPicPr>
          <p:blipFill>
            <a:blip r:embed="rId7" cstate="print"/>
            <a:srcRect/>
            <a:stretch>
              <a:fillRect/>
            </a:stretch>
          </p:blipFill>
          <p:spPr bwMode="auto">
            <a:xfrm>
              <a:off x="8306423" y="4169393"/>
              <a:ext cx="1380744" cy="16459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Rectangle 5"/>
            <p:cNvSpPr/>
            <p:nvPr/>
          </p:nvSpPr>
          <p:spPr>
            <a:xfrm>
              <a:off x="7968344" y="5879754"/>
              <a:ext cx="2090056" cy="369332"/>
            </a:xfrm>
            <a:prstGeom prst="rect">
              <a:avLst/>
            </a:prstGeom>
          </p:spPr>
          <p:txBody>
            <a:bodyPr wrap="square">
              <a:spAutoFit/>
            </a:bodyPr>
            <a:lstStyle/>
            <a:p>
              <a:pPr algn="ctr"/>
              <a:r>
                <a:rPr lang="en-US" b="1" dirty="0" err="1" smtClean="0">
                  <a:solidFill>
                    <a:srgbClr val="000066"/>
                  </a:solidFill>
                  <a:latin typeface="Times New Roman" pitchFamily="18" charset="0"/>
                  <a:cs typeface="Times New Roman" pitchFamily="18" charset="0"/>
                </a:rPr>
                <a:t>Navneet</a:t>
              </a:r>
              <a:r>
                <a:rPr lang="en-US" b="1" dirty="0" smtClean="0">
                  <a:solidFill>
                    <a:srgbClr val="000066"/>
                  </a:solidFill>
                  <a:latin typeface="Times New Roman" pitchFamily="18" charset="0"/>
                  <a:cs typeface="Times New Roman" pitchFamily="18" charset="0"/>
                </a:rPr>
                <a:t> </a:t>
              </a:r>
              <a:r>
                <a:rPr lang="en-US" b="1" dirty="0" err="1" smtClean="0">
                  <a:solidFill>
                    <a:srgbClr val="000066"/>
                  </a:solidFill>
                  <a:latin typeface="Times New Roman" pitchFamily="18" charset="0"/>
                  <a:cs typeface="Times New Roman" pitchFamily="18" charset="0"/>
                </a:rPr>
                <a:t>Kaur</a:t>
              </a:r>
              <a:r>
                <a:rPr lang="en-US" b="1" dirty="0" smtClean="0">
                  <a:solidFill>
                    <a:srgbClr val="000066"/>
                  </a:solidFill>
                  <a:latin typeface="Times New Roman" pitchFamily="18" charset="0"/>
                  <a:cs typeface="Times New Roman" pitchFamily="18" charset="0"/>
                </a:rPr>
                <a:t> </a:t>
              </a:r>
              <a:r>
                <a:rPr lang="en-US" b="1" dirty="0" err="1" smtClean="0">
                  <a:solidFill>
                    <a:srgbClr val="000066"/>
                  </a:solidFill>
                  <a:latin typeface="Times New Roman" pitchFamily="18" charset="0"/>
                  <a:cs typeface="Times New Roman" pitchFamily="18" charset="0"/>
                </a:rPr>
                <a:t>Soni</a:t>
              </a:r>
              <a:r>
                <a:rPr lang="en-US" b="1" dirty="0" smtClean="0">
                  <a:solidFill>
                    <a:srgbClr val="000066"/>
                  </a:solidFill>
                  <a:latin typeface="Times New Roman" pitchFamily="18" charset="0"/>
                  <a:cs typeface="Times New Roman" pitchFamily="18" charset="0"/>
                </a:rPr>
                <a:t> </a:t>
              </a:r>
            </a:p>
          </p:txBody>
        </p:sp>
        <p:pic>
          <p:nvPicPr>
            <p:cNvPr id="1028" name="Picture 4" descr="http://genomeinformatics.dtu.ac.in/images/Nitin.jpg"/>
            <p:cNvPicPr>
              <a:picLocks noChangeArrowheads="1"/>
            </p:cNvPicPr>
            <p:nvPr/>
          </p:nvPicPr>
          <p:blipFill>
            <a:blip r:embed="rId8"/>
            <a:srcRect/>
            <a:stretch>
              <a:fillRect/>
            </a:stretch>
          </p:blipFill>
          <p:spPr bwMode="auto">
            <a:xfrm>
              <a:off x="5810003" y="1884783"/>
              <a:ext cx="1411891" cy="167950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descr="photo_pooja1"/>
            <p:cNvPicPr>
              <a:picLocks noChangeAspect="1" noChangeArrowheads="1"/>
            </p:cNvPicPr>
            <p:nvPr/>
          </p:nvPicPr>
          <p:blipFill>
            <a:blip r:embed="rId9"/>
            <a:srcRect/>
            <a:stretch>
              <a:fillRect/>
            </a:stretch>
          </p:blipFill>
          <p:spPr bwMode="auto">
            <a:xfrm>
              <a:off x="8344142" y="1848319"/>
              <a:ext cx="1342922" cy="167865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5" name="Rectangle 14"/>
            <p:cNvSpPr/>
            <p:nvPr/>
          </p:nvSpPr>
          <p:spPr>
            <a:xfrm>
              <a:off x="5439691" y="5894232"/>
              <a:ext cx="2469587" cy="369332"/>
            </a:xfrm>
            <a:prstGeom prst="rect">
              <a:avLst/>
            </a:prstGeom>
          </p:spPr>
          <p:txBody>
            <a:bodyPr wrap="none">
              <a:spAutoFit/>
            </a:bodyPr>
            <a:lstStyle/>
            <a:p>
              <a:r>
                <a:rPr lang="en-US" b="1" dirty="0" err="1" smtClean="0">
                  <a:solidFill>
                    <a:srgbClr val="000066"/>
                  </a:solidFill>
                  <a:latin typeface="Times New Roman" pitchFamily="18" charset="0"/>
                  <a:cs typeface="Times New Roman" pitchFamily="18" charset="0"/>
                </a:rPr>
                <a:t>Lokesh</a:t>
              </a:r>
              <a:r>
                <a:rPr lang="en-US" b="1" dirty="0" smtClean="0">
                  <a:solidFill>
                    <a:srgbClr val="000066"/>
                  </a:solidFill>
                  <a:latin typeface="Times New Roman" pitchFamily="18" charset="0"/>
                  <a:cs typeface="Times New Roman" pitchFamily="18" charset="0"/>
                </a:rPr>
                <a:t> Kumar </a:t>
              </a:r>
              <a:r>
                <a:rPr lang="en-US" b="1" dirty="0" err="1" smtClean="0">
                  <a:solidFill>
                    <a:srgbClr val="000066"/>
                  </a:solidFill>
                  <a:latin typeface="Times New Roman" pitchFamily="18" charset="0"/>
                  <a:cs typeface="Times New Roman" pitchFamily="18" charset="0"/>
                </a:rPr>
                <a:t>Gahlot</a:t>
              </a:r>
              <a:r>
                <a:rPr lang="en-US" b="1" dirty="0" smtClean="0">
                  <a:solidFill>
                    <a:srgbClr val="000066"/>
                  </a:solidFill>
                  <a:latin typeface="Times New Roman" pitchFamily="18" charset="0"/>
                  <a:cs typeface="Times New Roman" pitchFamily="18" charset="0"/>
                </a:rPr>
                <a:t> </a:t>
              </a:r>
            </a:p>
          </p:txBody>
        </p:sp>
        <p:sp>
          <p:nvSpPr>
            <p:cNvPr id="16" name="Rectangle 15"/>
            <p:cNvSpPr/>
            <p:nvPr/>
          </p:nvSpPr>
          <p:spPr>
            <a:xfrm>
              <a:off x="5735474" y="3654880"/>
              <a:ext cx="1616789" cy="369332"/>
            </a:xfrm>
            <a:prstGeom prst="rect">
              <a:avLst/>
            </a:prstGeom>
          </p:spPr>
          <p:txBody>
            <a:bodyPr wrap="none">
              <a:spAutoFit/>
            </a:bodyPr>
            <a:lstStyle/>
            <a:p>
              <a:r>
                <a:rPr lang="en-US" b="1" dirty="0" err="1" smtClean="0">
                  <a:solidFill>
                    <a:srgbClr val="000066"/>
                  </a:solidFill>
                  <a:latin typeface="Times New Roman" pitchFamily="18" charset="0"/>
                  <a:cs typeface="Times New Roman" pitchFamily="18" charset="0"/>
                </a:rPr>
                <a:t>Nitin</a:t>
              </a:r>
              <a:r>
                <a:rPr lang="en-US" b="1" dirty="0" smtClean="0">
                  <a:solidFill>
                    <a:srgbClr val="000066"/>
                  </a:solidFill>
                  <a:latin typeface="Times New Roman" pitchFamily="18" charset="0"/>
                  <a:cs typeface="Times New Roman" pitchFamily="18" charset="0"/>
                </a:rPr>
                <a:t> </a:t>
              </a:r>
              <a:r>
                <a:rPr lang="en-US" b="1" dirty="0" err="1" smtClean="0">
                  <a:solidFill>
                    <a:srgbClr val="000066"/>
                  </a:solidFill>
                  <a:latin typeface="Times New Roman" pitchFamily="18" charset="0"/>
                  <a:cs typeface="Times New Roman" pitchFamily="18" charset="0"/>
                </a:rPr>
                <a:t>Thukral</a:t>
              </a:r>
              <a:r>
                <a:rPr lang="en-US" b="1" dirty="0" smtClean="0">
                  <a:solidFill>
                    <a:srgbClr val="000066"/>
                  </a:solidFill>
                  <a:latin typeface="Times New Roman" pitchFamily="18" charset="0"/>
                  <a:cs typeface="Times New Roman" pitchFamily="18" charset="0"/>
                </a:rPr>
                <a:t> </a:t>
              </a:r>
            </a:p>
          </p:txBody>
        </p:sp>
        <p:sp>
          <p:nvSpPr>
            <p:cNvPr id="17" name="Rectangle 16"/>
            <p:cNvSpPr/>
            <p:nvPr/>
          </p:nvSpPr>
          <p:spPr>
            <a:xfrm>
              <a:off x="8210978" y="3598897"/>
              <a:ext cx="1704313" cy="369332"/>
            </a:xfrm>
            <a:prstGeom prst="rect">
              <a:avLst/>
            </a:prstGeom>
          </p:spPr>
          <p:txBody>
            <a:bodyPr wrap="none">
              <a:spAutoFit/>
            </a:bodyPr>
            <a:lstStyle/>
            <a:p>
              <a:r>
                <a:rPr lang="en-US" b="1" dirty="0" err="1" smtClean="0">
                  <a:solidFill>
                    <a:srgbClr val="000066"/>
                  </a:solidFill>
                  <a:latin typeface="Times New Roman" pitchFamily="18" charset="0"/>
                  <a:cs typeface="Times New Roman" pitchFamily="18" charset="0"/>
                </a:rPr>
                <a:t>Pooja</a:t>
              </a:r>
              <a:r>
                <a:rPr lang="en-US" b="1" dirty="0" smtClean="0">
                  <a:solidFill>
                    <a:srgbClr val="000066"/>
                  </a:solidFill>
                  <a:latin typeface="Times New Roman" pitchFamily="18" charset="0"/>
                  <a:cs typeface="Times New Roman" pitchFamily="18" charset="0"/>
                </a:rPr>
                <a:t> </a:t>
              </a:r>
              <a:r>
                <a:rPr lang="en-US" b="1" dirty="0" err="1" smtClean="0">
                  <a:solidFill>
                    <a:srgbClr val="000066"/>
                  </a:solidFill>
                  <a:latin typeface="Times New Roman" pitchFamily="18" charset="0"/>
                  <a:cs typeface="Times New Roman" pitchFamily="18" charset="0"/>
                </a:rPr>
                <a:t>Khurana</a:t>
              </a:r>
              <a:endParaRPr lang="en-US" b="1" dirty="0" smtClean="0">
                <a:solidFill>
                  <a:srgbClr val="000066"/>
                </a:solidFill>
                <a:latin typeface="Times New Roman" pitchFamily="18" charset="0"/>
                <a:cs typeface="Times New Roman" pitchFamily="18" charset="0"/>
              </a:endParaRPr>
            </a:p>
          </p:txBody>
        </p:sp>
      </p:grpSp>
      <p:pic>
        <p:nvPicPr>
          <p:cNvPr id="7" name="Picture 2"/>
          <p:cNvPicPr>
            <a:picLocks noChangeAspect="1" noChangeArrowheads="1"/>
          </p:cNvPicPr>
          <p:nvPr/>
        </p:nvPicPr>
        <p:blipFill>
          <a:blip r:embed="rId10" cstate="print"/>
          <a:srcRect/>
          <a:stretch>
            <a:fillRect/>
          </a:stretch>
        </p:blipFill>
        <p:spPr bwMode="auto">
          <a:xfrm>
            <a:off x="2487386" y="4104065"/>
            <a:ext cx="1468794" cy="1680916"/>
          </a:xfrm>
          <a:prstGeom prst="rect">
            <a:avLst/>
          </a:prstGeom>
          <a:ln w="88900" cap="sq" cmpd="thickThin">
            <a:solidFill>
              <a:srgbClr val="000000"/>
            </a:solidFill>
            <a:prstDash val="solid"/>
            <a:miter lim="800000"/>
          </a:ln>
          <a:effectLst>
            <a:innerShdw blurRad="76200">
              <a:srgbClr val="000000"/>
            </a:innerShdw>
          </a:effectLst>
        </p:spPr>
      </p:pic>
      <p:sp>
        <p:nvSpPr>
          <p:cNvPr id="20" name="Rectangle 19"/>
          <p:cNvSpPr/>
          <p:nvPr/>
        </p:nvSpPr>
        <p:spPr>
          <a:xfrm>
            <a:off x="2323810" y="5908368"/>
            <a:ext cx="2691327" cy="369332"/>
          </a:xfrm>
          <a:prstGeom prst="rect">
            <a:avLst/>
          </a:prstGeom>
        </p:spPr>
        <p:txBody>
          <a:bodyPr wrap="square">
            <a:spAutoFit/>
          </a:bodyPr>
          <a:lstStyle/>
          <a:p>
            <a:r>
              <a:rPr lang="en-US" b="1" dirty="0" err="1" smtClean="0">
                <a:solidFill>
                  <a:srgbClr val="000066"/>
                </a:solidFill>
                <a:latin typeface="Times New Roman" pitchFamily="18" charset="0"/>
                <a:cs typeface="Times New Roman" pitchFamily="18" charset="0"/>
              </a:rPr>
              <a:t>Lalita</a:t>
            </a:r>
            <a:r>
              <a:rPr lang="en-US" b="1" dirty="0" smtClean="0">
                <a:solidFill>
                  <a:srgbClr val="000066"/>
                </a:solidFill>
                <a:latin typeface="Times New Roman" pitchFamily="18" charset="0"/>
                <a:cs typeface="Times New Roman" pitchFamily="18" charset="0"/>
              </a:rPr>
              <a:t> </a:t>
            </a:r>
            <a:r>
              <a:rPr lang="en-US" b="1" dirty="0" err="1" smtClean="0">
                <a:solidFill>
                  <a:srgbClr val="000066"/>
                </a:solidFill>
                <a:latin typeface="Times New Roman" pitchFamily="18" charset="0"/>
                <a:cs typeface="Times New Roman" pitchFamily="18" charset="0"/>
              </a:rPr>
              <a:t>Mehra</a:t>
            </a:r>
            <a:endParaRPr lang="en-US" b="1" dirty="0" smtClean="0">
              <a:solidFill>
                <a:srgbClr val="000066"/>
              </a:solidFill>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11" cstate="print"/>
          <a:srcRect/>
          <a:stretch>
            <a:fillRect/>
          </a:stretch>
        </p:blipFill>
        <p:spPr bwMode="auto">
          <a:xfrm>
            <a:off x="4609323" y="4086809"/>
            <a:ext cx="1498723" cy="1698171"/>
          </a:xfrm>
          <a:prstGeom prst="rect">
            <a:avLst/>
          </a:prstGeom>
          <a:ln w="88900" cap="sq" cmpd="thickThin">
            <a:solidFill>
              <a:srgbClr val="000000"/>
            </a:solidFill>
            <a:prstDash val="solid"/>
            <a:miter lim="800000"/>
          </a:ln>
          <a:effectLst>
            <a:innerShdw blurRad="76200">
              <a:srgbClr val="000000"/>
            </a:innerShdw>
          </a:effectLst>
        </p:spPr>
      </p:pic>
      <p:sp>
        <p:nvSpPr>
          <p:cNvPr id="22" name="Rectangle 21"/>
          <p:cNvSpPr/>
          <p:nvPr/>
        </p:nvSpPr>
        <p:spPr>
          <a:xfrm>
            <a:off x="4528920" y="5911480"/>
            <a:ext cx="2691327" cy="369332"/>
          </a:xfrm>
          <a:prstGeom prst="rect">
            <a:avLst/>
          </a:prstGeom>
        </p:spPr>
        <p:txBody>
          <a:bodyPr wrap="square">
            <a:spAutoFit/>
          </a:bodyPr>
          <a:lstStyle/>
          <a:p>
            <a:r>
              <a:rPr lang="en-US" b="1" dirty="0" err="1" smtClean="0">
                <a:solidFill>
                  <a:srgbClr val="000066"/>
                </a:solidFill>
                <a:latin typeface="Times New Roman" pitchFamily="18" charset="0"/>
                <a:cs typeface="Times New Roman" pitchFamily="18" charset="0"/>
              </a:rPr>
              <a:t>Richa</a:t>
            </a:r>
            <a:r>
              <a:rPr lang="en-US" b="1" dirty="0" smtClean="0">
                <a:solidFill>
                  <a:srgbClr val="000066"/>
                </a:solidFill>
                <a:latin typeface="Times New Roman" pitchFamily="18" charset="0"/>
                <a:cs typeface="Times New Roman" pitchFamily="18" charset="0"/>
              </a:rPr>
              <a:t> </a:t>
            </a:r>
            <a:r>
              <a:rPr lang="en-US" b="1" dirty="0" err="1" smtClean="0">
                <a:solidFill>
                  <a:srgbClr val="000066"/>
                </a:solidFill>
                <a:latin typeface="Times New Roman" pitchFamily="18" charset="0"/>
                <a:cs typeface="Times New Roman" pitchFamily="18" charset="0"/>
              </a:rPr>
              <a:t>Virmani</a:t>
            </a:r>
            <a:endParaRPr lang="en-US" b="1" dirty="0" smtClean="0">
              <a:solidFill>
                <a:srgbClr val="000066"/>
              </a:solidFill>
              <a:latin typeface="Times New Roman" pitchFamily="18" charset="0"/>
              <a:cs typeface="Times New Roman" pitchFamily="18" charset="0"/>
            </a:endParaRPr>
          </a:p>
        </p:txBody>
      </p:sp>
      <p:pic>
        <p:nvPicPr>
          <p:cNvPr id="8" name="Picture 2"/>
          <p:cNvPicPr>
            <a:picLocks noChangeAspect="1" noChangeArrowheads="1"/>
          </p:cNvPicPr>
          <p:nvPr/>
        </p:nvPicPr>
        <p:blipFill>
          <a:blip r:embed="rId12"/>
          <a:srcRect/>
          <a:stretch>
            <a:fillRect/>
          </a:stretch>
        </p:blipFill>
        <p:spPr bwMode="auto">
          <a:xfrm>
            <a:off x="3973284" y="1969438"/>
            <a:ext cx="1371600" cy="1762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Rectangle 20"/>
          <p:cNvSpPr/>
          <p:nvPr/>
        </p:nvSpPr>
        <p:spPr>
          <a:xfrm>
            <a:off x="5384249" y="2400054"/>
            <a:ext cx="2691327" cy="646331"/>
          </a:xfrm>
          <a:prstGeom prst="rect">
            <a:avLst/>
          </a:prstGeom>
        </p:spPr>
        <p:txBody>
          <a:bodyPr wrap="square">
            <a:spAutoFit/>
          </a:bodyPr>
          <a:lstStyle/>
          <a:p>
            <a:r>
              <a:rPr lang="en-US" b="1" dirty="0" smtClean="0">
                <a:solidFill>
                  <a:srgbClr val="000066"/>
                </a:solidFill>
                <a:latin typeface="Times New Roman" pitchFamily="18" charset="0"/>
                <a:cs typeface="Times New Roman" pitchFamily="18" charset="0"/>
              </a:rPr>
              <a:t>Dr </a:t>
            </a:r>
            <a:r>
              <a:rPr lang="en-US" b="1" dirty="0" err="1" smtClean="0">
                <a:solidFill>
                  <a:srgbClr val="000066"/>
                </a:solidFill>
                <a:latin typeface="Times New Roman" pitchFamily="18" charset="0"/>
                <a:cs typeface="Times New Roman" pitchFamily="18" charset="0"/>
              </a:rPr>
              <a:t>Vinod</a:t>
            </a:r>
            <a:r>
              <a:rPr lang="en-US" b="1" dirty="0" smtClean="0">
                <a:solidFill>
                  <a:srgbClr val="000066"/>
                </a:solidFill>
                <a:latin typeface="Times New Roman" pitchFamily="18" charset="0"/>
                <a:cs typeface="Times New Roman" pitchFamily="18" charset="0"/>
              </a:rPr>
              <a:t> </a:t>
            </a:r>
            <a:r>
              <a:rPr lang="en-US" b="1" dirty="0" err="1" smtClean="0">
                <a:solidFill>
                  <a:srgbClr val="000066"/>
                </a:solidFill>
                <a:latin typeface="Times New Roman" pitchFamily="18" charset="0"/>
                <a:cs typeface="Times New Roman" pitchFamily="18" charset="0"/>
              </a:rPr>
              <a:t>Scaria</a:t>
            </a:r>
            <a:r>
              <a:rPr lang="en-US" b="1" dirty="0" smtClean="0">
                <a:solidFill>
                  <a:srgbClr val="000066"/>
                </a:solidFill>
                <a:latin typeface="Times New Roman" pitchFamily="18" charset="0"/>
                <a:cs typeface="Times New Roman" pitchFamily="18" charset="0"/>
              </a:rPr>
              <a:t> </a:t>
            </a:r>
          </a:p>
          <a:p>
            <a:r>
              <a:rPr lang="en-US" b="1" dirty="0" smtClean="0">
                <a:solidFill>
                  <a:srgbClr val="000066"/>
                </a:solidFill>
                <a:latin typeface="Times New Roman" pitchFamily="18" charset="0"/>
                <a:cs typeface="Times New Roman" pitchFamily="18" charset="0"/>
              </a:rPr>
              <a:t>(CSIR-IGIB)</a:t>
            </a:r>
          </a:p>
        </p:txBody>
      </p:sp>
      <p:pic>
        <p:nvPicPr>
          <p:cNvPr id="9" name="Picture 3"/>
          <p:cNvPicPr>
            <a:picLocks noChangeAspect="1" noChangeArrowheads="1"/>
          </p:cNvPicPr>
          <p:nvPr/>
        </p:nvPicPr>
        <p:blipFill>
          <a:blip r:embed="rId13"/>
          <a:srcRect/>
          <a:stretch>
            <a:fillRect/>
          </a:stretch>
        </p:blipFill>
        <p:spPr bwMode="auto">
          <a:xfrm>
            <a:off x="794559" y="2058371"/>
            <a:ext cx="1533525" cy="17335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Rectangle 22"/>
          <p:cNvSpPr/>
          <p:nvPr/>
        </p:nvSpPr>
        <p:spPr>
          <a:xfrm>
            <a:off x="2364242" y="2496471"/>
            <a:ext cx="1666582" cy="646331"/>
          </a:xfrm>
          <a:prstGeom prst="rect">
            <a:avLst/>
          </a:prstGeom>
        </p:spPr>
        <p:txBody>
          <a:bodyPr wrap="square">
            <a:spAutoFit/>
          </a:bodyPr>
          <a:lstStyle/>
          <a:p>
            <a:r>
              <a:rPr lang="en-US" b="1" dirty="0" smtClean="0">
                <a:solidFill>
                  <a:srgbClr val="000066"/>
                </a:solidFill>
                <a:latin typeface="Times New Roman" pitchFamily="18" charset="0"/>
                <a:cs typeface="Times New Roman" pitchFamily="18" charset="0"/>
              </a:rPr>
              <a:t>Prof Y Singh</a:t>
            </a:r>
          </a:p>
          <a:p>
            <a:r>
              <a:rPr lang="en-US" b="1" dirty="0" smtClean="0">
                <a:solidFill>
                  <a:srgbClr val="000066"/>
                </a:solidFill>
                <a:latin typeface="Times New Roman" pitchFamily="18" charset="0"/>
                <a:cs typeface="Times New Roman" pitchFamily="18" charset="0"/>
              </a:rPr>
              <a:t>(CSIR-IGIB)</a:t>
            </a:r>
          </a:p>
        </p:txBody>
      </p:sp>
      <p:sp>
        <p:nvSpPr>
          <p:cNvPr id="24" name="Rectangle 23"/>
          <p:cNvSpPr/>
          <p:nvPr/>
        </p:nvSpPr>
        <p:spPr>
          <a:xfrm>
            <a:off x="2404676" y="3637918"/>
            <a:ext cx="1666582" cy="369332"/>
          </a:xfrm>
          <a:prstGeom prst="rect">
            <a:avLst/>
          </a:prstGeom>
        </p:spPr>
        <p:txBody>
          <a:bodyPr wrap="square">
            <a:spAutoFit/>
          </a:bodyPr>
          <a:lstStyle/>
          <a:p>
            <a:r>
              <a:rPr lang="en-US" b="1" dirty="0" smtClean="0">
                <a:solidFill>
                  <a:srgbClr val="FF9933"/>
                </a:solidFill>
                <a:latin typeface="Times New Roman" pitchFamily="18" charset="0"/>
                <a:cs typeface="Times New Roman" pitchFamily="18" charset="0"/>
              </a:rPr>
              <a:t>Ph.D. Students</a:t>
            </a:r>
          </a:p>
        </p:txBody>
      </p:sp>
      <p:sp>
        <p:nvSpPr>
          <p:cNvPr id="25" name="Rectangle 24"/>
          <p:cNvSpPr/>
          <p:nvPr/>
        </p:nvSpPr>
        <p:spPr>
          <a:xfrm>
            <a:off x="9088504" y="3547723"/>
            <a:ext cx="1119186" cy="646331"/>
          </a:xfrm>
          <a:prstGeom prst="rect">
            <a:avLst/>
          </a:prstGeom>
        </p:spPr>
        <p:txBody>
          <a:bodyPr wrap="square">
            <a:spAutoFit/>
          </a:bodyPr>
          <a:lstStyle/>
          <a:p>
            <a:r>
              <a:rPr lang="en-US" b="1" dirty="0" smtClean="0">
                <a:solidFill>
                  <a:srgbClr val="FF9933"/>
                </a:solidFill>
                <a:latin typeface="Times New Roman" pitchFamily="18" charset="0"/>
                <a:cs typeface="Times New Roman" pitchFamily="18" charset="0"/>
              </a:rPr>
              <a:t>M. Tech. Students</a:t>
            </a:r>
          </a:p>
        </p:txBody>
      </p:sp>
      <p:sp>
        <p:nvSpPr>
          <p:cNvPr id="26" name="Rectangle 25"/>
          <p:cNvSpPr/>
          <p:nvPr/>
        </p:nvSpPr>
        <p:spPr>
          <a:xfrm>
            <a:off x="2221174" y="1793567"/>
            <a:ext cx="1809650" cy="400110"/>
          </a:xfrm>
          <a:prstGeom prst="rect">
            <a:avLst/>
          </a:prstGeom>
        </p:spPr>
        <p:txBody>
          <a:bodyPr wrap="square">
            <a:spAutoFit/>
          </a:bodyPr>
          <a:lstStyle/>
          <a:p>
            <a:r>
              <a:rPr lang="en-US" sz="2000" b="1" dirty="0" smtClean="0">
                <a:solidFill>
                  <a:srgbClr val="FF9933"/>
                </a:solidFill>
                <a:latin typeface="Times New Roman" pitchFamily="18" charset="0"/>
                <a:cs typeface="Times New Roman" pitchFamily="18" charset="0"/>
              </a:rPr>
              <a:t>Collaborators</a:t>
            </a:r>
          </a:p>
        </p:txBody>
      </p:sp>
    </p:spTree>
    <p:extLst>
      <p:ext uri="{BB962C8B-B14F-4D97-AF65-F5344CB8AC3E}">
        <p14:creationId xmlns:p14="http://schemas.microsoft.com/office/powerpoint/2010/main" val="36077236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771601"/>
            <a:ext cx="12192000" cy="6086399"/>
            <a:chOff x="0" y="771601"/>
            <a:chExt cx="10257974" cy="6086399"/>
          </a:xfrm>
        </p:grpSpPr>
        <p:pic>
          <p:nvPicPr>
            <p:cNvPr id="2050" name="Picture 2"/>
            <p:cNvPicPr>
              <a:picLocks noChangeAspect="1" noChangeArrowheads="1"/>
            </p:cNvPicPr>
            <p:nvPr/>
          </p:nvPicPr>
          <p:blipFill>
            <a:blip r:embed="rId3"/>
            <a:srcRect/>
            <a:stretch>
              <a:fillRect/>
            </a:stretch>
          </p:blipFill>
          <p:spPr bwMode="auto">
            <a:xfrm>
              <a:off x="0" y="773724"/>
              <a:ext cx="2207941" cy="3006654"/>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a:srcRect/>
            <a:stretch>
              <a:fillRect/>
            </a:stretch>
          </p:blipFill>
          <p:spPr bwMode="auto">
            <a:xfrm>
              <a:off x="2207936" y="773724"/>
              <a:ext cx="2007225" cy="3007507"/>
            </a:xfrm>
            <a:prstGeom prst="rect">
              <a:avLst/>
            </a:prstGeom>
            <a:noFill/>
            <a:ln w="9525">
              <a:noFill/>
              <a:miter lim="800000"/>
              <a:headEnd/>
              <a:tailEnd/>
            </a:ln>
            <a:effectLst/>
          </p:spPr>
        </p:pic>
        <p:pic>
          <p:nvPicPr>
            <p:cNvPr id="2052" name="Picture 4"/>
            <p:cNvPicPr>
              <a:picLocks noChangeAspect="1" noChangeArrowheads="1"/>
            </p:cNvPicPr>
            <p:nvPr/>
          </p:nvPicPr>
          <p:blipFill>
            <a:blip r:embed="rId5"/>
            <a:srcRect/>
            <a:stretch>
              <a:fillRect/>
            </a:stretch>
          </p:blipFill>
          <p:spPr bwMode="auto">
            <a:xfrm>
              <a:off x="4229908" y="797170"/>
              <a:ext cx="2002969" cy="2985330"/>
            </a:xfrm>
            <a:prstGeom prst="rect">
              <a:avLst/>
            </a:prstGeom>
            <a:noFill/>
            <a:ln w="9525">
              <a:solidFill>
                <a:srgbClr val="000066"/>
              </a:solidFill>
              <a:miter lim="800000"/>
              <a:headEnd/>
              <a:tailEnd/>
            </a:ln>
            <a:effectLst/>
          </p:spPr>
        </p:pic>
        <p:pic>
          <p:nvPicPr>
            <p:cNvPr id="2053" name="Picture 5"/>
            <p:cNvPicPr>
              <a:picLocks noChangeAspect="1" noChangeArrowheads="1"/>
            </p:cNvPicPr>
            <p:nvPr/>
          </p:nvPicPr>
          <p:blipFill>
            <a:blip r:embed="rId6"/>
            <a:srcRect/>
            <a:stretch>
              <a:fillRect/>
            </a:stretch>
          </p:blipFill>
          <p:spPr bwMode="auto">
            <a:xfrm>
              <a:off x="6222380" y="773724"/>
              <a:ext cx="2016405" cy="2985330"/>
            </a:xfrm>
            <a:prstGeom prst="rect">
              <a:avLst/>
            </a:prstGeom>
            <a:noFill/>
            <a:ln w="9525">
              <a:noFill/>
              <a:miter lim="800000"/>
              <a:headEnd/>
              <a:tailEnd/>
            </a:ln>
            <a:effectLst/>
          </p:spPr>
        </p:pic>
        <p:pic>
          <p:nvPicPr>
            <p:cNvPr id="2054" name="Picture 6"/>
            <p:cNvPicPr>
              <a:picLocks noChangeAspect="1" noChangeArrowheads="1"/>
            </p:cNvPicPr>
            <p:nvPr/>
          </p:nvPicPr>
          <p:blipFill>
            <a:blip r:embed="rId7"/>
            <a:srcRect/>
            <a:stretch>
              <a:fillRect/>
            </a:stretch>
          </p:blipFill>
          <p:spPr bwMode="auto">
            <a:xfrm>
              <a:off x="8244362" y="771601"/>
              <a:ext cx="2013612" cy="2985331"/>
            </a:xfrm>
            <a:prstGeom prst="rect">
              <a:avLst/>
            </a:prstGeom>
            <a:noFill/>
            <a:ln w="9525">
              <a:noFill/>
              <a:miter lim="800000"/>
              <a:headEnd/>
              <a:tailEnd/>
            </a:ln>
            <a:effectLst/>
          </p:spPr>
        </p:pic>
        <p:pic>
          <p:nvPicPr>
            <p:cNvPr id="2055" name="Picture 7"/>
            <p:cNvPicPr>
              <a:picLocks noChangeAspect="1" noChangeArrowheads="1"/>
            </p:cNvPicPr>
            <p:nvPr/>
          </p:nvPicPr>
          <p:blipFill>
            <a:blip r:embed="rId8"/>
            <a:srcRect/>
            <a:stretch>
              <a:fillRect/>
            </a:stretch>
          </p:blipFill>
          <p:spPr bwMode="auto">
            <a:xfrm>
              <a:off x="0" y="3737730"/>
              <a:ext cx="2168856" cy="3092801"/>
            </a:xfrm>
            <a:prstGeom prst="rect">
              <a:avLst/>
            </a:prstGeom>
            <a:noFill/>
            <a:ln w="9525">
              <a:noFill/>
              <a:miter lim="800000"/>
              <a:headEnd/>
              <a:tailEnd/>
            </a:ln>
            <a:effectLst/>
          </p:spPr>
        </p:pic>
        <p:pic>
          <p:nvPicPr>
            <p:cNvPr id="2056" name="Picture 8"/>
            <p:cNvPicPr>
              <a:picLocks noChangeAspect="1" noChangeArrowheads="1"/>
            </p:cNvPicPr>
            <p:nvPr/>
          </p:nvPicPr>
          <p:blipFill>
            <a:blip r:embed="rId9"/>
            <a:srcRect/>
            <a:stretch>
              <a:fillRect/>
            </a:stretch>
          </p:blipFill>
          <p:spPr bwMode="auto">
            <a:xfrm>
              <a:off x="2140800" y="3727938"/>
              <a:ext cx="2052057" cy="3129335"/>
            </a:xfrm>
            <a:prstGeom prst="rect">
              <a:avLst/>
            </a:prstGeom>
            <a:noFill/>
            <a:ln w="9525">
              <a:noFill/>
              <a:miter lim="800000"/>
              <a:headEnd/>
              <a:tailEnd/>
            </a:ln>
            <a:effectLst/>
          </p:spPr>
        </p:pic>
        <p:pic>
          <p:nvPicPr>
            <p:cNvPr id="2057" name="Picture 9"/>
            <p:cNvPicPr>
              <a:picLocks noChangeAspect="1" noChangeArrowheads="1"/>
            </p:cNvPicPr>
            <p:nvPr/>
          </p:nvPicPr>
          <p:blipFill>
            <a:blip r:embed="rId10"/>
            <a:srcRect/>
            <a:stretch>
              <a:fillRect/>
            </a:stretch>
          </p:blipFill>
          <p:spPr bwMode="auto">
            <a:xfrm>
              <a:off x="4207609" y="3759054"/>
              <a:ext cx="2006355" cy="3063434"/>
            </a:xfrm>
            <a:prstGeom prst="rect">
              <a:avLst/>
            </a:prstGeom>
            <a:noFill/>
            <a:ln w="9525">
              <a:solidFill>
                <a:schemeClr val="tx1"/>
              </a:solidFill>
              <a:miter lim="800000"/>
              <a:headEnd/>
              <a:tailEnd/>
            </a:ln>
            <a:effectLst/>
          </p:spPr>
        </p:pic>
        <p:pic>
          <p:nvPicPr>
            <p:cNvPr id="2058" name="Picture 10"/>
            <p:cNvPicPr>
              <a:picLocks noChangeAspect="1" noChangeArrowheads="1"/>
            </p:cNvPicPr>
            <p:nvPr/>
          </p:nvPicPr>
          <p:blipFill>
            <a:blip r:embed="rId11"/>
            <a:srcRect/>
            <a:stretch>
              <a:fillRect/>
            </a:stretch>
          </p:blipFill>
          <p:spPr bwMode="auto">
            <a:xfrm>
              <a:off x="6253420" y="3727938"/>
              <a:ext cx="1972686" cy="3080419"/>
            </a:xfrm>
            <a:prstGeom prst="rect">
              <a:avLst/>
            </a:prstGeom>
            <a:noFill/>
            <a:ln w="9525">
              <a:solidFill>
                <a:schemeClr val="tx1"/>
              </a:solidFill>
              <a:miter lim="800000"/>
              <a:headEnd/>
              <a:tailEnd/>
            </a:ln>
            <a:effectLst/>
          </p:spPr>
        </p:pic>
        <p:pic>
          <p:nvPicPr>
            <p:cNvPr id="2060" name="Picture 12"/>
            <p:cNvPicPr>
              <a:picLocks noChangeAspect="1" noChangeArrowheads="1"/>
            </p:cNvPicPr>
            <p:nvPr/>
          </p:nvPicPr>
          <p:blipFill>
            <a:blip r:embed="rId12"/>
            <a:srcRect/>
            <a:stretch>
              <a:fillRect/>
            </a:stretch>
          </p:blipFill>
          <p:spPr bwMode="auto">
            <a:xfrm>
              <a:off x="8265559" y="3872669"/>
              <a:ext cx="1992415" cy="2985331"/>
            </a:xfrm>
            <a:prstGeom prst="rect">
              <a:avLst/>
            </a:prstGeom>
            <a:noFill/>
            <a:ln w="9525">
              <a:noFill/>
              <a:miter lim="800000"/>
              <a:headEnd/>
              <a:tailEnd/>
            </a:ln>
            <a:effectLst/>
          </p:spPr>
        </p:pic>
      </p:grpSp>
      <p:sp>
        <p:nvSpPr>
          <p:cNvPr id="14" name="Title 1"/>
          <p:cNvSpPr>
            <a:spLocks noGrp="1"/>
          </p:cNvSpPr>
          <p:nvPr>
            <p:ph type="title"/>
          </p:nvPr>
        </p:nvSpPr>
        <p:spPr>
          <a:xfrm>
            <a:off x="300116" y="0"/>
            <a:ext cx="10813366" cy="820615"/>
          </a:xfrm>
        </p:spPr>
        <p:txBody>
          <a:bodyPr/>
          <a:lstStyle/>
          <a:p>
            <a:r>
              <a:rPr lang="en-US" b="1" dirty="0" smtClean="0">
                <a:solidFill>
                  <a:srgbClr val="A50021"/>
                </a:solidFill>
                <a:latin typeface="Times New Roman" pitchFamily="18" charset="0"/>
                <a:cs typeface="Times New Roman" pitchFamily="18" charset="0"/>
              </a:rPr>
              <a:t>Publications in Peer Reviewed Journals</a:t>
            </a:r>
            <a:endParaRPr lang="en-US" b="1" dirty="0">
              <a:solidFill>
                <a:srgbClr val="A50021"/>
              </a:solidFill>
              <a:latin typeface="Times New Roman" pitchFamily="18" charset="0"/>
              <a:cs typeface="Times New Roman" pitchFamily="18" charset="0"/>
            </a:endParaRPr>
          </a:p>
        </p:txBody>
      </p:sp>
      <p:pic>
        <p:nvPicPr>
          <p:cNvPr id="17" name="Picture 2" descr="http://www.asesdtu.com/home/static/static-only/DTU_official_logo.png"/>
          <p:cNvPicPr>
            <a:picLocks noChangeAspect="1" noChangeArrowheads="1"/>
          </p:cNvPicPr>
          <p:nvPr/>
        </p:nvPicPr>
        <p:blipFill>
          <a:blip r:embed="rId13"/>
          <a:srcRect/>
          <a:stretch>
            <a:fillRect/>
          </a:stretch>
        </p:blipFill>
        <p:spPr bwMode="auto">
          <a:xfrm>
            <a:off x="11043138" y="8432"/>
            <a:ext cx="1105321" cy="1101638"/>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728210" y="5213390"/>
            <a:ext cx="7028206" cy="1323439"/>
          </a:xfrm>
          <a:prstGeom prst="rect">
            <a:avLst/>
          </a:prstGeom>
          <a:noFill/>
        </p:spPr>
        <p:txBody>
          <a:bodyPr wrap="none" rtlCol="0">
            <a:spAutoFit/>
          </a:bodyPr>
          <a:lstStyle/>
          <a:p>
            <a:r>
              <a:rPr lang="en-US" sz="8000" b="1" dirty="0" smtClean="0">
                <a:solidFill>
                  <a:srgbClr val="000066"/>
                </a:solidFill>
                <a:latin typeface="Garamond" pitchFamily="18" charset="0"/>
              </a:rPr>
              <a:t>THANK YOU !</a:t>
            </a:r>
            <a:endParaRPr lang="en-US" sz="8000" b="1" dirty="0">
              <a:solidFill>
                <a:srgbClr val="000066"/>
              </a:solidFill>
              <a:latin typeface="Garamond" pitchFamily="18" charset="0"/>
            </a:endParaRPr>
          </a:p>
        </p:txBody>
      </p:sp>
      <p:pic>
        <p:nvPicPr>
          <p:cNvPr id="6" name="Picture 2" descr="http://www.asesdtu.com/home/static/static-only/DTU_official_logo.png"/>
          <p:cNvPicPr>
            <a:picLocks noChangeAspect="1" noChangeArrowheads="1"/>
          </p:cNvPicPr>
          <p:nvPr/>
        </p:nvPicPr>
        <p:blipFill>
          <a:blip r:embed="rId3"/>
          <a:srcRect/>
          <a:stretch>
            <a:fillRect/>
          </a:stretch>
        </p:blipFill>
        <p:spPr bwMode="auto">
          <a:xfrm>
            <a:off x="10716178" y="8432"/>
            <a:ext cx="1432281" cy="1427508"/>
          </a:xfrm>
          <a:prstGeom prst="rect">
            <a:avLst/>
          </a:prstGeom>
          <a:noFill/>
        </p:spPr>
      </p:pic>
      <p:sp>
        <p:nvSpPr>
          <p:cNvPr id="4" name="Oval 3"/>
          <p:cNvSpPr/>
          <p:nvPr/>
        </p:nvSpPr>
        <p:spPr>
          <a:xfrm>
            <a:off x="2847703" y="1319349"/>
            <a:ext cx="6400800" cy="2599508"/>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smtClean="0">
                <a:latin typeface="Garamond" pitchFamily="18" charset="0"/>
              </a:rPr>
              <a:t>“Ageing is inevitable </a:t>
            </a:r>
          </a:p>
          <a:p>
            <a:pPr algn="ctr"/>
            <a:r>
              <a:rPr lang="en-US" sz="3200" dirty="0" smtClean="0">
                <a:latin typeface="Garamond" pitchFamily="18" charset="0"/>
              </a:rPr>
              <a:t>but</a:t>
            </a:r>
          </a:p>
          <a:p>
            <a:pPr algn="ctr"/>
            <a:r>
              <a:rPr lang="en-US" sz="3200" dirty="0" smtClean="0">
                <a:latin typeface="Garamond" pitchFamily="18" charset="0"/>
              </a:rPr>
              <a:t>suffering is optional”</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4823</TotalTime>
  <Words>4197</Words>
  <Application>Microsoft Office PowerPoint</Application>
  <PresentationFormat>Custom</PresentationFormat>
  <Paragraphs>478</Paragraphs>
  <Slides>42</Slides>
  <Notes>42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Retrospect</vt:lpstr>
      <vt:lpstr>ARDs: Connecting the Dots</vt:lpstr>
      <vt:lpstr>PowerPoint Presentation</vt:lpstr>
      <vt:lpstr>Contents</vt:lpstr>
      <vt:lpstr>Contents</vt:lpstr>
      <vt:lpstr>Overview</vt:lpstr>
      <vt:lpstr>Overview</vt:lpstr>
      <vt:lpstr>Overview</vt:lpstr>
      <vt:lpstr>Contents</vt:lpstr>
      <vt:lpstr>Plan Layout  - Addressing ARDs in holistic manner</vt:lpstr>
      <vt:lpstr>Addressing ARDs in holistic manner</vt:lpstr>
      <vt:lpstr>dbAARD (Database of Ageing and Age Related Disorders)</vt:lpstr>
      <vt:lpstr>dbAARD (User Interface)</vt:lpstr>
      <vt:lpstr>dbAARD (Analysis)</vt:lpstr>
      <vt:lpstr>dbAARD (Analysis)</vt:lpstr>
      <vt:lpstr>dbAARD (Analysis)</vt:lpstr>
      <vt:lpstr>AGP (Steps involved in development of the tool)</vt:lpstr>
      <vt:lpstr>AGP (ARD Gene Prediction Tool)</vt:lpstr>
      <vt:lpstr>AGP (Classifiers Performance and Selection of Base Classifier)</vt:lpstr>
      <vt:lpstr>AGP (ARD Gene Prediction Tool)</vt:lpstr>
      <vt:lpstr>AGP (ARD Gene Prediction Tool - Interface)</vt:lpstr>
      <vt:lpstr>dbAARD and AGP</vt:lpstr>
      <vt:lpstr>Addressing ARDs in holistic manner</vt:lpstr>
      <vt:lpstr>NutriGene- an online resource for Personalised Nutrition</vt:lpstr>
      <vt:lpstr>NutriGene (an online resource for Personalised Nutrition) </vt:lpstr>
      <vt:lpstr>PowerPoint Presentation</vt:lpstr>
      <vt:lpstr>NutriGene (Analysis)</vt:lpstr>
      <vt:lpstr>NutriGene in ARDs </vt:lpstr>
      <vt:lpstr>Addressing ARDs in holistic manner</vt:lpstr>
      <vt:lpstr>PowerPoint Presentation</vt:lpstr>
      <vt:lpstr>dbPGx (Open PGx database)</vt:lpstr>
      <vt:lpstr>dbPGx  (Interface)</vt:lpstr>
      <vt:lpstr>Contents</vt:lpstr>
      <vt:lpstr>PowerPoint Presentation</vt:lpstr>
      <vt:lpstr>Case Study – MTHFR C677T Mutation</vt:lpstr>
      <vt:lpstr>Case Study – MTHFR C677T Mutation and medication response</vt:lpstr>
      <vt:lpstr>Case Study – MTHFR C677T Mutation and dietary response</vt:lpstr>
      <vt:lpstr>Case Study – MTHFR C677T Mutation</vt:lpstr>
      <vt:lpstr>Conclusion (Connecting the Dots)</vt:lpstr>
      <vt:lpstr>Acknowledgement</vt:lpstr>
      <vt:lpstr>Team</vt:lpstr>
      <vt:lpstr>Publications in Peer Reviewed Journals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NITIN THUKRAL</dc:creator>
  <cp:lastModifiedBy>omics</cp:lastModifiedBy>
  <cp:revision>307</cp:revision>
  <dcterms:created xsi:type="dcterms:W3CDTF">2015-05-17T18:28:52Z</dcterms:created>
  <dcterms:modified xsi:type="dcterms:W3CDTF">2015-10-07T05:51:52Z</dcterms:modified>
</cp:coreProperties>
</file>