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24"/>
  </p:notesMasterIdLst>
  <p:handoutMasterIdLst>
    <p:handoutMasterId r:id="rId25"/>
  </p:handoutMasterIdLst>
  <p:sldIdLst>
    <p:sldId id="287" r:id="rId2"/>
    <p:sldId id="328" r:id="rId3"/>
    <p:sldId id="284" r:id="rId4"/>
    <p:sldId id="291" r:id="rId5"/>
    <p:sldId id="303" r:id="rId6"/>
    <p:sldId id="338" r:id="rId7"/>
    <p:sldId id="336" r:id="rId8"/>
    <p:sldId id="304" r:id="rId9"/>
    <p:sldId id="306" r:id="rId10"/>
    <p:sldId id="309" r:id="rId11"/>
    <p:sldId id="334" r:id="rId12"/>
    <p:sldId id="290" r:id="rId13"/>
    <p:sldId id="333" r:id="rId14"/>
    <p:sldId id="316" r:id="rId15"/>
    <p:sldId id="321" r:id="rId16"/>
    <p:sldId id="322" r:id="rId17"/>
    <p:sldId id="324" r:id="rId18"/>
    <p:sldId id="323" r:id="rId19"/>
    <p:sldId id="317" r:id="rId20"/>
    <p:sldId id="318" r:id="rId21"/>
    <p:sldId id="326" r:id="rId22"/>
    <p:sldId id="335" r:id="rId23"/>
  </p:sldIdLst>
  <p:sldSz cx="9144000" cy="6858000" type="screen4x3"/>
  <p:notesSz cx="6797675" cy="9928225"/>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7" autoAdjust="0"/>
    <p:restoredTop sz="73924" autoAdjust="0"/>
  </p:normalViewPr>
  <p:slideViewPr>
    <p:cSldViewPr snapToGrid="0">
      <p:cViewPr varScale="1">
        <p:scale>
          <a:sx n="80" d="100"/>
          <a:sy n="80" d="100"/>
        </p:scale>
        <p:origin x="82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8C6E4F-3B94-4B24-A50A-7433E43DF02D}" type="doc">
      <dgm:prSet loTypeId="urn:microsoft.com/office/officeart/2005/8/layout/process1" loCatId="process" qsTypeId="urn:microsoft.com/office/officeart/2005/8/quickstyle/simple3" qsCatId="simple" csTypeId="urn:microsoft.com/office/officeart/2005/8/colors/accent0_1" csCatId="mainScheme" phldr="1"/>
      <dgm:spPr/>
    </dgm:pt>
    <dgm:pt modelId="{209B9E4E-A017-4720-AC55-011594250F15}">
      <dgm:prSet phldrT="[Text]" custT="1"/>
      <dgm:spPr>
        <a:solidFill>
          <a:schemeClr val="accent6">
            <a:lumMod val="40000"/>
            <a:lumOff val="60000"/>
          </a:schemeClr>
        </a:solidFill>
        <a:effectLst>
          <a:outerShdw blurRad="76200" dir="18900000" sy="23000" kx="-1200000" algn="bl" rotWithShape="0">
            <a:prstClr val="black">
              <a:alpha val="20000"/>
            </a:prstClr>
          </a:outerShd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400" b="1" kern="1200" dirty="0" smtClean="0"/>
            <a:t>Initiation</a:t>
          </a:r>
        </a:p>
      </dgm:t>
    </dgm:pt>
    <dgm:pt modelId="{4911FA92-8D05-4714-9D0B-50D2EF43D2B3}" type="parTrans" cxnId="{D613C79D-B569-4E4E-BC29-BCE0D0A4F408}">
      <dgm:prSet/>
      <dgm:spPr/>
      <dgm:t>
        <a:bodyPr/>
        <a:lstStyle/>
        <a:p>
          <a:endParaRPr lang="en-GB" sz="2000" b="1"/>
        </a:p>
      </dgm:t>
    </dgm:pt>
    <dgm:pt modelId="{2434A961-A6C7-4FBE-B755-65D8BB2E3BE2}" type="sibTrans" cxnId="{D613C79D-B569-4E4E-BC29-BCE0D0A4F408}">
      <dgm:prSet/>
      <dgm:spPr>
        <a:solidFill>
          <a:schemeClr val="accent2">
            <a:lumMod val="60000"/>
            <a:lumOff val="40000"/>
          </a:schemeClr>
        </a:solidFill>
      </dgm:spPr>
      <dgm:t>
        <a:bodyPr/>
        <a:lstStyle/>
        <a:p>
          <a:endParaRPr lang="en-GB" sz="2000" b="1"/>
        </a:p>
      </dgm:t>
    </dgm:pt>
    <dgm:pt modelId="{FEE31D8C-9B2D-4B3B-857F-ABA54D997CED}">
      <dgm:prSet phldrT="[Text]" custT="1"/>
      <dgm:spPr>
        <a:solidFill>
          <a:schemeClr val="accent6">
            <a:lumMod val="40000"/>
            <a:lumOff val="60000"/>
          </a:schemeClr>
        </a:solidFill>
        <a:effectLst>
          <a:outerShdw blurRad="76200" dir="18900000" sy="23000" kx="-1200000" algn="bl" rotWithShape="0">
            <a:prstClr val="black">
              <a:alpha val="20000"/>
            </a:prstClr>
          </a:outerShd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400" b="1" kern="1200" dirty="0" smtClean="0"/>
            <a:t>Questioning phase </a:t>
          </a:r>
        </a:p>
      </dgm:t>
    </dgm:pt>
    <dgm:pt modelId="{8DD3C4FB-D479-4A75-9EF9-24396C3823A1}" type="parTrans" cxnId="{A69D9CDF-BE59-4587-AE42-A28D0C3D4020}">
      <dgm:prSet/>
      <dgm:spPr/>
      <dgm:t>
        <a:bodyPr/>
        <a:lstStyle/>
        <a:p>
          <a:endParaRPr lang="en-GB" sz="2000" b="1"/>
        </a:p>
      </dgm:t>
    </dgm:pt>
    <dgm:pt modelId="{FA2CF6EF-53C3-449E-9CA9-29A85A4FC8AA}" type="sibTrans" cxnId="{A69D9CDF-BE59-4587-AE42-A28D0C3D4020}">
      <dgm:prSet/>
      <dgm:spPr>
        <a:solidFill>
          <a:schemeClr val="accent2">
            <a:lumMod val="60000"/>
            <a:lumOff val="40000"/>
          </a:schemeClr>
        </a:solidFill>
      </dgm:spPr>
      <dgm:t>
        <a:bodyPr/>
        <a:lstStyle/>
        <a:p>
          <a:endParaRPr lang="en-GB" sz="2000" b="1"/>
        </a:p>
      </dgm:t>
    </dgm:pt>
    <dgm:pt modelId="{A100210C-28A9-4C6E-87EF-C24B51AC21E7}">
      <dgm:prSet phldrT="[Text]" custT="1"/>
      <dgm:spPr>
        <a:solidFill>
          <a:schemeClr val="accent6">
            <a:lumMod val="40000"/>
            <a:lumOff val="60000"/>
          </a:schemeClr>
        </a:solidFill>
        <a:effectLst>
          <a:outerShdw blurRad="76200" dir="18900000" sy="23000" kx="-1200000" algn="bl" rotWithShape="0">
            <a:prstClr val="black">
              <a:alpha val="20000"/>
            </a:prstClr>
          </a:outerShd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400" b="1" kern="1200" dirty="0" smtClean="0"/>
            <a:t>Concluding talk </a:t>
          </a:r>
        </a:p>
      </dgm:t>
    </dgm:pt>
    <dgm:pt modelId="{0792EE44-950A-4A77-8930-8F3535CA665A}" type="parTrans" cxnId="{6EC0B0B0-4948-4E7A-8A42-7B2E5BE69271}">
      <dgm:prSet/>
      <dgm:spPr/>
      <dgm:t>
        <a:bodyPr/>
        <a:lstStyle/>
        <a:p>
          <a:endParaRPr lang="en-GB" sz="2000" b="1"/>
        </a:p>
      </dgm:t>
    </dgm:pt>
    <dgm:pt modelId="{485A37A8-342F-4321-AD62-CCC9726AA5E9}" type="sibTrans" cxnId="{6EC0B0B0-4948-4E7A-8A42-7B2E5BE69271}">
      <dgm:prSet/>
      <dgm:spPr/>
      <dgm:t>
        <a:bodyPr/>
        <a:lstStyle/>
        <a:p>
          <a:endParaRPr lang="en-GB" sz="2000" b="1"/>
        </a:p>
      </dgm:t>
    </dgm:pt>
    <dgm:pt modelId="{0EF94950-164A-4F8C-A2E9-8121E82FDFEC}">
      <dgm:prSet custT="1"/>
      <dgm:spPr>
        <a:solidFill>
          <a:schemeClr val="accent6">
            <a:lumMod val="40000"/>
            <a:lumOff val="60000"/>
          </a:schemeClr>
        </a:solidFill>
        <a:effectLst>
          <a:outerShdw blurRad="76200" dir="18900000" sy="23000" kx="-1200000" algn="bl" rotWithShape="0">
            <a:prstClr val="black">
              <a:alpha val="20000"/>
            </a:prstClr>
          </a:outerShd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400" b="1" kern="1200" dirty="0" smtClean="0"/>
            <a:t>Main narration </a:t>
          </a:r>
        </a:p>
      </dgm:t>
    </dgm:pt>
    <dgm:pt modelId="{CE6E1E5A-4A72-4306-9EF3-CF4CE55CF32B}" type="parTrans" cxnId="{C4520B70-3B4B-4A3D-991C-BA21A236C20B}">
      <dgm:prSet/>
      <dgm:spPr/>
      <dgm:t>
        <a:bodyPr/>
        <a:lstStyle/>
        <a:p>
          <a:endParaRPr lang="en-GB" sz="2000" b="1"/>
        </a:p>
      </dgm:t>
    </dgm:pt>
    <dgm:pt modelId="{5DB0DCB5-214E-42A3-AF6D-93FC7DACA02C}" type="sibTrans" cxnId="{C4520B70-3B4B-4A3D-991C-BA21A236C20B}">
      <dgm:prSet/>
      <dgm:spPr>
        <a:solidFill>
          <a:schemeClr val="accent2">
            <a:lumMod val="60000"/>
            <a:lumOff val="40000"/>
          </a:schemeClr>
        </a:solidFill>
      </dgm:spPr>
      <dgm:t>
        <a:bodyPr/>
        <a:lstStyle/>
        <a:p>
          <a:endParaRPr lang="en-GB" sz="2000" b="1"/>
        </a:p>
      </dgm:t>
    </dgm:pt>
    <dgm:pt modelId="{2BF72437-5DF2-469A-95D6-9F0920B1CA76}" type="pres">
      <dgm:prSet presAssocID="{DE8C6E4F-3B94-4B24-A50A-7433E43DF02D}" presName="Name0" presStyleCnt="0">
        <dgm:presLayoutVars>
          <dgm:dir/>
          <dgm:resizeHandles val="exact"/>
        </dgm:presLayoutVars>
      </dgm:prSet>
      <dgm:spPr/>
    </dgm:pt>
    <dgm:pt modelId="{DD3D86A3-8BBD-479E-9526-55A79C93871E}" type="pres">
      <dgm:prSet presAssocID="{209B9E4E-A017-4720-AC55-011594250F15}" presName="node" presStyleLbl="node1" presStyleIdx="0" presStyleCnt="4">
        <dgm:presLayoutVars>
          <dgm:bulletEnabled val="1"/>
        </dgm:presLayoutVars>
      </dgm:prSet>
      <dgm:spPr/>
      <dgm:t>
        <a:bodyPr/>
        <a:lstStyle/>
        <a:p>
          <a:endParaRPr lang="en-GB"/>
        </a:p>
      </dgm:t>
    </dgm:pt>
    <dgm:pt modelId="{69D0098A-85D2-45BD-B2E1-9D50733D3519}" type="pres">
      <dgm:prSet presAssocID="{2434A961-A6C7-4FBE-B755-65D8BB2E3BE2}" presName="sibTrans" presStyleLbl="sibTrans2D1" presStyleIdx="0" presStyleCnt="3"/>
      <dgm:spPr/>
      <dgm:t>
        <a:bodyPr/>
        <a:lstStyle/>
        <a:p>
          <a:endParaRPr lang="en-GB"/>
        </a:p>
      </dgm:t>
    </dgm:pt>
    <dgm:pt modelId="{B4218CEA-40B2-496E-96E6-9AA9AD975770}" type="pres">
      <dgm:prSet presAssocID="{2434A961-A6C7-4FBE-B755-65D8BB2E3BE2}" presName="connectorText" presStyleLbl="sibTrans2D1" presStyleIdx="0" presStyleCnt="3"/>
      <dgm:spPr/>
      <dgm:t>
        <a:bodyPr/>
        <a:lstStyle/>
        <a:p>
          <a:endParaRPr lang="en-GB"/>
        </a:p>
      </dgm:t>
    </dgm:pt>
    <dgm:pt modelId="{28351BAB-5396-42D2-90B6-103E480E34CA}" type="pres">
      <dgm:prSet presAssocID="{0EF94950-164A-4F8C-A2E9-8121E82FDFEC}" presName="node" presStyleLbl="node1" presStyleIdx="1" presStyleCnt="4">
        <dgm:presLayoutVars>
          <dgm:bulletEnabled val="1"/>
        </dgm:presLayoutVars>
      </dgm:prSet>
      <dgm:spPr/>
      <dgm:t>
        <a:bodyPr/>
        <a:lstStyle/>
        <a:p>
          <a:endParaRPr lang="en-GB"/>
        </a:p>
      </dgm:t>
    </dgm:pt>
    <dgm:pt modelId="{EA720F7E-18E1-4094-AD20-5CACB314DEE3}" type="pres">
      <dgm:prSet presAssocID="{5DB0DCB5-214E-42A3-AF6D-93FC7DACA02C}" presName="sibTrans" presStyleLbl="sibTrans2D1" presStyleIdx="1" presStyleCnt="3"/>
      <dgm:spPr/>
      <dgm:t>
        <a:bodyPr/>
        <a:lstStyle/>
        <a:p>
          <a:endParaRPr lang="en-GB"/>
        </a:p>
      </dgm:t>
    </dgm:pt>
    <dgm:pt modelId="{BEA8C6FA-9A3D-476D-B84B-2E7FE1A9F632}" type="pres">
      <dgm:prSet presAssocID="{5DB0DCB5-214E-42A3-AF6D-93FC7DACA02C}" presName="connectorText" presStyleLbl="sibTrans2D1" presStyleIdx="1" presStyleCnt="3"/>
      <dgm:spPr/>
      <dgm:t>
        <a:bodyPr/>
        <a:lstStyle/>
        <a:p>
          <a:endParaRPr lang="en-GB"/>
        </a:p>
      </dgm:t>
    </dgm:pt>
    <dgm:pt modelId="{EE5EE902-A4A3-48F2-8C0D-03C459020068}" type="pres">
      <dgm:prSet presAssocID="{FEE31D8C-9B2D-4B3B-857F-ABA54D997CED}" presName="node" presStyleLbl="node1" presStyleIdx="2" presStyleCnt="4">
        <dgm:presLayoutVars>
          <dgm:bulletEnabled val="1"/>
        </dgm:presLayoutVars>
      </dgm:prSet>
      <dgm:spPr/>
      <dgm:t>
        <a:bodyPr/>
        <a:lstStyle/>
        <a:p>
          <a:endParaRPr lang="en-GB"/>
        </a:p>
      </dgm:t>
    </dgm:pt>
    <dgm:pt modelId="{75A15613-4D14-400C-80A2-54E906F6E567}" type="pres">
      <dgm:prSet presAssocID="{FA2CF6EF-53C3-449E-9CA9-29A85A4FC8AA}" presName="sibTrans" presStyleLbl="sibTrans2D1" presStyleIdx="2" presStyleCnt="3"/>
      <dgm:spPr/>
      <dgm:t>
        <a:bodyPr/>
        <a:lstStyle/>
        <a:p>
          <a:endParaRPr lang="en-GB"/>
        </a:p>
      </dgm:t>
    </dgm:pt>
    <dgm:pt modelId="{F83D7B7D-EA67-4854-B567-8FC6CC9CD0A1}" type="pres">
      <dgm:prSet presAssocID="{FA2CF6EF-53C3-449E-9CA9-29A85A4FC8AA}" presName="connectorText" presStyleLbl="sibTrans2D1" presStyleIdx="2" presStyleCnt="3"/>
      <dgm:spPr/>
      <dgm:t>
        <a:bodyPr/>
        <a:lstStyle/>
        <a:p>
          <a:endParaRPr lang="en-GB"/>
        </a:p>
      </dgm:t>
    </dgm:pt>
    <dgm:pt modelId="{5A86C327-DF94-4B5C-8E50-73B65EECCB00}" type="pres">
      <dgm:prSet presAssocID="{A100210C-28A9-4C6E-87EF-C24B51AC21E7}" presName="node" presStyleLbl="node1" presStyleIdx="3" presStyleCnt="4">
        <dgm:presLayoutVars>
          <dgm:bulletEnabled val="1"/>
        </dgm:presLayoutVars>
      </dgm:prSet>
      <dgm:spPr/>
      <dgm:t>
        <a:bodyPr/>
        <a:lstStyle/>
        <a:p>
          <a:endParaRPr lang="en-GB"/>
        </a:p>
      </dgm:t>
    </dgm:pt>
  </dgm:ptLst>
  <dgm:cxnLst>
    <dgm:cxn modelId="{6D812D10-486A-4571-A582-D47C925E5F88}" type="presOf" srcId="{FA2CF6EF-53C3-449E-9CA9-29A85A4FC8AA}" destId="{75A15613-4D14-400C-80A2-54E906F6E567}" srcOrd="0" destOrd="0" presId="urn:microsoft.com/office/officeart/2005/8/layout/process1"/>
    <dgm:cxn modelId="{ADA669CA-4740-4A7C-9575-FACB6F5EECE3}" type="presOf" srcId="{A100210C-28A9-4C6E-87EF-C24B51AC21E7}" destId="{5A86C327-DF94-4B5C-8E50-73B65EECCB00}" srcOrd="0" destOrd="0" presId="urn:microsoft.com/office/officeart/2005/8/layout/process1"/>
    <dgm:cxn modelId="{C8B1FFC9-F335-4CFA-9EA9-AD623EAB38E6}" type="presOf" srcId="{0EF94950-164A-4F8C-A2E9-8121E82FDFEC}" destId="{28351BAB-5396-42D2-90B6-103E480E34CA}" srcOrd="0" destOrd="0" presId="urn:microsoft.com/office/officeart/2005/8/layout/process1"/>
    <dgm:cxn modelId="{C4520B70-3B4B-4A3D-991C-BA21A236C20B}" srcId="{DE8C6E4F-3B94-4B24-A50A-7433E43DF02D}" destId="{0EF94950-164A-4F8C-A2E9-8121E82FDFEC}" srcOrd="1" destOrd="0" parTransId="{CE6E1E5A-4A72-4306-9EF3-CF4CE55CF32B}" sibTransId="{5DB0DCB5-214E-42A3-AF6D-93FC7DACA02C}"/>
    <dgm:cxn modelId="{6EC0B0B0-4948-4E7A-8A42-7B2E5BE69271}" srcId="{DE8C6E4F-3B94-4B24-A50A-7433E43DF02D}" destId="{A100210C-28A9-4C6E-87EF-C24B51AC21E7}" srcOrd="3" destOrd="0" parTransId="{0792EE44-950A-4A77-8930-8F3535CA665A}" sibTransId="{485A37A8-342F-4321-AD62-CCC9726AA5E9}"/>
    <dgm:cxn modelId="{D613C79D-B569-4E4E-BC29-BCE0D0A4F408}" srcId="{DE8C6E4F-3B94-4B24-A50A-7433E43DF02D}" destId="{209B9E4E-A017-4720-AC55-011594250F15}" srcOrd="0" destOrd="0" parTransId="{4911FA92-8D05-4714-9D0B-50D2EF43D2B3}" sibTransId="{2434A961-A6C7-4FBE-B755-65D8BB2E3BE2}"/>
    <dgm:cxn modelId="{2EA1D29F-9C40-4807-AFFB-EED0160FEBE1}" type="presOf" srcId="{5DB0DCB5-214E-42A3-AF6D-93FC7DACA02C}" destId="{BEA8C6FA-9A3D-476D-B84B-2E7FE1A9F632}" srcOrd="1" destOrd="0" presId="urn:microsoft.com/office/officeart/2005/8/layout/process1"/>
    <dgm:cxn modelId="{37FCE64F-A21B-4067-9C6A-430335921236}" type="presOf" srcId="{5DB0DCB5-214E-42A3-AF6D-93FC7DACA02C}" destId="{EA720F7E-18E1-4094-AD20-5CACB314DEE3}" srcOrd="0" destOrd="0" presId="urn:microsoft.com/office/officeart/2005/8/layout/process1"/>
    <dgm:cxn modelId="{E7360FAD-EF4E-4D8B-A0D4-B02286640D57}" type="presOf" srcId="{DE8C6E4F-3B94-4B24-A50A-7433E43DF02D}" destId="{2BF72437-5DF2-469A-95D6-9F0920B1CA76}" srcOrd="0" destOrd="0" presId="urn:microsoft.com/office/officeart/2005/8/layout/process1"/>
    <dgm:cxn modelId="{79A3401F-EC29-49EC-88B9-F106429084F9}" type="presOf" srcId="{FA2CF6EF-53C3-449E-9CA9-29A85A4FC8AA}" destId="{F83D7B7D-EA67-4854-B567-8FC6CC9CD0A1}" srcOrd="1" destOrd="0" presId="urn:microsoft.com/office/officeart/2005/8/layout/process1"/>
    <dgm:cxn modelId="{5DFA7B37-D181-44B9-BB50-7C34E2210C1F}" type="presOf" srcId="{FEE31D8C-9B2D-4B3B-857F-ABA54D997CED}" destId="{EE5EE902-A4A3-48F2-8C0D-03C459020068}" srcOrd="0" destOrd="0" presId="urn:microsoft.com/office/officeart/2005/8/layout/process1"/>
    <dgm:cxn modelId="{A69D9CDF-BE59-4587-AE42-A28D0C3D4020}" srcId="{DE8C6E4F-3B94-4B24-A50A-7433E43DF02D}" destId="{FEE31D8C-9B2D-4B3B-857F-ABA54D997CED}" srcOrd="2" destOrd="0" parTransId="{8DD3C4FB-D479-4A75-9EF9-24396C3823A1}" sibTransId="{FA2CF6EF-53C3-449E-9CA9-29A85A4FC8AA}"/>
    <dgm:cxn modelId="{0A6D0471-9E96-4DFB-874F-C2A51F8E86E1}" type="presOf" srcId="{209B9E4E-A017-4720-AC55-011594250F15}" destId="{DD3D86A3-8BBD-479E-9526-55A79C93871E}" srcOrd="0" destOrd="0" presId="urn:microsoft.com/office/officeart/2005/8/layout/process1"/>
    <dgm:cxn modelId="{9BAF3726-6F35-4362-AAB9-D780220C4A53}" type="presOf" srcId="{2434A961-A6C7-4FBE-B755-65D8BB2E3BE2}" destId="{B4218CEA-40B2-496E-96E6-9AA9AD975770}" srcOrd="1" destOrd="0" presId="urn:microsoft.com/office/officeart/2005/8/layout/process1"/>
    <dgm:cxn modelId="{C0844F5A-842F-45C7-A8B8-06F76AD0D703}" type="presOf" srcId="{2434A961-A6C7-4FBE-B755-65D8BB2E3BE2}" destId="{69D0098A-85D2-45BD-B2E1-9D50733D3519}" srcOrd="0" destOrd="0" presId="urn:microsoft.com/office/officeart/2005/8/layout/process1"/>
    <dgm:cxn modelId="{C75E3071-3E27-442F-B85B-D2BD8D0F6EA9}" type="presParOf" srcId="{2BF72437-5DF2-469A-95D6-9F0920B1CA76}" destId="{DD3D86A3-8BBD-479E-9526-55A79C93871E}" srcOrd="0" destOrd="0" presId="urn:microsoft.com/office/officeart/2005/8/layout/process1"/>
    <dgm:cxn modelId="{9E4108D5-6401-428F-8F15-7BBDF23D7420}" type="presParOf" srcId="{2BF72437-5DF2-469A-95D6-9F0920B1CA76}" destId="{69D0098A-85D2-45BD-B2E1-9D50733D3519}" srcOrd="1" destOrd="0" presId="urn:microsoft.com/office/officeart/2005/8/layout/process1"/>
    <dgm:cxn modelId="{7BE406AC-DC2A-4FAF-B216-DF664F1F14AE}" type="presParOf" srcId="{69D0098A-85D2-45BD-B2E1-9D50733D3519}" destId="{B4218CEA-40B2-496E-96E6-9AA9AD975770}" srcOrd="0" destOrd="0" presId="urn:microsoft.com/office/officeart/2005/8/layout/process1"/>
    <dgm:cxn modelId="{AE4F6F97-4809-493F-B525-20E2BD82B2B2}" type="presParOf" srcId="{2BF72437-5DF2-469A-95D6-9F0920B1CA76}" destId="{28351BAB-5396-42D2-90B6-103E480E34CA}" srcOrd="2" destOrd="0" presId="urn:microsoft.com/office/officeart/2005/8/layout/process1"/>
    <dgm:cxn modelId="{730AFF42-7EE2-48FE-ADBF-70EE607F513E}" type="presParOf" srcId="{2BF72437-5DF2-469A-95D6-9F0920B1CA76}" destId="{EA720F7E-18E1-4094-AD20-5CACB314DEE3}" srcOrd="3" destOrd="0" presId="urn:microsoft.com/office/officeart/2005/8/layout/process1"/>
    <dgm:cxn modelId="{DDCDE091-1788-458B-9895-7879BEFAB2C4}" type="presParOf" srcId="{EA720F7E-18E1-4094-AD20-5CACB314DEE3}" destId="{BEA8C6FA-9A3D-476D-B84B-2E7FE1A9F632}" srcOrd="0" destOrd="0" presId="urn:microsoft.com/office/officeart/2005/8/layout/process1"/>
    <dgm:cxn modelId="{22CD9B96-F5D5-4308-A0C5-83D76509D229}" type="presParOf" srcId="{2BF72437-5DF2-469A-95D6-9F0920B1CA76}" destId="{EE5EE902-A4A3-48F2-8C0D-03C459020068}" srcOrd="4" destOrd="0" presId="urn:microsoft.com/office/officeart/2005/8/layout/process1"/>
    <dgm:cxn modelId="{CBFBF96C-36C1-4A93-ADBB-47D2DCB561FC}" type="presParOf" srcId="{2BF72437-5DF2-469A-95D6-9F0920B1CA76}" destId="{75A15613-4D14-400C-80A2-54E906F6E567}" srcOrd="5" destOrd="0" presId="urn:microsoft.com/office/officeart/2005/8/layout/process1"/>
    <dgm:cxn modelId="{D9E925CE-2DBB-444C-9130-AC577D1F0C5B}" type="presParOf" srcId="{75A15613-4D14-400C-80A2-54E906F6E567}" destId="{F83D7B7D-EA67-4854-B567-8FC6CC9CD0A1}" srcOrd="0" destOrd="0" presId="urn:microsoft.com/office/officeart/2005/8/layout/process1"/>
    <dgm:cxn modelId="{D19C0455-731C-49CD-A56D-0A27BDA561E4}" type="presParOf" srcId="{2BF72437-5DF2-469A-95D6-9F0920B1CA76}" destId="{5A86C327-DF94-4B5C-8E50-73B65EECCB00}" srcOrd="6" destOrd="0" presId="urn:microsoft.com/office/officeart/2005/8/layout/process1"/>
  </dgm:cxnLst>
  <dgm:bg>
    <a:noFill/>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4C8A263-A538-4F0B-BE71-C54BC2FB92A2}" type="doc">
      <dgm:prSet loTypeId="urn:microsoft.com/office/officeart/2005/8/layout/hProcess11" loCatId="process" qsTypeId="urn:microsoft.com/office/officeart/2005/8/quickstyle/simple2" qsCatId="simple" csTypeId="urn:microsoft.com/office/officeart/2005/8/colors/accent2_1" csCatId="accent2" phldr="1"/>
      <dgm:spPr/>
    </dgm:pt>
    <dgm:pt modelId="{617E0D08-170F-40E1-80C1-218DE4A1B93A}">
      <dgm:prSet phldrT="[Text]"/>
      <dgm:spPr/>
      <dgm:t>
        <a:bodyPr/>
        <a:lstStyle/>
        <a:p>
          <a:r>
            <a:rPr lang="en-GB" dirty="0" smtClean="0"/>
            <a:t>Points of story</a:t>
          </a:r>
          <a:endParaRPr lang="en-GB" dirty="0"/>
        </a:p>
      </dgm:t>
    </dgm:pt>
    <dgm:pt modelId="{96F54574-6F02-4C2E-AD0D-C7276EEFC800}" type="parTrans" cxnId="{0080714E-624A-4123-AD7E-E0A16E6FE73B}">
      <dgm:prSet/>
      <dgm:spPr/>
      <dgm:t>
        <a:bodyPr/>
        <a:lstStyle/>
        <a:p>
          <a:endParaRPr lang="en-GB"/>
        </a:p>
      </dgm:t>
    </dgm:pt>
    <dgm:pt modelId="{975FAE55-A05F-47A5-8AC0-500FFD70CACF}" type="sibTrans" cxnId="{0080714E-624A-4123-AD7E-E0A16E6FE73B}">
      <dgm:prSet/>
      <dgm:spPr/>
      <dgm:t>
        <a:bodyPr/>
        <a:lstStyle/>
        <a:p>
          <a:endParaRPr lang="en-GB"/>
        </a:p>
      </dgm:t>
    </dgm:pt>
    <dgm:pt modelId="{5CB0C472-A015-4086-91C6-F7D392354741}">
      <dgm:prSet phldrT="[Text]"/>
      <dgm:spPr/>
      <dgm:t>
        <a:bodyPr/>
        <a:lstStyle/>
        <a:p>
          <a:r>
            <a:rPr lang="en-GB" dirty="0" smtClean="0"/>
            <a:t>Main body: the patient’s trajectory</a:t>
          </a:r>
          <a:endParaRPr lang="en-GB" dirty="0"/>
        </a:p>
      </dgm:t>
    </dgm:pt>
    <dgm:pt modelId="{54AD016B-F618-4608-AD08-A688203402BD}" type="parTrans" cxnId="{28F92DFA-002C-43DD-8F0B-D5285413D0DC}">
      <dgm:prSet/>
      <dgm:spPr/>
      <dgm:t>
        <a:bodyPr/>
        <a:lstStyle/>
        <a:p>
          <a:endParaRPr lang="en-GB"/>
        </a:p>
      </dgm:t>
    </dgm:pt>
    <dgm:pt modelId="{0CDFEB80-3D4D-467F-94A5-5F031CCF04E3}" type="sibTrans" cxnId="{28F92DFA-002C-43DD-8F0B-D5285413D0DC}">
      <dgm:prSet/>
      <dgm:spPr/>
      <dgm:t>
        <a:bodyPr/>
        <a:lstStyle/>
        <a:p>
          <a:endParaRPr lang="en-GB"/>
        </a:p>
      </dgm:t>
    </dgm:pt>
    <dgm:pt modelId="{F85A3826-E199-4222-9363-9DA3D2B7A3CA}">
      <dgm:prSet phldrT="[Text]"/>
      <dgm:spPr/>
      <dgm:t>
        <a:bodyPr/>
        <a:lstStyle/>
        <a:p>
          <a:r>
            <a:rPr lang="en-GB" dirty="0" smtClean="0"/>
            <a:t>Comments and reflections</a:t>
          </a:r>
          <a:endParaRPr lang="en-GB" dirty="0"/>
        </a:p>
      </dgm:t>
    </dgm:pt>
    <dgm:pt modelId="{ABF26919-5771-473E-81AC-F595AA122DEB}" type="parTrans" cxnId="{A4565F85-9F25-493B-958F-3DA979352805}">
      <dgm:prSet/>
      <dgm:spPr/>
      <dgm:t>
        <a:bodyPr/>
        <a:lstStyle/>
        <a:p>
          <a:endParaRPr lang="en-GB"/>
        </a:p>
      </dgm:t>
    </dgm:pt>
    <dgm:pt modelId="{F8EF8485-72BC-4DC6-BFCB-40563BFEF0A7}" type="sibTrans" cxnId="{A4565F85-9F25-493B-958F-3DA979352805}">
      <dgm:prSet/>
      <dgm:spPr/>
      <dgm:t>
        <a:bodyPr/>
        <a:lstStyle/>
        <a:p>
          <a:endParaRPr lang="en-GB"/>
        </a:p>
      </dgm:t>
    </dgm:pt>
    <dgm:pt modelId="{352690AB-8007-4ED2-987C-4D178AAF2BFF}" type="pres">
      <dgm:prSet presAssocID="{14C8A263-A538-4F0B-BE71-C54BC2FB92A2}" presName="Name0" presStyleCnt="0">
        <dgm:presLayoutVars>
          <dgm:dir/>
          <dgm:resizeHandles val="exact"/>
        </dgm:presLayoutVars>
      </dgm:prSet>
      <dgm:spPr/>
    </dgm:pt>
    <dgm:pt modelId="{5B98832A-741B-435E-A159-A1C6C971D1CF}" type="pres">
      <dgm:prSet presAssocID="{14C8A263-A538-4F0B-BE71-C54BC2FB92A2}" presName="arrow" presStyleLbl="bgShp" presStyleIdx="0" presStyleCnt="1"/>
      <dgm:spPr>
        <a:solidFill>
          <a:schemeClr val="accent6">
            <a:lumMod val="40000"/>
            <a:lumOff val="60000"/>
          </a:schemeClr>
        </a:solidFill>
      </dgm:spPr>
    </dgm:pt>
    <dgm:pt modelId="{F0EE694C-1FE3-45DD-A85F-3A2DE9339A0D}" type="pres">
      <dgm:prSet presAssocID="{14C8A263-A538-4F0B-BE71-C54BC2FB92A2}" presName="points" presStyleCnt="0"/>
      <dgm:spPr/>
    </dgm:pt>
    <dgm:pt modelId="{25087243-E1D9-41B0-9AD8-E8DB03120514}" type="pres">
      <dgm:prSet presAssocID="{617E0D08-170F-40E1-80C1-218DE4A1B93A}" presName="compositeA" presStyleCnt="0"/>
      <dgm:spPr/>
    </dgm:pt>
    <dgm:pt modelId="{052755CD-BB4D-477C-A456-A8422EB1227B}" type="pres">
      <dgm:prSet presAssocID="{617E0D08-170F-40E1-80C1-218DE4A1B93A}" presName="textA" presStyleLbl="revTx" presStyleIdx="0" presStyleCnt="3">
        <dgm:presLayoutVars>
          <dgm:bulletEnabled val="1"/>
        </dgm:presLayoutVars>
      </dgm:prSet>
      <dgm:spPr/>
      <dgm:t>
        <a:bodyPr/>
        <a:lstStyle/>
        <a:p>
          <a:endParaRPr lang="en-GB"/>
        </a:p>
      </dgm:t>
    </dgm:pt>
    <dgm:pt modelId="{0712DE3D-3BDA-47BF-8F81-27D18F5183D3}" type="pres">
      <dgm:prSet presAssocID="{617E0D08-170F-40E1-80C1-218DE4A1B93A}" presName="circleA" presStyleLbl="node1" presStyleIdx="0" presStyleCnt="3"/>
      <dgm:spPr/>
    </dgm:pt>
    <dgm:pt modelId="{FF9EA7AF-63C8-457D-A580-27124AF04FAF}" type="pres">
      <dgm:prSet presAssocID="{617E0D08-170F-40E1-80C1-218DE4A1B93A}" presName="spaceA" presStyleCnt="0"/>
      <dgm:spPr/>
    </dgm:pt>
    <dgm:pt modelId="{BA2C80CD-373B-443A-AE57-742B2994A988}" type="pres">
      <dgm:prSet presAssocID="{975FAE55-A05F-47A5-8AC0-500FFD70CACF}" presName="space" presStyleCnt="0"/>
      <dgm:spPr/>
    </dgm:pt>
    <dgm:pt modelId="{EB1BE152-494B-4D89-B653-780AF70D4A69}" type="pres">
      <dgm:prSet presAssocID="{5CB0C472-A015-4086-91C6-F7D392354741}" presName="compositeB" presStyleCnt="0"/>
      <dgm:spPr/>
    </dgm:pt>
    <dgm:pt modelId="{13F2EA21-A3E4-4C48-BFB3-436929BDA1CF}" type="pres">
      <dgm:prSet presAssocID="{5CB0C472-A015-4086-91C6-F7D392354741}" presName="textB" presStyleLbl="revTx" presStyleIdx="1" presStyleCnt="3">
        <dgm:presLayoutVars>
          <dgm:bulletEnabled val="1"/>
        </dgm:presLayoutVars>
      </dgm:prSet>
      <dgm:spPr/>
      <dgm:t>
        <a:bodyPr/>
        <a:lstStyle/>
        <a:p>
          <a:endParaRPr lang="en-GB"/>
        </a:p>
      </dgm:t>
    </dgm:pt>
    <dgm:pt modelId="{00D6B1D8-7A53-4730-850F-5CE26E54A013}" type="pres">
      <dgm:prSet presAssocID="{5CB0C472-A015-4086-91C6-F7D392354741}" presName="circleB" presStyleLbl="node1" presStyleIdx="1" presStyleCnt="3"/>
      <dgm:spPr/>
    </dgm:pt>
    <dgm:pt modelId="{6EC7DA79-9448-4C7A-99CF-FDF53B15AF79}" type="pres">
      <dgm:prSet presAssocID="{5CB0C472-A015-4086-91C6-F7D392354741}" presName="spaceB" presStyleCnt="0"/>
      <dgm:spPr/>
    </dgm:pt>
    <dgm:pt modelId="{D7D756BC-5ABC-4C9A-A085-F67F1DFA3737}" type="pres">
      <dgm:prSet presAssocID="{0CDFEB80-3D4D-467F-94A5-5F031CCF04E3}" presName="space" presStyleCnt="0"/>
      <dgm:spPr/>
    </dgm:pt>
    <dgm:pt modelId="{F9A15339-9F9E-4321-A002-A510CDF9B373}" type="pres">
      <dgm:prSet presAssocID="{F85A3826-E199-4222-9363-9DA3D2B7A3CA}" presName="compositeA" presStyleCnt="0"/>
      <dgm:spPr/>
    </dgm:pt>
    <dgm:pt modelId="{4462C738-15FB-4B1E-8F80-8BA9A93EEFEB}" type="pres">
      <dgm:prSet presAssocID="{F85A3826-E199-4222-9363-9DA3D2B7A3CA}" presName="textA" presStyleLbl="revTx" presStyleIdx="2" presStyleCnt="3">
        <dgm:presLayoutVars>
          <dgm:bulletEnabled val="1"/>
        </dgm:presLayoutVars>
      </dgm:prSet>
      <dgm:spPr/>
      <dgm:t>
        <a:bodyPr/>
        <a:lstStyle/>
        <a:p>
          <a:endParaRPr lang="en-GB"/>
        </a:p>
      </dgm:t>
    </dgm:pt>
    <dgm:pt modelId="{2F4649A3-D244-4F8A-87EF-7588B773B4B7}" type="pres">
      <dgm:prSet presAssocID="{F85A3826-E199-4222-9363-9DA3D2B7A3CA}" presName="circleA" presStyleLbl="node1" presStyleIdx="2" presStyleCnt="3"/>
      <dgm:spPr/>
    </dgm:pt>
    <dgm:pt modelId="{9AB33CD8-E57A-4ACC-A4B4-A1B2D4893215}" type="pres">
      <dgm:prSet presAssocID="{F85A3826-E199-4222-9363-9DA3D2B7A3CA}" presName="spaceA" presStyleCnt="0"/>
      <dgm:spPr/>
    </dgm:pt>
  </dgm:ptLst>
  <dgm:cxnLst>
    <dgm:cxn modelId="{A4565F85-9F25-493B-958F-3DA979352805}" srcId="{14C8A263-A538-4F0B-BE71-C54BC2FB92A2}" destId="{F85A3826-E199-4222-9363-9DA3D2B7A3CA}" srcOrd="2" destOrd="0" parTransId="{ABF26919-5771-473E-81AC-F595AA122DEB}" sibTransId="{F8EF8485-72BC-4DC6-BFCB-40563BFEF0A7}"/>
    <dgm:cxn modelId="{D58DE6BF-D01E-4379-A268-1E26178705D2}" type="presOf" srcId="{F85A3826-E199-4222-9363-9DA3D2B7A3CA}" destId="{4462C738-15FB-4B1E-8F80-8BA9A93EEFEB}" srcOrd="0" destOrd="0" presId="urn:microsoft.com/office/officeart/2005/8/layout/hProcess11"/>
    <dgm:cxn modelId="{28F92DFA-002C-43DD-8F0B-D5285413D0DC}" srcId="{14C8A263-A538-4F0B-BE71-C54BC2FB92A2}" destId="{5CB0C472-A015-4086-91C6-F7D392354741}" srcOrd="1" destOrd="0" parTransId="{54AD016B-F618-4608-AD08-A688203402BD}" sibTransId="{0CDFEB80-3D4D-467F-94A5-5F031CCF04E3}"/>
    <dgm:cxn modelId="{A6C97418-384B-42D3-9491-4EC9E0762FC4}" type="presOf" srcId="{5CB0C472-A015-4086-91C6-F7D392354741}" destId="{13F2EA21-A3E4-4C48-BFB3-436929BDA1CF}" srcOrd="0" destOrd="0" presId="urn:microsoft.com/office/officeart/2005/8/layout/hProcess11"/>
    <dgm:cxn modelId="{70757894-479E-4983-A6C6-94095E87C766}" type="presOf" srcId="{14C8A263-A538-4F0B-BE71-C54BC2FB92A2}" destId="{352690AB-8007-4ED2-987C-4D178AAF2BFF}" srcOrd="0" destOrd="0" presId="urn:microsoft.com/office/officeart/2005/8/layout/hProcess11"/>
    <dgm:cxn modelId="{0080714E-624A-4123-AD7E-E0A16E6FE73B}" srcId="{14C8A263-A538-4F0B-BE71-C54BC2FB92A2}" destId="{617E0D08-170F-40E1-80C1-218DE4A1B93A}" srcOrd="0" destOrd="0" parTransId="{96F54574-6F02-4C2E-AD0D-C7276EEFC800}" sibTransId="{975FAE55-A05F-47A5-8AC0-500FFD70CACF}"/>
    <dgm:cxn modelId="{8591DA29-65CD-4371-BC14-D056D8B6EDD0}" type="presOf" srcId="{617E0D08-170F-40E1-80C1-218DE4A1B93A}" destId="{052755CD-BB4D-477C-A456-A8422EB1227B}" srcOrd="0" destOrd="0" presId="urn:microsoft.com/office/officeart/2005/8/layout/hProcess11"/>
    <dgm:cxn modelId="{BF12BDC6-B125-4653-ACC4-D99FE4530F21}" type="presParOf" srcId="{352690AB-8007-4ED2-987C-4D178AAF2BFF}" destId="{5B98832A-741B-435E-A159-A1C6C971D1CF}" srcOrd="0" destOrd="0" presId="urn:microsoft.com/office/officeart/2005/8/layout/hProcess11"/>
    <dgm:cxn modelId="{4CCF2128-4B56-4701-9FD0-A7F38C78EA5E}" type="presParOf" srcId="{352690AB-8007-4ED2-987C-4D178AAF2BFF}" destId="{F0EE694C-1FE3-45DD-A85F-3A2DE9339A0D}" srcOrd="1" destOrd="0" presId="urn:microsoft.com/office/officeart/2005/8/layout/hProcess11"/>
    <dgm:cxn modelId="{E774CFAD-53BF-4309-AD7E-05FC259D913A}" type="presParOf" srcId="{F0EE694C-1FE3-45DD-A85F-3A2DE9339A0D}" destId="{25087243-E1D9-41B0-9AD8-E8DB03120514}" srcOrd="0" destOrd="0" presId="urn:microsoft.com/office/officeart/2005/8/layout/hProcess11"/>
    <dgm:cxn modelId="{221C2D88-E897-476C-B607-52A26A404C22}" type="presParOf" srcId="{25087243-E1D9-41B0-9AD8-E8DB03120514}" destId="{052755CD-BB4D-477C-A456-A8422EB1227B}" srcOrd="0" destOrd="0" presId="urn:microsoft.com/office/officeart/2005/8/layout/hProcess11"/>
    <dgm:cxn modelId="{900529F9-4959-49B0-9716-D842228D405C}" type="presParOf" srcId="{25087243-E1D9-41B0-9AD8-E8DB03120514}" destId="{0712DE3D-3BDA-47BF-8F81-27D18F5183D3}" srcOrd="1" destOrd="0" presId="urn:microsoft.com/office/officeart/2005/8/layout/hProcess11"/>
    <dgm:cxn modelId="{1DB7AB55-6129-450D-A861-84993C17C9EC}" type="presParOf" srcId="{25087243-E1D9-41B0-9AD8-E8DB03120514}" destId="{FF9EA7AF-63C8-457D-A580-27124AF04FAF}" srcOrd="2" destOrd="0" presId="urn:microsoft.com/office/officeart/2005/8/layout/hProcess11"/>
    <dgm:cxn modelId="{55D68022-384D-431E-925E-01E0FA10C6B9}" type="presParOf" srcId="{F0EE694C-1FE3-45DD-A85F-3A2DE9339A0D}" destId="{BA2C80CD-373B-443A-AE57-742B2994A988}" srcOrd="1" destOrd="0" presId="urn:microsoft.com/office/officeart/2005/8/layout/hProcess11"/>
    <dgm:cxn modelId="{A7072C19-7DAF-4D13-BCD2-DB26304958DC}" type="presParOf" srcId="{F0EE694C-1FE3-45DD-A85F-3A2DE9339A0D}" destId="{EB1BE152-494B-4D89-B653-780AF70D4A69}" srcOrd="2" destOrd="0" presId="urn:microsoft.com/office/officeart/2005/8/layout/hProcess11"/>
    <dgm:cxn modelId="{E31D6442-0ED9-4005-9942-2D8722297786}" type="presParOf" srcId="{EB1BE152-494B-4D89-B653-780AF70D4A69}" destId="{13F2EA21-A3E4-4C48-BFB3-436929BDA1CF}" srcOrd="0" destOrd="0" presId="urn:microsoft.com/office/officeart/2005/8/layout/hProcess11"/>
    <dgm:cxn modelId="{3A400D5E-3DE0-463C-94DE-7C95FB359FB0}" type="presParOf" srcId="{EB1BE152-494B-4D89-B653-780AF70D4A69}" destId="{00D6B1D8-7A53-4730-850F-5CE26E54A013}" srcOrd="1" destOrd="0" presId="urn:microsoft.com/office/officeart/2005/8/layout/hProcess11"/>
    <dgm:cxn modelId="{F3E77521-5BCE-4BF6-9905-7B043B39647F}" type="presParOf" srcId="{EB1BE152-494B-4D89-B653-780AF70D4A69}" destId="{6EC7DA79-9448-4C7A-99CF-FDF53B15AF79}" srcOrd="2" destOrd="0" presId="urn:microsoft.com/office/officeart/2005/8/layout/hProcess11"/>
    <dgm:cxn modelId="{D1FB0CEB-4E6B-449A-989D-8964A430CAE7}" type="presParOf" srcId="{F0EE694C-1FE3-45DD-A85F-3A2DE9339A0D}" destId="{D7D756BC-5ABC-4C9A-A085-F67F1DFA3737}" srcOrd="3" destOrd="0" presId="urn:microsoft.com/office/officeart/2005/8/layout/hProcess11"/>
    <dgm:cxn modelId="{E853B30E-CFC8-456B-AFA1-2052031D0564}" type="presParOf" srcId="{F0EE694C-1FE3-45DD-A85F-3A2DE9339A0D}" destId="{F9A15339-9F9E-4321-A002-A510CDF9B373}" srcOrd="4" destOrd="0" presId="urn:microsoft.com/office/officeart/2005/8/layout/hProcess11"/>
    <dgm:cxn modelId="{1C98B08F-D0B5-4F29-8C32-D5680E733F44}" type="presParOf" srcId="{F9A15339-9F9E-4321-A002-A510CDF9B373}" destId="{4462C738-15FB-4B1E-8F80-8BA9A93EEFEB}" srcOrd="0" destOrd="0" presId="urn:microsoft.com/office/officeart/2005/8/layout/hProcess11"/>
    <dgm:cxn modelId="{F13FFDB2-B170-43F3-A702-54464BA7830E}" type="presParOf" srcId="{F9A15339-9F9E-4321-A002-A510CDF9B373}" destId="{2F4649A3-D244-4F8A-87EF-7588B773B4B7}" srcOrd="1" destOrd="0" presId="urn:microsoft.com/office/officeart/2005/8/layout/hProcess11"/>
    <dgm:cxn modelId="{39B1EFFB-CC04-4E9C-A7D1-D38CE2042B40}" type="presParOf" srcId="{F9A15339-9F9E-4321-A002-A510CDF9B373}" destId="{9AB33CD8-E57A-4ACC-A4B4-A1B2D4893215}"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D86A3-8BBD-479E-9526-55A79C93871E}">
      <dsp:nvSpPr>
        <dsp:cNvPr id="0" name=""/>
        <dsp:cNvSpPr/>
      </dsp:nvSpPr>
      <dsp:spPr>
        <a:xfrm>
          <a:off x="3164" y="904476"/>
          <a:ext cx="1383490" cy="830094"/>
        </a:xfrm>
        <a:prstGeom prst="roundRect">
          <a:avLst>
            <a:gd name="adj" fmla="val 10000"/>
          </a:avLst>
        </a:prstGeom>
        <a:solidFill>
          <a:schemeClr val="accent6">
            <a:lumMod val="40000"/>
            <a:lumOff val="60000"/>
          </a:schemeClr>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400" b="1" kern="1200" dirty="0" smtClean="0"/>
            <a:t>Initiation</a:t>
          </a:r>
        </a:p>
      </dsp:txBody>
      <dsp:txXfrm>
        <a:off x="27477" y="928789"/>
        <a:ext cx="1334864" cy="781468"/>
      </dsp:txXfrm>
    </dsp:sp>
    <dsp:sp modelId="{69D0098A-85D2-45BD-B2E1-9D50733D3519}">
      <dsp:nvSpPr>
        <dsp:cNvPr id="0" name=""/>
        <dsp:cNvSpPr/>
      </dsp:nvSpPr>
      <dsp:spPr>
        <a:xfrm>
          <a:off x="1525003" y="1147970"/>
          <a:ext cx="293299" cy="343105"/>
        </a:xfrm>
        <a:prstGeom prst="rightArrow">
          <a:avLst>
            <a:gd name="adj1" fmla="val 60000"/>
            <a:gd name="adj2" fmla="val 50000"/>
          </a:avLst>
        </a:prstGeom>
        <a:solidFill>
          <a:schemeClr val="accent2">
            <a:lumMod val="60000"/>
            <a:lumOff val="40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GB" sz="1500" b="1" kern="1200"/>
        </a:p>
      </dsp:txBody>
      <dsp:txXfrm>
        <a:off x="1525003" y="1216591"/>
        <a:ext cx="205309" cy="205863"/>
      </dsp:txXfrm>
    </dsp:sp>
    <dsp:sp modelId="{28351BAB-5396-42D2-90B6-103E480E34CA}">
      <dsp:nvSpPr>
        <dsp:cNvPr id="0" name=""/>
        <dsp:cNvSpPr/>
      </dsp:nvSpPr>
      <dsp:spPr>
        <a:xfrm>
          <a:off x="1940050" y="904476"/>
          <a:ext cx="1383490" cy="830094"/>
        </a:xfrm>
        <a:prstGeom prst="roundRect">
          <a:avLst>
            <a:gd name="adj" fmla="val 10000"/>
          </a:avLst>
        </a:prstGeom>
        <a:solidFill>
          <a:schemeClr val="accent6">
            <a:lumMod val="40000"/>
            <a:lumOff val="60000"/>
          </a:schemeClr>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400" b="1" kern="1200" dirty="0" smtClean="0"/>
            <a:t>Main narration </a:t>
          </a:r>
        </a:p>
      </dsp:txBody>
      <dsp:txXfrm>
        <a:off x="1964363" y="928789"/>
        <a:ext cx="1334864" cy="781468"/>
      </dsp:txXfrm>
    </dsp:sp>
    <dsp:sp modelId="{EA720F7E-18E1-4094-AD20-5CACB314DEE3}">
      <dsp:nvSpPr>
        <dsp:cNvPr id="0" name=""/>
        <dsp:cNvSpPr/>
      </dsp:nvSpPr>
      <dsp:spPr>
        <a:xfrm>
          <a:off x="3461889" y="1147970"/>
          <a:ext cx="293299" cy="343105"/>
        </a:xfrm>
        <a:prstGeom prst="rightArrow">
          <a:avLst>
            <a:gd name="adj1" fmla="val 60000"/>
            <a:gd name="adj2" fmla="val 50000"/>
          </a:avLst>
        </a:prstGeom>
        <a:solidFill>
          <a:schemeClr val="accent2">
            <a:lumMod val="60000"/>
            <a:lumOff val="40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GB" sz="1500" b="1" kern="1200"/>
        </a:p>
      </dsp:txBody>
      <dsp:txXfrm>
        <a:off x="3461889" y="1216591"/>
        <a:ext cx="205309" cy="205863"/>
      </dsp:txXfrm>
    </dsp:sp>
    <dsp:sp modelId="{EE5EE902-A4A3-48F2-8C0D-03C459020068}">
      <dsp:nvSpPr>
        <dsp:cNvPr id="0" name=""/>
        <dsp:cNvSpPr/>
      </dsp:nvSpPr>
      <dsp:spPr>
        <a:xfrm>
          <a:off x="3876937" y="904476"/>
          <a:ext cx="1383490" cy="830094"/>
        </a:xfrm>
        <a:prstGeom prst="roundRect">
          <a:avLst>
            <a:gd name="adj" fmla="val 10000"/>
          </a:avLst>
        </a:prstGeom>
        <a:solidFill>
          <a:schemeClr val="accent6">
            <a:lumMod val="40000"/>
            <a:lumOff val="60000"/>
          </a:schemeClr>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400" b="1" kern="1200" dirty="0" smtClean="0"/>
            <a:t>Questioning phase </a:t>
          </a:r>
        </a:p>
      </dsp:txBody>
      <dsp:txXfrm>
        <a:off x="3901250" y="928789"/>
        <a:ext cx="1334864" cy="781468"/>
      </dsp:txXfrm>
    </dsp:sp>
    <dsp:sp modelId="{75A15613-4D14-400C-80A2-54E906F6E567}">
      <dsp:nvSpPr>
        <dsp:cNvPr id="0" name=""/>
        <dsp:cNvSpPr/>
      </dsp:nvSpPr>
      <dsp:spPr>
        <a:xfrm>
          <a:off x="5398776" y="1147970"/>
          <a:ext cx="293299" cy="343105"/>
        </a:xfrm>
        <a:prstGeom prst="rightArrow">
          <a:avLst>
            <a:gd name="adj1" fmla="val 60000"/>
            <a:gd name="adj2" fmla="val 50000"/>
          </a:avLst>
        </a:prstGeom>
        <a:solidFill>
          <a:schemeClr val="accent2">
            <a:lumMod val="60000"/>
            <a:lumOff val="40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GB" sz="1500" b="1" kern="1200"/>
        </a:p>
      </dsp:txBody>
      <dsp:txXfrm>
        <a:off x="5398776" y="1216591"/>
        <a:ext cx="205309" cy="205863"/>
      </dsp:txXfrm>
    </dsp:sp>
    <dsp:sp modelId="{5A86C327-DF94-4B5C-8E50-73B65EECCB00}">
      <dsp:nvSpPr>
        <dsp:cNvPr id="0" name=""/>
        <dsp:cNvSpPr/>
      </dsp:nvSpPr>
      <dsp:spPr>
        <a:xfrm>
          <a:off x="5813823" y="904476"/>
          <a:ext cx="1383490" cy="830094"/>
        </a:xfrm>
        <a:prstGeom prst="roundRect">
          <a:avLst>
            <a:gd name="adj" fmla="val 10000"/>
          </a:avLst>
        </a:prstGeom>
        <a:solidFill>
          <a:schemeClr val="accent6">
            <a:lumMod val="40000"/>
            <a:lumOff val="60000"/>
          </a:schemeClr>
        </a:solidFill>
        <a:ln>
          <a:noFill/>
        </a:ln>
        <a:effectLst>
          <a:outerShdw blurRad="76200" dir="18900000" sy="23000" kx="-1200000" algn="bl" rotWithShape="0">
            <a:prstClr val="black">
              <a:alpha val="2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400" b="1" kern="1200" dirty="0" smtClean="0"/>
            <a:t>Concluding talk </a:t>
          </a:r>
        </a:p>
      </dsp:txBody>
      <dsp:txXfrm>
        <a:off x="5838136" y="928789"/>
        <a:ext cx="1334864" cy="781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8832A-741B-435E-A159-A1C6C971D1CF}">
      <dsp:nvSpPr>
        <dsp:cNvPr id="0" name=""/>
        <dsp:cNvSpPr/>
      </dsp:nvSpPr>
      <dsp:spPr>
        <a:xfrm>
          <a:off x="0" y="663742"/>
          <a:ext cx="8148387" cy="884989"/>
        </a:xfrm>
        <a:prstGeom prst="notchedRightArrow">
          <a:avLst/>
        </a:prstGeom>
        <a:solidFill>
          <a:schemeClr val="accent6">
            <a:lumMod val="40000"/>
            <a:lumOff val="60000"/>
          </a:schemeClr>
        </a:solidFill>
        <a:ln>
          <a:noFill/>
        </a:ln>
        <a:effectLst/>
      </dsp:spPr>
      <dsp:style>
        <a:lnRef idx="0">
          <a:scrgbClr r="0" g="0" b="0"/>
        </a:lnRef>
        <a:fillRef idx="1">
          <a:scrgbClr r="0" g="0" b="0"/>
        </a:fillRef>
        <a:effectRef idx="0">
          <a:scrgbClr r="0" g="0" b="0"/>
        </a:effectRef>
        <a:fontRef idx="minor"/>
      </dsp:style>
    </dsp:sp>
    <dsp:sp modelId="{052755CD-BB4D-477C-A456-A8422EB1227B}">
      <dsp:nvSpPr>
        <dsp:cNvPr id="0" name=""/>
        <dsp:cNvSpPr/>
      </dsp:nvSpPr>
      <dsp:spPr>
        <a:xfrm>
          <a:off x="3580" y="0"/>
          <a:ext cx="2363350" cy="884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GB" sz="2000" kern="1200" dirty="0" smtClean="0"/>
            <a:t>Points of story</a:t>
          </a:r>
          <a:endParaRPr lang="en-GB" sz="2000" kern="1200" dirty="0"/>
        </a:p>
      </dsp:txBody>
      <dsp:txXfrm>
        <a:off x="3580" y="0"/>
        <a:ext cx="2363350" cy="884989"/>
      </dsp:txXfrm>
    </dsp:sp>
    <dsp:sp modelId="{0712DE3D-3BDA-47BF-8F81-27D18F5183D3}">
      <dsp:nvSpPr>
        <dsp:cNvPr id="0" name=""/>
        <dsp:cNvSpPr/>
      </dsp:nvSpPr>
      <dsp:spPr>
        <a:xfrm>
          <a:off x="1074632" y="995613"/>
          <a:ext cx="221247" cy="22124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3F2EA21-A3E4-4C48-BFB3-436929BDA1CF}">
      <dsp:nvSpPr>
        <dsp:cNvPr id="0" name=""/>
        <dsp:cNvSpPr/>
      </dsp:nvSpPr>
      <dsp:spPr>
        <a:xfrm>
          <a:off x="2485098" y="1327484"/>
          <a:ext cx="2363350" cy="884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GB" sz="2000" kern="1200" dirty="0" smtClean="0"/>
            <a:t>Main body: the patient’s trajectory</a:t>
          </a:r>
          <a:endParaRPr lang="en-GB" sz="2000" kern="1200" dirty="0"/>
        </a:p>
      </dsp:txBody>
      <dsp:txXfrm>
        <a:off x="2485098" y="1327484"/>
        <a:ext cx="2363350" cy="884989"/>
      </dsp:txXfrm>
    </dsp:sp>
    <dsp:sp modelId="{00D6B1D8-7A53-4730-850F-5CE26E54A013}">
      <dsp:nvSpPr>
        <dsp:cNvPr id="0" name=""/>
        <dsp:cNvSpPr/>
      </dsp:nvSpPr>
      <dsp:spPr>
        <a:xfrm>
          <a:off x="3556150" y="995613"/>
          <a:ext cx="221247" cy="22124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462C738-15FB-4B1E-8F80-8BA9A93EEFEB}">
      <dsp:nvSpPr>
        <dsp:cNvPr id="0" name=""/>
        <dsp:cNvSpPr/>
      </dsp:nvSpPr>
      <dsp:spPr>
        <a:xfrm>
          <a:off x="4966616" y="0"/>
          <a:ext cx="2363350" cy="884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GB" sz="2000" kern="1200" dirty="0" smtClean="0"/>
            <a:t>Comments and reflections</a:t>
          </a:r>
          <a:endParaRPr lang="en-GB" sz="2000" kern="1200" dirty="0"/>
        </a:p>
      </dsp:txBody>
      <dsp:txXfrm>
        <a:off x="4966616" y="0"/>
        <a:ext cx="2363350" cy="884989"/>
      </dsp:txXfrm>
    </dsp:sp>
    <dsp:sp modelId="{2F4649A3-D244-4F8A-87EF-7588B773B4B7}">
      <dsp:nvSpPr>
        <dsp:cNvPr id="0" name=""/>
        <dsp:cNvSpPr/>
      </dsp:nvSpPr>
      <dsp:spPr>
        <a:xfrm>
          <a:off x="6037668" y="995613"/>
          <a:ext cx="221247" cy="22124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1923" name="Rectangle 3"/>
          <p:cNvSpPr>
            <a:spLocks noGrp="1" noChangeArrowheads="1"/>
          </p:cNvSpPr>
          <p:nvPr>
            <p:ph type="dt" sz="quarter"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81924" name="Rectangle 4"/>
          <p:cNvSpPr>
            <a:spLocks noGrp="1" noChangeArrowheads="1"/>
          </p:cNvSpPr>
          <p:nvPr>
            <p:ph type="ftr" sz="quarter" idx="2"/>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81925" name="Rectangle 5"/>
          <p:cNvSpPr>
            <a:spLocks noGrp="1" noChangeArrowheads="1"/>
          </p:cNvSpPr>
          <p:nvPr>
            <p:ph type="sldNum" sz="quarter" idx="3"/>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04DC270-61B0-454C-92A1-EEE2FA7A2C2C}" type="slidenum">
              <a:rPr lang="en-US" altLang="en-US"/>
              <a:pPr>
                <a:defRPr/>
              </a:pPr>
              <a:t>‹#›</a:t>
            </a:fld>
            <a:endParaRPr lang="en-US" altLang="en-US"/>
          </a:p>
        </p:txBody>
      </p:sp>
    </p:spTree>
    <p:extLst>
      <p:ext uri="{BB962C8B-B14F-4D97-AF65-F5344CB8AC3E}">
        <p14:creationId xmlns:p14="http://schemas.microsoft.com/office/powerpoint/2010/main" val="624699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de-DE"/>
          </a:p>
        </p:txBody>
      </p:sp>
      <p:sp>
        <p:nvSpPr>
          <p:cNvPr id="8195"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198"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de-DE"/>
          </a:p>
        </p:txBody>
      </p:sp>
      <p:sp>
        <p:nvSpPr>
          <p:cNvPr id="8199"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9E75308-C33A-4C80-9941-C896ADF85436}" type="slidenum">
              <a:rPr lang="de-DE" altLang="en-US"/>
              <a:pPr>
                <a:defRPr/>
              </a:pPr>
              <a:t>‹#›</a:t>
            </a:fld>
            <a:endParaRPr lang="de-DE" altLang="en-US"/>
          </a:p>
        </p:txBody>
      </p:sp>
    </p:spTree>
    <p:extLst>
      <p:ext uri="{BB962C8B-B14F-4D97-AF65-F5344CB8AC3E}">
        <p14:creationId xmlns:p14="http://schemas.microsoft.com/office/powerpoint/2010/main" val="24914680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2DEBC0-A390-4F8E-A045-25FA5EE9BD7F}" type="slidenum">
              <a:rPr lang="de-DE" altLang="en-US" smtClean="0"/>
              <a:pPr>
                <a:spcBef>
                  <a:spcPct val="0"/>
                </a:spcBef>
              </a:pPr>
              <a:t>1</a:t>
            </a:fld>
            <a:endParaRPr lang="de-DE" altLang="en-US" smtClean="0"/>
          </a:p>
        </p:txBody>
      </p:sp>
      <p:sp>
        <p:nvSpPr>
          <p:cNvPr id="6147" name="Rectangle 7"/>
          <p:cNvSpPr txBox="1">
            <a:spLocks noGrp="1" noChangeArrowheads="1"/>
          </p:cNvSpPr>
          <p:nvPr/>
        </p:nvSpPr>
        <p:spPr bwMode="auto">
          <a:xfrm>
            <a:off x="3853590" y="9435262"/>
            <a:ext cx="2944085" cy="492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Arial" panose="020B0604020202020204" pitchFamily="34" charset="0"/>
              </a:defRPr>
            </a:lvl1pPr>
            <a:lvl2pPr marL="742950" indent="-285750" defTabSz="947738">
              <a:spcBef>
                <a:spcPct val="30000"/>
              </a:spcBef>
              <a:defRPr sz="1200">
                <a:solidFill>
                  <a:schemeClr val="tx1"/>
                </a:solidFill>
                <a:latin typeface="Arial" panose="020B0604020202020204" pitchFamily="34" charset="0"/>
              </a:defRPr>
            </a:lvl2pPr>
            <a:lvl3pPr marL="1143000" indent="-228600" defTabSz="947738">
              <a:spcBef>
                <a:spcPct val="30000"/>
              </a:spcBef>
              <a:defRPr sz="1200">
                <a:solidFill>
                  <a:schemeClr val="tx1"/>
                </a:solidFill>
                <a:latin typeface="Arial" panose="020B0604020202020204" pitchFamily="34" charset="0"/>
              </a:defRPr>
            </a:lvl3pPr>
            <a:lvl4pPr marL="1600200" indent="-228600" defTabSz="947738">
              <a:spcBef>
                <a:spcPct val="30000"/>
              </a:spcBef>
              <a:defRPr sz="1200">
                <a:solidFill>
                  <a:schemeClr val="tx1"/>
                </a:solidFill>
                <a:latin typeface="Arial" panose="020B0604020202020204" pitchFamily="34" charset="0"/>
              </a:defRPr>
            </a:lvl4pPr>
            <a:lvl5pPr marL="2057400" indent="-228600" defTabSz="947738">
              <a:spcBef>
                <a:spcPct val="30000"/>
              </a:spcBef>
              <a:defRPr sz="1200">
                <a:solidFill>
                  <a:schemeClr val="tx1"/>
                </a:solidFill>
                <a:latin typeface="Arial" panose="020B0604020202020204" pitchFamily="34" charset="0"/>
              </a:defRPr>
            </a:lvl5pPr>
            <a:lvl6pPr marL="2514600" indent="-228600" defTabSz="9477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77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77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77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C63C4A12-9E87-4892-9029-7F8C392A66DE}" type="slidenum">
              <a:rPr lang="en-GB" altLang="en-US" sz="1300"/>
              <a:pPr algn="r" eaLnBrk="1" hangingPunct="1">
                <a:spcBef>
                  <a:spcPct val="0"/>
                </a:spcBef>
              </a:pPr>
              <a:t>1</a:t>
            </a:fld>
            <a:endParaRPr lang="en-GB" altLang="en-US" sz="1300"/>
          </a:p>
        </p:txBody>
      </p:sp>
      <p:sp>
        <p:nvSpPr>
          <p:cNvPr id="6148" name="Rectangle 2"/>
          <p:cNvSpPr>
            <a:spLocks noGrp="1" noRot="1" noChangeAspect="1" noChangeArrowheads="1" noTextEdit="1"/>
          </p:cNvSpPr>
          <p:nvPr>
            <p:ph type="sldImg"/>
          </p:nvPr>
        </p:nvSpPr>
        <p:spPr>
          <a:xfrm>
            <a:off x="917575" y="744538"/>
            <a:ext cx="4964113" cy="3724275"/>
          </a:xfrm>
          <a:ln/>
        </p:spPr>
      </p:sp>
      <p:sp>
        <p:nvSpPr>
          <p:cNvPr id="6149"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de-DE" altLang="en-US" dirty="0" smtClean="0">
              <a:latin typeface="Arial" panose="020B0604020202020204" pitchFamily="34" charset="0"/>
            </a:endParaRPr>
          </a:p>
        </p:txBody>
      </p:sp>
    </p:spTree>
    <p:extLst>
      <p:ext uri="{BB962C8B-B14F-4D97-AF65-F5344CB8AC3E}">
        <p14:creationId xmlns:p14="http://schemas.microsoft.com/office/powerpoint/2010/main" val="2840241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2FA5FD-C0A0-47EF-946E-2321F50120B9}" type="slidenum">
              <a:rPr lang="de-DE" altLang="en-US" smtClean="0"/>
              <a:pPr>
                <a:spcBef>
                  <a:spcPct val="0"/>
                </a:spcBef>
              </a:pPr>
              <a:t>2</a:t>
            </a:fld>
            <a:endParaRPr lang="de-DE" altLang="en-US" smtClean="0"/>
          </a:p>
        </p:txBody>
      </p:sp>
      <p:sp>
        <p:nvSpPr>
          <p:cNvPr id="8195" name="Rectangle 2"/>
          <p:cNvSpPr>
            <a:spLocks noGrp="1" noRot="1" noChangeAspect="1" noChangeArrowheads="1" noTextEdit="1"/>
          </p:cNvSpPr>
          <p:nvPr>
            <p:ph type="sldImg"/>
          </p:nvPr>
        </p:nvSpPr>
        <p:spPr>
          <a:xfrm>
            <a:off x="917575" y="744538"/>
            <a:ext cx="4964113" cy="3724275"/>
          </a:xfrm>
          <a:ln/>
        </p:spPr>
      </p:sp>
      <p:sp>
        <p:nvSpPr>
          <p:cNvPr id="8196"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GB"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3856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F44999-C665-4107-B309-249F7D185CD7}" type="slidenum">
              <a:rPr lang="de-DE" altLang="en-US" smtClean="0"/>
              <a:pPr>
                <a:spcBef>
                  <a:spcPct val="0"/>
                </a:spcBef>
              </a:pPr>
              <a:t>3</a:t>
            </a:fld>
            <a:endParaRPr lang="de-DE" altLang="en-US" smtClean="0"/>
          </a:p>
        </p:txBody>
      </p:sp>
      <p:sp>
        <p:nvSpPr>
          <p:cNvPr id="12291" name="Rectangle 2"/>
          <p:cNvSpPr>
            <a:spLocks noGrp="1" noRot="1" noChangeAspect="1" noChangeArrowheads="1" noTextEdit="1"/>
          </p:cNvSpPr>
          <p:nvPr>
            <p:ph type="sldImg"/>
          </p:nvPr>
        </p:nvSpPr>
        <p:spPr>
          <a:xfrm>
            <a:off x="917575" y="744538"/>
            <a:ext cx="4964113" cy="3724275"/>
          </a:xfrm>
          <a:ln/>
        </p:spPr>
      </p:sp>
      <p:sp>
        <p:nvSpPr>
          <p:cNvPr id="1229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2818824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1D6AD4-8B8E-441D-A001-872D1B38F4E8}" type="slidenum">
              <a:rPr lang="de-DE" altLang="en-US" smtClean="0"/>
              <a:pPr>
                <a:spcBef>
                  <a:spcPct val="0"/>
                </a:spcBef>
              </a:pPr>
              <a:t>4</a:t>
            </a:fld>
            <a:endParaRPr lang="de-DE" altLang="en-US" smtClean="0"/>
          </a:p>
        </p:txBody>
      </p:sp>
      <p:sp>
        <p:nvSpPr>
          <p:cNvPr id="16387" name="Rectangle 2"/>
          <p:cNvSpPr>
            <a:spLocks noGrp="1" noRot="1" noChangeAspect="1" noChangeArrowheads="1" noTextEdit="1"/>
          </p:cNvSpPr>
          <p:nvPr>
            <p:ph type="sldImg"/>
          </p:nvPr>
        </p:nvSpPr>
        <p:spPr>
          <a:xfrm>
            <a:off x="917575" y="744538"/>
            <a:ext cx="4964113" cy="3724275"/>
          </a:xfrm>
          <a:ln/>
        </p:spPr>
      </p:sp>
      <p:sp>
        <p:nvSpPr>
          <p:cNvPr id="1638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eaLnBrk="1" hangingPunct="1"/>
            <a:endParaRPr lang="en-GB" altLang="en-US" noProof="1" smtClean="0">
              <a:latin typeface="Arial" panose="020B0604020202020204" pitchFamily="34" charset="0"/>
            </a:endParaRPr>
          </a:p>
          <a:p>
            <a:pPr eaLnBrk="1" hangingPunct="1"/>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260975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A4CA1-78FF-450E-84D0-C30038BC7D21}" type="slidenum">
              <a:rPr lang="de-DE" altLang="en-US" smtClean="0"/>
              <a:pPr>
                <a:spcBef>
                  <a:spcPct val="0"/>
                </a:spcBef>
              </a:pPr>
              <a:t>5</a:t>
            </a:fld>
            <a:endParaRPr lang="de-DE" altLang="en-US" smtClean="0"/>
          </a:p>
        </p:txBody>
      </p:sp>
      <p:sp>
        <p:nvSpPr>
          <p:cNvPr id="22531" name="Rectangle 2"/>
          <p:cNvSpPr>
            <a:spLocks noGrp="1" noRot="1" noChangeAspect="1" noChangeArrowheads="1" noTextEdit="1"/>
          </p:cNvSpPr>
          <p:nvPr>
            <p:ph type="sldImg"/>
          </p:nvPr>
        </p:nvSpPr>
        <p:spPr>
          <a:xfrm>
            <a:off x="917575" y="744538"/>
            <a:ext cx="4964113" cy="3724275"/>
          </a:xfrm>
          <a:ln/>
        </p:spPr>
      </p:sp>
      <p:sp>
        <p:nvSpPr>
          <p:cNvPr id="2253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3246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A4CA1-78FF-450E-84D0-C30038BC7D21}" type="slidenum">
              <a:rPr lang="de-DE" altLang="en-US" smtClean="0"/>
              <a:pPr>
                <a:spcBef>
                  <a:spcPct val="0"/>
                </a:spcBef>
              </a:pPr>
              <a:t>6</a:t>
            </a:fld>
            <a:endParaRPr lang="de-DE" altLang="en-US" smtClean="0"/>
          </a:p>
        </p:txBody>
      </p:sp>
      <p:sp>
        <p:nvSpPr>
          <p:cNvPr id="22531" name="Rectangle 2"/>
          <p:cNvSpPr>
            <a:spLocks noGrp="1" noRot="1" noChangeAspect="1" noChangeArrowheads="1" noTextEdit="1"/>
          </p:cNvSpPr>
          <p:nvPr>
            <p:ph type="sldImg"/>
          </p:nvPr>
        </p:nvSpPr>
        <p:spPr>
          <a:xfrm>
            <a:off x="917575" y="744538"/>
            <a:ext cx="4964113" cy="3724275"/>
          </a:xfrm>
          <a:ln/>
        </p:spPr>
      </p:sp>
      <p:sp>
        <p:nvSpPr>
          <p:cNvPr id="2253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13632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9A4CA1-78FF-450E-84D0-C30038BC7D21}" type="slidenum">
              <a:rPr lang="de-DE" altLang="en-US" smtClean="0"/>
              <a:pPr>
                <a:spcBef>
                  <a:spcPct val="0"/>
                </a:spcBef>
              </a:pPr>
              <a:t>7</a:t>
            </a:fld>
            <a:endParaRPr lang="de-DE" altLang="en-US" smtClean="0"/>
          </a:p>
        </p:txBody>
      </p:sp>
      <p:sp>
        <p:nvSpPr>
          <p:cNvPr id="22531" name="Rectangle 2"/>
          <p:cNvSpPr>
            <a:spLocks noGrp="1" noRot="1" noChangeAspect="1" noChangeArrowheads="1" noTextEdit="1"/>
          </p:cNvSpPr>
          <p:nvPr>
            <p:ph type="sldImg"/>
          </p:nvPr>
        </p:nvSpPr>
        <p:spPr>
          <a:xfrm>
            <a:off x="917575" y="744538"/>
            <a:ext cx="4964113" cy="3724275"/>
          </a:xfrm>
          <a:ln/>
        </p:spPr>
      </p:sp>
      <p:sp>
        <p:nvSpPr>
          <p:cNvPr id="2253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ndParaRPr>
          </a:p>
        </p:txBody>
      </p:sp>
    </p:spTree>
    <p:extLst>
      <p:ext uri="{BB962C8B-B14F-4D97-AF65-F5344CB8AC3E}">
        <p14:creationId xmlns:p14="http://schemas.microsoft.com/office/powerpoint/2010/main" val="3373235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B5DEDA-8F6D-405D-80A7-A7628F74B42E}" type="slidenum">
              <a:rPr lang="de-DE" altLang="en-US" smtClean="0"/>
              <a:pPr>
                <a:spcBef>
                  <a:spcPct val="0"/>
                </a:spcBef>
              </a:pPr>
              <a:t>8</a:t>
            </a:fld>
            <a:endParaRPr lang="de-DE" altLang="en-US" smtClean="0"/>
          </a:p>
        </p:txBody>
      </p:sp>
      <p:sp>
        <p:nvSpPr>
          <p:cNvPr id="26627" name="Rectangle 2"/>
          <p:cNvSpPr>
            <a:spLocks noGrp="1" noRot="1" noChangeAspect="1" noChangeArrowheads="1" noTextEdit="1"/>
          </p:cNvSpPr>
          <p:nvPr>
            <p:ph type="sldImg"/>
          </p:nvPr>
        </p:nvSpPr>
        <p:spPr>
          <a:xfrm>
            <a:off x="917575" y="744538"/>
            <a:ext cx="4964113" cy="3724275"/>
          </a:xfrm>
          <a:ln/>
        </p:spPr>
      </p:sp>
      <p:sp>
        <p:nvSpPr>
          <p:cNvPr id="2662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40626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941669-89A7-4C5B-930F-A91793CCDB6C}" type="slidenum">
              <a:rPr lang="de-DE" altLang="en-US" smtClean="0"/>
              <a:pPr>
                <a:spcBef>
                  <a:spcPct val="0"/>
                </a:spcBef>
              </a:pPr>
              <a:t>9</a:t>
            </a:fld>
            <a:endParaRPr lang="de-DE" altLang="en-US" smtClean="0"/>
          </a:p>
        </p:txBody>
      </p:sp>
      <p:sp>
        <p:nvSpPr>
          <p:cNvPr id="30723" name="Rectangle 2"/>
          <p:cNvSpPr>
            <a:spLocks noGrp="1" noRot="1" noChangeAspect="1" noChangeArrowheads="1" noTextEdit="1"/>
          </p:cNvSpPr>
          <p:nvPr>
            <p:ph type="sldImg"/>
          </p:nvPr>
        </p:nvSpPr>
        <p:spPr>
          <a:xfrm>
            <a:off x="917575" y="744538"/>
            <a:ext cx="4964113" cy="3724275"/>
          </a:xfrm>
          <a:ln/>
        </p:spPr>
      </p:sp>
      <p:sp>
        <p:nvSpPr>
          <p:cNvPr id="30724"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GB" altLang="en-US" baseline="0" noProof="1" smtClean="0">
              <a:latin typeface="Arial" panose="020B0604020202020204" pitchFamily="34" charset="0"/>
            </a:endParaRPr>
          </a:p>
        </p:txBody>
      </p:sp>
    </p:spTree>
    <p:extLst>
      <p:ext uri="{BB962C8B-B14F-4D97-AF65-F5344CB8AC3E}">
        <p14:creationId xmlns:p14="http://schemas.microsoft.com/office/powerpoint/2010/main" val="1585601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274B938-A395-4140-A420-0BA212E3BFD2}" type="slidenum">
              <a:rPr lang="de-DE" altLang="en-US" smtClean="0"/>
              <a:pPr>
                <a:spcBef>
                  <a:spcPct val="0"/>
                </a:spcBef>
              </a:pPr>
              <a:t>10</a:t>
            </a:fld>
            <a:endParaRPr lang="de-DE" altLang="en-US" smtClean="0"/>
          </a:p>
        </p:txBody>
      </p:sp>
      <p:sp>
        <p:nvSpPr>
          <p:cNvPr id="34819" name="Rectangle 2"/>
          <p:cNvSpPr>
            <a:spLocks noGrp="1" noRot="1" noChangeAspect="1" noChangeArrowheads="1" noTextEdit="1"/>
          </p:cNvSpPr>
          <p:nvPr>
            <p:ph type="sldImg"/>
          </p:nvPr>
        </p:nvSpPr>
        <p:spPr>
          <a:xfrm>
            <a:off x="917575" y="744538"/>
            <a:ext cx="4964113" cy="3724275"/>
          </a:xfrm>
          <a:ln/>
        </p:spPr>
      </p:sp>
      <p:sp>
        <p:nvSpPr>
          <p:cNvPr id="34820"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768485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32280F5-F055-45E7-81EC-0C1A8B452239}" type="slidenum">
              <a:rPr lang="de-DE" altLang="en-US" smtClean="0"/>
              <a:pPr>
                <a:spcBef>
                  <a:spcPct val="0"/>
                </a:spcBef>
              </a:pPr>
              <a:t>11</a:t>
            </a:fld>
            <a:endParaRPr lang="de-DE" altLang="en-US" smtClean="0"/>
          </a:p>
        </p:txBody>
      </p:sp>
      <p:sp>
        <p:nvSpPr>
          <p:cNvPr id="38915" name="Rectangle 2"/>
          <p:cNvSpPr>
            <a:spLocks noGrp="1" noRot="1" noChangeAspect="1" noChangeArrowheads="1" noTextEdit="1"/>
          </p:cNvSpPr>
          <p:nvPr>
            <p:ph type="sldImg"/>
          </p:nvPr>
        </p:nvSpPr>
        <p:spPr>
          <a:xfrm>
            <a:off x="917575" y="744538"/>
            <a:ext cx="4964113" cy="3724275"/>
          </a:xfrm>
          <a:ln/>
        </p:spPr>
      </p:sp>
      <p:sp>
        <p:nvSpPr>
          <p:cNvPr id="38916"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547681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6029B9-0FDF-4576-8692-6DCDA975663D}" type="slidenum">
              <a:rPr lang="de-DE" altLang="en-US" smtClean="0"/>
              <a:pPr>
                <a:spcBef>
                  <a:spcPct val="0"/>
                </a:spcBef>
              </a:pPr>
              <a:t>12</a:t>
            </a:fld>
            <a:endParaRPr lang="de-DE" altLang="en-US" smtClean="0"/>
          </a:p>
        </p:txBody>
      </p:sp>
      <p:sp>
        <p:nvSpPr>
          <p:cNvPr id="40963" name="Rectangle 2"/>
          <p:cNvSpPr>
            <a:spLocks noGrp="1" noRot="1" noChangeAspect="1" noChangeArrowheads="1" noTextEdit="1"/>
          </p:cNvSpPr>
          <p:nvPr>
            <p:ph type="sldImg"/>
          </p:nvPr>
        </p:nvSpPr>
        <p:spPr>
          <a:xfrm>
            <a:off x="917575" y="744538"/>
            <a:ext cx="4964113" cy="3724275"/>
          </a:xfrm>
          <a:ln/>
        </p:spPr>
      </p:sp>
      <p:sp>
        <p:nvSpPr>
          <p:cNvPr id="40964"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smtClean="0">
              <a:latin typeface="Arial" panose="020B0604020202020204" pitchFamily="34" charset="0"/>
            </a:endParaRPr>
          </a:p>
        </p:txBody>
      </p:sp>
    </p:spTree>
    <p:extLst>
      <p:ext uri="{BB962C8B-B14F-4D97-AF65-F5344CB8AC3E}">
        <p14:creationId xmlns:p14="http://schemas.microsoft.com/office/powerpoint/2010/main" val="2447380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40773E-EA0C-416B-8C45-17E2EF7F830E}" type="slidenum">
              <a:rPr lang="de-DE" altLang="en-US" smtClean="0"/>
              <a:pPr>
                <a:spcBef>
                  <a:spcPct val="0"/>
                </a:spcBef>
              </a:pPr>
              <a:t>13</a:t>
            </a:fld>
            <a:endParaRPr lang="de-DE" altLang="en-US" smtClean="0"/>
          </a:p>
        </p:txBody>
      </p:sp>
      <p:sp>
        <p:nvSpPr>
          <p:cNvPr id="47107" name="Rectangle 2"/>
          <p:cNvSpPr>
            <a:spLocks noGrp="1" noRot="1" noChangeAspect="1" noChangeArrowheads="1" noTextEdit="1"/>
          </p:cNvSpPr>
          <p:nvPr>
            <p:ph type="sldImg"/>
          </p:nvPr>
        </p:nvSpPr>
        <p:spPr>
          <a:xfrm>
            <a:off x="917575" y="744538"/>
            <a:ext cx="4964113" cy="3724275"/>
          </a:xfrm>
          <a:ln/>
        </p:spPr>
      </p:sp>
      <p:sp>
        <p:nvSpPr>
          <p:cNvPr id="4710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502531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ADF6E88-66DA-4D61-8E1D-4B843571F248}" type="slidenum">
              <a:rPr lang="de-DE" altLang="en-US" smtClean="0"/>
              <a:pPr>
                <a:spcBef>
                  <a:spcPct val="0"/>
                </a:spcBef>
              </a:pPr>
              <a:t>14</a:t>
            </a:fld>
            <a:endParaRPr lang="de-DE" altLang="en-US" smtClean="0"/>
          </a:p>
        </p:txBody>
      </p:sp>
      <p:sp>
        <p:nvSpPr>
          <p:cNvPr id="49155" name="Rectangle 2"/>
          <p:cNvSpPr>
            <a:spLocks noGrp="1" noRot="1" noChangeAspect="1" noChangeArrowheads="1" noTextEdit="1"/>
          </p:cNvSpPr>
          <p:nvPr>
            <p:ph type="sldImg"/>
          </p:nvPr>
        </p:nvSpPr>
        <p:spPr>
          <a:xfrm>
            <a:off x="917575" y="744538"/>
            <a:ext cx="4964113" cy="3724275"/>
          </a:xfrm>
          <a:ln/>
        </p:spPr>
      </p:sp>
      <p:sp>
        <p:nvSpPr>
          <p:cNvPr id="49156"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baseline="0" noProof="1" smtClean="0">
              <a:latin typeface="Arial" panose="020B0604020202020204" pitchFamily="34" charset="0"/>
            </a:endParaRPr>
          </a:p>
        </p:txBody>
      </p:sp>
    </p:spTree>
    <p:extLst>
      <p:ext uri="{BB962C8B-B14F-4D97-AF65-F5344CB8AC3E}">
        <p14:creationId xmlns:p14="http://schemas.microsoft.com/office/powerpoint/2010/main" val="2931826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6D96B8-5470-4EE9-984F-2EFE565367F3}" type="slidenum">
              <a:rPr lang="de-DE" altLang="en-US" smtClean="0"/>
              <a:pPr>
                <a:spcBef>
                  <a:spcPct val="0"/>
                </a:spcBef>
              </a:pPr>
              <a:t>15</a:t>
            </a:fld>
            <a:endParaRPr lang="de-DE" altLang="en-US" smtClean="0"/>
          </a:p>
        </p:txBody>
      </p:sp>
      <p:sp>
        <p:nvSpPr>
          <p:cNvPr id="51203" name="Rectangle 2"/>
          <p:cNvSpPr>
            <a:spLocks noGrp="1" noRot="1" noChangeAspect="1" noChangeArrowheads="1" noTextEdit="1"/>
          </p:cNvSpPr>
          <p:nvPr>
            <p:ph type="sldImg"/>
          </p:nvPr>
        </p:nvSpPr>
        <p:spPr>
          <a:xfrm>
            <a:off x="917575" y="744538"/>
            <a:ext cx="4964113" cy="3724275"/>
          </a:xfrm>
          <a:ln/>
        </p:spPr>
      </p:sp>
      <p:sp>
        <p:nvSpPr>
          <p:cNvPr id="51204"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rtl="0" eaLnBrk="1" hangingPunct="1">
              <a:spcBef>
                <a:spcPts val="0"/>
              </a:spcBef>
            </a:pPr>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3626829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8C3EB1-F82C-4037-845E-D8C13C11D325}" type="slidenum">
              <a:rPr lang="de-DE" altLang="en-US" smtClean="0"/>
              <a:pPr>
                <a:spcBef>
                  <a:spcPct val="0"/>
                </a:spcBef>
              </a:pPr>
              <a:t>16</a:t>
            </a:fld>
            <a:endParaRPr lang="de-DE" altLang="en-US" smtClean="0"/>
          </a:p>
        </p:txBody>
      </p:sp>
      <p:sp>
        <p:nvSpPr>
          <p:cNvPr id="53251" name="Rectangle 2"/>
          <p:cNvSpPr>
            <a:spLocks noGrp="1" noRot="1" noChangeAspect="1" noChangeArrowheads="1" noTextEdit="1"/>
          </p:cNvSpPr>
          <p:nvPr>
            <p:ph type="sldImg"/>
          </p:nvPr>
        </p:nvSpPr>
        <p:spPr>
          <a:xfrm>
            <a:off x="917575" y="744538"/>
            <a:ext cx="4964113" cy="3724275"/>
          </a:xfrm>
          <a:ln/>
        </p:spPr>
      </p:sp>
      <p:sp>
        <p:nvSpPr>
          <p:cNvPr id="5325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latin typeface="Arial" panose="020B0604020202020204" pitchFamily="34" charset="0"/>
            </a:endParaRPr>
          </a:p>
        </p:txBody>
      </p:sp>
    </p:spTree>
    <p:extLst>
      <p:ext uri="{BB962C8B-B14F-4D97-AF65-F5344CB8AC3E}">
        <p14:creationId xmlns:p14="http://schemas.microsoft.com/office/powerpoint/2010/main" val="407049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4949DA-EEF8-450D-B431-822F20E8995D}" type="slidenum">
              <a:rPr lang="de-DE" altLang="en-US" smtClean="0"/>
              <a:pPr>
                <a:spcBef>
                  <a:spcPct val="0"/>
                </a:spcBef>
              </a:pPr>
              <a:t>17</a:t>
            </a:fld>
            <a:endParaRPr lang="de-DE" altLang="en-US" smtClean="0"/>
          </a:p>
        </p:txBody>
      </p:sp>
      <p:sp>
        <p:nvSpPr>
          <p:cNvPr id="57347" name="Rectangle 2"/>
          <p:cNvSpPr>
            <a:spLocks noGrp="1" noRot="1" noChangeAspect="1" noChangeArrowheads="1" noTextEdit="1"/>
          </p:cNvSpPr>
          <p:nvPr>
            <p:ph type="sldImg"/>
          </p:nvPr>
        </p:nvSpPr>
        <p:spPr>
          <a:xfrm>
            <a:off x="917575" y="744538"/>
            <a:ext cx="4964113" cy="3724275"/>
          </a:xfrm>
          <a:ln/>
        </p:spPr>
      </p:sp>
      <p:sp>
        <p:nvSpPr>
          <p:cNvPr id="5734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baseline="0" noProof="1" smtClean="0">
              <a:latin typeface="Arial" panose="020B0604020202020204" pitchFamily="34" charset="0"/>
            </a:endParaRPr>
          </a:p>
        </p:txBody>
      </p:sp>
    </p:spTree>
    <p:extLst>
      <p:ext uri="{BB962C8B-B14F-4D97-AF65-F5344CB8AC3E}">
        <p14:creationId xmlns:p14="http://schemas.microsoft.com/office/powerpoint/2010/main" val="756068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377344-BA7A-4D02-B99A-1E73E982E5F3}" type="slidenum">
              <a:rPr lang="de-DE" altLang="en-US" smtClean="0"/>
              <a:pPr>
                <a:spcBef>
                  <a:spcPct val="0"/>
                </a:spcBef>
              </a:pPr>
              <a:t>18</a:t>
            </a:fld>
            <a:endParaRPr lang="de-DE" altLang="en-US" smtClean="0"/>
          </a:p>
        </p:txBody>
      </p:sp>
      <p:sp>
        <p:nvSpPr>
          <p:cNvPr id="59395" name="Rectangle 2"/>
          <p:cNvSpPr>
            <a:spLocks noGrp="1" noRot="1" noChangeAspect="1" noChangeArrowheads="1" noTextEdit="1"/>
          </p:cNvSpPr>
          <p:nvPr>
            <p:ph type="sldImg"/>
          </p:nvPr>
        </p:nvSpPr>
        <p:spPr>
          <a:xfrm>
            <a:off x="917575" y="744538"/>
            <a:ext cx="4964113" cy="3724275"/>
          </a:xfrm>
          <a:ln/>
        </p:spPr>
      </p:sp>
      <p:sp>
        <p:nvSpPr>
          <p:cNvPr id="59396"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4931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13E1E6-D386-4A66-92F6-F6960704F979}" type="slidenum">
              <a:rPr lang="de-DE" altLang="en-US" smtClean="0"/>
              <a:pPr>
                <a:spcBef>
                  <a:spcPct val="0"/>
                </a:spcBef>
              </a:pPr>
              <a:t>19</a:t>
            </a:fld>
            <a:endParaRPr lang="de-DE" altLang="en-US" smtClean="0"/>
          </a:p>
        </p:txBody>
      </p:sp>
      <p:sp>
        <p:nvSpPr>
          <p:cNvPr id="61443" name="Rectangle 2"/>
          <p:cNvSpPr>
            <a:spLocks noGrp="1" noRot="1" noChangeAspect="1" noChangeArrowheads="1" noTextEdit="1"/>
          </p:cNvSpPr>
          <p:nvPr>
            <p:ph type="sldImg"/>
          </p:nvPr>
        </p:nvSpPr>
        <p:spPr>
          <a:xfrm>
            <a:off x="917575" y="744538"/>
            <a:ext cx="4964113" cy="3724275"/>
          </a:xfrm>
          <a:ln/>
        </p:spPr>
      </p:sp>
      <p:sp>
        <p:nvSpPr>
          <p:cNvPr id="61444"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baseline="0" noProof="1" smtClean="0">
              <a:latin typeface="Arial" panose="020B0604020202020204" pitchFamily="34" charset="0"/>
            </a:endParaRPr>
          </a:p>
        </p:txBody>
      </p:sp>
    </p:spTree>
    <p:extLst>
      <p:ext uri="{BB962C8B-B14F-4D97-AF65-F5344CB8AC3E}">
        <p14:creationId xmlns:p14="http://schemas.microsoft.com/office/powerpoint/2010/main" val="3368693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29DB63-7E93-42A9-ABA4-51B7D5A9F74F}" type="slidenum">
              <a:rPr lang="de-DE" altLang="en-US" smtClean="0"/>
              <a:pPr>
                <a:spcBef>
                  <a:spcPct val="0"/>
                </a:spcBef>
              </a:pPr>
              <a:t>20</a:t>
            </a:fld>
            <a:endParaRPr lang="de-DE" altLang="en-US" smtClean="0"/>
          </a:p>
        </p:txBody>
      </p:sp>
      <p:sp>
        <p:nvSpPr>
          <p:cNvPr id="63491" name="Rectangle 2"/>
          <p:cNvSpPr>
            <a:spLocks noGrp="1" noRot="1" noChangeAspect="1" noChangeArrowheads="1" noTextEdit="1"/>
          </p:cNvSpPr>
          <p:nvPr>
            <p:ph type="sldImg"/>
          </p:nvPr>
        </p:nvSpPr>
        <p:spPr>
          <a:xfrm>
            <a:off x="917575" y="744538"/>
            <a:ext cx="4964113" cy="3724275"/>
          </a:xfrm>
          <a:ln/>
        </p:spPr>
      </p:sp>
      <p:sp>
        <p:nvSpPr>
          <p:cNvPr id="63492"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altLang="en-US" baseline="0" noProof="1" smtClean="0"/>
          </a:p>
        </p:txBody>
      </p:sp>
    </p:spTree>
    <p:extLst>
      <p:ext uri="{BB962C8B-B14F-4D97-AF65-F5344CB8AC3E}">
        <p14:creationId xmlns:p14="http://schemas.microsoft.com/office/powerpoint/2010/main" val="1890301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6999B4-3671-4133-8F63-4BF21325BC9D}" type="slidenum">
              <a:rPr lang="de-DE" altLang="en-US" smtClean="0"/>
              <a:pPr>
                <a:spcBef>
                  <a:spcPct val="0"/>
                </a:spcBef>
              </a:pPr>
              <a:t>21</a:t>
            </a:fld>
            <a:endParaRPr lang="de-DE" altLang="en-US" smtClean="0"/>
          </a:p>
        </p:txBody>
      </p:sp>
      <p:sp>
        <p:nvSpPr>
          <p:cNvPr id="65539" name="Rectangle 2"/>
          <p:cNvSpPr>
            <a:spLocks noGrp="1" noRot="1" noChangeAspect="1" noChangeArrowheads="1" noTextEdit="1"/>
          </p:cNvSpPr>
          <p:nvPr>
            <p:ph type="sldImg"/>
          </p:nvPr>
        </p:nvSpPr>
        <p:spPr>
          <a:xfrm>
            <a:off x="917575" y="744538"/>
            <a:ext cx="4964113" cy="3724275"/>
          </a:xfrm>
          <a:ln/>
        </p:spPr>
      </p:sp>
      <p:sp>
        <p:nvSpPr>
          <p:cNvPr id="65540"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600"/>
              </a:spcBef>
              <a:spcAft>
                <a:spcPts val="600"/>
              </a:spcAft>
            </a:pPr>
            <a:endParaRPr lang="en-US" altLang="en-US" sz="1200" dirty="0" smtClean="0"/>
          </a:p>
        </p:txBody>
      </p:sp>
    </p:spTree>
    <p:extLst>
      <p:ext uri="{BB962C8B-B14F-4D97-AF65-F5344CB8AC3E}">
        <p14:creationId xmlns:p14="http://schemas.microsoft.com/office/powerpoint/2010/main" val="3765655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EA080B-A289-473D-AD24-76D7539DCD5F}" type="slidenum">
              <a:rPr lang="de-DE" altLang="en-US" smtClean="0"/>
              <a:pPr>
                <a:spcBef>
                  <a:spcPct val="0"/>
                </a:spcBef>
              </a:pPr>
              <a:t>22</a:t>
            </a:fld>
            <a:endParaRPr lang="de-DE" altLang="en-US" smtClean="0"/>
          </a:p>
        </p:txBody>
      </p:sp>
      <p:sp>
        <p:nvSpPr>
          <p:cNvPr id="67587" name="Rectangle 2"/>
          <p:cNvSpPr>
            <a:spLocks noGrp="1" noRot="1" noChangeAspect="1" noChangeArrowheads="1" noTextEdit="1"/>
          </p:cNvSpPr>
          <p:nvPr>
            <p:ph type="sldImg"/>
          </p:nvPr>
        </p:nvSpPr>
        <p:spPr>
          <a:xfrm>
            <a:off x="917575" y="744538"/>
            <a:ext cx="4964113" cy="3724275"/>
          </a:xfrm>
          <a:ln/>
        </p:spPr>
      </p:sp>
      <p:sp>
        <p:nvSpPr>
          <p:cNvPr id="6758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smtClean="0">
              <a:latin typeface="Arial" panose="020B0604020202020204" pitchFamily="34" charset="0"/>
            </a:endParaRPr>
          </a:p>
        </p:txBody>
      </p:sp>
    </p:spTree>
    <p:extLst>
      <p:ext uri="{BB962C8B-B14F-4D97-AF65-F5344CB8AC3E}">
        <p14:creationId xmlns:p14="http://schemas.microsoft.com/office/powerpoint/2010/main" val="604690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903288" y="4535488"/>
            <a:ext cx="7485062" cy="1081087"/>
          </a:xfrm>
        </p:spPr>
        <p:txBody>
          <a:bodyPr anchor="b"/>
          <a:lstStyle>
            <a:lvl1pPr>
              <a:lnSpc>
                <a:spcPct val="110000"/>
              </a:lnSpc>
              <a:defRPr sz="2600"/>
            </a:lvl1pPr>
          </a:lstStyle>
          <a:p>
            <a:r>
              <a:rPr lang="de-DE"/>
              <a:t>Titelmasterformat durch Klicken bearbeiten</a:t>
            </a:r>
          </a:p>
        </p:txBody>
      </p:sp>
      <p:sp>
        <p:nvSpPr>
          <p:cNvPr id="111630" name="Rectangle 12"/>
          <p:cNvSpPr>
            <a:spLocks noGrp="1" noChangeArrowheads="1"/>
          </p:cNvSpPr>
          <p:nvPr>
            <p:ph type="subTitle" idx="1"/>
          </p:nvPr>
        </p:nvSpPr>
        <p:spPr bwMode="gray">
          <a:xfrm>
            <a:off x="903288" y="5605463"/>
            <a:ext cx="7510462" cy="800100"/>
          </a:xfrm>
        </p:spPr>
        <p:txBody>
          <a:bodyPr tIns="45720" bIns="45720"/>
          <a:lstStyle>
            <a:lvl1pPr marL="0" indent="0">
              <a:buFont typeface="Wingdings" pitchFamily="2" charset="2"/>
              <a:buNone/>
              <a:defRPr/>
            </a:lvl1pPr>
          </a:lstStyle>
          <a:p>
            <a:r>
              <a:rPr lang="de-DE"/>
              <a:t>Formatvorlage des Untertitelmasters durch Klicken bearbeiten</a:t>
            </a:r>
          </a:p>
        </p:txBody>
      </p:sp>
      <p:sp>
        <p:nvSpPr>
          <p:cNvPr id="4" name="Rectangle 3"/>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en-US"/>
          </a:p>
        </p:txBody>
      </p:sp>
    </p:spTree>
    <p:extLst>
      <p:ext uri="{BB962C8B-B14F-4D97-AF65-F5344CB8AC3E}">
        <p14:creationId xmlns:p14="http://schemas.microsoft.com/office/powerpoint/2010/main" val="361877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2314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5727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295275" y="1624013"/>
            <a:ext cx="4186238"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33913" y="1624013"/>
            <a:ext cx="4186237"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94635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dirty="0" smtClean="0"/>
              <a:t>单击此处编辑母版标题样式</a:t>
            </a:r>
            <a:endParaRPr 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87000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86178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32560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77891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94940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7920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001713"/>
            <a:ext cx="2130425" cy="4935537"/>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295275" y="1001713"/>
            <a:ext cx="6242050" cy="49355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957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060450"/>
            <a:ext cx="85248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smtClean="0"/>
              <a:t>Textmasterformate durch Klicken bearbeiten</a:t>
            </a:r>
          </a:p>
          <a:p>
            <a:pPr lvl="1"/>
            <a:r>
              <a:rPr lang="de-DE" altLang="en-US" smtClean="0"/>
              <a:t>Zweite Ebene</a:t>
            </a:r>
          </a:p>
          <a:p>
            <a:pPr lvl="2"/>
            <a:r>
              <a:rPr lang="de-DE" altLang="en-US" smtClean="0"/>
              <a:t>Dritte Ebene</a:t>
            </a:r>
          </a:p>
          <a:p>
            <a:pPr lvl="3"/>
            <a:r>
              <a:rPr lang="de-DE" altLang="en-US" smtClean="0"/>
              <a:t>Vierte Ebene</a:t>
            </a:r>
          </a:p>
          <a:p>
            <a:pPr lvl="4"/>
            <a:r>
              <a:rPr lang="de-DE" altLang="en-US" smtClean="0"/>
              <a:t>Fünfte Ebene</a:t>
            </a:r>
          </a:p>
        </p:txBody>
      </p:sp>
      <p:sp>
        <p:nvSpPr>
          <p:cNvPr id="110595"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000" noProof="1">
                <a:solidFill>
                  <a:schemeClr val="bg1"/>
                </a:solidFill>
                <a:latin typeface="Arial" charset="0"/>
                <a:cs typeface="Arial" charset="0"/>
              </a:defRPr>
            </a:lvl1pPr>
          </a:lstStyle>
          <a:p>
            <a:pPr>
              <a:defRPr/>
            </a:pPr>
            <a:endParaRPr lang="en-US"/>
          </a:p>
        </p:txBody>
      </p:sp>
      <p:sp>
        <p:nvSpPr>
          <p:cNvPr id="1028" name="Rectangle 7"/>
          <p:cNvSpPr>
            <a:spLocks noGrp="1" noChangeArrowheads="1"/>
          </p:cNvSpPr>
          <p:nvPr>
            <p:ph type="title"/>
          </p:nvPr>
        </p:nvSpPr>
        <p:spPr bwMode="gray">
          <a:xfrm>
            <a:off x="300038" y="114300"/>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altLang="en-US" smtClean="0"/>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defRPr/>
            </a:pPr>
            <a:r>
              <a:rPr lang="de-DE" altLang="en-US" sz="1000" smtClean="0"/>
              <a:t>Page </a:t>
            </a:r>
            <a:r>
              <a:rPr lang="de-DE" altLang="en-US" sz="1000" smtClean="0">
                <a:sym typeface="Wingdings" panose="05000000000000000000" pitchFamily="2" charset="2"/>
              </a:rPr>
              <a:t></a:t>
            </a:r>
            <a:r>
              <a:rPr lang="de-DE" altLang="en-US" sz="1000" smtClean="0"/>
              <a:t> </a:t>
            </a:r>
            <a:fld id="{FA93A735-BA30-4F2C-892F-A41C411CEE6D}" type="slidenum">
              <a:rPr lang="de-DE" altLang="en-US" sz="1000" smtClean="0"/>
              <a:pPr eaLnBrk="1" hangingPunct="1">
                <a:defRPr/>
              </a:pPr>
              <a:t>‹#›</a:t>
            </a:fld>
            <a:endParaRPr lang="de-DE" altLang="en-US" sz="1000" smtClean="0"/>
          </a:p>
        </p:txBody>
      </p:sp>
    </p:spTree>
  </p:cSld>
  <p:clrMap bg1="lt1" tx1="dk1" bg2="lt2" tx2="dk2" accent1="accent1" accent2="accent2" accent3="accent3" accent4="accent4" accent5="accent5" accent6="accent6" hlink="hlink" folHlink="folHlink"/>
  <p:sldLayoutIdLst>
    <p:sldLayoutId id="2147484035"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hf sldNum="0" hdr="0" ftr="0"/>
  <p:txStyles>
    <p:titleStyle>
      <a:lvl1pPr algn="l" rtl="0" eaLnBrk="0" fontAlgn="base" hangingPunct="0">
        <a:lnSpc>
          <a:spcPct val="90000"/>
        </a:lnSpc>
        <a:spcBef>
          <a:spcPct val="0"/>
        </a:spcBef>
        <a:spcAft>
          <a:spcPct val="0"/>
        </a:spcAft>
        <a:defRPr sz="2200" b="1">
          <a:solidFill>
            <a:schemeClr val="tx1"/>
          </a:solidFill>
          <a:latin typeface="+mj-lt"/>
          <a:ea typeface="+mj-ea"/>
          <a:cs typeface="+mj-cs"/>
        </a:defRPr>
      </a:lvl1pPr>
      <a:lvl2pPr algn="l" rtl="0" eaLnBrk="0" fontAlgn="base" hangingPunct="0">
        <a:lnSpc>
          <a:spcPct val="90000"/>
        </a:lnSpc>
        <a:spcBef>
          <a:spcPct val="0"/>
        </a:spcBef>
        <a:spcAft>
          <a:spcPct val="0"/>
        </a:spcAft>
        <a:defRPr sz="2200" b="1">
          <a:solidFill>
            <a:schemeClr val="tx1"/>
          </a:solidFill>
          <a:latin typeface="Arial" charset="0"/>
          <a:cs typeface="Arial" charset="0"/>
        </a:defRPr>
      </a:lvl2pPr>
      <a:lvl3pPr algn="l" rtl="0" eaLnBrk="0" fontAlgn="base" hangingPunct="0">
        <a:lnSpc>
          <a:spcPct val="90000"/>
        </a:lnSpc>
        <a:spcBef>
          <a:spcPct val="0"/>
        </a:spcBef>
        <a:spcAft>
          <a:spcPct val="0"/>
        </a:spcAft>
        <a:defRPr sz="2200" b="1">
          <a:solidFill>
            <a:schemeClr val="tx1"/>
          </a:solidFill>
          <a:latin typeface="Arial" charset="0"/>
          <a:cs typeface="Arial" charset="0"/>
        </a:defRPr>
      </a:lvl3pPr>
      <a:lvl4pPr algn="l" rtl="0" eaLnBrk="0" fontAlgn="base" hangingPunct="0">
        <a:lnSpc>
          <a:spcPct val="90000"/>
        </a:lnSpc>
        <a:spcBef>
          <a:spcPct val="0"/>
        </a:spcBef>
        <a:spcAft>
          <a:spcPct val="0"/>
        </a:spcAft>
        <a:defRPr sz="2200" b="1">
          <a:solidFill>
            <a:schemeClr val="tx1"/>
          </a:solidFill>
          <a:latin typeface="Arial" charset="0"/>
          <a:cs typeface="Arial" charset="0"/>
        </a:defRPr>
      </a:lvl4pPr>
      <a:lvl5pPr algn="l" rtl="0" eaLnBrk="0" fontAlgn="base" hangingPunct="0">
        <a:lnSpc>
          <a:spcPct val="90000"/>
        </a:lnSpc>
        <a:spcBef>
          <a:spcPct val="0"/>
        </a:spcBef>
        <a:spcAft>
          <a:spcPct val="0"/>
        </a:spcAft>
        <a:defRPr sz="2200" b="1">
          <a:solidFill>
            <a:schemeClr val="tx1"/>
          </a:solidFill>
          <a:latin typeface="Arial" charset="0"/>
          <a:cs typeface="Arial" charset="0"/>
        </a:defRPr>
      </a:lvl5pPr>
      <a:lvl6pPr marL="457200" algn="l" rtl="0" fontAlgn="base">
        <a:lnSpc>
          <a:spcPct val="90000"/>
        </a:lnSpc>
        <a:spcBef>
          <a:spcPct val="0"/>
        </a:spcBef>
        <a:spcAft>
          <a:spcPct val="0"/>
        </a:spcAft>
        <a:defRPr sz="2200" b="1">
          <a:solidFill>
            <a:schemeClr val="tx1"/>
          </a:solidFill>
          <a:latin typeface="Arial" charset="0"/>
          <a:cs typeface="Arial" charset="0"/>
        </a:defRPr>
      </a:lvl6pPr>
      <a:lvl7pPr marL="914400" algn="l" rtl="0" fontAlgn="base">
        <a:lnSpc>
          <a:spcPct val="90000"/>
        </a:lnSpc>
        <a:spcBef>
          <a:spcPct val="0"/>
        </a:spcBef>
        <a:spcAft>
          <a:spcPct val="0"/>
        </a:spcAft>
        <a:defRPr sz="2200" b="1">
          <a:solidFill>
            <a:schemeClr val="tx1"/>
          </a:solidFill>
          <a:latin typeface="Arial" charset="0"/>
          <a:cs typeface="Arial" charset="0"/>
        </a:defRPr>
      </a:lvl7pPr>
      <a:lvl8pPr marL="1371600" algn="l" rtl="0" fontAlgn="base">
        <a:lnSpc>
          <a:spcPct val="90000"/>
        </a:lnSpc>
        <a:spcBef>
          <a:spcPct val="0"/>
        </a:spcBef>
        <a:spcAft>
          <a:spcPct val="0"/>
        </a:spcAft>
        <a:defRPr sz="2200" b="1">
          <a:solidFill>
            <a:schemeClr val="tx1"/>
          </a:solidFill>
          <a:latin typeface="Arial" charset="0"/>
          <a:cs typeface="Arial" charset="0"/>
        </a:defRPr>
      </a:lvl8pPr>
      <a:lvl9pPr marL="1828800" algn="l" rtl="0" fontAlgn="base">
        <a:lnSpc>
          <a:spcPct val="90000"/>
        </a:lnSpc>
        <a:spcBef>
          <a:spcPct val="0"/>
        </a:spcBef>
        <a:spcAft>
          <a:spcPct val="0"/>
        </a:spcAft>
        <a:defRPr sz="2200" b="1">
          <a:solidFill>
            <a:schemeClr val="tx1"/>
          </a:solidFill>
          <a:latin typeface="Arial" charset="0"/>
          <a:cs typeface="Arial" charset="0"/>
        </a:defRPr>
      </a:lvl9pPr>
    </p:titleStyle>
    <p:bodyStyle>
      <a:lvl1pPr marL="180975" indent="-180975" algn="l" rtl="0" eaLnBrk="0" fontAlgn="base" hangingPunct="0">
        <a:spcBef>
          <a:spcPct val="0"/>
        </a:spcBef>
        <a:spcAft>
          <a:spcPct val="40000"/>
        </a:spcAft>
        <a:buFont typeface="Wingdings" panose="05000000000000000000" pitchFamily="2" charset="2"/>
        <a:buChar char="§"/>
        <a:defRPr sz="2000">
          <a:solidFill>
            <a:schemeClr val="tx1"/>
          </a:solidFill>
          <a:latin typeface="+mn-lt"/>
          <a:ea typeface="+mn-ea"/>
          <a:cs typeface="+mn-cs"/>
        </a:defRPr>
      </a:lvl1pPr>
      <a:lvl2pPr marL="444500" indent="-261938" algn="l" rtl="0" eaLnBrk="0" fontAlgn="base" hangingPunct="0">
        <a:spcBef>
          <a:spcPct val="0"/>
        </a:spcBef>
        <a:spcAft>
          <a:spcPct val="40000"/>
        </a:spcAft>
        <a:buChar char="–"/>
        <a:defRPr>
          <a:solidFill>
            <a:schemeClr val="tx1"/>
          </a:solidFill>
          <a:latin typeface="+mn-lt"/>
          <a:cs typeface="+mn-cs"/>
        </a:defRPr>
      </a:lvl2pPr>
      <a:lvl3pPr marL="720725" indent="-274638" algn="l" rtl="0" eaLnBrk="0" fontAlgn="base" hangingPunct="0">
        <a:spcBef>
          <a:spcPct val="0"/>
        </a:spcBef>
        <a:spcAft>
          <a:spcPct val="40000"/>
        </a:spcAft>
        <a:buChar char="•"/>
        <a:defRPr>
          <a:solidFill>
            <a:schemeClr val="tx1"/>
          </a:solidFill>
          <a:latin typeface="+mn-lt"/>
          <a:cs typeface="+mn-cs"/>
        </a:defRPr>
      </a:lvl3pPr>
      <a:lvl4pPr marL="987425" indent="-265113" algn="l" rtl="0" eaLnBrk="0" fontAlgn="base" hangingPunct="0">
        <a:spcBef>
          <a:spcPct val="0"/>
        </a:spcBef>
        <a:spcAft>
          <a:spcPct val="40000"/>
        </a:spcAft>
        <a:buChar char="–"/>
        <a:defRPr>
          <a:solidFill>
            <a:schemeClr val="tx1"/>
          </a:solidFill>
          <a:latin typeface="+mn-lt"/>
          <a:cs typeface="+mn-cs"/>
        </a:defRPr>
      </a:lvl4pPr>
      <a:lvl5pPr marL="1254125" indent="-265113" algn="l" rtl="0" eaLnBrk="0" fontAlgn="base" hangingPunct="0">
        <a:spcBef>
          <a:spcPct val="0"/>
        </a:spcBef>
        <a:spcAft>
          <a:spcPct val="40000"/>
        </a:spcAft>
        <a:buChar char="»"/>
        <a:defRPr>
          <a:solidFill>
            <a:schemeClr val="tx1"/>
          </a:solidFill>
          <a:latin typeface="+mn-lt"/>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6.jpeg"/><Relationship Id="rId7" Type="http://schemas.openxmlformats.org/officeDocument/2006/relationships/diagramLayout" Target="../diagrams/layout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4.jpeg"/><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jpe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5.png"/><Relationship Id="rId4" Type="http://schemas.openxmlformats.org/officeDocument/2006/relationships/image" Target="../media/image4.jpe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9"/>
          <p:cNvSpPr>
            <a:spLocks noGrp="1" noChangeArrowheads="1"/>
          </p:cNvSpPr>
          <p:nvPr>
            <p:ph type="ctrTitle"/>
          </p:nvPr>
        </p:nvSpPr>
        <p:spPr>
          <a:xfrm>
            <a:off x="363538" y="2355850"/>
            <a:ext cx="8372475" cy="1081088"/>
          </a:xfrm>
        </p:spPr>
        <p:txBody>
          <a:bodyPr/>
          <a:lstStyle/>
          <a:p>
            <a:pPr algn="ctr" eaLnBrk="1" hangingPunct="1"/>
            <a:r>
              <a:rPr lang="en-GB" altLang="en-US" sz="3200" noProof="1" smtClean="0"/>
              <a:t>Transferring Dying Patients Home From Critical Care Units in China: Families’ Stories Of Making The Decision</a:t>
            </a:r>
          </a:p>
        </p:txBody>
      </p:sp>
      <p:sp>
        <p:nvSpPr>
          <p:cNvPr id="5123" name="Rectangle 10"/>
          <p:cNvSpPr>
            <a:spLocks noGrp="1" noChangeArrowheads="1"/>
          </p:cNvSpPr>
          <p:nvPr>
            <p:ph type="subTitle" idx="1"/>
          </p:nvPr>
        </p:nvSpPr>
        <p:spPr>
          <a:xfrm>
            <a:off x="765175" y="4379913"/>
            <a:ext cx="7510463" cy="1949450"/>
          </a:xfrm>
        </p:spPr>
        <p:txBody>
          <a:bodyPr/>
          <a:lstStyle/>
          <a:p>
            <a:r>
              <a:rPr lang="en-US" altLang="en-US" dirty="0" smtClean="0">
                <a:solidFill>
                  <a:srgbClr val="0070C0"/>
                </a:solidFill>
              </a:rPr>
              <a:t>Yanxia Lin, RN, PhD Candidate, University of Southampton, UK</a:t>
            </a:r>
          </a:p>
          <a:p>
            <a:r>
              <a:rPr lang="en-US" altLang="en-US" dirty="0" smtClean="0">
                <a:solidFill>
                  <a:srgbClr val="0070C0"/>
                </a:solidFill>
              </a:rPr>
              <a:t>Michelle Myall, PhD, University of Southampton, UK</a:t>
            </a:r>
            <a:endParaRPr lang="en-GB" altLang="en-US" dirty="0" smtClean="0">
              <a:solidFill>
                <a:srgbClr val="0070C0"/>
              </a:solidFill>
            </a:endParaRPr>
          </a:p>
          <a:p>
            <a:r>
              <a:rPr lang="en-US" altLang="en-US" dirty="0" smtClean="0">
                <a:solidFill>
                  <a:srgbClr val="0070C0"/>
                </a:solidFill>
              </a:rPr>
              <a:t>Nikki Jarrett, RN, PhD University of Southampton, UK</a:t>
            </a:r>
            <a:endParaRPr lang="en-GB" altLang="en-US" dirty="0" smtClean="0">
              <a:solidFill>
                <a:srgbClr val="0070C0"/>
              </a:solidFill>
            </a:endParaRPr>
          </a:p>
        </p:txBody>
      </p:sp>
      <p:grpSp>
        <p:nvGrpSpPr>
          <p:cNvPr id="5124" name="Group 3"/>
          <p:cNvGrpSpPr>
            <a:grpSpLocks/>
          </p:cNvGrpSpPr>
          <p:nvPr/>
        </p:nvGrpSpPr>
        <p:grpSpPr bwMode="auto">
          <a:xfrm>
            <a:off x="0" y="0"/>
            <a:ext cx="9144000" cy="1412875"/>
            <a:chOff x="0" y="0"/>
            <a:chExt cx="9143999" cy="1412790"/>
          </a:xfrm>
        </p:grpSpPr>
        <p:pic>
          <p:nvPicPr>
            <p:cNvPr id="512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03898" cy="141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3898" y="0"/>
              <a:ext cx="5440101" cy="1412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39034" y="6365459"/>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The study</a:t>
            </a:r>
          </a:p>
        </p:txBody>
      </p:sp>
      <p:sp>
        <p:nvSpPr>
          <p:cNvPr id="7171" name="Rectangle 9"/>
          <p:cNvSpPr>
            <a:spLocks noGrp="1" noChangeArrowheads="1"/>
          </p:cNvSpPr>
          <p:nvPr>
            <p:ph type="body" idx="1"/>
          </p:nvPr>
        </p:nvSpPr>
        <p:spPr/>
        <p:txBody>
          <a:bodyPr/>
          <a:lstStyle/>
          <a:p>
            <a:pPr>
              <a:spcBef>
                <a:spcPts val="600"/>
              </a:spcBef>
              <a:spcAft>
                <a:spcPts val="1200"/>
              </a:spcAft>
            </a:pPr>
            <a:r>
              <a:rPr lang="en-GB" altLang="en-US" b="1" dirty="0"/>
              <a:t>Aims: </a:t>
            </a:r>
          </a:p>
          <a:p>
            <a:pPr lvl="1">
              <a:spcBef>
                <a:spcPts val="600"/>
              </a:spcBef>
              <a:spcAft>
                <a:spcPts val="1200"/>
              </a:spcAft>
            </a:pPr>
            <a:r>
              <a:rPr lang="en-GB" altLang="en-US" sz="2000" dirty="0"/>
              <a:t>t</a:t>
            </a:r>
            <a:r>
              <a:rPr lang="en-GB" altLang="en-US" sz="2000" dirty="0" smtClean="0"/>
              <a:t>o examine the extent </a:t>
            </a:r>
            <a:r>
              <a:rPr lang="en-GB" altLang="en-US" sz="2000" dirty="0"/>
              <a:t>of </a:t>
            </a:r>
            <a:r>
              <a:rPr lang="en-GB" altLang="en-US" sz="2000" dirty="0" smtClean="0"/>
              <a:t>transfer </a:t>
            </a:r>
            <a:r>
              <a:rPr lang="en-GB" altLang="en-US" sz="2000" dirty="0"/>
              <a:t>in China</a:t>
            </a:r>
          </a:p>
          <a:p>
            <a:pPr lvl="1">
              <a:spcBef>
                <a:spcPts val="600"/>
              </a:spcBef>
              <a:spcAft>
                <a:spcPts val="1200"/>
              </a:spcAft>
            </a:pPr>
            <a:r>
              <a:rPr lang="en-GB" altLang="en-US" sz="2000" dirty="0" smtClean="0"/>
              <a:t>to understand families</a:t>
            </a:r>
            <a:r>
              <a:rPr lang="en-GB" altLang="en-US" sz="2000" dirty="0"/>
              <a:t>’ experiences of transfer decision-making</a:t>
            </a:r>
          </a:p>
          <a:p>
            <a:pPr>
              <a:spcBef>
                <a:spcPts val="600"/>
              </a:spcBef>
              <a:spcAft>
                <a:spcPts val="1200"/>
              </a:spcAft>
            </a:pPr>
            <a:r>
              <a:rPr lang="en-GB" altLang="en-US" b="1" dirty="0" smtClean="0"/>
              <a:t>The study </a:t>
            </a:r>
            <a:r>
              <a:rPr lang="en-GB" altLang="en-US" dirty="0" smtClean="0"/>
              <a:t>comprised:</a:t>
            </a:r>
            <a:endParaRPr lang="en-GB" altLang="en-US" dirty="0"/>
          </a:p>
          <a:p>
            <a:pPr lvl="1">
              <a:spcBef>
                <a:spcPts val="600"/>
              </a:spcBef>
              <a:spcAft>
                <a:spcPts val="1200"/>
              </a:spcAft>
            </a:pPr>
            <a:r>
              <a:rPr lang="en-GB" altLang="en-US" sz="2000" dirty="0"/>
              <a:t>a 12-month retrospective case note review </a:t>
            </a:r>
          </a:p>
          <a:p>
            <a:pPr lvl="1">
              <a:spcBef>
                <a:spcPts val="600"/>
              </a:spcBef>
              <a:spcAft>
                <a:spcPts val="1200"/>
              </a:spcAft>
            </a:pPr>
            <a:r>
              <a:rPr lang="en-GB" altLang="en-US" sz="2000" dirty="0"/>
              <a:t>family members’ narratives in situations around transfer </a:t>
            </a:r>
          </a:p>
          <a:p>
            <a:pPr>
              <a:spcBef>
                <a:spcPts val="600"/>
              </a:spcBef>
              <a:spcAft>
                <a:spcPts val="1200"/>
              </a:spcAft>
            </a:pPr>
            <a:r>
              <a:rPr lang="en-GB" altLang="en-US" noProof="1"/>
              <a:t>Ethics ID: 18845</a:t>
            </a:r>
          </a:p>
          <a:p>
            <a:pPr>
              <a:spcBef>
                <a:spcPts val="600"/>
              </a:spcBef>
              <a:spcAft>
                <a:spcPts val="1200"/>
              </a:spcAft>
            </a:pPr>
            <a:r>
              <a:rPr lang="en-GB" altLang="en-US" noProof="1"/>
              <a:t>Funder: </a:t>
            </a:r>
            <a:r>
              <a:rPr lang="en-GB" altLang="en-US" dirty="0"/>
              <a:t>China Scholarship Council (CSC)</a:t>
            </a:r>
            <a:endParaRPr lang="en-GB" altLang="en-US" noProof="1"/>
          </a:p>
          <a:p>
            <a:pPr eaLnBrk="1" hangingPunct="1">
              <a:spcAft>
                <a:spcPts val="0"/>
              </a:spcAft>
            </a:pPr>
            <a:endParaRPr lang="en-GB" altLang="en-US" dirty="0" smtClean="0"/>
          </a:p>
        </p:txBody>
      </p:sp>
      <p:grpSp>
        <p:nvGrpSpPr>
          <p:cNvPr id="7172" name="Group 13"/>
          <p:cNvGrpSpPr>
            <a:grpSpLocks/>
          </p:cNvGrpSpPr>
          <p:nvPr/>
        </p:nvGrpSpPr>
        <p:grpSpPr bwMode="auto">
          <a:xfrm>
            <a:off x="0" y="6146800"/>
            <a:ext cx="9144000" cy="711200"/>
            <a:chOff x="0" y="6146157"/>
            <a:chExt cx="9144000" cy="711844"/>
          </a:xfrm>
        </p:grpSpPr>
        <p:pic>
          <p:nvPicPr>
            <p:cNvPr id="7173"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Background</a:t>
            </a:r>
          </a:p>
        </p:txBody>
      </p:sp>
      <p:sp>
        <p:nvSpPr>
          <p:cNvPr id="4099" name="Rectangle 9"/>
          <p:cNvSpPr>
            <a:spLocks noGrp="1" noChangeArrowheads="1"/>
          </p:cNvSpPr>
          <p:nvPr>
            <p:ph type="body" idx="1"/>
          </p:nvPr>
        </p:nvSpPr>
        <p:spPr/>
        <p:txBody>
          <a:bodyPr/>
          <a:lstStyle/>
          <a:p>
            <a:pPr eaLnBrk="1" hangingPunct="1">
              <a:spcBef>
                <a:spcPts val="1200"/>
              </a:spcBef>
              <a:defRPr/>
            </a:pPr>
            <a:r>
              <a:rPr lang="en-GB" altLang="en-US" noProof="1" smtClean="0"/>
              <a:t>Evidence suggests many people prefer to die at home rather than in hospital </a:t>
            </a:r>
            <a:r>
              <a:rPr lang="en-GB" dirty="0"/>
              <a:t>(Gomes et al. </a:t>
            </a:r>
            <a:r>
              <a:rPr lang="en-GB" dirty="0" smtClean="0"/>
              <a:t>2013)</a:t>
            </a:r>
          </a:p>
          <a:p>
            <a:pPr eaLnBrk="1" hangingPunct="1">
              <a:spcBef>
                <a:spcPts val="1200"/>
              </a:spcBef>
              <a:defRPr/>
            </a:pPr>
            <a:r>
              <a:rPr lang="en-GB" dirty="0" smtClean="0"/>
              <a:t>However</a:t>
            </a:r>
            <a:r>
              <a:rPr lang="en-GB" dirty="0"/>
              <a:t>, in many western countries only </a:t>
            </a:r>
            <a:r>
              <a:rPr lang="en-GB" dirty="0" smtClean="0"/>
              <a:t>16-57</a:t>
            </a:r>
            <a:r>
              <a:rPr lang="en-GB" dirty="0"/>
              <a:t>% eventually achieve home death, and most die in hospital or other institutions (Cohen et al. 2015</a:t>
            </a:r>
            <a:r>
              <a:rPr lang="en-GB" dirty="0" smtClean="0"/>
              <a:t>).</a:t>
            </a:r>
          </a:p>
          <a:p>
            <a:pPr eaLnBrk="1" hangingPunct="1">
              <a:spcBef>
                <a:spcPts val="1200"/>
              </a:spcBef>
              <a:defRPr/>
            </a:pPr>
            <a:r>
              <a:rPr lang="en-GB" dirty="0" smtClean="0"/>
              <a:t>Critical </a:t>
            </a:r>
            <a:r>
              <a:rPr lang="en-GB" dirty="0"/>
              <a:t>care units (CCUs</a:t>
            </a:r>
            <a:r>
              <a:rPr lang="en-GB" dirty="0" smtClean="0"/>
              <a:t>) include </a:t>
            </a:r>
            <a:r>
              <a:rPr lang="en-GB" dirty="0"/>
              <a:t>intensive care units (ICUs), intensive therapy units (ITUs), and high dependency units (HDUs) (NICE 2009; NHS Choices 2015</a:t>
            </a:r>
            <a:r>
              <a:rPr lang="en-GB" dirty="0" smtClean="0"/>
              <a:t>)</a:t>
            </a:r>
            <a:r>
              <a:rPr lang="en-GB" kern="1200" dirty="0" smtClean="0"/>
              <a:t>. </a:t>
            </a:r>
          </a:p>
          <a:p>
            <a:pPr eaLnBrk="1" hangingPunct="1">
              <a:spcBef>
                <a:spcPts val="1200"/>
              </a:spcBef>
              <a:defRPr/>
            </a:pPr>
            <a:r>
              <a:rPr lang="en-GB" kern="1200" dirty="0"/>
              <a:t>A number of patients die in </a:t>
            </a:r>
            <a:r>
              <a:rPr lang="en-GB" dirty="0" smtClean="0"/>
              <a:t>CCUs. </a:t>
            </a:r>
            <a:r>
              <a:rPr lang="en-GB" kern="1200" dirty="0" smtClean="0"/>
              <a:t>In the USA, approximately 20% of deaths occur in ICUs after admission (Angus et al. 2004), and in the UK 30% of patients die in ICUs following admission (</a:t>
            </a:r>
            <a:r>
              <a:rPr lang="en-GB" kern="1200" dirty="0" err="1" smtClean="0"/>
              <a:t>Wunsch</a:t>
            </a:r>
            <a:r>
              <a:rPr lang="en-GB" kern="1200" dirty="0" smtClean="0"/>
              <a:t> et al. 2005). </a:t>
            </a:r>
          </a:p>
        </p:txBody>
      </p:sp>
      <p:grpSp>
        <p:nvGrpSpPr>
          <p:cNvPr id="11268" name="Group 13"/>
          <p:cNvGrpSpPr>
            <a:grpSpLocks/>
          </p:cNvGrpSpPr>
          <p:nvPr/>
        </p:nvGrpSpPr>
        <p:grpSpPr bwMode="auto">
          <a:xfrm>
            <a:off x="0" y="6146800"/>
            <a:ext cx="9144000" cy="711200"/>
            <a:chOff x="0" y="6146157"/>
            <a:chExt cx="9144000" cy="711844"/>
          </a:xfrm>
        </p:grpSpPr>
        <p:pic>
          <p:nvPicPr>
            <p:cNvPr id="11269"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Grp="1" noChangeArrowheads="1"/>
          </p:cNvSpPr>
          <p:nvPr>
            <p:ph type="title"/>
          </p:nvPr>
        </p:nvSpPr>
        <p:spPr>
          <a:xfrm>
            <a:off x="295275" y="234157"/>
            <a:ext cx="8520113" cy="647700"/>
          </a:xfrm>
        </p:spPr>
        <p:txBody>
          <a:bodyPr/>
          <a:lstStyle/>
          <a:p>
            <a:pPr eaLnBrk="1" hangingPunct="1"/>
            <a:r>
              <a:rPr lang="en-GB" altLang="en-US" noProof="1" smtClean="0"/>
              <a:t>An integrative literature review</a:t>
            </a:r>
          </a:p>
        </p:txBody>
      </p:sp>
      <p:sp>
        <p:nvSpPr>
          <p:cNvPr id="15363" name="Rectangle 9"/>
          <p:cNvSpPr>
            <a:spLocks noGrp="1" noChangeArrowheads="1"/>
          </p:cNvSpPr>
          <p:nvPr>
            <p:ph type="body" idx="1"/>
          </p:nvPr>
        </p:nvSpPr>
        <p:spPr>
          <a:xfrm>
            <a:off x="295275" y="1060450"/>
            <a:ext cx="8520113" cy="4876800"/>
          </a:xfrm>
        </p:spPr>
        <p:txBody>
          <a:bodyPr/>
          <a:lstStyle/>
          <a:p>
            <a:pPr eaLnBrk="1" hangingPunct="1"/>
            <a:r>
              <a:rPr lang="en-GB" altLang="en-US" b="1" noProof="1" smtClean="0"/>
              <a:t>An intergrative review </a:t>
            </a:r>
            <a:r>
              <a:rPr lang="en-GB" altLang="en-US" noProof="1"/>
              <a:t>including 20 papers was carried </a:t>
            </a:r>
            <a:r>
              <a:rPr lang="en-GB" altLang="en-US" noProof="1" smtClean="0"/>
              <a:t>out to understand the decision-making processes of transfer.</a:t>
            </a:r>
          </a:p>
        </p:txBody>
      </p:sp>
      <p:grpSp>
        <p:nvGrpSpPr>
          <p:cNvPr id="15364" name="Group 6"/>
          <p:cNvGrpSpPr>
            <a:grpSpLocks/>
          </p:cNvGrpSpPr>
          <p:nvPr/>
        </p:nvGrpSpPr>
        <p:grpSpPr bwMode="auto">
          <a:xfrm>
            <a:off x="0" y="6146800"/>
            <a:ext cx="9144000" cy="711200"/>
            <a:chOff x="0" y="6146157"/>
            <a:chExt cx="9144000" cy="711844"/>
          </a:xfrm>
        </p:grpSpPr>
        <p:pic>
          <p:nvPicPr>
            <p:cNvPr id="1539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Table 2"/>
          <p:cNvGraphicFramePr>
            <a:graphicFrameLocks noGrp="1"/>
          </p:cNvGraphicFramePr>
          <p:nvPr>
            <p:extLst>
              <p:ext uri="{D42A27DB-BD31-4B8C-83A1-F6EECF244321}">
                <p14:modId xmlns:p14="http://schemas.microsoft.com/office/powerpoint/2010/main" val="551453780"/>
              </p:ext>
            </p:extLst>
          </p:nvPr>
        </p:nvGraphicFramePr>
        <p:xfrm>
          <a:off x="4560243" y="2424303"/>
          <a:ext cx="4107406" cy="1706880"/>
        </p:xfrm>
        <a:graphic>
          <a:graphicData uri="http://schemas.openxmlformats.org/drawingml/2006/table">
            <a:tbl>
              <a:tblPr firstRow="1" firstCol="1" bandRow="1">
                <a:effectLst>
                  <a:outerShdw blurRad="50800" dist="38100" dir="8100000" algn="tr" rotWithShape="0">
                    <a:prstClr val="black">
                      <a:alpha val="40000"/>
                    </a:prstClr>
                  </a:outerShdw>
                </a:effectLst>
                <a:tableStyleId>{72833802-FEF1-4C79-8D5D-14CF1EAF98D9}</a:tableStyleId>
              </a:tblPr>
              <a:tblGrid>
                <a:gridCol w="1725153"/>
                <a:gridCol w="2382253"/>
              </a:tblGrid>
              <a:tr h="0">
                <a:tc>
                  <a:txBody>
                    <a:bodyPr/>
                    <a:lstStyle/>
                    <a:p>
                      <a:pPr>
                        <a:lnSpc>
                          <a:spcPct val="100000"/>
                        </a:lnSpc>
                        <a:spcBef>
                          <a:spcPts val="600"/>
                        </a:spcBef>
                        <a:spcAft>
                          <a:spcPts val="1200"/>
                        </a:spcAft>
                      </a:pPr>
                      <a:r>
                        <a:rPr lang="en-GB" sz="1400" dirty="0">
                          <a:effectLst/>
                        </a:rPr>
                        <a:t>Country</a:t>
                      </a:r>
                      <a:endParaRPr lang="en-GB" sz="1200" dirty="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1200"/>
                        </a:spcAft>
                      </a:pPr>
                      <a:r>
                        <a:rPr lang="en-GB" sz="1200" dirty="0">
                          <a:effectLst/>
                        </a:rPr>
                        <a:t>Number of paper included (n)</a:t>
                      </a:r>
                      <a:endParaRPr lang="en-GB" sz="1100" dirty="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UK</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dirty="0">
                          <a:effectLst/>
                        </a:rPr>
                        <a:t>8</a:t>
                      </a:r>
                      <a:endParaRPr lang="en-GB" sz="1200" dirty="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USA</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a:effectLst/>
                        </a:rPr>
                        <a:t>4</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Australia</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a:effectLst/>
                        </a:rPr>
                        <a:t>2</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New Zealand</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a:effectLst/>
                        </a:rPr>
                        <a:t>2</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Tunisia</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a:effectLst/>
                        </a:rPr>
                        <a:t>2</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a:effectLst/>
                        </a:rPr>
                        <a:t>The Netherlands</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a:effectLst/>
                        </a:rPr>
                        <a:t>1</a:t>
                      </a:r>
                      <a:endParaRPr lang="en-GB" sz="120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nSpc>
                          <a:spcPct val="100000"/>
                        </a:lnSpc>
                        <a:spcBef>
                          <a:spcPts val="600"/>
                        </a:spcBef>
                        <a:spcAft>
                          <a:spcPts val="1200"/>
                        </a:spcAft>
                      </a:pPr>
                      <a:r>
                        <a:rPr lang="en-GB" sz="1400" dirty="0">
                          <a:effectLst/>
                        </a:rPr>
                        <a:t>China Taiwan</a:t>
                      </a:r>
                      <a:endParaRPr lang="en-GB" sz="1200" dirty="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600"/>
                        </a:spcBef>
                        <a:spcAft>
                          <a:spcPts val="1200"/>
                        </a:spcAft>
                      </a:pPr>
                      <a:r>
                        <a:rPr lang="en-GB" sz="1400" dirty="0">
                          <a:effectLst/>
                        </a:rPr>
                        <a:t>1</a:t>
                      </a:r>
                      <a:endParaRPr lang="en-GB" sz="1200" dirty="0">
                        <a:effectLst/>
                        <a:latin typeface="Calibri" panose="020F0502020204030204" pitchFamily="34" charset="0"/>
                        <a:ea typeface="SimSun" panose="02010600030101010101" pitchFamily="2" charset="-122"/>
                        <a:cs typeface="Arial" panose="020B0604020202020204" pitchFamily="34" charset="0"/>
                      </a:endParaRPr>
                    </a:p>
                  </a:txBody>
                  <a:tcPr marL="108000" marR="144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468628" y="2118497"/>
            <a:ext cx="4199021" cy="276999"/>
          </a:xfrm>
          <a:prstGeom prst="rect">
            <a:avLst/>
          </a:prstGeom>
        </p:spPr>
        <p:txBody>
          <a:bodyPr wrap="square">
            <a:spAutoFit/>
          </a:bodyPr>
          <a:lstStyle/>
          <a:p>
            <a:pPr marL="0" lvl="1" eaLnBrk="1" hangingPunct="1">
              <a:spcBef>
                <a:spcPct val="30000"/>
              </a:spcBef>
              <a:defRPr/>
            </a:pPr>
            <a:r>
              <a:rPr lang="en-GB" altLang="en-US" sz="1200" b="1" dirty="0"/>
              <a:t>Table 1 The countries and number of papers included</a:t>
            </a:r>
          </a:p>
        </p:txBody>
      </p:sp>
      <p:sp>
        <p:nvSpPr>
          <p:cNvPr id="10" name="Rectangle 9"/>
          <p:cNvSpPr txBox="1">
            <a:spLocks noChangeArrowheads="1"/>
          </p:cNvSpPr>
          <p:nvPr/>
        </p:nvSpPr>
        <p:spPr bwMode="auto">
          <a:xfrm>
            <a:off x="292953" y="1920507"/>
            <a:ext cx="4199739"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180975" indent="-180975" algn="l" rtl="0" eaLnBrk="0" fontAlgn="base" hangingPunct="0">
              <a:spcBef>
                <a:spcPct val="0"/>
              </a:spcBef>
              <a:spcAft>
                <a:spcPct val="40000"/>
              </a:spcAft>
              <a:buFont typeface="Wingdings" panose="05000000000000000000" pitchFamily="2" charset="2"/>
              <a:buChar char="§"/>
              <a:defRPr sz="2000">
                <a:solidFill>
                  <a:schemeClr val="tx1"/>
                </a:solidFill>
                <a:latin typeface="+mn-lt"/>
                <a:ea typeface="+mn-ea"/>
                <a:cs typeface="+mn-cs"/>
              </a:defRPr>
            </a:lvl1pPr>
            <a:lvl2pPr marL="444500" indent="-261938" algn="l" rtl="0" eaLnBrk="0" fontAlgn="base" hangingPunct="0">
              <a:spcBef>
                <a:spcPct val="0"/>
              </a:spcBef>
              <a:spcAft>
                <a:spcPct val="40000"/>
              </a:spcAft>
              <a:buChar char="–"/>
              <a:defRPr>
                <a:solidFill>
                  <a:schemeClr val="tx1"/>
                </a:solidFill>
                <a:latin typeface="+mn-lt"/>
                <a:cs typeface="+mn-cs"/>
              </a:defRPr>
            </a:lvl2pPr>
            <a:lvl3pPr marL="720725" indent="-274638" algn="l" rtl="0" eaLnBrk="0" fontAlgn="base" hangingPunct="0">
              <a:spcBef>
                <a:spcPct val="0"/>
              </a:spcBef>
              <a:spcAft>
                <a:spcPct val="40000"/>
              </a:spcAft>
              <a:buChar char="•"/>
              <a:defRPr>
                <a:solidFill>
                  <a:schemeClr val="tx1"/>
                </a:solidFill>
                <a:latin typeface="+mn-lt"/>
                <a:cs typeface="+mn-cs"/>
              </a:defRPr>
            </a:lvl3pPr>
            <a:lvl4pPr marL="987425" indent="-265113" algn="l" rtl="0" eaLnBrk="0" fontAlgn="base" hangingPunct="0">
              <a:spcBef>
                <a:spcPct val="0"/>
              </a:spcBef>
              <a:spcAft>
                <a:spcPct val="40000"/>
              </a:spcAft>
              <a:buChar char="–"/>
              <a:defRPr>
                <a:solidFill>
                  <a:schemeClr val="tx1"/>
                </a:solidFill>
                <a:latin typeface="+mn-lt"/>
                <a:cs typeface="+mn-cs"/>
              </a:defRPr>
            </a:lvl4pPr>
            <a:lvl5pPr marL="1254125" indent="-265113" algn="l" rtl="0" eaLnBrk="0" fontAlgn="base" hangingPunct="0">
              <a:spcBef>
                <a:spcPct val="0"/>
              </a:spcBef>
              <a:spcAft>
                <a:spcPct val="40000"/>
              </a:spcAft>
              <a:buChar char="»"/>
              <a:defRPr>
                <a:solidFill>
                  <a:schemeClr val="tx1"/>
                </a:solidFill>
                <a:latin typeface="+mn-lt"/>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pPr eaLnBrk="1" hangingPunct="1"/>
            <a:r>
              <a:rPr lang="en-GB" altLang="en-US" b="1" kern="0" noProof="1" smtClean="0"/>
              <a:t>Main findings:</a:t>
            </a:r>
          </a:p>
          <a:p>
            <a:pPr lvl="1" eaLnBrk="1" hangingPunct="1">
              <a:spcBef>
                <a:spcPts val="600"/>
              </a:spcBef>
              <a:spcAft>
                <a:spcPts val="0"/>
              </a:spcAft>
            </a:pPr>
            <a:r>
              <a:rPr lang="en-GB" altLang="en-US" sz="1800" kern="0" noProof="1" smtClean="0"/>
              <a:t>The prevalence of transfer varied. </a:t>
            </a:r>
          </a:p>
          <a:p>
            <a:pPr lvl="1" eaLnBrk="1" hangingPunct="1">
              <a:spcBef>
                <a:spcPts val="600"/>
              </a:spcBef>
              <a:spcAft>
                <a:spcPts val="0"/>
              </a:spcAft>
            </a:pPr>
            <a:r>
              <a:rPr lang="en-GB" altLang="en-US" sz="1800" kern="0" dirty="0" smtClean="0">
                <a:latin typeface="Arial" panose="020B0604020202020204" pitchFamily="34" charset="0"/>
              </a:rPr>
              <a:t>Informed by limited literature, western contexts, </a:t>
            </a:r>
            <a:r>
              <a:rPr lang="en-GB" altLang="en-US" sz="1800" kern="0" dirty="0" err="1" smtClean="0">
                <a:latin typeface="Arial" panose="020B0604020202020204" pitchFamily="34" charset="0"/>
              </a:rPr>
              <a:t>HCPs’</a:t>
            </a:r>
            <a:r>
              <a:rPr lang="en-GB" altLang="en-US" sz="1800" kern="0" dirty="0" smtClean="0">
                <a:latin typeface="Arial" panose="020B0604020202020204" pitchFamily="34" charset="0"/>
              </a:rPr>
              <a:t> perspective. </a:t>
            </a:r>
          </a:p>
          <a:p>
            <a:pPr lvl="1" eaLnBrk="1" hangingPunct="1">
              <a:spcBef>
                <a:spcPts val="600"/>
              </a:spcBef>
              <a:spcAft>
                <a:spcPts val="0"/>
              </a:spcAft>
            </a:pPr>
            <a:r>
              <a:rPr lang="en-GB" altLang="en-US" sz="1800" kern="0" dirty="0" smtClean="0">
                <a:latin typeface="Arial" panose="020B0604020202020204" pitchFamily="34" charset="0"/>
              </a:rPr>
              <a:t>No research into the prevalence of transfer in mainland China and the experiences of Chinese families.</a:t>
            </a:r>
          </a:p>
          <a:p>
            <a:pPr lvl="1" eaLnBrk="1" hangingPunct="1"/>
            <a:endParaRPr lang="en-GB" altLang="en-US" sz="1800" kern="0" dirty="0" smtClean="0">
              <a:latin typeface="Arial" panose="020B0604020202020204" pitchFamily="34" charset="0"/>
            </a:endParaRPr>
          </a:p>
          <a:p>
            <a:pPr lvl="1" eaLnBrk="1" hangingPunct="1"/>
            <a:endParaRPr lang="en-GB" altLang="en-US" sz="1800" kern="0" noProof="1" smtClean="0"/>
          </a:p>
          <a:p>
            <a:pPr lvl="1" eaLnBrk="1" hangingPunct="1"/>
            <a:endParaRPr lang="en-GB" altLang="en-US" sz="1800" kern="0" noProof="1" smtClean="0"/>
          </a:p>
          <a:p>
            <a:pPr eaLnBrk="1" hangingPunct="1"/>
            <a:endParaRPr lang="en-GB" altLang="en-US" kern="0" noProof="1" smtClean="0"/>
          </a:p>
        </p:txBody>
      </p:sp>
      <p:sp>
        <p:nvSpPr>
          <p:cNvPr id="11" name="Rectangle 10"/>
          <p:cNvSpPr/>
          <p:nvPr/>
        </p:nvSpPr>
        <p:spPr bwMode="auto">
          <a:xfrm>
            <a:off x="332734" y="5031424"/>
            <a:ext cx="8482654" cy="685348"/>
          </a:xfrm>
          <a:prstGeom prst="rect">
            <a:avLst/>
          </a:prstGeom>
          <a:solidFill>
            <a:schemeClr val="accent6">
              <a:lumMod val="40000"/>
              <a:lumOff val="60000"/>
            </a:schemeClr>
          </a:solidFill>
          <a:ln w="1270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a:extLst/>
        </p:spPr>
        <p:txBody>
          <a:bodyPr vert="horz" wrap="square" lIns="144000" tIns="108000" rIns="144000" bIns="144000" numCol="1" rtlCol="0" anchor="t" anchorCtr="0" compatLnSpc="1">
            <a:prstTxWarp prst="textNoShape">
              <a:avLst/>
            </a:prstTxWarp>
            <a:spAutoFit/>
          </a:bodyPr>
          <a:lstStyle/>
          <a:p>
            <a:r>
              <a:rPr lang="en-GB" sz="1400" b="1" dirty="0"/>
              <a:t>Lin Y, Myall M and Jarrett N (in press) Uncovering the decision-making work of transferring dying patients home from critical care units: An integrative review. </a:t>
            </a:r>
            <a:r>
              <a:rPr lang="en-GB" sz="1400" b="1" i="1" dirty="0"/>
              <a:t>Journal of Advanced Nursing </a:t>
            </a:r>
            <a:endParaRPr lang="en-GB" altLang="en-US" sz="1400" b="1" i="1" noProof="1"/>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Methodology and design</a:t>
            </a:r>
          </a:p>
        </p:txBody>
      </p:sp>
      <p:sp>
        <p:nvSpPr>
          <p:cNvPr id="7171" name="Rectangle 9"/>
          <p:cNvSpPr>
            <a:spLocks noGrp="1" noChangeArrowheads="1"/>
          </p:cNvSpPr>
          <p:nvPr>
            <p:ph type="body" idx="1"/>
          </p:nvPr>
        </p:nvSpPr>
        <p:spPr/>
        <p:txBody>
          <a:bodyPr/>
          <a:lstStyle/>
          <a:p>
            <a:pPr>
              <a:spcBef>
                <a:spcPts val="1200"/>
              </a:spcBef>
              <a:spcAft>
                <a:spcPts val="1800"/>
              </a:spcAft>
              <a:defRPr/>
            </a:pPr>
            <a:r>
              <a:rPr lang="en-GB" sz="2400" dirty="0" smtClean="0"/>
              <a:t>A </a:t>
            </a:r>
            <a:r>
              <a:rPr lang="en-GB" sz="2400" b="1" dirty="0" smtClean="0"/>
              <a:t>mixed methods study </a:t>
            </a:r>
            <a:r>
              <a:rPr lang="en-GB" sz="2400" dirty="0" smtClean="0"/>
              <a:t>design was used </a:t>
            </a:r>
            <a:r>
              <a:rPr lang="en-GB" sz="2400" dirty="0"/>
              <a:t>(Creswell and Clark 2007</a:t>
            </a:r>
            <a:r>
              <a:rPr lang="en-GB" sz="2400" dirty="0" smtClean="0"/>
              <a:t>)</a:t>
            </a:r>
          </a:p>
          <a:p>
            <a:pPr lvl="1">
              <a:spcBef>
                <a:spcPts val="1200"/>
              </a:spcBef>
              <a:spcAft>
                <a:spcPts val="1200"/>
              </a:spcAft>
              <a:defRPr/>
            </a:pPr>
            <a:r>
              <a:rPr lang="en-GB" sz="2000" b="1" dirty="0" smtClean="0"/>
              <a:t>Retrospective case note review </a:t>
            </a:r>
            <a:r>
              <a:rPr lang="en-GB" sz="2000" kern="1200" dirty="0" smtClean="0">
                <a:ea typeface="+mn-ea"/>
              </a:rPr>
              <a:t>(Hutchinson et al. 2010; Hutchinson et al. 2013)</a:t>
            </a:r>
          </a:p>
          <a:p>
            <a:pPr lvl="1">
              <a:spcBef>
                <a:spcPts val="1200"/>
              </a:spcBef>
              <a:spcAft>
                <a:spcPts val="1200"/>
              </a:spcAft>
              <a:defRPr/>
            </a:pPr>
            <a:r>
              <a:rPr lang="en-GB" altLang="en-US" sz="2000" b="1" kern="1200" noProof="1" smtClean="0">
                <a:ea typeface="+mn-ea"/>
              </a:rPr>
              <a:t>Narrative</a:t>
            </a:r>
            <a:r>
              <a:rPr lang="en-GB" altLang="en-US" sz="2000" kern="1200" noProof="1" smtClean="0">
                <a:ea typeface="+mn-ea"/>
              </a:rPr>
              <a:t> </a:t>
            </a:r>
            <a:r>
              <a:rPr lang="en-GB" altLang="en-US" sz="2000" b="1" kern="1200" noProof="1" smtClean="0">
                <a:ea typeface="+mn-ea"/>
              </a:rPr>
              <a:t>inquiry</a:t>
            </a:r>
            <a:r>
              <a:rPr lang="en-GB" altLang="en-US" sz="2000" kern="1200" noProof="1" smtClean="0">
                <a:ea typeface="+mn-ea"/>
              </a:rPr>
              <a:t> </a:t>
            </a:r>
            <a:r>
              <a:rPr lang="en-GB" sz="2000" kern="1200" dirty="0" smtClean="0"/>
              <a:t>(Gilbert 2002; </a:t>
            </a:r>
            <a:r>
              <a:rPr lang="en-GB" sz="2000" kern="1200" dirty="0" err="1" smtClean="0"/>
              <a:t>Clandinin</a:t>
            </a:r>
            <a:r>
              <a:rPr lang="en-GB" sz="2000" kern="1200" dirty="0" smtClean="0"/>
              <a:t> 2007; </a:t>
            </a:r>
            <a:r>
              <a:rPr lang="en-GB" sz="2000" kern="1200" dirty="0" err="1" smtClean="0"/>
              <a:t>Riessman</a:t>
            </a:r>
            <a:r>
              <a:rPr lang="en-GB" sz="2000" kern="1200" dirty="0" smtClean="0"/>
              <a:t> 2008; Creswell 2011)</a:t>
            </a:r>
          </a:p>
          <a:p>
            <a:pPr eaLnBrk="1" hangingPunct="1">
              <a:spcBef>
                <a:spcPts val="1200"/>
              </a:spcBef>
              <a:spcAft>
                <a:spcPts val="1800"/>
              </a:spcAft>
              <a:defRPr/>
            </a:pPr>
            <a:r>
              <a:rPr lang="en-GB" altLang="en-US" noProof="1" smtClean="0"/>
              <a:t>P</a:t>
            </a:r>
            <a:r>
              <a:rPr lang="en-US" dirty="0" err="1" smtClean="0"/>
              <a:t>atient</a:t>
            </a:r>
            <a:r>
              <a:rPr lang="en-US" dirty="0" smtClean="0"/>
              <a:t> and public involvement (PPI) was </a:t>
            </a:r>
            <a:r>
              <a:rPr lang="en-US" dirty="0"/>
              <a:t>applied </a:t>
            </a:r>
            <a:r>
              <a:rPr lang="en-US" dirty="0" smtClean="0"/>
              <a:t>in designing the study (INVOLVE </a:t>
            </a:r>
            <a:r>
              <a:rPr lang="en-US" dirty="0"/>
              <a:t>2012)</a:t>
            </a:r>
            <a:endParaRPr lang="en-GB" altLang="en-US" noProof="1" smtClean="0"/>
          </a:p>
        </p:txBody>
      </p:sp>
      <p:grpSp>
        <p:nvGrpSpPr>
          <p:cNvPr id="21508" name="Group 6"/>
          <p:cNvGrpSpPr>
            <a:grpSpLocks/>
          </p:cNvGrpSpPr>
          <p:nvPr/>
        </p:nvGrpSpPr>
        <p:grpSpPr bwMode="auto">
          <a:xfrm>
            <a:off x="0" y="6146800"/>
            <a:ext cx="9144000" cy="711200"/>
            <a:chOff x="0" y="6146157"/>
            <a:chExt cx="9144000" cy="711844"/>
          </a:xfrm>
        </p:grpSpPr>
        <p:pic>
          <p:nvPicPr>
            <p:cNvPr id="2150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A summary of the design</a:t>
            </a:r>
          </a:p>
        </p:txBody>
      </p:sp>
      <p:sp>
        <p:nvSpPr>
          <p:cNvPr id="7171" name="Rectangle 9"/>
          <p:cNvSpPr>
            <a:spLocks noGrp="1" noChangeArrowheads="1"/>
          </p:cNvSpPr>
          <p:nvPr>
            <p:ph type="body" idx="1"/>
          </p:nvPr>
        </p:nvSpPr>
        <p:spPr/>
        <p:txBody>
          <a:bodyPr/>
          <a:lstStyle/>
          <a:p>
            <a:pPr>
              <a:spcBef>
                <a:spcPts val="1200"/>
              </a:spcBef>
              <a:spcAft>
                <a:spcPts val="1800"/>
              </a:spcAft>
              <a:defRPr/>
            </a:pPr>
            <a:endParaRPr lang="en-GB" altLang="en-US" noProof="1" smtClean="0"/>
          </a:p>
        </p:txBody>
      </p:sp>
      <p:grpSp>
        <p:nvGrpSpPr>
          <p:cNvPr id="21508" name="Group 6"/>
          <p:cNvGrpSpPr>
            <a:grpSpLocks/>
          </p:cNvGrpSpPr>
          <p:nvPr/>
        </p:nvGrpSpPr>
        <p:grpSpPr bwMode="auto">
          <a:xfrm>
            <a:off x="0" y="6146800"/>
            <a:ext cx="9144000" cy="711200"/>
            <a:chOff x="0" y="6146157"/>
            <a:chExt cx="9144000" cy="711844"/>
          </a:xfrm>
        </p:grpSpPr>
        <p:pic>
          <p:nvPicPr>
            <p:cNvPr id="2150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a:stretch>
            <a:fillRect/>
          </a:stretch>
        </p:blipFill>
        <p:spPr>
          <a:xfrm>
            <a:off x="560313" y="959245"/>
            <a:ext cx="7909921" cy="4877784"/>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2256772" y="5836447"/>
            <a:ext cx="4119968" cy="338554"/>
          </a:xfrm>
          <a:prstGeom prst="rect">
            <a:avLst/>
          </a:prstGeom>
        </p:spPr>
        <p:txBody>
          <a:bodyPr wrap="square">
            <a:spAutoFit/>
          </a:bodyPr>
          <a:lstStyle/>
          <a:p>
            <a:pPr eaLnBrk="1" hangingPunct="1"/>
            <a:r>
              <a:rPr lang="en-GB" altLang="en-US" sz="1600" dirty="0">
                <a:ea typeface="ＭＳ Ｐゴシック" panose="020B0600070205080204" pitchFamily="34" charset="-128"/>
              </a:rPr>
              <a:t>Figure 1 </a:t>
            </a:r>
            <a:r>
              <a:rPr lang="en-GB" altLang="en-US" sz="1600" dirty="0" smtClean="0">
                <a:ea typeface="ＭＳ Ｐゴシック" panose="020B0600070205080204" pitchFamily="34" charset="-128"/>
              </a:rPr>
              <a:t>A </a:t>
            </a:r>
            <a:r>
              <a:rPr lang="en-GB" altLang="en-US" sz="1600" dirty="0">
                <a:ea typeface="ＭＳ Ｐゴシック" panose="020B0600070205080204" pitchFamily="34" charset="-128"/>
              </a:rPr>
              <a:t>summary of the research design</a:t>
            </a:r>
          </a:p>
        </p:txBody>
      </p:sp>
    </p:spTree>
    <p:extLst>
      <p:ext uri="{BB962C8B-B14F-4D97-AF65-F5344CB8AC3E}">
        <p14:creationId xmlns:p14="http://schemas.microsoft.com/office/powerpoint/2010/main" val="142960916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Narrative Inquiry</a:t>
            </a:r>
          </a:p>
        </p:txBody>
      </p:sp>
      <p:sp>
        <p:nvSpPr>
          <p:cNvPr id="7171" name="Rectangle 9"/>
          <p:cNvSpPr>
            <a:spLocks noGrp="1" noChangeArrowheads="1"/>
          </p:cNvSpPr>
          <p:nvPr>
            <p:ph type="body" idx="1"/>
          </p:nvPr>
        </p:nvSpPr>
        <p:spPr/>
        <p:txBody>
          <a:bodyPr/>
          <a:lstStyle/>
          <a:p>
            <a:pPr>
              <a:spcBef>
                <a:spcPts val="600"/>
              </a:spcBef>
              <a:spcAft>
                <a:spcPts val="600"/>
              </a:spcAft>
            </a:pPr>
            <a:r>
              <a:rPr lang="en-GB" altLang="en-US" dirty="0"/>
              <a:t>A focus on </a:t>
            </a:r>
            <a:r>
              <a:rPr lang="en-GB" altLang="en-US" sz="2400" b="1" dirty="0"/>
              <a:t>stories</a:t>
            </a:r>
            <a:r>
              <a:rPr lang="en-GB" altLang="en-US" dirty="0"/>
              <a:t> (Creswell 2011).</a:t>
            </a:r>
          </a:p>
          <a:p>
            <a:pPr>
              <a:spcBef>
                <a:spcPts val="600"/>
              </a:spcBef>
              <a:spcAft>
                <a:spcPts val="600"/>
              </a:spcAft>
            </a:pPr>
            <a:r>
              <a:rPr lang="en-GB" altLang="en-US" dirty="0"/>
              <a:t>Narrative is used to (Elliott 2005; </a:t>
            </a:r>
            <a:r>
              <a:rPr lang="en-GB" altLang="en-US" dirty="0" err="1"/>
              <a:t>Riessman</a:t>
            </a:r>
            <a:r>
              <a:rPr lang="en-GB" altLang="en-US" dirty="0"/>
              <a:t> 2008):</a:t>
            </a:r>
          </a:p>
          <a:p>
            <a:pPr lvl="1">
              <a:spcBef>
                <a:spcPts val="600"/>
              </a:spcBef>
              <a:spcAft>
                <a:spcPts val="600"/>
              </a:spcAft>
            </a:pPr>
            <a:r>
              <a:rPr lang="en-GB" altLang="en-US" dirty="0"/>
              <a:t>connect events in </a:t>
            </a:r>
            <a:r>
              <a:rPr lang="en-GB" altLang="en-US" b="1" dirty="0"/>
              <a:t>sequence</a:t>
            </a:r>
          </a:p>
          <a:p>
            <a:pPr lvl="1">
              <a:spcBef>
                <a:spcPts val="600"/>
              </a:spcBef>
              <a:spcAft>
                <a:spcPts val="600"/>
              </a:spcAft>
            </a:pPr>
            <a:r>
              <a:rPr lang="en-GB" altLang="en-US" dirty="0"/>
              <a:t>present </a:t>
            </a:r>
            <a:r>
              <a:rPr lang="en-GB" altLang="en-US" b="1" dirty="0"/>
              <a:t>meanings</a:t>
            </a:r>
            <a:r>
              <a:rPr lang="en-GB" altLang="en-US" dirty="0"/>
              <a:t> of individuals’ experiences </a:t>
            </a:r>
          </a:p>
          <a:p>
            <a:pPr>
              <a:spcBef>
                <a:spcPts val="600"/>
              </a:spcBef>
              <a:spcAft>
                <a:spcPts val="600"/>
              </a:spcAft>
            </a:pPr>
            <a:r>
              <a:rPr lang="en-GB" altLang="en-US" dirty="0"/>
              <a:t>Narrative inquirers’ work (</a:t>
            </a:r>
            <a:r>
              <a:rPr lang="en-GB" altLang="en-US" dirty="0" err="1"/>
              <a:t>Clandinin</a:t>
            </a:r>
            <a:r>
              <a:rPr lang="en-GB" altLang="en-US" dirty="0"/>
              <a:t> and Connelly 2000)</a:t>
            </a:r>
            <a:r>
              <a:rPr lang="pt-PT" altLang="en-US" dirty="0"/>
              <a:t> </a:t>
            </a:r>
            <a:r>
              <a:rPr lang="en-GB" altLang="en-US" dirty="0"/>
              <a:t>: </a:t>
            </a:r>
          </a:p>
          <a:p>
            <a:pPr marL="925513" lvl="1" indent="-457200">
              <a:spcBef>
                <a:spcPts val="600"/>
              </a:spcBef>
              <a:spcAft>
                <a:spcPts val="600"/>
              </a:spcAft>
              <a:buFont typeface="+mj-lt"/>
              <a:buAutoNum type="arabicParenR"/>
            </a:pPr>
            <a:r>
              <a:rPr lang="en-GB" altLang="en-US" dirty="0"/>
              <a:t>being in the field </a:t>
            </a:r>
          </a:p>
          <a:p>
            <a:pPr marL="925513" lvl="1" indent="-457200">
              <a:spcBef>
                <a:spcPts val="600"/>
              </a:spcBef>
              <a:spcAft>
                <a:spcPts val="600"/>
              </a:spcAft>
              <a:buFont typeface="+mj-lt"/>
              <a:buAutoNum type="arabicParenR"/>
            </a:pPr>
            <a:r>
              <a:rPr lang="en-GB" altLang="en-US" dirty="0"/>
              <a:t>from field to field texts </a:t>
            </a:r>
          </a:p>
          <a:p>
            <a:pPr marL="925513" lvl="1" indent="-457200">
              <a:spcBef>
                <a:spcPts val="600"/>
              </a:spcBef>
              <a:spcAft>
                <a:spcPts val="600"/>
              </a:spcAft>
              <a:buFont typeface="+mj-lt"/>
              <a:buAutoNum type="arabicParenR"/>
            </a:pPr>
            <a:r>
              <a:rPr lang="en-GB" altLang="en-US" dirty="0"/>
              <a:t>composing field texts</a:t>
            </a:r>
          </a:p>
          <a:p>
            <a:pPr marL="925513" lvl="1" indent="-457200">
              <a:spcBef>
                <a:spcPts val="600"/>
              </a:spcBef>
              <a:spcAft>
                <a:spcPts val="600"/>
              </a:spcAft>
              <a:buFont typeface="+mj-lt"/>
              <a:buAutoNum type="arabicParenR"/>
            </a:pPr>
            <a:r>
              <a:rPr lang="en-GB" altLang="en-US" dirty="0"/>
              <a:t>from field texts to research texts </a:t>
            </a:r>
          </a:p>
          <a:p>
            <a:pPr marL="925513" lvl="1" indent="-457200">
              <a:spcBef>
                <a:spcPts val="600"/>
              </a:spcBef>
              <a:spcAft>
                <a:spcPts val="600"/>
              </a:spcAft>
              <a:buFont typeface="+mj-lt"/>
              <a:buAutoNum type="arabicParenR"/>
            </a:pPr>
            <a:r>
              <a:rPr lang="en-GB" altLang="en-US" dirty="0"/>
              <a:t>composing research </a:t>
            </a:r>
            <a:r>
              <a:rPr lang="en-GB" altLang="en-US" dirty="0" smtClean="0"/>
              <a:t>texts</a:t>
            </a:r>
            <a:endParaRPr lang="en-GB" altLang="en-US" dirty="0"/>
          </a:p>
        </p:txBody>
      </p:sp>
      <p:grpSp>
        <p:nvGrpSpPr>
          <p:cNvPr id="21508" name="Group 6"/>
          <p:cNvGrpSpPr>
            <a:grpSpLocks/>
          </p:cNvGrpSpPr>
          <p:nvPr/>
        </p:nvGrpSpPr>
        <p:grpSpPr bwMode="auto">
          <a:xfrm>
            <a:off x="0" y="6146800"/>
            <a:ext cx="9144000" cy="711200"/>
            <a:chOff x="0" y="6146157"/>
            <a:chExt cx="9144000" cy="711844"/>
          </a:xfrm>
        </p:grpSpPr>
        <p:pic>
          <p:nvPicPr>
            <p:cNvPr id="2150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06745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Setting</a:t>
            </a:r>
          </a:p>
        </p:txBody>
      </p:sp>
      <p:sp>
        <p:nvSpPr>
          <p:cNvPr id="7171" name="Rectangle 9"/>
          <p:cNvSpPr>
            <a:spLocks noGrp="1" noChangeArrowheads="1"/>
          </p:cNvSpPr>
          <p:nvPr>
            <p:ph type="body" idx="1"/>
          </p:nvPr>
        </p:nvSpPr>
        <p:spPr/>
        <p:txBody>
          <a:bodyPr/>
          <a:lstStyle/>
          <a:p>
            <a:pPr eaLnBrk="1" hangingPunct="1">
              <a:spcBef>
                <a:spcPts val="1200"/>
              </a:spcBef>
              <a:spcAft>
                <a:spcPts val="1800"/>
              </a:spcAft>
              <a:defRPr/>
            </a:pPr>
            <a:r>
              <a:rPr lang="en-GB" sz="2400" kern="1200" dirty="0"/>
              <a:t>The ICU: a </a:t>
            </a:r>
            <a:r>
              <a:rPr lang="en-GB" sz="2400" b="1" kern="1200" dirty="0"/>
              <a:t>22-bed general ICU</a:t>
            </a:r>
            <a:r>
              <a:rPr lang="en-GB" sz="2400" kern="1200" dirty="0"/>
              <a:t>, in a tertiary hospital located in the southeast of China. </a:t>
            </a:r>
          </a:p>
          <a:p>
            <a:pPr eaLnBrk="1" hangingPunct="1">
              <a:spcBef>
                <a:spcPts val="1200"/>
              </a:spcBef>
              <a:spcAft>
                <a:spcPts val="1800"/>
              </a:spcAft>
              <a:defRPr/>
            </a:pPr>
            <a:r>
              <a:rPr lang="en-GB" sz="2400" kern="1200" dirty="0"/>
              <a:t>The hospital: </a:t>
            </a:r>
            <a:r>
              <a:rPr lang="en-GB" sz="2400" kern="1200" dirty="0" smtClean="0"/>
              <a:t>2,500 </a:t>
            </a:r>
            <a:r>
              <a:rPr lang="en-GB" sz="2400" kern="1200" dirty="0"/>
              <a:t>beds, one of the biggest hospitals in the region. </a:t>
            </a:r>
          </a:p>
          <a:p>
            <a:pPr>
              <a:spcBef>
                <a:spcPts val="2400"/>
              </a:spcBef>
              <a:spcAft>
                <a:spcPts val="1800"/>
              </a:spcAft>
              <a:defRPr/>
            </a:pPr>
            <a:r>
              <a:rPr lang="en-GB" sz="2400" kern="1200" dirty="0"/>
              <a:t>ICU staff:</a:t>
            </a:r>
          </a:p>
          <a:p>
            <a:pPr lvl="1">
              <a:spcBef>
                <a:spcPts val="1200"/>
              </a:spcBef>
              <a:spcAft>
                <a:spcPts val="1800"/>
              </a:spcAft>
              <a:defRPr/>
            </a:pPr>
            <a:r>
              <a:rPr lang="en-GB" sz="2000" kern="1200" dirty="0"/>
              <a:t>15 doctors and 46 nurses</a:t>
            </a:r>
          </a:p>
          <a:p>
            <a:pPr lvl="1">
              <a:spcBef>
                <a:spcPts val="1200"/>
              </a:spcBef>
              <a:spcAft>
                <a:spcPts val="1800"/>
              </a:spcAft>
              <a:defRPr/>
            </a:pPr>
            <a:r>
              <a:rPr lang="en-GB" sz="2000" kern="1200" dirty="0"/>
              <a:t>six unqualified support workers </a:t>
            </a:r>
          </a:p>
          <a:p>
            <a:pPr>
              <a:defRPr/>
            </a:pPr>
            <a:endParaRPr lang="en-GB" kern="1200" dirty="0" smtClean="0"/>
          </a:p>
        </p:txBody>
      </p:sp>
      <p:grpSp>
        <p:nvGrpSpPr>
          <p:cNvPr id="25604" name="Group 6"/>
          <p:cNvGrpSpPr>
            <a:grpSpLocks/>
          </p:cNvGrpSpPr>
          <p:nvPr/>
        </p:nvGrpSpPr>
        <p:grpSpPr bwMode="auto">
          <a:xfrm>
            <a:off x="0" y="6146800"/>
            <a:ext cx="9144000" cy="711200"/>
            <a:chOff x="0" y="6146157"/>
            <a:chExt cx="9144000" cy="711844"/>
          </a:xfrm>
        </p:grpSpPr>
        <p:pic>
          <p:nvPicPr>
            <p:cNvPr id="2560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Participant recruitment</a:t>
            </a:r>
          </a:p>
        </p:txBody>
      </p:sp>
      <p:sp>
        <p:nvSpPr>
          <p:cNvPr id="29699" name="Rectangle 9"/>
          <p:cNvSpPr>
            <a:spLocks noGrp="1" noChangeArrowheads="1"/>
          </p:cNvSpPr>
          <p:nvPr>
            <p:ph type="body" idx="1"/>
          </p:nvPr>
        </p:nvSpPr>
        <p:spPr/>
        <p:txBody>
          <a:bodyPr/>
          <a:lstStyle/>
          <a:p>
            <a:pPr eaLnBrk="1" hangingPunct="1">
              <a:spcBef>
                <a:spcPct val="30000"/>
              </a:spcBef>
              <a:spcAft>
                <a:spcPts val="1200"/>
              </a:spcAft>
              <a:defRPr/>
            </a:pPr>
            <a:r>
              <a:rPr lang="en-GB" altLang="en-US" b="1" dirty="0"/>
              <a:t>Inclusion and exclusion </a:t>
            </a:r>
            <a:r>
              <a:rPr lang="en-GB" altLang="en-US" b="1" dirty="0" smtClean="0"/>
              <a:t>criteria</a:t>
            </a:r>
            <a:endParaRPr lang="en-GB" dirty="0" smtClean="0"/>
          </a:p>
          <a:p>
            <a:pPr lvl="1" eaLnBrk="1" hangingPunct="1">
              <a:spcBef>
                <a:spcPct val="30000"/>
              </a:spcBef>
              <a:spcAft>
                <a:spcPts val="600"/>
              </a:spcAft>
              <a:defRPr/>
            </a:pPr>
            <a:r>
              <a:rPr lang="en-GB" dirty="0" smtClean="0"/>
              <a:t>Inclusion: family </a:t>
            </a:r>
            <a:r>
              <a:rPr lang="en-GB" dirty="0"/>
              <a:t>members (age≥18) who have a relative (age≥18) in </a:t>
            </a:r>
            <a:r>
              <a:rPr lang="en-GB" dirty="0" smtClean="0"/>
              <a:t>the ICU </a:t>
            </a:r>
            <a:r>
              <a:rPr lang="en-GB" dirty="0"/>
              <a:t>transferred home to </a:t>
            </a:r>
            <a:r>
              <a:rPr lang="en-GB" dirty="0" smtClean="0"/>
              <a:t>die</a:t>
            </a:r>
          </a:p>
          <a:p>
            <a:pPr lvl="1" eaLnBrk="1" hangingPunct="1">
              <a:spcBef>
                <a:spcPct val="30000"/>
              </a:spcBef>
              <a:spcAft>
                <a:spcPts val="600"/>
              </a:spcAft>
              <a:defRPr/>
            </a:pPr>
            <a:r>
              <a:rPr lang="en-GB" dirty="0" smtClean="0"/>
              <a:t>Exclusion: families whose </a:t>
            </a:r>
            <a:r>
              <a:rPr lang="en-GB" dirty="0"/>
              <a:t>relative </a:t>
            </a:r>
            <a:r>
              <a:rPr lang="en-GB" dirty="0" smtClean="0"/>
              <a:t>survived or was predicted to survive longer </a:t>
            </a:r>
            <a:r>
              <a:rPr lang="en-GB" dirty="0"/>
              <a:t>than six </a:t>
            </a:r>
            <a:r>
              <a:rPr lang="en-GB" dirty="0" smtClean="0"/>
              <a:t>months post transfer.</a:t>
            </a:r>
          </a:p>
          <a:p>
            <a:pPr eaLnBrk="1" hangingPunct="1">
              <a:spcBef>
                <a:spcPct val="30000"/>
              </a:spcBef>
              <a:spcAft>
                <a:spcPct val="0"/>
              </a:spcAft>
              <a:defRPr/>
            </a:pPr>
            <a:endParaRPr lang="en-GB" altLang="en-US" b="1" dirty="0" smtClean="0"/>
          </a:p>
          <a:p>
            <a:pPr eaLnBrk="1" hangingPunct="1">
              <a:defRPr/>
            </a:pPr>
            <a:r>
              <a:rPr lang="en-GB" b="1" dirty="0" smtClean="0"/>
              <a:t>Recruitment</a:t>
            </a:r>
          </a:p>
          <a:p>
            <a:pPr lvl="1" eaLnBrk="1" hangingPunct="1">
              <a:spcBef>
                <a:spcPts val="600"/>
              </a:spcBef>
              <a:defRPr/>
            </a:pPr>
            <a:r>
              <a:rPr lang="en-GB" altLang="en-US" dirty="0" smtClean="0"/>
              <a:t>13 </a:t>
            </a:r>
            <a:r>
              <a:rPr lang="en-GB" altLang="en-US" dirty="0"/>
              <a:t>July - 13 September 2016</a:t>
            </a:r>
          </a:p>
          <a:p>
            <a:pPr lvl="1" eaLnBrk="1" hangingPunct="1">
              <a:spcBef>
                <a:spcPts val="600"/>
              </a:spcBef>
            </a:pPr>
            <a:r>
              <a:rPr lang="en-GB" altLang="en-US" dirty="0" smtClean="0"/>
              <a:t>With </a:t>
            </a:r>
            <a:r>
              <a:rPr lang="en-GB" altLang="en-US" dirty="0"/>
              <a:t>the assistance of clinicians working in the </a:t>
            </a:r>
            <a:r>
              <a:rPr lang="en-GB" altLang="en-US" dirty="0" smtClean="0"/>
              <a:t>ICU</a:t>
            </a:r>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noProof="1" smtClean="0"/>
          </a:p>
        </p:txBody>
      </p:sp>
      <p:grpSp>
        <p:nvGrpSpPr>
          <p:cNvPr id="29700" name="Group 6"/>
          <p:cNvGrpSpPr>
            <a:grpSpLocks/>
          </p:cNvGrpSpPr>
          <p:nvPr/>
        </p:nvGrpSpPr>
        <p:grpSpPr bwMode="auto">
          <a:xfrm>
            <a:off x="0" y="6146800"/>
            <a:ext cx="9144000" cy="711200"/>
            <a:chOff x="0" y="6146157"/>
            <a:chExt cx="9144000" cy="711844"/>
          </a:xfrm>
        </p:grpSpPr>
        <p:pic>
          <p:nvPicPr>
            <p:cNvPr id="2972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21"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Data collection</a:t>
            </a:r>
          </a:p>
        </p:txBody>
      </p:sp>
      <p:sp>
        <p:nvSpPr>
          <p:cNvPr id="7171" name="Rectangle 9"/>
          <p:cNvSpPr>
            <a:spLocks noGrp="1" noChangeArrowheads="1"/>
          </p:cNvSpPr>
          <p:nvPr>
            <p:ph type="body" idx="1"/>
          </p:nvPr>
        </p:nvSpPr>
        <p:spPr/>
        <p:txBody>
          <a:bodyPr/>
          <a:lstStyle/>
          <a:p>
            <a:pPr eaLnBrk="1" hangingPunct="1">
              <a:spcBef>
                <a:spcPts val="600"/>
              </a:spcBef>
              <a:spcAft>
                <a:spcPts val="600"/>
              </a:spcAft>
              <a:defRPr/>
            </a:pPr>
            <a:r>
              <a:rPr lang="en-GB" b="1" kern="1200" dirty="0"/>
              <a:t>Four-stage narrative interview </a:t>
            </a:r>
            <a:r>
              <a:rPr lang="en-GB" altLang="en-US" dirty="0"/>
              <a:t>(</a:t>
            </a:r>
            <a:r>
              <a:rPr lang="en-GB" altLang="en-US" dirty="0" err="1"/>
              <a:t>Jovchelovitch</a:t>
            </a:r>
            <a:r>
              <a:rPr lang="en-GB" altLang="en-US" dirty="0"/>
              <a:t> and Bauer 2000) </a:t>
            </a:r>
            <a:r>
              <a:rPr lang="en-GB" kern="1200" dirty="0"/>
              <a:t>: </a:t>
            </a:r>
          </a:p>
          <a:p>
            <a:pPr eaLnBrk="1" hangingPunct="1">
              <a:spcBef>
                <a:spcPts val="1200"/>
              </a:spcBef>
              <a:spcAft>
                <a:spcPts val="0"/>
              </a:spcAft>
              <a:defRPr/>
            </a:pPr>
            <a:endParaRPr lang="en-GB" kern="1200" dirty="0"/>
          </a:p>
          <a:p>
            <a:pPr eaLnBrk="1" hangingPunct="1">
              <a:spcBef>
                <a:spcPts val="1200"/>
              </a:spcBef>
              <a:spcAft>
                <a:spcPts val="0"/>
              </a:spcAft>
              <a:defRPr/>
            </a:pPr>
            <a:endParaRPr lang="en-GB" kern="1200" dirty="0"/>
          </a:p>
          <a:p>
            <a:pPr eaLnBrk="1" hangingPunct="1">
              <a:spcBef>
                <a:spcPts val="1200"/>
              </a:spcBef>
              <a:spcAft>
                <a:spcPts val="0"/>
              </a:spcAft>
              <a:defRPr/>
            </a:pPr>
            <a:endParaRPr lang="en-GB" kern="1200" dirty="0" smtClean="0"/>
          </a:p>
          <a:p>
            <a:pPr eaLnBrk="1" hangingPunct="1">
              <a:spcBef>
                <a:spcPts val="1200"/>
              </a:spcBef>
              <a:spcAft>
                <a:spcPts val="0"/>
              </a:spcAft>
              <a:defRPr/>
            </a:pPr>
            <a:endParaRPr lang="en-GB" kern="1200" dirty="0"/>
          </a:p>
          <a:p>
            <a:pPr eaLnBrk="1" hangingPunct="1">
              <a:spcBef>
                <a:spcPts val="1200"/>
              </a:spcBef>
              <a:spcAft>
                <a:spcPts val="0"/>
              </a:spcAft>
              <a:defRPr/>
            </a:pPr>
            <a:endParaRPr lang="en-GB" kern="1200" dirty="0"/>
          </a:p>
          <a:p>
            <a:pPr eaLnBrk="1" hangingPunct="1">
              <a:spcBef>
                <a:spcPts val="1200"/>
              </a:spcBef>
              <a:spcAft>
                <a:spcPts val="0"/>
              </a:spcAft>
              <a:defRPr/>
            </a:pPr>
            <a:r>
              <a:rPr lang="en-GB" kern="1200" dirty="0"/>
              <a:t>Family joint interviews, and telephone interview, were conducted where this was a preference of participants. </a:t>
            </a:r>
            <a:endParaRPr lang="en-GB" dirty="0"/>
          </a:p>
          <a:p>
            <a:pPr eaLnBrk="1" hangingPunct="1">
              <a:spcBef>
                <a:spcPts val="600"/>
              </a:spcBef>
              <a:spcAft>
                <a:spcPts val="0"/>
              </a:spcAft>
              <a:defRPr/>
            </a:pPr>
            <a:r>
              <a:rPr lang="en-GB" dirty="0"/>
              <a:t>All interviews were digitally recorded. </a:t>
            </a:r>
          </a:p>
          <a:p>
            <a:pPr eaLnBrk="1" hangingPunct="1">
              <a:spcBef>
                <a:spcPts val="600"/>
              </a:spcBef>
              <a:spcAft>
                <a:spcPts val="0"/>
              </a:spcAft>
              <a:defRPr/>
            </a:pPr>
            <a:r>
              <a:rPr lang="en-GB" dirty="0"/>
              <a:t>Field notes were written. </a:t>
            </a:r>
            <a:endParaRPr lang="en-GB" altLang="en-US" noProof="1"/>
          </a:p>
          <a:p>
            <a:pPr eaLnBrk="1" hangingPunct="1">
              <a:spcBef>
                <a:spcPts val="1200"/>
              </a:spcBef>
              <a:spcAft>
                <a:spcPts val="1800"/>
              </a:spcAft>
              <a:defRPr/>
            </a:pPr>
            <a:endParaRPr lang="en-GB" altLang="en-US" noProof="1" smtClean="0"/>
          </a:p>
        </p:txBody>
      </p:sp>
      <p:grpSp>
        <p:nvGrpSpPr>
          <p:cNvPr id="33796" name="Group 6"/>
          <p:cNvGrpSpPr>
            <a:grpSpLocks/>
          </p:cNvGrpSpPr>
          <p:nvPr/>
        </p:nvGrpSpPr>
        <p:grpSpPr bwMode="auto">
          <a:xfrm>
            <a:off x="0" y="6146800"/>
            <a:ext cx="9144000" cy="711200"/>
            <a:chOff x="0" y="6146157"/>
            <a:chExt cx="9144000" cy="711844"/>
          </a:xfrm>
        </p:grpSpPr>
        <p:pic>
          <p:nvPicPr>
            <p:cNvPr id="3379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Diagram 7"/>
          <p:cNvGraphicFramePr/>
          <p:nvPr>
            <p:extLst>
              <p:ext uri="{D42A27DB-BD31-4B8C-83A1-F6EECF244321}">
                <p14:modId xmlns:p14="http://schemas.microsoft.com/office/powerpoint/2010/main" val="1964360491"/>
              </p:ext>
            </p:extLst>
          </p:nvPr>
        </p:nvGraphicFramePr>
        <p:xfrm>
          <a:off x="601370" y="1204579"/>
          <a:ext cx="7200478" cy="26390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Data analysis</a:t>
            </a:r>
          </a:p>
        </p:txBody>
      </p:sp>
      <p:grpSp>
        <p:nvGrpSpPr>
          <p:cNvPr id="37892" name="Group 6"/>
          <p:cNvGrpSpPr>
            <a:grpSpLocks/>
          </p:cNvGrpSpPr>
          <p:nvPr/>
        </p:nvGrpSpPr>
        <p:grpSpPr bwMode="auto">
          <a:xfrm>
            <a:off x="0" y="6146800"/>
            <a:ext cx="9144000" cy="711200"/>
            <a:chOff x="0" y="6146157"/>
            <a:chExt cx="9144000" cy="711844"/>
          </a:xfrm>
        </p:grpSpPr>
        <p:pic>
          <p:nvPicPr>
            <p:cNvPr id="3789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p:cNvSpPr/>
          <p:nvPr/>
        </p:nvSpPr>
        <p:spPr>
          <a:xfrm>
            <a:off x="347757" y="1523815"/>
            <a:ext cx="7453062" cy="400110"/>
          </a:xfrm>
          <a:prstGeom prst="rect">
            <a:avLst/>
          </a:prstGeom>
        </p:spPr>
        <p:txBody>
          <a:bodyPr wrap="square">
            <a:spAutoFit/>
          </a:bodyPr>
          <a:lstStyle/>
          <a:p>
            <a:pPr eaLnBrk="1" hangingPunct="1"/>
            <a:r>
              <a:rPr lang="en-GB" altLang="en-US" dirty="0" smtClean="0"/>
              <a:t>Table 2 The data type, methods and product of </a:t>
            </a:r>
            <a:r>
              <a:rPr lang="en-GB" altLang="en-US" dirty="0"/>
              <a:t>data </a:t>
            </a:r>
            <a:r>
              <a:rPr lang="en-GB" altLang="en-US" dirty="0" smtClean="0"/>
              <a:t>analysis</a:t>
            </a:r>
            <a:endParaRPr lang="en-GB" altLang="en-US" dirty="0"/>
          </a:p>
        </p:txBody>
      </p:sp>
      <p:pic>
        <p:nvPicPr>
          <p:cNvPr id="8"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1833902617"/>
              </p:ext>
            </p:extLst>
          </p:nvPr>
        </p:nvGraphicFramePr>
        <p:xfrm>
          <a:off x="285749" y="2041400"/>
          <a:ext cx="8520114" cy="2767262"/>
        </p:xfrm>
        <a:graphic>
          <a:graphicData uri="http://schemas.openxmlformats.org/drawingml/2006/table">
            <a:tbl>
              <a:tblPr firstRow="1" bandRow="1">
                <a:effectLst>
                  <a:outerShdw blurRad="63500" sx="102000" sy="102000" algn="ctr" rotWithShape="0">
                    <a:prstClr val="black">
                      <a:alpha val="40000"/>
                    </a:prstClr>
                  </a:outerShdw>
                </a:effectLst>
                <a:tableStyleId>{10A1B5D5-9B99-4C35-A422-299274C87663}</a:tableStyleId>
              </a:tblPr>
              <a:tblGrid>
                <a:gridCol w="1174977"/>
                <a:gridCol w="1378727"/>
                <a:gridCol w="3782678"/>
                <a:gridCol w="2183732"/>
              </a:tblGrid>
              <a:tr h="397032">
                <a:tc>
                  <a:txBody>
                    <a:bodyPr/>
                    <a:lstStyle/>
                    <a:p>
                      <a:r>
                        <a:rPr lang="en-GB" dirty="0" smtClean="0"/>
                        <a:t>Data</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GB" dirty="0" smtClean="0"/>
                        <a:t>Methods/Tools</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a:txBody>
                    <a:bodyPr/>
                    <a:lstStyle/>
                    <a:p>
                      <a:r>
                        <a:rPr lang="en-GB" dirty="0" smtClean="0"/>
                        <a:t>Product</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r>
              <a:tr h="1391248">
                <a:tc rowSpan="2">
                  <a:txBody>
                    <a:bodyPr/>
                    <a:lstStyle/>
                    <a:p>
                      <a:r>
                        <a:rPr lang="en-GB" dirty="0" smtClean="0"/>
                        <a:t>Narrative</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b="1" kern="1200" noProof="1" smtClean="0"/>
                        <a:t>Structural analysis</a:t>
                      </a:r>
                      <a:endParaRPr lang="en-GB" b="1" kern="1200" dirty="0" smtClean="0">
                        <a:ea typeface="+mn-ea"/>
                      </a:endParaRPr>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kern="1200" noProof="1" smtClean="0"/>
                        <a:t>Combining </a:t>
                      </a:r>
                      <a:r>
                        <a:rPr lang="en-GB" kern="1200" dirty="0" smtClean="0"/>
                        <a:t>Gee’s stanza analysis </a:t>
                      </a:r>
                      <a:r>
                        <a:rPr lang="en-GB" dirty="0" smtClean="0"/>
                        <a:t>(Gee 1991) </a:t>
                      </a:r>
                      <a:r>
                        <a:rPr lang="en-GB" kern="1200" dirty="0" smtClean="0"/>
                        <a:t>and </a:t>
                      </a:r>
                      <a:r>
                        <a:rPr lang="en-GB" kern="1200" dirty="0" err="1" smtClean="0"/>
                        <a:t>Labov’s</a:t>
                      </a:r>
                      <a:r>
                        <a:rPr lang="en-GB" kern="1200" dirty="0" smtClean="0"/>
                        <a:t> framework concerning clause’ function </a:t>
                      </a:r>
                      <a:r>
                        <a:rPr lang="en-GB" dirty="0" smtClean="0"/>
                        <a:t>(</a:t>
                      </a:r>
                      <a:r>
                        <a:rPr lang="en-GB" dirty="0" err="1" smtClean="0"/>
                        <a:t>Labov</a:t>
                      </a:r>
                      <a:r>
                        <a:rPr lang="en-GB" dirty="0" smtClean="0"/>
                        <a:t> and </a:t>
                      </a:r>
                      <a:r>
                        <a:rPr lang="en-GB" dirty="0" err="1" smtClean="0"/>
                        <a:t>Waletzky</a:t>
                      </a:r>
                      <a:r>
                        <a:rPr lang="en-GB" dirty="0" smtClean="0"/>
                        <a:t> 1997)</a:t>
                      </a:r>
                      <a:endParaRPr lang="en-GB" kern="1200" dirty="0" smtClean="0">
                        <a:ea typeface="+mn-ea"/>
                      </a:endParaRPr>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Storyline, structure</a:t>
                      </a:r>
                      <a:r>
                        <a:rPr lang="en-GB" baseline="0" dirty="0" smtClean="0"/>
                        <a:t>, the way of making sense</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r>
              <a:tr h="978982">
                <a:tc vMerge="1">
                  <a:txBody>
                    <a:bodyPr/>
                    <a:lstStyle/>
                    <a:p>
                      <a:endParaRPr lang="en-GB" dirty="0"/>
                    </a:p>
                  </a:txBody>
                  <a:tcPr/>
                </a:tc>
                <a:tc>
                  <a:txBody>
                    <a:bodyPr/>
                    <a:lstStyle/>
                    <a:p>
                      <a:r>
                        <a:rPr lang="en-GB" b="1" kern="1200" dirty="0" smtClean="0"/>
                        <a:t>Thematic analysis</a:t>
                      </a:r>
                      <a:endParaRPr lang="en-GB" b="1"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kern="1200" dirty="0" smtClean="0"/>
                        <a:t>Coding, case-centred</a:t>
                      </a:r>
                      <a:r>
                        <a:rPr lang="en-GB" kern="1200" baseline="0" dirty="0" smtClean="0"/>
                        <a:t> comparison </a:t>
                      </a:r>
                      <a:r>
                        <a:rPr lang="en-GB" dirty="0" smtClean="0"/>
                        <a:t>(Miles and Huberman 1994; </a:t>
                      </a:r>
                      <a:r>
                        <a:rPr lang="en-GB" dirty="0" err="1" smtClean="0"/>
                        <a:t>Mishler</a:t>
                      </a:r>
                      <a:r>
                        <a:rPr lang="en-GB" dirty="0" smtClean="0"/>
                        <a:t> 1996)</a:t>
                      </a:r>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smtClean="0"/>
                        <a:t>Category,</a:t>
                      </a:r>
                      <a:r>
                        <a:rPr lang="en-GB" baseline="0" dirty="0" smtClean="0"/>
                        <a:t> theme, commonality, uniqueness</a:t>
                      </a:r>
                      <a:endParaRPr lang="en-GB" dirty="0"/>
                    </a:p>
                  </a:txBody>
                  <a:tcPr>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Overview of results: the transfer extent</a:t>
            </a:r>
          </a:p>
        </p:txBody>
      </p:sp>
      <p:sp>
        <p:nvSpPr>
          <p:cNvPr id="39939" name="Rectangle 9"/>
          <p:cNvSpPr>
            <a:spLocks noGrp="1" noChangeArrowheads="1"/>
          </p:cNvSpPr>
          <p:nvPr>
            <p:ph type="body" idx="1"/>
          </p:nvPr>
        </p:nvSpPr>
        <p:spPr/>
        <p:txBody>
          <a:bodyPr/>
          <a:lstStyle/>
          <a:p>
            <a:pPr eaLnBrk="1" hangingPunct="1"/>
            <a:endParaRPr lang="en-GB" altLang="en-US" noProof="1" smtClean="0"/>
          </a:p>
        </p:txBody>
      </p:sp>
      <p:grpSp>
        <p:nvGrpSpPr>
          <p:cNvPr id="39940" name="Group 6"/>
          <p:cNvGrpSpPr>
            <a:grpSpLocks/>
          </p:cNvGrpSpPr>
          <p:nvPr/>
        </p:nvGrpSpPr>
        <p:grpSpPr bwMode="auto">
          <a:xfrm>
            <a:off x="0" y="6146800"/>
            <a:ext cx="9144000" cy="711200"/>
            <a:chOff x="0" y="6146157"/>
            <a:chExt cx="9144000" cy="711844"/>
          </a:xfrm>
        </p:grpSpPr>
        <p:pic>
          <p:nvPicPr>
            <p:cNvPr id="3994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994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138" y="873125"/>
            <a:ext cx="843915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1"/>
          <p:cNvSpPr>
            <a:spLocks noChangeArrowheads="1"/>
          </p:cNvSpPr>
          <p:nvPr/>
        </p:nvSpPr>
        <p:spPr bwMode="auto">
          <a:xfrm>
            <a:off x="1056481" y="5546308"/>
            <a:ext cx="7002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r>
              <a:rPr lang="en-GB" altLang="en-US" sz="1600" b="1" dirty="0" smtClean="0"/>
              <a:t>Figure 2 Data </a:t>
            </a:r>
            <a:r>
              <a:rPr lang="en-GB" altLang="en-US" sz="1600" b="1" dirty="0"/>
              <a:t>extraction processes of the retrospective case review	</a:t>
            </a:r>
            <a:endParaRPr lang="en-GB" altLang="en-US" sz="1600" b="1" noProof="1"/>
          </a:p>
        </p:txBody>
      </p:sp>
      <p:sp>
        <p:nvSpPr>
          <p:cNvPr id="39943" name="Oval 1"/>
          <p:cNvSpPr>
            <a:spLocks noChangeArrowheads="1"/>
          </p:cNvSpPr>
          <p:nvPr/>
        </p:nvSpPr>
        <p:spPr bwMode="auto">
          <a:xfrm>
            <a:off x="1636713" y="2189163"/>
            <a:ext cx="1419225" cy="541337"/>
          </a:xfrm>
          <a:prstGeom prst="ellipse">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39944" name="Oval 9"/>
          <p:cNvSpPr>
            <a:spLocks noChangeArrowheads="1"/>
          </p:cNvSpPr>
          <p:nvPr/>
        </p:nvSpPr>
        <p:spPr bwMode="auto">
          <a:xfrm>
            <a:off x="3363913" y="2189163"/>
            <a:ext cx="1420812" cy="541337"/>
          </a:xfrm>
          <a:prstGeom prst="ellipse">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39945" name="Oval 10"/>
          <p:cNvSpPr>
            <a:spLocks noChangeArrowheads="1"/>
          </p:cNvSpPr>
          <p:nvPr/>
        </p:nvSpPr>
        <p:spPr bwMode="auto">
          <a:xfrm>
            <a:off x="6070600" y="2244725"/>
            <a:ext cx="1419225" cy="541338"/>
          </a:xfrm>
          <a:prstGeom prst="ellipse">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39946" name="Oval 11"/>
          <p:cNvSpPr>
            <a:spLocks noChangeArrowheads="1"/>
          </p:cNvSpPr>
          <p:nvPr/>
        </p:nvSpPr>
        <p:spPr bwMode="auto">
          <a:xfrm>
            <a:off x="3324225" y="4887913"/>
            <a:ext cx="1419225" cy="541337"/>
          </a:xfrm>
          <a:prstGeom prst="ellipse">
            <a:avLst/>
          </a:prstGeom>
          <a:noFill/>
          <a:ln w="190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3" name="Rectangle 2"/>
          <p:cNvSpPr/>
          <p:nvPr/>
        </p:nvSpPr>
        <p:spPr>
          <a:xfrm>
            <a:off x="5953127" y="4948350"/>
            <a:ext cx="2328138" cy="400110"/>
          </a:xfrm>
          <a:prstGeom prst="rect">
            <a:avLst/>
          </a:prstGeom>
          <a:ln w="28575">
            <a:solidFill>
              <a:schemeClr val="accent5">
                <a:lumMod val="50000"/>
              </a:schemeClr>
            </a:solidFill>
          </a:ln>
        </p:spPr>
        <p:txBody>
          <a:bodyPr wrap="none">
            <a:spAutoFit/>
          </a:bodyPr>
          <a:lstStyle/>
          <a:p>
            <a:pPr>
              <a:defRPr/>
            </a:pPr>
            <a:r>
              <a:rPr lang="en-GB" altLang="en-US" b="1" spc="50" dirty="0">
                <a:ln w="0"/>
                <a:solidFill>
                  <a:schemeClr val="bg2"/>
                </a:solidFill>
                <a:effectLst>
                  <a:innerShdw blurRad="63500" dist="50800" dir="13500000">
                    <a:srgbClr val="000000">
                      <a:alpha val="50000"/>
                    </a:srgbClr>
                  </a:innerShdw>
                </a:effectLst>
              </a:rPr>
              <a:t>Transfer: 48. 9%</a:t>
            </a:r>
            <a:endParaRPr lang="en-GB" b="1" spc="50" dirty="0">
              <a:ln w="0"/>
              <a:solidFill>
                <a:schemeClr val="bg2"/>
              </a:solidFill>
              <a:effectLst>
                <a:innerShdw blurRad="63500" dist="50800" dir="13500000">
                  <a:srgbClr val="000000">
                    <a:alpha val="50000"/>
                  </a:srgbClr>
                </a:innerShdw>
              </a:effectLst>
            </a:endParaRPr>
          </a:p>
        </p:txBody>
      </p:sp>
      <p:pic>
        <p:nvPicPr>
          <p:cNvPr id="14" name="Picture 14" descr="nursing"/>
          <p:cNvPicPr>
            <a:picLocks noChangeAspect="1" noChangeArrowheads="1"/>
          </p:cNvPicPr>
          <p:nvPr/>
        </p:nvPicPr>
        <p:blipFill>
          <a:blip r:embed="rId6"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9"/>
          <p:cNvSpPr txBox="1">
            <a:spLocks noChangeArrowheads="1"/>
          </p:cNvSpPr>
          <p:nvPr/>
        </p:nvSpPr>
        <p:spPr bwMode="auto">
          <a:xfrm>
            <a:off x="295275" y="998538"/>
            <a:ext cx="8510588"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0975" indent="-180975">
              <a:spcAft>
                <a:spcPct val="40000"/>
              </a:spcAft>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444500" indent="-261938">
              <a:spcAft>
                <a:spcPct val="40000"/>
              </a:spcAft>
              <a:buChar char="–"/>
              <a:defRPr>
                <a:solidFill>
                  <a:schemeClr val="tx1"/>
                </a:solidFill>
                <a:latin typeface="Arial" panose="020B0604020202020204" pitchFamily="34" charset="0"/>
                <a:cs typeface="Arial" panose="020B0604020202020204" pitchFamily="34" charset="0"/>
              </a:defRPr>
            </a:lvl2pPr>
            <a:lvl3pPr marL="720725" indent="-274638">
              <a:spcAft>
                <a:spcPct val="40000"/>
              </a:spcAft>
              <a:buChar char="•"/>
              <a:defRPr>
                <a:solidFill>
                  <a:schemeClr val="tx1"/>
                </a:solidFill>
                <a:latin typeface="Arial" panose="020B0604020202020204" pitchFamily="34" charset="0"/>
                <a:cs typeface="Arial" panose="020B0604020202020204" pitchFamily="34" charset="0"/>
              </a:defRPr>
            </a:lvl3pPr>
            <a:lvl4pPr marL="987425" indent="-265113">
              <a:spcAft>
                <a:spcPct val="40000"/>
              </a:spcAft>
              <a:buChar char="–"/>
              <a:defRPr>
                <a:solidFill>
                  <a:schemeClr val="tx1"/>
                </a:solidFill>
                <a:latin typeface="Arial" panose="020B0604020202020204" pitchFamily="34" charset="0"/>
                <a:cs typeface="Arial" panose="020B0604020202020204" pitchFamily="34" charset="0"/>
              </a:defRPr>
            </a:lvl4pPr>
            <a:lvl5pPr marL="1254125" indent="-265113">
              <a:spcAft>
                <a:spcPct val="40000"/>
              </a:spcAft>
              <a:buChar char="»"/>
              <a:defRPr>
                <a:solidFill>
                  <a:schemeClr val="tx1"/>
                </a:solidFill>
                <a:latin typeface="Arial" panose="020B0604020202020204" pitchFamily="34" charset="0"/>
                <a:cs typeface="Arial" panose="020B0604020202020204" pitchFamily="34" charset="0"/>
              </a:defRPr>
            </a:lvl5pPr>
            <a:lvl6pPr marL="1711325" indent="-265113" eaLnBrk="0" fontAlgn="base" hangingPunct="0">
              <a:spcBef>
                <a:spcPct val="0"/>
              </a:spcBef>
              <a:spcAft>
                <a:spcPct val="40000"/>
              </a:spcAft>
              <a:buChar char="»"/>
              <a:defRPr>
                <a:solidFill>
                  <a:schemeClr val="tx1"/>
                </a:solidFill>
                <a:latin typeface="Arial" panose="020B0604020202020204" pitchFamily="34" charset="0"/>
                <a:cs typeface="Arial" panose="020B0604020202020204" pitchFamily="34" charset="0"/>
              </a:defRPr>
            </a:lvl6pPr>
            <a:lvl7pPr marL="2168525" indent="-265113" eaLnBrk="0" fontAlgn="base" hangingPunct="0">
              <a:spcBef>
                <a:spcPct val="0"/>
              </a:spcBef>
              <a:spcAft>
                <a:spcPct val="40000"/>
              </a:spcAft>
              <a:buChar char="»"/>
              <a:defRPr>
                <a:solidFill>
                  <a:schemeClr val="tx1"/>
                </a:solidFill>
                <a:latin typeface="Arial" panose="020B0604020202020204" pitchFamily="34" charset="0"/>
                <a:cs typeface="Arial" panose="020B0604020202020204" pitchFamily="34" charset="0"/>
              </a:defRPr>
            </a:lvl7pPr>
            <a:lvl8pPr marL="2625725" indent="-265113" eaLnBrk="0" fontAlgn="base" hangingPunct="0">
              <a:spcBef>
                <a:spcPct val="0"/>
              </a:spcBef>
              <a:spcAft>
                <a:spcPct val="40000"/>
              </a:spcAft>
              <a:buChar char="»"/>
              <a:defRPr>
                <a:solidFill>
                  <a:schemeClr val="tx1"/>
                </a:solidFill>
                <a:latin typeface="Arial" panose="020B0604020202020204" pitchFamily="34" charset="0"/>
                <a:cs typeface="Arial" panose="020B0604020202020204" pitchFamily="34" charset="0"/>
              </a:defRPr>
            </a:lvl8pPr>
            <a:lvl9pPr marL="3082925" indent="-265113" eaLnBrk="0" fontAlgn="base" hangingPunct="0">
              <a:spcBef>
                <a:spcPct val="0"/>
              </a:spcBef>
              <a:spcAft>
                <a:spcPct val="40000"/>
              </a:spcAft>
              <a:buChar char="»"/>
              <a:defRPr>
                <a:solidFill>
                  <a:schemeClr val="tx1"/>
                </a:solidFill>
                <a:latin typeface="Arial" panose="020B0604020202020204" pitchFamily="34" charset="0"/>
                <a:cs typeface="Arial" panose="020B0604020202020204" pitchFamily="34" charset="0"/>
              </a:defRPr>
            </a:lvl9pPr>
          </a:lstStyle>
          <a:p>
            <a:pPr eaLnBrk="1" hangingPunct="1">
              <a:spcBef>
                <a:spcPts val="600"/>
              </a:spcBef>
              <a:spcAft>
                <a:spcPts val="0"/>
              </a:spcAft>
            </a:pPr>
            <a:r>
              <a:rPr lang="en-US" altLang="en-US" b="1" dirty="0"/>
              <a:t>Ten interviews</a:t>
            </a:r>
            <a:r>
              <a:rPr lang="en-US" altLang="en-US" dirty="0"/>
              <a:t>:</a:t>
            </a:r>
          </a:p>
          <a:p>
            <a:pPr lvl="1" eaLnBrk="1" hangingPunct="1">
              <a:spcBef>
                <a:spcPts val="0"/>
              </a:spcBef>
              <a:spcAft>
                <a:spcPts val="0"/>
              </a:spcAft>
            </a:pPr>
            <a:r>
              <a:rPr lang="en-US" altLang="en-US" dirty="0"/>
              <a:t>seven face-to-face individual interviews </a:t>
            </a:r>
          </a:p>
          <a:p>
            <a:pPr lvl="1" eaLnBrk="1" hangingPunct="1">
              <a:spcBef>
                <a:spcPts val="0"/>
              </a:spcBef>
              <a:spcAft>
                <a:spcPts val="0"/>
              </a:spcAft>
            </a:pPr>
            <a:r>
              <a:rPr lang="en-US" altLang="en-US" dirty="0"/>
              <a:t>two face-to-face family joint interviews </a:t>
            </a:r>
          </a:p>
          <a:p>
            <a:pPr lvl="1" eaLnBrk="1" hangingPunct="1">
              <a:spcBef>
                <a:spcPts val="0"/>
              </a:spcBef>
              <a:spcAft>
                <a:spcPts val="0"/>
              </a:spcAft>
            </a:pPr>
            <a:r>
              <a:rPr lang="en-US" altLang="en-US" dirty="0"/>
              <a:t>one telephone interview</a:t>
            </a:r>
          </a:p>
          <a:p>
            <a:pPr eaLnBrk="1" hangingPunct="1">
              <a:spcBef>
                <a:spcPts val="600"/>
              </a:spcBef>
              <a:spcAft>
                <a:spcPts val="0"/>
              </a:spcAft>
            </a:pPr>
            <a:r>
              <a:rPr lang="en-US" altLang="en-US" b="1" dirty="0"/>
              <a:t>Thirteen participants </a:t>
            </a:r>
            <a:r>
              <a:rPr lang="en-US" altLang="en-US" dirty="0"/>
              <a:t>contributed to in-depth narratives about ten patient transfers. </a:t>
            </a:r>
          </a:p>
          <a:p>
            <a:pPr eaLnBrk="1" hangingPunct="1"/>
            <a:endParaRPr lang="en-US" altLang="en-US" dirty="0"/>
          </a:p>
          <a:p>
            <a:pPr eaLnBrk="1" hangingPunct="1"/>
            <a:endParaRPr lang="en-US" altLang="en-US" dirty="0"/>
          </a:p>
        </p:txBody>
      </p:sp>
      <p:sp>
        <p:nvSpPr>
          <p:cNvPr id="46083"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Overview of results: participants</a:t>
            </a:r>
          </a:p>
        </p:txBody>
      </p:sp>
      <p:grpSp>
        <p:nvGrpSpPr>
          <p:cNvPr id="46084" name="Group 6"/>
          <p:cNvGrpSpPr>
            <a:grpSpLocks/>
          </p:cNvGrpSpPr>
          <p:nvPr/>
        </p:nvGrpSpPr>
        <p:grpSpPr bwMode="auto">
          <a:xfrm>
            <a:off x="0" y="6146800"/>
            <a:ext cx="9144000" cy="711200"/>
            <a:chOff x="0" y="6146157"/>
            <a:chExt cx="9144000" cy="711844"/>
          </a:xfrm>
        </p:grpSpPr>
        <p:pic>
          <p:nvPicPr>
            <p:cNvPr id="4608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Content Placeholder 4"/>
          <p:cNvGraphicFramePr>
            <a:graphicFrameLocks/>
          </p:cNvGraphicFramePr>
          <p:nvPr>
            <p:extLst>
              <p:ext uri="{D42A27DB-BD31-4B8C-83A1-F6EECF244321}">
                <p14:modId xmlns:p14="http://schemas.microsoft.com/office/powerpoint/2010/main" val="1428953289"/>
              </p:ext>
            </p:extLst>
          </p:nvPr>
        </p:nvGraphicFramePr>
        <p:xfrm>
          <a:off x="1067449" y="3313411"/>
          <a:ext cx="6552406" cy="2487054"/>
        </p:xfrm>
        <a:graphic>
          <a:graphicData uri="http://schemas.openxmlformats.org/drawingml/2006/table">
            <a:tbl>
              <a:tblPr firstRow="1" bandRow="1">
                <a:effectLst>
                  <a:outerShdw blurRad="63500" sx="102000" sy="102000" algn="ctr" rotWithShape="0">
                    <a:prstClr val="black">
                      <a:alpha val="40000"/>
                    </a:prstClr>
                  </a:outerShdw>
                </a:effectLst>
                <a:tableStyleId>{22838BEF-8BB2-4498-84A7-C5851F593DF1}</a:tableStyleId>
              </a:tblPr>
              <a:tblGrid>
                <a:gridCol w="4536671"/>
                <a:gridCol w="2015735"/>
              </a:tblGrid>
              <a:tr h="341727">
                <a:tc gridSpan="2">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GB" sz="1600" b="0" dirty="0" smtClean="0"/>
                        <a:t>Participants’ age: </a:t>
                      </a:r>
                      <a:r>
                        <a:rPr lang="en-GB" sz="1600" b="1" dirty="0" smtClean="0"/>
                        <a:t>28-63</a:t>
                      </a:r>
                      <a:r>
                        <a:rPr lang="en-GB" sz="1600" b="0" dirty="0" smtClean="0"/>
                        <a:t> (M: 46) years old</a:t>
                      </a:r>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hMerge="1">
                  <a:txBody>
                    <a:bodyPr/>
                    <a:lstStyle/>
                    <a:p>
                      <a:endParaRPr lang="en-GB" dirty="0"/>
                    </a:p>
                  </a:txBody>
                  <a:tcPr/>
                </a:tc>
              </a:tr>
              <a:tr h="341727">
                <a:tc>
                  <a:txBody>
                    <a:bodyPr/>
                    <a:lstStyle/>
                    <a:p>
                      <a:pPr algn="ctr">
                        <a:lnSpc>
                          <a:spcPts val="1800"/>
                        </a:lnSpc>
                      </a:pPr>
                      <a:r>
                        <a:rPr lang="en-GB" sz="1600" dirty="0" smtClean="0"/>
                        <a:t>Relationship to the patient</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Number (n)</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0">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b="1" dirty="0" smtClean="0"/>
                        <a:t>son</a:t>
                      </a:r>
                      <a:endParaRPr lang="en-GB" sz="1600" b="1"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b="1" dirty="0" smtClean="0"/>
                        <a:t>6</a:t>
                      </a:r>
                      <a:endParaRPr lang="en-GB" sz="1600" b="1"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140128">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dirty="0" smtClean="0"/>
                        <a:t>daughter</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2</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169832">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dirty="0" smtClean="0"/>
                        <a:t>grandson</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2</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127528">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dirty="0" smtClean="0"/>
                        <a:t>spouse</a:t>
                      </a:r>
                      <a:endParaRPr lang="en-GB" sz="1600" dirty="0" smtClean="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1</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0">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dirty="0" smtClean="0"/>
                        <a:t>cousin</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1</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r h="0">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altLang="en-US" sz="1600" dirty="0" smtClean="0"/>
                        <a:t>daughter-in-law</a:t>
                      </a:r>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c>
                  <a:txBody>
                    <a:bodyPr/>
                    <a:lstStyle/>
                    <a:p>
                      <a:pPr algn="ctr">
                        <a:lnSpc>
                          <a:spcPts val="1800"/>
                        </a:lnSpc>
                      </a:pPr>
                      <a:r>
                        <a:rPr lang="en-GB" sz="1600" dirty="0" smtClean="0"/>
                        <a:t>1</a:t>
                      </a:r>
                      <a:endParaRPr lang="en-GB" sz="1600" dirty="0"/>
                    </a:p>
                  </a:txBody>
                  <a:tcPr marT="36000" marB="36000">
                    <a:lnL w="19050" cap="flat" cmpd="sng" algn="ctr">
                      <a:solidFill>
                        <a:schemeClr val="accent6">
                          <a:lumMod val="75000"/>
                        </a:schemeClr>
                      </a:solidFill>
                      <a:prstDash val="solid"/>
                      <a:round/>
                      <a:headEnd type="none" w="med" len="med"/>
                      <a:tailEnd type="none" w="med" len="med"/>
                    </a:lnL>
                    <a:lnR w="19050" cap="flat" cmpd="sng" algn="ctr">
                      <a:solidFill>
                        <a:schemeClr val="accent6">
                          <a:lumMod val="75000"/>
                        </a:schemeClr>
                      </a:solidFill>
                      <a:prstDash val="solid"/>
                      <a:round/>
                      <a:headEnd type="none" w="med" len="med"/>
                      <a:tailEnd type="none" w="med" len="med"/>
                    </a:lnR>
                    <a:lnT w="19050" cap="flat" cmpd="sng" algn="ctr">
                      <a:solidFill>
                        <a:schemeClr val="accent6">
                          <a:lumMod val="75000"/>
                        </a:schemeClr>
                      </a:solidFill>
                      <a:prstDash val="solid"/>
                      <a:round/>
                      <a:headEnd type="none" w="med" len="med"/>
                      <a:tailEnd type="none" w="med" len="med"/>
                    </a:lnT>
                    <a:lnB w="19050" cap="flat" cmpd="sng" algn="ctr">
                      <a:solidFill>
                        <a:schemeClr val="accent6">
                          <a:lumMod val="75000"/>
                        </a:schemeClr>
                      </a:solidFill>
                      <a:prstDash val="solid"/>
                      <a:round/>
                      <a:headEnd type="none" w="med" len="med"/>
                      <a:tailEnd type="none" w="med" len="med"/>
                    </a:lnB>
                    <a:solidFill>
                      <a:schemeClr val="accent3">
                        <a:lumMod val="95000"/>
                      </a:schemeClr>
                    </a:solidFill>
                  </a:tcPr>
                </a:tc>
              </a:tr>
            </a:tbl>
          </a:graphicData>
        </a:graphic>
      </p:graphicFrame>
      <p:sp>
        <p:nvSpPr>
          <p:cNvPr id="2" name="Rectangle 1"/>
          <p:cNvSpPr/>
          <p:nvPr/>
        </p:nvSpPr>
        <p:spPr>
          <a:xfrm>
            <a:off x="1082845" y="2944331"/>
            <a:ext cx="5876508" cy="338554"/>
          </a:xfrm>
          <a:prstGeom prst="rect">
            <a:avLst/>
          </a:prstGeom>
        </p:spPr>
        <p:txBody>
          <a:bodyPr wrap="square">
            <a:spAutoFit/>
          </a:bodyPr>
          <a:lstStyle/>
          <a:p>
            <a:pPr eaLnBrk="1" hangingPunct="1"/>
            <a:r>
              <a:rPr lang="en-US" altLang="en-US" sz="1600" b="1" noProof="1"/>
              <a:t>Table 3 Participants’ major characteristics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Structure of narrative</a:t>
            </a:r>
          </a:p>
        </p:txBody>
      </p:sp>
      <p:sp>
        <p:nvSpPr>
          <p:cNvPr id="48131" name="Rectangle 9"/>
          <p:cNvSpPr>
            <a:spLocks noGrp="1" noChangeArrowheads="1"/>
          </p:cNvSpPr>
          <p:nvPr>
            <p:ph type="body" idx="1"/>
          </p:nvPr>
        </p:nvSpPr>
        <p:spPr/>
        <p:txBody>
          <a:bodyPr/>
          <a:lstStyle/>
          <a:p>
            <a:pPr eaLnBrk="1" hangingPunct="1"/>
            <a:r>
              <a:rPr lang="en-GB" altLang="en-US" dirty="0" smtClean="0"/>
              <a:t>A master storyline or structure of narrative shared in families’ narratives: </a:t>
            </a:r>
          </a:p>
          <a:p>
            <a:pPr lvl="1" eaLnBrk="1" hangingPunct="1"/>
            <a:r>
              <a:rPr lang="en-GB" altLang="en-US" dirty="0" smtClean="0"/>
              <a:t>Families began their story with their views on the treatment and/or death of their relatives. Then they moved to the course of patient’s disease and decisions made regarding treatments and transitions of care that were unfolded in a chronological order, a start of their health history and getting ill, a middle of deterioration, transfer to ICU, ICU stay, transferring home to die, dying at home, and an end of home death. After telling the story, families reflected and made comments on their experiences.</a:t>
            </a:r>
            <a:endParaRPr lang="en-GB" altLang="en-US" noProof="1" smtClean="0"/>
          </a:p>
        </p:txBody>
      </p:sp>
      <p:grpSp>
        <p:nvGrpSpPr>
          <p:cNvPr id="48132" name="Group 6"/>
          <p:cNvGrpSpPr>
            <a:grpSpLocks/>
          </p:cNvGrpSpPr>
          <p:nvPr/>
        </p:nvGrpSpPr>
        <p:grpSpPr bwMode="auto">
          <a:xfrm>
            <a:off x="0" y="6146800"/>
            <a:ext cx="9144000" cy="711200"/>
            <a:chOff x="0" y="6146157"/>
            <a:chExt cx="9144000" cy="711844"/>
          </a:xfrm>
        </p:grpSpPr>
        <p:pic>
          <p:nvPicPr>
            <p:cNvPr id="4813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 name="Diagram 1"/>
          <p:cNvGraphicFramePr/>
          <p:nvPr>
            <p:extLst>
              <p:ext uri="{D42A27DB-BD31-4B8C-83A1-F6EECF244321}">
                <p14:modId xmlns:p14="http://schemas.microsoft.com/office/powerpoint/2010/main" val="190392319"/>
              </p:ext>
            </p:extLst>
          </p:nvPr>
        </p:nvGraphicFramePr>
        <p:xfrm>
          <a:off x="466224" y="3604460"/>
          <a:ext cx="8148387" cy="22124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Picture 14" descr="nursing"/>
          <p:cNvPicPr>
            <a:picLocks noChangeAspect="1" noChangeArrowheads="1"/>
          </p:cNvPicPr>
          <p:nvPr/>
        </p:nvPicPr>
        <p:blipFill>
          <a:blip r:embed="rId10"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949114" y="5767974"/>
            <a:ext cx="6448927" cy="338554"/>
          </a:xfrm>
          <a:prstGeom prst="rect">
            <a:avLst/>
          </a:prstGeom>
        </p:spPr>
        <p:txBody>
          <a:bodyPr wrap="square">
            <a:spAutoFit/>
          </a:bodyPr>
          <a:lstStyle/>
          <a:p>
            <a:pPr eaLnBrk="1" hangingPunct="1"/>
            <a:r>
              <a:rPr lang="en-GB" altLang="en-US" sz="1600" noProof="1"/>
              <a:t>Figure 3 A master storyline shared across narratives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Preliminary categories</a:t>
            </a:r>
          </a:p>
        </p:txBody>
      </p:sp>
      <p:sp>
        <p:nvSpPr>
          <p:cNvPr id="50179" name="Rectangle 9"/>
          <p:cNvSpPr>
            <a:spLocks noGrp="1" noChangeArrowheads="1"/>
          </p:cNvSpPr>
          <p:nvPr>
            <p:ph type="body" idx="1"/>
          </p:nvPr>
        </p:nvSpPr>
        <p:spPr/>
        <p:txBody>
          <a:bodyPr/>
          <a:lstStyle/>
          <a:p>
            <a:pPr eaLnBrk="1" hangingPunct="1"/>
            <a:r>
              <a:rPr lang="en-GB" altLang="en-US" sz="2400" noProof="1"/>
              <a:t>Five categories:</a:t>
            </a:r>
          </a:p>
          <a:p>
            <a:pPr lvl="1" eaLnBrk="1" hangingPunct="1"/>
            <a:r>
              <a:rPr lang="en-GB" altLang="en-US" sz="2400" b="1" noProof="1"/>
              <a:t>Multiple decisions</a:t>
            </a:r>
          </a:p>
          <a:p>
            <a:pPr lvl="1" eaLnBrk="1" hangingPunct="1"/>
            <a:r>
              <a:rPr lang="en-GB" altLang="en-US" sz="2400" b="1" noProof="1"/>
              <a:t>Family </a:t>
            </a:r>
            <a:r>
              <a:rPr lang="en-GB" altLang="en-US" sz="2400" noProof="1"/>
              <a:t>as </a:t>
            </a:r>
            <a:r>
              <a:rPr lang="en-GB" altLang="en-US" sz="2400" b="1" noProof="1"/>
              <a:t>primary</a:t>
            </a:r>
            <a:r>
              <a:rPr lang="en-GB" altLang="en-US" sz="2400" noProof="1"/>
              <a:t> decision-makers</a:t>
            </a:r>
          </a:p>
          <a:p>
            <a:pPr lvl="1" eaLnBrk="1" hangingPunct="1"/>
            <a:r>
              <a:rPr lang="en-GB" altLang="en-US" sz="2400" b="1" noProof="1"/>
              <a:t>Custom </a:t>
            </a:r>
            <a:r>
              <a:rPr lang="en-GB" altLang="en-US" sz="2400" noProof="1"/>
              <a:t>as </a:t>
            </a:r>
            <a:r>
              <a:rPr lang="en-GB" altLang="en-US" sz="2400" b="1" noProof="1"/>
              <a:t>decisive</a:t>
            </a:r>
            <a:r>
              <a:rPr lang="en-GB" altLang="en-US" sz="2400" noProof="1"/>
              <a:t> factor</a:t>
            </a:r>
          </a:p>
          <a:p>
            <a:pPr lvl="1" eaLnBrk="1" hangingPunct="1"/>
            <a:r>
              <a:rPr lang="en-GB" altLang="en-US" sz="2400" b="1" noProof="1"/>
              <a:t>Temporality</a:t>
            </a:r>
          </a:p>
          <a:p>
            <a:pPr lvl="1" eaLnBrk="1" hangingPunct="1"/>
            <a:r>
              <a:rPr lang="en-GB" altLang="en-US" sz="2400" b="1" noProof="1"/>
              <a:t>Unmet </a:t>
            </a:r>
            <a:r>
              <a:rPr lang="en-GB" altLang="en-US" sz="2400" noProof="1"/>
              <a:t>decision-making</a:t>
            </a:r>
            <a:r>
              <a:rPr lang="en-GB" altLang="en-US" sz="2400" b="1" noProof="1"/>
              <a:t> </a:t>
            </a:r>
            <a:r>
              <a:rPr lang="en-GB" altLang="en-US" sz="2400" b="1" noProof="1" smtClean="0"/>
              <a:t>needs</a:t>
            </a:r>
          </a:p>
          <a:p>
            <a:pPr lvl="1" eaLnBrk="1" hangingPunct="1"/>
            <a:endParaRPr lang="en-GB" altLang="en-US" sz="2000" noProof="1"/>
          </a:p>
          <a:p>
            <a:pPr eaLnBrk="1" hangingPunct="1"/>
            <a:r>
              <a:rPr lang="en-GB" altLang="en-US" sz="2400" noProof="1"/>
              <a:t>An overarching category</a:t>
            </a:r>
          </a:p>
          <a:p>
            <a:pPr lvl="1" eaLnBrk="1" hangingPunct="1"/>
            <a:r>
              <a:rPr lang="en-GB" altLang="en-US" sz="2400" b="1" noProof="1"/>
              <a:t>Unsupported decision-making</a:t>
            </a:r>
          </a:p>
          <a:p>
            <a:pPr eaLnBrk="1" hangingPunct="1"/>
            <a:endParaRPr lang="en-GB" altLang="en-US" noProof="1" smtClean="0"/>
          </a:p>
          <a:p>
            <a:pPr eaLnBrk="1" hangingPunct="1"/>
            <a:endParaRPr lang="en-GB" altLang="en-US" noProof="1" smtClean="0"/>
          </a:p>
          <a:p>
            <a:pPr eaLnBrk="1" hangingPunct="1"/>
            <a:endParaRPr lang="en-GB" altLang="en-US" noProof="1" smtClean="0"/>
          </a:p>
        </p:txBody>
      </p:sp>
      <p:grpSp>
        <p:nvGrpSpPr>
          <p:cNvPr id="50180" name="Group 6"/>
          <p:cNvGrpSpPr>
            <a:grpSpLocks/>
          </p:cNvGrpSpPr>
          <p:nvPr/>
        </p:nvGrpSpPr>
        <p:grpSpPr bwMode="auto">
          <a:xfrm>
            <a:off x="0" y="6146800"/>
            <a:ext cx="9144000" cy="711200"/>
            <a:chOff x="0" y="6146157"/>
            <a:chExt cx="9144000" cy="711844"/>
          </a:xfrm>
        </p:grpSpPr>
        <p:pic>
          <p:nvPicPr>
            <p:cNvPr id="50181"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Multiple decisions</a:t>
            </a:r>
          </a:p>
        </p:txBody>
      </p:sp>
      <p:sp>
        <p:nvSpPr>
          <p:cNvPr id="7171" name="Rectangle 9"/>
          <p:cNvSpPr>
            <a:spLocks noGrp="1" noChangeArrowheads="1"/>
          </p:cNvSpPr>
          <p:nvPr>
            <p:ph type="body" idx="1"/>
          </p:nvPr>
        </p:nvSpPr>
        <p:spPr/>
        <p:txBody>
          <a:bodyPr/>
          <a:lstStyle/>
          <a:p>
            <a:pPr eaLnBrk="1" hangingPunct="1">
              <a:defRPr/>
            </a:pPr>
            <a:r>
              <a:rPr lang="en-GB" altLang="en-US" noProof="1" smtClean="0"/>
              <a:t>There were multiple decisions that family had to make when transferring a relative home to die.</a:t>
            </a:r>
            <a:endParaRPr lang="en-GB" kern="1200" dirty="0" smtClean="0"/>
          </a:p>
          <a:p>
            <a:pPr eaLnBrk="1" hangingPunct="1">
              <a:defRPr/>
            </a:pPr>
            <a:endParaRPr lang="en-GB" altLang="en-US" noProof="1" smtClean="0"/>
          </a:p>
        </p:txBody>
      </p:sp>
      <p:grpSp>
        <p:nvGrpSpPr>
          <p:cNvPr id="52228" name="Group 6"/>
          <p:cNvGrpSpPr>
            <a:grpSpLocks/>
          </p:cNvGrpSpPr>
          <p:nvPr/>
        </p:nvGrpSpPr>
        <p:grpSpPr bwMode="auto">
          <a:xfrm>
            <a:off x="0" y="6146800"/>
            <a:ext cx="9144000" cy="711200"/>
            <a:chOff x="0" y="6146157"/>
            <a:chExt cx="9144000" cy="711844"/>
          </a:xfrm>
        </p:grpSpPr>
        <p:pic>
          <p:nvPicPr>
            <p:cNvPr id="5223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auto">
          <a:xfrm>
            <a:off x="693378" y="2087998"/>
            <a:ext cx="7704856" cy="3372819"/>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44000" bIns="108000" numCol="1" rtlCol="0" anchor="t" anchorCtr="0" compatLnSpc="1">
            <a:prstTxWarp prst="textNoShape">
              <a:avLst/>
            </a:prstTxWarp>
            <a:spAutoFit/>
          </a:bodyPr>
          <a:lstStyle/>
          <a:p>
            <a:r>
              <a:rPr lang="en-GB" sz="2000" dirty="0" smtClean="0">
                <a:solidFill>
                  <a:schemeClr val="tx1"/>
                </a:solidFill>
                <a:latin typeface="Arial" charset="0"/>
              </a:rPr>
              <a:t>Case </a:t>
            </a:r>
            <a:r>
              <a:rPr lang="en-GB" sz="2000" dirty="0">
                <a:solidFill>
                  <a:schemeClr val="tx1"/>
                </a:solidFill>
                <a:latin typeface="Arial" charset="0"/>
              </a:rPr>
              <a:t>01: Wei, 44, his father was </a:t>
            </a:r>
            <a:r>
              <a:rPr lang="en-GB" sz="2000" dirty="0" smtClean="0">
                <a:solidFill>
                  <a:schemeClr val="tx1"/>
                </a:solidFill>
                <a:latin typeface="Arial" charset="0"/>
              </a:rPr>
              <a:t>transferred</a:t>
            </a:r>
            <a:endParaRPr lang="en-GB" sz="2000" dirty="0">
              <a:solidFill>
                <a:schemeClr val="tx1"/>
              </a:solidFill>
              <a:latin typeface="Arial" charset="0"/>
            </a:endParaRPr>
          </a:p>
          <a:p>
            <a:pPr>
              <a:spcBef>
                <a:spcPts val="600"/>
              </a:spcBef>
            </a:pPr>
            <a:r>
              <a:rPr lang="en-GB" sz="2000" i="1" dirty="0" smtClean="0">
                <a:solidFill>
                  <a:schemeClr val="bg2">
                    <a:lumMod val="75000"/>
                  </a:schemeClr>
                </a:solidFill>
                <a:latin typeface="Arial" charset="0"/>
              </a:rPr>
              <a:t>“</a:t>
            </a:r>
            <a:r>
              <a:rPr lang="en-GB" sz="2000" i="1" dirty="0">
                <a:solidFill>
                  <a:schemeClr val="bg2">
                    <a:lumMod val="75000"/>
                  </a:schemeClr>
                </a:solidFill>
                <a:latin typeface="Arial" charset="0"/>
              </a:rPr>
              <a:t>He (the ICU doctor) said ‘you think about your own custom and habits, and your family’s decisions.’…he was certainly inclined to mean basically there was no hope. … So later I discussed with my big brother, and also with my family. </a:t>
            </a:r>
            <a:r>
              <a:rPr lang="en-GB" sz="2000" i="1" dirty="0">
                <a:solidFill>
                  <a:srgbClr val="7030A0"/>
                </a:solidFill>
                <a:latin typeface="Arial" charset="0"/>
              </a:rPr>
              <a:t>…around 8pm, we were looking for an ambulance, … So as for this, there was a problem. </a:t>
            </a:r>
            <a:r>
              <a:rPr lang="en-GB" sz="2000" i="1" dirty="0">
                <a:solidFill>
                  <a:srgbClr val="CC6600"/>
                </a:solidFill>
                <a:latin typeface="Arial" charset="0"/>
              </a:rPr>
              <a:t>… so many tubes were inserted. If you pulled them out, …for example he could be able to open his mouth and he could be able to speak. We could hear what he said at the end. It became that we had no conversation</a:t>
            </a:r>
            <a:r>
              <a:rPr lang="en-GB" sz="2000" i="1" dirty="0" smtClean="0">
                <a:solidFill>
                  <a:srgbClr val="CC6600"/>
                </a:solidFill>
                <a:latin typeface="Arial" charset="0"/>
              </a:rPr>
              <a:t>.</a:t>
            </a:r>
            <a:r>
              <a:rPr lang="en-GB" sz="2000" i="1" dirty="0" smtClean="0">
                <a:solidFill>
                  <a:schemeClr val="tx2">
                    <a:lumMod val="90000"/>
                    <a:lumOff val="10000"/>
                  </a:schemeClr>
                </a:solidFill>
                <a:latin typeface="Arial" charset="0"/>
              </a:rPr>
              <a:t>”</a:t>
            </a:r>
            <a:endParaRPr lang="en-GB" sz="2000" i="1" dirty="0">
              <a:solidFill>
                <a:schemeClr val="tx2">
                  <a:lumMod val="90000"/>
                  <a:lumOff val="10000"/>
                </a:schemeClr>
              </a:solidFill>
              <a:latin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Family as primary decision-makers</a:t>
            </a:r>
          </a:p>
        </p:txBody>
      </p:sp>
      <p:sp>
        <p:nvSpPr>
          <p:cNvPr id="48131" name="Rectangle 9"/>
          <p:cNvSpPr>
            <a:spLocks noGrp="1" noChangeArrowheads="1"/>
          </p:cNvSpPr>
          <p:nvPr>
            <p:ph type="body" idx="1"/>
          </p:nvPr>
        </p:nvSpPr>
        <p:spPr>
          <a:xfrm>
            <a:off x="295275" y="1120280"/>
            <a:ext cx="8524875" cy="4876800"/>
          </a:xfrm>
        </p:spPr>
        <p:txBody>
          <a:bodyPr/>
          <a:lstStyle/>
          <a:p>
            <a:pPr eaLnBrk="1" hangingPunct="1">
              <a:defRPr/>
            </a:pPr>
            <a:r>
              <a:rPr lang="en-GB" altLang="en-US" noProof="1" smtClean="0"/>
              <a:t>A variety of individuals were involved in the transfer decision-making; transfer was decided by families predominantly</a:t>
            </a:r>
          </a:p>
          <a:p>
            <a:pPr eaLnBrk="1" hangingPunct="1">
              <a:defRPr/>
            </a:pPr>
            <a:endParaRPr lang="en-GB" altLang="en-US" noProof="1" smtClean="0"/>
          </a:p>
          <a:p>
            <a:pPr eaLnBrk="1" hangingPunct="1">
              <a:defRPr/>
            </a:pPr>
            <a:endParaRPr lang="en-GB" altLang="en-US" noProof="1" smtClean="0"/>
          </a:p>
          <a:p>
            <a:pPr eaLnBrk="1" hangingPunct="1">
              <a:defRPr/>
            </a:pPr>
            <a:endParaRPr lang="en-GB" altLang="en-US" noProof="1"/>
          </a:p>
          <a:p>
            <a:pPr eaLnBrk="1" hangingPunct="1">
              <a:defRPr/>
            </a:pPr>
            <a:endParaRPr lang="en-GB" altLang="en-US" noProof="1" smtClean="0"/>
          </a:p>
          <a:p>
            <a:pPr eaLnBrk="1" hangingPunct="1">
              <a:defRPr/>
            </a:pPr>
            <a:endParaRPr lang="en-GB" altLang="en-US" noProof="1" smtClean="0"/>
          </a:p>
        </p:txBody>
      </p:sp>
      <p:grpSp>
        <p:nvGrpSpPr>
          <p:cNvPr id="56324" name="Group 6"/>
          <p:cNvGrpSpPr>
            <a:grpSpLocks/>
          </p:cNvGrpSpPr>
          <p:nvPr/>
        </p:nvGrpSpPr>
        <p:grpSpPr bwMode="auto">
          <a:xfrm>
            <a:off x="0" y="6146800"/>
            <a:ext cx="9144000" cy="711200"/>
            <a:chOff x="0" y="6146157"/>
            <a:chExt cx="9144000" cy="711844"/>
          </a:xfrm>
        </p:grpSpPr>
        <p:pic>
          <p:nvPicPr>
            <p:cNvPr id="5632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bwMode="auto">
          <a:xfrm>
            <a:off x="575193" y="2394829"/>
            <a:ext cx="7740860" cy="2485841"/>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r>
              <a:rPr lang="en-GB" altLang="en-US" sz="2000" noProof="1">
                <a:solidFill>
                  <a:schemeClr val="tx1"/>
                </a:solidFill>
                <a:latin typeface="Arial" panose="020B0604020202020204" pitchFamily="34" charset="0"/>
                <a:cs typeface="Arial" panose="020B0604020202020204" pitchFamily="34" charset="0"/>
              </a:rPr>
              <a:t>Case 06: Lili, 52, Jianguo, male, 53, the patient was Lili’s husband, Jianguo’s cousin, who was transferred and died on the journey </a:t>
            </a:r>
            <a:r>
              <a:rPr lang="en-GB" altLang="en-US" sz="2000" noProof="1" smtClean="0">
                <a:solidFill>
                  <a:schemeClr val="tx1"/>
                </a:solidFill>
                <a:latin typeface="Arial" panose="020B0604020202020204" pitchFamily="34" charset="0"/>
                <a:cs typeface="Arial" panose="020B0604020202020204" pitchFamily="34" charset="0"/>
              </a:rPr>
              <a:t>home</a:t>
            </a:r>
            <a:endParaRPr lang="en-GB" altLang="en-US" sz="2000" noProof="1">
              <a:solidFill>
                <a:schemeClr val="tx1"/>
              </a:solidFill>
              <a:latin typeface="Arial" panose="020B0604020202020204" pitchFamily="34" charset="0"/>
              <a:cs typeface="Arial" panose="020B0604020202020204" pitchFamily="34" charset="0"/>
            </a:endParaRPr>
          </a:p>
          <a:p>
            <a:pPr eaLnBrk="1" hangingPunct="1">
              <a:spcBef>
                <a:spcPts val="6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r>
              <a:rPr lang="en-GB" altLang="en-US" sz="2000" i="1" noProof="1">
                <a:solidFill>
                  <a:schemeClr val="bg2">
                    <a:lumMod val="75000"/>
                  </a:schemeClr>
                </a:solidFill>
                <a:latin typeface="Arial" panose="020B0604020202020204" pitchFamily="34" charset="0"/>
                <a:cs typeface="Arial" panose="020B0604020202020204" pitchFamily="34" charset="0"/>
              </a:rPr>
              <a:t>The ICU doctor asked the family to make the decision. We made the decision to continue the treatment or not. Then we refused (to continue) the treatment. We decided it on our own. The doctor would not stop us if we choose discharge.” </a:t>
            </a:r>
            <a:endParaRPr lang="en-GB" altLang="en-US" sz="2000" i="1" noProof="1" smtClean="0">
              <a:solidFill>
                <a:schemeClr val="bg2">
                  <a:lumMod val="75000"/>
                </a:schemeClr>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Custom as decisive factor</a:t>
            </a:r>
          </a:p>
        </p:txBody>
      </p:sp>
      <p:sp>
        <p:nvSpPr>
          <p:cNvPr id="58371" name="Rectangle 9"/>
          <p:cNvSpPr>
            <a:spLocks noGrp="1" noChangeArrowheads="1"/>
          </p:cNvSpPr>
          <p:nvPr>
            <p:ph type="body" idx="1"/>
          </p:nvPr>
        </p:nvSpPr>
        <p:spPr/>
        <p:txBody>
          <a:bodyPr/>
          <a:lstStyle/>
          <a:p>
            <a:pPr eaLnBrk="1" hangingPunct="1"/>
            <a:r>
              <a:rPr lang="en-GB" altLang="en-US" noProof="1" smtClean="0"/>
              <a:t>Tranfer was determinined by customs of home death and funeral rituals</a:t>
            </a:r>
          </a:p>
        </p:txBody>
      </p:sp>
      <p:grpSp>
        <p:nvGrpSpPr>
          <p:cNvPr id="58372" name="Group 6"/>
          <p:cNvGrpSpPr>
            <a:grpSpLocks/>
          </p:cNvGrpSpPr>
          <p:nvPr/>
        </p:nvGrpSpPr>
        <p:grpSpPr bwMode="auto">
          <a:xfrm>
            <a:off x="0" y="6146800"/>
            <a:ext cx="9144000" cy="711200"/>
            <a:chOff x="0" y="6146157"/>
            <a:chExt cx="9144000" cy="711844"/>
          </a:xfrm>
        </p:grpSpPr>
        <p:pic>
          <p:nvPicPr>
            <p:cNvPr id="5837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auto">
          <a:xfrm>
            <a:off x="716261" y="1785576"/>
            <a:ext cx="7467811" cy="1639455"/>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pPr eaLnBrk="1" hangingPunct="1">
              <a:defRPr/>
            </a:pPr>
            <a:r>
              <a:rPr lang="en-GB" altLang="en-US" sz="2000" noProof="1" smtClean="0">
                <a:solidFill>
                  <a:schemeClr val="tx1"/>
                </a:solidFill>
                <a:latin typeface="Arial" panose="020B0604020202020204" pitchFamily="34" charset="0"/>
                <a:cs typeface="Arial" panose="020B0604020202020204" pitchFamily="34" charset="0"/>
              </a:rPr>
              <a:t>Case </a:t>
            </a:r>
            <a:r>
              <a:rPr lang="en-GB" altLang="en-US" sz="2000" noProof="1">
                <a:solidFill>
                  <a:schemeClr val="tx1"/>
                </a:solidFill>
                <a:latin typeface="Arial" panose="020B0604020202020204" pitchFamily="34" charset="0"/>
                <a:cs typeface="Arial" panose="020B0604020202020204" pitchFamily="34" charset="0"/>
              </a:rPr>
              <a:t>02: Qing, 48, his father was </a:t>
            </a:r>
            <a:r>
              <a:rPr lang="en-GB" altLang="en-US" sz="2000" noProof="1" smtClean="0">
                <a:solidFill>
                  <a:schemeClr val="tx1"/>
                </a:solidFill>
                <a:latin typeface="Arial" panose="020B0604020202020204" pitchFamily="34" charset="0"/>
                <a:cs typeface="Arial" panose="020B0604020202020204" pitchFamily="34" charset="0"/>
              </a:rPr>
              <a:t>transferred</a:t>
            </a:r>
            <a:endParaRPr lang="en-GB" altLang="en-US" sz="2000" noProof="1">
              <a:solidFill>
                <a:schemeClr val="tx1"/>
              </a:solidFill>
              <a:latin typeface="Arial" panose="020B0604020202020204" pitchFamily="34" charset="0"/>
              <a:cs typeface="Arial" panose="020B0604020202020204" pitchFamily="34" charset="0"/>
            </a:endParaRPr>
          </a:p>
          <a:p>
            <a:pPr eaLnBrk="1" hangingPunct="1">
              <a:spcBef>
                <a:spcPts val="12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r>
              <a:rPr lang="en-GB" altLang="en-US" sz="2000" i="1" noProof="1">
                <a:solidFill>
                  <a:schemeClr val="bg2">
                    <a:lumMod val="75000"/>
                  </a:schemeClr>
                </a:solidFill>
                <a:latin typeface="Arial" panose="020B0604020202020204" pitchFamily="34" charset="0"/>
                <a:cs typeface="Arial" panose="020B0604020202020204" pitchFamily="34" charset="0"/>
              </a:rPr>
              <a:t>In our custom, it’s better that the old people pass away from home. It is just a kind of custom. There is a funeral at home afterwards that relatives can come to. </a:t>
            </a: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endParaRPr lang="en-GB" altLang="en-US" sz="1800" i="1" noProof="1">
              <a:solidFill>
                <a:schemeClr val="tx2">
                  <a:lumMod val="90000"/>
                  <a:lumOff val="10000"/>
                </a:schemeClr>
              </a:solidFill>
              <a:latin typeface="Arial" panose="020B0604020202020204" pitchFamily="34" charset="0"/>
              <a:cs typeface="Arial" panose="020B0604020202020204" pitchFamily="34" charset="0"/>
            </a:endParaRPr>
          </a:p>
        </p:txBody>
      </p:sp>
      <p:sp>
        <p:nvSpPr>
          <p:cNvPr id="12" name="Rectangle 11"/>
          <p:cNvSpPr/>
          <p:nvPr/>
        </p:nvSpPr>
        <p:spPr bwMode="auto">
          <a:xfrm>
            <a:off x="716261" y="3717032"/>
            <a:ext cx="7486810" cy="1639455"/>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pPr eaLnBrk="1" hangingPunct="1">
              <a:defRPr/>
            </a:pPr>
            <a:r>
              <a:rPr lang="en-GB" altLang="en-US" sz="2000" noProof="1" smtClean="0">
                <a:solidFill>
                  <a:schemeClr val="tx1"/>
                </a:solidFill>
                <a:latin typeface="Arial" panose="020B0604020202020204" pitchFamily="34" charset="0"/>
                <a:cs typeface="Arial" panose="020B0604020202020204" pitchFamily="34" charset="0"/>
              </a:rPr>
              <a:t>Case </a:t>
            </a:r>
            <a:r>
              <a:rPr lang="en-GB" altLang="en-US" sz="2000" noProof="1">
                <a:solidFill>
                  <a:schemeClr val="tx1"/>
                </a:solidFill>
                <a:latin typeface="Arial" panose="020B0604020202020204" pitchFamily="34" charset="0"/>
                <a:cs typeface="Arial" panose="020B0604020202020204" pitchFamily="34" charset="0"/>
              </a:rPr>
              <a:t>03: Jun, 63, his father was </a:t>
            </a:r>
            <a:r>
              <a:rPr lang="en-GB" altLang="en-US" sz="2000" noProof="1" smtClean="0">
                <a:solidFill>
                  <a:schemeClr val="tx1"/>
                </a:solidFill>
                <a:latin typeface="Arial" panose="020B0604020202020204" pitchFamily="34" charset="0"/>
                <a:cs typeface="Arial" panose="020B0604020202020204" pitchFamily="34" charset="0"/>
              </a:rPr>
              <a:t>transferred</a:t>
            </a:r>
            <a:endParaRPr lang="en-GB" altLang="en-US" sz="2000" noProof="1">
              <a:solidFill>
                <a:schemeClr val="tx1"/>
              </a:solidFill>
              <a:latin typeface="Arial" panose="020B0604020202020204" pitchFamily="34" charset="0"/>
              <a:cs typeface="Arial" panose="020B0604020202020204" pitchFamily="34" charset="0"/>
            </a:endParaRPr>
          </a:p>
          <a:p>
            <a:pPr eaLnBrk="1" hangingPunct="1">
              <a:spcBef>
                <a:spcPts val="12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r>
              <a:rPr lang="en-GB" altLang="en-US" sz="2000" i="1" noProof="1">
                <a:solidFill>
                  <a:schemeClr val="bg2">
                    <a:lumMod val="75000"/>
                  </a:schemeClr>
                </a:solidFill>
                <a:latin typeface="Arial" panose="020B0604020202020204" pitchFamily="34" charset="0"/>
                <a:cs typeface="Arial" panose="020B0604020202020204" pitchFamily="34" charset="0"/>
              </a:rPr>
              <a:t>Because we are from a villiage. It is the custom. My dad had so many children, sons and daughters. ‘You left him there (to die in the hospital).’ Relatives and friends would scold us</a:t>
            </a: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endParaRPr lang="en-GB" altLang="en-US" sz="1800" i="1" noProof="1">
              <a:solidFill>
                <a:schemeClr val="tx2">
                  <a:lumMod val="90000"/>
                  <a:lumOff val="10000"/>
                </a:schemeClr>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Temporality</a:t>
            </a:r>
          </a:p>
        </p:txBody>
      </p:sp>
      <p:sp>
        <p:nvSpPr>
          <p:cNvPr id="60419" name="Rectangle 9"/>
          <p:cNvSpPr>
            <a:spLocks noGrp="1" noChangeArrowheads="1"/>
          </p:cNvSpPr>
          <p:nvPr>
            <p:ph type="body" idx="1"/>
          </p:nvPr>
        </p:nvSpPr>
        <p:spPr/>
        <p:txBody>
          <a:bodyPr/>
          <a:lstStyle/>
          <a:p>
            <a:pPr eaLnBrk="1" hangingPunct="1"/>
            <a:r>
              <a:rPr lang="en-GB" altLang="en-US" noProof="1"/>
              <a:t>Transfer</a:t>
            </a:r>
            <a:r>
              <a:rPr lang="en-GB" altLang="en-US" noProof="1" smtClean="0"/>
              <a:t> decisions were made in an urgent situation that death was imminent but death during transit was not allowed by the customs</a:t>
            </a:r>
          </a:p>
          <a:p>
            <a:pPr eaLnBrk="1" hangingPunct="1"/>
            <a:endParaRPr lang="en-GB" altLang="en-US" noProof="1" smtClean="0"/>
          </a:p>
        </p:txBody>
      </p:sp>
      <p:grpSp>
        <p:nvGrpSpPr>
          <p:cNvPr id="60420" name="Group 6"/>
          <p:cNvGrpSpPr>
            <a:grpSpLocks/>
          </p:cNvGrpSpPr>
          <p:nvPr/>
        </p:nvGrpSpPr>
        <p:grpSpPr bwMode="auto">
          <a:xfrm>
            <a:off x="0" y="6146800"/>
            <a:ext cx="9144000" cy="711200"/>
            <a:chOff x="0" y="6146157"/>
            <a:chExt cx="9144000" cy="711844"/>
          </a:xfrm>
        </p:grpSpPr>
        <p:pic>
          <p:nvPicPr>
            <p:cNvPr id="6042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auto">
          <a:xfrm>
            <a:off x="466671" y="2155687"/>
            <a:ext cx="8170379" cy="1254735"/>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pPr eaLnBrk="1" hangingPunct="1">
              <a:defRPr/>
            </a:pPr>
            <a:r>
              <a:rPr lang="en-GB" altLang="en-US" sz="2000" noProof="1" smtClean="0">
                <a:solidFill>
                  <a:schemeClr val="tx1"/>
                </a:solidFill>
                <a:latin typeface="Arial" panose="020B0604020202020204" pitchFamily="34" charset="0"/>
                <a:cs typeface="Arial" panose="020B0604020202020204" pitchFamily="34" charset="0"/>
              </a:rPr>
              <a:t>Case </a:t>
            </a:r>
            <a:r>
              <a:rPr lang="en-GB" altLang="en-US" sz="2000" noProof="1">
                <a:solidFill>
                  <a:schemeClr val="tx1"/>
                </a:solidFill>
                <a:latin typeface="Arial" panose="020B0604020202020204" pitchFamily="34" charset="0"/>
                <a:cs typeface="Arial" panose="020B0604020202020204" pitchFamily="34" charset="0"/>
              </a:rPr>
              <a:t>04: Hui, 50, Ling, 48, their deceased mother was </a:t>
            </a:r>
            <a:r>
              <a:rPr lang="en-GB" altLang="en-US" sz="2000" noProof="1" smtClean="0">
                <a:solidFill>
                  <a:schemeClr val="tx1"/>
                </a:solidFill>
                <a:latin typeface="Arial" panose="020B0604020202020204" pitchFamily="34" charset="0"/>
                <a:cs typeface="Arial" panose="020B0604020202020204" pitchFamily="34" charset="0"/>
              </a:rPr>
              <a:t>transferred</a:t>
            </a:r>
            <a:endParaRPr lang="en-GB" altLang="en-US" sz="2400" noProof="1">
              <a:solidFill>
                <a:schemeClr val="tx1"/>
              </a:solidFill>
              <a:latin typeface="Arial" panose="020B0604020202020204" pitchFamily="34" charset="0"/>
              <a:cs typeface="Arial" panose="020B0604020202020204" pitchFamily="34" charset="0"/>
            </a:endParaRPr>
          </a:p>
          <a:p>
            <a:pPr eaLnBrk="1" hangingPunct="1">
              <a:spcBef>
                <a:spcPts val="6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r>
              <a:rPr lang="en-GB" altLang="en-US" sz="2000" i="1" noProof="1">
                <a:solidFill>
                  <a:schemeClr val="bg2">
                    <a:lumMod val="75000"/>
                  </a:schemeClr>
                </a:solidFill>
                <a:latin typeface="Arial" panose="020B0604020202020204" pitchFamily="34" charset="0"/>
                <a:cs typeface="Arial" panose="020B0604020202020204" pitchFamily="34" charset="0"/>
              </a:rPr>
              <a:t>The ICU staff) kept urging us (to leave). …They kept urging (us to leave). If we were slow we could not leave (take the patient home</a:t>
            </a: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endParaRPr lang="en-GB" altLang="en-US" sz="2000" i="1" noProof="1">
              <a:solidFill>
                <a:schemeClr val="tx2">
                  <a:lumMod val="90000"/>
                  <a:lumOff val="10000"/>
                </a:schemeClr>
              </a:solidFill>
              <a:latin typeface="Arial" panose="020B0604020202020204" pitchFamily="34" charset="0"/>
              <a:cs typeface="Arial" panose="020B0604020202020204" pitchFamily="34" charset="0"/>
            </a:endParaRPr>
          </a:p>
        </p:txBody>
      </p:sp>
      <p:sp>
        <p:nvSpPr>
          <p:cNvPr id="12" name="Rectangle 11"/>
          <p:cNvSpPr/>
          <p:nvPr/>
        </p:nvSpPr>
        <p:spPr bwMode="auto">
          <a:xfrm>
            <a:off x="466672" y="3609004"/>
            <a:ext cx="8170378" cy="1870288"/>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pPr eaLnBrk="1" hangingPunct="1">
              <a:defRPr/>
            </a:pPr>
            <a:r>
              <a:rPr lang="en-GB" altLang="en-US" sz="2000" noProof="1" smtClean="0">
                <a:solidFill>
                  <a:schemeClr val="tx1"/>
                </a:solidFill>
                <a:latin typeface="Arial" panose="020B0604020202020204" pitchFamily="34" charset="0"/>
                <a:cs typeface="Arial" panose="020B0604020202020204" pitchFamily="34" charset="0"/>
              </a:rPr>
              <a:t>Case </a:t>
            </a:r>
            <a:r>
              <a:rPr lang="en-GB" altLang="en-US" sz="2000" noProof="1">
                <a:solidFill>
                  <a:schemeClr val="tx1"/>
                </a:solidFill>
                <a:latin typeface="Arial" panose="020B0604020202020204" pitchFamily="34" charset="0"/>
                <a:cs typeface="Arial" panose="020B0604020202020204" pitchFamily="34" charset="0"/>
              </a:rPr>
              <a:t>06: Lili, 52, Jianguo, </a:t>
            </a:r>
            <a:r>
              <a:rPr lang="en-GB" altLang="en-US" sz="2000" noProof="1" smtClean="0">
                <a:solidFill>
                  <a:schemeClr val="tx1"/>
                </a:solidFill>
                <a:latin typeface="Arial" panose="020B0604020202020204" pitchFamily="34" charset="0"/>
                <a:cs typeface="Arial" panose="020B0604020202020204" pitchFamily="34" charset="0"/>
              </a:rPr>
              <a:t>53</a:t>
            </a:r>
            <a:r>
              <a:rPr lang="en-GB" altLang="en-US" sz="2000" noProof="1">
                <a:solidFill>
                  <a:schemeClr val="tx1"/>
                </a:solidFill>
                <a:latin typeface="Arial" panose="020B0604020202020204" pitchFamily="34" charset="0"/>
                <a:cs typeface="Arial" panose="020B0604020202020204" pitchFamily="34" charset="0"/>
              </a:rPr>
              <a:t>, </a:t>
            </a:r>
            <a:r>
              <a:rPr lang="en-GB" altLang="en-US" sz="2000" noProof="1" smtClean="0">
                <a:solidFill>
                  <a:schemeClr val="tx1"/>
                </a:solidFill>
                <a:latin typeface="Arial" panose="020B0604020202020204" pitchFamily="34" charset="0"/>
                <a:cs typeface="Arial" panose="020B0604020202020204" pitchFamily="34" charset="0"/>
              </a:rPr>
              <a:t>Lili’s husband, </a:t>
            </a:r>
            <a:r>
              <a:rPr lang="en-GB" altLang="en-US" sz="2000" noProof="1">
                <a:solidFill>
                  <a:schemeClr val="tx1"/>
                </a:solidFill>
                <a:latin typeface="Arial" panose="020B0604020202020204" pitchFamily="34" charset="0"/>
                <a:cs typeface="Arial" panose="020B0604020202020204" pitchFamily="34" charset="0"/>
              </a:rPr>
              <a:t>Jianguo’s cousin, </a:t>
            </a:r>
            <a:r>
              <a:rPr lang="en-GB" altLang="en-US" sz="2000" noProof="1" smtClean="0">
                <a:solidFill>
                  <a:schemeClr val="tx1"/>
                </a:solidFill>
                <a:latin typeface="Arial" panose="020B0604020202020204" pitchFamily="34" charset="0"/>
                <a:cs typeface="Arial" panose="020B0604020202020204" pitchFamily="34" charset="0"/>
              </a:rPr>
              <a:t>was </a:t>
            </a:r>
            <a:r>
              <a:rPr lang="en-GB" altLang="en-US" sz="2000" noProof="1">
                <a:solidFill>
                  <a:schemeClr val="tx1"/>
                </a:solidFill>
                <a:latin typeface="Arial" panose="020B0604020202020204" pitchFamily="34" charset="0"/>
                <a:cs typeface="Arial" panose="020B0604020202020204" pitchFamily="34" charset="0"/>
              </a:rPr>
              <a:t>transferred and died on the journey </a:t>
            </a:r>
            <a:r>
              <a:rPr lang="en-GB" altLang="en-US" sz="2000" noProof="1" smtClean="0">
                <a:solidFill>
                  <a:schemeClr val="tx1"/>
                </a:solidFill>
                <a:latin typeface="Arial" panose="020B0604020202020204" pitchFamily="34" charset="0"/>
                <a:cs typeface="Arial" panose="020B0604020202020204" pitchFamily="34" charset="0"/>
              </a:rPr>
              <a:t>home</a:t>
            </a:r>
            <a:endParaRPr lang="en-GB" altLang="en-US" sz="2400" noProof="1" smtClean="0">
              <a:solidFill>
                <a:schemeClr val="tx1"/>
              </a:solidFill>
              <a:latin typeface="Arial" panose="020B0604020202020204" pitchFamily="34" charset="0"/>
              <a:cs typeface="Arial" panose="020B0604020202020204" pitchFamily="34" charset="0"/>
            </a:endParaRPr>
          </a:p>
          <a:p>
            <a:pPr eaLnBrk="1" hangingPunct="1">
              <a:spcBef>
                <a:spcPts val="6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“He </a:t>
            </a:r>
            <a:r>
              <a:rPr lang="en-GB" altLang="en-US" sz="2000" i="1" noProof="1">
                <a:solidFill>
                  <a:schemeClr val="bg2">
                    <a:lumMod val="75000"/>
                  </a:schemeClr>
                </a:solidFill>
                <a:latin typeface="Arial" panose="020B0604020202020204" pitchFamily="34" charset="0"/>
                <a:cs typeface="Arial" panose="020B0604020202020204" pitchFamily="34" charset="0"/>
              </a:rPr>
              <a:t>must be taken home. …You must use his car which was faster. … Others were slow. … His car went directly without stops on the way. Faster</a:t>
            </a: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endParaRPr lang="en-GB" altLang="en-US" sz="2000" i="1" noProof="1">
              <a:solidFill>
                <a:schemeClr val="tx2">
                  <a:lumMod val="90000"/>
                  <a:lumOff val="10000"/>
                </a:schemeClr>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Unmet decision-making needs</a:t>
            </a:r>
          </a:p>
        </p:txBody>
      </p:sp>
      <p:sp>
        <p:nvSpPr>
          <p:cNvPr id="62467" name="Rectangle 9"/>
          <p:cNvSpPr>
            <a:spLocks noGrp="1" noChangeArrowheads="1"/>
          </p:cNvSpPr>
          <p:nvPr>
            <p:ph type="body" idx="1"/>
          </p:nvPr>
        </p:nvSpPr>
        <p:spPr/>
        <p:txBody>
          <a:bodyPr/>
          <a:lstStyle/>
          <a:p>
            <a:pPr eaLnBrk="1" hangingPunct="1"/>
            <a:r>
              <a:rPr lang="en-GB" altLang="en-US" noProof="1"/>
              <a:t>Famil</a:t>
            </a:r>
            <a:r>
              <a:rPr lang="en-GB" altLang="en-US" noProof="1" smtClean="0"/>
              <a:t>ies’ decision-making needs were unmet, including information about transport, resources and care needed post-transfer, knowledge and care around intubation and withdrawal, as well as how to judge death. </a:t>
            </a:r>
          </a:p>
        </p:txBody>
      </p:sp>
      <p:grpSp>
        <p:nvGrpSpPr>
          <p:cNvPr id="62468" name="Group 6"/>
          <p:cNvGrpSpPr>
            <a:grpSpLocks/>
          </p:cNvGrpSpPr>
          <p:nvPr/>
        </p:nvGrpSpPr>
        <p:grpSpPr bwMode="auto">
          <a:xfrm>
            <a:off x="0" y="6146800"/>
            <a:ext cx="9144000" cy="711200"/>
            <a:chOff x="0" y="6146157"/>
            <a:chExt cx="9144000" cy="711844"/>
          </a:xfrm>
        </p:grpSpPr>
        <p:pic>
          <p:nvPicPr>
            <p:cNvPr id="6247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bwMode="auto">
          <a:xfrm>
            <a:off x="563252" y="2730803"/>
            <a:ext cx="7776864" cy="2255009"/>
          </a:xfrm>
          <a:prstGeom prst="rect">
            <a:avLst/>
          </a:prstGeom>
          <a:ln>
            <a:solidFill>
              <a:schemeClr val="accent6">
                <a:lumMod val="60000"/>
                <a:lumOff val="40000"/>
              </a:schemeClr>
            </a:solidFill>
            <a:headEnd type="none" w="med" len="med"/>
            <a:tailEnd type="none" w="med" len="med"/>
          </a:ln>
          <a:effectLst>
            <a:glow rad="63500">
              <a:schemeClr val="accent2">
                <a:satMod val="175000"/>
                <a:alpha val="40000"/>
              </a:schemeClr>
            </a:glow>
            <a:outerShdw blurRad="50800" dist="38100" dir="2700000" algn="tl" rotWithShape="0">
              <a:prstClr val="black">
                <a:alpha val="40000"/>
              </a:prstClr>
            </a:outerShdw>
          </a:effectLst>
          <a:extLst/>
        </p:spPr>
        <p:style>
          <a:lnRef idx="2">
            <a:schemeClr val="accent5"/>
          </a:lnRef>
          <a:fillRef idx="1">
            <a:schemeClr val="lt1"/>
          </a:fillRef>
          <a:effectRef idx="0">
            <a:schemeClr val="accent5"/>
          </a:effectRef>
          <a:fontRef idx="minor">
            <a:schemeClr val="dk1"/>
          </a:fontRef>
        </p:style>
        <p:txBody>
          <a:bodyPr vert="horz" wrap="square" lIns="144000" tIns="108000" rIns="108000" bIns="144000" numCol="1" rtlCol="0" anchor="t" anchorCtr="0" compatLnSpc="1">
            <a:prstTxWarp prst="textNoShape">
              <a:avLst/>
            </a:prstTxWarp>
            <a:spAutoFit/>
          </a:bodyPr>
          <a:lstStyle/>
          <a:p>
            <a:pPr eaLnBrk="1" hangingPunct="1">
              <a:defRPr/>
            </a:pPr>
            <a:r>
              <a:rPr lang="en-GB" altLang="en-US" sz="2000" noProof="1" smtClean="0">
                <a:solidFill>
                  <a:schemeClr val="tx1"/>
                </a:solidFill>
                <a:latin typeface="Arial" panose="020B0604020202020204" pitchFamily="34" charset="0"/>
                <a:cs typeface="Arial" panose="020B0604020202020204" pitchFamily="34" charset="0"/>
              </a:rPr>
              <a:t>Case </a:t>
            </a:r>
            <a:r>
              <a:rPr lang="en-GB" altLang="en-US" sz="2000" noProof="1">
                <a:solidFill>
                  <a:schemeClr val="tx1"/>
                </a:solidFill>
                <a:latin typeface="Arial" panose="020B0604020202020204" pitchFamily="34" charset="0"/>
                <a:cs typeface="Arial" panose="020B0604020202020204" pitchFamily="34" charset="0"/>
              </a:rPr>
              <a:t>02: Qing, 48, his father was </a:t>
            </a:r>
            <a:r>
              <a:rPr lang="en-GB" altLang="en-US" sz="2000" noProof="1" smtClean="0">
                <a:solidFill>
                  <a:schemeClr val="tx1"/>
                </a:solidFill>
                <a:latin typeface="Arial" panose="020B0604020202020204" pitchFamily="34" charset="0"/>
                <a:cs typeface="Arial" panose="020B0604020202020204" pitchFamily="34" charset="0"/>
              </a:rPr>
              <a:t>transferred</a:t>
            </a:r>
          </a:p>
          <a:p>
            <a:pPr eaLnBrk="1" hangingPunct="1">
              <a:spcBef>
                <a:spcPts val="1200"/>
              </a:spcBef>
              <a:defRPr/>
            </a:pP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r>
              <a:rPr lang="en-GB" altLang="en-US" sz="2000" i="1" noProof="1">
                <a:solidFill>
                  <a:schemeClr val="bg2">
                    <a:lumMod val="75000"/>
                  </a:schemeClr>
                </a:solidFill>
                <a:latin typeface="Arial" panose="020B0604020202020204" pitchFamily="34" charset="0"/>
                <a:cs typeface="Arial" panose="020B0604020202020204" pitchFamily="34" charset="0"/>
              </a:rPr>
              <a:t>If my dad had exited the ICU ten or twenty days earlier and gone home as they recommended… the doctor at least should have said ‘what equipement you try to prepare in you home.’ If you did not even say this, I don’t know if it was because we did not agree (with the early discharge</a:t>
            </a:r>
            <a:r>
              <a:rPr lang="en-GB" altLang="en-US" sz="2000" i="1" noProof="1" smtClean="0">
                <a:solidFill>
                  <a:schemeClr val="bg2">
                    <a:lumMod val="75000"/>
                  </a:schemeClr>
                </a:solidFill>
                <a:latin typeface="Arial" panose="020B0604020202020204" pitchFamily="34" charset="0"/>
                <a:cs typeface="Arial" panose="020B0604020202020204" pitchFamily="34" charset="0"/>
              </a:rPr>
              <a:t>).”</a:t>
            </a:r>
            <a:endParaRPr lang="en-GB" altLang="en-US" sz="1800" i="1" noProof="1">
              <a:solidFill>
                <a:schemeClr val="tx2">
                  <a:lumMod val="90000"/>
                  <a:lumOff val="10000"/>
                </a:schemeClr>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8"/>
          <p:cNvSpPr>
            <a:spLocks noGrp="1" noChangeArrowheads="1"/>
          </p:cNvSpPr>
          <p:nvPr>
            <p:ph type="title"/>
          </p:nvPr>
        </p:nvSpPr>
        <p:spPr>
          <a:xfrm>
            <a:off x="285750" y="173038"/>
            <a:ext cx="8520113" cy="647700"/>
          </a:xfrm>
        </p:spPr>
        <p:txBody>
          <a:bodyPr/>
          <a:lstStyle/>
          <a:p>
            <a:pPr eaLnBrk="1" hangingPunct="1"/>
            <a:r>
              <a:rPr lang="en-GB" altLang="en-US" noProof="1" smtClean="0"/>
              <a:t>Conclusion</a:t>
            </a:r>
          </a:p>
        </p:txBody>
      </p:sp>
      <p:sp>
        <p:nvSpPr>
          <p:cNvPr id="64515" name="Rectangle 9"/>
          <p:cNvSpPr>
            <a:spLocks noGrp="1" noChangeArrowheads="1"/>
          </p:cNvSpPr>
          <p:nvPr>
            <p:ph type="body" idx="1"/>
          </p:nvPr>
        </p:nvSpPr>
        <p:spPr/>
        <p:txBody>
          <a:bodyPr/>
          <a:lstStyle/>
          <a:p>
            <a:pPr eaLnBrk="1" hangingPunct="1">
              <a:spcBef>
                <a:spcPts val="600"/>
              </a:spcBef>
              <a:spcAft>
                <a:spcPts val="1200"/>
              </a:spcAft>
            </a:pPr>
            <a:r>
              <a:rPr lang="en-GB" altLang="en-US" noProof="1"/>
              <a:t>The decision of transfer appeared to be easily made by Chinese families as it was strongly required by customs but there were a lot of other decisions that they had to make.</a:t>
            </a:r>
          </a:p>
          <a:p>
            <a:pPr eaLnBrk="1" hangingPunct="1">
              <a:spcBef>
                <a:spcPts val="600"/>
              </a:spcBef>
              <a:spcAft>
                <a:spcPts val="1200"/>
              </a:spcAft>
            </a:pPr>
            <a:r>
              <a:rPr lang="en-GB" altLang="en-US" noProof="1"/>
              <a:t>It seems that transfer was implemented quite later in China than it was in the </a:t>
            </a:r>
            <a:r>
              <a:rPr lang="en-GB" altLang="en-US" noProof="1" smtClean="0"/>
              <a:t>west</a:t>
            </a:r>
            <a:r>
              <a:rPr lang="en-GB" altLang="en-US" noProof="1"/>
              <a:t>. Some pateints died during transit in China.</a:t>
            </a:r>
          </a:p>
          <a:p>
            <a:pPr eaLnBrk="1" hangingPunct="1">
              <a:spcBef>
                <a:spcPts val="600"/>
              </a:spcBef>
              <a:spcAft>
                <a:spcPts val="1200"/>
              </a:spcAft>
            </a:pPr>
            <a:r>
              <a:rPr lang="en-GB" altLang="en-US" noProof="1"/>
              <a:t>A number of decisions had to be made quickly by the families to transfer patients home to die but little support was provided by the HCPs in these processes.</a:t>
            </a:r>
          </a:p>
          <a:p>
            <a:pPr eaLnBrk="1" hangingPunct="1">
              <a:spcBef>
                <a:spcPts val="600"/>
              </a:spcBef>
              <a:spcAft>
                <a:spcPts val="1200"/>
              </a:spcAft>
            </a:pPr>
            <a:r>
              <a:rPr lang="en-GB" altLang="en-US" noProof="1"/>
              <a:t>Transfer decision-making required a range of healthcare knowledge but families (who were the primary decision-makers) were non-professionals.</a:t>
            </a:r>
            <a:endParaRPr lang="en-US" altLang="en-US" noProof="1"/>
          </a:p>
          <a:p>
            <a:pPr eaLnBrk="1" hangingPunct="1"/>
            <a:endParaRPr lang="en-US" altLang="en-US" noProof="1" smtClean="0"/>
          </a:p>
        </p:txBody>
      </p:sp>
      <p:grpSp>
        <p:nvGrpSpPr>
          <p:cNvPr id="64516" name="Group 6"/>
          <p:cNvGrpSpPr>
            <a:grpSpLocks/>
          </p:cNvGrpSpPr>
          <p:nvPr/>
        </p:nvGrpSpPr>
        <p:grpSpPr bwMode="auto">
          <a:xfrm>
            <a:off x="0" y="6146800"/>
            <a:ext cx="9144000" cy="711200"/>
            <a:chOff x="0" y="6146157"/>
            <a:chExt cx="9144000" cy="711844"/>
          </a:xfrm>
        </p:grpSpPr>
        <p:pic>
          <p:nvPicPr>
            <p:cNvPr id="6451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Grp="1" noChangeArrowheads="1"/>
          </p:cNvSpPr>
          <p:nvPr>
            <p:ph type="title"/>
          </p:nvPr>
        </p:nvSpPr>
        <p:spPr>
          <a:xfrm>
            <a:off x="300037" y="2134185"/>
            <a:ext cx="8520113" cy="647700"/>
          </a:xfrm>
        </p:spPr>
        <p:txBody>
          <a:bodyPr/>
          <a:lstStyle/>
          <a:p>
            <a:pPr algn="ctr" eaLnBrk="1" hangingPunct="1"/>
            <a:r>
              <a:rPr lang="en-GB" altLang="en-US" sz="4400" noProof="1" smtClean="0"/>
              <a:t>Thank you!</a:t>
            </a:r>
          </a:p>
        </p:txBody>
      </p:sp>
      <p:sp>
        <p:nvSpPr>
          <p:cNvPr id="66563" name="Rectangle 9"/>
          <p:cNvSpPr>
            <a:spLocks noGrp="1" noChangeArrowheads="1"/>
          </p:cNvSpPr>
          <p:nvPr>
            <p:ph type="body" idx="1"/>
          </p:nvPr>
        </p:nvSpPr>
        <p:spPr>
          <a:xfrm>
            <a:off x="577516" y="3416967"/>
            <a:ext cx="8242634" cy="2520283"/>
          </a:xfrm>
        </p:spPr>
        <p:txBody>
          <a:bodyPr/>
          <a:lstStyle/>
          <a:p>
            <a:pPr marL="0" indent="0" eaLnBrk="1" hangingPunct="1">
              <a:buNone/>
            </a:pPr>
            <a:r>
              <a:rPr lang="en-GB" altLang="en-US" noProof="1" smtClean="0"/>
              <a:t>Yanxia Lin </a:t>
            </a:r>
          </a:p>
          <a:p>
            <a:pPr marL="0" indent="0" eaLnBrk="1" hangingPunct="1">
              <a:buNone/>
            </a:pPr>
            <a:r>
              <a:rPr lang="en-GB" altLang="en-US" noProof="1" smtClean="0"/>
              <a:t>yl8g14@soton.ac.uk</a:t>
            </a:r>
          </a:p>
          <a:p>
            <a:pPr marL="0" indent="0" eaLnBrk="1" hangingPunct="1">
              <a:buNone/>
            </a:pPr>
            <a:r>
              <a:rPr lang="en-GB" altLang="en-US" noProof="1" smtClean="0"/>
              <a:t>Twitter: @Yeelin00</a:t>
            </a:r>
          </a:p>
          <a:p>
            <a:pPr marL="0" indent="0" eaLnBrk="1" hangingPunct="1">
              <a:buNone/>
            </a:pPr>
            <a:r>
              <a:rPr lang="en-GB" altLang="en-US" noProof="1" smtClean="0"/>
              <a:t>Faculty of Health Sciences</a:t>
            </a:r>
          </a:p>
          <a:p>
            <a:pPr marL="0" indent="0" eaLnBrk="1" hangingPunct="1">
              <a:buNone/>
            </a:pPr>
            <a:r>
              <a:rPr lang="en-GB" altLang="en-US" noProof="1" smtClean="0"/>
              <a:t>University of Southampton</a:t>
            </a:r>
          </a:p>
          <a:p>
            <a:pPr marL="0" indent="0" eaLnBrk="1" hangingPunct="1">
              <a:buNone/>
            </a:pPr>
            <a:r>
              <a:rPr lang="en-GB" altLang="en-US" noProof="1" smtClean="0"/>
              <a:t>UK</a:t>
            </a:r>
          </a:p>
        </p:txBody>
      </p:sp>
      <p:grpSp>
        <p:nvGrpSpPr>
          <p:cNvPr id="66564" name="Group 6"/>
          <p:cNvGrpSpPr>
            <a:grpSpLocks/>
          </p:cNvGrpSpPr>
          <p:nvPr/>
        </p:nvGrpSpPr>
        <p:grpSpPr bwMode="auto">
          <a:xfrm>
            <a:off x="0" y="6146800"/>
            <a:ext cx="9144000" cy="711200"/>
            <a:chOff x="0" y="6146157"/>
            <a:chExt cx="9144000" cy="711844"/>
          </a:xfrm>
        </p:grpSpPr>
        <p:pic>
          <p:nvPicPr>
            <p:cNvPr id="6656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146157"/>
              <a:ext cx="4201609" cy="71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74288" y="6146157"/>
              <a:ext cx="5069712" cy="71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4" descr="nursing"/>
          <p:cNvPicPr>
            <a:picLocks noChangeAspect="1" noChangeArrowheads="1"/>
          </p:cNvPicPr>
          <p:nvPr/>
        </p:nvPicPr>
        <p:blipFill>
          <a:blip r:embed="rId5" cstate="print">
            <a:extLst>
              <a:ext uri="{28A0092B-C50C-407E-A947-70E740481C1C}">
                <a14:useLocalDpi xmlns:a14="http://schemas.microsoft.com/office/drawing/2010/main" val="0"/>
              </a:ext>
            </a:extLst>
          </a:blip>
          <a:srcRect b="41437"/>
          <a:stretch>
            <a:fillRect/>
          </a:stretch>
        </p:blipFill>
        <p:spPr bwMode="auto">
          <a:xfrm>
            <a:off x="6851065" y="198438"/>
            <a:ext cx="2160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567751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5588</TotalTime>
  <Words>1751</Words>
  <Application>Microsoft Office PowerPoint</Application>
  <PresentationFormat>On-screen Show (4:3)</PresentationFormat>
  <Paragraphs>212</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SimSun</vt:lpstr>
      <vt:lpstr>Arial</vt:lpstr>
      <vt:lpstr>Calibri</vt:lpstr>
      <vt:lpstr>Wingdings</vt:lpstr>
      <vt:lpstr>Standarddesign</vt:lpstr>
      <vt:lpstr>Transferring Dying Patients Home From Critical Care Units in China: Families’ Stories Of Making The Decision</vt:lpstr>
      <vt:lpstr>The study</vt:lpstr>
      <vt:lpstr>Background</vt:lpstr>
      <vt:lpstr>An integrative literature review</vt:lpstr>
      <vt:lpstr>Methodology and design</vt:lpstr>
      <vt:lpstr>A summary of the design</vt:lpstr>
      <vt:lpstr>Narrative Inquiry</vt:lpstr>
      <vt:lpstr>Setting</vt:lpstr>
      <vt:lpstr>Participant recruitment</vt:lpstr>
      <vt:lpstr>Data collection</vt:lpstr>
      <vt:lpstr>Data analysis</vt:lpstr>
      <vt:lpstr>Overview of results: the transfer extent</vt:lpstr>
      <vt:lpstr>Overview of results: participants</vt:lpstr>
      <vt:lpstr>Structure of narrative</vt:lpstr>
      <vt:lpstr>Preliminary categories</vt:lpstr>
      <vt:lpstr>Multiple decisions</vt:lpstr>
      <vt:lpstr>Family as primary decision-makers</vt:lpstr>
      <vt:lpstr>Custom as decisive factor</vt:lpstr>
      <vt:lpstr>Temporality</vt:lpstr>
      <vt:lpstr>Unmet decision-making needs</vt:lpstr>
      <vt:lpstr>Conclusion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Xiang</dc:creator>
  <dc:description>PresentationLoad.com</dc:description>
  <cp:lastModifiedBy>Lin Y.</cp:lastModifiedBy>
  <cp:revision>551</cp:revision>
  <cp:lastPrinted>2017-05-31T14:46:34Z</cp:lastPrinted>
  <dcterms:created xsi:type="dcterms:W3CDTF">2007-11-27T23:54:21Z</dcterms:created>
  <dcterms:modified xsi:type="dcterms:W3CDTF">2017-06-09T21:05:17Z</dcterms:modified>
</cp:coreProperties>
</file>