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1"/>
    <p:sldMasterId id="2147483672" r:id="rId2"/>
  </p:sldMasterIdLst>
  <p:notesMasterIdLst>
    <p:notesMasterId r:id="rId25"/>
  </p:notesMasterIdLst>
  <p:sldIdLst>
    <p:sldId id="256" r:id="rId3"/>
    <p:sldId id="291" r:id="rId4"/>
    <p:sldId id="277" r:id="rId5"/>
    <p:sldId id="296" r:id="rId6"/>
    <p:sldId id="284" r:id="rId7"/>
    <p:sldId id="278" r:id="rId8"/>
    <p:sldId id="283" r:id="rId9"/>
    <p:sldId id="259" r:id="rId10"/>
    <p:sldId id="261" r:id="rId11"/>
    <p:sldId id="279" r:id="rId12"/>
    <p:sldId id="274" r:id="rId13"/>
    <p:sldId id="273" r:id="rId14"/>
    <p:sldId id="260" r:id="rId15"/>
    <p:sldId id="262" r:id="rId16"/>
    <p:sldId id="280" r:id="rId17"/>
    <p:sldId id="263" r:id="rId18"/>
    <p:sldId id="275" r:id="rId19"/>
    <p:sldId id="292" r:id="rId20"/>
    <p:sldId id="293" r:id="rId21"/>
    <p:sldId id="288" r:id="rId22"/>
    <p:sldId id="290" r:id="rId23"/>
    <p:sldId id="271"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83" autoAdjust="0"/>
    <p:restoredTop sz="81242" autoAdjust="0"/>
  </p:normalViewPr>
  <p:slideViewPr>
    <p:cSldViewPr>
      <p:cViewPr varScale="1">
        <p:scale>
          <a:sx n="75" d="100"/>
          <a:sy n="75" d="100"/>
        </p:scale>
        <p:origin x="1555" y="62"/>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3CB5D4-E9E5-1C4D-BE11-6F1C90896AB5}" type="doc">
      <dgm:prSet loTypeId="urn:microsoft.com/office/officeart/2005/8/layout/hierarchy2" loCatId="" qsTypeId="urn:microsoft.com/office/officeart/2005/8/quickstyle/simple1" qsCatId="simple" csTypeId="urn:microsoft.com/office/officeart/2005/8/colors/accent0_1" csCatId="mainScheme" phldr="1"/>
      <dgm:spPr/>
      <dgm:t>
        <a:bodyPr/>
        <a:lstStyle/>
        <a:p>
          <a:endParaRPr lang="zh-CN" altLang="en-US"/>
        </a:p>
      </dgm:t>
    </dgm:pt>
    <dgm:pt modelId="{4FC69491-D0DA-F845-A77E-49B277CB9CE2}">
      <dgm:prSet phldrT="[文本]" custT="1"/>
      <dgm:spPr/>
      <dgm:t>
        <a:bodyPr/>
        <a:lstStyle/>
        <a:p>
          <a:pPr algn="l"/>
          <a:r>
            <a:rPr lang="en-US" altLang="zh-CN" sz="2000" dirty="0" smtClean="0">
              <a:latin typeface="Times New Roman" panose="02020603050405020304" pitchFamily="18" charset="0"/>
              <a:ea typeface="SimSun" charset="-122"/>
              <a:cs typeface="Times New Roman" panose="02020603050405020304" pitchFamily="18" charset="0"/>
            </a:rPr>
            <a:t>Why would not you want to pay more for green power? </a:t>
          </a:r>
          <a:endParaRPr lang="zh-CN" altLang="en-US" sz="2000" dirty="0">
            <a:latin typeface="Times New Roman" panose="02020603050405020304" pitchFamily="18" charset="0"/>
            <a:ea typeface="SimSun" charset="-122"/>
            <a:cs typeface="Times New Roman" panose="02020603050405020304" pitchFamily="18" charset="0"/>
          </a:endParaRPr>
        </a:p>
      </dgm:t>
    </dgm:pt>
    <dgm:pt modelId="{F0B2148F-54E1-994B-AC2D-81AD5DCE3418}">
      <dgm:prSet phldrT="[文本]" custT="1"/>
      <dgm:spPr/>
      <dgm:t>
        <a:bodyPr/>
        <a:lstStyle/>
        <a:p>
          <a:pPr algn="l"/>
          <a:r>
            <a:rPr lang="en-US" altLang="zh-CN" sz="2000" dirty="0" smtClean="0">
              <a:latin typeface="Times New Roman" panose="02020603050405020304" pitchFamily="18" charset="0"/>
              <a:ea typeface="SimSun" charset="-122"/>
              <a:cs typeface="Times New Roman" panose="02020603050405020304" pitchFamily="18" charset="0"/>
            </a:rPr>
            <a:t>Will you pay (X-0.02) more cents per </a:t>
          </a:r>
          <a:r>
            <a:rPr lang="en-US" altLang="zh-CN" sz="2000" dirty="0" err="1" smtClean="0">
              <a:latin typeface="Times New Roman" panose="02020603050405020304" pitchFamily="18" charset="0"/>
              <a:ea typeface="SimSun" charset="-122"/>
              <a:cs typeface="Times New Roman" panose="02020603050405020304" pitchFamily="18" charset="0"/>
            </a:rPr>
            <a:t>KW.h</a:t>
          </a:r>
          <a:r>
            <a:rPr lang="en-US" altLang="zh-CN" sz="2000" dirty="0" smtClean="0">
              <a:latin typeface="Times New Roman" panose="02020603050405020304" pitchFamily="18" charset="0"/>
              <a:ea typeface="SimSun" charset="-122"/>
              <a:cs typeface="Times New Roman" panose="02020603050405020304" pitchFamily="18" charset="0"/>
            </a:rPr>
            <a:t> for green power</a:t>
          </a:r>
          <a:r>
            <a:rPr lang="zh-CN" sz="2000" dirty="0" smtClean="0">
              <a:latin typeface="Times New Roman" panose="02020603050405020304" pitchFamily="18" charset="0"/>
              <a:ea typeface="SimSun" charset="-122"/>
              <a:cs typeface="Times New Roman" panose="02020603050405020304" pitchFamily="18" charset="0"/>
            </a:rPr>
            <a:t>？</a:t>
          </a:r>
          <a:endParaRPr lang="zh-CN" altLang="en-US" sz="2000" dirty="0">
            <a:latin typeface="Times New Roman" panose="02020603050405020304" pitchFamily="18" charset="0"/>
            <a:ea typeface="SimSun" charset="-122"/>
            <a:cs typeface="Times New Roman" panose="02020603050405020304" pitchFamily="18" charset="0"/>
          </a:endParaRPr>
        </a:p>
      </dgm:t>
    </dgm:pt>
    <dgm:pt modelId="{A16693D8-E26F-B64C-94CF-410371BC5DB5}">
      <dgm:prSet phldrT="[文本]" custT="1"/>
      <dgm:spPr/>
      <dgm:t>
        <a:bodyPr/>
        <a:lstStyle/>
        <a:p>
          <a:pPr algn="l"/>
          <a:r>
            <a:rPr lang="en-US" altLang="zh-CN" sz="2000" dirty="0" smtClean="0">
              <a:latin typeface="Times New Roman" panose="02020603050405020304" pitchFamily="18" charset="0"/>
              <a:ea typeface="SimSun" charset="-122"/>
              <a:cs typeface="Times New Roman" panose="02020603050405020304" pitchFamily="18" charset="0"/>
            </a:rPr>
            <a:t>Will you pay (X+0.02) more cents per </a:t>
          </a:r>
          <a:r>
            <a:rPr lang="en-US" altLang="zh-CN" sz="2000" dirty="0" err="1" smtClean="0">
              <a:latin typeface="Times New Roman" panose="02020603050405020304" pitchFamily="18" charset="0"/>
              <a:ea typeface="SimSun" charset="-122"/>
              <a:cs typeface="Times New Roman" panose="02020603050405020304" pitchFamily="18" charset="0"/>
            </a:rPr>
            <a:t>KW.h</a:t>
          </a:r>
          <a:r>
            <a:rPr lang="en-US" altLang="zh-CN" sz="2000" dirty="0" smtClean="0">
              <a:latin typeface="Times New Roman" panose="02020603050405020304" pitchFamily="18" charset="0"/>
              <a:ea typeface="SimSun" charset="-122"/>
              <a:cs typeface="Times New Roman" panose="02020603050405020304" pitchFamily="18" charset="0"/>
            </a:rPr>
            <a:t> for green power</a:t>
          </a:r>
          <a:r>
            <a:rPr lang="zh-CN" sz="2000" dirty="0" smtClean="0">
              <a:latin typeface="Times New Roman" panose="02020603050405020304" pitchFamily="18" charset="0"/>
              <a:ea typeface="SimSun" charset="-122"/>
              <a:cs typeface="Times New Roman" panose="02020603050405020304" pitchFamily="18" charset="0"/>
            </a:rPr>
            <a:t>？</a:t>
          </a:r>
          <a:endParaRPr lang="zh-CN" altLang="en-US" sz="2000" dirty="0">
            <a:latin typeface="Times New Roman" panose="02020603050405020304" pitchFamily="18" charset="0"/>
            <a:ea typeface="SimSun" charset="-122"/>
            <a:cs typeface="Times New Roman" panose="02020603050405020304" pitchFamily="18" charset="0"/>
          </a:endParaRPr>
        </a:p>
      </dgm:t>
    </dgm:pt>
    <dgm:pt modelId="{6E7FEB4A-1EA1-A145-99B0-23F52144B0C2}">
      <dgm:prSet phldrT="[文本]" custT="1"/>
      <dgm:spPr/>
      <dgm:t>
        <a:bodyPr/>
        <a:lstStyle/>
        <a:p>
          <a:pPr algn="l"/>
          <a:r>
            <a:rPr lang="en-US" altLang="zh-CN" sz="2000" dirty="0" smtClean="0">
              <a:latin typeface="Times New Roman" panose="02020603050405020304" pitchFamily="18" charset="0"/>
              <a:ea typeface="SimSun" charset="-122"/>
              <a:cs typeface="Times New Roman" panose="02020603050405020304" pitchFamily="18" charset="0"/>
            </a:rPr>
            <a:t>Will you pay X cents more per </a:t>
          </a:r>
          <a:r>
            <a:rPr lang="en-US" altLang="zh-CN" sz="2000" dirty="0" err="1" smtClean="0">
              <a:latin typeface="Times New Roman" panose="02020603050405020304" pitchFamily="18" charset="0"/>
              <a:ea typeface="SimSun" charset="-122"/>
              <a:cs typeface="Times New Roman" panose="02020603050405020304" pitchFamily="18" charset="0"/>
            </a:rPr>
            <a:t>KW.h</a:t>
          </a:r>
          <a:r>
            <a:rPr lang="en-US" altLang="zh-CN" sz="2000" dirty="0" smtClean="0">
              <a:latin typeface="Times New Roman" panose="02020603050405020304" pitchFamily="18" charset="0"/>
              <a:ea typeface="SimSun" charset="-122"/>
              <a:cs typeface="Times New Roman" panose="02020603050405020304" pitchFamily="18" charset="0"/>
            </a:rPr>
            <a:t> for green power</a:t>
          </a:r>
          <a:r>
            <a:rPr lang="zh-CN" sz="2000" dirty="0" smtClean="0">
              <a:latin typeface="Times New Roman" panose="02020603050405020304" pitchFamily="18" charset="0"/>
              <a:ea typeface="SimSun" charset="-122"/>
              <a:cs typeface="Times New Roman" panose="02020603050405020304" pitchFamily="18" charset="0"/>
            </a:rPr>
            <a:t>？</a:t>
          </a:r>
          <a:endParaRPr lang="zh-CN" altLang="en-US" sz="2000" dirty="0">
            <a:latin typeface="Times New Roman" panose="02020603050405020304" pitchFamily="18" charset="0"/>
            <a:ea typeface="SimSun" charset="-122"/>
            <a:cs typeface="Times New Roman" panose="02020603050405020304" pitchFamily="18" charset="0"/>
          </a:endParaRPr>
        </a:p>
      </dgm:t>
    </dgm:pt>
    <dgm:pt modelId="{1F635FEB-57EA-6E41-9527-F70FD82C15F6}" type="sibTrans" cxnId="{1157F7B4-2D26-1744-9E5C-B916766397A4}">
      <dgm:prSet/>
      <dgm:spPr/>
      <dgm:t>
        <a:bodyPr/>
        <a:lstStyle/>
        <a:p>
          <a:endParaRPr lang="zh-CN" altLang="en-US" sz="2000">
            <a:latin typeface="Times New Roman" panose="02020603050405020304" pitchFamily="18" charset="0"/>
            <a:ea typeface="SimSun" charset="-122"/>
            <a:cs typeface="Times New Roman" panose="02020603050405020304" pitchFamily="18" charset="0"/>
          </a:endParaRPr>
        </a:p>
      </dgm:t>
    </dgm:pt>
    <dgm:pt modelId="{6D69FCC7-D858-7246-8B63-2A24105DBF4E}" type="parTrans" cxnId="{1157F7B4-2D26-1744-9E5C-B916766397A4}">
      <dgm:prSet custT="1"/>
      <dgm:spPr/>
      <dgm:t>
        <a:bodyPr/>
        <a:lstStyle/>
        <a:p>
          <a:endParaRPr lang="zh-CN" altLang="en-US" sz="2000">
            <a:latin typeface="Times New Roman" panose="02020603050405020304" pitchFamily="18" charset="0"/>
            <a:ea typeface="SimSun" charset="-122"/>
            <a:cs typeface="Times New Roman" panose="02020603050405020304" pitchFamily="18" charset="0"/>
          </a:endParaRPr>
        </a:p>
      </dgm:t>
    </dgm:pt>
    <dgm:pt modelId="{BB3DE092-4CCD-9541-8A54-493DDC8FAACA}" type="sibTrans" cxnId="{93D31BEE-7025-8D4D-AFF2-3CD735489B9C}">
      <dgm:prSet/>
      <dgm:spPr/>
      <dgm:t>
        <a:bodyPr/>
        <a:lstStyle/>
        <a:p>
          <a:endParaRPr lang="zh-CN" altLang="en-US" sz="2000">
            <a:latin typeface="Times New Roman" panose="02020603050405020304" pitchFamily="18" charset="0"/>
            <a:ea typeface="SimSun" charset="-122"/>
            <a:cs typeface="Times New Roman" panose="02020603050405020304" pitchFamily="18" charset="0"/>
          </a:endParaRPr>
        </a:p>
      </dgm:t>
    </dgm:pt>
    <dgm:pt modelId="{B3213658-8CFC-404B-AD62-DE2A1E314797}" type="parTrans" cxnId="{93D31BEE-7025-8D4D-AFF2-3CD735489B9C}">
      <dgm:prSet custT="1"/>
      <dgm:spPr/>
      <dgm:t>
        <a:bodyPr/>
        <a:lstStyle/>
        <a:p>
          <a:endParaRPr lang="zh-CN" altLang="en-US" sz="2000">
            <a:latin typeface="Times New Roman" panose="02020603050405020304" pitchFamily="18" charset="0"/>
            <a:ea typeface="SimSun" charset="-122"/>
            <a:cs typeface="Times New Roman" panose="02020603050405020304" pitchFamily="18" charset="0"/>
          </a:endParaRPr>
        </a:p>
      </dgm:t>
    </dgm:pt>
    <dgm:pt modelId="{239C392E-B424-C94C-95D1-555398FBE268}">
      <dgm:prSet phldrT="[文本]" custT="1"/>
      <dgm:spPr/>
      <dgm:t>
        <a:bodyPr/>
        <a:lstStyle/>
        <a:p>
          <a:pPr algn="l"/>
          <a:r>
            <a:rPr lang="en-US" altLang="en-US" sz="2000" dirty="0" smtClean="0">
              <a:latin typeface="Times New Roman" panose="02020603050405020304" pitchFamily="18" charset="0"/>
              <a:ea typeface="SimSun" charset="-122"/>
              <a:cs typeface="Times New Roman" panose="02020603050405020304" pitchFamily="18" charset="0"/>
            </a:rPr>
            <a:t>Would you like to pay for green power?</a:t>
          </a:r>
          <a:endParaRPr lang="zh-CN" altLang="en-US" sz="2000" dirty="0">
            <a:latin typeface="Times New Roman" panose="02020603050405020304" pitchFamily="18" charset="0"/>
            <a:ea typeface="SimSun" charset="-122"/>
            <a:cs typeface="Times New Roman" panose="02020603050405020304" pitchFamily="18" charset="0"/>
          </a:endParaRPr>
        </a:p>
      </dgm:t>
    </dgm:pt>
    <dgm:pt modelId="{D4DA609C-C4A1-ED4E-8625-16F209A24326}" type="sibTrans" cxnId="{C75E088D-948E-1D48-9C16-A42B70E7648A}">
      <dgm:prSet/>
      <dgm:spPr/>
      <dgm:t>
        <a:bodyPr/>
        <a:lstStyle/>
        <a:p>
          <a:endParaRPr lang="zh-CN" altLang="en-US" sz="2000">
            <a:latin typeface="Times New Roman" panose="02020603050405020304" pitchFamily="18" charset="0"/>
            <a:ea typeface="SimSun" charset="-122"/>
            <a:cs typeface="Times New Roman" panose="02020603050405020304" pitchFamily="18" charset="0"/>
          </a:endParaRPr>
        </a:p>
      </dgm:t>
    </dgm:pt>
    <dgm:pt modelId="{579917CC-346B-934D-969F-1FF68D1E3FBA}" type="parTrans" cxnId="{C75E088D-948E-1D48-9C16-A42B70E7648A}">
      <dgm:prSet/>
      <dgm:spPr/>
      <dgm:t>
        <a:bodyPr/>
        <a:lstStyle/>
        <a:p>
          <a:endParaRPr lang="zh-CN" altLang="en-US" sz="2000">
            <a:latin typeface="Times New Roman" panose="02020603050405020304" pitchFamily="18" charset="0"/>
            <a:ea typeface="SimSun" charset="-122"/>
            <a:cs typeface="Times New Roman" panose="02020603050405020304" pitchFamily="18" charset="0"/>
          </a:endParaRPr>
        </a:p>
      </dgm:t>
    </dgm:pt>
    <dgm:pt modelId="{154FDD6C-C686-3B42-A674-7A8BA0D8847B}" type="sibTrans" cxnId="{1D8948CB-EB2D-FF42-A59E-818F223D1CED}">
      <dgm:prSet/>
      <dgm:spPr/>
      <dgm:t>
        <a:bodyPr/>
        <a:lstStyle/>
        <a:p>
          <a:endParaRPr lang="zh-CN" altLang="en-US" sz="2000">
            <a:latin typeface="Times New Roman" panose="02020603050405020304" pitchFamily="18" charset="0"/>
            <a:ea typeface="SimSun" charset="-122"/>
            <a:cs typeface="Times New Roman" panose="02020603050405020304" pitchFamily="18" charset="0"/>
          </a:endParaRPr>
        </a:p>
      </dgm:t>
    </dgm:pt>
    <dgm:pt modelId="{497BF1F4-95A1-1745-8CD4-817678EAC09C}" type="parTrans" cxnId="{1D8948CB-EB2D-FF42-A59E-818F223D1CED}">
      <dgm:prSet custT="1"/>
      <dgm:spPr/>
      <dgm:t>
        <a:bodyPr/>
        <a:lstStyle/>
        <a:p>
          <a:endParaRPr lang="zh-CN" altLang="en-US" sz="2000">
            <a:latin typeface="Times New Roman" panose="02020603050405020304" pitchFamily="18" charset="0"/>
            <a:ea typeface="SimSun" charset="-122"/>
            <a:cs typeface="Times New Roman" panose="02020603050405020304" pitchFamily="18" charset="0"/>
          </a:endParaRPr>
        </a:p>
      </dgm:t>
    </dgm:pt>
    <dgm:pt modelId="{FAB69DA0-290B-BA42-8F42-7AB73EFBD28E}" type="sibTrans" cxnId="{DE0206E7-3B62-6F44-8682-056070A291B3}">
      <dgm:prSet/>
      <dgm:spPr/>
      <dgm:t>
        <a:bodyPr/>
        <a:lstStyle/>
        <a:p>
          <a:endParaRPr lang="zh-CN" altLang="en-US" sz="2000">
            <a:latin typeface="Times New Roman" panose="02020603050405020304" pitchFamily="18" charset="0"/>
            <a:ea typeface="SimSun" charset="-122"/>
            <a:cs typeface="Times New Roman" panose="02020603050405020304" pitchFamily="18" charset="0"/>
          </a:endParaRPr>
        </a:p>
      </dgm:t>
    </dgm:pt>
    <dgm:pt modelId="{83BC6A7B-F35A-0A41-83F8-3FD49D46E834}" type="parTrans" cxnId="{DE0206E7-3B62-6F44-8682-056070A291B3}">
      <dgm:prSet custT="1"/>
      <dgm:spPr/>
      <dgm:t>
        <a:bodyPr/>
        <a:lstStyle/>
        <a:p>
          <a:endParaRPr lang="zh-CN" altLang="en-US" sz="2000">
            <a:latin typeface="Times New Roman" panose="02020603050405020304" pitchFamily="18" charset="0"/>
            <a:ea typeface="SimSun" charset="-122"/>
            <a:cs typeface="Times New Roman" panose="02020603050405020304" pitchFamily="18" charset="0"/>
          </a:endParaRPr>
        </a:p>
      </dgm:t>
    </dgm:pt>
    <dgm:pt modelId="{16E3B51B-2FA0-BE42-A3C6-C8B435FC0959}" type="pres">
      <dgm:prSet presAssocID="{BA3CB5D4-E9E5-1C4D-BE11-6F1C90896AB5}" presName="diagram" presStyleCnt="0">
        <dgm:presLayoutVars>
          <dgm:chPref val="1"/>
          <dgm:dir/>
          <dgm:animOne val="branch"/>
          <dgm:animLvl val="lvl"/>
          <dgm:resizeHandles val="exact"/>
        </dgm:presLayoutVars>
      </dgm:prSet>
      <dgm:spPr/>
      <dgm:t>
        <a:bodyPr/>
        <a:lstStyle/>
        <a:p>
          <a:endParaRPr lang="zh-CN" altLang="en-US"/>
        </a:p>
      </dgm:t>
    </dgm:pt>
    <dgm:pt modelId="{8A876ACF-9D9A-7A47-ACED-A802CF10A4B4}" type="pres">
      <dgm:prSet presAssocID="{239C392E-B424-C94C-95D1-555398FBE268}" presName="root1" presStyleCnt="0"/>
      <dgm:spPr/>
    </dgm:pt>
    <dgm:pt modelId="{BEE3A41E-B80E-3148-A286-200CEAD7C0EC}" type="pres">
      <dgm:prSet presAssocID="{239C392E-B424-C94C-95D1-555398FBE268}" presName="LevelOneTextNode" presStyleLbl="node0" presStyleIdx="0" presStyleCnt="1">
        <dgm:presLayoutVars>
          <dgm:chPref val="3"/>
        </dgm:presLayoutVars>
      </dgm:prSet>
      <dgm:spPr/>
      <dgm:t>
        <a:bodyPr/>
        <a:lstStyle/>
        <a:p>
          <a:endParaRPr lang="zh-CN" altLang="en-US"/>
        </a:p>
      </dgm:t>
    </dgm:pt>
    <dgm:pt modelId="{28435072-C5EA-9647-A165-6C3FFBB9F57A}" type="pres">
      <dgm:prSet presAssocID="{239C392E-B424-C94C-95D1-555398FBE268}" presName="level2hierChild" presStyleCnt="0"/>
      <dgm:spPr/>
    </dgm:pt>
    <dgm:pt modelId="{4BED73F7-657C-E04C-802E-092EA8D4AD6F}" type="pres">
      <dgm:prSet presAssocID="{83BC6A7B-F35A-0A41-83F8-3FD49D46E834}" presName="conn2-1" presStyleLbl="parChTrans1D2" presStyleIdx="0" presStyleCnt="2"/>
      <dgm:spPr/>
      <dgm:t>
        <a:bodyPr/>
        <a:lstStyle/>
        <a:p>
          <a:endParaRPr lang="zh-CN" altLang="en-US"/>
        </a:p>
      </dgm:t>
    </dgm:pt>
    <dgm:pt modelId="{4E33F8B1-5A96-4843-B3A9-C0E8483A1B92}" type="pres">
      <dgm:prSet presAssocID="{83BC6A7B-F35A-0A41-83F8-3FD49D46E834}" presName="connTx" presStyleLbl="parChTrans1D2" presStyleIdx="0" presStyleCnt="2"/>
      <dgm:spPr/>
      <dgm:t>
        <a:bodyPr/>
        <a:lstStyle/>
        <a:p>
          <a:endParaRPr lang="zh-CN" altLang="en-US"/>
        </a:p>
      </dgm:t>
    </dgm:pt>
    <dgm:pt modelId="{FF3BFA86-C4FE-3547-B1A0-DD2986FFBD86}" type="pres">
      <dgm:prSet presAssocID="{6E7FEB4A-1EA1-A145-99B0-23F52144B0C2}" presName="root2" presStyleCnt="0"/>
      <dgm:spPr/>
    </dgm:pt>
    <dgm:pt modelId="{9652F51B-A18F-1C45-88A9-D2DFDD67DEB1}" type="pres">
      <dgm:prSet presAssocID="{6E7FEB4A-1EA1-A145-99B0-23F52144B0C2}" presName="LevelTwoTextNode" presStyleLbl="node2" presStyleIdx="0" presStyleCnt="2" custScaleY="105759" custLinFactNeighborX="273" custLinFactNeighborY="-30993">
        <dgm:presLayoutVars>
          <dgm:chPref val="3"/>
        </dgm:presLayoutVars>
      </dgm:prSet>
      <dgm:spPr/>
      <dgm:t>
        <a:bodyPr/>
        <a:lstStyle/>
        <a:p>
          <a:endParaRPr lang="zh-CN" altLang="en-US"/>
        </a:p>
      </dgm:t>
    </dgm:pt>
    <dgm:pt modelId="{58ADDD25-1637-FD4F-80B9-DA78B005A708}" type="pres">
      <dgm:prSet presAssocID="{6E7FEB4A-1EA1-A145-99B0-23F52144B0C2}" presName="level3hierChild" presStyleCnt="0"/>
      <dgm:spPr/>
    </dgm:pt>
    <dgm:pt modelId="{0B04277E-2CA8-4147-BCED-AD8522281B8A}" type="pres">
      <dgm:prSet presAssocID="{B3213658-8CFC-404B-AD62-DE2A1E314797}" presName="conn2-1" presStyleLbl="parChTrans1D3" presStyleIdx="0" presStyleCnt="2"/>
      <dgm:spPr/>
      <dgm:t>
        <a:bodyPr/>
        <a:lstStyle/>
        <a:p>
          <a:endParaRPr lang="zh-CN" altLang="en-US"/>
        </a:p>
      </dgm:t>
    </dgm:pt>
    <dgm:pt modelId="{DDB46960-A73E-4C4F-9BBB-777F74BC7ADD}" type="pres">
      <dgm:prSet presAssocID="{B3213658-8CFC-404B-AD62-DE2A1E314797}" presName="connTx" presStyleLbl="parChTrans1D3" presStyleIdx="0" presStyleCnt="2"/>
      <dgm:spPr/>
      <dgm:t>
        <a:bodyPr/>
        <a:lstStyle/>
        <a:p>
          <a:endParaRPr lang="zh-CN" altLang="en-US"/>
        </a:p>
      </dgm:t>
    </dgm:pt>
    <dgm:pt modelId="{B1EB4D6C-17CE-7945-9E97-30433F651130}" type="pres">
      <dgm:prSet presAssocID="{A16693D8-E26F-B64C-94CF-410371BC5DB5}" presName="root2" presStyleCnt="0"/>
      <dgm:spPr/>
    </dgm:pt>
    <dgm:pt modelId="{E6086C4C-B091-7B46-ACA1-FF85AC42DB80}" type="pres">
      <dgm:prSet presAssocID="{A16693D8-E26F-B64C-94CF-410371BC5DB5}" presName="LevelTwoTextNode" presStyleLbl="node3" presStyleIdx="0" presStyleCnt="2" custScaleX="93141" custScaleY="102424" custLinFactNeighborX="-2548" custLinFactNeighborY="-55801">
        <dgm:presLayoutVars>
          <dgm:chPref val="3"/>
        </dgm:presLayoutVars>
      </dgm:prSet>
      <dgm:spPr/>
      <dgm:t>
        <a:bodyPr/>
        <a:lstStyle/>
        <a:p>
          <a:endParaRPr lang="zh-CN" altLang="en-US"/>
        </a:p>
      </dgm:t>
    </dgm:pt>
    <dgm:pt modelId="{1C6C4ECB-7DFF-6B4A-8995-60A84DE9B836}" type="pres">
      <dgm:prSet presAssocID="{A16693D8-E26F-B64C-94CF-410371BC5DB5}" presName="level3hierChild" presStyleCnt="0"/>
      <dgm:spPr/>
    </dgm:pt>
    <dgm:pt modelId="{73419F20-DD96-2049-827D-8445851B5C11}" type="pres">
      <dgm:prSet presAssocID="{6D69FCC7-D858-7246-8B63-2A24105DBF4E}" presName="conn2-1" presStyleLbl="parChTrans1D3" presStyleIdx="1" presStyleCnt="2"/>
      <dgm:spPr/>
      <dgm:t>
        <a:bodyPr/>
        <a:lstStyle/>
        <a:p>
          <a:endParaRPr lang="zh-CN" altLang="en-US"/>
        </a:p>
      </dgm:t>
    </dgm:pt>
    <dgm:pt modelId="{B9D3E9DE-A890-3E47-A910-CD9C41DF0C00}" type="pres">
      <dgm:prSet presAssocID="{6D69FCC7-D858-7246-8B63-2A24105DBF4E}" presName="connTx" presStyleLbl="parChTrans1D3" presStyleIdx="1" presStyleCnt="2"/>
      <dgm:spPr/>
      <dgm:t>
        <a:bodyPr/>
        <a:lstStyle/>
        <a:p>
          <a:endParaRPr lang="zh-CN" altLang="en-US"/>
        </a:p>
      </dgm:t>
    </dgm:pt>
    <dgm:pt modelId="{431BA035-C608-CE44-9B9C-68BA8A9BE9BE}" type="pres">
      <dgm:prSet presAssocID="{F0B2148F-54E1-994B-AC2D-81AD5DCE3418}" presName="root2" presStyleCnt="0"/>
      <dgm:spPr/>
    </dgm:pt>
    <dgm:pt modelId="{D8CB741C-9E57-CB44-8809-CEBB812FF902}" type="pres">
      <dgm:prSet presAssocID="{F0B2148F-54E1-994B-AC2D-81AD5DCE3418}" presName="LevelTwoTextNode" presStyleLbl="node3" presStyleIdx="1" presStyleCnt="2" custScaleX="91669" custScaleY="96435" custLinFactNeighborX="-1296" custLinFactNeighborY="-23091">
        <dgm:presLayoutVars>
          <dgm:chPref val="3"/>
        </dgm:presLayoutVars>
      </dgm:prSet>
      <dgm:spPr/>
      <dgm:t>
        <a:bodyPr/>
        <a:lstStyle/>
        <a:p>
          <a:endParaRPr lang="zh-CN" altLang="en-US"/>
        </a:p>
      </dgm:t>
    </dgm:pt>
    <dgm:pt modelId="{35EFD4E8-D517-1D4C-B8DA-9E7B435EC9BA}" type="pres">
      <dgm:prSet presAssocID="{F0B2148F-54E1-994B-AC2D-81AD5DCE3418}" presName="level3hierChild" presStyleCnt="0"/>
      <dgm:spPr/>
    </dgm:pt>
    <dgm:pt modelId="{07918292-16E3-1C4D-A22B-03E0E0E2B1CA}" type="pres">
      <dgm:prSet presAssocID="{497BF1F4-95A1-1745-8CD4-817678EAC09C}" presName="conn2-1" presStyleLbl="parChTrans1D2" presStyleIdx="1" presStyleCnt="2"/>
      <dgm:spPr/>
      <dgm:t>
        <a:bodyPr/>
        <a:lstStyle/>
        <a:p>
          <a:endParaRPr lang="zh-CN" altLang="en-US"/>
        </a:p>
      </dgm:t>
    </dgm:pt>
    <dgm:pt modelId="{4FFF767C-948B-B14E-92F2-DF477050DBA3}" type="pres">
      <dgm:prSet presAssocID="{497BF1F4-95A1-1745-8CD4-817678EAC09C}" presName="connTx" presStyleLbl="parChTrans1D2" presStyleIdx="1" presStyleCnt="2"/>
      <dgm:spPr/>
      <dgm:t>
        <a:bodyPr/>
        <a:lstStyle/>
        <a:p>
          <a:endParaRPr lang="zh-CN" altLang="en-US"/>
        </a:p>
      </dgm:t>
    </dgm:pt>
    <dgm:pt modelId="{F137C2CA-A2FF-8940-9D46-AEA9ED230B3E}" type="pres">
      <dgm:prSet presAssocID="{4FC69491-D0DA-F845-A77E-49B277CB9CE2}" presName="root2" presStyleCnt="0"/>
      <dgm:spPr/>
    </dgm:pt>
    <dgm:pt modelId="{DB3677BF-D2BC-1B44-87C0-9B5CF8D750EB}" type="pres">
      <dgm:prSet presAssocID="{4FC69491-D0DA-F845-A77E-49B277CB9CE2}" presName="LevelTwoTextNode" presStyleLbl="node2" presStyleIdx="1" presStyleCnt="2" custScaleY="93724" custLinFactNeighborX="273" custLinFactNeighborY="25481">
        <dgm:presLayoutVars>
          <dgm:chPref val="3"/>
        </dgm:presLayoutVars>
      </dgm:prSet>
      <dgm:spPr/>
      <dgm:t>
        <a:bodyPr/>
        <a:lstStyle/>
        <a:p>
          <a:endParaRPr lang="zh-CN" altLang="en-US"/>
        </a:p>
      </dgm:t>
    </dgm:pt>
    <dgm:pt modelId="{871D49C9-E5FB-4342-84F7-03EE98222971}" type="pres">
      <dgm:prSet presAssocID="{4FC69491-D0DA-F845-A77E-49B277CB9CE2}" presName="level3hierChild" presStyleCnt="0"/>
      <dgm:spPr/>
    </dgm:pt>
  </dgm:ptLst>
  <dgm:cxnLst>
    <dgm:cxn modelId="{CABF4133-3A9C-1F46-8261-F6FD796341F7}" type="presOf" srcId="{6D69FCC7-D858-7246-8B63-2A24105DBF4E}" destId="{73419F20-DD96-2049-827D-8445851B5C11}" srcOrd="0" destOrd="0" presId="urn:microsoft.com/office/officeart/2005/8/layout/hierarchy2"/>
    <dgm:cxn modelId="{ED6AF76F-116D-7B49-9F83-B1FF81C69F8B}" type="presOf" srcId="{497BF1F4-95A1-1745-8CD4-817678EAC09C}" destId="{07918292-16E3-1C4D-A22B-03E0E0E2B1CA}" srcOrd="0" destOrd="0" presId="urn:microsoft.com/office/officeart/2005/8/layout/hierarchy2"/>
    <dgm:cxn modelId="{A519A494-D11B-374C-850B-D806BAA90B03}" type="presOf" srcId="{6E7FEB4A-1EA1-A145-99B0-23F52144B0C2}" destId="{9652F51B-A18F-1C45-88A9-D2DFDD67DEB1}" srcOrd="0" destOrd="0" presId="urn:microsoft.com/office/officeart/2005/8/layout/hierarchy2"/>
    <dgm:cxn modelId="{27ABD5E2-AE76-144A-9EDF-9918A1617BB4}" type="presOf" srcId="{83BC6A7B-F35A-0A41-83F8-3FD49D46E834}" destId="{4E33F8B1-5A96-4843-B3A9-C0E8483A1B92}" srcOrd="1" destOrd="0" presId="urn:microsoft.com/office/officeart/2005/8/layout/hierarchy2"/>
    <dgm:cxn modelId="{DE0206E7-3B62-6F44-8682-056070A291B3}" srcId="{239C392E-B424-C94C-95D1-555398FBE268}" destId="{6E7FEB4A-1EA1-A145-99B0-23F52144B0C2}" srcOrd="0" destOrd="0" parTransId="{83BC6A7B-F35A-0A41-83F8-3FD49D46E834}" sibTransId="{FAB69DA0-290B-BA42-8F42-7AB73EFBD28E}"/>
    <dgm:cxn modelId="{C75E088D-948E-1D48-9C16-A42B70E7648A}" srcId="{BA3CB5D4-E9E5-1C4D-BE11-6F1C90896AB5}" destId="{239C392E-B424-C94C-95D1-555398FBE268}" srcOrd="0" destOrd="0" parTransId="{579917CC-346B-934D-969F-1FF68D1E3FBA}" sibTransId="{D4DA609C-C4A1-ED4E-8625-16F209A24326}"/>
    <dgm:cxn modelId="{B6299E5C-C60D-604E-8FD3-06A67B6D578E}" type="presOf" srcId="{83BC6A7B-F35A-0A41-83F8-3FD49D46E834}" destId="{4BED73F7-657C-E04C-802E-092EA8D4AD6F}" srcOrd="0" destOrd="0" presId="urn:microsoft.com/office/officeart/2005/8/layout/hierarchy2"/>
    <dgm:cxn modelId="{62ACECE7-884B-D64B-AF85-CB628CA56761}" type="presOf" srcId="{F0B2148F-54E1-994B-AC2D-81AD5DCE3418}" destId="{D8CB741C-9E57-CB44-8809-CEBB812FF902}" srcOrd="0" destOrd="0" presId="urn:microsoft.com/office/officeart/2005/8/layout/hierarchy2"/>
    <dgm:cxn modelId="{0145BADF-E852-BF4C-BCA1-A9864075BCC8}" type="presOf" srcId="{A16693D8-E26F-B64C-94CF-410371BC5DB5}" destId="{E6086C4C-B091-7B46-ACA1-FF85AC42DB80}" srcOrd="0" destOrd="0" presId="urn:microsoft.com/office/officeart/2005/8/layout/hierarchy2"/>
    <dgm:cxn modelId="{52B89AB6-A519-C74E-9E20-F63359565CB6}" type="presOf" srcId="{B3213658-8CFC-404B-AD62-DE2A1E314797}" destId="{0B04277E-2CA8-4147-BCED-AD8522281B8A}" srcOrd="0" destOrd="0" presId="urn:microsoft.com/office/officeart/2005/8/layout/hierarchy2"/>
    <dgm:cxn modelId="{1796686B-E8A2-7A45-8010-73EC551365FA}" type="presOf" srcId="{4FC69491-D0DA-F845-A77E-49B277CB9CE2}" destId="{DB3677BF-D2BC-1B44-87C0-9B5CF8D750EB}" srcOrd="0" destOrd="0" presId="urn:microsoft.com/office/officeart/2005/8/layout/hierarchy2"/>
    <dgm:cxn modelId="{1157F7B4-2D26-1744-9E5C-B916766397A4}" srcId="{6E7FEB4A-1EA1-A145-99B0-23F52144B0C2}" destId="{F0B2148F-54E1-994B-AC2D-81AD5DCE3418}" srcOrd="1" destOrd="0" parTransId="{6D69FCC7-D858-7246-8B63-2A24105DBF4E}" sibTransId="{1F635FEB-57EA-6E41-9527-F70FD82C15F6}"/>
    <dgm:cxn modelId="{93D31BEE-7025-8D4D-AFF2-3CD735489B9C}" srcId="{6E7FEB4A-1EA1-A145-99B0-23F52144B0C2}" destId="{A16693D8-E26F-B64C-94CF-410371BC5DB5}" srcOrd="0" destOrd="0" parTransId="{B3213658-8CFC-404B-AD62-DE2A1E314797}" sibTransId="{BB3DE092-4CCD-9541-8A54-493DDC8FAACA}"/>
    <dgm:cxn modelId="{233F5A8C-038B-FD49-85B1-E1075FDFE358}" type="presOf" srcId="{BA3CB5D4-E9E5-1C4D-BE11-6F1C90896AB5}" destId="{16E3B51B-2FA0-BE42-A3C6-C8B435FC0959}" srcOrd="0" destOrd="0" presId="urn:microsoft.com/office/officeart/2005/8/layout/hierarchy2"/>
    <dgm:cxn modelId="{837B19F0-3568-2343-B46C-49F0CDEF07FC}" type="presOf" srcId="{6D69FCC7-D858-7246-8B63-2A24105DBF4E}" destId="{B9D3E9DE-A890-3E47-A910-CD9C41DF0C00}" srcOrd="1" destOrd="0" presId="urn:microsoft.com/office/officeart/2005/8/layout/hierarchy2"/>
    <dgm:cxn modelId="{9AA67F4A-14B2-9643-9F4A-0A2F4263378A}" type="presOf" srcId="{B3213658-8CFC-404B-AD62-DE2A1E314797}" destId="{DDB46960-A73E-4C4F-9BBB-777F74BC7ADD}" srcOrd="1" destOrd="0" presId="urn:microsoft.com/office/officeart/2005/8/layout/hierarchy2"/>
    <dgm:cxn modelId="{6E68A3CD-9CCE-9B45-A008-21678A0AA1C2}" type="presOf" srcId="{239C392E-B424-C94C-95D1-555398FBE268}" destId="{BEE3A41E-B80E-3148-A286-200CEAD7C0EC}" srcOrd="0" destOrd="0" presId="urn:microsoft.com/office/officeart/2005/8/layout/hierarchy2"/>
    <dgm:cxn modelId="{BCD8D62C-5F9D-8442-B7E7-1C51F9961120}" type="presOf" srcId="{497BF1F4-95A1-1745-8CD4-817678EAC09C}" destId="{4FFF767C-948B-B14E-92F2-DF477050DBA3}" srcOrd="1" destOrd="0" presId="urn:microsoft.com/office/officeart/2005/8/layout/hierarchy2"/>
    <dgm:cxn modelId="{1D8948CB-EB2D-FF42-A59E-818F223D1CED}" srcId="{239C392E-B424-C94C-95D1-555398FBE268}" destId="{4FC69491-D0DA-F845-A77E-49B277CB9CE2}" srcOrd="1" destOrd="0" parTransId="{497BF1F4-95A1-1745-8CD4-817678EAC09C}" sibTransId="{154FDD6C-C686-3B42-A674-7A8BA0D8847B}"/>
    <dgm:cxn modelId="{421CBB43-A9CA-724C-8D69-67820578B647}" type="presParOf" srcId="{16E3B51B-2FA0-BE42-A3C6-C8B435FC0959}" destId="{8A876ACF-9D9A-7A47-ACED-A802CF10A4B4}" srcOrd="0" destOrd="0" presId="urn:microsoft.com/office/officeart/2005/8/layout/hierarchy2"/>
    <dgm:cxn modelId="{2F8C9B80-F29D-EE46-8CF4-0C2E0C61508B}" type="presParOf" srcId="{8A876ACF-9D9A-7A47-ACED-A802CF10A4B4}" destId="{BEE3A41E-B80E-3148-A286-200CEAD7C0EC}" srcOrd="0" destOrd="0" presId="urn:microsoft.com/office/officeart/2005/8/layout/hierarchy2"/>
    <dgm:cxn modelId="{956258D6-FDD0-1346-BA1A-DB2A207F2B9F}" type="presParOf" srcId="{8A876ACF-9D9A-7A47-ACED-A802CF10A4B4}" destId="{28435072-C5EA-9647-A165-6C3FFBB9F57A}" srcOrd="1" destOrd="0" presId="urn:microsoft.com/office/officeart/2005/8/layout/hierarchy2"/>
    <dgm:cxn modelId="{98F4EE0A-A4E6-8F4F-B0EB-F41D261C3CD4}" type="presParOf" srcId="{28435072-C5EA-9647-A165-6C3FFBB9F57A}" destId="{4BED73F7-657C-E04C-802E-092EA8D4AD6F}" srcOrd="0" destOrd="0" presId="urn:microsoft.com/office/officeart/2005/8/layout/hierarchy2"/>
    <dgm:cxn modelId="{D8B2A13F-9045-A149-A54E-8E54ED726B31}" type="presParOf" srcId="{4BED73F7-657C-E04C-802E-092EA8D4AD6F}" destId="{4E33F8B1-5A96-4843-B3A9-C0E8483A1B92}" srcOrd="0" destOrd="0" presId="urn:microsoft.com/office/officeart/2005/8/layout/hierarchy2"/>
    <dgm:cxn modelId="{184E598F-657A-904E-BDE3-0CF04F355A81}" type="presParOf" srcId="{28435072-C5EA-9647-A165-6C3FFBB9F57A}" destId="{FF3BFA86-C4FE-3547-B1A0-DD2986FFBD86}" srcOrd="1" destOrd="0" presId="urn:microsoft.com/office/officeart/2005/8/layout/hierarchy2"/>
    <dgm:cxn modelId="{9DB8CC09-8796-7F44-9ADA-123EAD4E9B36}" type="presParOf" srcId="{FF3BFA86-C4FE-3547-B1A0-DD2986FFBD86}" destId="{9652F51B-A18F-1C45-88A9-D2DFDD67DEB1}" srcOrd="0" destOrd="0" presId="urn:microsoft.com/office/officeart/2005/8/layout/hierarchy2"/>
    <dgm:cxn modelId="{D6A51C50-BA0D-2F45-9E86-8EBAEE45CE94}" type="presParOf" srcId="{FF3BFA86-C4FE-3547-B1A0-DD2986FFBD86}" destId="{58ADDD25-1637-FD4F-80B9-DA78B005A708}" srcOrd="1" destOrd="0" presId="urn:microsoft.com/office/officeart/2005/8/layout/hierarchy2"/>
    <dgm:cxn modelId="{10CA5785-FA44-5C49-A9B8-03013134562C}" type="presParOf" srcId="{58ADDD25-1637-FD4F-80B9-DA78B005A708}" destId="{0B04277E-2CA8-4147-BCED-AD8522281B8A}" srcOrd="0" destOrd="0" presId="urn:microsoft.com/office/officeart/2005/8/layout/hierarchy2"/>
    <dgm:cxn modelId="{3F2C59BA-7BFF-AA4B-A531-F8AE6B892FF0}" type="presParOf" srcId="{0B04277E-2CA8-4147-BCED-AD8522281B8A}" destId="{DDB46960-A73E-4C4F-9BBB-777F74BC7ADD}" srcOrd="0" destOrd="0" presId="urn:microsoft.com/office/officeart/2005/8/layout/hierarchy2"/>
    <dgm:cxn modelId="{AAC3F448-9303-F34A-AEC3-2F30609549F1}" type="presParOf" srcId="{58ADDD25-1637-FD4F-80B9-DA78B005A708}" destId="{B1EB4D6C-17CE-7945-9E97-30433F651130}" srcOrd="1" destOrd="0" presId="urn:microsoft.com/office/officeart/2005/8/layout/hierarchy2"/>
    <dgm:cxn modelId="{7A5C47B5-128B-CF43-AE2E-685390B00F0F}" type="presParOf" srcId="{B1EB4D6C-17CE-7945-9E97-30433F651130}" destId="{E6086C4C-B091-7B46-ACA1-FF85AC42DB80}" srcOrd="0" destOrd="0" presId="urn:microsoft.com/office/officeart/2005/8/layout/hierarchy2"/>
    <dgm:cxn modelId="{17AA4D27-25C8-2042-AF1C-AD39A601564F}" type="presParOf" srcId="{B1EB4D6C-17CE-7945-9E97-30433F651130}" destId="{1C6C4ECB-7DFF-6B4A-8995-60A84DE9B836}" srcOrd="1" destOrd="0" presId="urn:microsoft.com/office/officeart/2005/8/layout/hierarchy2"/>
    <dgm:cxn modelId="{54170A6C-0E02-E34E-B778-70B536E7325A}" type="presParOf" srcId="{58ADDD25-1637-FD4F-80B9-DA78B005A708}" destId="{73419F20-DD96-2049-827D-8445851B5C11}" srcOrd="2" destOrd="0" presId="urn:microsoft.com/office/officeart/2005/8/layout/hierarchy2"/>
    <dgm:cxn modelId="{404281B1-4DC3-1345-880F-046BDBC55376}" type="presParOf" srcId="{73419F20-DD96-2049-827D-8445851B5C11}" destId="{B9D3E9DE-A890-3E47-A910-CD9C41DF0C00}" srcOrd="0" destOrd="0" presId="urn:microsoft.com/office/officeart/2005/8/layout/hierarchy2"/>
    <dgm:cxn modelId="{99AFEC0E-37EC-E94D-9397-0908F2F34D53}" type="presParOf" srcId="{58ADDD25-1637-FD4F-80B9-DA78B005A708}" destId="{431BA035-C608-CE44-9B9C-68BA8A9BE9BE}" srcOrd="3" destOrd="0" presId="urn:microsoft.com/office/officeart/2005/8/layout/hierarchy2"/>
    <dgm:cxn modelId="{6D1A3BF5-EB07-4849-BAED-EFB25E289DA6}" type="presParOf" srcId="{431BA035-C608-CE44-9B9C-68BA8A9BE9BE}" destId="{D8CB741C-9E57-CB44-8809-CEBB812FF902}" srcOrd="0" destOrd="0" presId="urn:microsoft.com/office/officeart/2005/8/layout/hierarchy2"/>
    <dgm:cxn modelId="{3B1AB387-9D8B-264C-A8C6-D58EBD853739}" type="presParOf" srcId="{431BA035-C608-CE44-9B9C-68BA8A9BE9BE}" destId="{35EFD4E8-D517-1D4C-B8DA-9E7B435EC9BA}" srcOrd="1" destOrd="0" presId="urn:microsoft.com/office/officeart/2005/8/layout/hierarchy2"/>
    <dgm:cxn modelId="{9D0D838F-331F-4548-B668-BF139A4BA7BD}" type="presParOf" srcId="{28435072-C5EA-9647-A165-6C3FFBB9F57A}" destId="{07918292-16E3-1C4D-A22B-03E0E0E2B1CA}" srcOrd="2" destOrd="0" presId="urn:microsoft.com/office/officeart/2005/8/layout/hierarchy2"/>
    <dgm:cxn modelId="{BA5A3FF8-8B33-8A4D-9356-62ECDCF2FA60}" type="presParOf" srcId="{07918292-16E3-1C4D-A22B-03E0E0E2B1CA}" destId="{4FFF767C-948B-B14E-92F2-DF477050DBA3}" srcOrd="0" destOrd="0" presId="urn:microsoft.com/office/officeart/2005/8/layout/hierarchy2"/>
    <dgm:cxn modelId="{3C2B60CF-9E8C-7247-9142-072D9AF557F6}" type="presParOf" srcId="{28435072-C5EA-9647-A165-6C3FFBB9F57A}" destId="{F137C2CA-A2FF-8940-9D46-AEA9ED230B3E}" srcOrd="3" destOrd="0" presId="urn:microsoft.com/office/officeart/2005/8/layout/hierarchy2"/>
    <dgm:cxn modelId="{54F2A911-63E3-3345-B82A-891D98327A00}" type="presParOf" srcId="{F137C2CA-A2FF-8940-9D46-AEA9ED230B3E}" destId="{DB3677BF-D2BC-1B44-87C0-9B5CF8D750EB}" srcOrd="0" destOrd="0" presId="urn:microsoft.com/office/officeart/2005/8/layout/hierarchy2"/>
    <dgm:cxn modelId="{89506B74-4CB3-5446-A8D2-64DE598671AD}" type="presParOf" srcId="{F137C2CA-A2FF-8940-9D46-AEA9ED230B3E}" destId="{871D49C9-E5FB-4342-84F7-03EE98222971}"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E3A41E-B80E-3148-A286-200CEAD7C0EC}">
      <dsp:nvSpPr>
        <dsp:cNvPr id="0" name=""/>
        <dsp:cNvSpPr/>
      </dsp:nvSpPr>
      <dsp:spPr>
        <a:xfrm>
          <a:off x="8251" y="1761760"/>
          <a:ext cx="2241913" cy="1120956"/>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l" defTabSz="889000">
            <a:lnSpc>
              <a:spcPct val="90000"/>
            </a:lnSpc>
            <a:spcBef>
              <a:spcPct val="0"/>
            </a:spcBef>
            <a:spcAft>
              <a:spcPct val="35000"/>
            </a:spcAft>
          </a:pPr>
          <a:r>
            <a:rPr lang="en-US" altLang="en-US" sz="2000" kern="1200" dirty="0" smtClean="0">
              <a:latin typeface="Times New Roman" panose="02020603050405020304" pitchFamily="18" charset="0"/>
              <a:ea typeface="SimSun" charset="-122"/>
              <a:cs typeface="Times New Roman" panose="02020603050405020304" pitchFamily="18" charset="0"/>
            </a:rPr>
            <a:t>Would you like to pay for green power?</a:t>
          </a:r>
          <a:endParaRPr lang="zh-CN" altLang="en-US" sz="2000" kern="1200" dirty="0">
            <a:latin typeface="Times New Roman" panose="02020603050405020304" pitchFamily="18" charset="0"/>
            <a:ea typeface="SimSun" charset="-122"/>
            <a:cs typeface="Times New Roman" panose="02020603050405020304" pitchFamily="18" charset="0"/>
          </a:endParaRPr>
        </a:p>
      </dsp:txBody>
      <dsp:txXfrm>
        <a:off x="41083" y="1794592"/>
        <a:ext cx="2176249" cy="1055292"/>
      </dsp:txXfrm>
    </dsp:sp>
    <dsp:sp modelId="{4BED73F7-657C-E04C-802E-092EA8D4AD6F}">
      <dsp:nvSpPr>
        <dsp:cNvPr id="0" name=""/>
        <dsp:cNvSpPr/>
      </dsp:nvSpPr>
      <dsp:spPr>
        <a:xfrm rot="18800377">
          <a:off x="2043835" y="1818861"/>
          <a:ext cx="1315543" cy="49960"/>
        </a:xfrm>
        <a:custGeom>
          <a:avLst/>
          <a:gdLst/>
          <a:ahLst/>
          <a:cxnLst/>
          <a:rect l="0" t="0" r="0" b="0"/>
          <a:pathLst>
            <a:path>
              <a:moveTo>
                <a:pt x="0" y="24980"/>
              </a:moveTo>
              <a:lnTo>
                <a:pt x="1315543" y="2498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zh-CN" altLang="en-US" sz="2000" kern="1200">
            <a:latin typeface="Times New Roman" panose="02020603050405020304" pitchFamily="18" charset="0"/>
            <a:ea typeface="SimSun" charset="-122"/>
            <a:cs typeface="Times New Roman" panose="02020603050405020304" pitchFamily="18" charset="0"/>
          </a:endParaRPr>
        </a:p>
      </dsp:txBody>
      <dsp:txXfrm>
        <a:off x="2668718" y="1810953"/>
        <a:ext cx="65777" cy="65777"/>
      </dsp:txXfrm>
    </dsp:sp>
    <dsp:sp modelId="{9652F51B-A18F-1C45-88A9-D2DFDD67DEB1}">
      <dsp:nvSpPr>
        <dsp:cNvPr id="0" name=""/>
        <dsp:cNvSpPr/>
      </dsp:nvSpPr>
      <dsp:spPr>
        <a:xfrm>
          <a:off x="3153050" y="772689"/>
          <a:ext cx="2241913" cy="1185512"/>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l" defTabSz="889000">
            <a:lnSpc>
              <a:spcPct val="90000"/>
            </a:lnSpc>
            <a:spcBef>
              <a:spcPct val="0"/>
            </a:spcBef>
            <a:spcAft>
              <a:spcPct val="35000"/>
            </a:spcAft>
          </a:pPr>
          <a:r>
            <a:rPr lang="en-US" altLang="zh-CN" sz="2000" kern="1200" dirty="0" smtClean="0">
              <a:latin typeface="Times New Roman" panose="02020603050405020304" pitchFamily="18" charset="0"/>
              <a:ea typeface="SimSun" charset="-122"/>
              <a:cs typeface="Times New Roman" panose="02020603050405020304" pitchFamily="18" charset="0"/>
            </a:rPr>
            <a:t>Will you pay X cents more per </a:t>
          </a:r>
          <a:r>
            <a:rPr lang="en-US" altLang="zh-CN" sz="2000" kern="1200" dirty="0" err="1" smtClean="0">
              <a:latin typeface="Times New Roman" panose="02020603050405020304" pitchFamily="18" charset="0"/>
              <a:ea typeface="SimSun" charset="-122"/>
              <a:cs typeface="Times New Roman" panose="02020603050405020304" pitchFamily="18" charset="0"/>
            </a:rPr>
            <a:t>KW.h</a:t>
          </a:r>
          <a:r>
            <a:rPr lang="en-US" altLang="zh-CN" sz="2000" kern="1200" dirty="0" smtClean="0">
              <a:latin typeface="Times New Roman" panose="02020603050405020304" pitchFamily="18" charset="0"/>
              <a:ea typeface="SimSun" charset="-122"/>
              <a:cs typeface="Times New Roman" panose="02020603050405020304" pitchFamily="18" charset="0"/>
            </a:rPr>
            <a:t> for green power</a:t>
          </a:r>
          <a:r>
            <a:rPr lang="zh-CN" sz="2000" kern="1200" dirty="0" smtClean="0">
              <a:latin typeface="Times New Roman" panose="02020603050405020304" pitchFamily="18" charset="0"/>
              <a:ea typeface="SimSun" charset="-122"/>
              <a:cs typeface="Times New Roman" panose="02020603050405020304" pitchFamily="18" charset="0"/>
            </a:rPr>
            <a:t>？</a:t>
          </a:r>
          <a:endParaRPr lang="zh-CN" altLang="en-US" sz="2000" kern="1200" dirty="0">
            <a:latin typeface="Times New Roman" panose="02020603050405020304" pitchFamily="18" charset="0"/>
            <a:ea typeface="SimSun" charset="-122"/>
            <a:cs typeface="Times New Roman" panose="02020603050405020304" pitchFamily="18" charset="0"/>
          </a:endParaRPr>
        </a:p>
      </dsp:txBody>
      <dsp:txXfrm>
        <a:off x="3187772" y="807411"/>
        <a:ext cx="2172469" cy="1116068"/>
      </dsp:txXfrm>
    </dsp:sp>
    <dsp:sp modelId="{0B04277E-2CA8-4147-BCED-AD8522281B8A}">
      <dsp:nvSpPr>
        <dsp:cNvPr id="0" name=""/>
        <dsp:cNvSpPr/>
      </dsp:nvSpPr>
      <dsp:spPr>
        <a:xfrm rot="18989133">
          <a:off x="5237041" y="944774"/>
          <a:ext cx="1149365" cy="49960"/>
        </a:xfrm>
        <a:custGeom>
          <a:avLst/>
          <a:gdLst/>
          <a:ahLst/>
          <a:cxnLst/>
          <a:rect l="0" t="0" r="0" b="0"/>
          <a:pathLst>
            <a:path>
              <a:moveTo>
                <a:pt x="0" y="24980"/>
              </a:moveTo>
              <a:lnTo>
                <a:pt x="1149365" y="24980"/>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zh-CN" altLang="en-US" sz="2000" kern="1200">
            <a:latin typeface="Times New Roman" panose="02020603050405020304" pitchFamily="18" charset="0"/>
            <a:ea typeface="SimSun" charset="-122"/>
            <a:cs typeface="Times New Roman" panose="02020603050405020304" pitchFamily="18" charset="0"/>
          </a:endParaRPr>
        </a:p>
      </dsp:txBody>
      <dsp:txXfrm>
        <a:off x="5782989" y="941021"/>
        <a:ext cx="57468" cy="57468"/>
      </dsp:txXfrm>
    </dsp:sp>
    <dsp:sp modelId="{E6086C4C-B091-7B46-ACA1-FF85AC42DB80}">
      <dsp:nvSpPr>
        <dsp:cNvPr id="0" name=""/>
        <dsp:cNvSpPr/>
      </dsp:nvSpPr>
      <dsp:spPr>
        <a:xfrm>
          <a:off x="6228484" y="0"/>
          <a:ext cx="2088140" cy="1148128"/>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l" defTabSz="889000">
            <a:lnSpc>
              <a:spcPct val="90000"/>
            </a:lnSpc>
            <a:spcBef>
              <a:spcPct val="0"/>
            </a:spcBef>
            <a:spcAft>
              <a:spcPct val="35000"/>
            </a:spcAft>
          </a:pPr>
          <a:r>
            <a:rPr lang="en-US" altLang="zh-CN" sz="2000" kern="1200" dirty="0" smtClean="0">
              <a:latin typeface="Times New Roman" panose="02020603050405020304" pitchFamily="18" charset="0"/>
              <a:ea typeface="SimSun" charset="-122"/>
              <a:cs typeface="Times New Roman" panose="02020603050405020304" pitchFamily="18" charset="0"/>
            </a:rPr>
            <a:t>Will you pay (X+0.02) more cents per </a:t>
          </a:r>
          <a:r>
            <a:rPr lang="en-US" altLang="zh-CN" sz="2000" kern="1200" dirty="0" err="1" smtClean="0">
              <a:latin typeface="Times New Roman" panose="02020603050405020304" pitchFamily="18" charset="0"/>
              <a:ea typeface="SimSun" charset="-122"/>
              <a:cs typeface="Times New Roman" panose="02020603050405020304" pitchFamily="18" charset="0"/>
            </a:rPr>
            <a:t>KW.h</a:t>
          </a:r>
          <a:r>
            <a:rPr lang="en-US" altLang="zh-CN" sz="2000" kern="1200" dirty="0" smtClean="0">
              <a:latin typeface="Times New Roman" panose="02020603050405020304" pitchFamily="18" charset="0"/>
              <a:ea typeface="SimSun" charset="-122"/>
              <a:cs typeface="Times New Roman" panose="02020603050405020304" pitchFamily="18" charset="0"/>
            </a:rPr>
            <a:t> for green power</a:t>
          </a:r>
          <a:r>
            <a:rPr lang="zh-CN" sz="2000" kern="1200" dirty="0" smtClean="0">
              <a:latin typeface="Times New Roman" panose="02020603050405020304" pitchFamily="18" charset="0"/>
              <a:ea typeface="SimSun" charset="-122"/>
              <a:cs typeface="Times New Roman" panose="02020603050405020304" pitchFamily="18" charset="0"/>
            </a:rPr>
            <a:t>？</a:t>
          </a:r>
          <a:endParaRPr lang="zh-CN" altLang="en-US" sz="2000" kern="1200" dirty="0">
            <a:latin typeface="Times New Roman" panose="02020603050405020304" pitchFamily="18" charset="0"/>
            <a:ea typeface="SimSun" charset="-122"/>
            <a:cs typeface="Times New Roman" panose="02020603050405020304" pitchFamily="18" charset="0"/>
          </a:endParaRPr>
        </a:p>
      </dsp:txBody>
      <dsp:txXfrm>
        <a:off x="6262112" y="33628"/>
        <a:ext cx="2020884" cy="1080872"/>
      </dsp:txXfrm>
    </dsp:sp>
    <dsp:sp modelId="{73419F20-DD96-2049-827D-8445851B5C11}">
      <dsp:nvSpPr>
        <dsp:cNvPr id="0" name=""/>
        <dsp:cNvSpPr/>
      </dsp:nvSpPr>
      <dsp:spPr>
        <a:xfrm rot="2454870">
          <a:off x="5255688" y="1713822"/>
          <a:ext cx="1140139" cy="49960"/>
        </a:xfrm>
        <a:custGeom>
          <a:avLst/>
          <a:gdLst/>
          <a:ahLst/>
          <a:cxnLst/>
          <a:rect l="0" t="0" r="0" b="0"/>
          <a:pathLst>
            <a:path>
              <a:moveTo>
                <a:pt x="0" y="24980"/>
              </a:moveTo>
              <a:lnTo>
                <a:pt x="1140139" y="24980"/>
              </a:lnTo>
            </a:path>
          </a:pathLst>
        </a:custGeom>
        <a:noFill/>
        <a:ln w="25400" cap="flat" cmpd="sng" algn="ctr">
          <a:solidFill>
            <a:schemeClr val="dk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zh-CN" altLang="en-US" sz="2000" kern="1200">
            <a:latin typeface="Times New Roman" panose="02020603050405020304" pitchFamily="18" charset="0"/>
            <a:ea typeface="SimSun" charset="-122"/>
            <a:cs typeface="Times New Roman" panose="02020603050405020304" pitchFamily="18" charset="0"/>
          </a:endParaRPr>
        </a:p>
      </dsp:txBody>
      <dsp:txXfrm>
        <a:off x="5797254" y="1710299"/>
        <a:ext cx="57006" cy="57006"/>
      </dsp:txXfrm>
    </dsp:sp>
    <dsp:sp modelId="{D8CB741C-9E57-CB44-8809-CEBB812FF902}">
      <dsp:nvSpPr>
        <dsp:cNvPr id="0" name=""/>
        <dsp:cNvSpPr/>
      </dsp:nvSpPr>
      <dsp:spPr>
        <a:xfrm>
          <a:off x="6256553" y="1571662"/>
          <a:ext cx="2055139" cy="1080994"/>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l" defTabSz="889000">
            <a:lnSpc>
              <a:spcPct val="90000"/>
            </a:lnSpc>
            <a:spcBef>
              <a:spcPct val="0"/>
            </a:spcBef>
            <a:spcAft>
              <a:spcPct val="35000"/>
            </a:spcAft>
          </a:pPr>
          <a:r>
            <a:rPr lang="en-US" altLang="zh-CN" sz="2000" kern="1200" dirty="0" smtClean="0">
              <a:latin typeface="Times New Roman" panose="02020603050405020304" pitchFamily="18" charset="0"/>
              <a:ea typeface="SimSun" charset="-122"/>
              <a:cs typeface="Times New Roman" panose="02020603050405020304" pitchFamily="18" charset="0"/>
            </a:rPr>
            <a:t>Will you pay (X-0.02) more cents per </a:t>
          </a:r>
          <a:r>
            <a:rPr lang="en-US" altLang="zh-CN" sz="2000" kern="1200" dirty="0" err="1" smtClean="0">
              <a:latin typeface="Times New Roman" panose="02020603050405020304" pitchFamily="18" charset="0"/>
              <a:ea typeface="SimSun" charset="-122"/>
              <a:cs typeface="Times New Roman" panose="02020603050405020304" pitchFamily="18" charset="0"/>
            </a:rPr>
            <a:t>KW.h</a:t>
          </a:r>
          <a:r>
            <a:rPr lang="en-US" altLang="zh-CN" sz="2000" kern="1200" dirty="0" smtClean="0">
              <a:latin typeface="Times New Roman" panose="02020603050405020304" pitchFamily="18" charset="0"/>
              <a:ea typeface="SimSun" charset="-122"/>
              <a:cs typeface="Times New Roman" panose="02020603050405020304" pitchFamily="18" charset="0"/>
            </a:rPr>
            <a:t> for green power</a:t>
          </a:r>
          <a:r>
            <a:rPr lang="zh-CN" sz="2000" kern="1200" dirty="0" smtClean="0">
              <a:latin typeface="Times New Roman" panose="02020603050405020304" pitchFamily="18" charset="0"/>
              <a:ea typeface="SimSun" charset="-122"/>
              <a:cs typeface="Times New Roman" panose="02020603050405020304" pitchFamily="18" charset="0"/>
            </a:rPr>
            <a:t>？</a:t>
          </a:r>
          <a:endParaRPr lang="zh-CN" altLang="en-US" sz="2000" kern="1200" dirty="0">
            <a:latin typeface="Times New Roman" panose="02020603050405020304" pitchFamily="18" charset="0"/>
            <a:ea typeface="SimSun" charset="-122"/>
            <a:cs typeface="Times New Roman" panose="02020603050405020304" pitchFamily="18" charset="0"/>
          </a:endParaRPr>
        </a:p>
      </dsp:txBody>
      <dsp:txXfrm>
        <a:off x="6288214" y="1603323"/>
        <a:ext cx="1991817" cy="1017672"/>
      </dsp:txXfrm>
    </dsp:sp>
    <dsp:sp modelId="{07918292-16E3-1C4D-A22B-03E0E0E2B1CA}">
      <dsp:nvSpPr>
        <dsp:cNvPr id="0" name=""/>
        <dsp:cNvSpPr/>
      </dsp:nvSpPr>
      <dsp:spPr>
        <a:xfrm rot="2809754">
          <a:off x="2041772" y="2778487"/>
          <a:ext cx="1319670" cy="49960"/>
        </a:xfrm>
        <a:custGeom>
          <a:avLst/>
          <a:gdLst/>
          <a:ahLst/>
          <a:cxnLst/>
          <a:rect l="0" t="0" r="0" b="0"/>
          <a:pathLst>
            <a:path>
              <a:moveTo>
                <a:pt x="0" y="24980"/>
              </a:moveTo>
              <a:lnTo>
                <a:pt x="1319670" y="24980"/>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zh-CN" altLang="en-US" sz="2000" kern="1200">
            <a:latin typeface="Times New Roman" panose="02020603050405020304" pitchFamily="18" charset="0"/>
            <a:ea typeface="SimSun" charset="-122"/>
            <a:cs typeface="Times New Roman" panose="02020603050405020304" pitchFamily="18" charset="0"/>
          </a:endParaRPr>
        </a:p>
      </dsp:txBody>
      <dsp:txXfrm>
        <a:off x="2668615" y="2770476"/>
        <a:ext cx="65983" cy="65983"/>
      </dsp:txXfrm>
    </dsp:sp>
    <dsp:sp modelId="{DB3677BF-D2BC-1B44-87C0-9B5CF8D750EB}">
      <dsp:nvSpPr>
        <dsp:cNvPr id="0" name=""/>
        <dsp:cNvSpPr/>
      </dsp:nvSpPr>
      <dsp:spPr>
        <a:xfrm>
          <a:off x="3153050" y="2759394"/>
          <a:ext cx="2241913" cy="1050605"/>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l" defTabSz="889000">
            <a:lnSpc>
              <a:spcPct val="90000"/>
            </a:lnSpc>
            <a:spcBef>
              <a:spcPct val="0"/>
            </a:spcBef>
            <a:spcAft>
              <a:spcPct val="35000"/>
            </a:spcAft>
          </a:pPr>
          <a:r>
            <a:rPr lang="en-US" altLang="zh-CN" sz="2000" kern="1200" dirty="0" smtClean="0">
              <a:latin typeface="Times New Roman" panose="02020603050405020304" pitchFamily="18" charset="0"/>
              <a:ea typeface="SimSun" charset="-122"/>
              <a:cs typeface="Times New Roman" panose="02020603050405020304" pitchFamily="18" charset="0"/>
            </a:rPr>
            <a:t>Why would not you want to pay more for green power? </a:t>
          </a:r>
          <a:endParaRPr lang="zh-CN" altLang="en-US" sz="2000" kern="1200" dirty="0">
            <a:latin typeface="Times New Roman" panose="02020603050405020304" pitchFamily="18" charset="0"/>
            <a:ea typeface="SimSun" charset="-122"/>
            <a:cs typeface="Times New Roman" panose="02020603050405020304" pitchFamily="18" charset="0"/>
          </a:endParaRPr>
        </a:p>
      </dsp:txBody>
      <dsp:txXfrm>
        <a:off x="3183821" y="2790165"/>
        <a:ext cx="2180371" cy="98906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086B18-71CF-4007-8E9F-703D0958A22E}" type="datetimeFigureOut">
              <a:rPr lang="en-US" smtClean="0"/>
              <a:t>9/11/2017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2093FF8-4B8D-4A9D-AF1B-32DDBB695745}" type="slidenum">
              <a:rPr lang="en-US" smtClean="0"/>
              <a:t>‹#›</a:t>
            </a:fld>
            <a:endParaRPr lang="en-US"/>
          </a:p>
        </p:txBody>
      </p:sp>
    </p:spTree>
    <p:extLst>
      <p:ext uri="{BB962C8B-B14F-4D97-AF65-F5344CB8AC3E}">
        <p14:creationId xmlns:p14="http://schemas.microsoft.com/office/powerpoint/2010/main" val="3827262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baidu.com/link?url=04PCQZKI1TYCXHH10Zel1UdV6QU_oxVTBVD0AlrWcj2yDHdfqindYJ4iwYWyzfCwqFp9TuvjBuqYQ_BaZpNSphyfh4lu1pZPf4UlVF9f6cDi6Z_BI3kpRSfHbF__DRJDyiv-nR2VymWOycl5zIQmHq"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093FF8-4B8D-4A9D-AF1B-32DDBB695745}" type="slidenum">
              <a:rPr lang="en-US" smtClean="0"/>
              <a:t>1</a:t>
            </a:fld>
            <a:endParaRPr lang="en-US"/>
          </a:p>
        </p:txBody>
      </p:sp>
    </p:spTree>
    <p:extLst>
      <p:ext uri="{BB962C8B-B14F-4D97-AF65-F5344CB8AC3E}">
        <p14:creationId xmlns:p14="http://schemas.microsoft.com/office/powerpoint/2010/main" val="783474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2093FF8-4B8D-4A9D-AF1B-32DDBB695745}" type="slidenum">
              <a:rPr lang="en-US" smtClean="0"/>
              <a:t>2</a:t>
            </a:fld>
            <a:endParaRPr lang="en-US"/>
          </a:p>
        </p:txBody>
      </p:sp>
    </p:spTree>
    <p:extLst>
      <p:ext uri="{BB962C8B-B14F-4D97-AF65-F5344CB8AC3E}">
        <p14:creationId xmlns:p14="http://schemas.microsoft.com/office/powerpoint/2010/main" val="34107869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政策背景：电力市场市场化改革，增强竞争</a:t>
            </a:r>
            <a:endParaRPr lang="en-US" altLang="zh-CN" dirty="0" smtClean="0"/>
          </a:p>
          <a:p>
            <a:r>
              <a:rPr lang="zh-CN" altLang="en-US" dirty="0" smtClean="0"/>
              <a:t>在这样的市场情况下，绿色电力如何存活。并且补贴不足以满足绿色电力的高速发展</a:t>
            </a:r>
            <a:endParaRPr lang="en-US" altLang="zh-CN" dirty="0" smtClean="0"/>
          </a:p>
          <a:p>
            <a:r>
              <a:rPr lang="zh-CN" altLang="en-US" dirty="0" smtClean="0"/>
              <a:t>因此需要从市场支付意愿的角度去研究绿色电力存在的意义以及竞争力</a:t>
            </a:r>
            <a:endParaRPr lang="en-US" altLang="zh-CN" dirty="0" smtClean="0"/>
          </a:p>
        </p:txBody>
      </p:sp>
      <p:sp>
        <p:nvSpPr>
          <p:cNvPr id="4" name="灯片编号占位符 3"/>
          <p:cNvSpPr>
            <a:spLocks noGrp="1"/>
          </p:cNvSpPr>
          <p:nvPr>
            <p:ph type="sldNum" sz="quarter" idx="10"/>
          </p:nvPr>
        </p:nvSpPr>
        <p:spPr/>
        <p:txBody>
          <a:bodyPr/>
          <a:lstStyle/>
          <a:p>
            <a:fld id="{E2093FF8-4B8D-4A9D-AF1B-32DDBB695745}" type="slidenum">
              <a:rPr lang="en-US" smtClean="0"/>
              <a:t>3</a:t>
            </a:fld>
            <a:endParaRPr lang="en-US"/>
          </a:p>
        </p:txBody>
      </p:sp>
    </p:spTree>
    <p:extLst>
      <p:ext uri="{BB962C8B-B14F-4D97-AF65-F5344CB8AC3E}">
        <p14:creationId xmlns:p14="http://schemas.microsoft.com/office/powerpoint/2010/main" val="24123535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为了研究影响</a:t>
            </a:r>
            <a:r>
              <a:rPr lang="en-US" altLang="zh-CN" dirty="0" smtClean="0"/>
              <a:t>WTP</a:t>
            </a:r>
            <a:r>
              <a:rPr lang="zh-CN" altLang="en-US" dirty="0" smtClean="0"/>
              <a:t>的主要因素，前三个可以通过传统的问卷方式获得，但是国家能源结构、国家特征都需要更高的层次和角度去分析。</a:t>
            </a:r>
            <a:endParaRPr lang="en-US" altLang="zh-CN" dirty="0" smtClean="0"/>
          </a:p>
          <a:p>
            <a:r>
              <a:rPr lang="zh-CN" altLang="en-US" dirty="0" smtClean="0"/>
              <a:t>直接去各个国家进行问卷研究是不现实的，因此可以通过文献的</a:t>
            </a:r>
            <a:r>
              <a:rPr lang="en-US" altLang="zh-CN" dirty="0" smtClean="0"/>
              <a:t>meta-analysis</a:t>
            </a:r>
            <a:r>
              <a:rPr lang="zh-CN" altLang="en-US" dirty="0" smtClean="0"/>
              <a:t>进行分析。</a:t>
            </a:r>
            <a:endParaRPr lang="zh-CN" altLang="en-US" dirty="0"/>
          </a:p>
        </p:txBody>
      </p:sp>
      <p:sp>
        <p:nvSpPr>
          <p:cNvPr id="4" name="灯片编号占位符 3"/>
          <p:cNvSpPr>
            <a:spLocks noGrp="1"/>
          </p:cNvSpPr>
          <p:nvPr>
            <p:ph type="sldNum" sz="quarter" idx="10"/>
          </p:nvPr>
        </p:nvSpPr>
        <p:spPr/>
        <p:txBody>
          <a:bodyPr/>
          <a:lstStyle/>
          <a:p>
            <a:fld id="{E2093FF8-4B8D-4A9D-AF1B-32DDBB695745}" type="slidenum">
              <a:rPr lang="en-US" smtClean="0"/>
              <a:t>6</a:t>
            </a:fld>
            <a:endParaRPr lang="en-US"/>
          </a:p>
        </p:txBody>
      </p:sp>
    </p:spTree>
    <p:extLst>
      <p:ext uri="{BB962C8B-B14F-4D97-AF65-F5344CB8AC3E}">
        <p14:creationId xmlns:p14="http://schemas.microsoft.com/office/powerpoint/2010/main" val="42286687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中国普遍教育水平要低于欧美国家，并且环境意识不强，如果采用复杂的问卷可能会有不理解的问题，因此，我们采用了</a:t>
            </a:r>
            <a:r>
              <a:rPr lang="en-US" altLang="zh-CN" dirty="0" smtClean="0"/>
              <a:t>CVM</a:t>
            </a:r>
            <a:r>
              <a:rPr lang="zh-CN" altLang="en-US" dirty="0" smtClean="0"/>
              <a:t>中比较简单的</a:t>
            </a:r>
            <a:r>
              <a:rPr lang="en-US" altLang="zh-CN" dirty="0" smtClean="0"/>
              <a:t>single</a:t>
            </a:r>
            <a:r>
              <a:rPr lang="zh-CN" altLang="en-US" dirty="0" smtClean="0"/>
              <a:t>和</a:t>
            </a:r>
            <a:r>
              <a:rPr lang="en-US" altLang="zh-CN" dirty="0" smtClean="0"/>
              <a:t>double</a:t>
            </a:r>
            <a:r>
              <a:rPr lang="zh-CN" altLang="en-US" dirty="0" smtClean="0"/>
              <a:t>方法。</a:t>
            </a:r>
            <a:endParaRPr lang="zh-CN" altLang="en-US" dirty="0"/>
          </a:p>
        </p:txBody>
      </p:sp>
      <p:sp>
        <p:nvSpPr>
          <p:cNvPr id="4" name="灯片编号占位符 3"/>
          <p:cNvSpPr>
            <a:spLocks noGrp="1"/>
          </p:cNvSpPr>
          <p:nvPr>
            <p:ph type="sldNum" sz="quarter" idx="10"/>
          </p:nvPr>
        </p:nvSpPr>
        <p:spPr/>
        <p:txBody>
          <a:bodyPr/>
          <a:lstStyle/>
          <a:p>
            <a:fld id="{E2093FF8-4B8D-4A9D-AF1B-32DDBB695745}" type="slidenum">
              <a:rPr lang="en-US" smtClean="0"/>
              <a:t>7</a:t>
            </a:fld>
            <a:endParaRPr lang="en-US"/>
          </a:p>
        </p:txBody>
      </p:sp>
    </p:spTree>
    <p:extLst>
      <p:ext uri="{BB962C8B-B14F-4D97-AF65-F5344CB8AC3E}">
        <p14:creationId xmlns:p14="http://schemas.microsoft.com/office/powerpoint/2010/main" val="9055965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对于</a:t>
            </a:r>
            <a:r>
              <a:rPr lang="en-US" altLang="zh-CN" dirty="0" smtClean="0"/>
              <a:t>WTP</a:t>
            </a:r>
            <a:r>
              <a:rPr lang="zh-CN" altLang="en-US" dirty="0" smtClean="0"/>
              <a:t>的研究有很多，条件价值评估是目前最流行的方法，条件价值评估中离散条件价值评估可以分为单边界和双边界，单边界只问一次问题，效率较低 ，需要大量样本。</a:t>
            </a:r>
            <a:endParaRPr lang="en-US" altLang="zh-CN" dirty="0" smtClean="0"/>
          </a:p>
          <a:p>
            <a:r>
              <a:rPr lang="zh-CN" altLang="en-US" dirty="0" smtClean="0"/>
              <a:t>因此</a:t>
            </a:r>
            <a:r>
              <a:rPr lang="en-US" altLang="zh-CN" dirty="0" smtClean="0"/>
              <a:t>1991</a:t>
            </a:r>
            <a:r>
              <a:rPr lang="zh-CN" altLang="en-US" dirty="0" smtClean="0"/>
              <a:t>年出现了双边界，可以大大提升效率，减少样本量。但是双边界存在一些问题，主要是</a:t>
            </a:r>
            <a:r>
              <a:rPr lang="en-US" altLang="zh-CN" dirty="0" smtClean="0"/>
              <a:t>anchoring effect</a:t>
            </a:r>
            <a:r>
              <a:rPr lang="zh-CN" altLang="en-US" dirty="0" smtClean="0"/>
              <a:t>，这会导致</a:t>
            </a:r>
            <a:r>
              <a:rPr lang="en-US" altLang="zh-CN" dirty="0" smtClean="0"/>
              <a:t>WTP</a:t>
            </a:r>
            <a:r>
              <a:rPr lang="zh-CN" altLang="en-US" dirty="0" smtClean="0"/>
              <a:t>测算不准，可以通过</a:t>
            </a:r>
            <a:r>
              <a:rPr lang="en-US" altLang="zh-CN" dirty="0" err="1" smtClean="0"/>
              <a:t>Herriges</a:t>
            </a:r>
            <a:r>
              <a:rPr lang="en-US" altLang="zh-CN" dirty="0" smtClean="0"/>
              <a:t> and </a:t>
            </a:r>
            <a:r>
              <a:rPr lang="en-US" altLang="zh-CN" dirty="0" err="1" smtClean="0"/>
              <a:t>Shogren</a:t>
            </a:r>
            <a:r>
              <a:rPr lang="zh-CN" altLang="en-US" dirty="0" smtClean="0"/>
              <a:t>的修正模型去解决这个问题。</a:t>
            </a:r>
            <a:endParaRPr lang="zh-CN" altLang="en-US" dirty="0"/>
          </a:p>
        </p:txBody>
      </p:sp>
      <p:sp>
        <p:nvSpPr>
          <p:cNvPr id="4" name="灯片编号占位符 3"/>
          <p:cNvSpPr>
            <a:spLocks noGrp="1"/>
          </p:cNvSpPr>
          <p:nvPr>
            <p:ph type="sldNum" sz="quarter" idx="10"/>
          </p:nvPr>
        </p:nvSpPr>
        <p:spPr/>
        <p:txBody>
          <a:bodyPr/>
          <a:lstStyle/>
          <a:p>
            <a:fld id="{E2093FF8-4B8D-4A9D-AF1B-32DDBB695745}" type="slidenum">
              <a:rPr lang="en-US" smtClean="0"/>
              <a:t>8</a:t>
            </a:fld>
            <a:endParaRPr lang="en-US"/>
          </a:p>
        </p:txBody>
      </p:sp>
    </p:spTree>
    <p:extLst>
      <p:ext uri="{BB962C8B-B14F-4D97-AF65-F5344CB8AC3E}">
        <p14:creationId xmlns:p14="http://schemas.microsoft.com/office/powerpoint/2010/main" val="6040383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050" baseline="0" dirty="0" smtClean="0"/>
                  <a:t>首先，被访者先回答是否愿意支付，这里就会形成一个</a:t>
                </a:r>
                <a:r>
                  <a:rPr lang="en-US" altLang="zh-CN" sz="1050" baseline="0" dirty="0" smtClean="0"/>
                  <a:t>01</a:t>
                </a:r>
                <a:r>
                  <a:rPr lang="zh-CN" altLang="en-US" sz="1050" baseline="0" dirty="0" smtClean="0"/>
                  <a:t>问题，即是与否。这是本文的第一个模型</a:t>
                </a:r>
                <a:endParaRPr lang="en-US" altLang="zh-CN" sz="105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05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050" dirty="0" smtClean="0"/>
                  <a:t>其次，在回答是否之后，我们需要调查他的支付意愿，</a:t>
                </a:r>
                <a:r>
                  <a:rPr lang="zh-CN" altLang="en-US" sz="1050" baseline="0" dirty="0" smtClean="0"/>
                  <a:t>其次被访者面对</a:t>
                </a:r>
                <a:r>
                  <a:rPr lang="en-US" altLang="zh-CN" sz="1050" baseline="0" dirty="0" smtClean="0"/>
                  <a:t>bid price</a:t>
                </a:r>
                <a:r>
                  <a:rPr lang="zh-CN" altLang="en-US" sz="1050" baseline="0" dirty="0" smtClean="0"/>
                  <a:t>会有第二个选择。</a:t>
                </a:r>
                <a:endParaRPr lang="zh-CN" altLang="en-US" sz="105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050" dirty="0" smtClean="0"/>
                  <a:t>支付意愿收到各种因素影响，如收入，年龄，家庭构成，教育程度等</a:t>
                </a:r>
                <a:r>
                  <a:rPr lang="en-US" altLang="zh-CN" sz="1050" dirty="0" smtClean="0"/>
                  <a:t>X</a:t>
                </a:r>
                <a:r>
                  <a:rPr lang="zh-CN" altLang="en-US" sz="1050" dirty="0" smtClean="0"/>
                  <a:t>。因此如果对方接受报价，说明</a:t>
                </a:r>
                <a14:m>
                  <m:oMath xmlns:m="http://schemas.openxmlformats.org/officeDocument/2006/math">
                    <m:r>
                      <a:rPr lang="en-US" altLang="zh-CN" sz="1050" i="1" smtClean="0">
                        <a:latin typeface="Cambria Math" panose="02040503050406030204" pitchFamily="18" charset="0"/>
                      </a:rPr>
                      <m:t>𝜀</m:t>
                    </m:r>
                    <m:r>
                      <a:rPr lang="zh-CN" altLang="en-US" sz="1050" i="1" smtClean="0">
                        <a:latin typeface="Cambria Math" panose="02040503050406030204" pitchFamily="18" charset="0"/>
                      </a:rPr>
                      <m:t>的</m:t>
                    </m:r>
                  </m:oMath>
                </a14:m>
                <a:r>
                  <a:rPr lang="zh-CN" altLang="en-US" sz="1050" dirty="0" smtClean="0"/>
                  <a:t>范围可以通过以下式子表示，从而假定</a:t>
                </a:r>
                <a14:m>
                  <m:oMath xmlns:m="http://schemas.openxmlformats.org/officeDocument/2006/math">
                    <m:r>
                      <a:rPr lang="en-US" altLang="zh-CN" sz="1050" i="1" smtClean="0">
                        <a:latin typeface="Cambria Math" panose="02040503050406030204" pitchFamily="18" charset="0"/>
                      </a:rPr>
                      <m:t>𝜀</m:t>
                    </m:r>
                    <m:r>
                      <a:rPr lang="zh-CN" altLang="en-US" sz="1050" i="1" smtClean="0">
                        <a:latin typeface="Cambria Math" panose="02040503050406030204" pitchFamily="18" charset="0"/>
                      </a:rPr>
                      <m:t>服从</m:t>
                    </m:r>
                  </m:oMath>
                </a14:m>
                <a:r>
                  <a:rPr lang="zh-CN" altLang="en-US" sz="1050" dirty="0" smtClean="0"/>
                  <a:t>正态分布，可以通过极大似然的方法对</a:t>
                </a:r>
                <a:r>
                  <a:rPr lang="en-US" altLang="zh-CN" sz="1050" dirty="0" smtClean="0"/>
                  <a:t>beta</a:t>
                </a:r>
                <a:r>
                  <a:rPr lang="zh-CN" altLang="en-US" sz="1050" dirty="0" smtClean="0"/>
                  <a:t>进行估计</a:t>
                </a:r>
                <a:endParaRPr lang="en-US" altLang="zh-CN" sz="1050" dirty="0" smtClean="0"/>
              </a:p>
              <a:p>
                <a:r>
                  <a:rPr lang="en-US" altLang="zh-CN" sz="1050" dirty="0" smtClean="0"/>
                  <a:t>t</a:t>
                </a:r>
                <a:r>
                  <a:rPr lang="en-US" altLang="zh-CN" sz="1050" baseline="0" dirty="0" smtClean="0"/>
                  <a:t> </a:t>
                </a:r>
                <a:r>
                  <a:rPr lang="zh-CN" altLang="en-US" sz="1050" baseline="0" dirty="0" smtClean="0"/>
                  <a:t>是第一次问题和第二次问题（</a:t>
                </a:r>
                <a:r>
                  <a:rPr lang="en-US" altLang="zh-CN" sz="1050" baseline="0" dirty="0" smtClean="0"/>
                  <a:t>1,2</a:t>
                </a:r>
                <a:r>
                  <a:rPr lang="zh-CN" altLang="en-US" sz="1050" baseline="0" dirty="0" smtClean="0"/>
                  <a:t>）</a:t>
                </a:r>
                <a:endParaRPr lang="en-US" altLang="zh-CN" sz="1050" baseline="0" dirty="0" smtClean="0"/>
              </a:p>
              <a:p>
                <a:r>
                  <a:rPr lang="en-US" altLang="zh-CN" sz="1050" baseline="0" dirty="0" err="1" smtClean="0"/>
                  <a:t>i</a:t>
                </a:r>
                <a:r>
                  <a:rPr lang="en-US" altLang="zh-CN" sz="1050" baseline="0" dirty="0" smtClean="0"/>
                  <a:t> </a:t>
                </a:r>
                <a:r>
                  <a:rPr lang="zh-CN" altLang="en-US" sz="1050" baseline="0" dirty="0" smtClean="0"/>
                  <a:t>代表第</a:t>
                </a:r>
                <a:r>
                  <a:rPr lang="en-US" altLang="zh-CN" sz="1050" baseline="0" dirty="0" err="1" smtClean="0"/>
                  <a:t>i</a:t>
                </a:r>
                <a:r>
                  <a:rPr lang="zh-CN" altLang="en-US" sz="1050" baseline="0" dirty="0" smtClean="0"/>
                  <a:t>个被访者面对的问题</a:t>
                </a:r>
                <a:endParaRPr lang="en-US" altLang="zh-CN" sz="1050" baseline="0" dirty="0" smtClean="0"/>
              </a:p>
            </p:txBody>
          </p:sp>
        </mc:Choice>
        <mc:Fallback xmlns="">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smtClean="0"/>
                  <a:t>支付意愿收到各种因素影响，如收入，年龄，家庭构成，教育程度等</a:t>
                </a:r>
                <a:r>
                  <a:rPr lang="en-US" altLang="zh-CN" dirty="0" smtClean="0"/>
                  <a:t>X</a:t>
                </a:r>
                <a:r>
                  <a:rPr lang="zh-CN" altLang="en-US" dirty="0" smtClean="0"/>
                  <a:t>。因此如果对方接受报价，说明</a:t>
                </a:r>
                <a:r>
                  <a:rPr lang="en-US" altLang="zh-CN" sz="1200" i="0" smtClean="0">
                    <a:latin typeface="Cambria Math" panose="02040503050406030204" pitchFamily="18" charset="0"/>
                  </a:rPr>
                  <a:t>𝜀</a:t>
                </a:r>
                <a:r>
                  <a:rPr lang="zh-CN" altLang="en-US" sz="1200" i="0" smtClean="0">
                    <a:latin typeface="Cambria Math" panose="02040503050406030204" pitchFamily="18" charset="0"/>
                  </a:rPr>
                  <a:t>的</a:t>
                </a:r>
                <a:r>
                  <a:rPr lang="zh-CN" altLang="en-US" dirty="0" smtClean="0"/>
                  <a:t>范围可以通过以下式子表示，从而假定</a:t>
                </a:r>
                <a:r>
                  <a:rPr lang="en-US" altLang="zh-CN" sz="1200" i="0" smtClean="0">
                    <a:latin typeface="Cambria Math" panose="02040503050406030204" pitchFamily="18" charset="0"/>
                  </a:rPr>
                  <a:t>𝜀</a:t>
                </a:r>
                <a:r>
                  <a:rPr lang="zh-CN" altLang="en-US" sz="1200" i="0" smtClean="0">
                    <a:latin typeface="Cambria Math" panose="02040503050406030204" pitchFamily="18" charset="0"/>
                  </a:rPr>
                  <a:t>服从</a:t>
                </a:r>
                <a:r>
                  <a:rPr lang="zh-CN" altLang="en-US" dirty="0" smtClean="0"/>
                  <a:t>正态分布，可以通过极大似然的方法对</a:t>
                </a:r>
                <a:r>
                  <a:rPr lang="en-US" altLang="zh-CN" dirty="0" smtClean="0"/>
                  <a:t>beta</a:t>
                </a:r>
                <a:r>
                  <a:rPr lang="zh-CN" altLang="en-US" dirty="0" smtClean="0"/>
                  <a:t>进行估计</a:t>
                </a:r>
                <a:endParaRPr lang="en-US" altLang="zh-CN" dirty="0" smtClean="0"/>
              </a:p>
              <a:p>
                <a:r>
                  <a:rPr lang="en-US" altLang="zh-CN" dirty="0" smtClean="0"/>
                  <a:t>t</a:t>
                </a:r>
                <a:r>
                  <a:rPr lang="en-US" altLang="zh-CN" baseline="0" dirty="0" smtClean="0"/>
                  <a:t> </a:t>
                </a:r>
                <a:r>
                  <a:rPr lang="zh-CN" altLang="en-US" baseline="0" dirty="0" smtClean="0"/>
                  <a:t>是第一次问题和第二次</a:t>
                </a:r>
                <a:r>
                  <a:rPr lang="zh-CN" altLang="en-US" baseline="0" dirty="0" smtClean="0"/>
                  <a:t>问题（</a:t>
                </a:r>
                <a:r>
                  <a:rPr lang="en-US" altLang="zh-CN" baseline="0" dirty="0" smtClean="0"/>
                  <a:t>1,2</a:t>
                </a:r>
                <a:r>
                  <a:rPr lang="zh-CN" altLang="en-US" baseline="0" dirty="0" smtClean="0"/>
                  <a:t>）</a:t>
                </a:r>
                <a:endParaRPr lang="en-US" altLang="zh-CN" baseline="0" dirty="0" smtClean="0"/>
              </a:p>
              <a:p>
                <a:r>
                  <a:rPr lang="en-US" altLang="zh-CN" baseline="0" dirty="0" err="1" smtClean="0"/>
                  <a:t>i</a:t>
                </a:r>
                <a:r>
                  <a:rPr lang="en-US" altLang="zh-CN" baseline="0" dirty="0" smtClean="0"/>
                  <a:t> </a:t>
                </a:r>
                <a:r>
                  <a:rPr lang="zh-CN" altLang="en-US" baseline="0" dirty="0" smtClean="0"/>
                  <a:t>代表第</a:t>
                </a:r>
                <a:r>
                  <a:rPr lang="en-US" altLang="zh-CN" baseline="0" dirty="0" err="1" smtClean="0"/>
                  <a:t>i</a:t>
                </a:r>
                <a:r>
                  <a:rPr lang="zh-CN" altLang="en-US" baseline="0" dirty="0" smtClean="0"/>
                  <a:t>个被访者面对的问题</a:t>
                </a:r>
                <a:endParaRPr lang="zh-CN" altLang="en-US" dirty="0"/>
              </a:p>
            </p:txBody>
          </p:sp>
        </mc:Fallback>
      </mc:AlternateContent>
      <p:sp>
        <p:nvSpPr>
          <p:cNvPr id="4" name="灯片编号占位符 3"/>
          <p:cNvSpPr>
            <a:spLocks noGrp="1"/>
          </p:cNvSpPr>
          <p:nvPr>
            <p:ph type="sldNum" sz="quarter" idx="10"/>
          </p:nvPr>
        </p:nvSpPr>
        <p:spPr/>
        <p:txBody>
          <a:bodyPr/>
          <a:lstStyle/>
          <a:p>
            <a:fld id="{E2093FF8-4B8D-4A9D-AF1B-32DDBB695745}" type="slidenum">
              <a:rPr lang="en-US" smtClean="0"/>
              <a:t>9</a:t>
            </a:fld>
            <a:endParaRPr lang="en-US"/>
          </a:p>
        </p:txBody>
      </p:sp>
    </p:spTree>
    <p:extLst>
      <p:ext uri="{BB962C8B-B14F-4D97-AF65-F5344CB8AC3E}">
        <p14:creationId xmlns:p14="http://schemas.microsoft.com/office/powerpoint/2010/main" val="37869317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050" dirty="0" smtClean="0"/>
                  <a:t>因此对于不同回答组合，即</a:t>
                </a:r>
                <a:r>
                  <a:rPr lang="en-US" altLang="zh-CN" sz="1050" dirty="0" smtClean="0"/>
                  <a:t>11,10,01,00</a:t>
                </a:r>
                <a:r>
                  <a:rPr lang="zh-CN" altLang="en-US" sz="1050" dirty="0" smtClean="0"/>
                  <a:t>几种用户，可以分别求出他们的概率分布。</a:t>
                </a:r>
                <a:endParaRPr lang="zh-CN" altLang="en-US" sz="1050" dirty="0"/>
              </a:p>
            </p:txBody>
          </p:sp>
        </mc:Choice>
        <mc:Fallback xmlns="">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smtClean="0"/>
                  <a:t>支付意愿收到各种因素影响，如收入，年龄，家庭构成，教育程度等</a:t>
                </a:r>
                <a:r>
                  <a:rPr lang="en-US" altLang="zh-CN" dirty="0" smtClean="0"/>
                  <a:t>X</a:t>
                </a:r>
                <a:r>
                  <a:rPr lang="zh-CN" altLang="en-US" dirty="0" smtClean="0"/>
                  <a:t>。因此如果对方接受报价，说明</a:t>
                </a:r>
                <a:r>
                  <a:rPr lang="en-US" altLang="zh-CN" sz="1200" i="0" smtClean="0">
                    <a:latin typeface="Cambria Math" panose="02040503050406030204" pitchFamily="18" charset="0"/>
                  </a:rPr>
                  <a:t>𝜀</a:t>
                </a:r>
                <a:r>
                  <a:rPr lang="zh-CN" altLang="en-US" sz="1200" i="0" smtClean="0">
                    <a:latin typeface="Cambria Math" panose="02040503050406030204" pitchFamily="18" charset="0"/>
                  </a:rPr>
                  <a:t>的</a:t>
                </a:r>
                <a:r>
                  <a:rPr lang="zh-CN" altLang="en-US" dirty="0" smtClean="0"/>
                  <a:t>范围可以通过以下式子表示，从而假定</a:t>
                </a:r>
                <a:r>
                  <a:rPr lang="en-US" altLang="zh-CN" sz="1200" i="0" smtClean="0">
                    <a:latin typeface="Cambria Math" panose="02040503050406030204" pitchFamily="18" charset="0"/>
                  </a:rPr>
                  <a:t>𝜀</a:t>
                </a:r>
                <a:r>
                  <a:rPr lang="zh-CN" altLang="en-US" sz="1200" i="0" smtClean="0">
                    <a:latin typeface="Cambria Math" panose="02040503050406030204" pitchFamily="18" charset="0"/>
                  </a:rPr>
                  <a:t>服从</a:t>
                </a:r>
                <a:r>
                  <a:rPr lang="zh-CN" altLang="en-US" dirty="0" smtClean="0"/>
                  <a:t>正态分布，可以通过极大似然的方法对</a:t>
                </a:r>
                <a:r>
                  <a:rPr lang="en-US" altLang="zh-CN" dirty="0" smtClean="0"/>
                  <a:t>beta</a:t>
                </a:r>
                <a:r>
                  <a:rPr lang="zh-CN" altLang="en-US" dirty="0" smtClean="0"/>
                  <a:t>进行估计</a:t>
                </a:r>
                <a:endParaRPr lang="en-US" altLang="zh-CN" dirty="0" smtClean="0"/>
              </a:p>
              <a:p>
                <a:r>
                  <a:rPr lang="en-US" altLang="zh-CN" dirty="0" smtClean="0"/>
                  <a:t>t</a:t>
                </a:r>
                <a:r>
                  <a:rPr lang="en-US" altLang="zh-CN" baseline="0" dirty="0" smtClean="0"/>
                  <a:t> </a:t>
                </a:r>
                <a:r>
                  <a:rPr lang="zh-CN" altLang="en-US" baseline="0" dirty="0" smtClean="0"/>
                  <a:t>是第一次问题和第二次</a:t>
                </a:r>
                <a:r>
                  <a:rPr lang="zh-CN" altLang="en-US" baseline="0" dirty="0" smtClean="0"/>
                  <a:t>问题（</a:t>
                </a:r>
                <a:r>
                  <a:rPr lang="en-US" altLang="zh-CN" baseline="0" dirty="0" smtClean="0"/>
                  <a:t>1,2</a:t>
                </a:r>
                <a:r>
                  <a:rPr lang="zh-CN" altLang="en-US" baseline="0" dirty="0" smtClean="0"/>
                  <a:t>）</a:t>
                </a:r>
                <a:endParaRPr lang="en-US" altLang="zh-CN" baseline="0" dirty="0" smtClean="0"/>
              </a:p>
              <a:p>
                <a:r>
                  <a:rPr lang="en-US" altLang="zh-CN" baseline="0" dirty="0" err="1" smtClean="0"/>
                  <a:t>i</a:t>
                </a:r>
                <a:r>
                  <a:rPr lang="en-US" altLang="zh-CN" baseline="0" dirty="0" smtClean="0"/>
                  <a:t> </a:t>
                </a:r>
                <a:r>
                  <a:rPr lang="zh-CN" altLang="en-US" baseline="0" dirty="0" smtClean="0"/>
                  <a:t>代表第</a:t>
                </a:r>
                <a:r>
                  <a:rPr lang="en-US" altLang="zh-CN" baseline="0" dirty="0" err="1" smtClean="0"/>
                  <a:t>i</a:t>
                </a:r>
                <a:r>
                  <a:rPr lang="zh-CN" altLang="en-US" baseline="0" dirty="0" smtClean="0"/>
                  <a:t>个被访者面对的问题</a:t>
                </a:r>
                <a:endParaRPr lang="zh-CN" altLang="en-US" dirty="0"/>
              </a:p>
            </p:txBody>
          </p:sp>
        </mc:Fallback>
      </mc:AlternateContent>
      <p:sp>
        <p:nvSpPr>
          <p:cNvPr id="4" name="灯片编号占位符 3"/>
          <p:cNvSpPr>
            <a:spLocks noGrp="1"/>
          </p:cNvSpPr>
          <p:nvPr>
            <p:ph type="sldNum" sz="quarter" idx="10"/>
          </p:nvPr>
        </p:nvSpPr>
        <p:spPr/>
        <p:txBody>
          <a:bodyPr/>
          <a:lstStyle/>
          <a:p>
            <a:fld id="{E2093FF8-4B8D-4A9D-AF1B-32DDBB695745}" type="slidenum">
              <a:rPr lang="en-US" smtClean="0"/>
              <a:t>10</a:t>
            </a:fld>
            <a:endParaRPr lang="en-US"/>
          </a:p>
        </p:txBody>
      </p:sp>
    </p:spTree>
    <p:extLst>
      <p:ext uri="{BB962C8B-B14F-4D97-AF65-F5344CB8AC3E}">
        <p14:creationId xmlns:p14="http://schemas.microsoft.com/office/powerpoint/2010/main" val="32511336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因此针对两个问题，四种回答可能性有着这样的对数似然方程。</a:t>
            </a:r>
            <a:endParaRPr lang="zh-CN" altLang="en-US" dirty="0"/>
          </a:p>
        </p:txBody>
      </p:sp>
      <p:sp>
        <p:nvSpPr>
          <p:cNvPr id="4" name="灯片编号占位符 3"/>
          <p:cNvSpPr>
            <a:spLocks noGrp="1"/>
          </p:cNvSpPr>
          <p:nvPr>
            <p:ph type="sldNum" sz="quarter" idx="10"/>
          </p:nvPr>
        </p:nvSpPr>
        <p:spPr/>
        <p:txBody>
          <a:bodyPr/>
          <a:lstStyle/>
          <a:p>
            <a:fld id="{E2093FF8-4B8D-4A9D-AF1B-32DDBB695745}" type="slidenum">
              <a:rPr lang="en-US" smtClean="0"/>
              <a:t>11</a:t>
            </a:fld>
            <a:endParaRPr lang="en-US"/>
          </a:p>
        </p:txBody>
      </p:sp>
    </p:spTree>
    <p:extLst>
      <p:ext uri="{BB962C8B-B14F-4D97-AF65-F5344CB8AC3E}">
        <p14:creationId xmlns:p14="http://schemas.microsoft.com/office/powerpoint/2010/main" val="1201715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但是正如前文所述，双边界模型会存在一些问题，这里主要是</a:t>
            </a:r>
            <a:r>
              <a:rPr lang="en-US" altLang="zh-CN" dirty="0" smtClean="0"/>
              <a:t>anchoring</a:t>
            </a:r>
            <a:r>
              <a:rPr lang="zh-CN" altLang="en-US" dirty="0" smtClean="0"/>
              <a:t>和</a:t>
            </a:r>
            <a:r>
              <a:rPr lang="en-US" altLang="zh-CN" dirty="0" err="1" smtClean="0"/>
              <a:t>strating</a:t>
            </a:r>
            <a:r>
              <a:rPr lang="en-US" altLang="zh-CN" dirty="0" smtClean="0"/>
              <a:t>-point bias</a:t>
            </a:r>
            <a:r>
              <a:rPr lang="zh-CN" altLang="en-US" dirty="0" smtClean="0"/>
              <a:t>，二者本质上其实是一样的。</a:t>
            </a:r>
            <a:endParaRPr lang="en-US" altLang="zh-CN" dirty="0" smtClean="0"/>
          </a:p>
          <a:p>
            <a:r>
              <a:rPr lang="zh-CN" altLang="en-US" dirty="0" smtClean="0"/>
              <a:t>这里认为第一次的报价会对被访者形成参考，因此被访者心里的</a:t>
            </a:r>
            <a:r>
              <a:rPr lang="en-US" altLang="zh-CN" dirty="0" smtClean="0"/>
              <a:t>WTP</a:t>
            </a:r>
            <a:r>
              <a:rPr lang="zh-CN" altLang="en-US" dirty="0" smtClean="0"/>
              <a:t>会想第一次的报价</a:t>
            </a:r>
            <a:r>
              <a:rPr lang="en-US" altLang="zh-CN" dirty="0" smtClean="0"/>
              <a:t>b1</a:t>
            </a:r>
            <a:r>
              <a:rPr lang="zh-CN" altLang="en-US" dirty="0" smtClean="0"/>
              <a:t>倾斜。并且使用</a:t>
            </a:r>
            <a:r>
              <a:rPr lang="en-US" altLang="zh-CN" dirty="0" smtClean="0"/>
              <a:t>gamma</a:t>
            </a:r>
            <a:r>
              <a:rPr lang="zh-CN" altLang="en-US" dirty="0" smtClean="0"/>
              <a:t>表示倾斜程度，其显著性就代表了是否存在</a:t>
            </a:r>
            <a:r>
              <a:rPr lang="en-US" altLang="zh-CN" dirty="0" smtClean="0"/>
              <a:t>anchoring</a:t>
            </a:r>
            <a:r>
              <a:rPr lang="zh-CN" altLang="en-US" dirty="0" smtClean="0"/>
              <a:t>。</a:t>
            </a:r>
            <a:endParaRPr lang="en-US" altLang="zh-CN" dirty="0" smtClean="0"/>
          </a:p>
          <a:p>
            <a:r>
              <a:rPr lang="zh-CN" altLang="en-US" dirty="0" smtClean="0"/>
              <a:t>而</a:t>
            </a:r>
            <a:r>
              <a:rPr lang="en-US" altLang="zh-CN" dirty="0" smtClean="0"/>
              <a:t>starting-point bias</a:t>
            </a:r>
            <a:r>
              <a:rPr lang="zh-CN" altLang="en-US" dirty="0" smtClean="0"/>
              <a:t>则认为不同的起始值会对用户产生一定的偏差，这样的偏差会导致用户第二次回答出现问题，</a:t>
            </a:r>
            <a:r>
              <a:rPr lang="en-US" altLang="zh-CN" dirty="0" smtClean="0"/>
              <a:t>START</a:t>
            </a:r>
            <a:r>
              <a:rPr lang="zh-CN" altLang="en-US" dirty="0" smtClean="0"/>
              <a:t>代表不同起始值的哑变量</a:t>
            </a:r>
            <a:endParaRPr lang="en-US" altLang="zh-CN" dirty="0" smtClean="0"/>
          </a:p>
          <a:p>
            <a:r>
              <a:rPr lang="zh-CN" altLang="en-US" dirty="0" smtClean="0"/>
              <a:t>之后可以用上面的对数似然方程进行估计。</a:t>
            </a:r>
            <a:endParaRPr lang="zh-CN" altLang="en-US" dirty="0"/>
          </a:p>
        </p:txBody>
      </p:sp>
      <p:sp>
        <p:nvSpPr>
          <p:cNvPr id="4" name="灯片编号占位符 3"/>
          <p:cNvSpPr>
            <a:spLocks noGrp="1"/>
          </p:cNvSpPr>
          <p:nvPr>
            <p:ph type="sldNum" sz="quarter" idx="10"/>
          </p:nvPr>
        </p:nvSpPr>
        <p:spPr/>
        <p:txBody>
          <a:bodyPr/>
          <a:lstStyle/>
          <a:p>
            <a:fld id="{E2093FF8-4B8D-4A9D-AF1B-32DDBB695745}" type="slidenum">
              <a:rPr lang="en-US" smtClean="0"/>
              <a:t>12</a:t>
            </a:fld>
            <a:endParaRPr lang="en-US"/>
          </a:p>
        </p:txBody>
      </p:sp>
    </p:spTree>
    <p:extLst>
      <p:ext uri="{BB962C8B-B14F-4D97-AF65-F5344CB8AC3E}">
        <p14:creationId xmlns:p14="http://schemas.microsoft.com/office/powerpoint/2010/main" val="25882913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双边界方法的整体逻辑，</a:t>
            </a:r>
            <a:r>
              <a:rPr lang="en-US" altLang="zh-CN" dirty="0" smtClean="0"/>
              <a:t>X</a:t>
            </a:r>
            <a:r>
              <a:rPr lang="zh-CN" altLang="en-US" dirty="0" smtClean="0"/>
              <a:t>为基础价格，从</a:t>
            </a:r>
            <a:r>
              <a:rPr lang="en-US" altLang="zh-CN" dirty="0" smtClean="0"/>
              <a:t>0.04</a:t>
            </a:r>
            <a:r>
              <a:rPr lang="zh-CN" altLang="en-US" dirty="0" smtClean="0"/>
              <a:t>元至</a:t>
            </a:r>
            <a:r>
              <a:rPr lang="en-US" altLang="zh-CN" dirty="0" smtClean="0"/>
              <a:t>0.18</a:t>
            </a:r>
            <a:r>
              <a:rPr lang="zh-CN" altLang="en-US" dirty="0" smtClean="0"/>
              <a:t>元浮动。</a:t>
            </a:r>
            <a:endParaRPr lang="zh-CN" altLang="en-US" dirty="0"/>
          </a:p>
        </p:txBody>
      </p:sp>
      <p:sp>
        <p:nvSpPr>
          <p:cNvPr id="4" name="灯片编号占位符 3"/>
          <p:cNvSpPr>
            <a:spLocks noGrp="1"/>
          </p:cNvSpPr>
          <p:nvPr>
            <p:ph type="sldNum" sz="quarter" idx="10"/>
          </p:nvPr>
        </p:nvSpPr>
        <p:spPr/>
        <p:txBody>
          <a:bodyPr/>
          <a:lstStyle/>
          <a:p>
            <a:fld id="{E2093FF8-4B8D-4A9D-AF1B-32DDBB695745}" type="slidenum">
              <a:rPr lang="en-US" smtClean="0"/>
              <a:t>13</a:t>
            </a:fld>
            <a:endParaRPr lang="en-US"/>
          </a:p>
        </p:txBody>
      </p:sp>
    </p:spTree>
    <p:extLst>
      <p:ext uri="{BB962C8B-B14F-4D97-AF65-F5344CB8AC3E}">
        <p14:creationId xmlns:p14="http://schemas.microsoft.com/office/powerpoint/2010/main" val="22513779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数据来源：上海第六次人口普查</a:t>
            </a:r>
            <a:r>
              <a:rPr lang="en-US" altLang="zh-CN" dirty="0" smtClean="0"/>
              <a:t>,</a:t>
            </a:r>
            <a:r>
              <a:rPr lang="en-US" altLang="zh-CN" baseline="0" dirty="0" smtClean="0"/>
              <a:t> </a:t>
            </a:r>
            <a:r>
              <a:rPr lang="en-US" altLang="zh-CN" dirty="0" smtClean="0"/>
              <a:t>2016</a:t>
            </a:r>
            <a:r>
              <a:rPr lang="zh-CN" altLang="en-US" dirty="0" smtClean="0"/>
              <a:t>年上海统计年鉴</a:t>
            </a:r>
            <a:r>
              <a:rPr lang="en-US" altLang="zh-CN" sz="1200" b="0" i="0" kern="1200" dirty="0" smtClean="0">
                <a:solidFill>
                  <a:schemeClr val="tx1"/>
                </a:solidFill>
                <a:effectLst/>
                <a:latin typeface="+mn-lt"/>
                <a:ea typeface="+mn-ea"/>
                <a:cs typeface="+mn-cs"/>
              </a:rPr>
              <a:t> </a:t>
            </a:r>
            <a:r>
              <a:rPr lang="en-US" altLang="zh-CN" sz="1200" b="0" i="0" u="none" strike="noStrike" kern="1200" dirty="0" smtClean="0">
                <a:solidFill>
                  <a:schemeClr val="tx1"/>
                </a:solidFill>
                <a:effectLst/>
                <a:latin typeface="+mn-lt"/>
                <a:ea typeface="+mn-ea"/>
                <a:cs typeface="+mn-cs"/>
                <a:hlinkClick r:id="rId3"/>
              </a:rPr>
              <a:t>Shanghai Statistical Yearbook</a:t>
            </a:r>
            <a:endParaRPr lang="zh-CN" altLang="en-US" dirty="0" smtClean="0"/>
          </a:p>
          <a:p>
            <a:endParaRPr lang="zh-CN" altLang="en-US" dirty="0"/>
          </a:p>
        </p:txBody>
      </p:sp>
      <p:sp>
        <p:nvSpPr>
          <p:cNvPr id="4" name="灯片编号占位符 3"/>
          <p:cNvSpPr>
            <a:spLocks noGrp="1"/>
          </p:cNvSpPr>
          <p:nvPr>
            <p:ph type="sldNum" sz="quarter" idx="10"/>
          </p:nvPr>
        </p:nvSpPr>
        <p:spPr/>
        <p:txBody>
          <a:bodyPr/>
          <a:lstStyle/>
          <a:p>
            <a:fld id="{E2093FF8-4B8D-4A9D-AF1B-32DDBB695745}" type="slidenum">
              <a:rPr lang="en-US" smtClean="0"/>
              <a:t>14</a:t>
            </a:fld>
            <a:endParaRPr lang="en-US"/>
          </a:p>
        </p:txBody>
      </p:sp>
    </p:spTree>
    <p:extLst>
      <p:ext uri="{BB962C8B-B14F-4D97-AF65-F5344CB8AC3E}">
        <p14:creationId xmlns:p14="http://schemas.microsoft.com/office/powerpoint/2010/main" val="13415872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本文进行分析时采用的变量</a:t>
            </a:r>
            <a:endParaRPr lang="zh-CN" altLang="en-US" dirty="0"/>
          </a:p>
        </p:txBody>
      </p:sp>
      <p:sp>
        <p:nvSpPr>
          <p:cNvPr id="4" name="灯片编号占位符 3"/>
          <p:cNvSpPr>
            <a:spLocks noGrp="1"/>
          </p:cNvSpPr>
          <p:nvPr>
            <p:ph type="sldNum" sz="quarter" idx="10"/>
          </p:nvPr>
        </p:nvSpPr>
        <p:spPr/>
        <p:txBody>
          <a:bodyPr/>
          <a:lstStyle/>
          <a:p>
            <a:fld id="{E2093FF8-4B8D-4A9D-AF1B-32DDBB695745}" type="slidenum">
              <a:rPr lang="en-US" smtClean="0"/>
              <a:t>15</a:t>
            </a:fld>
            <a:endParaRPr lang="en-US"/>
          </a:p>
        </p:txBody>
      </p:sp>
    </p:spTree>
    <p:extLst>
      <p:ext uri="{BB962C8B-B14F-4D97-AF65-F5344CB8AC3E}">
        <p14:creationId xmlns:p14="http://schemas.microsoft.com/office/powerpoint/2010/main" val="9202030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smtClean="0"/>
              <a:t>这里是第二个模型，时影响支付意愿的参数。</a:t>
            </a:r>
            <a:endParaRPr lang="en-US" altLang="zh-CN"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smtClean="0"/>
              <a:t>两个模型分别是基础模型和</a:t>
            </a:r>
            <a:r>
              <a:rPr lang="en-US" altLang="zh-CN" dirty="0" smtClean="0"/>
              <a:t>anchoring</a:t>
            </a:r>
            <a:r>
              <a:rPr lang="zh-CN" altLang="en-US" dirty="0" smtClean="0"/>
              <a:t>两个模型中显著的变量，里面是参数值，所有参数都在</a:t>
            </a:r>
            <a:r>
              <a:rPr lang="en-US" altLang="zh-CN" dirty="0" smtClean="0"/>
              <a:t>10%</a:t>
            </a:r>
            <a:r>
              <a:rPr lang="zh-CN" altLang="en-US" dirty="0" smtClean="0"/>
              <a:t>水平以上显著。</a:t>
            </a:r>
            <a:r>
              <a:rPr lang="en-US" altLang="zh-CN" dirty="0" smtClean="0"/>
              <a:t>Anchoring</a:t>
            </a:r>
            <a:r>
              <a:rPr lang="zh-CN" altLang="en-US" dirty="0" smtClean="0"/>
              <a:t>的参数要比</a:t>
            </a:r>
            <a:r>
              <a:rPr lang="en-US" altLang="zh-CN" dirty="0" smtClean="0"/>
              <a:t>basic</a:t>
            </a:r>
            <a:r>
              <a:rPr lang="zh-CN" altLang="en-US" dirty="0" smtClean="0"/>
              <a:t>的大，因为在估计时会有（</a:t>
            </a:r>
            <a:r>
              <a:rPr lang="en-US" altLang="zh-CN" dirty="0" smtClean="0"/>
              <a:t>1-gamma</a:t>
            </a:r>
            <a:r>
              <a:rPr lang="zh-CN" altLang="en-US" dirty="0" smtClean="0"/>
              <a:t>）</a:t>
            </a:r>
            <a:r>
              <a:rPr lang="en-US" altLang="zh-CN" dirty="0" smtClean="0"/>
              <a:t>&lt;1</a:t>
            </a:r>
            <a:r>
              <a:rPr lang="zh-CN" altLang="en-US" dirty="0" smtClean="0"/>
              <a:t>在分母上，从而导致整体估计偏大。</a:t>
            </a:r>
            <a:endParaRPr lang="en-US" altLang="zh-CN"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smtClean="0"/>
              <a:t>这里如果失业，</a:t>
            </a:r>
            <a:r>
              <a:rPr lang="en-US" altLang="zh-CN" dirty="0" smtClean="0"/>
              <a:t>unemployment</a:t>
            </a:r>
            <a:r>
              <a:rPr lang="zh-CN" altLang="en-US" dirty="0" smtClean="0"/>
              <a:t>为</a:t>
            </a:r>
            <a:r>
              <a:rPr lang="en-US" altLang="zh-CN" dirty="0" smtClean="0"/>
              <a:t>1</a:t>
            </a:r>
            <a:r>
              <a:rPr lang="zh-CN" altLang="en-US" dirty="0" smtClean="0"/>
              <a:t>，如果是出租屋，</a:t>
            </a:r>
            <a:r>
              <a:rPr lang="en-US" altLang="zh-CN" dirty="0" smtClean="0"/>
              <a:t>rental</a:t>
            </a:r>
            <a:r>
              <a:rPr lang="zh-CN" altLang="en-US" dirty="0" smtClean="0"/>
              <a:t>为</a:t>
            </a:r>
            <a:r>
              <a:rPr lang="en-US" altLang="zh-CN" dirty="0" smtClean="0"/>
              <a:t>1</a:t>
            </a:r>
            <a:r>
              <a:rPr lang="zh-CN" altLang="en-US" dirty="0" smtClean="0"/>
              <a:t>，</a:t>
            </a:r>
            <a:r>
              <a:rPr lang="en-US" altLang="zh-CN" dirty="0" smtClean="0"/>
              <a:t>days</a:t>
            </a:r>
            <a:r>
              <a:rPr lang="zh-CN" altLang="en-US" dirty="0" smtClean="0"/>
              <a:t>和</a:t>
            </a:r>
            <a:r>
              <a:rPr lang="en-US" altLang="zh-CN" dirty="0" smtClean="0"/>
              <a:t>levels</a:t>
            </a:r>
            <a:r>
              <a:rPr lang="zh-CN" altLang="en-US" dirty="0" smtClean="0"/>
              <a:t>分别代表被访者印象中去年的污染天数和程度，</a:t>
            </a:r>
            <a:r>
              <a:rPr lang="en-US" altLang="zh-CN" dirty="0" smtClean="0"/>
              <a:t>knowledge</a:t>
            </a:r>
            <a:r>
              <a:rPr lang="zh-CN" altLang="en-US" dirty="0" smtClean="0"/>
              <a:t>代表用户对于阶梯</a:t>
            </a:r>
            <a:r>
              <a:rPr lang="en-US" altLang="zh-CN" dirty="0" smtClean="0"/>
              <a:t>+</a:t>
            </a:r>
            <a:r>
              <a:rPr lang="zh-CN" altLang="en-US" dirty="0" smtClean="0"/>
              <a:t>峰谷电价的了解程度。</a:t>
            </a:r>
            <a:r>
              <a:rPr lang="en-US" altLang="zh-CN" dirty="0" smtClean="0"/>
              <a:t>Sigma</a:t>
            </a:r>
            <a:r>
              <a:rPr lang="zh-CN" altLang="en-US" dirty="0" smtClean="0"/>
              <a:t>是方差</a:t>
            </a:r>
            <a:endParaRPr lang="zh-CN" altLang="en-US" dirty="0"/>
          </a:p>
        </p:txBody>
      </p:sp>
      <p:sp>
        <p:nvSpPr>
          <p:cNvPr id="4" name="灯片编号占位符 3"/>
          <p:cNvSpPr>
            <a:spLocks noGrp="1"/>
          </p:cNvSpPr>
          <p:nvPr>
            <p:ph type="sldNum" sz="quarter" idx="10"/>
          </p:nvPr>
        </p:nvSpPr>
        <p:spPr/>
        <p:txBody>
          <a:bodyPr/>
          <a:lstStyle/>
          <a:p>
            <a:fld id="{E2093FF8-4B8D-4A9D-AF1B-32DDBB695745}" type="slidenum">
              <a:rPr lang="en-US" smtClean="0"/>
              <a:t>16</a:t>
            </a:fld>
            <a:endParaRPr lang="en-US"/>
          </a:p>
        </p:txBody>
      </p:sp>
    </p:spTree>
    <p:extLst>
      <p:ext uri="{BB962C8B-B14F-4D97-AF65-F5344CB8AC3E}">
        <p14:creationId xmlns:p14="http://schemas.microsoft.com/office/powerpoint/2010/main" val="17127231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这里是关于</a:t>
            </a:r>
            <a:r>
              <a:rPr lang="en-US" altLang="zh-CN" dirty="0" smtClean="0"/>
              <a:t>starting-point bias</a:t>
            </a:r>
            <a:r>
              <a:rPr lang="zh-CN" altLang="en-US" dirty="0" smtClean="0"/>
              <a:t>和</a:t>
            </a:r>
            <a:r>
              <a:rPr lang="en-US" altLang="zh-CN" dirty="0" smtClean="0"/>
              <a:t>anchoring</a:t>
            </a:r>
            <a:r>
              <a:rPr lang="zh-CN" altLang="en-US" dirty="0" smtClean="0"/>
              <a:t>的估计结果，结果表明，两种误差都是显著的。</a:t>
            </a:r>
            <a:endParaRPr lang="zh-CN" altLang="en-US" dirty="0"/>
          </a:p>
        </p:txBody>
      </p:sp>
      <p:sp>
        <p:nvSpPr>
          <p:cNvPr id="4" name="灯片编号占位符 3"/>
          <p:cNvSpPr>
            <a:spLocks noGrp="1"/>
          </p:cNvSpPr>
          <p:nvPr>
            <p:ph type="sldNum" sz="quarter" idx="10"/>
          </p:nvPr>
        </p:nvSpPr>
        <p:spPr/>
        <p:txBody>
          <a:bodyPr/>
          <a:lstStyle/>
          <a:p>
            <a:fld id="{E2093FF8-4B8D-4A9D-AF1B-32DDBB695745}" type="slidenum">
              <a:rPr lang="en-US" smtClean="0"/>
              <a:t>17</a:t>
            </a:fld>
            <a:endParaRPr lang="en-US"/>
          </a:p>
        </p:txBody>
      </p:sp>
    </p:spTree>
    <p:extLst>
      <p:ext uri="{BB962C8B-B14F-4D97-AF65-F5344CB8AC3E}">
        <p14:creationId xmlns:p14="http://schemas.microsoft.com/office/powerpoint/2010/main" val="13673251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2093FF8-4B8D-4A9D-AF1B-32DDBB695745}" type="slidenum">
              <a:rPr lang="en-US" smtClean="0"/>
              <a:t>18</a:t>
            </a:fld>
            <a:endParaRPr lang="en-US"/>
          </a:p>
        </p:txBody>
      </p:sp>
    </p:spTree>
    <p:extLst>
      <p:ext uri="{BB962C8B-B14F-4D97-AF65-F5344CB8AC3E}">
        <p14:creationId xmlns:p14="http://schemas.microsoft.com/office/powerpoint/2010/main" val="2495971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这里，使用居民年用电总量</a:t>
            </a:r>
            <a:r>
              <a:rPr lang="en-US" altLang="zh-CN" dirty="0" smtClean="0"/>
              <a:t>170</a:t>
            </a:r>
            <a:r>
              <a:rPr lang="zh-CN" altLang="en-US" dirty="0" smtClean="0"/>
              <a:t>亿千瓦时*</a:t>
            </a:r>
            <a:r>
              <a:rPr lang="en-US" altLang="zh-CN" dirty="0" smtClean="0"/>
              <a:t>0.18</a:t>
            </a:r>
            <a:r>
              <a:rPr lang="zh-CN" altLang="en-US" dirty="0" smtClean="0"/>
              <a:t>元每度计算得出约</a:t>
            </a:r>
            <a:r>
              <a:rPr lang="en-US" altLang="zh-CN" dirty="0" smtClean="0"/>
              <a:t>30</a:t>
            </a:r>
            <a:r>
              <a:rPr lang="zh-CN" altLang="en-US" dirty="0" smtClean="0"/>
              <a:t>亿人民币。</a:t>
            </a:r>
            <a:endParaRPr lang="zh-CN" altLang="en-US" dirty="0"/>
          </a:p>
        </p:txBody>
      </p:sp>
      <p:sp>
        <p:nvSpPr>
          <p:cNvPr id="4" name="灯片编号占位符 3"/>
          <p:cNvSpPr>
            <a:spLocks noGrp="1"/>
          </p:cNvSpPr>
          <p:nvPr>
            <p:ph type="sldNum" sz="quarter" idx="10"/>
          </p:nvPr>
        </p:nvSpPr>
        <p:spPr/>
        <p:txBody>
          <a:bodyPr/>
          <a:lstStyle/>
          <a:p>
            <a:fld id="{E2093FF8-4B8D-4A9D-AF1B-32DDBB695745}" type="slidenum">
              <a:rPr lang="en-US" smtClean="0"/>
              <a:t>20</a:t>
            </a:fld>
            <a:endParaRPr lang="en-US"/>
          </a:p>
        </p:txBody>
      </p:sp>
    </p:spTree>
    <p:extLst>
      <p:ext uri="{BB962C8B-B14F-4D97-AF65-F5344CB8AC3E}">
        <p14:creationId xmlns:p14="http://schemas.microsoft.com/office/powerpoint/2010/main" val="12180808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093FF8-4B8D-4A9D-AF1B-32DDBB695745}" type="slidenum">
              <a:rPr lang="en-US" smtClean="0"/>
              <a:t>22</a:t>
            </a:fld>
            <a:endParaRPr lang="en-US"/>
          </a:p>
        </p:txBody>
      </p:sp>
    </p:spTree>
    <p:extLst>
      <p:ext uri="{BB962C8B-B14F-4D97-AF65-F5344CB8AC3E}">
        <p14:creationId xmlns:p14="http://schemas.microsoft.com/office/powerpoint/2010/main" val="1884487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Untitled-2 copy（半透明）xiao.gif"/>
          <p:cNvPicPr>
            <a:picLocks noChangeAspect="1"/>
          </p:cNvPicPr>
          <p:nvPr/>
        </p:nvPicPr>
        <p:blipFill>
          <a:blip r:embed="rId2" cstate="print">
            <a:lum bright="60000" contrast="-70000"/>
          </a:blip>
          <a:srcRect/>
          <a:stretch>
            <a:fillRect/>
          </a:stretch>
        </p:blipFill>
        <p:spPr bwMode="auto">
          <a:xfrm>
            <a:off x="1692275" y="333375"/>
            <a:ext cx="5734050" cy="5613400"/>
          </a:xfrm>
          <a:prstGeom prst="rect">
            <a:avLst/>
          </a:prstGeom>
          <a:noFill/>
          <a:ln w="9525">
            <a:noFill/>
            <a:miter lim="800000"/>
            <a:headEnd/>
            <a:tailEnd/>
          </a:ln>
        </p:spPr>
      </p:pic>
      <p:sp>
        <p:nvSpPr>
          <p:cNvPr id="5" name="Rectangle 6"/>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仿宋" panose="02010609060101010101" pitchFamily="49" charset="-122"/>
            </a:endParaRPr>
          </a:p>
        </p:txBody>
      </p:sp>
      <p:sp>
        <p:nvSpPr>
          <p:cNvPr id="2" name="Title 1"/>
          <p:cNvSpPr>
            <a:spLocks noGrp="1"/>
          </p:cNvSpPr>
          <p:nvPr>
            <p:ph type="ctrTitle"/>
          </p:nvPr>
        </p:nvSpPr>
        <p:spPr>
          <a:xfrm>
            <a:off x="685800" y="2130425"/>
            <a:ext cx="7772400" cy="1470025"/>
          </a:xfrm>
        </p:spPr>
        <p:txBody>
          <a:bodyPr/>
          <a:lstStyle>
            <a:lvl1pPr algn="ctr">
              <a:defRPr>
                <a:latin typeface="Times New Roman" panose="02020603050405020304" pitchFamily="18" charset="0"/>
                <a:cs typeface="Times New Roman" panose="02020603050405020304" pitchFamily="18" charset="0"/>
              </a:defRPr>
            </a:lvl1pPr>
          </a:lstStyle>
          <a:p>
            <a:r>
              <a:rPr lang="en-US" altLang="zh-CN" dirty="0" smtClean="0"/>
              <a:t>Click to edit Master title style</a:t>
            </a:r>
            <a:endParaRPr lang="zh-CN" alt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Times New Roman" panose="02020603050405020304" pitchFamily="18" charset="0"/>
                <a:cs typeface="Times New Roman" panose="02020603050405020304"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zh-CN" dirty="0" smtClean="0"/>
              <a:t>Click to edit Master subtitle style</a:t>
            </a:r>
            <a:endParaRPr lang="zh-CN" altLang="en-US" dirty="0"/>
          </a:p>
        </p:txBody>
      </p:sp>
      <p:sp>
        <p:nvSpPr>
          <p:cNvPr id="6" name="Date Placeholder 3"/>
          <p:cNvSpPr>
            <a:spLocks noGrp="1"/>
          </p:cNvSpPr>
          <p:nvPr>
            <p:ph type="dt" sz="half" idx="10"/>
          </p:nvPr>
        </p:nvSpPr>
        <p:spPr/>
        <p:txBody>
          <a:bodyPr/>
          <a:lstStyle>
            <a:lvl1pPr>
              <a:defRPr/>
            </a:lvl1pPr>
          </a:lstStyle>
          <a:p>
            <a:fld id="{32645BE8-DEB2-437E-9524-5067B5D35720}" type="datetimeFigureOut">
              <a:rPr lang="en-US" smtClean="0"/>
              <a:t>9/11/2017</a:t>
            </a:fld>
            <a:endParaRPr lang="en-US"/>
          </a:p>
        </p:txBody>
      </p:sp>
      <p:sp>
        <p:nvSpPr>
          <p:cNvPr id="7" name="Footer Placeholder 4"/>
          <p:cNvSpPr>
            <a:spLocks noGrp="1"/>
          </p:cNvSpPr>
          <p:nvPr>
            <p:ph type="ftr" sz="quarter" idx="11"/>
          </p:nvPr>
        </p:nvSpPr>
        <p:spPr/>
        <p:txBody>
          <a:bodyPr/>
          <a:lstStyle>
            <a:lvl1pPr>
              <a:defRPr/>
            </a:lvl1pPr>
          </a:lstStyle>
          <a:p>
            <a:endParaRPr lang="en-US"/>
          </a:p>
        </p:txBody>
      </p:sp>
      <p:sp>
        <p:nvSpPr>
          <p:cNvPr id="8" name="Slide Number Placeholder 5"/>
          <p:cNvSpPr>
            <a:spLocks noGrp="1"/>
          </p:cNvSpPr>
          <p:nvPr>
            <p:ph type="sldNum" sz="quarter" idx="12"/>
          </p:nvPr>
        </p:nvSpPr>
        <p:spPr/>
        <p:txBody>
          <a:bodyPr/>
          <a:lstStyle>
            <a:lvl1pPr>
              <a:defRPr/>
            </a:lvl1pPr>
          </a:lstStyle>
          <a:p>
            <a:fld id="{99B063CB-1F98-4751-B94B-486A5A2A7595}"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Arrow Connector 3"/>
          <p:cNvCxnSpPr/>
          <p:nvPr/>
        </p:nvCxnSpPr>
        <p:spPr>
          <a:xfrm>
            <a:off x="179512" y="836712"/>
            <a:ext cx="7920880" cy="1588"/>
          </a:xfrm>
          <a:prstGeom prst="straightConnector1">
            <a:avLst/>
          </a:prstGeom>
          <a:ln w="28575">
            <a:gradFill flip="none" rotWithShape="1">
              <a:gsLst>
                <a:gs pos="0">
                  <a:srgbClr val="002060"/>
                </a:gs>
                <a:gs pos="50000">
                  <a:srgbClr val="0070C0"/>
                </a:gs>
                <a:gs pos="100000">
                  <a:srgbClr val="00B0F0"/>
                </a:gs>
              </a:gsLst>
              <a:lin ang="0" scaled="1"/>
              <a:tileRect/>
            </a:gradFill>
            <a:headEnd type="oval" w="sm" len="sm"/>
            <a:tailEnd type="stealth" w="med" len="lg"/>
          </a:ln>
          <a:effectLst>
            <a:outerShdw blurRad="38100" dist="25400" dir="2700000" algn="tl" rotWithShape="0">
              <a:schemeClr val="tx2">
                <a:alpha val="50000"/>
              </a:schemeClr>
            </a:outerShdw>
          </a:effectLst>
        </p:spPr>
        <p:style>
          <a:lnRef idx="1">
            <a:schemeClr val="accent1"/>
          </a:lnRef>
          <a:fillRef idx="0">
            <a:schemeClr val="accent1"/>
          </a:fillRef>
          <a:effectRef idx="0">
            <a:schemeClr val="accent1"/>
          </a:effectRef>
          <a:fontRef idx="minor">
            <a:schemeClr val="tx1"/>
          </a:fontRef>
        </p:style>
      </p:cxnSp>
      <p:pic>
        <p:nvPicPr>
          <p:cNvPr id="5" name="Picture 7" descr="Untitled-2 copy（半透明）xiao.gif"/>
          <p:cNvPicPr>
            <a:picLocks noChangeAspect="1"/>
          </p:cNvPicPr>
          <p:nvPr/>
        </p:nvPicPr>
        <p:blipFill>
          <a:blip r:embed="rId2" cstate="print"/>
          <a:srcRect l="10938" t="10101" r="10938" b="10100"/>
          <a:stretch>
            <a:fillRect/>
          </a:stretch>
        </p:blipFill>
        <p:spPr bwMode="auto">
          <a:xfrm>
            <a:off x="8243888" y="44450"/>
            <a:ext cx="792162" cy="792163"/>
          </a:xfrm>
          <a:prstGeom prst="rect">
            <a:avLst/>
          </a:prstGeom>
          <a:noFill/>
          <a:ln w="9525">
            <a:noFill/>
            <a:miter lim="800000"/>
            <a:headEnd/>
            <a:tailEnd/>
          </a:ln>
        </p:spPr>
      </p:pic>
      <p:sp>
        <p:nvSpPr>
          <p:cNvPr id="2" name="Title 1"/>
          <p:cNvSpPr>
            <a:spLocks noGrp="1"/>
          </p:cNvSpPr>
          <p:nvPr>
            <p:ph type="title"/>
          </p:nvPr>
        </p:nvSpPr>
        <p:spPr/>
        <p:txBody>
          <a:bodyPr/>
          <a:lstStyle>
            <a:lvl1pPr>
              <a:defRPr>
                <a:latin typeface="Times New Roman" panose="02020603050405020304" pitchFamily="18" charset="0"/>
                <a:cs typeface="Times New Roman" panose="02020603050405020304" pitchFamily="18" charset="0"/>
              </a:defRPr>
            </a:lvl1pPr>
          </a:lstStyle>
          <a:p>
            <a:r>
              <a:rPr lang="en-US" altLang="zh-CN" dirty="0" smtClean="0"/>
              <a:t>Click to edit Master title style</a:t>
            </a:r>
            <a:endParaRPr lang="zh-CN" altLang="en-US" dirty="0"/>
          </a:p>
        </p:txBody>
      </p:sp>
      <p:sp>
        <p:nvSpPr>
          <p:cNvPr id="3" name="Content Placeholder 2"/>
          <p:cNvSpPr>
            <a:spLocks noGrp="1"/>
          </p:cNvSpPr>
          <p:nvPr>
            <p:ph idx="1"/>
          </p:nvPr>
        </p:nvSpPr>
        <p:spPr/>
        <p:txBody>
          <a:bodyPr/>
          <a:lstStyle>
            <a:lvl1pPr>
              <a:defRPr>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en-US" altLang="zh-CN" dirty="0" smtClean="0"/>
              <a:t>Click to edit Master text styles</a:t>
            </a:r>
          </a:p>
          <a:p>
            <a:pPr lvl="1"/>
            <a:r>
              <a:rPr lang="en-US" altLang="zh-CN" dirty="0" smtClean="0"/>
              <a:t>Second level</a:t>
            </a:r>
          </a:p>
          <a:p>
            <a:pPr lvl="2"/>
            <a:r>
              <a:rPr lang="en-US" altLang="zh-CN" dirty="0" smtClean="0"/>
              <a:t>Third level</a:t>
            </a:r>
          </a:p>
          <a:p>
            <a:pPr lvl="3"/>
            <a:r>
              <a:rPr lang="en-US" altLang="zh-CN" dirty="0" smtClean="0"/>
              <a:t>Fourth level</a:t>
            </a:r>
          </a:p>
          <a:p>
            <a:pPr lvl="4"/>
            <a:r>
              <a:rPr lang="en-US" altLang="zh-CN" dirty="0" smtClean="0"/>
              <a:t>Fifth level</a:t>
            </a:r>
            <a:endParaRPr lang="zh-CN" altLang="en-US" dirty="0"/>
          </a:p>
        </p:txBody>
      </p:sp>
      <p:sp>
        <p:nvSpPr>
          <p:cNvPr id="6" name="Date Placeholder 3"/>
          <p:cNvSpPr>
            <a:spLocks noGrp="1"/>
          </p:cNvSpPr>
          <p:nvPr>
            <p:ph type="dt" sz="half" idx="10"/>
          </p:nvPr>
        </p:nvSpPr>
        <p:spPr/>
        <p:txBody>
          <a:bodyPr/>
          <a:lstStyle>
            <a:lvl1pPr>
              <a:defRPr/>
            </a:lvl1pPr>
          </a:lstStyle>
          <a:p>
            <a:fld id="{32645BE8-DEB2-437E-9524-5067B5D35720}" type="datetimeFigureOut">
              <a:rPr lang="en-US" smtClean="0"/>
              <a:t>9/11/2017</a:t>
            </a:fld>
            <a:endParaRPr lang="en-US"/>
          </a:p>
        </p:txBody>
      </p:sp>
      <p:sp>
        <p:nvSpPr>
          <p:cNvPr id="7" name="Footer Placeholder 4"/>
          <p:cNvSpPr>
            <a:spLocks noGrp="1"/>
          </p:cNvSpPr>
          <p:nvPr>
            <p:ph type="ftr" sz="quarter" idx="11"/>
          </p:nvPr>
        </p:nvSpPr>
        <p:spPr/>
        <p:txBody>
          <a:bodyPr/>
          <a:lstStyle>
            <a:lvl1pPr>
              <a:defRPr/>
            </a:lvl1pPr>
          </a:lstStyle>
          <a:p>
            <a:endParaRPr lang="en-US"/>
          </a:p>
        </p:txBody>
      </p:sp>
      <p:sp>
        <p:nvSpPr>
          <p:cNvPr id="8" name="Slide Number Placeholder 5"/>
          <p:cNvSpPr>
            <a:spLocks noGrp="1"/>
          </p:cNvSpPr>
          <p:nvPr>
            <p:ph type="sldNum" sz="quarter" idx="12"/>
          </p:nvPr>
        </p:nvSpPr>
        <p:spPr/>
        <p:txBody>
          <a:bodyPr/>
          <a:lstStyle>
            <a:lvl1pPr>
              <a:defRPr/>
            </a:lvl1pPr>
          </a:lstStyle>
          <a:p>
            <a:fld id="{99B063CB-1F98-4751-B94B-486A5A2A7595}"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Arrow Connector 3"/>
          <p:cNvCxnSpPr/>
          <p:nvPr/>
        </p:nvCxnSpPr>
        <p:spPr>
          <a:xfrm>
            <a:off x="179512" y="836712"/>
            <a:ext cx="7920880" cy="1588"/>
          </a:xfrm>
          <a:prstGeom prst="straightConnector1">
            <a:avLst/>
          </a:prstGeom>
          <a:ln w="28575">
            <a:gradFill flip="none" rotWithShape="1">
              <a:gsLst>
                <a:gs pos="0">
                  <a:srgbClr val="C00000"/>
                </a:gs>
                <a:gs pos="50000">
                  <a:srgbClr val="FF0000"/>
                </a:gs>
                <a:gs pos="100000">
                  <a:srgbClr val="FFC000"/>
                </a:gs>
              </a:gsLst>
              <a:lin ang="0" scaled="1"/>
              <a:tileRect/>
            </a:gradFill>
            <a:headEnd type="oval" w="sm" len="sm"/>
            <a:tailEnd type="stealth" w="med" len="lg"/>
          </a:ln>
          <a:effectLst>
            <a:outerShdw blurRad="38100" dist="25400" dir="2700000" algn="tl" rotWithShape="0">
              <a:schemeClr val="tx2">
                <a:alpha val="50000"/>
              </a:schemeClr>
            </a:outerShdw>
          </a:effectLst>
        </p:spPr>
        <p:style>
          <a:lnRef idx="1">
            <a:schemeClr val="accent1"/>
          </a:lnRef>
          <a:fillRef idx="0">
            <a:schemeClr val="accent1"/>
          </a:fillRef>
          <a:effectRef idx="0">
            <a:schemeClr val="accent1"/>
          </a:effectRef>
          <a:fontRef idx="minor">
            <a:schemeClr val="tx1"/>
          </a:fontRef>
        </p:style>
      </p:cxnSp>
      <p:pic>
        <p:nvPicPr>
          <p:cNvPr id="5" name="Picture 7" descr="Untitled-2 copy（半透明）xiao.gif"/>
          <p:cNvPicPr>
            <a:picLocks noChangeAspect="1"/>
          </p:cNvPicPr>
          <p:nvPr/>
        </p:nvPicPr>
        <p:blipFill>
          <a:blip r:embed="rId2" cstate="print"/>
          <a:srcRect l="10938" t="10101" r="10938" b="10100"/>
          <a:stretch>
            <a:fillRect/>
          </a:stretch>
        </p:blipFill>
        <p:spPr bwMode="auto">
          <a:xfrm>
            <a:off x="8243888" y="44450"/>
            <a:ext cx="792162" cy="792163"/>
          </a:xfrm>
          <a:prstGeom prst="rect">
            <a:avLst/>
          </a:prstGeom>
          <a:noFill/>
          <a:ln w="9525">
            <a:noFill/>
            <a:miter lim="800000"/>
            <a:headEnd/>
            <a:tailEnd/>
          </a:ln>
        </p:spPr>
      </p:pic>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zh-CN" smtClean="0"/>
              <a:t>Click to edit Master text styles</a:t>
            </a:r>
          </a:p>
        </p:txBody>
      </p:sp>
      <p:sp>
        <p:nvSpPr>
          <p:cNvPr id="6" name="Date Placeholder 3"/>
          <p:cNvSpPr>
            <a:spLocks noGrp="1"/>
          </p:cNvSpPr>
          <p:nvPr>
            <p:ph type="dt" sz="half" idx="10"/>
          </p:nvPr>
        </p:nvSpPr>
        <p:spPr/>
        <p:txBody>
          <a:bodyPr/>
          <a:lstStyle>
            <a:lvl1pPr>
              <a:defRPr/>
            </a:lvl1pPr>
          </a:lstStyle>
          <a:p>
            <a:fld id="{32645BE8-DEB2-437E-9524-5067B5D35720}" type="datetimeFigureOut">
              <a:rPr lang="en-US" smtClean="0"/>
              <a:t>9/11/2017</a:t>
            </a:fld>
            <a:endParaRPr lang="en-US"/>
          </a:p>
        </p:txBody>
      </p:sp>
      <p:sp>
        <p:nvSpPr>
          <p:cNvPr id="7" name="Footer Placeholder 4"/>
          <p:cNvSpPr>
            <a:spLocks noGrp="1"/>
          </p:cNvSpPr>
          <p:nvPr>
            <p:ph type="ftr" sz="quarter" idx="11"/>
          </p:nvPr>
        </p:nvSpPr>
        <p:spPr/>
        <p:txBody>
          <a:bodyPr/>
          <a:lstStyle>
            <a:lvl1pPr>
              <a:defRPr/>
            </a:lvl1pPr>
          </a:lstStyle>
          <a:p>
            <a:endParaRPr lang="en-US"/>
          </a:p>
        </p:txBody>
      </p:sp>
      <p:sp>
        <p:nvSpPr>
          <p:cNvPr id="8" name="Slide Number Placeholder 5"/>
          <p:cNvSpPr>
            <a:spLocks noGrp="1"/>
          </p:cNvSpPr>
          <p:nvPr>
            <p:ph type="sldNum" sz="quarter" idx="12"/>
          </p:nvPr>
        </p:nvSpPr>
        <p:spPr/>
        <p:txBody>
          <a:bodyPr/>
          <a:lstStyle>
            <a:lvl1pPr>
              <a:defRPr/>
            </a:lvl1pPr>
          </a:lstStyle>
          <a:p>
            <a:fld id="{99B063CB-1F98-4751-B94B-486A5A2A7595}"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Arrow Connector 7"/>
          <p:cNvCxnSpPr/>
          <p:nvPr/>
        </p:nvCxnSpPr>
        <p:spPr>
          <a:xfrm>
            <a:off x="179512" y="836712"/>
            <a:ext cx="7920880" cy="1588"/>
          </a:xfrm>
          <a:prstGeom prst="straightConnector1">
            <a:avLst/>
          </a:prstGeom>
          <a:ln w="28575">
            <a:gradFill flip="none" rotWithShape="1">
              <a:gsLst>
                <a:gs pos="0">
                  <a:srgbClr val="C00000"/>
                </a:gs>
                <a:gs pos="50000">
                  <a:srgbClr val="FF0000"/>
                </a:gs>
                <a:gs pos="100000">
                  <a:srgbClr val="FFC000"/>
                </a:gs>
              </a:gsLst>
              <a:lin ang="0" scaled="1"/>
              <a:tileRect/>
            </a:gradFill>
            <a:headEnd type="oval" w="sm" len="sm"/>
            <a:tailEnd type="stealth" w="med" len="lg"/>
          </a:ln>
          <a:effectLst>
            <a:outerShdw blurRad="38100" dist="25400" dir="2700000" algn="tl" rotWithShape="0">
              <a:schemeClr val="tx2">
                <a:alpha val="50000"/>
              </a:schemeClr>
            </a:outerShdw>
          </a:effectLst>
        </p:spPr>
        <p:style>
          <a:lnRef idx="1">
            <a:schemeClr val="accent1"/>
          </a:lnRef>
          <a:fillRef idx="0">
            <a:schemeClr val="accent1"/>
          </a:fillRef>
          <a:effectRef idx="0">
            <a:schemeClr val="accent1"/>
          </a:effectRef>
          <a:fontRef idx="minor">
            <a:schemeClr val="tx1"/>
          </a:fontRef>
        </p:style>
      </p:cxnSp>
      <p:pic>
        <p:nvPicPr>
          <p:cNvPr id="6" name="Picture 8" descr="Untitled-2 copy（半透明）xiao.gif"/>
          <p:cNvPicPr>
            <a:picLocks noChangeAspect="1"/>
          </p:cNvPicPr>
          <p:nvPr/>
        </p:nvPicPr>
        <p:blipFill>
          <a:blip r:embed="rId2" cstate="print"/>
          <a:srcRect l="10938" t="10101" r="10938" b="10100"/>
          <a:stretch>
            <a:fillRect/>
          </a:stretch>
        </p:blipFill>
        <p:spPr bwMode="auto">
          <a:xfrm>
            <a:off x="8243888" y="44450"/>
            <a:ext cx="792162" cy="792163"/>
          </a:xfrm>
          <a:prstGeom prst="rect">
            <a:avLst/>
          </a:prstGeom>
          <a:noFill/>
          <a:ln w="9525">
            <a:noFill/>
            <a:miter lim="800000"/>
            <a:headEnd/>
            <a:tailEnd/>
          </a:ln>
        </p:spPr>
      </p:pic>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7" name="Date Placeholder 4"/>
          <p:cNvSpPr>
            <a:spLocks noGrp="1"/>
          </p:cNvSpPr>
          <p:nvPr>
            <p:ph type="dt" sz="half" idx="10"/>
          </p:nvPr>
        </p:nvSpPr>
        <p:spPr/>
        <p:txBody>
          <a:bodyPr/>
          <a:lstStyle>
            <a:lvl1pPr>
              <a:defRPr/>
            </a:lvl1pPr>
          </a:lstStyle>
          <a:p>
            <a:fld id="{32645BE8-DEB2-437E-9524-5067B5D35720}" type="datetimeFigureOut">
              <a:rPr lang="en-US" smtClean="0"/>
              <a:t>9/11/2017</a:t>
            </a:fld>
            <a:endParaRPr lang="en-US"/>
          </a:p>
        </p:txBody>
      </p:sp>
      <p:sp>
        <p:nvSpPr>
          <p:cNvPr id="8" name="Footer Placeholder 5"/>
          <p:cNvSpPr>
            <a:spLocks noGrp="1"/>
          </p:cNvSpPr>
          <p:nvPr>
            <p:ph type="ftr" sz="quarter" idx="11"/>
          </p:nvPr>
        </p:nvSpPr>
        <p:spPr/>
        <p:txBody>
          <a:bodyPr/>
          <a:lstStyle>
            <a:lvl1pPr>
              <a:defRPr/>
            </a:lvl1pPr>
          </a:lstStyle>
          <a:p>
            <a:endParaRPr lang="en-US"/>
          </a:p>
        </p:txBody>
      </p:sp>
      <p:sp>
        <p:nvSpPr>
          <p:cNvPr id="9" name="Slide Number Placeholder 6"/>
          <p:cNvSpPr>
            <a:spLocks noGrp="1"/>
          </p:cNvSpPr>
          <p:nvPr>
            <p:ph type="sldNum" sz="quarter" idx="12"/>
          </p:nvPr>
        </p:nvSpPr>
        <p:spPr/>
        <p:txBody>
          <a:bodyPr/>
          <a:lstStyle>
            <a:lvl1pPr>
              <a:defRPr/>
            </a:lvl1pPr>
          </a:lstStyle>
          <a:p>
            <a:fld id="{99B063CB-1F98-4751-B94B-486A5A2A759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Arrow Connector 9"/>
          <p:cNvCxnSpPr/>
          <p:nvPr/>
        </p:nvCxnSpPr>
        <p:spPr>
          <a:xfrm>
            <a:off x="179512" y="836712"/>
            <a:ext cx="7920880" cy="1588"/>
          </a:xfrm>
          <a:prstGeom prst="straightConnector1">
            <a:avLst/>
          </a:prstGeom>
          <a:ln w="28575">
            <a:gradFill flip="none" rotWithShape="1">
              <a:gsLst>
                <a:gs pos="0">
                  <a:srgbClr val="C00000"/>
                </a:gs>
                <a:gs pos="50000">
                  <a:srgbClr val="FF0000"/>
                </a:gs>
                <a:gs pos="100000">
                  <a:srgbClr val="FFC000"/>
                </a:gs>
              </a:gsLst>
              <a:lin ang="0" scaled="1"/>
              <a:tileRect/>
            </a:gradFill>
            <a:headEnd type="oval" w="sm" len="sm"/>
            <a:tailEnd type="stealth" w="med" len="lg"/>
          </a:ln>
          <a:effectLst>
            <a:outerShdw blurRad="38100" dist="25400" dir="2700000" algn="tl" rotWithShape="0">
              <a:schemeClr val="tx2">
                <a:alpha val="50000"/>
              </a:schemeClr>
            </a:outerShdw>
          </a:effectLst>
        </p:spPr>
        <p:style>
          <a:lnRef idx="1">
            <a:schemeClr val="accent1"/>
          </a:lnRef>
          <a:fillRef idx="0">
            <a:schemeClr val="accent1"/>
          </a:fillRef>
          <a:effectRef idx="0">
            <a:schemeClr val="accent1"/>
          </a:effectRef>
          <a:fontRef idx="minor">
            <a:schemeClr val="tx1"/>
          </a:fontRef>
        </p:style>
      </p:cxnSp>
      <p:pic>
        <p:nvPicPr>
          <p:cNvPr id="8" name="Picture 10" descr="Untitled-2 copy（半透明）xiao.gif"/>
          <p:cNvPicPr>
            <a:picLocks noChangeAspect="1"/>
          </p:cNvPicPr>
          <p:nvPr/>
        </p:nvPicPr>
        <p:blipFill>
          <a:blip r:embed="rId2" cstate="print"/>
          <a:srcRect l="10938" t="10101" r="10938" b="10100"/>
          <a:stretch>
            <a:fillRect/>
          </a:stretch>
        </p:blipFill>
        <p:spPr bwMode="auto">
          <a:xfrm>
            <a:off x="8243888" y="44450"/>
            <a:ext cx="792162" cy="792163"/>
          </a:xfrm>
          <a:prstGeom prst="rect">
            <a:avLst/>
          </a:prstGeom>
          <a:noFill/>
          <a:ln w="9525">
            <a:noFill/>
            <a:miter lim="800000"/>
            <a:headEnd/>
            <a:tailEnd/>
          </a:ln>
        </p:spPr>
      </p:pic>
      <p:sp>
        <p:nvSpPr>
          <p:cNvPr id="2" name="Title 1"/>
          <p:cNvSpPr>
            <a:spLocks noGrp="1"/>
          </p:cNvSpPr>
          <p:nvPr>
            <p:ph type="title"/>
          </p:nvPr>
        </p:nvSpPr>
        <p:spPr/>
        <p:txBody>
          <a:bodyPr/>
          <a:lstStyle>
            <a:lvl1pPr>
              <a:defRPr/>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9" name="Date Placeholder 6"/>
          <p:cNvSpPr>
            <a:spLocks noGrp="1"/>
          </p:cNvSpPr>
          <p:nvPr>
            <p:ph type="dt" sz="half" idx="10"/>
          </p:nvPr>
        </p:nvSpPr>
        <p:spPr/>
        <p:txBody>
          <a:bodyPr/>
          <a:lstStyle>
            <a:lvl1pPr>
              <a:defRPr/>
            </a:lvl1pPr>
          </a:lstStyle>
          <a:p>
            <a:fld id="{32645BE8-DEB2-437E-9524-5067B5D35720}" type="datetimeFigureOut">
              <a:rPr lang="en-US" smtClean="0"/>
              <a:t>9/11/2017</a:t>
            </a:fld>
            <a:endParaRPr lang="en-US"/>
          </a:p>
        </p:txBody>
      </p:sp>
      <p:sp>
        <p:nvSpPr>
          <p:cNvPr id="10" name="Footer Placeholder 7"/>
          <p:cNvSpPr>
            <a:spLocks noGrp="1"/>
          </p:cNvSpPr>
          <p:nvPr>
            <p:ph type="ftr" sz="quarter" idx="11"/>
          </p:nvPr>
        </p:nvSpPr>
        <p:spPr/>
        <p:txBody>
          <a:bodyPr/>
          <a:lstStyle>
            <a:lvl1pPr>
              <a:defRPr/>
            </a:lvl1pPr>
          </a:lstStyle>
          <a:p>
            <a:endParaRPr lang="en-US"/>
          </a:p>
        </p:txBody>
      </p:sp>
      <p:sp>
        <p:nvSpPr>
          <p:cNvPr id="11" name="Slide Number Placeholder 8"/>
          <p:cNvSpPr>
            <a:spLocks noGrp="1"/>
          </p:cNvSpPr>
          <p:nvPr>
            <p:ph type="sldNum" sz="quarter" idx="12"/>
          </p:nvPr>
        </p:nvSpPr>
        <p:spPr/>
        <p:txBody>
          <a:bodyPr/>
          <a:lstStyle>
            <a:lvl1pPr>
              <a:defRPr/>
            </a:lvl1pPr>
          </a:lstStyle>
          <a:p>
            <a:fld id="{99B063CB-1F98-4751-B94B-486A5A2A759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 name="Straight Arrow Connector 5"/>
          <p:cNvCxnSpPr/>
          <p:nvPr/>
        </p:nvCxnSpPr>
        <p:spPr>
          <a:xfrm>
            <a:off x="179512" y="836712"/>
            <a:ext cx="7920880" cy="1588"/>
          </a:xfrm>
          <a:prstGeom prst="straightConnector1">
            <a:avLst/>
          </a:prstGeom>
          <a:ln w="28575">
            <a:gradFill flip="none" rotWithShape="1">
              <a:gsLst>
                <a:gs pos="0">
                  <a:srgbClr val="C00000"/>
                </a:gs>
                <a:gs pos="50000">
                  <a:srgbClr val="FF0000"/>
                </a:gs>
                <a:gs pos="100000">
                  <a:srgbClr val="FFC000"/>
                </a:gs>
              </a:gsLst>
              <a:lin ang="0" scaled="1"/>
              <a:tileRect/>
            </a:gradFill>
            <a:headEnd type="oval" w="sm" len="sm"/>
            <a:tailEnd type="stealth" w="med" len="lg"/>
          </a:ln>
          <a:effectLst>
            <a:outerShdw blurRad="38100" dist="25400" dir="2700000" algn="tl" rotWithShape="0">
              <a:schemeClr val="tx2">
                <a:alpha val="50000"/>
              </a:schemeClr>
            </a:outerShdw>
          </a:effectLst>
        </p:spPr>
        <p:style>
          <a:lnRef idx="1">
            <a:schemeClr val="accent1"/>
          </a:lnRef>
          <a:fillRef idx="0">
            <a:schemeClr val="accent1"/>
          </a:fillRef>
          <a:effectRef idx="0">
            <a:schemeClr val="accent1"/>
          </a:effectRef>
          <a:fontRef idx="minor">
            <a:schemeClr val="tx1"/>
          </a:fontRef>
        </p:style>
      </p:cxnSp>
      <p:pic>
        <p:nvPicPr>
          <p:cNvPr id="4" name="Picture 6" descr="Untitled-2 copy（半透明）xiao.gif"/>
          <p:cNvPicPr>
            <a:picLocks noChangeAspect="1"/>
          </p:cNvPicPr>
          <p:nvPr/>
        </p:nvPicPr>
        <p:blipFill>
          <a:blip r:embed="rId2" cstate="print"/>
          <a:srcRect l="10938" t="10101" r="10938" b="10100"/>
          <a:stretch>
            <a:fillRect/>
          </a:stretch>
        </p:blipFill>
        <p:spPr bwMode="auto">
          <a:xfrm>
            <a:off x="8243888" y="44450"/>
            <a:ext cx="792162" cy="792163"/>
          </a:xfrm>
          <a:prstGeom prst="rect">
            <a:avLst/>
          </a:prstGeom>
          <a:noFill/>
          <a:ln w="9525">
            <a:noFill/>
            <a:miter lim="800000"/>
            <a:headEnd/>
            <a:tailEnd/>
          </a:ln>
        </p:spPr>
      </p:pic>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5" name="Date Placeholder 2"/>
          <p:cNvSpPr>
            <a:spLocks noGrp="1"/>
          </p:cNvSpPr>
          <p:nvPr>
            <p:ph type="dt" sz="half" idx="10"/>
          </p:nvPr>
        </p:nvSpPr>
        <p:spPr/>
        <p:txBody>
          <a:bodyPr/>
          <a:lstStyle>
            <a:lvl1pPr>
              <a:defRPr/>
            </a:lvl1pPr>
          </a:lstStyle>
          <a:p>
            <a:fld id="{32645BE8-DEB2-437E-9524-5067B5D35720}" type="datetimeFigureOut">
              <a:rPr lang="en-US" smtClean="0"/>
              <a:t>9/11/2017</a:t>
            </a:fld>
            <a:endParaRPr lang="en-US"/>
          </a:p>
        </p:txBody>
      </p:sp>
      <p:sp>
        <p:nvSpPr>
          <p:cNvPr id="6" name="Footer Placeholder 3"/>
          <p:cNvSpPr>
            <a:spLocks noGrp="1"/>
          </p:cNvSpPr>
          <p:nvPr>
            <p:ph type="ftr" sz="quarter" idx="11"/>
          </p:nvPr>
        </p:nvSpPr>
        <p:spPr/>
        <p:txBody>
          <a:bodyPr/>
          <a:lstStyle>
            <a:lvl1pPr>
              <a:defRPr/>
            </a:lvl1pPr>
          </a:lstStyle>
          <a:p>
            <a:endParaRPr lang="en-US"/>
          </a:p>
        </p:txBody>
      </p:sp>
      <p:sp>
        <p:nvSpPr>
          <p:cNvPr id="7" name="Slide Number Placeholder 4"/>
          <p:cNvSpPr>
            <a:spLocks noGrp="1"/>
          </p:cNvSpPr>
          <p:nvPr>
            <p:ph type="sldNum" sz="quarter" idx="12"/>
          </p:nvPr>
        </p:nvSpPr>
        <p:spPr/>
        <p:txBody>
          <a:bodyPr/>
          <a:lstStyle>
            <a:lvl1pPr>
              <a:defRPr/>
            </a:lvl1pPr>
          </a:lstStyle>
          <a:p>
            <a:fld id="{99B063CB-1F98-4751-B94B-486A5A2A759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cxnSp>
        <p:nvCxnSpPr>
          <p:cNvPr id="2" name="Straight Arrow Connector 4"/>
          <p:cNvCxnSpPr/>
          <p:nvPr/>
        </p:nvCxnSpPr>
        <p:spPr>
          <a:xfrm>
            <a:off x="179512" y="836712"/>
            <a:ext cx="7920880" cy="1588"/>
          </a:xfrm>
          <a:prstGeom prst="straightConnector1">
            <a:avLst/>
          </a:prstGeom>
          <a:ln w="28575">
            <a:gradFill flip="none" rotWithShape="1">
              <a:gsLst>
                <a:gs pos="0">
                  <a:srgbClr val="C00000"/>
                </a:gs>
                <a:gs pos="50000">
                  <a:srgbClr val="FF0000"/>
                </a:gs>
                <a:gs pos="100000">
                  <a:srgbClr val="FFC000"/>
                </a:gs>
              </a:gsLst>
              <a:lin ang="0" scaled="1"/>
              <a:tileRect/>
            </a:gradFill>
            <a:headEnd type="oval" w="sm" len="sm"/>
            <a:tailEnd type="stealth" w="med" len="lg"/>
          </a:ln>
          <a:effectLst>
            <a:outerShdw blurRad="38100" dist="25400" dir="2700000" algn="tl" rotWithShape="0">
              <a:schemeClr val="tx2">
                <a:alpha val="50000"/>
              </a:schemeClr>
            </a:outerShdw>
          </a:effectLst>
        </p:spPr>
        <p:style>
          <a:lnRef idx="1">
            <a:schemeClr val="accent1"/>
          </a:lnRef>
          <a:fillRef idx="0">
            <a:schemeClr val="accent1"/>
          </a:fillRef>
          <a:effectRef idx="0">
            <a:schemeClr val="accent1"/>
          </a:effectRef>
          <a:fontRef idx="minor">
            <a:schemeClr val="tx1"/>
          </a:fontRef>
        </p:style>
      </p:cxnSp>
      <p:pic>
        <p:nvPicPr>
          <p:cNvPr id="3" name="Picture 5" descr="Untitled-2 copy（半透明）xiao.gif"/>
          <p:cNvPicPr>
            <a:picLocks noChangeAspect="1"/>
          </p:cNvPicPr>
          <p:nvPr/>
        </p:nvPicPr>
        <p:blipFill>
          <a:blip r:embed="rId2" cstate="print"/>
          <a:srcRect l="10938" t="10101" r="10938" b="10100"/>
          <a:stretch>
            <a:fillRect/>
          </a:stretch>
        </p:blipFill>
        <p:spPr bwMode="auto">
          <a:xfrm>
            <a:off x="8243888" y="44450"/>
            <a:ext cx="792162" cy="792163"/>
          </a:xfrm>
          <a:prstGeom prst="rect">
            <a:avLst/>
          </a:prstGeom>
          <a:noFill/>
          <a:ln w="9525">
            <a:noFill/>
            <a:miter lim="800000"/>
            <a:headEnd/>
            <a:tailEnd/>
          </a:ln>
        </p:spPr>
      </p:pic>
      <p:sp>
        <p:nvSpPr>
          <p:cNvPr id="4" name="Date Placeholder 1"/>
          <p:cNvSpPr>
            <a:spLocks noGrp="1"/>
          </p:cNvSpPr>
          <p:nvPr>
            <p:ph type="dt" sz="half" idx="10"/>
          </p:nvPr>
        </p:nvSpPr>
        <p:spPr/>
        <p:txBody>
          <a:bodyPr/>
          <a:lstStyle>
            <a:lvl1pPr>
              <a:defRPr/>
            </a:lvl1pPr>
          </a:lstStyle>
          <a:p>
            <a:fld id="{32645BE8-DEB2-437E-9524-5067B5D35720}" type="datetimeFigureOut">
              <a:rPr lang="en-US" smtClean="0"/>
              <a:t>9/11/2017</a:t>
            </a:fld>
            <a:endParaRPr lang="en-US"/>
          </a:p>
        </p:txBody>
      </p:sp>
      <p:sp>
        <p:nvSpPr>
          <p:cNvPr id="5" name="Footer Placeholder 2"/>
          <p:cNvSpPr>
            <a:spLocks noGrp="1"/>
          </p:cNvSpPr>
          <p:nvPr>
            <p:ph type="ftr" sz="quarter" idx="11"/>
          </p:nvPr>
        </p:nvSpPr>
        <p:spPr/>
        <p:txBody>
          <a:bodyPr/>
          <a:lstStyle>
            <a:lvl1pPr>
              <a:defRPr/>
            </a:lvl1pPr>
          </a:lstStyle>
          <a:p>
            <a:endParaRPr lang="en-US"/>
          </a:p>
        </p:txBody>
      </p:sp>
      <p:sp>
        <p:nvSpPr>
          <p:cNvPr id="6" name="Slide Number Placeholder 3"/>
          <p:cNvSpPr>
            <a:spLocks noGrp="1"/>
          </p:cNvSpPr>
          <p:nvPr>
            <p:ph type="sldNum" sz="quarter" idx="12"/>
          </p:nvPr>
        </p:nvSpPr>
        <p:spPr/>
        <p:txBody>
          <a:bodyPr/>
          <a:lstStyle>
            <a:lvl1pPr>
              <a:defRPr/>
            </a:lvl1pPr>
          </a:lstStyle>
          <a:p>
            <a:fld id="{99B063CB-1F98-4751-B94B-486A5A2A759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Arrow Connector 7"/>
          <p:cNvCxnSpPr/>
          <p:nvPr/>
        </p:nvCxnSpPr>
        <p:spPr>
          <a:xfrm>
            <a:off x="179512" y="836712"/>
            <a:ext cx="7920880" cy="1588"/>
          </a:xfrm>
          <a:prstGeom prst="straightConnector1">
            <a:avLst/>
          </a:prstGeom>
          <a:ln w="28575">
            <a:gradFill flip="none" rotWithShape="1">
              <a:gsLst>
                <a:gs pos="0">
                  <a:srgbClr val="C00000"/>
                </a:gs>
                <a:gs pos="50000">
                  <a:srgbClr val="FF0000"/>
                </a:gs>
                <a:gs pos="100000">
                  <a:srgbClr val="FFC000"/>
                </a:gs>
              </a:gsLst>
              <a:lin ang="0" scaled="1"/>
              <a:tileRect/>
            </a:gradFill>
            <a:headEnd type="oval" w="sm" len="sm"/>
            <a:tailEnd type="stealth" w="med" len="lg"/>
          </a:ln>
          <a:effectLst>
            <a:outerShdw blurRad="38100" dist="25400" dir="2700000" algn="tl" rotWithShape="0">
              <a:schemeClr val="tx2">
                <a:alpha val="50000"/>
              </a:schemeClr>
            </a:outerShdw>
          </a:effectLst>
        </p:spPr>
        <p:style>
          <a:lnRef idx="1">
            <a:schemeClr val="accent1"/>
          </a:lnRef>
          <a:fillRef idx="0">
            <a:schemeClr val="accent1"/>
          </a:fillRef>
          <a:effectRef idx="0">
            <a:schemeClr val="accent1"/>
          </a:effectRef>
          <a:fontRef idx="minor">
            <a:schemeClr val="tx1"/>
          </a:fontRef>
        </p:style>
      </p:cxnSp>
      <p:pic>
        <p:nvPicPr>
          <p:cNvPr id="6" name="Picture 8" descr="Untitled-2 copy（半透明）xiao.gif"/>
          <p:cNvPicPr>
            <a:picLocks noChangeAspect="1"/>
          </p:cNvPicPr>
          <p:nvPr/>
        </p:nvPicPr>
        <p:blipFill>
          <a:blip r:embed="rId2" cstate="print"/>
          <a:srcRect l="10938" t="10101" r="10938" b="10100"/>
          <a:stretch>
            <a:fillRect/>
          </a:stretch>
        </p:blipFill>
        <p:spPr bwMode="auto">
          <a:xfrm>
            <a:off x="8243888" y="44450"/>
            <a:ext cx="792162" cy="792163"/>
          </a:xfrm>
          <a:prstGeom prst="rect">
            <a:avLst/>
          </a:prstGeom>
          <a:noFill/>
          <a:ln w="9525">
            <a:noFill/>
            <a:miter lim="800000"/>
            <a:headEnd/>
            <a:tailEnd/>
          </a:ln>
        </p:spPr>
      </p:pic>
      <p:sp>
        <p:nvSpPr>
          <p:cNvPr id="2" name="Title 1"/>
          <p:cNvSpPr>
            <a:spLocks noGrp="1"/>
          </p:cNvSpPr>
          <p:nvPr>
            <p:ph type="title"/>
          </p:nvPr>
        </p:nvSpPr>
        <p:spPr>
          <a:xfrm>
            <a:off x="467544" y="908720"/>
            <a:ext cx="3008313" cy="946026"/>
          </a:xfrm>
        </p:spPr>
        <p:txBody>
          <a:bodyPr anchor="b"/>
          <a:lstStyle>
            <a:lvl1pPr algn="l">
              <a:defRPr sz="2000" b="1"/>
            </a:lvl1pPr>
          </a:lstStyle>
          <a:p>
            <a:r>
              <a:rPr lang="en-US" altLang="zh-CN" smtClean="0"/>
              <a:t>Click to edit Master title style</a:t>
            </a:r>
            <a:endParaRPr lang="zh-CN" altLang="en-US" dirty="0"/>
          </a:p>
        </p:txBody>
      </p:sp>
      <p:sp>
        <p:nvSpPr>
          <p:cNvPr id="3" name="Content Placeholder 2"/>
          <p:cNvSpPr>
            <a:spLocks noGrp="1"/>
          </p:cNvSpPr>
          <p:nvPr>
            <p:ph idx="1"/>
          </p:nvPr>
        </p:nvSpPr>
        <p:spPr>
          <a:xfrm>
            <a:off x="3575050" y="908720"/>
            <a:ext cx="5111750" cy="521744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Text Placeholder 3"/>
          <p:cNvSpPr>
            <a:spLocks noGrp="1"/>
          </p:cNvSpPr>
          <p:nvPr>
            <p:ph type="body" sz="half" idx="2"/>
          </p:nvPr>
        </p:nvSpPr>
        <p:spPr>
          <a:xfrm>
            <a:off x="457200" y="1844824"/>
            <a:ext cx="3008313" cy="428133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
        <p:nvSpPr>
          <p:cNvPr id="7" name="Date Placeholder 4"/>
          <p:cNvSpPr>
            <a:spLocks noGrp="1"/>
          </p:cNvSpPr>
          <p:nvPr>
            <p:ph type="dt" sz="half" idx="10"/>
          </p:nvPr>
        </p:nvSpPr>
        <p:spPr/>
        <p:txBody>
          <a:bodyPr/>
          <a:lstStyle>
            <a:lvl1pPr>
              <a:defRPr/>
            </a:lvl1pPr>
          </a:lstStyle>
          <a:p>
            <a:fld id="{32645BE8-DEB2-437E-9524-5067B5D35720}" type="datetimeFigureOut">
              <a:rPr lang="en-US" smtClean="0"/>
              <a:t>9/11/2017</a:t>
            </a:fld>
            <a:endParaRPr lang="en-US"/>
          </a:p>
        </p:txBody>
      </p:sp>
      <p:sp>
        <p:nvSpPr>
          <p:cNvPr id="8" name="Footer Placeholder 5"/>
          <p:cNvSpPr>
            <a:spLocks noGrp="1"/>
          </p:cNvSpPr>
          <p:nvPr>
            <p:ph type="ftr" sz="quarter" idx="11"/>
          </p:nvPr>
        </p:nvSpPr>
        <p:spPr/>
        <p:txBody>
          <a:bodyPr/>
          <a:lstStyle>
            <a:lvl1pPr>
              <a:defRPr/>
            </a:lvl1pPr>
          </a:lstStyle>
          <a:p>
            <a:endParaRPr lang="en-US"/>
          </a:p>
        </p:txBody>
      </p:sp>
      <p:sp>
        <p:nvSpPr>
          <p:cNvPr id="9" name="Slide Number Placeholder 6"/>
          <p:cNvSpPr>
            <a:spLocks noGrp="1"/>
          </p:cNvSpPr>
          <p:nvPr>
            <p:ph type="sldNum" sz="quarter" idx="12"/>
          </p:nvPr>
        </p:nvSpPr>
        <p:spPr/>
        <p:txBody>
          <a:bodyPr/>
          <a:lstStyle>
            <a:lvl1pPr>
              <a:defRPr/>
            </a:lvl1pPr>
          </a:lstStyle>
          <a:p>
            <a:fld id="{99B063CB-1F98-4751-B94B-486A5A2A759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cxnSp>
        <p:nvCxnSpPr>
          <p:cNvPr id="5" name="Straight Arrow Connector 7"/>
          <p:cNvCxnSpPr/>
          <p:nvPr/>
        </p:nvCxnSpPr>
        <p:spPr>
          <a:xfrm>
            <a:off x="179512" y="836712"/>
            <a:ext cx="7920880" cy="1588"/>
          </a:xfrm>
          <a:prstGeom prst="straightConnector1">
            <a:avLst/>
          </a:prstGeom>
          <a:ln w="28575">
            <a:gradFill flip="none" rotWithShape="1">
              <a:gsLst>
                <a:gs pos="0">
                  <a:srgbClr val="C00000"/>
                </a:gs>
                <a:gs pos="50000">
                  <a:srgbClr val="FF0000"/>
                </a:gs>
                <a:gs pos="100000">
                  <a:srgbClr val="FFC000"/>
                </a:gs>
              </a:gsLst>
              <a:lin ang="0" scaled="1"/>
              <a:tileRect/>
            </a:gradFill>
            <a:headEnd type="oval" w="sm" len="sm"/>
            <a:tailEnd type="stealth" w="med" len="lg"/>
          </a:ln>
          <a:effectLst>
            <a:outerShdw blurRad="38100" dist="25400" dir="2700000" algn="tl" rotWithShape="0">
              <a:schemeClr val="tx2">
                <a:alpha val="50000"/>
              </a:schemeClr>
            </a:outerShdw>
          </a:effectLst>
        </p:spPr>
        <p:style>
          <a:lnRef idx="1">
            <a:schemeClr val="accent1"/>
          </a:lnRef>
          <a:fillRef idx="0">
            <a:schemeClr val="accent1"/>
          </a:fillRef>
          <a:effectRef idx="0">
            <a:schemeClr val="accent1"/>
          </a:effectRef>
          <a:fontRef idx="minor">
            <a:schemeClr val="tx1"/>
          </a:fontRef>
        </p:style>
      </p:cxnSp>
      <p:pic>
        <p:nvPicPr>
          <p:cNvPr id="6" name="Picture 8" descr="Untitled-2 copy（半透明）xiao.gif"/>
          <p:cNvPicPr>
            <a:picLocks noChangeAspect="1"/>
          </p:cNvPicPr>
          <p:nvPr/>
        </p:nvPicPr>
        <p:blipFill>
          <a:blip r:embed="rId2" cstate="print"/>
          <a:srcRect l="10938" t="10101" r="10938" b="10100"/>
          <a:stretch>
            <a:fillRect/>
          </a:stretch>
        </p:blipFill>
        <p:spPr bwMode="auto">
          <a:xfrm>
            <a:off x="8243888" y="44450"/>
            <a:ext cx="792162" cy="792163"/>
          </a:xfrm>
          <a:prstGeom prst="rect">
            <a:avLst/>
          </a:prstGeom>
          <a:noFill/>
          <a:ln w="9525">
            <a:noFill/>
            <a:miter lim="800000"/>
            <a:headEnd/>
            <a:tailEnd/>
          </a:ln>
        </p:spPr>
      </p:pic>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CN" smtClean="0"/>
              <a:t>Click to edit Master title style</a:t>
            </a:r>
            <a:endParaRPr lang="zh-CN" altLang="en-US"/>
          </a:p>
        </p:txBody>
      </p:sp>
      <p:sp>
        <p:nvSpPr>
          <p:cNvPr id="3" name="Picture Placeholder 2"/>
          <p:cNvSpPr>
            <a:spLocks noGrp="1"/>
          </p:cNvSpPr>
          <p:nvPr>
            <p:ph type="pic" idx="1"/>
          </p:nvPr>
        </p:nvSpPr>
        <p:spPr>
          <a:xfrm>
            <a:off x="1792288" y="908719"/>
            <a:ext cx="5486400" cy="381885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ltLang="zh-CN" noProof="0" smtClean="0"/>
              <a:t>Click icon to add picture</a:t>
            </a:r>
            <a:endParaRPr lang="zh-CN" alt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
        <p:nvSpPr>
          <p:cNvPr id="7" name="Date Placeholder 4"/>
          <p:cNvSpPr>
            <a:spLocks noGrp="1"/>
          </p:cNvSpPr>
          <p:nvPr>
            <p:ph type="dt" sz="half" idx="10"/>
          </p:nvPr>
        </p:nvSpPr>
        <p:spPr/>
        <p:txBody>
          <a:bodyPr/>
          <a:lstStyle>
            <a:lvl1pPr>
              <a:defRPr/>
            </a:lvl1pPr>
          </a:lstStyle>
          <a:p>
            <a:fld id="{32645BE8-DEB2-437E-9524-5067B5D35720}" type="datetimeFigureOut">
              <a:rPr lang="en-US" smtClean="0"/>
              <a:t>9/11/2017</a:t>
            </a:fld>
            <a:endParaRPr lang="en-US"/>
          </a:p>
        </p:txBody>
      </p:sp>
      <p:sp>
        <p:nvSpPr>
          <p:cNvPr id="8" name="Footer Placeholder 5"/>
          <p:cNvSpPr>
            <a:spLocks noGrp="1"/>
          </p:cNvSpPr>
          <p:nvPr>
            <p:ph type="ftr" sz="quarter" idx="11"/>
          </p:nvPr>
        </p:nvSpPr>
        <p:spPr/>
        <p:txBody>
          <a:bodyPr/>
          <a:lstStyle>
            <a:lvl1pPr>
              <a:defRPr/>
            </a:lvl1pPr>
          </a:lstStyle>
          <a:p>
            <a:endParaRPr lang="en-US"/>
          </a:p>
        </p:txBody>
      </p:sp>
      <p:sp>
        <p:nvSpPr>
          <p:cNvPr id="9" name="Slide Number Placeholder 6"/>
          <p:cNvSpPr>
            <a:spLocks noGrp="1"/>
          </p:cNvSpPr>
          <p:nvPr>
            <p:ph type="sldNum" sz="quarter" idx="12"/>
          </p:nvPr>
        </p:nvSpPr>
        <p:spPr/>
        <p:txBody>
          <a:bodyPr/>
          <a:lstStyle>
            <a:lvl1pPr>
              <a:defRPr/>
            </a:lvl1pPr>
          </a:lstStyle>
          <a:p>
            <a:fld id="{99B063CB-1F98-4751-B94B-486A5A2A759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4" name="Straight Arrow Connector 3"/>
          <p:cNvCxnSpPr/>
          <p:nvPr/>
        </p:nvCxnSpPr>
        <p:spPr>
          <a:xfrm>
            <a:off x="179512" y="836712"/>
            <a:ext cx="7920880" cy="1588"/>
          </a:xfrm>
          <a:prstGeom prst="straightConnector1">
            <a:avLst/>
          </a:prstGeom>
          <a:ln w="28575">
            <a:gradFill flip="none" rotWithShape="1">
              <a:gsLst>
                <a:gs pos="0">
                  <a:srgbClr val="C00000"/>
                </a:gs>
                <a:gs pos="50000">
                  <a:srgbClr val="FF0000"/>
                </a:gs>
                <a:gs pos="100000">
                  <a:srgbClr val="FFC000"/>
                </a:gs>
              </a:gsLst>
              <a:lin ang="0" scaled="1"/>
              <a:tileRect/>
            </a:gradFill>
            <a:headEnd type="oval" w="sm" len="sm"/>
            <a:tailEnd type="stealth" w="med" len="lg"/>
          </a:ln>
          <a:effectLst>
            <a:outerShdw blurRad="38100" dist="25400" dir="2700000" algn="tl" rotWithShape="0">
              <a:schemeClr val="tx2">
                <a:alpha val="50000"/>
              </a:schemeClr>
            </a:outerShdw>
          </a:effectLst>
        </p:spPr>
        <p:style>
          <a:lnRef idx="1">
            <a:schemeClr val="accent1"/>
          </a:lnRef>
          <a:fillRef idx="0">
            <a:schemeClr val="accent1"/>
          </a:fillRef>
          <a:effectRef idx="0">
            <a:schemeClr val="accent1"/>
          </a:effectRef>
          <a:fontRef idx="minor">
            <a:schemeClr val="tx1"/>
          </a:fontRef>
        </p:style>
      </p:cxnSp>
      <p:pic>
        <p:nvPicPr>
          <p:cNvPr id="5" name="Picture 7" descr="Untitled-2 copy（半透明）xiao.gif"/>
          <p:cNvPicPr>
            <a:picLocks noChangeAspect="1"/>
          </p:cNvPicPr>
          <p:nvPr/>
        </p:nvPicPr>
        <p:blipFill>
          <a:blip r:embed="rId2" cstate="print"/>
          <a:srcRect l="10938" t="10101" r="10938" b="10100"/>
          <a:stretch>
            <a:fillRect/>
          </a:stretch>
        </p:blipFill>
        <p:spPr bwMode="auto">
          <a:xfrm>
            <a:off x="8243888" y="44450"/>
            <a:ext cx="792162" cy="792163"/>
          </a:xfrm>
          <a:prstGeom prst="rect">
            <a:avLst/>
          </a:prstGeom>
          <a:noFill/>
          <a:ln w="9525">
            <a:noFill/>
            <a:miter lim="800000"/>
            <a:headEnd/>
            <a:tailEnd/>
          </a:ln>
        </p:spPr>
      </p:pic>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6" name="Date Placeholder 3"/>
          <p:cNvSpPr>
            <a:spLocks noGrp="1"/>
          </p:cNvSpPr>
          <p:nvPr>
            <p:ph type="dt" sz="half" idx="10"/>
          </p:nvPr>
        </p:nvSpPr>
        <p:spPr/>
        <p:txBody>
          <a:bodyPr/>
          <a:lstStyle>
            <a:lvl1pPr>
              <a:defRPr/>
            </a:lvl1pPr>
          </a:lstStyle>
          <a:p>
            <a:fld id="{32645BE8-DEB2-437E-9524-5067B5D35720}" type="datetimeFigureOut">
              <a:rPr lang="en-US" smtClean="0"/>
              <a:t>9/11/2017</a:t>
            </a:fld>
            <a:endParaRPr lang="en-US"/>
          </a:p>
        </p:txBody>
      </p:sp>
      <p:sp>
        <p:nvSpPr>
          <p:cNvPr id="7" name="Footer Placeholder 4"/>
          <p:cNvSpPr>
            <a:spLocks noGrp="1"/>
          </p:cNvSpPr>
          <p:nvPr>
            <p:ph type="ftr" sz="quarter" idx="11"/>
          </p:nvPr>
        </p:nvSpPr>
        <p:spPr/>
        <p:txBody>
          <a:bodyPr/>
          <a:lstStyle>
            <a:lvl1pPr>
              <a:defRPr/>
            </a:lvl1pPr>
          </a:lstStyle>
          <a:p>
            <a:endParaRPr lang="en-US"/>
          </a:p>
        </p:txBody>
      </p:sp>
      <p:sp>
        <p:nvSpPr>
          <p:cNvPr id="8" name="Slide Number Placeholder 5"/>
          <p:cNvSpPr>
            <a:spLocks noGrp="1"/>
          </p:cNvSpPr>
          <p:nvPr>
            <p:ph type="sldNum" sz="quarter" idx="12"/>
          </p:nvPr>
        </p:nvSpPr>
        <p:spPr/>
        <p:txBody>
          <a:bodyPr/>
          <a:lstStyle>
            <a:lvl1pPr>
              <a:defRPr/>
            </a:lvl1pPr>
          </a:lstStyle>
          <a:p>
            <a:fld id="{99B063CB-1F98-4751-B94B-486A5A2A759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cxnSp>
        <p:nvCxnSpPr>
          <p:cNvPr id="4" name="Straight Arrow Connector 3"/>
          <p:cNvCxnSpPr/>
          <p:nvPr/>
        </p:nvCxnSpPr>
        <p:spPr>
          <a:xfrm>
            <a:off x="179512" y="836712"/>
            <a:ext cx="7920880" cy="1588"/>
          </a:xfrm>
          <a:prstGeom prst="straightConnector1">
            <a:avLst/>
          </a:prstGeom>
          <a:ln w="28575">
            <a:gradFill flip="none" rotWithShape="1">
              <a:gsLst>
                <a:gs pos="0">
                  <a:srgbClr val="C00000"/>
                </a:gs>
                <a:gs pos="50000">
                  <a:srgbClr val="FF0000"/>
                </a:gs>
                <a:gs pos="100000">
                  <a:srgbClr val="FFC000"/>
                </a:gs>
              </a:gsLst>
              <a:lin ang="0" scaled="1"/>
              <a:tileRect/>
            </a:gradFill>
            <a:headEnd type="oval" w="sm" len="sm"/>
            <a:tailEnd type="stealth" w="med" len="lg"/>
          </a:ln>
          <a:effectLst>
            <a:outerShdw blurRad="38100" dist="25400" dir="2700000" algn="tl" rotWithShape="0">
              <a:schemeClr val="tx2">
                <a:alpha val="50000"/>
              </a:schemeClr>
            </a:outerShdw>
          </a:effectLst>
        </p:spPr>
        <p:style>
          <a:lnRef idx="1">
            <a:schemeClr val="accent1"/>
          </a:lnRef>
          <a:fillRef idx="0">
            <a:schemeClr val="accent1"/>
          </a:fillRef>
          <a:effectRef idx="0">
            <a:schemeClr val="accent1"/>
          </a:effectRef>
          <a:fontRef idx="minor">
            <a:schemeClr val="tx1"/>
          </a:fontRef>
        </p:style>
      </p:cxnSp>
      <p:pic>
        <p:nvPicPr>
          <p:cNvPr id="5" name="Picture 7" descr="Untitled-2 copy（半透明）xiao.gif"/>
          <p:cNvPicPr>
            <a:picLocks noChangeAspect="1"/>
          </p:cNvPicPr>
          <p:nvPr/>
        </p:nvPicPr>
        <p:blipFill>
          <a:blip r:embed="rId2" cstate="print"/>
          <a:srcRect l="10938" t="10101" r="10938" b="10100"/>
          <a:stretch>
            <a:fillRect/>
          </a:stretch>
        </p:blipFill>
        <p:spPr bwMode="auto">
          <a:xfrm>
            <a:off x="8243888" y="44450"/>
            <a:ext cx="792162" cy="792163"/>
          </a:xfrm>
          <a:prstGeom prst="rect">
            <a:avLst/>
          </a:prstGeom>
          <a:noFill/>
          <a:ln w="9525">
            <a:noFill/>
            <a:miter lim="800000"/>
            <a:headEnd/>
            <a:tailEnd/>
          </a:ln>
        </p:spPr>
      </p:pic>
      <p:sp>
        <p:nvSpPr>
          <p:cNvPr id="2" name="Vertical Title 1"/>
          <p:cNvSpPr>
            <a:spLocks noGrp="1"/>
          </p:cNvSpPr>
          <p:nvPr>
            <p:ph type="title" orient="vert"/>
          </p:nvPr>
        </p:nvSpPr>
        <p:spPr>
          <a:xfrm>
            <a:off x="6629400" y="908720"/>
            <a:ext cx="2057400" cy="5217443"/>
          </a:xfrm>
        </p:spPr>
        <p:txBody>
          <a:bodyPr vert="eaVert"/>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a:xfrm>
            <a:off x="457200" y="908720"/>
            <a:ext cx="6019800" cy="5217443"/>
          </a:xfrm>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6" name="Date Placeholder 3"/>
          <p:cNvSpPr>
            <a:spLocks noGrp="1"/>
          </p:cNvSpPr>
          <p:nvPr>
            <p:ph type="dt" sz="half" idx="10"/>
          </p:nvPr>
        </p:nvSpPr>
        <p:spPr/>
        <p:txBody>
          <a:bodyPr/>
          <a:lstStyle>
            <a:lvl1pPr>
              <a:defRPr/>
            </a:lvl1pPr>
          </a:lstStyle>
          <a:p>
            <a:fld id="{32645BE8-DEB2-437E-9524-5067B5D35720}" type="datetimeFigureOut">
              <a:rPr lang="en-US" smtClean="0"/>
              <a:t>9/11/2017</a:t>
            </a:fld>
            <a:endParaRPr lang="en-US"/>
          </a:p>
        </p:txBody>
      </p:sp>
      <p:sp>
        <p:nvSpPr>
          <p:cNvPr id="7" name="Footer Placeholder 4"/>
          <p:cNvSpPr>
            <a:spLocks noGrp="1"/>
          </p:cNvSpPr>
          <p:nvPr>
            <p:ph type="ftr" sz="quarter" idx="11"/>
          </p:nvPr>
        </p:nvSpPr>
        <p:spPr/>
        <p:txBody>
          <a:bodyPr/>
          <a:lstStyle>
            <a:lvl1pPr>
              <a:defRPr/>
            </a:lvl1pPr>
          </a:lstStyle>
          <a:p>
            <a:endParaRPr lang="en-US"/>
          </a:p>
        </p:txBody>
      </p:sp>
      <p:sp>
        <p:nvSpPr>
          <p:cNvPr id="8" name="Slide Number Placeholder 5"/>
          <p:cNvSpPr>
            <a:spLocks noGrp="1"/>
          </p:cNvSpPr>
          <p:nvPr>
            <p:ph type="sldNum" sz="quarter" idx="12"/>
          </p:nvPr>
        </p:nvSpPr>
        <p:spPr/>
        <p:txBody>
          <a:bodyPr/>
          <a:lstStyle>
            <a:lvl1pPr>
              <a:defRPr/>
            </a:lvl1pPr>
          </a:lstStyle>
          <a:p>
            <a:fld id="{99B063CB-1F98-4751-B94B-486A5A2A7595}"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Untitled-2 copy（半透明）xiao.gif"/>
          <p:cNvPicPr>
            <a:picLocks noChangeAspect="1"/>
          </p:cNvPicPr>
          <p:nvPr userDrawn="1"/>
        </p:nvPicPr>
        <p:blipFill>
          <a:blip r:embed="rId2" cstate="print">
            <a:lum bright="60000" contrast="-70000"/>
          </a:blip>
          <a:srcRect/>
          <a:stretch>
            <a:fillRect/>
          </a:stretch>
        </p:blipFill>
        <p:spPr bwMode="auto">
          <a:xfrm>
            <a:off x="1692275" y="333375"/>
            <a:ext cx="5734050" cy="5613400"/>
          </a:xfrm>
          <a:prstGeom prst="rect">
            <a:avLst/>
          </a:prstGeom>
          <a:noFill/>
          <a:ln w="9525">
            <a:noFill/>
            <a:miter lim="800000"/>
            <a:headEnd/>
            <a:tailEnd/>
          </a:ln>
        </p:spPr>
      </p:pic>
      <p:sp>
        <p:nvSpPr>
          <p:cNvPr id="5" name="Rectangle 6"/>
          <p:cNvSpPr/>
          <p:nvPr userDrawn="1"/>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prstClr val="white"/>
              </a:solidFill>
              <a:ea typeface="仿宋" panose="02010609060101010101" pitchFamily="49" charset="-122"/>
            </a:endParaRPr>
          </a:p>
        </p:txBody>
      </p:sp>
      <p:sp>
        <p:nvSpPr>
          <p:cNvPr id="2" name="Title 1"/>
          <p:cNvSpPr>
            <a:spLocks noGrp="1"/>
          </p:cNvSpPr>
          <p:nvPr>
            <p:ph type="ctrTitle"/>
          </p:nvPr>
        </p:nvSpPr>
        <p:spPr>
          <a:xfrm>
            <a:off x="685800" y="2130425"/>
            <a:ext cx="7772400" cy="1470025"/>
          </a:xfrm>
        </p:spPr>
        <p:txBody>
          <a:bodyPr/>
          <a:lstStyle>
            <a:lvl1pPr algn="ctr">
              <a:defRPr/>
            </a:lvl1pPr>
          </a:lstStyle>
          <a:p>
            <a:r>
              <a:rPr lang="en-US" altLang="zh-CN" smtClean="0"/>
              <a:t>Click to edit Master title style</a:t>
            </a:r>
            <a:endParaRPr lang="zh-CN" alt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zh-CN" smtClean="0"/>
              <a:t>Click to edit Master subtitle style</a:t>
            </a:r>
            <a:endParaRPr lang="zh-CN" altLang="en-US"/>
          </a:p>
        </p:txBody>
      </p:sp>
      <p:sp>
        <p:nvSpPr>
          <p:cNvPr id="6" name="Date Placeholder 3"/>
          <p:cNvSpPr>
            <a:spLocks noGrp="1"/>
          </p:cNvSpPr>
          <p:nvPr>
            <p:ph type="dt" sz="half" idx="10"/>
          </p:nvPr>
        </p:nvSpPr>
        <p:spPr/>
        <p:txBody>
          <a:bodyPr/>
          <a:lstStyle>
            <a:lvl1pPr>
              <a:defRPr/>
            </a:lvl1pPr>
          </a:lstStyle>
          <a:p>
            <a:pPr>
              <a:defRPr/>
            </a:pPr>
            <a:fld id="{97459BCA-5DF2-41F9-8D5E-CE33E78B8E21}" type="datetimeFigureOut">
              <a:rPr lang="zh-CN" altLang="en-US">
                <a:solidFill>
                  <a:prstClr val="black">
                    <a:tint val="75000"/>
                  </a:prstClr>
                </a:solidFill>
              </a:rPr>
              <a:pPr>
                <a:defRPr/>
              </a:pPr>
              <a:t>2017/9/11</a:t>
            </a:fld>
            <a:endParaRPr lang="zh-CN" altLang="en-US">
              <a:solidFill>
                <a:prstClr val="black">
                  <a:tint val="75000"/>
                </a:prstClr>
              </a:solidFill>
            </a:endParaRPr>
          </a:p>
        </p:txBody>
      </p:sp>
      <p:sp>
        <p:nvSpPr>
          <p:cNvPr id="7" name="Footer Placeholder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8" name="Slide Number Placeholder 5"/>
          <p:cNvSpPr>
            <a:spLocks noGrp="1"/>
          </p:cNvSpPr>
          <p:nvPr>
            <p:ph type="sldNum" sz="quarter" idx="12"/>
          </p:nvPr>
        </p:nvSpPr>
        <p:spPr/>
        <p:txBody>
          <a:bodyPr/>
          <a:lstStyle>
            <a:lvl1pPr>
              <a:defRPr/>
            </a:lvl1pPr>
          </a:lstStyle>
          <a:p>
            <a:pPr>
              <a:defRPr/>
            </a:pPr>
            <a:fld id="{9A5EE4DF-6A9D-4225-B41F-EB8CE3EC625E}" type="slidenum">
              <a:rPr lang="zh-CN" altLang="en-US">
                <a:solidFill>
                  <a:prstClr val="black">
                    <a:tint val="75000"/>
                  </a:prstClr>
                </a:solidFill>
              </a:rPr>
              <a:pPr>
                <a:defRPr/>
              </a:pPr>
              <a:t>‹#›</a:t>
            </a:fld>
            <a:endParaRPr lang="zh-CN" altLang="en-US">
              <a:solidFill>
                <a:prstClr val="black">
                  <a:tint val="7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Arrow Connector 3"/>
          <p:cNvCxnSpPr/>
          <p:nvPr userDrawn="1"/>
        </p:nvCxnSpPr>
        <p:spPr>
          <a:xfrm>
            <a:off x="179512" y="836712"/>
            <a:ext cx="7920880" cy="1588"/>
          </a:xfrm>
          <a:prstGeom prst="straightConnector1">
            <a:avLst/>
          </a:prstGeom>
          <a:ln w="28575">
            <a:gradFill flip="none" rotWithShape="1">
              <a:gsLst>
                <a:gs pos="0">
                  <a:srgbClr val="002060"/>
                </a:gs>
                <a:gs pos="50000">
                  <a:srgbClr val="0070C0"/>
                </a:gs>
                <a:gs pos="100000">
                  <a:srgbClr val="00B0F0"/>
                </a:gs>
              </a:gsLst>
              <a:lin ang="0" scaled="1"/>
              <a:tileRect/>
            </a:gradFill>
            <a:headEnd type="oval" w="sm" len="sm"/>
            <a:tailEnd type="stealth" w="med" len="lg"/>
          </a:ln>
          <a:effectLst>
            <a:outerShdw blurRad="38100" dist="25400" dir="2700000" algn="tl" rotWithShape="0">
              <a:schemeClr val="tx2">
                <a:alpha val="50000"/>
              </a:schemeClr>
            </a:outerShdw>
          </a:effectLst>
        </p:spPr>
        <p:style>
          <a:lnRef idx="1">
            <a:schemeClr val="accent1"/>
          </a:lnRef>
          <a:fillRef idx="0">
            <a:schemeClr val="accent1"/>
          </a:fillRef>
          <a:effectRef idx="0">
            <a:schemeClr val="accent1"/>
          </a:effectRef>
          <a:fontRef idx="minor">
            <a:schemeClr val="tx1"/>
          </a:fontRef>
        </p:style>
      </p:cxnSp>
      <p:pic>
        <p:nvPicPr>
          <p:cNvPr id="5" name="Picture 7" descr="Untitled-2 copy（半透明）xiao.gif"/>
          <p:cNvPicPr>
            <a:picLocks noChangeAspect="1"/>
          </p:cNvPicPr>
          <p:nvPr userDrawn="1"/>
        </p:nvPicPr>
        <p:blipFill>
          <a:blip r:embed="rId2" cstate="print"/>
          <a:srcRect l="10938" t="10101" r="10938" b="10100"/>
          <a:stretch>
            <a:fillRect/>
          </a:stretch>
        </p:blipFill>
        <p:spPr bwMode="auto">
          <a:xfrm>
            <a:off x="8243888" y="44450"/>
            <a:ext cx="792162" cy="792163"/>
          </a:xfrm>
          <a:prstGeom prst="rect">
            <a:avLst/>
          </a:prstGeom>
          <a:noFill/>
          <a:ln w="9525">
            <a:noFill/>
            <a:miter lim="800000"/>
            <a:headEnd/>
            <a:tailEnd/>
          </a:ln>
        </p:spPr>
      </p:pic>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idx="1"/>
          </p:nvPr>
        </p:nvSpPr>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6" name="Date Placeholder 3"/>
          <p:cNvSpPr>
            <a:spLocks noGrp="1"/>
          </p:cNvSpPr>
          <p:nvPr>
            <p:ph type="dt" sz="half" idx="10"/>
          </p:nvPr>
        </p:nvSpPr>
        <p:spPr/>
        <p:txBody>
          <a:bodyPr/>
          <a:lstStyle>
            <a:lvl1pPr>
              <a:defRPr/>
            </a:lvl1pPr>
          </a:lstStyle>
          <a:p>
            <a:pPr>
              <a:defRPr/>
            </a:pPr>
            <a:fld id="{793F4BAE-3556-4C78-895D-5900D08C25AC}" type="datetimeFigureOut">
              <a:rPr lang="zh-CN" altLang="en-US">
                <a:solidFill>
                  <a:prstClr val="black">
                    <a:tint val="75000"/>
                  </a:prstClr>
                </a:solidFill>
              </a:rPr>
              <a:pPr>
                <a:defRPr/>
              </a:pPr>
              <a:t>2017/9/11</a:t>
            </a:fld>
            <a:endParaRPr lang="zh-CN" altLang="en-US">
              <a:solidFill>
                <a:prstClr val="black">
                  <a:tint val="75000"/>
                </a:prstClr>
              </a:solidFill>
            </a:endParaRPr>
          </a:p>
        </p:txBody>
      </p:sp>
      <p:sp>
        <p:nvSpPr>
          <p:cNvPr id="7" name="Footer Placeholder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8" name="Slide Number Placeholder 5"/>
          <p:cNvSpPr>
            <a:spLocks noGrp="1"/>
          </p:cNvSpPr>
          <p:nvPr>
            <p:ph type="sldNum" sz="quarter" idx="12"/>
          </p:nvPr>
        </p:nvSpPr>
        <p:spPr/>
        <p:txBody>
          <a:bodyPr/>
          <a:lstStyle>
            <a:lvl1pPr>
              <a:defRPr/>
            </a:lvl1pPr>
          </a:lstStyle>
          <a:p>
            <a:pPr>
              <a:defRPr/>
            </a:pPr>
            <a:fld id="{9EF74EE1-BED1-4C5A-8A6D-FB9338FA175E}" type="slidenum">
              <a:rPr lang="zh-CN" altLang="en-US">
                <a:solidFill>
                  <a:prstClr val="black">
                    <a:tint val="75000"/>
                  </a:prstClr>
                </a:solidFill>
              </a:rPr>
              <a:pPr>
                <a:defRPr/>
              </a:pPr>
              <a:t>‹#›</a:t>
            </a:fld>
            <a:endParaRPr lang="zh-CN" altLang="en-US">
              <a:solidFill>
                <a:prstClr val="black">
                  <a:tint val="75000"/>
                </a:prst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Arrow Connector 3"/>
          <p:cNvCxnSpPr/>
          <p:nvPr userDrawn="1"/>
        </p:nvCxnSpPr>
        <p:spPr>
          <a:xfrm>
            <a:off x="179512" y="836712"/>
            <a:ext cx="7920880" cy="1588"/>
          </a:xfrm>
          <a:prstGeom prst="straightConnector1">
            <a:avLst/>
          </a:prstGeom>
          <a:ln w="28575">
            <a:gradFill flip="none" rotWithShape="1">
              <a:gsLst>
                <a:gs pos="0">
                  <a:srgbClr val="C00000"/>
                </a:gs>
                <a:gs pos="50000">
                  <a:srgbClr val="FF0000"/>
                </a:gs>
                <a:gs pos="100000">
                  <a:srgbClr val="FFC000"/>
                </a:gs>
              </a:gsLst>
              <a:lin ang="0" scaled="1"/>
              <a:tileRect/>
            </a:gradFill>
            <a:headEnd type="oval" w="sm" len="sm"/>
            <a:tailEnd type="stealth" w="med" len="lg"/>
          </a:ln>
          <a:effectLst>
            <a:outerShdw blurRad="38100" dist="25400" dir="2700000" algn="tl" rotWithShape="0">
              <a:schemeClr val="tx2">
                <a:alpha val="50000"/>
              </a:schemeClr>
            </a:outerShdw>
          </a:effectLst>
        </p:spPr>
        <p:style>
          <a:lnRef idx="1">
            <a:schemeClr val="accent1"/>
          </a:lnRef>
          <a:fillRef idx="0">
            <a:schemeClr val="accent1"/>
          </a:fillRef>
          <a:effectRef idx="0">
            <a:schemeClr val="accent1"/>
          </a:effectRef>
          <a:fontRef idx="minor">
            <a:schemeClr val="tx1"/>
          </a:fontRef>
        </p:style>
      </p:cxnSp>
      <p:pic>
        <p:nvPicPr>
          <p:cNvPr id="5" name="Picture 7" descr="Untitled-2 copy（半透明）xiao.gif"/>
          <p:cNvPicPr>
            <a:picLocks noChangeAspect="1"/>
          </p:cNvPicPr>
          <p:nvPr userDrawn="1"/>
        </p:nvPicPr>
        <p:blipFill>
          <a:blip r:embed="rId2" cstate="print"/>
          <a:srcRect l="10938" t="10101" r="10938" b="10100"/>
          <a:stretch>
            <a:fillRect/>
          </a:stretch>
        </p:blipFill>
        <p:spPr bwMode="auto">
          <a:xfrm>
            <a:off x="8243888" y="44450"/>
            <a:ext cx="792162" cy="792163"/>
          </a:xfrm>
          <a:prstGeom prst="rect">
            <a:avLst/>
          </a:prstGeom>
          <a:noFill/>
          <a:ln w="9525">
            <a:noFill/>
            <a:miter lim="800000"/>
            <a:headEnd/>
            <a:tailEnd/>
          </a:ln>
        </p:spPr>
      </p:pic>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zh-CN" smtClean="0"/>
              <a:t>Click to edit Master text styles</a:t>
            </a:r>
          </a:p>
        </p:txBody>
      </p:sp>
      <p:sp>
        <p:nvSpPr>
          <p:cNvPr id="6" name="Date Placeholder 3"/>
          <p:cNvSpPr>
            <a:spLocks noGrp="1"/>
          </p:cNvSpPr>
          <p:nvPr>
            <p:ph type="dt" sz="half" idx="10"/>
          </p:nvPr>
        </p:nvSpPr>
        <p:spPr/>
        <p:txBody>
          <a:bodyPr/>
          <a:lstStyle>
            <a:lvl1pPr>
              <a:defRPr/>
            </a:lvl1pPr>
          </a:lstStyle>
          <a:p>
            <a:pPr>
              <a:defRPr/>
            </a:pPr>
            <a:fld id="{56D09A94-184D-4BD5-A3DB-1F6551CF08BD}" type="datetimeFigureOut">
              <a:rPr lang="zh-CN" altLang="en-US">
                <a:solidFill>
                  <a:prstClr val="black">
                    <a:tint val="75000"/>
                  </a:prstClr>
                </a:solidFill>
              </a:rPr>
              <a:pPr>
                <a:defRPr/>
              </a:pPr>
              <a:t>2017/9/11</a:t>
            </a:fld>
            <a:endParaRPr lang="zh-CN" altLang="en-US">
              <a:solidFill>
                <a:prstClr val="black">
                  <a:tint val="75000"/>
                </a:prstClr>
              </a:solidFill>
            </a:endParaRPr>
          </a:p>
        </p:txBody>
      </p:sp>
      <p:sp>
        <p:nvSpPr>
          <p:cNvPr id="7" name="Footer Placeholder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8" name="Slide Number Placeholder 5"/>
          <p:cNvSpPr>
            <a:spLocks noGrp="1"/>
          </p:cNvSpPr>
          <p:nvPr>
            <p:ph type="sldNum" sz="quarter" idx="12"/>
          </p:nvPr>
        </p:nvSpPr>
        <p:spPr/>
        <p:txBody>
          <a:bodyPr/>
          <a:lstStyle>
            <a:lvl1pPr>
              <a:defRPr/>
            </a:lvl1pPr>
          </a:lstStyle>
          <a:p>
            <a:pPr>
              <a:defRPr/>
            </a:pPr>
            <a:fld id="{2A7A026E-595F-4784-9A92-1B7E01837138}" type="slidenum">
              <a:rPr lang="zh-CN" altLang="en-US">
                <a:solidFill>
                  <a:prstClr val="black">
                    <a:tint val="75000"/>
                  </a:prstClr>
                </a:solidFill>
              </a:rPr>
              <a:pPr>
                <a:defRPr/>
              </a:pPr>
              <a:t>‹#›</a:t>
            </a:fld>
            <a:endParaRPr lang="zh-CN" altLang="en-US">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Arrow Connector 7"/>
          <p:cNvCxnSpPr/>
          <p:nvPr userDrawn="1"/>
        </p:nvCxnSpPr>
        <p:spPr>
          <a:xfrm>
            <a:off x="179512" y="836712"/>
            <a:ext cx="7920880" cy="1588"/>
          </a:xfrm>
          <a:prstGeom prst="straightConnector1">
            <a:avLst/>
          </a:prstGeom>
          <a:ln w="28575">
            <a:gradFill flip="none" rotWithShape="1">
              <a:gsLst>
                <a:gs pos="0">
                  <a:srgbClr val="C00000"/>
                </a:gs>
                <a:gs pos="50000">
                  <a:srgbClr val="FF0000"/>
                </a:gs>
                <a:gs pos="100000">
                  <a:srgbClr val="FFC000"/>
                </a:gs>
              </a:gsLst>
              <a:lin ang="0" scaled="1"/>
              <a:tileRect/>
            </a:gradFill>
            <a:headEnd type="oval" w="sm" len="sm"/>
            <a:tailEnd type="stealth" w="med" len="lg"/>
          </a:ln>
          <a:effectLst>
            <a:outerShdw blurRad="38100" dist="25400" dir="2700000" algn="tl" rotWithShape="0">
              <a:schemeClr val="tx2">
                <a:alpha val="50000"/>
              </a:schemeClr>
            </a:outerShdw>
          </a:effectLst>
        </p:spPr>
        <p:style>
          <a:lnRef idx="1">
            <a:schemeClr val="accent1"/>
          </a:lnRef>
          <a:fillRef idx="0">
            <a:schemeClr val="accent1"/>
          </a:fillRef>
          <a:effectRef idx="0">
            <a:schemeClr val="accent1"/>
          </a:effectRef>
          <a:fontRef idx="minor">
            <a:schemeClr val="tx1"/>
          </a:fontRef>
        </p:style>
      </p:cxnSp>
      <p:pic>
        <p:nvPicPr>
          <p:cNvPr id="6" name="Picture 8" descr="Untitled-2 copy（半透明）xiao.gif"/>
          <p:cNvPicPr>
            <a:picLocks noChangeAspect="1"/>
          </p:cNvPicPr>
          <p:nvPr userDrawn="1"/>
        </p:nvPicPr>
        <p:blipFill>
          <a:blip r:embed="rId2" cstate="print"/>
          <a:srcRect l="10938" t="10101" r="10938" b="10100"/>
          <a:stretch>
            <a:fillRect/>
          </a:stretch>
        </p:blipFill>
        <p:spPr bwMode="auto">
          <a:xfrm>
            <a:off x="8243888" y="44450"/>
            <a:ext cx="792162" cy="792163"/>
          </a:xfrm>
          <a:prstGeom prst="rect">
            <a:avLst/>
          </a:prstGeom>
          <a:noFill/>
          <a:ln w="9525">
            <a:noFill/>
            <a:miter lim="800000"/>
            <a:headEnd/>
            <a:tailEnd/>
          </a:ln>
        </p:spPr>
      </p:pic>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7" name="Date Placeholder 4"/>
          <p:cNvSpPr>
            <a:spLocks noGrp="1"/>
          </p:cNvSpPr>
          <p:nvPr>
            <p:ph type="dt" sz="half" idx="10"/>
          </p:nvPr>
        </p:nvSpPr>
        <p:spPr/>
        <p:txBody>
          <a:bodyPr/>
          <a:lstStyle>
            <a:lvl1pPr>
              <a:defRPr/>
            </a:lvl1pPr>
          </a:lstStyle>
          <a:p>
            <a:pPr>
              <a:defRPr/>
            </a:pPr>
            <a:fld id="{097C4A88-7467-45EB-B6CD-2F955D8339EA}" type="datetimeFigureOut">
              <a:rPr lang="zh-CN" altLang="en-US">
                <a:solidFill>
                  <a:prstClr val="black">
                    <a:tint val="75000"/>
                  </a:prstClr>
                </a:solidFill>
              </a:rPr>
              <a:pPr>
                <a:defRPr/>
              </a:pPr>
              <a:t>2017/9/11</a:t>
            </a:fld>
            <a:endParaRPr lang="zh-CN" altLang="en-US">
              <a:solidFill>
                <a:prstClr val="black">
                  <a:tint val="75000"/>
                </a:prstClr>
              </a:solidFill>
            </a:endParaRPr>
          </a:p>
        </p:txBody>
      </p:sp>
      <p:sp>
        <p:nvSpPr>
          <p:cNvPr id="8" name="Footer Placeholder 5"/>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9" name="Slide Number Placeholder 6"/>
          <p:cNvSpPr>
            <a:spLocks noGrp="1"/>
          </p:cNvSpPr>
          <p:nvPr>
            <p:ph type="sldNum" sz="quarter" idx="12"/>
          </p:nvPr>
        </p:nvSpPr>
        <p:spPr/>
        <p:txBody>
          <a:bodyPr/>
          <a:lstStyle>
            <a:lvl1pPr>
              <a:defRPr/>
            </a:lvl1pPr>
          </a:lstStyle>
          <a:p>
            <a:pPr>
              <a:defRPr/>
            </a:pPr>
            <a:fld id="{AF375BD3-5AFD-4580-907E-77A5D67BA496}" type="slidenum">
              <a:rPr lang="zh-CN" altLang="en-US">
                <a:solidFill>
                  <a:prstClr val="black">
                    <a:tint val="75000"/>
                  </a:prstClr>
                </a:solidFill>
              </a:rPr>
              <a:pPr>
                <a:defRPr/>
              </a:pPr>
              <a:t>‹#›</a:t>
            </a:fld>
            <a:endParaRPr lang="zh-CN" altLang="en-US">
              <a:solidFill>
                <a:prstClr val="black">
                  <a:tint val="7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Arrow Connector 9"/>
          <p:cNvCxnSpPr/>
          <p:nvPr userDrawn="1"/>
        </p:nvCxnSpPr>
        <p:spPr>
          <a:xfrm>
            <a:off x="179512" y="836712"/>
            <a:ext cx="7920880" cy="1588"/>
          </a:xfrm>
          <a:prstGeom prst="straightConnector1">
            <a:avLst/>
          </a:prstGeom>
          <a:ln w="28575">
            <a:gradFill flip="none" rotWithShape="1">
              <a:gsLst>
                <a:gs pos="0">
                  <a:srgbClr val="C00000"/>
                </a:gs>
                <a:gs pos="50000">
                  <a:srgbClr val="FF0000"/>
                </a:gs>
                <a:gs pos="100000">
                  <a:srgbClr val="FFC000"/>
                </a:gs>
              </a:gsLst>
              <a:lin ang="0" scaled="1"/>
              <a:tileRect/>
            </a:gradFill>
            <a:headEnd type="oval" w="sm" len="sm"/>
            <a:tailEnd type="stealth" w="med" len="lg"/>
          </a:ln>
          <a:effectLst>
            <a:outerShdw blurRad="38100" dist="25400" dir="2700000" algn="tl" rotWithShape="0">
              <a:schemeClr val="tx2">
                <a:alpha val="50000"/>
              </a:schemeClr>
            </a:outerShdw>
          </a:effectLst>
        </p:spPr>
        <p:style>
          <a:lnRef idx="1">
            <a:schemeClr val="accent1"/>
          </a:lnRef>
          <a:fillRef idx="0">
            <a:schemeClr val="accent1"/>
          </a:fillRef>
          <a:effectRef idx="0">
            <a:schemeClr val="accent1"/>
          </a:effectRef>
          <a:fontRef idx="minor">
            <a:schemeClr val="tx1"/>
          </a:fontRef>
        </p:style>
      </p:cxnSp>
      <p:pic>
        <p:nvPicPr>
          <p:cNvPr id="8" name="Picture 10" descr="Untitled-2 copy（半透明）xiao.gif"/>
          <p:cNvPicPr>
            <a:picLocks noChangeAspect="1"/>
          </p:cNvPicPr>
          <p:nvPr userDrawn="1"/>
        </p:nvPicPr>
        <p:blipFill>
          <a:blip r:embed="rId2" cstate="print"/>
          <a:srcRect l="10938" t="10101" r="10938" b="10100"/>
          <a:stretch>
            <a:fillRect/>
          </a:stretch>
        </p:blipFill>
        <p:spPr bwMode="auto">
          <a:xfrm>
            <a:off x="8243888" y="44450"/>
            <a:ext cx="792162" cy="792163"/>
          </a:xfrm>
          <a:prstGeom prst="rect">
            <a:avLst/>
          </a:prstGeom>
          <a:noFill/>
          <a:ln w="9525">
            <a:noFill/>
            <a:miter lim="800000"/>
            <a:headEnd/>
            <a:tailEnd/>
          </a:ln>
        </p:spPr>
      </p:pic>
      <p:sp>
        <p:nvSpPr>
          <p:cNvPr id="2" name="Title 1"/>
          <p:cNvSpPr>
            <a:spLocks noGrp="1"/>
          </p:cNvSpPr>
          <p:nvPr>
            <p:ph type="title"/>
          </p:nvPr>
        </p:nvSpPr>
        <p:spPr/>
        <p:txBody>
          <a:bodyPr/>
          <a:lstStyle>
            <a:lvl1pPr>
              <a:defRPr/>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9" name="Date Placeholder 6"/>
          <p:cNvSpPr>
            <a:spLocks noGrp="1"/>
          </p:cNvSpPr>
          <p:nvPr>
            <p:ph type="dt" sz="half" idx="10"/>
          </p:nvPr>
        </p:nvSpPr>
        <p:spPr/>
        <p:txBody>
          <a:bodyPr/>
          <a:lstStyle>
            <a:lvl1pPr>
              <a:defRPr/>
            </a:lvl1pPr>
          </a:lstStyle>
          <a:p>
            <a:pPr>
              <a:defRPr/>
            </a:pPr>
            <a:fld id="{4566849C-1D46-4A34-9FD1-3708CF87F342}" type="datetimeFigureOut">
              <a:rPr lang="zh-CN" altLang="en-US">
                <a:solidFill>
                  <a:prstClr val="black">
                    <a:tint val="75000"/>
                  </a:prstClr>
                </a:solidFill>
              </a:rPr>
              <a:pPr>
                <a:defRPr/>
              </a:pPr>
              <a:t>2017/9/11</a:t>
            </a:fld>
            <a:endParaRPr lang="zh-CN" altLang="en-US">
              <a:solidFill>
                <a:prstClr val="black">
                  <a:tint val="75000"/>
                </a:prstClr>
              </a:solidFill>
            </a:endParaRPr>
          </a:p>
        </p:txBody>
      </p:sp>
      <p:sp>
        <p:nvSpPr>
          <p:cNvPr id="10" name="Footer Placeholder 7"/>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11" name="Slide Number Placeholder 8"/>
          <p:cNvSpPr>
            <a:spLocks noGrp="1"/>
          </p:cNvSpPr>
          <p:nvPr>
            <p:ph type="sldNum" sz="quarter" idx="12"/>
          </p:nvPr>
        </p:nvSpPr>
        <p:spPr/>
        <p:txBody>
          <a:bodyPr/>
          <a:lstStyle>
            <a:lvl1pPr>
              <a:defRPr/>
            </a:lvl1pPr>
          </a:lstStyle>
          <a:p>
            <a:pPr>
              <a:defRPr/>
            </a:pPr>
            <a:fld id="{A8B04FA5-2136-43CE-BBE6-E077CB33388D}" type="slidenum">
              <a:rPr lang="zh-CN" altLang="en-US">
                <a:solidFill>
                  <a:prstClr val="black">
                    <a:tint val="75000"/>
                  </a:prstClr>
                </a:solidFill>
              </a:rPr>
              <a:pPr>
                <a:defRPr/>
              </a:pPr>
              <a:t>‹#›</a:t>
            </a:fld>
            <a:endParaRPr lang="zh-CN" altLang="en-US">
              <a:solidFill>
                <a:prstClr val="black">
                  <a:tint val="7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 name="Straight Arrow Connector 5"/>
          <p:cNvCxnSpPr/>
          <p:nvPr userDrawn="1"/>
        </p:nvCxnSpPr>
        <p:spPr>
          <a:xfrm>
            <a:off x="179512" y="836712"/>
            <a:ext cx="7920880" cy="1588"/>
          </a:xfrm>
          <a:prstGeom prst="straightConnector1">
            <a:avLst/>
          </a:prstGeom>
          <a:ln w="28575">
            <a:gradFill flip="none" rotWithShape="1">
              <a:gsLst>
                <a:gs pos="0">
                  <a:srgbClr val="C00000"/>
                </a:gs>
                <a:gs pos="50000">
                  <a:srgbClr val="FF0000"/>
                </a:gs>
                <a:gs pos="100000">
                  <a:srgbClr val="FFC000"/>
                </a:gs>
              </a:gsLst>
              <a:lin ang="0" scaled="1"/>
              <a:tileRect/>
            </a:gradFill>
            <a:headEnd type="oval" w="sm" len="sm"/>
            <a:tailEnd type="stealth" w="med" len="lg"/>
          </a:ln>
          <a:effectLst>
            <a:outerShdw blurRad="38100" dist="25400" dir="2700000" algn="tl" rotWithShape="0">
              <a:schemeClr val="tx2">
                <a:alpha val="50000"/>
              </a:schemeClr>
            </a:outerShdw>
          </a:effectLst>
        </p:spPr>
        <p:style>
          <a:lnRef idx="1">
            <a:schemeClr val="accent1"/>
          </a:lnRef>
          <a:fillRef idx="0">
            <a:schemeClr val="accent1"/>
          </a:fillRef>
          <a:effectRef idx="0">
            <a:schemeClr val="accent1"/>
          </a:effectRef>
          <a:fontRef idx="minor">
            <a:schemeClr val="tx1"/>
          </a:fontRef>
        </p:style>
      </p:cxnSp>
      <p:pic>
        <p:nvPicPr>
          <p:cNvPr id="4" name="Picture 6" descr="Untitled-2 copy（半透明）xiao.gif"/>
          <p:cNvPicPr>
            <a:picLocks noChangeAspect="1"/>
          </p:cNvPicPr>
          <p:nvPr userDrawn="1"/>
        </p:nvPicPr>
        <p:blipFill>
          <a:blip r:embed="rId2" cstate="print"/>
          <a:srcRect l="10938" t="10101" r="10938" b="10100"/>
          <a:stretch>
            <a:fillRect/>
          </a:stretch>
        </p:blipFill>
        <p:spPr bwMode="auto">
          <a:xfrm>
            <a:off x="8243888" y="44450"/>
            <a:ext cx="792162" cy="792163"/>
          </a:xfrm>
          <a:prstGeom prst="rect">
            <a:avLst/>
          </a:prstGeom>
          <a:noFill/>
          <a:ln w="9525">
            <a:noFill/>
            <a:miter lim="800000"/>
            <a:headEnd/>
            <a:tailEnd/>
          </a:ln>
        </p:spPr>
      </p:pic>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5" name="Date Placeholder 2"/>
          <p:cNvSpPr>
            <a:spLocks noGrp="1"/>
          </p:cNvSpPr>
          <p:nvPr>
            <p:ph type="dt" sz="half" idx="10"/>
          </p:nvPr>
        </p:nvSpPr>
        <p:spPr/>
        <p:txBody>
          <a:bodyPr/>
          <a:lstStyle>
            <a:lvl1pPr>
              <a:defRPr/>
            </a:lvl1pPr>
          </a:lstStyle>
          <a:p>
            <a:pPr>
              <a:defRPr/>
            </a:pPr>
            <a:fld id="{24013C9E-0746-42D6-9446-A9F6B96DA2B0}" type="datetimeFigureOut">
              <a:rPr lang="zh-CN" altLang="en-US">
                <a:solidFill>
                  <a:prstClr val="black">
                    <a:tint val="75000"/>
                  </a:prstClr>
                </a:solidFill>
              </a:rPr>
              <a:pPr>
                <a:defRPr/>
              </a:pPr>
              <a:t>2017/9/11</a:t>
            </a:fld>
            <a:endParaRPr lang="zh-CN" altLang="en-US">
              <a:solidFill>
                <a:prstClr val="black">
                  <a:tint val="75000"/>
                </a:prstClr>
              </a:solidFill>
            </a:endParaRPr>
          </a:p>
        </p:txBody>
      </p:sp>
      <p:sp>
        <p:nvSpPr>
          <p:cNvPr id="6" name="Footer Placeholder 3"/>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Slide Number Placeholder 4"/>
          <p:cNvSpPr>
            <a:spLocks noGrp="1"/>
          </p:cNvSpPr>
          <p:nvPr>
            <p:ph type="sldNum" sz="quarter" idx="12"/>
          </p:nvPr>
        </p:nvSpPr>
        <p:spPr/>
        <p:txBody>
          <a:bodyPr/>
          <a:lstStyle>
            <a:lvl1pPr>
              <a:defRPr/>
            </a:lvl1pPr>
          </a:lstStyle>
          <a:p>
            <a:pPr>
              <a:defRPr/>
            </a:pPr>
            <a:fld id="{C7BD45FC-A3C4-4BC6-A4C7-695B1A4C84E3}" type="slidenum">
              <a:rPr lang="zh-CN" altLang="en-US">
                <a:solidFill>
                  <a:prstClr val="black">
                    <a:tint val="75000"/>
                  </a:prstClr>
                </a:solidFill>
              </a:rPr>
              <a:pPr>
                <a:defRPr/>
              </a:pPr>
              <a:t>‹#›</a:t>
            </a:fld>
            <a:endParaRPr lang="zh-CN" altLang="en-US">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cxnSp>
        <p:nvCxnSpPr>
          <p:cNvPr id="2" name="Straight Arrow Connector 4"/>
          <p:cNvCxnSpPr/>
          <p:nvPr userDrawn="1"/>
        </p:nvCxnSpPr>
        <p:spPr>
          <a:xfrm>
            <a:off x="179512" y="836712"/>
            <a:ext cx="7920880" cy="1588"/>
          </a:xfrm>
          <a:prstGeom prst="straightConnector1">
            <a:avLst/>
          </a:prstGeom>
          <a:ln w="28575">
            <a:gradFill flip="none" rotWithShape="1">
              <a:gsLst>
                <a:gs pos="0">
                  <a:srgbClr val="C00000"/>
                </a:gs>
                <a:gs pos="50000">
                  <a:srgbClr val="FF0000"/>
                </a:gs>
                <a:gs pos="100000">
                  <a:srgbClr val="FFC000"/>
                </a:gs>
              </a:gsLst>
              <a:lin ang="0" scaled="1"/>
              <a:tileRect/>
            </a:gradFill>
            <a:headEnd type="oval" w="sm" len="sm"/>
            <a:tailEnd type="stealth" w="med" len="lg"/>
          </a:ln>
          <a:effectLst>
            <a:outerShdw blurRad="38100" dist="25400" dir="2700000" algn="tl" rotWithShape="0">
              <a:schemeClr val="tx2">
                <a:alpha val="50000"/>
              </a:schemeClr>
            </a:outerShdw>
          </a:effectLst>
        </p:spPr>
        <p:style>
          <a:lnRef idx="1">
            <a:schemeClr val="accent1"/>
          </a:lnRef>
          <a:fillRef idx="0">
            <a:schemeClr val="accent1"/>
          </a:fillRef>
          <a:effectRef idx="0">
            <a:schemeClr val="accent1"/>
          </a:effectRef>
          <a:fontRef idx="minor">
            <a:schemeClr val="tx1"/>
          </a:fontRef>
        </p:style>
      </p:cxnSp>
      <p:pic>
        <p:nvPicPr>
          <p:cNvPr id="3" name="Picture 5" descr="Untitled-2 copy（半透明）xiao.gif"/>
          <p:cNvPicPr>
            <a:picLocks noChangeAspect="1"/>
          </p:cNvPicPr>
          <p:nvPr userDrawn="1"/>
        </p:nvPicPr>
        <p:blipFill>
          <a:blip r:embed="rId2" cstate="print"/>
          <a:srcRect l="10938" t="10101" r="10938" b="10100"/>
          <a:stretch>
            <a:fillRect/>
          </a:stretch>
        </p:blipFill>
        <p:spPr bwMode="auto">
          <a:xfrm>
            <a:off x="8243888" y="44450"/>
            <a:ext cx="792162" cy="792163"/>
          </a:xfrm>
          <a:prstGeom prst="rect">
            <a:avLst/>
          </a:prstGeom>
          <a:noFill/>
          <a:ln w="9525">
            <a:noFill/>
            <a:miter lim="800000"/>
            <a:headEnd/>
            <a:tailEnd/>
          </a:ln>
        </p:spPr>
      </p:pic>
      <p:sp>
        <p:nvSpPr>
          <p:cNvPr id="4" name="Date Placeholder 1"/>
          <p:cNvSpPr>
            <a:spLocks noGrp="1"/>
          </p:cNvSpPr>
          <p:nvPr>
            <p:ph type="dt" sz="half" idx="10"/>
          </p:nvPr>
        </p:nvSpPr>
        <p:spPr/>
        <p:txBody>
          <a:bodyPr/>
          <a:lstStyle>
            <a:lvl1pPr>
              <a:defRPr/>
            </a:lvl1pPr>
          </a:lstStyle>
          <a:p>
            <a:pPr>
              <a:defRPr/>
            </a:pPr>
            <a:fld id="{67345611-94E2-4790-B6CB-80A1B951438D}" type="datetimeFigureOut">
              <a:rPr lang="zh-CN" altLang="en-US">
                <a:solidFill>
                  <a:prstClr val="black">
                    <a:tint val="75000"/>
                  </a:prstClr>
                </a:solidFill>
              </a:rPr>
              <a:pPr>
                <a:defRPr/>
              </a:pPr>
              <a:t>2017/9/11</a:t>
            </a:fld>
            <a:endParaRPr lang="zh-CN" altLang="en-US">
              <a:solidFill>
                <a:prstClr val="black">
                  <a:tint val="75000"/>
                </a:prstClr>
              </a:solidFill>
            </a:endParaRPr>
          </a:p>
        </p:txBody>
      </p:sp>
      <p:sp>
        <p:nvSpPr>
          <p:cNvPr id="5" name="Footer Placeholder 2"/>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Slide Number Placeholder 3"/>
          <p:cNvSpPr>
            <a:spLocks noGrp="1"/>
          </p:cNvSpPr>
          <p:nvPr>
            <p:ph type="sldNum" sz="quarter" idx="12"/>
          </p:nvPr>
        </p:nvSpPr>
        <p:spPr/>
        <p:txBody>
          <a:bodyPr/>
          <a:lstStyle>
            <a:lvl1pPr>
              <a:defRPr/>
            </a:lvl1pPr>
          </a:lstStyle>
          <a:p>
            <a:pPr>
              <a:defRPr/>
            </a:pPr>
            <a:fld id="{F18B9F75-BE06-4BE8-863C-09FAB2C1AB7E}" type="slidenum">
              <a:rPr lang="zh-CN" altLang="en-US">
                <a:solidFill>
                  <a:prstClr val="black">
                    <a:tint val="75000"/>
                  </a:prstClr>
                </a:solidFill>
              </a:rPr>
              <a:pPr>
                <a:defRPr/>
              </a:pPr>
              <a:t>‹#›</a:t>
            </a:fld>
            <a:endParaRPr lang="zh-CN" altLang="en-US">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Arrow Connector 7"/>
          <p:cNvCxnSpPr/>
          <p:nvPr userDrawn="1"/>
        </p:nvCxnSpPr>
        <p:spPr>
          <a:xfrm>
            <a:off x="179512" y="836712"/>
            <a:ext cx="7920880" cy="1588"/>
          </a:xfrm>
          <a:prstGeom prst="straightConnector1">
            <a:avLst/>
          </a:prstGeom>
          <a:ln w="28575">
            <a:gradFill flip="none" rotWithShape="1">
              <a:gsLst>
                <a:gs pos="0">
                  <a:srgbClr val="C00000"/>
                </a:gs>
                <a:gs pos="50000">
                  <a:srgbClr val="FF0000"/>
                </a:gs>
                <a:gs pos="100000">
                  <a:srgbClr val="FFC000"/>
                </a:gs>
              </a:gsLst>
              <a:lin ang="0" scaled="1"/>
              <a:tileRect/>
            </a:gradFill>
            <a:headEnd type="oval" w="sm" len="sm"/>
            <a:tailEnd type="stealth" w="med" len="lg"/>
          </a:ln>
          <a:effectLst>
            <a:outerShdw blurRad="38100" dist="25400" dir="2700000" algn="tl" rotWithShape="0">
              <a:schemeClr val="tx2">
                <a:alpha val="50000"/>
              </a:schemeClr>
            </a:outerShdw>
          </a:effectLst>
        </p:spPr>
        <p:style>
          <a:lnRef idx="1">
            <a:schemeClr val="accent1"/>
          </a:lnRef>
          <a:fillRef idx="0">
            <a:schemeClr val="accent1"/>
          </a:fillRef>
          <a:effectRef idx="0">
            <a:schemeClr val="accent1"/>
          </a:effectRef>
          <a:fontRef idx="minor">
            <a:schemeClr val="tx1"/>
          </a:fontRef>
        </p:style>
      </p:cxnSp>
      <p:pic>
        <p:nvPicPr>
          <p:cNvPr id="6" name="Picture 8" descr="Untitled-2 copy（半透明）xiao.gif"/>
          <p:cNvPicPr>
            <a:picLocks noChangeAspect="1"/>
          </p:cNvPicPr>
          <p:nvPr userDrawn="1"/>
        </p:nvPicPr>
        <p:blipFill>
          <a:blip r:embed="rId2" cstate="print"/>
          <a:srcRect l="10938" t="10101" r="10938" b="10100"/>
          <a:stretch>
            <a:fillRect/>
          </a:stretch>
        </p:blipFill>
        <p:spPr bwMode="auto">
          <a:xfrm>
            <a:off x="8243888" y="44450"/>
            <a:ext cx="792162" cy="792163"/>
          </a:xfrm>
          <a:prstGeom prst="rect">
            <a:avLst/>
          </a:prstGeom>
          <a:noFill/>
          <a:ln w="9525">
            <a:noFill/>
            <a:miter lim="800000"/>
            <a:headEnd/>
            <a:tailEnd/>
          </a:ln>
        </p:spPr>
      </p:pic>
      <p:sp>
        <p:nvSpPr>
          <p:cNvPr id="2" name="Title 1"/>
          <p:cNvSpPr>
            <a:spLocks noGrp="1"/>
          </p:cNvSpPr>
          <p:nvPr>
            <p:ph type="title"/>
          </p:nvPr>
        </p:nvSpPr>
        <p:spPr>
          <a:xfrm>
            <a:off x="467544" y="908720"/>
            <a:ext cx="3008313" cy="946026"/>
          </a:xfrm>
        </p:spPr>
        <p:txBody>
          <a:bodyPr anchor="b"/>
          <a:lstStyle>
            <a:lvl1pPr algn="l">
              <a:defRPr sz="2000" b="1"/>
            </a:lvl1pPr>
          </a:lstStyle>
          <a:p>
            <a:r>
              <a:rPr lang="en-US" altLang="zh-CN" smtClean="0"/>
              <a:t>Click to edit Master title style</a:t>
            </a:r>
            <a:endParaRPr lang="zh-CN" altLang="en-US" dirty="0"/>
          </a:p>
        </p:txBody>
      </p:sp>
      <p:sp>
        <p:nvSpPr>
          <p:cNvPr id="3" name="Content Placeholder 2"/>
          <p:cNvSpPr>
            <a:spLocks noGrp="1"/>
          </p:cNvSpPr>
          <p:nvPr>
            <p:ph idx="1"/>
          </p:nvPr>
        </p:nvSpPr>
        <p:spPr>
          <a:xfrm>
            <a:off x="3575050" y="908720"/>
            <a:ext cx="5111750" cy="521744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Text Placeholder 3"/>
          <p:cNvSpPr>
            <a:spLocks noGrp="1"/>
          </p:cNvSpPr>
          <p:nvPr>
            <p:ph type="body" sz="half" idx="2"/>
          </p:nvPr>
        </p:nvSpPr>
        <p:spPr>
          <a:xfrm>
            <a:off x="457200" y="1844824"/>
            <a:ext cx="3008313" cy="428133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
        <p:nvSpPr>
          <p:cNvPr id="7" name="Date Placeholder 4"/>
          <p:cNvSpPr>
            <a:spLocks noGrp="1"/>
          </p:cNvSpPr>
          <p:nvPr>
            <p:ph type="dt" sz="half" idx="10"/>
          </p:nvPr>
        </p:nvSpPr>
        <p:spPr/>
        <p:txBody>
          <a:bodyPr/>
          <a:lstStyle>
            <a:lvl1pPr>
              <a:defRPr/>
            </a:lvl1pPr>
          </a:lstStyle>
          <a:p>
            <a:pPr>
              <a:defRPr/>
            </a:pPr>
            <a:fld id="{38125563-76E9-4ED0-8993-D77D85D914C5}" type="datetimeFigureOut">
              <a:rPr lang="zh-CN" altLang="en-US">
                <a:solidFill>
                  <a:prstClr val="black">
                    <a:tint val="75000"/>
                  </a:prstClr>
                </a:solidFill>
              </a:rPr>
              <a:pPr>
                <a:defRPr/>
              </a:pPr>
              <a:t>2017/9/11</a:t>
            </a:fld>
            <a:endParaRPr lang="zh-CN" altLang="en-US">
              <a:solidFill>
                <a:prstClr val="black">
                  <a:tint val="75000"/>
                </a:prstClr>
              </a:solidFill>
            </a:endParaRPr>
          </a:p>
        </p:txBody>
      </p:sp>
      <p:sp>
        <p:nvSpPr>
          <p:cNvPr id="8" name="Footer Placeholder 5"/>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9" name="Slide Number Placeholder 6"/>
          <p:cNvSpPr>
            <a:spLocks noGrp="1"/>
          </p:cNvSpPr>
          <p:nvPr>
            <p:ph type="sldNum" sz="quarter" idx="12"/>
          </p:nvPr>
        </p:nvSpPr>
        <p:spPr/>
        <p:txBody>
          <a:bodyPr/>
          <a:lstStyle>
            <a:lvl1pPr>
              <a:defRPr/>
            </a:lvl1pPr>
          </a:lstStyle>
          <a:p>
            <a:pPr>
              <a:defRPr/>
            </a:pPr>
            <a:fld id="{02F4FE35-7F6B-4093-B5E2-1A8CA3621C70}" type="slidenum">
              <a:rPr lang="zh-CN" altLang="en-US">
                <a:solidFill>
                  <a:prstClr val="black">
                    <a:tint val="75000"/>
                  </a:prstClr>
                </a:solidFill>
              </a:rPr>
              <a:pPr>
                <a:defRPr/>
              </a:pPr>
              <a:t>‹#›</a:t>
            </a:fld>
            <a:endParaRPr lang="zh-CN" altLang="en-US">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cxnSp>
        <p:nvCxnSpPr>
          <p:cNvPr id="5" name="Straight Arrow Connector 7"/>
          <p:cNvCxnSpPr/>
          <p:nvPr userDrawn="1"/>
        </p:nvCxnSpPr>
        <p:spPr>
          <a:xfrm>
            <a:off x="179512" y="836712"/>
            <a:ext cx="7920880" cy="1588"/>
          </a:xfrm>
          <a:prstGeom prst="straightConnector1">
            <a:avLst/>
          </a:prstGeom>
          <a:ln w="28575">
            <a:gradFill flip="none" rotWithShape="1">
              <a:gsLst>
                <a:gs pos="0">
                  <a:srgbClr val="C00000"/>
                </a:gs>
                <a:gs pos="50000">
                  <a:srgbClr val="FF0000"/>
                </a:gs>
                <a:gs pos="100000">
                  <a:srgbClr val="FFC000"/>
                </a:gs>
              </a:gsLst>
              <a:lin ang="0" scaled="1"/>
              <a:tileRect/>
            </a:gradFill>
            <a:headEnd type="oval" w="sm" len="sm"/>
            <a:tailEnd type="stealth" w="med" len="lg"/>
          </a:ln>
          <a:effectLst>
            <a:outerShdw blurRad="38100" dist="25400" dir="2700000" algn="tl" rotWithShape="0">
              <a:schemeClr val="tx2">
                <a:alpha val="50000"/>
              </a:schemeClr>
            </a:outerShdw>
          </a:effectLst>
        </p:spPr>
        <p:style>
          <a:lnRef idx="1">
            <a:schemeClr val="accent1"/>
          </a:lnRef>
          <a:fillRef idx="0">
            <a:schemeClr val="accent1"/>
          </a:fillRef>
          <a:effectRef idx="0">
            <a:schemeClr val="accent1"/>
          </a:effectRef>
          <a:fontRef idx="minor">
            <a:schemeClr val="tx1"/>
          </a:fontRef>
        </p:style>
      </p:cxnSp>
      <p:pic>
        <p:nvPicPr>
          <p:cNvPr id="6" name="Picture 8" descr="Untitled-2 copy（半透明）xiao.gif"/>
          <p:cNvPicPr>
            <a:picLocks noChangeAspect="1"/>
          </p:cNvPicPr>
          <p:nvPr userDrawn="1"/>
        </p:nvPicPr>
        <p:blipFill>
          <a:blip r:embed="rId2" cstate="print"/>
          <a:srcRect l="10938" t="10101" r="10938" b="10100"/>
          <a:stretch>
            <a:fillRect/>
          </a:stretch>
        </p:blipFill>
        <p:spPr bwMode="auto">
          <a:xfrm>
            <a:off x="8243888" y="44450"/>
            <a:ext cx="792162" cy="792163"/>
          </a:xfrm>
          <a:prstGeom prst="rect">
            <a:avLst/>
          </a:prstGeom>
          <a:noFill/>
          <a:ln w="9525">
            <a:noFill/>
            <a:miter lim="800000"/>
            <a:headEnd/>
            <a:tailEnd/>
          </a:ln>
        </p:spPr>
      </p:pic>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CN" smtClean="0"/>
              <a:t>Click to edit Master title style</a:t>
            </a:r>
            <a:endParaRPr lang="zh-CN" altLang="en-US"/>
          </a:p>
        </p:txBody>
      </p:sp>
      <p:sp>
        <p:nvSpPr>
          <p:cNvPr id="3" name="Picture Placeholder 2"/>
          <p:cNvSpPr>
            <a:spLocks noGrp="1"/>
          </p:cNvSpPr>
          <p:nvPr>
            <p:ph type="pic" idx="1"/>
          </p:nvPr>
        </p:nvSpPr>
        <p:spPr>
          <a:xfrm>
            <a:off x="1792288" y="908719"/>
            <a:ext cx="5486400" cy="381885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ltLang="zh-CN" noProof="0" smtClean="0"/>
              <a:t>Click icon to add picture</a:t>
            </a:r>
            <a:endParaRPr lang="zh-CN" alt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
        <p:nvSpPr>
          <p:cNvPr id="7" name="Date Placeholder 4"/>
          <p:cNvSpPr>
            <a:spLocks noGrp="1"/>
          </p:cNvSpPr>
          <p:nvPr>
            <p:ph type="dt" sz="half" idx="10"/>
          </p:nvPr>
        </p:nvSpPr>
        <p:spPr/>
        <p:txBody>
          <a:bodyPr/>
          <a:lstStyle>
            <a:lvl1pPr>
              <a:defRPr/>
            </a:lvl1pPr>
          </a:lstStyle>
          <a:p>
            <a:pPr>
              <a:defRPr/>
            </a:pPr>
            <a:fld id="{F3906CB1-6523-474F-AE85-9B853B9BB328}" type="datetimeFigureOut">
              <a:rPr lang="zh-CN" altLang="en-US">
                <a:solidFill>
                  <a:prstClr val="black">
                    <a:tint val="75000"/>
                  </a:prstClr>
                </a:solidFill>
              </a:rPr>
              <a:pPr>
                <a:defRPr/>
              </a:pPr>
              <a:t>2017/9/11</a:t>
            </a:fld>
            <a:endParaRPr lang="zh-CN" altLang="en-US">
              <a:solidFill>
                <a:prstClr val="black">
                  <a:tint val="75000"/>
                </a:prstClr>
              </a:solidFill>
            </a:endParaRPr>
          </a:p>
        </p:txBody>
      </p:sp>
      <p:sp>
        <p:nvSpPr>
          <p:cNvPr id="8" name="Footer Placeholder 5"/>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9" name="Slide Number Placeholder 6"/>
          <p:cNvSpPr>
            <a:spLocks noGrp="1"/>
          </p:cNvSpPr>
          <p:nvPr>
            <p:ph type="sldNum" sz="quarter" idx="12"/>
          </p:nvPr>
        </p:nvSpPr>
        <p:spPr/>
        <p:txBody>
          <a:bodyPr/>
          <a:lstStyle>
            <a:lvl1pPr>
              <a:defRPr/>
            </a:lvl1pPr>
          </a:lstStyle>
          <a:p>
            <a:pPr>
              <a:defRPr/>
            </a:pPr>
            <a:fld id="{A70780F0-25F0-4BF8-B682-0BA24ADE8355}" type="slidenum">
              <a:rPr lang="zh-CN" altLang="en-US">
                <a:solidFill>
                  <a:prstClr val="black">
                    <a:tint val="75000"/>
                  </a:prstClr>
                </a:solidFill>
              </a:rPr>
              <a:pPr>
                <a:defRPr/>
              </a:pPr>
              <a:t>‹#›</a:t>
            </a:fld>
            <a:endParaRPr lang="zh-CN" altLang="en-US">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4" name="Straight Arrow Connector 3"/>
          <p:cNvCxnSpPr/>
          <p:nvPr userDrawn="1"/>
        </p:nvCxnSpPr>
        <p:spPr>
          <a:xfrm>
            <a:off x="179512" y="836712"/>
            <a:ext cx="7920880" cy="1588"/>
          </a:xfrm>
          <a:prstGeom prst="straightConnector1">
            <a:avLst/>
          </a:prstGeom>
          <a:ln w="28575">
            <a:gradFill flip="none" rotWithShape="1">
              <a:gsLst>
                <a:gs pos="0">
                  <a:srgbClr val="C00000"/>
                </a:gs>
                <a:gs pos="50000">
                  <a:srgbClr val="FF0000"/>
                </a:gs>
                <a:gs pos="100000">
                  <a:srgbClr val="FFC000"/>
                </a:gs>
              </a:gsLst>
              <a:lin ang="0" scaled="1"/>
              <a:tileRect/>
            </a:gradFill>
            <a:headEnd type="oval" w="sm" len="sm"/>
            <a:tailEnd type="stealth" w="med" len="lg"/>
          </a:ln>
          <a:effectLst>
            <a:outerShdw blurRad="38100" dist="25400" dir="2700000" algn="tl" rotWithShape="0">
              <a:schemeClr val="tx2">
                <a:alpha val="50000"/>
              </a:schemeClr>
            </a:outerShdw>
          </a:effectLst>
        </p:spPr>
        <p:style>
          <a:lnRef idx="1">
            <a:schemeClr val="accent1"/>
          </a:lnRef>
          <a:fillRef idx="0">
            <a:schemeClr val="accent1"/>
          </a:fillRef>
          <a:effectRef idx="0">
            <a:schemeClr val="accent1"/>
          </a:effectRef>
          <a:fontRef idx="minor">
            <a:schemeClr val="tx1"/>
          </a:fontRef>
        </p:style>
      </p:cxnSp>
      <p:pic>
        <p:nvPicPr>
          <p:cNvPr id="5" name="Picture 7" descr="Untitled-2 copy（半透明）xiao.gif"/>
          <p:cNvPicPr>
            <a:picLocks noChangeAspect="1"/>
          </p:cNvPicPr>
          <p:nvPr userDrawn="1"/>
        </p:nvPicPr>
        <p:blipFill>
          <a:blip r:embed="rId2" cstate="print"/>
          <a:srcRect l="10938" t="10101" r="10938" b="10100"/>
          <a:stretch>
            <a:fillRect/>
          </a:stretch>
        </p:blipFill>
        <p:spPr bwMode="auto">
          <a:xfrm>
            <a:off x="8243888" y="44450"/>
            <a:ext cx="792162" cy="792163"/>
          </a:xfrm>
          <a:prstGeom prst="rect">
            <a:avLst/>
          </a:prstGeom>
          <a:noFill/>
          <a:ln w="9525">
            <a:noFill/>
            <a:miter lim="800000"/>
            <a:headEnd/>
            <a:tailEnd/>
          </a:ln>
        </p:spPr>
      </p:pic>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6" name="Date Placeholder 3"/>
          <p:cNvSpPr>
            <a:spLocks noGrp="1"/>
          </p:cNvSpPr>
          <p:nvPr>
            <p:ph type="dt" sz="half" idx="10"/>
          </p:nvPr>
        </p:nvSpPr>
        <p:spPr/>
        <p:txBody>
          <a:bodyPr/>
          <a:lstStyle>
            <a:lvl1pPr>
              <a:defRPr/>
            </a:lvl1pPr>
          </a:lstStyle>
          <a:p>
            <a:pPr>
              <a:defRPr/>
            </a:pPr>
            <a:fld id="{2F5C3378-B867-412B-A3F9-F695FD08D7C3}" type="datetimeFigureOut">
              <a:rPr lang="zh-CN" altLang="en-US">
                <a:solidFill>
                  <a:prstClr val="black">
                    <a:tint val="75000"/>
                  </a:prstClr>
                </a:solidFill>
              </a:rPr>
              <a:pPr>
                <a:defRPr/>
              </a:pPr>
              <a:t>2017/9/11</a:t>
            </a:fld>
            <a:endParaRPr lang="zh-CN" altLang="en-US">
              <a:solidFill>
                <a:prstClr val="black">
                  <a:tint val="75000"/>
                </a:prstClr>
              </a:solidFill>
            </a:endParaRPr>
          </a:p>
        </p:txBody>
      </p:sp>
      <p:sp>
        <p:nvSpPr>
          <p:cNvPr id="7" name="Footer Placeholder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8" name="Slide Number Placeholder 5"/>
          <p:cNvSpPr>
            <a:spLocks noGrp="1"/>
          </p:cNvSpPr>
          <p:nvPr>
            <p:ph type="sldNum" sz="quarter" idx="12"/>
          </p:nvPr>
        </p:nvSpPr>
        <p:spPr/>
        <p:txBody>
          <a:bodyPr/>
          <a:lstStyle>
            <a:lvl1pPr>
              <a:defRPr/>
            </a:lvl1pPr>
          </a:lstStyle>
          <a:p>
            <a:pPr>
              <a:defRPr/>
            </a:pPr>
            <a:fld id="{67C63F5E-D902-4FAA-BEE5-25E0F36C519E}" type="slidenum">
              <a:rPr lang="zh-CN" altLang="en-US">
                <a:solidFill>
                  <a:prstClr val="black">
                    <a:tint val="75000"/>
                  </a:prstClr>
                </a:solidFill>
              </a:rPr>
              <a:pPr>
                <a:defRPr/>
              </a:pPr>
              <a:t>‹#›</a:t>
            </a:fld>
            <a:endParaRPr lang="zh-CN" altLang="en-US">
              <a:solidFill>
                <a:prstClr val="black">
                  <a:tint val="7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cxnSp>
        <p:nvCxnSpPr>
          <p:cNvPr id="4" name="Straight Arrow Connector 3"/>
          <p:cNvCxnSpPr/>
          <p:nvPr userDrawn="1"/>
        </p:nvCxnSpPr>
        <p:spPr>
          <a:xfrm>
            <a:off x="179512" y="836712"/>
            <a:ext cx="7920880" cy="1588"/>
          </a:xfrm>
          <a:prstGeom prst="straightConnector1">
            <a:avLst/>
          </a:prstGeom>
          <a:ln w="28575">
            <a:gradFill flip="none" rotWithShape="1">
              <a:gsLst>
                <a:gs pos="0">
                  <a:srgbClr val="C00000"/>
                </a:gs>
                <a:gs pos="50000">
                  <a:srgbClr val="FF0000"/>
                </a:gs>
                <a:gs pos="100000">
                  <a:srgbClr val="FFC000"/>
                </a:gs>
              </a:gsLst>
              <a:lin ang="0" scaled="1"/>
              <a:tileRect/>
            </a:gradFill>
            <a:headEnd type="oval" w="sm" len="sm"/>
            <a:tailEnd type="stealth" w="med" len="lg"/>
          </a:ln>
          <a:effectLst>
            <a:outerShdw blurRad="38100" dist="25400" dir="2700000" algn="tl" rotWithShape="0">
              <a:schemeClr val="tx2">
                <a:alpha val="50000"/>
              </a:schemeClr>
            </a:outerShdw>
          </a:effectLst>
        </p:spPr>
        <p:style>
          <a:lnRef idx="1">
            <a:schemeClr val="accent1"/>
          </a:lnRef>
          <a:fillRef idx="0">
            <a:schemeClr val="accent1"/>
          </a:fillRef>
          <a:effectRef idx="0">
            <a:schemeClr val="accent1"/>
          </a:effectRef>
          <a:fontRef idx="minor">
            <a:schemeClr val="tx1"/>
          </a:fontRef>
        </p:style>
      </p:cxnSp>
      <p:pic>
        <p:nvPicPr>
          <p:cNvPr id="5" name="Picture 7" descr="Untitled-2 copy（半透明）xiao.gif"/>
          <p:cNvPicPr>
            <a:picLocks noChangeAspect="1"/>
          </p:cNvPicPr>
          <p:nvPr userDrawn="1"/>
        </p:nvPicPr>
        <p:blipFill>
          <a:blip r:embed="rId2" cstate="print"/>
          <a:srcRect l="10938" t="10101" r="10938" b="10100"/>
          <a:stretch>
            <a:fillRect/>
          </a:stretch>
        </p:blipFill>
        <p:spPr bwMode="auto">
          <a:xfrm>
            <a:off x="8243888" y="44450"/>
            <a:ext cx="792162" cy="792163"/>
          </a:xfrm>
          <a:prstGeom prst="rect">
            <a:avLst/>
          </a:prstGeom>
          <a:noFill/>
          <a:ln w="9525">
            <a:noFill/>
            <a:miter lim="800000"/>
            <a:headEnd/>
            <a:tailEnd/>
          </a:ln>
        </p:spPr>
      </p:pic>
      <p:sp>
        <p:nvSpPr>
          <p:cNvPr id="2" name="Vertical Title 1"/>
          <p:cNvSpPr>
            <a:spLocks noGrp="1"/>
          </p:cNvSpPr>
          <p:nvPr>
            <p:ph type="title" orient="vert"/>
          </p:nvPr>
        </p:nvSpPr>
        <p:spPr>
          <a:xfrm>
            <a:off x="6629400" y="908720"/>
            <a:ext cx="2057400" cy="5217443"/>
          </a:xfrm>
        </p:spPr>
        <p:txBody>
          <a:bodyPr vert="eaVert"/>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a:xfrm>
            <a:off x="457200" y="908720"/>
            <a:ext cx="6019800" cy="5217443"/>
          </a:xfrm>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6" name="Date Placeholder 3"/>
          <p:cNvSpPr>
            <a:spLocks noGrp="1"/>
          </p:cNvSpPr>
          <p:nvPr>
            <p:ph type="dt" sz="half" idx="10"/>
          </p:nvPr>
        </p:nvSpPr>
        <p:spPr/>
        <p:txBody>
          <a:bodyPr/>
          <a:lstStyle>
            <a:lvl1pPr>
              <a:defRPr/>
            </a:lvl1pPr>
          </a:lstStyle>
          <a:p>
            <a:pPr>
              <a:defRPr/>
            </a:pPr>
            <a:fld id="{AC95B52E-ED44-4085-A754-1E77FA1C2B6A}" type="datetimeFigureOut">
              <a:rPr lang="zh-CN" altLang="en-US">
                <a:solidFill>
                  <a:prstClr val="black">
                    <a:tint val="75000"/>
                  </a:prstClr>
                </a:solidFill>
              </a:rPr>
              <a:pPr>
                <a:defRPr/>
              </a:pPr>
              <a:t>2017/9/11</a:t>
            </a:fld>
            <a:endParaRPr lang="zh-CN" altLang="en-US">
              <a:solidFill>
                <a:prstClr val="black">
                  <a:tint val="75000"/>
                </a:prstClr>
              </a:solidFill>
            </a:endParaRPr>
          </a:p>
        </p:txBody>
      </p:sp>
      <p:sp>
        <p:nvSpPr>
          <p:cNvPr id="7" name="Footer Placeholder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8" name="Slide Number Placeholder 5"/>
          <p:cNvSpPr>
            <a:spLocks noGrp="1"/>
          </p:cNvSpPr>
          <p:nvPr>
            <p:ph type="sldNum" sz="quarter" idx="12"/>
          </p:nvPr>
        </p:nvSpPr>
        <p:spPr/>
        <p:txBody>
          <a:bodyPr/>
          <a:lstStyle>
            <a:lvl1pPr>
              <a:defRPr/>
            </a:lvl1pPr>
          </a:lstStyle>
          <a:p>
            <a:pPr>
              <a:defRPr/>
            </a:pPr>
            <a:fld id="{5128A8D5-A1C6-4682-BAE9-196545E69A8E}" type="slidenum">
              <a:rPr lang="zh-CN" altLang="en-US">
                <a:solidFill>
                  <a:prstClr val="black">
                    <a:tint val="75000"/>
                  </a:prstClr>
                </a:solidFill>
              </a:rPr>
              <a:pPr>
                <a:defRPr/>
              </a:pPr>
              <a:t>‹#›</a:t>
            </a:fld>
            <a:endParaRPr lang="zh-CN" altLang="en-US">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68313" y="115888"/>
            <a:ext cx="7488237" cy="7207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CN" dirty="0" smtClean="0"/>
              <a:t>Click to edit Master title style</a:t>
            </a:r>
            <a:endParaRPr lang="zh-CN" altLang="en-US" dirty="0" smtClean="0"/>
          </a:p>
        </p:txBody>
      </p:sp>
      <p:sp>
        <p:nvSpPr>
          <p:cNvPr id="1027" name="Text Placeholder 2"/>
          <p:cNvSpPr>
            <a:spLocks noGrp="1"/>
          </p:cNvSpPr>
          <p:nvPr>
            <p:ph type="body" idx="1"/>
          </p:nvPr>
        </p:nvSpPr>
        <p:spPr bwMode="auto">
          <a:xfrm>
            <a:off x="457200" y="1052513"/>
            <a:ext cx="8229600" cy="5073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CN" dirty="0" smtClean="0"/>
              <a:t>Click to edit Master text styles</a:t>
            </a:r>
          </a:p>
          <a:p>
            <a:pPr lvl="1"/>
            <a:r>
              <a:rPr lang="en-US" altLang="zh-CN" dirty="0" smtClean="0"/>
              <a:t>Second level</a:t>
            </a:r>
          </a:p>
          <a:p>
            <a:pPr lvl="2"/>
            <a:r>
              <a:rPr lang="en-US" altLang="zh-CN" dirty="0" smtClean="0"/>
              <a:t>Third level</a:t>
            </a:r>
          </a:p>
          <a:p>
            <a:pPr lvl="3"/>
            <a:r>
              <a:rPr lang="en-US" altLang="zh-CN" dirty="0" smtClean="0"/>
              <a:t>Fourth level</a:t>
            </a:r>
          </a:p>
          <a:p>
            <a:pPr lvl="4"/>
            <a:r>
              <a:rPr lang="en-US" altLang="zh-CN" dirty="0" smtClean="0"/>
              <a:t>Fifth level</a:t>
            </a:r>
            <a:endParaRPr lang="zh-CN" altLang="en-US" dirty="0"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mn-ea"/>
              </a:defRPr>
            </a:lvl1pPr>
          </a:lstStyle>
          <a:p>
            <a:fld id="{32645BE8-DEB2-437E-9524-5067B5D35720}" type="datetimeFigureOut">
              <a:rPr lang="en-US" smtClean="0"/>
              <a:t>9/11/2017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ea typeface="+mn-ea"/>
              </a:defRPr>
            </a:lvl1pPr>
          </a:lstStyle>
          <a:p>
            <a:fld id="{99B063CB-1F98-4751-B94B-486A5A2A7595}"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rtl="0" eaLnBrk="1" fontAlgn="base" hangingPunct="1">
        <a:spcBef>
          <a:spcPct val="0"/>
        </a:spcBef>
        <a:spcAft>
          <a:spcPct val="0"/>
        </a:spcAft>
        <a:defRPr sz="3600" kern="1200">
          <a:solidFill>
            <a:schemeClr val="tx1"/>
          </a:solidFill>
          <a:latin typeface="Arial" panose="020B0604020202020204" pitchFamily="34" charset="0"/>
          <a:ea typeface="仿宋" panose="02010609060101010101" pitchFamily="49" charset="-122"/>
          <a:cs typeface="Arial" panose="020B0604020202020204" pitchFamily="34" charset="0"/>
        </a:defRPr>
      </a:lvl1pPr>
      <a:lvl2pPr algn="l" rtl="0" eaLnBrk="1" fontAlgn="base" hangingPunct="1">
        <a:spcBef>
          <a:spcPct val="0"/>
        </a:spcBef>
        <a:spcAft>
          <a:spcPct val="0"/>
        </a:spcAft>
        <a:defRPr sz="3600">
          <a:solidFill>
            <a:schemeClr val="tx1"/>
          </a:solidFill>
          <a:latin typeface="Calibri" pitchFamily="34" charset="0"/>
          <a:ea typeface="宋体" pitchFamily="2" charset="-122"/>
        </a:defRPr>
      </a:lvl2pPr>
      <a:lvl3pPr algn="l" rtl="0" eaLnBrk="1" fontAlgn="base" hangingPunct="1">
        <a:spcBef>
          <a:spcPct val="0"/>
        </a:spcBef>
        <a:spcAft>
          <a:spcPct val="0"/>
        </a:spcAft>
        <a:defRPr sz="3600">
          <a:solidFill>
            <a:schemeClr val="tx1"/>
          </a:solidFill>
          <a:latin typeface="Calibri" pitchFamily="34" charset="0"/>
          <a:ea typeface="宋体" pitchFamily="2" charset="-122"/>
        </a:defRPr>
      </a:lvl3pPr>
      <a:lvl4pPr algn="l" rtl="0" eaLnBrk="1" fontAlgn="base" hangingPunct="1">
        <a:spcBef>
          <a:spcPct val="0"/>
        </a:spcBef>
        <a:spcAft>
          <a:spcPct val="0"/>
        </a:spcAft>
        <a:defRPr sz="3600">
          <a:solidFill>
            <a:schemeClr val="tx1"/>
          </a:solidFill>
          <a:latin typeface="Calibri" pitchFamily="34" charset="0"/>
          <a:ea typeface="宋体" pitchFamily="2" charset="-122"/>
        </a:defRPr>
      </a:lvl4pPr>
      <a:lvl5pPr algn="l" rtl="0" eaLnBrk="1" fontAlgn="base" hangingPunct="1">
        <a:spcBef>
          <a:spcPct val="0"/>
        </a:spcBef>
        <a:spcAft>
          <a:spcPct val="0"/>
        </a:spcAft>
        <a:defRPr sz="3600">
          <a:solidFill>
            <a:schemeClr val="tx1"/>
          </a:solidFill>
          <a:latin typeface="Calibri" pitchFamily="34" charset="0"/>
          <a:ea typeface="宋体" pitchFamily="2" charset="-122"/>
        </a:defRPr>
      </a:lvl5pPr>
      <a:lvl6pPr marL="457200" algn="l" rtl="0" eaLnBrk="1" fontAlgn="base" hangingPunct="1">
        <a:spcBef>
          <a:spcPct val="0"/>
        </a:spcBef>
        <a:spcAft>
          <a:spcPct val="0"/>
        </a:spcAft>
        <a:defRPr sz="3600">
          <a:solidFill>
            <a:schemeClr val="tx1"/>
          </a:solidFill>
          <a:latin typeface="Calibri" pitchFamily="34" charset="0"/>
          <a:ea typeface="宋体" pitchFamily="2" charset="-122"/>
        </a:defRPr>
      </a:lvl6pPr>
      <a:lvl7pPr marL="914400" algn="l" rtl="0" eaLnBrk="1" fontAlgn="base" hangingPunct="1">
        <a:spcBef>
          <a:spcPct val="0"/>
        </a:spcBef>
        <a:spcAft>
          <a:spcPct val="0"/>
        </a:spcAft>
        <a:defRPr sz="3600">
          <a:solidFill>
            <a:schemeClr val="tx1"/>
          </a:solidFill>
          <a:latin typeface="Calibri" pitchFamily="34" charset="0"/>
          <a:ea typeface="宋体" pitchFamily="2" charset="-122"/>
        </a:defRPr>
      </a:lvl7pPr>
      <a:lvl8pPr marL="1371600" algn="l" rtl="0" eaLnBrk="1" fontAlgn="base" hangingPunct="1">
        <a:spcBef>
          <a:spcPct val="0"/>
        </a:spcBef>
        <a:spcAft>
          <a:spcPct val="0"/>
        </a:spcAft>
        <a:defRPr sz="3600">
          <a:solidFill>
            <a:schemeClr val="tx1"/>
          </a:solidFill>
          <a:latin typeface="Calibri" pitchFamily="34" charset="0"/>
          <a:ea typeface="宋体" pitchFamily="2" charset="-122"/>
        </a:defRPr>
      </a:lvl8pPr>
      <a:lvl9pPr marL="1828800" algn="l" rtl="0" eaLnBrk="1" fontAlgn="base" hangingPunct="1">
        <a:spcBef>
          <a:spcPct val="0"/>
        </a:spcBef>
        <a:spcAft>
          <a:spcPct val="0"/>
        </a:spcAft>
        <a:defRPr sz="3600">
          <a:solidFill>
            <a:schemeClr val="tx1"/>
          </a:solidFill>
          <a:latin typeface="Calibri" pitchFamily="34" charset="0"/>
          <a:ea typeface="宋体" pitchFamily="2" charset="-122"/>
        </a:defRPr>
      </a:lvl9pPr>
    </p:titleStyle>
    <p:bodyStyle>
      <a:lvl1pPr marL="342900" indent="-342900" algn="l" rtl="0" eaLnBrk="1" fontAlgn="base" hangingPunct="1">
        <a:spcBef>
          <a:spcPct val="20000"/>
        </a:spcBef>
        <a:spcAft>
          <a:spcPct val="0"/>
        </a:spcAft>
        <a:buFont typeface="Arial" pitchFamily="34" charset="0"/>
        <a:buChar char="•"/>
        <a:defRPr sz="3200" kern="1200">
          <a:solidFill>
            <a:schemeClr val="tx1"/>
          </a:solidFill>
          <a:latin typeface="Arial" panose="020B0604020202020204" pitchFamily="34" charset="0"/>
          <a:ea typeface="仿宋" panose="02010609060101010101" pitchFamily="49" charset="-122"/>
          <a:cs typeface="Arial" panose="020B0604020202020204" pitchFamily="34" charset="0"/>
        </a:defRPr>
      </a:lvl1pPr>
      <a:lvl2pPr marL="742950" indent="-285750" algn="l" rtl="0" eaLnBrk="1" fontAlgn="base" hangingPunct="1">
        <a:spcBef>
          <a:spcPct val="20000"/>
        </a:spcBef>
        <a:spcAft>
          <a:spcPct val="0"/>
        </a:spcAft>
        <a:buFont typeface="Arial" pitchFamily="34" charset="0"/>
        <a:buChar char="–"/>
        <a:defRPr sz="2800" kern="1200">
          <a:solidFill>
            <a:schemeClr val="tx1"/>
          </a:solidFill>
          <a:latin typeface="Arial" panose="020B0604020202020204" pitchFamily="34" charset="0"/>
          <a:ea typeface="仿宋" panose="02010609060101010101" pitchFamily="49" charset="-122"/>
          <a:cs typeface="Arial" panose="020B0604020202020204" pitchFamily="34" charset="0"/>
        </a:defRPr>
      </a:lvl2pPr>
      <a:lvl3pPr marL="1143000" indent="-228600" algn="l" rtl="0" eaLnBrk="1" fontAlgn="base" hangingPunct="1">
        <a:spcBef>
          <a:spcPct val="20000"/>
        </a:spcBef>
        <a:spcAft>
          <a:spcPct val="0"/>
        </a:spcAft>
        <a:buFont typeface="Arial" pitchFamily="34" charset="0"/>
        <a:buChar char="•"/>
        <a:defRPr sz="2400" kern="1200">
          <a:solidFill>
            <a:schemeClr val="tx1"/>
          </a:solidFill>
          <a:latin typeface="Arial" panose="020B0604020202020204" pitchFamily="34" charset="0"/>
          <a:ea typeface="仿宋" panose="02010609060101010101" pitchFamily="49" charset="-122"/>
          <a:cs typeface="Arial" panose="020B0604020202020204" pitchFamily="34" charset="0"/>
        </a:defRPr>
      </a:lvl3pPr>
      <a:lvl4pPr marL="1600200" indent="-228600" algn="l" rtl="0" eaLnBrk="1" fontAlgn="base" hangingPunct="1">
        <a:spcBef>
          <a:spcPct val="20000"/>
        </a:spcBef>
        <a:spcAft>
          <a:spcPct val="0"/>
        </a:spcAft>
        <a:buFont typeface="Arial" pitchFamily="34" charset="0"/>
        <a:buChar char="–"/>
        <a:defRPr sz="2000" kern="1200">
          <a:solidFill>
            <a:schemeClr val="tx1"/>
          </a:solidFill>
          <a:latin typeface="Arial" panose="020B0604020202020204" pitchFamily="34" charset="0"/>
          <a:ea typeface="仿宋" panose="02010609060101010101" pitchFamily="49" charset="-122"/>
          <a:cs typeface="Arial" panose="020B0604020202020204" pitchFamily="34" charset="0"/>
        </a:defRPr>
      </a:lvl4pPr>
      <a:lvl5pPr marL="2057400" indent="-228600" algn="l" rtl="0" eaLnBrk="1" fontAlgn="base" hangingPunct="1">
        <a:spcBef>
          <a:spcPct val="20000"/>
        </a:spcBef>
        <a:spcAft>
          <a:spcPct val="0"/>
        </a:spcAft>
        <a:buFont typeface="Arial" pitchFamily="34" charset="0"/>
        <a:buChar char="»"/>
        <a:defRPr sz="2000" kern="1200">
          <a:solidFill>
            <a:schemeClr val="tx1"/>
          </a:solidFill>
          <a:latin typeface="Arial" panose="020B0604020202020204" pitchFamily="34" charset="0"/>
          <a:ea typeface="仿宋" panose="02010609060101010101" pitchFamily="49" charset="-122"/>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68313" y="115888"/>
            <a:ext cx="7488237" cy="7207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CN" dirty="0" smtClean="0"/>
              <a:t>Click to edit Master title style</a:t>
            </a:r>
            <a:endParaRPr lang="zh-CN" altLang="en-US" dirty="0" smtClean="0"/>
          </a:p>
        </p:txBody>
      </p:sp>
      <p:sp>
        <p:nvSpPr>
          <p:cNvPr id="1027" name="Text Placeholder 2"/>
          <p:cNvSpPr>
            <a:spLocks noGrp="1"/>
          </p:cNvSpPr>
          <p:nvPr>
            <p:ph type="body" idx="1"/>
          </p:nvPr>
        </p:nvSpPr>
        <p:spPr bwMode="auto">
          <a:xfrm>
            <a:off x="457200" y="1052513"/>
            <a:ext cx="8229600" cy="5073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CN" dirty="0" smtClean="0"/>
              <a:t>Click to edit Master text styles</a:t>
            </a:r>
          </a:p>
          <a:p>
            <a:pPr lvl="1"/>
            <a:r>
              <a:rPr lang="en-US" altLang="zh-CN" dirty="0" smtClean="0"/>
              <a:t>Second level</a:t>
            </a:r>
          </a:p>
          <a:p>
            <a:pPr lvl="2"/>
            <a:r>
              <a:rPr lang="en-US" altLang="zh-CN" dirty="0" smtClean="0"/>
              <a:t>Third level</a:t>
            </a:r>
          </a:p>
          <a:p>
            <a:pPr lvl="3"/>
            <a:r>
              <a:rPr lang="en-US" altLang="zh-CN" dirty="0" smtClean="0"/>
              <a:t>Fourth level</a:t>
            </a:r>
          </a:p>
          <a:p>
            <a:pPr lvl="4"/>
            <a:r>
              <a:rPr lang="en-US" altLang="zh-CN" dirty="0" smtClean="0"/>
              <a:t>Fifth level</a:t>
            </a:r>
            <a:endParaRPr lang="zh-CN" altLang="en-US" dirty="0"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仿宋" panose="02010609060101010101" pitchFamily="49" charset="-122"/>
              </a:defRPr>
            </a:lvl1pPr>
          </a:lstStyle>
          <a:p>
            <a:pPr>
              <a:defRPr/>
            </a:pPr>
            <a:fld id="{ABE99CB0-E98E-4350-9B71-CF78A47A7120}" type="datetimeFigureOut">
              <a:rPr lang="zh-CN" altLang="en-US" smtClean="0">
                <a:solidFill>
                  <a:prstClr val="black">
                    <a:tint val="75000"/>
                  </a:prstClr>
                </a:solidFill>
              </a:rPr>
              <a:pPr>
                <a:defRPr/>
              </a:pPr>
              <a:t>2017/9/11</a:t>
            </a:fld>
            <a:endParaRPr lang="zh-CN" alt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仿宋" panose="02010609060101010101" pitchFamily="49" charset="-122"/>
              </a:defRPr>
            </a:lvl1pPr>
          </a:lstStyle>
          <a:p>
            <a:pPr>
              <a:defRPr/>
            </a:pPr>
            <a:endParaRPr lang="zh-CN" alt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仿宋" panose="02010609060101010101" pitchFamily="49" charset="-122"/>
              </a:defRPr>
            </a:lvl1pPr>
          </a:lstStyle>
          <a:p>
            <a:pPr>
              <a:defRPr/>
            </a:pPr>
            <a:fld id="{CE426F38-0D52-4CB3-A8FA-98D9E38EC519}" type="slidenum">
              <a:rPr lang="zh-CN" altLang="en-US" smtClean="0">
                <a:solidFill>
                  <a:prstClr val="black">
                    <a:tint val="75000"/>
                  </a:prstClr>
                </a:solidFill>
              </a:rPr>
              <a:pPr>
                <a:defRPr/>
              </a:pPr>
              <a:t>‹#›</a:t>
            </a:fld>
            <a:endParaRPr lang="zh-CN" altLang="en-US" dirty="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fontAlgn="base" hangingPunct="1">
        <a:spcBef>
          <a:spcPct val="0"/>
        </a:spcBef>
        <a:spcAft>
          <a:spcPct val="0"/>
        </a:spcAft>
        <a:defRPr sz="3600" kern="1200">
          <a:solidFill>
            <a:schemeClr val="tx1"/>
          </a:solidFill>
          <a:latin typeface="+mj-lt"/>
          <a:ea typeface="仿宋" panose="02010609060101010101" pitchFamily="49" charset="-122"/>
          <a:cs typeface="+mj-cs"/>
        </a:defRPr>
      </a:lvl1pPr>
      <a:lvl2pPr algn="l" rtl="0" eaLnBrk="1" fontAlgn="base" hangingPunct="1">
        <a:spcBef>
          <a:spcPct val="0"/>
        </a:spcBef>
        <a:spcAft>
          <a:spcPct val="0"/>
        </a:spcAft>
        <a:defRPr sz="3600">
          <a:solidFill>
            <a:schemeClr val="tx1"/>
          </a:solidFill>
          <a:latin typeface="Calibri" pitchFamily="34" charset="0"/>
          <a:ea typeface="宋体" pitchFamily="2" charset="-122"/>
        </a:defRPr>
      </a:lvl2pPr>
      <a:lvl3pPr algn="l" rtl="0" eaLnBrk="1" fontAlgn="base" hangingPunct="1">
        <a:spcBef>
          <a:spcPct val="0"/>
        </a:spcBef>
        <a:spcAft>
          <a:spcPct val="0"/>
        </a:spcAft>
        <a:defRPr sz="3600">
          <a:solidFill>
            <a:schemeClr val="tx1"/>
          </a:solidFill>
          <a:latin typeface="Calibri" pitchFamily="34" charset="0"/>
          <a:ea typeface="宋体" pitchFamily="2" charset="-122"/>
        </a:defRPr>
      </a:lvl3pPr>
      <a:lvl4pPr algn="l" rtl="0" eaLnBrk="1" fontAlgn="base" hangingPunct="1">
        <a:spcBef>
          <a:spcPct val="0"/>
        </a:spcBef>
        <a:spcAft>
          <a:spcPct val="0"/>
        </a:spcAft>
        <a:defRPr sz="3600">
          <a:solidFill>
            <a:schemeClr val="tx1"/>
          </a:solidFill>
          <a:latin typeface="Calibri" pitchFamily="34" charset="0"/>
          <a:ea typeface="宋体" pitchFamily="2" charset="-122"/>
        </a:defRPr>
      </a:lvl4pPr>
      <a:lvl5pPr algn="l" rtl="0" eaLnBrk="1" fontAlgn="base" hangingPunct="1">
        <a:spcBef>
          <a:spcPct val="0"/>
        </a:spcBef>
        <a:spcAft>
          <a:spcPct val="0"/>
        </a:spcAft>
        <a:defRPr sz="3600">
          <a:solidFill>
            <a:schemeClr val="tx1"/>
          </a:solidFill>
          <a:latin typeface="Calibri" pitchFamily="34" charset="0"/>
          <a:ea typeface="宋体" pitchFamily="2" charset="-122"/>
        </a:defRPr>
      </a:lvl5pPr>
      <a:lvl6pPr marL="457200" algn="l" rtl="0" eaLnBrk="1" fontAlgn="base" hangingPunct="1">
        <a:spcBef>
          <a:spcPct val="0"/>
        </a:spcBef>
        <a:spcAft>
          <a:spcPct val="0"/>
        </a:spcAft>
        <a:defRPr sz="3600">
          <a:solidFill>
            <a:schemeClr val="tx1"/>
          </a:solidFill>
          <a:latin typeface="Calibri" pitchFamily="34" charset="0"/>
          <a:ea typeface="宋体" pitchFamily="2" charset="-122"/>
        </a:defRPr>
      </a:lvl6pPr>
      <a:lvl7pPr marL="914400" algn="l" rtl="0" eaLnBrk="1" fontAlgn="base" hangingPunct="1">
        <a:spcBef>
          <a:spcPct val="0"/>
        </a:spcBef>
        <a:spcAft>
          <a:spcPct val="0"/>
        </a:spcAft>
        <a:defRPr sz="3600">
          <a:solidFill>
            <a:schemeClr val="tx1"/>
          </a:solidFill>
          <a:latin typeface="Calibri" pitchFamily="34" charset="0"/>
          <a:ea typeface="宋体" pitchFamily="2" charset="-122"/>
        </a:defRPr>
      </a:lvl7pPr>
      <a:lvl8pPr marL="1371600" algn="l" rtl="0" eaLnBrk="1" fontAlgn="base" hangingPunct="1">
        <a:spcBef>
          <a:spcPct val="0"/>
        </a:spcBef>
        <a:spcAft>
          <a:spcPct val="0"/>
        </a:spcAft>
        <a:defRPr sz="3600">
          <a:solidFill>
            <a:schemeClr val="tx1"/>
          </a:solidFill>
          <a:latin typeface="Calibri" pitchFamily="34" charset="0"/>
          <a:ea typeface="宋体" pitchFamily="2" charset="-122"/>
        </a:defRPr>
      </a:lvl8pPr>
      <a:lvl9pPr marL="1828800" algn="l" rtl="0" eaLnBrk="1" fontAlgn="base" hangingPunct="1">
        <a:spcBef>
          <a:spcPct val="0"/>
        </a:spcBef>
        <a:spcAft>
          <a:spcPct val="0"/>
        </a:spcAft>
        <a:defRPr sz="3600">
          <a:solidFill>
            <a:schemeClr val="tx1"/>
          </a:solidFill>
          <a:latin typeface="Calibri" pitchFamily="34" charset="0"/>
          <a:ea typeface="宋体" pitchFamily="2" charset="-122"/>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仿宋" panose="02010609060101010101" pitchFamily="49" charset="-122"/>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仿宋" panose="02010609060101010101" pitchFamily="49" charset="-122"/>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仿宋" panose="02010609060101010101" pitchFamily="49" charset="-122"/>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仿宋" panose="02010609060101010101" pitchFamily="49" charset="-122"/>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仿宋" panose="02010609060101010101" pitchFamily="49"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981200"/>
            <a:ext cx="7772400" cy="1470025"/>
          </a:xfrm>
        </p:spPr>
        <p:txBody>
          <a:bodyPr/>
          <a:lstStyle/>
          <a:p>
            <a:r>
              <a:rPr lang="en-US" altLang="zh-CN" dirty="0"/>
              <a:t>How does information affect willingness to pay for green power?</a:t>
            </a:r>
            <a:endParaRPr lang="zh-CN" altLang="en-US" dirty="0"/>
          </a:p>
        </p:txBody>
      </p:sp>
      <p:sp>
        <p:nvSpPr>
          <p:cNvPr id="3" name="副标题 2"/>
          <p:cNvSpPr>
            <a:spLocks noGrp="1"/>
          </p:cNvSpPr>
          <p:nvPr>
            <p:ph type="subTitle" idx="1"/>
          </p:nvPr>
        </p:nvSpPr>
        <p:spPr>
          <a:xfrm>
            <a:off x="1371600" y="4267200"/>
            <a:ext cx="6400800" cy="1752600"/>
          </a:xfrm>
        </p:spPr>
        <p:txBody>
          <a:bodyPr/>
          <a:lstStyle/>
          <a:p>
            <a:r>
              <a:rPr lang="en-US" altLang="zh-CN" sz="2800" i="1" dirty="0" smtClean="0"/>
              <a:t>Yang Zhou</a:t>
            </a:r>
          </a:p>
          <a:p>
            <a:r>
              <a:rPr lang="en-US" altLang="zh-CN" sz="2800" i="1" dirty="0" err="1" smtClean="0"/>
              <a:t>Fudan</a:t>
            </a:r>
            <a:r>
              <a:rPr lang="en-US" altLang="zh-CN" sz="2800" i="1" dirty="0" smtClean="0"/>
              <a:t> University</a:t>
            </a:r>
            <a:endParaRPr lang="zh-CN" altLang="en-US" sz="2800" i="1" dirty="0"/>
          </a:p>
        </p:txBody>
      </p:sp>
    </p:spTree>
    <p:extLst>
      <p:ext uri="{BB962C8B-B14F-4D97-AF65-F5344CB8AC3E}">
        <p14:creationId xmlns:p14="http://schemas.microsoft.com/office/powerpoint/2010/main" val="38986343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Background</a:t>
            </a:r>
            <a:endParaRPr lang="zh-CN" altLang="en-US" dirty="0"/>
          </a:p>
        </p:txBody>
      </p:sp>
      <p:sp>
        <p:nvSpPr>
          <p:cNvPr id="3" name="内容占位符 2"/>
          <p:cNvSpPr>
            <a:spLocks noGrp="1"/>
          </p:cNvSpPr>
          <p:nvPr>
            <p:ph idx="1"/>
          </p:nvPr>
        </p:nvSpPr>
        <p:spPr/>
        <p:txBody>
          <a:bodyPr/>
          <a:lstStyle/>
          <a:p>
            <a:r>
              <a:rPr lang="en-US" altLang="zh-CN" dirty="0" smtClean="0"/>
              <a:t>In 2015, there are more than </a:t>
            </a:r>
            <a:r>
              <a:rPr lang="en-US" altLang="zh-CN" dirty="0" smtClean="0">
                <a:solidFill>
                  <a:srgbClr val="FF0000"/>
                </a:solidFill>
              </a:rPr>
              <a:t>80 mild air pollution and above days</a:t>
            </a:r>
            <a:r>
              <a:rPr lang="en-US" altLang="zh-CN" dirty="0" smtClean="0"/>
              <a:t> in Shanghai.</a:t>
            </a:r>
          </a:p>
          <a:p>
            <a:r>
              <a:rPr lang="en-US" altLang="zh-CN" dirty="0" smtClean="0"/>
              <a:t>In </a:t>
            </a:r>
            <a:r>
              <a:rPr lang="en-US" altLang="zh-CN" dirty="0" smtClean="0">
                <a:solidFill>
                  <a:srgbClr val="FF0000"/>
                </a:solidFill>
              </a:rPr>
              <a:t>Northeast China</a:t>
            </a:r>
            <a:r>
              <a:rPr lang="en-US" altLang="zh-CN" dirty="0" smtClean="0"/>
              <a:t>, the air pollution situation is even more serious, especially in winter.</a:t>
            </a:r>
          </a:p>
          <a:p>
            <a:r>
              <a:rPr lang="en-US" altLang="zh-CN" dirty="0" smtClean="0"/>
              <a:t>According to the researches, more than </a:t>
            </a:r>
            <a:r>
              <a:rPr lang="en-US" altLang="zh-CN" dirty="0" smtClean="0">
                <a:solidFill>
                  <a:srgbClr val="FF0000"/>
                </a:solidFill>
              </a:rPr>
              <a:t>half </a:t>
            </a:r>
            <a:r>
              <a:rPr lang="en-US" altLang="zh-CN" dirty="0" smtClean="0"/>
              <a:t>of the air pollution are </a:t>
            </a:r>
            <a:r>
              <a:rPr lang="en-US" altLang="zh-CN" dirty="0" smtClean="0">
                <a:solidFill>
                  <a:srgbClr val="FF0000"/>
                </a:solidFill>
              </a:rPr>
              <a:t>due to coal-burning</a:t>
            </a:r>
            <a:r>
              <a:rPr lang="en-US" altLang="zh-CN" dirty="0" smtClean="0"/>
              <a:t>.</a:t>
            </a:r>
          </a:p>
          <a:p>
            <a:r>
              <a:rPr lang="en-US" altLang="zh-CN" dirty="0" smtClean="0"/>
              <a:t>Among all the coals used in Shanghai, more than </a:t>
            </a:r>
            <a:r>
              <a:rPr lang="en-US" altLang="zh-CN" dirty="0" smtClean="0">
                <a:solidFill>
                  <a:srgbClr val="FF0000"/>
                </a:solidFill>
              </a:rPr>
              <a:t>half</a:t>
            </a:r>
            <a:r>
              <a:rPr lang="en-US" altLang="zh-CN" dirty="0" smtClean="0"/>
              <a:t> of them are used in </a:t>
            </a:r>
            <a:r>
              <a:rPr lang="en-US" altLang="zh-CN" dirty="0" smtClean="0">
                <a:solidFill>
                  <a:srgbClr val="FF0000"/>
                </a:solidFill>
              </a:rPr>
              <a:t>fire power plants</a:t>
            </a:r>
            <a:r>
              <a:rPr lang="en-US" altLang="zh-CN" dirty="0" smtClean="0"/>
              <a:t>.</a:t>
            </a:r>
            <a:endParaRPr lang="zh-CN" altLang="en-US" dirty="0"/>
          </a:p>
        </p:txBody>
      </p:sp>
    </p:spTree>
    <p:extLst>
      <p:ext uri="{BB962C8B-B14F-4D97-AF65-F5344CB8AC3E}">
        <p14:creationId xmlns:p14="http://schemas.microsoft.com/office/powerpoint/2010/main" val="29006621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Motivation</a:t>
            </a:r>
            <a:endParaRPr lang="zh-CN" altLang="en-US" dirty="0"/>
          </a:p>
        </p:txBody>
      </p:sp>
      <p:sp>
        <p:nvSpPr>
          <p:cNvPr id="3" name="内容占位符 2"/>
          <p:cNvSpPr>
            <a:spLocks noGrp="1"/>
          </p:cNvSpPr>
          <p:nvPr>
            <p:ph idx="1"/>
          </p:nvPr>
        </p:nvSpPr>
        <p:spPr/>
        <p:txBody>
          <a:bodyPr/>
          <a:lstStyle/>
          <a:p>
            <a:r>
              <a:rPr lang="en-US" altLang="zh-CN" sz="2400" dirty="0" smtClean="0"/>
              <a:t>Policy change</a:t>
            </a:r>
          </a:p>
          <a:p>
            <a:pPr lvl="1"/>
            <a:r>
              <a:rPr lang="en-US" altLang="zh-CN" sz="2000" dirty="0" smtClean="0"/>
              <a:t>Electricity market reform and Promote </a:t>
            </a:r>
            <a:r>
              <a:rPr lang="en-US" altLang="zh-CN" sz="2000" dirty="0" smtClean="0">
                <a:solidFill>
                  <a:srgbClr val="FF0000"/>
                </a:solidFill>
              </a:rPr>
              <a:t>market competition</a:t>
            </a:r>
          </a:p>
          <a:p>
            <a:r>
              <a:rPr lang="en-US" altLang="zh-CN" sz="2400" dirty="0" smtClean="0"/>
              <a:t>The </a:t>
            </a:r>
            <a:r>
              <a:rPr lang="en-US" altLang="zh-CN" sz="2400" dirty="0"/>
              <a:t>survival problem for Green Power</a:t>
            </a:r>
          </a:p>
          <a:p>
            <a:pPr lvl="1"/>
            <a:r>
              <a:rPr lang="en-US" altLang="zh-CN" sz="2000" dirty="0" smtClean="0"/>
              <a:t>A </a:t>
            </a:r>
            <a:r>
              <a:rPr lang="en-US" altLang="zh-CN" sz="2000" dirty="0"/>
              <a:t>deeper understanding for the </a:t>
            </a:r>
            <a:r>
              <a:rPr lang="en-US" altLang="zh-CN" sz="2000" dirty="0">
                <a:solidFill>
                  <a:srgbClr val="FF0000"/>
                </a:solidFill>
              </a:rPr>
              <a:t>competitiveness of green power</a:t>
            </a:r>
          </a:p>
          <a:p>
            <a:pPr lvl="1"/>
            <a:r>
              <a:rPr lang="en-US" altLang="zh-CN" sz="2000" dirty="0"/>
              <a:t>Subsidies are not enough for the </a:t>
            </a:r>
            <a:r>
              <a:rPr lang="en-US" altLang="zh-CN" sz="2000" dirty="0">
                <a:solidFill>
                  <a:srgbClr val="FF0000"/>
                </a:solidFill>
              </a:rPr>
              <a:t>high-speed development </a:t>
            </a:r>
            <a:r>
              <a:rPr lang="en-US" altLang="zh-CN" sz="2000" dirty="0"/>
              <a:t>of green </a:t>
            </a:r>
            <a:r>
              <a:rPr lang="en-US" altLang="zh-CN" sz="2000" dirty="0" smtClean="0"/>
              <a:t>power</a:t>
            </a:r>
          </a:p>
          <a:p>
            <a:pPr lvl="1"/>
            <a:r>
              <a:rPr lang="en-US" altLang="zh-CN" sz="2000" dirty="0" smtClean="0"/>
              <a:t>Need more support from demand side</a:t>
            </a:r>
            <a:endParaRPr lang="en-US" altLang="zh-CN" sz="2000" dirty="0"/>
          </a:p>
          <a:p>
            <a:pPr lvl="1"/>
            <a:r>
              <a:rPr lang="en-US" altLang="zh-CN" sz="2000" dirty="0"/>
              <a:t>WTP for green power is the </a:t>
            </a:r>
            <a:r>
              <a:rPr lang="en-US" altLang="zh-CN" sz="2000" dirty="0">
                <a:solidFill>
                  <a:srgbClr val="FF0000"/>
                </a:solidFill>
              </a:rPr>
              <a:t>basement for related </a:t>
            </a:r>
            <a:r>
              <a:rPr lang="en-US" altLang="zh-CN" sz="2000" dirty="0" smtClean="0">
                <a:solidFill>
                  <a:srgbClr val="FF0000"/>
                </a:solidFill>
              </a:rPr>
              <a:t>policy</a:t>
            </a:r>
          </a:p>
          <a:p>
            <a:r>
              <a:rPr lang="en-US" altLang="zh-CN" sz="2400" dirty="0"/>
              <a:t>Value of Green Power = Direct value + Indirect value</a:t>
            </a:r>
          </a:p>
          <a:p>
            <a:pPr lvl="1"/>
            <a:r>
              <a:rPr lang="en-US" altLang="zh-CN" sz="2000" dirty="0" smtClean="0"/>
              <a:t>Green power is a </a:t>
            </a:r>
            <a:r>
              <a:rPr lang="en-US" altLang="zh-CN" sz="2000" dirty="0" smtClean="0">
                <a:solidFill>
                  <a:srgbClr val="FF0000"/>
                </a:solidFill>
              </a:rPr>
              <a:t>impure public goods</a:t>
            </a:r>
          </a:p>
          <a:p>
            <a:pPr lvl="1"/>
            <a:r>
              <a:rPr lang="en-US" altLang="zh-CN" sz="2000" dirty="0" smtClean="0"/>
              <a:t>The </a:t>
            </a:r>
            <a:r>
              <a:rPr lang="en-US" altLang="zh-CN" sz="2000" dirty="0"/>
              <a:t>indirect value of green power </a:t>
            </a:r>
            <a:r>
              <a:rPr lang="en-US" altLang="zh-CN" sz="2000" dirty="0">
                <a:solidFill>
                  <a:srgbClr val="FF0000"/>
                </a:solidFill>
              </a:rPr>
              <a:t>can not be priced</a:t>
            </a:r>
            <a:r>
              <a:rPr lang="en-US" altLang="zh-CN" sz="2000" dirty="0"/>
              <a:t> because of its public character</a:t>
            </a:r>
          </a:p>
          <a:p>
            <a:pPr marL="342900" lvl="1" indent="-342900">
              <a:buFont typeface="Arial" pitchFamily="34" charset="0"/>
              <a:buChar char="•"/>
            </a:pPr>
            <a:r>
              <a:rPr lang="en-US" altLang="zh-CN" sz="2400" dirty="0" smtClean="0"/>
              <a:t>In most researches, </a:t>
            </a:r>
            <a:r>
              <a:rPr lang="en-US" altLang="zh-CN" sz="2400" dirty="0"/>
              <a:t>t</a:t>
            </a:r>
            <a:r>
              <a:rPr lang="en-US" altLang="zh-CN" sz="2400" dirty="0" smtClean="0"/>
              <a:t>he basic assumption is </a:t>
            </a:r>
            <a:r>
              <a:rPr lang="en-US" altLang="zh-CN" sz="2400" dirty="0" smtClean="0">
                <a:solidFill>
                  <a:srgbClr val="FF0000"/>
                </a:solidFill>
              </a:rPr>
              <a:t>perfect information</a:t>
            </a:r>
            <a:endParaRPr lang="en-US" altLang="zh-CN" sz="2400" dirty="0">
              <a:solidFill>
                <a:srgbClr val="FF0000"/>
              </a:solidFill>
            </a:endParaRPr>
          </a:p>
        </p:txBody>
      </p:sp>
    </p:spTree>
    <p:extLst>
      <p:ext uri="{BB962C8B-B14F-4D97-AF65-F5344CB8AC3E}">
        <p14:creationId xmlns:p14="http://schemas.microsoft.com/office/powerpoint/2010/main" val="36122616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Hypothesis </a:t>
            </a:r>
            <a:endParaRPr lang="zh-CN" altLang="en-US" dirty="0"/>
          </a:p>
        </p:txBody>
      </p:sp>
      <p:sp>
        <p:nvSpPr>
          <p:cNvPr id="3" name="内容占位符 2"/>
          <p:cNvSpPr>
            <a:spLocks noGrp="1"/>
          </p:cNvSpPr>
          <p:nvPr>
            <p:ph idx="1"/>
          </p:nvPr>
        </p:nvSpPr>
        <p:spPr/>
        <p:txBody>
          <a:bodyPr/>
          <a:lstStyle/>
          <a:p>
            <a:r>
              <a:rPr lang="en-US" altLang="zh-CN" sz="2800" dirty="0" smtClean="0"/>
              <a:t>Households have </a:t>
            </a:r>
            <a:r>
              <a:rPr lang="en-US" altLang="zh-CN" sz="2800" dirty="0" smtClean="0">
                <a:solidFill>
                  <a:srgbClr val="FF0000"/>
                </a:solidFill>
              </a:rPr>
              <a:t>perfect informa</a:t>
            </a:r>
            <a:r>
              <a:rPr lang="en-US" altLang="zh-CN" sz="2800" dirty="0" smtClean="0"/>
              <a:t>tion on green power, and giving them any information will not change their WTP.</a:t>
            </a:r>
          </a:p>
          <a:p>
            <a:r>
              <a:rPr lang="en-US" altLang="zh-CN" sz="2800" dirty="0" smtClean="0"/>
              <a:t>Household do </a:t>
            </a:r>
            <a:r>
              <a:rPr lang="en-US" altLang="zh-CN" sz="2800" dirty="0" smtClean="0">
                <a:solidFill>
                  <a:srgbClr val="FF0000"/>
                </a:solidFill>
              </a:rPr>
              <a:t>not</a:t>
            </a:r>
            <a:r>
              <a:rPr lang="en-US" altLang="zh-CN" sz="2800" dirty="0" smtClean="0"/>
              <a:t> have </a:t>
            </a:r>
            <a:r>
              <a:rPr lang="en-US" altLang="zh-CN" sz="2800" dirty="0" smtClean="0">
                <a:solidFill>
                  <a:srgbClr val="FF0000"/>
                </a:solidFill>
              </a:rPr>
              <a:t>perfect information</a:t>
            </a:r>
            <a:r>
              <a:rPr lang="en-US" altLang="zh-CN" sz="2800" dirty="0" smtClean="0"/>
              <a:t>.</a:t>
            </a:r>
          </a:p>
          <a:p>
            <a:pPr lvl="1"/>
            <a:r>
              <a:rPr lang="en-US" altLang="zh-CN" sz="2400" dirty="0" smtClean="0"/>
              <a:t>If we give them the </a:t>
            </a:r>
            <a:r>
              <a:rPr lang="en-US" altLang="zh-CN" sz="2400" dirty="0" smtClean="0">
                <a:solidFill>
                  <a:srgbClr val="FF0000"/>
                </a:solidFill>
              </a:rPr>
              <a:t>cost </a:t>
            </a:r>
            <a:r>
              <a:rPr lang="en-US" altLang="zh-CN" sz="2400" dirty="0" smtClean="0"/>
              <a:t>information that is </a:t>
            </a:r>
            <a:r>
              <a:rPr lang="en-US" altLang="zh-CN" sz="2400" dirty="0" smtClean="0">
                <a:solidFill>
                  <a:srgbClr val="FF0000"/>
                </a:solidFill>
              </a:rPr>
              <a:t>higher than we they think it was</a:t>
            </a:r>
            <a:r>
              <a:rPr lang="en-US" altLang="zh-CN" sz="2400" dirty="0" smtClean="0"/>
              <a:t>, their WTP will </a:t>
            </a:r>
            <a:r>
              <a:rPr lang="en-US" altLang="zh-CN" sz="2400" dirty="0" smtClean="0">
                <a:solidFill>
                  <a:srgbClr val="FF0000"/>
                </a:solidFill>
              </a:rPr>
              <a:t>decrease</a:t>
            </a:r>
            <a:r>
              <a:rPr lang="en-US" altLang="zh-CN" sz="2400" dirty="0" smtClean="0"/>
              <a:t> and vice versa.</a:t>
            </a:r>
          </a:p>
          <a:p>
            <a:pPr lvl="1"/>
            <a:r>
              <a:rPr lang="en-US" altLang="zh-CN" sz="2400" dirty="0"/>
              <a:t>If we give them the </a:t>
            </a:r>
            <a:r>
              <a:rPr lang="en-US" altLang="zh-CN" sz="2400" dirty="0" smtClean="0">
                <a:solidFill>
                  <a:srgbClr val="FF0000"/>
                </a:solidFill>
              </a:rPr>
              <a:t>emission</a:t>
            </a:r>
            <a:r>
              <a:rPr lang="en-US" altLang="zh-CN" sz="2400" dirty="0" smtClean="0"/>
              <a:t> advantage </a:t>
            </a:r>
            <a:r>
              <a:rPr lang="en-US" altLang="zh-CN" sz="2400" dirty="0"/>
              <a:t>that is </a:t>
            </a:r>
            <a:r>
              <a:rPr lang="en-US" altLang="zh-CN" sz="2400" dirty="0">
                <a:solidFill>
                  <a:srgbClr val="FF0000"/>
                </a:solidFill>
              </a:rPr>
              <a:t>higher than we they think it was</a:t>
            </a:r>
            <a:r>
              <a:rPr lang="en-US" altLang="zh-CN" sz="2400" dirty="0"/>
              <a:t>, their WTP will </a:t>
            </a:r>
            <a:r>
              <a:rPr lang="en-US" altLang="zh-CN" sz="2400" dirty="0">
                <a:solidFill>
                  <a:srgbClr val="FF0000"/>
                </a:solidFill>
              </a:rPr>
              <a:t>decrease</a:t>
            </a:r>
            <a:r>
              <a:rPr lang="en-US" altLang="zh-CN" sz="2400" dirty="0"/>
              <a:t> and vice versa</a:t>
            </a:r>
            <a:r>
              <a:rPr lang="en-US" altLang="zh-CN" sz="2400" dirty="0" smtClean="0"/>
              <a:t>.</a:t>
            </a:r>
          </a:p>
          <a:p>
            <a:pPr lvl="1"/>
            <a:r>
              <a:rPr lang="en-US" altLang="zh-CN" sz="2400" dirty="0"/>
              <a:t>If we give them the </a:t>
            </a:r>
            <a:r>
              <a:rPr lang="en-US" altLang="zh-CN" sz="2400" dirty="0" smtClean="0">
                <a:solidFill>
                  <a:srgbClr val="FF0000"/>
                </a:solidFill>
              </a:rPr>
              <a:t>environment </a:t>
            </a:r>
            <a:r>
              <a:rPr lang="en-US" altLang="zh-CN" sz="2400" dirty="0" smtClean="0"/>
              <a:t>benefit </a:t>
            </a:r>
            <a:r>
              <a:rPr lang="en-US" altLang="zh-CN" sz="2400" dirty="0"/>
              <a:t>that is </a:t>
            </a:r>
            <a:r>
              <a:rPr lang="en-US" altLang="zh-CN" sz="2400" dirty="0">
                <a:solidFill>
                  <a:srgbClr val="FF0000"/>
                </a:solidFill>
              </a:rPr>
              <a:t>higher than we they think it was</a:t>
            </a:r>
            <a:r>
              <a:rPr lang="en-US" altLang="zh-CN" sz="2400" dirty="0"/>
              <a:t>, their WTP will </a:t>
            </a:r>
            <a:r>
              <a:rPr lang="en-US" altLang="zh-CN" sz="2400" dirty="0" smtClean="0">
                <a:solidFill>
                  <a:srgbClr val="FF0000"/>
                </a:solidFill>
              </a:rPr>
              <a:t>increase</a:t>
            </a:r>
            <a:r>
              <a:rPr lang="en-US" altLang="zh-CN" sz="2400" dirty="0" smtClean="0"/>
              <a:t> </a:t>
            </a:r>
            <a:r>
              <a:rPr lang="en-US" altLang="zh-CN" sz="2400" dirty="0"/>
              <a:t>and vice versa.</a:t>
            </a:r>
          </a:p>
          <a:p>
            <a:pPr lvl="1"/>
            <a:endParaRPr lang="en-US" altLang="zh-CN" sz="2400" dirty="0"/>
          </a:p>
          <a:p>
            <a:pPr lvl="1"/>
            <a:endParaRPr lang="en-US" altLang="zh-CN" sz="2400" dirty="0" smtClean="0"/>
          </a:p>
          <a:p>
            <a:endParaRPr lang="zh-CN" altLang="en-US" sz="2800" dirty="0"/>
          </a:p>
        </p:txBody>
      </p:sp>
    </p:spTree>
    <p:extLst>
      <p:ext uri="{BB962C8B-B14F-4D97-AF65-F5344CB8AC3E}">
        <p14:creationId xmlns:p14="http://schemas.microsoft.com/office/powerpoint/2010/main" val="34785400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Research Structure</a:t>
            </a:r>
            <a:endParaRPr lang="zh-CN" altLang="en-US" dirty="0"/>
          </a:p>
        </p:txBody>
      </p:sp>
      <p:grpSp>
        <p:nvGrpSpPr>
          <p:cNvPr id="4" name="组 15"/>
          <p:cNvGrpSpPr/>
          <p:nvPr/>
        </p:nvGrpSpPr>
        <p:grpSpPr>
          <a:xfrm>
            <a:off x="1143000" y="1066800"/>
            <a:ext cx="7160784" cy="5422541"/>
            <a:chOff x="0" y="0"/>
            <a:chExt cx="4451349" cy="5068438"/>
          </a:xfrm>
        </p:grpSpPr>
        <p:sp>
          <p:nvSpPr>
            <p:cNvPr id="5" name="矩形 4"/>
            <p:cNvSpPr/>
            <p:nvPr/>
          </p:nvSpPr>
          <p:spPr>
            <a:xfrm>
              <a:off x="1593215" y="0"/>
              <a:ext cx="1258570" cy="471893"/>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altLang="zh-CN" sz="1600" dirty="0" smtClean="0">
                  <a:solidFill>
                    <a:srgbClr val="000000"/>
                  </a:solidFill>
                  <a:latin typeface="Times New Roman" charset="0"/>
                  <a:ea typeface="宋体" charset="-122"/>
                  <a:cs typeface="Times New Roman" charset="0"/>
                </a:rPr>
                <a:t>Background and motivation</a:t>
              </a:r>
              <a:endParaRPr lang="zh-CN" sz="1600" dirty="0">
                <a:effectLst/>
                <a:latin typeface="Times New Roman" charset="0"/>
                <a:ea typeface="DengXian" charset="-122"/>
              </a:endParaRPr>
            </a:p>
          </p:txBody>
        </p:sp>
        <p:sp>
          <p:nvSpPr>
            <p:cNvPr id="6" name="矩形 5"/>
            <p:cNvSpPr/>
            <p:nvPr/>
          </p:nvSpPr>
          <p:spPr>
            <a:xfrm>
              <a:off x="0" y="280759"/>
              <a:ext cx="1144270" cy="448602"/>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altLang="zh-CN" sz="1600" dirty="0" smtClean="0">
                  <a:solidFill>
                    <a:srgbClr val="000000"/>
                  </a:solidFill>
                  <a:effectLst/>
                  <a:latin typeface="Times New Roman" charset="0"/>
                  <a:ea typeface="宋体" charset="-122"/>
                  <a:cs typeface="Times New Roman" charset="0"/>
                </a:rPr>
                <a:t>Valuation of green power</a:t>
              </a:r>
              <a:endParaRPr lang="zh-CN" sz="1600" dirty="0">
                <a:effectLst/>
                <a:latin typeface="Times New Roman" charset="0"/>
                <a:ea typeface="DengXian" charset="-122"/>
              </a:endParaRPr>
            </a:p>
          </p:txBody>
        </p:sp>
        <p:sp>
          <p:nvSpPr>
            <p:cNvPr id="7" name="矩形 6"/>
            <p:cNvSpPr/>
            <p:nvPr/>
          </p:nvSpPr>
          <p:spPr>
            <a:xfrm>
              <a:off x="3306444" y="280759"/>
              <a:ext cx="1144905" cy="448601"/>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altLang="zh-CN" sz="1600" dirty="0" smtClean="0">
                  <a:solidFill>
                    <a:srgbClr val="000000"/>
                  </a:solidFill>
                  <a:effectLst/>
                  <a:latin typeface="Times New Roman" charset="0"/>
                  <a:ea typeface="宋体" charset="-122"/>
                  <a:cs typeface="Times New Roman" charset="0"/>
                </a:rPr>
                <a:t>Supply of green power</a:t>
              </a:r>
              <a:endParaRPr lang="zh-CN" sz="1600" dirty="0">
                <a:effectLst/>
                <a:latin typeface="Times New Roman" charset="0"/>
                <a:ea typeface="DengXian" charset="-122"/>
              </a:endParaRPr>
            </a:p>
          </p:txBody>
        </p:sp>
        <p:sp>
          <p:nvSpPr>
            <p:cNvPr id="8" name="矩形 7"/>
            <p:cNvSpPr/>
            <p:nvPr/>
          </p:nvSpPr>
          <p:spPr>
            <a:xfrm>
              <a:off x="1144270" y="1225274"/>
              <a:ext cx="1258570" cy="379095"/>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altLang="zh-CN" sz="1600" dirty="0" smtClean="0">
                  <a:solidFill>
                    <a:srgbClr val="000000"/>
                  </a:solidFill>
                  <a:effectLst/>
                  <a:latin typeface="Times New Roman" charset="0"/>
                  <a:ea typeface="宋体" charset="-122"/>
                  <a:cs typeface="Times New Roman" charset="0"/>
                </a:rPr>
                <a:t>Main research method</a:t>
              </a:r>
              <a:endParaRPr lang="zh-CN" sz="1600" dirty="0">
                <a:effectLst/>
                <a:latin typeface="Times New Roman" charset="0"/>
                <a:ea typeface="DengXian" charset="-122"/>
              </a:endParaRPr>
            </a:p>
          </p:txBody>
        </p:sp>
        <p:sp>
          <p:nvSpPr>
            <p:cNvPr id="9" name="矩形 8"/>
            <p:cNvSpPr/>
            <p:nvPr/>
          </p:nvSpPr>
          <p:spPr>
            <a:xfrm>
              <a:off x="2817018" y="803000"/>
              <a:ext cx="899795" cy="379095"/>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altLang="zh-CN" sz="1600" dirty="0" smtClean="0">
                  <a:solidFill>
                    <a:srgbClr val="000000"/>
                  </a:solidFill>
                  <a:effectLst/>
                  <a:latin typeface="Times New Roman" charset="0"/>
                  <a:ea typeface="宋体" charset="-122"/>
                  <a:cs typeface="Times New Roman" charset="0"/>
                </a:rPr>
                <a:t>Subsidies</a:t>
              </a:r>
              <a:endParaRPr lang="zh-CN" sz="1600" dirty="0">
                <a:effectLst/>
                <a:latin typeface="Times New Roman" charset="0"/>
                <a:ea typeface="DengXian" charset="-122"/>
              </a:endParaRPr>
            </a:p>
          </p:txBody>
        </p:sp>
        <p:sp>
          <p:nvSpPr>
            <p:cNvPr id="10" name="矩形 9"/>
            <p:cNvSpPr/>
            <p:nvPr/>
          </p:nvSpPr>
          <p:spPr>
            <a:xfrm>
              <a:off x="2817018" y="1225275"/>
              <a:ext cx="899795" cy="45237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altLang="zh-CN" sz="1600" dirty="0" smtClean="0">
                  <a:solidFill>
                    <a:srgbClr val="000000"/>
                  </a:solidFill>
                  <a:latin typeface="Times New Roman" charset="0"/>
                  <a:ea typeface="宋体" charset="-122"/>
                  <a:cs typeface="Times New Roman" charset="0"/>
                </a:rPr>
                <a:t>Market structure</a:t>
              </a:r>
              <a:endParaRPr lang="zh-CN" sz="1600" dirty="0">
                <a:effectLst/>
                <a:latin typeface="Times New Roman" charset="0"/>
                <a:ea typeface="DengXian" charset="-122"/>
              </a:endParaRPr>
            </a:p>
          </p:txBody>
        </p:sp>
        <p:cxnSp>
          <p:nvCxnSpPr>
            <p:cNvPr id="11" name="直线连接符 26"/>
            <p:cNvCxnSpPr/>
            <p:nvPr/>
          </p:nvCxnSpPr>
          <p:spPr>
            <a:xfrm flipV="1">
              <a:off x="3716813" y="992182"/>
              <a:ext cx="162083" cy="366"/>
            </a:xfrm>
            <a:prstGeom prst="line">
              <a:avLst/>
            </a:prstGeom>
          </p:spPr>
          <p:style>
            <a:lnRef idx="1">
              <a:schemeClr val="dk1"/>
            </a:lnRef>
            <a:fillRef idx="0">
              <a:schemeClr val="dk1"/>
            </a:fillRef>
            <a:effectRef idx="0">
              <a:schemeClr val="dk1"/>
            </a:effectRef>
            <a:fontRef idx="minor">
              <a:schemeClr val="tx1"/>
            </a:fontRef>
          </p:style>
        </p:cxnSp>
        <p:cxnSp>
          <p:nvCxnSpPr>
            <p:cNvPr id="12" name="肘形连接符 11"/>
            <p:cNvCxnSpPr/>
            <p:nvPr/>
          </p:nvCxnSpPr>
          <p:spPr>
            <a:xfrm rot="16200000" flipH="1">
              <a:off x="515472" y="786023"/>
              <a:ext cx="685461" cy="572135"/>
            </a:xfrm>
            <a:prstGeom prst="bentConnector2">
              <a:avLst/>
            </a:prstGeom>
          </p:spPr>
          <p:style>
            <a:lnRef idx="1">
              <a:schemeClr val="dk1"/>
            </a:lnRef>
            <a:fillRef idx="0">
              <a:schemeClr val="dk1"/>
            </a:fillRef>
            <a:effectRef idx="0">
              <a:schemeClr val="dk1"/>
            </a:effectRef>
            <a:fontRef idx="minor">
              <a:schemeClr val="tx1"/>
            </a:fontRef>
          </p:style>
        </p:cxnSp>
        <p:cxnSp>
          <p:nvCxnSpPr>
            <p:cNvPr id="13" name="直线连接符 34"/>
            <p:cNvCxnSpPr/>
            <p:nvPr/>
          </p:nvCxnSpPr>
          <p:spPr>
            <a:xfrm>
              <a:off x="2402840" y="1414822"/>
              <a:ext cx="414178" cy="1"/>
            </a:xfrm>
            <a:prstGeom prst="line">
              <a:avLst/>
            </a:prstGeom>
          </p:spPr>
          <p:style>
            <a:lnRef idx="1">
              <a:schemeClr val="dk1"/>
            </a:lnRef>
            <a:fillRef idx="0">
              <a:schemeClr val="dk1"/>
            </a:fillRef>
            <a:effectRef idx="0">
              <a:schemeClr val="dk1"/>
            </a:effectRef>
            <a:fontRef idx="minor">
              <a:schemeClr val="tx1"/>
            </a:fontRef>
          </p:style>
        </p:cxnSp>
        <p:sp>
          <p:nvSpPr>
            <p:cNvPr id="14" name="矩形 13"/>
            <p:cNvSpPr/>
            <p:nvPr/>
          </p:nvSpPr>
          <p:spPr>
            <a:xfrm>
              <a:off x="329185" y="1858369"/>
              <a:ext cx="2880000" cy="379095"/>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altLang="zh-CN" sz="1600" dirty="0" smtClean="0">
                  <a:solidFill>
                    <a:srgbClr val="000000"/>
                  </a:solidFill>
                  <a:latin typeface="Times New Roman" charset="0"/>
                  <a:ea typeface="宋体" charset="-122"/>
                  <a:cs typeface="Times New Roman" charset="0"/>
                </a:rPr>
                <a:t>WTP for green power in Shanghai</a:t>
              </a:r>
              <a:endParaRPr lang="zh-CN" sz="1600" dirty="0">
                <a:effectLst/>
                <a:latin typeface="Times New Roman" charset="0"/>
                <a:ea typeface="DengXian" charset="-122"/>
              </a:endParaRPr>
            </a:p>
          </p:txBody>
        </p:sp>
        <p:cxnSp>
          <p:nvCxnSpPr>
            <p:cNvPr id="15" name="直线箭头连接符 36"/>
            <p:cNvCxnSpPr/>
            <p:nvPr/>
          </p:nvCxnSpPr>
          <p:spPr>
            <a:xfrm>
              <a:off x="1769185" y="2237464"/>
              <a:ext cx="8563" cy="25368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直线箭头连接符 37"/>
            <p:cNvCxnSpPr/>
            <p:nvPr/>
          </p:nvCxnSpPr>
          <p:spPr>
            <a:xfrm flipH="1">
              <a:off x="1769185" y="1604369"/>
              <a:ext cx="4370" cy="254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869184" y="2491463"/>
              <a:ext cx="1800000" cy="379095"/>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altLang="zh-CN" sz="1600" dirty="0" smtClean="0">
                  <a:solidFill>
                    <a:srgbClr val="000000"/>
                  </a:solidFill>
                  <a:latin typeface="Times New Roman" charset="0"/>
                  <a:ea typeface="宋体" charset="-122"/>
                  <a:cs typeface="Times New Roman" charset="0"/>
                </a:rPr>
                <a:t>Contingent Valuation Method</a:t>
              </a:r>
              <a:endParaRPr lang="zh-CN" sz="1600" dirty="0">
                <a:effectLst/>
                <a:latin typeface="Times New Roman" charset="0"/>
                <a:ea typeface="DengXian" charset="-122"/>
              </a:endParaRPr>
            </a:p>
          </p:txBody>
        </p:sp>
        <p:sp>
          <p:nvSpPr>
            <p:cNvPr id="18" name="矩形 17"/>
            <p:cNvSpPr/>
            <p:nvPr/>
          </p:nvSpPr>
          <p:spPr>
            <a:xfrm>
              <a:off x="513555" y="4687438"/>
              <a:ext cx="2520000" cy="3810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altLang="zh-CN" sz="1600" dirty="0" smtClean="0">
                  <a:solidFill>
                    <a:srgbClr val="000000"/>
                  </a:solidFill>
                  <a:effectLst/>
                  <a:latin typeface="Times New Roman" charset="0"/>
                  <a:ea typeface="宋体" charset="-122"/>
                  <a:cs typeface="Times New Roman" charset="0"/>
                </a:rPr>
                <a:t>WTP and influence factor</a:t>
              </a:r>
              <a:endParaRPr lang="zh-CN" sz="1600" dirty="0">
                <a:effectLst/>
                <a:latin typeface="Times New Roman" charset="0"/>
                <a:ea typeface="DengXian" charset="-122"/>
              </a:endParaRPr>
            </a:p>
          </p:txBody>
        </p:sp>
        <p:sp>
          <p:nvSpPr>
            <p:cNvPr id="19" name="矩形 18"/>
            <p:cNvSpPr/>
            <p:nvPr/>
          </p:nvSpPr>
          <p:spPr>
            <a:xfrm>
              <a:off x="1895502" y="3126803"/>
              <a:ext cx="700295" cy="14400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50000"/>
                </a:lnSpc>
                <a:spcAft>
                  <a:spcPts val="0"/>
                </a:spcAft>
              </a:pPr>
              <a:r>
                <a:rPr lang="en-US" sz="1600" dirty="0" err="1" smtClean="0">
                  <a:solidFill>
                    <a:srgbClr val="000000"/>
                  </a:solidFill>
                  <a:effectLst/>
                  <a:latin typeface="Times New Roman" charset="0"/>
                  <a:ea typeface="宋体" charset="-122"/>
                  <a:cs typeface="Times New Roman" charset="0"/>
                </a:rPr>
                <a:t>Probit</a:t>
              </a:r>
              <a:r>
                <a:rPr lang="en-US" sz="1600" dirty="0" smtClean="0">
                  <a:solidFill>
                    <a:srgbClr val="000000"/>
                  </a:solidFill>
                  <a:effectLst/>
                  <a:latin typeface="Times New Roman" charset="0"/>
                  <a:ea typeface="宋体" charset="-122"/>
                  <a:cs typeface="Times New Roman" charset="0"/>
                </a:rPr>
                <a:t> Regression</a:t>
              </a:r>
              <a:endParaRPr lang="zh-CN" sz="1600" dirty="0">
                <a:effectLst/>
                <a:latin typeface="Times New Roman" charset="0"/>
                <a:ea typeface="DengXian" charset="-122"/>
              </a:endParaRPr>
            </a:p>
          </p:txBody>
        </p:sp>
        <p:sp>
          <p:nvSpPr>
            <p:cNvPr id="20" name="矩形 19"/>
            <p:cNvSpPr/>
            <p:nvPr/>
          </p:nvSpPr>
          <p:spPr>
            <a:xfrm>
              <a:off x="1088303" y="3126803"/>
              <a:ext cx="484535" cy="14400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50000"/>
                </a:lnSpc>
                <a:spcAft>
                  <a:spcPts val="0"/>
                </a:spcAft>
              </a:pPr>
              <a:r>
                <a:rPr lang="en-US" altLang="zh-CN" sz="1600" dirty="0" smtClean="0">
                  <a:solidFill>
                    <a:srgbClr val="000000"/>
                  </a:solidFill>
                  <a:effectLst/>
                  <a:latin typeface="Times New Roman" charset="0"/>
                  <a:ea typeface="宋体" charset="-122"/>
                  <a:cs typeface="Times New Roman" charset="0"/>
                </a:rPr>
                <a:t>Utility Theory</a:t>
              </a:r>
              <a:endParaRPr lang="zh-CN" sz="1600" dirty="0">
                <a:effectLst/>
                <a:latin typeface="Times New Roman" charset="0"/>
                <a:ea typeface="DengXian" charset="-122"/>
              </a:endParaRPr>
            </a:p>
          </p:txBody>
        </p:sp>
        <p:sp>
          <p:nvSpPr>
            <p:cNvPr id="21" name="矩形 20"/>
            <p:cNvSpPr/>
            <p:nvPr/>
          </p:nvSpPr>
          <p:spPr>
            <a:xfrm>
              <a:off x="25946" y="3117845"/>
              <a:ext cx="604303" cy="14400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50000"/>
                </a:lnSpc>
                <a:spcAft>
                  <a:spcPts val="0"/>
                </a:spcAft>
              </a:pPr>
              <a:r>
                <a:rPr lang="en-US" sz="1600" dirty="0">
                  <a:solidFill>
                    <a:srgbClr val="000000"/>
                  </a:solidFill>
                  <a:effectLst/>
                  <a:latin typeface="Times New Roman" charset="0"/>
                  <a:ea typeface="宋体" charset="-122"/>
                  <a:cs typeface="Times New Roman" charset="0"/>
                </a:rPr>
                <a:t> </a:t>
              </a:r>
              <a:r>
                <a:rPr lang="en-US" altLang="zh-CN" sz="1600" dirty="0" smtClean="0">
                  <a:solidFill>
                    <a:srgbClr val="000000"/>
                  </a:solidFill>
                  <a:effectLst/>
                  <a:latin typeface="Times New Roman" charset="0"/>
                  <a:ea typeface="宋体" charset="-122"/>
                  <a:cs typeface="Times New Roman" charset="0"/>
                </a:rPr>
                <a:t>Double-Bounded </a:t>
              </a:r>
              <a:r>
                <a:rPr lang="en-US" altLang="zh-CN" sz="1600" dirty="0">
                  <a:solidFill>
                    <a:srgbClr val="000000"/>
                  </a:solidFill>
                  <a:latin typeface="Times New Roman" charset="0"/>
                  <a:ea typeface="宋体" charset="-122"/>
                  <a:cs typeface="Times New Roman" charset="0"/>
                </a:rPr>
                <a:t>S</a:t>
              </a:r>
              <a:r>
                <a:rPr lang="en-US" altLang="zh-CN" sz="1600" dirty="0" smtClean="0">
                  <a:solidFill>
                    <a:srgbClr val="000000"/>
                  </a:solidFill>
                  <a:effectLst/>
                  <a:latin typeface="Times New Roman" charset="0"/>
                  <a:ea typeface="宋体" charset="-122"/>
                  <a:cs typeface="Times New Roman" charset="0"/>
                </a:rPr>
                <a:t>urvey </a:t>
              </a:r>
              <a:r>
                <a:rPr lang="en-US" altLang="zh-CN" sz="1600" dirty="0">
                  <a:solidFill>
                    <a:srgbClr val="000000"/>
                  </a:solidFill>
                  <a:latin typeface="Times New Roman" charset="0"/>
                  <a:ea typeface="宋体" charset="-122"/>
                  <a:cs typeface="Times New Roman" charset="0"/>
                </a:rPr>
                <a:t>M</a:t>
              </a:r>
              <a:r>
                <a:rPr lang="en-US" altLang="zh-CN" sz="1600" dirty="0" smtClean="0">
                  <a:solidFill>
                    <a:srgbClr val="000000"/>
                  </a:solidFill>
                  <a:effectLst/>
                  <a:latin typeface="Times New Roman" charset="0"/>
                  <a:ea typeface="宋体" charset="-122"/>
                  <a:cs typeface="Times New Roman" charset="0"/>
                </a:rPr>
                <a:t>ethod</a:t>
              </a:r>
              <a:endParaRPr lang="zh-CN" sz="1600" dirty="0">
                <a:effectLst/>
                <a:latin typeface="Times New Roman" charset="0"/>
                <a:ea typeface="DengXian" charset="-122"/>
              </a:endParaRPr>
            </a:p>
          </p:txBody>
        </p:sp>
        <p:sp>
          <p:nvSpPr>
            <p:cNvPr id="22" name="矩形 21"/>
            <p:cNvSpPr/>
            <p:nvPr/>
          </p:nvSpPr>
          <p:spPr>
            <a:xfrm>
              <a:off x="2969169" y="3126803"/>
              <a:ext cx="451213" cy="14400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50000"/>
                </a:lnSpc>
                <a:spcAft>
                  <a:spcPts val="0"/>
                </a:spcAft>
              </a:pPr>
              <a:r>
                <a:rPr lang="en-US" sz="1600" dirty="0" smtClean="0">
                  <a:solidFill>
                    <a:srgbClr val="000000"/>
                  </a:solidFill>
                  <a:effectLst/>
                  <a:latin typeface="Times New Roman" charset="0"/>
                  <a:ea typeface="宋体" charset="-122"/>
                  <a:cs typeface="Times New Roman" charset="0"/>
                </a:rPr>
                <a:t>MLE</a:t>
              </a:r>
              <a:endParaRPr lang="zh-CN" sz="1600" dirty="0">
                <a:effectLst/>
                <a:latin typeface="Times New Roman" charset="0"/>
                <a:ea typeface="DengXian" charset="-122"/>
              </a:endParaRPr>
            </a:p>
          </p:txBody>
        </p:sp>
        <p:cxnSp>
          <p:nvCxnSpPr>
            <p:cNvPr id="23" name="直线连接符 44"/>
            <p:cNvCxnSpPr/>
            <p:nvPr/>
          </p:nvCxnSpPr>
          <p:spPr>
            <a:xfrm>
              <a:off x="329185" y="2990845"/>
              <a:ext cx="286305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直线连接符 45"/>
            <p:cNvCxnSpPr/>
            <p:nvPr/>
          </p:nvCxnSpPr>
          <p:spPr>
            <a:xfrm>
              <a:off x="3192237" y="2988946"/>
              <a:ext cx="0" cy="122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线连接符 46"/>
            <p:cNvCxnSpPr/>
            <p:nvPr/>
          </p:nvCxnSpPr>
          <p:spPr>
            <a:xfrm>
              <a:off x="329185" y="2988946"/>
              <a:ext cx="0" cy="127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线连接符 47"/>
            <p:cNvCxnSpPr/>
            <p:nvPr/>
          </p:nvCxnSpPr>
          <p:spPr>
            <a:xfrm>
              <a:off x="1328711" y="2999805"/>
              <a:ext cx="0" cy="127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线连接符 48"/>
            <p:cNvCxnSpPr/>
            <p:nvPr/>
          </p:nvCxnSpPr>
          <p:spPr>
            <a:xfrm>
              <a:off x="2245650" y="2993455"/>
              <a:ext cx="0" cy="127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线箭头连接符 49"/>
            <p:cNvCxnSpPr/>
            <p:nvPr/>
          </p:nvCxnSpPr>
          <p:spPr>
            <a:xfrm flipH="1">
              <a:off x="1773555" y="2870242"/>
              <a:ext cx="4193" cy="181719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flipV="1">
              <a:off x="572135" y="188278"/>
              <a:ext cx="1021080" cy="161988"/>
            </a:xfrm>
            <a:prstGeom prst="bentConnector2">
              <a:avLst/>
            </a:prstGeom>
          </p:spPr>
          <p:style>
            <a:lnRef idx="1">
              <a:schemeClr val="dk1"/>
            </a:lnRef>
            <a:fillRef idx="0">
              <a:schemeClr val="dk1"/>
            </a:fillRef>
            <a:effectRef idx="0">
              <a:schemeClr val="dk1"/>
            </a:effectRef>
            <a:fontRef idx="minor">
              <a:schemeClr val="tx1"/>
            </a:fontRef>
          </p:style>
        </p:cxnSp>
        <p:cxnSp>
          <p:nvCxnSpPr>
            <p:cNvPr id="37" name="肘形连接符 36"/>
            <p:cNvCxnSpPr/>
            <p:nvPr/>
          </p:nvCxnSpPr>
          <p:spPr>
            <a:xfrm>
              <a:off x="2851785" y="188278"/>
              <a:ext cx="1027112" cy="161987"/>
            </a:xfrm>
            <a:prstGeom prst="bentConnector2">
              <a:avLst/>
            </a:prstGeom>
          </p:spPr>
          <p:style>
            <a:lnRef idx="1">
              <a:schemeClr val="dk1"/>
            </a:lnRef>
            <a:fillRef idx="0">
              <a:schemeClr val="dk1"/>
            </a:fillRef>
            <a:effectRef idx="0">
              <a:schemeClr val="dk1"/>
            </a:effectRef>
            <a:fontRef idx="minor">
              <a:schemeClr val="tx1"/>
            </a:fontRef>
          </p:style>
        </p:cxnSp>
        <p:cxnSp>
          <p:nvCxnSpPr>
            <p:cNvPr id="38" name="肘形连接符 37"/>
            <p:cNvCxnSpPr/>
            <p:nvPr/>
          </p:nvCxnSpPr>
          <p:spPr>
            <a:xfrm rot="5400000">
              <a:off x="3455124" y="991049"/>
              <a:ext cx="685463" cy="162084"/>
            </a:xfrm>
            <a:prstGeom prst="bentConnector2">
              <a:avLst/>
            </a:prstGeom>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1534278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Literature review</a:t>
            </a:r>
          </a:p>
        </p:txBody>
      </p:sp>
      <p:sp>
        <p:nvSpPr>
          <p:cNvPr id="3" name="内容占位符 2"/>
          <p:cNvSpPr>
            <a:spLocks noGrp="1"/>
          </p:cNvSpPr>
          <p:nvPr>
            <p:ph idx="1"/>
          </p:nvPr>
        </p:nvSpPr>
        <p:spPr/>
        <p:txBody>
          <a:bodyPr/>
          <a:lstStyle/>
          <a:p>
            <a:r>
              <a:rPr lang="en-US" altLang="zh-CN" sz="2800" dirty="0" smtClean="0"/>
              <a:t>Main factors that will influence WTP for green power</a:t>
            </a:r>
          </a:p>
          <a:p>
            <a:pPr lvl="1"/>
            <a:r>
              <a:rPr lang="en-US" altLang="zh-CN" sz="2400" dirty="0" smtClean="0"/>
              <a:t>Population character, including gender, age, health situation, education etc.</a:t>
            </a:r>
          </a:p>
          <a:p>
            <a:pPr lvl="1"/>
            <a:r>
              <a:rPr lang="en-US" altLang="zh-CN" sz="2400" dirty="0" smtClean="0"/>
              <a:t>Resource structure</a:t>
            </a:r>
          </a:p>
          <a:p>
            <a:pPr lvl="1"/>
            <a:r>
              <a:rPr lang="en-US" altLang="zh-CN" sz="2400" dirty="0" smtClean="0"/>
              <a:t>National fixed character</a:t>
            </a:r>
          </a:p>
          <a:p>
            <a:pPr lvl="1"/>
            <a:r>
              <a:rPr lang="en-US" altLang="zh-CN" sz="2400" dirty="0"/>
              <a:t>Knowledge about green </a:t>
            </a:r>
            <a:r>
              <a:rPr lang="en-US" altLang="zh-CN" sz="2400" dirty="0" smtClean="0"/>
              <a:t>power</a:t>
            </a:r>
            <a:endParaRPr lang="en-US" altLang="zh-CN" dirty="0" smtClean="0"/>
          </a:p>
          <a:p>
            <a:pPr marL="457200" lvl="1" indent="0">
              <a:buNone/>
            </a:pPr>
            <a:endParaRPr lang="en-US" altLang="zh-CN" dirty="0" smtClean="0"/>
          </a:p>
        </p:txBody>
      </p:sp>
    </p:spTree>
    <p:extLst>
      <p:ext uri="{BB962C8B-B14F-4D97-AF65-F5344CB8AC3E}">
        <p14:creationId xmlns:p14="http://schemas.microsoft.com/office/powerpoint/2010/main" val="7208147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Literature review</a:t>
            </a:r>
            <a:endParaRPr lang="zh-CN" altLang="en-US" dirty="0"/>
          </a:p>
        </p:txBody>
      </p:sp>
      <p:sp>
        <p:nvSpPr>
          <p:cNvPr id="3" name="内容占位符 2"/>
          <p:cNvSpPr>
            <a:spLocks noGrp="1"/>
          </p:cNvSpPr>
          <p:nvPr>
            <p:ph idx="1"/>
          </p:nvPr>
        </p:nvSpPr>
        <p:spPr/>
        <p:txBody>
          <a:bodyPr/>
          <a:lstStyle/>
          <a:p>
            <a:r>
              <a:rPr lang="en-US" altLang="zh-CN" sz="2800" dirty="0" smtClean="0"/>
              <a:t>Stated preference method </a:t>
            </a:r>
          </a:p>
          <a:p>
            <a:pPr lvl="1"/>
            <a:r>
              <a:rPr lang="en-US" altLang="zh-CN" sz="2400" dirty="0" smtClean="0"/>
              <a:t>Contingent valuation</a:t>
            </a:r>
          </a:p>
          <a:p>
            <a:pPr lvl="2"/>
            <a:r>
              <a:rPr lang="en-US" altLang="zh-CN" sz="2200" dirty="0" smtClean="0"/>
              <a:t>Single-bounded   the simplest method</a:t>
            </a:r>
          </a:p>
          <a:p>
            <a:pPr lvl="2"/>
            <a:r>
              <a:rPr lang="en-US" altLang="zh-CN" sz="2200" dirty="0" smtClean="0"/>
              <a:t>Double-bounded   more efficient than single-bounded</a:t>
            </a:r>
          </a:p>
          <a:p>
            <a:pPr lvl="2"/>
            <a:r>
              <a:rPr lang="en-US" altLang="zh-CN" sz="2200" dirty="0" smtClean="0"/>
              <a:t>Payment card approach   more subjective to the question</a:t>
            </a:r>
          </a:p>
          <a:p>
            <a:pPr lvl="2"/>
            <a:r>
              <a:rPr lang="en-US" altLang="zh-CN" sz="2200" dirty="0" smtClean="0"/>
              <a:t>Opening question    limited information</a:t>
            </a:r>
          </a:p>
          <a:p>
            <a:pPr lvl="1"/>
            <a:r>
              <a:rPr lang="en-US" altLang="zh-CN" sz="2400" dirty="0" smtClean="0"/>
              <a:t>Choice experiment</a:t>
            </a:r>
          </a:p>
          <a:p>
            <a:pPr lvl="2"/>
            <a:r>
              <a:rPr lang="en-US" altLang="zh-CN" sz="2200" dirty="0" smtClean="0"/>
              <a:t>Virtual contracts    sometimes can be confused</a:t>
            </a:r>
          </a:p>
          <a:p>
            <a:pPr marL="800100" lvl="3" indent="-342900"/>
            <a:r>
              <a:rPr lang="en-US" altLang="zh-CN" sz="2400" dirty="0"/>
              <a:t>Based on the </a:t>
            </a:r>
            <a:r>
              <a:rPr lang="en-US" altLang="zh-CN" sz="2400" dirty="0">
                <a:solidFill>
                  <a:srgbClr val="FF0000"/>
                </a:solidFill>
              </a:rPr>
              <a:t>education level and population </a:t>
            </a:r>
            <a:r>
              <a:rPr lang="en-US" altLang="zh-CN" sz="2400" dirty="0" smtClean="0">
                <a:solidFill>
                  <a:srgbClr val="FF0000"/>
                </a:solidFill>
              </a:rPr>
              <a:t>structure </a:t>
            </a:r>
            <a:r>
              <a:rPr lang="en-US" altLang="zh-CN" sz="2400" dirty="0" smtClean="0"/>
              <a:t>in shanghai, </a:t>
            </a:r>
            <a:r>
              <a:rPr lang="en-US" altLang="zh-CN" sz="2400" dirty="0"/>
              <a:t>we use the simplest way in contingent valuation method for the research.</a:t>
            </a:r>
            <a:endParaRPr lang="zh-CN" altLang="en-US" sz="2400" dirty="0"/>
          </a:p>
        </p:txBody>
      </p:sp>
    </p:spTree>
    <p:extLst>
      <p:ext uri="{BB962C8B-B14F-4D97-AF65-F5344CB8AC3E}">
        <p14:creationId xmlns:p14="http://schemas.microsoft.com/office/powerpoint/2010/main" val="40392974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Literature review</a:t>
            </a:r>
          </a:p>
        </p:txBody>
      </p:sp>
      <p:sp>
        <p:nvSpPr>
          <p:cNvPr id="3" name="内容占位符 2"/>
          <p:cNvSpPr>
            <a:spLocks noGrp="1"/>
          </p:cNvSpPr>
          <p:nvPr>
            <p:ph idx="1"/>
          </p:nvPr>
        </p:nvSpPr>
        <p:spPr/>
        <p:txBody>
          <a:bodyPr/>
          <a:lstStyle/>
          <a:p>
            <a:r>
              <a:rPr lang="en-US" altLang="zh-CN" sz="2800" dirty="0" smtClean="0"/>
              <a:t>Contingent Valuation Method (CVM)</a:t>
            </a:r>
          </a:p>
          <a:p>
            <a:pPr lvl="1"/>
            <a:r>
              <a:rPr lang="en-US" altLang="zh-CN" sz="2500" dirty="0" smtClean="0">
                <a:solidFill>
                  <a:srgbClr val="FF0000"/>
                </a:solidFill>
              </a:rPr>
              <a:t>Single </a:t>
            </a:r>
            <a:r>
              <a:rPr lang="en-US" altLang="zh-CN" sz="2500" dirty="0">
                <a:solidFill>
                  <a:srgbClr val="FF0000"/>
                </a:solidFill>
              </a:rPr>
              <a:t>bounded CVM</a:t>
            </a:r>
            <a:r>
              <a:rPr lang="en-US" altLang="zh-CN" sz="2500" dirty="0"/>
              <a:t> application </a:t>
            </a:r>
            <a:r>
              <a:rPr lang="en-US" altLang="zh-CN" sz="2500" dirty="0" smtClean="0"/>
              <a:t>for valuation estimation (Bishop </a:t>
            </a:r>
            <a:r>
              <a:rPr lang="en-US" altLang="zh-CN" sz="2500" dirty="0"/>
              <a:t>and </a:t>
            </a:r>
            <a:r>
              <a:rPr lang="en-US" altLang="zh-CN" sz="2500" dirty="0" err="1"/>
              <a:t>Heberlein</a:t>
            </a:r>
            <a:r>
              <a:rPr lang="en-US" altLang="zh-CN" sz="2500" dirty="0"/>
              <a:t>, 1979</a:t>
            </a:r>
            <a:r>
              <a:rPr lang="en-US" altLang="zh-CN" sz="2500" dirty="0" smtClean="0"/>
              <a:t>)</a:t>
            </a:r>
          </a:p>
          <a:p>
            <a:pPr lvl="1"/>
            <a:r>
              <a:rPr lang="en-US" altLang="zh-CN" sz="2500" dirty="0" smtClean="0"/>
              <a:t>Earliest research on green </a:t>
            </a:r>
            <a:r>
              <a:rPr lang="en-US" altLang="zh-CN" sz="2500" dirty="0"/>
              <a:t>power </a:t>
            </a:r>
            <a:r>
              <a:rPr lang="en-US" altLang="zh-CN" sz="2500" dirty="0" smtClean="0"/>
              <a:t>using CVM in </a:t>
            </a:r>
            <a:r>
              <a:rPr lang="en-US" altLang="zh-CN" sz="2500" dirty="0"/>
              <a:t>1996 (</a:t>
            </a:r>
            <a:r>
              <a:rPr lang="en-US" altLang="zh-CN" sz="2500" dirty="0" err="1" smtClean="0"/>
              <a:t>Farhar</a:t>
            </a:r>
            <a:r>
              <a:rPr lang="zh-CN" altLang="en-US" sz="2500" dirty="0" smtClean="0"/>
              <a:t> </a:t>
            </a:r>
            <a:r>
              <a:rPr lang="en-US" altLang="zh-CN" sz="2500" dirty="0" smtClean="0"/>
              <a:t>and Houston, 1996)</a:t>
            </a:r>
          </a:p>
          <a:p>
            <a:pPr lvl="1"/>
            <a:r>
              <a:rPr lang="en-US" altLang="zh-CN" sz="2500" dirty="0" smtClean="0"/>
              <a:t>Weakness of </a:t>
            </a:r>
            <a:r>
              <a:rPr lang="en-US" altLang="zh-CN" sz="2500" dirty="0" smtClean="0">
                <a:solidFill>
                  <a:srgbClr val="FF0000"/>
                </a:solidFill>
              </a:rPr>
              <a:t>lower efficiency </a:t>
            </a:r>
            <a:r>
              <a:rPr lang="en-US" altLang="zh-CN" sz="2500" dirty="0" smtClean="0"/>
              <a:t>for SBDC method </a:t>
            </a:r>
          </a:p>
          <a:p>
            <a:pPr lvl="1"/>
            <a:r>
              <a:rPr lang="en-US" altLang="zh-CN" sz="2500" dirty="0" smtClean="0">
                <a:solidFill>
                  <a:srgbClr val="FF0000"/>
                </a:solidFill>
              </a:rPr>
              <a:t>Double bounded CVM</a:t>
            </a:r>
            <a:r>
              <a:rPr lang="en-US" altLang="zh-CN" sz="2500" dirty="0" smtClean="0"/>
              <a:t> for </a:t>
            </a:r>
            <a:r>
              <a:rPr lang="en-US" altLang="zh-CN" sz="2500" dirty="0"/>
              <a:t>WTP research (</a:t>
            </a:r>
            <a:r>
              <a:rPr lang="en-US" altLang="zh-CN" sz="2500" dirty="0" err="1" smtClean="0"/>
              <a:t>Hanemann</a:t>
            </a:r>
            <a:r>
              <a:rPr lang="zh-CN" altLang="en-US" sz="2500" dirty="0" smtClean="0"/>
              <a:t> </a:t>
            </a:r>
            <a:r>
              <a:rPr lang="en-US" altLang="zh-CN" sz="2500" dirty="0" smtClean="0"/>
              <a:t>,1991)</a:t>
            </a:r>
          </a:p>
          <a:p>
            <a:pPr lvl="1"/>
            <a:r>
              <a:rPr lang="en-US" altLang="zh-CN" sz="2500" dirty="0" smtClean="0">
                <a:solidFill>
                  <a:srgbClr val="FF0000"/>
                </a:solidFill>
              </a:rPr>
              <a:t>Anchoring effect or starting-point bias</a:t>
            </a:r>
            <a:r>
              <a:rPr lang="en-US" altLang="zh-CN" sz="2500" dirty="0" smtClean="0"/>
              <a:t> and modified model on DBDC ( </a:t>
            </a:r>
            <a:r>
              <a:rPr lang="en-US" altLang="zh-CN" sz="2500" dirty="0" err="1"/>
              <a:t>Herriges</a:t>
            </a:r>
            <a:r>
              <a:rPr lang="en-US" altLang="zh-CN" sz="2500" dirty="0"/>
              <a:t> and </a:t>
            </a:r>
            <a:r>
              <a:rPr lang="en-US" altLang="zh-CN" sz="2500" dirty="0" err="1"/>
              <a:t>Shogren</a:t>
            </a:r>
            <a:r>
              <a:rPr lang="en-US" altLang="zh-CN" sz="2500" dirty="0"/>
              <a:t> 1996, </a:t>
            </a:r>
            <a:r>
              <a:rPr lang="en-US" altLang="zh-CN" sz="2500" dirty="0" err="1"/>
              <a:t>Alberini</a:t>
            </a:r>
            <a:r>
              <a:rPr lang="en-US" altLang="zh-CN" sz="2500" dirty="0"/>
              <a:t> et al. 1997</a:t>
            </a:r>
            <a:r>
              <a:rPr lang="en-US" altLang="zh-CN" sz="2500" dirty="0" smtClean="0"/>
              <a:t>)</a:t>
            </a:r>
          </a:p>
          <a:p>
            <a:pPr lvl="1"/>
            <a:r>
              <a:rPr lang="en-US" altLang="zh-CN" sz="2500" dirty="0" smtClean="0"/>
              <a:t>We use the </a:t>
            </a:r>
            <a:r>
              <a:rPr lang="en-US" altLang="zh-CN" sz="2500" dirty="0" smtClean="0">
                <a:solidFill>
                  <a:srgbClr val="FF0000"/>
                </a:solidFill>
              </a:rPr>
              <a:t>modified double-bounded CVM </a:t>
            </a:r>
            <a:r>
              <a:rPr lang="en-US" altLang="zh-CN" sz="2500" dirty="0" smtClean="0"/>
              <a:t>for the research</a:t>
            </a:r>
            <a:endParaRPr lang="en-US" altLang="zh-CN" sz="2500" dirty="0"/>
          </a:p>
        </p:txBody>
      </p:sp>
    </p:spTree>
    <p:extLst>
      <p:ext uri="{BB962C8B-B14F-4D97-AF65-F5344CB8AC3E}">
        <p14:creationId xmlns:p14="http://schemas.microsoft.com/office/powerpoint/2010/main" val="7520835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Model</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a:xfrm>
                <a:off x="437833" y="836613"/>
                <a:ext cx="8229600" cy="5073650"/>
              </a:xfrm>
            </p:spPr>
            <p:txBody>
              <a:bodyPr/>
              <a:lstStyle/>
              <a:p>
                <a:pPr marL="0" lvl="1" indent="0">
                  <a:lnSpc>
                    <a:spcPct val="150000"/>
                  </a:lnSpc>
                  <a:buNone/>
                </a:pPr>
                <a:r>
                  <a:rPr lang="en-US" altLang="zh-CN" sz="2400" dirty="0" smtClean="0"/>
                  <a:t>WTP</a:t>
                </a:r>
                <a:endParaRPr lang="en-US" altLang="zh-CN" sz="2400" dirty="0"/>
              </a:p>
              <a:p>
                <a:pPr marL="0" indent="0">
                  <a:buNone/>
                </a:pPr>
                <a:r>
                  <a:rPr lang="en-US" altLang="zh-CN" sz="2400" dirty="0" smtClean="0"/>
                  <a:t>      Willingness </a:t>
                </a:r>
                <a:r>
                  <a:rPr lang="en-US" altLang="zh-CN" sz="2400" dirty="0"/>
                  <a:t>to pay and the selection of the respondents</a:t>
                </a:r>
              </a:p>
              <a:p>
                <a:pPr marL="457200" lvl="1" indent="0" algn="ctr">
                  <a:lnSpc>
                    <a:spcPct val="150000"/>
                  </a:lnSpc>
                  <a:buNone/>
                </a:pPr>
                <a14:m>
                  <m:oMath xmlns:m="http://schemas.openxmlformats.org/officeDocument/2006/math">
                    <m:r>
                      <m:rPr>
                        <m:sty m:val="p"/>
                      </m:rPr>
                      <a:rPr lang="en-US" altLang="zh-CN" sz="2000">
                        <a:latin typeface="Cambria Math" panose="02040503050406030204" pitchFamily="18" charset="0"/>
                      </a:rPr>
                      <m:t>W</m:t>
                    </m:r>
                  </m:oMath>
                </a14:m>
                <a:r>
                  <a:rPr lang="en-US" altLang="zh-CN" sz="2000" dirty="0"/>
                  <a:t>= </a:t>
                </a:r>
                <a14:m>
                  <m:oMath xmlns:m="http://schemas.openxmlformats.org/officeDocument/2006/math">
                    <m:r>
                      <a:rPr lang="en-US" altLang="zh-CN" sz="2000" i="1">
                        <a:latin typeface="Cambria Math" panose="02040503050406030204" pitchFamily="18" charset="0"/>
                      </a:rPr>
                      <m:t>𝑋</m:t>
                    </m:r>
                    <m:r>
                      <a:rPr lang="en-US" altLang="zh-CN" sz="2000" i="1">
                        <a:latin typeface="Cambria Math" panose="02040503050406030204" pitchFamily="18" charset="0"/>
                      </a:rPr>
                      <m:t>𝛽</m:t>
                    </m:r>
                    <m:r>
                      <a:rPr lang="en-US" altLang="zh-CN" sz="2000" i="1">
                        <a:latin typeface="Cambria Math" panose="02040503050406030204" pitchFamily="18" charset="0"/>
                      </a:rPr>
                      <m:t>+</m:t>
                    </m:r>
                    <m:r>
                      <a:rPr lang="en-US" altLang="zh-CN" sz="2000" i="1">
                        <a:latin typeface="Cambria Math" panose="02040503050406030204" pitchFamily="18" charset="0"/>
                      </a:rPr>
                      <m:t>𝜀</m:t>
                    </m:r>
                  </m:oMath>
                </a14:m>
                <a:endParaRPr lang="en-US" altLang="zh-CN" sz="2000" dirty="0"/>
              </a:p>
              <a:p>
                <a:pPr marL="457200" lvl="1" indent="0">
                  <a:lnSpc>
                    <a:spcPct val="150000"/>
                  </a:lnSpc>
                  <a:buNone/>
                </a:pPr>
                <a:r>
                  <a:rPr lang="en-US" altLang="zh-CN" sz="2400" dirty="0" smtClean="0"/>
                  <a:t>For people answered to the  bid price</a:t>
                </a:r>
                <a:endParaRPr lang="en-US" altLang="zh-CN" sz="2400" i="1" dirty="0"/>
              </a:p>
              <a:p>
                <a:pPr marL="457200" lvl="1" indent="0">
                  <a:lnSpc>
                    <a:spcPct val="150000"/>
                  </a:lnSpc>
                  <a:buNone/>
                </a:pPr>
                <a14:m>
                  <m:oMathPara xmlns:m="http://schemas.openxmlformats.org/officeDocument/2006/math">
                    <m:oMathParaPr>
                      <m:jc m:val="center"/>
                    </m:oMathParaPr>
                    <m:oMath xmlns:m="http://schemas.openxmlformats.org/officeDocument/2006/math">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𝑐h𝑜𝑖𝑐𝑒</m:t>
                          </m:r>
                        </m:e>
                        <m:sub>
                          <m:r>
                            <a:rPr lang="en-US" altLang="zh-CN" sz="2000" i="1">
                              <a:latin typeface="Cambria Math" panose="02040503050406030204" pitchFamily="18" charset="0"/>
                            </a:rPr>
                            <m:t>𝑡𝑖</m:t>
                          </m:r>
                        </m:sub>
                      </m:sSub>
                      <m:r>
                        <a:rPr lang="en-US" altLang="zh-CN" sz="2000" i="1">
                          <a:latin typeface="Cambria Math" panose="02040503050406030204" pitchFamily="18" charset="0"/>
                        </a:rPr>
                        <m:t>=1 </m:t>
                      </m:r>
                      <m:r>
                        <a:rPr lang="en-US" altLang="zh-CN" sz="2000" i="1">
                          <a:latin typeface="Cambria Math" panose="02040503050406030204" pitchFamily="18" charset="0"/>
                        </a:rPr>
                        <m:t>𝑖𝑓</m:t>
                      </m:r>
                      <m:r>
                        <a:rPr lang="en-US" altLang="zh-CN" sz="2000" i="1">
                          <a:latin typeface="Cambria Math" panose="02040503050406030204" pitchFamily="18" charset="0"/>
                        </a:rPr>
                        <m:t> </m:t>
                      </m:r>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𝑊</m:t>
                          </m:r>
                        </m:e>
                        <m:sub>
                          <m:r>
                            <a:rPr lang="en-US" altLang="zh-CN" sz="2000" i="1">
                              <a:latin typeface="Cambria Math" panose="02040503050406030204" pitchFamily="18" charset="0"/>
                            </a:rPr>
                            <m:t>1</m:t>
                          </m:r>
                        </m:sub>
                      </m:sSub>
                      <m:r>
                        <a:rPr lang="en-US" altLang="zh-CN" sz="2000" i="1">
                          <a:latin typeface="Cambria Math" panose="02040503050406030204" pitchFamily="18" charset="0"/>
                        </a:rPr>
                        <m:t>≥</m:t>
                      </m:r>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𝑏</m:t>
                          </m:r>
                        </m:e>
                        <m:sub>
                          <m:r>
                            <a:rPr lang="en-US" altLang="zh-CN" sz="2000" i="1">
                              <a:latin typeface="Cambria Math" panose="02040503050406030204" pitchFamily="18" charset="0"/>
                            </a:rPr>
                            <m:t>𝑡𝑖</m:t>
                          </m:r>
                        </m:sub>
                      </m:sSub>
                      <m:r>
                        <a:rPr lang="en-US" altLang="zh-CN" sz="2000" i="1">
                          <a:latin typeface="Cambria Math" panose="02040503050406030204" pitchFamily="18" charset="0"/>
                        </a:rPr>
                        <m:t> </m:t>
                      </m:r>
                      <m:r>
                        <a:rPr lang="en-US" altLang="zh-CN" sz="2000" i="1">
                          <a:latin typeface="Cambria Math" panose="02040503050406030204" pitchFamily="18" charset="0"/>
                        </a:rPr>
                        <m:t>𝑜𝑟</m:t>
                      </m:r>
                      <m:r>
                        <a:rPr lang="en-US" altLang="zh-CN" sz="2000" i="1">
                          <a:latin typeface="Cambria Math" panose="02040503050406030204" pitchFamily="18" charset="0"/>
                        </a:rPr>
                        <m:t> </m:t>
                      </m:r>
                      <m:r>
                        <a:rPr lang="en-US" altLang="zh-CN" sz="2000" i="1">
                          <a:latin typeface="Cambria Math" panose="02040503050406030204" pitchFamily="18" charset="0"/>
                        </a:rPr>
                        <m:t>𝜀</m:t>
                      </m:r>
                      <m:r>
                        <a:rPr lang="en-US" altLang="zh-CN" sz="2000" i="1">
                          <a:latin typeface="Cambria Math" panose="02040503050406030204" pitchFamily="18" charset="0"/>
                        </a:rPr>
                        <m:t>≥</m:t>
                      </m:r>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𝑏</m:t>
                          </m:r>
                        </m:e>
                        <m:sub>
                          <m:r>
                            <a:rPr lang="en-US" altLang="zh-CN" sz="2000" i="1">
                              <a:latin typeface="Cambria Math" panose="02040503050406030204" pitchFamily="18" charset="0"/>
                            </a:rPr>
                            <m:t>𝑡𝑖</m:t>
                          </m:r>
                        </m:sub>
                      </m:sSub>
                      <m:r>
                        <a:rPr lang="en-US" altLang="zh-CN" sz="2000" i="1">
                          <a:latin typeface="Cambria Math" panose="02040503050406030204" pitchFamily="18" charset="0"/>
                        </a:rPr>
                        <m:t>−</m:t>
                      </m:r>
                      <m:r>
                        <a:rPr lang="en-US" altLang="zh-CN" sz="2000" i="1">
                          <a:latin typeface="Cambria Math" panose="02040503050406030204" pitchFamily="18" charset="0"/>
                        </a:rPr>
                        <m:t>𝑋</m:t>
                      </m:r>
                      <m:r>
                        <a:rPr lang="en-US" altLang="zh-CN" sz="2000" i="1">
                          <a:latin typeface="Cambria Math" panose="02040503050406030204" pitchFamily="18" charset="0"/>
                        </a:rPr>
                        <m:t>𝛽</m:t>
                      </m:r>
                    </m:oMath>
                  </m:oMathPara>
                </a14:m>
                <a:endParaRPr lang="en-US" altLang="zh-CN" sz="2000" dirty="0" smtClean="0"/>
              </a:p>
              <a:p>
                <a:pPr marL="457200" lvl="1" indent="0">
                  <a:lnSpc>
                    <a:spcPct val="150000"/>
                  </a:lnSpc>
                  <a:buNone/>
                </a:pPr>
                <a:r>
                  <a:rPr lang="en-US" altLang="zh-CN" sz="2000" dirty="0" smtClean="0"/>
                  <a:t>	              </a:t>
                </a:r>
                <a14:m>
                  <m:oMath xmlns:m="http://schemas.openxmlformats.org/officeDocument/2006/math">
                    <m:r>
                      <a:rPr lang="en-US" altLang="zh-CN" sz="2000" b="0" i="0" smtClean="0">
                        <a:latin typeface="Cambria Math" panose="02040503050406030204" pitchFamily="18" charset="0"/>
                      </a:rPr>
                      <m:t>              </m:t>
                    </m:r>
                    <m:r>
                      <a:rPr lang="en-US" altLang="zh-CN" sz="2000" i="1">
                        <a:latin typeface="Cambria Math" panose="02040503050406030204" pitchFamily="18" charset="0"/>
                      </a:rPr>
                      <m:t>=0 </m:t>
                    </m:r>
                    <m:r>
                      <a:rPr lang="en-US" altLang="zh-CN" sz="2000" i="1">
                        <a:latin typeface="Cambria Math" panose="02040503050406030204" pitchFamily="18" charset="0"/>
                      </a:rPr>
                      <m:t>𝑖𝑓</m:t>
                    </m:r>
                    <m:r>
                      <a:rPr lang="en-US" altLang="zh-CN" sz="2000" i="1">
                        <a:latin typeface="Cambria Math" panose="02040503050406030204" pitchFamily="18" charset="0"/>
                      </a:rPr>
                      <m:t> </m:t>
                    </m:r>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𝑊</m:t>
                        </m:r>
                      </m:e>
                      <m:sub>
                        <m:r>
                          <a:rPr lang="en-US" altLang="zh-CN" sz="2000" i="1">
                            <a:latin typeface="Cambria Math" panose="02040503050406030204" pitchFamily="18" charset="0"/>
                          </a:rPr>
                          <m:t>1</m:t>
                        </m:r>
                      </m:sub>
                    </m:sSub>
                    <m:r>
                      <a:rPr lang="en-US" altLang="zh-CN" sz="2000" i="1">
                        <a:latin typeface="Cambria Math" panose="02040503050406030204" pitchFamily="18" charset="0"/>
                      </a:rPr>
                      <m:t>≤</m:t>
                    </m:r>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𝑏</m:t>
                        </m:r>
                      </m:e>
                      <m:sub>
                        <m:r>
                          <a:rPr lang="en-US" altLang="zh-CN" sz="2000" i="1">
                            <a:latin typeface="Cambria Math" panose="02040503050406030204" pitchFamily="18" charset="0"/>
                          </a:rPr>
                          <m:t>𝑡𝑖</m:t>
                        </m:r>
                      </m:sub>
                    </m:sSub>
                    <m:r>
                      <a:rPr lang="en-US" altLang="zh-CN" sz="2000" i="1">
                        <a:latin typeface="Cambria Math" panose="02040503050406030204" pitchFamily="18" charset="0"/>
                      </a:rPr>
                      <m:t> </m:t>
                    </m:r>
                    <m:r>
                      <a:rPr lang="en-US" altLang="zh-CN" sz="2000" i="1">
                        <a:latin typeface="Cambria Math" panose="02040503050406030204" pitchFamily="18" charset="0"/>
                      </a:rPr>
                      <m:t>𝑜𝑟</m:t>
                    </m:r>
                    <m:r>
                      <a:rPr lang="en-US" altLang="zh-CN" sz="2000" i="1">
                        <a:latin typeface="Cambria Math" panose="02040503050406030204" pitchFamily="18" charset="0"/>
                      </a:rPr>
                      <m:t> </m:t>
                    </m:r>
                    <m:r>
                      <a:rPr lang="en-US" altLang="zh-CN" sz="2000" i="1">
                        <a:latin typeface="Cambria Math" panose="02040503050406030204" pitchFamily="18" charset="0"/>
                      </a:rPr>
                      <m:t>𝜀</m:t>
                    </m:r>
                    <m:r>
                      <a:rPr lang="en-US" altLang="zh-CN" sz="2000" i="1">
                        <a:latin typeface="Cambria Math" panose="02040503050406030204" pitchFamily="18" charset="0"/>
                      </a:rPr>
                      <m:t>≤</m:t>
                    </m:r>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𝑏</m:t>
                        </m:r>
                      </m:e>
                      <m:sub>
                        <m:r>
                          <a:rPr lang="en-US" altLang="zh-CN" sz="2000" i="1">
                            <a:latin typeface="Cambria Math" panose="02040503050406030204" pitchFamily="18" charset="0"/>
                          </a:rPr>
                          <m:t>𝑡𝑖</m:t>
                        </m:r>
                      </m:sub>
                    </m:sSub>
                    <m:r>
                      <a:rPr lang="en-US" altLang="zh-CN" sz="2000" i="1">
                        <a:latin typeface="Cambria Math" panose="02040503050406030204" pitchFamily="18" charset="0"/>
                      </a:rPr>
                      <m:t>−</m:t>
                    </m:r>
                    <m:r>
                      <a:rPr lang="en-US" altLang="zh-CN" sz="2000" i="1">
                        <a:latin typeface="Cambria Math" panose="02040503050406030204" pitchFamily="18" charset="0"/>
                      </a:rPr>
                      <m:t>𝑋</m:t>
                    </m:r>
                    <m:r>
                      <a:rPr lang="en-US" altLang="zh-CN" sz="2000" i="1">
                        <a:latin typeface="Cambria Math" panose="02040503050406030204" pitchFamily="18" charset="0"/>
                      </a:rPr>
                      <m:t>𝛽</m:t>
                    </m:r>
                  </m:oMath>
                </a14:m>
                <a:endParaRPr lang="en-US" altLang="zh-CN" sz="2400" dirty="0" smtClean="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xfrm>
                <a:off x="437833" y="836613"/>
                <a:ext cx="8229600" cy="5073650"/>
              </a:xfrm>
              <a:blipFill>
                <a:blip r:embed="rId3"/>
                <a:stretch>
                  <a:fillRect l="-1185"/>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812274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Model</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lstStyle/>
              <a:p>
                <a:pPr marL="0" indent="0">
                  <a:buNone/>
                </a:pPr>
                <a:r>
                  <a:rPr lang="en-US" altLang="zh-CN" sz="2800" dirty="0" smtClean="0"/>
                  <a:t>For people whose answer to both bid price is yes,</a:t>
                </a:r>
              </a:p>
              <a:p>
                <a:endParaRPr lang="en-US" altLang="zh-CN" sz="2800" dirty="0" smtClean="0"/>
              </a:p>
              <a:p>
                <a:pPr marL="0" indent="0" algn="ctr">
                  <a:buNone/>
                </a:pPr>
                <a14:m>
                  <m:oMathPara xmlns:m="http://schemas.openxmlformats.org/officeDocument/2006/math">
                    <m:oMathParaPr>
                      <m:jc m:val="centerGroup"/>
                    </m:oMathParaPr>
                    <m:oMath xmlns:m="http://schemas.openxmlformats.org/officeDocument/2006/math">
                      <m:sSubSup>
                        <m:sSubSupPr>
                          <m:ctrlPr>
                            <a:rPr lang="zh-CN" altLang="zh-CN" sz="2000" i="1">
                              <a:latin typeface="Cambria Math" panose="02040503050406030204" pitchFamily="18" charset="0"/>
                            </a:rPr>
                          </m:ctrlPr>
                        </m:sSubSupPr>
                        <m:e>
                          <m:r>
                            <a:rPr lang="en-US" altLang="zh-CN" sz="2000" i="1">
                              <a:latin typeface="Cambria Math" charset="0"/>
                            </a:rPr>
                            <m:t>𝑃</m:t>
                          </m:r>
                        </m:e>
                        <m:sub>
                          <m:r>
                            <a:rPr lang="en-US" altLang="zh-CN" sz="2000" i="1">
                              <a:latin typeface="Cambria Math" charset="0"/>
                            </a:rPr>
                            <m:t>𝑖</m:t>
                          </m:r>
                        </m:sub>
                        <m:sup>
                          <m:r>
                            <a:rPr lang="en-US" altLang="zh-CN" sz="2000" i="1">
                              <a:latin typeface="Cambria Math" charset="0"/>
                            </a:rPr>
                            <m:t>11</m:t>
                          </m:r>
                        </m:sup>
                      </m:sSubSup>
                      <m:r>
                        <a:rPr lang="en-US" altLang="zh-CN" sz="2000" i="1">
                          <a:latin typeface="Cambria Math" charset="0"/>
                        </a:rPr>
                        <m:t>=</m:t>
                      </m:r>
                      <m:r>
                        <a:rPr lang="en-US" altLang="zh-CN" sz="2000" i="1">
                          <a:latin typeface="Cambria Math" charset="0"/>
                        </a:rPr>
                        <m:t>𝑝𝑟𝑜𝑏</m:t>
                      </m:r>
                      <m:d>
                        <m:dPr>
                          <m:ctrlPr>
                            <a:rPr lang="zh-CN" altLang="zh-CN" sz="2000" i="1">
                              <a:latin typeface="Cambria Math" panose="02040503050406030204" pitchFamily="18" charset="0"/>
                            </a:rPr>
                          </m:ctrlPr>
                        </m:dPr>
                        <m:e>
                          <m:sSub>
                            <m:sSubPr>
                              <m:ctrlPr>
                                <a:rPr lang="zh-CN" altLang="zh-CN" sz="2000" i="1">
                                  <a:latin typeface="Cambria Math" panose="02040503050406030204" pitchFamily="18" charset="0"/>
                                </a:rPr>
                              </m:ctrlPr>
                            </m:sSubPr>
                            <m:e>
                              <m:r>
                                <m:rPr>
                                  <m:sty m:val="p"/>
                                </m:rPr>
                                <a:rPr lang="en-US" altLang="zh-CN" sz="2000" b="0" i="0" smtClean="0">
                                  <a:latin typeface="Cambria Math" panose="02040503050406030204" pitchFamily="18" charset="0"/>
                                </a:rPr>
                                <m:t>c</m:t>
                              </m:r>
                              <m:r>
                                <a:rPr lang="en-US" altLang="zh-CN" sz="2000" b="0" i="1" smtClean="0">
                                  <a:latin typeface="Cambria Math" panose="02040503050406030204" pitchFamily="18" charset="0"/>
                                </a:rPr>
                                <m:t>h𝑜𝑖𝑐𝑒</m:t>
                              </m:r>
                            </m:e>
                            <m:sub>
                              <m:r>
                                <a:rPr lang="en-US" altLang="zh-CN" sz="2000" i="1">
                                  <a:latin typeface="Cambria Math" charset="0"/>
                                </a:rPr>
                                <m:t>1</m:t>
                              </m:r>
                            </m:sub>
                          </m:sSub>
                          <m:r>
                            <a:rPr lang="en-US" altLang="zh-CN" sz="2000" i="1">
                              <a:latin typeface="Cambria Math" charset="0"/>
                            </a:rPr>
                            <m:t>=1,</m:t>
                          </m:r>
                          <m:sSub>
                            <m:sSubPr>
                              <m:ctrlPr>
                                <a:rPr lang="zh-CN" altLang="zh-CN" sz="2000" i="1">
                                  <a:latin typeface="Cambria Math" panose="02040503050406030204" pitchFamily="18" charset="0"/>
                                </a:rPr>
                              </m:ctrlPr>
                            </m:sSubPr>
                            <m:e>
                              <m:r>
                                <a:rPr lang="en-US" altLang="zh-CN" sz="2000" b="0" i="1" smtClean="0">
                                  <a:latin typeface="Cambria Math" panose="02040503050406030204" pitchFamily="18" charset="0"/>
                                </a:rPr>
                                <m:t>𝑐h𝑜𝑖𝑐𝑒</m:t>
                              </m:r>
                            </m:e>
                            <m:sub>
                              <m:r>
                                <a:rPr lang="en-US" altLang="zh-CN" sz="2000" i="1">
                                  <a:latin typeface="Cambria Math" charset="0"/>
                                </a:rPr>
                                <m:t>2</m:t>
                              </m:r>
                            </m:sub>
                          </m:sSub>
                          <m:r>
                            <a:rPr lang="en-US" altLang="zh-CN" sz="2000" i="1">
                              <a:latin typeface="Cambria Math" charset="0"/>
                            </a:rPr>
                            <m:t>=1</m:t>
                          </m:r>
                        </m:e>
                      </m:d>
                      <m:r>
                        <a:rPr lang="en-US" altLang="zh-CN" sz="2000" i="1">
                          <a:latin typeface="Cambria Math" charset="0"/>
                        </a:rPr>
                        <m:t>=1−</m:t>
                      </m:r>
                      <m:r>
                        <a:rPr lang="en-US" altLang="zh-CN" sz="2000" i="1">
                          <a:latin typeface="Cambria Math" charset="0"/>
                        </a:rPr>
                        <m:t>𝛷</m:t>
                      </m:r>
                      <m:d>
                        <m:dPr>
                          <m:ctrlPr>
                            <a:rPr lang="zh-CN" altLang="zh-CN" sz="2000" i="1">
                              <a:latin typeface="Cambria Math" panose="02040503050406030204" pitchFamily="18" charset="0"/>
                            </a:rPr>
                          </m:ctrlPr>
                        </m:dPr>
                        <m:e>
                          <m:f>
                            <m:fPr>
                              <m:ctrlPr>
                                <a:rPr lang="zh-CN" altLang="zh-CN" sz="2000" i="1">
                                  <a:latin typeface="Cambria Math" panose="02040503050406030204" pitchFamily="18" charset="0"/>
                                </a:rPr>
                              </m:ctrlPr>
                            </m:fPr>
                            <m:num>
                              <m:sSub>
                                <m:sSubPr>
                                  <m:ctrlPr>
                                    <a:rPr lang="zh-CN" altLang="zh-CN" sz="2000" i="1">
                                      <a:latin typeface="Cambria Math" panose="02040503050406030204" pitchFamily="18" charset="0"/>
                                    </a:rPr>
                                  </m:ctrlPr>
                                </m:sSubPr>
                                <m:e>
                                  <m:r>
                                    <m:rPr>
                                      <m:sty m:val="p"/>
                                    </m:rPr>
                                    <a:rPr lang="en-US" altLang="zh-CN" sz="2000">
                                      <a:latin typeface="Cambria Math" charset="0"/>
                                    </a:rPr>
                                    <m:t>b</m:t>
                                  </m:r>
                                </m:e>
                                <m:sub>
                                  <m:r>
                                    <a:rPr lang="en-US" altLang="zh-CN" sz="2000" i="1">
                                      <a:latin typeface="Cambria Math" charset="0"/>
                                    </a:rPr>
                                    <m:t>2</m:t>
                                  </m:r>
                                </m:sub>
                              </m:sSub>
                              <m:r>
                                <a:rPr lang="en-US" altLang="zh-CN" sz="2000" i="1">
                                  <a:latin typeface="Cambria Math" charset="0"/>
                                </a:rPr>
                                <m:t>−</m:t>
                              </m:r>
                              <m:r>
                                <a:rPr lang="en-US" altLang="zh-CN" sz="2000" b="0" i="1" smtClean="0">
                                  <a:latin typeface="Cambria Math" panose="02040503050406030204" pitchFamily="18" charset="0"/>
                                </a:rPr>
                                <m:t>𝑋</m:t>
                              </m:r>
                              <m:r>
                                <m:rPr>
                                  <m:sty m:val="p"/>
                                </m:rPr>
                                <a:rPr lang="en-US" altLang="zh-CN" sz="2000">
                                  <a:latin typeface="Cambria Math" charset="0"/>
                                </a:rPr>
                                <m:t>β</m:t>
                              </m:r>
                            </m:num>
                            <m:den>
                              <m:r>
                                <a:rPr lang="en-US" altLang="zh-CN" sz="2000" i="1">
                                  <a:latin typeface="Cambria Math" charset="0"/>
                                </a:rPr>
                                <m:t>𝜎</m:t>
                              </m:r>
                            </m:den>
                          </m:f>
                        </m:e>
                      </m:d>
                    </m:oMath>
                  </m:oMathPara>
                </a14:m>
                <a:endParaRPr lang="en-US" altLang="zh-CN" sz="2000" i="1" dirty="0" smtClean="0">
                  <a:latin typeface="Cambria Math" panose="02040503050406030204" pitchFamily="18" charset="0"/>
                </a:endParaRPr>
              </a:p>
              <a:p>
                <a:pPr marL="0" indent="0" algn="ctr">
                  <a:buNone/>
                </a:pPr>
                <a14:m>
                  <m:oMathPara xmlns:m="http://schemas.openxmlformats.org/officeDocument/2006/math">
                    <m:oMathParaPr>
                      <m:jc m:val="centerGroup"/>
                    </m:oMathParaPr>
                    <m:oMath xmlns:m="http://schemas.openxmlformats.org/officeDocument/2006/math">
                      <m:sSubSup>
                        <m:sSubSupPr>
                          <m:ctrlPr>
                            <a:rPr lang="zh-CN" altLang="zh-CN" sz="2000" i="1">
                              <a:latin typeface="Cambria Math" panose="02040503050406030204" pitchFamily="18" charset="0"/>
                            </a:rPr>
                          </m:ctrlPr>
                        </m:sSubSupPr>
                        <m:e>
                          <m:r>
                            <a:rPr lang="en-US" altLang="zh-CN" sz="2000" i="1">
                              <a:latin typeface="Cambria Math" charset="0"/>
                            </a:rPr>
                            <m:t>𝑃</m:t>
                          </m:r>
                        </m:e>
                        <m:sub>
                          <m:r>
                            <a:rPr lang="en-US" altLang="zh-CN" sz="2000" i="1">
                              <a:latin typeface="Cambria Math" charset="0"/>
                            </a:rPr>
                            <m:t>𝑖</m:t>
                          </m:r>
                        </m:sub>
                        <m:sup>
                          <m:r>
                            <a:rPr lang="en-US" altLang="zh-CN" sz="2000" i="1">
                              <a:latin typeface="Cambria Math" charset="0"/>
                            </a:rPr>
                            <m:t>10</m:t>
                          </m:r>
                        </m:sup>
                      </m:sSubSup>
                      <m:r>
                        <a:rPr lang="en-US" altLang="zh-CN" sz="2000" i="1">
                          <a:latin typeface="Cambria Math" charset="0"/>
                        </a:rPr>
                        <m:t>=</m:t>
                      </m:r>
                      <m:r>
                        <a:rPr lang="en-US" altLang="zh-CN" sz="2000" i="1">
                          <a:latin typeface="Cambria Math" charset="0"/>
                        </a:rPr>
                        <m:t>𝑝𝑟𝑜𝑏</m:t>
                      </m:r>
                      <m:d>
                        <m:dPr>
                          <m:ctrlPr>
                            <a:rPr lang="zh-CN" altLang="zh-CN" sz="2000" i="1">
                              <a:latin typeface="Cambria Math" panose="02040503050406030204" pitchFamily="18" charset="0"/>
                            </a:rPr>
                          </m:ctrlPr>
                        </m:dPr>
                        <m:e>
                          <m:sSub>
                            <m:sSubPr>
                              <m:ctrlPr>
                                <a:rPr lang="zh-CN" altLang="zh-CN" sz="2000" i="1">
                                  <a:latin typeface="Cambria Math" panose="02040503050406030204" pitchFamily="18" charset="0"/>
                                </a:rPr>
                              </m:ctrlPr>
                            </m:sSubPr>
                            <m:e>
                              <m:r>
                                <m:rPr>
                                  <m:sty m:val="p"/>
                                </m:rPr>
                                <a:rPr lang="en-US" altLang="zh-CN" sz="2000">
                                  <a:latin typeface="Cambria Math" panose="02040503050406030204" pitchFamily="18" charset="0"/>
                                </a:rPr>
                                <m:t>c</m:t>
                              </m:r>
                              <m:r>
                                <a:rPr lang="en-US" altLang="zh-CN" sz="2000" i="1">
                                  <a:latin typeface="Cambria Math" panose="02040503050406030204" pitchFamily="18" charset="0"/>
                                </a:rPr>
                                <m:t>h𝑜𝑖𝑐𝑒</m:t>
                              </m:r>
                            </m:e>
                            <m:sub>
                              <m:r>
                                <a:rPr lang="en-US" altLang="zh-CN" sz="2000" i="1">
                                  <a:latin typeface="Cambria Math" charset="0"/>
                                </a:rPr>
                                <m:t>1</m:t>
                              </m:r>
                            </m:sub>
                          </m:sSub>
                          <m:r>
                            <a:rPr lang="en-US" altLang="zh-CN" sz="2000" i="1">
                              <a:latin typeface="Cambria Math" charset="0"/>
                            </a:rPr>
                            <m:t>=1,</m:t>
                          </m:r>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𝑐h𝑜𝑖𝑐𝑒</m:t>
                              </m:r>
                            </m:e>
                            <m:sub>
                              <m:r>
                                <a:rPr lang="en-US" altLang="zh-CN" sz="2000" i="1">
                                  <a:latin typeface="Cambria Math" charset="0"/>
                                </a:rPr>
                                <m:t>2</m:t>
                              </m:r>
                            </m:sub>
                          </m:sSub>
                          <m:r>
                            <a:rPr lang="en-US" altLang="zh-CN" sz="2000" i="1">
                              <a:latin typeface="Cambria Math" charset="0"/>
                            </a:rPr>
                            <m:t>=</m:t>
                          </m:r>
                          <m:r>
                            <a:rPr lang="en-US" altLang="zh-CN" sz="2000" b="0" i="1" smtClean="0">
                              <a:latin typeface="Cambria Math" panose="02040503050406030204" pitchFamily="18" charset="0"/>
                            </a:rPr>
                            <m:t>0</m:t>
                          </m:r>
                        </m:e>
                      </m:d>
                      <m:r>
                        <a:rPr lang="en-US" altLang="zh-CN" sz="2000" i="1">
                          <a:latin typeface="Cambria Math" charset="0"/>
                        </a:rPr>
                        <m:t>=</m:t>
                      </m:r>
                      <m:r>
                        <a:rPr lang="en-US" altLang="zh-CN" sz="2000" i="1">
                          <a:latin typeface="Cambria Math" charset="0"/>
                        </a:rPr>
                        <m:t>𝛷</m:t>
                      </m:r>
                      <m:d>
                        <m:dPr>
                          <m:ctrlPr>
                            <a:rPr lang="zh-CN" altLang="zh-CN" sz="2000" i="1">
                              <a:latin typeface="Cambria Math" panose="02040503050406030204" pitchFamily="18" charset="0"/>
                            </a:rPr>
                          </m:ctrlPr>
                        </m:dPr>
                        <m:e>
                          <m:f>
                            <m:fPr>
                              <m:ctrlPr>
                                <a:rPr lang="zh-CN" altLang="zh-CN" sz="2000" i="1">
                                  <a:latin typeface="Cambria Math" panose="02040503050406030204" pitchFamily="18" charset="0"/>
                                </a:rPr>
                              </m:ctrlPr>
                            </m:fPr>
                            <m:num>
                              <m:sSub>
                                <m:sSubPr>
                                  <m:ctrlPr>
                                    <a:rPr lang="zh-CN" altLang="zh-CN" sz="2000" i="1">
                                      <a:latin typeface="Cambria Math" panose="02040503050406030204" pitchFamily="18" charset="0"/>
                                    </a:rPr>
                                  </m:ctrlPr>
                                </m:sSubPr>
                                <m:e>
                                  <m:r>
                                    <m:rPr>
                                      <m:sty m:val="p"/>
                                    </m:rPr>
                                    <a:rPr lang="en-US" altLang="zh-CN" sz="2000">
                                      <a:latin typeface="Cambria Math" charset="0"/>
                                    </a:rPr>
                                    <m:t>b</m:t>
                                  </m:r>
                                </m:e>
                                <m:sub>
                                  <m:r>
                                    <a:rPr lang="en-US" altLang="zh-CN" sz="2000" i="1">
                                      <a:latin typeface="Cambria Math" charset="0"/>
                                    </a:rPr>
                                    <m:t>2</m:t>
                                  </m:r>
                                </m:sub>
                              </m:sSub>
                              <m:r>
                                <a:rPr lang="en-US" altLang="zh-CN" sz="2000" i="1">
                                  <a:latin typeface="Cambria Math" charset="0"/>
                                </a:rPr>
                                <m:t>−</m:t>
                              </m:r>
                              <m:r>
                                <a:rPr lang="en-US" altLang="zh-CN" sz="2000" b="0" i="1" smtClean="0">
                                  <a:latin typeface="Cambria Math" panose="02040503050406030204" pitchFamily="18" charset="0"/>
                                </a:rPr>
                                <m:t>𝑋</m:t>
                              </m:r>
                              <m:r>
                                <m:rPr>
                                  <m:sty m:val="p"/>
                                </m:rPr>
                                <a:rPr lang="en-US" altLang="zh-CN" sz="2000">
                                  <a:latin typeface="Cambria Math" charset="0"/>
                                </a:rPr>
                                <m:t>β</m:t>
                              </m:r>
                            </m:num>
                            <m:den>
                              <m:r>
                                <a:rPr lang="en-US" altLang="zh-CN" sz="2000" i="1">
                                  <a:latin typeface="Cambria Math" charset="0"/>
                                </a:rPr>
                                <m:t>𝜎</m:t>
                              </m:r>
                            </m:den>
                          </m:f>
                        </m:e>
                      </m:d>
                      <m:r>
                        <a:rPr lang="en-US" altLang="zh-CN" sz="2000" i="1">
                          <a:latin typeface="Cambria Math" charset="0"/>
                        </a:rPr>
                        <m:t>−</m:t>
                      </m:r>
                      <m:r>
                        <a:rPr lang="en-US" altLang="zh-CN" sz="2000" i="1">
                          <a:latin typeface="Cambria Math" charset="0"/>
                        </a:rPr>
                        <m:t>𝛷</m:t>
                      </m:r>
                      <m:d>
                        <m:dPr>
                          <m:ctrlPr>
                            <a:rPr lang="zh-CN" altLang="zh-CN" sz="2000" i="1">
                              <a:latin typeface="Cambria Math" panose="02040503050406030204" pitchFamily="18" charset="0"/>
                            </a:rPr>
                          </m:ctrlPr>
                        </m:dPr>
                        <m:e>
                          <m:f>
                            <m:fPr>
                              <m:ctrlPr>
                                <a:rPr lang="zh-CN" altLang="zh-CN" sz="2000" i="1">
                                  <a:latin typeface="Cambria Math" panose="02040503050406030204" pitchFamily="18" charset="0"/>
                                </a:rPr>
                              </m:ctrlPr>
                            </m:fPr>
                            <m:num>
                              <m:sSub>
                                <m:sSubPr>
                                  <m:ctrlPr>
                                    <a:rPr lang="zh-CN" altLang="zh-CN" sz="2000" i="1">
                                      <a:latin typeface="Cambria Math" panose="02040503050406030204" pitchFamily="18" charset="0"/>
                                    </a:rPr>
                                  </m:ctrlPr>
                                </m:sSubPr>
                                <m:e>
                                  <m:r>
                                    <m:rPr>
                                      <m:sty m:val="p"/>
                                    </m:rPr>
                                    <a:rPr lang="en-US" altLang="zh-CN" sz="2000">
                                      <a:latin typeface="Cambria Math" charset="0"/>
                                    </a:rPr>
                                    <m:t>b</m:t>
                                  </m:r>
                                </m:e>
                                <m:sub>
                                  <m:r>
                                    <a:rPr lang="en-US" altLang="zh-CN" sz="2000" i="1">
                                      <a:latin typeface="Cambria Math" charset="0"/>
                                    </a:rPr>
                                    <m:t>1</m:t>
                                  </m:r>
                                </m:sub>
                              </m:sSub>
                              <m:r>
                                <a:rPr lang="en-US" altLang="zh-CN" sz="2000" i="1">
                                  <a:latin typeface="Cambria Math" charset="0"/>
                                </a:rPr>
                                <m:t>−</m:t>
                              </m:r>
                              <m:r>
                                <a:rPr lang="en-US" altLang="zh-CN" sz="2000" b="0" i="1" smtClean="0">
                                  <a:latin typeface="Cambria Math" panose="02040503050406030204" pitchFamily="18" charset="0"/>
                                </a:rPr>
                                <m:t>𝑋</m:t>
                              </m:r>
                              <m:r>
                                <m:rPr>
                                  <m:sty m:val="p"/>
                                </m:rPr>
                                <a:rPr lang="en-US" altLang="zh-CN" sz="2000">
                                  <a:latin typeface="Cambria Math" charset="0"/>
                                </a:rPr>
                                <m:t>β</m:t>
                              </m:r>
                            </m:num>
                            <m:den>
                              <m:r>
                                <a:rPr lang="en-US" altLang="zh-CN" sz="2000" i="1">
                                  <a:latin typeface="Cambria Math" charset="0"/>
                                </a:rPr>
                                <m:t>𝜎</m:t>
                              </m:r>
                            </m:den>
                          </m:f>
                        </m:e>
                      </m:d>
                      <m:r>
                        <a:rPr lang="en-US" altLang="zh-CN" sz="2000">
                          <a:latin typeface="Cambria Math" charset="0"/>
                        </a:rPr>
                        <m:t> </m:t>
                      </m:r>
                      <m:r>
                        <a:rPr lang="zh-CN" altLang="en-US" sz="2000">
                          <a:latin typeface="Cambria Math" charset="0"/>
                        </a:rPr>
                        <m:t>      </m:t>
                      </m:r>
                    </m:oMath>
                  </m:oMathPara>
                </a14:m>
                <a:endParaRPr lang="en-US" altLang="zh-CN" sz="2000" dirty="0" smtClean="0">
                  <a:latin typeface="Cambria Math" charset="0"/>
                </a:endParaRPr>
              </a:p>
              <a:p>
                <a:pPr marL="0" indent="0" algn="ctr">
                  <a:buNone/>
                </a:pPr>
                <a14:m>
                  <m:oMathPara xmlns:m="http://schemas.openxmlformats.org/officeDocument/2006/math">
                    <m:oMathParaPr>
                      <m:jc m:val="centerGroup"/>
                    </m:oMathParaPr>
                    <m:oMath xmlns:m="http://schemas.openxmlformats.org/officeDocument/2006/math">
                      <m:sSubSup>
                        <m:sSubSupPr>
                          <m:ctrlPr>
                            <a:rPr lang="zh-CN" altLang="zh-CN" sz="2000" i="1">
                              <a:latin typeface="Cambria Math" panose="02040503050406030204" pitchFamily="18" charset="0"/>
                            </a:rPr>
                          </m:ctrlPr>
                        </m:sSubSupPr>
                        <m:e>
                          <m:r>
                            <a:rPr lang="en-US" altLang="zh-CN" sz="2000" i="1">
                              <a:latin typeface="Cambria Math" charset="0"/>
                            </a:rPr>
                            <m:t>𝑃</m:t>
                          </m:r>
                        </m:e>
                        <m:sub>
                          <m:r>
                            <a:rPr lang="en-US" altLang="zh-CN" sz="2000" i="1">
                              <a:latin typeface="Cambria Math" charset="0"/>
                            </a:rPr>
                            <m:t>𝑖</m:t>
                          </m:r>
                        </m:sub>
                        <m:sup>
                          <m:r>
                            <a:rPr lang="en-US" altLang="zh-CN" sz="2000" i="1">
                              <a:latin typeface="Cambria Math" charset="0"/>
                            </a:rPr>
                            <m:t>01</m:t>
                          </m:r>
                        </m:sup>
                      </m:sSubSup>
                      <m:r>
                        <a:rPr lang="en-US" altLang="zh-CN" sz="2000" i="1">
                          <a:latin typeface="Cambria Math" charset="0"/>
                        </a:rPr>
                        <m:t>=</m:t>
                      </m:r>
                      <m:r>
                        <a:rPr lang="en-US" altLang="zh-CN" sz="2000" i="1">
                          <a:latin typeface="Cambria Math" charset="0"/>
                        </a:rPr>
                        <m:t>𝑝𝑟𝑜𝑏</m:t>
                      </m:r>
                      <m:d>
                        <m:dPr>
                          <m:ctrlPr>
                            <a:rPr lang="zh-CN" altLang="zh-CN" sz="2000" i="1">
                              <a:latin typeface="Cambria Math" panose="02040503050406030204" pitchFamily="18" charset="0"/>
                            </a:rPr>
                          </m:ctrlPr>
                        </m:dPr>
                        <m:e>
                          <m:sSub>
                            <m:sSubPr>
                              <m:ctrlPr>
                                <a:rPr lang="zh-CN" altLang="zh-CN" sz="2000" i="1">
                                  <a:latin typeface="Cambria Math" panose="02040503050406030204" pitchFamily="18" charset="0"/>
                                </a:rPr>
                              </m:ctrlPr>
                            </m:sSubPr>
                            <m:e>
                              <m:r>
                                <m:rPr>
                                  <m:sty m:val="p"/>
                                </m:rPr>
                                <a:rPr lang="en-US" altLang="zh-CN" sz="2000">
                                  <a:latin typeface="Cambria Math" panose="02040503050406030204" pitchFamily="18" charset="0"/>
                                </a:rPr>
                                <m:t>c</m:t>
                              </m:r>
                              <m:r>
                                <a:rPr lang="en-US" altLang="zh-CN" sz="2000" i="1">
                                  <a:latin typeface="Cambria Math" panose="02040503050406030204" pitchFamily="18" charset="0"/>
                                </a:rPr>
                                <m:t>h𝑜𝑖𝑐𝑒</m:t>
                              </m:r>
                            </m:e>
                            <m:sub>
                              <m:r>
                                <a:rPr lang="en-US" altLang="zh-CN" sz="2000" i="1">
                                  <a:latin typeface="Cambria Math" charset="0"/>
                                </a:rPr>
                                <m:t>1</m:t>
                              </m:r>
                            </m:sub>
                          </m:sSub>
                          <m:r>
                            <a:rPr lang="en-US" altLang="zh-CN" sz="2000" i="1">
                              <a:latin typeface="Cambria Math" charset="0"/>
                            </a:rPr>
                            <m:t>=0,</m:t>
                          </m:r>
                          <m:sSub>
                            <m:sSubPr>
                              <m:ctrlPr>
                                <a:rPr lang="zh-CN" altLang="zh-CN" sz="2000" i="1">
                                  <a:latin typeface="Cambria Math" panose="02040503050406030204" pitchFamily="18" charset="0"/>
                                </a:rPr>
                              </m:ctrlPr>
                            </m:sSubPr>
                            <m:e>
                              <m:r>
                                <m:rPr>
                                  <m:sty m:val="p"/>
                                </m:rPr>
                                <a:rPr lang="en-US" altLang="zh-CN" sz="2000">
                                  <a:latin typeface="Cambria Math" panose="02040503050406030204" pitchFamily="18" charset="0"/>
                                </a:rPr>
                                <m:t>c</m:t>
                              </m:r>
                              <m:r>
                                <a:rPr lang="en-US" altLang="zh-CN" sz="2000" i="1">
                                  <a:latin typeface="Cambria Math" panose="02040503050406030204" pitchFamily="18" charset="0"/>
                                </a:rPr>
                                <m:t>h𝑜𝑖𝑐𝑒</m:t>
                              </m:r>
                            </m:e>
                            <m:sub>
                              <m:r>
                                <a:rPr lang="en-US" altLang="zh-CN" sz="2000" i="1">
                                  <a:latin typeface="Cambria Math" charset="0"/>
                                </a:rPr>
                                <m:t>2</m:t>
                              </m:r>
                            </m:sub>
                          </m:sSub>
                          <m:r>
                            <a:rPr lang="en-US" altLang="zh-CN" sz="2000" i="1">
                              <a:latin typeface="Cambria Math" charset="0"/>
                            </a:rPr>
                            <m:t>=1</m:t>
                          </m:r>
                        </m:e>
                      </m:d>
                      <m:r>
                        <a:rPr lang="en-US" altLang="zh-CN" sz="2000" i="1">
                          <a:latin typeface="Cambria Math" charset="0"/>
                        </a:rPr>
                        <m:t>=</m:t>
                      </m:r>
                      <m:r>
                        <a:rPr lang="en-US" altLang="zh-CN" sz="2000" i="1">
                          <a:latin typeface="Cambria Math" charset="0"/>
                        </a:rPr>
                        <m:t>𝛷</m:t>
                      </m:r>
                      <m:d>
                        <m:dPr>
                          <m:ctrlPr>
                            <a:rPr lang="zh-CN" altLang="zh-CN" sz="2000" i="1">
                              <a:latin typeface="Cambria Math" panose="02040503050406030204" pitchFamily="18" charset="0"/>
                            </a:rPr>
                          </m:ctrlPr>
                        </m:dPr>
                        <m:e>
                          <m:f>
                            <m:fPr>
                              <m:ctrlPr>
                                <a:rPr lang="zh-CN" altLang="zh-CN" sz="2000" i="1">
                                  <a:latin typeface="Cambria Math" panose="02040503050406030204" pitchFamily="18" charset="0"/>
                                </a:rPr>
                              </m:ctrlPr>
                            </m:fPr>
                            <m:num>
                              <m:sSub>
                                <m:sSubPr>
                                  <m:ctrlPr>
                                    <a:rPr lang="zh-CN" altLang="zh-CN" sz="2000" i="1">
                                      <a:latin typeface="Cambria Math" panose="02040503050406030204" pitchFamily="18" charset="0"/>
                                    </a:rPr>
                                  </m:ctrlPr>
                                </m:sSubPr>
                                <m:e>
                                  <m:r>
                                    <m:rPr>
                                      <m:sty m:val="p"/>
                                    </m:rPr>
                                    <a:rPr lang="en-US" altLang="zh-CN" sz="2000">
                                      <a:latin typeface="Cambria Math" charset="0"/>
                                    </a:rPr>
                                    <m:t>b</m:t>
                                  </m:r>
                                </m:e>
                                <m:sub>
                                  <m:r>
                                    <a:rPr lang="en-US" altLang="zh-CN" sz="2000" i="1">
                                      <a:latin typeface="Cambria Math" charset="0"/>
                                    </a:rPr>
                                    <m:t>1</m:t>
                                  </m:r>
                                </m:sub>
                              </m:sSub>
                              <m:r>
                                <a:rPr lang="en-US" altLang="zh-CN" sz="2000" i="1">
                                  <a:latin typeface="Cambria Math" charset="0"/>
                                </a:rPr>
                                <m:t>−</m:t>
                              </m:r>
                              <m:r>
                                <a:rPr lang="en-US" altLang="zh-CN" sz="2000" b="0" i="1" smtClean="0">
                                  <a:latin typeface="Cambria Math" panose="02040503050406030204" pitchFamily="18" charset="0"/>
                                </a:rPr>
                                <m:t>𝑋</m:t>
                              </m:r>
                              <m:r>
                                <m:rPr>
                                  <m:sty m:val="p"/>
                                </m:rPr>
                                <a:rPr lang="en-US" altLang="zh-CN" sz="2000">
                                  <a:latin typeface="Cambria Math" charset="0"/>
                                </a:rPr>
                                <m:t>β</m:t>
                              </m:r>
                            </m:num>
                            <m:den>
                              <m:r>
                                <a:rPr lang="en-US" altLang="zh-CN" sz="2000" i="1">
                                  <a:latin typeface="Cambria Math" charset="0"/>
                                </a:rPr>
                                <m:t>𝜎</m:t>
                              </m:r>
                            </m:den>
                          </m:f>
                        </m:e>
                      </m:d>
                      <m:r>
                        <a:rPr lang="en-US" altLang="zh-CN" sz="2000" i="1">
                          <a:latin typeface="Cambria Math" charset="0"/>
                        </a:rPr>
                        <m:t>−</m:t>
                      </m:r>
                      <m:r>
                        <a:rPr lang="en-US" altLang="zh-CN" sz="2000" i="1">
                          <a:latin typeface="Cambria Math" charset="0"/>
                        </a:rPr>
                        <m:t>𝛷</m:t>
                      </m:r>
                      <m:d>
                        <m:dPr>
                          <m:ctrlPr>
                            <a:rPr lang="zh-CN" altLang="zh-CN" sz="2000" i="1">
                              <a:latin typeface="Cambria Math" panose="02040503050406030204" pitchFamily="18" charset="0"/>
                            </a:rPr>
                          </m:ctrlPr>
                        </m:dPr>
                        <m:e>
                          <m:f>
                            <m:fPr>
                              <m:ctrlPr>
                                <a:rPr lang="zh-CN" altLang="zh-CN" sz="2000" i="1">
                                  <a:latin typeface="Cambria Math" panose="02040503050406030204" pitchFamily="18" charset="0"/>
                                </a:rPr>
                              </m:ctrlPr>
                            </m:fPr>
                            <m:num>
                              <m:sSub>
                                <m:sSubPr>
                                  <m:ctrlPr>
                                    <a:rPr lang="zh-CN" altLang="zh-CN" sz="2000" i="1">
                                      <a:latin typeface="Cambria Math" panose="02040503050406030204" pitchFamily="18" charset="0"/>
                                    </a:rPr>
                                  </m:ctrlPr>
                                </m:sSubPr>
                                <m:e>
                                  <m:r>
                                    <m:rPr>
                                      <m:sty m:val="p"/>
                                    </m:rPr>
                                    <a:rPr lang="en-US" altLang="zh-CN" sz="2000">
                                      <a:latin typeface="Cambria Math" charset="0"/>
                                    </a:rPr>
                                    <m:t>b</m:t>
                                  </m:r>
                                </m:e>
                                <m:sub>
                                  <m:r>
                                    <a:rPr lang="en-US" altLang="zh-CN" sz="2000" i="1">
                                      <a:latin typeface="Cambria Math" charset="0"/>
                                    </a:rPr>
                                    <m:t>2</m:t>
                                  </m:r>
                                </m:sub>
                              </m:sSub>
                              <m:r>
                                <a:rPr lang="en-US" altLang="zh-CN" sz="2000" i="1">
                                  <a:latin typeface="Cambria Math" charset="0"/>
                                </a:rPr>
                                <m:t>−</m:t>
                              </m:r>
                              <m:r>
                                <a:rPr lang="en-US" altLang="zh-CN" sz="2000" b="0" i="1" smtClean="0">
                                  <a:latin typeface="Cambria Math" panose="02040503050406030204" pitchFamily="18" charset="0"/>
                                </a:rPr>
                                <m:t>𝑋</m:t>
                              </m:r>
                              <m:r>
                                <m:rPr>
                                  <m:sty m:val="p"/>
                                </m:rPr>
                                <a:rPr lang="en-US" altLang="zh-CN" sz="2000">
                                  <a:latin typeface="Cambria Math" charset="0"/>
                                </a:rPr>
                                <m:t>β</m:t>
                              </m:r>
                            </m:num>
                            <m:den>
                              <m:r>
                                <a:rPr lang="en-US" altLang="zh-CN" sz="2000" i="1">
                                  <a:latin typeface="Cambria Math" charset="0"/>
                                </a:rPr>
                                <m:t>𝜎</m:t>
                              </m:r>
                            </m:den>
                          </m:f>
                        </m:e>
                      </m:d>
                      <m:r>
                        <a:rPr lang="en-US" altLang="zh-CN" sz="2000" i="1">
                          <a:latin typeface="Cambria Math" charset="0"/>
                        </a:rPr>
                        <m:t>    </m:t>
                      </m:r>
                      <m:r>
                        <a:rPr lang="en-US" altLang="zh-CN" sz="2000">
                          <a:latin typeface="Cambria Math" charset="0"/>
                        </a:rPr>
                        <m:t>  </m:t>
                      </m:r>
                    </m:oMath>
                  </m:oMathPara>
                </a14:m>
                <a:endParaRPr lang="en-US" altLang="zh-CN" sz="2000" dirty="0" smtClean="0">
                  <a:latin typeface="Cambria Math" charset="0"/>
                </a:endParaRPr>
              </a:p>
              <a:p>
                <a:pPr marL="0" indent="0" algn="ctr">
                  <a:buNone/>
                </a:pPr>
                <a14:m>
                  <m:oMathPara xmlns:m="http://schemas.openxmlformats.org/officeDocument/2006/math">
                    <m:oMathParaPr>
                      <m:jc m:val="centerGroup"/>
                    </m:oMathParaPr>
                    <m:oMath xmlns:m="http://schemas.openxmlformats.org/officeDocument/2006/math">
                      <m:sSubSup>
                        <m:sSubSupPr>
                          <m:ctrlPr>
                            <a:rPr lang="zh-CN" altLang="zh-CN" sz="2000" i="1">
                              <a:latin typeface="Cambria Math" panose="02040503050406030204" pitchFamily="18" charset="0"/>
                            </a:rPr>
                          </m:ctrlPr>
                        </m:sSubSupPr>
                        <m:e>
                          <m:r>
                            <a:rPr lang="en-US" altLang="zh-CN" sz="2000" i="1">
                              <a:latin typeface="Cambria Math" charset="0"/>
                            </a:rPr>
                            <m:t>𝑃</m:t>
                          </m:r>
                        </m:e>
                        <m:sub>
                          <m:r>
                            <a:rPr lang="en-US" altLang="zh-CN" sz="2000" i="1">
                              <a:latin typeface="Cambria Math" charset="0"/>
                            </a:rPr>
                            <m:t>𝑖</m:t>
                          </m:r>
                        </m:sub>
                        <m:sup>
                          <m:r>
                            <a:rPr lang="en-US" altLang="zh-CN" sz="2000" i="1">
                              <a:latin typeface="Cambria Math" charset="0"/>
                            </a:rPr>
                            <m:t>00</m:t>
                          </m:r>
                        </m:sup>
                      </m:sSubSup>
                      <m:r>
                        <a:rPr lang="en-US" altLang="zh-CN" sz="2000" i="1">
                          <a:latin typeface="Cambria Math" charset="0"/>
                        </a:rPr>
                        <m:t>=</m:t>
                      </m:r>
                      <m:r>
                        <a:rPr lang="en-US" altLang="zh-CN" sz="2000" i="1">
                          <a:latin typeface="Cambria Math" charset="0"/>
                        </a:rPr>
                        <m:t>𝑝𝑟𝑜𝑏</m:t>
                      </m:r>
                      <m:d>
                        <m:dPr>
                          <m:ctrlPr>
                            <a:rPr lang="zh-CN" altLang="zh-CN" sz="2000" i="1">
                              <a:latin typeface="Cambria Math" panose="02040503050406030204" pitchFamily="18" charset="0"/>
                            </a:rPr>
                          </m:ctrlPr>
                        </m:dPr>
                        <m:e>
                          <m:sSub>
                            <m:sSubPr>
                              <m:ctrlPr>
                                <a:rPr lang="zh-CN" altLang="zh-CN" sz="2000" i="1">
                                  <a:latin typeface="Cambria Math" panose="02040503050406030204" pitchFamily="18" charset="0"/>
                                </a:rPr>
                              </m:ctrlPr>
                            </m:sSubPr>
                            <m:e>
                              <m:r>
                                <m:rPr>
                                  <m:sty m:val="p"/>
                                </m:rPr>
                                <a:rPr lang="en-US" altLang="zh-CN" sz="2000">
                                  <a:latin typeface="Cambria Math" panose="02040503050406030204" pitchFamily="18" charset="0"/>
                                </a:rPr>
                                <m:t>c</m:t>
                              </m:r>
                              <m:r>
                                <a:rPr lang="en-US" altLang="zh-CN" sz="2000" i="1">
                                  <a:latin typeface="Cambria Math" panose="02040503050406030204" pitchFamily="18" charset="0"/>
                                </a:rPr>
                                <m:t>h𝑜𝑖𝑐𝑒</m:t>
                              </m:r>
                            </m:e>
                            <m:sub>
                              <m:r>
                                <a:rPr lang="en-US" altLang="zh-CN" sz="2000" i="1">
                                  <a:latin typeface="Cambria Math" charset="0"/>
                                </a:rPr>
                                <m:t>1</m:t>
                              </m:r>
                            </m:sub>
                          </m:sSub>
                          <m:r>
                            <a:rPr lang="en-US" altLang="zh-CN" sz="2000" i="1">
                              <a:latin typeface="Cambria Math" charset="0"/>
                            </a:rPr>
                            <m:t>=0,</m:t>
                          </m:r>
                          <m:sSub>
                            <m:sSubPr>
                              <m:ctrlPr>
                                <a:rPr lang="zh-CN" altLang="zh-CN" sz="2000" i="1">
                                  <a:latin typeface="Cambria Math" panose="02040503050406030204" pitchFamily="18" charset="0"/>
                                </a:rPr>
                              </m:ctrlPr>
                            </m:sSubPr>
                            <m:e>
                              <m:r>
                                <m:rPr>
                                  <m:sty m:val="p"/>
                                </m:rPr>
                                <a:rPr lang="en-US" altLang="zh-CN" sz="2000">
                                  <a:latin typeface="Cambria Math" panose="02040503050406030204" pitchFamily="18" charset="0"/>
                                </a:rPr>
                                <m:t>c</m:t>
                              </m:r>
                              <m:r>
                                <a:rPr lang="en-US" altLang="zh-CN" sz="2000" i="1">
                                  <a:latin typeface="Cambria Math" panose="02040503050406030204" pitchFamily="18" charset="0"/>
                                </a:rPr>
                                <m:t>h𝑜𝑖𝑐𝑒</m:t>
                              </m:r>
                            </m:e>
                            <m:sub>
                              <m:r>
                                <a:rPr lang="en-US" altLang="zh-CN" sz="2000" i="1">
                                  <a:latin typeface="Cambria Math" charset="0"/>
                                </a:rPr>
                                <m:t>2</m:t>
                              </m:r>
                            </m:sub>
                          </m:sSub>
                          <m:r>
                            <a:rPr lang="en-US" altLang="zh-CN" sz="2000" i="1">
                              <a:latin typeface="Cambria Math" charset="0"/>
                            </a:rPr>
                            <m:t>=0|</m:t>
                          </m:r>
                          <m:sSub>
                            <m:sSubPr>
                              <m:ctrlPr>
                                <a:rPr lang="zh-CN" altLang="zh-CN" sz="2000" i="1">
                                  <a:latin typeface="Cambria Math" panose="02040503050406030204" pitchFamily="18" charset="0"/>
                                </a:rPr>
                              </m:ctrlPr>
                            </m:sSubPr>
                            <m:e>
                              <m:r>
                                <a:rPr lang="en-US" altLang="zh-CN" sz="2000" i="1">
                                  <a:latin typeface="Cambria Math" charset="0"/>
                                </a:rPr>
                                <m:t>𝑦</m:t>
                              </m:r>
                            </m:e>
                            <m:sub>
                              <m:r>
                                <a:rPr lang="en-US" altLang="zh-CN" sz="2000" i="1">
                                  <a:latin typeface="Cambria Math" charset="0"/>
                                </a:rPr>
                                <m:t>𝑖</m:t>
                              </m:r>
                            </m:sub>
                          </m:sSub>
                          <m:r>
                            <a:rPr lang="en-US" altLang="zh-CN" sz="2000" i="1">
                              <a:latin typeface="Cambria Math" charset="0"/>
                            </a:rPr>
                            <m:t>=1</m:t>
                          </m:r>
                        </m:e>
                      </m:d>
                      <m:r>
                        <a:rPr lang="en-US" altLang="zh-CN" sz="2000" i="1">
                          <a:latin typeface="Cambria Math" charset="0"/>
                        </a:rPr>
                        <m:t>=</m:t>
                      </m:r>
                      <m:r>
                        <a:rPr lang="en-US" altLang="zh-CN" sz="2000" i="1">
                          <a:latin typeface="Cambria Math" charset="0"/>
                        </a:rPr>
                        <m:t>𝛷</m:t>
                      </m:r>
                      <m:d>
                        <m:dPr>
                          <m:ctrlPr>
                            <a:rPr lang="zh-CN" altLang="zh-CN" sz="2000" i="1">
                              <a:latin typeface="Cambria Math" panose="02040503050406030204" pitchFamily="18" charset="0"/>
                            </a:rPr>
                          </m:ctrlPr>
                        </m:dPr>
                        <m:e>
                          <m:f>
                            <m:fPr>
                              <m:ctrlPr>
                                <a:rPr lang="zh-CN" altLang="zh-CN" sz="2000" i="1">
                                  <a:latin typeface="Cambria Math" panose="02040503050406030204" pitchFamily="18" charset="0"/>
                                </a:rPr>
                              </m:ctrlPr>
                            </m:fPr>
                            <m:num>
                              <m:sSub>
                                <m:sSubPr>
                                  <m:ctrlPr>
                                    <a:rPr lang="zh-CN" altLang="zh-CN" sz="2000" i="1">
                                      <a:latin typeface="Cambria Math" panose="02040503050406030204" pitchFamily="18" charset="0"/>
                                    </a:rPr>
                                  </m:ctrlPr>
                                </m:sSubPr>
                                <m:e>
                                  <m:r>
                                    <m:rPr>
                                      <m:sty m:val="p"/>
                                    </m:rPr>
                                    <a:rPr lang="en-US" altLang="zh-CN" sz="2000">
                                      <a:latin typeface="Cambria Math" charset="0"/>
                                    </a:rPr>
                                    <m:t>b</m:t>
                                  </m:r>
                                </m:e>
                                <m:sub>
                                  <m:r>
                                    <a:rPr lang="en-US" altLang="zh-CN" sz="2000" b="0" i="1" smtClean="0">
                                      <a:latin typeface="Cambria Math" panose="02040503050406030204" pitchFamily="18" charset="0"/>
                                    </a:rPr>
                                    <m:t>2</m:t>
                                  </m:r>
                                </m:sub>
                              </m:sSub>
                              <m:r>
                                <a:rPr lang="en-US" altLang="zh-CN" sz="2000" i="1">
                                  <a:latin typeface="Cambria Math" charset="0"/>
                                </a:rPr>
                                <m:t>−</m:t>
                              </m:r>
                              <m:r>
                                <a:rPr lang="en-US" altLang="zh-CN" sz="2000" b="0" i="1" smtClean="0">
                                  <a:latin typeface="Cambria Math" panose="02040503050406030204" pitchFamily="18" charset="0"/>
                                </a:rPr>
                                <m:t>𝑋</m:t>
                              </m:r>
                              <m:r>
                                <m:rPr>
                                  <m:sty m:val="p"/>
                                </m:rPr>
                                <a:rPr lang="en-US" altLang="zh-CN" sz="2000">
                                  <a:latin typeface="Cambria Math" charset="0"/>
                                </a:rPr>
                                <m:t>β</m:t>
                              </m:r>
                            </m:num>
                            <m:den>
                              <m:r>
                                <a:rPr lang="en-US" altLang="zh-CN" sz="2000" i="1">
                                  <a:latin typeface="Cambria Math" charset="0"/>
                                </a:rPr>
                                <m:t>𝜎</m:t>
                              </m:r>
                            </m:den>
                          </m:f>
                        </m:e>
                      </m:d>
                    </m:oMath>
                  </m:oMathPara>
                </a14:m>
                <a:endParaRPr lang="en-US" altLang="zh-CN" sz="2000" dirty="0" smtClean="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a:blip r:embed="rId3"/>
                <a:stretch>
                  <a:fillRect l="-1481" t="-1322"/>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367878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Model</a:t>
            </a:r>
            <a:endParaRPr lang="zh-CN" altLang="en-US"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lstStyle/>
              <a:p>
                <a:pPr marL="457200" lvl="1" indent="0">
                  <a:lnSpc>
                    <a:spcPct val="150000"/>
                  </a:lnSpc>
                  <a:buNone/>
                </a:pPr>
                <a:r>
                  <a:rPr lang="en-US" altLang="zh-CN" sz="2400" dirty="0" smtClean="0"/>
                  <a:t>So, the Log-likelihood function to maximize is,</a:t>
                </a:r>
              </a:p>
              <a:p>
                <a:pPr marL="0" indent="0">
                  <a:buNone/>
                </a:pPr>
                <a14:m>
                  <m:oMathPara xmlns:m="http://schemas.openxmlformats.org/officeDocument/2006/math">
                    <m:oMathParaPr>
                      <m:jc m:val="centerGroup"/>
                    </m:oMathParaPr>
                    <m:oMath xmlns:m="http://schemas.openxmlformats.org/officeDocument/2006/math">
                      <m:r>
                        <a:rPr lang="en-US" altLang="zh-CN" sz="2000" i="1">
                          <a:latin typeface="Cambria Math" panose="02040503050406030204" pitchFamily="18" charset="0"/>
                        </a:rPr>
                        <m:t>𝑙𝑛𝐿</m:t>
                      </m:r>
                      <m:r>
                        <a:rPr lang="en-US" altLang="zh-CN" sz="2000" i="1">
                          <a:latin typeface="Cambria Math" panose="02040503050406030204" pitchFamily="18" charset="0"/>
                        </a:rPr>
                        <m:t>=  </m:t>
                      </m:r>
                      <m:nary>
                        <m:naryPr>
                          <m:chr m:val="∑"/>
                          <m:supHide m:val="on"/>
                          <m:ctrlPr>
                            <a:rPr lang="zh-CN" altLang="zh-CN" sz="2000" i="1">
                              <a:latin typeface="Cambria Math" panose="02040503050406030204" pitchFamily="18" charset="0"/>
                            </a:rPr>
                          </m:ctrlPr>
                        </m:naryPr>
                        <m:sub>
                          <m:eqArr>
                            <m:eqArrPr>
                              <m:ctrlPr>
                                <a:rPr lang="zh-CN" altLang="zh-CN" sz="2000" i="1">
                                  <a:latin typeface="Cambria Math" panose="02040503050406030204" pitchFamily="18" charset="0"/>
                                </a:rPr>
                              </m:ctrlPr>
                            </m:eqArrPr>
                            <m:e>
                              <m:r>
                                <a:rPr lang="en-US" altLang="zh-CN" sz="2000" i="1">
                                  <a:latin typeface="Cambria Math" panose="02040503050406030204" pitchFamily="18" charset="0"/>
                                </a:rPr>
                                <m:t>𝑐h𝑜𝑖𝑐𝑒</m:t>
                              </m:r>
                              <m:r>
                                <a:rPr lang="en-US" altLang="zh-CN" sz="2000" i="1">
                                  <a:latin typeface="Cambria Math" panose="02040503050406030204" pitchFamily="18" charset="0"/>
                                </a:rPr>
                                <m:t>1=1</m:t>
                              </m:r>
                            </m:e>
                            <m:e>
                              <m:r>
                                <a:rPr lang="en-US" altLang="zh-CN" sz="2000" i="1">
                                  <a:latin typeface="Cambria Math" panose="02040503050406030204" pitchFamily="18" charset="0"/>
                                </a:rPr>
                                <m:t>𝑐h𝑜𝑖𝑐𝑒</m:t>
                              </m:r>
                              <m:r>
                                <a:rPr lang="en-US" altLang="zh-CN" sz="2000" i="1">
                                  <a:latin typeface="Cambria Math" panose="02040503050406030204" pitchFamily="18" charset="0"/>
                                </a:rPr>
                                <m:t>2=1</m:t>
                              </m:r>
                            </m:e>
                          </m:eqArr>
                        </m:sub>
                        <m:sup/>
                        <m:e>
                          <m:r>
                            <m:rPr>
                              <m:sty m:val="p"/>
                            </m:rPr>
                            <a:rPr lang="en-US" altLang="zh-CN" sz="2000">
                              <a:latin typeface="Cambria Math" panose="02040503050406030204" pitchFamily="18" charset="0"/>
                            </a:rPr>
                            <m:t>ln</m:t>
                          </m:r>
                          <m:r>
                            <a:rPr lang="en-US" altLang="zh-CN" sz="2000" i="1">
                              <a:latin typeface="Cambria Math" panose="02040503050406030204" pitchFamily="18" charset="0"/>
                            </a:rPr>
                            <m:t>[1−</m:t>
                          </m:r>
                          <m:r>
                            <a:rPr lang="el-GR" altLang="zh-CN" sz="2000" i="1">
                              <a:latin typeface="Cambria Math" panose="02040503050406030204" pitchFamily="18" charset="0"/>
                            </a:rPr>
                            <m:t>𝛷</m:t>
                          </m:r>
                          <m:r>
                            <a:rPr lang="en-US" altLang="zh-CN" sz="2000" i="1">
                              <a:latin typeface="Cambria Math" panose="02040503050406030204" pitchFamily="18" charset="0"/>
                            </a:rPr>
                            <m:t>(</m:t>
                          </m:r>
                          <m:f>
                            <m:fPr>
                              <m:ctrlPr>
                                <a:rPr lang="zh-CN" altLang="zh-CN" sz="2000" i="1">
                                  <a:latin typeface="Cambria Math" panose="02040503050406030204" pitchFamily="18" charset="0"/>
                                </a:rPr>
                              </m:ctrlPr>
                            </m:fPr>
                            <m:num>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𝑏</m:t>
                                  </m:r>
                                </m:e>
                                <m:sub>
                                  <m:r>
                                    <a:rPr lang="en-US" altLang="zh-CN" sz="2000" i="1">
                                      <a:latin typeface="Cambria Math" panose="02040503050406030204" pitchFamily="18" charset="0"/>
                                    </a:rPr>
                                    <m:t>2</m:t>
                                  </m:r>
                                </m:sub>
                              </m:sSub>
                              <m:r>
                                <a:rPr lang="en-US" altLang="zh-CN" sz="2000" i="1">
                                  <a:latin typeface="Cambria Math" panose="02040503050406030204" pitchFamily="18" charset="0"/>
                                </a:rPr>
                                <m:t>−</m:t>
                              </m:r>
                              <m:r>
                                <a:rPr lang="en-US" altLang="zh-CN" sz="2000" i="1">
                                  <a:latin typeface="Cambria Math" panose="02040503050406030204" pitchFamily="18" charset="0"/>
                                </a:rPr>
                                <m:t>𝑋</m:t>
                              </m:r>
                              <m:r>
                                <a:rPr lang="en-US" altLang="zh-CN" sz="2000" i="1">
                                  <a:latin typeface="Cambria Math" panose="02040503050406030204" pitchFamily="18" charset="0"/>
                                </a:rPr>
                                <m:t>𝛽</m:t>
                              </m:r>
                            </m:num>
                            <m:den>
                              <m:r>
                                <a:rPr lang="en-US" altLang="zh-CN" sz="2000" i="1">
                                  <a:latin typeface="Cambria Math" panose="02040503050406030204" pitchFamily="18" charset="0"/>
                                </a:rPr>
                                <m:t>𝜎</m:t>
                              </m:r>
                            </m:den>
                          </m:f>
                        </m:e>
                      </m:nary>
                      <m:r>
                        <a:rPr lang="en-US" altLang="zh-CN" sz="2000">
                          <a:latin typeface="Cambria Math" panose="02040503050406030204" pitchFamily="18" charset="0"/>
                        </a:rPr>
                        <m:t>)]</m:t>
                      </m:r>
                    </m:oMath>
                  </m:oMathPara>
                </a14:m>
                <a:endParaRPr lang="zh-CN" altLang="zh-CN" sz="2000" dirty="0"/>
              </a:p>
              <a:p>
                <a:pPr marL="0" indent="0">
                  <a:buNone/>
                </a:pPr>
                <a14:m>
                  <m:oMathPara xmlns:m="http://schemas.openxmlformats.org/officeDocument/2006/math">
                    <m:oMathParaPr>
                      <m:jc m:val="centerGroup"/>
                    </m:oMathParaPr>
                    <m:oMath xmlns:m="http://schemas.openxmlformats.org/officeDocument/2006/math">
                      <m:r>
                        <a:rPr lang="en-US" altLang="zh-CN" sz="2000">
                          <a:latin typeface="Cambria Math" panose="02040503050406030204" pitchFamily="18" charset="0"/>
                        </a:rPr>
                        <m:t>+</m:t>
                      </m:r>
                      <m:nary>
                        <m:naryPr>
                          <m:chr m:val="∑"/>
                          <m:supHide m:val="on"/>
                          <m:ctrlPr>
                            <a:rPr lang="zh-CN" altLang="zh-CN" sz="2000" i="1">
                              <a:latin typeface="Cambria Math" panose="02040503050406030204" pitchFamily="18" charset="0"/>
                            </a:rPr>
                          </m:ctrlPr>
                        </m:naryPr>
                        <m:sub>
                          <m:eqArr>
                            <m:eqArrPr>
                              <m:ctrlPr>
                                <a:rPr lang="zh-CN" altLang="zh-CN" sz="2000" i="1">
                                  <a:latin typeface="Cambria Math" panose="02040503050406030204" pitchFamily="18" charset="0"/>
                                </a:rPr>
                              </m:ctrlPr>
                            </m:eqArrPr>
                            <m:e>
                              <m:r>
                                <a:rPr lang="en-US" altLang="zh-CN" sz="2000" i="1">
                                  <a:latin typeface="Cambria Math" panose="02040503050406030204" pitchFamily="18" charset="0"/>
                                </a:rPr>
                                <m:t>𝑐h𝑜𝑖𝑐𝑒</m:t>
                              </m:r>
                              <m:r>
                                <a:rPr lang="en-US" altLang="zh-CN" sz="2000" i="1">
                                  <a:latin typeface="Cambria Math" panose="02040503050406030204" pitchFamily="18" charset="0"/>
                                </a:rPr>
                                <m:t>1=1</m:t>
                              </m:r>
                            </m:e>
                            <m:e>
                              <m:r>
                                <a:rPr lang="en-US" altLang="zh-CN" sz="2000" i="1">
                                  <a:latin typeface="Cambria Math" panose="02040503050406030204" pitchFamily="18" charset="0"/>
                                </a:rPr>
                                <m:t>𝑐h𝑜𝑖𝑐𝑒</m:t>
                              </m:r>
                              <m:r>
                                <a:rPr lang="en-US" altLang="zh-CN" sz="2000" i="1">
                                  <a:latin typeface="Cambria Math" panose="02040503050406030204" pitchFamily="18" charset="0"/>
                                </a:rPr>
                                <m:t>2=0</m:t>
                              </m:r>
                            </m:e>
                          </m:eqArr>
                        </m:sub>
                        <m:sup/>
                        <m:e>
                          <m:r>
                            <m:rPr>
                              <m:sty m:val="p"/>
                            </m:rPr>
                            <a:rPr lang="en-US" altLang="zh-CN" sz="2000">
                              <a:latin typeface="Cambria Math" panose="02040503050406030204" pitchFamily="18" charset="0"/>
                            </a:rPr>
                            <m:t>ln</m:t>
                          </m:r>
                          <m:r>
                            <a:rPr lang="en-US" altLang="zh-CN" sz="2000" i="1">
                              <a:latin typeface="Cambria Math" panose="02040503050406030204" pitchFamily="18" charset="0"/>
                            </a:rPr>
                            <m:t>[</m:t>
                          </m:r>
                          <m:r>
                            <a:rPr lang="el-GR" altLang="zh-CN" sz="2000" i="1">
                              <a:latin typeface="Cambria Math" panose="02040503050406030204" pitchFamily="18" charset="0"/>
                            </a:rPr>
                            <m:t>𝛷</m:t>
                          </m:r>
                          <m:r>
                            <a:rPr lang="en-US" altLang="zh-CN" sz="2000" i="1">
                              <a:latin typeface="Cambria Math" panose="02040503050406030204" pitchFamily="18" charset="0"/>
                            </a:rPr>
                            <m:t>(</m:t>
                          </m:r>
                          <m:f>
                            <m:fPr>
                              <m:ctrlPr>
                                <a:rPr lang="zh-CN" altLang="zh-CN" sz="2000" i="1">
                                  <a:latin typeface="Cambria Math" panose="02040503050406030204" pitchFamily="18" charset="0"/>
                                </a:rPr>
                              </m:ctrlPr>
                            </m:fPr>
                            <m:num>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𝑏</m:t>
                                  </m:r>
                                </m:e>
                                <m:sub>
                                  <m:r>
                                    <a:rPr lang="en-US" altLang="zh-CN" sz="2000" i="1">
                                      <a:latin typeface="Cambria Math" panose="02040503050406030204" pitchFamily="18" charset="0"/>
                                    </a:rPr>
                                    <m:t>2</m:t>
                                  </m:r>
                                </m:sub>
                              </m:sSub>
                              <m:r>
                                <a:rPr lang="en-US" altLang="zh-CN" sz="2000" i="1">
                                  <a:latin typeface="Cambria Math" panose="02040503050406030204" pitchFamily="18" charset="0"/>
                                </a:rPr>
                                <m:t>−</m:t>
                              </m:r>
                              <m:r>
                                <a:rPr lang="en-US" altLang="zh-CN" sz="2000" i="1">
                                  <a:latin typeface="Cambria Math" panose="02040503050406030204" pitchFamily="18" charset="0"/>
                                </a:rPr>
                                <m:t>𝑋</m:t>
                              </m:r>
                              <m:r>
                                <a:rPr lang="en-US" altLang="zh-CN" sz="2000" i="1">
                                  <a:latin typeface="Cambria Math" panose="02040503050406030204" pitchFamily="18" charset="0"/>
                                </a:rPr>
                                <m:t>𝛽</m:t>
                              </m:r>
                            </m:num>
                            <m:den>
                              <m:r>
                                <a:rPr lang="en-US" altLang="zh-CN" sz="2000" i="1">
                                  <a:latin typeface="Cambria Math" panose="02040503050406030204" pitchFamily="18" charset="0"/>
                                </a:rPr>
                                <m:t>𝜎</m:t>
                              </m:r>
                            </m:den>
                          </m:f>
                        </m:e>
                      </m:nary>
                      <m:r>
                        <m:rPr>
                          <m:nor/>
                        </m:rPr>
                        <a:rPr lang="en-US" altLang="zh-CN" sz="2000"/>
                        <m:t>)</m:t>
                      </m:r>
                      <m:r>
                        <m:rPr>
                          <m:nor/>
                        </m:rPr>
                        <a:rPr lang="en-US" altLang="zh-CN" sz="2000" i="1"/>
                        <m:t>−</m:t>
                      </m:r>
                      <m:r>
                        <a:rPr lang="el-GR" altLang="zh-CN" sz="2000" i="1">
                          <a:latin typeface="Cambria Math" panose="02040503050406030204" pitchFamily="18" charset="0"/>
                        </a:rPr>
                        <m:t>𝛷</m:t>
                      </m:r>
                      <m:r>
                        <a:rPr lang="en-US" altLang="zh-CN" sz="2000" i="1">
                          <a:latin typeface="Cambria Math" panose="02040503050406030204" pitchFamily="18" charset="0"/>
                        </a:rPr>
                        <m:t>(</m:t>
                      </m:r>
                      <m:f>
                        <m:fPr>
                          <m:ctrlPr>
                            <a:rPr lang="zh-CN" altLang="zh-CN" sz="2000" i="1">
                              <a:latin typeface="Cambria Math" panose="02040503050406030204" pitchFamily="18" charset="0"/>
                            </a:rPr>
                          </m:ctrlPr>
                        </m:fPr>
                        <m:num>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𝑏</m:t>
                              </m:r>
                            </m:e>
                            <m:sub>
                              <m:r>
                                <a:rPr lang="en-US" altLang="zh-CN" sz="2000" i="1">
                                  <a:latin typeface="Cambria Math" panose="02040503050406030204" pitchFamily="18" charset="0"/>
                                </a:rPr>
                                <m:t>1</m:t>
                              </m:r>
                            </m:sub>
                          </m:sSub>
                          <m:r>
                            <a:rPr lang="en-US" altLang="zh-CN" sz="2000" i="1">
                              <a:latin typeface="Cambria Math" panose="02040503050406030204" pitchFamily="18" charset="0"/>
                            </a:rPr>
                            <m:t>−</m:t>
                          </m:r>
                          <m:r>
                            <a:rPr lang="en-US" altLang="zh-CN" sz="2000" i="1">
                              <a:latin typeface="Cambria Math" panose="02040503050406030204" pitchFamily="18" charset="0"/>
                            </a:rPr>
                            <m:t>𝑋</m:t>
                          </m:r>
                          <m:r>
                            <a:rPr lang="en-US" altLang="zh-CN" sz="2000" i="1">
                              <a:latin typeface="Cambria Math" panose="02040503050406030204" pitchFamily="18" charset="0"/>
                            </a:rPr>
                            <m:t>𝛽</m:t>
                          </m:r>
                        </m:num>
                        <m:den>
                          <m:r>
                            <a:rPr lang="en-US" altLang="zh-CN" sz="2000" i="1">
                              <a:latin typeface="Cambria Math" panose="02040503050406030204" pitchFamily="18" charset="0"/>
                            </a:rPr>
                            <m:t>𝜎</m:t>
                          </m:r>
                        </m:den>
                      </m:f>
                      <m:r>
                        <m:rPr>
                          <m:nor/>
                        </m:rPr>
                        <a:rPr lang="en-US" altLang="zh-CN" sz="2000"/>
                        <m:t>)]</m:t>
                      </m:r>
                    </m:oMath>
                  </m:oMathPara>
                </a14:m>
                <a:endParaRPr lang="zh-CN" altLang="zh-CN" sz="2000" dirty="0"/>
              </a:p>
              <a:p>
                <a:pPr marL="0" indent="0">
                  <a:buNone/>
                </a:pPr>
                <a14:m>
                  <m:oMathPara xmlns:m="http://schemas.openxmlformats.org/officeDocument/2006/math">
                    <m:oMathParaPr>
                      <m:jc m:val="centerGroup"/>
                    </m:oMathParaPr>
                    <m:oMath xmlns:m="http://schemas.openxmlformats.org/officeDocument/2006/math">
                      <m:r>
                        <m:rPr>
                          <m:nor/>
                        </m:rPr>
                        <a:rPr lang="en-US" altLang="zh-CN" sz="2000"/>
                        <m:t>+</m:t>
                      </m:r>
                      <m:nary>
                        <m:naryPr>
                          <m:chr m:val="∑"/>
                          <m:supHide m:val="on"/>
                          <m:ctrlPr>
                            <a:rPr lang="zh-CN" altLang="zh-CN" sz="2000" i="1">
                              <a:latin typeface="Cambria Math" panose="02040503050406030204" pitchFamily="18" charset="0"/>
                            </a:rPr>
                          </m:ctrlPr>
                        </m:naryPr>
                        <m:sub>
                          <m:eqArr>
                            <m:eqArrPr>
                              <m:ctrlPr>
                                <a:rPr lang="zh-CN" altLang="zh-CN" sz="2000" i="1">
                                  <a:latin typeface="Cambria Math" panose="02040503050406030204" pitchFamily="18" charset="0"/>
                                </a:rPr>
                              </m:ctrlPr>
                            </m:eqArrPr>
                            <m:e>
                              <m:r>
                                <a:rPr lang="en-US" altLang="zh-CN" sz="2000" i="1">
                                  <a:latin typeface="Cambria Math" panose="02040503050406030204" pitchFamily="18" charset="0"/>
                                </a:rPr>
                                <m:t>𝑐h𝑜𝑖𝑐𝑒</m:t>
                              </m:r>
                              <m:r>
                                <a:rPr lang="en-US" altLang="zh-CN" sz="2000" i="1">
                                  <a:latin typeface="Cambria Math" panose="02040503050406030204" pitchFamily="18" charset="0"/>
                                </a:rPr>
                                <m:t>1=0</m:t>
                              </m:r>
                            </m:e>
                            <m:e>
                              <m:r>
                                <a:rPr lang="en-US" altLang="zh-CN" sz="2000" i="1">
                                  <a:latin typeface="Cambria Math" panose="02040503050406030204" pitchFamily="18" charset="0"/>
                                </a:rPr>
                                <m:t>𝑐h𝑜𝑖𝑐𝑒</m:t>
                              </m:r>
                              <m:r>
                                <a:rPr lang="en-US" altLang="zh-CN" sz="2000" i="1">
                                  <a:latin typeface="Cambria Math" panose="02040503050406030204" pitchFamily="18" charset="0"/>
                                </a:rPr>
                                <m:t>2=1</m:t>
                              </m:r>
                            </m:e>
                          </m:eqArr>
                        </m:sub>
                        <m:sup/>
                        <m:e>
                          <m:r>
                            <m:rPr>
                              <m:sty m:val="p"/>
                            </m:rPr>
                            <a:rPr lang="en-US" altLang="zh-CN" sz="2000">
                              <a:latin typeface="Cambria Math" panose="02040503050406030204" pitchFamily="18" charset="0"/>
                            </a:rPr>
                            <m:t>ln</m:t>
                          </m:r>
                          <m:r>
                            <a:rPr lang="en-US" altLang="zh-CN" sz="2000" i="1">
                              <a:latin typeface="Cambria Math" panose="02040503050406030204" pitchFamily="18" charset="0"/>
                            </a:rPr>
                            <m:t>[</m:t>
                          </m:r>
                          <m:r>
                            <a:rPr lang="el-GR" altLang="zh-CN" sz="2000" i="1">
                              <a:latin typeface="Cambria Math" panose="02040503050406030204" pitchFamily="18" charset="0"/>
                            </a:rPr>
                            <m:t>𝛷</m:t>
                          </m:r>
                          <m:r>
                            <a:rPr lang="en-US" altLang="zh-CN" sz="2000" i="1">
                              <a:latin typeface="Cambria Math" panose="02040503050406030204" pitchFamily="18" charset="0"/>
                            </a:rPr>
                            <m:t>(</m:t>
                          </m:r>
                          <m:f>
                            <m:fPr>
                              <m:ctrlPr>
                                <a:rPr lang="zh-CN" altLang="zh-CN" sz="2000" i="1">
                                  <a:latin typeface="Cambria Math" panose="02040503050406030204" pitchFamily="18" charset="0"/>
                                </a:rPr>
                              </m:ctrlPr>
                            </m:fPr>
                            <m:num>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𝑏</m:t>
                                  </m:r>
                                </m:e>
                                <m:sub>
                                  <m:r>
                                    <a:rPr lang="en-US" altLang="zh-CN" sz="2000" i="1">
                                      <a:latin typeface="Cambria Math" panose="02040503050406030204" pitchFamily="18" charset="0"/>
                                    </a:rPr>
                                    <m:t>1</m:t>
                                  </m:r>
                                </m:sub>
                              </m:sSub>
                              <m:r>
                                <a:rPr lang="en-US" altLang="zh-CN" sz="2000" i="1">
                                  <a:latin typeface="Cambria Math" panose="02040503050406030204" pitchFamily="18" charset="0"/>
                                </a:rPr>
                                <m:t>−</m:t>
                              </m:r>
                              <m:r>
                                <a:rPr lang="en-US" altLang="zh-CN" sz="2000" i="1">
                                  <a:latin typeface="Cambria Math" panose="02040503050406030204" pitchFamily="18" charset="0"/>
                                </a:rPr>
                                <m:t>𝑋</m:t>
                              </m:r>
                              <m:r>
                                <a:rPr lang="en-US" altLang="zh-CN" sz="2000" i="1">
                                  <a:latin typeface="Cambria Math" panose="02040503050406030204" pitchFamily="18" charset="0"/>
                                </a:rPr>
                                <m:t>𝛽</m:t>
                              </m:r>
                            </m:num>
                            <m:den>
                              <m:r>
                                <a:rPr lang="en-US" altLang="zh-CN" sz="2000" i="1">
                                  <a:latin typeface="Cambria Math" panose="02040503050406030204" pitchFamily="18" charset="0"/>
                                </a:rPr>
                                <m:t>𝜎</m:t>
                              </m:r>
                            </m:den>
                          </m:f>
                        </m:e>
                      </m:nary>
                      <m:r>
                        <m:rPr>
                          <m:nor/>
                        </m:rPr>
                        <a:rPr lang="en-US" altLang="zh-CN" sz="2000"/>
                        <m:t>)</m:t>
                      </m:r>
                      <m:r>
                        <m:rPr>
                          <m:nor/>
                        </m:rPr>
                        <a:rPr lang="en-US" altLang="zh-CN" sz="2000" i="1"/>
                        <m:t>−</m:t>
                      </m:r>
                      <m:r>
                        <a:rPr lang="el-GR" altLang="zh-CN" sz="2000" i="1">
                          <a:latin typeface="Cambria Math" panose="02040503050406030204" pitchFamily="18" charset="0"/>
                        </a:rPr>
                        <m:t>𝛷</m:t>
                      </m:r>
                      <m:r>
                        <a:rPr lang="en-US" altLang="zh-CN" sz="2000" i="1">
                          <a:latin typeface="Cambria Math" panose="02040503050406030204" pitchFamily="18" charset="0"/>
                        </a:rPr>
                        <m:t>(</m:t>
                      </m:r>
                      <m:f>
                        <m:fPr>
                          <m:ctrlPr>
                            <a:rPr lang="zh-CN" altLang="zh-CN" sz="2000" i="1">
                              <a:latin typeface="Cambria Math" panose="02040503050406030204" pitchFamily="18" charset="0"/>
                            </a:rPr>
                          </m:ctrlPr>
                        </m:fPr>
                        <m:num>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𝑏</m:t>
                              </m:r>
                            </m:e>
                            <m:sub>
                              <m:r>
                                <a:rPr lang="en-US" altLang="zh-CN" sz="2000" i="1">
                                  <a:latin typeface="Cambria Math" panose="02040503050406030204" pitchFamily="18" charset="0"/>
                                </a:rPr>
                                <m:t>2</m:t>
                              </m:r>
                            </m:sub>
                          </m:sSub>
                          <m:r>
                            <a:rPr lang="en-US" altLang="zh-CN" sz="2000" i="1">
                              <a:latin typeface="Cambria Math" panose="02040503050406030204" pitchFamily="18" charset="0"/>
                            </a:rPr>
                            <m:t>−</m:t>
                          </m:r>
                          <m:r>
                            <a:rPr lang="en-US" altLang="zh-CN" sz="2000" i="1">
                              <a:latin typeface="Cambria Math" panose="02040503050406030204" pitchFamily="18" charset="0"/>
                            </a:rPr>
                            <m:t>𝑋</m:t>
                          </m:r>
                          <m:r>
                            <a:rPr lang="en-US" altLang="zh-CN" sz="2000" i="1">
                              <a:latin typeface="Cambria Math" panose="02040503050406030204" pitchFamily="18" charset="0"/>
                            </a:rPr>
                            <m:t>𝛽</m:t>
                          </m:r>
                        </m:num>
                        <m:den>
                          <m:r>
                            <a:rPr lang="en-US" altLang="zh-CN" sz="2000" i="1">
                              <a:latin typeface="Cambria Math" panose="02040503050406030204" pitchFamily="18" charset="0"/>
                            </a:rPr>
                            <m:t>𝜎</m:t>
                          </m:r>
                        </m:den>
                      </m:f>
                      <m:r>
                        <m:rPr>
                          <m:nor/>
                        </m:rPr>
                        <a:rPr lang="en-US" altLang="zh-CN" sz="2000"/>
                        <m:t>)]</m:t>
                      </m:r>
                    </m:oMath>
                  </m:oMathPara>
                </a14:m>
                <a:endParaRPr lang="zh-CN" altLang="zh-CN" sz="2000" dirty="0"/>
              </a:p>
              <a:p>
                <a:pPr marL="0" indent="0">
                  <a:buNone/>
                </a:pPr>
                <a14:m>
                  <m:oMathPara xmlns:m="http://schemas.openxmlformats.org/officeDocument/2006/math">
                    <m:oMathParaPr>
                      <m:jc m:val="centerGroup"/>
                    </m:oMathParaPr>
                    <m:oMath xmlns:m="http://schemas.openxmlformats.org/officeDocument/2006/math">
                      <m:r>
                        <m:rPr>
                          <m:nor/>
                        </m:rPr>
                        <a:rPr lang="en-US" altLang="zh-CN" sz="2000"/>
                        <m:t>+</m:t>
                      </m:r>
                      <m:nary>
                        <m:naryPr>
                          <m:chr m:val="∑"/>
                          <m:supHide m:val="on"/>
                          <m:ctrlPr>
                            <a:rPr lang="zh-CN" altLang="zh-CN" sz="2000" i="1">
                              <a:latin typeface="Cambria Math" panose="02040503050406030204" pitchFamily="18" charset="0"/>
                            </a:rPr>
                          </m:ctrlPr>
                        </m:naryPr>
                        <m:sub>
                          <m:eqArr>
                            <m:eqArrPr>
                              <m:ctrlPr>
                                <a:rPr lang="zh-CN" altLang="zh-CN" sz="2000" i="1">
                                  <a:latin typeface="Cambria Math" panose="02040503050406030204" pitchFamily="18" charset="0"/>
                                </a:rPr>
                              </m:ctrlPr>
                            </m:eqArrPr>
                            <m:e>
                              <m:r>
                                <a:rPr lang="en-US" altLang="zh-CN" sz="2000" i="1">
                                  <a:latin typeface="Cambria Math" panose="02040503050406030204" pitchFamily="18" charset="0"/>
                                </a:rPr>
                                <m:t>𝑐h𝑜𝑖𝑐𝑒</m:t>
                              </m:r>
                              <m:r>
                                <a:rPr lang="en-US" altLang="zh-CN" sz="2000" i="1">
                                  <a:latin typeface="Cambria Math" panose="02040503050406030204" pitchFamily="18" charset="0"/>
                                </a:rPr>
                                <m:t>1=0</m:t>
                              </m:r>
                            </m:e>
                            <m:e>
                              <m:r>
                                <a:rPr lang="en-US" altLang="zh-CN" sz="2000" i="1">
                                  <a:latin typeface="Cambria Math" panose="02040503050406030204" pitchFamily="18" charset="0"/>
                                </a:rPr>
                                <m:t>𝑐h𝑜𝑖𝑐𝑒</m:t>
                              </m:r>
                              <m:r>
                                <a:rPr lang="en-US" altLang="zh-CN" sz="2000" i="1">
                                  <a:latin typeface="Cambria Math" panose="02040503050406030204" pitchFamily="18" charset="0"/>
                                </a:rPr>
                                <m:t>2=0</m:t>
                              </m:r>
                            </m:e>
                          </m:eqArr>
                        </m:sub>
                        <m:sup/>
                        <m:e>
                          <m:func>
                            <m:funcPr>
                              <m:ctrlPr>
                                <a:rPr lang="zh-CN" altLang="zh-CN" sz="2000" i="1">
                                  <a:latin typeface="Cambria Math" panose="02040503050406030204" pitchFamily="18" charset="0"/>
                                </a:rPr>
                              </m:ctrlPr>
                            </m:funcPr>
                            <m:fName>
                              <m:r>
                                <m:rPr>
                                  <m:sty m:val="p"/>
                                </m:rPr>
                                <a:rPr lang="en-US" altLang="zh-CN" sz="2000">
                                  <a:latin typeface="Cambria Math" panose="02040503050406030204" pitchFamily="18" charset="0"/>
                                </a:rPr>
                                <m:t>ln</m:t>
                              </m:r>
                            </m:fName>
                            <m:e>
                              <m:d>
                                <m:dPr>
                                  <m:begChr m:val="["/>
                                  <m:endChr m:val="]"/>
                                  <m:ctrlPr>
                                    <a:rPr lang="zh-CN" altLang="zh-CN" sz="2000" i="1">
                                      <a:latin typeface="Cambria Math" panose="02040503050406030204" pitchFamily="18" charset="0"/>
                                    </a:rPr>
                                  </m:ctrlPr>
                                </m:dPr>
                                <m:e>
                                  <m:r>
                                    <a:rPr lang="en-US" altLang="zh-CN" sz="2000" i="1">
                                      <a:latin typeface="Cambria Math" panose="02040503050406030204" pitchFamily="18" charset="0"/>
                                    </a:rPr>
                                    <m:t>1−</m:t>
                                  </m:r>
                                  <m:r>
                                    <a:rPr lang="el-GR" altLang="zh-CN" sz="2000" i="1">
                                      <a:latin typeface="Cambria Math" panose="02040503050406030204" pitchFamily="18" charset="0"/>
                                    </a:rPr>
                                    <m:t>𝛷</m:t>
                                  </m:r>
                                  <m:d>
                                    <m:dPr>
                                      <m:ctrlPr>
                                        <a:rPr lang="zh-CN" altLang="zh-CN" sz="2000" i="1">
                                          <a:latin typeface="Cambria Math" panose="02040503050406030204" pitchFamily="18" charset="0"/>
                                        </a:rPr>
                                      </m:ctrlPr>
                                    </m:dPr>
                                    <m:e>
                                      <m:f>
                                        <m:fPr>
                                          <m:ctrlPr>
                                            <a:rPr lang="zh-CN" altLang="zh-CN" sz="2000" i="1">
                                              <a:latin typeface="Cambria Math" panose="02040503050406030204" pitchFamily="18" charset="0"/>
                                            </a:rPr>
                                          </m:ctrlPr>
                                        </m:fPr>
                                        <m:num>
                                          <m:sSub>
                                            <m:sSubPr>
                                              <m:ctrlPr>
                                                <a:rPr lang="zh-CN" altLang="zh-CN" sz="2000" i="1">
                                                  <a:latin typeface="Cambria Math" panose="02040503050406030204" pitchFamily="18" charset="0"/>
                                                </a:rPr>
                                              </m:ctrlPr>
                                            </m:sSubPr>
                                            <m:e>
                                              <m:r>
                                                <a:rPr lang="en-US" altLang="zh-CN" sz="2000" i="1">
                                                  <a:latin typeface="Cambria Math" panose="02040503050406030204" pitchFamily="18" charset="0"/>
                                                </a:rPr>
                                                <m:t>𝑏</m:t>
                                              </m:r>
                                            </m:e>
                                            <m:sub>
                                              <m:r>
                                                <a:rPr lang="en-US" altLang="zh-CN" sz="2000" i="1">
                                                  <a:latin typeface="Cambria Math" panose="02040503050406030204" pitchFamily="18" charset="0"/>
                                                </a:rPr>
                                                <m:t>2</m:t>
                                              </m:r>
                                            </m:sub>
                                          </m:sSub>
                                          <m:r>
                                            <a:rPr lang="en-US" altLang="zh-CN" sz="2000" i="1">
                                              <a:latin typeface="Cambria Math" panose="02040503050406030204" pitchFamily="18" charset="0"/>
                                            </a:rPr>
                                            <m:t>−</m:t>
                                          </m:r>
                                          <m:r>
                                            <a:rPr lang="en-US" altLang="zh-CN" sz="2000" i="1">
                                              <a:latin typeface="Cambria Math" panose="02040503050406030204" pitchFamily="18" charset="0"/>
                                            </a:rPr>
                                            <m:t>𝑋</m:t>
                                          </m:r>
                                          <m:r>
                                            <a:rPr lang="en-US" altLang="zh-CN" sz="2000" i="1">
                                              <a:latin typeface="Cambria Math" panose="02040503050406030204" pitchFamily="18" charset="0"/>
                                            </a:rPr>
                                            <m:t>𝛽</m:t>
                                          </m:r>
                                        </m:num>
                                        <m:den>
                                          <m:r>
                                            <a:rPr lang="en-US" altLang="zh-CN" sz="2000" i="1">
                                              <a:latin typeface="Cambria Math" panose="02040503050406030204" pitchFamily="18" charset="0"/>
                                            </a:rPr>
                                            <m:t>𝜎</m:t>
                                          </m:r>
                                        </m:den>
                                      </m:f>
                                    </m:e>
                                  </m:d>
                                </m:e>
                              </m:d>
                            </m:e>
                          </m:func>
                        </m:e>
                      </m:nary>
                    </m:oMath>
                  </m:oMathPara>
                </a14:m>
                <a:endParaRPr lang="en-US" altLang="zh-CN" sz="2000" dirty="0"/>
              </a:p>
              <a:p>
                <a:pPr marL="457200" lvl="1" indent="0">
                  <a:lnSpc>
                    <a:spcPct val="150000"/>
                  </a:lnSpc>
                  <a:buNone/>
                </a:pPr>
                <a:endParaRPr lang="en-US" altLang="zh-CN" sz="2400" dirty="0"/>
              </a:p>
              <a:p>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a:blip r:embed="rId3"/>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14382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 </a:t>
            </a:r>
            <a:r>
              <a:rPr lang="en-US" altLang="zh-CN" sz="3200" dirty="0"/>
              <a:t>Anchoring </a:t>
            </a:r>
            <a:r>
              <a:rPr lang="en-US" altLang="zh-CN" sz="3200" dirty="0" smtClean="0"/>
              <a:t>effect </a:t>
            </a:r>
            <a:r>
              <a:rPr lang="en-US" altLang="zh-CN" sz="3200" dirty="0"/>
              <a:t>and starting-point bias </a:t>
            </a:r>
            <a:endParaRPr lang="zh-CN" altLang="en-US" sz="3200" dirty="0"/>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lstStyle/>
              <a:p>
                <a:pPr marL="0" indent="0">
                  <a:buNone/>
                </a:pPr>
                <a:r>
                  <a:rPr lang="en-US" altLang="zh-CN" sz="2400" dirty="0" smtClean="0"/>
                  <a:t> Anchoring </a:t>
                </a:r>
                <a:r>
                  <a:rPr lang="en-US" altLang="zh-CN" sz="2400" dirty="0"/>
                  <a:t>effect (</a:t>
                </a:r>
                <a:r>
                  <a:rPr lang="en-US" altLang="zh-CN" sz="2400" dirty="0" err="1"/>
                  <a:t>Herriges</a:t>
                </a:r>
                <a:r>
                  <a:rPr lang="en-US" altLang="zh-CN" sz="2400" dirty="0"/>
                  <a:t> and </a:t>
                </a:r>
                <a:r>
                  <a:rPr lang="en-US" altLang="zh-CN" sz="2400" dirty="0" err="1"/>
                  <a:t>Shogren</a:t>
                </a:r>
                <a:r>
                  <a:rPr lang="en-US" altLang="zh-CN" sz="2400" dirty="0"/>
                  <a:t>, </a:t>
                </a:r>
                <a:r>
                  <a:rPr lang="en-US" altLang="zh-CN" sz="2400" dirty="0" smtClean="0"/>
                  <a:t>1996)</a:t>
                </a:r>
              </a:p>
              <a:p>
                <a:pPr marL="0" indent="0">
                  <a:buNone/>
                </a:pPr>
                <a:r>
                  <a:rPr lang="en-US" altLang="zh-CN" sz="2400" dirty="0"/>
                  <a:t> </a:t>
                </a:r>
                <a:r>
                  <a:rPr lang="en-US" altLang="zh-CN" sz="2400" dirty="0" smtClean="0"/>
                  <a:t>    </a:t>
                </a:r>
              </a:p>
              <a:p>
                <a:pPr marL="0" indent="0">
                  <a:buNone/>
                </a:pPr>
                <a:endParaRPr lang="en-US" altLang="zh-CN" sz="2400" dirty="0"/>
              </a:p>
              <a:p>
                <a:pPr marL="0" indent="0">
                  <a:buNone/>
                </a:pPr>
                <a:r>
                  <a:rPr lang="en-US" altLang="zh-CN" sz="2400" dirty="0" smtClean="0"/>
                  <a:t>     </a:t>
                </a:r>
              </a:p>
              <a:p>
                <a:pPr marL="0" indent="0">
                  <a:buNone/>
                </a:pPr>
                <a:r>
                  <a:rPr lang="en-US" altLang="zh-CN" sz="2400" dirty="0" smtClean="0"/>
                  <a:t>Starting-point </a:t>
                </a:r>
                <a:r>
                  <a:rPr lang="en-US" altLang="zh-CN" sz="2400" dirty="0"/>
                  <a:t>bias (</a:t>
                </a:r>
                <a:r>
                  <a:rPr lang="en-US" altLang="zh-CN" sz="2400" dirty="0" err="1"/>
                  <a:t>Chien</a:t>
                </a:r>
                <a:r>
                  <a:rPr lang="en-US" altLang="zh-CN" sz="2400" dirty="0"/>
                  <a:t> et al., 2005</a:t>
                </a:r>
                <a:r>
                  <a:rPr lang="en-US" altLang="zh-CN" sz="2400" dirty="0" smtClean="0"/>
                  <a:t>)</a:t>
                </a:r>
              </a:p>
              <a:p>
                <a:pPr marL="0" indent="0">
                  <a:buNone/>
                </a:pPr>
                <a:r>
                  <a:rPr lang="en-US" altLang="zh-CN" sz="2400" dirty="0" smtClean="0"/>
                  <a:t>    </a:t>
                </a:r>
              </a:p>
              <a:p>
                <a:pPr marL="0" indent="0">
                  <a:buNone/>
                </a:pPr>
                <a:r>
                  <a:rPr lang="en-US" altLang="zh-CN" sz="2400" dirty="0"/>
                  <a:t> </a:t>
                </a:r>
                <a:r>
                  <a:rPr lang="en-US" altLang="zh-CN" sz="2400" dirty="0" smtClean="0"/>
                  <a:t>   </a:t>
                </a:r>
              </a:p>
              <a:p>
                <a:pPr marL="0" indent="0">
                  <a:buNone/>
                </a:pPr>
                <a:r>
                  <a:rPr lang="en-US" altLang="zh-CN" sz="2400" dirty="0" smtClean="0"/>
                  <a:t>Using the new </a:t>
                </a:r>
                <a14:m>
                  <m:oMath xmlns:m="http://schemas.openxmlformats.org/officeDocument/2006/math">
                    <m:sSub>
                      <m:sSubPr>
                        <m:ctrlPr>
                          <a:rPr lang="zh-CN" altLang="zh-CN" sz="2400" i="1">
                            <a:latin typeface="Cambria Math" panose="02040503050406030204" pitchFamily="18" charset="0"/>
                            <a:ea typeface="Cambria Math" panose="02040503050406030204" pitchFamily="18" charset="0"/>
                          </a:rPr>
                        </m:ctrlPr>
                      </m:sSubPr>
                      <m:e>
                        <m:r>
                          <a:rPr lang="en-US" altLang="zh-CN" sz="2400" i="1">
                            <a:latin typeface="Cambria Math" panose="02040503050406030204" pitchFamily="18" charset="0"/>
                          </a:rPr>
                          <m:t>𝑊</m:t>
                        </m:r>
                      </m:e>
                      <m:sub>
                        <m:r>
                          <a:rPr lang="en-US" altLang="zh-CN" sz="2400" i="1">
                            <a:latin typeface="Cambria Math" panose="02040503050406030204" pitchFamily="18" charset="0"/>
                          </a:rPr>
                          <m:t>2</m:t>
                        </m:r>
                      </m:sub>
                    </m:sSub>
                  </m:oMath>
                </a14:m>
                <a:r>
                  <a:rPr lang="en-US" altLang="zh-CN" sz="2400" dirty="0" smtClean="0"/>
                  <a:t> for the estimation in the log-likelihood function</a:t>
                </a:r>
              </a:p>
              <a:p>
                <a:pPr marL="0" indent="0">
                  <a:buNone/>
                </a:pPr>
                <a:endParaRPr lang="en-US" altLang="zh-CN" sz="2800" dirty="0" smtClean="0"/>
              </a:p>
              <a:p>
                <a:pPr marL="0" indent="0">
                  <a:buNone/>
                </a:pPr>
                <a:endParaRPr lang="en-US" altLang="zh-CN" sz="2800" dirty="0"/>
              </a:p>
              <a:p>
                <a:pPr marL="0" indent="0">
                  <a:buNone/>
                </a:pPr>
                <a:endParaRPr lang="en-US" altLang="zh-CN" sz="2800" dirty="0" smtClean="0"/>
              </a:p>
              <a:p>
                <a:pPr marL="0" indent="0">
                  <a:buNone/>
                </a:pPr>
                <a:r>
                  <a:rPr lang="en-US" altLang="zh-CN" sz="2800" dirty="0"/>
                  <a:t>	</a:t>
                </a:r>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a:blip r:embed="rId3"/>
                <a:stretch>
                  <a:fillRect l="-1111" t="-96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 name="矩形 6"/>
              <p:cNvSpPr/>
              <p:nvPr/>
            </p:nvSpPr>
            <p:spPr>
              <a:xfrm>
                <a:off x="2899651" y="3496340"/>
                <a:ext cx="3344698" cy="461665"/>
              </a:xfrm>
              <a:prstGeom prst="rect">
                <a:avLst/>
              </a:prstGeom>
            </p:spPr>
            <p:txBody>
              <a:bodyPr wrap="none">
                <a:spAutoFit/>
              </a:bodyPr>
              <a:lstStyle/>
              <a:p>
                <a14:m>
                  <m:oMath xmlns:m="http://schemas.openxmlformats.org/officeDocument/2006/math">
                    <m:sSub>
                      <m:sSubPr>
                        <m:ctrlPr>
                          <a:rPr lang="zh-CN" altLang="zh-CN" sz="2400" i="1">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400" i="1">
                            <a:latin typeface="Cambria Math" panose="02040503050406030204" pitchFamily="18" charset="0"/>
                            <a:cs typeface="Times New Roman" panose="02020603050405020304" pitchFamily="18" charset="0"/>
                          </a:rPr>
                          <m:t>𝑊</m:t>
                        </m:r>
                      </m:e>
                      <m:sub>
                        <m:r>
                          <a:rPr lang="en-US" altLang="zh-CN" sz="2400" i="1">
                            <a:latin typeface="Cambria Math" panose="02040503050406030204" pitchFamily="18" charset="0"/>
                            <a:cs typeface="Times New Roman" panose="02020603050405020304" pitchFamily="18" charset="0"/>
                          </a:rPr>
                          <m:t>2</m:t>
                        </m:r>
                      </m:sub>
                    </m:sSub>
                  </m:oMath>
                </a14:m>
                <a:r>
                  <a:rPr lang="en-US" altLang="zh-CN" sz="2400" dirty="0">
                    <a:latin typeface="Times New Roman" panose="02020603050405020304" pitchFamily="18" charset="0"/>
                  </a:rPr>
                  <a:t>= </a:t>
                </a:r>
                <a14:m>
                  <m:oMath xmlns:m="http://schemas.openxmlformats.org/officeDocument/2006/math">
                    <m:r>
                      <a:rPr lang="en-US" altLang="zh-CN" sz="2400" i="1">
                        <a:latin typeface="Cambria Math" panose="02040503050406030204" pitchFamily="18" charset="0"/>
                        <a:cs typeface="Times New Roman" panose="02020603050405020304" pitchFamily="18" charset="0"/>
                      </a:rPr>
                      <m:t>𝑋</m:t>
                    </m:r>
                    <m:r>
                      <a:rPr lang="en-US" altLang="zh-CN" sz="2400" i="1">
                        <a:latin typeface="Cambria Math" panose="02040503050406030204" pitchFamily="18" charset="0"/>
                        <a:cs typeface="Times New Roman" panose="02020603050405020304" pitchFamily="18" charset="0"/>
                      </a:rPr>
                      <m:t>𝛽</m:t>
                    </m:r>
                    <m:r>
                      <a:rPr lang="en-US" altLang="zh-CN" sz="2400" i="1">
                        <a:latin typeface="Cambria Math" panose="02040503050406030204" pitchFamily="18" charset="0"/>
                        <a:cs typeface="Times New Roman" panose="02020603050405020304" pitchFamily="18" charset="0"/>
                      </a:rPr>
                      <m:t>+</m:t>
                    </m:r>
                    <m:sSub>
                      <m:sSubPr>
                        <m:ctrlPr>
                          <a:rPr lang="zh-CN" altLang="zh-CN" sz="24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400" i="1">
                            <a:latin typeface="Cambria Math" panose="02040503050406030204" pitchFamily="18" charset="0"/>
                            <a:cs typeface="Times New Roman" panose="02020603050405020304" pitchFamily="18" charset="0"/>
                          </a:rPr>
                          <m:t>𝛿</m:t>
                        </m:r>
                      </m:e>
                      <m:sub>
                        <m:r>
                          <a:rPr lang="en-US" altLang="zh-CN" sz="2400" i="1">
                            <a:latin typeface="Cambria Math" panose="02040503050406030204" pitchFamily="18" charset="0"/>
                            <a:cs typeface="Times New Roman" panose="02020603050405020304" pitchFamily="18" charset="0"/>
                          </a:rPr>
                          <m:t>𝑖</m:t>
                        </m:r>
                      </m:sub>
                    </m:sSub>
                    <m:sSub>
                      <m:sSubPr>
                        <m:ctrlPr>
                          <a:rPr lang="zh-CN" altLang="zh-CN" sz="24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400" i="1">
                            <a:latin typeface="Cambria Math" panose="02040503050406030204" pitchFamily="18" charset="0"/>
                            <a:cs typeface="Times New Roman" panose="02020603050405020304" pitchFamily="18" charset="0"/>
                          </a:rPr>
                          <m:t>𝑆𝑇𝐴𝑅𝑇</m:t>
                        </m:r>
                      </m:e>
                      <m:sub>
                        <m:r>
                          <a:rPr lang="en-US" altLang="zh-CN" sz="2400" i="1">
                            <a:latin typeface="Cambria Math" panose="02040503050406030204" pitchFamily="18" charset="0"/>
                            <a:cs typeface="Times New Roman" panose="02020603050405020304" pitchFamily="18" charset="0"/>
                          </a:rPr>
                          <m:t>𝑖</m:t>
                        </m:r>
                      </m:sub>
                    </m:sSub>
                    <m:r>
                      <a:rPr lang="en-US" altLang="zh-CN" sz="2400" i="1">
                        <a:latin typeface="Cambria Math" panose="02040503050406030204" pitchFamily="18" charset="0"/>
                        <a:cs typeface="Times New Roman" panose="02020603050405020304" pitchFamily="18" charset="0"/>
                      </a:rPr>
                      <m:t>+</m:t>
                    </m:r>
                    <m:r>
                      <a:rPr lang="en-US" altLang="zh-CN" sz="2400" i="1">
                        <a:latin typeface="Cambria Math" panose="02040503050406030204" pitchFamily="18" charset="0"/>
                        <a:cs typeface="Times New Roman" panose="02020603050405020304" pitchFamily="18" charset="0"/>
                      </a:rPr>
                      <m:t>𝜀</m:t>
                    </m:r>
                  </m:oMath>
                </a14:m>
                <a:endParaRPr lang="zh-CN" altLang="en-US" sz="2400" dirty="0"/>
              </a:p>
            </p:txBody>
          </p:sp>
        </mc:Choice>
        <mc:Fallback xmlns="">
          <p:sp>
            <p:nvSpPr>
              <p:cNvPr id="7" name="矩形 6"/>
              <p:cNvSpPr>
                <a:spLocks noRot="1" noChangeAspect="1" noMove="1" noResize="1" noEditPoints="1" noAdjustHandles="1" noChangeArrowheads="1" noChangeShapeType="1" noTextEdit="1"/>
              </p:cNvSpPr>
              <p:nvPr/>
            </p:nvSpPr>
            <p:spPr>
              <a:xfrm>
                <a:off x="2899651" y="3496340"/>
                <a:ext cx="3344698" cy="461665"/>
              </a:xfrm>
              <a:prstGeom prst="rect">
                <a:avLst/>
              </a:prstGeom>
              <a:blipFill>
                <a:blip r:embed="rId4"/>
                <a:stretch>
                  <a:fillRect l="-547" t="-12000" b="-29333"/>
                </a:stretch>
              </a:blipFill>
            </p:spPr>
            <p:txBody>
              <a:bodyPr/>
              <a:lstStyle/>
              <a:p>
                <a:r>
                  <a:rPr lang="zh-CN" altLang="en-US">
                    <a:noFill/>
                  </a:rPr>
                  <a:t> </a:t>
                </a:r>
              </a:p>
            </p:txBody>
          </p:sp>
        </mc:Fallback>
      </mc:AlternateContent>
      <p:pic>
        <p:nvPicPr>
          <p:cNvPr id="8" name="图片 7"/>
          <p:cNvPicPr>
            <a:picLocks noChangeAspect="1"/>
          </p:cNvPicPr>
          <p:nvPr/>
        </p:nvPicPr>
        <p:blipFill>
          <a:blip r:embed="rId5"/>
          <a:stretch>
            <a:fillRect/>
          </a:stretch>
        </p:blipFill>
        <p:spPr>
          <a:xfrm>
            <a:off x="3048000" y="1955660"/>
            <a:ext cx="2950720" cy="298730"/>
          </a:xfrm>
          <a:prstGeom prst="rect">
            <a:avLst/>
          </a:prstGeom>
        </p:spPr>
      </p:pic>
      <p:cxnSp>
        <p:nvCxnSpPr>
          <p:cNvPr id="5" name="直接连接符 4"/>
          <p:cNvCxnSpPr/>
          <p:nvPr/>
        </p:nvCxnSpPr>
        <p:spPr>
          <a:xfrm>
            <a:off x="4572000" y="1958537"/>
            <a:ext cx="0" cy="29873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8668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8313" y="115888"/>
            <a:ext cx="7837487" cy="720725"/>
          </a:xfrm>
        </p:spPr>
        <p:txBody>
          <a:bodyPr/>
          <a:lstStyle/>
          <a:p>
            <a:r>
              <a:rPr lang="en-US" altLang="zh-CN" sz="3200" dirty="0" smtClean="0"/>
              <a:t>Question design of double-bounded CVM</a:t>
            </a:r>
            <a:endParaRPr lang="zh-CN" altLang="en-US" sz="3200" dirty="0"/>
          </a:p>
        </p:txBody>
      </p:sp>
      <p:graphicFrame>
        <p:nvGraphicFramePr>
          <p:cNvPr id="5" name="图表 5"/>
          <p:cNvGraphicFramePr/>
          <p:nvPr>
            <p:extLst>
              <p:ext uri="{D42A27DB-BD31-4B8C-83A1-F6EECF244321}">
                <p14:modId xmlns:p14="http://schemas.microsoft.com/office/powerpoint/2010/main" val="2229495045"/>
              </p:ext>
            </p:extLst>
          </p:nvPr>
        </p:nvGraphicFramePr>
        <p:xfrm>
          <a:off x="196056" y="1066800"/>
          <a:ext cx="8382000" cy="4038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文本框 2"/>
          <p:cNvSpPr txBox="1"/>
          <p:nvPr/>
        </p:nvSpPr>
        <p:spPr>
          <a:xfrm>
            <a:off x="417443" y="5181600"/>
            <a:ext cx="8197056" cy="1569660"/>
          </a:xfrm>
          <a:prstGeom prst="rect">
            <a:avLst/>
          </a:prstGeom>
          <a:noFill/>
        </p:spPr>
        <p:txBody>
          <a:bodyPr wrap="square" rtlCol="0">
            <a:spAutoFit/>
          </a:bodyPr>
          <a:lstStyle/>
          <a:p>
            <a:r>
              <a:rPr lang="en-US" altLang="zh-CN" sz="2400" dirty="0" smtClean="0">
                <a:latin typeface="Times New Roman" panose="02020603050405020304" pitchFamily="18" charset="0"/>
                <a:cs typeface="Times New Roman" panose="02020603050405020304" pitchFamily="18" charset="0"/>
              </a:rPr>
              <a:t>Based on the preliminary research, we set the beginning bid price set as {4, 6, 8, 10, 12, 14, 16 and 18 cents/</a:t>
            </a:r>
            <a:r>
              <a:rPr lang="en-US" altLang="zh-CN" sz="2400" dirty="0" err="1" smtClean="0">
                <a:latin typeface="Times New Roman" panose="02020603050405020304" pitchFamily="18" charset="0"/>
                <a:cs typeface="Times New Roman" panose="02020603050405020304" pitchFamily="18" charset="0"/>
              </a:rPr>
              <a:t>kw.h</a:t>
            </a:r>
            <a:r>
              <a:rPr lang="en-US" altLang="zh-CN" sz="2400" dirty="0" smtClean="0">
                <a:latin typeface="Times New Roman" panose="02020603050405020304" pitchFamily="18" charset="0"/>
                <a:cs typeface="Times New Roman" panose="02020603050405020304" pitchFamily="18" charset="0"/>
              </a:rPr>
              <a:t>} and randomly assign them to respondents. </a:t>
            </a:r>
          </a:p>
          <a:p>
            <a:r>
              <a:rPr lang="en-US" altLang="zh-CN" sz="2400" dirty="0" smtClean="0">
                <a:latin typeface="Times New Roman" panose="02020603050405020304" pitchFamily="18" charset="0"/>
                <a:cs typeface="Times New Roman" panose="02020603050405020304" pitchFamily="18" charset="0"/>
              </a:rPr>
              <a:t>Totally there are 2751 effective respondents.</a:t>
            </a:r>
            <a:endParaRPr lang="zh-CN" alt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451746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Summary Statistic</a:t>
            </a:r>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2028857567"/>
              </p:ext>
            </p:extLst>
          </p:nvPr>
        </p:nvGraphicFramePr>
        <p:xfrm>
          <a:off x="228600" y="990600"/>
          <a:ext cx="8534401" cy="5569224"/>
        </p:xfrm>
        <a:graphic>
          <a:graphicData uri="http://schemas.openxmlformats.org/drawingml/2006/table">
            <a:tbl>
              <a:tblPr firstRow="1" firstCol="1" bandRow="1"/>
              <a:tblGrid>
                <a:gridCol w="2441576">
                  <a:extLst>
                    <a:ext uri="{9D8B030D-6E8A-4147-A177-3AD203B41FA5}">
                      <a16:colId xmlns:a16="http://schemas.microsoft.com/office/drawing/2014/main" val="2850174210"/>
                    </a:ext>
                  </a:extLst>
                </a:gridCol>
                <a:gridCol w="2032249">
                  <a:extLst>
                    <a:ext uri="{9D8B030D-6E8A-4147-A177-3AD203B41FA5}">
                      <a16:colId xmlns:a16="http://schemas.microsoft.com/office/drawing/2014/main" val="1394673859"/>
                    </a:ext>
                  </a:extLst>
                </a:gridCol>
                <a:gridCol w="2029634">
                  <a:extLst>
                    <a:ext uri="{9D8B030D-6E8A-4147-A177-3AD203B41FA5}">
                      <a16:colId xmlns:a16="http://schemas.microsoft.com/office/drawing/2014/main" val="2109931286"/>
                    </a:ext>
                  </a:extLst>
                </a:gridCol>
                <a:gridCol w="2030942">
                  <a:extLst>
                    <a:ext uri="{9D8B030D-6E8A-4147-A177-3AD203B41FA5}">
                      <a16:colId xmlns:a16="http://schemas.microsoft.com/office/drawing/2014/main" val="2276577813"/>
                    </a:ext>
                  </a:extLst>
                </a:gridCol>
              </a:tblGrid>
              <a:tr h="457200">
                <a:tc>
                  <a:txBody>
                    <a:bodyPr/>
                    <a:lstStyle/>
                    <a:p>
                      <a:pPr algn="l">
                        <a:lnSpc>
                          <a:spcPts val="1200"/>
                        </a:lnSpc>
                        <a:spcAft>
                          <a:spcPts val="0"/>
                        </a:spcAft>
                      </a:pPr>
                      <a:r>
                        <a:rPr lang="zh-CN" sz="2000" b="0" kern="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　</a:t>
                      </a:r>
                      <a:endParaRPr lang="zh-CN" sz="20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200"/>
                        </a:lnSpc>
                        <a:spcAft>
                          <a:spcPts val="0"/>
                        </a:spcAft>
                      </a:pPr>
                      <a:r>
                        <a:rPr lang="en-US" altLang="zh-CN" sz="2000" b="0" kern="0" dirty="0" smtClean="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Sample</a:t>
                      </a:r>
                      <a:endParaRPr lang="zh-CN" sz="20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200"/>
                        </a:lnSpc>
                        <a:spcAft>
                          <a:spcPts val="0"/>
                        </a:spcAft>
                      </a:pPr>
                      <a:r>
                        <a:rPr lang="en-US" sz="2000" b="0" kern="0" dirty="0" err="1" smtClean="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Pudong</a:t>
                      </a:r>
                      <a:endParaRPr lang="zh-CN" sz="20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200"/>
                        </a:lnSpc>
                        <a:spcAft>
                          <a:spcPts val="0"/>
                        </a:spcAft>
                      </a:pPr>
                      <a:r>
                        <a:rPr lang="en-US" altLang="zh-CN" sz="2000" b="0" kern="0" dirty="0" smtClean="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Shanghai</a:t>
                      </a:r>
                      <a:endParaRPr lang="zh-CN" sz="20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61404885"/>
                  </a:ext>
                </a:extLst>
              </a:tr>
              <a:tr h="426002">
                <a:tc>
                  <a:txBody>
                    <a:bodyPr/>
                    <a:lstStyle/>
                    <a:p>
                      <a:pPr algn="l">
                        <a:lnSpc>
                          <a:spcPts val="1200"/>
                        </a:lnSpc>
                        <a:spcAft>
                          <a:spcPts val="0"/>
                        </a:spcAft>
                      </a:pPr>
                      <a:r>
                        <a:rPr lang="en-US" altLang="zh-CN" sz="2000" b="0" kern="0" dirty="0" smtClean="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Gender</a:t>
                      </a:r>
                      <a:endParaRPr lang="zh-CN" sz="20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a:lnSpc>
                          <a:spcPts val="1200"/>
                        </a:lnSpc>
                        <a:spcAft>
                          <a:spcPts val="0"/>
                        </a:spcAft>
                      </a:pPr>
                      <a:r>
                        <a:rPr lang="en-US" sz="2000" b="0" kern="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46.55%</a:t>
                      </a:r>
                      <a:endParaRPr lang="zh-CN" sz="20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a:lnSpc>
                          <a:spcPts val="1200"/>
                        </a:lnSpc>
                        <a:spcAft>
                          <a:spcPts val="0"/>
                        </a:spcAft>
                      </a:pPr>
                      <a:r>
                        <a:rPr lang="en-US" sz="2000" b="0" kern="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51.66%</a:t>
                      </a:r>
                      <a:endParaRPr lang="zh-CN" sz="20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a:lnSpc>
                          <a:spcPts val="1200"/>
                        </a:lnSpc>
                        <a:spcAft>
                          <a:spcPts val="0"/>
                        </a:spcAft>
                      </a:pPr>
                      <a:r>
                        <a:rPr lang="en-US" sz="2000" b="0" kern="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49.62%</a:t>
                      </a:r>
                      <a:endParaRPr lang="zh-CN" sz="2000" b="0" kern="10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1689476189"/>
                  </a:ext>
                </a:extLst>
              </a:tr>
              <a:tr h="426002">
                <a:tc>
                  <a:txBody>
                    <a:bodyPr/>
                    <a:lstStyle/>
                    <a:p>
                      <a:pPr algn="l">
                        <a:lnSpc>
                          <a:spcPts val="1200"/>
                        </a:lnSpc>
                        <a:spcAft>
                          <a:spcPts val="0"/>
                        </a:spcAft>
                      </a:pPr>
                      <a:r>
                        <a:rPr lang="en-US" altLang="zh-CN" sz="2000" b="0" kern="0" dirty="0" smtClean="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Age</a:t>
                      </a:r>
                      <a:endParaRPr lang="zh-CN" sz="20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lnSpc>
                          <a:spcPts val="1200"/>
                        </a:lnSpc>
                        <a:spcAft>
                          <a:spcPts val="0"/>
                        </a:spcAft>
                      </a:pPr>
                      <a:r>
                        <a:rPr lang="en-US" sz="2000" b="0" kern="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47.63</a:t>
                      </a:r>
                      <a:endParaRPr lang="zh-CN" sz="20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lnSpc>
                          <a:spcPts val="1200"/>
                        </a:lnSpc>
                        <a:spcAft>
                          <a:spcPts val="0"/>
                        </a:spcAft>
                      </a:pPr>
                      <a:r>
                        <a:rPr lang="en-US" sz="2000" b="0" kern="0" dirty="0" smtClean="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46.54</a:t>
                      </a:r>
                      <a:endParaRPr lang="zh-CN" sz="20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lnSpc>
                          <a:spcPts val="1200"/>
                        </a:lnSpc>
                        <a:spcAft>
                          <a:spcPts val="0"/>
                        </a:spcAft>
                      </a:pPr>
                      <a:r>
                        <a:rPr lang="en-US" sz="2000" b="0" kern="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47.62</a:t>
                      </a:r>
                      <a:endParaRPr lang="zh-CN" sz="20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2563959112"/>
                  </a:ext>
                </a:extLst>
              </a:tr>
              <a:tr h="426002">
                <a:tc>
                  <a:txBody>
                    <a:bodyPr/>
                    <a:lstStyle/>
                    <a:p>
                      <a:pPr algn="l">
                        <a:lnSpc>
                          <a:spcPts val="1200"/>
                        </a:lnSpc>
                        <a:spcAft>
                          <a:spcPts val="0"/>
                        </a:spcAft>
                      </a:pPr>
                      <a:r>
                        <a:rPr lang="en-US" altLang="zh-CN" sz="2000" b="0" kern="100" dirty="0" smtClean="0">
                          <a:effectLst/>
                          <a:latin typeface="Times New Roman" panose="02020603050405020304" pitchFamily="18" charset="0"/>
                          <a:ea typeface="等线" panose="02010600030101010101" pitchFamily="2" charset="-122"/>
                          <a:cs typeface="Times New Roman" panose="02020603050405020304" pitchFamily="18" charset="0"/>
                        </a:rPr>
                        <a:t>Education level</a:t>
                      </a:r>
                      <a:endParaRPr lang="zh-CN" sz="20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endParaRPr lang="zh-CN" sz="20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endParaRPr lang="zh-CN" sz="20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endParaRPr lang="zh-CN" sz="20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3762893929"/>
                  </a:ext>
                </a:extLst>
              </a:tr>
              <a:tr h="426002">
                <a:tc>
                  <a:txBody>
                    <a:bodyPr/>
                    <a:lstStyle/>
                    <a:p>
                      <a:pPr algn="r" fontAlgn="ctr"/>
                      <a:r>
                        <a:rPr lang="en-US" sz="2000" b="0" u="none" strike="noStrike" dirty="0">
                          <a:effectLst/>
                          <a:latin typeface="Times New Roman" panose="02020603050405020304" pitchFamily="18" charset="0"/>
                          <a:cs typeface="Times New Roman" panose="02020603050405020304" pitchFamily="18" charset="0"/>
                        </a:rPr>
                        <a:t>junior school</a:t>
                      </a:r>
                      <a:endParaRPr lang="en-US" sz="2000" b="0" i="0" u="none" strike="noStrike"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7620" marR="7620" marT="7620" marB="0" anchor="ctr">
                    <a:lnL>
                      <a:noFill/>
                    </a:lnL>
                    <a:lnR>
                      <a:noFill/>
                    </a:lnR>
                    <a:lnT>
                      <a:noFill/>
                    </a:lnT>
                    <a:lnB>
                      <a:noFill/>
                    </a:lnB>
                  </a:tcPr>
                </a:tc>
                <a:tc>
                  <a:txBody>
                    <a:bodyPr/>
                    <a:lstStyle/>
                    <a:p>
                      <a:pPr algn="ctr">
                        <a:lnSpc>
                          <a:spcPts val="1200"/>
                        </a:lnSpc>
                        <a:spcAft>
                          <a:spcPts val="0"/>
                        </a:spcAft>
                      </a:pPr>
                      <a:r>
                        <a:rPr lang="en-US" sz="2000" b="0" kern="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36.33%</a:t>
                      </a:r>
                      <a:endParaRPr lang="zh-CN" sz="20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lnSpc>
                          <a:spcPts val="1200"/>
                        </a:lnSpc>
                        <a:spcAft>
                          <a:spcPts val="0"/>
                        </a:spcAft>
                      </a:pPr>
                      <a:r>
                        <a:rPr lang="en-US" sz="2000" b="0" kern="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54.51%</a:t>
                      </a:r>
                      <a:endParaRPr lang="zh-CN" sz="20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lnSpc>
                          <a:spcPts val="1200"/>
                        </a:lnSpc>
                        <a:spcAft>
                          <a:spcPts val="0"/>
                        </a:spcAft>
                      </a:pPr>
                      <a:r>
                        <a:rPr lang="en-US" sz="2000" b="0" kern="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35.60%</a:t>
                      </a:r>
                      <a:endParaRPr lang="zh-CN" sz="20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3970306352"/>
                  </a:ext>
                </a:extLst>
              </a:tr>
              <a:tr h="426002">
                <a:tc>
                  <a:txBody>
                    <a:bodyPr/>
                    <a:lstStyle/>
                    <a:p>
                      <a:pPr algn="r" fontAlgn="ctr"/>
                      <a:r>
                        <a:rPr lang="en-US" sz="2000" b="0" u="none" strike="noStrike" dirty="0">
                          <a:effectLst/>
                          <a:latin typeface="Times New Roman" panose="02020603050405020304" pitchFamily="18" charset="0"/>
                          <a:cs typeface="Times New Roman" panose="02020603050405020304" pitchFamily="18" charset="0"/>
                        </a:rPr>
                        <a:t>high school</a:t>
                      </a:r>
                      <a:endParaRPr lang="en-US" sz="2000" b="0" i="0" u="none" strike="noStrike"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7620" marR="7620" marT="7620" marB="0" anchor="ctr">
                    <a:lnL>
                      <a:noFill/>
                    </a:lnL>
                    <a:lnR>
                      <a:noFill/>
                    </a:lnR>
                    <a:lnT>
                      <a:noFill/>
                    </a:lnT>
                    <a:lnB>
                      <a:noFill/>
                    </a:lnB>
                  </a:tcPr>
                </a:tc>
                <a:tc>
                  <a:txBody>
                    <a:bodyPr/>
                    <a:lstStyle/>
                    <a:p>
                      <a:pPr algn="ctr">
                        <a:lnSpc>
                          <a:spcPts val="1200"/>
                        </a:lnSpc>
                        <a:spcAft>
                          <a:spcPts val="0"/>
                        </a:spcAft>
                      </a:pPr>
                      <a:r>
                        <a:rPr lang="en-US" sz="2000" b="0" kern="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19.71%</a:t>
                      </a:r>
                      <a:endParaRPr lang="zh-CN" sz="20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lnSpc>
                          <a:spcPts val="1200"/>
                        </a:lnSpc>
                        <a:spcAft>
                          <a:spcPts val="0"/>
                        </a:spcAft>
                      </a:pPr>
                      <a:r>
                        <a:rPr lang="en-US" sz="2000" b="0" kern="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19.01%</a:t>
                      </a:r>
                      <a:endParaRPr lang="zh-CN" sz="20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lnSpc>
                          <a:spcPts val="1200"/>
                        </a:lnSpc>
                        <a:spcAft>
                          <a:spcPts val="0"/>
                        </a:spcAft>
                      </a:pPr>
                      <a:r>
                        <a:rPr lang="en-US" sz="2000" b="0" kern="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24.00%</a:t>
                      </a:r>
                      <a:endParaRPr lang="zh-CN" sz="2000" b="0" kern="10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3225117920"/>
                  </a:ext>
                </a:extLst>
              </a:tr>
              <a:tr h="426002">
                <a:tc>
                  <a:txBody>
                    <a:bodyPr/>
                    <a:lstStyle/>
                    <a:p>
                      <a:pPr algn="r" fontAlgn="ctr"/>
                      <a:r>
                        <a:rPr lang="en-US" altLang="zh-CN" sz="2000" b="0" u="none" strike="noStrike" dirty="0" smtClean="0">
                          <a:effectLst/>
                          <a:latin typeface="Times New Roman" panose="02020603050405020304" pitchFamily="18" charset="0"/>
                          <a:cs typeface="Times New Roman" panose="02020603050405020304" pitchFamily="18" charset="0"/>
                        </a:rPr>
                        <a:t>community</a:t>
                      </a:r>
                      <a:r>
                        <a:rPr lang="en-US" sz="2000" b="0" u="none" strike="noStrike" dirty="0" smtClean="0">
                          <a:effectLst/>
                          <a:latin typeface="Times New Roman" panose="02020603050405020304" pitchFamily="18" charset="0"/>
                          <a:cs typeface="Times New Roman" panose="02020603050405020304" pitchFamily="18" charset="0"/>
                        </a:rPr>
                        <a:t> </a:t>
                      </a:r>
                      <a:r>
                        <a:rPr lang="en-US" sz="2000" b="0" u="none" strike="noStrike" dirty="0">
                          <a:effectLst/>
                          <a:latin typeface="Times New Roman" panose="02020603050405020304" pitchFamily="18" charset="0"/>
                          <a:cs typeface="Times New Roman" panose="02020603050405020304" pitchFamily="18" charset="0"/>
                        </a:rPr>
                        <a:t>college</a:t>
                      </a:r>
                      <a:endParaRPr lang="en-US" sz="2000" b="0" i="0" u="none" strike="noStrike"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7620" marR="7620" marT="7620" marB="0" anchor="ctr">
                    <a:lnL>
                      <a:noFill/>
                    </a:lnL>
                    <a:lnR>
                      <a:noFill/>
                    </a:lnR>
                    <a:lnT>
                      <a:noFill/>
                    </a:lnT>
                    <a:lnB>
                      <a:noFill/>
                    </a:lnB>
                  </a:tcPr>
                </a:tc>
                <a:tc>
                  <a:txBody>
                    <a:bodyPr/>
                    <a:lstStyle/>
                    <a:p>
                      <a:pPr algn="ctr">
                        <a:lnSpc>
                          <a:spcPts val="1200"/>
                        </a:lnSpc>
                        <a:spcAft>
                          <a:spcPts val="0"/>
                        </a:spcAft>
                      </a:pPr>
                      <a:r>
                        <a:rPr lang="en-US" sz="2000" b="0" kern="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12.94%</a:t>
                      </a:r>
                      <a:endParaRPr lang="zh-CN" sz="20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lnSpc>
                          <a:spcPts val="1200"/>
                        </a:lnSpc>
                        <a:spcAft>
                          <a:spcPts val="0"/>
                        </a:spcAft>
                      </a:pPr>
                      <a:r>
                        <a:rPr lang="en-US" sz="2000" b="0" kern="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9.44%</a:t>
                      </a:r>
                      <a:endParaRPr lang="zh-CN" sz="20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lnSpc>
                          <a:spcPts val="1200"/>
                        </a:lnSpc>
                        <a:spcAft>
                          <a:spcPts val="0"/>
                        </a:spcAft>
                      </a:pPr>
                      <a:r>
                        <a:rPr lang="en-US" sz="2000" b="0" kern="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18.10%</a:t>
                      </a:r>
                      <a:endParaRPr lang="zh-CN" sz="20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4288311826"/>
                  </a:ext>
                </a:extLst>
              </a:tr>
              <a:tr h="426002">
                <a:tc>
                  <a:txBody>
                    <a:bodyPr/>
                    <a:lstStyle/>
                    <a:p>
                      <a:pPr algn="r" fontAlgn="ctr"/>
                      <a:r>
                        <a:rPr lang="en-US" sz="2000" b="0" u="none" strike="noStrike" dirty="0">
                          <a:effectLst/>
                          <a:latin typeface="Times New Roman" panose="02020603050405020304" pitchFamily="18" charset="0"/>
                          <a:cs typeface="Times New Roman" panose="02020603050405020304" pitchFamily="18" charset="0"/>
                        </a:rPr>
                        <a:t>university</a:t>
                      </a:r>
                      <a:endParaRPr lang="en-US" sz="2000" b="0" i="0" u="none" strike="noStrike"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7620" marR="7620" marT="7620" marB="0" anchor="ctr">
                    <a:lnL>
                      <a:noFill/>
                    </a:lnL>
                    <a:lnR>
                      <a:noFill/>
                    </a:lnR>
                    <a:lnT>
                      <a:noFill/>
                    </a:lnT>
                    <a:lnB>
                      <a:noFill/>
                    </a:lnB>
                  </a:tcPr>
                </a:tc>
                <a:tc>
                  <a:txBody>
                    <a:bodyPr/>
                    <a:lstStyle/>
                    <a:p>
                      <a:pPr algn="ctr">
                        <a:lnSpc>
                          <a:spcPts val="1200"/>
                        </a:lnSpc>
                        <a:spcAft>
                          <a:spcPts val="0"/>
                        </a:spcAft>
                      </a:pPr>
                      <a:r>
                        <a:rPr lang="en-US" sz="2000" b="0" kern="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23.70%</a:t>
                      </a:r>
                      <a:endParaRPr lang="zh-CN" sz="2000" b="0" kern="10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lnSpc>
                          <a:spcPts val="1200"/>
                        </a:lnSpc>
                        <a:spcAft>
                          <a:spcPts val="0"/>
                        </a:spcAft>
                      </a:pPr>
                      <a:r>
                        <a:rPr lang="en-US" sz="2000" b="0" kern="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10.36%</a:t>
                      </a:r>
                      <a:endParaRPr lang="zh-CN" sz="20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rowSpan="2">
                  <a:txBody>
                    <a:bodyPr/>
                    <a:lstStyle/>
                    <a:p>
                      <a:pPr algn="ctr">
                        <a:lnSpc>
                          <a:spcPts val="1200"/>
                        </a:lnSpc>
                        <a:spcAft>
                          <a:spcPts val="0"/>
                        </a:spcAft>
                      </a:pPr>
                      <a:r>
                        <a:rPr lang="en-US" sz="2000" b="0" kern="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22.30%</a:t>
                      </a:r>
                      <a:endParaRPr lang="zh-CN" sz="20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1475239628"/>
                  </a:ext>
                </a:extLst>
              </a:tr>
              <a:tr h="426002">
                <a:tc>
                  <a:txBody>
                    <a:bodyPr/>
                    <a:lstStyle/>
                    <a:p>
                      <a:pPr algn="r" fontAlgn="ctr"/>
                      <a:r>
                        <a:rPr lang="en-US" sz="2000" b="0" u="none" strike="noStrike" dirty="0">
                          <a:effectLst/>
                          <a:latin typeface="Times New Roman" panose="02020603050405020304" pitchFamily="18" charset="0"/>
                          <a:cs typeface="Times New Roman" panose="02020603050405020304" pitchFamily="18" charset="0"/>
                        </a:rPr>
                        <a:t>graduate</a:t>
                      </a:r>
                      <a:endParaRPr lang="en-US" sz="2000" b="0" i="0" u="none" strike="noStrike"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7620" marR="7620" marT="7620" marB="0" anchor="ctr">
                    <a:lnL>
                      <a:noFill/>
                    </a:lnL>
                    <a:lnR>
                      <a:noFill/>
                    </a:lnR>
                    <a:lnT>
                      <a:noFill/>
                    </a:lnT>
                    <a:lnB>
                      <a:noFill/>
                    </a:lnB>
                  </a:tcPr>
                </a:tc>
                <a:tc>
                  <a:txBody>
                    <a:bodyPr/>
                    <a:lstStyle/>
                    <a:p>
                      <a:pPr algn="ctr">
                        <a:lnSpc>
                          <a:spcPts val="1200"/>
                        </a:lnSpc>
                        <a:spcAft>
                          <a:spcPts val="0"/>
                        </a:spcAft>
                      </a:pPr>
                      <a:r>
                        <a:rPr lang="en-US" sz="2000" b="0" kern="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7.33%</a:t>
                      </a:r>
                      <a:endParaRPr lang="zh-CN" sz="2000" b="0" kern="10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lnSpc>
                          <a:spcPts val="1200"/>
                        </a:lnSpc>
                        <a:spcAft>
                          <a:spcPts val="0"/>
                        </a:spcAft>
                      </a:pPr>
                      <a:r>
                        <a:rPr lang="en-US" sz="2000" b="0" kern="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2.09%</a:t>
                      </a:r>
                      <a:endParaRPr lang="zh-CN" sz="20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vMerge="1">
                  <a:txBody>
                    <a:bodyPr/>
                    <a:lstStyle/>
                    <a:p>
                      <a:endParaRPr lang="zh-CN" altLang="en-US"/>
                    </a:p>
                  </a:txBody>
                  <a:tcPr/>
                </a:tc>
                <a:extLst>
                  <a:ext uri="{0D108BD9-81ED-4DB2-BD59-A6C34878D82A}">
                    <a16:rowId xmlns:a16="http://schemas.microsoft.com/office/drawing/2014/main" val="1655008774"/>
                  </a:ext>
                </a:extLst>
              </a:tr>
              <a:tr h="426002">
                <a:tc>
                  <a:txBody>
                    <a:bodyPr/>
                    <a:lstStyle/>
                    <a:p>
                      <a:pPr algn="l">
                        <a:lnSpc>
                          <a:spcPts val="1200"/>
                        </a:lnSpc>
                        <a:spcAft>
                          <a:spcPts val="0"/>
                        </a:spcAft>
                      </a:pPr>
                      <a:r>
                        <a:rPr lang="en-US" altLang="zh-CN" sz="2000" b="0" kern="0" dirty="0" smtClean="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Unemployment</a:t>
                      </a:r>
                      <a:endParaRPr lang="zh-CN" sz="20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lnSpc>
                          <a:spcPts val="1200"/>
                        </a:lnSpc>
                        <a:spcAft>
                          <a:spcPts val="0"/>
                        </a:spcAft>
                      </a:pPr>
                      <a:r>
                        <a:rPr lang="en-US" sz="2000" b="0" kern="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10.99%</a:t>
                      </a:r>
                      <a:endParaRPr lang="zh-CN" sz="20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endParaRPr lang="zh-CN" sz="20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endParaRPr lang="zh-CN" sz="20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395264927"/>
                  </a:ext>
                </a:extLst>
              </a:tr>
              <a:tr h="426002">
                <a:tc>
                  <a:txBody>
                    <a:bodyPr/>
                    <a:lstStyle/>
                    <a:p>
                      <a:pPr algn="l">
                        <a:lnSpc>
                          <a:spcPts val="1200"/>
                        </a:lnSpc>
                        <a:spcAft>
                          <a:spcPts val="0"/>
                        </a:spcAft>
                      </a:pPr>
                      <a:r>
                        <a:rPr lang="en-US" altLang="zh-CN" sz="2000" b="0" kern="100" dirty="0" smtClean="0">
                          <a:effectLst/>
                          <a:latin typeface="Times New Roman" panose="02020603050405020304" pitchFamily="18" charset="0"/>
                          <a:ea typeface="等线" panose="02010600030101010101" pitchFamily="2" charset="-122"/>
                          <a:cs typeface="Times New Roman" panose="02020603050405020304" pitchFamily="18" charset="0"/>
                        </a:rPr>
                        <a:t>Self-owned</a:t>
                      </a:r>
                      <a:endParaRPr lang="zh-CN" sz="20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lnSpc>
                          <a:spcPts val="1200"/>
                        </a:lnSpc>
                        <a:spcAft>
                          <a:spcPts val="0"/>
                        </a:spcAft>
                      </a:pPr>
                      <a:r>
                        <a:rPr lang="en-US" sz="2000" b="0" kern="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82.40%</a:t>
                      </a:r>
                      <a:endParaRPr lang="zh-CN" sz="2000" b="0" kern="10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endParaRPr lang="zh-CN" sz="20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endParaRPr lang="zh-CN" sz="20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3151938465"/>
                  </a:ext>
                </a:extLst>
              </a:tr>
              <a:tr h="426002">
                <a:tc>
                  <a:txBody>
                    <a:bodyPr/>
                    <a:lstStyle/>
                    <a:p>
                      <a:pPr algn="l">
                        <a:lnSpc>
                          <a:spcPts val="1200"/>
                        </a:lnSpc>
                        <a:spcAft>
                          <a:spcPts val="0"/>
                        </a:spcAft>
                      </a:pPr>
                      <a:r>
                        <a:rPr lang="en-US" altLang="zh-CN" sz="2000" b="0" kern="100" dirty="0" smtClean="0">
                          <a:effectLst/>
                          <a:latin typeface="Times New Roman" panose="02020603050405020304" pitchFamily="18" charset="0"/>
                          <a:ea typeface="等线" panose="02010600030101010101" pitchFamily="2" charset="-122"/>
                          <a:cs typeface="Times New Roman" panose="02020603050405020304" pitchFamily="18" charset="0"/>
                        </a:rPr>
                        <a:t>House space</a:t>
                      </a:r>
                      <a:endParaRPr lang="zh-CN" sz="20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lnSpc>
                          <a:spcPts val="1200"/>
                        </a:lnSpc>
                        <a:spcAft>
                          <a:spcPts val="0"/>
                        </a:spcAft>
                      </a:pPr>
                      <a:r>
                        <a:rPr lang="en-US" sz="2000" b="0" kern="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26.24</a:t>
                      </a:r>
                      <a:endParaRPr lang="zh-CN" sz="2000" b="0" kern="10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lnSpc>
                          <a:spcPts val="1200"/>
                        </a:lnSpc>
                        <a:spcAft>
                          <a:spcPts val="0"/>
                        </a:spcAft>
                      </a:pPr>
                      <a:r>
                        <a:rPr lang="en-US" sz="2000" b="0" kern="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27.97</a:t>
                      </a:r>
                      <a:endParaRPr lang="zh-CN" sz="2000" b="0" kern="10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lnSpc>
                          <a:spcPts val="1200"/>
                        </a:lnSpc>
                        <a:spcAft>
                          <a:spcPts val="0"/>
                        </a:spcAft>
                      </a:pPr>
                      <a:r>
                        <a:rPr lang="en-US" sz="2000" b="0" kern="0" dirty="0" smtClean="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27.25</a:t>
                      </a:r>
                      <a:endParaRPr lang="zh-CN" sz="20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941023182"/>
                  </a:ext>
                </a:extLst>
              </a:tr>
              <a:tr h="426002">
                <a:tc>
                  <a:txBody>
                    <a:bodyPr/>
                    <a:lstStyle/>
                    <a:p>
                      <a:pPr algn="l">
                        <a:lnSpc>
                          <a:spcPts val="1200"/>
                        </a:lnSpc>
                        <a:spcAft>
                          <a:spcPts val="0"/>
                        </a:spcAft>
                      </a:pPr>
                      <a:r>
                        <a:rPr lang="en-US" altLang="zh-CN" sz="2000" b="0" kern="0" dirty="0" smtClean="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Income</a:t>
                      </a:r>
                      <a:endParaRPr lang="zh-CN" sz="20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ts val="1200"/>
                        </a:lnSpc>
                        <a:spcAft>
                          <a:spcPts val="0"/>
                        </a:spcAft>
                      </a:pPr>
                      <a:r>
                        <a:rPr lang="en-US" sz="2000" b="0" kern="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5347.88</a:t>
                      </a:r>
                      <a:endParaRPr lang="zh-CN" sz="2000" b="0" kern="10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endParaRPr lang="zh-CN" sz="2000" b="0" kern="10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ts val="1200"/>
                        </a:lnSpc>
                        <a:spcAft>
                          <a:spcPts val="0"/>
                        </a:spcAft>
                      </a:pPr>
                      <a:r>
                        <a:rPr lang="en-US" sz="2000" b="0" kern="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4798.30</a:t>
                      </a:r>
                      <a:endParaRPr lang="zh-CN" sz="2000" b="0" kern="100" dirty="0">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8151349"/>
                  </a:ext>
                </a:extLst>
              </a:tr>
            </a:tbl>
          </a:graphicData>
        </a:graphic>
      </p:graphicFrame>
      <p:sp>
        <p:nvSpPr>
          <p:cNvPr id="4" name="Rectangle 1"/>
          <p:cNvSpPr>
            <a:spLocks noChangeArrowheads="1"/>
          </p:cNvSpPr>
          <p:nvPr/>
        </p:nvSpPr>
        <p:spPr bwMode="auto">
          <a:xfrm>
            <a:off x="2500313" y="11287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800" b="0" i="0" u="none" strike="noStrike" cap="none" normalizeH="0" baseline="0" smtClean="0">
                <a:ln>
                  <a:noFill/>
                </a:ln>
                <a:solidFill>
                  <a:schemeClr val="tx1"/>
                </a:solidFill>
                <a:effectLst/>
                <a:latin typeface="Arial" panose="020B0604020202020204" pitchFamily="34" charset="0"/>
              </a:rPr>
              <a:t/>
            </a:r>
            <a:br>
              <a:rPr kumimoji="0" lang="zh-CN" altLang="zh-CN" sz="1800" b="0" i="0" u="none" strike="noStrike" cap="none" normalizeH="0" baseline="0" smtClean="0">
                <a:ln>
                  <a:noFill/>
                </a:ln>
                <a:solidFill>
                  <a:schemeClr val="tx1"/>
                </a:solidFill>
                <a:effectLst/>
                <a:latin typeface="Arial" panose="020B0604020202020204" pitchFamily="34" charset="0"/>
              </a:rPr>
            </a:br>
            <a:endParaRPr kumimoji="0" lang="zh-CN" altLang="zh-CN"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767692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Definition of variables</a:t>
            </a:r>
            <a:endParaRPr lang="zh-CN" altLang="en-US" dirty="0"/>
          </a:p>
        </p:txBody>
      </p:sp>
      <p:graphicFrame>
        <p:nvGraphicFramePr>
          <p:cNvPr id="6" name="内容占位符 5"/>
          <p:cNvGraphicFramePr>
            <a:graphicFrameLocks noGrp="1"/>
          </p:cNvGraphicFramePr>
          <p:nvPr>
            <p:ph idx="1"/>
            <p:extLst>
              <p:ext uri="{D42A27DB-BD31-4B8C-83A1-F6EECF244321}">
                <p14:modId xmlns:p14="http://schemas.microsoft.com/office/powerpoint/2010/main" val="3864110361"/>
              </p:ext>
            </p:extLst>
          </p:nvPr>
        </p:nvGraphicFramePr>
        <p:xfrm>
          <a:off x="304800" y="958782"/>
          <a:ext cx="8686800" cy="4982262"/>
        </p:xfrm>
        <a:graphic>
          <a:graphicData uri="http://schemas.openxmlformats.org/drawingml/2006/table">
            <a:tbl>
              <a:tblPr firstRow="1" firstCol="1" bandRow="1"/>
              <a:tblGrid>
                <a:gridCol w="1600200">
                  <a:extLst>
                    <a:ext uri="{9D8B030D-6E8A-4147-A177-3AD203B41FA5}">
                      <a16:colId xmlns:a16="http://schemas.microsoft.com/office/drawing/2014/main" val="547684325"/>
                    </a:ext>
                  </a:extLst>
                </a:gridCol>
                <a:gridCol w="7086600">
                  <a:extLst>
                    <a:ext uri="{9D8B030D-6E8A-4147-A177-3AD203B41FA5}">
                      <a16:colId xmlns:a16="http://schemas.microsoft.com/office/drawing/2014/main" val="4210394919"/>
                    </a:ext>
                  </a:extLst>
                </a:gridCol>
              </a:tblGrid>
              <a:tr h="238890">
                <a:tc>
                  <a:txBody>
                    <a:bodyPr/>
                    <a:lstStyle/>
                    <a:p>
                      <a:pPr algn="l">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Variables</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6564" marR="66564" marT="0"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Definition</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6564" marR="66564" marT="0"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59470831"/>
                  </a:ext>
                </a:extLst>
              </a:tr>
              <a:tr h="364494">
                <a:tc>
                  <a:txBody>
                    <a:bodyPr/>
                    <a:lstStyle/>
                    <a:p>
                      <a:pPr algn="l">
                        <a:spcAft>
                          <a:spcPts val="0"/>
                        </a:spcAft>
                      </a:pPr>
                      <a:r>
                        <a:rPr lang="en-US" sz="16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LN(income)</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6564" marR="66564" marT="0" marB="0" anchor="ctr">
                    <a:lnL>
                      <a:noFill/>
                    </a:lnL>
                    <a:lnR>
                      <a:noFill/>
                    </a:lnR>
                    <a:lnT w="19050" cap="flat" cmpd="sng" algn="ctr">
                      <a:solidFill>
                        <a:srgbClr val="000000"/>
                      </a:solidFill>
                      <a:prstDash val="solid"/>
                      <a:round/>
                      <a:headEnd type="none" w="med" len="med"/>
                      <a:tailEnd type="none" w="med" len="med"/>
                    </a:lnT>
                    <a:lnB>
                      <a:noFill/>
                    </a:lnB>
                  </a:tcPr>
                </a:tc>
                <a:tc>
                  <a:txBody>
                    <a:bodyPr/>
                    <a:lstStyle/>
                    <a:p>
                      <a:pPr algn="l">
                        <a:spcAft>
                          <a:spcPts val="0"/>
                        </a:spcAft>
                      </a:pPr>
                      <a:r>
                        <a:rPr lang="en-US" sz="16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Natural log of average monthly home income (yuan)</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6564" marR="66564" marT="0" marB="0" anchor="ctr">
                    <a:lnL>
                      <a:noFill/>
                    </a:lnL>
                    <a:lnR>
                      <a:noFill/>
                    </a:lnR>
                    <a:lnT w="190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582628660"/>
                  </a:ext>
                </a:extLst>
              </a:tr>
              <a:tr h="364494">
                <a:tc>
                  <a:txBody>
                    <a:bodyPr/>
                    <a:lstStyle/>
                    <a:p>
                      <a:pPr algn="l">
                        <a:spcAft>
                          <a:spcPts val="0"/>
                        </a:spcAft>
                      </a:pPr>
                      <a:r>
                        <a:rPr lang="en-US" sz="16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Education </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6564" marR="66564" marT="0" marB="0" anchor="ctr">
                    <a:lnL>
                      <a:noFill/>
                    </a:lnL>
                    <a:lnR>
                      <a:noFill/>
                    </a:lnR>
                    <a:lnT>
                      <a:noFill/>
                    </a:lnT>
                    <a:lnB>
                      <a:noFill/>
                    </a:lnB>
                  </a:tcPr>
                </a:tc>
                <a:tc>
                  <a:txBody>
                    <a:bodyPr/>
                    <a:lstStyle/>
                    <a:p>
                      <a:pPr algn="l">
                        <a:spcAft>
                          <a:spcPts val="0"/>
                        </a:spcAft>
                      </a:pPr>
                      <a:r>
                        <a:rPr lang="en-US" sz="16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Education </a:t>
                      </a:r>
                      <a:r>
                        <a:rPr lang="en-US" sz="1600" kern="0" dirty="0" smtClea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level</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6564" marR="66564" marT="0" marB="0" anchor="ctr">
                    <a:lnL>
                      <a:noFill/>
                    </a:lnL>
                    <a:lnR>
                      <a:noFill/>
                    </a:lnR>
                    <a:lnT>
                      <a:noFill/>
                    </a:lnT>
                    <a:lnB>
                      <a:noFill/>
                    </a:lnB>
                  </a:tcPr>
                </a:tc>
                <a:extLst>
                  <a:ext uri="{0D108BD9-81ED-4DB2-BD59-A6C34878D82A}">
                    <a16:rowId xmlns:a16="http://schemas.microsoft.com/office/drawing/2014/main" val="808307705"/>
                  </a:ext>
                </a:extLst>
              </a:tr>
              <a:tr h="364494">
                <a:tc>
                  <a:txBody>
                    <a:bodyPr/>
                    <a:lstStyle/>
                    <a:p>
                      <a:pPr algn="l">
                        <a:spcAft>
                          <a:spcPts val="0"/>
                        </a:spcAft>
                      </a:pPr>
                      <a:r>
                        <a:rPr lang="en-US" sz="1600" kern="0" dirty="0" smtClea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Employment </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6564" marR="66564" marT="0" marB="0" anchor="ctr">
                    <a:lnL>
                      <a:noFill/>
                    </a:lnL>
                    <a:lnR>
                      <a:noFill/>
                    </a:lnR>
                    <a:lnT>
                      <a:noFill/>
                    </a:lnT>
                    <a:lnB>
                      <a:noFill/>
                    </a:lnB>
                  </a:tcPr>
                </a:tc>
                <a:tc>
                  <a:txBody>
                    <a:bodyPr/>
                    <a:lstStyle/>
                    <a:p>
                      <a:pPr algn="l">
                        <a:spcAft>
                          <a:spcPts val="0"/>
                        </a:spcAft>
                      </a:pPr>
                      <a:r>
                        <a:rPr lang="en-US" sz="16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If the respondents is employed, if not it's 1, if employed it's 0.</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6564" marR="66564" marT="0" marB="0" anchor="ctr">
                    <a:lnL>
                      <a:noFill/>
                    </a:lnL>
                    <a:lnR>
                      <a:noFill/>
                    </a:lnR>
                    <a:lnT>
                      <a:noFill/>
                    </a:lnT>
                    <a:lnB>
                      <a:noFill/>
                    </a:lnB>
                  </a:tcPr>
                </a:tc>
                <a:extLst>
                  <a:ext uri="{0D108BD9-81ED-4DB2-BD59-A6C34878D82A}">
                    <a16:rowId xmlns:a16="http://schemas.microsoft.com/office/drawing/2014/main" val="3317857803"/>
                  </a:ext>
                </a:extLst>
              </a:tr>
              <a:tr h="364494">
                <a:tc>
                  <a:txBody>
                    <a:bodyPr/>
                    <a:lstStyle/>
                    <a:p>
                      <a:pPr algn="l">
                        <a:spcAft>
                          <a:spcPts val="0"/>
                        </a:spcAft>
                      </a:pPr>
                      <a:r>
                        <a:rPr lang="en-US" sz="16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Rental  </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6564" marR="66564" marT="0" marB="0" anchor="ctr">
                    <a:lnL>
                      <a:noFill/>
                    </a:lnL>
                    <a:lnR>
                      <a:noFill/>
                    </a:lnR>
                    <a:lnT>
                      <a:noFill/>
                    </a:lnT>
                    <a:lnB>
                      <a:noFill/>
                    </a:lnB>
                  </a:tcPr>
                </a:tc>
                <a:tc>
                  <a:txBody>
                    <a:bodyPr/>
                    <a:lstStyle/>
                    <a:p>
                      <a:pPr algn="l">
                        <a:spcAft>
                          <a:spcPts val="0"/>
                        </a:spcAft>
                      </a:pPr>
                      <a:r>
                        <a:rPr lang="en-US" sz="16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if the house is rental, this variable will be 1</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6564" marR="66564" marT="0" marB="0" anchor="ctr">
                    <a:lnL>
                      <a:noFill/>
                    </a:lnL>
                    <a:lnR>
                      <a:noFill/>
                    </a:lnR>
                    <a:lnT>
                      <a:noFill/>
                    </a:lnT>
                    <a:lnB>
                      <a:noFill/>
                    </a:lnB>
                  </a:tcPr>
                </a:tc>
                <a:extLst>
                  <a:ext uri="{0D108BD9-81ED-4DB2-BD59-A6C34878D82A}">
                    <a16:rowId xmlns:a16="http://schemas.microsoft.com/office/drawing/2014/main" val="603456413"/>
                  </a:ext>
                </a:extLst>
              </a:tr>
              <a:tr h="364494">
                <a:tc>
                  <a:txBody>
                    <a:bodyPr/>
                    <a:lstStyle/>
                    <a:p>
                      <a:pPr algn="l">
                        <a:spcAft>
                          <a:spcPts val="0"/>
                        </a:spcAft>
                      </a:pPr>
                      <a:r>
                        <a:rPr lang="en-US" sz="1600" kern="0" dirty="0" smtClea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Space </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6564" marR="66564" marT="0" marB="0" anchor="ctr">
                    <a:lnL>
                      <a:noFill/>
                    </a:lnL>
                    <a:lnR>
                      <a:noFill/>
                    </a:lnR>
                    <a:lnT>
                      <a:noFill/>
                    </a:lnT>
                    <a:lnB>
                      <a:noFill/>
                    </a:lnB>
                  </a:tcPr>
                </a:tc>
                <a:tc>
                  <a:txBody>
                    <a:bodyPr/>
                    <a:lstStyle/>
                    <a:p>
                      <a:pPr algn="l">
                        <a:spcAft>
                          <a:spcPts val="0"/>
                        </a:spcAft>
                      </a:pPr>
                      <a:r>
                        <a:rPr lang="en-US" sz="16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The house square of the respondent</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6564" marR="66564" marT="0" marB="0" anchor="ctr">
                    <a:lnL>
                      <a:noFill/>
                    </a:lnL>
                    <a:lnR>
                      <a:noFill/>
                    </a:lnR>
                    <a:lnT>
                      <a:noFill/>
                    </a:lnT>
                    <a:lnB>
                      <a:noFill/>
                    </a:lnB>
                  </a:tcPr>
                </a:tc>
                <a:extLst>
                  <a:ext uri="{0D108BD9-81ED-4DB2-BD59-A6C34878D82A}">
                    <a16:rowId xmlns:a16="http://schemas.microsoft.com/office/drawing/2014/main" val="1239574525"/>
                  </a:ext>
                </a:extLst>
              </a:tr>
              <a:tr h="364494">
                <a:tc>
                  <a:txBody>
                    <a:bodyPr/>
                    <a:lstStyle/>
                    <a:p>
                      <a:pPr algn="l">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House age</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6564" marR="66564" marT="0" marB="0" anchor="ctr">
                    <a:lnL>
                      <a:noFill/>
                    </a:lnL>
                    <a:lnR>
                      <a:noFill/>
                    </a:lnR>
                    <a:lnT>
                      <a:noFill/>
                    </a:lnT>
                    <a:lnB>
                      <a:noFill/>
                    </a:lnB>
                  </a:tcPr>
                </a:tc>
                <a:tc>
                  <a:txBody>
                    <a:bodyPr/>
                    <a:lstStyle/>
                    <a:p>
                      <a:pPr algn="l">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The house year in use of the respondent</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6564" marR="66564" marT="0" marB="0" anchor="ctr">
                    <a:lnL>
                      <a:noFill/>
                    </a:lnL>
                    <a:lnR>
                      <a:noFill/>
                    </a:lnR>
                    <a:lnT>
                      <a:noFill/>
                    </a:lnT>
                    <a:lnB>
                      <a:noFill/>
                    </a:lnB>
                  </a:tcPr>
                </a:tc>
                <a:extLst>
                  <a:ext uri="{0D108BD9-81ED-4DB2-BD59-A6C34878D82A}">
                    <a16:rowId xmlns:a16="http://schemas.microsoft.com/office/drawing/2014/main" val="2750146115"/>
                  </a:ext>
                </a:extLst>
              </a:tr>
              <a:tr h="364494">
                <a:tc>
                  <a:txBody>
                    <a:bodyPr/>
                    <a:lstStyle/>
                    <a:p>
                      <a:pPr algn="l">
                        <a:spcAft>
                          <a:spcPts val="0"/>
                        </a:spcAft>
                      </a:pPr>
                      <a:r>
                        <a:rPr lang="en-US" sz="16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Pollution days</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6564" marR="66564" marT="0" marB="0" anchor="ctr">
                    <a:lnL>
                      <a:noFill/>
                    </a:lnL>
                    <a:lnR>
                      <a:noFill/>
                    </a:lnR>
                    <a:lnT>
                      <a:noFill/>
                    </a:lnT>
                    <a:lnB>
                      <a:noFill/>
                    </a:lnB>
                  </a:tcPr>
                </a:tc>
                <a:tc>
                  <a:txBody>
                    <a:bodyPr/>
                    <a:lstStyle/>
                    <a:p>
                      <a:pPr algn="l">
                        <a:spcAft>
                          <a:spcPts val="0"/>
                        </a:spcAft>
                      </a:pPr>
                      <a:r>
                        <a:rPr lang="en-US" sz="16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The pollution days in respondent's memory during 2016 </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6564" marR="66564" marT="0" marB="0" anchor="ctr">
                    <a:lnL>
                      <a:noFill/>
                    </a:lnL>
                    <a:lnR>
                      <a:noFill/>
                    </a:lnR>
                    <a:lnT>
                      <a:noFill/>
                    </a:lnT>
                    <a:lnB>
                      <a:noFill/>
                    </a:lnB>
                  </a:tcPr>
                </a:tc>
                <a:extLst>
                  <a:ext uri="{0D108BD9-81ED-4DB2-BD59-A6C34878D82A}">
                    <a16:rowId xmlns:a16="http://schemas.microsoft.com/office/drawing/2014/main" val="118354156"/>
                  </a:ext>
                </a:extLst>
              </a:tr>
              <a:tr h="364494">
                <a:tc>
                  <a:txBody>
                    <a:bodyPr/>
                    <a:lstStyle/>
                    <a:p>
                      <a:pPr algn="l">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Pollution level  </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6564" marR="66564" marT="0" marB="0" anchor="ctr">
                    <a:lnL>
                      <a:noFill/>
                    </a:lnL>
                    <a:lnR>
                      <a:noFill/>
                    </a:lnR>
                    <a:lnT>
                      <a:noFill/>
                    </a:lnT>
                    <a:lnB>
                      <a:noFill/>
                    </a:lnB>
                  </a:tcPr>
                </a:tc>
                <a:tc>
                  <a:txBody>
                    <a:bodyPr/>
                    <a:lstStyle/>
                    <a:p>
                      <a:pPr algn="l">
                        <a:spcAft>
                          <a:spcPts val="0"/>
                        </a:spcAft>
                      </a:pPr>
                      <a:r>
                        <a:rPr lang="en-US" sz="16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The pollution level the respondents feel in </a:t>
                      </a:r>
                      <a:r>
                        <a:rPr lang="en-US" sz="1600" kern="0" dirty="0" smtClea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2016 </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6564" marR="66564" marT="0" marB="0" anchor="ctr">
                    <a:lnL>
                      <a:noFill/>
                    </a:lnL>
                    <a:lnR>
                      <a:noFill/>
                    </a:lnR>
                    <a:lnT>
                      <a:noFill/>
                    </a:lnT>
                    <a:lnB>
                      <a:noFill/>
                    </a:lnB>
                  </a:tcPr>
                </a:tc>
                <a:extLst>
                  <a:ext uri="{0D108BD9-81ED-4DB2-BD59-A6C34878D82A}">
                    <a16:rowId xmlns:a16="http://schemas.microsoft.com/office/drawing/2014/main" val="304751279"/>
                  </a:ext>
                </a:extLst>
              </a:tr>
              <a:tr h="364494">
                <a:tc>
                  <a:txBody>
                    <a:bodyPr/>
                    <a:lstStyle/>
                    <a:p>
                      <a:pPr algn="l">
                        <a:spcAft>
                          <a:spcPts val="0"/>
                        </a:spcAft>
                      </a:pPr>
                      <a:r>
                        <a:rPr lang="en-US" sz="1600" kern="0" dirty="0" smtClea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Anti</a:t>
                      </a:r>
                      <a:r>
                        <a:rPr lang="en-US" sz="1600" kern="0" baseline="0" dirty="0" smtClea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 -pollution</a:t>
                      </a:r>
                      <a:r>
                        <a:rPr lang="en-US" sz="1600" kern="0" dirty="0" smtClea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 </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6564" marR="66564" marT="0" marB="0" anchor="ctr">
                    <a:lnL>
                      <a:noFill/>
                    </a:lnL>
                    <a:lnR>
                      <a:noFill/>
                    </a:lnR>
                    <a:lnT>
                      <a:noFill/>
                    </a:lnT>
                    <a:lnB>
                      <a:noFill/>
                    </a:lnB>
                  </a:tcPr>
                </a:tc>
                <a:tc>
                  <a:txBody>
                    <a:bodyPr/>
                    <a:lstStyle/>
                    <a:p>
                      <a:pPr algn="l">
                        <a:spcAft>
                          <a:spcPts val="0"/>
                        </a:spcAft>
                      </a:pPr>
                      <a:r>
                        <a:rPr lang="en-US" sz="16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The anti-pollution devices the respondent bought. </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6564" marR="66564" marT="0" marB="0" anchor="ctr">
                    <a:lnL>
                      <a:noFill/>
                    </a:lnL>
                    <a:lnR>
                      <a:noFill/>
                    </a:lnR>
                    <a:lnT>
                      <a:noFill/>
                    </a:lnT>
                    <a:lnB>
                      <a:noFill/>
                    </a:lnB>
                  </a:tcPr>
                </a:tc>
                <a:extLst>
                  <a:ext uri="{0D108BD9-81ED-4DB2-BD59-A6C34878D82A}">
                    <a16:rowId xmlns:a16="http://schemas.microsoft.com/office/drawing/2014/main" val="2144505129"/>
                  </a:ext>
                </a:extLst>
              </a:tr>
              <a:tr h="364494">
                <a:tc>
                  <a:txBody>
                    <a:bodyPr/>
                    <a:lstStyle/>
                    <a:p>
                      <a:pPr algn="l">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Knowledge </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6564" marR="66564" marT="0" marB="0" anchor="ctr">
                    <a:lnL>
                      <a:noFill/>
                    </a:lnL>
                    <a:lnR>
                      <a:noFill/>
                    </a:lnR>
                    <a:lnT>
                      <a:noFill/>
                    </a:lnT>
                    <a:lnB>
                      <a:noFill/>
                    </a:lnB>
                  </a:tcPr>
                </a:tc>
                <a:tc>
                  <a:txBody>
                    <a:bodyPr/>
                    <a:lstStyle/>
                    <a:p>
                      <a:pPr algn="l">
                        <a:spcAft>
                          <a:spcPts val="0"/>
                        </a:spcAft>
                      </a:pPr>
                      <a:r>
                        <a:rPr lang="en-US" sz="16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The knowledge level about the electricity price </a:t>
                      </a:r>
                      <a:r>
                        <a:rPr lang="en-US" sz="1600" kern="0" dirty="0" smtClea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in Shanghai </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6564" marR="66564" marT="0" marB="0" anchor="ctr">
                    <a:lnL>
                      <a:noFill/>
                    </a:lnL>
                    <a:lnR>
                      <a:noFill/>
                    </a:lnR>
                    <a:lnT>
                      <a:noFill/>
                    </a:lnT>
                    <a:lnB>
                      <a:noFill/>
                    </a:lnB>
                  </a:tcPr>
                </a:tc>
                <a:extLst>
                  <a:ext uri="{0D108BD9-81ED-4DB2-BD59-A6C34878D82A}">
                    <a16:rowId xmlns:a16="http://schemas.microsoft.com/office/drawing/2014/main" val="1466346477"/>
                  </a:ext>
                </a:extLst>
              </a:tr>
              <a:tr h="364494">
                <a:tc>
                  <a:txBody>
                    <a:bodyPr/>
                    <a:lstStyle/>
                    <a:p>
                      <a:pPr algn="l">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Cost </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6564" marR="66564" marT="0" marB="0" anchor="ctr">
                    <a:lnL>
                      <a:noFill/>
                    </a:lnL>
                    <a:lnR>
                      <a:noFill/>
                    </a:lnR>
                    <a:lnT>
                      <a:noFill/>
                    </a:lnT>
                    <a:lnB>
                      <a:noFill/>
                    </a:lnB>
                  </a:tcPr>
                </a:tc>
                <a:tc>
                  <a:txBody>
                    <a:bodyPr/>
                    <a:lstStyle/>
                    <a:p>
                      <a:pPr algn="l">
                        <a:spcAft>
                          <a:spcPts val="0"/>
                        </a:spcAft>
                      </a:pPr>
                      <a:r>
                        <a:rPr lang="en-US" sz="16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If the respondents was given the cost information about green power</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6564" marR="66564" marT="0" marB="0" anchor="ctr">
                    <a:lnL>
                      <a:noFill/>
                    </a:lnL>
                    <a:lnR>
                      <a:noFill/>
                    </a:lnR>
                    <a:lnT>
                      <a:noFill/>
                    </a:lnT>
                    <a:lnB>
                      <a:noFill/>
                    </a:lnB>
                  </a:tcPr>
                </a:tc>
                <a:extLst>
                  <a:ext uri="{0D108BD9-81ED-4DB2-BD59-A6C34878D82A}">
                    <a16:rowId xmlns:a16="http://schemas.microsoft.com/office/drawing/2014/main" val="1532377018"/>
                  </a:ext>
                </a:extLst>
              </a:tr>
              <a:tr h="364494">
                <a:tc>
                  <a:txBody>
                    <a:bodyPr/>
                    <a:lstStyle/>
                    <a:p>
                      <a:pPr algn="l">
                        <a:spcAft>
                          <a:spcPts val="0"/>
                        </a:spcAft>
                      </a:pPr>
                      <a:r>
                        <a:rPr lang="en-US" sz="1600" kern="0" dirty="0" smtClea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Emission  </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6564" marR="66564" marT="0" marB="0" anchor="ctr">
                    <a:lnL>
                      <a:noFill/>
                    </a:lnL>
                    <a:lnR>
                      <a:noFill/>
                    </a:lnR>
                    <a:lnT>
                      <a:noFill/>
                    </a:lnT>
                    <a:lnB>
                      <a:noFill/>
                    </a:lnB>
                  </a:tcPr>
                </a:tc>
                <a:tc>
                  <a:txBody>
                    <a:bodyPr/>
                    <a:lstStyle/>
                    <a:p>
                      <a:pPr algn="l">
                        <a:spcAft>
                          <a:spcPts val="0"/>
                        </a:spcAft>
                      </a:pPr>
                      <a:r>
                        <a:rPr lang="en-US" sz="16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If the respondents was given the </a:t>
                      </a:r>
                      <a:r>
                        <a:rPr lang="en-US" sz="1600" kern="0" dirty="0" smtClea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emission</a:t>
                      </a:r>
                      <a:r>
                        <a:rPr lang="en-US" sz="1600" kern="0" baseline="0" dirty="0" smtClea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 </a:t>
                      </a:r>
                      <a:r>
                        <a:rPr lang="en-US" sz="1600" kern="0" dirty="0" smtClea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benefit </a:t>
                      </a:r>
                      <a:r>
                        <a:rPr lang="en-US" sz="16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information about green power</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6564" marR="66564" marT="0" marB="0" anchor="ctr">
                    <a:lnL>
                      <a:noFill/>
                    </a:lnL>
                    <a:lnR>
                      <a:noFill/>
                    </a:lnR>
                    <a:lnT>
                      <a:noFill/>
                    </a:lnT>
                    <a:lnB>
                      <a:noFill/>
                    </a:lnB>
                  </a:tcPr>
                </a:tc>
                <a:extLst>
                  <a:ext uri="{0D108BD9-81ED-4DB2-BD59-A6C34878D82A}">
                    <a16:rowId xmlns:a16="http://schemas.microsoft.com/office/drawing/2014/main" val="1713901225"/>
                  </a:ext>
                </a:extLst>
              </a:tr>
              <a:tr h="364494">
                <a:tc>
                  <a:txBody>
                    <a:bodyPr/>
                    <a:lstStyle/>
                    <a:p>
                      <a:pPr algn="l">
                        <a:spcAft>
                          <a:spcPts val="0"/>
                        </a:spcAft>
                      </a:pPr>
                      <a:r>
                        <a:rPr lang="en-US" sz="1600" kern="0" dirty="0" smtClea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Environment </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6564" marR="66564" marT="0" marB="0" anchor="ctr">
                    <a:lnL>
                      <a:noFill/>
                    </a:lnL>
                    <a:lnR>
                      <a:noFill/>
                    </a:lnR>
                    <a:lnT>
                      <a:noFill/>
                    </a:lnT>
                    <a:lnB w="19050" cap="flat" cmpd="sng" algn="ctr">
                      <a:solidFill>
                        <a:srgbClr val="000000"/>
                      </a:solidFill>
                      <a:prstDash val="solid"/>
                      <a:round/>
                      <a:headEnd type="none" w="med" len="med"/>
                      <a:tailEnd type="none" w="med" len="med"/>
                    </a:lnB>
                  </a:tcPr>
                </a:tc>
                <a:tc>
                  <a:txBody>
                    <a:bodyPr/>
                    <a:lstStyle/>
                    <a:p>
                      <a:pPr algn="l">
                        <a:spcAft>
                          <a:spcPts val="0"/>
                        </a:spcAft>
                      </a:pPr>
                      <a:r>
                        <a:rPr lang="en-US" sz="16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If the respondents was given the </a:t>
                      </a:r>
                      <a:r>
                        <a:rPr lang="en-US" sz="1600" kern="0" dirty="0" smtClea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environment </a:t>
                      </a:r>
                      <a:r>
                        <a:rPr lang="en-US" sz="16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benefit information about green power</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6564" marR="66564" marT="0" marB="0" anchor="ctr">
                    <a:lnL>
                      <a:noFill/>
                    </a:lnL>
                    <a:lnR>
                      <a:noFill/>
                    </a:lnR>
                    <a:lnT>
                      <a:noFill/>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25292423"/>
                  </a:ext>
                </a:extLst>
              </a:tr>
            </a:tbl>
          </a:graphicData>
        </a:graphic>
      </p:graphicFrame>
      <p:sp>
        <p:nvSpPr>
          <p:cNvPr id="7" name="Rectangle 2"/>
          <p:cNvSpPr>
            <a:spLocks noChangeArrowheads="1"/>
          </p:cNvSpPr>
          <p:nvPr/>
        </p:nvSpPr>
        <p:spPr bwMode="auto">
          <a:xfrm>
            <a:off x="-3148585" y="-6282"/>
            <a:ext cx="1571690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0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Definition of variables</a:t>
            </a:r>
            <a:endParaRPr kumimoji="0" lang="en-US" altLang="zh-CN" sz="6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zh-CN"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2475667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Basic Results</a:t>
            </a:r>
            <a:endParaRPr lang="zh-CN" altLang="en-US" dirty="0"/>
          </a:p>
        </p:txBody>
      </p:sp>
      <p:graphicFrame>
        <p:nvGraphicFramePr>
          <p:cNvPr id="6" name="表格 5"/>
          <p:cNvGraphicFramePr>
            <a:graphicFrameLocks noGrp="1"/>
          </p:cNvGraphicFramePr>
          <p:nvPr>
            <p:extLst>
              <p:ext uri="{D42A27DB-BD31-4B8C-83A1-F6EECF244321}">
                <p14:modId xmlns:p14="http://schemas.microsoft.com/office/powerpoint/2010/main" val="481384953"/>
              </p:ext>
            </p:extLst>
          </p:nvPr>
        </p:nvGraphicFramePr>
        <p:xfrm>
          <a:off x="468315" y="1066805"/>
          <a:ext cx="8142285" cy="5616827"/>
        </p:xfrm>
        <a:graphic>
          <a:graphicData uri="http://schemas.openxmlformats.org/drawingml/2006/table">
            <a:tbl>
              <a:tblPr firstRow="1" firstCol="1" bandRow="1"/>
              <a:tblGrid>
                <a:gridCol w="1628457">
                  <a:extLst>
                    <a:ext uri="{9D8B030D-6E8A-4147-A177-3AD203B41FA5}">
                      <a16:colId xmlns:a16="http://schemas.microsoft.com/office/drawing/2014/main" val="1087072327"/>
                    </a:ext>
                  </a:extLst>
                </a:gridCol>
                <a:gridCol w="1628457">
                  <a:extLst>
                    <a:ext uri="{9D8B030D-6E8A-4147-A177-3AD203B41FA5}">
                      <a16:colId xmlns:a16="http://schemas.microsoft.com/office/drawing/2014/main" val="253051339"/>
                    </a:ext>
                  </a:extLst>
                </a:gridCol>
                <a:gridCol w="1628457">
                  <a:extLst>
                    <a:ext uri="{9D8B030D-6E8A-4147-A177-3AD203B41FA5}">
                      <a16:colId xmlns:a16="http://schemas.microsoft.com/office/drawing/2014/main" val="1950377261"/>
                    </a:ext>
                  </a:extLst>
                </a:gridCol>
                <a:gridCol w="1628457">
                  <a:extLst>
                    <a:ext uri="{9D8B030D-6E8A-4147-A177-3AD203B41FA5}">
                      <a16:colId xmlns:a16="http://schemas.microsoft.com/office/drawing/2014/main" val="2914023202"/>
                    </a:ext>
                  </a:extLst>
                </a:gridCol>
                <a:gridCol w="1628457">
                  <a:extLst>
                    <a:ext uri="{9D8B030D-6E8A-4147-A177-3AD203B41FA5}">
                      <a16:colId xmlns:a16="http://schemas.microsoft.com/office/drawing/2014/main" val="2506968231"/>
                    </a:ext>
                  </a:extLst>
                </a:gridCol>
              </a:tblGrid>
              <a:tr h="482750">
                <a:tc rowSpan="2">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Variables</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Basic model</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With information source</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Starting-point bias</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Anchoring effect</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82397317"/>
                  </a:ext>
                </a:extLst>
              </a:tr>
              <a:tr h="252347">
                <a:tc vMerge="1">
                  <a:txBody>
                    <a:bodyPr/>
                    <a:lstStyle/>
                    <a:p>
                      <a:endParaRPr lang="zh-CN" altLang="en-US"/>
                    </a:p>
                  </a:txBody>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Estimate</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Estimate</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Estimate</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Estimate</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27479601"/>
                  </a:ext>
                </a:extLst>
              </a:tr>
              <a:tr h="482750">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Gender</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0.65**</a:t>
                      </a:r>
                      <a:b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(0.322)</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0.704**</a:t>
                      </a:r>
                      <a:b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(0.311)</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0.434**</a:t>
                      </a:r>
                      <a:b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(0.206)</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0.886**</a:t>
                      </a:r>
                      <a:b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(0.418)</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51793263"/>
                  </a:ext>
                </a:extLst>
              </a:tr>
              <a:tr h="482750">
                <a:tc>
                  <a:txBody>
                    <a:bodyPr/>
                    <a:lstStyle/>
                    <a:p>
                      <a:pPr algn="ctr">
                        <a:spcAft>
                          <a:spcPts val="0"/>
                        </a:spcAft>
                      </a:pPr>
                      <a:r>
                        <a:rPr lang="en-US" sz="1600" kern="0" dirty="0">
                          <a:solidFill>
                            <a:schemeClr val="bg1">
                              <a:lumMod val="65000"/>
                            </a:schemeClr>
                          </a:solidFill>
                          <a:effectLst/>
                          <a:latin typeface="Times New Roman" panose="02020603050405020304" pitchFamily="18" charset="0"/>
                          <a:ea typeface="等线" panose="02010600030101010101" pitchFamily="2" charset="-122"/>
                          <a:cs typeface="Times New Roman" panose="02020603050405020304" pitchFamily="18" charset="0"/>
                        </a:rPr>
                        <a:t>Age</a:t>
                      </a:r>
                      <a:endParaRPr lang="zh-CN" sz="1800" kern="100" dirty="0">
                        <a:solidFill>
                          <a:schemeClr val="bg1">
                            <a:lumMod val="65000"/>
                          </a:schemeClr>
                        </a:solidFill>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600" kern="0" dirty="0">
                          <a:solidFill>
                            <a:schemeClr val="bg1">
                              <a:lumMod val="65000"/>
                            </a:schemeClr>
                          </a:solidFill>
                          <a:effectLst/>
                          <a:latin typeface="Times New Roman" panose="02020603050405020304" pitchFamily="18" charset="0"/>
                          <a:ea typeface="等线" panose="02010600030101010101" pitchFamily="2" charset="-122"/>
                          <a:cs typeface="Times New Roman" panose="02020603050405020304" pitchFamily="18" charset="0"/>
                        </a:rPr>
                        <a:t>-0.017</a:t>
                      </a:r>
                      <a:br>
                        <a:rPr lang="en-US" sz="1600" kern="0" dirty="0">
                          <a:solidFill>
                            <a:schemeClr val="bg1">
                              <a:lumMod val="65000"/>
                            </a:schemeClr>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dirty="0">
                          <a:solidFill>
                            <a:schemeClr val="bg1">
                              <a:lumMod val="65000"/>
                            </a:schemeClr>
                          </a:solidFill>
                          <a:effectLst/>
                          <a:latin typeface="Times New Roman" panose="02020603050405020304" pitchFamily="18" charset="0"/>
                          <a:ea typeface="等线" panose="02010600030101010101" pitchFamily="2" charset="-122"/>
                          <a:cs typeface="Times New Roman" panose="02020603050405020304" pitchFamily="18" charset="0"/>
                        </a:rPr>
                        <a:t>(0.013)</a:t>
                      </a:r>
                      <a:endParaRPr lang="zh-CN" sz="1800" kern="100" dirty="0">
                        <a:solidFill>
                          <a:schemeClr val="bg1">
                            <a:lumMod val="65000"/>
                          </a:schemeClr>
                        </a:solidFill>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600" kern="0" dirty="0">
                          <a:solidFill>
                            <a:schemeClr val="bg1">
                              <a:lumMod val="65000"/>
                            </a:schemeClr>
                          </a:solidFill>
                          <a:effectLst/>
                          <a:latin typeface="Times New Roman" panose="02020603050405020304" pitchFamily="18" charset="0"/>
                          <a:ea typeface="等线" panose="02010600030101010101" pitchFamily="2" charset="-122"/>
                          <a:cs typeface="Times New Roman" panose="02020603050405020304" pitchFamily="18" charset="0"/>
                        </a:rPr>
                        <a:t>-0.021*</a:t>
                      </a:r>
                      <a:br>
                        <a:rPr lang="en-US" sz="1600" kern="0" dirty="0">
                          <a:solidFill>
                            <a:schemeClr val="bg1">
                              <a:lumMod val="65000"/>
                            </a:schemeClr>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dirty="0">
                          <a:solidFill>
                            <a:schemeClr val="bg1">
                              <a:lumMod val="65000"/>
                            </a:schemeClr>
                          </a:solidFill>
                          <a:effectLst/>
                          <a:latin typeface="Times New Roman" panose="02020603050405020304" pitchFamily="18" charset="0"/>
                          <a:ea typeface="等线" panose="02010600030101010101" pitchFamily="2" charset="-122"/>
                          <a:cs typeface="Times New Roman" panose="02020603050405020304" pitchFamily="18" charset="0"/>
                        </a:rPr>
                        <a:t>(0.012)</a:t>
                      </a:r>
                      <a:endParaRPr lang="zh-CN" sz="1800" kern="100" dirty="0">
                        <a:solidFill>
                          <a:schemeClr val="bg1">
                            <a:lumMod val="65000"/>
                          </a:schemeClr>
                        </a:solidFill>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600" kern="0" dirty="0">
                          <a:solidFill>
                            <a:schemeClr val="bg1">
                              <a:lumMod val="65000"/>
                            </a:schemeClr>
                          </a:solidFill>
                          <a:effectLst/>
                          <a:latin typeface="Times New Roman" panose="02020603050405020304" pitchFamily="18" charset="0"/>
                          <a:ea typeface="等线" panose="02010600030101010101" pitchFamily="2" charset="-122"/>
                          <a:cs typeface="Times New Roman" panose="02020603050405020304" pitchFamily="18" charset="0"/>
                        </a:rPr>
                        <a:t>-0.007</a:t>
                      </a:r>
                      <a:br>
                        <a:rPr lang="en-US" sz="1600" kern="0" dirty="0">
                          <a:solidFill>
                            <a:schemeClr val="bg1">
                              <a:lumMod val="65000"/>
                            </a:schemeClr>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dirty="0">
                          <a:solidFill>
                            <a:schemeClr val="bg1">
                              <a:lumMod val="65000"/>
                            </a:schemeClr>
                          </a:solidFill>
                          <a:effectLst/>
                          <a:latin typeface="Times New Roman" panose="02020603050405020304" pitchFamily="18" charset="0"/>
                          <a:ea typeface="等线" panose="02010600030101010101" pitchFamily="2" charset="-122"/>
                          <a:cs typeface="Times New Roman" panose="02020603050405020304" pitchFamily="18" charset="0"/>
                        </a:rPr>
                        <a:t>(0.008)</a:t>
                      </a:r>
                      <a:endParaRPr lang="zh-CN" sz="1800" kern="100" dirty="0">
                        <a:solidFill>
                          <a:schemeClr val="bg1">
                            <a:lumMod val="65000"/>
                          </a:schemeClr>
                        </a:solidFill>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600" kern="0" dirty="0">
                          <a:solidFill>
                            <a:schemeClr val="bg1">
                              <a:lumMod val="65000"/>
                            </a:schemeClr>
                          </a:solidFill>
                          <a:effectLst/>
                          <a:latin typeface="Times New Roman" panose="02020603050405020304" pitchFamily="18" charset="0"/>
                          <a:ea typeface="等线" panose="02010600030101010101" pitchFamily="2" charset="-122"/>
                          <a:cs typeface="Times New Roman" panose="02020603050405020304" pitchFamily="18" charset="0"/>
                        </a:rPr>
                        <a:t>-0.023</a:t>
                      </a:r>
                      <a:br>
                        <a:rPr lang="en-US" sz="1600" kern="0" dirty="0">
                          <a:solidFill>
                            <a:schemeClr val="bg1">
                              <a:lumMod val="65000"/>
                            </a:schemeClr>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dirty="0">
                          <a:solidFill>
                            <a:schemeClr val="bg1">
                              <a:lumMod val="65000"/>
                            </a:schemeClr>
                          </a:solidFill>
                          <a:effectLst/>
                          <a:latin typeface="Times New Roman" panose="02020603050405020304" pitchFamily="18" charset="0"/>
                          <a:ea typeface="等线" panose="02010600030101010101" pitchFamily="2" charset="-122"/>
                          <a:cs typeface="Times New Roman" panose="02020603050405020304" pitchFamily="18" charset="0"/>
                        </a:rPr>
                        <a:t>(0.016)</a:t>
                      </a:r>
                      <a:endParaRPr lang="zh-CN" sz="1800" kern="100" dirty="0">
                        <a:solidFill>
                          <a:schemeClr val="bg1">
                            <a:lumMod val="65000"/>
                          </a:schemeClr>
                        </a:solidFill>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452567961"/>
                  </a:ext>
                </a:extLst>
              </a:tr>
              <a:tr h="482750">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LN(income)</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1.039***</a:t>
                      </a:r>
                      <a:b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(0.104)</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0.967***</a:t>
                      </a:r>
                      <a:b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(0.097)</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0.956***</a:t>
                      </a:r>
                      <a:b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(0.074)</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1.073***</a:t>
                      </a:r>
                      <a:b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(0.13)</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1564822965"/>
                  </a:ext>
                </a:extLst>
              </a:tr>
              <a:tr h="482750">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Education</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1.201***</a:t>
                      </a:r>
                      <a:b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(0.152)</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1.122***</a:t>
                      </a:r>
                      <a:b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(0.151)</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0.882***</a:t>
                      </a:r>
                      <a:b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(0.102)</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1.594***</a:t>
                      </a:r>
                      <a:b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(0.199)</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2622999250"/>
                  </a:ext>
                </a:extLst>
              </a:tr>
              <a:tr h="482750">
                <a:tc>
                  <a:txBody>
                    <a:bodyPr/>
                    <a:lstStyle/>
                    <a:p>
                      <a:pPr algn="ctr">
                        <a:spcAft>
                          <a:spcPts val="0"/>
                        </a:spcAft>
                      </a:pPr>
                      <a:r>
                        <a:rPr lang="en-US" sz="1600" kern="0" dirty="0">
                          <a:solidFill>
                            <a:schemeClr val="bg1">
                              <a:lumMod val="65000"/>
                            </a:schemeClr>
                          </a:solidFill>
                          <a:effectLst/>
                          <a:latin typeface="Times New Roman" panose="02020603050405020304" pitchFamily="18" charset="0"/>
                          <a:ea typeface="等线" panose="02010600030101010101" pitchFamily="2" charset="-122"/>
                          <a:cs typeface="Times New Roman" panose="02020603050405020304" pitchFamily="18" charset="0"/>
                        </a:rPr>
                        <a:t>Employment</a:t>
                      </a:r>
                      <a:endParaRPr lang="zh-CN" sz="1800" kern="100" dirty="0">
                        <a:solidFill>
                          <a:schemeClr val="bg1">
                            <a:lumMod val="65000"/>
                          </a:schemeClr>
                        </a:solidFill>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600" kern="0" dirty="0">
                          <a:solidFill>
                            <a:schemeClr val="bg1">
                              <a:lumMod val="65000"/>
                            </a:schemeClr>
                          </a:solidFill>
                          <a:effectLst/>
                          <a:latin typeface="Times New Roman" panose="02020603050405020304" pitchFamily="18" charset="0"/>
                          <a:ea typeface="等线" panose="02010600030101010101" pitchFamily="2" charset="-122"/>
                          <a:cs typeface="Times New Roman" panose="02020603050405020304" pitchFamily="18" charset="0"/>
                        </a:rPr>
                        <a:t>-0.347</a:t>
                      </a:r>
                      <a:br>
                        <a:rPr lang="en-US" sz="1600" kern="0" dirty="0">
                          <a:solidFill>
                            <a:schemeClr val="bg1">
                              <a:lumMod val="65000"/>
                            </a:schemeClr>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dirty="0">
                          <a:solidFill>
                            <a:schemeClr val="bg1">
                              <a:lumMod val="65000"/>
                            </a:schemeClr>
                          </a:solidFill>
                          <a:effectLst/>
                          <a:latin typeface="Times New Roman" panose="02020603050405020304" pitchFamily="18" charset="0"/>
                          <a:ea typeface="等线" panose="02010600030101010101" pitchFamily="2" charset="-122"/>
                          <a:cs typeface="Times New Roman" panose="02020603050405020304" pitchFamily="18" charset="0"/>
                        </a:rPr>
                        <a:t>(0.331)</a:t>
                      </a:r>
                      <a:endParaRPr lang="zh-CN" sz="1800" kern="100" dirty="0">
                        <a:solidFill>
                          <a:schemeClr val="bg1">
                            <a:lumMod val="65000"/>
                          </a:schemeClr>
                        </a:solidFill>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600" kern="0" dirty="0">
                          <a:solidFill>
                            <a:schemeClr val="bg1">
                              <a:lumMod val="65000"/>
                            </a:schemeClr>
                          </a:solidFill>
                          <a:effectLst/>
                          <a:latin typeface="Times New Roman" panose="02020603050405020304" pitchFamily="18" charset="0"/>
                          <a:ea typeface="等线" panose="02010600030101010101" pitchFamily="2" charset="-122"/>
                          <a:cs typeface="Times New Roman" panose="02020603050405020304" pitchFamily="18" charset="0"/>
                        </a:rPr>
                        <a:t>-0.442</a:t>
                      </a:r>
                      <a:br>
                        <a:rPr lang="en-US" sz="1600" kern="0" dirty="0">
                          <a:solidFill>
                            <a:schemeClr val="bg1">
                              <a:lumMod val="65000"/>
                            </a:schemeClr>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dirty="0">
                          <a:solidFill>
                            <a:schemeClr val="bg1">
                              <a:lumMod val="65000"/>
                            </a:schemeClr>
                          </a:solidFill>
                          <a:effectLst/>
                          <a:latin typeface="Times New Roman" panose="02020603050405020304" pitchFamily="18" charset="0"/>
                          <a:ea typeface="等线" panose="02010600030101010101" pitchFamily="2" charset="-122"/>
                          <a:cs typeface="Times New Roman" panose="02020603050405020304" pitchFamily="18" charset="0"/>
                        </a:rPr>
                        <a:t>(0.342)</a:t>
                      </a:r>
                      <a:endParaRPr lang="zh-CN" sz="1800" kern="100" dirty="0">
                        <a:solidFill>
                          <a:schemeClr val="bg1">
                            <a:lumMod val="65000"/>
                          </a:schemeClr>
                        </a:solidFill>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600" kern="0" dirty="0">
                          <a:solidFill>
                            <a:schemeClr val="bg1">
                              <a:lumMod val="65000"/>
                            </a:schemeClr>
                          </a:solidFill>
                          <a:effectLst/>
                          <a:latin typeface="Times New Roman" panose="02020603050405020304" pitchFamily="18" charset="0"/>
                          <a:ea typeface="等线" panose="02010600030101010101" pitchFamily="2" charset="-122"/>
                          <a:cs typeface="Times New Roman" panose="02020603050405020304" pitchFamily="18" charset="0"/>
                        </a:rPr>
                        <a:t>-0.27</a:t>
                      </a:r>
                      <a:br>
                        <a:rPr lang="en-US" sz="1600" kern="0" dirty="0">
                          <a:solidFill>
                            <a:schemeClr val="bg1">
                              <a:lumMod val="65000"/>
                            </a:schemeClr>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dirty="0">
                          <a:solidFill>
                            <a:schemeClr val="bg1">
                              <a:lumMod val="65000"/>
                            </a:schemeClr>
                          </a:solidFill>
                          <a:effectLst/>
                          <a:latin typeface="Times New Roman" panose="02020603050405020304" pitchFamily="18" charset="0"/>
                          <a:ea typeface="等线" panose="02010600030101010101" pitchFamily="2" charset="-122"/>
                          <a:cs typeface="Times New Roman" panose="02020603050405020304" pitchFamily="18" charset="0"/>
                        </a:rPr>
                        <a:t>(0.221)</a:t>
                      </a:r>
                      <a:endParaRPr lang="zh-CN" sz="1800" kern="100" dirty="0">
                        <a:solidFill>
                          <a:schemeClr val="bg1">
                            <a:lumMod val="65000"/>
                          </a:schemeClr>
                        </a:solidFill>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600" kern="0" dirty="0">
                          <a:solidFill>
                            <a:schemeClr val="bg1">
                              <a:lumMod val="65000"/>
                            </a:schemeClr>
                          </a:solidFill>
                          <a:effectLst/>
                          <a:latin typeface="Times New Roman" panose="02020603050405020304" pitchFamily="18" charset="0"/>
                          <a:ea typeface="等线" panose="02010600030101010101" pitchFamily="2" charset="-122"/>
                          <a:cs typeface="Times New Roman" panose="02020603050405020304" pitchFamily="18" charset="0"/>
                        </a:rPr>
                        <a:t>-0.504</a:t>
                      </a:r>
                      <a:br>
                        <a:rPr lang="en-US" sz="1600" kern="0" dirty="0">
                          <a:solidFill>
                            <a:schemeClr val="bg1">
                              <a:lumMod val="65000"/>
                            </a:schemeClr>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dirty="0">
                          <a:solidFill>
                            <a:schemeClr val="bg1">
                              <a:lumMod val="65000"/>
                            </a:schemeClr>
                          </a:solidFill>
                          <a:effectLst/>
                          <a:latin typeface="Times New Roman" panose="02020603050405020304" pitchFamily="18" charset="0"/>
                          <a:ea typeface="等线" panose="02010600030101010101" pitchFamily="2" charset="-122"/>
                          <a:cs typeface="Times New Roman" panose="02020603050405020304" pitchFamily="18" charset="0"/>
                        </a:rPr>
                        <a:t>(0.456)</a:t>
                      </a:r>
                      <a:endParaRPr lang="zh-CN" sz="1800" kern="100" dirty="0">
                        <a:solidFill>
                          <a:schemeClr val="bg1">
                            <a:lumMod val="65000"/>
                          </a:schemeClr>
                        </a:solidFill>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1027642115"/>
                  </a:ext>
                </a:extLst>
              </a:tr>
              <a:tr h="482750">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Rental</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-4.326***</a:t>
                      </a:r>
                      <a:b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(0.578)</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-4.299***</a:t>
                      </a:r>
                      <a:b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(0.482)</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6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-2.879***</a:t>
                      </a:r>
                      <a:br>
                        <a:rPr lang="en-US" sz="16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(0.328)</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6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-5.646***</a:t>
                      </a:r>
                      <a:br>
                        <a:rPr lang="en-US" sz="16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(0.632)</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1363945953"/>
                  </a:ext>
                </a:extLst>
              </a:tr>
              <a:tr h="482750">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Space</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0.018***</a:t>
                      </a:r>
                      <a:b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(0.006)</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0.018***</a:t>
                      </a:r>
                      <a:b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(0.006)</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0.011***</a:t>
                      </a:r>
                      <a:b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(0.004)</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0.022***</a:t>
                      </a:r>
                      <a:b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(0.007)</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1717496212"/>
                  </a:ext>
                </a:extLst>
              </a:tr>
              <a:tr h="482750">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Knowledge</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0.475***</a:t>
                      </a:r>
                      <a:b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(0.171)</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0.525***</a:t>
                      </a:r>
                      <a:b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(0.172)</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0.356***</a:t>
                      </a:r>
                      <a:b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(0.113)</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0.577***</a:t>
                      </a:r>
                      <a:b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(0.215)</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471589513"/>
                  </a:ext>
                </a:extLst>
              </a:tr>
              <a:tr h="482750">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Houseage</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0.129***</a:t>
                      </a:r>
                      <a:b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(0.02)</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0.13***</a:t>
                      </a:r>
                      <a:b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(0.019)</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0.09***</a:t>
                      </a:r>
                      <a:b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(0.013)</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0.158***</a:t>
                      </a:r>
                      <a:b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(0.025)</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1605860992"/>
                  </a:ext>
                </a:extLst>
              </a:tr>
              <a:tr h="482750">
                <a:tc>
                  <a:txBody>
                    <a:bodyPr/>
                    <a:lstStyle/>
                    <a:p>
                      <a:pPr algn="ctr">
                        <a:spcAft>
                          <a:spcPts val="0"/>
                        </a:spcAft>
                      </a:pPr>
                      <a:r>
                        <a:rPr lang="en-US" sz="16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Sigma(</a:t>
                      </a:r>
                      <a:r>
                        <a:rPr lang="en-US" sz="1600" i="1"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σ</a:t>
                      </a:r>
                      <a:r>
                        <a:rPr lang="en-US" sz="16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5.567***</a:t>
                      </a:r>
                      <a:b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(0.155)</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5.539***</a:t>
                      </a:r>
                      <a:br>
                        <a:rPr lang="en-US" sz="16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(0.156)</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3.781***</a:t>
                      </a:r>
                      <a:br>
                        <a:rPr lang="en-US" sz="16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(0.138)</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7.28***</a:t>
                      </a:r>
                      <a:br>
                        <a:rPr lang="en-US" sz="16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(0.327)</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8140240"/>
                  </a:ext>
                </a:extLst>
              </a:tr>
            </a:tbl>
          </a:graphicData>
        </a:graphic>
      </p:graphicFrame>
    </p:spTree>
    <p:extLst>
      <p:ext uri="{BB962C8B-B14F-4D97-AF65-F5344CB8AC3E}">
        <p14:creationId xmlns:p14="http://schemas.microsoft.com/office/powerpoint/2010/main" val="38920560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Anchoring and Starting-point bias</a:t>
            </a:r>
            <a:endParaRPr lang="zh-CN" altLang="en-US" dirty="0"/>
          </a:p>
        </p:txBody>
      </p:sp>
      <p:graphicFrame>
        <p:nvGraphicFramePr>
          <p:cNvPr id="6" name="内容占位符 5"/>
          <p:cNvGraphicFramePr>
            <a:graphicFrameLocks noGrp="1"/>
          </p:cNvGraphicFramePr>
          <p:nvPr>
            <p:ph idx="1"/>
            <p:extLst>
              <p:ext uri="{D42A27DB-BD31-4B8C-83A1-F6EECF244321}">
                <p14:modId xmlns:p14="http://schemas.microsoft.com/office/powerpoint/2010/main" val="561638347"/>
              </p:ext>
            </p:extLst>
          </p:nvPr>
        </p:nvGraphicFramePr>
        <p:xfrm>
          <a:off x="1202531" y="990600"/>
          <a:ext cx="6019800" cy="5562600"/>
        </p:xfrm>
        <a:graphic>
          <a:graphicData uri="http://schemas.openxmlformats.org/drawingml/2006/table">
            <a:tbl>
              <a:tblPr firstRow="1" firstCol="1" bandRow="1"/>
              <a:tblGrid>
                <a:gridCol w="2006600">
                  <a:extLst>
                    <a:ext uri="{9D8B030D-6E8A-4147-A177-3AD203B41FA5}">
                      <a16:colId xmlns:a16="http://schemas.microsoft.com/office/drawing/2014/main" val="4210213093"/>
                    </a:ext>
                  </a:extLst>
                </a:gridCol>
                <a:gridCol w="2006600">
                  <a:extLst>
                    <a:ext uri="{9D8B030D-6E8A-4147-A177-3AD203B41FA5}">
                      <a16:colId xmlns:a16="http://schemas.microsoft.com/office/drawing/2014/main" val="4099696561"/>
                    </a:ext>
                  </a:extLst>
                </a:gridCol>
                <a:gridCol w="2006600">
                  <a:extLst>
                    <a:ext uri="{9D8B030D-6E8A-4147-A177-3AD203B41FA5}">
                      <a16:colId xmlns:a16="http://schemas.microsoft.com/office/drawing/2014/main" val="3850942776"/>
                    </a:ext>
                  </a:extLst>
                </a:gridCol>
              </a:tblGrid>
              <a:tr h="695325">
                <a:tc>
                  <a:txBody>
                    <a:bodyPr/>
                    <a:lstStyle/>
                    <a:p>
                      <a:pPr algn="ctr">
                        <a:spcAft>
                          <a:spcPts val="0"/>
                        </a:spcAft>
                      </a:pPr>
                      <a:r>
                        <a:rPr lang="en-US" sz="18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Gamma(</a:t>
                      </a:r>
                      <a:r>
                        <a:rPr lang="zh-CN" sz="1800" i="1" kern="0" dirty="0">
                          <a:solidFill>
                            <a:srgbClr val="000000"/>
                          </a:solidFill>
                          <a:effectLst/>
                          <a:latin typeface="等线" panose="02010600030101010101" pitchFamily="2" charset="-122"/>
                          <a:ea typeface="宋体" panose="02010600030101010101" pitchFamily="2" charset="-122"/>
                          <a:cs typeface="Times New Roman" panose="02020603050405020304" pitchFamily="18" charset="0"/>
                        </a:rPr>
                        <a:t>γ</a:t>
                      </a:r>
                      <a:r>
                        <a:rPr lang="en-US" sz="18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a:t>
                      </a:r>
                      <a:endParaRPr lang="zh-CN" sz="20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endParaRPr lang="zh-CN" sz="2000" kern="100" dirty="0">
                        <a:effectLst/>
                        <a:latin typeface="等线" panose="02010600030101010101" pitchFamily="2" charset="-122"/>
                        <a:ea typeface="等线" panose="02010600030101010101" pitchFamily="2" charset="-122"/>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a:spcAft>
                          <a:spcPts val="0"/>
                        </a:spcAft>
                      </a:pPr>
                      <a:r>
                        <a:rPr lang="en-US" sz="1800" kern="0" dirty="0">
                          <a:solidFill>
                            <a:srgbClr val="FF0000"/>
                          </a:solidFill>
                          <a:effectLst/>
                          <a:latin typeface="Times New Roman" panose="02020603050405020304" pitchFamily="18" charset="0"/>
                          <a:ea typeface="等线" panose="02010600030101010101" pitchFamily="2" charset="-122"/>
                          <a:cs typeface="Times New Roman" panose="02020603050405020304" pitchFamily="18" charset="0"/>
                        </a:rPr>
                        <a:t>0.484***</a:t>
                      </a:r>
                      <a:br>
                        <a:rPr lang="en-US" sz="1800" kern="0" dirty="0">
                          <a:solidFill>
                            <a:srgbClr val="FF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800" kern="0" dirty="0">
                          <a:solidFill>
                            <a:srgbClr val="FF0000"/>
                          </a:solidFill>
                          <a:effectLst/>
                          <a:latin typeface="Times New Roman" panose="02020603050405020304" pitchFamily="18" charset="0"/>
                          <a:ea typeface="等线" panose="02010600030101010101" pitchFamily="2" charset="-122"/>
                          <a:cs typeface="Times New Roman" panose="02020603050405020304" pitchFamily="18" charset="0"/>
                        </a:rPr>
                        <a:t>(0.027)</a:t>
                      </a:r>
                      <a:endParaRPr lang="zh-CN" sz="2000" kern="100" dirty="0">
                        <a:solidFill>
                          <a:srgbClr val="FF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2137339284"/>
                  </a:ext>
                </a:extLst>
              </a:tr>
              <a:tr h="695325">
                <a:tc>
                  <a:txBody>
                    <a:bodyPr/>
                    <a:lstStyle/>
                    <a:p>
                      <a:pPr algn="ctr">
                        <a:spcAft>
                          <a:spcPts val="0"/>
                        </a:spcAft>
                      </a:pPr>
                      <a:r>
                        <a:rPr lang="en-US" sz="18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Starting 0.04</a:t>
                      </a:r>
                      <a:endParaRPr lang="zh-CN" sz="20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8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-2.902***</a:t>
                      </a:r>
                      <a:br>
                        <a:rPr lang="en-US" sz="18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8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(0.409)</a:t>
                      </a:r>
                      <a:endParaRPr lang="zh-CN" sz="2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endParaRPr lang="zh-CN" sz="2000" kern="100">
                        <a:effectLst/>
                        <a:latin typeface="等线" panose="02010600030101010101" pitchFamily="2" charset="-122"/>
                        <a:ea typeface="等线" panose="02010600030101010101" pitchFamily="2" charset="-122"/>
                      </a:endParaRPr>
                    </a:p>
                  </a:txBody>
                  <a:tcPr marL="68580" marR="68580" marT="0" marB="0" anchor="ctr">
                    <a:lnL>
                      <a:noFill/>
                    </a:lnL>
                    <a:lnR>
                      <a:noFill/>
                    </a:lnR>
                    <a:lnT>
                      <a:noFill/>
                    </a:lnT>
                    <a:lnB>
                      <a:noFill/>
                    </a:lnB>
                  </a:tcPr>
                </a:tc>
                <a:extLst>
                  <a:ext uri="{0D108BD9-81ED-4DB2-BD59-A6C34878D82A}">
                    <a16:rowId xmlns:a16="http://schemas.microsoft.com/office/drawing/2014/main" val="160256340"/>
                  </a:ext>
                </a:extLst>
              </a:tr>
              <a:tr h="695325">
                <a:tc>
                  <a:txBody>
                    <a:bodyPr/>
                    <a:lstStyle/>
                    <a:p>
                      <a:pPr algn="ctr">
                        <a:spcAft>
                          <a:spcPts val="0"/>
                        </a:spcAft>
                      </a:pPr>
                      <a:r>
                        <a:rPr lang="en-US" sz="18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Starting 0.06</a:t>
                      </a:r>
                      <a:endParaRPr lang="zh-CN" sz="20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8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-1.197***</a:t>
                      </a:r>
                      <a:br>
                        <a:rPr lang="en-US" sz="18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8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(0.456)</a:t>
                      </a:r>
                      <a:endParaRPr lang="zh-CN" sz="20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endParaRPr lang="zh-CN" sz="2000" kern="100">
                        <a:effectLst/>
                        <a:latin typeface="等线" panose="02010600030101010101" pitchFamily="2" charset="-122"/>
                        <a:ea typeface="等线" panose="02010600030101010101" pitchFamily="2" charset="-122"/>
                      </a:endParaRPr>
                    </a:p>
                  </a:txBody>
                  <a:tcPr marL="68580" marR="68580" marT="0" marB="0" anchor="ctr">
                    <a:lnL>
                      <a:noFill/>
                    </a:lnL>
                    <a:lnR>
                      <a:noFill/>
                    </a:lnR>
                    <a:lnT>
                      <a:noFill/>
                    </a:lnT>
                    <a:lnB>
                      <a:noFill/>
                    </a:lnB>
                  </a:tcPr>
                </a:tc>
                <a:extLst>
                  <a:ext uri="{0D108BD9-81ED-4DB2-BD59-A6C34878D82A}">
                    <a16:rowId xmlns:a16="http://schemas.microsoft.com/office/drawing/2014/main" val="417749349"/>
                  </a:ext>
                </a:extLst>
              </a:tr>
              <a:tr h="695325">
                <a:tc>
                  <a:txBody>
                    <a:bodyPr/>
                    <a:lstStyle/>
                    <a:p>
                      <a:pPr algn="ctr">
                        <a:spcAft>
                          <a:spcPts val="0"/>
                        </a:spcAft>
                      </a:pPr>
                      <a:r>
                        <a:rPr lang="en-US" sz="18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Starting 0.08</a:t>
                      </a:r>
                      <a:endParaRPr lang="zh-CN" sz="2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8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0.425</a:t>
                      </a:r>
                      <a:br>
                        <a:rPr lang="en-US" sz="18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8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(0.554)</a:t>
                      </a:r>
                      <a:endParaRPr lang="zh-CN" sz="20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endParaRPr lang="zh-CN" sz="2000" kern="100">
                        <a:effectLst/>
                        <a:latin typeface="等线" panose="02010600030101010101" pitchFamily="2" charset="-122"/>
                        <a:ea typeface="等线" panose="02010600030101010101" pitchFamily="2" charset="-122"/>
                      </a:endParaRPr>
                    </a:p>
                  </a:txBody>
                  <a:tcPr marL="68580" marR="68580" marT="0" marB="0" anchor="ctr">
                    <a:lnL>
                      <a:noFill/>
                    </a:lnL>
                    <a:lnR>
                      <a:noFill/>
                    </a:lnR>
                    <a:lnT>
                      <a:noFill/>
                    </a:lnT>
                    <a:lnB>
                      <a:noFill/>
                    </a:lnB>
                  </a:tcPr>
                </a:tc>
                <a:extLst>
                  <a:ext uri="{0D108BD9-81ED-4DB2-BD59-A6C34878D82A}">
                    <a16:rowId xmlns:a16="http://schemas.microsoft.com/office/drawing/2014/main" val="3701560201"/>
                  </a:ext>
                </a:extLst>
              </a:tr>
              <a:tr h="695325">
                <a:tc>
                  <a:txBody>
                    <a:bodyPr/>
                    <a:lstStyle/>
                    <a:p>
                      <a:pPr algn="ctr">
                        <a:spcAft>
                          <a:spcPts val="0"/>
                        </a:spcAft>
                      </a:pPr>
                      <a:r>
                        <a:rPr lang="en-US" sz="18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Starting 0.12</a:t>
                      </a:r>
                      <a:endParaRPr lang="zh-CN" sz="2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8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1.616***</a:t>
                      </a:r>
                      <a:br>
                        <a:rPr lang="en-US" sz="18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8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(0.431)</a:t>
                      </a:r>
                      <a:endParaRPr lang="zh-CN" sz="20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endParaRPr lang="zh-CN" sz="2000" kern="100" dirty="0">
                        <a:effectLst/>
                        <a:latin typeface="等线" panose="02010600030101010101" pitchFamily="2" charset="-122"/>
                        <a:ea typeface="等线" panose="02010600030101010101" pitchFamily="2" charset="-122"/>
                      </a:endParaRPr>
                    </a:p>
                  </a:txBody>
                  <a:tcPr marL="68580" marR="68580" marT="0" marB="0" anchor="ctr">
                    <a:lnL>
                      <a:noFill/>
                    </a:lnL>
                    <a:lnR>
                      <a:noFill/>
                    </a:lnR>
                    <a:lnT>
                      <a:noFill/>
                    </a:lnT>
                    <a:lnB>
                      <a:noFill/>
                    </a:lnB>
                  </a:tcPr>
                </a:tc>
                <a:extLst>
                  <a:ext uri="{0D108BD9-81ED-4DB2-BD59-A6C34878D82A}">
                    <a16:rowId xmlns:a16="http://schemas.microsoft.com/office/drawing/2014/main" val="338233924"/>
                  </a:ext>
                </a:extLst>
              </a:tr>
              <a:tr h="695325">
                <a:tc>
                  <a:txBody>
                    <a:bodyPr/>
                    <a:lstStyle/>
                    <a:p>
                      <a:pPr algn="ctr">
                        <a:spcAft>
                          <a:spcPts val="0"/>
                        </a:spcAft>
                      </a:pPr>
                      <a:r>
                        <a:rPr lang="en-US" sz="18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Starting 0.14</a:t>
                      </a:r>
                      <a:endParaRPr lang="zh-CN" sz="2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8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1.943***</a:t>
                      </a:r>
                      <a:br>
                        <a:rPr lang="en-US" sz="18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8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(0.37)</a:t>
                      </a:r>
                      <a:endParaRPr lang="zh-CN" sz="20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endParaRPr lang="zh-CN" sz="2000" kern="100" dirty="0">
                        <a:effectLst/>
                        <a:latin typeface="等线" panose="02010600030101010101" pitchFamily="2" charset="-122"/>
                        <a:ea typeface="等线" panose="02010600030101010101" pitchFamily="2" charset="-122"/>
                      </a:endParaRPr>
                    </a:p>
                  </a:txBody>
                  <a:tcPr marL="68580" marR="68580" marT="0" marB="0" anchor="ctr">
                    <a:lnL>
                      <a:noFill/>
                    </a:lnL>
                    <a:lnR>
                      <a:noFill/>
                    </a:lnR>
                    <a:lnT>
                      <a:noFill/>
                    </a:lnT>
                    <a:lnB>
                      <a:noFill/>
                    </a:lnB>
                  </a:tcPr>
                </a:tc>
                <a:extLst>
                  <a:ext uri="{0D108BD9-81ED-4DB2-BD59-A6C34878D82A}">
                    <a16:rowId xmlns:a16="http://schemas.microsoft.com/office/drawing/2014/main" val="638605909"/>
                  </a:ext>
                </a:extLst>
              </a:tr>
              <a:tr h="695325">
                <a:tc>
                  <a:txBody>
                    <a:bodyPr/>
                    <a:lstStyle/>
                    <a:p>
                      <a:pPr algn="ctr">
                        <a:spcAft>
                          <a:spcPts val="0"/>
                        </a:spcAft>
                      </a:pPr>
                      <a:r>
                        <a:rPr lang="en-US" sz="18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Starting 0.16</a:t>
                      </a:r>
                      <a:endParaRPr lang="zh-CN" sz="2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8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2.676***</a:t>
                      </a:r>
                      <a:br>
                        <a:rPr lang="en-US" sz="18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8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(0.443)</a:t>
                      </a:r>
                      <a:endParaRPr lang="zh-CN" sz="20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endParaRPr lang="zh-CN" sz="2000" kern="100" dirty="0">
                        <a:effectLst/>
                        <a:latin typeface="等线" panose="02010600030101010101" pitchFamily="2" charset="-122"/>
                        <a:ea typeface="等线" panose="02010600030101010101" pitchFamily="2" charset="-122"/>
                      </a:endParaRPr>
                    </a:p>
                  </a:txBody>
                  <a:tcPr marL="68580" marR="68580" marT="0" marB="0" anchor="ctr">
                    <a:lnL>
                      <a:noFill/>
                    </a:lnL>
                    <a:lnR>
                      <a:noFill/>
                    </a:lnR>
                    <a:lnT>
                      <a:noFill/>
                    </a:lnT>
                    <a:lnB>
                      <a:noFill/>
                    </a:lnB>
                  </a:tcPr>
                </a:tc>
                <a:extLst>
                  <a:ext uri="{0D108BD9-81ED-4DB2-BD59-A6C34878D82A}">
                    <a16:rowId xmlns:a16="http://schemas.microsoft.com/office/drawing/2014/main" val="3960865378"/>
                  </a:ext>
                </a:extLst>
              </a:tr>
              <a:tr h="695325">
                <a:tc>
                  <a:txBody>
                    <a:bodyPr/>
                    <a:lstStyle/>
                    <a:p>
                      <a:pPr algn="ctr">
                        <a:spcAft>
                          <a:spcPts val="0"/>
                        </a:spcAft>
                      </a:pPr>
                      <a:r>
                        <a:rPr lang="en-US" sz="18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Starting 0.18</a:t>
                      </a:r>
                      <a:endParaRPr lang="zh-CN" sz="2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4.907***</a:t>
                      </a:r>
                      <a:br>
                        <a:rPr lang="en-US" sz="18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8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(0.463)</a:t>
                      </a:r>
                      <a:endParaRPr lang="zh-CN" sz="2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endParaRPr lang="zh-CN" sz="2000" kern="100" dirty="0">
                        <a:effectLst/>
                        <a:latin typeface="等线" panose="02010600030101010101" pitchFamily="2" charset="-122"/>
                        <a:ea typeface="等线" panose="02010600030101010101" pitchFamily="2" charset="-122"/>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26903192"/>
                  </a:ext>
                </a:extLst>
              </a:tr>
            </a:tbl>
          </a:graphicData>
        </a:graphic>
      </p:graphicFrame>
    </p:spTree>
    <p:extLst>
      <p:ext uri="{BB962C8B-B14F-4D97-AF65-F5344CB8AC3E}">
        <p14:creationId xmlns:p14="http://schemas.microsoft.com/office/powerpoint/2010/main" val="18461428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Environment knowledge</a:t>
            </a:r>
            <a:endParaRPr lang="zh-CN" altLang="en-US" dirty="0"/>
          </a:p>
        </p:txBody>
      </p:sp>
      <p:graphicFrame>
        <p:nvGraphicFramePr>
          <p:cNvPr id="5" name="内容占位符 4"/>
          <p:cNvGraphicFramePr>
            <a:graphicFrameLocks noGrp="1"/>
          </p:cNvGraphicFramePr>
          <p:nvPr>
            <p:ph idx="1"/>
            <p:extLst>
              <p:ext uri="{D42A27DB-BD31-4B8C-83A1-F6EECF244321}">
                <p14:modId xmlns:p14="http://schemas.microsoft.com/office/powerpoint/2010/main" val="2178241636"/>
              </p:ext>
            </p:extLst>
          </p:nvPr>
        </p:nvGraphicFramePr>
        <p:xfrm>
          <a:off x="533400" y="1143000"/>
          <a:ext cx="8001000" cy="5257798"/>
        </p:xfrm>
        <a:graphic>
          <a:graphicData uri="http://schemas.openxmlformats.org/drawingml/2006/table">
            <a:tbl>
              <a:tblPr firstRow="1" firstCol="1" bandRow="1"/>
              <a:tblGrid>
                <a:gridCol w="1600200">
                  <a:extLst>
                    <a:ext uri="{9D8B030D-6E8A-4147-A177-3AD203B41FA5}">
                      <a16:colId xmlns:a16="http://schemas.microsoft.com/office/drawing/2014/main" val="1497482935"/>
                    </a:ext>
                  </a:extLst>
                </a:gridCol>
                <a:gridCol w="1600200">
                  <a:extLst>
                    <a:ext uri="{9D8B030D-6E8A-4147-A177-3AD203B41FA5}">
                      <a16:colId xmlns:a16="http://schemas.microsoft.com/office/drawing/2014/main" val="2045141874"/>
                    </a:ext>
                  </a:extLst>
                </a:gridCol>
                <a:gridCol w="1600200">
                  <a:extLst>
                    <a:ext uri="{9D8B030D-6E8A-4147-A177-3AD203B41FA5}">
                      <a16:colId xmlns:a16="http://schemas.microsoft.com/office/drawing/2014/main" val="755781681"/>
                    </a:ext>
                  </a:extLst>
                </a:gridCol>
                <a:gridCol w="1600200">
                  <a:extLst>
                    <a:ext uri="{9D8B030D-6E8A-4147-A177-3AD203B41FA5}">
                      <a16:colId xmlns:a16="http://schemas.microsoft.com/office/drawing/2014/main" val="1666543202"/>
                    </a:ext>
                  </a:extLst>
                </a:gridCol>
                <a:gridCol w="1600200">
                  <a:extLst>
                    <a:ext uri="{9D8B030D-6E8A-4147-A177-3AD203B41FA5}">
                      <a16:colId xmlns:a16="http://schemas.microsoft.com/office/drawing/2014/main" val="3147233250"/>
                    </a:ext>
                  </a:extLst>
                </a:gridCol>
              </a:tblGrid>
              <a:tr h="616915">
                <a:tc rowSpan="2">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Variables</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Basic model</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With information source</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Starting-point bias</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Anchoring effect</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50577500"/>
                  </a:ext>
                </a:extLst>
              </a:tr>
              <a:tr h="322478">
                <a:tc vMerge="1">
                  <a:txBody>
                    <a:bodyPr/>
                    <a:lstStyle/>
                    <a:p>
                      <a:endParaRPr lang="zh-CN" altLang="en-US"/>
                    </a:p>
                  </a:txBody>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Estimate</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Estimate</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Estimate</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Estimate</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1330826"/>
                  </a:ext>
                </a:extLst>
              </a:tr>
              <a:tr h="616915">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Pollution days</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0.015***</a:t>
                      </a:r>
                      <a:b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(0.004)</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0.015***</a:t>
                      </a:r>
                      <a:b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(0.004)</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0.011***</a:t>
                      </a:r>
                      <a:b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(0.002)</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0.021***</a:t>
                      </a:r>
                      <a:b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(0.005)</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821654283"/>
                  </a:ext>
                </a:extLst>
              </a:tr>
              <a:tr h="616915">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Pollution level</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1.19***</a:t>
                      </a:r>
                      <a:b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(0.245)</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1.127***</a:t>
                      </a:r>
                      <a:b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(0.251)</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0.856***</a:t>
                      </a:r>
                      <a:b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(0.166)</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1.566***</a:t>
                      </a:r>
                      <a:b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(0.34)</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3367336372"/>
                  </a:ext>
                </a:extLst>
              </a:tr>
              <a:tr h="616915">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Anti-pollution</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0.573</a:t>
                      </a:r>
                      <a:b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(0.355)</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0.554</a:t>
                      </a:r>
                      <a:b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(0.339)</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0.237</a:t>
                      </a:r>
                      <a:b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(0.22)</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0.569</a:t>
                      </a:r>
                      <a:b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(0.435)</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3163841529"/>
                  </a:ext>
                </a:extLst>
              </a:tr>
              <a:tr h="616915">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TV</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endParaRPr lang="zh-CN" sz="1800" kern="100">
                        <a:effectLst/>
                        <a:latin typeface="等线" panose="02010600030101010101" pitchFamily="2" charset="-122"/>
                        <a:ea typeface="等线" panose="02010600030101010101" pitchFamily="2" charset="-122"/>
                      </a:endParaRPr>
                    </a:p>
                  </a:txBody>
                  <a:tcPr marL="68580" marR="68580" marT="0" marB="0" anchor="ctr">
                    <a:lnL>
                      <a:noFill/>
                    </a:lnL>
                    <a:lnR>
                      <a:noFill/>
                    </a:lnR>
                    <a:lnT>
                      <a:noFill/>
                    </a:lnT>
                    <a:lnB>
                      <a:noFill/>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0.854***</a:t>
                      </a:r>
                      <a:b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(0.177)</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endParaRPr lang="zh-CN" sz="1800" kern="100">
                        <a:effectLst/>
                        <a:latin typeface="等线" panose="02010600030101010101" pitchFamily="2" charset="-122"/>
                        <a:ea typeface="等线" panose="02010600030101010101" pitchFamily="2" charset="-122"/>
                      </a:endParaRPr>
                    </a:p>
                  </a:txBody>
                  <a:tcPr marL="68580" marR="68580" marT="0" marB="0" anchor="ctr">
                    <a:lnL>
                      <a:noFill/>
                    </a:lnL>
                    <a:lnR>
                      <a:noFill/>
                    </a:lnR>
                    <a:lnT>
                      <a:noFill/>
                    </a:lnT>
                    <a:lnB>
                      <a:noFill/>
                    </a:lnB>
                  </a:tcPr>
                </a:tc>
                <a:tc>
                  <a:txBody>
                    <a:bodyPr/>
                    <a:lstStyle/>
                    <a:p>
                      <a:endParaRPr lang="zh-CN" sz="1800" kern="100">
                        <a:effectLst/>
                        <a:latin typeface="等线" panose="02010600030101010101" pitchFamily="2" charset="-122"/>
                        <a:ea typeface="等线" panose="02010600030101010101" pitchFamily="2" charset="-122"/>
                      </a:endParaRPr>
                    </a:p>
                  </a:txBody>
                  <a:tcPr marL="68580" marR="68580" marT="0" marB="0" anchor="ctr">
                    <a:lnL>
                      <a:noFill/>
                    </a:lnL>
                    <a:lnR>
                      <a:noFill/>
                    </a:lnR>
                    <a:lnT>
                      <a:noFill/>
                    </a:lnT>
                    <a:lnB>
                      <a:noFill/>
                    </a:lnB>
                  </a:tcPr>
                </a:tc>
                <a:extLst>
                  <a:ext uri="{0D108BD9-81ED-4DB2-BD59-A6C34878D82A}">
                    <a16:rowId xmlns:a16="http://schemas.microsoft.com/office/drawing/2014/main" val="606843463"/>
                  </a:ext>
                </a:extLst>
              </a:tr>
              <a:tr h="616915">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Domestic</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endParaRPr lang="zh-CN" sz="1800" kern="100">
                        <a:effectLst/>
                        <a:latin typeface="等线" panose="02010600030101010101" pitchFamily="2" charset="-122"/>
                        <a:ea typeface="等线" panose="02010600030101010101" pitchFamily="2" charset="-122"/>
                      </a:endParaRPr>
                    </a:p>
                  </a:txBody>
                  <a:tcPr marL="68580" marR="68580" marT="0" marB="0" anchor="ctr">
                    <a:lnL>
                      <a:noFill/>
                    </a:lnL>
                    <a:lnR>
                      <a:noFill/>
                    </a:lnR>
                    <a:lnT>
                      <a:noFill/>
                    </a:lnT>
                    <a:lnB>
                      <a:noFill/>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1.538***</a:t>
                      </a:r>
                      <a:b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(0.239)</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endParaRPr lang="zh-CN" sz="1800" kern="100">
                        <a:effectLst/>
                        <a:latin typeface="等线" panose="02010600030101010101" pitchFamily="2" charset="-122"/>
                        <a:ea typeface="等线" panose="02010600030101010101" pitchFamily="2" charset="-122"/>
                      </a:endParaRPr>
                    </a:p>
                  </a:txBody>
                  <a:tcPr marL="68580" marR="68580" marT="0" marB="0" anchor="ctr">
                    <a:lnL>
                      <a:noFill/>
                    </a:lnL>
                    <a:lnR>
                      <a:noFill/>
                    </a:lnR>
                    <a:lnT>
                      <a:noFill/>
                    </a:lnT>
                    <a:lnB>
                      <a:noFill/>
                    </a:lnB>
                  </a:tcPr>
                </a:tc>
                <a:tc>
                  <a:txBody>
                    <a:bodyPr/>
                    <a:lstStyle/>
                    <a:p>
                      <a:endParaRPr lang="zh-CN" sz="1800" kern="100">
                        <a:effectLst/>
                        <a:latin typeface="等线" panose="02010600030101010101" pitchFamily="2" charset="-122"/>
                        <a:ea typeface="等线" panose="02010600030101010101" pitchFamily="2" charset="-122"/>
                      </a:endParaRPr>
                    </a:p>
                  </a:txBody>
                  <a:tcPr marL="68580" marR="68580" marT="0" marB="0" anchor="ctr">
                    <a:lnL>
                      <a:noFill/>
                    </a:lnL>
                    <a:lnR>
                      <a:noFill/>
                    </a:lnR>
                    <a:lnT>
                      <a:noFill/>
                    </a:lnT>
                    <a:lnB>
                      <a:noFill/>
                    </a:lnB>
                  </a:tcPr>
                </a:tc>
                <a:extLst>
                  <a:ext uri="{0D108BD9-81ED-4DB2-BD59-A6C34878D82A}">
                    <a16:rowId xmlns:a16="http://schemas.microsoft.com/office/drawing/2014/main" val="2213437570"/>
                  </a:ext>
                </a:extLst>
              </a:tr>
              <a:tr h="616915">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International</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endParaRPr lang="zh-CN" sz="1800" kern="100">
                        <a:effectLst/>
                        <a:latin typeface="等线" panose="02010600030101010101" pitchFamily="2" charset="-122"/>
                        <a:ea typeface="等线" panose="02010600030101010101" pitchFamily="2" charset="-122"/>
                      </a:endParaRPr>
                    </a:p>
                  </a:txBody>
                  <a:tcPr marL="68580" marR="68580" marT="0" marB="0" anchor="ctr">
                    <a:lnL>
                      <a:noFill/>
                    </a:lnL>
                    <a:lnR>
                      <a:noFill/>
                    </a:lnR>
                    <a:lnT>
                      <a:noFill/>
                    </a:lnT>
                    <a:lnB>
                      <a:noFill/>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1.63**</a:t>
                      </a:r>
                      <a:b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(0.789)</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endParaRPr lang="zh-CN" sz="1800" kern="100">
                        <a:effectLst/>
                        <a:latin typeface="等线" panose="02010600030101010101" pitchFamily="2" charset="-122"/>
                        <a:ea typeface="等线" panose="02010600030101010101" pitchFamily="2" charset="-122"/>
                      </a:endParaRPr>
                    </a:p>
                  </a:txBody>
                  <a:tcPr marL="68580" marR="68580" marT="0" marB="0" anchor="ctr">
                    <a:lnL>
                      <a:noFill/>
                    </a:lnL>
                    <a:lnR>
                      <a:noFill/>
                    </a:lnR>
                    <a:lnT>
                      <a:noFill/>
                    </a:lnT>
                    <a:lnB>
                      <a:noFill/>
                    </a:lnB>
                  </a:tcPr>
                </a:tc>
                <a:tc>
                  <a:txBody>
                    <a:bodyPr/>
                    <a:lstStyle/>
                    <a:p>
                      <a:endParaRPr lang="zh-CN" sz="1800" kern="100">
                        <a:effectLst/>
                        <a:latin typeface="等线" panose="02010600030101010101" pitchFamily="2" charset="-122"/>
                        <a:ea typeface="等线" panose="02010600030101010101" pitchFamily="2" charset="-122"/>
                      </a:endParaRPr>
                    </a:p>
                  </a:txBody>
                  <a:tcPr marL="68580" marR="68580" marT="0" marB="0" anchor="ctr">
                    <a:lnL>
                      <a:noFill/>
                    </a:lnL>
                    <a:lnR>
                      <a:noFill/>
                    </a:lnR>
                    <a:lnT>
                      <a:noFill/>
                    </a:lnT>
                    <a:lnB>
                      <a:noFill/>
                    </a:lnB>
                  </a:tcPr>
                </a:tc>
                <a:extLst>
                  <a:ext uri="{0D108BD9-81ED-4DB2-BD59-A6C34878D82A}">
                    <a16:rowId xmlns:a16="http://schemas.microsoft.com/office/drawing/2014/main" val="1116636484"/>
                  </a:ext>
                </a:extLst>
              </a:tr>
              <a:tr h="616915">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Monitor</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endParaRPr lang="zh-CN" sz="1800" kern="100">
                        <a:effectLst/>
                        <a:latin typeface="等线" panose="02010600030101010101" pitchFamily="2" charset="-122"/>
                        <a:ea typeface="等线" panose="02010600030101010101" pitchFamily="2" charset="-122"/>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1.345***</a:t>
                      </a:r>
                      <a:b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6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(0.383)</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endParaRPr lang="zh-CN" sz="1800" kern="100">
                        <a:effectLst/>
                        <a:latin typeface="等线" panose="02010600030101010101" pitchFamily="2" charset="-122"/>
                        <a:ea typeface="等线" panose="02010600030101010101" pitchFamily="2" charset="-122"/>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endParaRPr lang="zh-CN" sz="1800" kern="100" dirty="0">
                        <a:effectLst/>
                        <a:latin typeface="等线" panose="02010600030101010101" pitchFamily="2" charset="-122"/>
                        <a:ea typeface="等线" panose="02010600030101010101" pitchFamily="2" charset="-122"/>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45599770"/>
                  </a:ext>
                </a:extLst>
              </a:tr>
            </a:tbl>
          </a:graphicData>
        </a:graphic>
      </p:graphicFrame>
    </p:spTree>
    <p:extLst>
      <p:ext uri="{BB962C8B-B14F-4D97-AF65-F5344CB8AC3E}">
        <p14:creationId xmlns:p14="http://schemas.microsoft.com/office/powerpoint/2010/main" val="14645431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Information effect</a:t>
            </a:r>
            <a:endParaRPr lang="zh-CN" altLang="en-US" dirty="0"/>
          </a:p>
        </p:txBody>
      </p:sp>
      <p:graphicFrame>
        <p:nvGraphicFramePr>
          <p:cNvPr id="4" name="内容占位符 3"/>
          <p:cNvGraphicFramePr>
            <a:graphicFrameLocks noGrp="1"/>
          </p:cNvGraphicFramePr>
          <p:nvPr>
            <p:ph idx="1"/>
            <p:extLst>
              <p:ext uri="{D42A27DB-BD31-4B8C-83A1-F6EECF244321}">
                <p14:modId xmlns:p14="http://schemas.microsoft.com/office/powerpoint/2010/main" val="2272935807"/>
              </p:ext>
            </p:extLst>
          </p:nvPr>
        </p:nvGraphicFramePr>
        <p:xfrm>
          <a:off x="473394" y="1371600"/>
          <a:ext cx="7832405" cy="4571999"/>
        </p:xfrm>
        <a:graphic>
          <a:graphicData uri="http://schemas.openxmlformats.org/drawingml/2006/table">
            <a:tbl>
              <a:tblPr firstRow="1" firstCol="1" bandRow="1"/>
              <a:tblGrid>
                <a:gridCol w="1566481">
                  <a:extLst>
                    <a:ext uri="{9D8B030D-6E8A-4147-A177-3AD203B41FA5}">
                      <a16:colId xmlns:a16="http://schemas.microsoft.com/office/drawing/2014/main" val="1119212434"/>
                    </a:ext>
                  </a:extLst>
                </a:gridCol>
                <a:gridCol w="1566481">
                  <a:extLst>
                    <a:ext uri="{9D8B030D-6E8A-4147-A177-3AD203B41FA5}">
                      <a16:colId xmlns:a16="http://schemas.microsoft.com/office/drawing/2014/main" val="2452451410"/>
                    </a:ext>
                  </a:extLst>
                </a:gridCol>
                <a:gridCol w="1566481">
                  <a:extLst>
                    <a:ext uri="{9D8B030D-6E8A-4147-A177-3AD203B41FA5}">
                      <a16:colId xmlns:a16="http://schemas.microsoft.com/office/drawing/2014/main" val="2582757578"/>
                    </a:ext>
                  </a:extLst>
                </a:gridCol>
                <a:gridCol w="1566481">
                  <a:extLst>
                    <a:ext uri="{9D8B030D-6E8A-4147-A177-3AD203B41FA5}">
                      <a16:colId xmlns:a16="http://schemas.microsoft.com/office/drawing/2014/main" val="539231052"/>
                    </a:ext>
                  </a:extLst>
                </a:gridCol>
                <a:gridCol w="1566481">
                  <a:extLst>
                    <a:ext uri="{9D8B030D-6E8A-4147-A177-3AD203B41FA5}">
                      <a16:colId xmlns:a16="http://schemas.microsoft.com/office/drawing/2014/main" val="839236214"/>
                    </a:ext>
                  </a:extLst>
                </a:gridCol>
              </a:tblGrid>
              <a:tr h="981307">
                <a:tc rowSpan="2">
                  <a:txBody>
                    <a:bodyPr/>
                    <a:lstStyle/>
                    <a:p>
                      <a:pPr algn="ctr">
                        <a:spcAft>
                          <a:spcPts val="0"/>
                        </a:spcAft>
                      </a:pPr>
                      <a:r>
                        <a:rPr lang="en-US" sz="18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Variables</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Basic model</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With information source</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Starting-point bias</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Anchoring effect</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56216316"/>
                  </a:ext>
                </a:extLst>
              </a:tr>
              <a:tr h="512956">
                <a:tc vMerge="1">
                  <a:txBody>
                    <a:bodyPr/>
                    <a:lstStyle/>
                    <a:p>
                      <a:endParaRPr lang="zh-CN" altLang="en-US"/>
                    </a:p>
                  </a:txBody>
                  <a:tcPr/>
                </a:tc>
                <a:tc>
                  <a:txBody>
                    <a:bodyPr/>
                    <a:lstStyle/>
                    <a:p>
                      <a:pPr algn="ctr">
                        <a:spcAft>
                          <a:spcPts val="0"/>
                        </a:spcAft>
                      </a:pPr>
                      <a:r>
                        <a:rPr lang="en-US" sz="18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Estimate</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Estimate</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Estimate</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Estimate</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28929177"/>
                  </a:ext>
                </a:extLst>
              </a:tr>
              <a:tr h="1025912">
                <a:tc>
                  <a:txBody>
                    <a:bodyPr/>
                    <a:lstStyle/>
                    <a:p>
                      <a:pPr algn="ctr">
                        <a:spcAft>
                          <a:spcPts val="0"/>
                        </a:spcAft>
                      </a:pPr>
                      <a:r>
                        <a:rPr lang="en-US" sz="1800" kern="0" dirty="0">
                          <a:solidFill>
                            <a:srgbClr val="FF0000"/>
                          </a:solidFill>
                          <a:effectLst/>
                          <a:latin typeface="Times New Roman" panose="02020603050405020304" pitchFamily="18" charset="0"/>
                          <a:ea typeface="等线" panose="02010600030101010101" pitchFamily="2" charset="-122"/>
                          <a:cs typeface="Times New Roman" panose="02020603050405020304" pitchFamily="18" charset="0"/>
                        </a:rPr>
                        <a:t>Cost</a:t>
                      </a:r>
                      <a:endParaRPr lang="zh-CN" sz="1800" kern="100" dirty="0">
                        <a:solidFill>
                          <a:srgbClr val="FF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800" kern="0" dirty="0">
                          <a:solidFill>
                            <a:srgbClr val="FF0000"/>
                          </a:solidFill>
                          <a:effectLst/>
                          <a:latin typeface="Times New Roman" panose="02020603050405020304" pitchFamily="18" charset="0"/>
                          <a:ea typeface="等线" panose="02010600030101010101" pitchFamily="2" charset="-122"/>
                          <a:cs typeface="Times New Roman" panose="02020603050405020304" pitchFamily="18" charset="0"/>
                        </a:rPr>
                        <a:t>-0.935*</a:t>
                      </a:r>
                      <a:br>
                        <a:rPr lang="en-US" sz="1800" kern="0" dirty="0">
                          <a:solidFill>
                            <a:srgbClr val="FF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800" kern="0" dirty="0">
                          <a:solidFill>
                            <a:srgbClr val="FF0000"/>
                          </a:solidFill>
                          <a:effectLst/>
                          <a:latin typeface="Times New Roman" panose="02020603050405020304" pitchFamily="18" charset="0"/>
                          <a:ea typeface="等线" panose="02010600030101010101" pitchFamily="2" charset="-122"/>
                          <a:cs typeface="Times New Roman" panose="02020603050405020304" pitchFamily="18" charset="0"/>
                        </a:rPr>
                        <a:t>(0.487)</a:t>
                      </a:r>
                      <a:endParaRPr lang="zh-CN" sz="1800" kern="100" dirty="0">
                        <a:solidFill>
                          <a:srgbClr val="FF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800" kern="0" dirty="0">
                          <a:solidFill>
                            <a:srgbClr val="FF0000"/>
                          </a:solidFill>
                          <a:effectLst/>
                          <a:latin typeface="Times New Roman" panose="02020603050405020304" pitchFamily="18" charset="0"/>
                          <a:ea typeface="等线" panose="02010600030101010101" pitchFamily="2" charset="-122"/>
                          <a:cs typeface="Times New Roman" panose="02020603050405020304" pitchFamily="18" charset="0"/>
                        </a:rPr>
                        <a:t>-0.932**</a:t>
                      </a:r>
                      <a:br>
                        <a:rPr lang="en-US" sz="1800" kern="0" dirty="0">
                          <a:solidFill>
                            <a:srgbClr val="FF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800" kern="0" dirty="0">
                          <a:solidFill>
                            <a:srgbClr val="FF0000"/>
                          </a:solidFill>
                          <a:effectLst/>
                          <a:latin typeface="Times New Roman" panose="02020603050405020304" pitchFamily="18" charset="0"/>
                          <a:ea typeface="等线" panose="02010600030101010101" pitchFamily="2" charset="-122"/>
                          <a:cs typeface="Times New Roman" panose="02020603050405020304" pitchFamily="18" charset="0"/>
                        </a:rPr>
                        <a:t>(0.448)</a:t>
                      </a:r>
                      <a:endParaRPr lang="zh-CN" sz="1800" kern="100" dirty="0">
                        <a:solidFill>
                          <a:srgbClr val="FF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800" kern="0" dirty="0">
                          <a:solidFill>
                            <a:srgbClr val="FF0000"/>
                          </a:solidFill>
                          <a:effectLst/>
                          <a:latin typeface="Times New Roman" panose="02020603050405020304" pitchFamily="18" charset="0"/>
                          <a:ea typeface="等线" panose="02010600030101010101" pitchFamily="2" charset="-122"/>
                          <a:cs typeface="Times New Roman" panose="02020603050405020304" pitchFamily="18" charset="0"/>
                        </a:rPr>
                        <a:t>-0.688**</a:t>
                      </a:r>
                      <a:br>
                        <a:rPr lang="en-US" sz="1800" kern="0" dirty="0">
                          <a:solidFill>
                            <a:srgbClr val="FF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800" kern="0" dirty="0">
                          <a:solidFill>
                            <a:srgbClr val="FF0000"/>
                          </a:solidFill>
                          <a:effectLst/>
                          <a:latin typeface="Times New Roman" panose="02020603050405020304" pitchFamily="18" charset="0"/>
                          <a:ea typeface="等线" panose="02010600030101010101" pitchFamily="2" charset="-122"/>
                          <a:cs typeface="Times New Roman" panose="02020603050405020304" pitchFamily="18" charset="0"/>
                        </a:rPr>
                        <a:t>(0.306)</a:t>
                      </a:r>
                      <a:endParaRPr lang="zh-CN" sz="1800" kern="100" dirty="0">
                        <a:solidFill>
                          <a:srgbClr val="FF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800" kern="0" dirty="0">
                          <a:solidFill>
                            <a:srgbClr val="FF0000"/>
                          </a:solidFill>
                          <a:effectLst/>
                          <a:latin typeface="Times New Roman" panose="02020603050405020304" pitchFamily="18" charset="0"/>
                          <a:ea typeface="等线" panose="02010600030101010101" pitchFamily="2" charset="-122"/>
                          <a:cs typeface="Times New Roman" panose="02020603050405020304" pitchFamily="18" charset="0"/>
                        </a:rPr>
                        <a:t>-1.259*</a:t>
                      </a:r>
                      <a:br>
                        <a:rPr lang="en-US" sz="1800" kern="0" dirty="0">
                          <a:solidFill>
                            <a:srgbClr val="FF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800" kern="0" dirty="0">
                          <a:solidFill>
                            <a:srgbClr val="FF0000"/>
                          </a:solidFill>
                          <a:effectLst/>
                          <a:latin typeface="Times New Roman" panose="02020603050405020304" pitchFamily="18" charset="0"/>
                          <a:ea typeface="等线" panose="02010600030101010101" pitchFamily="2" charset="-122"/>
                          <a:cs typeface="Times New Roman" panose="02020603050405020304" pitchFamily="18" charset="0"/>
                        </a:rPr>
                        <a:t>(0.678)</a:t>
                      </a:r>
                      <a:endParaRPr lang="zh-CN" sz="1800" kern="100" dirty="0">
                        <a:solidFill>
                          <a:srgbClr val="FF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271950688"/>
                  </a:ext>
                </a:extLst>
              </a:tr>
              <a:tr h="1025912">
                <a:tc>
                  <a:txBody>
                    <a:bodyPr/>
                    <a:lstStyle/>
                    <a:p>
                      <a:pPr algn="ctr">
                        <a:spcAft>
                          <a:spcPts val="0"/>
                        </a:spcAft>
                      </a:pPr>
                      <a:r>
                        <a:rPr lang="en-US" sz="18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Emission</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8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0.591</a:t>
                      </a:r>
                      <a:br>
                        <a:rPr lang="en-US" sz="18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8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(0.509)</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8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0.65</a:t>
                      </a:r>
                      <a:br>
                        <a:rPr lang="en-US" sz="18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8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(0.466)</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8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0.392</a:t>
                      </a:r>
                      <a:br>
                        <a:rPr lang="en-US" sz="18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8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(0.335)</a:t>
                      </a:r>
                      <a:endParaRPr lang="zh-CN" sz="1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tc>
                  <a:txBody>
                    <a:bodyPr/>
                    <a:lstStyle/>
                    <a:p>
                      <a:pPr algn="ctr">
                        <a:spcAft>
                          <a:spcPts val="0"/>
                        </a:spcAft>
                      </a:pPr>
                      <a:r>
                        <a:rPr lang="en-US" sz="18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0.748</a:t>
                      </a:r>
                      <a:br>
                        <a:rPr lang="en-US" sz="18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800" kern="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(0.668)</a:t>
                      </a:r>
                      <a:endParaRPr lang="zh-CN" sz="18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3326395947"/>
                  </a:ext>
                </a:extLst>
              </a:tr>
              <a:tr h="1025912">
                <a:tc>
                  <a:txBody>
                    <a:bodyPr/>
                    <a:lstStyle/>
                    <a:p>
                      <a:pPr algn="ctr">
                        <a:spcAft>
                          <a:spcPts val="0"/>
                        </a:spcAft>
                      </a:pPr>
                      <a:r>
                        <a:rPr lang="en-US" sz="1800" kern="0" dirty="0">
                          <a:solidFill>
                            <a:srgbClr val="FF0000"/>
                          </a:solidFill>
                          <a:effectLst/>
                          <a:latin typeface="Times New Roman" panose="02020603050405020304" pitchFamily="18" charset="0"/>
                          <a:ea typeface="等线" panose="02010600030101010101" pitchFamily="2" charset="-122"/>
                          <a:cs typeface="Times New Roman" panose="02020603050405020304" pitchFamily="18" charset="0"/>
                        </a:rPr>
                        <a:t>Environment</a:t>
                      </a:r>
                      <a:endParaRPr lang="zh-CN" sz="1800" kern="100" dirty="0">
                        <a:solidFill>
                          <a:srgbClr val="FF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0" dirty="0">
                          <a:solidFill>
                            <a:srgbClr val="FF0000"/>
                          </a:solidFill>
                          <a:effectLst/>
                          <a:latin typeface="Times New Roman" panose="02020603050405020304" pitchFamily="18" charset="0"/>
                          <a:ea typeface="等线" panose="02010600030101010101" pitchFamily="2" charset="-122"/>
                          <a:cs typeface="Times New Roman" panose="02020603050405020304" pitchFamily="18" charset="0"/>
                        </a:rPr>
                        <a:t>-1.363**</a:t>
                      </a:r>
                      <a:br>
                        <a:rPr lang="en-US" sz="1800" kern="0" dirty="0">
                          <a:solidFill>
                            <a:srgbClr val="FF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800" kern="0" dirty="0">
                          <a:solidFill>
                            <a:srgbClr val="FF0000"/>
                          </a:solidFill>
                          <a:effectLst/>
                          <a:latin typeface="Times New Roman" panose="02020603050405020304" pitchFamily="18" charset="0"/>
                          <a:ea typeface="等线" panose="02010600030101010101" pitchFamily="2" charset="-122"/>
                          <a:cs typeface="Times New Roman" panose="02020603050405020304" pitchFamily="18" charset="0"/>
                        </a:rPr>
                        <a:t>(0.419)</a:t>
                      </a:r>
                      <a:endParaRPr lang="zh-CN" sz="1800" kern="100" dirty="0">
                        <a:solidFill>
                          <a:srgbClr val="FF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0" dirty="0">
                          <a:solidFill>
                            <a:srgbClr val="FF0000"/>
                          </a:solidFill>
                          <a:effectLst/>
                          <a:latin typeface="Times New Roman" panose="02020603050405020304" pitchFamily="18" charset="0"/>
                          <a:ea typeface="等线" panose="02010600030101010101" pitchFamily="2" charset="-122"/>
                          <a:cs typeface="Times New Roman" panose="02020603050405020304" pitchFamily="18" charset="0"/>
                        </a:rPr>
                        <a:t>-1.288***</a:t>
                      </a:r>
                      <a:br>
                        <a:rPr lang="en-US" sz="1800" kern="0" dirty="0">
                          <a:solidFill>
                            <a:srgbClr val="FF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800" kern="0" dirty="0">
                          <a:solidFill>
                            <a:srgbClr val="FF0000"/>
                          </a:solidFill>
                          <a:effectLst/>
                          <a:latin typeface="Times New Roman" panose="02020603050405020304" pitchFamily="18" charset="0"/>
                          <a:ea typeface="等线" panose="02010600030101010101" pitchFamily="2" charset="-122"/>
                          <a:cs typeface="Times New Roman" panose="02020603050405020304" pitchFamily="18" charset="0"/>
                        </a:rPr>
                        <a:t>(0.381)</a:t>
                      </a:r>
                      <a:endParaRPr lang="zh-CN" sz="1800" kern="100" dirty="0">
                        <a:solidFill>
                          <a:srgbClr val="FF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0" dirty="0">
                          <a:solidFill>
                            <a:srgbClr val="FF0000"/>
                          </a:solidFill>
                          <a:effectLst/>
                          <a:latin typeface="Times New Roman" panose="02020603050405020304" pitchFamily="18" charset="0"/>
                          <a:ea typeface="等线" panose="02010600030101010101" pitchFamily="2" charset="-122"/>
                          <a:cs typeface="Times New Roman" panose="02020603050405020304" pitchFamily="18" charset="0"/>
                        </a:rPr>
                        <a:t>-0.78***</a:t>
                      </a:r>
                      <a:br>
                        <a:rPr lang="en-US" sz="1800" kern="0" dirty="0">
                          <a:solidFill>
                            <a:srgbClr val="FF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800" kern="0" dirty="0">
                          <a:solidFill>
                            <a:srgbClr val="FF0000"/>
                          </a:solidFill>
                          <a:effectLst/>
                          <a:latin typeface="Times New Roman" panose="02020603050405020304" pitchFamily="18" charset="0"/>
                          <a:ea typeface="等线" panose="02010600030101010101" pitchFamily="2" charset="-122"/>
                          <a:cs typeface="Times New Roman" panose="02020603050405020304" pitchFamily="18" charset="0"/>
                        </a:rPr>
                        <a:t>(0.275)</a:t>
                      </a:r>
                      <a:endParaRPr lang="zh-CN" sz="1800" kern="100" dirty="0">
                        <a:solidFill>
                          <a:srgbClr val="FF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0" dirty="0">
                          <a:solidFill>
                            <a:srgbClr val="FF0000"/>
                          </a:solidFill>
                          <a:effectLst/>
                          <a:latin typeface="Times New Roman" panose="02020603050405020304" pitchFamily="18" charset="0"/>
                          <a:ea typeface="等线" panose="02010600030101010101" pitchFamily="2" charset="-122"/>
                          <a:cs typeface="Times New Roman" panose="02020603050405020304" pitchFamily="18" charset="0"/>
                        </a:rPr>
                        <a:t>-1.458**</a:t>
                      </a:r>
                      <a:br>
                        <a:rPr lang="en-US" sz="1800" kern="0" dirty="0">
                          <a:solidFill>
                            <a:srgbClr val="FF0000"/>
                          </a:solidFill>
                          <a:effectLst/>
                          <a:latin typeface="Times New Roman" panose="02020603050405020304" pitchFamily="18" charset="0"/>
                          <a:ea typeface="等线" panose="02010600030101010101" pitchFamily="2" charset="-122"/>
                          <a:cs typeface="Times New Roman" panose="02020603050405020304" pitchFamily="18" charset="0"/>
                        </a:rPr>
                      </a:br>
                      <a:r>
                        <a:rPr lang="en-US" sz="1800" kern="0" dirty="0">
                          <a:solidFill>
                            <a:srgbClr val="FF0000"/>
                          </a:solidFill>
                          <a:effectLst/>
                          <a:latin typeface="Times New Roman" panose="02020603050405020304" pitchFamily="18" charset="0"/>
                          <a:ea typeface="等线" panose="02010600030101010101" pitchFamily="2" charset="-122"/>
                          <a:cs typeface="Times New Roman" panose="02020603050405020304" pitchFamily="18" charset="0"/>
                        </a:rPr>
                        <a:t>(0.632)</a:t>
                      </a:r>
                      <a:endParaRPr lang="zh-CN" sz="1800" kern="100" dirty="0">
                        <a:solidFill>
                          <a:srgbClr val="FF0000"/>
                        </a:solidFill>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64966525"/>
                  </a:ext>
                </a:extLst>
              </a:tr>
            </a:tbl>
          </a:graphicData>
        </a:graphic>
      </p:graphicFrame>
    </p:spTree>
    <p:extLst>
      <p:ext uri="{BB962C8B-B14F-4D97-AF65-F5344CB8AC3E}">
        <p14:creationId xmlns:p14="http://schemas.microsoft.com/office/powerpoint/2010/main" val="40170396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Conclusion and Innovation</a:t>
            </a:r>
            <a:endParaRPr lang="zh-CN" altLang="en-US" dirty="0"/>
          </a:p>
        </p:txBody>
      </p:sp>
      <p:sp>
        <p:nvSpPr>
          <p:cNvPr id="3" name="内容占位符 2"/>
          <p:cNvSpPr>
            <a:spLocks noGrp="1"/>
          </p:cNvSpPr>
          <p:nvPr>
            <p:ph idx="1"/>
          </p:nvPr>
        </p:nvSpPr>
        <p:spPr/>
        <p:txBody>
          <a:bodyPr/>
          <a:lstStyle/>
          <a:p>
            <a:r>
              <a:rPr lang="en-US" altLang="zh-CN" sz="2400" dirty="0"/>
              <a:t>We adopted the Double bounded CVM method for WTP research. </a:t>
            </a:r>
          </a:p>
          <a:p>
            <a:pPr lvl="1"/>
            <a:r>
              <a:rPr lang="en-US" altLang="zh-CN" sz="2000" dirty="0" smtClean="0"/>
              <a:t>The main </a:t>
            </a:r>
            <a:r>
              <a:rPr lang="en-US" altLang="zh-CN" sz="2000" dirty="0" smtClean="0">
                <a:solidFill>
                  <a:srgbClr val="FF0000"/>
                </a:solidFill>
              </a:rPr>
              <a:t>individual character </a:t>
            </a:r>
            <a:r>
              <a:rPr lang="en-US" altLang="zh-CN" sz="2000" dirty="0" smtClean="0"/>
              <a:t>that will influence household’s WTP for green power are Income, Gender, Age, Education level and knowledge of the resource and pollution.</a:t>
            </a:r>
          </a:p>
          <a:p>
            <a:pPr lvl="1"/>
            <a:r>
              <a:rPr lang="en-US" altLang="zh-CN" sz="2000" dirty="0" smtClean="0"/>
              <a:t>In </a:t>
            </a:r>
            <a:r>
              <a:rPr lang="en-US" altLang="zh-CN" sz="2000" dirty="0"/>
              <a:t>the research, </a:t>
            </a:r>
            <a:r>
              <a:rPr lang="en-US" altLang="zh-CN" sz="2000" dirty="0" smtClean="0"/>
              <a:t>there truly exists an </a:t>
            </a:r>
            <a:r>
              <a:rPr lang="en-US" altLang="zh-CN" sz="2000" dirty="0" smtClean="0">
                <a:solidFill>
                  <a:srgbClr val="FF0000"/>
                </a:solidFill>
              </a:rPr>
              <a:t>anchoring effect and starting-point bias</a:t>
            </a:r>
            <a:r>
              <a:rPr lang="en-US" altLang="zh-CN" sz="2000" dirty="0" smtClean="0"/>
              <a:t>. Based on the modified DB CVM model, we calculated a higher WTP, which also consists with other literatures. </a:t>
            </a:r>
          </a:p>
          <a:p>
            <a:pPr lvl="1"/>
            <a:r>
              <a:rPr lang="en-US" altLang="zh-CN" sz="2000" dirty="0"/>
              <a:t>In our sample, the estimated </a:t>
            </a:r>
            <a:r>
              <a:rPr lang="en-US" altLang="zh-CN" sz="2000" dirty="0">
                <a:solidFill>
                  <a:srgbClr val="FF0000"/>
                </a:solidFill>
              </a:rPr>
              <a:t>total willing payment for the indirect value of green power</a:t>
            </a:r>
            <a:r>
              <a:rPr lang="en-US" altLang="zh-CN" sz="2000" dirty="0"/>
              <a:t> in Shanghai is about </a:t>
            </a:r>
            <a:r>
              <a:rPr lang="en-US" altLang="zh-CN" sz="2000" dirty="0" smtClean="0"/>
              <a:t>3.06 billion </a:t>
            </a:r>
            <a:r>
              <a:rPr lang="en-US" altLang="zh-CN" sz="2000" dirty="0"/>
              <a:t>Yuan RMB per year.</a:t>
            </a:r>
          </a:p>
          <a:p>
            <a:pPr lvl="1"/>
            <a:r>
              <a:rPr lang="en-US" altLang="zh-CN" sz="2000" dirty="0"/>
              <a:t>The government should set up channels to the </a:t>
            </a:r>
            <a:r>
              <a:rPr lang="en-US" altLang="zh-CN" sz="2000" dirty="0" smtClean="0">
                <a:solidFill>
                  <a:srgbClr val="FF0000"/>
                </a:solidFill>
              </a:rPr>
              <a:t>access of funds from the households </a:t>
            </a:r>
            <a:r>
              <a:rPr lang="en-US" altLang="zh-CN" sz="2000" dirty="0" smtClean="0"/>
              <a:t>for </a:t>
            </a:r>
            <a:r>
              <a:rPr lang="en-US" altLang="zh-CN" sz="2000" dirty="0"/>
              <a:t>a better development </a:t>
            </a:r>
            <a:r>
              <a:rPr lang="en-US" altLang="zh-CN" sz="2000" dirty="0" smtClean="0"/>
              <a:t>chance of green power.</a:t>
            </a:r>
            <a:endParaRPr lang="en-US" altLang="zh-CN" sz="2000" dirty="0"/>
          </a:p>
          <a:p>
            <a:pPr lvl="1"/>
            <a:endParaRPr lang="en-US" altLang="zh-CN" sz="1800" dirty="0" smtClean="0"/>
          </a:p>
          <a:p>
            <a:endParaRPr lang="en-US" altLang="zh-CN" sz="2000" dirty="0"/>
          </a:p>
          <a:p>
            <a:endParaRPr lang="en-US" altLang="zh-CN" sz="2000" dirty="0" smtClean="0"/>
          </a:p>
        </p:txBody>
      </p:sp>
    </p:spTree>
    <p:extLst>
      <p:ext uri="{BB962C8B-B14F-4D97-AF65-F5344CB8AC3E}">
        <p14:creationId xmlns:p14="http://schemas.microsoft.com/office/powerpoint/2010/main" val="23451815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Conclusion and Innovation</a:t>
            </a:r>
            <a:endParaRPr lang="zh-CN" altLang="en-US" dirty="0"/>
          </a:p>
        </p:txBody>
      </p:sp>
      <p:sp>
        <p:nvSpPr>
          <p:cNvPr id="3" name="内容占位符 2"/>
          <p:cNvSpPr>
            <a:spLocks noGrp="1"/>
          </p:cNvSpPr>
          <p:nvPr>
            <p:ph idx="1"/>
          </p:nvPr>
        </p:nvSpPr>
        <p:spPr/>
        <p:txBody>
          <a:bodyPr/>
          <a:lstStyle/>
          <a:p>
            <a:r>
              <a:rPr lang="en-US" altLang="zh-CN" sz="2400" dirty="0"/>
              <a:t>Information may influence households’ willingness to pay for green power.</a:t>
            </a:r>
          </a:p>
          <a:p>
            <a:pPr lvl="1"/>
            <a:r>
              <a:rPr lang="en-US" altLang="zh-CN" sz="2000" dirty="0"/>
              <a:t>The </a:t>
            </a:r>
            <a:r>
              <a:rPr lang="en-US" altLang="zh-CN" sz="2000" dirty="0">
                <a:solidFill>
                  <a:srgbClr val="FF0000"/>
                </a:solidFill>
              </a:rPr>
              <a:t>more knowledge </a:t>
            </a:r>
            <a:r>
              <a:rPr lang="en-US" altLang="zh-CN" sz="2000" dirty="0" smtClean="0"/>
              <a:t>about </a:t>
            </a:r>
            <a:r>
              <a:rPr lang="en-US" altLang="zh-CN" sz="2000" dirty="0"/>
              <a:t>the </a:t>
            </a:r>
            <a:r>
              <a:rPr lang="en-US" altLang="zh-CN" sz="2000" dirty="0" smtClean="0"/>
              <a:t>environmental </a:t>
            </a:r>
            <a:r>
              <a:rPr lang="en-US" altLang="zh-CN" sz="2000" dirty="0"/>
              <a:t>problems, the </a:t>
            </a:r>
            <a:r>
              <a:rPr lang="en-US" altLang="zh-CN" sz="2000" dirty="0">
                <a:solidFill>
                  <a:srgbClr val="FF0000"/>
                </a:solidFill>
              </a:rPr>
              <a:t>higher </a:t>
            </a:r>
            <a:r>
              <a:rPr lang="en-US" altLang="zh-CN" sz="2000" dirty="0" smtClean="0">
                <a:solidFill>
                  <a:srgbClr val="FF0000"/>
                </a:solidFill>
              </a:rPr>
              <a:t>willing </a:t>
            </a:r>
            <a:r>
              <a:rPr lang="en-US" altLang="zh-CN" sz="2000" dirty="0">
                <a:solidFill>
                  <a:srgbClr val="FF0000"/>
                </a:solidFill>
              </a:rPr>
              <a:t>payment</a:t>
            </a:r>
            <a:r>
              <a:rPr lang="en-US" altLang="zh-CN" sz="2000" dirty="0"/>
              <a:t> for green power</a:t>
            </a:r>
            <a:r>
              <a:rPr lang="en-US" altLang="zh-CN" sz="2000" dirty="0" smtClean="0"/>
              <a:t>.</a:t>
            </a:r>
          </a:p>
          <a:p>
            <a:pPr lvl="1"/>
            <a:r>
              <a:rPr lang="en-US" altLang="zh-CN" sz="2000" dirty="0" smtClean="0"/>
              <a:t>Household </a:t>
            </a:r>
            <a:r>
              <a:rPr lang="en-US" altLang="zh-CN" sz="2000" dirty="0" smtClean="0">
                <a:solidFill>
                  <a:srgbClr val="FF0000"/>
                </a:solidFill>
              </a:rPr>
              <a:t>did not have perfect information </a:t>
            </a:r>
            <a:r>
              <a:rPr lang="en-US" altLang="zh-CN" sz="2000" dirty="0" smtClean="0"/>
              <a:t>on Green power.</a:t>
            </a:r>
          </a:p>
          <a:p>
            <a:pPr lvl="1"/>
            <a:r>
              <a:rPr lang="en-US" altLang="zh-CN" sz="2000" dirty="0" smtClean="0"/>
              <a:t>Household think that the cost and benefit of Green power is </a:t>
            </a:r>
            <a:r>
              <a:rPr lang="en-US" altLang="zh-CN" sz="2000" dirty="0" smtClean="0">
                <a:solidFill>
                  <a:srgbClr val="FF0000"/>
                </a:solidFill>
              </a:rPr>
              <a:t>better than it truly is</a:t>
            </a:r>
            <a:r>
              <a:rPr lang="en-US" altLang="zh-CN" sz="2000" dirty="0" smtClean="0"/>
              <a:t>.</a:t>
            </a:r>
          </a:p>
          <a:p>
            <a:pPr lvl="1"/>
            <a:r>
              <a:rPr lang="en-US" altLang="zh-CN" sz="2000" dirty="0" smtClean="0"/>
              <a:t>If </a:t>
            </a:r>
            <a:r>
              <a:rPr lang="en-US" altLang="zh-CN" sz="2000" dirty="0"/>
              <a:t>the advantages of green power </a:t>
            </a:r>
            <a:r>
              <a:rPr lang="en-US" altLang="zh-CN" sz="2000" dirty="0">
                <a:solidFill>
                  <a:srgbClr val="FF0000"/>
                </a:solidFill>
              </a:rPr>
              <a:t>do not meet households’ expectation</a:t>
            </a:r>
            <a:r>
              <a:rPr lang="en-US" altLang="zh-CN" sz="2000" dirty="0"/>
              <a:t>, this kind of information would lower households’ willingness to pay for green power.</a:t>
            </a:r>
          </a:p>
          <a:p>
            <a:pPr lvl="1"/>
            <a:r>
              <a:rPr lang="en-US" altLang="zh-CN" sz="2000" dirty="0"/>
              <a:t>It is suggested that the government should </a:t>
            </a:r>
            <a:r>
              <a:rPr lang="en-US" altLang="zh-CN" sz="2000" dirty="0">
                <a:solidFill>
                  <a:srgbClr val="FF0000"/>
                </a:solidFill>
              </a:rPr>
              <a:t>improve the relevant information disclosure mechanism</a:t>
            </a:r>
            <a:r>
              <a:rPr lang="en-US" altLang="zh-CN" sz="2000" dirty="0"/>
              <a:t>, disclose the ecological environment status to residents in a timely and multi </a:t>
            </a:r>
            <a:r>
              <a:rPr lang="en-US" altLang="zh-CN" sz="2000" dirty="0" smtClean="0"/>
              <a:t>way.</a:t>
            </a:r>
            <a:endParaRPr lang="en-US" altLang="zh-CN" sz="2000" dirty="0"/>
          </a:p>
          <a:p>
            <a:endParaRPr lang="zh-CN" altLang="en-US" sz="2000" dirty="0"/>
          </a:p>
        </p:txBody>
      </p:sp>
    </p:spTree>
    <p:extLst>
      <p:ext uri="{BB962C8B-B14F-4D97-AF65-F5344CB8AC3E}">
        <p14:creationId xmlns:p14="http://schemas.microsoft.com/office/powerpoint/2010/main" val="14412257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i="1" dirty="0" smtClean="0"/>
              <a:t>Thank you!</a:t>
            </a:r>
            <a:endParaRPr lang="zh-CN" altLang="en-US" i="1" dirty="0"/>
          </a:p>
        </p:txBody>
      </p:sp>
      <p:sp>
        <p:nvSpPr>
          <p:cNvPr id="3" name="副标题 2"/>
          <p:cNvSpPr>
            <a:spLocks noGrp="1"/>
          </p:cNvSpPr>
          <p:nvPr>
            <p:ph type="subTitle" idx="1"/>
          </p:nvPr>
        </p:nvSpPr>
        <p:spPr/>
        <p:txBody>
          <a:bodyPr/>
          <a:lstStyle/>
          <a:p>
            <a:r>
              <a:rPr lang="en-US" altLang="zh-CN" i="1" dirty="0" smtClean="0"/>
              <a:t>yangzhou@fudan.edu.cn</a:t>
            </a:r>
            <a:endParaRPr lang="zh-CN" altLang="en-US" i="1" dirty="0"/>
          </a:p>
        </p:txBody>
      </p:sp>
    </p:spTree>
    <p:extLst>
      <p:ext uri="{BB962C8B-B14F-4D97-AF65-F5344CB8AC3E}">
        <p14:creationId xmlns:p14="http://schemas.microsoft.com/office/powerpoint/2010/main" val="1449599378"/>
      </p:ext>
    </p:extLst>
  </p:cSld>
  <p:clrMapOvr>
    <a:masterClrMapping/>
  </p:clrMapOvr>
  <p:timing>
    <p:tnLst>
      <p:par>
        <p:cTn id="1" dur="indefinite" restart="never" nodeType="tmRoot"/>
      </p:par>
    </p:tnLst>
  </p:timing>
</p:sld>
</file>

<file path=ppt/theme/theme1.xml><?xml version="1.0" encoding="utf-8"?>
<a:theme xmlns:a="http://schemas.openxmlformats.org/drawingml/2006/main" name="模板">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模板</Template>
  <TotalTime>1875</TotalTime>
  <Words>2181</Words>
  <Application>Microsoft Office PowerPoint</Application>
  <PresentationFormat>全屏显示(4:3)</PresentationFormat>
  <Paragraphs>379</Paragraphs>
  <Slides>22</Slides>
  <Notes>18</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22</vt:i4>
      </vt:variant>
    </vt:vector>
  </HeadingPairs>
  <TitlesOfParts>
    <vt:vector size="33" baseType="lpstr">
      <vt:lpstr>等线</vt:lpstr>
      <vt:lpstr>等线</vt:lpstr>
      <vt:lpstr>仿宋</vt:lpstr>
      <vt:lpstr>宋体</vt:lpstr>
      <vt:lpstr>宋体</vt:lpstr>
      <vt:lpstr>Arial</vt:lpstr>
      <vt:lpstr>Calibri</vt:lpstr>
      <vt:lpstr>Cambria Math</vt:lpstr>
      <vt:lpstr>Times New Roman</vt:lpstr>
      <vt:lpstr>模板</vt:lpstr>
      <vt:lpstr>1_Office Theme</vt:lpstr>
      <vt:lpstr>How does information affect willingness to pay for green power?</vt:lpstr>
      <vt:lpstr>Background</vt:lpstr>
      <vt:lpstr>Motivation</vt:lpstr>
      <vt:lpstr>Hypothesis </vt:lpstr>
      <vt:lpstr>Research Structure</vt:lpstr>
      <vt:lpstr>Literature review</vt:lpstr>
      <vt:lpstr>Literature review</vt:lpstr>
      <vt:lpstr>Literature review</vt:lpstr>
      <vt:lpstr>Model</vt:lpstr>
      <vt:lpstr>Model</vt:lpstr>
      <vt:lpstr>Model</vt:lpstr>
      <vt:lpstr> Anchoring effect and starting-point bias </vt:lpstr>
      <vt:lpstr>Question design of double-bounded CVM</vt:lpstr>
      <vt:lpstr>Summary Statistic</vt:lpstr>
      <vt:lpstr>Definition of variables</vt:lpstr>
      <vt:lpstr>Basic Results</vt:lpstr>
      <vt:lpstr>Anchoring and Starting-point bias</vt:lpstr>
      <vt:lpstr>Environment knowledge</vt:lpstr>
      <vt:lpstr>Information effect</vt:lpstr>
      <vt:lpstr>Conclusion and Innovation</vt:lpstr>
      <vt:lpstr>Conclusion and Innovation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tututu</dc:creator>
  <cp:lastModifiedBy>周阳</cp:lastModifiedBy>
  <cp:revision>190</cp:revision>
  <dcterms:created xsi:type="dcterms:W3CDTF">2014-04-27T13:02:55Z</dcterms:created>
  <dcterms:modified xsi:type="dcterms:W3CDTF">2017-09-11T05:40:56Z</dcterms:modified>
</cp:coreProperties>
</file>