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74" r:id="rId2"/>
    <p:sldId id="281" r:id="rId3"/>
    <p:sldId id="296" r:id="rId4"/>
    <p:sldId id="308" r:id="rId5"/>
    <p:sldId id="377" r:id="rId6"/>
    <p:sldId id="378" r:id="rId7"/>
    <p:sldId id="379" r:id="rId8"/>
    <p:sldId id="380" r:id="rId9"/>
    <p:sldId id="381" r:id="rId10"/>
    <p:sldId id="413" r:id="rId11"/>
    <p:sldId id="414" r:id="rId12"/>
    <p:sldId id="382" r:id="rId13"/>
    <p:sldId id="383" r:id="rId14"/>
    <p:sldId id="386" r:id="rId15"/>
    <p:sldId id="384" r:id="rId16"/>
    <p:sldId id="410" r:id="rId17"/>
    <p:sldId id="385" r:id="rId18"/>
    <p:sldId id="387" r:id="rId19"/>
    <p:sldId id="411" r:id="rId20"/>
    <p:sldId id="388" r:id="rId21"/>
    <p:sldId id="389" r:id="rId22"/>
    <p:sldId id="390" r:id="rId23"/>
    <p:sldId id="412" r:id="rId24"/>
    <p:sldId id="416" r:id="rId25"/>
    <p:sldId id="415" r:id="rId26"/>
    <p:sldId id="392" r:id="rId27"/>
    <p:sldId id="393" r:id="rId28"/>
    <p:sldId id="398" r:id="rId29"/>
    <p:sldId id="397" r:id="rId30"/>
    <p:sldId id="399" r:id="rId31"/>
    <p:sldId id="408" r:id="rId32"/>
    <p:sldId id="37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24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208" autoAdjust="0"/>
  </p:normalViewPr>
  <p:slideViewPr>
    <p:cSldViewPr showGuides="1">
      <p:cViewPr varScale="1">
        <p:scale>
          <a:sx n="68" d="100"/>
          <a:sy n="68" d="100"/>
        </p:scale>
        <p:origin x="188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Electrochemical%20tests%20project\Electrochemical%20Results\07122015-sample%201\iv1-sample%201_filtered-o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g%20project%20report\1H40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835433070866142"/>
          <c:y val="4.0023330417031204E-2"/>
          <c:w val="0.82859711286089244"/>
          <c:h val="0.78832349081364828"/>
        </c:manualLayout>
      </c:layout>
      <c:scatterChart>
        <c:scatterStyle val="smoothMarker"/>
        <c:varyColors val="0"/>
        <c:ser>
          <c:idx val="0"/>
          <c:order val="0"/>
          <c:tx>
            <c:v>Extruded Mg-1.61Zn-0.18Mn-0.5Ca/1 Spherical HA </c:v>
          </c:tx>
          <c:spPr>
            <a:ln w="19050"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'iv1-sample 1_filtered'!$L$6:$L$154</c:f>
              <c:numCache>
                <c:formatCode>General</c:formatCode>
                <c:ptCount val="149"/>
                <c:pt idx="0">
                  <c:v>-3.1010922556984966</c:v>
                </c:pt>
                <c:pt idx="1">
                  <c:v>-3.1233971247948471</c:v>
                </c:pt>
                <c:pt idx="2">
                  <c:v>-3.1438755557576998</c:v>
                </c:pt>
                <c:pt idx="3">
                  <c:v>-3.1662156253435212</c:v>
                </c:pt>
                <c:pt idx="4">
                  <c:v>-3.191114132640188</c:v>
                </c:pt>
                <c:pt idx="5">
                  <c:v>-3.2177660883943675</c:v>
                </c:pt>
                <c:pt idx="6">
                  <c:v>-3.2456516642889812</c:v>
                </c:pt>
                <c:pt idx="7">
                  <c:v>-3.2702951089397709</c:v>
                </c:pt>
                <c:pt idx="8">
                  <c:v>-3.2964223398976551</c:v>
                </c:pt>
                <c:pt idx="9">
                  <c:v>-3.3193626706857562</c:v>
                </c:pt>
                <c:pt idx="10">
                  <c:v>-3.3455029111199033</c:v>
                </c:pt>
                <c:pt idx="11">
                  <c:v>-3.3719514858299764</c:v>
                </c:pt>
                <c:pt idx="12">
                  <c:v>-3.4008453636566061</c:v>
                </c:pt>
                <c:pt idx="13">
                  <c:v>-3.428679062712829</c:v>
                </c:pt>
                <c:pt idx="14">
                  <c:v>-3.4584207560534193</c:v>
                </c:pt>
                <c:pt idx="15">
                  <c:v>-3.4863390065270492</c:v>
                </c:pt>
                <c:pt idx="16">
                  <c:v>-3.5199930570428495</c:v>
                </c:pt>
                <c:pt idx="17">
                  <c:v>-3.5487248903235313</c:v>
                </c:pt>
                <c:pt idx="18">
                  <c:v>-3.5811470741963767</c:v>
                </c:pt>
                <c:pt idx="19">
                  <c:v>-3.6078889481046477</c:v>
                </c:pt>
                <c:pt idx="20">
                  <c:v>-3.6414313172342427</c:v>
                </c:pt>
                <c:pt idx="21">
                  <c:v>-3.6722998952866797</c:v>
                </c:pt>
                <c:pt idx="22">
                  <c:v>-3.7033348097384691</c:v>
                </c:pt>
                <c:pt idx="23">
                  <c:v>-3.7367593548524671</c:v>
                </c:pt>
                <c:pt idx="24">
                  <c:v>-3.7695510786217259</c:v>
                </c:pt>
                <c:pt idx="25">
                  <c:v>-3.8068754016455384</c:v>
                </c:pt>
                <c:pt idx="26">
                  <c:v>-3.8406343613570209</c:v>
                </c:pt>
                <c:pt idx="27">
                  <c:v>-3.8739757990721975</c:v>
                </c:pt>
                <c:pt idx="28">
                  <c:v>-3.9007787525406443</c:v>
                </c:pt>
                <c:pt idx="29">
                  <c:v>-3.9305798250344259</c:v>
                </c:pt>
                <c:pt idx="30">
                  <c:v>-3.9639023224621046</c:v>
                </c:pt>
                <c:pt idx="31">
                  <c:v>-3.9984047298067411</c:v>
                </c:pt>
                <c:pt idx="32">
                  <c:v>-4.0255412732340652</c:v>
                </c:pt>
                <c:pt idx="33">
                  <c:v>-4.0650508234560796</c:v>
                </c:pt>
                <c:pt idx="34">
                  <c:v>-4.1108081458602017</c:v>
                </c:pt>
                <c:pt idx="35">
                  <c:v>-4.1527000943320758</c:v>
                </c:pt>
                <c:pt idx="36">
                  <c:v>-4.1810954742332056</c:v>
                </c:pt>
                <c:pt idx="37">
                  <c:v>-4.209384841253546</c:v>
                </c:pt>
                <c:pt idx="38">
                  <c:v>-4.2532903119878149</c:v>
                </c:pt>
                <c:pt idx="39">
                  <c:v>-4.2844102681992782</c:v>
                </c:pt>
                <c:pt idx="40">
                  <c:v>-4.3343233434131712</c:v>
                </c:pt>
                <c:pt idx="41">
                  <c:v>-4.3630950602901981</c:v>
                </c:pt>
                <c:pt idx="42">
                  <c:v>-4.4270773073363232</c:v>
                </c:pt>
                <c:pt idx="43">
                  <c:v>-4.4705426955705221</c:v>
                </c:pt>
                <c:pt idx="44">
                  <c:v>-4.5188469977050971</c:v>
                </c:pt>
                <c:pt idx="45">
                  <c:v>-4.5684062815053528</c:v>
                </c:pt>
                <c:pt idx="46">
                  <c:v>-4.5829636497937214</c:v>
                </c:pt>
                <c:pt idx="47">
                  <c:v>-4.6823481869326384</c:v>
                </c:pt>
                <c:pt idx="48">
                  <c:v>-4.6885979540105334</c:v>
                </c:pt>
                <c:pt idx="49">
                  <c:v>-4.7640172965181611</c:v>
                </c:pt>
                <c:pt idx="50">
                  <c:v>-4.7145327095399425</c:v>
                </c:pt>
                <c:pt idx="51">
                  <c:v>-4.8031691349338059</c:v>
                </c:pt>
                <c:pt idx="52">
                  <c:v>-4.828475386638222</c:v>
                </c:pt>
                <c:pt idx="53">
                  <c:v>-4.9041927567018124</c:v>
                </c:pt>
                <c:pt idx="54">
                  <c:v>-4.9833760926680002</c:v>
                </c:pt>
                <c:pt idx="55">
                  <c:v>-5.1472279317665048</c:v>
                </c:pt>
                <c:pt idx="56">
                  <c:v>-5.2052185725588407</c:v>
                </c:pt>
                <c:pt idx="57">
                  <c:v>-5.0960764252437798</c:v>
                </c:pt>
                <c:pt idx="58">
                  <c:v>-5.1294995305386761</c:v>
                </c:pt>
                <c:pt idx="59">
                  <c:v>-5.413486959283131</c:v>
                </c:pt>
                <c:pt idx="60">
                  <c:v>-5.5732350676437923</c:v>
                </c:pt>
                <c:pt idx="61">
                  <c:v>-5.3233447928481938</c:v>
                </c:pt>
                <c:pt idx="62">
                  <c:v>-5.16573256636278</c:v>
                </c:pt>
                <c:pt idx="63">
                  <c:v>-5.1295194268563744</c:v>
                </c:pt>
                <c:pt idx="64">
                  <c:v>-5.0089432435260353</c:v>
                </c:pt>
                <c:pt idx="65">
                  <c:v>-4.8114511627435448</c:v>
                </c:pt>
                <c:pt idx="66">
                  <c:v>-4.5318166688736401</c:v>
                </c:pt>
                <c:pt idx="67">
                  <c:v>-4.2869019272710123</c:v>
                </c:pt>
                <c:pt idx="68">
                  <c:v>-4.0663300229498045</c:v>
                </c:pt>
                <c:pt idx="69">
                  <c:v>-3.9081361599857294</c:v>
                </c:pt>
                <c:pt idx="70">
                  <c:v>-3.7670038896078459</c:v>
                </c:pt>
                <c:pt idx="71">
                  <c:v>-3.6465319445364957</c:v>
                </c:pt>
                <c:pt idx="72">
                  <c:v>-3.5426222984828049</c:v>
                </c:pt>
                <c:pt idx="73">
                  <c:v>-3.4514054614928957</c:v>
                </c:pt>
                <c:pt idx="74">
                  <c:v>-3.3712709206908293</c:v>
                </c:pt>
                <c:pt idx="75">
                  <c:v>-3.3007408518132517</c:v>
                </c:pt>
                <c:pt idx="76">
                  <c:v>-3.2355750231452509</c:v>
                </c:pt>
                <c:pt idx="77">
                  <c:v>-3.1776141739291552</c:v>
                </c:pt>
                <c:pt idx="78">
                  <c:v>-3.1180450286603993</c:v>
                </c:pt>
                <c:pt idx="79">
                  <c:v>-3.0688814590541282</c:v>
                </c:pt>
                <c:pt idx="80">
                  <c:v>-3.0234973339412159</c:v>
                </c:pt>
                <c:pt idx="81">
                  <c:v>-2.9815783046977367</c:v>
                </c:pt>
                <c:pt idx="82">
                  <c:v>-2.942208417564717</c:v>
                </c:pt>
                <c:pt idx="83">
                  <c:v>-2.9050644281875813</c:v>
                </c:pt>
                <c:pt idx="84">
                  <c:v>-2.8723542910246138</c:v>
                </c:pt>
                <c:pt idx="85">
                  <c:v>-2.8379346915591674</c:v>
                </c:pt>
                <c:pt idx="86">
                  <c:v>-2.8043770564130632</c:v>
                </c:pt>
                <c:pt idx="87">
                  <c:v>-2.7725426624664244</c:v>
                </c:pt>
                <c:pt idx="88">
                  <c:v>-2.744727494896694</c:v>
                </c:pt>
                <c:pt idx="89">
                  <c:v>-2.7168503484236206</c:v>
                </c:pt>
                <c:pt idx="90">
                  <c:v>-2.6910793336847569</c:v>
                </c:pt>
                <c:pt idx="91">
                  <c:v>-2.6646765207130954</c:v>
                </c:pt>
                <c:pt idx="92">
                  <c:v>-2.6413666532867408</c:v>
                </c:pt>
                <c:pt idx="93">
                  <c:v>-2.6202105906455131</c:v>
                </c:pt>
                <c:pt idx="94">
                  <c:v>-2.5996917380208289</c:v>
                </c:pt>
                <c:pt idx="95">
                  <c:v>-2.5806507054458141</c:v>
                </c:pt>
                <c:pt idx="96">
                  <c:v>-2.5616158929652859</c:v>
                </c:pt>
                <c:pt idx="97">
                  <c:v>-2.5433804493470964</c:v>
                </c:pt>
                <c:pt idx="98">
                  <c:v>-2.5243288116755704</c:v>
                </c:pt>
                <c:pt idx="99">
                  <c:v>-2.5048721187570666</c:v>
                </c:pt>
                <c:pt idx="100">
                  <c:v>-2.4868716659467895</c:v>
                </c:pt>
                <c:pt idx="101">
                  <c:v>-2.4703989901417427</c:v>
                </c:pt>
                <c:pt idx="102">
                  <c:v>-2.4556007773069286</c:v>
                </c:pt>
                <c:pt idx="103">
                  <c:v>-2.4411714751829883</c:v>
                </c:pt>
                <c:pt idx="104">
                  <c:v>-2.4273990452540302</c:v>
                </c:pt>
                <c:pt idx="105">
                  <c:v>-2.4143892673967939</c:v>
                </c:pt>
                <c:pt idx="106">
                  <c:v>-2.4007360750146169</c:v>
                </c:pt>
                <c:pt idx="107">
                  <c:v>-2.3873220816834984</c:v>
                </c:pt>
                <c:pt idx="108">
                  <c:v>-2.3733855899634437</c:v>
                </c:pt>
                <c:pt idx="109">
                  <c:v>-2.3616105923346642</c:v>
                </c:pt>
                <c:pt idx="110">
                  <c:v>-2.3502758140704776</c:v>
                </c:pt>
                <c:pt idx="111">
                  <c:v>-2.3394190875727006</c:v>
                </c:pt>
                <c:pt idx="112">
                  <c:v>-2.3284874478045423</c:v>
                </c:pt>
                <c:pt idx="113">
                  <c:v>-2.3177646430974357</c:v>
                </c:pt>
                <c:pt idx="114">
                  <c:v>-2.3076528508713512</c:v>
                </c:pt>
                <c:pt idx="115">
                  <c:v>-2.2977418368379059</c:v>
                </c:pt>
                <c:pt idx="116">
                  <c:v>-2.2889245197315908</c:v>
                </c:pt>
                <c:pt idx="117">
                  <c:v>-2.279619882973952</c:v>
                </c:pt>
                <c:pt idx="118">
                  <c:v>-2.2705379499829546</c:v>
                </c:pt>
                <c:pt idx="119">
                  <c:v>-2.2611140507165643</c:v>
                </c:pt>
                <c:pt idx="120">
                  <c:v>-2.2523808058116082</c:v>
                </c:pt>
                <c:pt idx="121">
                  <c:v>-2.244100001690573</c:v>
                </c:pt>
                <c:pt idx="122">
                  <c:v>-2.2356243323415974</c:v>
                </c:pt>
                <c:pt idx="123">
                  <c:v>-2.2278008226861421</c:v>
                </c:pt>
                <c:pt idx="124">
                  <c:v>-2.2198505322535715</c:v>
                </c:pt>
                <c:pt idx="125">
                  <c:v>-2.2124453086775029</c:v>
                </c:pt>
                <c:pt idx="126">
                  <c:v>-2.2050938934831961</c:v>
                </c:pt>
                <c:pt idx="127">
                  <c:v>-2.1982533807805398</c:v>
                </c:pt>
                <c:pt idx="128">
                  <c:v>-2.1917890270757781</c:v>
                </c:pt>
                <c:pt idx="129">
                  <c:v>-2.1849318837089577</c:v>
                </c:pt>
                <c:pt idx="130">
                  <c:v>-2.1781374731589853</c:v>
                </c:pt>
                <c:pt idx="131">
                  <c:v>-2.1707393370571122</c:v>
                </c:pt>
                <c:pt idx="132">
                  <c:v>-2.1640349904038194</c:v>
                </c:pt>
                <c:pt idx="133">
                  <c:v>-2.1574325694855796</c:v>
                </c:pt>
                <c:pt idx="134">
                  <c:v>-2.1507237365456953</c:v>
                </c:pt>
                <c:pt idx="135">
                  <c:v>-2.1441375421594024</c:v>
                </c:pt>
                <c:pt idx="136">
                  <c:v>-2.1375704438939911</c:v>
                </c:pt>
                <c:pt idx="137">
                  <c:v>-2.1321396445455072</c:v>
                </c:pt>
                <c:pt idx="138">
                  <c:v>-2.1251895416952222</c:v>
                </c:pt>
                <c:pt idx="139">
                  <c:v>-2.1184823929976639</c:v>
                </c:pt>
                <c:pt idx="140">
                  <c:v>-2.1117828651122919</c:v>
                </c:pt>
                <c:pt idx="141">
                  <c:v>-2.1067560391602993</c:v>
                </c:pt>
                <c:pt idx="142">
                  <c:v>-2.1010007291102109</c:v>
                </c:pt>
                <c:pt idx="143">
                  <c:v>-2.0954288830014089</c:v>
                </c:pt>
                <c:pt idx="144">
                  <c:v>-2.0897668497442003</c:v>
                </c:pt>
                <c:pt idx="145">
                  <c:v>-2.0846882990987163</c:v>
                </c:pt>
                <c:pt idx="146">
                  <c:v>-2.0795808069994797</c:v>
                </c:pt>
                <c:pt idx="147">
                  <c:v>-2.0747224677498015</c:v>
                </c:pt>
                <c:pt idx="148">
                  <c:v>-2.0695945588418074</c:v>
                </c:pt>
              </c:numCache>
            </c:numRef>
          </c:xVal>
          <c:yVal>
            <c:numRef>
              <c:f>'iv1-sample 1_filtered'!$M$6:$M$154</c:f>
              <c:numCache>
                <c:formatCode>General</c:formatCode>
                <c:ptCount val="149"/>
                <c:pt idx="0">
                  <c:v>-2.07165</c:v>
                </c:pt>
                <c:pt idx="1">
                  <c:v>-2.0616699999999999</c:v>
                </c:pt>
                <c:pt idx="2">
                  <c:v>-2.0516299999999998</c:v>
                </c:pt>
                <c:pt idx="3">
                  <c:v>-2.0416300000000001</c:v>
                </c:pt>
                <c:pt idx="4">
                  <c:v>-2.0316800000000002</c:v>
                </c:pt>
                <c:pt idx="5">
                  <c:v>-2.0217200000000002</c:v>
                </c:pt>
                <c:pt idx="6">
                  <c:v>-2.0116999999999998</c:v>
                </c:pt>
                <c:pt idx="7">
                  <c:v>-2.0017200000000002</c:v>
                </c:pt>
                <c:pt idx="8">
                  <c:v>-1.9917199999999999</c:v>
                </c:pt>
                <c:pt idx="9">
                  <c:v>-1.9817100000000001</c:v>
                </c:pt>
                <c:pt idx="10">
                  <c:v>-1.97159</c:v>
                </c:pt>
                <c:pt idx="11">
                  <c:v>-1.9615899999999999</c:v>
                </c:pt>
                <c:pt idx="12">
                  <c:v>-1.9516199999999999</c:v>
                </c:pt>
                <c:pt idx="13">
                  <c:v>-1.9416199999999999</c:v>
                </c:pt>
                <c:pt idx="14">
                  <c:v>-1.93164</c:v>
                </c:pt>
                <c:pt idx="15">
                  <c:v>-1.9216599999999999</c:v>
                </c:pt>
                <c:pt idx="16">
                  <c:v>-1.9116599999999999</c:v>
                </c:pt>
                <c:pt idx="17">
                  <c:v>-1.9016999999999999</c:v>
                </c:pt>
                <c:pt idx="18">
                  <c:v>-1.89174</c:v>
                </c:pt>
                <c:pt idx="19">
                  <c:v>-1.8817600000000001</c:v>
                </c:pt>
                <c:pt idx="20">
                  <c:v>-1.87178</c:v>
                </c:pt>
                <c:pt idx="21">
                  <c:v>-1.86178</c:v>
                </c:pt>
                <c:pt idx="22">
                  <c:v>-1.85182</c:v>
                </c:pt>
                <c:pt idx="23">
                  <c:v>-1.8418000000000001</c:v>
                </c:pt>
                <c:pt idx="24">
                  <c:v>-1.8317099999999999</c:v>
                </c:pt>
                <c:pt idx="25">
                  <c:v>-1.8217399999999999</c:v>
                </c:pt>
                <c:pt idx="26">
                  <c:v>-1.8117399999999999</c:v>
                </c:pt>
                <c:pt idx="27">
                  <c:v>-1.80172</c:v>
                </c:pt>
                <c:pt idx="28">
                  <c:v>-1.79169</c:v>
                </c:pt>
                <c:pt idx="29">
                  <c:v>-1.7817400000000001</c:v>
                </c:pt>
                <c:pt idx="30">
                  <c:v>-1.77179</c:v>
                </c:pt>
                <c:pt idx="31">
                  <c:v>-1.7618100000000001</c:v>
                </c:pt>
                <c:pt idx="32">
                  <c:v>-1.7518199999999999</c:v>
                </c:pt>
                <c:pt idx="33">
                  <c:v>-1.74183</c:v>
                </c:pt>
                <c:pt idx="34">
                  <c:v>-1.73184</c:v>
                </c:pt>
                <c:pt idx="35">
                  <c:v>-1.7218</c:v>
                </c:pt>
                <c:pt idx="36">
                  <c:v>-1.7118100000000001</c:v>
                </c:pt>
                <c:pt idx="37">
                  <c:v>-1.70181</c:v>
                </c:pt>
                <c:pt idx="38">
                  <c:v>-1.69174</c:v>
                </c:pt>
                <c:pt idx="39">
                  <c:v>-1.6816899999999999</c:v>
                </c:pt>
                <c:pt idx="40">
                  <c:v>-1.6717</c:v>
                </c:pt>
                <c:pt idx="41">
                  <c:v>-1.6617200000000001</c:v>
                </c:pt>
                <c:pt idx="42">
                  <c:v>-1.6517900000000001</c:v>
                </c:pt>
                <c:pt idx="43">
                  <c:v>-1.6417999999999999</c:v>
                </c:pt>
                <c:pt idx="44">
                  <c:v>-1.6317999999999999</c:v>
                </c:pt>
                <c:pt idx="45">
                  <c:v>-1.62178</c:v>
                </c:pt>
                <c:pt idx="46">
                  <c:v>-1.6117999999999999</c:v>
                </c:pt>
                <c:pt idx="47">
                  <c:v>-1.60181</c:v>
                </c:pt>
                <c:pt idx="48">
                  <c:v>-1.5918300000000001</c:v>
                </c:pt>
                <c:pt idx="49">
                  <c:v>-1.5818399999999999</c:v>
                </c:pt>
                <c:pt idx="50">
                  <c:v>-1.57189</c:v>
                </c:pt>
                <c:pt idx="51">
                  <c:v>-1.56189</c:v>
                </c:pt>
                <c:pt idx="52">
                  <c:v>-1.55176</c:v>
                </c:pt>
                <c:pt idx="53">
                  <c:v>-1.5417099999999999</c:v>
                </c:pt>
                <c:pt idx="54">
                  <c:v>-1.5317499999999999</c:v>
                </c:pt>
                <c:pt idx="55">
                  <c:v>-1.5218</c:v>
                </c:pt>
                <c:pt idx="56">
                  <c:v>-1.5117799999999999</c:v>
                </c:pt>
                <c:pt idx="57">
                  <c:v>-1.50177</c:v>
                </c:pt>
                <c:pt idx="58">
                  <c:v>-1.4918100000000001</c:v>
                </c:pt>
                <c:pt idx="59">
                  <c:v>-1.4818100000000001</c:v>
                </c:pt>
                <c:pt idx="60">
                  <c:v>-1.47183</c:v>
                </c:pt>
                <c:pt idx="61">
                  <c:v>-1.4617800000000001</c:v>
                </c:pt>
                <c:pt idx="62">
                  <c:v>-1.45181</c:v>
                </c:pt>
                <c:pt idx="63">
                  <c:v>-1.4417199999999999</c:v>
                </c:pt>
                <c:pt idx="64">
                  <c:v>-1.43177</c:v>
                </c:pt>
                <c:pt idx="65">
                  <c:v>-1.4218500000000001</c:v>
                </c:pt>
                <c:pt idx="66">
                  <c:v>-1.41188</c:v>
                </c:pt>
                <c:pt idx="67">
                  <c:v>-1.40191</c:v>
                </c:pt>
                <c:pt idx="68">
                  <c:v>-1.3918600000000001</c:v>
                </c:pt>
                <c:pt idx="69">
                  <c:v>-1.3818600000000001</c:v>
                </c:pt>
                <c:pt idx="70">
                  <c:v>-1.37188</c:v>
                </c:pt>
                <c:pt idx="71">
                  <c:v>-1.3619399999999999</c:v>
                </c:pt>
                <c:pt idx="72">
                  <c:v>-1.35195</c:v>
                </c:pt>
                <c:pt idx="73">
                  <c:v>-1.3419300000000001</c:v>
                </c:pt>
                <c:pt idx="74">
                  <c:v>-1.3319300000000001</c:v>
                </c:pt>
                <c:pt idx="75">
                  <c:v>-1.32193</c:v>
                </c:pt>
                <c:pt idx="76">
                  <c:v>-1.3119400000000001</c:v>
                </c:pt>
                <c:pt idx="77">
                  <c:v>-1.3018400000000001</c:v>
                </c:pt>
                <c:pt idx="78">
                  <c:v>-1.2918499999999999</c:v>
                </c:pt>
                <c:pt idx="79">
                  <c:v>-1.28183</c:v>
                </c:pt>
                <c:pt idx="80">
                  <c:v>-1.27183</c:v>
                </c:pt>
                <c:pt idx="81">
                  <c:v>-1.2618499999999999</c:v>
                </c:pt>
                <c:pt idx="82">
                  <c:v>-1.2518800000000001</c:v>
                </c:pt>
                <c:pt idx="83">
                  <c:v>-1.2418499999999999</c:v>
                </c:pt>
                <c:pt idx="84">
                  <c:v>-1.23186</c:v>
                </c:pt>
                <c:pt idx="85">
                  <c:v>-1.2218800000000001</c:v>
                </c:pt>
                <c:pt idx="86">
                  <c:v>-1.2118800000000001</c:v>
                </c:pt>
                <c:pt idx="87">
                  <c:v>-1.2018800000000001</c:v>
                </c:pt>
                <c:pt idx="88">
                  <c:v>-1.19187</c:v>
                </c:pt>
                <c:pt idx="89">
                  <c:v>-1.1819500000000001</c:v>
                </c:pt>
                <c:pt idx="90">
                  <c:v>-1.1719200000000001</c:v>
                </c:pt>
                <c:pt idx="91">
                  <c:v>-1.16185</c:v>
                </c:pt>
                <c:pt idx="92">
                  <c:v>-1.15185</c:v>
                </c:pt>
                <c:pt idx="93">
                  <c:v>-1.1418900000000001</c:v>
                </c:pt>
                <c:pt idx="94">
                  <c:v>-1.13191</c:v>
                </c:pt>
                <c:pt idx="95">
                  <c:v>-1.1218999999999999</c:v>
                </c:pt>
                <c:pt idx="96">
                  <c:v>-1.1119399999999999</c:v>
                </c:pt>
                <c:pt idx="97">
                  <c:v>-1.10192</c:v>
                </c:pt>
                <c:pt idx="98">
                  <c:v>-1.0919300000000001</c:v>
                </c:pt>
                <c:pt idx="99">
                  <c:v>-1.0819099999999999</c:v>
                </c:pt>
                <c:pt idx="100">
                  <c:v>-1.07192</c:v>
                </c:pt>
                <c:pt idx="101">
                  <c:v>-1.0619099999999999</c:v>
                </c:pt>
                <c:pt idx="102">
                  <c:v>-1.0519400000000001</c:v>
                </c:pt>
                <c:pt idx="103">
                  <c:v>-1.0419400000000001</c:v>
                </c:pt>
                <c:pt idx="104">
                  <c:v>-1.03196</c:v>
                </c:pt>
                <c:pt idx="105">
                  <c:v>-1.02186</c:v>
                </c:pt>
                <c:pt idx="106">
                  <c:v>-1.01187</c:v>
                </c:pt>
                <c:pt idx="107">
                  <c:v>-1.0018800000000001</c:v>
                </c:pt>
                <c:pt idx="108">
                  <c:v>-0.99187899999999996</c:v>
                </c:pt>
                <c:pt idx="109">
                  <c:v>-0.9819</c:v>
                </c:pt>
                <c:pt idx="110">
                  <c:v>-0.97187599999999996</c:v>
                </c:pt>
                <c:pt idx="111">
                  <c:v>-0.96187</c:v>
                </c:pt>
                <c:pt idx="112">
                  <c:v>-0.95186899999999997</c:v>
                </c:pt>
                <c:pt idx="113">
                  <c:v>-0.94189100000000003</c:v>
                </c:pt>
                <c:pt idx="114">
                  <c:v>-0.93194399999999999</c:v>
                </c:pt>
                <c:pt idx="115">
                  <c:v>-0.92194900000000002</c:v>
                </c:pt>
                <c:pt idx="116">
                  <c:v>-0.91198699999999999</c:v>
                </c:pt>
                <c:pt idx="117">
                  <c:v>-0.90195099999999995</c:v>
                </c:pt>
                <c:pt idx="118">
                  <c:v>-0.89195899999999995</c:v>
                </c:pt>
                <c:pt idx="119">
                  <c:v>-0.88184499999999999</c:v>
                </c:pt>
                <c:pt idx="120">
                  <c:v>-0.87187099999999995</c:v>
                </c:pt>
                <c:pt idx="121">
                  <c:v>-0.86188200000000004</c:v>
                </c:pt>
                <c:pt idx="122">
                  <c:v>-0.85188699999999995</c:v>
                </c:pt>
                <c:pt idx="123">
                  <c:v>-0.841889</c:v>
                </c:pt>
                <c:pt idx="124">
                  <c:v>-0.83186199999999999</c:v>
                </c:pt>
                <c:pt idx="125">
                  <c:v>-0.82189599999999996</c:v>
                </c:pt>
                <c:pt idx="126">
                  <c:v>-0.81189</c:v>
                </c:pt>
                <c:pt idx="127">
                  <c:v>-0.80193800000000004</c:v>
                </c:pt>
                <c:pt idx="128">
                  <c:v>-0.79192200000000001</c:v>
                </c:pt>
                <c:pt idx="129">
                  <c:v>-0.78195400000000004</c:v>
                </c:pt>
                <c:pt idx="130">
                  <c:v>-0.77201799999999998</c:v>
                </c:pt>
                <c:pt idx="131">
                  <c:v>-0.76211799999999996</c:v>
                </c:pt>
                <c:pt idx="132">
                  <c:v>-0.75221499999999997</c:v>
                </c:pt>
                <c:pt idx="133">
                  <c:v>-0.74214100000000005</c:v>
                </c:pt>
                <c:pt idx="134">
                  <c:v>-0.73213300000000003</c:v>
                </c:pt>
                <c:pt idx="135">
                  <c:v>-0.72211899999999996</c:v>
                </c:pt>
                <c:pt idx="136">
                  <c:v>-0.71212399999999998</c:v>
                </c:pt>
                <c:pt idx="137">
                  <c:v>-0.70214200000000004</c:v>
                </c:pt>
                <c:pt idx="138">
                  <c:v>-0.692191</c:v>
                </c:pt>
                <c:pt idx="139">
                  <c:v>-0.68222300000000002</c:v>
                </c:pt>
                <c:pt idx="140">
                  <c:v>-0.67225199999999996</c:v>
                </c:pt>
                <c:pt idx="141">
                  <c:v>-0.66228699999999996</c:v>
                </c:pt>
                <c:pt idx="142">
                  <c:v>-0.65224899999999997</c:v>
                </c:pt>
                <c:pt idx="143">
                  <c:v>-0.64222599999999996</c:v>
                </c:pt>
                <c:pt idx="144">
                  <c:v>-0.63219899999999996</c:v>
                </c:pt>
                <c:pt idx="145">
                  <c:v>-0.62224699999999999</c:v>
                </c:pt>
                <c:pt idx="146">
                  <c:v>-0.61232200000000003</c:v>
                </c:pt>
                <c:pt idx="147">
                  <c:v>-0.60226199999999996</c:v>
                </c:pt>
                <c:pt idx="148">
                  <c:v>-0.59229699999999996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692432"/>
        <c:axId val="153697920"/>
      </c:scatterChart>
      <c:valAx>
        <c:axId val="153692432"/>
        <c:scaling>
          <c:orientation val="minMax"/>
          <c:max val="-2"/>
          <c:min val="-5.7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Log current density (Log A/cm2))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out"/>
        <c:tickLblPos val="nextTo"/>
        <c:spPr>
          <a:ln w="15875">
            <a:solidFill>
              <a:schemeClr val="tx1"/>
            </a:solidFill>
          </a:ln>
        </c:spPr>
        <c:crossAx val="153697920"/>
        <c:crossesAt val="-11"/>
        <c:crossBetween val="midCat"/>
        <c:majorUnit val="0.5"/>
        <c:minorUnit val="0.25"/>
      </c:valAx>
      <c:valAx>
        <c:axId val="153697920"/>
        <c:scaling>
          <c:orientation val="minMax"/>
          <c:max val="-0.5"/>
          <c:min val="-2.200000000000000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Potential (V vs. SCE)</a:t>
                </a:r>
              </a:p>
            </c:rich>
          </c:tx>
          <c:layout>
            <c:manualLayout>
              <c:xMode val="edge"/>
              <c:yMode val="edge"/>
              <c:x val="0"/>
              <c:y val="0.19984470691163606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 w="15875">
            <a:solidFill>
              <a:schemeClr val="tx1"/>
            </a:solidFill>
          </a:ln>
        </c:spPr>
        <c:crossAx val="153692432"/>
        <c:crossesAt val="-11"/>
        <c:crossBetween val="midCat"/>
        <c:majorUnit val="0.2"/>
        <c:minorUnit val="0.1"/>
      </c:valAx>
      <c:spPr>
        <a:ln w="15875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781528384077183"/>
          <c:y val="4.7689496804723286E-2"/>
          <c:w val="0.76191995355150333"/>
          <c:h val="0.80470521005940243"/>
        </c:manualLayout>
      </c:layout>
      <c:scatterChart>
        <c:scatterStyle val="smoothMarker"/>
        <c:varyColors val="0"/>
        <c:ser>
          <c:idx val="0"/>
          <c:order val="0"/>
          <c:tx>
            <c:v>Heat treated Mg-1.61Zn-0.18Mn-0.5Ca/1 Spherical HA (400 °C)</c:v>
          </c:tx>
          <c:spPr>
            <a:ln w="254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'iv2-sample 1400H_filtered'!$L$6:$L$154</c:f>
              <c:numCache>
                <c:formatCode>General</c:formatCode>
                <c:ptCount val="149"/>
                <c:pt idx="0">
                  <c:v>-3.092409690871925</c:v>
                </c:pt>
                <c:pt idx="1">
                  <c:v>-3.1230130077380038</c:v>
                </c:pt>
                <c:pt idx="2">
                  <c:v>-3.1489453892914949</c:v>
                </c:pt>
                <c:pt idx="3">
                  <c:v>-3.1767429723755631</c:v>
                </c:pt>
                <c:pt idx="4">
                  <c:v>-3.2020403562628039</c:v>
                </c:pt>
                <c:pt idx="5">
                  <c:v>-3.2303767910550873</c:v>
                </c:pt>
                <c:pt idx="6">
                  <c:v>-3.2567513608026744</c:v>
                </c:pt>
                <c:pt idx="7">
                  <c:v>-3.2851113829565177</c:v>
                </c:pt>
                <c:pt idx="8">
                  <c:v>-3.3077410534460534</c:v>
                </c:pt>
                <c:pt idx="9">
                  <c:v>-3.331303850660027</c:v>
                </c:pt>
                <c:pt idx="10">
                  <c:v>-3.3532699402899038</c:v>
                </c:pt>
                <c:pt idx="11">
                  <c:v>-3.3819519032879071</c:v>
                </c:pt>
                <c:pt idx="12">
                  <c:v>-3.409306372048587</c:v>
                </c:pt>
                <c:pt idx="13">
                  <c:v>-3.4385014901118449</c:v>
                </c:pt>
                <c:pt idx="14">
                  <c:v>-3.4659738939438651</c:v>
                </c:pt>
                <c:pt idx="15">
                  <c:v>-3.4930446713300132</c:v>
                </c:pt>
                <c:pt idx="16">
                  <c:v>-3.5272435506827877</c:v>
                </c:pt>
                <c:pt idx="17">
                  <c:v>-3.563837352959244</c:v>
                </c:pt>
                <c:pt idx="18">
                  <c:v>-3.596879478824182</c:v>
                </c:pt>
                <c:pt idx="19">
                  <c:v>-3.6264756320821365</c:v>
                </c:pt>
                <c:pt idx="20">
                  <c:v>-3.649106835807431</c:v>
                </c:pt>
                <c:pt idx="21">
                  <c:v>-3.6805462277486338</c:v>
                </c:pt>
                <c:pt idx="22">
                  <c:v>-3.7033348097384691</c:v>
                </c:pt>
                <c:pt idx="23">
                  <c:v>-3.7343969087583178</c:v>
                </c:pt>
                <c:pt idx="24">
                  <c:v>-3.7695510786217259</c:v>
                </c:pt>
                <c:pt idx="25">
                  <c:v>-3.8143643671575536</c:v>
                </c:pt>
                <c:pt idx="26">
                  <c:v>-3.852840190463561</c:v>
                </c:pt>
                <c:pt idx="27">
                  <c:v>-3.87942606879415</c:v>
                </c:pt>
                <c:pt idx="28">
                  <c:v>-3.9065783148377649</c:v>
                </c:pt>
                <c:pt idx="29">
                  <c:v>-3.9281179926938745</c:v>
                </c:pt>
                <c:pt idx="30">
                  <c:v>-3.9704741866009856</c:v>
                </c:pt>
                <c:pt idx="31">
                  <c:v>-4.0019635344971389</c:v>
                </c:pt>
                <c:pt idx="32">
                  <c:v>-4.057626796826538</c:v>
                </c:pt>
                <c:pt idx="33">
                  <c:v>-4.0976962544238278</c:v>
                </c:pt>
                <c:pt idx="34">
                  <c:v>-4.1418425249206443</c:v>
                </c:pt>
                <c:pt idx="35">
                  <c:v>-4.1695139832049284</c:v>
                </c:pt>
                <c:pt idx="36">
                  <c:v>-4.2011125939719927</c:v>
                </c:pt>
                <c:pt idx="37">
                  <c:v>-4.2374137055230543</c:v>
                </c:pt>
                <c:pt idx="38">
                  <c:v>-4.2721758117822661</c:v>
                </c:pt>
                <c:pt idx="39">
                  <c:v>-4.2969993955072985</c:v>
                </c:pt>
                <c:pt idx="40">
                  <c:v>-4.315260532977284</c:v>
                </c:pt>
                <c:pt idx="41">
                  <c:v>-4.3601301859690951</c:v>
                </c:pt>
                <c:pt idx="42">
                  <c:v>-4.3875690184611127</c:v>
                </c:pt>
                <c:pt idx="43">
                  <c:v>-4.4482658517058304</c:v>
                </c:pt>
                <c:pt idx="44">
                  <c:v>-4.4705426955705221</c:v>
                </c:pt>
                <c:pt idx="45">
                  <c:v>-4.5231263637129819</c:v>
                </c:pt>
                <c:pt idx="46">
                  <c:v>-4.5589634806446506</c:v>
                </c:pt>
                <c:pt idx="47">
                  <c:v>-4.6466320296857324</c:v>
                </c:pt>
                <c:pt idx="48">
                  <c:v>-4.7281049808493227</c:v>
                </c:pt>
                <c:pt idx="49">
                  <c:v>-4.7870829674711217</c:v>
                </c:pt>
                <c:pt idx="50">
                  <c:v>-4.8031691349338059</c:v>
                </c:pt>
                <c:pt idx="51">
                  <c:v>-4.7950502223861795</c:v>
                </c:pt>
                <c:pt idx="52">
                  <c:v>-4.7492946282411168</c:v>
                </c:pt>
                <c:pt idx="53">
                  <c:v>-4.7870829674711217</c:v>
                </c:pt>
                <c:pt idx="54">
                  <c:v>-4.8031691349338059</c:v>
                </c:pt>
                <c:pt idx="55">
                  <c:v>-4.9041927567018124</c:v>
                </c:pt>
                <c:pt idx="56">
                  <c:v>-4.9041927567018124</c:v>
                </c:pt>
                <c:pt idx="57">
                  <c:v>-4.9476601004177745</c:v>
                </c:pt>
                <c:pt idx="58">
                  <c:v>-5.0650432564756578</c:v>
                </c:pt>
                <c:pt idx="59">
                  <c:v>-5.1850156614465908</c:v>
                </c:pt>
                <c:pt idx="60">
                  <c:v>-5.4482475651347375</c:v>
                </c:pt>
                <c:pt idx="61">
                  <c:v>-5.1294995305386761</c:v>
                </c:pt>
                <c:pt idx="62">
                  <c:v>-5.0650432564756578</c:v>
                </c:pt>
                <c:pt idx="63">
                  <c:v>-5.1472279317665048</c:v>
                </c:pt>
                <c:pt idx="64">
                  <c:v>-5.7492580559715387</c:v>
                </c:pt>
                <c:pt idx="65">
                  <c:v>-5.9254505058339797</c:v>
                </c:pt>
                <c:pt idx="66">
                  <c:v>-5.2052422586634988</c:v>
                </c:pt>
                <c:pt idx="67">
                  <c:v>-4.7950610591583605</c:v>
                </c:pt>
                <c:pt idx="68">
                  <c:v>-4.4667542929676696</c:v>
                </c:pt>
                <c:pt idx="69">
                  <c:v>-4.2441495264565239</c:v>
                </c:pt>
                <c:pt idx="70">
                  <c:v>-4.0732908220422628</c:v>
                </c:pt>
                <c:pt idx="71">
                  <c:v>-3.9102114222255961</c:v>
                </c:pt>
                <c:pt idx="72">
                  <c:v>-3.7528445656960958</c:v>
                </c:pt>
                <c:pt idx="73">
                  <c:v>-3.6120178725679999</c:v>
                </c:pt>
                <c:pt idx="74">
                  <c:v>-3.4943983189706884</c:v>
                </c:pt>
                <c:pt idx="75">
                  <c:v>-3.3954143444356206</c:v>
                </c:pt>
                <c:pt idx="76">
                  <c:v>-3.3051027375525943</c:v>
                </c:pt>
                <c:pt idx="77">
                  <c:v>-3.2286572920815204</c:v>
                </c:pt>
                <c:pt idx="78">
                  <c:v>-3.1607312940449339</c:v>
                </c:pt>
                <c:pt idx="79">
                  <c:v>-3.1021898839108433</c:v>
                </c:pt>
                <c:pt idx="80">
                  <c:v>-3.0507725182141328</c:v>
                </c:pt>
                <c:pt idx="81">
                  <c:v>-3.0055363471565375</c:v>
                </c:pt>
                <c:pt idx="82">
                  <c:v>-2.9616461386199981</c:v>
                </c:pt>
                <c:pt idx="83">
                  <c:v>-2.9172146296835502</c:v>
                </c:pt>
                <c:pt idx="84">
                  <c:v>-2.8776759712857047</c:v>
                </c:pt>
                <c:pt idx="85">
                  <c:v>-2.8444605295572121</c:v>
                </c:pt>
                <c:pt idx="86">
                  <c:v>-2.8150248093017392</c:v>
                </c:pt>
                <c:pt idx="87">
                  <c:v>-2.7859513205880586</c:v>
                </c:pt>
                <c:pt idx="88">
                  <c:v>-2.7579557606304492</c:v>
                </c:pt>
                <c:pt idx="89">
                  <c:v>-2.7325935812470958</c:v>
                </c:pt>
                <c:pt idx="90">
                  <c:v>-2.7096692784989869</c:v>
                </c:pt>
                <c:pt idx="91">
                  <c:v>-2.688034339631634</c:v>
                </c:pt>
                <c:pt idx="92">
                  <c:v>-2.6674262228872001</c:v>
                </c:pt>
                <c:pt idx="93">
                  <c:v>-2.6471096764315836</c:v>
                </c:pt>
                <c:pt idx="94">
                  <c:v>-2.6287473708750606</c:v>
                </c:pt>
                <c:pt idx="95">
                  <c:v>-2.6105379871813525</c:v>
                </c:pt>
                <c:pt idx="96">
                  <c:v>-2.5935739433056537</c:v>
                </c:pt>
                <c:pt idx="97">
                  <c:v>-2.5763167741764339</c:v>
                </c:pt>
                <c:pt idx="98">
                  <c:v>-2.5602458502737147</c:v>
                </c:pt>
                <c:pt idx="99">
                  <c:v>-2.5450530546912655</c:v>
                </c:pt>
                <c:pt idx="100">
                  <c:v>-2.5306684984235166</c:v>
                </c:pt>
                <c:pt idx="101">
                  <c:v>-2.516983579855868</c:v>
                </c:pt>
                <c:pt idx="102">
                  <c:v>-2.501827339363456</c:v>
                </c:pt>
                <c:pt idx="103">
                  <c:v>-2.4863829262121251</c:v>
                </c:pt>
                <c:pt idx="104">
                  <c:v>-2.4707840223481625</c:v>
                </c:pt>
                <c:pt idx="105">
                  <c:v>-2.4579629914275394</c:v>
                </c:pt>
                <c:pt idx="106">
                  <c:v>-2.4462783473732483</c:v>
                </c:pt>
                <c:pt idx="107">
                  <c:v>-2.4353339357479107</c:v>
                </c:pt>
                <c:pt idx="108">
                  <c:v>-2.4240043797967323</c:v>
                </c:pt>
                <c:pt idx="109">
                  <c:v>-2.4130752918551797</c:v>
                </c:pt>
                <c:pt idx="110">
                  <c:v>-2.4025977325989496</c:v>
                </c:pt>
                <c:pt idx="111">
                  <c:v>-2.3924377568164119</c:v>
                </c:pt>
                <c:pt idx="112">
                  <c:v>-2.3828601615602167</c:v>
                </c:pt>
                <c:pt idx="113">
                  <c:v>-2.3735231028676527</c:v>
                </c:pt>
                <c:pt idx="114">
                  <c:v>-2.3640811713999366</c:v>
                </c:pt>
                <c:pt idx="115">
                  <c:v>-2.3543812617573048</c:v>
                </c:pt>
                <c:pt idx="116">
                  <c:v>-2.3452143324815831</c:v>
                </c:pt>
                <c:pt idx="117">
                  <c:v>-2.3363932918754795</c:v>
                </c:pt>
                <c:pt idx="118">
                  <c:v>-2.3277173752110794</c:v>
                </c:pt>
                <c:pt idx="119">
                  <c:v>-2.3189098872038127</c:v>
                </c:pt>
                <c:pt idx="120">
                  <c:v>-2.3109869881701237</c:v>
                </c:pt>
                <c:pt idx="121">
                  <c:v>-2.3033815407677749</c:v>
                </c:pt>
                <c:pt idx="122">
                  <c:v>-2.2959636506672463</c:v>
                </c:pt>
                <c:pt idx="123">
                  <c:v>-2.2879398575389254</c:v>
                </c:pt>
                <c:pt idx="124">
                  <c:v>-2.2799507318011734</c:v>
                </c:pt>
                <c:pt idx="125">
                  <c:v>-2.2721603696949799</c:v>
                </c:pt>
                <c:pt idx="126">
                  <c:v>-2.2647205519395435</c:v>
                </c:pt>
                <c:pt idx="127">
                  <c:v>-2.2554465183299333</c:v>
                </c:pt>
                <c:pt idx="128">
                  <c:v>-2.2465701584245772</c:v>
                </c:pt>
                <c:pt idx="129">
                  <c:v>-2.238072161579471</c:v>
                </c:pt>
                <c:pt idx="130">
                  <c:v>-2.2314114718205573</c:v>
                </c:pt>
                <c:pt idx="131">
                  <c:v>-2.2247777874320533</c:v>
                </c:pt>
                <c:pt idx="132">
                  <c:v>-2.2179095223945198</c:v>
                </c:pt>
                <c:pt idx="133">
                  <c:v>-2.2113841259326232</c:v>
                </c:pt>
                <c:pt idx="134">
                  <c:v>-2.2049546295788751</c:v>
                </c:pt>
                <c:pt idx="135">
                  <c:v>-2.1990308017566624</c:v>
                </c:pt>
                <c:pt idx="136">
                  <c:v>-2.1932998628522578</c:v>
                </c:pt>
                <c:pt idx="137">
                  <c:v>-2.1878443125762392</c:v>
                </c:pt>
                <c:pt idx="138">
                  <c:v>-2.1807410814635784</c:v>
                </c:pt>
                <c:pt idx="139">
                  <c:v>-2.1737521621827347</c:v>
                </c:pt>
                <c:pt idx="140">
                  <c:v>-2.1665551700052483</c:v>
                </c:pt>
                <c:pt idx="141">
                  <c:v>-2.1607941790423579</c:v>
                </c:pt>
                <c:pt idx="142">
                  <c:v>-2.1550881260878594</c:v>
                </c:pt>
                <c:pt idx="143">
                  <c:v>-2.14945607189938</c:v>
                </c:pt>
                <c:pt idx="144">
                  <c:v>-2.1443191497132652</c:v>
                </c:pt>
                <c:pt idx="145">
                  <c:v>-2.1387643813659598</c:v>
                </c:pt>
                <c:pt idx="146">
                  <c:v>-2.1334958632344532</c:v>
                </c:pt>
                <c:pt idx="147">
                  <c:v>-2.1281160482136383</c:v>
                </c:pt>
                <c:pt idx="148">
                  <c:v>-2.1231087168442606</c:v>
                </c:pt>
              </c:numCache>
            </c:numRef>
          </c:xVal>
          <c:yVal>
            <c:numRef>
              <c:f>'iv2-sample 1400H_filtered'!$M$6:$M$154</c:f>
              <c:numCache>
                <c:formatCode>General</c:formatCode>
                <c:ptCount val="149"/>
                <c:pt idx="0">
                  <c:v>-2.09944</c:v>
                </c:pt>
                <c:pt idx="1">
                  <c:v>-2.0895600000000001</c:v>
                </c:pt>
                <c:pt idx="2">
                  <c:v>-2.0796600000000001</c:v>
                </c:pt>
                <c:pt idx="3">
                  <c:v>-2.0697100000000002</c:v>
                </c:pt>
                <c:pt idx="4">
                  <c:v>-2.0596899999999998</c:v>
                </c:pt>
                <c:pt idx="5">
                  <c:v>-2.0497000000000001</c:v>
                </c:pt>
                <c:pt idx="6">
                  <c:v>-2.0395799999999999</c:v>
                </c:pt>
                <c:pt idx="7">
                  <c:v>-2.0295800000000002</c:v>
                </c:pt>
                <c:pt idx="8">
                  <c:v>-2.0196000000000001</c:v>
                </c:pt>
                <c:pt idx="9">
                  <c:v>-2.0096099999999999</c:v>
                </c:pt>
                <c:pt idx="10">
                  <c:v>-1.9996400000000001</c:v>
                </c:pt>
                <c:pt idx="11">
                  <c:v>-1.98966</c:v>
                </c:pt>
                <c:pt idx="12">
                  <c:v>-1.97963</c:v>
                </c:pt>
                <c:pt idx="13">
                  <c:v>-1.96967</c:v>
                </c:pt>
                <c:pt idx="14">
                  <c:v>-1.9595899999999999</c:v>
                </c:pt>
                <c:pt idx="15">
                  <c:v>-1.9496199999999999</c:v>
                </c:pt>
                <c:pt idx="16">
                  <c:v>-1.9395800000000001</c:v>
                </c:pt>
                <c:pt idx="17">
                  <c:v>-1.92967</c:v>
                </c:pt>
                <c:pt idx="18">
                  <c:v>-1.9197200000000001</c:v>
                </c:pt>
                <c:pt idx="19">
                  <c:v>-1.9097200000000001</c:v>
                </c:pt>
                <c:pt idx="20">
                  <c:v>-1.8996599999999999</c:v>
                </c:pt>
                <c:pt idx="21">
                  <c:v>-1.88968</c:v>
                </c:pt>
                <c:pt idx="22">
                  <c:v>-1.8796900000000001</c:v>
                </c:pt>
                <c:pt idx="23">
                  <c:v>-1.86968</c:v>
                </c:pt>
                <c:pt idx="24">
                  <c:v>-1.85968</c:v>
                </c:pt>
                <c:pt idx="25">
                  <c:v>-1.84972</c:v>
                </c:pt>
                <c:pt idx="26">
                  <c:v>-1.83972</c:v>
                </c:pt>
                <c:pt idx="27">
                  <c:v>-1.8297300000000001</c:v>
                </c:pt>
                <c:pt idx="28">
                  <c:v>-1.81975</c:v>
                </c:pt>
                <c:pt idx="29">
                  <c:v>-1.80979</c:v>
                </c:pt>
                <c:pt idx="30">
                  <c:v>-1.7998000000000001</c:v>
                </c:pt>
                <c:pt idx="31">
                  <c:v>-1.7898000000000001</c:v>
                </c:pt>
                <c:pt idx="32">
                  <c:v>-1.7798099999999999</c:v>
                </c:pt>
                <c:pt idx="33">
                  <c:v>-1.7698199999999999</c:v>
                </c:pt>
                <c:pt idx="34">
                  <c:v>-1.75973</c:v>
                </c:pt>
                <c:pt idx="35">
                  <c:v>-1.7497</c:v>
                </c:pt>
                <c:pt idx="36">
                  <c:v>-1.73966</c:v>
                </c:pt>
                <c:pt idx="37">
                  <c:v>-1.7296400000000001</c:v>
                </c:pt>
                <c:pt idx="38">
                  <c:v>-1.7196499999999999</c:v>
                </c:pt>
                <c:pt idx="39">
                  <c:v>-1.70967</c:v>
                </c:pt>
                <c:pt idx="40">
                  <c:v>-1.6997100000000001</c:v>
                </c:pt>
                <c:pt idx="41">
                  <c:v>-1.6897200000000001</c:v>
                </c:pt>
                <c:pt idx="42">
                  <c:v>-1.6797299999999999</c:v>
                </c:pt>
                <c:pt idx="43">
                  <c:v>-1.66974</c:v>
                </c:pt>
                <c:pt idx="44">
                  <c:v>-1.6597599999999999</c:v>
                </c:pt>
                <c:pt idx="45">
                  <c:v>-1.6497900000000001</c:v>
                </c:pt>
                <c:pt idx="46">
                  <c:v>-1.6397600000000001</c:v>
                </c:pt>
                <c:pt idx="47">
                  <c:v>-1.6297699999999999</c:v>
                </c:pt>
                <c:pt idx="48">
                  <c:v>-1.6196699999999999</c:v>
                </c:pt>
                <c:pt idx="49">
                  <c:v>-1.6096699999999999</c:v>
                </c:pt>
                <c:pt idx="50">
                  <c:v>-1.59968</c:v>
                </c:pt>
                <c:pt idx="51">
                  <c:v>-1.58968</c:v>
                </c:pt>
                <c:pt idx="52">
                  <c:v>-1.5797300000000001</c:v>
                </c:pt>
                <c:pt idx="53">
                  <c:v>-1.5697399999999999</c:v>
                </c:pt>
                <c:pt idx="54">
                  <c:v>-1.55976</c:v>
                </c:pt>
                <c:pt idx="55">
                  <c:v>-1.5497300000000001</c:v>
                </c:pt>
                <c:pt idx="56">
                  <c:v>-1.5397400000000001</c:v>
                </c:pt>
                <c:pt idx="57">
                  <c:v>-1.52972</c:v>
                </c:pt>
                <c:pt idx="58">
                  <c:v>-1.5197400000000001</c:v>
                </c:pt>
                <c:pt idx="59">
                  <c:v>-1.5097499999999999</c:v>
                </c:pt>
                <c:pt idx="60">
                  <c:v>-1.4997799999999999</c:v>
                </c:pt>
                <c:pt idx="61">
                  <c:v>-1.4898</c:v>
                </c:pt>
                <c:pt idx="62">
                  <c:v>-1.4797</c:v>
                </c:pt>
                <c:pt idx="63">
                  <c:v>-1.4697</c:v>
                </c:pt>
                <c:pt idx="64">
                  <c:v>-1.4597199999999999</c:v>
                </c:pt>
                <c:pt idx="65">
                  <c:v>-1.4497199999999999</c:v>
                </c:pt>
                <c:pt idx="66">
                  <c:v>-1.4398</c:v>
                </c:pt>
                <c:pt idx="67">
                  <c:v>-1.42981</c:v>
                </c:pt>
                <c:pt idx="68">
                  <c:v>-1.41988</c:v>
                </c:pt>
                <c:pt idx="69">
                  <c:v>-1.40987</c:v>
                </c:pt>
                <c:pt idx="70">
                  <c:v>-1.3999200000000001</c:v>
                </c:pt>
                <c:pt idx="71">
                  <c:v>-1.3898999999999999</c:v>
                </c:pt>
                <c:pt idx="72">
                  <c:v>-1.3799399999999999</c:v>
                </c:pt>
                <c:pt idx="73">
                  <c:v>-1.36992</c:v>
                </c:pt>
                <c:pt idx="74">
                  <c:v>-1.35992</c:v>
                </c:pt>
                <c:pt idx="75">
                  <c:v>-1.3498699999999999</c:v>
                </c:pt>
                <c:pt idx="76">
                  <c:v>-1.33978</c:v>
                </c:pt>
                <c:pt idx="77">
                  <c:v>-1.3298000000000001</c:v>
                </c:pt>
                <c:pt idx="78">
                  <c:v>-1.31982</c:v>
                </c:pt>
                <c:pt idx="79">
                  <c:v>-1.30982</c:v>
                </c:pt>
                <c:pt idx="80">
                  <c:v>-1.29983</c:v>
                </c:pt>
                <c:pt idx="81">
                  <c:v>-1.28983</c:v>
                </c:pt>
                <c:pt idx="82">
                  <c:v>-1.27982</c:v>
                </c:pt>
                <c:pt idx="83">
                  <c:v>-1.2698499999999999</c:v>
                </c:pt>
                <c:pt idx="84">
                  <c:v>-1.2599100000000001</c:v>
                </c:pt>
                <c:pt idx="85">
                  <c:v>-1.24996</c:v>
                </c:pt>
                <c:pt idx="86">
                  <c:v>-1.23996</c:v>
                </c:pt>
                <c:pt idx="87">
                  <c:v>-1.2299500000000001</c:v>
                </c:pt>
                <c:pt idx="88">
                  <c:v>-1.21994</c:v>
                </c:pt>
                <c:pt idx="89">
                  <c:v>-1.2099200000000001</c:v>
                </c:pt>
                <c:pt idx="90">
                  <c:v>-1.1998200000000001</c:v>
                </c:pt>
                <c:pt idx="91">
                  <c:v>-1.1898299999999999</c:v>
                </c:pt>
                <c:pt idx="92">
                  <c:v>-1.1798200000000001</c:v>
                </c:pt>
                <c:pt idx="93">
                  <c:v>-1.16984</c:v>
                </c:pt>
                <c:pt idx="94">
                  <c:v>-1.1598599999999999</c:v>
                </c:pt>
                <c:pt idx="95">
                  <c:v>-1.1498699999999999</c:v>
                </c:pt>
                <c:pt idx="96">
                  <c:v>-1.1398699999999999</c:v>
                </c:pt>
                <c:pt idx="97">
                  <c:v>-1.1298699999999999</c:v>
                </c:pt>
                <c:pt idx="98">
                  <c:v>-1.11991</c:v>
                </c:pt>
                <c:pt idx="99">
                  <c:v>-1.10989</c:v>
                </c:pt>
                <c:pt idx="100">
                  <c:v>-1.0999000000000001</c:v>
                </c:pt>
                <c:pt idx="101">
                  <c:v>-1.08989</c:v>
                </c:pt>
                <c:pt idx="102">
                  <c:v>-1.0799099999999999</c:v>
                </c:pt>
                <c:pt idx="103">
                  <c:v>-1.06995</c:v>
                </c:pt>
                <c:pt idx="104">
                  <c:v>-1.05985</c:v>
                </c:pt>
                <c:pt idx="105">
                  <c:v>-1.04983</c:v>
                </c:pt>
                <c:pt idx="106">
                  <c:v>-1.0398000000000001</c:v>
                </c:pt>
                <c:pt idx="107">
                  <c:v>-1.0298499999999999</c:v>
                </c:pt>
                <c:pt idx="108">
                  <c:v>-1.0199</c:v>
                </c:pt>
                <c:pt idx="109">
                  <c:v>-1.0099199999999999</c:v>
                </c:pt>
                <c:pt idx="110">
                  <c:v>-0.99989899999999998</c:v>
                </c:pt>
                <c:pt idx="111">
                  <c:v>-0.989869</c:v>
                </c:pt>
                <c:pt idx="112">
                  <c:v>-0.97990100000000002</c:v>
                </c:pt>
                <c:pt idx="113">
                  <c:v>-0.96990399999999999</c:v>
                </c:pt>
                <c:pt idx="114">
                  <c:v>-0.95992200000000005</c:v>
                </c:pt>
                <c:pt idx="115">
                  <c:v>-0.94992200000000004</c:v>
                </c:pt>
                <c:pt idx="116">
                  <c:v>-0.93995399999999996</c:v>
                </c:pt>
                <c:pt idx="117">
                  <c:v>-0.92999100000000001</c:v>
                </c:pt>
                <c:pt idx="118">
                  <c:v>-0.919875</c:v>
                </c:pt>
                <c:pt idx="119">
                  <c:v>-0.90990700000000002</c:v>
                </c:pt>
                <c:pt idx="120">
                  <c:v>-0.89991699999999997</c:v>
                </c:pt>
                <c:pt idx="121">
                  <c:v>-0.88993299999999997</c:v>
                </c:pt>
                <c:pt idx="122">
                  <c:v>-0.87990299999999999</c:v>
                </c:pt>
                <c:pt idx="123">
                  <c:v>-0.86990199999999995</c:v>
                </c:pt>
                <c:pt idx="124">
                  <c:v>-0.85992000000000002</c:v>
                </c:pt>
                <c:pt idx="125">
                  <c:v>-0.84991700000000003</c:v>
                </c:pt>
                <c:pt idx="126">
                  <c:v>-0.83992500000000003</c:v>
                </c:pt>
                <c:pt idx="127">
                  <c:v>-0.82993499999999998</c:v>
                </c:pt>
                <c:pt idx="128">
                  <c:v>-0.81996999999999998</c:v>
                </c:pt>
                <c:pt idx="129">
                  <c:v>-0.80999100000000002</c:v>
                </c:pt>
                <c:pt idx="130">
                  <c:v>-0.79998800000000003</c:v>
                </c:pt>
                <c:pt idx="131">
                  <c:v>-0.78997700000000004</c:v>
                </c:pt>
                <c:pt idx="132">
                  <c:v>-0.77985800000000005</c:v>
                </c:pt>
                <c:pt idx="133">
                  <c:v>-0.76997599999999999</c:v>
                </c:pt>
                <c:pt idx="134">
                  <c:v>-0.76010800000000001</c:v>
                </c:pt>
                <c:pt idx="135">
                  <c:v>-0.75023200000000001</c:v>
                </c:pt>
                <c:pt idx="136">
                  <c:v>-0.74022100000000002</c:v>
                </c:pt>
                <c:pt idx="137">
                  <c:v>-0.73020399999999996</c:v>
                </c:pt>
                <c:pt idx="138">
                  <c:v>-0.72018199999999999</c:v>
                </c:pt>
                <c:pt idx="139">
                  <c:v>-0.71018999999999999</c:v>
                </c:pt>
                <c:pt idx="140">
                  <c:v>-0.70014900000000002</c:v>
                </c:pt>
                <c:pt idx="141">
                  <c:v>-0.69012099999999998</c:v>
                </c:pt>
                <c:pt idx="142">
                  <c:v>-0.68013699999999999</c:v>
                </c:pt>
                <c:pt idx="143">
                  <c:v>-0.67018</c:v>
                </c:pt>
                <c:pt idx="144">
                  <c:v>-0.66021700000000005</c:v>
                </c:pt>
                <c:pt idx="145">
                  <c:v>-0.65017400000000003</c:v>
                </c:pt>
                <c:pt idx="146">
                  <c:v>-0.64009499999999997</c:v>
                </c:pt>
                <c:pt idx="147">
                  <c:v>-0.63008600000000003</c:v>
                </c:pt>
                <c:pt idx="148">
                  <c:v>-0.62014000000000002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698312"/>
        <c:axId val="153694000"/>
      </c:scatterChart>
      <c:valAx>
        <c:axId val="153698312"/>
        <c:scaling>
          <c:orientation val="minMax"/>
          <c:max val="-2"/>
          <c:min val="-6.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Log current density (Log A/cm2))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out"/>
        <c:tickLblPos val="nextTo"/>
        <c:spPr>
          <a:ln w="15875">
            <a:solidFill>
              <a:schemeClr val="tx1"/>
            </a:solidFill>
          </a:ln>
        </c:spPr>
        <c:crossAx val="153694000"/>
        <c:crossesAt val="-11"/>
        <c:crossBetween val="midCat"/>
        <c:majorUnit val="0.5"/>
        <c:minorUnit val="0.25"/>
      </c:valAx>
      <c:valAx>
        <c:axId val="153694000"/>
        <c:scaling>
          <c:orientation val="minMax"/>
          <c:max val="-0.5"/>
          <c:min val="-2.200000000000000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Potential (V vs. SCE)</a:t>
                </a:r>
              </a:p>
            </c:rich>
          </c:tx>
          <c:layout>
            <c:manualLayout>
              <c:xMode val="edge"/>
              <c:yMode val="edge"/>
              <c:x val="0"/>
              <c:y val="0.19984470691163606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 w="15875">
            <a:solidFill>
              <a:schemeClr val="tx1"/>
            </a:solidFill>
          </a:ln>
        </c:spPr>
        <c:crossAx val="153698312"/>
        <c:crossesAt val="-11"/>
        <c:crossBetween val="midCat"/>
        <c:majorUnit val="0.2"/>
        <c:minorUnit val="0.1"/>
      </c:valAx>
      <c:spPr>
        <a:ln w="15875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30734863317815"/>
          <c:y val="6.4698570425574878E-2"/>
          <c:w val="0.8072309413397315"/>
          <c:h val="0.77565865077676099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circle"/>
            <c:size val="5"/>
            <c:spPr>
              <a:solidFill>
                <a:srgbClr val="0000FF"/>
              </a:solidFill>
              <a:ln>
                <a:solidFill>
                  <a:srgbClr val="0000FF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Sheet1!$J$3:$J$9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0.08</c:v>
                  </c:pt>
                  <c:pt idx="3">
                    <c:v>0.16</c:v>
                  </c:pt>
                  <c:pt idx="4">
                    <c:v>1</c:v>
                  </c:pt>
                  <c:pt idx="5">
                    <c:v>1.88</c:v>
                  </c:pt>
                  <c:pt idx="6">
                    <c:v>2.89</c:v>
                  </c:pt>
                </c:numCache>
              </c:numRef>
            </c:plus>
            <c:minus>
              <c:numRef>
                <c:f>Sheet1!$J$3:$J$9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0.08</c:v>
                  </c:pt>
                  <c:pt idx="3">
                    <c:v>0.16</c:v>
                  </c:pt>
                  <c:pt idx="4">
                    <c:v>1</c:v>
                  </c:pt>
                  <c:pt idx="5">
                    <c:v>1.88</c:v>
                  </c:pt>
                  <c:pt idx="6">
                    <c:v>2.89</c:v>
                  </c:pt>
                </c:numCache>
              </c:numRef>
            </c:minus>
            <c:spPr>
              <a:ln>
                <a:solidFill>
                  <a:srgbClr val="0000FF"/>
                </a:solidFill>
              </a:ln>
            </c:spPr>
          </c:errBars>
          <c:xVal>
            <c:numRef>
              <c:f>Sheet1!$B$3:$B$9</c:f>
              <c:numCache>
                <c:formatCode>General</c:formatCode>
                <c:ptCount val="7"/>
                <c:pt idx="0">
                  <c:v>4</c:v>
                </c:pt>
                <c:pt idx="1">
                  <c:v>24</c:v>
                </c:pt>
                <c:pt idx="2">
                  <c:v>72</c:v>
                </c:pt>
                <c:pt idx="3">
                  <c:v>168</c:v>
                </c:pt>
                <c:pt idx="4">
                  <c:v>264</c:v>
                </c:pt>
                <c:pt idx="5">
                  <c:v>504</c:v>
                </c:pt>
                <c:pt idx="6">
                  <c:v>720</c:v>
                </c:pt>
              </c:numCache>
            </c:numRef>
          </c:xVal>
          <c:yVal>
            <c:numRef>
              <c:f>Sheet1!$H$3:$H$9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0.33300000000000002</c:v>
                </c:pt>
                <c:pt idx="3">
                  <c:v>1.05</c:v>
                </c:pt>
                <c:pt idx="4">
                  <c:v>2.19</c:v>
                </c:pt>
                <c:pt idx="5">
                  <c:v>8.68</c:v>
                </c:pt>
                <c:pt idx="6">
                  <c:v>13.29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363880"/>
        <c:axId val="208364664"/>
      </c:scatterChart>
      <c:valAx>
        <c:axId val="208363880"/>
        <c:scaling>
          <c:orientation val="minMax"/>
          <c:max val="8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Time (h)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out"/>
        <c:tickLblPos val="nextTo"/>
        <c:spPr>
          <a:ln>
            <a:solidFill>
              <a:schemeClr val="tx1"/>
            </a:solidFill>
          </a:ln>
        </c:spPr>
        <c:crossAx val="208364664"/>
        <c:crosses val="autoZero"/>
        <c:crossBetween val="midCat"/>
        <c:majorUnit val="100"/>
        <c:minorUnit val="50"/>
      </c:valAx>
      <c:valAx>
        <c:axId val="208364664"/>
        <c:scaling>
          <c:orientation val="minMax"/>
          <c:max val="18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Weight loss (%)</a:t>
                </a:r>
              </a:p>
            </c:rich>
          </c:tx>
          <c:layout>
            <c:manualLayout>
              <c:xMode val="edge"/>
              <c:yMode val="edge"/>
              <c:x val="9.7014944375552227E-3"/>
              <c:y val="0.22290857355630023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>
            <a:solidFill>
              <a:schemeClr val="tx1"/>
            </a:solidFill>
          </a:ln>
        </c:spPr>
        <c:crossAx val="208363880"/>
        <c:crosses val="autoZero"/>
        <c:crossBetween val="midCat"/>
        <c:majorUnit val="2"/>
        <c:minorUnit val="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064235552774838"/>
          <c:y val="0.10256282999521001"/>
          <c:w val="0.72888703580739089"/>
          <c:h val="0.73106747717686538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errBars>
            <c:errDir val="x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Sheet1!$N$3:$N$9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2.9000000000000001E-2</c:v>
                  </c:pt>
                  <c:pt idx="3">
                    <c:v>4.7E-2</c:v>
                  </c:pt>
                  <c:pt idx="4">
                    <c:v>0.11799999999999999</c:v>
                  </c:pt>
                  <c:pt idx="5">
                    <c:v>0.15</c:v>
                  </c:pt>
                  <c:pt idx="6">
                    <c:v>0.16400000000000001</c:v>
                  </c:pt>
                </c:numCache>
              </c:numRef>
            </c:plus>
            <c:minus>
              <c:numRef>
                <c:f>Sheet1!$N$3:$N$9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2.9000000000000001E-2</c:v>
                  </c:pt>
                  <c:pt idx="3">
                    <c:v>4.7E-2</c:v>
                  </c:pt>
                  <c:pt idx="4">
                    <c:v>0.11799999999999999</c:v>
                  </c:pt>
                  <c:pt idx="5">
                    <c:v>0.15</c:v>
                  </c:pt>
                  <c:pt idx="6">
                    <c:v>0.16400000000000001</c:v>
                  </c:pt>
                </c:numCache>
              </c:numRef>
            </c:minus>
            <c:spPr>
              <a:ln>
                <a:solidFill>
                  <a:srgbClr val="FF0000"/>
                </a:solidFill>
              </a:ln>
            </c:spPr>
          </c:errBars>
          <c:xVal>
            <c:numRef>
              <c:f>Sheet1!$B$3:$B$9</c:f>
              <c:numCache>
                <c:formatCode>General</c:formatCode>
                <c:ptCount val="7"/>
                <c:pt idx="0">
                  <c:v>4</c:v>
                </c:pt>
                <c:pt idx="1">
                  <c:v>24</c:v>
                </c:pt>
                <c:pt idx="2">
                  <c:v>72</c:v>
                </c:pt>
                <c:pt idx="3">
                  <c:v>168</c:v>
                </c:pt>
                <c:pt idx="4">
                  <c:v>264</c:v>
                </c:pt>
                <c:pt idx="5">
                  <c:v>504</c:v>
                </c:pt>
                <c:pt idx="6">
                  <c:v>720</c:v>
                </c:pt>
              </c:numCache>
            </c:numRef>
          </c:xVal>
          <c:yVal>
            <c:numRef>
              <c:f>Sheet1!$L$3:$L$9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0.18768000000000001</c:v>
                </c:pt>
                <c:pt idx="3">
                  <c:v>0.26232</c:v>
                </c:pt>
                <c:pt idx="4">
                  <c:v>0.33432000000000001</c:v>
                </c:pt>
                <c:pt idx="5">
                  <c:v>0.70199999999999996</c:v>
                </c:pt>
                <c:pt idx="6">
                  <c:v>0.78983999999999999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695176"/>
        <c:axId val="153693216"/>
      </c:scatterChart>
      <c:valAx>
        <c:axId val="153695176"/>
        <c:scaling>
          <c:orientation val="minMax"/>
          <c:max val="72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Time (h)</a:t>
                </a:r>
              </a:p>
            </c:rich>
          </c:tx>
          <c:layout>
            <c:manualLayout>
              <c:xMode val="edge"/>
              <c:yMode val="edge"/>
              <c:x val="0.44253497027462063"/>
              <c:y val="0.93029725624355919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>
            <a:solidFill>
              <a:schemeClr val="tx1"/>
            </a:solidFill>
          </a:ln>
        </c:spPr>
        <c:crossAx val="153693216"/>
        <c:crosses val="autoZero"/>
        <c:crossBetween val="midCat"/>
        <c:majorUnit val="100"/>
        <c:minorUnit val="50"/>
      </c:valAx>
      <c:valAx>
        <c:axId val="153693216"/>
        <c:scaling>
          <c:orientation val="minMax"/>
          <c:max val="1.2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Corrosion rate (mg/cm2/h)</a:t>
                </a:r>
              </a:p>
            </c:rich>
          </c:tx>
          <c:layout>
            <c:manualLayout>
              <c:xMode val="edge"/>
              <c:yMode val="edge"/>
              <c:x val="1.187982037083599E-2"/>
              <c:y val="9.7795372463168953E-2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>
            <a:solidFill>
              <a:schemeClr val="tx1"/>
            </a:solidFill>
          </a:ln>
        </c:spPr>
        <c:crossAx val="153695176"/>
        <c:crosses val="autoZero"/>
        <c:crossBetween val="midCat"/>
        <c:majorUnit val="0.2"/>
        <c:minorUnit val="0.1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15DD1-3059-455F-8384-47A3B06CE00D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EF76F-8214-4074-890A-8BC4C6F242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00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726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560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870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170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067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696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2271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9504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EF76F-8214-4074-890A-8BC4C6F2421A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83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4D546-3C66-41FF-8E02-93A002446414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8B6E6C-B637-4AE4-8CD7-420B2DFF2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4D546-3C66-41FF-8E02-93A002446414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8B6E6C-B637-4AE4-8CD7-420B2DFF2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4D546-3C66-41FF-8E02-93A002446414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8B6E6C-B637-4AE4-8CD7-420B2DFF2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4D546-3C66-41FF-8E02-93A002446414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8B6E6C-B637-4AE4-8CD7-420B2DFF2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4D546-3C66-41FF-8E02-93A002446414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8B6E6C-B637-4AE4-8CD7-420B2DFF2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bcast transparen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25" y="6429375"/>
            <a:ext cx="857250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brunel-logo whit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6403975"/>
            <a:ext cx="571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7"/>
          <p:cNvSpPr/>
          <p:nvPr userDrawn="1"/>
        </p:nvSpPr>
        <p:spPr>
          <a:xfrm>
            <a:off x="5648325" y="6343650"/>
            <a:ext cx="66675" cy="51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13" name="Picture 14" descr="EPSRC CENTRE full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6376988"/>
            <a:ext cx="38576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114816"/>
          </a:xfrm>
          <a:prstGeom prst="rect">
            <a:avLst/>
          </a:prstGeom>
        </p:spPr>
        <p:txBody>
          <a:bodyPr/>
          <a:lstStyle>
            <a:lvl1pPr>
              <a:buFontTx/>
              <a:buBlip>
                <a:blip r:embed="rId5"/>
              </a:buBlip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buFont typeface="Arial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4D546-3C66-41FF-8E02-93A002446414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8B6E6C-B637-4AE4-8CD7-420B2DFF2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4D546-3C66-41FF-8E02-93A002446414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8B6E6C-B637-4AE4-8CD7-420B2DFF2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4D546-3C66-41FF-8E02-93A002446414}" type="datetimeFigureOut">
              <a:rPr lang="en-GB" smtClean="0"/>
              <a:pPr/>
              <a:t>26/07/2016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8B6E6C-B637-4AE4-8CD7-420B2DFF2CE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re.jpg"/>
          <p:cNvPicPr>
            <a:picLocks noChangeAspect="1"/>
          </p:cNvPicPr>
          <p:nvPr userDrawn="1"/>
        </p:nvPicPr>
        <p:blipFill rotWithShape="1">
          <a:blip r:embed="rId13" cstate="print"/>
          <a:srcRect t="3553" b="3020"/>
          <a:stretch/>
        </p:blipFill>
        <p:spPr bwMode="auto">
          <a:xfrm>
            <a:off x="0" y="0"/>
            <a:ext cx="915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1835696" y="6453336"/>
            <a:ext cx="6186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Ceramics &amp;</a:t>
            </a:r>
            <a:r>
              <a:rPr lang="en-GB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 Composites 2016</a:t>
            </a:r>
            <a:r>
              <a:rPr lang="en-GB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, </a:t>
            </a:r>
            <a:r>
              <a:rPr lang="en-GB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Berlin</a:t>
            </a:r>
            <a:r>
              <a:rPr lang="en-GB" sz="1800" b="0" i="1" kern="12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GB" sz="1800" b="0" i="1" kern="1200" baseline="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+mn-lt"/>
                <a:ea typeface="+mn-ea"/>
                <a:cs typeface="+mn-cs"/>
              </a:rPr>
              <a:t> Germany 25-26 July 2016</a:t>
            </a:r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2" descr="Small Brunel 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97167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hsrju_YbOAhVEFMAKHUITCeIQjRwIBw&amp;url=http://www.hardwaresource.com/hinge-resource-center/hinge-information/hinge-history/hinge-fabrication-methods/&amp;psig=AFQjCNGs8IxGjoQDRR1ev3jRvfjOBEQFgA&amp;ust=1469273159977126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microsoft.com/office/2007/relationships/hdphoto" Target="../media/hdphoto4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microsoft.com/office/2007/relationships/hdphoto" Target="../media/hdphoto3.wdp"/><Relationship Id="rId4" Type="http://schemas.openxmlformats.org/officeDocument/2006/relationships/image" Target="../media/image25.jpeg"/><Relationship Id="rId9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8.jpeg"/><Relationship Id="rId7" Type="http://schemas.microsoft.com/office/2007/relationships/hdphoto" Target="../media/hdphoto7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tiff"/><Relationship Id="rId5" Type="http://schemas.openxmlformats.org/officeDocument/2006/relationships/image" Target="../media/image38.tiff"/><Relationship Id="rId4" Type="http://schemas.openxmlformats.org/officeDocument/2006/relationships/image" Target="../media/image37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chart" Target="../charts/chart3.xml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911845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itchFamily="18" charset="0"/>
              </a:rPr>
              <a:t>Fabrication and characterization of Magnesium/Hydroxyapatite (HA) nanocomposites for biomedical applications</a:t>
            </a:r>
            <a:endParaRPr lang="en-GB" sz="2800" b="1" dirty="0">
              <a:solidFill>
                <a:schemeClr val="accent1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9572" y="2276872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Yan Huang</a:t>
            </a:r>
            <a:endParaRPr lang="en-GB" sz="2000" baseline="300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>
              <a:lnSpc>
                <a:spcPts val="2400"/>
              </a:lnSpc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Institute of Materials and Manufacturing</a:t>
            </a:r>
          </a:p>
          <a:p>
            <a:pPr algn="ctr">
              <a:lnSpc>
                <a:spcPts val="2400"/>
              </a:lnSpc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Brunel University London, 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7624" y="4024639"/>
            <a:ext cx="6624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Thanks to:</a:t>
            </a:r>
          </a:p>
          <a:p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EPSRC and The Royal Society for financial support</a:t>
            </a:r>
          </a:p>
          <a:p>
            <a:pPr algn="ctr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Dr Mehdi Razavi, Mr Junyi Li, Dr Li Zhou and Dr Mingxu Xia for collecting experimental results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57"/>
          <a:stretch/>
        </p:blipFill>
        <p:spPr>
          <a:xfrm>
            <a:off x="2727310" y="3689666"/>
            <a:ext cx="2159137" cy="900000"/>
          </a:xfrm>
          <a:prstGeom prst="rect">
            <a:avLst/>
          </a:prstGeom>
        </p:spPr>
      </p:pic>
      <p:pic>
        <p:nvPicPr>
          <p:cNvPr id="522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0" t="24451" r="24992" b="37775"/>
          <a:stretch/>
        </p:blipFill>
        <p:spPr bwMode="auto">
          <a:xfrm>
            <a:off x="4886447" y="3689666"/>
            <a:ext cx="1485753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864" y="1196752"/>
            <a:ext cx="7200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Biocompatible </a:t>
            </a: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en-GB" sz="2400" dirty="0" err="1" smtClean="0">
                <a:solidFill>
                  <a:schemeClr val="accent1">
                    <a:lumMod val="50000"/>
                  </a:schemeClr>
                </a:solidFill>
              </a:rPr>
              <a:t>Bioresorbable</a:t>
            </a: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Mechanically compatible</a:t>
            </a: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Promising candidate for degradable orthopaedic and cardiovascular implants</a:t>
            </a:r>
          </a:p>
          <a:p>
            <a:pPr lvl="1">
              <a:buClr>
                <a:schemeClr val="accent2">
                  <a:lumMod val="50000"/>
                </a:schemeClr>
              </a:buClr>
              <a:buSzPct val="120000"/>
            </a:pP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less complications and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no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revisit surgeries. </a:t>
            </a:r>
          </a:p>
          <a:p>
            <a:pPr marL="914400" lvl="1" indent="-457200">
              <a:buClr>
                <a:schemeClr val="accent2">
                  <a:lumMod val="50000"/>
                </a:schemeClr>
              </a:buClr>
              <a:buSzPct val="120000"/>
              <a:buFont typeface="Wingdings" pitchFamily="2" charset="2"/>
              <a:buChar char="§"/>
            </a:pP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213889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Mg for implantation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8" t="21690" b="15512"/>
          <a:stretch/>
        </p:blipFill>
        <p:spPr bwMode="auto">
          <a:xfrm>
            <a:off x="5076056" y="1036043"/>
            <a:ext cx="2954924" cy="173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19672" y="3332915"/>
            <a:ext cx="41360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Mg</a:t>
            </a:r>
            <a:r>
              <a:rPr lang="en-GB" sz="2000" baseline="30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2+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+ 2H</a:t>
            </a:r>
            <a:r>
              <a:rPr lang="en-GB" sz="2000" baseline="-25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 = Mg(OH)</a:t>
            </a:r>
            <a:r>
              <a:rPr lang="en-GB" sz="2000" baseline="-25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 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+ H</a:t>
            </a:r>
            <a:r>
              <a:rPr lang="en-GB" sz="2000" baseline="-25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↑ </a:t>
            </a:r>
            <a:endParaRPr lang="en-GB" sz="2000" dirty="0">
              <a:solidFill>
                <a:srgbClr val="C00000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87667" y="3729226"/>
            <a:ext cx="4054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GB" sz="2000" dirty="0" smtClean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000" dirty="0" smtClean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  <a:sym typeface="Symbol" panose="05050102010706020507" pitchFamily="18" charset="2"/>
              </a:rPr>
              <a:t></a:t>
            </a:r>
            <a:endParaRPr lang="en-GB" sz="2000" dirty="0" smtClean="0">
              <a:solidFill>
                <a:srgbClr val="C0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lnSpc>
                <a:spcPts val="2300"/>
              </a:lnSpc>
            </a:pP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MgCl</a:t>
            </a:r>
            <a:r>
              <a:rPr lang="en-GB" sz="2000" baseline="-25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  <a:sym typeface="Symbol"/>
              </a:rPr>
              <a:t> dissolve </a:t>
            </a:r>
            <a:endParaRPr lang="en-GB" sz="200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19672" y="2636912"/>
            <a:ext cx="48013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Mg = Mg</a:t>
            </a:r>
            <a:r>
              <a:rPr lang="en-GB" sz="2000" baseline="30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2+ </a:t>
            </a:r>
            <a:r>
              <a:rPr lang="en-GB" sz="2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+ 2e 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(Anodic reaction)</a:t>
            </a:r>
            <a:r>
              <a:rPr lang="en-GB" dirty="0"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1634327" y="2996952"/>
            <a:ext cx="54601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2H</a:t>
            </a:r>
            <a:r>
              <a:rPr lang="en-GB" sz="2000" baseline="-25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2</a:t>
            </a:r>
            <a:r>
              <a:rPr lang="en-GB" sz="2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O + 2e</a:t>
            </a:r>
            <a:r>
              <a:rPr lang="en-GB" sz="2000" baseline="30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2-</a:t>
            </a:r>
            <a:r>
              <a:rPr lang="en-GB" sz="2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= H</a:t>
            </a:r>
            <a:r>
              <a:rPr lang="en-GB" sz="2000" baseline="-25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2</a:t>
            </a:r>
            <a:r>
              <a:rPr lang="en-GB" sz="2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+ 2OH</a:t>
            </a:r>
            <a:r>
              <a:rPr lang="en-GB" sz="2000" baseline="300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-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(Cathodic reaction)</a:t>
            </a:r>
            <a:endParaRPr lang="en-GB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38501" y="3325054"/>
            <a:ext cx="1764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(Total </a:t>
            </a:r>
            <a:r>
              <a:rPr lang="en-GB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reaction)</a:t>
            </a:r>
            <a:endParaRPr lang="en-GB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11832" y="3975447"/>
            <a:ext cx="18758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u="sng" dirty="0">
                <a:solidFill>
                  <a:schemeClr val="tx2">
                    <a:lumMod val="50000"/>
                  </a:schemeClr>
                </a:solidFill>
                <a:ea typeface="Calibri" panose="020F0502020204030204" pitchFamily="34" charset="0"/>
              </a:rPr>
              <a:t>In body </a:t>
            </a:r>
            <a:r>
              <a:rPr lang="en-GB" sz="2400" u="sng" dirty="0" smtClean="0">
                <a:solidFill>
                  <a:schemeClr val="tx2">
                    <a:lumMod val="50000"/>
                  </a:schemeClr>
                </a:solidFill>
                <a:ea typeface="Calibri" panose="020F0502020204030204" pitchFamily="34" charset="0"/>
              </a:rPr>
              <a:t>fluid:</a:t>
            </a:r>
            <a:endParaRPr lang="en-GB" sz="24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143636" y="1089978"/>
            <a:ext cx="784887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spcBef>
                <a:spcPts val="600"/>
              </a:spcBef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In vivo corrosion too fast:</a:t>
            </a:r>
          </a:p>
          <a:p>
            <a:pPr marL="1714500" lvl="3" indent="-342900">
              <a:spcBef>
                <a:spcPts val="600"/>
              </a:spcBef>
              <a:buClr>
                <a:srgbClr val="005024"/>
              </a:buClr>
              <a:buSzPct val="120000"/>
              <a:buFont typeface="Courier New" pitchFamily="49" charset="0"/>
              <a:buChar char="o"/>
            </a:pP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Loss of integrity before </a:t>
            </a:r>
            <a:r>
              <a:rPr lang="en-GB" sz="2200" dirty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healing completion </a:t>
            </a:r>
          </a:p>
          <a:p>
            <a:pPr marL="1714500" lvl="3" indent="-342900">
              <a:spcBef>
                <a:spcPts val="600"/>
              </a:spcBef>
              <a:buClr>
                <a:srgbClr val="005024"/>
              </a:buClr>
              <a:buSzPct val="120000"/>
              <a:buFont typeface="Courier New" pitchFamily="49" charset="0"/>
              <a:buChar char="o"/>
            </a:pPr>
            <a:r>
              <a:rPr lang="en-GB" sz="2200" dirty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Harmful hydrogen </a:t>
            </a:r>
            <a:r>
              <a:rPr lang="en-GB" sz="22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accumulation</a:t>
            </a:r>
            <a:endParaRPr lang="en-GB" sz="2200" dirty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Times New Roman" pitchFamily="18" charset="0"/>
            </a:endParaRPr>
          </a:p>
          <a:p>
            <a:pPr marL="1257300" lvl="2" indent="-342900">
              <a:spcBef>
                <a:spcPts val="600"/>
              </a:spcBef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Over dosage of potentially toxic alloying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elements</a:t>
            </a:r>
          </a:p>
          <a:p>
            <a:pPr marL="1257300" lvl="2" indent="-342900">
              <a:spcBef>
                <a:spcPts val="600"/>
              </a:spcBef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Inadequate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toughness in pure state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.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44306" y="199022"/>
            <a:ext cx="2412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P</a:t>
            </a: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roblems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43608" y="188640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Degradation control - why HA?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3528" y="1196752"/>
            <a:ext cx="7704856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spcBef>
                <a:spcPts val="600"/>
              </a:spcBef>
              <a:buClr>
                <a:srgbClr val="005024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Hydroxyapatite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(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HA)</a:t>
            </a:r>
            <a:r>
              <a:rPr lang="en-GB" sz="24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GB" sz="2000" dirty="0">
                <a:solidFill>
                  <a:srgbClr val="C00000"/>
                </a:solidFill>
                <a:latin typeface="Arial Black" panose="020B0A04020102020204" pitchFamily="34" charset="0"/>
              </a:rPr>
              <a:t>Ca</a:t>
            </a:r>
            <a:r>
              <a:rPr lang="en-GB" sz="2000" baseline="-25000" dirty="0">
                <a:solidFill>
                  <a:srgbClr val="C00000"/>
                </a:solidFill>
                <a:latin typeface="Arial Black" panose="020B0A04020102020204" pitchFamily="34" charset="0"/>
              </a:rPr>
              <a:t>10</a:t>
            </a:r>
            <a:r>
              <a:rPr lang="en-GB" sz="2000" dirty="0">
                <a:solidFill>
                  <a:srgbClr val="C00000"/>
                </a:solidFill>
                <a:latin typeface="Arial Black" panose="020B0A04020102020204" pitchFamily="34" charset="0"/>
              </a:rPr>
              <a:t>(PO4)6(OH)</a:t>
            </a:r>
            <a:r>
              <a:rPr lang="en-GB" sz="2000" baseline="-25000" dirty="0">
                <a:solidFill>
                  <a:srgbClr val="C00000"/>
                </a:solidFill>
                <a:latin typeface="Arial Black" panose="020B0A04020102020204" pitchFamily="34" charset="0"/>
              </a:rPr>
              <a:t>2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is a natural bone constituent.</a:t>
            </a:r>
          </a:p>
          <a:p>
            <a:pPr marL="914400" lvl="1" indent="-457200">
              <a:spcBef>
                <a:spcPts val="600"/>
              </a:spcBef>
              <a:buClr>
                <a:srgbClr val="005024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In physiological environment, e</a:t>
            </a:r>
            <a:r>
              <a:rPr lang="en-GB" sz="2400" dirty="0" smtClean="0">
                <a:solidFill>
                  <a:schemeClr val="tx2">
                    <a:lumMod val="50000"/>
                  </a:schemeClr>
                </a:solidFill>
                <a:cs typeface="Aharoni" panose="02010803020104030203" pitchFamily="2" charset="-79"/>
              </a:rPr>
              <a:t>xcessive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en-GB" sz="2400" dirty="0">
                <a:solidFill>
                  <a:srgbClr val="C00000"/>
                </a:solidFill>
                <a:cs typeface="Aharoni" panose="02010803020104030203" pitchFamily="2" charset="-79"/>
              </a:rPr>
              <a:t>OH</a:t>
            </a:r>
            <a:r>
              <a:rPr lang="en-GB" sz="2400" baseline="30000" dirty="0" smtClean="0">
                <a:solidFill>
                  <a:srgbClr val="C00000"/>
                </a:solidFill>
                <a:cs typeface="Aharoni" panose="02010803020104030203" pitchFamily="2" charset="-79"/>
              </a:rPr>
              <a:t>−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haroni" panose="02010803020104030203" pitchFamily="2" charset="-79"/>
              </a:rPr>
              <a:t>due to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Mg(OH)</a:t>
            </a:r>
            <a:r>
              <a:rPr lang="en-GB" sz="2400" baseline="-250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2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dissolution can result in reaction: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lvl="1">
              <a:spcBef>
                <a:spcPts val="600"/>
              </a:spcBef>
              <a:buClr>
                <a:srgbClr val="005024"/>
              </a:buClr>
              <a:buSzPct val="120000"/>
            </a:pP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	10Ca</a:t>
            </a:r>
            <a:r>
              <a:rPr lang="en-GB" sz="2000" baseline="3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2+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+ 6PO4</a:t>
            </a:r>
            <a:r>
              <a:rPr lang="en-GB" sz="2000" baseline="3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3−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+ 2OH</a:t>
            </a:r>
            <a:r>
              <a:rPr lang="en-GB" sz="2000" baseline="30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−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= Ca</a:t>
            </a:r>
            <a:r>
              <a:rPr lang="en-GB" sz="2000" baseline="-25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10</a:t>
            </a:r>
            <a:r>
              <a:rPr lang="en-GB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(PO4)6(OH)</a:t>
            </a:r>
            <a:r>
              <a:rPr lang="en-GB" sz="2000" baseline="-25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2 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Times New Roman" pitchFamily="18" charset="0"/>
            </a:endParaRPr>
          </a:p>
          <a:p>
            <a:pPr lvl="2">
              <a:spcBef>
                <a:spcPts val="600"/>
              </a:spcBef>
              <a:buClr>
                <a:srgbClr val="005024"/>
              </a:buClr>
              <a:buSzPct val="120000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HA becomes more stable with increasing pH value (&gt;&gt;7.4)  </a:t>
            </a:r>
          </a:p>
          <a:p>
            <a:pPr marL="800100" lvl="1" indent="-342900">
              <a:spcBef>
                <a:spcPts val="600"/>
              </a:spcBef>
              <a:buClr>
                <a:srgbClr val="005024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H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A-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non-</a:t>
            </a:r>
            <a:r>
              <a:rPr lang="en-GB" sz="2400" dirty="0" err="1" smtClean="0">
                <a:solidFill>
                  <a:schemeClr val="accent1">
                    <a:lumMod val="50000"/>
                  </a:schemeClr>
                </a:solidFill>
              </a:rPr>
              <a:t>resorbable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GB" sz="2400" dirty="0" smtClean="0">
              <a:ea typeface="Calibri" pitchFamily="34" charset="0"/>
              <a:cs typeface="Times New Roman" pitchFamily="18" charset="0"/>
            </a:endParaRPr>
          </a:p>
          <a:p>
            <a:pPr lvl="1">
              <a:spcBef>
                <a:spcPts val="600"/>
              </a:spcBef>
              <a:buClr>
                <a:srgbClr val="005024"/>
              </a:buClr>
              <a:buSzPct val="120000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     forming a protection barrier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on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Mg surface </a:t>
            </a: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93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682" y="1124744"/>
            <a:ext cx="83167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spcBef>
                <a:spcPts val="600"/>
              </a:spcBef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Natural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HA flakes are coarse and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porous; yet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pH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~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7.4 should be maintained in surgeries and HA formation is practically limited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– insufficient and ineffective in degradation control</a:t>
            </a:r>
          </a:p>
          <a:p>
            <a:pPr marL="1257300" lvl="2" indent="-342900">
              <a:spcBef>
                <a:spcPts val="600"/>
              </a:spcBef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Adding </a:t>
            </a:r>
            <a:r>
              <a:rPr lang="en-GB" sz="2400" dirty="0" err="1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nano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-HA has several benefits:</a:t>
            </a:r>
          </a:p>
          <a:p>
            <a:pPr marL="1714500" lvl="3" indent="-342900">
              <a:spcBef>
                <a:spcPts val="600"/>
              </a:spcBef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0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Promote uniform HA nucleation and the formation of an evenly distributed HA layer in the Mg surface</a:t>
            </a:r>
          </a:p>
          <a:p>
            <a:pPr marL="1714500" lvl="3" indent="-342900">
              <a:spcBef>
                <a:spcPts val="600"/>
              </a:spcBef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0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Intensify the protection layer by the gradual deposition of the HA particles upon corrosion </a:t>
            </a:r>
          </a:p>
          <a:p>
            <a:pPr marL="1714500" lvl="3" indent="-342900">
              <a:spcBef>
                <a:spcPts val="600"/>
              </a:spcBef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0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Strengthening the material</a:t>
            </a:r>
          </a:p>
          <a:p>
            <a:pPr marL="1257300" lvl="2" indent="-342900">
              <a:spcBef>
                <a:spcPts val="600"/>
              </a:spcBef>
              <a:buClr>
                <a:srgbClr val="005024"/>
              </a:buClr>
              <a:buSzPct val="120000"/>
              <a:buFont typeface="Wingdings" panose="05000000000000000000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Times New Roman" pitchFamily="18" charset="0"/>
              </a:rPr>
              <a:t>Alloying and coating are not sufficient.</a:t>
            </a:r>
            <a:endParaRPr lang="en-GB" sz="2400" dirty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Times New Roman" pitchFamily="18" charset="0"/>
            </a:endParaRPr>
          </a:p>
          <a:p>
            <a:pPr lvl="2">
              <a:spcBef>
                <a:spcPts val="600"/>
              </a:spcBef>
              <a:buClr>
                <a:srgbClr val="005024"/>
              </a:buClr>
              <a:buSzPct val="120000"/>
            </a:pPr>
            <a:endParaRPr lang="en-GB" sz="2000" b="1" dirty="0" smtClean="0">
              <a:solidFill>
                <a:srgbClr val="C00000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88640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Degradation control - why HA?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124744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A key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problem for particulate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MMC fabrication is particle agglomeration, resulting in poor bonding, heterogeneous microstructures and inadequate properties.</a:t>
            </a:r>
          </a:p>
          <a:p>
            <a:pPr marL="342900" indent="-342900"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Powder metallurgy cannot overcome the problem.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143054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Technical challenge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268760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Fabrication - 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a novel approach for fabricating biodegradable Mg/HA nanocomposites:</a:t>
            </a:r>
          </a:p>
          <a:p>
            <a:pPr lvl="1">
              <a:buClr>
                <a:srgbClr val="005024"/>
              </a:buClr>
              <a:buSzPct val="120000"/>
            </a:pP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GB" sz="2400" b="1" dirty="0">
                <a:solidFill>
                  <a:srgbClr val="C00000"/>
                </a:solidFill>
              </a:rPr>
              <a:t>High shear solidification + ECAE/extrusion</a:t>
            </a:r>
          </a:p>
          <a:p>
            <a:pPr marL="342900" indent="-342900"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Characterization – microstructure, mechanical and electrochemical properties, in vitro performance.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616" y="143054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Present work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8386" y="980728"/>
            <a:ext cx="7200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Matrix alloy: </a:t>
            </a:r>
          </a:p>
          <a:p>
            <a:pPr marL="914400" lvl="1" indent="-457200"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Commercial pure Mg-3Zn-0.5Zr</a:t>
            </a:r>
          </a:p>
          <a:p>
            <a:pPr marL="914400" lvl="1" indent="-457200"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High purity Mg-2Zn-0.1Mn-0.5Ca</a:t>
            </a:r>
          </a:p>
          <a:p>
            <a:pPr marL="914400" lvl="1" indent="-457200"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High purity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Mg-2Zn-0.2Mn-0.5Ca</a:t>
            </a:r>
          </a:p>
          <a:p>
            <a:pPr marL="914400" lvl="1" indent="-457200"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High purity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Mg-4Zn-0.2Mn-0.5Ca</a:t>
            </a:r>
          </a:p>
          <a:p>
            <a:pPr marL="914400" lvl="1" indent="-457200"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High purity Mg-0.5Ca</a:t>
            </a:r>
          </a:p>
          <a:p>
            <a:pPr marL="800100" lvl="1" indent="-342900"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Clr>
                <a:srgbClr val="005024"/>
              </a:buClr>
              <a:buSzPct val="120000"/>
              <a:buFont typeface="Wingdings" pitchFamily="2" charset="2"/>
              <a:buChar char="§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Reinforcing HA particles:</a:t>
            </a:r>
          </a:p>
          <a:p>
            <a:pPr marL="914400" lvl="1" indent="-457200"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Spherical, 20-50nm in diameter</a:t>
            </a:r>
          </a:p>
          <a:p>
            <a:pPr marL="914400" lvl="1" indent="-457200">
              <a:buClr>
                <a:srgbClr val="005024"/>
              </a:buClr>
              <a:buSzPct val="120000"/>
              <a:buFont typeface="Courier New" panose="02070309020205020404" pitchFamily="49" charset="0"/>
              <a:buChar char="o"/>
            </a:pP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Needle, </a:t>
            </a:r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  <a:sym typeface="Symbol" panose="05050102010706020507" pitchFamily="18" charset="2"/>
              </a:rPr>
              <a:t>20×100nm</a:t>
            </a: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43054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-material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4305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-fabrication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19188" y="1521410"/>
            <a:ext cx="37895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Rotor-stator mechanism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608001" y="2027048"/>
            <a:ext cx="3506910" cy="3726956"/>
            <a:chOff x="745266" y="1497574"/>
            <a:chExt cx="3506910" cy="3726956"/>
          </a:xfrm>
        </p:grpSpPr>
        <p:graphicFrame>
          <p:nvGraphicFramePr>
            <p:cNvPr id="8" name="Object 10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37418965"/>
                </p:ext>
              </p:extLst>
            </p:nvPr>
          </p:nvGraphicFramePr>
          <p:xfrm>
            <a:off x="745266" y="1497574"/>
            <a:ext cx="2629531" cy="37269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1" name="AutoCAD Drawing" r:id="rId4" imgW="10524960" imgH="5962680" progId="AutoCAD.Drawing.16">
                    <p:embed/>
                  </p:oleObj>
                </mc:Choice>
                <mc:Fallback>
                  <p:oleObj name="AutoCAD Drawing" r:id="rId4" imgW="10524960" imgH="5962680" progId="AutoCAD.Drawing.16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6748" t="16991" r="37018" b="27409"/>
                        <a:stretch>
                          <a:fillRect/>
                        </a:stretch>
                      </p:blipFill>
                      <p:spPr bwMode="auto">
                        <a:xfrm>
                          <a:off x="745266" y="1497574"/>
                          <a:ext cx="2629531" cy="37269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 Box 105"/>
            <p:cNvSpPr txBox="1">
              <a:spLocks noChangeArrowheads="1"/>
            </p:cNvSpPr>
            <p:nvPr/>
          </p:nvSpPr>
          <p:spPr bwMode="auto">
            <a:xfrm>
              <a:off x="3419872" y="1988840"/>
              <a:ext cx="761346" cy="280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en-US" dirty="0" smtClean="0"/>
                <a:t>Rotor</a:t>
              </a:r>
              <a:endParaRPr lang="en-US" altLang="en-US" dirty="0"/>
            </a:p>
          </p:txBody>
        </p:sp>
        <p:sp>
          <p:nvSpPr>
            <p:cNvPr id="10" name="Text Box 106"/>
            <p:cNvSpPr txBox="1">
              <a:spLocks noChangeArrowheads="1"/>
            </p:cNvSpPr>
            <p:nvPr/>
          </p:nvSpPr>
          <p:spPr bwMode="auto">
            <a:xfrm>
              <a:off x="3491880" y="3362461"/>
              <a:ext cx="760296" cy="280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en-US" dirty="0" smtClean="0"/>
                <a:t>Stator</a:t>
              </a:r>
              <a:endParaRPr lang="en-US" altLang="en-US" dirty="0"/>
            </a:p>
          </p:txBody>
        </p:sp>
        <p:sp>
          <p:nvSpPr>
            <p:cNvPr id="11" name="Text Box 107"/>
            <p:cNvSpPr txBox="1">
              <a:spLocks noChangeArrowheads="1"/>
            </p:cNvSpPr>
            <p:nvPr/>
          </p:nvSpPr>
          <p:spPr bwMode="auto">
            <a:xfrm>
              <a:off x="3376776" y="4271147"/>
              <a:ext cx="567071" cy="280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r>
                <a:rPr lang="en-GB" altLang="en-US" dirty="0" smtClean="0"/>
                <a:t>Steel </a:t>
              </a:r>
            </a:p>
            <a:p>
              <a:r>
                <a:rPr lang="en-GB" altLang="en-US" dirty="0"/>
                <a:t>c</a:t>
              </a:r>
              <a:r>
                <a:rPr lang="en-GB" altLang="en-US" dirty="0" smtClean="0"/>
                <a:t>rucible</a:t>
              </a:r>
              <a:endParaRPr lang="en-US" altLang="en-US" dirty="0"/>
            </a:p>
          </p:txBody>
        </p:sp>
        <p:sp>
          <p:nvSpPr>
            <p:cNvPr id="12" name="Line 108"/>
            <p:cNvSpPr>
              <a:spLocks noChangeShapeType="1"/>
            </p:cNvSpPr>
            <p:nvPr/>
          </p:nvSpPr>
          <p:spPr bwMode="auto">
            <a:xfrm flipH="1" flipV="1">
              <a:off x="2426528" y="4226557"/>
              <a:ext cx="117089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 Box 109"/>
            <p:cNvSpPr txBox="1">
              <a:spLocks noChangeArrowheads="1"/>
            </p:cNvSpPr>
            <p:nvPr/>
          </p:nvSpPr>
          <p:spPr bwMode="auto">
            <a:xfrm>
              <a:off x="3420777" y="3903968"/>
              <a:ext cx="680242" cy="281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altLang="en-US" dirty="0" smtClean="0"/>
                <a:t>Melt</a:t>
              </a:r>
              <a:endParaRPr lang="en-US" altLang="en-US" dirty="0"/>
            </a:p>
          </p:txBody>
        </p:sp>
        <p:sp>
          <p:nvSpPr>
            <p:cNvPr id="14" name="Line 110"/>
            <p:cNvSpPr>
              <a:spLocks noChangeShapeType="1"/>
            </p:cNvSpPr>
            <p:nvPr/>
          </p:nvSpPr>
          <p:spPr bwMode="auto">
            <a:xfrm flipH="1" flipV="1">
              <a:off x="2051720" y="2204864"/>
              <a:ext cx="143162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Line 111"/>
            <p:cNvSpPr>
              <a:spLocks noChangeShapeType="1"/>
            </p:cNvSpPr>
            <p:nvPr/>
          </p:nvSpPr>
          <p:spPr bwMode="auto">
            <a:xfrm flipH="1" flipV="1">
              <a:off x="2295261" y="3568957"/>
              <a:ext cx="127696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Line 112"/>
            <p:cNvSpPr>
              <a:spLocks noChangeShapeType="1"/>
            </p:cNvSpPr>
            <p:nvPr/>
          </p:nvSpPr>
          <p:spPr bwMode="auto">
            <a:xfrm flipH="1" flipV="1">
              <a:off x="3203848" y="4576458"/>
              <a:ext cx="22262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75779" y="889048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Fabrication tech 1: high shear melt treatment </a:t>
            </a:r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1" name="Picture 74" descr="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87080" y="2315381"/>
            <a:ext cx="1496973" cy="327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804248" y="2462417"/>
            <a:ext cx="172819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Conditions:</a:t>
            </a:r>
          </a:p>
          <a:p>
            <a:pPr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~10k rpm, 660-680</a:t>
            </a:r>
            <a:r>
              <a:rPr lang="en-US" sz="2400" baseline="30000" dirty="0" smtClean="0">
                <a:solidFill>
                  <a:schemeClr val="accent1">
                    <a:lumMod val="50000"/>
                  </a:schemeClr>
                </a:solidFill>
              </a:rPr>
              <a:t>o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C, 5-10min </a:t>
            </a: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4305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-fabrication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028" name="Picture 4" descr="http://www.hardwaresource.com/images/hinge_history_images/extrusion.gif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8"/>
          <a:stretch/>
        </p:blipFill>
        <p:spPr bwMode="auto">
          <a:xfrm>
            <a:off x="538393" y="1665673"/>
            <a:ext cx="435238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106797" y="2284290"/>
            <a:ext cx="385769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Conditions:</a:t>
            </a:r>
          </a:p>
          <a:p>
            <a:pPr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350</a:t>
            </a:r>
            <a:r>
              <a:rPr lang="en-US" sz="2400" baseline="30000" dirty="0" smtClean="0">
                <a:solidFill>
                  <a:schemeClr val="accent1">
                    <a:lumMod val="50000"/>
                  </a:schemeClr>
                </a:solidFill>
              </a:rPr>
              <a:t>o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C, 60mm/min</a:t>
            </a:r>
          </a:p>
          <a:p>
            <a:pPr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60 ingot  15×15mm bar</a:t>
            </a:r>
          </a:p>
          <a:p>
            <a:pPr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sym typeface="Symbol"/>
              </a:rPr>
              <a:t>60 ingot 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3×30mm sheet</a:t>
            </a:r>
            <a:endParaRPr lang="en-US" sz="2400" dirty="0">
              <a:solidFill>
                <a:schemeClr val="accent1">
                  <a:lumMod val="50000"/>
                </a:schemeClr>
              </a:solidFill>
              <a:sym typeface="Symbo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63688" y="980728"/>
            <a:ext cx="4732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Fabrication tech 2: extrusion</a:t>
            </a:r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48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4305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-fabrication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18846" y="5805264"/>
            <a:ext cx="57854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ECAE-equal channel angular extrusion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1720" y="877473"/>
            <a:ext cx="4500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Fabrication tech 3: ECAE</a:t>
            </a:r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18" name="Group 16"/>
          <p:cNvGrpSpPr>
            <a:grpSpLocks/>
          </p:cNvGrpSpPr>
          <p:nvPr/>
        </p:nvGrpSpPr>
        <p:grpSpPr bwMode="auto">
          <a:xfrm>
            <a:off x="586798" y="1844824"/>
            <a:ext cx="3155957" cy="3403030"/>
            <a:chOff x="239713" y="1896046"/>
            <a:chExt cx="3155957" cy="3403029"/>
          </a:xfrm>
        </p:grpSpPr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1058867" y="2228850"/>
              <a:ext cx="2336803" cy="3070225"/>
              <a:chOff x="2294" y="1710"/>
              <a:chExt cx="1472" cy="1934"/>
            </a:xfrm>
          </p:grpSpPr>
          <p:sp>
            <p:nvSpPr>
              <p:cNvPr id="24" name="Rectangle 6"/>
              <p:cNvSpPr>
                <a:spLocks noChangeArrowheads="1"/>
              </p:cNvSpPr>
              <p:nvPr/>
            </p:nvSpPr>
            <p:spPr bwMode="auto">
              <a:xfrm>
                <a:off x="2508" y="2302"/>
                <a:ext cx="804" cy="1140"/>
              </a:xfrm>
              <a:prstGeom prst="rect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rgbClr val="336699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>
                <a:off x="2405" y="2401"/>
                <a:ext cx="803" cy="1133"/>
              </a:xfrm>
              <a:custGeom>
                <a:avLst/>
                <a:gdLst>
                  <a:gd name="T0" fmla="*/ 0 w 803"/>
                  <a:gd name="T1" fmla="*/ 0 h 1133"/>
                  <a:gd name="T2" fmla="*/ 228 w 803"/>
                  <a:gd name="T3" fmla="*/ 0 h 1133"/>
                  <a:gd name="T4" fmla="*/ 231 w 803"/>
                  <a:gd name="T5" fmla="*/ 700 h 1133"/>
                  <a:gd name="T6" fmla="*/ 803 w 803"/>
                  <a:gd name="T7" fmla="*/ 1037 h 1133"/>
                  <a:gd name="T8" fmla="*/ 803 w 803"/>
                  <a:gd name="T9" fmla="*/ 1133 h 1133"/>
                  <a:gd name="T10" fmla="*/ 3 w 803"/>
                  <a:gd name="T11" fmla="*/ 1133 h 1133"/>
                  <a:gd name="T12" fmla="*/ 0 w 803"/>
                  <a:gd name="T13" fmla="*/ 0 h 11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03"/>
                  <a:gd name="T22" fmla="*/ 0 h 1133"/>
                  <a:gd name="T23" fmla="*/ 803 w 803"/>
                  <a:gd name="T24" fmla="*/ 1133 h 11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03" h="1133">
                    <a:moveTo>
                      <a:pt x="0" y="0"/>
                    </a:moveTo>
                    <a:lnTo>
                      <a:pt x="228" y="0"/>
                    </a:lnTo>
                    <a:lnTo>
                      <a:pt x="231" y="700"/>
                    </a:lnTo>
                    <a:lnTo>
                      <a:pt x="803" y="1037"/>
                    </a:lnTo>
                    <a:lnTo>
                      <a:pt x="803" y="1133"/>
                    </a:lnTo>
                    <a:lnTo>
                      <a:pt x="3" y="1133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/>
                  </a:gs>
                  <a:gs pos="100000">
                    <a:srgbClr val="33669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</a:sp3d>
            </p:spPr>
            <p:txBody>
              <a:bodyPr>
                <a:flatTx/>
              </a:bodyPr>
              <a:lstStyle/>
              <a:p>
                <a:endParaRPr lang="en-GB"/>
              </a:p>
            </p:txBody>
          </p:sp>
          <p:sp>
            <p:nvSpPr>
              <p:cNvPr id="26" name="Freeform 8"/>
              <p:cNvSpPr>
                <a:spLocks/>
              </p:cNvSpPr>
              <p:nvPr/>
            </p:nvSpPr>
            <p:spPr bwMode="auto">
              <a:xfrm>
                <a:off x="2640" y="2758"/>
                <a:ext cx="468" cy="500"/>
              </a:xfrm>
              <a:custGeom>
                <a:avLst/>
                <a:gdLst>
                  <a:gd name="T0" fmla="*/ 0 w 468"/>
                  <a:gd name="T1" fmla="*/ 0 h 500"/>
                  <a:gd name="T2" fmla="*/ 0 w 468"/>
                  <a:gd name="T3" fmla="*/ 340 h 500"/>
                  <a:gd name="T4" fmla="*/ 274 w 468"/>
                  <a:gd name="T5" fmla="*/ 500 h 500"/>
                  <a:gd name="T6" fmla="*/ 468 w 468"/>
                  <a:gd name="T7" fmla="*/ 388 h 500"/>
                  <a:gd name="T8" fmla="*/ 224 w 468"/>
                  <a:gd name="T9" fmla="*/ 256 h 500"/>
                  <a:gd name="T10" fmla="*/ 220 w 468"/>
                  <a:gd name="T11" fmla="*/ 0 h 500"/>
                  <a:gd name="T12" fmla="*/ 0 w 468"/>
                  <a:gd name="T13" fmla="*/ 0 h 5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8"/>
                  <a:gd name="T22" fmla="*/ 0 h 500"/>
                  <a:gd name="T23" fmla="*/ 468 w 468"/>
                  <a:gd name="T24" fmla="*/ 500 h 5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8" h="500">
                    <a:moveTo>
                      <a:pt x="0" y="0"/>
                    </a:moveTo>
                    <a:lnTo>
                      <a:pt x="0" y="340"/>
                    </a:lnTo>
                    <a:lnTo>
                      <a:pt x="274" y="500"/>
                    </a:lnTo>
                    <a:lnTo>
                      <a:pt x="468" y="388"/>
                    </a:lnTo>
                    <a:lnTo>
                      <a:pt x="224" y="256"/>
                    </a:lnTo>
                    <a:lnTo>
                      <a:pt x="22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6633"/>
              </a:solid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996633"/>
                </a:extrusionClr>
              </a:sp3d>
            </p:spPr>
            <p:txBody>
              <a:bodyPr>
                <a:flatTx/>
              </a:bodyPr>
              <a:lstStyle/>
              <a:p>
                <a:endParaRPr lang="en-GB"/>
              </a:p>
            </p:txBody>
          </p:sp>
          <p:sp>
            <p:nvSpPr>
              <p:cNvPr id="27" name="Freeform 9"/>
              <p:cNvSpPr>
                <a:spLocks/>
              </p:cNvSpPr>
              <p:nvPr/>
            </p:nvSpPr>
            <p:spPr bwMode="auto">
              <a:xfrm>
                <a:off x="2638" y="1968"/>
                <a:ext cx="220" cy="792"/>
              </a:xfrm>
              <a:custGeom>
                <a:avLst/>
                <a:gdLst>
                  <a:gd name="T0" fmla="*/ 0 w 220"/>
                  <a:gd name="T1" fmla="*/ 0 h 512"/>
                  <a:gd name="T2" fmla="*/ 0 w 220"/>
                  <a:gd name="T3" fmla="*/ 40162 h 512"/>
                  <a:gd name="T4" fmla="*/ 212 w 220"/>
                  <a:gd name="T5" fmla="*/ 40162 h 512"/>
                  <a:gd name="T6" fmla="*/ 220 w 220"/>
                  <a:gd name="T7" fmla="*/ 0 h 512"/>
                  <a:gd name="T8" fmla="*/ 0 w 220"/>
                  <a:gd name="T9" fmla="*/ 0 h 5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"/>
                  <a:gd name="T16" fmla="*/ 0 h 512"/>
                  <a:gd name="T17" fmla="*/ 220 w 220"/>
                  <a:gd name="T18" fmla="*/ 512 h 5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" h="512">
                    <a:moveTo>
                      <a:pt x="0" y="0"/>
                    </a:moveTo>
                    <a:lnTo>
                      <a:pt x="0" y="512"/>
                    </a:lnTo>
                    <a:lnTo>
                      <a:pt x="212" y="512"/>
                    </a:lnTo>
                    <a:lnTo>
                      <a:pt x="22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/>
                  </a:gs>
                  <a:gs pos="100000">
                    <a:srgbClr val="33669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</a:sp3d>
            </p:spPr>
            <p:txBody>
              <a:bodyPr>
                <a:flatTx/>
              </a:bodyPr>
              <a:lstStyle/>
              <a:p>
                <a:endParaRPr lang="en-GB"/>
              </a:p>
            </p:txBody>
          </p:sp>
          <p:sp>
            <p:nvSpPr>
              <p:cNvPr id="28" name="Freeform 10"/>
              <p:cNvSpPr>
                <a:spLocks/>
              </p:cNvSpPr>
              <p:nvPr/>
            </p:nvSpPr>
            <p:spPr bwMode="auto">
              <a:xfrm>
                <a:off x="2856" y="2402"/>
                <a:ext cx="352" cy="808"/>
              </a:xfrm>
              <a:custGeom>
                <a:avLst/>
                <a:gdLst>
                  <a:gd name="T0" fmla="*/ 0 w 352"/>
                  <a:gd name="T1" fmla="*/ 0 h 808"/>
                  <a:gd name="T2" fmla="*/ 0 w 352"/>
                  <a:gd name="T3" fmla="*/ 612 h 808"/>
                  <a:gd name="T4" fmla="*/ 352 w 352"/>
                  <a:gd name="T5" fmla="*/ 808 h 808"/>
                  <a:gd name="T6" fmla="*/ 352 w 352"/>
                  <a:gd name="T7" fmla="*/ 0 h 808"/>
                  <a:gd name="T8" fmla="*/ 0 w 352"/>
                  <a:gd name="T9" fmla="*/ 0 h 8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2"/>
                  <a:gd name="T16" fmla="*/ 0 h 808"/>
                  <a:gd name="T17" fmla="*/ 352 w 352"/>
                  <a:gd name="T18" fmla="*/ 808 h 8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2" h="808">
                    <a:moveTo>
                      <a:pt x="0" y="0"/>
                    </a:moveTo>
                    <a:lnTo>
                      <a:pt x="0" y="612"/>
                    </a:lnTo>
                    <a:lnTo>
                      <a:pt x="352" y="808"/>
                    </a:lnTo>
                    <a:lnTo>
                      <a:pt x="352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/>
                  </a:gs>
                  <a:gs pos="100000">
                    <a:srgbClr val="336699"/>
                  </a:gs>
                </a:gsLst>
                <a:lin ang="5400000" scaled="1"/>
              </a:grad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</a:sp3d>
            </p:spPr>
            <p:txBody>
              <a:bodyPr>
                <a:flatTx/>
              </a:bodyPr>
              <a:lstStyle/>
              <a:p>
                <a:endParaRPr lang="en-GB"/>
              </a:p>
            </p:txBody>
          </p:sp>
          <p:sp>
            <p:nvSpPr>
              <p:cNvPr id="29" name="Line 11"/>
              <p:cNvSpPr>
                <a:spLocks noChangeShapeType="1"/>
              </p:cNvSpPr>
              <p:nvPr/>
            </p:nvSpPr>
            <p:spPr bwMode="auto">
              <a:xfrm>
                <a:off x="2794" y="1710"/>
                <a:ext cx="0" cy="204"/>
              </a:xfrm>
              <a:prstGeom prst="line">
                <a:avLst/>
              </a:prstGeom>
              <a:noFill/>
              <a:ln w="44450">
                <a:solidFill>
                  <a:srgbClr val="4D4D4D"/>
                </a:solidFill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2296" y="2504"/>
                <a:ext cx="804" cy="1140"/>
              </a:xfrm>
              <a:prstGeom prst="rect">
                <a:avLst/>
              </a:prstGeom>
              <a:noFill/>
              <a:ln w="19050">
                <a:solidFill>
                  <a:srgbClr val="828282"/>
                </a:solidFill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13"/>
              <p:cNvSpPr>
                <a:spLocks noChangeShapeType="1"/>
              </p:cNvSpPr>
              <p:nvPr/>
            </p:nvSpPr>
            <p:spPr bwMode="auto">
              <a:xfrm flipV="1">
                <a:off x="2294" y="2402"/>
                <a:ext cx="110" cy="102"/>
              </a:xfrm>
              <a:prstGeom prst="line">
                <a:avLst/>
              </a:prstGeom>
              <a:noFill/>
              <a:ln w="19050">
                <a:solidFill>
                  <a:srgbClr val="828282"/>
                </a:solidFill>
                <a:prstDash val="lgDash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Line 14"/>
              <p:cNvSpPr>
                <a:spLocks noChangeShapeType="1"/>
              </p:cNvSpPr>
              <p:nvPr/>
            </p:nvSpPr>
            <p:spPr bwMode="auto">
              <a:xfrm flipV="1">
                <a:off x="3096" y="2404"/>
                <a:ext cx="110" cy="102"/>
              </a:xfrm>
              <a:prstGeom prst="line">
                <a:avLst/>
              </a:prstGeom>
              <a:noFill/>
              <a:ln w="19050">
                <a:solidFill>
                  <a:srgbClr val="82828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Line 15"/>
              <p:cNvSpPr>
                <a:spLocks noChangeShapeType="1"/>
              </p:cNvSpPr>
              <p:nvPr/>
            </p:nvSpPr>
            <p:spPr bwMode="auto">
              <a:xfrm flipV="1">
                <a:off x="3094" y="3536"/>
                <a:ext cx="110" cy="102"/>
              </a:xfrm>
              <a:prstGeom prst="line">
                <a:avLst/>
              </a:prstGeom>
              <a:noFill/>
              <a:ln w="19050">
                <a:solidFill>
                  <a:srgbClr val="82828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Line 16"/>
              <p:cNvSpPr>
                <a:spLocks noChangeShapeType="1"/>
              </p:cNvSpPr>
              <p:nvPr/>
            </p:nvSpPr>
            <p:spPr bwMode="auto">
              <a:xfrm flipV="1">
                <a:off x="2298" y="3534"/>
                <a:ext cx="110" cy="102"/>
              </a:xfrm>
              <a:prstGeom prst="line">
                <a:avLst/>
              </a:prstGeom>
              <a:noFill/>
              <a:ln w="19050">
                <a:solidFill>
                  <a:srgbClr val="82828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Line 17"/>
              <p:cNvSpPr>
                <a:spLocks noChangeShapeType="1"/>
              </p:cNvSpPr>
              <p:nvPr/>
            </p:nvSpPr>
            <p:spPr bwMode="auto">
              <a:xfrm>
                <a:off x="2998" y="3204"/>
                <a:ext cx="342" cy="19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stealth" w="sm" len="lg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Text Box 18"/>
              <p:cNvSpPr txBox="1">
                <a:spLocks noChangeArrowheads="1"/>
              </p:cNvSpPr>
              <p:nvPr/>
            </p:nvSpPr>
            <p:spPr bwMode="auto">
              <a:xfrm>
                <a:off x="3286" y="3282"/>
                <a:ext cx="480" cy="291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GB" sz="2400" dirty="0">
                    <a:solidFill>
                      <a:schemeClr val="tx2">
                        <a:lumMod val="75000"/>
                      </a:schemeClr>
                    </a:solidFill>
                  </a:rPr>
                  <a:t>ED</a:t>
                </a:r>
              </a:p>
            </p:txBody>
          </p:sp>
        </p:grp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1679873" y="1896046"/>
              <a:ext cx="4320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000" b="1" dirty="0" smtClean="0">
                  <a:solidFill>
                    <a:schemeClr val="tx2">
                      <a:lumMod val="75000"/>
                    </a:schemeClr>
                  </a:solidFill>
                  <a:latin typeface="Helvetica" pitchFamily="34" charset="0"/>
                  <a:ea typeface="SimSun" pitchFamily="2" charset="-122"/>
                  <a:cs typeface="Helvetica" pitchFamily="34" charset="0"/>
                </a:rPr>
                <a:t>P</a:t>
              </a:r>
              <a:endParaRPr lang="en-GB" sz="2000" b="1" dirty="0">
                <a:solidFill>
                  <a:schemeClr val="tx2">
                    <a:lumMod val="75000"/>
                  </a:schemeClr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39713" y="4575175"/>
              <a:ext cx="86409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2200" dirty="0">
                  <a:solidFill>
                    <a:schemeClr val="tx2">
                      <a:lumMod val="75000"/>
                    </a:schemeClr>
                  </a:solidFill>
                </a:rPr>
                <a:t>Billet</a:t>
              </a:r>
            </a:p>
          </p:txBody>
        </p:sp>
        <p:sp>
          <p:nvSpPr>
            <p:cNvPr id="23" name="Line 35"/>
            <p:cNvSpPr>
              <a:spLocks noChangeShapeType="1"/>
            </p:cNvSpPr>
            <p:nvPr/>
          </p:nvSpPr>
          <p:spPr bwMode="auto">
            <a:xfrm flipV="1">
              <a:off x="879475" y="4367213"/>
              <a:ext cx="815975" cy="276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38" name="Picture 39" descr="Fig. 1b-ECAE die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501478"/>
            <a:ext cx="4351398" cy="287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4906385" y="5235154"/>
            <a:ext cx="32916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u="sng" dirty="0" smtClean="0">
                <a:solidFill>
                  <a:schemeClr val="accent1">
                    <a:lumMod val="50000"/>
                  </a:schemeClr>
                </a:solidFill>
              </a:rPr>
              <a:t>True strain per pass: 0.67</a:t>
            </a:r>
            <a:endParaRPr lang="en-US" sz="24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4489643" y="1413248"/>
            <a:ext cx="385769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ECAE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conditions:</a:t>
            </a:r>
          </a:p>
          <a:p>
            <a:pPr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Route A, 350</a:t>
            </a:r>
            <a:r>
              <a:rPr lang="en-US" sz="2400" baseline="30000" dirty="0" smtClean="0">
                <a:solidFill>
                  <a:schemeClr val="accent1">
                    <a:lumMod val="50000"/>
                  </a:schemeClr>
                </a:solidFill>
              </a:rPr>
              <a:t>o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C, 50mm/min graphite lubricated, ~6 passes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09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43054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-fabrication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3618" y="3141809"/>
            <a:ext cx="248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Heat treatment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33618" y="3603474"/>
            <a:ext cx="6398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Isochronic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annealing: 1h @ 300, 350 and 400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C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3618" y="1124744"/>
            <a:ext cx="617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Fabrication routes 1: HSS + Extrusion</a:t>
            </a:r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5814" y="1811403"/>
            <a:ext cx="617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Fabrication routes 2: HSS + ECAE</a:t>
            </a:r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33618" y="2476606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Fabrication routes 3: HSS + Extrusion + ECAE</a:t>
            </a:r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Backups06Nov13\Magnesium Bio\Cooperation with Tianjin\Mg-HA micrographs\Mg-HA XR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52167"/>
            <a:ext cx="480937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X:\Julie HA\Yan's project\SEM\HA powder\HA-2\HA POWDER 200K -spherical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015" y="1144008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X:\Julie HA\Yan's project\TEM images\HA POWDER tem\HA needle - 0008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02" y="3812407"/>
            <a:ext cx="32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55499" y="332737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Spherical HA 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655499" y="5991671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Needle HA 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796136" y="5025260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XRD results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Y:\lijunyi\mgznzr5ha 04.10.13\weifushizhuding\mgznzr5ha04-10-13zong50x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356" y="1908072"/>
            <a:ext cx="291713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Y:\50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99072"/>
            <a:ext cx="2917131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517" y="1925383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b)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5" name="Picture 4" descr="E:\Conference NanoSPD2014\Fig2a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707" y="1899072"/>
            <a:ext cx="3035221" cy="21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47664" y="1319472"/>
            <a:ext cx="5179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Effect of HA particles and high shear </a:t>
            </a:r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6768" y="4149080"/>
            <a:ext cx="29770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Matrix alloy –no shear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192928" y="4149080"/>
            <a:ext cx="29632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Mg/5HA</a:t>
            </a:r>
          </a:p>
          <a:p>
            <a:pPr algn="ctr"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Mechanically mixed but No shear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47635" y="4125404"/>
            <a:ext cx="29632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Mg/5HA</a:t>
            </a:r>
          </a:p>
          <a:p>
            <a:pPr algn="ctr"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With shear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2379" y="3300353"/>
            <a:ext cx="1795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Matrix alloy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02" y="1212121"/>
            <a:ext cx="2917402" cy="216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98" y="1189419"/>
            <a:ext cx="2917401" cy="216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20072" y="3325826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Mg/1HA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6565" y="692696"/>
            <a:ext cx="356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As-cast microstructures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02" y="3745469"/>
            <a:ext cx="2917403" cy="216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72472" y="6005455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Mg/3HA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3413" y="6023720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Mg/2HA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247" y="3762018"/>
            <a:ext cx="2910807" cy="215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2379" y="3300353"/>
            <a:ext cx="1795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Matrix alloy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8104" y="3325826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Mg/1HA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6565" y="692696"/>
            <a:ext cx="356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As-cast microstructures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0504" y="6005455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Mg/3HA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24728" y="6003649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Mg/2HA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Picture 2" descr="Z:\2015-9-7\2015-9-1Mg-1.95Zn-0.193Mn-0.5Ca no HA 656 Pour 250 mould\SNAP-175844-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19" y="1165826"/>
            <a:ext cx="291740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563" y="1165826"/>
            <a:ext cx="2917403" cy="2160000"/>
          </a:xfrm>
          <a:prstGeom prst="rect">
            <a:avLst/>
          </a:prstGeom>
        </p:spPr>
      </p:pic>
      <p:pic>
        <p:nvPicPr>
          <p:cNvPr id="16" name="Picture 3" descr="D:\Yan's project\ingot microstructure\2015-8-19 shear till near Tl and pour Mg-4.17Zn-0.5Ca-0.136Mn 3HA\SNAP-125145-00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56" y="3855447"/>
            <a:ext cx="291740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:\Yan's project\ingot microstructure\2015-8-26 Mg-2.04Zn-0.5Ca-0.195Mn 3HA ingot 2, 681 add HA, hand stir, shearing 7mins , hold again till 658, hand stir , and pour\SNAP-202017-00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63" y="3864575"/>
            <a:ext cx="291740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78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014891" y="4148960"/>
            <a:ext cx="870718" cy="288032"/>
            <a:chOff x="3461494" y="6116198"/>
            <a:chExt cx="870718" cy="288032"/>
          </a:xfrm>
        </p:grpSpPr>
        <p:sp>
          <p:nvSpPr>
            <p:cNvPr id="18" name="Rectangle 17"/>
            <p:cNvSpPr/>
            <p:nvPr/>
          </p:nvSpPr>
          <p:spPr>
            <a:xfrm>
              <a:off x="3461494" y="6152230"/>
              <a:ext cx="864000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AutoShape 5"/>
            <p:cNvCxnSpPr>
              <a:cxnSpLocks noChangeShapeType="1"/>
            </p:cNvCxnSpPr>
            <p:nvPr/>
          </p:nvCxnSpPr>
          <p:spPr bwMode="auto">
            <a:xfrm>
              <a:off x="3563888" y="6368254"/>
              <a:ext cx="691200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3563888" y="6116198"/>
              <a:ext cx="768324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  <a:defRPr/>
              </a:pPr>
              <a:r>
                <a:rPr lang="en-GB" sz="1600" dirty="0">
                  <a:cs typeface="Times New Roman" pitchFamily="18" charset="0"/>
                </a:rPr>
                <a:t> </a:t>
              </a:r>
              <a:r>
                <a:rPr lang="en-GB" sz="1600" dirty="0" smtClean="0">
                  <a:cs typeface="Times New Roman" pitchFamily="18" charset="0"/>
                </a:rPr>
                <a:t>100µm</a:t>
              </a:r>
              <a:endParaRPr lang="en-US" sz="1600" dirty="0">
                <a:cs typeface="Times New Roman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070803" y="2200308"/>
            <a:ext cx="864000" cy="377321"/>
            <a:chOff x="3419872" y="3140968"/>
            <a:chExt cx="864000" cy="377321"/>
          </a:xfrm>
        </p:grpSpPr>
        <p:sp>
          <p:nvSpPr>
            <p:cNvPr id="14" name="Rectangle 13"/>
            <p:cNvSpPr/>
            <p:nvPr/>
          </p:nvSpPr>
          <p:spPr>
            <a:xfrm>
              <a:off x="3419872" y="3266289"/>
              <a:ext cx="864000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AutoShape 5"/>
            <p:cNvCxnSpPr>
              <a:cxnSpLocks noChangeShapeType="1"/>
            </p:cNvCxnSpPr>
            <p:nvPr/>
          </p:nvCxnSpPr>
          <p:spPr bwMode="auto">
            <a:xfrm>
              <a:off x="3458265" y="3392289"/>
              <a:ext cx="648000" cy="0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3458265" y="3140968"/>
              <a:ext cx="768324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spcAft>
                  <a:spcPts val="1000"/>
                </a:spcAft>
                <a:defRPr/>
              </a:pPr>
              <a:r>
                <a:rPr lang="en-GB" sz="1600" dirty="0">
                  <a:cs typeface="Times New Roman" pitchFamily="18" charset="0"/>
                </a:rPr>
                <a:t> </a:t>
              </a:r>
              <a:r>
                <a:rPr lang="en-GB" sz="1600" dirty="0" smtClean="0">
                  <a:cs typeface="Times New Roman" pitchFamily="18" charset="0"/>
                </a:rPr>
                <a:t>500µm</a:t>
              </a:r>
              <a:endParaRPr lang="en-US" sz="1600" dirty="0"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Picture 2" descr="Y:\lijunyi\mgznzr5ha 04.10.13\weifushizhuding\mgznzr5ha04-10-13zong50x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671" y="1120308"/>
            <a:ext cx="291713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Y:\lijunyi\MGZNZR10HA1-11-13\mgznzr10ha1-11-1350x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220" y="1124984"/>
            <a:ext cx="291713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Y:\lijunyi\mgznzr5ha 04.10.13\weifushizhuding\mgznzr5ha04-10-13shang200x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671" y="3336516"/>
            <a:ext cx="291713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Y:\lijunyi\MGZNZR10HA1-11-13\mgznzr10ha1-11-13200x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259" y="3356992"/>
            <a:ext cx="291713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746565" y="692696"/>
            <a:ext cx="356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As-cast microstructures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46149" y="5563328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Mg/10HA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10373" y="5561522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Mg/5HA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Picture 2" descr="Zr5HA-200a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8646" y="1218537"/>
            <a:ext cx="2880000" cy="2160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09826" y="3090505"/>
            <a:ext cx="52200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AutoShape 5"/>
          <p:cNvCxnSpPr>
            <a:cxnSpLocks noChangeShapeType="1"/>
          </p:cNvCxnSpPr>
          <p:nvPr/>
        </p:nvCxnSpPr>
        <p:spPr bwMode="auto">
          <a:xfrm>
            <a:off x="3543465" y="3335285"/>
            <a:ext cx="414000" cy="0"/>
          </a:xfrm>
          <a:prstGeom prst="straightConnector1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419872" y="3068960"/>
            <a:ext cx="93610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  <a:defRPr/>
            </a:pPr>
            <a:r>
              <a:rPr lang="en-GB" sz="1600" dirty="0">
                <a:cs typeface="Times New Roman" pitchFamily="18" charset="0"/>
              </a:rPr>
              <a:t> </a:t>
            </a:r>
            <a:r>
              <a:rPr lang="en-GB" sz="1600" dirty="0" smtClean="0">
                <a:cs typeface="Times New Roman" pitchFamily="18" charset="0"/>
              </a:rPr>
              <a:t> 200µm</a:t>
            </a:r>
            <a:endParaRPr lang="en-US" sz="1600" dirty="0">
              <a:cs typeface="Times New Roman" pitchFamily="18" charset="0"/>
            </a:endParaRPr>
          </a:p>
        </p:txBody>
      </p:sp>
      <p:pic>
        <p:nvPicPr>
          <p:cNvPr id="7" name="Picture 6" descr="Zr5HA-500b.tif"/>
          <p:cNvPicPr>
            <a:picLocks noChangeAspect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>
          <a:xfrm>
            <a:off x="4766993" y="1220436"/>
            <a:ext cx="2880000" cy="216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020276" y="3068960"/>
            <a:ext cx="52200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AutoShape 5"/>
          <p:cNvCxnSpPr>
            <a:cxnSpLocks noChangeShapeType="1"/>
          </p:cNvCxnSpPr>
          <p:nvPr/>
        </p:nvCxnSpPr>
        <p:spPr bwMode="auto">
          <a:xfrm>
            <a:off x="7020276" y="3330056"/>
            <a:ext cx="518400" cy="0"/>
          </a:xfrm>
          <a:prstGeom prst="straightConnector1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948266" y="3042024"/>
            <a:ext cx="7920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  <a:defRPr/>
            </a:pPr>
            <a:r>
              <a:rPr lang="en-GB" sz="1600" dirty="0">
                <a:cs typeface="Times New Roman" pitchFamily="18" charset="0"/>
              </a:rPr>
              <a:t> </a:t>
            </a:r>
            <a:r>
              <a:rPr lang="en-GB" sz="1600" dirty="0" smtClean="0">
                <a:cs typeface="Times New Roman" pitchFamily="18" charset="0"/>
              </a:rPr>
              <a:t>100µm</a:t>
            </a:r>
            <a:endParaRPr lang="en-US" sz="1600" dirty="0">
              <a:cs typeface="Times New Roman" pitchFamily="18" charset="0"/>
            </a:endParaRPr>
          </a:p>
        </p:txBody>
      </p:sp>
      <p:pic>
        <p:nvPicPr>
          <p:cNvPr id="12" name="Picture 11" descr="Zr5HA-1ka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08646" y="3501008"/>
            <a:ext cx="2880000" cy="2160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563890" y="5347499"/>
            <a:ext cx="52200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AutoShape 5"/>
          <p:cNvCxnSpPr>
            <a:cxnSpLocks noChangeShapeType="1"/>
          </p:cNvCxnSpPr>
          <p:nvPr/>
        </p:nvCxnSpPr>
        <p:spPr bwMode="auto">
          <a:xfrm>
            <a:off x="3563890" y="5608595"/>
            <a:ext cx="518400" cy="0"/>
          </a:xfrm>
          <a:prstGeom prst="straightConnector1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3563888" y="5320563"/>
            <a:ext cx="5760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  <a:defRPr/>
            </a:pPr>
            <a:r>
              <a:rPr lang="en-GB" sz="1600" dirty="0">
                <a:cs typeface="Times New Roman" pitchFamily="18" charset="0"/>
              </a:rPr>
              <a:t> 5</a:t>
            </a:r>
            <a:r>
              <a:rPr lang="en-GB" sz="1600" dirty="0" smtClean="0">
                <a:cs typeface="Times New Roman" pitchFamily="18" charset="0"/>
              </a:rPr>
              <a:t>0µm</a:t>
            </a:r>
            <a:endParaRPr lang="en-US" sz="1600" dirty="0">
              <a:cs typeface="Times New Roman" pitchFamily="18" charset="0"/>
            </a:endParaRPr>
          </a:p>
        </p:txBody>
      </p:sp>
      <p:pic>
        <p:nvPicPr>
          <p:cNvPr id="16" name="Picture 15" descr="Zr5HA-2ka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8024" y="3501008"/>
            <a:ext cx="2880000" cy="2160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038814" y="5328144"/>
            <a:ext cx="52200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AutoShape 5"/>
          <p:cNvCxnSpPr>
            <a:cxnSpLocks noChangeShapeType="1"/>
          </p:cNvCxnSpPr>
          <p:nvPr/>
        </p:nvCxnSpPr>
        <p:spPr bwMode="auto">
          <a:xfrm>
            <a:off x="7038814" y="5589240"/>
            <a:ext cx="518400" cy="0"/>
          </a:xfrm>
          <a:prstGeom prst="straightConnector1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7038812" y="5301208"/>
            <a:ext cx="5760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  <a:defRPr/>
            </a:pPr>
            <a:r>
              <a:rPr lang="en-GB" sz="1600" dirty="0">
                <a:cs typeface="Times New Roman" pitchFamily="18" charset="0"/>
              </a:rPr>
              <a:t> </a:t>
            </a:r>
            <a:r>
              <a:rPr lang="en-GB" sz="1600" dirty="0" smtClean="0">
                <a:cs typeface="Times New Roman" pitchFamily="18" charset="0"/>
              </a:rPr>
              <a:t>25µm</a:t>
            </a:r>
            <a:endParaRPr lang="en-US" sz="1600" dirty="0"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06053" y="753765"/>
            <a:ext cx="356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As-cast HA particles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4185" y="5785131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Mg/5HA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06053" y="753765"/>
            <a:ext cx="3566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As-cast HA particles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1117" y="5851079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Mg/5HA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2" name="Picture 21" descr="Zr5HA-20kc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2159" y="1174287"/>
            <a:ext cx="2880000" cy="2160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624344" y="3212976"/>
            <a:ext cx="104400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AutoShape 5"/>
          <p:cNvCxnSpPr>
            <a:cxnSpLocks noChangeShapeType="1"/>
          </p:cNvCxnSpPr>
          <p:nvPr/>
        </p:nvCxnSpPr>
        <p:spPr bwMode="auto">
          <a:xfrm>
            <a:off x="6624344" y="3474072"/>
            <a:ext cx="1036800" cy="0"/>
          </a:xfrm>
          <a:prstGeom prst="straightConnector1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6840366" y="3186040"/>
            <a:ext cx="5760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  <a:defRPr/>
            </a:pPr>
            <a:r>
              <a:rPr lang="en-GB" sz="1600" b="1" dirty="0">
                <a:latin typeface="+mn-lt"/>
                <a:cs typeface="Times New Roman" pitchFamily="18" charset="0"/>
              </a:rPr>
              <a:t> </a:t>
            </a:r>
            <a:r>
              <a:rPr lang="en-GB" sz="1600" b="1" dirty="0" smtClean="0">
                <a:cs typeface="Times New Roman" pitchFamily="18" charset="0"/>
              </a:rPr>
              <a:t>5</a:t>
            </a:r>
            <a:r>
              <a:rPr lang="en-GB" sz="1600" b="1" dirty="0" smtClean="0">
                <a:latin typeface="+mn-lt"/>
                <a:cs typeface="Times New Roman" pitchFamily="18" charset="0"/>
              </a:rPr>
              <a:t>µm</a:t>
            </a:r>
            <a:endParaRPr lang="en-US" sz="1600" b="1" dirty="0">
              <a:latin typeface="+mn-lt"/>
              <a:cs typeface="Times New Roman" pitchFamily="18" charset="0"/>
            </a:endParaRPr>
          </a:p>
        </p:txBody>
      </p:sp>
      <p:pic>
        <p:nvPicPr>
          <p:cNvPr id="26" name="Picture 25" descr="Zr5HA-20kb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33736" y="1196992"/>
            <a:ext cx="2880000" cy="216000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915816" y="3184165"/>
            <a:ext cx="104400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AutoShape 5"/>
          <p:cNvCxnSpPr>
            <a:cxnSpLocks noChangeShapeType="1"/>
          </p:cNvCxnSpPr>
          <p:nvPr/>
        </p:nvCxnSpPr>
        <p:spPr bwMode="auto">
          <a:xfrm>
            <a:off x="2915816" y="3445261"/>
            <a:ext cx="1036800" cy="0"/>
          </a:xfrm>
          <a:prstGeom prst="straightConnector1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3131838" y="3157229"/>
            <a:ext cx="5760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  <a:defRPr/>
            </a:pPr>
            <a:r>
              <a:rPr lang="en-GB" sz="1600" b="1" dirty="0">
                <a:latin typeface="+mn-lt"/>
                <a:cs typeface="Times New Roman" pitchFamily="18" charset="0"/>
              </a:rPr>
              <a:t> </a:t>
            </a:r>
            <a:r>
              <a:rPr lang="en-GB" sz="1600" b="1" dirty="0" smtClean="0">
                <a:cs typeface="Times New Roman" pitchFamily="18" charset="0"/>
              </a:rPr>
              <a:t>5</a:t>
            </a:r>
            <a:r>
              <a:rPr lang="en-GB" sz="1600" b="1" dirty="0" smtClean="0">
                <a:latin typeface="+mn-lt"/>
                <a:cs typeface="Times New Roman" pitchFamily="18" charset="0"/>
              </a:rPr>
              <a:t>µm</a:t>
            </a:r>
            <a:endParaRPr lang="en-US" sz="1600" b="1" dirty="0">
              <a:latin typeface="+mn-lt"/>
              <a:cs typeface="Times New Roman" pitchFamily="18" charset="0"/>
            </a:endParaRPr>
          </a:p>
        </p:txBody>
      </p:sp>
      <p:pic>
        <p:nvPicPr>
          <p:cNvPr id="30" name="Picture 29" descr="Zr5HA-50kb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5936" y="3573016"/>
            <a:ext cx="2880000" cy="2160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251987" y="5357135"/>
            <a:ext cx="52200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AutoShape 5"/>
          <p:cNvCxnSpPr>
            <a:cxnSpLocks noChangeShapeType="1"/>
          </p:cNvCxnSpPr>
          <p:nvPr/>
        </p:nvCxnSpPr>
        <p:spPr bwMode="auto">
          <a:xfrm>
            <a:off x="3251987" y="5618231"/>
            <a:ext cx="518400" cy="0"/>
          </a:xfrm>
          <a:prstGeom prst="straightConnector1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3251985" y="5330199"/>
            <a:ext cx="5760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  <a:defRPr/>
            </a:pPr>
            <a:r>
              <a:rPr lang="en-GB" sz="1600" b="1" dirty="0">
                <a:latin typeface="+mn-lt"/>
                <a:cs typeface="Times New Roman" pitchFamily="18" charset="0"/>
              </a:rPr>
              <a:t> </a:t>
            </a:r>
            <a:r>
              <a:rPr lang="en-GB" sz="1600" b="1" dirty="0" smtClean="0">
                <a:latin typeface="+mn-lt"/>
                <a:cs typeface="Times New Roman" pitchFamily="18" charset="0"/>
              </a:rPr>
              <a:t> 1µm</a:t>
            </a:r>
            <a:endParaRPr lang="en-US" sz="1600" b="1" dirty="0">
              <a:latin typeface="+mn-lt"/>
              <a:cs typeface="Times New Roman" pitchFamily="18" charset="0"/>
            </a:endParaRPr>
          </a:p>
        </p:txBody>
      </p:sp>
      <p:pic>
        <p:nvPicPr>
          <p:cNvPr id="34" name="Picture 33" descr="Zr5HA-200ka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16982" y="3573016"/>
            <a:ext cx="2880000" cy="216000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6901112" y="5357455"/>
            <a:ext cx="72000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AutoShape 5"/>
          <p:cNvCxnSpPr>
            <a:cxnSpLocks noChangeShapeType="1"/>
          </p:cNvCxnSpPr>
          <p:nvPr/>
        </p:nvCxnSpPr>
        <p:spPr bwMode="auto">
          <a:xfrm>
            <a:off x="6901112" y="5618551"/>
            <a:ext cx="720000" cy="0"/>
          </a:xfrm>
          <a:prstGeom prst="straightConnector1">
            <a:avLst/>
          </a:prstGeom>
          <a:noFill/>
          <a:ln w="31750">
            <a:solidFill>
              <a:srgbClr val="000000"/>
            </a:solidFill>
            <a:round/>
            <a:headEnd/>
            <a:tailEnd/>
          </a:ln>
        </p:spPr>
      </p:cxn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6852680" y="5357455"/>
            <a:ext cx="8156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Aft>
                <a:spcPts val="1000"/>
              </a:spcAft>
              <a:defRPr/>
            </a:pPr>
            <a:r>
              <a:rPr lang="en-GB" sz="1600" b="1" dirty="0">
                <a:latin typeface="+mn-lt"/>
                <a:cs typeface="Times New Roman" pitchFamily="18" charset="0"/>
              </a:rPr>
              <a:t> </a:t>
            </a:r>
            <a:r>
              <a:rPr lang="en-GB" sz="1600" b="1" dirty="0" smtClean="0">
                <a:latin typeface="+mn-lt"/>
                <a:cs typeface="Times New Roman" pitchFamily="18" charset="0"/>
              </a:rPr>
              <a:t>  </a:t>
            </a:r>
            <a:r>
              <a:rPr lang="en-GB" sz="1600" b="1" dirty="0">
                <a:cs typeface="Times New Roman" pitchFamily="18" charset="0"/>
              </a:rPr>
              <a:t>1</a:t>
            </a:r>
            <a:r>
              <a:rPr lang="en-GB" sz="1600" b="1" dirty="0" smtClean="0">
                <a:cs typeface="Times New Roman" pitchFamily="18" charset="0"/>
              </a:rPr>
              <a:t>00n</a:t>
            </a:r>
            <a:r>
              <a:rPr lang="en-GB" sz="1600" b="1" dirty="0" smtClean="0">
                <a:latin typeface="+mn-lt"/>
                <a:cs typeface="Times New Roman" pitchFamily="18" charset="0"/>
              </a:rPr>
              <a:t>m</a:t>
            </a:r>
            <a:endParaRPr lang="en-US" sz="1600" b="1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6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626" y="1556792"/>
            <a:ext cx="2917403" cy="216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29" y="1522512"/>
            <a:ext cx="2917403" cy="216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566575"/>
            <a:ext cx="2917403" cy="216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81554" y="984597"/>
            <a:ext cx="4156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6 pass ECAE microstructures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7594" y="3803403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Mg/10HA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86379" y="3766751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Mg/3HA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3803404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Mg/1HA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Backups06Nov13\Magnesium Bio\Junyi-Mg-HA\ECAE\SEM-26Feb14\5HA6p-7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903" y="1865763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686726" y="4364694"/>
            <a:ext cx="720000" cy="288602"/>
            <a:chOff x="3488970" y="3474362"/>
            <a:chExt cx="720000" cy="288602"/>
          </a:xfrm>
        </p:grpSpPr>
        <p:sp>
          <p:nvSpPr>
            <p:cNvPr id="4" name="Rectangle 3"/>
            <p:cNvSpPr/>
            <p:nvPr/>
          </p:nvSpPr>
          <p:spPr>
            <a:xfrm>
              <a:off x="3488970" y="3474362"/>
              <a:ext cx="720000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" name="AutoShape 5"/>
            <p:cNvCxnSpPr>
              <a:cxnSpLocks noChangeShapeType="1"/>
            </p:cNvCxnSpPr>
            <p:nvPr/>
          </p:nvCxnSpPr>
          <p:spPr bwMode="auto">
            <a:xfrm>
              <a:off x="3635952" y="3717032"/>
              <a:ext cx="504000" cy="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536438" y="3474932"/>
              <a:ext cx="659584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en-GB" sz="1600" b="1" dirty="0" smtClean="0">
                  <a:cs typeface="Times New Roman" pitchFamily="18" charset="0"/>
                </a:rPr>
                <a:t> 1µm</a:t>
              </a:r>
              <a:endParaRPr lang="en-US" sz="1600" b="1" dirty="0">
                <a:latin typeface="+mn-lt"/>
                <a:cs typeface="Times New Roman" pitchFamily="18" charset="0"/>
              </a:endParaRPr>
            </a:p>
          </p:txBody>
        </p:sp>
      </p:grpSp>
      <p:pic>
        <p:nvPicPr>
          <p:cNvPr id="7" name="Picture 3" descr="C:\Backups06Nov13\Magnesium Bio\Junyi-Mg-HA\ECAE\SEM-26Feb14\5HA4p-21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59828"/>
            <a:ext cx="384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747887" y="4364694"/>
            <a:ext cx="720000" cy="288602"/>
            <a:chOff x="3488970" y="3474362"/>
            <a:chExt cx="720000" cy="288602"/>
          </a:xfrm>
        </p:grpSpPr>
        <p:sp>
          <p:nvSpPr>
            <p:cNvPr id="9" name="Rectangle 8"/>
            <p:cNvSpPr/>
            <p:nvPr/>
          </p:nvSpPr>
          <p:spPr>
            <a:xfrm>
              <a:off x="3488970" y="3474362"/>
              <a:ext cx="720000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AutoShape 5"/>
            <p:cNvCxnSpPr>
              <a:cxnSpLocks noChangeShapeType="1"/>
            </p:cNvCxnSpPr>
            <p:nvPr/>
          </p:nvCxnSpPr>
          <p:spPr bwMode="auto">
            <a:xfrm>
              <a:off x="3635952" y="3717032"/>
              <a:ext cx="504000" cy="0"/>
            </a:xfrm>
            <a:prstGeom prst="straightConnector1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3536438" y="3474932"/>
              <a:ext cx="659584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en-GB" sz="1600" b="1" dirty="0" smtClean="0">
                  <a:cs typeface="Times New Roman" pitchFamily="18" charset="0"/>
                </a:rPr>
                <a:t> 100µm</a:t>
              </a:r>
              <a:endParaRPr lang="en-US" sz="1600" b="1" dirty="0">
                <a:latin typeface="+mn-lt"/>
                <a:cs typeface="Times New Roman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603568" y="1215429"/>
            <a:ext cx="4479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HA particles after 4 pass ECAE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6628" y="4869160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Mg/5HA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02" y="1184692"/>
            <a:ext cx="2917403" cy="2160000"/>
          </a:xfrm>
          <a:prstGeom prst="rect">
            <a:avLst/>
          </a:prstGeom>
        </p:spPr>
      </p:pic>
      <p:pic>
        <p:nvPicPr>
          <p:cNvPr id="4" name="Picture 2" descr="X:\Julie HA\2015-5\ingot microstructure , grain size , colorized\colorized Mg ingots after extrustion\A1 Mg-1.61Zn-0.18Mn-0.5Ca 1HA Spherical,  extruded , T-section\A1 Mg-1.61Zn-0.18Mn-0.5Ca 1HA Spherical,  extruded x200-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94986"/>
            <a:ext cx="291740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02" y="3712751"/>
            <a:ext cx="2917403" cy="216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825" y="3712864"/>
            <a:ext cx="2917403" cy="216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47664" y="692696"/>
            <a:ext cx="5328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As extrusion microstructures for bars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7664" y="3300353"/>
            <a:ext cx="1795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Matrix alloy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3378" y="3312579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Mg/1HA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32362" y="5872751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Mg/2HA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4324" y="5872864"/>
            <a:ext cx="161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Mg/3HA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2410" y="3520994"/>
            <a:ext cx="2052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ar, 1h@300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C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33478" y="3501008"/>
            <a:ext cx="1797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Bar, 1h@350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C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47026" y="3501008"/>
            <a:ext cx="1764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Bar, 1h@400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C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1023119"/>
            <a:ext cx="70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Microstructures after heat treatment for bars (Mg/3HA)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16" y="1484784"/>
            <a:ext cx="2698598" cy="199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085" y="1484784"/>
            <a:ext cx="2698598" cy="199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430" y="1484784"/>
            <a:ext cx="2698598" cy="199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90040" y="5969266"/>
            <a:ext cx="2052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sheet, as-deformed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681108" y="5949280"/>
            <a:ext cx="20430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Sheet, 1h@350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C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52220" y="5949280"/>
            <a:ext cx="2153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accent1">
                    <a:lumMod val="50000"/>
                  </a:schemeClr>
                </a:solidFill>
              </a:rPr>
              <a:t>Sheet, 1h@400</a:t>
            </a:r>
            <a:r>
              <a:rPr lang="en-GB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C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9" name="Picture 18" descr="D:\Sheet-extruded-heat treated\OM\350\S8\2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968" y="4025890"/>
            <a:ext cx="2699385" cy="1997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D:\Sheet-extruded-heat treated\OM\300\S4\2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74" y="4025890"/>
            <a:ext cx="2699385" cy="1997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D:\Sheet-extruded-heat treated\OM\400\S8\20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279" y="4025890"/>
            <a:ext cx="2699385" cy="1997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675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756320"/>
            <a:ext cx="2592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ym typeface="Symbol"/>
              </a:rPr>
              <a:t>Mg/0HA</a:t>
            </a:r>
          </a:p>
          <a:p>
            <a:r>
              <a:rPr lang="en-GB" dirty="0" smtClean="0">
                <a:sym typeface="Symbol"/>
              </a:rPr>
              <a:t>Extruded</a:t>
            </a:r>
            <a:endParaRPr lang="en-GB" dirty="0"/>
          </a:p>
          <a:p>
            <a:r>
              <a:rPr lang="en-GB" dirty="0" smtClean="0"/>
              <a:t>Modulus = 44GPa</a:t>
            </a:r>
          </a:p>
          <a:p>
            <a:r>
              <a:rPr lang="en-GB" dirty="0" smtClean="0">
                <a:sym typeface="Symbol"/>
              </a:rPr>
              <a:t>0.2 = 179MPa</a:t>
            </a:r>
          </a:p>
          <a:p>
            <a:r>
              <a:rPr lang="en-GB" dirty="0" smtClean="0">
                <a:sym typeface="Symbol"/>
              </a:rPr>
              <a:t>Elongation = ~11.5%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584" y="4077072"/>
            <a:ext cx="25922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ym typeface="Symbol"/>
              </a:rPr>
              <a:t>Mg/0HA</a:t>
            </a:r>
          </a:p>
          <a:p>
            <a:r>
              <a:rPr lang="en-GB" dirty="0" err="1" smtClean="0">
                <a:sym typeface="Symbol"/>
              </a:rPr>
              <a:t>Extrusion+annealing</a:t>
            </a:r>
            <a:endParaRPr lang="en-GB" dirty="0" smtClean="0">
              <a:sym typeface="Symbol"/>
            </a:endParaRPr>
          </a:p>
          <a:p>
            <a:r>
              <a:rPr lang="en-GB" dirty="0" smtClean="0">
                <a:sym typeface="Symbol"/>
              </a:rPr>
              <a:t>1h@350°C</a:t>
            </a:r>
            <a:endParaRPr lang="en-GB" dirty="0"/>
          </a:p>
          <a:p>
            <a:r>
              <a:rPr lang="en-GB" dirty="0" smtClean="0"/>
              <a:t>Modulus = 42GPa</a:t>
            </a:r>
          </a:p>
          <a:p>
            <a:r>
              <a:rPr lang="en-GB" dirty="0" smtClean="0">
                <a:sym typeface="Symbol"/>
              </a:rPr>
              <a:t>0.2 = 88MPa</a:t>
            </a:r>
          </a:p>
          <a:p>
            <a:r>
              <a:rPr lang="en-GB" dirty="0" smtClean="0">
                <a:sym typeface="Symbol"/>
              </a:rPr>
              <a:t>Elongation = ~27%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" t="17176" r="1773" b="12325"/>
          <a:stretch/>
        </p:blipFill>
        <p:spPr bwMode="auto">
          <a:xfrm>
            <a:off x="3436971" y="1144984"/>
            <a:ext cx="4530155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" t="18180" r="1340" b="11517"/>
          <a:stretch/>
        </p:blipFill>
        <p:spPr bwMode="auto">
          <a:xfrm>
            <a:off x="3419872" y="3825344"/>
            <a:ext cx="4558065" cy="27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71302" y="757529"/>
            <a:ext cx="5328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Compression tests(STAM standard</a:t>
            </a:r>
          </a:p>
        </p:txBody>
      </p:sp>
    </p:spTree>
    <p:extLst>
      <p:ext uri="{BB962C8B-B14F-4D97-AF65-F5344CB8AC3E}">
        <p14:creationId xmlns:p14="http://schemas.microsoft.com/office/powerpoint/2010/main" val="361796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" t="15578" r="1035" b="11851"/>
          <a:stretch/>
        </p:blipFill>
        <p:spPr bwMode="auto">
          <a:xfrm>
            <a:off x="3722966" y="1234984"/>
            <a:ext cx="4142724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6993" y="1525488"/>
            <a:ext cx="2592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ym typeface="Symbol"/>
              </a:rPr>
              <a:t>Mg/3HA</a:t>
            </a:r>
          </a:p>
          <a:p>
            <a:r>
              <a:rPr lang="en-GB" sz="2400" dirty="0" smtClean="0">
                <a:sym typeface="Symbol"/>
              </a:rPr>
              <a:t>Extruded</a:t>
            </a:r>
            <a:endParaRPr lang="en-GB" sz="2400" dirty="0"/>
          </a:p>
          <a:p>
            <a:r>
              <a:rPr lang="en-GB" sz="2400" dirty="0" smtClean="0"/>
              <a:t>Modulus = 47GPa</a:t>
            </a:r>
          </a:p>
          <a:p>
            <a:r>
              <a:rPr lang="en-GB" sz="2400" dirty="0" smtClean="0">
                <a:sym typeface="Symbol"/>
              </a:rPr>
              <a:t>0.2 = 234MPa</a:t>
            </a:r>
          </a:p>
          <a:p>
            <a:r>
              <a:rPr lang="en-GB" sz="2400" dirty="0" smtClean="0">
                <a:sym typeface="Symbol"/>
              </a:rPr>
              <a:t>Elongation = ~12%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" t="9071" r="1376" b="18954"/>
          <a:stretch/>
        </p:blipFill>
        <p:spPr bwMode="auto">
          <a:xfrm>
            <a:off x="3722966" y="3857152"/>
            <a:ext cx="4161402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1953" y="3857152"/>
            <a:ext cx="3091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ym typeface="Symbol"/>
              </a:rPr>
              <a:t>Mg/3HA</a:t>
            </a:r>
          </a:p>
          <a:p>
            <a:r>
              <a:rPr lang="en-GB" sz="2400" dirty="0" err="1" smtClean="0">
                <a:sym typeface="Symbol"/>
              </a:rPr>
              <a:t>Extrusion+annealing</a:t>
            </a:r>
            <a:endParaRPr lang="en-GB" sz="2400" dirty="0" smtClean="0">
              <a:sym typeface="Symbol"/>
            </a:endParaRPr>
          </a:p>
          <a:p>
            <a:r>
              <a:rPr lang="en-GB" sz="2400" dirty="0" smtClean="0">
                <a:sym typeface="Symbol"/>
              </a:rPr>
              <a:t>1h@350°C</a:t>
            </a:r>
            <a:endParaRPr lang="en-GB" sz="2400" dirty="0"/>
          </a:p>
          <a:p>
            <a:r>
              <a:rPr lang="en-GB" sz="2400" dirty="0" smtClean="0"/>
              <a:t>Modulus = 46GPa</a:t>
            </a:r>
          </a:p>
          <a:p>
            <a:r>
              <a:rPr lang="en-GB" sz="2400" dirty="0" smtClean="0">
                <a:sym typeface="Symbol"/>
              </a:rPr>
              <a:t>0.2 = 160MPa</a:t>
            </a:r>
          </a:p>
          <a:p>
            <a:r>
              <a:rPr lang="en-GB" sz="2400" dirty="0" smtClean="0">
                <a:sym typeface="Symbol"/>
              </a:rPr>
              <a:t>Elongation = ~16%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302" y="757529"/>
            <a:ext cx="5328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1">
                    <a:lumMod val="50000"/>
                  </a:schemeClr>
                </a:solidFill>
              </a:rPr>
              <a:t>Compression tests(ASTM E9)</a:t>
            </a:r>
          </a:p>
        </p:txBody>
      </p:sp>
    </p:spTree>
    <p:extLst>
      <p:ext uri="{BB962C8B-B14F-4D97-AF65-F5344CB8AC3E}">
        <p14:creationId xmlns:p14="http://schemas.microsoft.com/office/powerpoint/2010/main" val="325185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544500323"/>
              </p:ext>
            </p:extLst>
          </p:nvPr>
        </p:nvGraphicFramePr>
        <p:xfrm>
          <a:off x="755576" y="2269976"/>
          <a:ext cx="3672408" cy="3607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35695" y="2269976"/>
            <a:ext cx="2237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1wt% HA (spherical)</a:t>
            </a:r>
          </a:p>
          <a:p>
            <a:r>
              <a:rPr lang="en-GB" dirty="0" smtClean="0"/>
              <a:t>Extruded bar</a:t>
            </a:r>
            <a:endParaRPr lang="en-GB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47499539"/>
              </p:ext>
            </p:extLst>
          </p:nvPr>
        </p:nvGraphicFramePr>
        <p:xfrm>
          <a:off x="4427984" y="2269976"/>
          <a:ext cx="4176464" cy="3607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64088" y="2295093"/>
            <a:ext cx="268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1wt% HA (spherical)</a:t>
            </a:r>
          </a:p>
          <a:p>
            <a:r>
              <a:rPr lang="en-GB" dirty="0" smtClean="0"/>
              <a:t>Bar -annealed at 400C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1187624" y="1114182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Polarization tests: 	SBF (Hank’s solution) @37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sym typeface="Symbol"/>
              </a:rPr>
              <a:t>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C, 			</a:t>
            </a:r>
            <a:r>
              <a:rPr lang="en-GB" sz="2000" b="1" u="sng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constant pH 7.4</a:t>
            </a:r>
            <a:endParaRPr lang="en-GB" sz="2000" b="1" u="sng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034589"/>
              </p:ext>
            </p:extLst>
          </p:nvPr>
        </p:nvGraphicFramePr>
        <p:xfrm>
          <a:off x="755575" y="1844824"/>
          <a:ext cx="7488833" cy="3693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249"/>
                <a:gridCol w="1872208"/>
                <a:gridCol w="1584176"/>
                <a:gridCol w="1800200"/>
              </a:tblGrid>
              <a:tr h="325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Processing</a:t>
                      </a:r>
                      <a:r>
                        <a:rPr lang="en-GB" sz="16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 state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HA</a:t>
                      </a:r>
                      <a:r>
                        <a:rPr lang="en-GB" sz="16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 content, </a:t>
                      </a:r>
                      <a:r>
                        <a:rPr lang="en-GB" sz="1600" baseline="0" dirty="0" err="1" smtClean="0">
                          <a:effectLst/>
                          <a:latin typeface="+mj-lt"/>
                          <a:ea typeface="+mn-ea"/>
                          <a:cs typeface="+mn-cs"/>
                        </a:rPr>
                        <a:t>wt</a:t>
                      </a:r>
                      <a:r>
                        <a:rPr lang="en-GB" sz="16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+mj-lt"/>
                        </a:rPr>
                        <a:t>Ecorr</a:t>
                      </a:r>
                      <a:r>
                        <a:rPr lang="en-GB" sz="1600" dirty="0">
                          <a:effectLst/>
                          <a:latin typeface="+mj-lt"/>
                        </a:rPr>
                        <a:t> (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V)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j-lt"/>
                        </a:rPr>
                        <a:t>Icorr (nA/cm</a:t>
                      </a:r>
                      <a:r>
                        <a:rPr lang="en-GB" sz="1600" baseline="30000">
                          <a:effectLst/>
                          <a:latin typeface="+mj-lt"/>
                        </a:rPr>
                        <a:t>2</a:t>
                      </a:r>
                      <a:r>
                        <a:rPr lang="en-GB" sz="1600">
                          <a:effectLst/>
                          <a:latin typeface="+mj-lt"/>
                        </a:rPr>
                        <a:t>)</a:t>
                      </a:r>
                      <a:endParaRPr lang="en-GB" sz="160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As-cast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0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j-lt"/>
                        </a:rPr>
                        <a:t>-1.70  ± 0.05 </a:t>
                      </a:r>
                      <a:endParaRPr lang="en-GB" sz="160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17560 ± 7560 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Extruded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0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-1.54 ± 0.01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13900 ± 2600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Annealed 1h@350 </a:t>
                      </a:r>
                      <a:r>
                        <a:rPr lang="en-GB" sz="1600" baseline="30000" dirty="0" smtClean="0">
                          <a:effectLst/>
                          <a:latin typeface="+mj-lt"/>
                        </a:rPr>
                        <a:t>°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C</a:t>
                      </a:r>
                      <a:endParaRPr lang="en-GB" sz="1600" dirty="0" smtClean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0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j-lt"/>
                        </a:rPr>
                        <a:t>-1.43 ±  0.03</a:t>
                      </a:r>
                      <a:endParaRPr lang="en-GB" sz="160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7540 ± 1640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As-cast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1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-1.51 ±  0.05 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17852 ± 4844 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Extruded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1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-1.45 ± 0.01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11726 ± 1150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Annealed 1h@400 </a:t>
                      </a:r>
                      <a:r>
                        <a:rPr lang="en-GB" sz="1600" baseline="30000" dirty="0" smtClean="0">
                          <a:effectLst/>
                          <a:latin typeface="+mj-lt"/>
                        </a:rPr>
                        <a:t>°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C</a:t>
                      </a:r>
                      <a:endParaRPr lang="en-GB" sz="1600" dirty="0" smtClean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-1.45 ± 0.02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5101 ± 806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As-cast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2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-1.48 ±  0.04 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15344 ± 1626 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Extruded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2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-1.45 ±  0.01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13000 ± 3188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</a:tr>
              <a:tr h="2807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Annealed 1h@350 </a:t>
                      </a:r>
                      <a:r>
                        <a:rPr lang="en-GB" sz="1600" baseline="30000" dirty="0" smtClean="0">
                          <a:effectLst/>
                          <a:latin typeface="+mj-lt"/>
                        </a:rPr>
                        <a:t>°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C</a:t>
                      </a:r>
                      <a:endParaRPr lang="en-GB" sz="1600" dirty="0" smtClean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2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-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1.41 </a:t>
                      </a:r>
                      <a:r>
                        <a:rPr lang="en-GB" sz="1600" dirty="0">
                          <a:effectLst/>
                          <a:latin typeface="+mj-lt"/>
                        </a:rPr>
                        <a:t>± 0.02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29330 ± 1528 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733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As-cast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3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j-lt"/>
                        </a:rPr>
                        <a:t>-1.48 ± 0.02 </a:t>
                      </a:r>
                      <a:endParaRPr lang="en-GB" sz="160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30741 ± 3748 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Calibri"/>
                          <a:cs typeface="Arial"/>
                        </a:rPr>
                        <a:t>Extruded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3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+mj-lt"/>
                        </a:rPr>
                        <a:t>-1.40 ± 0.02 </a:t>
                      </a:r>
                      <a:endParaRPr lang="en-GB" sz="160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23297 ± 1213 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733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Annealed 1h@350 </a:t>
                      </a:r>
                      <a:r>
                        <a:rPr lang="en-GB" sz="1600" baseline="30000" dirty="0" smtClean="0">
                          <a:effectLst/>
                          <a:latin typeface="+mj-lt"/>
                        </a:rPr>
                        <a:t>°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C</a:t>
                      </a:r>
                      <a:endParaRPr lang="en-GB" sz="1600" dirty="0" smtClean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3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-1.39 ±  0.02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j-lt"/>
                        </a:rPr>
                        <a:t>31274 ± 5924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115616" y="980728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Polarization tests: 	SBF (Hank’s solution) @37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sym typeface="Symbol"/>
              </a:rPr>
              <a:t>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C, 			</a:t>
            </a:r>
            <a:r>
              <a:rPr lang="en-GB" sz="2000" b="1" u="sng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constant pH 7.4</a:t>
            </a:r>
            <a:endParaRPr lang="en-GB" sz="2000" b="1" u="sng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057297890"/>
              </p:ext>
            </p:extLst>
          </p:nvPr>
        </p:nvGraphicFramePr>
        <p:xfrm>
          <a:off x="467544" y="2132856"/>
          <a:ext cx="5929039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077" name="Picture 7" descr="1-4H-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619" y="2939937"/>
            <a:ext cx="170506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8" descr="7-1d-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563" y="2219857"/>
            <a:ext cx="170506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9" descr="1H400-9-3d-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266" y="1906736"/>
            <a:ext cx="170506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10" descr="1H400-15-7d-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370" y="1450316"/>
            <a:ext cx="170506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11" descr="20-11d-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466" y="4312796"/>
            <a:ext cx="170506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12" descr="23-21d-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228" y="3768169"/>
            <a:ext cx="170506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13" descr="27-30d-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24" y="2837453"/>
            <a:ext cx="170506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4"/>
          <p:cNvSpPr>
            <a:spLocks noChangeArrowheads="1"/>
          </p:cNvSpPr>
          <p:nvPr/>
        </p:nvSpPr>
        <p:spPr bwMode="auto">
          <a:xfrm>
            <a:off x="2071858" y="3250794"/>
            <a:ext cx="488579" cy="32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4h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3504070" y="2591510"/>
            <a:ext cx="546087" cy="32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1d</a:t>
            </a:r>
            <a:endParaRPr kumimoji="0" lang="en-US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0"/>
          <p:cNvSpPr>
            <a:spLocks noChangeArrowheads="1"/>
          </p:cNvSpPr>
          <p:nvPr/>
        </p:nvSpPr>
        <p:spPr bwMode="auto">
          <a:xfrm>
            <a:off x="5761241" y="2319779"/>
            <a:ext cx="496295" cy="33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4"/>
          <p:cNvSpPr>
            <a:spLocks noChangeArrowheads="1"/>
          </p:cNvSpPr>
          <p:nvPr/>
        </p:nvSpPr>
        <p:spPr bwMode="auto">
          <a:xfrm>
            <a:off x="6848195" y="1723456"/>
            <a:ext cx="616010" cy="34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7d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6"/>
          <p:cNvSpPr>
            <a:spLocks noChangeArrowheads="1"/>
          </p:cNvSpPr>
          <p:nvPr/>
        </p:nvSpPr>
        <p:spPr bwMode="auto">
          <a:xfrm>
            <a:off x="5893096" y="4176061"/>
            <a:ext cx="554494" cy="31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21d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8"/>
          <p:cNvSpPr>
            <a:spLocks noChangeArrowheads="1"/>
          </p:cNvSpPr>
          <p:nvPr/>
        </p:nvSpPr>
        <p:spPr bwMode="auto">
          <a:xfrm>
            <a:off x="7227378" y="3185434"/>
            <a:ext cx="555204" cy="276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30d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44"/>
          <p:cNvSpPr>
            <a:spLocks noChangeArrowheads="1"/>
          </p:cNvSpPr>
          <p:nvPr/>
        </p:nvSpPr>
        <p:spPr bwMode="auto">
          <a:xfrm>
            <a:off x="4455526" y="4770233"/>
            <a:ext cx="616010" cy="34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83485" y="958779"/>
            <a:ext cx="64807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Immersion tests: 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	SBF (Hank’s solution) @37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sym typeface="Symbol"/>
              </a:rPr>
              <a:t>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C, 			</a:t>
            </a:r>
            <a:r>
              <a:rPr lang="en-GB" sz="2000" b="1" u="sng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constant pH 7.4</a:t>
            </a:r>
            <a:endParaRPr lang="en-GB" sz="2000" b="1" u="sng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47151" y="4964601"/>
            <a:ext cx="1672841" cy="140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en-GB" sz="2400" dirty="0" smtClean="0"/>
              <a:t>Mg/2HA Annealed </a:t>
            </a:r>
            <a:r>
              <a:rPr lang="en-GB" sz="2400" dirty="0"/>
              <a:t>1h@350 </a:t>
            </a:r>
            <a:r>
              <a:rPr lang="en-GB" sz="2400" baseline="30000" dirty="0"/>
              <a:t>°</a:t>
            </a:r>
            <a:r>
              <a:rPr lang="en-GB" sz="2400" dirty="0"/>
              <a:t>C</a:t>
            </a:r>
            <a:endParaRPr lang="en-GB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707981392"/>
              </p:ext>
            </p:extLst>
          </p:nvPr>
        </p:nvGraphicFramePr>
        <p:xfrm>
          <a:off x="1187624" y="1556792"/>
          <a:ext cx="684076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983485" y="958779"/>
            <a:ext cx="64807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Immersion tests: 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	SBF (Hank’s solution) @37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sym typeface="Symbol"/>
              </a:rPr>
              <a:t>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C, 			</a:t>
            </a:r>
            <a:r>
              <a:rPr lang="en-GB" sz="2000" b="1" u="sng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constant pH 7.4</a:t>
            </a:r>
            <a:endParaRPr lang="en-GB" sz="2000" b="1" u="sng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34980" y="2204864"/>
            <a:ext cx="1672841" cy="140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en-GB" sz="2400" dirty="0" smtClean="0"/>
              <a:t>Mg/2HA Annealed </a:t>
            </a:r>
            <a:r>
              <a:rPr lang="en-GB" sz="2400" dirty="0"/>
              <a:t>1h@350 </a:t>
            </a:r>
            <a:r>
              <a:rPr lang="en-GB" sz="2400" baseline="30000" dirty="0"/>
              <a:t>°</a:t>
            </a:r>
            <a:r>
              <a:rPr lang="en-GB" sz="2400" dirty="0"/>
              <a:t>C</a:t>
            </a:r>
            <a:endParaRPr lang="en-GB" sz="2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ChangeArrowheads="1"/>
          </p:cNvSpPr>
          <p:nvPr/>
        </p:nvSpPr>
        <p:spPr bwMode="auto">
          <a:xfrm>
            <a:off x="6848195" y="1723456"/>
            <a:ext cx="616010" cy="34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7d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5" y="954015"/>
            <a:ext cx="79810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Immersion tests: 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	7 days in SBF (Hank’s solution) @37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sym typeface="Symbol"/>
              </a:rPr>
              <a:t></a:t>
            </a: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 				</a:t>
            </a:r>
            <a:r>
              <a:rPr lang="en-GB" sz="2000" b="1" u="sng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constant pH 7.4</a:t>
            </a:r>
            <a:endParaRPr lang="en-GB" sz="2000" b="1" u="sng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Experiments -characterization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122603"/>
              </p:ext>
            </p:extLst>
          </p:nvPr>
        </p:nvGraphicFramePr>
        <p:xfrm>
          <a:off x="1547664" y="2070696"/>
          <a:ext cx="6198632" cy="2448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2375"/>
                <a:gridCol w="2040056"/>
                <a:gridCol w="1726201"/>
              </a:tblGrid>
              <a:tr h="370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Processing</a:t>
                      </a:r>
                      <a:r>
                        <a:rPr lang="en-GB" sz="16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 state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HA</a:t>
                      </a:r>
                      <a:r>
                        <a:rPr lang="en-GB" sz="16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 content, </a:t>
                      </a:r>
                      <a:r>
                        <a:rPr lang="en-GB" sz="1600" baseline="0" dirty="0" err="1" smtClean="0">
                          <a:effectLst/>
                          <a:latin typeface="+mj-lt"/>
                          <a:ea typeface="+mn-ea"/>
                          <a:cs typeface="+mn-cs"/>
                        </a:rPr>
                        <a:t>wt</a:t>
                      </a:r>
                      <a:r>
                        <a:rPr lang="en-GB" sz="1600" baseline="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Corrosion rate (mg/cm</a:t>
                      </a:r>
                      <a:r>
                        <a:rPr lang="en-GB" sz="1000" baseline="3000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00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/day) </a:t>
                      </a:r>
                      <a:endParaRPr lang="en-GB" sz="1100"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Extruded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0.43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Extruded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0.28 ± 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Annealed 1h@400 </a:t>
                      </a:r>
                      <a:r>
                        <a:rPr lang="en-GB" sz="1600" baseline="30000" dirty="0" smtClean="0">
                          <a:effectLst/>
                          <a:latin typeface="+mj-lt"/>
                        </a:rPr>
                        <a:t>°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C</a:t>
                      </a:r>
                      <a:endParaRPr lang="en-GB" sz="1600" dirty="0" smtClean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0.26 ± 0.05</a:t>
                      </a:r>
                    </a:p>
                  </a:txBody>
                  <a:tcPr marL="68580" marR="68580" marT="0" marB="0" anchor="ctr"/>
                </a:tc>
              </a:tr>
              <a:tr h="296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+mn-ea"/>
                          <a:cs typeface="+mn-cs"/>
                        </a:rPr>
                        <a:t>Extruded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0.18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0.07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Annealed 1h@350 </a:t>
                      </a:r>
                      <a:r>
                        <a:rPr lang="en-GB" sz="1600" baseline="30000" dirty="0" smtClean="0">
                          <a:effectLst/>
                          <a:latin typeface="+mj-lt"/>
                        </a:rPr>
                        <a:t>°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C</a:t>
                      </a:r>
                      <a:endParaRPr lang="en-GB" sz="1600" dirty="0" smtClean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0.15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0.05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5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j-lt"/>
                          <a:ea typeface="Calibri"/>
                          <a:cs typeface="Arial"/>
                        </a:rPr>
                        <a:t>Extruded</a:t>
                      </a:r>
                      <a:endParaRPr lang="en-GB" sz="1600" dirty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0.23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0.07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5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effectLst/>
                          <a:latin typeface="+mj-lt"/>
                        </a:rPr>
                        <a:t>Annealed 1h@350 </a:t>
                      </a:r>
                      <a:r>
                        <a:rPr lang="en-GB" sz="1600" baseline="30000" dirty="0" smtClean="0">
                          <a:effectLst/>
                          <a:latin typeface="+mj-lt"/>
                        </a:rPr>
                        <a:t>°</a:t>
                      </a:r>
                      <a:r>
                        <a:rPr lang="en-GB" sz="1600" dirty="0" smtClean="0">
                          <a:effectLst/>
                          <a:latin typeface="+mj-lt"/>
                        </a:rPr>
                        <a:t>C</a:t>
                      </a:r>
                      <a:endParaRPr lang="en-GB" sz="1600" dirty="0" smtClean="0"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116" marR="6811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0.21 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  </a:t>
                      </a:r>
                      <a:r>
                        <a:rPr lang="en-GB" sz="16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GB" sz="16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6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268760"/>
            <a:ext cx="76273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combined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HSS and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ECAE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is feasible for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fabricating Mg-HA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nanocomposites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with a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range of HA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weight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percentage of up to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10.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HSS results in grain refinement and uniform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distribution of HA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particles. ECAE further refines microstructure, breaks down HA aggregates and generates an HA dispersion in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the Mg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matrix.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The fabricated Mg/HA nanocomposites displayed excellent and adjustable mechanical properties.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</a:rPr>
              <a:t>The nanocomposites displayed also enhanced corrosion resistance.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1302" y="143054"/>
            <a:ext cx="550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latin typeface="Arial Rounded MT Bold" pitchFamily="34" charset="0"/>
              </a:rPr>
              <a:t>Conclusions</a:t>
            </a:r>
            <a:endParaRPr lang="en-GB" sz="2800" dirty="0">
              <a:solidFill>
                <a:schemeClr val="accent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213285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latin typeface="Arial Rounded MT Bold" pitchFamily="34" charset="0"/>
              </a:rPr>
              <a:t>Thanks for your attention!</a:t>
            </a:r>
            <a:endParaRPr lang="en-GB" sz="28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39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11892</TotalTime>
  <Words>1110</Words>
  <Application>Microsoft Office PowerPoint</Application>
  <PresentationFormat>On-screen Show (4:3)</PresentationFormat>
  <Paragraphs>327</Paragraphs>
  <Slides>32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SimSun</vt:lpstr>
      <vt:lpstr>Aharoni</vt:lpstr>
      <vt:lpstr>Arial</vt:lpstr>
      <vt:lpstr>Arial Black</vt:lpstr>
      <vt:lpstr>Arial Rounded MT Bold</vt:lpstr>
      <vt:lpstr>Calibri</vt:lpstr>
      <vt:lpstr>Cambria</vt:lpstr>
      <vt:lpstr>Courier New</vt:lpstr>
      <vt:lpstr>Helvetica</vt:lpstr>
      <vt:lpstr>Symbol</vt:lpstr>
      <vt:lpstr>Times New Roman</vt:lpstr>
      <vt:lpstr>Wingdings</vt:lpstr>
      <vt:lpstr>Office Theme</vt:lpstr>
      <vt:lpstr>AutoCAD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Brunel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mestyyh</dc:creator>
  <cp:lastModifiedBy>Yan Huang</cp:lastModifiedBy>
  <cp:revision>664</cp:revision>
  <dcterms:created xsi:type="dcterms:W3CDTF">2011-07-28T16:05:35Z</dcterms:created>
  <dcterms:modified xsi:type="dcterms:W3CDTF">2016-07-26T08:55:11Z</dcterms:modified>
</cp:coreProperties>
</file>