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305" r:id="rId4"/>
    <p:sldId id="275" r:id="rId5"/>
    <p:sldId id="285" r:id="rId6"/>
    <p:sldId id="286" r:id="rId7"/>
    <p:sldId id="295" r:id="rId8"/>
    <p:sldId id="297" r:id="rId9"/>
    <p:sldId id="261" r:id="rId10"/>
    <p:sldId id="258" r:id="rId11"/>
    <p:sldId id="303" r:id="rId12"/>
    <p:sldId id="282" r:id="rId13"/>
    <p:sldId id="264" r:id="rId14"/>
    <p:sldId id="304" r:id="rId15"/>
    <p:sldId id="293" r:id="rId16"/>
    <p:sldId id="287" r:id="rId17"/>
    <p:sldId id="288" r:id="rId18"/>
    <p:sldId id="290" r:id="rId19"/>
    <p:sldId id="291" r:id="rId20"/>
    <p:sldId id="289" r:id="rId21"/>
  </p:sldIdLst>
  <p:sldSz cx="12192000" cy="6858000"/>
  <p:notesSz cx="6819900" cy="99314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man Arkun" initials="YA" lastIdx="0" clrIdx="0">
    <p:extLst>
      <p:ext uri="{19B8F6BF-5375-455C-9EA6-DF929625EA0E}">
        <p15:presenceInfo xmlns:p15="http://schemas.microsoft.com/office/powerpoint/2012/main" userId="Yaman Arku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01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379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4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3.wmf"/><Relationship Id="rId5" Type="http://schemas.openxmlformats.org/officeDocument/2006/relationships/image" Target="../media/image14.wmf"/><Relationship Id="rId4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14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14.wmf"/><Relationship Id="rId4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1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5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4.wmf"/><Relationship Id="rId1" Type="http://schemas.openxmlformats.org/officeDocument/2006/relationships/image" Target="../media/image27.wmf"/><Relationship Id="rId4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095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9942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155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1267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6633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211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2948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0474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108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164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5161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819EE-ECEF-43E0-80E0-E3F28D550AD2}" type="datetimeFigureOut">
              <a:rPr lang="tr-TR" smtClean="0"/>
              <a:t>16.07.2017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D785F-09BE-435F-86D8-5721C3FB7B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831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yarkun@ku.edu.t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9.bin"/><Relationship Id="rId18" Type="http://schemas.openxmlformats.org/officeDocument/2006/relationships/oleObject" Target="../embeddings/oleObject12.bin"/><Relationship Id="rId3" Type="http://schemas.openxmlformats.org/officeDocument/2006/relationships/image" Target="../media/image25.png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3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21.wmf"/><Relationship Id="rId19" Type="http://schemas.openxmlformats.org/officeDocument/2006/relationships/image" Target="../media/image24.wmf"/><Relationship Id="rId4" Type="http://schemas.openxmlformats.org/officeDocument/2006/relationships/image" Target="../media/image26.png"/><Relationship Id="rId9" Type="http://schemas.openxmlformats.org/officeDocument/2006/relationships/oleObject" Target="../embeddings/oleObject7.bin"/><Relationship Id="rId1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32.wmf"/><Relationship Id="rId3" Type="http://schemas.openxmlformats.org/officeDocument/2006/relationships/image" Target="../media/image33.png"/><Relationship Id="rId7" Type="http://schemas.openxmlformats.org/officeDocument/2006/relationships/image" Target="../media/image27.wmf"/><Relationship Id="rId12" Type="http://schemas.openxmlformats.org/officeDocument/2006/relationships/image" Target="../media/image34.png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9.wmf"/><Relationship Id="rId5" Type="http://schemas.openxmlformats.org/officeDocument/2006/relationships/image" Target="../media/image14.wmf"/><Relationship Id="rId15" Type="http://schemas.openxmlformats.org/officeDocument/2006/relationships/oleObject" Target="../embeddings/oleObject18.bin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8.wmf"/><Relationship Id="rId14" Type="http://schemas.openxmlformats.org/officeDocument/2006/relationships/image" Target="../media/image3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image" Target="../media/image38.w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21.bin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5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35.wmf"/><Relationship Id="rId11" Type="http://schemas.openxmlformats.org/officeDocument/2006/relationships/image" Target="../media/image40.png"/><Relationship Id="rId5" Type="http://schemas.openxmlformats.org/officeDocument/2006/relationships/oleObject" Target="../embeddings/oleObject20.bin"/><Relationship Id="rId15" Type="http://schemas.openxmlformats.org/officeDocument/2006/relationships/image" Target="../media/image14.wmf"/><Relationship Id="rId10" Type="http://schemas.openxmlformats.org/officeDocument/2006/relationships/image" Target="../media/image37.wmf"/><Relationship Id="rId4" Type="http://schemas.openxmlformats.org/officeDocument/2006/relationships/image" Target="../media/image39.png"/><Relationship Id="rId9" Type="http://schemas.openxmlformats.org/officeDocument/2006/relationships/oleObject" Target="../embeddings/oleObject22.bin"/><Relationship Id="rId14" Type="http://schemas.openxmlformats.org/officeDocument/2006/relationships/oleObject" Target="../embeddings/oleObject2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oleObject" Target="../embeddings/oleObject29.bin"/><Relationship Id="rId18" Type="http://schemas.openxmlformats.org/officeDocument/2006/relationships/oleObject" Target="../embeddings/oleObject32.bin"/><Relationship Id="rId3" Type="http://schemas.openxmlformats.org/officeDocument/2006/relationships/image" Target="../media/image47.png"/><Relationship Id="rId21" Type="http://schemas.openxmlformats.org/officeDocument/2006/relationships/oleObject" Target="../embeddings/oleObject34.bin"/><Relationship Id="rId7" Type="http://schemas.openxmlformats.org/officeDocument/2006/relationships/image" Target="../media/image42.wmf"/><Relationship Id="rId12" Type="http://schemas.openxmlformats.org/officeDocument/2006/relationships/image" Target="../media/image43.wmf"/><Relationship Id="rId17" Type="http://schemas.openxmlformats.org/officeDocument/2006/relationships/oleObject" Target="../embeddings/oleObject31.bin"/><Relationship Id="rId25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.wmf"/><Relationship Id="rId20" Type="http://schemas.openxmlformats.org/officeDocument/2006/relationships/oleObject" Target="../embeddings/oleObject33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28.bin"/><Relationship Id="rId24" Type="http://schemas.openxmlformats.org/officeDocument/2006/relationships/oleObject" Target="../embeddings/oleObject36.bin"/><Relationship Id="rId5" Type="http://schemas.openxmlformats.org/officeDocument/2006/relationships/image" Target="../media/image41.wmf"/><Relationship Id="rId15" Type="http://schemas.openxmlformats.org/officeDocument/2006/relationships/oleObject" Target="../embeddings/oleObject30.bin"/><Relationship Id="rId23" Type="http://schemas.openxmlformats.org/officeDocument/2006/relationships/oleObject" Target="../embeddings/oleObject35.bin"/><Relationship Id="rId10" Type="http://schemas.openxmlformats.org/officeDocument/2006/relationships/image" Target="../media/image50.png"/><Relationship Id="rId19" Type="http://schemas.openxmlformats.org/officeDocument/2006/relationships/image" Target="../media/image46.w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49.png"/><Relationship Id="rId14" Type="http://schemas.openxmlformats.org/officeDocument/2006/relationships/image" Target="../media/image44.wmf"/><Relationship Id="rId22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56.wmf"/><Relationship Id="rId3" Type="http://schemas.openxmlformats.org/officeDocument/2006/relationships/image" Target="../media/image57.png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46.bin"/><Relationship Id="rId17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8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2.bin"/><Relationship Id="rId11" Type="http://schemas.openxmlformats.org/officeDocument/2006/relationships/oleObject" Target="../embeddings/oleObject45.bin"/><Relationship Id="rId5" Type="http://schemas.openxmlformats.org/officeDocument/2006/relationships/image" Target="../media/image59.png"/><Relationship Id="rId15" Type="http://schemas.openxmlformats.org/officeDocument/2006/relationships/image" Target="../media/image13.wmf"/><Relationship Id="rId10" Type="http://schemas.openxmlformats.org/officeDocument/2006/relationships/image" Target="../media/image14.wmf"/><Relationship Id="rId4" Type="http://schemas.openxmlformats.org/officeDocument/2006/relationships/image" Target="../media/image58.png"/><Relationship Id="rId9" Type="http://schemas.openxmlformats.org/officeDocument/2006/relationships/oleObject" Target="../embeddings/oleObject44.bin"/><Relationship Id="rId14" Type="http://schemas.openxmlformats.org/officeDocument/2006/relationships/oleObject" Target="../embeddings/oleObject4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oleObject" Target="../embeddings/oleObject49.bin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7.wmf"/><Relationship Id="rId11" Type="http://schemas.openxmlformats.org/officeDocument/2006/relationships/image" Target="../media/image68.wmf"/><Relationship Id="rId5" Type="http://schemas.openxmlformats.org/officeDocument/2006/relationships/oleObject" Target="../embeddings/oleObject50.bin"/><Relationship Id="rId10" Type="http://schemas.openxmlformats.org/officeDocument/2006/relationships/oleObject" Target="../embeddings/oleObject51.bin"/><Relationship Id="rId4" Type="http://schemas.openxmlformats.org/officeDocument/2006/relationships/image" Target="../media/image66.wmf"/><Relationship Id="rId9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43344"/>
            <a:ext cx="10668000" cy="1625745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Dynamic </a:t>
            </a:r>
            <a:r>
              <a:rPr lang="tr-TR" sz="4000" dirty="0" smtClean="0">
                <a:solidFill>
                  <a:srgbClr val="FF0000"/>
                </a:solidFill>
              </a:rPr>
              <a:t>M</a:t>
            </a:r>
            <a:r>
              <a:rPr lang="en-US" sz="4000" dirty="0" err="1" smtClean="0">
                <a:solidFill>
                  <a:srgbClr val="FF0000"/>
                </a:solidFill>
              </a:rPr>
              <a:t>odeling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of RAS-MAPK </a:t>
            </a:r>
            <a:r>
              <a:rPr lang="tr-TR" sz="4000" dirty="0" smtClean="0">
                <a:solidFill>
                  <a:srgbClr val="FF0000"/>
                </a:solidFill>
              </a:rPr>
              <a:t>S</a:t>
            </a:r>
            <a:r>
              <a:rPr lang="en-US" sz="4000" dirty="0" err="1" smtClean="0">
                <a:solidFill>
                  <a:srgbClr val="FF0000"/>
                </a:solidFill>
              </a:rPr>
              <a:t>ignaling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 smtClean="0">
                <a:solidFill>
                  <a:srgbClr val="FF0000"/>
                </a:solidFill>
              </a:rPr>
              <a:t>P</a:t>
            </a:r>
            <a:r>
              <a:rPr lang="en-US" sz="4000" dirty="0" err="1" smtClean="0">
                <a:solidFill>
                  <a:srgbClr val="FF0000"/>
                </a:solidFill>
              </a:rPr>
              <a:t>athway</a:t>
            </a:r>
            <a:r>
              <a:rPr lang="tr-TR" sz="4000" dirty="0" smtClean="0">
                <a:solidFill>
                  <a:srgbClr val="FF0000"/>
                </a:solidFill>
              </a:rPr>
              <a:t>.</a:t>
            </a:r>
            <a:br>
              <a:rPr lang="tr-TR" sz="4000" dirty="0" smtClean="0">
                <a:solidFill>
                  <a:srgbClr val="FF0000"/>
                </a:solidFill>
              </a:rPr>
            </a:br>
            <a:r>
              <a:rPr lang="tr-TR" sz="4000" dirty="0" smtClean="0">
                <a:solidFill>
                  <a:srgbClr val="FF0000"/>
                </a:solidFill>
              </a:rPr>
              <a:t>         </a:t>
            </a:r>
            <a:r>
              <a:rPr lang="en-US" sz="4000" dirty="0" smtClean="0">
                <a:solidFill>
                  <a:srgbClr val="FF0000"/>
                </a:solidFill>
              </a:rPr>
              <a:t>Sensitivity</a:t>
            </a:r>
            <a:r>
              <a:rPr lang="en-US" sz="4000" dirty="0">
                <a:solidFill>
                  <a:srgbClr val="FF0000"/>
                </a:solidFill>
              </a:rPr>
              <a:t>, </a:t>
            </a:r>
            <a:r>
              <a:rPr lang="tr-TR" sz="4000" dirty="0">
                <a:solidFill>
                  <a:srgbClr val="FF0000"/>
                </a:solidFill>
              </a:rPr>
              <a:t>B</a:t>
            </a:r>
            <a:r>
              <a:rPr lang="en-US" sz="4000" dirty="0" err="1" smtClean="0">
                <a:solidFill>
                  <a:srgbClr val="FF0000"/>
                </a:solidFill>
              </a:rPr>
              <a:t>istability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and</a:t>
            </a:r>
            <a:r>
              <a:rPr lang="tr-TR" sz="4000" dirty="0" smtClean="0">
                <a:solidFill>
                  <a:srgbClr val="FF0000"/>
                </a:solidFill>
              </a:rPr>
              <a:t> </a:t>
            </a:r>
            <a:r>
              <a:rPr lang="tr-TR" sz="4000" dirty="0">
                <a:solidFill>
                  <a:srgbClr val="FF0000"/>
                </a:solidFill>
              </a:rPr>
              <a:t>O</a:t>
            </a:r>
            <a:r>
              <a:rPr lang="en-US" sz="4000" dirty="0" err="1" smtClean="0">
                <a:solidFill>
                  <a:srgbClr val="FF0000"/>
                </a:solidFill>
              </a:rPr>
              <a:t>scillations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4837" y="2673784"/>
            <a:ext cx="9213272" cy="3422216"/>
          </a:xfrm>
        </p:spPr>
        <p:txBody>
          <a:bodyPr>
            <a:noAutofit/>
          </a:bodyPr>
          <a:lstStyle/>
          <a:p>
            <a:r>
              <a:rPr lang="tr-TR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Mohammadreza</a:t>
            </a:r>
            <a:r>
              <a:rPr lang="tr-TR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Yasemi</a:t>
            </a:r>
            <a:r>
              <a:rPr lang="tr-TR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Yaman Arkun</a:t>
            </a:r>
            <a:r>
              <a:rPr lang="tr-TR" sz="3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  <a:p>
            <a:endParaRPr lang="tr-TR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Department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Chemical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Biological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Koc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Rumeli Feneri Yolu, 34450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Sariyer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Istanbul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TURKEY. 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yarkun@ku.edu.tr</a:t>
            </a: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25622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				</a:t>
            </a:r>
            <a:r>
              <a:rPr lang="tr-TR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  <a:endParaRPr lang="tr-TR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Shape 2"/>
          <p:cNvSpPr txBox="1"/>
          <p:nvPr/>
        </p:nvSpPr>
        <p:spPr>
          <a:xfrm>
            <a:off x="1738086" y="1663299"/>
            <a:ext cx="8832931" cy="48621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14772" indent="-207386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The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MAPK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smtClean="0"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(</a:t>
            </a:r>
            <a:r>
              <a:rPr lang="tr-TR" sz="2400" dirty="0" err="1" smtClean="0"/>
              <a:t>mitogen</a:t>
            </a:r>
            <a:r>
              <a:rPr lang="tr-TR" sz="2400" dirty="0" smtClean="0"/>
              <a:t> </a:t>
            </a:r>
            <a:r>
              <a:rPr lang="tr-TR" sz="2400" dirty="0" err="1"/>
              <a:t>activated</a:t>
            </a:r>
            <a:r>
              <a:rPr lang="tr-TR" sz="2400" dirty="0"/>
              <a:t> protein </a:t>
            </a:r>
            <a:r>
              <a:rPr lang="tr-TR" sz="2400" dirty="0" err="1" smtClean="0"/>
              <a:t>kinase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)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pathway, activated by a wide range of stimuli, controls cellular growth, proliferation, differentiation and apoptosis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.</a:t>
            </a:r>
            <a:endParaRPr lang="tr-TR" sz="24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Noto Sans CJK SC Regular"/>
              <a:cs typeface="Times New Roman" panose="02020603050405020304" pitchFamily="18" charset="0"/>
            </a:endParaRPr>
          </a:p>
          <a:p>
            <a:pPr marL="207386">
              <a:buClr>
                <a:srgbClr val="000000"/>
              </a:buClr>
              <a:buSzPct val="45000"/>
            </a:pP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207386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Mutationally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activated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Ras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occurs in approximately 15% of cancers. </a:t>
            </a: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7386">
              <a:buClr>
                <a:srgbClr val="000000"/>
              </a:buClr>
              <a:buSzPct val="45000"/>
            </a:pP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 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MAPK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is </a:t>
            </a:r>
            <a:r>
              <a:rPr lang="en-US" sz="24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hyperactivated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in approximately 30% of cancers. </a:t>
            </a:r>
            <a:endParaRPr lang="tr-TR" sz="24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Noto Sans CJK SC Regular"/>
              <a:cs typeface="Times New Roman" panose="02020603050405020304" pitchFamily="18" charset="0"/>
            </a:endParaRPr>
          </a:p>
          <a:p>
            <a:pPr marL="207386">
              <a:buClr>
                <a:srgbClr val="000000"/>
              </a:buClr>
              <a:buSzPct val="45000"/>
            </a:pP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207386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Dynamics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(duration,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amplitude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,</a:t>
            </a:r>
            <a:r>
              <a:rPr lang="tr-TR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frequency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,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stability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)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of MAPK pathway determines biological responses. </a:t>
            </a:r>
            <a:r>
              <a:rPr lang="tr-TR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F</a:t>
            </a:r>
            <a:r>
              <a:rPr lang="en-US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eedback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regulation of this pathway is crucial to control biological outcomes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.</a:t>
            </a:r>
            <a:endParaRPr lang="tr-TR" sz="24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Noto Sans CJK SC Regular"/>
              <a:cs typeface="Times New Roman" panose="02020603050405020304" pitchFamily="18" charset="0"/>
            </a:endParaRPr>
          </a:p>
          <a:p>
            <a:pPr marL="414772" indent="-207386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207386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M</a:t>
            </a:r>
            <a:r>
              <a:rPr lang="en-US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odeling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can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help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to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predict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the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complex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dynamics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and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provide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insight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into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4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understanding</a:t>
            </a:r>
            <a:r>
              <a:rPr lang="tr-TR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en-US" sz="2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biological processes as integrated systems.</a:t>
            </a: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207386"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71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345" y="66068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>
                <a:latin typeface="+mj-lt"/>
              </a:rPr>
              <a:t>	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MAPK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pathway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generates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outcomes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	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stimulus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1563765" y="-3667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dirty="0" smtClean="0">
                <a:solidFill>
                  <a:srgbClr val="FF0000"/>
                </a:solidFill>
              </a:rPr>
              <a:t>		</a:t>
            </a:r>
            <a:r>
              <a:rPr lang="tr-TR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Motivating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4233" y="5444106"/>
            <a:ext cx="5958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/>
              <a:t>Cell </a:t>
            </a:r>
            <a:r>
              <a:rPr lang="tr-TR" sz="2000" dirty="0" err="1" smtClean="0"/>
              <a:t>Proliferation</a:t>
            </a:r>
            <a:r>
              <a:rPr lang="tr-TR" sz="2000" dirty="0" smtClean="0"/>
              <a:t>                                    Cell </a:t>
            </a:r>
            <a:r>
              <a:rPr lang="tr-TR" sz="2000" dirty="0" err="1" smtClean="0"/>
              <a:t>Differentiation</a:t>
            </a:r>
            <a:endParaRPr lang="tr-TR" sz="2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783662" y="4853825"/>
            <a:ext cx="0" cy="584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7442196" y="4853825"/>
            <a:ext cx="0" cy="584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749" y="1986249"/>
            <a:ext cx="2434247" cy="2548130"/>
          </a:xfrm>
          <a:prstGeom prst="rect">
            <a:avLst/>
          </a:prstGeom>
        </p:spPr>
      </p:pic>
      <p:cxnSp>
        <p:nvCxnSpPr>
          <p:cNvPr id="56" name="Straight Arrow Connector 55"/>
          <p:cNvCxnSpPr/>
          <p:nvPr/>
        </p:nvCxnSpPr>
        <p:spPr>
          <a:xfrm>
            <a:off x="3701469" y="1543700"/>
            <a:ext cx="0" cy="584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7442196" y="1472891"/>
            <a:ext cx="0" cy="584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678" y="2196859"/>
            <a:ext cx="2466157" cy="21777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07622" y="4484493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time</a:t>
            </a:r>
            <a:endParaRPr lang="tr-TR" dirty="0"/>
          </a:p>
        </p:txBody>
      </p:sp>
      <p:sp>
        <p:nvSpPr>
          <p:cNvPr id="61" name="TextBox 60"/>
          <p:cNvSpPr txBox="1"/>
          <p:nvPr/>
        </p:nvSpPr>
        <p:spPr>
          <a:xfrm>
            <a:off x="7135060" y="4504709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time</a:t>
            </a:r>
            <a:endParaRPr lang="tr-TR" dirty="0"/>
          </a:p>
        </p:txBody>
      </p:sp>
      <p:sp>
        <p:nvSpPr>
          <p:cNvPr id="13" name="TextBox 12"/>
          <p:cNvSpPr txBox="1"/>
          <p:nvPr/>
        </p:nvSpPr>
        <p:spPr>
          <a:xfrm>
            <a:off x="3844177" y="1616917"/>
            <a:ext cx="545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EGF</a:t>
            </a:r>
            <a:endParaRPr lang="tr-TR" dirty="0"/>
          </a:p>
        </p:txBody>
      </p:sp>
      <p:sp>
        <p:nvSpPr>
          <p:cNvPr id="62" name="TextBox 61"/>
          <p:cNvSpPr txBox="1"/>
          <p:nvPr/>
        </p:nvSpPr>
        <p:spPr>
          <a:xfrm>
            <a:off x="7638195" y="1616917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N</a:t>
            </a:r>
            <a:r>
              <a:rPr lang="tr-TR" dirty="0" smtClean="0"/>
              <a:t>GF</a:t>
            </a:r>
            <a:endParaRPr lang="tr-TR" dirty="0"/>
          </a:p>
        </p:txBody>
      </p:sp>
      <p:sp>
        <p:nvSpPr>
          <p:cNvPr id="14" name="TextBox 13"/>
          <p:cNvSpPr txBox="1"/>
          <p:nvPr/>
        </p:nvSpPr>
        <p:spPr>
          <a:xfrm>
            <a:off x="5215726" y="1616917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mtClean="0"/>
              <a:t>PC-12 </a:t>
            </a:r>
            <a:r>
              <a:rPr lang="tr-TR" dirty="0" err="1" smtClean="0"/>
              <a:t>Cells</a:t>
            </a:r>
            <a:endParaRPr lang="tr-TR" dirty="0"/>
          </a:p>
        </p:txBody>
      </p:sp>
      <p:sp>
        <p:nvSpPr>
          <p:cNvPr id="18" name="Rectangle 17"/>
          <p:cNvSpPr/>
          <p:nvPr/>
        </p:nvSpPr>
        <p:spPr>
          <a:xfrm>
            <a:off x="1024369" y="5883348"/>
            <a:ext cx="104167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, serif"/>
              </a:rPr>
              <a:t>How can we adjust the </a:t>
            </a:r>
            <a:r>
              <a:rPr lang="tr-TR" sz="2400" dirty="0" err="1" smtClean="0">
                <a:solidFill>
                  <a:srgbClr val="FF0000"/>
                </a:solidFill>
                <a:latin typeface="Times New Roman, serif"/>
              </a:rPr>
              <a:t>dynamics</a:t>
            </a:r>
            <a:r>
              <a:rPr lang="tr-TR" sz="2400" dirty="0" smtClean="0">
                <a:solidFill>
                  <a:srgbClr val="FF0000"/>
                </a:solidFill>
                <a:latin typeface="Times New Roman, serif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, serif"/>
              </a:rPr>
              <a:t>to </a:t>
            </a:r>
            <a:r>
              <a:rPr lang="en-US" sz="2400" dirty="0">
                <a:solidFill>
                  <a:srgbClr val="FF0000"/>
                </a:solidFill>
                <a:latin typeface="Times New Roman, serif"/>
              </a:rPr>
              <a:t>affect these cellular functions?</a:t>
            </a:r>
            <a:endParaRPr lang="en-US" sz="24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0217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3267" y="123667"/>
            <a:ext cx="6270172" cy="65841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9590" y="1028942"/>
            <a:ext cx="204248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EGF/SOS Subsystem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RAS Subsystem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MAPK</a:t>
            </a:r>
            <a:br>
              <a:rPr lang="tr-TR" dirty="0" smtClean="0"/>
            </a:br>
            <a:r>
              <a:rPr lang="tr-TR" dirty="0" smtClean="0"/>
              <a:t>Subsystem</a:t>
            </a:r>
            <a:endParaRPr lang="tr-TR" dirty="0"/>
          </a:p>
        </p:txBody>
      </p:sp>
      <p:sp>
        <p:nvSpPr>
          <p:cNvPr id="9" name="TextBox 8"/>
          <p:cNvSpPr txBox="1"/>
          <p:nvPr/>
        </p:nvSpPr>
        <p:spPr>
          <a:xfrm>
            <a:off x="7133116" y="766133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00B050"/>
                </a:solidFill>
              </a:rPr>
              <a:t>Shc-Grb2-SOS</a:t>
            </a:r>
            <a:endParaRPr lang="tr-TR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30248" y="3231060"/>
            <a:ext cx="885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chemeClr val="accent2">
                    <a:lumMod val="50000"/>
                  </a:schemeClr>
                </a:solidFill>
              </a:rPr>
              <a:t>RasGTP</a:t>
            </a:r>
            <a:endParaRPr lang="tr-T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65773" y="5526157"/>
            <a:ext cx="550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BF01B1"/>
                </a:solidFill>
              </a:rPr>
              <a:t>ERK</a:t>
            </a:r>
            <a:endParaRPr lang="tr-TR" dirty="0">
              <a:solidFill>
                <a:srgbClr val="BF01B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1653" y="390021"/>
            <a:ext cx="2978058" cy="19250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4367" y="2456919"/>
            <a:ext cx="3054258" cy="21379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3008" y="4736755"/>
            <a:ext cx="3172875" cy="19710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530797" y="2130398"/>
            <a:ext cx="545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accent2">
                    <a:lumMod val="50000"/>
                  </a:schemeClr>
                </a:solidFill>
              </a:rPr>
              <a:t>EGF</a:t>
            </a:r>
            <a:endParaRPr lang="tr-T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42152" y="4293356"/>
            <a:ext cx="545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accent2">
                    <a:lumMod val="50000"/>
                  </a:schemeClr>
                </a:solidFill>
              </a:rPr>
              <a:t>EGF</a:t>
            </a:r>
            <a:endParaRPr lang="tr-T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42152" y="6499125"/>
            <a:ext cx="582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2">
                    <a:lumMod val="50000"/>
                  </a:schemeClr>
                </a:solidFill>
              </a:rPr>
              <a:t>EGF</a:t>
            </a:r>
            <a:endParaRPr lang="tr-T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10027482" y="2172419"/>
            <a:ext cx="128028" cy="3321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Down Arrow 16"/>
          <p:cNvSpPr/>
          <p:nvPr/>
        </p:nvSpPr>
        <p:spPr>
          <a:xfrm>
            <a:off x="10027481" y="4286386"/>
            <a:ext cx="128029" cy="426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13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60983" y="3283879"/>
            <a:ext cx="633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</a:t>
            </a:r>
            <a:endParaRPr lang="tr-TR" dirty="0"/>
          </a:p>
        </p:txBody>
      </p:sp>
      <p:grpSp>
        <p:nvGrpSpPr>
          <p:cNvPr id="104" name="Group 103"/>
          <p:cNvGrpSpPr/>
          <p:nvPr/>
        </p:nvGrpSpPr>
        <p:grpSpPr>
          <a:xfrm>
            <a:off x="8549411" y="4778310"/>
            <a:ext cx="2664069" cy="2096092"/>
            <a:chOff x="948398" y="4232143"/>
            <a:chExt cx="3698331" cy="2571620"/>
          </a:xfrm>
        </p:grpSpPr>
        <p:sp>
          <p:nvSpPr>
            <p:cNvPr id="99" name="Oval 98"/>
            <p:cNvSpPr/>
            <p:nvPr/>
          </p:nvSpPr>
          <p:spPr>
            <a:xfrm>
              <a:off x="948398" y="4232143"/>
              <a:ext cx="3467959" cy="2571620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600" dirty="0"/>
            </a:p>
          </p:txBody>
        </p:sp>
        <p:sp>
          <p:nvSpPr>
            <p:cNvPr id="43" name="Oval 42"/>
            <p:cNvSpPr/>
            <p:nvPr/>
          </p:nvSpPr>
          <p:spPr>
            <a:xfrm>
              <a:off x="1778001" y="5672935"/>
              <a:ext cx="1621896" cy="72796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60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2494657" y="5199621"/>
              <a:ext cx="0" cy="4753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2119213" y="4601365"/>
              <a:ext cx="710290" cy="60278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600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119213" y="5952334"/>
              <a:ext cx="500592" cy="268098"/>
              <a:chOff x="5046133" y="5317067"/>
              <a:chExt cx="500592" cy="256066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5046133" y="5573132"/>
                <a:ext cx="500592" cy="0"/>
              </a:xfrm>
              <a:prstGeom prst="line">
                <a:avLst/>
              </a:prstGeom>
              <a:ln w="317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5296429" y="5317067"/>
                <a:ext cx="0" cy="256066"/>
              </a:xfrm>
              <a:prstGeom prst="line">
                <a:avLst/>
              </a:prstGeom>
              <a:ln w="317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>
                <a:off x="5296429" y="5317067"/>
                <a:ext cx="250296" cy="0"/>
              </a:xfrm>
              <a:prstGeom prst="straightConnector1">
                <a:avLst/>
              </a:prstGeom>
              <a:ln w="31750">
                <a:solidFill>
                  <a:srgbClr val="00206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TextBox 49"/>
            <p:cNvSpPr txBox="1"/>
            <p:nvPr/>
          </p:nvSpPr>
          <p:spPr>
            <a:xfrm>
              <a:off x="2552034" y="5852899"/>
              <a:ext cx="892803" cy="415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dirty="0" smtClean="0">
                  <a:solidFill>
                    <a:srgbClr val="FF0000"/>
                  </a:solidFill>
                </a:rPr>
                <a:t>DUSP</a:t>
              </a:r>
              <a:endParaRPr lang="tr-TR" sz="1600" dirty="0">
                <a:solidFill>
                  <a:srgbClr val="FF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72738" y="4695999"/>
              <a:ext cx="1032420" cy="415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600" dirty="0" smtClean="0"/>
                <a:t> ERK</a:t>
              </a:r>
              <a:endParaRPr lang="tr-TR" sz="1600" dirty="0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2903538" y="4966905"/>
              <a:ext cx="541298" cy="953652"/>
            </a:xfrm>
            <a:custGeom>
              <a:avLst/>
              <a:gdLst>
                <a:gd name="connsiteX0" fmla="*/ 232139 w 541298"/>
                <a:gd name="connsiteY0" fmla="*/ 953652 h 953652"/>
                <a:gd name="connsiteX1" fmla="*/ 536939 w 541298"/>
                <a:gd name="connsiteY1" fmla="*/ 377919 h 953652"/>
                <a:gd name="connsiteX2" fmla="*/ 28939 w 541298"/>
                <a:gd name="connsiteY2" fmla="*/ 22319 h 953652"/>
                <a:gd name="connsiteX3" fmla="*/ 62805 w 541298"/>
                <a:gd name="connsiteY3" fmla="*/ 39252 h 953652"/>
                <a:gd name="connsiteX4" fmla="*/ 62805 w 541298"/>
                <a:gd name="connsiteY4" fmla="*/ 56186 h 953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1298" h="953652">
                  <a:moveTo>
                    <a:pt x="232139" y="953652"/>
                  </a:moveTo>
                  <a:cubicBezTo>
                    <a:pt x="401472" y="743396"/>
                    <a:pt x="570806" y="533141"/>
                    <a:pt x="536939" y="377919"/>
                  </a:cubicBezTo>
                  <a:cubicBezTo>
                    <a:pt x="503072" y="222697"/>
                    <a:pt x="107961" y="78763"/>
                    <a:pt x="28939" y="22319"/>
                  </a:cubicBezTo>
                  <a:cubicBezTo>
                    <a:pt x="-50083" y="-34126"/>
                    <a:pt x="57161" y="33607"/>
                    <a:pt x="62805" y="39252"/>
                  </a:cubicBezTo>
                  <a:cubicBezTo>
                    <a:pt x="68449" y="44896"/>
                    <a:pt x="65627" y="50541"/>
                    <a:pt x="62805" y="56186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600"/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2903538" y="4782239"/>
              <a:ext cx="0" cy="36933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3504689" y="5385806"/>
              <a:ext cx="1142040" cy="415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dirty="0" err="1" smtClean="0"/>
                <a:t>nucleus</a:t>
              </a:r>
              <a:endParaRPr lang="tr-TR" sz="1600" dirty="0"/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1917582" y="171282"/>
            <a:ext cx="7007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tr-TR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Regulatory</a:t>
            </a:r>
            <a:r>
              <a:rPr lang="tr-TR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Feedback </a:t>
            </a:r>
            <a:r>
              <a:rPr lang="tr-TR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Loops</a:t>
            </a:r>
            <a:endParaRPr lang="tr-TR" sz="3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8554297" y="1432948"/>
            <a:ext cx="3259770" cy="3110230"/>
            <a:chOff x="5754127" y="1818900"/>
            <a:chExt cx="2753286" cy="3751572"/>
          </a:xfrm>
        </p:grpSpPr>
        <p:sp>
          <p:nvSpPr>
            <p:cNvPr id="102" name="Oval 101"/>
            <p:cNvSpPr/>
            <p:nvPr/>
          </p:nvSpPr>
          <p:spPr>
            <a:xfrm>
              <a:off x="5754127" y="4072375"/>
              <a:ext cx="1685526" cy="1498097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6143081" y="4407531"/>
              <a:ext cx="963297" cy="87985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43081" y="1820703"/>
              <a:ext cx="952500" cy="1352550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6618098" y="3934218"/>
              <a:ext cx="0" cy="4540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6306419" y="3340730"/>
              <a:ext cx="628650" cy="5757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242654" y="4686931"/>
              <a:ext cx="500592" cy="256066"/>
              <a:chOff x="5046133" y="5317067"/>
              <a:chExt cx="500592" cy="256066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5046133" y="5573132"/>
                <a:ext cx="500592" cy="0"/>
              </a:xfrm>
              <a:prstGeom prst="line">
                <a:avLst/>
              </a:prstGeom>
              <a:ln w="317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V="1">
                <a:off x="5296429" y="5317067"/>
                <a:ext cx="0" cy="256066"/>
              </a:xfrm>
              <a:prstGeom prst="line">
                <a:avLst/>
              </a:prstGeom>
              <a:ln w="317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5296429" y="5317067"/>
                <a:ext cx="250296" cy="0"/>
              </a:xfrm>
              <a:prstGeom prst="straightConnector1">
                <a:avLst/>
              </a:prstGeom>
              <a:ln w="317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6584300" y="4584208"/>
              <a:ext cx="6912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err="1" smtClean="0">
                  <a:solidFill>
                    <a:srgbClr val="FF0000"/>
                  </a:solidFill>
                </a:rPr>
                <a:t>argos</a:t>
              </a:r>
              <a:endParaRPr lang="tr-TR" dirty="0">
                <a:solidFill>
                  <a:srgbClr val="FF0000"/>
                </a:solidFill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7439653" y="1864331"/>
              <a:ext cx="316970" cy="3269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7063492" y="2152777"/>
              <a:ext cx="534646" cy="249560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5" idx="2"/>
            </p:cNvCxnSpPr>
            <p:nvPr/>
          </p:nvCxnSpPr>
          <p:spPr>
            <a:xfrm flipH="1" flipV="1">
              <a:off x="7094013" y="2027830"/>
              <a:ext cx="345640" cy="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094013" y="1821998"/>
              <a:ext cx="0" cy="36933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7816134" y="1818900"/>
              <a:ext cx="6912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err="1" smtClean="0">
                  <a:solidFill>
                    <a:srgbClr val="FF0000"/>
                  </a:solidFill>
                </a:rPr>
                <a:t>argos</a:t>
              </a:r>
              <a:endParaRPr lang="tr-TR" dirty="0">
                <a:solidFill>
                  <a:srgbClr val="FF0000"/>
                </a:solidFill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6587242" y="2923032"/>
              <a:ext cx="0" cy="3611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6365339" y="3463586"/>
              <a:ext cx="633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 ERK</a:t>
              </a:r>
              <a:endParaRPr lang="tr-TR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229302" y="5168541"/>
              <a:ext cx="9060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dirty="0" err="1" smtClean="0"/>
                <a:t>nucleus</a:t>
              </a:r>
              <a:endParaRPr lang="tr-TR" dirty="0"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78" y="1407249"/>
            <a:ext cx="3786304" cy="287719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17952" y="994243"/>
            <a:ext cx="11096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 err="1" smtClean="0">
                <a:solidFill>
                  <a:schemeClr val="accent1">
                    <a:lumMod val="75000"/>
                  </a:schemeClr>
                </a:solidFill>
              </a:rPr>
              <a:t>Autocrine</a:t>
            </a:r>
            <a:r>
              <a:rPr lang="tr-TR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i="1" dirty="0" err="1" smtClean="0">
                <a:solidFill>
                  <a:schemeClr val="accent1">
                    <a:lumMod val="75000"/>
                  </a:schemeClr>
                </a:solidFill>
              </a:rPr>
              <a:t>positive</a:t>
            </a:r>
            <a:r>
              <a:rPr lang="tr-TR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i="1" dirty="0" err="1" smtClean="0">
                <a:solidFill>
                  <a:schemeClr val="accent1">
                    <a:lumMod val="75000"/>
                  </a:schemeClr>
                </a:solidFill>
              </a:rPr>
              <a:t>feedback</a:t>
            </a:r>
            <a:r>
              <a:rPr lang="tr-TR" i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</a:t>
            </a:r>
            <a:r>
              <a:rPr lang="tr-TR" i="1" dirty="0" err="1" smtClean="0">
                <a:solidFill>
                  <a:schemeClr val="accent1">
                    <a:lumMod val="75000"/>
                  </a:schemeClr>
                </a:solidFill>
              </a:rPr>
              <a:t>Cytoplasmic</a:t>
            </a:r>
            <a:r>
              <a:rPr lang="tr-TR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i="1" dirty="0" err="1" smtClean="0">
                <a:solidFill>
                  <a:schemeClr val="accent1">
                    <a:lumMod val="75000"/>
                  </a:schemeClr>
                </a:solidFill>
              </a:rPr>
              <a:t>Negative</a:t>
            </a:r>
            <a:r>
              <a:rPr lang="tr-TR" i="1" dirty="0" smtClean="0">
                <a:solidFill>
                  <a:schemeClr val="accent1">
                    <a:lumMod val="75000"/>
                  </a:schemeClr>
                </a:solidFill>
              </a:rPr>
              <a:t> Feedback        </a:t>
            </a:r>
            <a:r>
              <a:rPr lang="tr-TR" i="1" dirty="0" err="1" smtClean="0">
                <a:solidFill>
                  <a:schemeClr val="accent1">
                    <a:lumMod val="75000"/>
                  </a:schemeClr>
                </a:solidFill>
              </a:rPr>
              <a:t>Transcriptional</a:t>
            </a:r>
            <a:r>
              <a:rPr lang="tr-TR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i="1" dirty="0" err="1" smtClean="0">
                <a:solidFill>
                  <a:schemeClr val="accent1">
                    <a:lumMod val="75000"/>
                  </a:schemeClr>
                </a:solidFill>
              </a:rPr>
              <a:t>Negative</a:t>
            </a:r>
            <a:r>
              <a:rPr lang="tr-TR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i="1" dirty="0" err="1" smtClean="0">
                <a:solidFill>
                  <a:schemeClr val="accent1">
                    <a:lumMod val="75000"/>
                  </a:schemeClr>
                </a:solidFill>
              </a:rPr>
              <a:t>Feeedback</a:t>
            </a:r>
            <a:r>
              <a:rPr lang="tr-TR" i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endParaRPr lang="tr-TR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315031" y="1823375"/>
            <a:ext cx="1669166" cy="4773165"/>
            <a:chOff x="6206836" y="1473452"/>
            <a:chExt cx="1423238" cy="4009513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1053" y="1473452"/>
              <a:ext cx="1199021" cy="1499644"/>
            </a:xfrm>
            <a:prstGeom prst="rect">
              <a:avLst/>
            </a:prstGeom>
          </p:spPr>
        </p:pic>
        <p:cxnSp>
          <p:nvCxnSpPr>
            <p:cNvPr id="60" name="Straight Arrow Connector 59"/>
            <p:cNvCxnSpPr/>
            <p:nvPr/>
          </p:nvCxnSpPr>
          <p:spPr>
            <a:xfrm>
              <a:off x="7030563" y="2772909"/>
              <a:ext cx="0" cy="4003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Oval 77"/>
            <p:cNvSpPr/>
            <p:nvPr/>
          </p:nvSpPr>
          <p:spPr>
            <a:xfrm>
              <a:off x="6750464" y="4185492"/>
              <a:ext cx="535429" cy="30773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/>
                <a:t>R</a:t>
              </a:r>
              <a:r>
                <a:rPr lang="tr-TR" sz="1050" dirty="0" smtClean="0"/>
                <a:t>af</a:t>
              </a:r>
              <a:endParaRPr lang="tr-TR" sz="1050" dirty="0"/>
            </a:p>
          </p:txBody>
        </p:sp>
        <p:sp>
          <p:nvSpPr>
            <p:cNvPr id="79" name="Oval 78"/>
            <p:cNvSpPr/>
            <p:nvPr/>
          </p:nvSpPr>
          <p:spPr>
            <a:xfrm>
              <a:off x="6725243" y="4617478"/>
              <a:ext cx="635293" cy="337704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 smtClean="0"/>
                <a:t>MEK</a:t>
              </a:r>
              <a:endParaRPr lang="tr-TR" sz="1050" dirty="0"/>
            </a:p>
          </p:txBody>
        </p:sp>
        <p:sp>
          <p:nvSpPr>
            <p:cNvPr id="80" name="Oval 79"/>
            <p:cNvSpPr/>
            <p:nvPr/>
          </p:nvSpPr>
          <p:spPr>
            <a:xfrm>
              <a:off x="6729360" y="5069093"/>
              <a:ext cx="640710" cy="41387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 smtClean="0"/>
                <a:t>ERK</a:t>
              </a:r>
              <a:endParaRPr lang="tr-TR" sz="1050" dirty="0"/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>
              <a:off x="7028802" y="4057751"/>
              <a:ext cx="0" cy="1277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7042496" y="4493230"/>
              <a:ext cx="0" cy="1277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7042967" y="4955183"/>
              <a:ext cx="0" cy="1277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6691056" y="3189881"/>
              <a:ext cx="656538" cy="42386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 smtClean="0"/>
                <a:t>Grb2-SOS</a:t>
              </a:r>
              <a:endParaRPr lang="tr-TR" sz="1050" dirty="0"/>
            </a:p>
          </p:txBody>
        </p:sp>
        <p:sp>
          <p:nvSpPr>
            <p:cNvPr id="88" name="Oval 87"/>
            <p:cNvSpPr/>
            <p:nvPr/>
          </p:nvSpPr>
          <p:spPr>
            <a:xfrm>
              <a:off x="6759804" y="3753505"/>
              <a:ext cx="535429" cy="30773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 err="1" smtClean="0"/>
                <a:t>Ras</a:t>
              </a:r>
              <a:endParaRPr lang="tr-TR" sz="1050" dirty="0"/>
            </a:p>
          </p:txBody>
        </p:sp>
        <p:cxnSp>
          <p:nvCxnSpPr>
            <p:cNvPr id="89" name="Straight Arrow Connector 88"/>
            <p:cNvCxnSpPr>
              <a:endCxn id="88" idx="0"/>
            </p:cNvCxnSpPr>
            <p:nvPr/>
          </p:nvCxnSpPr>
          <p:spPr>
            <a:xfrm>
              <a:off x="7027520" y="3603912"/>
              <a:ext cx="0" cy="1495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0" idx="7"/>
              <a:endCxn id="80" idx="7"/>
            </p:cNvCxnSpPr>
            <p:nvPr/>
          </p:nvCxnSpPr>
          <p:spPr>
            <a:xfrm>
              <a:off x="7276241" y="5129702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>
              <a:off x="7023131" y="3062140"/>
              <a:ext cx="0" cy="1277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80" idx="2"/>
            </p:cNvCxnSpPr>
            <p:nvPr/>
          </p:nvCxnSpPr>
          <p:spPr>
            <a:xfrm flipH="1">
              <a:off x="6206836" y="5276029"/>
              <a:ext cx="522524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6206836" y="3401815"/>
              <a:ext cx="0" cy="1864428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206836" y="3401815"/>
              <a:ext cx="36021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567055" y="3248718"/>
              <a:ext cx="0" cy="3061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097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01424" y="623583"/>
            <a:ext cx="9643329" cy="6234417"/>
            <a:chOff x="1785309" y="170943"/>
            <a:chExt cx="9643329" cy="6234417"/>
          </a:xfrm>
        </p:grpSpPr>
        <p:grpSp>
          <p:nvGrpSpPr>
            <p:cNvPr id="74" name="Group 73"/>
            <p:cNvGrpSpPr/>
            <p:nvPr/>
          </p:nvGrpSpPr>
          <p:grpSpPr>
            <a:xfrm>
              <a:off x="7354697" y="170943"/>
              <a:ext cx="3607399" cy="4647654"/>
              <a:chOff x="3128094" y="1031048"/>
              <a:chExt cx="3922082" cy="5486031"/>
            </a:xfrm>
          </p:grpSpPr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138169" y="1073235"/>
                <a:ext cx="3912007" cy="5443844"/>
              </a:xfrm>
              <a:prstGeom prst="rect">
                <a:avLst/>
              </a:prstGeom>
            </p:spPr>
          </p:pic>
          <p:sp>
            <p:nvSpPr>
              <p:cNvPr id="83" name="TextBox 82"/>
              <p:cNvSpPr txBox="1"/>
              <p:nvPr/>
            </p:nvSpPr>
            <p:spPr>
              <a:xfrm>
                <a:off x="4550713" y="1031048"/>
                <a:ext cx="708768" cy="492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000" b="1" dirty="0" smtClean="0">
                    <a:solidFill>
                      <a:srgbClr val="FFFF00"/>
                    </a:solidFill>
                  </a:rPr>
                  <a:t>EGF</a:t>
                </a:r>
                <a:endParaRPr lang="tr-TR" sz="2000" b="1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4570568" y="4223000"/>
                <a:ext cx="766449" cy="427442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dirty="0"/>
                  <a:t>R</a:t>
                </a:r>
                <a:r>
                  <a:rPr lang="tr-TR" sz="1400" dirty="0" smtClean="0"/>
                  <a:t>af</a:t>
                </a:r>
                <a:endParaRPr lang="tr-TR" sz="1400" dirty="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534465" y="4823022"/>
                <a:ext cx="909401" cy="46906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dirty="0" smtClean="0"/>
                  <a:t>MEK</a:t>
                </a:r>
                <a:endParaRPr lang="tr-TR" sz="1400" dirty="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540358" y="5450305"/>
                <a:ext cx="917156" cy="57486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dirty="0" smtClean="0"/>
                  <a:t>ERK</a:t>
                </a:r>
                <a:endParaRPr lang="tr-TR" sz="1400" dirty="0"/>
              </a:p>
            </p:txBody>
          </p:sp>
          <p:cxnSp>
            <p:nvCxnSpPr>
              <p:cNvPr id="89" name="Straight Arrow Connector 88"/>
              <p:cNvCxnSpPr/>
              <p:nvPr/>
            </p:nvCxnSpPr>
            <p:spPr>
              <a:xfrm>
                <a:off x="4968999" y="4045571"/>
                <a:ext cx="0" cy="1774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>
                <a:off x="4988602" y="4650443"/>
                <a:ext cx="0" cy="1774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/>
              <p:cNvCxnSpPr/>
              <p:nvPr/>
            </p:nvCxnSpPr>
            <p:spPr>
              <a:xfrm>
                <a:off x="4989276" y="5292087"/>
                <a:ext cx="0" cy="1774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/>
              <p:cNvSpPr/>
              <p:nvPr/>
            </p:nvSpPr>
            <p:spPr>
              <a:xfrm>
                <a:off x="4485528" y="2840117"/>
                <a:ext cx="939812" cy="588744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dirty="0" smtClean="0"/>
                  <a:t>Grb2-SOS</a:t>
                </a:r>
                <a:endParaRPr lang="tr-TR" sz="1400" dirty="0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4583939" y="3622979"/>
                <a:ext cx="766449" cy="427442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dirty="0" err="1" smtClean="0"/>
                  <a:t>Ras</a:t>
                </a:r>
                <a:endParaRPr lang="tr-TR" sz="1400" dirty="0"/>
              </a:p>
            </p:txBody>
          </p:sp>
          <p:cxnSp>
            <p:nvCxnSpPr>
              <p:cNvPr id="97" name="Straight Arrow Connector 96"/>
              <p:cNvCxnSpPr>
                <a:endCxn id="94" idx="0"/>
              </p:cNvCxnSpPr>
              <p:nvPr/>
            </p:nvCxnSpPr>
            <p:spPr>
              <a:xfrm flipH="1">
                <a:off x="4955434" y="2648069"/>
                <a:ext cx="6152" cy="19204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/>
              <p:cNvCxnSpPr>
                <a:endCxn id="96" idx="0"/>
              </p:cNvCxnSpPr>
              <p:nvPr/>
            </p:nvCxnSpPr>
            <p:spPr>
              <a:xfrm>
                <a:off x="4967164" y="3415198"/>
                <a:ext cx="0" cy="20778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/>
              <p:cNvCxnSpPr/>
              <p:nvPr/>
            </p:nvCxnSpPr>
            <p:spPr>
              <a:xfrm flipH="1">
                <a:off x="4953791" y="1458925"/>
                <a:ext cx="1" cy="31898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>
                <a:stCxn id="87" idx="7"/>
                <a:endCxn id="87" idx="7"/>
              </p:cNvCxnSpPr>
              <p:nvPr/>
            </p:nvCxnSpPr>
            <p:spPr>
              <a:xfrm>
                <a:off x="5323200" y="5534491"/>
                <a:ext cx="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1" name="Group 100"/>
              <p:cNvGrpSpPr/>
              <p:nvPr/>
            </p:nvGrpSpPr>
            <p:grpSpPr>
              <a:xfrm>
                <a:off x="3128094" y="1804868"/>
                <a:ext cx="3797525" cy="1019735"/>
                <a:chOff x="4166346" y="2560361"/>
                <a:chExt cx="3797525" cy="1019735"/>
              </a:xfrm>
            </p:grpSpPr>
            <p:pic>
              <p:nvPicPr>
                <p:cNvPr id="102" name="Picture 101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166346" y="2656170"/>
                  <a:ext cx="2838450" cy="923926"/>
                </a:xfrm>
                <a:prstGeom prst="rect">
                  <a:avLst/>
                </a:prstGeom>
              </p:spPr>
            </p:pic>
            <p:pic>
              <p:nvPicPr>
                <p:cNvPr id="103" name="Picture 10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426610" y="2560361"/>
                  <a:ext cx="995637" cy="944838"/>
                </a:xfrm>
                <a:prstGeom prst="rect">
                  <a:avLst/>
                </a:prstGeom>
              </p:spPr>
            </p:pic>
            <p:pic>
              <p:nvPicPr>
                <p:cNvPr id="104" name="Picture 103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992321" y="2882347"/>
                  <a:ext cx="971550" cy="657226"/>
                </a:xfrm>
                <a:prstGeom prst="rect">
                  <a:avLst/>
                </a:prstGeom>
              </p:spPr>
            </p:pic>
          </p:grpSp>
        </p:grpSp>
        <p:sp>
          <p:nvSpPr>
            <p:cNvPr id="3" name="Rounded Rectangle 2"/>
            <p:cNvSpPr/>
            <p:nvPr/>
          </p:nvSpPr>
          <p:spPr>
            <a:xfrm>
              <a:off x="1785309" y="520070"/>
              <a:ext cx="2984845" cy="5869563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400"/>
            </a:p>
          </p:txBody>
        </p:sp>
        <p:sp>
          <p:nvSpPr>
            <p:cNvPr id="70" name="Oval 69"/>
            <p:cNvSpPr/>
            <p:nvPr/>
          </p:nvSpPr>
          <p:spPr>
            <a:xfrm>
              <a:off x="3045986" y="833196"/>
              <a:ext cx="787129" cy="715447"/>
            </a:xfrm>
            <a:prstGeom prst="ellipse">
              <a:avLst/>
            </a:prstGeom>
            <a:solidFill>
              <a:srgbClr val="09FF78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smtClean="0"/>
                <a:t>TACE</a:t>
              </a:r>
              <a:endParaRPr lang="tr-TR" sz="1400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7643001" y="427070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2941550" y="4750647"/>
              <a:ext cx="795313" cy="687160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200" dirty="0" smtClean="0"/>
                <a:t>DUSP</a:t>
              </a:r>
              <a:endParaRPr lang="tr-TR" sz="1200" dirty="0"/>
            </a:p>
          </p:txBody>
        </p:sp>
        <p:cxnSp>
          <p:nvCxnSpPr>
            <p:cNvPr id="32" name="Straight Arrow Connector 31"/>
            <p:cNvCxnSpPr>
              <a:endCxn id="83" idx="1"/>
            </p:cNvCxnSpPr>
            <p:nvPr/>
          </p:nvCxnSpPr>
          <p:spPr>
            <a:xfrm>
              <a:off x="3474065" y="373792"/>
              <a:ext cx="5189108" cy="5908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V="1">
              <a:off x="2635628" y="3198393"/>
              <a:ext cx="5768" cy="2972079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 flipV="1">
              <a:off x="6386218" y="1935753"/>
              <a:ext cx="1" cy="1211231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3015285" y="2978768"/>
              <a:ext cx="848533" cy="77114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smtClean="0"/>
                <a:t>ERK</a:t>
              </a:r>
              <a:endParaRPr lang="tr-TR" sz="1400" dirty="0"/>
            </a:p>
          </p:txBody>
        </p:sp>
        <p:cxnSp>
          <p:nvCxnSpPr>
            <p:cNvPr id="64" name="Straight Connector 63"/>
            <p:cNvCxnSpPr/>
            <p:nvPr/>
          </p:nvCxnSpPr>
          <p:spPr>
            <a:xfrm flipV="1">
              <a:off x="3863818" y="3160193"/>
              <a:ext cx="2501017" cy="16468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H="1" flipV="1">
              <a:off x="2641395" y="2131708"/>
              <a:ext cx="8411" cy="1070766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8513845" y="651367"/>
              <a:ext cx="0" cy="4111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V="1">
              <a:off x="6436965" y="3476362"/>
              <a:ext cx="0" cy="681991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H="1">
              <a:off x="3852475" y="3396732"/>
              <a:ext cx="2584490" cy="444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Oval 66"/>
            <p:cNvSpPr/>
            <p:nvPr/>
          </p:nvSpPr>
          <p:spPr>
            <a:xfrm>
              <a:off x="3015285" y="1785182"/>
              <a:ext cx="848533" cy="771143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err="1"/>
                <a:t>A</a:t>
              </a:r>
              <a:r>
                <a:rPr lang="tr-TR" sz="1400" dirty="0" err="1" smtClean="0"/>
                <a:t>rgos</a:t>
              </a:r>
              <a:endParaRPr lang="tr-TR" sz="1400" dirty="0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5386572" y="856927"/>
              <a:ext cx="3127273" cy="1084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V="1">
              <a:off x="3890769" y="2149992"/>
              <a:ext cx="1457024" cy="3781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5347793" y="876351"/>
              <a:ext cx="17594" cy="1255357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2685653" y="2127445"/>
              <a:ext cx="360333" cy="8524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endCxn id="45" idx="4"/>
            </p:cNvCxnSpPr>
            <p:nvPr/>
          </p:nvCxnSpPr>
          <p:spPr>
            <a:xfrm flipV="1">
              <a:off x="3339206" y="5437807"/>
              <a:ext cx="1" cy="732665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flipV="1">
              <a:off x="3433183" y="358202"/>
              <a:ext cx="6367" cy="486335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flipV="1">
              <a:off x="1984762" y="1296017"/>
              <a:ext cx="0" cy="4874456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>
              <a:off x="2046523" y="1284646"/>
              <a:ext cx="910200" cy="4471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9963940" y="5471278"/>
              <a:ext cx="1464698" cy="332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 smtClean="0"/>
                <a:t>  Cellular </a:t>
              </a:r>
              <a:r>
                <a:rPr lang="tr-TR" dirty="0" err="1" smtClean="0"/>
                <a:t>response</a:t>
              </a:r>
              <a:endParaRPr lang="tr-TR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595428" y="2748416"/>
              <a:ext cx="1138929" cy="319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i="1" dirty="0" err="1" smtClean="0">
                  <a:latin typeface="+mj-lt"/>
                </a:rPr>
                <a:t>Cytoplasm</a:t>
              </a:r>
              <a:endParaRPr lang="tr-TR" sz="1400" i="1" dirty="0">
                <a:latin typeface="+mj-lt"/>
              </a:endParaRPr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8513845" y="1716324"/>
              <a:ext cx="0" cy="4111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386218" y="1953659"/>
              <a:ext cx="2117034" cy="202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H="1">
              <a:off x="6436965" y="4158353"/>
              <a:ext cx="2211168" cy="0"/>
            </a:xfrm>
            <a:prstGeom prst="straightConnector1">
              <a:avLst/>
            </a:prstGeom>
            <a:ln w="28575"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7342778" y="4647617"/>
              <a:ext cx="3610422" cy="175774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71" name="Straight Arrow Connector 70"/>
            <p:cNvCxnSpPr/>
            <p:nvPr/>
          </p:nvCxnSpPr>
          <p:spPr>
            <a:xfrm>
              <a:off x="9654391" y="6144909"/>
              <a:ext cx="104189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7342778" y="5584178"/>
              <a:ext cx="911034" cy="319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i="1" dirty="0" err="1" smtClean="0">
                  <a:latin typeface="+mj-lt"/>
                </a:rPr>
                <a:t>Nucleus</a:t>
              </a:r>
              <a:endParaRPr lang="tr-TR" sz="1400" i="1" dirty="0">
                <a:latin typeface="+mj-lt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384459" y="5620592"/>
              <a:ext cx="1402085" cy="769041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200" dirty="0" err="1" smtClean="0"/>
                <a:t>Transcription</a:t>
              </a:r>
              <a:endParaRPr lang="tr-TR" sz="1200" dirty="0"/>
            </a:p>
          </p:txBody>
        </p:sp>
        <p:sp>
          <p:nvSpPr>
            <p:cNvPr id="105" name="Oval 104"/>
            <p:cNvSpPr/>
            <p:nvPr/>
          </p:nvSpPr>
          <p:spPr>
            <a:xfrm>
              <a:off x="8663718" y="4934381"/>
              <a:ext cx="843569" cy="48701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smtClean="0"/>
                <a:t>ERK</a:t>
              </a:r>
              <a:endParaRPr lang="tr-TR" sz="1400" dirty="0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8597027" y="4948307"/>
              <a:ext cx="0" cy="41112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>
              <a:stCxn id="105" idx="4"/>
              <a:endCxn id="76" idx="0"/>
            </p:cNvCxnSpPr>
            <p:nvPr/>
          </p:nvCxnSpPr>
          <p:spPr>
            <a:xfrm flipH="1">
              <a:off x="9085502" y="5421391"/>
              <a:ext cx="1" cy="1992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3742273" y="5182025"/>
              <a:ext cx="4829589" cy="13474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>
              <a:off x="2035244" y="6161423"/>
              <a:ext cx="6349215" cy="905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>
              <a:stCxn id="87" idx="4"/>
              <a:endCxn id="105" idx="0"/>
            </p:cNvCxnSpPr>
            <p:nvPr/>
          </p:nvCxnSpPr>
          <p:spPr>
            <a:xfrm>
              <a:off x="9075434" y="4401858"/>
              <a:ext cx="10069" cy="5325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9786544" y="5775877"/>
            <a:ext cx="1957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  Cellular </a:t>
            </a:r>
          </a:p>
          <a:p>
            <a:r>
              <a:rPr lang="tr-TR" dirty="0" err="1" smtClean="0"/>
              <a:t>response</a:t>
            </a:r>
            <a:endParaRPr lang="tr-TR" dirty="0"/>
          </a:p>
        </p:txBody>
      </p:sp>
      <p:sp>
        <p:nvSpPr>
          <p:cNvPr id="4" name="TextBox 3"/>
          <p:cNvSpPr txBox="1"/>
          <p:nvPr/>
        </p:nvSpPr>
        <p:spPr>
          <a:xfrm>
            <a:off x="2751743" y="276359"/>
            <a:ext cx="7027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CONTROLLER                                                                                          PROCESS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21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980740" y="273352"/>
            <a:ext cx="8229627" cy="11450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3600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sz="3600" spc="-1" dirty="0">
              <a:solidFill>
                <a:srgbClr val="FF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772379" y="1604842"/>
            <a:ext cx="4224383" cy="39774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91910" indent="-293933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Our model comprises 46 ordinary differential equations, 17 algebraic equations, 143 parameters.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1910" indent="-293933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In developing the model, parameter and kinetic reactions were borrowed from </a:t>
            </a:r>
            <a:r>
              <a:rPr lang="tr-TR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the</a:t>
            </a:r>
            <a:r>
              <a:rPr lang="tr-TR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tr-TR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literature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.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1910" indent="-293933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Modifications were done at connecting parts and negative/positive feedback loops were added.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1910" indent="-293933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Mathematical techniques, i.e. bifurcation analysis were done </a:t>
            </a:r>
            <a:r>
              <a:rPr lang="tr-TR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using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 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XPPAUT</a:t>
            </a:r>
            <a:r>
              <a:rPr lang="tr-TR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O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* 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Noto Sans CJK SC Regular"/>
                <a:cs typeface="Times New Roman" panose="02020603050405020304" pitchFamily="18" charset="0"/>
              </a:rPr>
              <a:t>software.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" name="Table 3"/>
          <p:cNvGraphicFramePr/>
          <p:nvPr/>
        </p:nvGraphicFramePr>
        <p:xfrm>
          <a:off x="6197938" y="1604842"/>
          <a:ext cx="4016021" cy="4533660"/>
        </p:xfrm>
        <a:graphic>
          <a:graphicData uri="http://schemas.openxmlformats.org/drawingml/2006/table">
            <a:tbl>
              <a:tblPr/>
              <a:tblGrid>
                <a:gridCol w="2007847"/>
                <a:gridCol w="2008174"/>
              </a:tblGrid>
              <a:tr h="806013">
                <a:tc>
                  <a:txBody>
                    <a:bodyPr/>
                    <a:lstStyle/>
                    <a:p>
                      <a:pPr algn="ctr"/>
                      <a:r>
                        <a:rPr lang="en-US" sz="22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Section of the Model</a:t>
                      </a:r>
                      <a:endParaRPr lang="en-US" sz="1600" b="1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1646" marR="81646" marT="41476" marB="41476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Source</a:t>
                      </a:r>
                      <a:endParaRPr lang="en-US" sz="1600" b="1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1646" marR="81646" marT="41476" marB="41476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9999CC"/>
                    </a:solidFill>
                  </a:tcPr>
                </a:tc>
              </a:tr>
              <a:tr h="1307975">
                <a:tc>
                  <a:txBody>
                    <a:bodyPr/>
                    <a:lstStyle/>
                    <a:p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EGFR - SOS</a:t>
                      </a:r>
                      <a:endParaRPr lang="en-US" sz="16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1646" marR="81646" marT="41476" marB="41476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(Kholodenko, Demin, Moehren, &amp; Hoek, 1999)</a:t>
                      </a:r>
                    </a:p>
                  </a:txBody>
                  <a:tcPr marL="81646" marR="81646" marT="41476" marB="41476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  <a:tr h="806013">
                <a:tc>
                  <a:txBody>
                    <a:bodyPr/>
                    <a:lstStyle/>
                    <a:p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SOS - RasGTP</a:t>
                      </a:r>
                    </a:p>
                  </a:txBody>
                  <a:tcPr marL="81646" marR="81646" marT="41476" marB="41476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(Das et al., 2009)</a:t>
                      </a:r>
                    </a:p>
                  </a:txBody>
                  <a:tcPr marL="81646" marR="81646" marT="41476" marB="41476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613659">
                <a:tc>
                  <a:txBody>
                    <a:bodyPr/>
                    <a:lstStyle/>
                    <a:p>
                      <a:r>
                        <a:rPr lang="en-US" sz="22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RasGTP - Erk</a:t>
                      </a:r>
                    </a:p>
                  </a:txBody>
                  <a:tcPr marL="81646" marR="81646" marT="41476" marB="41476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(</a:t>
                      </a:r>
                      <a:r>
                        <a:rPr lang="en-US" sz="16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Qiao</a:t>
                      </a: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, </a:t>
                      </a:r>
                      <a:r>
                        <a:rPr lang="en-US" sz="16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Nachbar</a:t>
                      </a: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, </a:t>
                      </a:r>
                      <a:r>
                        <a:rPr lang="en-US" sz="16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Kevrekidis</a:t>
                      </a:r>
                      <a:r>
                        <a:rPr lang="en-US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, &amp; Shvartsman, 2007)⁠</a:t>
                      </a:r>
                    </a:p>
                    <a:p>
                      <a:endParaRPr lang="en-US" sz="16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81646" marR="81646" marT="41476" marB="41476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FF"/>
                    </a:solidFill>
                  </a:tcPr>
                </a:tc>
              </a:tr>
            </a:tbl>
          </a:graphicData>
        </a:graphic>
      </p:graphicFrame>
      <p:sp>
        <p:nvSpPr>
          <p:cNvPr id="44" name="TextShape 4"/>
          <p:cNvSpPr txBox="1"/>
          <p:nvPr/>
        </p:nvSpPr>
        <p:spPr>
          <a:xfrm>
            <a:off x="1938284" y="5847513"/>
            <a:ext cx="3898777" cy="778580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/>
          <a:lstStyle/>
          <a:p>
            <a:r>
              <a:rPr lang="en-US" sz="1633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___________________________</a:t>
            </a:r>
          </a:p>
          <a:p>
            <a:r>
              <a:rPr lang="en-US" sz="1633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*http://www.math.pitt.edu/~bard/xpp/xpp.html</a:t>
            </a:r>
          </a:p>
        </p:txBody>
      </p:sp>
    </p:spTree>
    <p:extLst>
      <p:ext uri="{BB962C8B-B14F-4D97-AF65-F5344CB8AC3E}">
        <p14:creationId xmlns:p14="http://schemas.microsoft.com/office/powerpoint/2010/main" val="99610241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7203" y="37927"/>
            <a:ext cx="5892417" cy="959618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Analysis </a:t>
            </a:r>
            <a:r>
              <a:rPr lang="tr-TR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Feedbacks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699088" y="1027906"/>
            <a:ext cx="5066026" cy="5816165"/>
            <a:chOff x="2990033" y="922834"/>
            <a:chExt cx="5066026" cy="5816165"/>
          </a:xfrm>
        </p:grpSpPr>
        <p:sp>
          <p:nvSpPr>
            <p:cNvPr id="4" name="Rectangle 3"/>
            <p:cNvSpPr/>
            <p:nvPr/>
          </p:nvSpPr>
          <p:spPr>
            <a:xfrm>
              <a:off x="4117352" y="5137219"/>
              <a:ext cx="3932519" cy="160178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" name="Oval 4"/>
            <p:cNvSpPr/>
            <p:nvPr/>
          </p:nvSpPr>
          <p:spPr>
            <a:xfrm>
              <a:off x="5063375" y="5956718"/>
              <a:ext cx="1826645" cy="599522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err="1" smtClean="0"/>
                <a:t>Transcription</a:t>
              </a:r>
              <a:endParaRPr lang="tr-TR" sz="14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7318254" y="5929452"/>
              <a:ext cx="711904" cy="552001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04956" y="6056198"/>
              <a:ext cx="7511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dirty="0" err="1" smtClean="0"/>
                <a:t>Cyclins</a:t>
              </a:r>
              <a:endParaRPr lang="tr-TR" sz="1600" dirty="0"/>
            </a:p>
          </p:txBody>
        </p:sp>
        <p:cxnSp>
          <p:nvCxnSpPr>
            <p:cNvPr id="8" name="Straight Arrow Connector 7"/>
            <p:cNvCxnSpPr>
              <a:stCxn id="5" idx="6"/>
            </p:cNvCxnSpPr>
            <p:nvPr/>
          </p:nvCxnSpPr>
          <p:spPr>
            <a:xfrm>
              <a:off x="6890020" y="6256479"/>
              <a:ext cx="46075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31393" y="922834"/>
              <a:ext cx="3898765" cy="407389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760872" y="995245"/>
              <a:ext cx="651901" cy="417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000" b="1" dirty="0" smtClean="0">
                  <a:solidFill>
                    <a:srgbClr val="FFFF00"/>
                  </a:solidFill>
                </a:rPr>
                <a:t>EGF</a:t>
              </a:r>
              <a:endParaRPr lang="tr-TR" sz="20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5894082" y="1501052"/>
              <a:ext cx="1" cy="27023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/>
            <p:cNvGrpSpPr/>
            <p:nvPr/>
          </p:nvGrpSpPr>
          <p:grpSpPr>
            <a:xfrm>
              <a:off x="4346166" y="1415134"/>
              <a:ext cx="3509260" cy="863899"/>
              <a:chOff x="4166346" y="2560361"/>
              <a:chExt cx="3815382" cy="1019735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6346" y="2656170"/>
                <a:ext cx="2838450" cy="923926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6610" y="2560361"/>
                <a:ext cx="995637" cy="944838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10178" y="2893434"/>
                <a:ext cx="971550" cy="657226"/>
              </a:xfrm>
              <a:prstGeom prst="rect">
                <a:avLst/>
              </a:prstGeom>
            </p:spPr>
          </p:pic>
        </p:grpSp>
        <p:sp>
          <p:nvSpPr>
            <p:cNvPr id="16" name="Oval 15"/>
            <p:cNvSpPr/>
            <p:nvPr/>
          </p:nvSpPr>
          <p:spPr>
            <a:xfrm>
              <a:off x="5549590" y="5241584"/>
              <a:ext cx="843569" cy="48701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smtClean="0"/>
                <a:t>ERK</a:t>
              </a:r>
              <a:endParaRPr lang="tr-TR" sz="1400" dirty="0"/>
            </a:p>
          </p:txBody>
        </p:sp>
        <p:cxnSp>
          <p:nvCxnSpPr>
            <p:cNvPr id="17" name="Straight Arrow Connector 16"/>
            <p:cNvCxnSpPr>
              <a:stCxn id="16" idx="4"/>
              <a:endCxn id="5" idx="0"/>
            </p:cNvCxnSpPr>
            <p:nvPr/>
          </p:nvCxnSpPr>
          <p:spPr>
            <a:xfrm>
              <a:off x="5971375" y="5728594"/>
              <a:ext cx="5323" cy="22812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106673" y="5929452"/>
              <a:ext cx="911034" cy="319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i="1" dirty="0" err="1" smtClean="0">
                  <a:latin typeface="+mj-lt"/>
                </a:rPr>
                <a:t>Nucleus</a:t>
              </a:r>
              <a:endParaRPr lang="tr-TR" sz="1400" i="1" dirty="0">
                <a:latin typeface="+mj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90033" y="3961824"/>
              <a:ext cx="1138929" cy="319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400" i="1" dirty="0" err="1" smtClean="0">
                  <a:latin typeface="+mj-lt"/>
                </a:rPr>
                <a:t>Cytoplasm</a:t>
              </a:r>
              <a:endParaRPr lang="tr-TR" sz="1400" i="1" dirty="0">
                <a:latin typeface="+mj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38209" y="1704196"/>
              <a:ext cx="10791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1600" i="1" dirty="0" err="1" smtClean="0">
                  <a:latin typeface="+mj-lt"/>
                </a:rPr>
                <a:t>Plasma</a:t>
              </a:r>
              <a:r>
                <a:rPr lang="tr-TR" sz="1600" i="1" dirty="0" smtClean="0">
                  <a:latin typeface="+mj-lt"/>
                </a:rPr>
                <a:t> </a:t>
              </a:r>
            </a:p>
            <a:p>
              <a:r>
                <a:rPr lang="tr-TR" sz="1600" i="1" dirty="0" err="1" smtClean="0">
                  <a:latin typeface="+mj-lt"/>
                </a:rPr>
                <a:t>membrane</a:t>
              </a:r>
              <a:endParaRPr lang="tr-TR" sz="1600" i="1" dirty="0">
                <a:latin typeface="+mj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232218" y="3563007"/>
              <a:ext cx="8914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2800" dirty="0" err="1" smtClean="0"/>
                <a:t>mins</a:t>
              </a:r>
              <a:endParaRPr lang="tr-TR" sz="280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117351" y="2213618"/>
              <a:ext cx="3912807" cy="29377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3" name="Oval 22"/>
            <p:cNvSpPr/>
            <p:nvPr/>
          </p:nvSpPr>
          <p:spPr>
            <a:xfrm>
              <a:off x="5619540" y="3536288"/>
              <a:ext cx="711268" cy="36212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/>
                <a:t>R</a:t>
              </a:r>
              <a:r>
                <a:rPr lang="tr-TR" sz="1400" dirty="0" smtClean="0"/>
                <a:t>af</a:t>
              </a:r>
              <a:endParaRPr lang="tr-TR" sz="14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5586037" y="4044614"/>
              <a:ext cx="843928" cy="397382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smtClean="0"/>
                <a:t>MEK</a:t>
              </a:r>
              <a:endParaRPr lang="tr-TR" sz="1400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5591506" y="4576036"/>
              <a:ext cx="851125" cy="487010"/>
            </a:xfrm>
            <a:prstGeom prst="ellipse">
              <a:avLst/>
            </a:prstGeom>
            <a:solidFill>
              <a:srgbClr val="BF01B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smtClean="0"/>
                <a:t>ERK</a:t>
              </a:r>
              <a:endParaRPr lang="tr-TR" sz="1400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5989287" y="3385974"/>
              <a:ext cx="0" cy="1503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6007478" y="3898409"/>
              <a:ext cx="0" cy="1503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6008104" y="4441996"/>
              <a:ext cx="0" cy="1503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5540623" y="2364737"/>
              <a:ext cx="872150" cy="498772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smtClean="0"/>
                <a:t>Grb2-SOS</a:t>
              </a:r>
              <a:endParaRPr lang="tr-TR" sz="1400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5631949" y="3027962"/>
              <a:ext cx="711268" cy="36212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dirty="0" err="1" smtClean="0"/>
                <a:t>Ras</a:t>
              </a:r>
              <a:endParaRPr lang="tr-TR" sz="1400" dirty="0"/>
            </a:p>
          </p:txBody>
        </p:sp>
        <p:cxnSp>
          <p:nvCxnSpPr>
            <p:cNvPr id="31" name="Straight Arrow Connector 30"/>
            <p:cNvCxnSpPr>
              <a:endCxn id="29" idx="0"/>
            </p:cNvCxnSpPr>
            <p:nvPr/>
          </p:nvCxnSpPr>
          <p:spPr>
            <a:xfrm flipH="1">
              <a:off x="5976698" y="2202038"/>
              <a:ext cx="5709" cy="16269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endCxn id="30" idx="0"/>
            </p:cNvCxnSpPr>
            <p:nvPr/>
          </p:nvCxnSpPr>
          <p:spPr>
            <a:xfrm>
              <a:off x="5987584" y="2851934"/>
              <a:ext cx="0" cy="17602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5" idx="7"/>
              <a:endCxn id="25" idx="7"/>
            </p:cNvCxnSpPr>
            <p:nvPr/>
          </p:nvCxnSpPr>
          <p:spPr>
            <a:xfrm>
              <a:off x="6317987" y="4647356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5981754" y="2214422"/>
              <a:ext cx="0" cy="1503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6007478" y="5076221"/>
              <a:ext cx="0" cy="1503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017068" y="1396406"/>
              <a:ext cx="5323" cy="22812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948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657980" y="1566260"/>
            <a:ext cx="1219200" cy="2271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35" y="4236091"/>
            <a:ext cx="4313546" cy="23973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748" y="4236091"/>
            <a:ext cx="4143870" cy="2586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18328" y="5678393"/>
            <a:ext cx="885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rgbClr val="FF0000"/>
                </a:solidFill>
              </a:rPr>
              <a:t>RasGTP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94143" y="4728340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ERK</a:t>
            </a:r>
            <a:endParaRPr lang="tr-TR" dirty="0"/>
          </a:p>
        </p:txBody>
      </p:sp>
      <p:sp>
        <p:nvSpPr>
          <p:cNvPr id="17" name="TextBox 16"/>
          <p:cNvSpPr txBox="1"/>
          <p:nvPr/>
        </p:nvSpPr>
        <p:spPr>
          <a:xfrm>
            <a:off x="527472" y="5097672"/>
            <a:ext cx="545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EGF</a:t>
            </a:r>
            <a:endParaRPr lang="tr-TR" dirty="0"/>
          </a:p>
        </p:txBody>
      </p:sp>
      <p:sp>
        <p:nvSpPr>
          <p:cNvPr id="13" name="TextBox 12"/>
          <p:cNvSpPr txBox="1"/>
          <p:nvPr/>
        </p:nvSpPr>
        <p:spPr>
          <a:xfrm>
            <a:off x="170066" y="2184528"/>
            <a:ext cx="903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RasGTP</a:t>
            </a:r>
            <a:endParaRPr lang="tr-TR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689978" y="2184528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ERK</a:t>
            </a:r>
            <a:endParaRPr lang="tr-TR" b="1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454905"/>
              </p:ext>
            </p:extLst>
          </p:nvPr>
        </p:nvGraphicFramePr>
        <p:xfrm>
          <a:off x="3232150" y="6592888"/>
          <a:ext cx="330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0" name="Equation" r:id="rId5" imgW="330120" imgH="177480" progId="Equation.3">
                  <p:embed/>
                </p:oleObj>
              </mc:Choice>
              <mc:Fallback>
                <p:oleObj name="Equation" r:id="rId5" imgW="3301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2150" y="6592888"/>
                        <a:ext cx="330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449" y="1386854"/>
            <a:ext cx="4167151" cy="2745312"/>
          </a:xfrm>
          <a:prstGeom prst="rect">
            <a:avLst/>
          </a:prstGeom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5783480"/>
              </p:ext>
            </p:extLst>
          </p:nvPr>
        </p:nvGraphicFramePr>
        <p:xfrm>
          <a:off x="3131369" y="3878259"/>
          <a:ext cx="539483" cy="21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1" name="Equation" r:id="rId8" imgW="711000" imgH="279360" progId="Equation.3">
                  <p:embed/>
                </p:oleObj>
              </mc:Choice>
              <mc:Fallback>
                <p:oleObj name="Equation" r:id="rId8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131369" y="3878259"/>
                        <a:ext cx="539483" cy="21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7910" y="1279615"/>
            <a:ext cx="4257675" cy="2733675"/>
          </a:xfrm>
          <a:prstGeom prst="rect">
            <a:avLst/>
          </a:prstGeom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954615"/>
              </p:ext>
            </p:extLst>
          </p:nvPr>
        </p:nvGraphicFramePr>
        <p:xfrm>
          <a:off x="8493251" y="3895772"/>
          <a:ext cx="539483" cy="21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2" name="Equation" r:id="rId11" imgW="711000" imgH="279360" progId="Equation.3">
                  <p:embed/>
                </p:oleObj>
              </mc:Choice>
              <mc:Fallback>
                <p:oleObj name="Equation" r:id="rId11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493251" y="3895772"/>
                        <a:ext cx="539483" cy="21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1520041"/>
              </p:ext>
            </p:extLst>
          </p:nvPr>
        </p:nvGraphicFramePr>
        <p:xfrm>
          <a:off x="8359289" y="6583109"/>
          <a:ext cx="330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3" name="Equation" r:id="rId12" imgW="330120" imgH="177480" progId="Equation.3">
                  <p:embed/>
                </p:oleObj>
              </mc:Choice>
              <mc:Fallback>
                <p:oleObj name="Equation" r:id="rId12" imgW="3301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59289" y="6583109"/>
                        <a:ext cx="330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782782" y="647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dirty="0" smtClean="0">
                <a:solidFill>
                  <a:srgbClr val="FF0000"/>
                </a:solidFill>
              </a:rPr>
              <a:t>		</a:t>
            </a:r>
            <a:r>
              <a:rPr lang="tr-TR" sz="2800" dirty="0" smtClean="0">
                <a:solidFill>
                  <a:srgbClr val="FF0000"/>
                </a:solidFill>
              </a:rPr>
              <a:t>A </a:t>
            </a:r>
            <a:r>
              <a:rPr lang="tr-TR" sz="2800" dirty="0" err="1" smtClean="0">
                <a:solidFill>
                  <a:srgbClr val="FF0000"/>
                </a:solidFill>
              </a:rPr>
              <a:t>Hallmark</a:t>
            </a:r>
            <a:r>
              <a:rPr lang="tr-TR" sz="2800" dirty="0" smtClean="0">
                <a:solidFill>
                  <a:srgbClr val="FF0000"/>
                </a:solidFill>
              </a:rPr>
              <a:t> of Cellular Dynamics: </a:t>
            </a:r>
            <a:br>
              <a:rPr lang="tr-TR" sz="2800" dirty="0" smtClean="0">
                <a:solidFill>
                  <a:srgbClr val="FF0000"/>
                </a:solidFill>
              </a:rPr>
            </a:br>
            <a:r>
              <a:rPr lang="tr-TR" sz="2800" dirty="0" smtClean="0">
                <a:solidFill>
                  <a:srgbClr val="FF0000"/>
                </a:solidFill>
              </a:rPr>
              <a:t>	      </a:t>
            </a:r>
            <a:r>
              <a:rPr lang="tr-TR" sz="2800" i="1" dirty="0" err="1" smtClean="0">
                <a:solidFill>
                  <a:schemeClr val="accent1">
                    <a:lumMod val="75000"/>
                  </a:schemeClr>
                </a:solidFill>
              </a:rPr>
              <a:t>Robust</a:t>
            </a:r>
            <a:r>
              <a:rPr lang="tr-TR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800" i="1" dirty="0" err="1" smtClean="0">
                <a:solidFill>
                  <a:schemeClr val="accent1">
                    <a:lumMod val="75000"/>
                  </a:schemeClr>
                </a:solidFill>
              </a:rPr>
              <a:t>Bistability</a:t>
            </a:r>
            <a:r>
              <a:rPr lang="tr-TR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800" i="1" dirty="0" err="1" smtClean="0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tr-TR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800" i="1" dirty="0" err="1" smtClean="0">
                <a:solidFill>
                  <a:schemeClr val="accent1">
                    <a:lumMod val="75000"/>
                  </a:schemeClr>
                </a:solidFill>
              </a:rPr>
              <a:t>Switching</a:t>
            </a:r>
            <a:r>
              <a:rPr lang="tr-TR" sz="28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  <a:t>Dynamics</a:t>
            </a:r>
            <a:br>
              <a:rPr lang="tr-TR" sz="2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tr-TR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1681125" y="1602779"/>
            <a:ext cx="1034366" cy="0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681124" y="1602779"/>
            <a:ext cx="0" cy="2234613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715491" y="1602779"/>
            <a:ext cx="13854" cy="2234613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02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167" y="1841500"/>
            <a:ext cx="4905375" cy="3228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113" y="1748750"/>
            <a:ext cx="4772025" cy="3124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8" y="96402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FF0000"/>
                </a:solidFill>
              </a:rPr>
              <a:t>			</a:t>
            </a:r>
            <a:r>
              <a:rPr lang="tr-TR" sz="3600" dirty="0" err="1" smtClean="0">
                <a:solidFill>
                  <a:srgbClr val="FF0000"/>
                </a:solidFill>
              </a:rPr>
              <a:t>RasGTP</a:t>
            </a:r>
            <a:r>
              <a:rPr lang="tr-TR" sz="3600" dirty="0" smtClean="0">
                <a:solidFill>
                  <a:srgbClr val="FF0000"/>
                </a:solidFill>
              </a:rPr>
              <a:t> is </a:t>
            </a:r>
            <a:r>
              <a:rPr lang="tr-TR" sz="3600" dirty="0" err="1" smtClean="0">
                <a:solidFill>
                  <a:srgbClr val="FF0000"/>
                </a:solidFill>
              </a:rPr>
              <a:t>Robustly</a:t>
            </a:r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600" dirty="0" err="1" smtClean="0">
                <a:solidFill>
                  <a:srgbClr val="FF0000"/>
                </a:solidFill>
              </a:rPr>
              <a:t>Bistable</a:t>
            </a:r>
            <a:endParaRPr lang="tr-TR" sz="3600" dirty="0">
              <a:solidFill>
                <a:srgbClr val="FF0000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6265920"/>
              </p:ext>
            </p:extLst>
          </p:nvPr>
        </p:nvGraphicFramePr>
        <p:xfrm>
          <a:off x="3475038" y="2643188"/>
          <a:ext cx="16129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" name="Equation" r:id="rId5" imgW="1612800" imgH="406080" progId="Equation.3">
                  <p:embed/>
                </p:oleObj>
              </mc:Choice>
              <mc:Fallback>
                <p:oleObj name="Equation" r:id="rId5" imgW="161280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75038" y="2643188"/>
                        <a:ext cx="16129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895536"/>
              </p:ext>
            </p:extLst>
          </p:nvPr>
        </p:nvGraphicFramePr>
        <p:xfrm>
          <a:off x="9004313" y="3049588"/>
          <a:ext cx="2476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" name="Equation" r:id="rId7" imgW="2476440" imgH="406080" progId="Equation.3">
                  <p:embed/>
                </p:oleObj>
              </mc:Choice>
              <mc:Fallback>
                <p:oleObj name="Equation" r:id="rId7" imgW="247644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04313" y="3049588"/>
                        <a:ext cx="24765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374760"/>
              </p:ext>
            </p:extLst>
          </p:nvPr>
        </p:nvGraphicFramePr>
        <p:xfrm>
          <a:off x="1150938" y="5344977"/>
          <a:ext cx="4648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" name="Equation" r:id="rId9" imgW="4647960" imgH="863280" progId="Equation.3">
                  <p:embed/>
                </p:oleObj>
              </mc:Choice>
              <mc:Fallback>
                <p:oleObj name="Equation" r:id="rId9" imgW="4647960" imgH="863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50938" y="5344977"/>
                        <a:ext cx="46482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955765"/>
              </p:ext>
            </p:extLst>
          </p:nvPr>
        </p:nvGraphicFramePr>
        <p:xfrm>
          <a:off x="6887069" y="5397260"/>
          <a:ext cx="50546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3" name="Equation" r:id="rId11" imgW="5054400" imgH="863280" progId="Equation.3">
                  <p:embed/>
                </p:oleObj>
              </mc:Choice>
              <mc:Fallback>
                <p:oleObj name="Equation" r:id="rId11" imgW="5054400" imgH="863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87069" y="5397260"/>
                        <a:ext cx="50546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362939"/>
              </p:ext>
            </p:extLst>
          </p:nvPr>
        </p:nvGraphicFramePr>
        <p:xfrm>
          <a:off x="2902693" y="4872950"/>
          <a:ext cx="7112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" name="Equation" r:id="rId13" imgW="711000" imgH="279360" progId="Equation.3">
                  <p:embed/>
                </p:oleObj>
              </mc:Choice>
              <mc:Fallback>
                <p:oleObj name="Equation" r:id="rId13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02693" y="4872950"/>
                        <a:ext cx="7112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011886"/>
              </p:ext>
            </p:extLst>
          </p:nvPr>
        </p:nvGraphicFramePr>
        <p:xfrm>
          <a:off x="7938" y="2742747"/>
          <a:ext cx="1143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" name="Equation" r:id="rId15" imgW="1143000" imgH="279360" progId="Equation.3">
                  <p:embed/>
                </p:oleObj>
              </mc:Choice>
              <mc:Fallback>
                <p:oleObj name="Equation" r:id="rId15" imgW="1143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938" y="2742747"/>
                        <a:ext cx="11430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907195"/>
              </p:ext>
            </p:extLst>
          </p:nvPr>
        </p:nvGraphicFramePr>
        <p:xfrm>
          <a:off x="9538855" y="4872950"/>
          <a:ext cx="7112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" name="Equation" r:id="rId17" imgW="711000" imgH="279360" progId="Equation.3">
                  <p:embed/>
                </p:oleObj>
              </mc:Choice>
              <mc:Fallback>
                <p:oleObj name="Equation" r:id="rId17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538855" y="4872950"/>
                        <a:ext cx="7112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005373"/>
              </p:ext>
            </p:extLst>
          </p:nvPr>
        </p:nvGraphicFramePr>
        <p:xfrm>
          <a:off x="6120714" y="2846388"/>
          <a:ext cx="11430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" name="Equation" r:id="rId18" imgW="1143000" imgH="279360" progId="Equation.3">
                  <p:embed/>
                </p:oleObj>
              </mc:Choice>
              <mc:Fallback>
                <p:oleObj name="Equation" r:id="rId18" imgW="1143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120714" y="2846388"/>
                        <a:ext cx="11430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494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299" y="1133718"/>
            <a:ext cx="7856807" cy="50721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4858" y="12675"/>
            <a:ext cx="10515600" cy="718232"/>
          </a:xfrm>
        </p:spPr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FF0000"/>
                </a:solidFill>
              </a:rPr>
              <a:t>ERK is </a:t>
            </a:r>
            <a:r>
              <a:rPr lang="tr-TR" sz="3200" dirty="0" err="1">
                <a:solidFill>
                  <a:srgbClr val="FF0000"/>
                </a:solidFill>
              </a:rPr>
              <a:t>R</a:t>
            </a:r>
            <a:r>
              <a:rPr lang="tr-TR" sz="3200" dirty="0" err="1" smtClean="0">
                <a:solidFill>
                  <a:srgbClr val="FF0000"/>
                </a:solidFill>
              </a:rPr>
              <a:t>obustly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  <a:r>
              <a:rPr lang="tr-TR" sz="3200" dirty="0" err="1">
                <a:solidFill>
                  <a:srgbClr val="FF0000"/>
                </a:solidFill>
              </a:rPr>
              <a:t>B</a:t>
            </a:r>
            <a:r>
              <a:rPr lang="tr-TR" sz="3200" dirty="0" err="1" smtClean="0">
                <a:solidFill>
                  <a:srgbClr val="FF0000"/>
                </a:solidFill>
              </a:rPr>
              <a:t>istable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  <a:endParaRPr lang="tr-TR" sz="3200" dirty="0">
              <a:solidFill>
                <a:srgbClr val="FF0000"/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62800"/>
              </p:ext>
            </p:extLst>
          </p:nvPr>
        </p:nvGraphicFramePr>
        <p:xfrm>
          <a:off x="8314531" y="5805954"/>
          <a:ext cx="605632" cy="237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9" name="Equation" r:id="rId4" imgW="711000" imgH="279360" progId="Equation.3">
                  <p:embed/>
                </p:oleObj>
              </mc:Choice>
              <mc:Fallback>
                <p:oleObj name="Equation" r:id="rId4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14531" y="5805954"/>
                        <a:ext cx="605632" cy="237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633144"/>
              </p:ext>
            </p:extLst>
          </p:nvPr>
        </p:nvGraphicFramePr>
        <p:xfrm>
          <a:off x="4161243" y="2849789"/>
          <a:ext cx="723901" cy="275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0" name="Equation" r:id="rId6" imgW="533160" imgH="203040" progId="Equation.3">
                  <p:embed/>
                </p:oleObj>
              </mc:Choice>
              <mc:Fallback>
                <p:oleObj name="Equation" r:id="rId6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61243" y="2849789"/>
                        <a:ext cx="723901" cy="2757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541364"/>
              </p:ext>
            </p:extLst>
          </p:nvPr>
        </p:nvGraphicFramePr>
        <p:xfrm>
          <a:off x="6808447" y="4140600"/>
          <a:ext cx="49450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1" name="Equation" r:id="rId8" imgW="2387520" imgH="215640" progId="Equation.3">
                  <p:embed/>
                </p:oleObj>
              </mc:Choice>
              <mc:Fallback>
                <p:oleObj name="Equation" r:id="rId8" imgW="23875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08447" y="4140600"/>
                        <a:ext cx="4945062" cy="447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6007100" y="3243263"/>
          <a:ext cx="1778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2" name="Equation" r:id="rId10" imgW="177480" imgH="368280" progId="Equation.3">
                  <p:embed/>
                </p:oleObj>
              </mc:Choice>
              <mc:Fallback>
                <p:oleObj name="Equation" r:id="rId10" imgW="177480" imgH="368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07100" y="3243263"/>
                        <a:ext cx="177800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2985" y="2222508"/>
            <a:ext cx="3978258" cy="1989129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212138"/>
              </p:ext>
            </p:extLst>
          </p:nvPr>
        </p:nvGraphicFramePr>
        <p:xfrm>
          <a:off x="6592888" y="1544638"/>
          <a:ext cx="46545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3" name="Equation" r:id="rId13" imgW="2247840" imgH="215640" progId="Equation.3">
                  <p:embed/>
                </p:oleObj>
              </mc:Choice>
              <mc:Fallback>
                <p:oleObj name="Equation" r:id="rId13" imgW="22478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92888" y="1544638"/>
                        <a:ext cx="4654550" cy="447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1792861"/>
              </p:ext>
            </p:extLst>
          </p:nvPr>
        </p:nvGraphicFramePr>
        <p:xfrm>
          <a:off x="627070" y="3406252"/>
          <a:ext cx="1182688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4" name="Equation" r:id="rId15" imgW="571320" imgH="126720" progId="Equation.3">
                  <p:embed/>
                </p:oleObj>
              </mc:Choice>
              <mc:Fallback>
                <p:oleObj name="Equation" r:id="rId15" imgW="571320" imgH="126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27070" y="3406252"/>
                        <a:ext cx="1182688" cy="2635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V="1">
            <a:off x="1809758" y="3268029"/>
            <a:ext cx="0" cy="3353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809758" y="3372618"/>
            <a:ext cx="1136423" cy="21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920094" y="3242472"/>
            <a:ext cx="0" cy="163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519640"/>
              </p:ext>
            </p:extLst>
          </p:nvPr>
        </p:nvGraphicFramePr>
        <p:xfrm>
          <a:off x="7348538" y="2987675"/>
          <a:ext cx="3865562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5" name="Equation" r:id="rId17" imgW="1866600" imgH="152280" progId="Equation.3">
                  <p:embed/>
                </p:oleObj>
              </mc:Choice>
              <mc:Fallback>
                <p:oleObj name="Equation" r:id="rId17" imgW="1866600" imgH="152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348538" y="2987675"/>
                        <a:ext cx="3865562" cy="3159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450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0372" y="448881"/>
            <a:ext cx="11461628" cy="1325563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2.	</a:t>
            </a:r>
            <a:r>
              <a:rPr lang="tr-TR" dirty="0" err="1" smtClean="0">
                <a:solidFill>
                  <a:srgbClr val="FF0000"/>
                </a:solidFill>
              </a:rPr>
              <a:t>Effect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rgbClr val="FF0000"/>
                </a:solidFill>
              </a:rPr>
              <a:t>of </a:t>
            </a:r>
            <a:r>
              <a:rPr lang="tr-TR" dirty="0" err="1">
                <a:solidFill>
                  <a:srgbClr val="FF0000"/>
                </a:solidFill>
              </a:rPr>
              <a:t>Negative</a:t>
            </a:r>
            <a:r>
              <a:rPr lang="tr-TR" dirty="0">
                <a:solidFill>
                  <a:srgbClr val="FF0000"/>
                </a:solidFill>
              </a:rPr>
              <a:t> Feedback </a:t>
            </a:r>
            <a:r>
              <a:rPr lang="tr-TR" i="1" dirty="0">
                <a:solidFill>
                  <a:srgbClr val="FF0000"/>
                </a:solidFill>
              </a:rPr>
              <a:t>FB(ERK,Shc-GrB2-SOS)</a:t>
            </a:r>
            <a:br>
              <a:rPr lang="tr-TR" i="1" dirty="0">
                <a:solidFill>
                  <a:srgbClr val="FF0000"/>
                </a:solidFill>
              </a:rPr>
            </a:br>
            <a:r>
              <a:rPr lang="tr-TR" i="1" dirty="0" smtClean="0">
                <a:solidFill>
                  <a:srgbClr val="FF0000"/>
                </a:solidFill>
              </a:rPr>
              <a:t>                                    </a:t>
            </a:r>
            <a:br>
              <a:rPr lang="tr-TR" i="1" dirty="0" smtClean="0">
                <a:solidFill>
                  <a:srgbClr val="FF0000"/>
                </a:solidFill>
              </a:rPr>
            </a:br>
            <a:r>
              <a:rPr lang="tr-TR" i="1" dirty="0">
                <a:solidFill>
                  <a:srgbClr val="FF0000"/>
                </a:solidFill>
              </a:rPr>
              <a:t>	</a:t>
            </a:r>
            <a:r>
              <a:rPr lang="tr-TR" i="1" dirty="0" smtClean="0">
                <a:solidFill>
                  <a:srgbClr val="FF0000"/>
                </a:solidFill>
              </a:rPr>
              <a:t>	</a:t>
            </a:r>
            <a:r>
              <a:rPr lang="tr-TR" i="1" dirty="0">
                <a:solidFill>
                  <a:srgbClr val="FF0000"/>
                </a:solidFill>
              </a:rPr>
              <a:t> </a:t>
            </a:r>
            <a:r>
              <a:rPr lang="tr-TR" i="1" dirty="0" smtClean="0">
                <a:solidFill>
                  <a:srgbClr val="FF0000"/>
                </a:solidFill>
              </a:rPr>
              <a:t>    </a:t>
            </a:r>
            <a:r>
              <a:rPr lang="tr-TR" i="1" dirty="0" err="1" smtClean="0">
                <a:solidFill>
                  <a:schemeClr val="accent5">
                    <a:lumMod val="75000"/>
                  </a:schemeClr>
                </a:solidFill>
              </a:rPr>
              <a:t>Regime</a:t>
            </a:r>
            <a:r>
              <a:rPr lang="tr-TR" i="1" dirty="0" smtClean="0">
                <a:solidFill>
                  <a:schemeClr val="accent5">
                    <a:lumMod val="75000"/>
                  </a:schemeClr>
                </a:solidFill>
              </a:rPr>
              <a:t> 1: High </a:t>
            </a:r>
            <a:r>
              <a:rPr lang="tr-TR" i="1" dirty="0" err="1" smtClean="0">
                <a:solidFill>
                  <a:schemeClr val="accent5">
                    <a:lumMod val="75000"/>
                  </a:schemeClr>
                </a:solidFill>
              </a:rPr>
              <a:t>Phosphatase</a:t>
            </a:r>
            <a:r>
              <a:rPr lang="tr-TR" i="1" dirty="0" smtClean="0">
                <a:solidFill>
                  <a:schemeClr val="accent5">
                    <a:lumMod val="75000"/>
                  </a:schemeClr>
                </a:solidFill>
              </a:rPr>
              <a:t> MAPKKP’</a:t>
            </a:r>
            <a:endParaRPr lang="tr-TR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14085" y="1534338"/>
            <a:ext cx="1712611" cy="4743548"/>
            <a:chOff x="6206836" y="1498331"/>
            <a:chExt cx="1460282" cy="398463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68097" y="1498331"/>
              <a:ext cx="1199021" cy="1499644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7030563" y="2772909"/>
              <a:ext cx="0" cy="4003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>
              <a:off x="6750464" y="4185492"/>
              <a:ext cx="535429" cy="30773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/>
                <a:t>R</a:t>
              </a:r>
              <a:r>
                <a:rPr lang="tr-TR" sz="1050" dirty="0" smtClean="0"/>
                <a:t>af</a:t>
              </a:r>
              <a:endParaRPr lang="tr-TR" sz="1050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6725243" y="4617478"/>
              <a:ext cx="635293" cy="337704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 smtClean="0"/>
                <a:t>MEK</a:t>
              </a:r>
              <a:endParaRPr lang="tr-TR" sz="1050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6729360" y="5069093"/>
              <a:ext cx="640710" cy="41387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 smtClean="0"/>
                <a:t>ERK</a:t>
              </a:r>
              <a:endParaRPr lang="tr-TR" sz="1050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7028802" y="4057751"/>
              <a:ext cx="0" cy="1277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7042496" y="4493230"/>
              <a:ext cx="0" cy="1277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7042967" y="4955183"/>
              <a:ext cx="0" cy="1277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6691056" y="3189881"/>
              <a:ext cx="656538" cy="42386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 smtClean="0"/>
                <a:t>Grb2-SOS</a:t>
              </a:r>
              <a:endParaRPr lang="tr-TR" sz="10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6759804" y="3753505"/>
              <a:ext cx="535429" cy="307738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050" dirty="0" err="1" smtClean="0"/>
                <a:t>Ras</a:t>
              </a:r>
              <a:endParaRPr lang="tr-TR" sz="1050" dirty="0"/>
            </a:p>
          </p:txBody>
        </p:sp>
        <p:cxnSp>
          <p:nvCxnSpPr>
            <p:cNvPr id="15" name="Straight Arrow Connector 14"/>
            <p:cNvCxnSpPr>
              <a:endCxn id="14" idx="0"/>
            </p:cNvCxnSpPr>
            <p:nvPr/>
          </p:nvCxnSpPr>
          <p:spPr>
            <a:xfrm>
              <a:off x="7027520" y="3603912"/>
              <a:ext cx="0" cy="1495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9" idx="7"/>
              <a:endCxn id="9" idx="7"/>
            </p:cNvCxnSpPr>
            <p:nvPr/>
          </p:nvCxnSpPr>
          <p:spPr>
            <a:xfrm>
              <a:off x="7276241" y="5129702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7023131" y="3062140"/>
              <a:ext cx="0" cy="12774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9" idx="2"/>
            </p:cNvCxnSpPr>
            <p:nvPr/>
          </p:nvCxnSpPr>
          <p:spPr>
            <a:xfrm flipH="1">
              <a:off x="6206836" y="5276029"/>
              <a:ext cx="522524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206836" y="3401815"/>
              <a:ext cx="0" cy="1864428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6206836" y="3401815"/>
              <a:ext cx="360219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567055" y="3248718"/>
              <a:ext cx="0" cy="30619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/>
          <p:cNvSpPr/>
          <p:nvPr/>
        </p:nvSpPr>
        <p:spPr>
          <a:xfrm>
            <a:off x="3930839" y="5448568"/>
            <a:ext cx="1051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Negative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feedback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can 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modify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MAPK </a:t>
            </a:r>
            <a:r>
              <a:rPr lang="tr-TR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pathway</a:t>
            </a:r>
            <a:r>
              <a:rPr lang="tr-TR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dynamics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switch-like</a:t>
            </a:r>
            <a:r>
              <a:rPr lang="tr-TR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tr-TR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graded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monotonic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response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No </a:t>
            </a:r>
            <a:r>
              <a:rPr lang="tr-TR" sz="2000" dirty="0" err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periodic</a:t>
            </a:r>
            <a:r>
              <a:rPr lang="tr-TR" sz="20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orbits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tr-TR" sz="2000" dirty="0" err="1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oscillations</a:t>
            </a:r>
            <a:r>
              <a:rPr lang="tr-TR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tr-TR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009" y="2426971"/>
            <a:ext cx="4135793" cy="2772861"/>
          </a:xfrm>
          <a:prstGeom prst="rect">
            <a:avLst/>
          </a:prstGeom>
        </p:spPr>
      </p:pic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76348"/>
              </p:ext>
            </p:extLst>
          </p:nvPr>
        </p:nvGraphicFramePr>
        <p:xfrm>
          <a:off x="4249398" y="2307744"/>
          <a:ext cx="805515" cy="459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5" name="Equation" r:id="rId5" imgW="711000" imgH="406080" progId="Equation.3">
                  <p:embed/>
                </p:oleObj>
              </mc:Choice>
              <mc:Fallback>
                <p:oleObj name="Equation" r:id="rId5" imgW="71100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49398" y="2307744"/>
                        <a:ext cx="805515" cy="4592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786688"/>
              </p:ext>
            </p:extLst>
          </p:nvPr>
        </p:nvGraphicFramePr>
        <p:xfrm>
          <a:off x="5406253" y="2981120"/>
          <a:ext cx="11938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6" name="Equation" r:id="rId7" imgW="927000" imgH="406080" progId="Equation.3">
                  <p:embed/>
                </p:oleObj>
              </mc:Choice>
              <mc:Fallback>
                <p:oleObj name="Equation" r:id="rId7" imgW="92700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06253" y="2981120"/>
                        <a:ext cx="1193800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0597103"/>
              </p:ext>
            </p:extLst>
          </p:nvPr>
        </p:nvGraphicFramePr>
        <p:xfrm>
          <a:off x="6060303" y="3868579"/>
          <a:ext cx="10795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7" name="Equation" r:id="rId9" imgW="838080" imgH="406080" progId="Equation.3">
                  <p:embed/>
                </p:oleObj>
              </mc:Choice>
              <mc:Fallback>
                <p:oleObj name="Equation" r:id="rId9" imgW="83808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60303" y="3868579"/>
                        <a:ext cx="1079500" cy="52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62780" y="2371894"/>
            <a:ext cx="4200525" cy="2752725"/>
          </a:xfrm>
          <a:prstGeom prst="rect">
            <a:avLst/>
          </a:prstGeom>
        </p:spPr>
      </p:pic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625451"/>
              </p:ext>
            </p:extLst>
          </p:nvPr>
        </p:nvGraphicFramePr>
        <p:xfrm>
          <a:off x="6223000" y="1957388"/>
          <a:ext cx="25431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8" name="Equation" r:id="rId12" imgW="1587240" imgH="253800" progId="Equation.3">
                  <p:embed/>
                </p:oleObj>
              </mc:Choice>
              <mc:Fallback>
                <p:oleObj name="Equation" r:id="rId12" imgW="158724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23000" y="1957388"/>
                        <a:ext cx="2543175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678097"/>
              </p:ext>
            </p:extLst>
          </p:nvPr>
        </p:nvGraphicFramePr>
        <p:xfrm>
          <a:off x="5685356" y="5045906"/>
          <a:ext cx="605632" cy="237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29" name="Equation" r:id="rId14" imgW="711000" imgH="279360" progId="Equation.3">
                  <p:embed/>
                </p:oleObj>
              </mc:Choice>
              <mc:Fallback>
                <p:oleObj name="Equation" r:id="rId14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685356" y="5045906"/>
                        <a:ext cx="605632" cy="237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373658"/>
              </p:ext>
            </p:extLst>
          </p:nvPr>
        </p:nvGraphicFramePr>
        <p:xfrm>
          <a:off x="9660226" y="5140103"/>
          <a:ext cx="605632" cy="237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30" name="Equation" r:id="rId16" imgW="711000" imgH="279360" progId="Equation.3">
                  <p:embed/>
                </p:oleObj>
              </mc:Choice>
              <mc:Fallback>
                <p:oleObj name="Equation" r:id="rId16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660226" y="5140103"/>
                        <a:ext cx="605632" cy="237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7222929" y="3414193"/>
            <a:ext cx="903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RasGTP</a:t>
            </a:r>
            <a:endParaRPr lang="tr-TR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816150" y="3444069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ERK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7574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163" y="-119702"/>
            <a:ext cx="10515600" cy="1325563"/>
          </a:xfrm>
        </p:spPr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Steady-state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and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Dynamic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Sensitivities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17222" y="1316186"/>
            <a:ext cx="4903178" cy="2639412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970478"/>
              </p:ext>
            </p:extLst>
          </p:nvPr>
        </p:nvGraphicFramePr>
        <p:xfrm>
          <a:off x="9261805" y="3163829"/>
          <a:ext cx="1295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" name="Equation" r:id="rId4" imgW="1295280" imgH="406080" progId="Equation.3">
                  <p:embed/>
                </p:oleObj>
              </mc:Choice>
              <mc:Fallback>
                <p:oleObj name="Equation" r:id="rId4" imgW="129528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61805" y="3163829"/>
                        <a:ext cx="12954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369706"/>
              </p:ext>
            </p:extLst>
          </p:nvPr>
        </p:nvGraphicFramePr>
        <p:xfrm>
          <a:off x="8949480" y="1790555"/>
          <a:ext cx="1130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" name="Equation" r:id="rId6" imgW="1130040" imgH="406080" progId="Equation.3">
                  <p:embed/>
                </p:oleObj>
              </mc:Choice>
              <mc:Fallback>
                <p:oleObj name="Equation" r:id="rId6" imgW="113004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49480" y="1790555"/>
                        <a:ext cx="11303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277" y="1316186"/>
            <a:ext cx="4549590" cy="251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7222" y="4079778"/>
            <a:ext cx="5084154" cy="26950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018" y="3949869"/>
            <a:ext cx="4449848" cy="2492654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80138"/>
              </p:ext>
            </p:extLst>
          </p:nvPr>
        </p:nvGraphicFramePr>
        <p:xfrm>
          <a:off x="9212716" y="4575747"/>
          <a:ext cx="11303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" name="Equation" r:id="rId11" imgW="1130040" imgH="406080" progId="Equation.3">
                  <p:embed/>
                </p:oleObj>
              </mc:Choice>
              <mc:Fallback>
                <p:oleObj name="Equation" r:id="rId11" imgW="113004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212716" y="4575747"/>
                        <a:ext cx="11303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816544"/>
              </p:ext>
            </p:extLst>
          </p:nvPr>
        </p:nvGraphicFramePr>
        <p:xfrm>
          <a:off x="9261805" y="5567136"/>
          <a:ext cx="1295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" name="Equation" r:id="rId13" imgW="1295280" imgH="406080" progId="Equation.3">
                  <p:embed/>
                </p:oleObj>
              </mc:Choice>
              <mc:Fallback>
                <p:oleObj name="Equation" r:id="rId13" imgW="129528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261805" y="5567136"/>
                        <a:ext cx="12954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105965"/>
              </p:ext>
            </p:extLst>
          </p:nvPr>
        </p:nvGraphicFramePr>
        <p:xfrm>
          <a:off x="122093" y="4698913"/>
          <a:ext cx="54292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8" name="Equation" r:id="rId15" imgW="545760" imgH="228600" progId="Equation.3">
                  <p:embed/>
                </p:oleObj>
              </mc:Choice>
              <mc:Fallback>
                <p:oleObj name="Equation" r:id="rId15" imgW="5457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2093" y="4698913"/>
                        <a:ext cx="542925" cy="22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778424"/>
              </p:ext>
            </p:extLst>
          </p:nvPr>
        </p:nvGraphicFramePr>
        <p:xfrm>
          <a:off x="149802" y="2410467"/>
          <a:ext cx="542925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9" name="Equation" r:id="rId17" imgW="545760" imgH="228600" progId="Equation.3">
                  <p:embed/>
                </p:oleObj>
              </mc:Choice>
              <mc:Fallback>
                <p:oleObj name="Equation" r:id="rId17" imgW="5457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49802" y="2410467"/>
                        <a:ext cx="542925" cy="22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818831"/>
              </p:ext>
            </p:extLst>
          </p:nvPr>
        </p:nvGraphicFramePr>
        <p:xfrm>
          <a:off x="5492750" y="2309813"/>
          <a:ext cx="5302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0" name="Equation" r:id="rId18" imgW="533160" imgH="203040" progId="Equation.3">
                  <p:embed/>
                </p:oleObj>
              </mc:Choice>
              <mc:Fallback>
                <p:oleObj name="Equation" r:id="rId18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492750" y="2309813"/>
                        <a:ext cx="53022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070931"/>
              </p:ext>
            </p:extLst>
          </p:nvPr>
        </p:nvGraphicFramePr>
        <p:xfrm>
          <a:off x="5475143" y="4761333"/>
          <a:ext cx="5302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1" name="Equation" r:id="rId20" imgW="533160" imgH="203040" progId="Equation.3">
                  <p:embed/>
                </p:oleObj>
              </mc:Choice>
              <mc:Fallback>
                <p:oleObj name="Equation" r:id="rId20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475143" y="4761333"/>
                        <a:ext cx="530225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594907"/>
              </p:ext>
            </p:extLst>
          </p:nvPr>
        </p:nvGraphicFramePr>
        <p:xfrm>
          <a:off x="8368811" y="3882220"/>
          <a:ext cx="330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2" name="Equation" r:id="rId21" imgW="330120" imgH="177480" progId="Equation.3">
                  <p:embed/>
                </p:oleObj>
              </mc:Choice>
              <mc:Fallback>
                <p:oleObj name="Equation" r:id="rId21" imgW="3301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368811" y="3882220"/>
                        <a:ext cx="330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638531"/>
              </p:ext>
            </p:extLst>
          </p:nvPr>
        </p:nvGraphicFramePr>
        <p:xfrm>
          <a:off x="8949480" y="6421356"/>
          <a:ext cx="330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3" name="Equation" r:id="rId23" imgW="330120" imgH="177480" progId="Equation.3">
                  <p:embed/>
                </p:oleObj>
              </mc:Choice>
              <mc:Fallback>
                <p:oleObj name="Equation" r:id="rId23" imgW="3301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949480" y="6421356"/>
                        <a:ext cx="330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2692924"/>
              </p:ext>
            </p:extLst>
          </p:nvPr>
        </p:nvGraphicFramePr>
        <p:xfrm>
          <a:off x="2314375" y="6208534"/>
          <a:ext cx="330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4" name="Equation" r:id="rId24" imgW="330120" imgH="177480" progId="Equation.3">
                  <p:embed/>
                </p:oleObj>
              </mc:Choice>
              <mc:Fallback>
                <p:oleObj name="Equation" r:id="rId24" imgW="3301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314375" y="6208534"/>
                        <a:ext cx="330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557880"/>
              </p:ext>
            </p:extLst>
          </p:nvPr>
        </p:nvGraphicFramePr>
        <p:xfrm>
          <a:off x="2644575" y="3652386"/>
          <a:ext cx="330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5" name="Equation" r:id="rId25" imgW="330120" imgH="177480" progId="Equation.3">
                  <p:embed/>
                </p:oleObj>
              </mc:Choice>
              <mc:Fallback>
                <p:oleObj name="Equation" r:id="rId25" imgW="3301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644575" y="3652386"/>
                        <a:ext cx="330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505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673" y="365125"/>
            <a:ext cx="11970327" cy="1325563"/>
          </a:xfrm>
        </p:spPr>
        <p:txBody>
          <a:bodyPr/>
          <a:lstStyle/>
          <a:p>
            <a:r>
              <a:rPr lang="tr-TR" dirty="0" smtClean="0"/>
              <a:t>	</a:t>
            </a:r>
            <a:r>
              <a:rPr lang="tr-TR" sz="3600" dirty="0" err="1" smtClean="0">
                <a:solidFill>
                  <a:srgbClr val="FF0000"/>
                </a:solidFill>
              </a:rPr>
              <a:t>Negative</a:t>
            </a:r>
            <a:r>
              <a:rPr lang="tr-TR" sz="3600" dirty="0" smtClean="0">
                <a:solidFill>
                  <a:srgbClr val="FF0000"/>
                </a:solidFill>
              </a:rPr>
              <a:t> Feedback </a:t>
            </a:r>
            <a:r>
              <a:rPr lang="tr-TR" sz="3600" dirty="0" err="1" smtClean="0">
                <a:solidFill>
                  <a:srgbClr val="FF0000"/>
                </a:solidFill>
              </a:rPr>
              <a:t>Reduces</a:t>
            </a:r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600" dirty="0" err="1" smtClean="0">
                <a:solidFill>
                  <a:srgbClr val="FF0000"/>
                </a:solidFill>
              </a:rPr>
              <a:t>Sensitivity</a:t>
            </a:r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600" dirty="0" err="1" smtClean="0">
                <a:solidFill>
                  <a:srgbClr val="FF0000"/>
                </a:solidFill>
              </a:rPr>
              <a:t>to</a:t>
            </a:r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600" dirty="0" err="1" smtClean="0">
                <a:solidFill>
                  <a:srgbClr val="FF0000"/>
                </a:solidFill>
              </a:rPr>
              <a:t>Disturbances</a:t>
            </a:r>
            <a:endParaRPr lang="tr-TR" sz="3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8436" y="1345688"/>
            <a:ext cx="7146052" cy="46269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836197"/>
              </p:ext>
            </p:extLst>
          </p:nvPr>
        </p:nvGraphicFramePr>
        <p:xfrm>
          <a:off x="5143728" y="5820229"/>
          <a:ext cx="18303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8" name="Equation" r:id="rId4" imgW="1143000" imgH="190440" progId="Equation.3">
                  <p:embed/>
                </p:oleObj>
              </mc:Choice>
              <mc:Fallback>
                <p:oleObj name="Equation" r:id="rId4" imgW="114300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43728" y="5820229"/>
                        <a:ext cx="1830387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378950"/>
              </p:ext>
            </p:extLst>
          </p:nvPr>
        </p:nvGraphicFramePr>
        <p:xfrm>
          <a:off x="1330497" y="2890385"/>
          <a:ext cx="1071870" cy="404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9" name="Equation" r:id="rId6" imgW="533160" imgH="203040" progId="Equation.3">
                  <p:embed/>
                </p:oleObj>
              </mc:Choice>
              <mc:Fallback>
                <p:oleObj name="Equation" r:id="rId6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30497" y="2890385"/>
                        <a:ext cx="1071870" cy="4043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800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1708" y="1285875"/>
            <a:ext cx="7689273" cy="498055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7363" y="37523"/>
            <a:ext cx="10515600" cy="1325563"/>
          </a:xfrm>
        </p:spPr>
        <p:txBody>
          <a:bodyPr>
            <a:normAutofit/>
          </a:bodyPr>
          <a:lstStyle/>
          <a:p>
            <a:r>
              <a:rPr lang="tr-TR" sz="4000" i="1" dirty="0" err="1" smtClean="0">
                <a:solidFill>
                  <a:schemeClr val="accent1">
                    <a:lumMod val="75000"/>
                  </a:schemeClr>
                </a:solidFill>
              </a:rPr>
              <a:t>Regime</a:t>
            </a:r>
            <a:r>
              <a:rPr lang="tr-TR" sz="4000" i="1" dirty="0" smtClean="0">
                <a:solidFill>
                  <a:schemeClr val="accent1">
                    <a:lumMod val="75000"/>
                  </a:schemeClr>
                </a:solidFill>
              </a:rPr>
              <a:t> 2: </a:t>
            </a:r>
            <a:r>
              <a:rPr lang="tr-TR" sz="4000" i="1" dirty="0" err="1" smtClean="0">
                <a:solidFill>
                  <a:schemeClr val="accent1">
                    <a:lumMod val="75000"/>
                  </a:schemeClr>
                </a:solidFill>
              </a:rPr>
              <a:t>Low</a:t>
            </a:r>
            <a:r>
              <a:rPr lang="tr-TR" sz="40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4000" i="1" dirty="0" err="1" smtClean="0">
                <a:solidFill>
                  <a:schemeClr val="accent1">
                    <a:lumMod val="75000"/>
                  </a:schemeClr>
                </a:solidFill>
              </a:rPr>
              <a:t>Phosphatase</a:t>
            </a:r>
            <a:r>
              <a:rPr lang="tr-TR" sz="4000" i="1" dirty="0" smtClean="0">
                <a:solidFill>
                  <a:schemeClr val="accent1">
                    <a:lumMod val="75000"/>
                  </a:schemeClr>
                </a:solidFill>
              </a:rPr>
              <a:t> MAPKKP’ </a:t>
            </a:r>
            <a:r>
              <a:rPr lang="tr-TR" sz="2800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tr-TR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303173"/>
              </p:ext>
            </p:extLst>
          </p:nvPr>
        </p:nvGraphicFramePr>
        <p:xfrm>
          <a:off x="4283074" y="886341"/>
          <a:ext cx="29273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1" name="Equation" r:id="rId4" imgW="1828800" imgH="253800" progId="Equation.3">
                  <p:embed/>
                </p:oleObj>
              </mc:Choice>
              <mc:Fallback>
                <p:oleObj name="Equation" r:id="rId4" imgW="18288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83074" y="886341"/>
                        <a:ext cx="292735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215029" y="6204295"/>
            <a:ext cx="7540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i="1" dirty="0" err="1">
                <a:solidFill>
                  <a:schemeClr val="accent1">
                    <a:lumMod val="75000"/>
                  </a:schemeClr>
                </a:solidFill>
              </a:rPr>
              <a:t>Negative</a:t>
            </a:r>
            <a:r>
              <a:rPr lang="tr-TR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i="1" dirty="0" err="1">
                <a:solidFill>
                  <a:schemeClr val="accent1">
                    <a:lumMod val="75000"/>
                  </a:schemeClr>
                </a:solidFill>
              </a:rPr>
              <a:t>fb</a:t>
            </a:r>
            <a:r>
              <a:rPr lang="tr-TR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i="1" dirty="0" err="1">
                <a:solidFill>
                  <a:schemeClr val="accent1">
                    <a:lumMod val="75000"/>
                  </a:schemeClr>
                </a:solidFill>
              </a:rPr>
              <a:t>introduces</a:t>
            </a:r>
            <a:r>
              <a:rPr lang="tr-TR" sz="2400" i="1" dirty="0">
                <a:solidFill>
                  <a:schemeClr val="accent1">
                    <a:lumMod val="75000"/>
                  </a:schemeClr>
                </a:solidFill>
              </a:rPr>
              <a:t> 2 </a:t>
            </a:r>
            <a:r>
              <a:rPr lang="tr-TR" sz="2400" i="1" dirty="0" err="1">
                <a:solidFill>
                  <a:schemeClr val="accent1">
                    <a:lumMod val="75000"/>
                  </a:schemeClr>
                </a:solidFill>
              </a:rPr>
              <a:t>Hopf</a:t>
            </a:r>
            <a:r>
              <a:rPr lang="tr-TR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i="1" dirty="0" err="1">
                <a:solidFill>
                  <a:schemeClr val="accent1">
                    <a:lumMod val="75000"/>
                  </a:schemeClr>
                </a:solidFill>
              </a:rPr>
              <a:t>Bifurcations</a:t>
            </a:r>
            <a:r>
              <a:rPr lang="tr-TR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i="1" dirty="0" err="1">
                <a:solidFill>
                  <a:schemeClr val="accent1">
                    <a:lumMod val="75000"/>
                  </a:schemeClr>
                </a:solidFill>
              </a:rPr>
              <a:t>and</a:t>
            </a:r>
            <a:r>
              <a:rPr lang="tr-TR" sz="24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2400" i="1" dirty="0" err="1">
                <a:solidFill>
                  <a:schemeClr val="accent1">
                    <a:lumMod val="75000"/>
                  </a:schemeClr>
                </a:solidFill>
              </a:rPr>
              <a:t>oscillations</a:t>
            </a:r>
            <a:r>
              <a:rPr lang="tr-TR" sz="2400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tr-TR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269673" y="2278042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HB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47903" y="5478442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HB</a:t>
            </a:r>
            <a:endParaRPr lang="tr-TR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217748"/>
              </p:ext>
            </p:extLst>
          </p:nvPr>
        </p:nvGraphicFramePr>
        <p:xfrm>
          <a:off x="3089275" y="2974975"/>
          <a:ext cx="1270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92" name="Equation" r:id="rId6" imgW="1269720" imgH="406080" progId="Equation.3">
                  <p:embed/>
                </p:oleObj>
              </mc:Choice>
              <mc:Fallback>
                <p:oleObj name="Equation" r:id="rId6" imgW="126972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89275" y="2974975"/>
                        <a:ext cx="12700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544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59692" y="514272"/>
            <a:ext cx="5056496" cy="31562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72" y="3851853"/>
            <a:ext cx="4766730" cy="30966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235" y="3670487"/>
            <a:ext cx="4167209" cy="3204901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9826500"/>
              </p:ext>
            </p:extLst>
          </p:nvPr>
        </p:nvGraphicFramePr>
        <p:xfrm>
          <a:off x="468946" y="1804430"/>
          <a:ext cx="530689" cy="202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3" name="Equation" r:id="rId6" imgW="533160" imgH="203040" progId="Equation.3">
                  <p:embed/>
                </p:oleObj>
              </mc:Choice>
              <mc:Fallback>
                <p:oleObj name="Equation" r:id="rId6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8946" y="1804430"/>
                        <a:ext cx="530689" cy="2021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580039"/>
              </p:ext>
            </p:extLst>
          </p:nvPr>
        </p:nvGraphicFramePr>
        <p:xfrm>
          <a:off x="203602" y="5101030"/>
          <a:ext cx="530689" cy="202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4" name="Equation" r:id="rId8" imgW="533160" imgH="203040" progId="Equation.3">
                  <p:embed/>
                </p:oleObj>
              </mc:Choice>
              <mc:Fallback>
                <p:oleObj name="Equation" r:id="rId8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3602" y="5101030"/>
                        <a:ext cx="530689" cy="2021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3339961"/>
              </p:ext>
            </p:extLst>
          </p:nvPr>
        </p:nvGraphicFramePr>
        <p:xfrm>
          <a:off x="7883357" y="3187599"/>
          <a:ext cx="539483" cy="21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5" name="Equation" r:id="rId9" imgW="711000" imgH="279360" progId="Equation.3">
                  <p:embed/>
                </p:oleObj>
              </mc:Choice>
              <mc:Fallback>
                <p:oleObj name="Equation" r:id="rId9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83357" y="3187599"/>
                        <a:ext cx="539483" cy="21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45387"/>
              </p:ext>
            </p:extLst>
          </p:nvPr>
        </p:nvGraphicFramePr>
        <p:xfrm>
          <a:off x="2881948" y="3639913"/>
          <a:ext cx="539483" cy="21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6" name="Equation" r:id="rId11" imgW="711000" imgH="279360" progId="Equation.3">
                  <p:embed/>
                </p:oleObj>
              </mc:Choice>
              <mc:Fallback>
                <p:oleObj name="Equation" r:id="rId11" imgW="711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81948" y="3639913"/>
                        <a:ext cx="539483" cy="21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091729"/>
              </p:ext>
            </p:extLst>
          </p:nvPr>
        </p:nvGraphicFramePr>
        <p:xfrm>
          <a:off x="5662802" y="1946375"/>
          <a:ext cx="793780" cy="194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7" name="Equation" r:id="rId12" imgW="1143000" imgH="279360" progId="Equation.3">
                  <p:embed/>
                </p:oleObj>
              </mc:Choice>
              <mc:Fallback>
                <p:oleObj name="Equation" r:id="rId12" imgW="114300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662802" y="1946375"/>
                        <a:ext cx="793780" cy="194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038617"/>
              </p:ext>
            </p:extLst>
          </p:nvPr>
        </p:nvGraphicFramePr>
        <p:xfrm>
          <a:off x="3279437" y="6561133"/>
          <a:ext cx="330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8" name="Equation" r:id="rId14" imgW="330120" imgH="177480" progId="Equation.3">
                  <p:embed/>
                </p:oleObj>
              </mc:Choice>
              <mc:Fallback>
                <p:oleObj name="Equation" r:id="rId14" imgW="3301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279437" y="6561133"/>
                        <a:ext cx="330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900768"/>
              </p:ext>
            </p:extLst>
          </p:nvPr>
        </p:nvGraphicFramePr>
        <p:xfrm>
          <a:off x="8807735" y="6571021"/>
          <a:ext cx="3302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9" name="Equation" r:id="rId16" imgW="330120" imgH="177480" progId="Equation.3">
                  <p:embed/>
                </p:oleObj>
              </mc:Choice>
              <mc:Fallback>
                <p:oleObj name="Equation" r:id="rId16" imgW="3301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807735" y="6571021"/>
                        <a:ext cx="330200" cy="17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9283" y="621424"/>
            <a:ext cx="4610413" cy="300213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68436" y="69906"/>
            <a:ext cx="2517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Cycles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24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5347855" y="1501639"/>
            <a:ext cx="997527" cy="96447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/>
          <p:cNvSpPr/>
          <p:nvPr/>
        </p:nvSpPr>
        <p:spPr>
          <a:xfrm>
            <a:off x="5347855" y="1501639"/>
            <a:ext cx="1098053" cy="964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005" y="845654"/>
            <a:ext cx="8772825" cy="59292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083" y="26004"/>
            <a:ext cx="10515600" cy="942109"/>
          </a:xfrm>
        </p:spPr>
        <p:txBody>
          <a:bodyPr>
            <a:normAutofit fontScale="90000"/>
          </a:bodyPr>
          <a:lstStyle/>
          <a:p>
            <a:r>
              <a:rPr lang="tr-TR" sz="3600" dirty="0" smtClean="0">
                <a:solidFill>
                  <a:srgbClr val="FF0000"/>
                </a:solidFill>
              </a:rPr>
              <a:t>                </a:t>
            </a:r>
            <a:r>
              <a:rPr lang="tr-TR" sz="3200" dirty="0" smtClean="0">
                <a:solidFill>
                  <a:srgbClr val="FF0000"/>
                </a:solidFill>
              </a:rPr>
              <a:t>3. </a:t>
            </a:r>
            <a:r>
              <a:rPr lang="tr-TR" sz="3200" dirty="0" err="1" smtClean="0">
                <a:solidFill>
                  <a:srgbClr val="FF0000"/>
                </a:solidFill>
              </a:rPr>
              <a:t>The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</a:rPr>
              <a:t>effect</a:t>
            </a:r>
            <a:r>
              <a:rPr lang="tr-TR" sz="3200" dirty="0" smtClean="0">
                <a:solidFill>
                  <a:srgbClr val="FF0000"/>
                </a:solidFill>
              </a:rPr>
              <a:t> of ARGOS </a:t>
            </a:r>
            <a:r>
              <a:rPr lang="tr-TR" sz="3200" dirty="0" err="1" smtClean="0">
                <a:solidFill>
                  <a:srgbClr val="FF0000"/>
                </a:solidFill>
              </a:rPr>
              <a:t>Negative</a:t>
            </a:r>
            <a:r>
              <a:rPr lang="tr-TR" sz="3200" dirty="0" smtClean="0">
                <a:solidFill>
                  <a:srgbClr val="FF0000"/>
                </a:solidFill>
              </a:rPr>
              <a:t> Feedback FB(ARGOS,EGFR)</a:t>
            </a:r>
            <a:endParaRPr lang="tr-TR" sz="32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036" y="1074218"/>
            <a:ext cx="3543607" cy="22176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90741"/>
            <a:ext cx="3535986" cy="2232853"/>
          </a:xfrm>
          <a:prstGeom prst="rect">
            <a:avLst/>
          </a:prstGeom>
        </p:spPr>
      </p:pic>
      <p:sp>
        <p:nvSpPr>
          <p:cNvPr id="16" name="Right Arrow 15"/>
          <p:cNvSpPr/>
          <p:nvPr/>
        </p:nvSpPr>
        <p:spPr>
          <a:xfrm>
            <a:off x="7643418" y="2084113"/>
            <a:ext cx="640855" cy="229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Right Arrow 16"/>
          <p:cNvSpPr/>
          <p:nvPr/>
        </p:nvSpPr>
        <p:spPr>
          <a:xfrm rot="13358768">
            <a:off x="3318037" y="5538395"/>
            <a:ext cx="1230731" cy="272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TextBox 17"/>
          <p:cNvSpPr txBox="1"/>
          <p:nvPr/>
        </p:nvSpPr>
        <p:spPr>
          <a:xfrm>
            <a:off x="7795208" y="3297039"/>
            <a:ext cx="3995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Stable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chemeClr val="accent1">
                    <a:lumMod val="75000"/>
                  </a:schemeClr>
                </a:solidFill>
              </a:rPr>
              <a:t>unstable</a:t>
            </a:r>
            <a:r>
              <a:rPr lang="tr-TR" dirty="0"/>
              <a:t> </a:t>
            </a:r>
            <a:r>
              <a:rPr lang="tr-TR" dirty="0" smtClean="0"/>
              <a:t>limit </a:t>
            </a:r>
            <a:r>
              <a:rPr lang="tr-TR" dirty="0" err="1" smtClean="0"/>
              <a:t>cycles</a:t>
            </a:r>
            <a:r>
              <a:rPr lang="tr-TR" dirty="0" smtClean="0"/>
              <a:t> </a:t>
            </a:r>
            <a:r>
              <a:rPr lang="tr-TR" dirty="0" err="1" smtClean="0"/>
              <a:t>emanate</a:t>
            </a:r>
            <a:endParaRPr lang="tr-TR" dirty="0"/>
          </a:p>
          <a:p>
            <a:r>
              <a:rPr lang="tr-TR" dirty="0" err="1"/>
              <a:t>f</a:t>
            </a:r>
            <a:r>
              <a:rPr lang="tr-TR" dirty="0" err="1" smtClean="0"/>
              <a:t>rom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upper</a:t>
            </a:r>
            <a:r>
              <a:rPr lang="tr-TR" dirty="0" smtClean="0"/>
              <a:t> </a:t>
            </a:r>
            <a:r>
              <a:rPr lang="tr-TR" dirty="0" err="1" smtClean="0"/>
              <a:t>Hopf</a:t>
            </a:r>
            <a:r>
              <a:rPr lang="tr-TR" dirty="0" smtClean="0"/>
              <a:t> </a:t>
            </a:r>
            <a:r>
              <a:rPr lang="tr-TR" dirty="0" err="1" smtClean="0"/>
              <a:t>Bifurcation</a:t>
            </a:r>
            <a:r>
              <a:rPr lang="tr-TR" dirty="0" smtClean="0"/>
              <a:t> </a:t>
            </a:r>
            <a:r>
              <a:rPr lang="tr-TR" dirty="0" err="1" smtClean="0"/>
              <a:t>points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19" name="TextBox 18"/>
          <p:cNvSpPr txBox="1"/>
          <p:nvPr/>
        </p:nvSpPr>
        <p:spPr>
          <a:xfrm>
            <a:off x="112732" y="2688844"/>
            <a:ext cx="3365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Stable</a:t>
            </a:r>
            <a:r>
              <a:rPr lang="tr-TR" dirty="0" smtClean="0"/>
              <a:t> limit </a:t>
            </a:r>
            <a:r>
              <a:rPr lang="tr-TR" dirty="0" err="1" smtClean="0"/>
              <a:t>cycles</a:t>
            </a:r>
            <a:r>
              <a:rPr lang="tr-TR" dirty="0" smtClean="0"/>
              <a:t> </a:t>
            </a:r>
            <a:r>
              <a:rPr lang="tr-TR" dirty="0" err="1" smtClean="0"/>
              <a:t>emanate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</a:p>
          <a:p>
            <a:r>
              <a:rPr lang="tr-TR" dirty="0" err="1"/>
              <a:t>t</a:t>
            </a:r>
            <a:r>
              <a:rPr lang="tr-TR" dirty="0" err="1" smtClean="0"/>
              <a:t>he</a:t>
            </a:r>
            <a:r>
              <a:rPr lang="tr-TR" dirty="0" smtClean="0"/>
              <a:t> </a:t>
            </a:r>
            <a:r>
              <a:rPr lang="tr-TR" dirty="0" err="1" smtClean="0"/>
              <a:t>lower</a:t>
            </a:r>
            <a:r>
              <a:rPr lang="tr-TR" dirty="0" smtClean="0"/>
              <a:t> </a:t>
            </a:r>
            <a:r>
              <a:rPr lang="tr-TR" dirty="0" err="1" smtClean="0"/>
              <a:t>Hopf</a:t>
            </a:r>
            <a:r>
              <a:rPr lang="tr-TR" dirty="0" smtClean="0"/>
              <a:t> </a:t>
            </a:r>
            <a:r>
              <a:rPr lang="tr-TR" dirty="0" err="1" smtClean="0"/>
              <a:t>Bifurcation</a:t>
            </a:r>
            <a:r>
              <a:rPr lang="tr-TR" dirty="0" smtClean="0"/>
              <a:t> </a:t>
            </a:r>
            <a:r>
              <a:rPr lang="tr-TR" dirty="0" err="1" smtClean="0"/>
              <a:t>points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20" name="TextBox 19"/>
          <p:cNvSpPr txBox="1"/>
          <p:nvPr/>
        </p:nvSpPr>
        <p:spPr>
          <a:xfrm>
            <a:off x="6691988" y="1912706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HB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78351" y="6191779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HB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083" y="872683"/>
            <a:ext cx="2751927" cy="18161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8165" y="4007428"/>
            <a:ext cx="3226478" cy="197602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174533" y="487124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HB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03035" y="4320339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HB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02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/>
          <p:cNvSpPr/>
          <p:nvPr/>
        </p:nvSpPr>
        <p:spPr>
          <a:xfrm>
            <a:off x="4809369" y="4155756"/>
            <a:ext cx="2881602" cy="2433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8972540" y="2528157"/>
            <a:ext cx="0" cy="34276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7656487" y="2528157"/>
            <a:ext cx="13160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10994" y="4356910"/>
            <a:ext cx="1509727" cy="77981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457423" y="5524962"/>
            <a:ext cx="1540689" cy="7798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CERKell</a:t>
            </a:r>
            <a:endParaRPr lang="tr-TR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001869" y="5941910"/>
            <a:ext cx="1622030" cy="4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8275257" y="5937857"/>
            <a:ext cx="14562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/>
          </p:nvPr>
        </p:nvGraphicFramePr>
        <p:xfrm>
          <a:off x="9112250" y="4427538"/>
          <a:ext cx="88106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1" name="Equation" r:id="rId3" imgW="1269720" imgH="342720" progId="Equation.3">
                  <p:embed/>
                </p:oleObj>
              </mc:Choice>
              <mc:Fallback>
                <p:oleObj name="Equation" r:id="rId3" imgW="1269720" imgH="342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12250" y="4427538"/>
                        <a:ext cx="881063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1" name="Straight Arrow Connector 50"/>
          <p:cNvCxnSpPr/>
          <p:nvPr/>
        </p:nvCxnSpPr>
        <p:spPr>
          <a:xfrm flipV="1">
            <a:off x="6321441" y="5136724"/>
            <a:ext cx="0" cy="389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5898363" y="5136724"/>
            <a:ext cx="0" cy="389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335801" y="5724079"/>
            <a:ext cx="1176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 </a:t>
            </a:r>
            <a:r>
              <a:rPr lang="tr-TR" dirty="0" smtClean="0"/>
              <a:t>           ERK</a:t>
            </a:r>
          </a:p>
          <a:p>
            <a:r>
              <a:rPr lang="tr-TR" dirty="0" smtClean="0"/>
              <a:t>  </a:t>
            </a:r>
            <a:endParaRPr lang="tr-TR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7760825" y="5613963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 </a:t>
            </a:r>
            <a:r>
              <a:rPr lang="tr-TR" dirty="0" smtClean="0"/>
              <a:t>   </a:t>
            </a:r>
            <a:endParaRPr lang="tr-TR" i="1" dirty="0"/>
          </a:p>
        </p:txBody>
      </p:sp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258101"/>
              </p:ext>
            </p:extLst>
          </p:nvPr>
        </p:nvGraphicFramePr>
        <p:xfrm>
          <a:off x="5038725" y="3294063"/>
          <a:ext cx="1063123" cy="488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2" name="Equation" r:id="rId5" imgW="1333440" imgH="545760" progId="Equation.3">
                  <p:embed/>
                </p:oleObj>
              </mc:Choice>
              <mc:Fallback>
                <p:oleObj name="Equation" r:id="rId5" imgW="1333440" imgH="5457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38725" y="3294063"/>
                        <a:ext cx="1063123" cy="488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5175174" y="4568697"/>
            <a:ext cx="1735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     FB </a:t>
            </a:r>
            <a:r>
              <a:rPr lang="tr-TR" dirty="0" err="1" smtClean="0"/>
              <a:t>Regulation</a:t>
            </a:r>
            <a:endParaRPr lang="tr-TR" dirty="0"/>
          </a:p>
        </p:txBody>
      </p:sp>
      <p:sp>
        <p:nvSpPr>
          <p:cNvPr id="62" name="TextBox 61"/>
          <p:cNvSpPr txBox="1"/>
          <p:nvPr/>
        </p:nvSpPr>
        <p:spPr>
          <a:xfrm>
            <a:off x="2639979" y="62930"/>
            <a:ext cx="8975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Signaling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</a:t>
            </a:r>
            <a:r>
              <a:rPr lang="tr-TR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73" y="981386"/>
            <a:ext cx="3376720" cy="1734374"/>
          </a:xfrm>
          <a:prstGeom prst="rect">
            <a:avLst/>
          </a:prstGeom>
        </p:spPr>
      </p:pic>
      <p:grpSp>
        <p:nvGrpSpPr>
          <p:cNvPr id="68" name="Group 67"/>
          <p:cNvGrpSpPr/>
          <p:nvPr/>
        </p:nvGrpSpPr>
        <p:grpSpPr>
          <a:xfrm>
            <a:off x="4877433" y="897217"/>
            <a:ext cx="2766750" cy="2046636"/>
            <a:chOff x="4287336" y="957821"/>
            <a:chExt cx="3352171" cy="2487441"/>
          </a:xfrm>
        </p:grpSpPr>
        <p:sp>
          <p:nvSpPr>
            <p:cNvPr id="23" name="Rounded Rectangle 22"/>
            <p:cNvSpPr/>
            <p:nvPr/>
          </p:nvSpPr>
          <p:spPr>
            <a:xfrm>
              <a:off x="4287336" y="957821"/>
              <a:ext cx="3352171" cy="248744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27229" y="1060118"/>
              <a:ext cx="2952094" cy="2249214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3379" y="2820242"/>
            <a:ext cx="4439734" cy="1889507"/>
          </a:xfrm>
          <a:prstGeom prst="rect">
            <a:avLst/>
          </a:prstGeom>
        </p:spPr>
      </p:pic>
      <p:cxnSp>
        <p:nvCxnSpPr>
          <p:cNvPr id="81" name="Straight Arrow Connector 80"/>
          <p:cNvCxnSpPr>
            <a:stCxn id="16" idx="3"/>
          </p:cNvCxnSpPr>
          <p:nvPr/>
        </p:nvCxnSpPr>
        <p:spPr>
          <a:xfrm>
            <a:off x="4027793" y="1848573"/>
            <a:ext cx="9065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8" name="Object 117"/>
          <p:cNvGraphicFramePr>
            <a:graphicFrameLocks noChangeAspect="1"/>
          </p:cNvGraphicFramePr>
          <p:nvPr>
            <p:extLst/>
          </p:nvPr>
        </p:nvGraphicFramePr>
        <p:xfrm>
          <a:off x="4202113" y="1535113"/>
          <a:ext cx="560387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3" name="Equation" r:id="rId10" imgW="1002960" imgH="419040" progId="Equation.3">
                  <p:embed/>
                </p:oleObj>
              </mc:Choice>
              <mc:Fallback>
                <p:oleObj name="Equation" r:id="rId10" imgW="10029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202113" y="1535113"/>
                        <a:ext cx="560387" cy="261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>
            <a:stCxn id="23" idx="2"/>
            <a:endCxn id="78" idx="0"/>
          </p:cNvCxnSpPr>
          <p:nvPr/>
        </p:nvCxnSpPr>
        <p:spPr>
          <a:xfrm flipH="1">
            <a:off x="6250170" y="2943853"/>
            <a:ext cx="10638" cy="1211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77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3101" y="2404928"/>
            <a:ext cx="7407888" cy="23481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101" y="4812309"/>
            <a:ext cx="7183040" cy="22769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101" y="51164"/>
            <a:ext cx="7238742" cy="229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7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CONCLUSIONS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tr-TR" dirty="0" smtClean="0"/>
              <a:t>A </a:t>
            </a:r>
            <a:r>
              <a:rPr lang="tr-TR" dirty="0" err="1" smtClean="0"/>
              <a:t>dynamic</a:t>
            </a:r>
            <a:r>
              <a:rPr lang="tr-TR" dirty="0" smtClean="0"/>
              <a:t> model </a:t>
            </a:r>
            <a:r>
              <a:rPr lang="tr-TR" dirty="0" err="1" smtClean="0"/>
              <a:t>for</a:t>
            </a:r>
            <a:r>
              <a:rPr lang="tr-TR" dirty="0" smtClean="0"/>
              <a:t> EGF-RAS-MAPK </a:t>
            </a:r>
            <a:r>
              <a:rPr lang="tr-TR" dirty="0" err="1" smtClean="0"/>
              <a:t>pathway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developed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key</a:t>
            </a:r>
            <a:r>
              <a:rPr lang="tr-TR" dirty="0" smtClean="0"/>
              <a:t> </a:t>
            </a:r>
            <a:r>
              <a:rPr lang="tr-TR" dirty="0" err="1" smtClean="0"/>
              <a:t>negative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positive</a:t>
            </a:r>
            <a:r>
              <a:rPr lang="tr-TR" dirty="0" smtClean="0"/>
              <a:t> </a:t>
            </a:r>
            <a:r>
              <a:rPr lang="tr-TR" dirty="0" err="1" smtClean="0"/>
              <a:t>feedback</a:t>
            </a:r>
            <a:r>
              <a:rPr lang="tr-TR" dirty="0" smtClean="0"/>
              <a:t> </a:t>
            </a:r>
            <a:r>
              <a:rPr lang="tr-TR" dirty="0" err="1" smtClean="0"/>
              <a:t>loops</a:t>
            </a:r>
            <a:r>
              <a:rPr lang="tr-TR" dirty="0" smtClean="0"/>
              <a:t> </a:t>
            </a:r>
            <a:r>
              <a:rPr lang="tr-TR" dirty="0" err="1" smtClean="0"/>
              <a:t>were</a:t>
            </a:r>
            <a:r>
              <a:rPr lang="tr-TR" dirty="0" smtClean="0"/>
              <a:t> </a:t>
            </a:r>
            <a:r>
              <a:rPr lang="tr-TR" dirty="0" err="1" smtClean="0"/>
              <a:t>included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model can be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explain</a:t>
            </a:r>
            <a:r>
              <a:rPr lang="tr-TR" dirty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observations</a:t>
            </a:r>
            <a:r>
              <a:rPr lang="tr-TR" dirty="0" smtClean="0"/>
              <a:t> </a:t>
            </a:r>
            <a:r>
              <a:rPr lang="tr-TR" dirty="0" err="1" smtClean="0"/>
              <a:t>made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literature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It</a:t>
            </a:r>
            <a:r>
              <a:rPr lang="tr-TR" dirty="0" smtClean="0"/>
              <a:t> can be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test/</a:t>
            </a:r>
            <a:r>
              <a:rPr lang="tr-TR" dirty="0" err="1" smtClean="0"/>
              <a:t>design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control</a:t>
            </a:r>
            <a:r>
              <a:rPr lang="tr-TR" dirty="0" smtClean="0"/>
              <a:t> </a:t>
            </a:r>
            <a:r>
              <a:rPr lang="tr-TR" dirty="0" err="1" smtClean="0"/>
              <a:t>mechanisms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model can be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propose</a:t>
            </a:r>
            <a:r>
              <a:rPr lang="tr-TR" dirty="0" smtClean="0"/>
              <a:t> </a:t>
            </a:r>
            <a:r>
              <a:rPr lang="tr-TR" dirty="0" err="1" smtClean="0"/>
              <a:t>new</a:t>
            </a:r>
            <a:r>
              <a:rPr lang="tr-TR" dirty="0" smtClean="0"/>
              <a:t> </a:t>
            </a:r>
            <a:r>
              <a:rPr lang="tr-TR" dirty="0" err="1" smtClean="0"/>
              <a:t>hypothesis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further</a:t>
            </a:r>
            <a:r>
              <a:rPr lang="tr-TR" dirty="0" smtClean="0"/>
              <a:t> </a:t>
            </a:r>
            <a:r>
              <a:rPr lang="tr-TR" dirty="0" err="1" smtClean="0"/>
              <a:t>validation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Models</a:t>
            </a:r>
            <a:r>
              <a:rPr lang="tr-TR" dirty="0" smtClean="0"/>
              <a:t> can </a:t>
            </a:r>
            <a:r>
              <a:rPr lang="tr-TR" dirty="0" err="1" smtClean="0"/>
              <a:t>help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design</a:t>
            </a:r>
            <a:r>
              <a:rPr lang="tr-TR" dirty="0" smtClean="0"/>
              <a:t> </a:t>
            </a:r>
            <a:r>
              <a:rPr lang="tr-TR" dirty="0"/>
              <a:t>of </a:t>
            </a:r>
            <a:r>
              <a:rPr lang="tr-TR" dirty="0" err="1"/>
              <a:t>synthetic</a:t>
            </a:r>
            <a:r>
              <a:rPr lang="tr-TR" dirty="0"/>
              <a:t> </a:t>
            </a:r>
            <a:r>
              <a:rPr lang="tr-TR" dirty="0" err="1"/>
              <a:t>feedback</a:t>
            </a:r>
            <a:r>
              <a:rPr lang="tr-TR" dirty="0"/>
              <a:t> </a:t>
            </a:r>
            <a:r>
              <a:rPr lang="tr-TR" dirty="0" err="1"/>
              <a:t>networks</a:t>
            </a:r>
            <a:r>
              <a:rPr lang="tr-TR" dirty="0"/>
              <a:t> (in </a:t>
            </a:r>
            <a:r>
              <a:rPr lang="tr-TR" dirty="0" err="1"/>
              <a:t>vivo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in </a:t>
            </a:r>
            <a:r>
              <a:rPr lang="tr-TR" dirty="0" err="1"/>
              <a:t>silico</a:t>
            </a:r>
            <a:r>
              <a:rPr lang="tr-TR" dirty="0"/>
              <a:t>)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signal</a:t>
            </a:r>
            <a:r>
              <a:rPr lang="tr-TR" dirty="0"/>
              <a:t> </a:t>
            </a:r>
            <a:r>
              <a:rPr lang="tr-TR" dirty="0" err="1"/>
              <a:t>transduction</a:t>
            </a:r>
            <a:r>
              <a:rPr lang="tr-TR" dirty="0"/>
              <a:t> </a:t>
            </a:r>
            <a:r>
              <a:rPr lang="tr-TR" dirty="0" err="1"/>
              <a:t>pathways</a:t>
            </a:r>
            <a:r>
              <a:rPr lang="tr-TR" dirty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701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12233</TotalTime>
  <Words>541</Words>
  <Application>Microsoft Office PowerPoint</Application>
  <PresentationFormat>Widescreen</PresentationFormat>
  <Paragraphs>155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Noto Sans CJK SC Regular</vt:lpstr>
      <vt:lpstr>Times New Roman</vt:lpstr>
      <vt:lpstr>Times New Roman, serif</vt:lpstr>
      <vt:lpstr>Wingdings</vt:lpstr>
      <vt:lpstr>Office Theme</vt:lpstr>
      <vt:lpstr>Equation</vt:lpstr>
      <vt:lpstr>Microsoft Equation 3.0</vt:lpstr>
      <vt:lpstr>Dynamic Modeling of RAS-MAPK Signaling Pathway.          Sensitivity, Bistability and Oscillations </vt:lpstr>
      <vt:lpstr>    MOTIVATION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Analysis without Feedbacks</vt:lpstr>
      <vt:lpstr>PowerPoint Presentation</vt:lpstr>
      <vt:lpstr>   RasGTP is Robustly Bistable</vt:lpstr>
      <vt:lpstr>ERK is Robustly Bistable </vt:lpstr>
      <vt:lpstr>2. Effect of Negative Feedback FB(ERK,Shc-GrB2-SOS)                                             Regime 1: High Phosphatase MAPKKP’</vt:lpstr>
      <vt:lpstr>Steady-state and Dynamic Sensitivities</vt:lpstr>
      <vt:lpstr> Negative Feedback Reduces Sensitivity to Disturbances</vt:lpstr>
      <vt:lpstr>Regime 2: Low Phosphatase MAPKKP’  </vt:lpstr>
      <vt:lpstr>PowerPoint Presentation</vt:lpstr>
      <vt:lpstr>                3. The effect of ARGOS Negative Feedback FB(ARGOS,EGFR)</vt:lpstr>
      <vt:lpstr>PowerPoint Presentation</vt:lpstr>
      <vt:lpstr>PowerPoint Presentation</vt:lpstr>
      <vt:lpstr>CONCLUSIONS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Yaman Arkun</dc:creator>
  <cp:lastModifiedBy>Yaman Arkun</cp:lastModifiedBy>
  <cp:revision>140</cp:revision>
  <cp:lastPrinted>2017-07-18T08:04:50Z</cp:lastPrinted>
  <dcterms:created xsi:type="dcterms:W3CDTF">2017-07-07T10:03:18Z</dcterms:created>
  <dcterms:modified xsi:type="dcterms:W3CDTF">2017-07-19T11:23:16Z</dcterms:modified>
</cp:coreProperties>
</file>