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50"/>
  </p:notesMasterIdLst>
  <p:sldIdLst>
    <p:sldId id="256" r:id="rId2"/>
    <p:sldId id="286" r:id="rId3"/>
    <p:sldId id="295" r:id="rId4"/>
    <p:sldId id="257" r:id="rId5"/>
    <p:sldId id="313" r:id="rId6"/>
    <p:sldId id="315" r:id="rId7"/>
    <p:sldId id="311" r:id="rId8"/>
    <p:sldId id="314" r:id="rId9"/>
    <p:sldId id="259" r:id="rId10"/>
    <p:sldId id="312" r:id="rId11"/>
    <p:sldId id="260" r:id="rId12"/>
    <p:sldId id="310" r:id="rId13"/>
    <p:sldId id="296" r:id="rId14"/>
    <p:sldId id="297" r:id="rId15"/>
    <p:sldId id="298" r:id="rId16"/>
    <p:sldId id="262" r:id="rId17"/>
    <p:sldId id="299" r:id="rId18"/>
    <p:sldId id="261" r:id="rId19"/>
    <p:sldId id="317" r:id="rId20"/>
    <p:sldId id="264" r:id="rId21"/>
    <p:sldId id="300" r:id="rId22"/>
    <p:sldId id="301" r:id="rId23"/>
    <p:sldId id="303" r:id="rId24"/>
    <p:sldId id="304" r:id="rId25"/>
    <p:sldId id="305" r:id="rId26"/>
    <p:sldId id="306" r:id="rId27"/>
    <p:sldId id="302" r:id="rId28"/>
    <p:sldId id="269" r:id="rId29"/>
    <p:sldId id="268" r:id="rId30"/>
    <p:sldId id="271" r:id="rId31"/>
    <p:sldId id="273" r:id="rId32"/>
    <p:sldId id="290" r:id="rId33"/>
    <p:sldId id="284" r:id="rId34"/>
    <p:sldId id="307" r:id="rId35"/>
    <p:sldId id="292" r:id="rId36"/>
    <p:sldId id="293" r:id="rId37"/>
    <p:sldId id="277" r:id="rId38"/>
    <p:sldId id="294" r:id="rId39"/>
    <p:sldId id="278" r:id="rId40"/>
    <p:sldId id="279" r:id="rId41"/>
    <p:sldId id="288" r:id="rId42"/>
    <p:sldId id="308" r:id="rId43"/>
    <p:sldId id="291" r:id="rId44"/>
    <p:sldId id="318" r:id="rId45"/>
    <p:sldId id="309" r:id="rId46"/>
    <p:sldId id="280" r:id="rId47"/>
    <p:sldId id="281" r:id="rId48"/>
    <p:sldId id="282"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49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ECCD39-7155-40E6-9036-E1CF610919D1}" type="doc">
      <dgm:prSet loTypeId="urn:microsoft.com/office/officeart/2005/8/layout/orgChart1" loCatId="hierarchy" qsTypeId="urn:microsoft.com/office/officeart/2005/8/quickstyle/simple5" qsCatId="simple" csTypeId="urn:microsoft.com/office/officeart/2005/8/colors/colorful5" csCatId="colorful" phldr="1"/>
      <dgm:spPr/>
      <dgm:t>
        <a:bodyPr/>
        <a:lstStyle/>
        <a:p>
          <a:endParaRPr lang="en-US"/>
        </a:p>
      </dgm:t>
    </dgm:pt>
    <dgm:pt modelId="{A2749DCB-70B4-49F6-8915-0AEB4AAD2FC8}">
      <dgm:prSet phldrT="[Text]" custT="1"/>
      <dgm:spPr/>
      <dgm:t>
        <a:bodyPr/>
        <a:lstStyle/>
        <a:p>
          <a:r>
            <a:rPr lang="en-US" sz="3600" b="1" dirty="0"/>
            <a:t>Barrier Levels Classifications</a:t>
          </a:r>
        </a:p>
      </dgm:t>
    </dgm:pt>
    <dgm:pt modelId="{1A32D873-754F-455B-AF78-70FEA59CB4B0}" type="parTrans" cxnId="{B4489E6D-FC16-4429-887C-1BE190D0D861}">
      <dgm:prSet/>
      <dgm:spPr/>
      <dgm:t>
        <a:bodyPr/>
        <a:lstStyle/>
        <a:p>
          <a:endParaRPr lang="en-US"/>
        </a:p>
      </dgm:t>
    </dgm:pt>
    <dgm:pt modelId="{96D5B998-610E-439D-A53E-29EB4214C907}" type="sibTrans" cxnId="{B4489E6D-FC16-4429-887C-1BE190D0D861}">
      <dgm:prSet/>
      <dgm:spPr/>
      <dgm:t>
        <a:bodyPr/>
        <a:lstStyle/>
        <a:p>
          <a:endParaRPr lang="en-US"/>
        </a:p>
      </dgm:t>
    </dgm:pt>
    <dgm:pt modelId="{778A2530-028E-4A85-95FD-7BC27570C02F}">
      <dgm:prSet phldrT="[Text]" custT="1"/>
      <dgm:spPr/>
      <dgm:t>
        <a:bodyPr/>
        <a:lstStyle/>
        <a:p>
          <a:r>
            <a:rPr lang="en-US" sz="3200" b="1"/>
            <a:t>Low barrier </a:t>
          </a:r>
        </a:p>
      </dgm:t>
    </dgm:pt>
    <dgm:pt modelId="{901BE6B7-34A0-48C7-885E-A494B48B0DD4}" type="parTrans" cxnId="{B0854A83-FC39-4CBD-9563-48D5B630D25C}">
      <dgm:prSet/>
      <dgm:spPr/>
      <dgm:t>
        <a:bodyPr/>
        <a:lstStyle/>
        <a:p>
          <a:endParaRPr lang="en-US"/>
        </a:p>
      </dgm:t>
    </dgm:pt>
    <dgm:pt modelId="{65D8837D-3D59-4B96-8626-614B721485B1}" type="sibTrans" cxnId="{B0854A83-FC39-4CBD-9563-48D5B630D25C}">
      <dgm:prSet/>
      <dgm:spPr/>
      <dgm:t>
        <a:bodyPr/>
        <a:lstStyle/>
        <a:p>
          <a:endParaRPr lang="en-US"/>
        </a:p>
      </dgm:t>
    </dgm:pt>
    <dgm:pt modelId="{BEF1415B-43E8-42C0-844A-DC769D689536}">
      <dgm:prSet phldrT="[Text]" custT="1"/>
      <dgm:spPr/>
      <dgm:t>
        <a:bodyPr/>
        <a:lstStyle/>
        <a:p>
          <a:r>
            <a:rPr lang="en-US" sz="3200" b="1"/>
            <a:t>Medium barrier </a:t>
          </a:r>
        </a:p>
      </dgm:t>
    </dgm:pt>
    <dgm:pt modelId="{D0B34BE0-A467-4242-9E91-E756CDB4A08D}" type="parTrans" cxnId="{5ED569AB-BD32-4B31-9CD4-EC6411E16056}">
      <dgm:prSet/>
      <dgm:spPr/>
      <dgm:t>
        <a:bodyPr/>
        <a:lstStyle/>
        <a:p>
          <a:endParaRPr lang="en-US"/>
        </a:p>
      </dgm:t>
    </dgm:pt>
    <dgm:pt modelId="{5D421882-1A23-497F-8B13-E2EB38AED5DB}" type="sibTrans" cxnId="{5ED569AB-BD32-4B31-9CD4-EC6411E16056}">
      <dgm:prSet/>
      <dgm:spPr/>
      <dgm:t>
        <a:bodyPr/>
        <a:lstStyle/>
        <a:p>
          <a:endParaRPr lang="en-US"/>
        </a:p>
      </dgm:t>
    </dgm:pt>
    <dgm:pt modelId="{8B7A72C8-073E-47A8-AE7E-2C8963926652}">
      <dgm:prSet phldrT="[Text]" custT="1"/>
      <dgm:spPr/>
      <dgm:t>
        <a:bodyPr/>
        <a:lstStyle/>
        <a:p>
          <a:r>
            <a:rPr lang="ar-EG" sz="3200" b="1"/>
            <a:t> </a:t>
          </a:r>
          <a:r>
            <a:rPr lang="en-US" sz="3200" b="1"/>
            <a:t>High barrier </a:t>
          </a:r>
        </a:p>
      </dgm:t>
    </dgm:pt>
    <dgm:pt modelId="{34EE4295-FCA1-48C0-BE32-69A8DD3E0650}" type="parTrans" cxnId="{A576068C-277F-4ABC-B890-F9DB35AB882D}">
      <dgm:prSet/>
      <dgm:spPr/>
      <dgm:t>
        <a:bodyPr/>
        <a:lstStyle/>
        <a:p>
          <a:endParaRPr lang="en-US"/>
        </a:p>
      </dgm:t>
    </dgm:pt>
    <dgm:pt modelId="{4BE5304E-1450-4037-B477-1C7F6B9BAC29}" type="sibTrans" cxnId="{A576068C-277F-4ABC-B890-F9DB35AB882D}">
      <dgm:prSet/>
      <dgm:spPr/>
      <dgm:t>
        <a:bodyPr/>
        <a:lstStyle/>
        <a:p>
          <a:endParaRPr lang="en-US"/>
        </a:p>
      </dgm:t>
    </dgm:pt>
    <dgm:pt modelId="{FC0F5297-0331-43FD-B091-E8FDBD70C270}">
      <dgm:prSet/>
      <dgm:spPr/>
      <dgm:t>
        <a:bodyPr/>
        <a:lstStyle/>
        <a:p>
          <a:r>
            <a:rPr lang="en-US" b="1" dirty="0"/>
            <a:t>Used for frozen Foods, Fruits, Vegetables and sugar</a:t>
          </a:r>
        </a:p>
      </dgm:t>
    </dgm:pt>
    <dgm:pt modelId="{8E1A6A9E-B7F9-4A55-9B3A-960B96964B2B}" type="parTrans" cxnId="{5AE11A1A-71D9-4BDA-A589-349671F5122E}">
      <dgm:prSet/>
      <dgm:spPr/>
      <dgm:t>
        <a:bodyPr/>
        <a:lstStyle/>
        <a:p>
          <a:endParaRPr lang="en-US"/>
        </a:p>
      </dgm:t>
    </dgm:pt>
    <dgm:pt modelId="{5A31BC18-489D-49F7-AB80-4C20ABAF563E}" type="sibTrans" cxnId="{5AE11A1A-71D9-4BDA-A589-349671F5122E}">
      <dgm:prSet/>
      <dgm:spPr/>
      <dgm:t>
        <a:bodyPr/>
        <a:lstStyle/>
        <a:p>
          <a:endParaRPr lang="en-US"/>
        </a:p>
      </dgm:t>
    </dgm:pt>
    <dgm:pt modelId="{A897A415-64E5-451D-BC86-4DA5C9034F3A}">
      <dgm:prSet/>
      <dgm:spPr/>
      <dgm:t>
        <a:bodyPr/>
        <a:lstStyle/>
        <a:p>
          <a:r>
            <a:rPr lang="ar-EG" b="1"/>
            <a:t> </a:t>
          </a:r>
          <a:r>
            <a:rPr lang="en-US" b="1"/>
            <a:t>Used for  Chilled foods</a:t>
          </a:r>
        </a:p>
      </dgm:t>
    </dgm:pt>
    <dgm:pt modelId="{3D892695-145D-4255-916A-AAD6D698E8C5}" type="parTrans" cxnId="{1D6E042C-85C1-4B48-82DD-1621F1A25094}">
      <dgm:prSet/>
      <dgm:spPr/>
      <dgm:t>
        <a:bodyPr/>
        <a:lstStyle/>
        <a:p>
          <a:endParaRPr lang="en-US"/>
        </a:p>
      </dgm:t>
    </dgm:pt>
    <dgm:pt modelId="{4A766DE6-C672-4F39-9EF9-744F68D01F65}" type="sibTrans" cxnId="{1D6E042C-85C1-4B48-82DD-1621F1A25094}">
      <dgm:prSet/>
      <dgm:spPr/>
      <dgm:t>
        <a:bodyPr/>
        <a:lstStyle/>
        <a:p>
          <a:endParaRPr lang="en-US"/>
        </a:p>
      </dgm:t>
    </dgm:pt>
    <dgm:pt modelId="{01D198DD-4A57-44E6-AA7E-EF622A61CE10}">
      <dgm:prSet/>
      <dgm:spPr/>
      <dgm:t>
        <a:bodyPr/>
        <a:lstStyle/>
        <a:p>
          <a:r>
            <a:rPr lang="en-US" b="1" dirty="0"/>
            <a:t>Used for dry-roasted peanuts, coffee</a:t>
          </a:r>
        </a:p>
      </dgm:t>
    </dgm:pt>
    <dgm:pt modelId="{8F9726CE-15E5-4386-A544-61CBCA33DEE1}" type="parTrans" cxnId="{1078C7BF-6757-406B-95DC-640E9F5C24D1}">
      <dgm:prSet/>
      <dgm:spPr/>
      <dgm:t>
        <a:bodyPr/>
        <a:lstStyle/>
        <a:p>
          <a:endParaRPr lang="en-US"/>
        </a:p>
      </dgm:t>
    </dgm:pt>
    <dgm:pt modelId="{A8AEBF6A-512C-4E40-A158-7CEE6420B355}" type="sibTrans" cxnId="{1078C7BF-6757-406B-95DC-640E9F5C24D1}">
      <dgm:prSet/>
      <dgm:spPr/>
      <dgm:t>
        <a:bodyPr/>
        <a:lstStyle/>
        <a:p>
          <a:endParaRPr lang="en-US"/>
        </a:p>
      </dgm:t>
    </dgm:pt>
    <dgm:pt modelId="{7D9CD0D3-12D3-4027-8D2E-2F7F2DFB024E}" type="pres">
      <dgm:prSet presAssocID="{79ECCD39-7155-40E6-9036-E1CF610919D1}" presName="hierChild1" presStyleCnt="0">
        <dgm:presLayoutVars>
          <dgm:orgChart val="1"/>
          <dgm:chPref val="1"/>
          <dgm:dir/>
          <dgm:animOne val="branch"/>
          <dgm:animLvl val="lvl"/>
          <dgm:resizeHandles/>
        </dgm:presLayoutVars>
      </dgm:prSet>
      <dgm:spPr/>
    </dgm:pt>
    <dgm:pt modelId="{945BB288-F0B7-4887-BDE1-9195BDF72A00}" type="pres">
      <dgm:prSet presAssocID="{A2749DCB-70B4-49F6-8915-0AEB4AAD2FC8}" presName="hierRoot1" presStyleCnt="0">
        <dgm:presLayoutVars>
          <dgm:hierBranch val="init"/>
        </dgm:presLayoutVars>
      </dgm:prSet>
      <dgm:spPr/>
    </dgm:pt>
    <dgm:pt modelId="{4D1B5418-F607-4500-BE75-0FFDE7D390CE}" type="pres">
      <dgm:prSet presAssocID="{A2749DCB-70B4-49F6-8915-0AEB4AAD2FC8}" presName="rootComposite1" presStyleCnt="0"/>
      <dgm:spPr/>
    </dgm:pt>
    <dgm:pt modelId="{5810D736-4FDF-41D4-A6B2-40F56CBD50CF}" type="pres">
      <dgm:prSet presAssocID="{A2749DCB-70B4-49F6-8915-0AEB4AAD2FC8}" presName="rootText1" presStyleLbl="node0" presStyleIdx="0" presStyleCnt="1" custScaleX="469036">
        <dgm:presLayoutVars>
          <dgm:chPref val="3"/>
        </dgm:presLayoutVars>
      </dgm:prSet>
      <dgm:spPr/>
    </dgm:pt>
    <dgm:pt modelId="{337802C1-5840-4749-B22B-5CE766481BF5}" type="pres">
      <dgm:prSet presAssocID="{A2749DCB-70B4-49F6-8915-0AEB4AAD2FC8}" presName="rootConnector1" presStyleLbl="node1" presStyleIdx="0" presStyleCnt="0"/>
      <dgm:spPr/>
    </dgm:pt>
    <dgm:pt modelId="{3AE5704E-61CE-4CC9-8587-AC5F8456794D}" type="pres">
      <dgm:prSet presAssocID="{A2749DCB-70B4-49F6-8915-0AEB4AAD2FC8}" presName="hierChild2" presStyleCnt="0"/>
      <dgm:spPr/>
    </dgm:pt>
    <dgm:pt modelId="{D3115AEB-953D-4140-ABE6-82FF9348F842}" type="pres">
      <dgm:prSet presAssocID="{901BE6B7-34A0-48C7-885E-A494B48B0DD4}" presName="Name37" presStyleLbl="parChTrans1D2" presStyleIdx="0" presStyleCnt="3"/>
      <dgm:spPr/>
    </dgm:pt>
    <dgm:pt modelId="{71FC2A6F-4E2A-4D3A-9AE6-0FC89E0CFA25}" type="pres">
      <dgm:prSet presAssocID="{778A2530-028E-4A85-95FD-7BC27570C02F}" presName="hierRoot2" presStyleCnt="0">
        <dgm:presLayoutVars>
          <dgm:hierBranch val="init"/>
        </dgm:presLayoutVars>
      </dgm:prSet>
      <dgm:spPr/>
    </dgm:pt>
    <dgm:pt modelId="{F4CA1764-9ACC-4BA7-B19B-F0C35E044904}" type="pres">
      <dgm:prSet presAssocID="{778A2530-028E-4A85-95FD-7BC27570C02F}" presName="rootComposite" presStyleCnt="0"/>
      <dgm:spPr/>
    </dgm:pt>
    <dgm:pt modelId="{43F6FE1D-FAF7-4054-8E6B-435C4A92FDF9}" type="pres">
      <dgm:prSet presAssocID="{778A2530-028E-4A85-95FD-7BC27570C02F}" presName="rootText" presStyleLbl="node2" presStyleIdx="0" presStyleCnt="3" custScaleX="221750" custLinFactNeighborX="-88018" custLinFactNeighborY="-1893">
        <dgm:presLayoutVars>
          <dgm:chPref val="3"/>
        </dgm:presLayoutVars>
      </dgm:prSet>
      <dgm:spPr/>
    </dgm:pt>
    <dgm:pt modelId="{53AF8905-EE77-467A-B91F-D0AD7A039AD1}" type="pres">
      <dgm:prSet presAssocID="{778A2530-028E-4A85-95FD-7BC27570C02F}" presName="rootConnector" presStyleLbl="node2" presStyleIdx="0" presStyleCnt="3"/>
      <dgm:spPr/>
    </dgm:pt>
    <dgm:pt modelId="{C626AC16-6CFE-4FA1-982F-CFF4A4929870}" type="pres">
      <dgm:prSet presAssocID="{778A2530-028E-4A85-95FD-7BC27570C02F}" presName="hierChild4" presStyleCnt="0"/>
      <dgm:spPr/>
    </dgm:pt>
    <dgm:pt modelId="{60A0EBD9-1D48-4065-8617-6403034E5937}" type="pres">
      <dgm:prSet presAssocID="{8E1A6A9E-B7F9-4A55-9B3A-960B96964B2B}" presName="Name37" presStyleLbl="parChTrans1D3" presStyleIdx="0" presStyleCnt="3"/>
      <dgm:spPr/>
    </dgm:pt>
    <dgm:pt modelId="{CE1962D8-F7EF-4FF4-9899-DE718D248C28}" type="pres">
      <dgm:prSet presAssocID="{FC0F5297-0331-43FD-B091-E8FDBD70C270}" presName="hierRoot2" presStyleCnt="0">
        <dgm:presLayoutVars>
          <dgm:hierBranch val="init"/>
        </dgm:presLayoutVars>
      </dgm:prSet>
      <dgm:spPr/>
    </dgm:pt>
    <dgm:pt modelId="{091B5CDD-77BD-4696-8FE1-D339774E5A65}" type="pres">
      <dgm:prSet presAssocID="{FC0F5297-0331-43FD-B091-E8FDBD70C270}" presName="rootComposite" presStyleCnt="0"/>
      <dgm:spPr/>
    </dgm:pt>
    <dgm:pt modelId="{34EFA09C-3D30-4B18-8C9D-0A1DAF1FFB0F}" type="pres">
      <dgm:prSet presAssocID="{FC0F5297-0331-43FD-B091-E8FDBD70C270}" presName="rootText" presStyleLbl="node3" presStyleIdx="0" presStyleCnt="3" custScaleX="176304" custLinFactNeighborX="-27803" custLinFactNeighborY="-1426">
        <dgm:presLayoutVars>
          <dgm:chPref val="3"/>
        </dgm:presLayoutVars>
      </dgm:prSet>
      <dgm:spPr/>
    </dgm:pt>
    <dgm:pt modelId="{137D441F-8AE9-42C5-B010-B26736AC4AF0}" type="pres">
      <dgm:prSet presAssocID="{FC0F5297-0331-43FD-B091-E8FDBD70C270}" presName="rootConnector" presStyleLbl="node3" presStyleIdx="0" presStyleCnt="3"/>
      <dgm:spPr/>
    </dgm:pt>
    <dgm:pt modelId="{69FAB406-472B-40E9-AFDD-CFCA6E2DA417}" type="pres">
      <dgm:prSet presAssocID="{FC0F5297-0331-43FD-B091-E8FDBD70C270}" presName="hierChild4" presStyleCnt="0"/>
      <dgm:spPr/>
    </dgm:pt>
    <dgm:pt modelId="{A1A2286B-D921-43AF-B32B-E7C3B65EDE01}" type="pres">
      <dgm:prSet presAssocID="{FC0F5297-0331-43FD-B091-E8FDBD70C270}" presName="hierChild5" presStyleCnt="0"/>
      <dgm:spPr/>
    </dgm:pt>
    <dgm:pt modelId="{48E55727-0FE5-49BB-8B7C-97B5D6793CE3}" type="pres">
      <dgm:prSet presAssocID="{778A2530-028E-4A85-95FD-7BC27570C02F}" presName="hierChild5" presStyleCnt="0"/>
      <dgm:spPr/>
    </dgm:pt>
    <dgm:pt modelId="{E78A89A0-F8DE-4F8F-ADA5-D07C98943D8B}" type="pres">
      <dgm:prSet presAssocID="{D0B34BE0-A467-4242-9E91-E756CDB4A08D}" presName="Name37" presStyleLbl="parChTrans1D2" presStyleIdx="1" presStyleCnt="3"/>
      <dgm:spPr/>
    </dgm:pt>
    <dgm:pt modelId="{61AEA494-914F-45A8-B90E-87F8B1F8ADFB}" type="pres">
      <dgm:prSet presAssocID="{BEF1415B-43E8-42C0-844A-DC769D689536}" presName="hierRoot2" presStyleCnt="0">
        <dgm:presLayoutVars>
          <dgm:hierBranch val="init"/>
        </dgm:presLayoutVars>
      </dgm:prSet>
      <dgm:spPr/>
    </dgm:pt>
    <dgm:pt modelId="{E6AB7FC4-4FD3-4DD6-865A-C256DE5C4814}" type="pres">
      <dgm:prSet presAssocID="{BEF1415B-43E8-42C0-844A-DC769D689536}" presName="rootComposite" presStyleCnt="0"/>
      <dgm:spPr/>
    </dgm:pt>
    <dgm:pt modelId="{BFFCCAA5-B1F3-4E7F-B06B-02A5FEC75F74}" type="pres">
      <dgm:prSet presAssocID="{BEF1415B-43E8-42C0-844A-DC769D689536}" presName="rootText" presStyleLbl="node2" presStyleIdx="1" presStyleCnt="3" custScaleX="249857">
        <dgm:presLayoutVars>
          <dgm:chPref val="3"/>
        </dgm:presLayoutVars>
      </dgm:prSet>
      <dgm:spPr/>
    </dgm:pt>
    <dgm:pt modelId="{A0704811-2DDD-47BD-83A6-8A1CBB607F2A}" type="pres">
      <dgm:prSet presAssocID="{BEF1415B-43E8-42C0-844A-DC769D689536}" presName="rootConnector" presStyleLbl="node2" presStyleIdx="1" presStyleCnt="3"/>
      <dgm:spPr/>
    </dgm:pt>
    <dgm:pt modelId="{F184F15D-C8D8-43AA-A7F5-BA9288345495}" type="pres">
      <dgm:prSet presAssocID="{BEF1415B-43E8-42C0-844A-DC769D689536}" presName="hierChild4" presStyleCnt="0"/>
      <dgm:spPr/>
    </dgm:pt>
    <dgm:pt modelId="{D9A6D38C-3011-410F-9DB7-2EEC7E7AC1B5}" type="pres">
      <dgm:prSet presAssocID="{3D892695-145D-4255-916A-AAD6D698E8C5}" presName="Name37" presStyleLbl="parChTrans1D3" presStyleIdx="1" presStyleCnt="3"/>
      <dgm:spPr/>
    </dgm:pt>
    <dgm:pt modelId="{7DE650DE-3881-4D51-AAC2-1F45E08A68A1}" type="pres">
      <dgm:prSet presAssocID="{A897A415-64E5-451D-BC86-4DA5C9034F3A}" presName="hierRoot2" presStyleCnt="0">
        <dgm:presLayoutVars>
          <dgm:hierBranch val="init"/>
        </dgm:presLayoutVars>
      </dgm:prSet>
      <dgm:spPr/>
    </dgm:pt>
    <dgm:pt modelId="{27C7461B-351B-42F1-96E8-731DE38BB994}" type="pres">
      <dgm:prSet presAssocID="{A897A415-64E5-451D-BC86-4DA5C9034F3A}" presName="rootComposite" presStyleCnt="0"/>
      <dgm:spPr/>
    </dgm:pt>
    <dgm:pt modelId="{0F80BD69-5907-4181-BABA-2C709F085494}" type="pres">
      <dgm:prSet presAssocID="{A897A415-64E5-451D-BC86-4DA5C9034F3A}" presName="rootText" presStyleLbl="node3" presStyleIdx="1" presStyleCnt="3" custScaleX="153643">
        <dgm:presLayoutVars>
          <dgm:chPref val="3"/>
        </dgm:presLayoutVars>
      </dgm:prSet>
      <dgm:spPr/>
    </dgm:pt>
    <dgm:pt modelId="{679241B3-9EB9-409A-B5C8-26C8553FA83E}" type="pres">
      <dgm:prSet presAssocID="{A897A415-64E5-451D-BC86-4DA5C9034F3A}" presName="rootConnector" presStyleLbl="node3" presStyleIdx="1" presStyleCnt="3"/>
      <dgm:spPr/>
    </dgm:pt>
    <dgm:pt modelId="{BD12FD82-0CFA-4D86-B4CA-BB89DF6DFE9A}" type="pres">
      <dgm:prSet presAssocID="{A897A415-64E5-451D-BC86-4DA5C9034F3A}" presName="hierChild4" presStyleCnt="0"/>
      <dgm:spPr/>
    </dgm:pt>
    <dgm:pt modelId="{42BE66C1-AC1C-4204-A208-483FC0E9D199}" type="pres">
      <dgm:prSet presAssocID="{A897A415-64E5-451D-BC86-4DA5C9034F3A}" presName="hierChild5" presStyleCnt="0"/>
      <dgm:spPr/>
    </dgm:pt>
    <dgm:pt modelId="{0B3CE2DE-F4F7-42F6-9E89-FD43B7B04265}" type="pres">
      <dgm:prSet presAssocID="{BEF1415B-43E8-42C0-844A-DC769D689536}" presName="hierChild5" presStyleCnt="0"/>
      <dgm:spPr/>
    </dgm:pt>
    <dgm:pt modelId="{3090DD1B-A3C2-4636-A27C-4E3268A69D34}" type="pres">
      <dgm:prSet presAssocID="{34EE4295-FCA1-48C0-BE32-69A8DD3E0650}" presName="Name37" presStyleLbl="parChTrans1D2" presStyleIdx="2" presStyleCnt="3"/>
      <dgm:spPr/>
    </dgm:pt>
    <dgm:pt modelId="{F5034404-6763-4671-BE97-984936415858}" type="pres">
      <dgm:prSet presAssocID="{8B7A72C8-073E-47A8-AE7E-2C8963926652}" presName="hierRoot2" presStyleCnt="0">
        <dgm:presLayoutVars>
          <dgm:hierBranch val="init"/>
        </dgm:presLayoutVars>
      </dgm:prSet>
      <dgm:spPr/>
    </dgm:pt>
    <dgm:pt modelId="{25DDDA31-6ECB-4229-B385-2FCECE630C10}" type="pres">
      <dgm:prSet presAssocID="{8B7A72C8-073E-47A8-AE7E-2C8963926652}" presName="rootComposite" presStyleCnt="0"/>
      <dgm:spPr/>
    </dgm:pt>
    <dgm:pt modelId="{D535095A-6D96-4D44-BADA-BEB1BD751AD7}" type="pres">
      <dgm:prSet presAssocID="{8B7A72C8-073E-47A8-AE7E-2C8963926652}" presName="rootText" presStyleLbl="node2" presStyleIdx="2" presStyleCnt="3" custScaleX="216071">
        <dgm:presLayoutVars>
          <dgm:chPref val="3"/>
        </dgm:presLayoutVars>
      </dgm:prSet>
      <dgm:spPr/>
    </dgm:pt>
    <dgm:pt modelId="{2D255989-6BAF-428F-9A86-038E979EB2F4}" type="pres">
      <dgm:prSet presAssocID="{8B7A72C8-073E-47A8-AE7E-2C8963926652}" presName="rootConnector" presStyleLbl="node2" presStyleIdx="2" presStyleCnt="3"/>
      <dgm:spPr/>
    </dgm:pt>
    <dgm:pt modelId="{933A1F76-F101-4CFD-8DDA-73B3E202223C}" type="pres">
      <dgm:prSet presAssocID="{8B7A72C8-073E-47A8-AE7E-2C8963926652}" presName="hierChild4" presStyleCnt="0"/>
      <dgm:spPr/>
    </dgm:pt>
    <dgm:pt modelId="{5549FAEC-DB74-409D-8D41-D8F31DD13FBC}" type="pres">
      <dgm:prSet presAssocID="{8F9726CE-15E5-4386-A544-61CBCA33DEE1}" presName="Name37" presStyleLbl="parChTrans1D3" presStyleIdx="2" presStyleCnt="3"/>
      <dgm:spPr/>
    </dgm:pt>
    <dgm:pt modelId="{C3174449-B415-4599-BD0C-835DBF9DFFC2}" type="pres">
      <dgm:prSet presAssocID="{01D198DD-4A57-44E6-AA7E-EF622A61CE10}" presName="hierRoot2" presStyleCnt="0">
        <dgm:presLayoutVars>
          <dgm:hierBranch val="init"/>
        </dgm:presLayoutVars>
      </dgm:prSet>
      <dgm:spPr/>
    </dgm:pt>
    <dgm:pt modelId="{2931817B-5E6C-4664-8CB8-DD9281E5A5F3}" type="pres">
      <dgm:prSet presAssocID="{01D198DD-4A57-44E6-AA7E-EF622A61CE10}" presName="rootComposite" presStyleCnt="0"/>
      <dgm:spPr/>
    </dgm:pt>
    <dgm:pt modelId="{39CEEFDD-3982-4DCF-BA2E-346F03892F97}" type="pres">
      <dgm:prSet presAssocID="{01D198DD-4A57-44E6-AA7E-EF622A61CE10}" presName="rootText" presStyleLbl="node3" presStyleIdx="2" presStyleCnt="3" custScaleX="156929">
        <dgm:presLayoutVars>
          <dgm:chPref val="3"/>
        </dgm:presLayoutVars>
      </dgm:prSet>
      <dgm:spPr/>
    </dgm:pt>
    <dgm:pt modelId="{B10C8962-059B-4FF4-BC12-F465DFD1A205}" type="pres">
      <dgm:prSet presAssocID="{01D198DD-4A57-44E6-AA7E-EF622A61CE10}" presName="rootConnector" presStyleLbl="node3" presStyleIdx="2" presStyleCnt="3"/>
      <dgm:spPr/>
    </dgm:pt>
    <dgm:pt modelId="{897882D9-6A60-4DFB-BB5B-F06AECF3947C}" type="pres">
      <dgm:prSet presAssocID="{01D198DD-4A57-44E6-AA7E-EF622A61CE10}" presName="hierChild4" presStyleCnt="0"/>
      <dgm:spPr/>
    </dgm:pt>
    <dgm:pt modelId="{A595DC35-1727-450F-A689-926A635715D4}" type="pres">
      <dgm:prSet presAssocID="{01D198DD-4A57-44E6-AA7E-EF622A61CE10}" presName="hierChild5" presStyleCnt="0"/>
      <dgm:spPr/>
    </dgm:pt>
    <dgm:pt modelId="{8B66B32D-299F-45AE-AE9D-36ED13623FC2}" type="pres">
      <dgm:prSet presAssocID="{8B7A72C8-073E-47A8-AE7E-2C8963926652}" presName="hierChild5" presStyleCnt="0"/>
      <dgm:spPr/>
    </dgm:pt>
    <dgm:pt modelId="{43D82A02-9A63-4966-B8A7-16F5F029539B}" type="pres">
      <dgm:prSet presAssocID="{A2749DCB-70B4-49F6-8915-0AEB4AAD2FC8}" presName="hierChild3" presStyleCnt="0"/>
      <dgm:spPr/>
    </dgm:pt>
  </dgm:ptLst>
  <dgm:cxnLst>
    <dgm:cxn modelId="{5ED569AB-BD32-4B31-9CD4-EC6411E16056}" srcId="{A2749DCB-70B4-49F6-8915-0AEB4AAD2FC8}" destId="{BEF1415B-43E8-42C0-844A-DC769D689536}" srcOrd="1" destOrd="0" parTransId="{D0B34BE0-A467-4242-9E91-E756CDB4A08D}" sibTransId="{5D421882-1A23-497F-8B13-E2EB38AED5DB}"/>
    <dgm:cxn modelId="{8F3E6F47-EA73-4178-A893-8C700C42B41C}" type="presOf" srcId="{778A2530-028E-4A85-95FD-7BC27570C02F}" destId="{53AF8905-EE77-467A-B91F-D0AD7A039AD1}" srcOrd="1" destOrd="0" presId="urn:microsoft.com/office/officeart/2005/8/layout/orgChart1"/>
    <dgm:cxn modelId="{E5078A62-07A6-4515-A21A-7D64DE8EEB4B}" type="presOf" srcId="{901BE6B7-34A0-48C7-885E-A494B48B0DD4}" destId="{D3115AEB-953D-4140-ABE6-82FF9348F842}" srcOrd="0" destOrd="0" presId="urn:microsoft.com/office/officeart/2005/8/layout/orgChart1"/>
    <dgm:cxn modelId="{B0ABB9DB-08BA-40EE-B748-0F16ECBF7952}" type="presOf" srcId="{D0B34BE0-A467-4242-9E91-E756CDB4A08D}" destId="{E78A89A0-F8DE-4F8F-ADA5-D07C98943D8B}" srcOrd="0" destOrd="0" presId="urn:microsoft.com/office/officeart/2005/8/layout/orgChart1"/>
    <dgm:cxn modelId="{BE0AC339-BB61-4E81-A047-EC52907CC87A}" type="presOf" srcId="{A897A415-64E5-451D-BC86-4DA5C9034F3A}" destId="{0F80BD69-5907-4181-BABA-2C709F085494}" srcOrd="0" destOrd="0" presId="urn:microsoft.com/office/officeart/2005/8/layout/orgChart1"/>
    <dgm:cxn modelId="{19DDC2E7-ECAB-4F8A-9DD4-BB95227D2154}" type="presOf" srcId="{FC0F5297-0331-43FD-B091-E8FDBD70C270}" destId="{34EFA09C-3D30-4B18-8C9D-0A1DAF1FFB0F}" srcOrd="0" destOrd="0" presId="urn:microsoft.com/office/officeart/2005/8/layout/orgChart1"/>
    <dgm:cxn modelId="{B0854A83-FC39-4CBD-9563-48D5B630D25C}" srcId="{A2749DCB-70B4-49F6-8915-0AEB4AAD2FC8}" destId="{778A2530-028E-4A85-95FD-7BC27570C02F}" srcOrd="0" destOrd="0" parTransId="{901BE6B7-34A0-48C7-885E-A494B48B0DD4}" sibTransId="{65D8837D-3D59-4B96-8626-614B721485B1}"/>
    <dgm:cxn modelId="{477CA4A4-0622-40A7-9720-F4BBF76F671F}" type="presOf" srcId="{79ECCD39-7155-40E6-9036-E1CF610919D1}" destId="{7D9CD0D3-12D3-4027-8D2E-2F7F2DFB024E}" srcOrd="0" destOrd="0" presId="urn:microsoft.com/office/officeart/2005/8/layout/orgChart1"/>
    <dgm:cxn modelId="{B4489E6D-FC16-4429-887C-1BE190D0D861}" srcId="{79ECCD39-7155-40E6-9036-E1CF610919D1}" destId="{A2749DCB-70B4-49F6-8915-0AEB4AAD2FC8}" srcOrd="0" destOrd="0" parTransId="{1A32D873-754F-455B-AF78-70FEA59CB4B0}" sibTransId="{96D5B998-610E-439D-A53E-29EB4214C907}"/>
    <dgm:cxn modelId="{93681B60-198D-404E-8235-6937AFDDAB1F}" type="presOf" srcId="{A2749DCB-70B4-49F6-8915-0AEB4AAD2FC8}" destId="{337802C1-5840-4749-B22B-5CE766481BF5}" srcOrd="1" destOrd="0" presId="urn:microsoft.com/office/officeart/2005/8/layout/orgChart1"/>
    <dgm:cxn modelId="{3B6B3EFC-3A94-40DA-A4DD-71C2B69DD1FE}" type="presOf" srcId="{8E1A6A9E-B7F9-4A55-9B3A-960B96964B2B}" destId="{60A0EBD9-1D48-4065-8617-6403034E5937}" srcOrd="0" destOrd="0" presId="urn:microsoft.com/office/officeart/2005/8/layout/orgChart1"/>
    <dgm:cxn modelId="{59FBF3F2-60F6-452F-8ACB-F743C95B0466}" type="presOf" srcId="{A897A415-64E5-451D-BC86-4DA5C9034F3A}" destId="{679241B3-9EB9-409A-B5C8-26C8553FA83E}" srcOrd="1" destOrd="0" presId="urn:microsoft.com/office/officeart/2005/8/layout/orgChart1"/>
    <dgm:cxn modelId="{7CD3685B-B78E-44C6-828B-7EB956D81690}" type="presOf" srcId="{BEF1415B-43E8-42C0-844A-DC769D689536}" destId="{A0704811-2DDD-47BD-83A6-8A1CBB607F2A}" srcOrd="1" destOrd="0" presId="urn:microsoft.com/office/officeart/2005/8/layout/orgChart1"/>
    <dgm:cxn modelId="{43DF7205-280E-4FDA-B4DB-060FF17B438D}" type="presOf" srcId="{BEF1415B-43E8-42C0-844A-DC769D689536}" destId="{BFFCCAA5-B1F3-4E7F-B06B-02A5FEC75F74}" srcOrd="0" destOrd="0" presId="urn:microsoft.com/office/officeart/2005/8/layout/orgChart1"/>
    <dgm:cxn modelId="{1078C7BF-6757-406B-95DC-640E9F5C24D1}" srcId="{8B7A72C8-073E-47A8-AE7E-2C8963926652}" destId="{01D198DD-4A57-44E6-AA7E-EF622A61CE10}" srcOrd="0" destOrd="0" parTransId="{8F9726CE-15E5-4386-A544-61CBCA33DEE1}" sibTransId="{A8AEBF6A-512C-4E40-A158-7CEE6420B355}"/>
    <dgm:cxn modelId="{AF5068A0-C7DB-4B69-B701-0BB697379529}" type="presOf" srcId="{8B7A72C8-073E-47A8-AE7E-2C8963926652}" destId="{D535095A-6D96-4D44-BADA-BEB1BD751AD7}" srcOrd="0" destOrd="0" presId="urn:microsoft.com/office/officeart/2005/8/layout/orgChart1"/>
    <dgm:cxn modelId="{7996A6EE-4DA2-4214-ABEC-8D3C3A8DE5DD}" type="presOf" srcId="{778A2530-028E-4A85-95FD-7BC27570C02F}" destId="{43F6FE1D-FAF7-4054-8E6B-435C4A92FDF9}" srcOrd="0" destOrd="0" presId="urn:microsoft.com/office/officeart/2005/8/layout/orgChart1"/>
    <dgm:cxn modelId="{E41B6B7C-35D7-4CF0-A731-776630B01DFF}" type="presOf" srcId="{8F9726CE-15E5-4386-A544-61CBCA33DEE1}" destId="{5549FAEC-DB74-409D-8D41-D8F31DD13FBC}" srcOrd="0" destOrd="0" presId="urn:microsoft.com/office/officeart/2005/8/layout/orgChart1"/>
    <dgm:cxn modelId="{A576068C-277F-4ABC-B890-F9DB35AB882D}" srcId="{A2749DCB-70B4-49F6-8915-0AEB4AAD2FC8}" destId="{8B7A72C8-073E-47A8-AE7E-2C8963926652}" srcOrd="2" destOrd="0" parTransId="{34EE4295-FCA1-48C0-BE32-69A8DD3E0650}" sibTransId="{4BE5304E-1450-4037-B477-1C7F6B9BAC29}"/>
    <dgm:cxn modelId="{4CD8991E-2C3B-4122-857D-6EBD9283D74F}" type="presOf" srcId="{A2749DCB-70B4-49F6-8915-0AEB4AAD2FC8}" destId="{5810D736-4FDF-41D4-A6B2-40F56CBD50CF}" srcOrd="0" destOrd="0" presId="urn:microsoft.com/office/officeart/2005/8/layout/orgChart1"/>
    <dgm:cxn modelId="{5AE11A1A-71D9-4BDA-A589-349671F5122E}" srcId="{778A2530-028E-4A85-95FD-7BC27570C02F}" destId="{FC0F5297-0331-43FD-B091-E8FDBD70C270}" srcOrd="0" destOrd="0" parTransId="{8E1A6A9E-B7F9-4A55-9B3A-960B96964B2B}" sibTransId="{5A31BC18-489D-49F7-AB80-4C20ABAF563E}"/>
    <dgm:cxn modelId="{BDC37C9C-15B0-429A-AF19-CF1790DFBDEB}" type="presOf" srcId="{FC0F5297-0331-43FD-B091-E8FDBD70C270}" destId="{137D441F-8AE9-42C5-B010-B26736AC4AF0}" srcOrd="1" destOrd="0" presId="urn:microsoft.com/office/officeart/2005/8/layout/orgChart1"/>
    <dgm:cxn modelId="{1D6E042C-85C1-4B48-82DD-1621F1A25094}" srcId="{BEF1415B-43E8-42C0-844A-DC769D689536}" destId="{A897A415-64E5-451D-BC86-4DA5C9034F3A}" srcOrd="0" destOrd="0" parTransId="{3D892695-145D-4255-916A-AAD6D698E8C5}" sibTransId="{4A766DE6-C672-4F39-9EF9-744F68D01F65}"/>
    <dgm:cxn modelId="{973EA4CB-5722-45B8-8017-4A4E02A90D01}" type="presOf" srcId="{34EE4295-FCA1-48C0-BE32-69A8DD3E0650}" destId="{3090DD1B-A3C2-4636-A27C-4E3268A69D34}" srcOrd="0" destOrd="0" presId="urn:microsoft.com/office/officeart/2005/8/layout/orgChart1"/>
    <dgm:cxn modelId="{3C604382-EE1C-429E-8203-E4FFBCC504E8}" type="presOf" srcId="{01D198DD-4A57-44E6-AA7E-EF622A61CE10}" destId="{39CEEFDD-3982-4DCF-BA2E-346F03892F97}" srcOrd="0" destOrd="0" presId="urn:microsoft.com/office/officeart/2005/8/layout/orgChart1"/>
    <dgm:cxn modelId="{3E506157-8730-46A7-84C6-06A1B983390A}" type="presOf" srcId="{8B7A72C8-073E-47A8-AE7E-2C8963926652}" destId="{2D255989-6BAF-428F-9A86-038E979EB2F4}" srcOrd="1" destOrd="0" presId="urn:microsoft.com/office/officeart/2005/8/layout/orgChart1"/>
    <dgm:cxn modelId="{1908C3E1-F84F-46FB-9E24-6CDE96039091}" type="presOf" srcId="{01D198DD-4A57-44E6-AA7E-EF622A61CE10}" destId="{B10C8962-059B-4FF4-BC12-F465DFD1A205}" srcOrd="1" destOrd="0" presId="urn:microsoft.com/office/officeart/2005/8/layout/orgChart1"/>
    <dgm:cxn modelId="{9EACFA36-AE68-48B2-9E1C-D13D63D02871}" type="presOf" srcId="{3D892695-145D-4255-916A-AAD6D698E8C5}" destId="{D9A6D38C-3011-410F-9DB7-2EEC7E7AC1B5}" srcOrd="0" destOrd="0" presId="urn:microsoft.com/office/officeart/2005/8/layout/orgChart1"/>
    <dgm:cxn modelId="{826F6831-7943-40DD-8699-53EC34A8CA83}" type="presParOf" srcId="{7D9CD0D3-12D3-4027-8D2E-2F7F2DFB024E}" destId="{945BB288-F0B7-4887-BDE1-9195BDF72A00}" srcOrd="0" destOrd="0" presId="urn:microsoft.com/office/officeart/2005/8/layout/orgChart1"/>
    <dgm:cxn modelId="{191F0C3E-6568-46A5-A865-847D20C2208D}" type="presParOf" srcId="{945BB288-F0B7-4887-BDE1-9195BDF72A00}" destId="{4D1B5418-F607-4500-BE75-0FFDE7D390CE}" srcOrd="0" destOrd="0" presId="urn:microsoft.com/office/officeart/2005/8/layout/orgChart1"/>
    <dgm:cxn modelId="{4B15F5D2-EE90-4779-8817-D7CE5625033F}" type="presParOf" srcId="{4D1B5418-F607-4500-BE75-0FFDE7D390CE}" destId="{5810D736-4FDF-41D4-A6B2-40F56CBD50CF}" srcOrd="0" destOrd="0" presId="urn:microsoft.com/office/officeart/2005/8/layout/orgChart1"/>
    <dgm:cxn modelId="{C9A6E4F2-91D0-45BF-BF63-DB25571971EE}" type="presParOf" srcId="{4D1B5418-F607-4500-BE75-0FFDE7D390CE}" destId="{337802C1-5840-4749-B22B-5CE766481BF5}" srcOrd="1" destOrd="0" presId="urn:microsoft.com/office/officeart/2005/8/layout/orgChart1"/>
    <dgm:cxn modelId="{EBDCD5DB-742A-4B45-ADBB-7AF1096C8F77}" type="presParOf" srcId="{945BB288-F0B7-4887-BDE1-9195BDF72A00}" destId="{3AE5704E-61CE-4CC9-8587-AC5F8456794D}" srcOrd="1" destOrd="0" presId="urn:microsoft.com/office/officeart/2005/8/layout/orgChart1"/>
    <dgm:cxn modelId="{97F12F88-5DAA-4A82-9551-A46F7DA33E41}" type="presParOf" srcId="{3AE5704E-61CE-4CC9-8587-AC5F8456794D}" destId="{D3115AEB-953D-4140-ABE6-82FF9348F842}" srcOrd="0" destOrd="0" presId="urn:microsoft.com/office/officeart/2005/8/layout/orgChart1"/>
    <dgm:cxn modelId="{0BE3A9D9-25AD-4427-8A66-7827E43ACD93}" type="presParOf" srcId="{3AE5704E-61CE-4CC9-8587-AC5F8456794D}" destId="{71FC2A6F-4E2A-4D3A-9AE6-0FC89E0CFA25}" srcOrd="1" destOrd="0" presId="urn:microsoft.com/office/officeart/2005/8/layout/orgChart1"/>
    <dgm:cxn modelId="{77C5F2CA-BAE8-4259-AB08-16373C59CDE8}" type="presParOf" srcId="{71FC2A6F-4E2A-4D3A-9AE6-0FC89E0CFA25}" destId="{F4CA1764-9ACC-4BA7-B19B-F0C35E044904}" srcOrd="0" destOrd="0" presId="urn:microsoft.com/office/officeart/2005/8/layout/orgChart1"/>
    <dgm:cxn modelId="{49D2A2C6-63A2-4A74-939D-0A877C97C02E}" type="presParOf" srcId="{F4CA1764-9ACC-4BA7-B19B-F0C35E044904}" destId="{43F6FE1D-FAF7-4054-8E6B-435C4A92FDF9}" srcOrd="0" destOrd="0" presId="urn:microsoft.com/office/officeart/2005/8/layout/orgChart1"/>
    <dgm:cxn modelId="{B994D9A0-6C74-4979-B67A-D05AC5771D2A}" type="presParOf" srcId="{F4CA1764-9ACC-4BA7-B19B-F0C35E044904}" destId="{53AF8905-EE77-467A-B91F-D0AD7A039AD1}" srcOrd="1" destOrd="0" presId="urn:microsoft.com/office/officeart/2005/8/layout/orgChart1"/>
    <dgm:cxn modelId="{1C1840E8-44E5-4D38-98B9-A5AF2FD1A1DD}" type="presParOf" srcId="{71FC2A6F-4E2A-4D3A-9AE6-0FC89E0CFA25}" destId="{C626AC16-6CFE-4FA1-982F-CFF4A4929870}" srcOrd="1" destOrd="0" presId="urn:microsoft.com/office/officeart/2005/8/layout/orgChart1"/>
    <dgm:cxn modelId="{488EF0F1-E434-4CD3-8E48-1414C536F2CD}" type="presParOf" srcId="{C626AC16-6CFE-4FA1-982F-CFF4A4929870}" destId="{60A0EBD9-1D48-4065-8617-6403034E5937}" srcOrd="0" destOrd="0" presId="urn:microsoft.com/office/officeart/2005/8/layout/orgChart1"/>
    <dgm:cxn modelId="{14274ED2-BC95-4578-8F86-A97E44E2E254}" type="presParOf" srcId="{C626AC16-6CFE-4FA1-982F-CFF4A4929870}" destId="{CE1962D8-F7EF-4FF4-9899-DE718D248C28}" srcOrd="1" destOrd="0" presId="urn:microsoft.com/office/officeart/2005/8/layout/orgChart1"/>
    <dgm:cxn modelId="{31717041-5B24-42BA-97D3-A3A6E5E982BE}" type="presParOf" srcId="{CE1962D8-F7EF-4FF4-9899-DE718D248C28}" destId="{091B5CDD-77BD-4696-8FE1-D339774E5A65}" srcOrd="0" destOrd="0" presId="urn:microsoft.com/office/officeart/2005/8/layout/orgChart1"/>
    <dgm:cxn modelId="{0D1734CB-CD6E-4663-A5FF-D23C48CB85CE}" type="presParOf" srcId="{091B5CDD-77BD-4696-8FE1-D339774E5A65}" destId="{34EFA09C-3D30-4B18-8C9D-0A1DAF1FFB0F}" srcOrd="0" destOrd="0" presId="urn:microsoft.com/office/officeart/2005/8/layout/orgChart1"/>
    <dgm:cxn modelId="{38CE2368-895C-48D8-B852-A25F24BA3CB0}" type="presParOf" srcId="{091B5CDD-77BD-4696-8FE1-D339774E5A65}" destId="{137D441F-8AE9-42C5-B010-B26736AC4AF0}" srcOrd="1" destOrd="0" presId="urn:microsoft.com/office/officeart/2005/8/layout/orgChart1"/>
    <dgm:cxn modelId="{723B5AAD-DB91-4BC9-BD22-DB3C8E5AF6B5}" type="presParOf" srcId="{CE1962D8-F7EF-4FF4-9899-DE718D248C28}" destId="{69FAB406-472B-40E9-AFDD-CFCA6E2DA417}" srcOrd="1" destOrd="0" presId="urn:microsoft.com/office/officeart/2005/8/layout/orgChart1"/>
    <dgm:cxn modelId="{AE9E7BC0-2AB5-4EAB-B15F-1C8E9FD38705}" type="presParOf" srcId="{CE1962D8-F7EF-4FF4-9899-DE718D248C28}" destId="{A1A2286B-D921-43AF-B32B-E7C3B65EDE01}" srcOrd="2" destOrd="0" presId="urn:microsoft.com/office/officeart/2005/8/layout/orgChart1"/>
    <dgm:cxn modelId="{B5F32F31-FB8C-4DF3-9144-8A6217790DE2}" type="presParOf" srcId="{71FC2A6F-4E2A-4D3A-9AE6-0FC89E0CFA25}" destId="{48E55727-0FE5-49BB-8B7C-97B5D6793CE3}" srcOrd="2" destOrd="0" presId="urn:microsoft.com/office/officeart/2005/8/layout/orgChart1"/>
    <dgm:cxn modelId="{EE242B6B-BB5E-4EB8-9CD5-23783C147B09}" type="presParOf" srcId="{3AE5704E-61CE-4CC9-8587-AC5F8456794D}" destId="{E78A89A0-F8DE-4F8F-ADA5-D07C98943D8B}" srcOrd="2" destOrd="0" presId="urn:microsoft.com/office/officeart/2005/8/layout/orgChart1"/>
    <dgm:cxn modelId="{51B0982E-9823-4188-B498-C77A22E521F7}" type="presParOf" srcId="{3AE5704E-61CE-4CC9-8587-AC5F8456794D}" destId="{61AEA494-914F-45A8-B90E-87F8B1F8ADFB}" srcOrd="3" destOrd="0" presId="urn:microsoft.com/office/officeart/2005/8/layout/orgChart1"/>
    <dgm:cxn modelId="{25521A3D-3664-4DB1-8D61-CD23AE05D203}" type="presParOf" srcId="{61AEA494-914F-45A8-B90E-87F8B1F8ADFB}" destId="{E6AB7FC4-4FD3-4DD6-865A-C256DE5C4814}" srcOrd="0" destOrd="0" presId="urn:microsoft.com/office/officeart/2005/8/layout/orgChart1"/>
    <dgm:cxn modelId="{39734591-464B-4087-9A3F-A4FD0F1E2E2E}" type="presParOf" srcId="{E6AB7FC4-4FD3-4DD6-865A-C256DE5C4814}" destId="{BFFCCAA5-B1F3-4E7F-B06B-02A5FEC75F74}" srcOrd="0" destOrd="0" presId="urn:microsoft.com/office/officeart/2005/8/layout/orgChart1"/>
    <dgm:cxn modelId="{1CCFB3AA-C27E-437F-94FC-F9594EB10042}" type="presParOf" srcId="{E6AB7FC4-4FD3-4DD6-865A-C256DE5C4814}" destId="{A0704811-2DDD-47BD-83A6-8A1CBB607F2A}" srcOrd="1" destOrd="0" presId="urn:microsoft.com/office/officeart/2005/8/layout/orgChart1"/>
    <dgm:cxn modelId="{2C7ED276-E14C-4819-AA5F-40710A2E2E93}" type="presParOf" srcId="{61AEA494-914F-45A8-B90E-87F8B1F8ADFB}" destId="{F184F15D-C8D8-43AA-A7F5-BA9288345495}" srcOrd="1" destOrd="0" presId="urn:microsoft.com/office/officeart/2005/8/layout/orgChart1"/>
    <dgm:cxn modelId="{7E519D3C-8A16-4F00-8934-DF197A48BE30}" type="presParOf" srcId="{F184F15D-C8D8-43AA-A7F5-BA9288345495}" destId="{D9A6D38C-3011-410F-9DB7-2EEC7E7AC1B5}" srcOrd="0" destOrd="0" presId="urn:microsoft.com/office/officeart/2005/8/layout/orgChart1"/>
    <dgm:cxn modelId="{360E07AF-7FDE-4FB2-A865-32E651D39E22}" type="presParOf" srcId="{F184F15D-C8D8-43AA-A7F5-BA9288345495}" destId="{7DE650DE-3881-4D51-AAC2-1F45E08A68A1}" srcOrd="1" destOrd="0" presId="urn:microsoft.com/office/officeart/2005/8/layout/orgChart1"/>
    <dgm:cxn modelId="{751F9614-42C2-42E5-9E01-FDAD87489CD6}" type="presParOf" srcId="{7DE650DE-3881-4D51-AAC2-1F45E08A68A1}" destId="{27C7461B-351B-42F1-96E8-731DE38BB994}" srcOrd="0" destOrd="0" presId="urn:microsoft.com/office/officeart/2005/8/layout/orgChart1"/>
    <dgm:cxn modelId="{6B632FA2-82A5-4F7A-A556-407CC07A0AAB}" type="presParOf" srcId="{27C7461B-351B-42F1-96E8-731DE38BB994}" destId="{0F80BD69-5907-4181-BABA-2C709F085494}" srcOrd="0" destOrd="0" presId="urn:microsoft.com/office/officeart/2005/8/layout/orgChart1"/>
    <dgm:cxn modelId="{CFE404BA-36FA-4A2A-9CBE-FCAFF8448BEA}" type="presParOf" srcId="{27C7461B-351B-42F1-96E8-731DE38BB994}" destId="{679241B3-9EB9-409A-B5C8-26C8553FA83E}" srcOrd="1" destOrd="0" presId="urn:microsoft.com/office/officeart/2005/8/layout/orgChart1"/>
    <dgm:cxn modelId="{4CD5A9C5-6773-4B51-AFA2-5E3B6D412788}" type="presParOf" srcId="{7DE650DE-3881-4D51-AAC2-1F45E08A68A1}" destId="{BD12FD82-0CFA-4D86-B4CA-BB89DF6DFE9A}" srcOrd="1" destOrd="0" presId="urn:microsoft.com/office/officeart/2005/8/layout/orgChart1"/>
    <dgm:cxn modelId="{CE62EFE6-52B8-457F-BE5C-D110B403E78F}" type="presParOf" srcId="{7DE650DE-3881-4D51-AAC2-1F45E08A68A1}" destId="{42BE66C1-AC1C-4204-A208-483FC0E9D199}" srcOrd="2" destOrd="0" presId="urn:microsoft.com/office/officeart/2005/8/layout/orgChart1"/>
    <dgm:cxn modelId="{BF374EBB-DD18-4606-A6B3-0CABC313AB68}" type="presParOf" srcId="{61AEA494-914F-45A8-B90E-87F8B1F8ADFB}" destId="{0B3CE2DE-F4F7-42F6-9E89-FD43B7B04265}" srcOrd="2" destOrd="0" presId="urn:microsoft.com/office/officeart/2005/8/layout/orgChart1"/>
    <dgm:cxn modelId="{10BE1AC3-2C57-4C7E-BE4A-C6901DDFEF45}" type="presParOf" srcId="{3AE5704E-61CE-4CC9-8587-AC5F8456794D}" destId="{3090DD1B-A3C2-4636-A27C-4E3268A69D34}" srcOrd="4" destOrd="0" presId="urn:microsoft.com/office/officeart/2005/8/layout/orgChart1"/>
    <dgm:cxn modelId="{B0603E40-8481-4B5C-A851-852A3163CFD8}" type="presParOf" srcId="{3AE5704E-61CE-4CC9-8587-AC5F8456794D}" destId="{F5034404-6763-4671-BE97-984936415858}" srcOrd="5" destOrd="0" presId="urn:microsoft.com/office/officeart/2005/8/layout/orgChart1"/>
    <dgm:cxn modelId="{2E07C2B2-5932-48D9-B357-006C353BE0EC}" type="presParOf" srcId="{F5034404-6763-4671-BE97-984936415858}" destId="{25DDDA31-6ECB-4229-B385-2FCECE630C10}" srcOrd="0" destOrd="0" presId="urn:microsoft.com/office/officeart/2005/8/layout/orgChart1"/>
    <dgm:cxn modelId="{AECF649B-0417-4676-A6EE-B8BCFBDBB839}" type="presParOf" srcId="{25DDDA31-6ECB-4229-B385-2FCECE630C10}" destId="{D535095A-6D96-4D44-BADA-BEB1BD751AD7}" srcOrd="0" destOrd="0" presId="urn:microsoft.com/office/officeart/2005/8/layout/orgChart1"/>
    <dgm:cxn modelId="{8C7137A1-F4D6-416C-A1F7-A5CA1F39DC3C}" type="presParOf" srcId="{25DDDA31-6ECB-4229-B385-2FCECE630C10}" destId="{2D255989-6BAF-428F-9A86-038E979EB2F4}" srcOrd="1" destOrd="0" presId="urn:microsoft.com/office/officeart/2005/8/layout/orgChart1"/>
    <dgm:cxn modelId="{32673C60-2E07-4603-81B4-61E745DEDB27}" type="presParOf" srcId="{F5034404-6763-4671-BE97-984936415858}" destId="{933A1F76-F101-4CFD-8DDA-73B3E202223C}" srcOrd="1" destOrd="0" presId="urn:microsoft.com/office/officeart/2005/8/layout/orgChart1"/>
    <dgm:cxn modelId="{A9031D53-FB42-41AD-B287-F60E82ED9DE2}" type="presParOf" srcId="{933A1F76-F101-4CFD-8DDA-73B3E202223C}" destId="{5549FAEC-DB74-409D-8D41-D8F31DD13FBC}" srcOrd="0" destOrd="0" presId="urn:microsoft.com/office/officeart/2005/8/layout/orgChart1"/>
    <dgm:cxn modelId="{30852480-0956-4286-8C70-E659CAA95404}" type="presParOf" srcId="{933A1F76-F101-4CFD-8DDA-73B3E202223C}" destId="{C3174449-B415-4599-BD0C-835DBF9DFFC2}" srcOrd="1" destOrd="0" presId="urn:microsoft.com/office/officeart/2005/8/layout/orgChart1"/>
    <dgm:cxn modelId="{DF0CD524-82D2-4A07-8B69-EFEEAA274EB7}" type="presParOf" srcId="{C3174449-B415-4599-BD0C-835DBF9DFFC2}" destId="{2931817B-5E6C-4664-8CB8-DD9281E5A5F3}" srcOrd="0" destOrd="0" presId="urn:microsoft.com/office/officeart/2005/8/layout/orgChart1"/>
    <dgm:cxn modelId="{C900F5BC-A64C-42A7-B987-DA8440991DFB}" type="presParOf" srcId="{2931817B-5E6C-4664-8CB8-DD9281E5A5F3}" destId="{39CEEFDD-3982-4DCF-BA2E-346F03892F97}" srcOrd="0" destOrd="0" presId="urn:microsoft.com/office/officeart/2005/8/layout/orgChart1"/>
    <dgm:cxn modelId="{B7A0BF12-FA5D-472C-9262-9516D8751153}" type="presParOf" srcId="{2931817B-5E6C-4664-8CB8-DD9281E5A5F3}" destId="{B10C8962-059B-4FF4-BC12-F465DFD1A205}" srcOrd="1" destOrd="0" presId="urn:microsoft.com/office/officeart/2005/8/layout/orgChart1"/>
    <dgm:cxn modelId="{2E964841-7CF3-4AFB-8925-188AEFE262C6}" type="presParOf" srcId="{C3174449-B415-4599-BD0C-835DBF9DFFC2}" destId="{897882D9-6A60-4DFB-BB5B-F06AECF3947C}" srcOrd="1" destOrd="0" presId="urn:microsoft.com/office/officeart/2005/8/layout/orgChart1"/>
    <dgm:cxn modelId="{E420FCBF-3B88-4A17-9845-9894B2A78858}" type="presParOf" srcId="{C3174449-B415-4599-BD0C-835DBF9DFFC2}" destId="{A595DC35-1727-450F-A689-926A635715D4}" srcOrd="2" destOrd="0" presId="urn:microsoft.com/office/officeart/2005/8/layout/orgChart1"/>
    <dgm:cxn modelId="{ED001BAC-803A-4468-A79A-3BBB67610F79}" type="presParOf" srcId="{F5034404-6763-4671-BE97-984936415858}" destId="{8B66B32D-299F-45AE-AE9D-36ED13623FC2}" srcOrd="2" destOrd="0" presId="urn:microsoft.com/office/officeart/2005/8/layout/orgChart1"/>
    <dgm:cxn modelId="{6A105C9E-0D3C-4007-8ACF-71A2078E5423}" type="presParOf" srcId="{945BB288-F0B7-4887-BDE1-9195BDF72A00}" destId="{43D82A02-9A63-4966-B8A7-16F5F029539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9FAEC-DB74-409D-8D41-D8F31DD13FBC}">
      <dsp:nvSpPr>
        <dsp:cNvPr id="0" name=""/>
        <dsp:cNvSpPr/>
      </dsp:nvSpPr>
      <dsp:spPr>
        <a:xfrm>
          <a:off x="8367101" y="2136458"/>
          <a:ext cx="506624" cy="719044"/>
        </a:xfrm>
        <a:custGeom>
          <a:avLst/>
          <a:gdLst/>
          <a:ahLst/>
          <a:cxnLst/>
          <a:rect l="0" t="0" r="0" b="0"/>
          <a:pathLst>
            <a:path>
              <a:moveTo>
                <a:pt x="0" y="0"/>
              </a:moveTo>
              <a:lnTo>
                <a:pt x="0" y="719044"/>
              </a:lnTo>
              <a:lnTo>
                <a:pt x="506624" y="719044"/>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90DD1B-A3C2-4636-A27C-4E3268A69D34}">
      <dsp:nvSpPr>
        <dsp:cNvPr id="0" name=""/>
        <dsp:cNvSpPr/>
      </dsp:nvSpPr>
      <dsp:spPr>
        <a:xfrm>
          <a:off x="5703898" y="1026628"/>
          <a:ext cx="4014200" cy="328259"/>
        </a:xfrm>
        <a:custGeom>
          <a:avLst/>
          <a:gdLst/>
          <a:ahLst/>
          <a:cxnLst/>
          <a:rect l="0" t="0" r="0" b="0"/>
          <a:pathLst>
            <a:path>
              <a:moveTo>
                <a:pt x="0" y="0"/>
              </a:moveTo>
              <a:lnTo>
                <a:pt x="0" y="164129"/>
              </a:lnTo>
              <a:lnTo>
                <a:pt x="4014200" y="164129"/>
              </a:lnTo>
              <a:lnTo>
                <a:pt x="4014200" y="32825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A6D38C-3011-410F-9DB7-2EEC7E7AC1B5}">
      <dsp:nvSpPr>
        <dsp:cNvPr id="0" name=""/>
        <dsp:cNvSpPr/>
      </dsp:nvSpPr>
      <dsp:spPr>
        <a:xfrm>
          <a:off x="4186036" y="2136458"/>
          <a:ext cx="585842" cy="719044"/>
        </a:xfrm>
        <a:custGeom>
          <a:avLst/>
          <a:gdLst/>
          <a:ahLst/>
          <a:cxnLst/>
          <a:rect l="0" t="0" r="0" b="0"/>
          <a:pathLst>
            <a:path>
              <a:moveTo>
                <a:pt x="0" y="0"/>
              </a:moveTo>
              <a:lnTo>
                <a:pt x="0" y="719044"/>
              </a:lnTo>
              <a:lnTo>
                <a:pt x="585842" y="719044"/>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8A89A0-F8DE-4F8F-ADA5-D07C98943D8B}">
      <dsp:nvSpPr>
        <dsp:cNvPr id="0" name=""/>
        <dsp:cNvSpPr/>
      </dsp:nvSpPr>
      <dsp:spPr>
        <a:xfrm>
          <a:off x="5658178" y="1026628"/>
          <a:ext cx="91440" cy="328259"/>
        </a:xfrm>
        <a:custGeom>
          <a:avLst/>
          <a:gdLst/>
          <a:ahLst/>
          <a:cxnLst/>
          <a:rect l="0" t="0" r="0" b="0"/>
          <a:pathLst>
            <a:path>
              <a:moveTo>
                <a:pt x="45720" y="0"/>
              </a:moveTo>
              <a:lnTo>
                <a:pt x="45720" y="164129"/>
              </a:lnTo>
              <a:lnTo>
                <a:pt x="90105" y="164129"/>
              </a:lnTo>
              <a:lnTo>
                <a:pt x="90105" y="32825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A0EBD9-1D48-4065-8617-6403034E5937}">
      <dsp:nvSpPr>
        <dsp:cNvPr id="0" name=""/>
        <dsp:cNvSpPr/>
      </dsp:nvSpPr>
      <dsp:spPr>
        <a:xfrm>
          <a:off x="300906" y="2121663"/>
          <a:ext cx="91440" cy="722694"/>
        </a:xfrm>
        <a:custGeom>
          <a:avLst/>
          <a:gdLst/>
          <a:ahLst/>
          <a:cxnLst/>
          <a:rect l="0" t="0" r="0" b="0"/>
          <a:pathLst>
            <a:path>
              <a:moveTo>
                <a:pt x="45720" y="0"/>
              </a:moveTo>
              <a:lnTo>
                <a:pt x="45720" y="722694"/>
              </a:lnTo>
              <a:lnTo>
                <a:pt x="132009" y="722694"/>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115AEB-953D-4140-ABE6-82FF9348F842}">
      <dsp:nvSpPr>
        <dsp:cNvPr id="0" name=""/>
        <dsp:cNvSpPr/>
      </dsp:nvSpPr>
      <dsp:spPr>
        <a:xfrm>
          <a:off x="1733132" y="1026628"/>
          <a:ext cx="3970765" cy="313464"/>
        </a:xfrm>
        <a:custGeom>
          <a:avLst/>
          <a:gdLst/>
          <a:ahLst/>
          <a:cxnLst/>
          <a:rect l="0" t="0" r="0" b="0"/>
          <a:pathLst>
            <a:path>
              <a:moveTo>
                <a:pt x="3970765" y="0"/>
              </a:moveTo>
              <a:lnTo>
                <a:pt x="3970765" y="149334"/>
              </a:lnTo>
              <a:lnTo>
                <a:pt x="0" y="149334"/>
              </a:lnTo>
              <a:lnTo>
                <a:pt x="0" y="31346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10D736-4FDF-41D4-A6B2-40F56CBD50CF}">
      <dsp:nvSpPr>
        <dsp:cNvPr id="0" name=""/>
        <dsp:cNvSpPr/>
      </dsp:nvSpPr>
      <dsp:spPr>
        <a:xfrm>
          <a:off x="2038051" y="245057"/>
          <a:ext cx="7331693" cy="78157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t>Barrier Levels Classifications</a:t>
          </a:r>
        </a:p>
      </dsp:txBody>
      <dsp:txXfrm>
        <a:off x="2038051" y="245057"/>
        <a:ext cx="7331693" cy="781570"/>
      </dsp:txXfrm>
    </dsp:sp>
    <dsp:sp modelId="{43F6FE1D-FAF7-4054-8E6B-435C4A92FDF9}">
      <dsp:nvSpPr>
        <dsp:cNvPr id="0" name=""/>
        <dsp:cNvSpPr/>
      </dsp:nvSpPr>
      <dsp:spPr>
        <a:xfrm>
          <a:off x="0" y="1340092"/>
          <a:ext cx="3466265" cy="78157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a:t>Low barrier </a:t>
          </a:r>
        </a:p>
      </dsp:txBody>
      <dsp:txXfrm>
        <a:off x="0" y="1340092"/>
        <a:ext cx="3466265" cy="781570"/>
      </dsp:txXfrm>
    </dsp:sp>
    <dsp:sp modelId="{34EFA09C-3D30-4B18-8C9D-0A1DAF1FFB0F}">
      <dsp:nvSpPr>
        <dsp:cNvPr id="0" name=""/>
        <dsp:cNvSpPr/>
      </dsp:nvSpPr>
      <dsp:spPr>
        <a:xfrm>
          <a:off x="432916" y="2453572"/>
          <a:ext cx="2755880" cy="78157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Used for frozen Foods, Fruits, Vegetables and sugar</a:t>
          </a:r>
        </a:p>
      </dsp:txBody>
      <dsp:txXfrm>
        <a:off x="432916" y="2453572"/>
        <a:ext cx="2755880" cy="781570"/>
      </dsp:txXfrm>
    </dsp:sp>
    <dsp:sp modelId="{BFFCCAA5-B1F3-4E7F-B06B-02A5FEC75F74}">
      <dsp:nvSpPr>
        <dsp:cNvPr id="0" name=""/>
        <dsp:cNvSpPr/>
      </dsp:nvSpPr>
      <dsp:spPr>
        <a:xfrm>
          <a:off x="3795474" y="1354887"/>
          <a:ext cx="3905617" cy="78157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b="1" kern="1200"/>
            <a:t>Medium barrier </a:t>
          </a:r>
        </a:p>
      </dsp:txBody>
      <dsp:txXfrm>
        <a:off x="3795474" y="1354887"/>
        <a:ext cx="3905617" cy="781570"/>
      </dsp:txXfrm>
    </dsp:sp>
    <dsp:sp modelId="{0F80BD69-5907-4181-BABA-2C709F085494}">
      <dsp:nvSpPr>
        <dsp:cNvPr id="0" name=""/>
        <dsp:cNvSpPr/>
      </dsp:nvSpPr>
      <dsp:spPr>
        <a:xfrm>
          <a:off x="4771879" y="2464717"/>
          <a:ext cx="2401656" cy="78157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r-EG" sz="1800" b="1" kern="1200"/>
            <a:t> </a:t>
          </a:r>
          <a:r>
            <a:rPr lang="en-US" sz="1800" b="1" kern="1200"/>
            <a:t>Used for  Chilled foods</a:t>
          </a:r>
        </a:p>
      </dsp:txBody>
      <dsp:txXfrm>
        <a:off x="4771879" y="2464717"/>
        <a:ext cx="2401656" cy="781570"/>
      </dsp:txXfrm>
    </dsp:sp>
    <dsp:sp modelId="{D535095A-6D96-4D44-BADA-BEB1BD751AD7}">
      <dsp:nvSpPr>
        <dsp:cNvPr id="0" name=""/>
        <dsp:cNvSpPr/>
      </dsp:nvSpPr>
      <dsp:spPr>
        <a:xfrm>
          <a:off x="8029351" y="1354887"/>
          <a:ext cx="3377494" cy="78157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ar-EG" sz="3200" b="1" kern="1200"/>
            <a:t> </a:t>
          </a:r>
          <a:r>
            <a:rPr lang="en-US" sz="3200" b="1" kern="1200"/>
            <a:t>High barrier </a:t>
          </a:r>
        </a:p>
      </dsp:txBody>
      <dsp:txXfrm>
        <a:off x="8029351" y="1354887"/>
        <a:ext cx="3377494" cy="781570"/>
      </dsp:txXfrm>
    </dsp:sp>
    <dsp:sp modelId="{39CEEFDD-3982-4DCF-BA2E-346F03892F97}">
      <dsp:nvSpPr>
        <dsp:cNvPr id="0" name=""/>
        <dsp:cNvSpPr/>
      </dsp:nvSpPr>
      <dsp:spPr>
        <a:xfrm>
          <a:off x="8873725" y="2464717"/>
          <a:ext cx="2453021" cy="78157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Used for dry-roasted peanuts, coffee</a:t>
          </a:r>
        </a:p>
      </dsp:txBody>
      <dsp:txXfrm>
        <a:off x="8873725" y="2464717"/>
        <a:ext cx="2453021" cy="78157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FBB5A8-8916-45B4-9385-7FAF2EEAAE2F}" type="datetimeFigureOut">
              <a:rPr lang="en-US" smtClean="0"/>
              <a:t>6/14/2016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6ACF8B-3563-4326-8EAA-BFCD11479C31}" type="slidenum">
              <a:rPr lang="en-US" smtClean="0"/>
              <a:t>‹#›</a:t>
            </a:fld>
            <a:endParaRPr lang="en-US"/>
          </a:p>
        </p:txBody>
      </p:sp>
    </p:spTree>
    <p:extLst>
      <p:ext uri="{BB962C8B-B14F-4D97-AF65-F5344CB8AC3E}">
        <p14:creationId xmlns:p14="http://schemas.microsoft.com/office/powerpoint/2010/main" val="116763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827631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4CB3634-431E-499F-935D-96E456A6BEB1}" type="datetime1">
              <a:rPr lang="en-US" smtClean="0"/>
              <a:t>6/14/2016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92799337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7498-5571-4513-943F-88CA8D0E1D0B}" type="datetime1">
              <a:rPr lang="en-US" smtClean="0"/>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34415354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7FF008C-90D5-4598-B452-B66FE8D6C442}" type="datetime1">
              <a:rPr lang="en-US" smtClean="0"/>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299900204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CEF341-1838-44F0-93BE-498A53FAFC52}"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377988479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9450F5-2133-4BF1-B70F-C5190AF8B420}" type="datetime1">
              <a:rPr lang="en-US" smtClean="0"/>
              <a:t>6/14/2016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42456485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512D9E-5FE9-4131-8CF2-F19079146C05}" type="datetime1">
              <a:rPr lang="en-US" smtClean="0"/>
              <a:t>6/14/2016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43923839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1E581E-7482-4C08-8042-68D51211060F}" type="datetime1">
              <a:rPr lang="en-US" smtClean="0"/>
              <a:t>6/14/2016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70143883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F1B7565-05C5-4EDC-92FA-E50DE8DF895F}"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38792485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0D3E2C-3724-4213-8D08-72A7A71C64EA}"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42171462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FBC775-C2DD-4EA9-8E95-8EC4ABBAF72C}"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81529016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EBFC9A-5747-4E71-A5DB-975C0C7AB38B}"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295869358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87754AF-E51F-45A8-B3A6-D303BE547C89}"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6528497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BF87C5-AC04-4E4D-933F-1DEA408E9C94}" type="datetime1">
              <a:rPr lang="en-US" smtClean="0"/>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207948014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E258473-449C-4D5B-B065-899CD6B28B03}" type="datetime1">
              <a:rPr lang="en-US" smtClean="0"/>
              <a:t>6/14/2016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73763104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A7D3A85-1642-4EF6-B52E-1D20E8B2CCB6}" type="datetime1">
              <a:rPr lang="en-US" smtClean="0"/>
              <a:t>6/14/2016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293643544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2C47F-799A-474F-AF23-F8FA2930FB15}" type="datetime1">
              <a:rPr lang="en-US" smtClean="0"/>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7863965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C5CB3D-2764-45EE-8666-6049FA9AB67F}" type="datetime1">
              <a:rPr lang="en-US" smtClean="0"/>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9AF79-9E5E-4AB9-AFB8-7CFDFC2957E8}" type="slidenum">
              <a:rPr lang="en-US" smtClean="0"/>
              <a:t>‹#›</a:t>
            </a:fld>
            <a:endParaRPr lang="en-US"/>
          </a:p>
        </p:txBody>
      </p:sp>
    </p:spTree>
    <p:extLst>
      <p:ext uri="{BB962C8B-B14F-4D97-AF65-F5344CB8AC3E}">
        <p14:creationId xmlns:p14="http://schemas.microsoft.com/office/powerpoint/2010/main" val="136712293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FA8DF62-989E-42C6-ABB8-2B7CDFBE7037}" type="datetime1">
              <a:rPr lang="en-US" smtClean="0"/>
              <a:t>6/14/2016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1F9AF79-9E5E-4AB9-AFB8-7CFDFC2957E8}" type="slidenum">
              <a:rPr lang="en-US" smtClean="0"/>
              <a:t>‹#›</a:t>
            </a:fld>
            <a:endParaRPr lang="en-US"/>
          </a:p>
        </p:txBody>
      </p:sp>
    </p:spTree>
    <p:extLst>
      <p:ext uri="{BB962C8B-B14F-4D97-AF65-F5344CB8AC3E}">
        <p14:creationId xmlns:p14="http://schemas.microsoft.com/office/powerpoint/2010/main" val="98431002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hf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830052" y="606503"/>
            <a:ext cx="8764576" cy="1508105"/>
          </a:xfrm>
          <a:prstGeom prst="rect">
            <a:avLst/>
          </a:prstGeom>
        </p:spPr>
        <p:txBody>
          <a:bodyPr wrap="square">
            <a:spAutoFit/>
          </a:bodyPr>
          <a:lstStyle/>
          <a:p>
            <a:pPr lvl="0" algn="ctr" rtl="1" eaLnBrk="0" fontAlgn="base" hangingPunct="0">
              <a:spcBef>
                <a:spcPct val="0"/>
              </a:spcBef>
              <a:spcAft>
                <a:spcPct val="0"/>
              </a:spcAft>
              <a:tabLst>
                <a:tab pos="228600" algn="l"/>
              </a:tabLst>
            </a:pPr>
            <a:endParaRPr lang="ar-EG" altLang="en-US" sz="1400" b="1" dirty="0">
              <a:latin typeface="GE SS Two Bold" panose="020A0503020102020204" pitchFamily="18" charset="-78"/>
              <a:ea typeface="GE SS Two Bold" panose="020A0503020102020204" pitchFamily="18" charset="-78"/>
              <a:cs typeface="GE SS Two Bold" panose="020A0503020102020204" pitchFamily="18" charset="-78"/>
            </a:endParaRPr>
          </a:p>
          <a:p>
            <a:pPr algn="ctr"/>
            <a:r>
              <a:rPr lang="it-IT" sz="2600" b="1" dirty="0">
                <a:latin typeface="Georgia" panose="02040502050405020303" pitchFamily="18" charset="0"/>
              </a:rPr>
              <a:t>Effect of the printing remedies and lamination techniques on barrier properties “ WVTR and OTR value” for polypropylene film</a:t>
            </a:r>
            <a:endParaRPr lang="en-US" sz="2600" dirty="0">
              <a:latin typeface="Georgia" panose="02040502050405020303"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8292" y="4168246"/>
            <a:ext cx="5000625" cy="2476500"/>
          </a:xfrm>
          <a:prstGeom prst="rect">
            <a:avLst/>
          </a:prstGeom>
        </p:spPr>
      </p:pic>
      <p:sp>
        <p:nvSpPr>
          <p:cNvPr id="2" name="Rectangle 1"/>
          <p:cNvSpPr/>
          <p:nvPr/>
        </p:nvSpPr>
        <p:spPr>
          <a:xfrm>
            <a:off x="3164340" y="2418152"/>
            <a:ext cx="6096000" cy="1446550"/>
          </a:xfrm>
          <a:prstGeom prst="rect">
            <a:avLst/>
          </a:prstGeom>
        </p:spPr>
        <p:txBody>
          <a:bodyPr>
            <a:spAutoFit/>
          </a:bodyPr>
          <a:lstStyle/>
          <a:p>
            <a:pPr algn="ctr"/>
            <a:r>
              <a:rPr lang="it-IT" sz="2800" b="1" dirty="0">
                <a:solidFill>
                  <a:srgbClr val="FFC000"/>
                </a:solidFill>
                <a:latin typeface="Times New Roman" panose="02020603050405020304" pitchFamily="18" charset="0"/>
                <a:ea typeface="MS PGothic" panose="020B0600070205080204" pitchFamily="34" charset="-128"/>
              </a:rPr>
              <a:t>Yahya Ibrahiem Mohamed Khalifa </a:t>
            </a:r>
            <a:endParaRPr lang="en-US" sz="2800" b="1" dirty="0">
              <a:solidFill>
                <a:srgbClr val="FFC000"/>
              </a:solidFill>
              <a:latin typeface="Times New Roman" panose="02020603050405020304" pitchFamily="18" charset="0"/>
              <a:ea typeface="Times New Roman" panose="02020603050405020304" pitchFamily="18" charset="0"/>
            </a:endParaRPr>
          </a:p>
          <a:p>
            <a:pPr algn="ctr"/>
            <a:r>
              <a:rPr lang="it-IT" sz="2000" b="1" dirty="0">
                <a:latin typeface="Times New Roman" panose="02020603050405020304" pitchFamily="18" charset="0"/>
                <a:ea typeface="MS PGothic" panose="020B0600070205080204" pitchFamily="34" charset="-128"/>
              </a:rPr>
              <a:t>Printing, Publishing and Packaging Dept. </a:t>
            </a:r>
          </a:p>
          <a:p>
            <a:pPr algn="ctr"/>
            <a:r>
              <a:rPr lang="it-IT" sz="2000" b="1" dirty="0">
                <a:latin typeface="Times New Roman" panose="02020603050405020304" pitchFamily="18" charset="0"/>
                <a:ea typeface="MS PGothic" panose="020B0600070205080204" pitchFamily="34" charset="-128"/>
              </a:rPr>
              <a:t>Faculty of Applied Arts, Helwan Univeristy, </a:t>
            </a:r>
          </a:p>
          <a:p>
            <a:pPr algn="ctr"/>
            <a:r>
              <a:rPr lang="it-IT" sz="2000" b="1" dirty="0">
                <a:latin typeface="Times New Roman" panose="02020603050405020304" pitchFamily="18" charset="0"/>
                <a:ea typeface="MS PGothic" panose="020B0600070205080204" pitchFamily="34" charset="-128"/>
              </a:rPr>
              <a:t>Cairo, Egypt</a:t>
            </a:r>
            <a:endParaRPr lang="en-US" sz="2000" b="1" dirty="0">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41F9AF79-9E5E-4AB9-AFB8-7CFDFC2957E8}" type="slidenum">
              <a:rPr lang="en-US" smtClean="0"/>
              <a:t>1</a:t>
            </a:fld>
            <a:endParaRPr lang="en-US"/>
          </a:p>
        </p:txBody>
      </p:sp>
      <p:pic>
        <p:nvPicPr>
          <p:cNvPr id="7" name="Picture 6"/>
          <p:cNvPicPr>
            <a:picLocks noChangeAspect="1"/>
          </p:cNvPicPr>
          <p:nvPr/>
        </p:nvPicPr>
        <p:blipFill>
          <a:blip r:embed="rId3"/>
          <a:stretch>
            <a:fillRect/>
          </a:stretch>
        </p:blipFill>
        <p:spPr>
          <a:xfrm>
            <a:off x="462716" y="479445"/>
            <a:ext cx="1367336" cy="10038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4628" y="419490"/>
            <a:ext cx="1150353" cy="11237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0674869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accent6"/>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accent6"/>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accent6"/>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accent6"/>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2</a:t>
            </a:fld>
            <a:endParaRPr lang="en-US"/>
          </a:p>
        </p:txBody>
      </p:sp>
    </p:spTree>
    <p:extLst>
      <p:ext uri="{BB962C8B-B14F-4D97-AF65-F5344CB8AC3E}">
        <p14:creationId xmlns:p14="http://schemas.microsoft.com/office/powerpoint/2010/main" val="362802397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accent6"/>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3</a:t>
            </a:fld>
            <a:endParaRPr lang="en-US"/>
          </a:p>
        </p:txBody>
      </p:sp>
    </p:spTree>
    <p:extLst>
      <p:ext uri="{BB962C8B-B14F-4D97-AF65-F5344CB8AC3E}">
        <p14:creationId xmlns:p14="http://schemas.microsoft.com/office/powerpoint/2010/main" val="189882231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518416" y="865619"/>
            <a:ext cx="1073953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Rectangle 1"/>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41F9AF79-9E5E-4AB9-AFB8-7CFDFC2957E8}" type="slidenum">
              <a:rPr lang="en-US" smtClean="0"/>
              <a:t>4</a:t>
            </a:fld>
            <a:endParaRPr lang="en-US"/>
          </a:p>
        </p:txBody>
      </p:sp>
      <p:sp>
        <p:nvSpPr>
          <p:cNvPr id="6" name="Rectangle 5"/>
          <p:cNvSpPr/>
          <p:nvPr/>
        </p:nvSpPr>
        <p:spPr>
          <a:xfrm>
            <a:off x="706582" y="1342673"/>
            <a:ext cx="10551366" cy="1569660"/>
          </a:xfrm>
          <a:prstGeom prst="rect">
            <a:avLst/>
          </a:prstGeom>
        </p:spPr>
        <p:txBody>
          <a:bodyPr wrap="square">
            <a:spAutoFit/>
          </a:bodyPr>
          <a:lstStyle/>
          <a:p>
            <a:pPr lvl="0" algn="justLow" defTabSz="914400" eaLnBrk="0" fontAlgn="base" hangingPunct="0">
              <a:spcBef>
                <a:spcPct val="0"/>
              </a:spcBef>
              <a:spcAft>
                <a:spcPct val="0"/>
              </a:spcAft>
            </a:pPr>
            <a:r>
              <a:rPr lang="it-IT" sz="2400" b="1" dirty="0"/>
              <a:t>Biaxially oriented polypropylene film (BOPP) is recognized as an appropriate barrier </a:t>
            </a:r>
            <a:r>
              <a:rPr lang="ar-SA" sz="2400" b="1" dirty="0"/>
              <a:t>‎</a:t>
            </a:r>
            <a:r>
              <a:rPr lang="it-IT" sz="2400" b="1" dirty="0"/>
              <a:t>film for most dry food after lamination with metalized film whether OPP or PET, </a:t>
            </a:r>
            <a:r>
              <a:rPr lang="ar-SA" sz="2400" b="1" dirty="0"/>
              <a:t>‎</a:t>
            </a:r>
            <a:r>
              <a:rPr lang="it-IT" sz="2400" b="1" dirty="0"/>
              <a:t>moreover that film is considered an excellent for moisture and moderate for oxygen </a:t>
            </a:r>
            <a:r>
              <a:rPr lang="ar-SA" sz="2400" b="1" dirty="0"/>
              <a:t>‎</a:t>
            </a:r>
            <a:r>
              <a:rPr lang="it-IT" sz="2400" b="1" dirty="0"/>
              <a:t>permeability.</a:t>
            </a:r>
            <a:endParaRPr lang="en-US" altLang="en-US" sz="4400" b="1" dirty="0">
              <a:latin typeface="Arial" panose="020B0604020202020204" pitchFamily="34" charset="0"/>
            </a:endParaRPr>
          </a:p>
        </p:txBody>
      </p:sp>
      <p:sp>
        <p:nvSpPr>
          <p:cNvPr id="7" name="Rectangle 2"/>
          <p:cNvSpPr>
            <a:spLocks noChangeArrowheads="1"/>
          </p:cNvSpPr>
          <p:nvPr/>
        </p:nvSpPr>
        <p:spPr bwMode="auto">
          <a:xfrm>
            <a:off x="518416" y="596315"/>
            <a:ext cx="1073953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457200" marR="0" lvl="0" indent="-457200" defTabSz="914400" eaLnBrk="0" fontAlgn="base" latinLnBrk="0" hangingPunct="0">
              <a:lnSpc>
                <a:spcPct val="100000"/>
              </a:lnSpc>
              <a:spcBef>
                <a:spcPct val="0"/>
              </a:spcBef>
              <a:spcAft>
                <a:spcPct val="0"/>
              </a:spcAft>
              <a:buClrTx/>
              <a:buSzTx/>
              <a:buFont typeface="Wingdings" panose="05000000000000000000" pitchFamily="2" charset="2"/>
              <a:buChar char="v"/>
              <a:tabLst>
                <a:tab pos="228600" algn="l"/>
              </a:tabLst>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Introduction</a:t>
            </a:r>
            <a:endParaRPr lang="ar-EG"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p:txBody>
      </p:sp>
      <p:pic>
        <p:nvPicPr>
          <p:cNvPr id="8" name="Picture 7" descr="C:\Users\Dr Yahya\Downloads\_BOPP_Matte_film_.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50877" y="4270553"/>
            <a:ext cx="3124790" cy="20857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 name="Picture 2"/>
          <p:cNvPicPr>
            <a:picLocks noChangeAspect="1"/>
          </p:cNvPicPr>
          <p:nvPr/>
        </p:nvPicPr>
        <p:blipFill>
          <a:blip r:embed="rId3"/>
          <a:stretch>
            <a:fillRect/>
          </a:stretch>
        </p:blipFill>
        <p:spPr>
          <a:xfrm>
            <a:off x="1364088" y="3307600"/>
            <a:ext cx="5335169" cy="304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7566486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1F9AF79-9E5E-4AB9-AFB8-7CFDFC2957E8}" type="slidenum">
              <a:rPr lang="en-US" smtClean="0"/>
              <a:t>5</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189358970"/>
              </p:ext>
            </p:extLst>
          </p:nvPr>
        </p:nvGraphicFramePr>
        <p:xfrm>
          <a:off x="982229" y="1374956"/>
          <a:ext cx="10572461" cy="4790317"/>
        </p:xfrm>
        <a:graphic>
          <a:graphicData uri="http://schemas.openxmlformats.org/drawingml/2006/table">
            <a:tbl>
              <a:tblPr firstRow="1" firstCol="1" bandRow="1">
                <a:tableStyleId>{1E171933-4619-4E11-9A3F-F7608DF75F80}</a:tableStyleId>
              </a:tblPr>
              <a:tblGrid>
                <a:gridCol w="5905096">
                  <a:extLst>
                    <a:ext uri="{9D8B030D-6E8A-4147-A177-3AD203B41FA5}">
                      <a16:colId xmlns:a16="http://schemas.microsoft.com/office/drawing/2014/main" val="235537685"/>
                    </a:ext>
                  </a:extLst>
                </a:gridCol>
                <a:gridCol w="2667066">
                  <a:extLst>
                    <a:ext uri="{9D8B030D-6E8A-4147-A177-3AD203B41FA5}">
                      <a16:colId xmlns:a16="http://schemas.microsoft.com/office/drawing/2014/main" val="2881131228"/>
                    </a:ext>
                  </a:extLst>
                </a:gridCol>
                <a:gridCol w="2000299">
                  <a:extLst>
                    <a:ext uri="{9D8B030D-6E8A-4147-A177-3AD203B41FA5}">
                      <a16:colId xmlns:a16="http://schemas.microsoft.com/office/drawing/2014/main" val="2428348588"/>
                    </a:ext>
                  </a:extLst>
                </a:gridCol>
              </a:tblGrid>
              <a:tr h="432481">
                <a:tc gridSpan="3">
                  <a:txBody>
                    <a:bodyPr/>
                    <a:lstStyle/>
                    <a:p>
                      <a:pPr marL="0" marR="0" algn="ctr">
                        <a:lnSpc>
                          <a:spcPct val="115000"/>
                        </a:lnSpc>
                        <a:spcBef>
                          <a:spcPts val="0"/>
                        </a:spcBef>
                        <a:spcAft>
                          <a:spcPts val="0"/>
                        </a:spcAft>
                      </a:pPr>
                      <a:r>
                        <a:rPr lang="en-US" sz="2000" b="1" dirty="0">
                          <a:effectLst/>
                        </a:rPr>
                        <a:t>OTRs of Bulk materials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1305446"/>
                  </a:ext>
                </a:extLst>
              </a:tr>
              <a:tr h="864962">
                <a:tc gridSpan="3">
                  <a:txBody>
                    <a:bodyPr/>
                    <a:lstStyle/>
                    <a:p>
                      <a:pPr marL="0" marR="0">
                        <a:lnSpc>
                          <a:spcPct val="115000"/>
                        </a:lnSpc>
                        <a:spcBef>
                          <a:spcPts val="0"/>
                        </a:spcBef>
                        <a:spcAft>
                          <a:spcPts val="0"/>
                        </a:spcAft>
                      </a:pPr>
                      <a:r>
                        <a:rPr lang="en-US" sz="1600" b="1" dirty="0">
                          <a:effectLst/>
                        </a:rPr>
                        <a:t>      Film type                                                                                                                                     OTR  73°f (23 0C), o %. RH</a:t>
                      </a:r>
                      <a:endParaRPr lang="en-US" sz="1100" b="1" dirty="0">
                        <a:effectLst/>
                      </a:endParaRPr>
                    </a:p>
                    <a:p>
                      <a:pPr marL="0" marR="0" algn="r">
                        <a:lnSpc>
                          <a:spcPct val="115000"/>
                        </a:lnSpc>
                        <a:spcBef>
                          <a:spcPts val="0"/>
                        </a:spcBef>
                        <a:spcAft>
                          <a:spcPts val="0"/>
                        </a:spcAft>
                      </a:pPr>
                      <a:r>
                        <a:rPr lang="en-US" sz="1600" b="1" dirty="0">
                          <a:effectLst/>
                        </a:rPr>
                        <a:t>CC/100 in 2/day                            CC/m 2/day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8312110"/>
                  </a:ext>
                </a:extLst>
              </a:tr>
              <a:tr h="435274">
                <a:tc>
                  <a:txBody>
                    <a:bodyPr/>
                    <a:lstStyle/>
                    <a:p>
                      <a:pPr marL="0" marR="0">
                        <a:lnSpc>
                          <a:spcPct val="115000"/>
                        </a:lnSpc>
                        <a:spcBef>
                          <a:spcPts val="0"/>
                        </a:spcBef>
                        <a:spcAft>
                          <a:spcPts val="0"/>
                        </a:spcAft>
                      </a:pPr>
                      <a:r>
                        <a:rPr lang="en-US" sz="1600" b="1" dirty="0">
                          <a:effectLst/>
                        </a:rPr>
                        <a:t>EVOH (ethylene vinyl alcohol)                            Good barrier</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0.005-0.12</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008-1.9</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3006339394"/>
                  </a:ext>
                </a:extLst>
              </a:tr>
              <a:tr h="432481">
                <a:tc>
                  <a:txBody>
                    <a:bodyPr/>
                    <a:lstStyle/>
                    <a:p>
                      <a:pPr marL="0" marR="0">
                        <a:lnSpc>
                          <a:spcPct val="115000"/>
                        </a:lnSpc>
                        <a:spcBef>
                          <a:spcPts val="0"/>
                        </a:spcBef>
                        <a:spcAft>
                          <a:spcPts val="0"/>
                        </a:spcAft>
                      </a:pPr>
                      <a:r>
                        <a:rPr lang="en-US" sz="1600" b="1">
                          <a:effectLst/>
                        </a:rPr>
                        <a:t>Biax nyIon-6</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1.2-2.5</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18.6-39</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3785664346"/>
                  </a:ext>
                </a:extLst>
              </a:tr>
              <a:tr h="432481">
                <a:tc>
                  <a:txBody>
                    <a:bodyPr/>
                    <a:lstStyle/>
                    <a:p>
                      <a:pPr marL="0" marR="0">
                        <a:lnSpc>
                          <a:spcPct val="115000"/>
                        </a:lnSpc>
                        <a:spcBef>
                          <a:spcPts val="0"/>
                        </a:spcBef>
                        <a:spcAft>
                          <a:spcPts val="0"/>
                        </a:spcAft>
                      </a:pPr>
                      <a:r>
                        <a:rPr lang="en-US" sz="1600" b="1">
                          <a:effectLst/>
                        </a:rPr>
                        <a:t>OPET (oriented polyester)</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2-6</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31-93</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599942467"/>
                  </a:ext>
                </a:extLst>
              </a:tr>
              <a:tr h="432481">
                <a:tc>
                  <a:txBody>
                    <a:bodyPr/>
                    <a:lstStyle/>
                    <a:p>
                      <a:pPr marL="0" marR="0">
                        <a:lnSpc>
                          <a:spcPct val="115000"/>
                        </a:lnSpc>
                        <a:spcBef>
                          <a:spcPts val="0"/>
                        </a:spcBef>
                        <a:spcAft>
                          <a:spcPts val="0"/>
                        </a:spcAft>
                      </a:pPr>
                      <a:r>
                        <a:rPr lang="en-US" sz="2000" b="1" dirty="0">
                          <a:solidFill>
                            <a:srgbClr val="FF0000"/>
                          </a:solidFill>
                          <a:effectLst/>
                        </a:rPr>
                        <a:t>BOPP</a:t>
                      </a:r>
                      <a:endParaRPr lang="en-US" sz="14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2000" b="1" dirty="0">
                          <a:solidFill>
                            <a:srgbClr val="FF0000"/>
                          </a:solidFill>
                          <a:effectLst/>
                        </a:rPr>
                        <a:t>100-160</a:t>
                      </a:r>
                      <a:endParaRPr lang="en-US" sz="14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2000" b="1" dirty="0">
                          <a:solidFill>
                            <a:srgbClr val="FF0000"/>
                          </a:solidFill>
                          <a:effectLst/>
                        </a:rPr>
                        <a:t>1,550-2,500</a:t>
                      </a:r>
                      <a:endParaRPr lang="en-US" sz="14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725478528"/>
                  </a:ext>
                </a:extLst>
              </a:tr>
              <a:tr h="432481">
                <a:tc>
                  <a:txBody>
                    <a:bodyPr/>
                    <a:lstStyle/>
                    <a:p>
                      <a:pPr marL="0" marR="0">
                        <a:lnSpc>
                          <a:spcPct val="115000"/>
                        </a:lnSpc>
                        <a:spcBef>
                          <a:spcPts val="0"/>
                        </a:spcBef>
                        <a:spcAft>
                          <a:spcPts val="0"/>
                        </a:spcAft>
                      </a:pPr>
                      <a:r>
                        <a:rPr lang="en-US" sz="1600" b="1">
                          <a:effectLst/>
                        </a:rPr>
                        <a:t>Cast pp</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150-200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2,300-3,100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752235647"/>
                  </a:ext>
                </a:extLst>
              </a:tr>
              <a:tr h="432481">
                <a:tc>
                  <a:txBody>
                    <a:bodyPr/>
                    <a:lstStyle/>
                    <a:p>
                      <a:pPr marL="0" marR="0">
                        <a:lnSpc>
                          <a:spcPct val="115000"/>
                        </a:lnSpc>
                        <a:spcBef>
                          <a:spcPts val="0"/>
                        </a:spcBef>
                        <a:spcAft>
                          <a:spcPts val="0"/>
                        </a:spcAft>
                      </a:pPr>
                      <a:r>
                        <a:rPr lang="en-US" sz="1600" b="1">
                          <a:effectLst/>
                        </a:rPr>
                        <a:t>HDPE (high-density polyethylene)</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150-200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2,300-3,100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1291912136"/>
                  </a:ext>
                </a:extLst>
              </a:tr>
              <a:tr h="432481">
                <a:tc>
                  <a:txBody>
                    <a:bodyPr/>
                    <a:lstStyle/>
                    <a:p>
                      <a:pPr marL="0" marR="0">
                        <a:lnSpc>
                          <a:spcPct val="115000"/>
                        </a:lnSpc>
                        <a:spcBef>
                          <a:spcPts val="0"/>
                        </a:spcBef>
                        <a:spcAft>
                          <a:spcPts val="0"/>
                        </a:spcAft>
                      </a:pPr>
                      <a:r>
                        <a:rPr lang="en-US" sz="1600" b="1">
                          <a:effectLst/>
                        </a:rPr>
                        <a:t>OPS (oriented poly5tyrene)</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280-400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4.350-6.200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687963810"/>
                  </a:ext>
                </a:extLst>
              </a:tr>
              <a:tr h="462714">
                <a:tc>
                  <a:txBody>
                    <a:bodyPr/>
                    <a:lstStyle/>
                    <a:p>
                      <a:pPr marL="0" marR="0">
                        <a:lnSpc>
                          <a:spcPct val="115000"/>
                        </a:lnSpc>
                        <a:spcBef>
                          <a:spcPts val="0"/>
                        </a:spcBef>
                        <a:spcAft>
                          <a:spcPts val="0"/>
                        </a:spcAft>
                      </a:pPr>
                      <a:r>
                        <a:rPr lang="en-US" sz="1600" b="1">
                          <a:effectLst/>
                        </a:rPr>
                        <a:t>lDPE (Iow-density polyethylene)	        Poor barrier</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a:effectLst/>
                        </a:rPr>
                        <a:t>450-550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tc>
                  <a:txBody>
                    <a:bodyPr/>
                    <a:lstStyle/>
                    <a:p>
                      <a:pPr marL="0" marR="0" algn="ctr">
                        <a:lnSpc>
                          <a:spcPct val="115000"/>
                        </a:lnSpc>
                        <a:spcBef>
                          <a:spcPts val="0"/>
                        </a:spcBef>
                        <a:spcAft>
                          <a:spcPts val="0"/>
                        </a:spcAft>
                      </a:pPr>
                      <a:r>
                        <a:rPr lang="en-US" sz="1600" b="1" dirty="0">
                          <a:effectLst/>
                        </a:rPr>
                        <a:t>7.000-8,500</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7212" marR="67212" marT="0" marB="0"/>
                </a:tc>
                <a:extLst>
                  <a:ext uri="{0D108BD9-81ED-4DB2-BD59-A6C34878D82A}">
                    <a16:rowId xmlns:a16="http://schemas.microsoft.com/office/drawing/2014/main" val="3556455941"/>
                  </a:ext>
                </a:extLst>
              </a:tr>
            </a:tbl>
          </a:graphicData>
        </a:graphic>
      </p:graphicFrame>
      <p:cxnSp>
        <p:nvCxnSpPr>
          <p:cNvPr id="10" name="Straight Arrow Connector 9"/>
          <p:cNvCxnSpPr/>
          <p:nvPr/>
        </p:nvCxnSpPr>
        <p:spPr>
          <a:xfrm flipH="1">
            <a:off x="5583382" y="3086247"/>
            <a:ext cx="24244" cy="2400156"/>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1" name="Rectangle 10"/>
          <p:cNvSpPr/>
          <p:nvPr/>
        </p:nvSpPr>
        <p:spPr>
          <a:xfrm>
            <a:off x="385758" y="235480"/>
            <a:ext cx="7864653" cy="461665"/>
          </a:xfrm>
          <a:prstGeom prst="rect">
            <a:avLst/>
          </a:prstGeom>
        </p:spPr>
        <p:txBody>
          <a:bodyPr wrap="none">
            <a:spAutoFit/>
          </a:bodyPr>
          <a:lstStyle/>
          <a:p>
            <a:pPr marL="342900" indent="-342900" defTabSz="914400" eaLnBrk="0" fontAlgn="base" hangingPunct="0">
              <a:spcBef>
                <a:spcPct val="0"/>
              </a:spcBef>
              <a:spcAft>
                <a:spcPct val="0"/>
              </a:spcAft>
              <a:buFont typeface="Wingdings" panose="05000000000000000000" pitchFamily="2" charset="2"/>
              <a:buChar char="v"/>
            </a:pPr>
            <a:r>
              <a:rPr lang="en-US" altLang="en-US" sz="2400" b="1" dirty="0">
                <a:solidFill>
                  <a:srgbClr val="FFC000"/>
                </a:solidFill>
                <a:latin typeface="Georgia" panose="02040502050405020303" pitchFamily="18" charset="0"/>
              </a:rPr>
              <a:t>OTR Permeability properties of Polypropylene</a:t>
            </a:r>
          </a:p>
        </p:txBody>
      </p:sp>
      <p:sp>
        <p:nvSpPr>
          <p:cNvPr id="6" name="Rectangle 5"/>
          <p:cNvSpPr/>
          <p:nvPr/>
        </p:nvSpPr>
        <p:spPr>
          <a:xfrm>
            <a:off x="2168458" y="6227392"/>
            <a:ext cx="8200002" cy="368755"/>
          </a:xfrm>
          <a:prstGeom prst="rect">
            <a:avLst/>
          </a:prstGeom>
        </p:spPr>
        <p:txBody>
          <a:bodyPr wrap="none">
            <a:spAutoFit/>
          </a:bodyPr>
          <a:lstStyle/>
          <a:p>
            <a:pPr algn="r" rtl="1">
              <a:lnSpc>
                <a:spcPct val="107000"/>
              </a:lnSpc>
              <a:tabLst>
                <a:tab pos="228600" algn="l"/>
              </a:tabLst>
            </a:pPr>
            <a:r>
              <a:rPr lang="en-US" b="1" baseline="30000" dirty="0"/>
              <a:t> </a:t>
            </a:r>
            <a:r>
              <a:rPr lang="en-US" b="1" dirty="0">
                <a:latin typeface="Times New Roman" panose="02020603050405020304" pitchFamily="18" charset="0"/>
                <a:ea typeface="Times New Roman" panose="02020603050405020304" pitchFamily="18" charset="0"/>
                <a:cs typeface="Arial" panose="020B0604020202020204" pitchFamily="34" charset="0"/>
              </a:rPr>
              <a:t>Source: </a:t>
            </a:r>
            <a:r>
              <a:rPr lang="en-US" b="1" dirty="0" err="1">
                <a:latin typeface="Times New Roman" panose="02020603050405020304" pitchFamily="18" charset="0"/>
                <a:ea typeface="Times New Roman" panose="02020603050405020304" pitchFamily="18" charset="0"/>
                <a:cs typeface="Arial" panose="020B0604020202020204" pitchFamily="34" charset="0"/>
              </a:rPr>
              <a:t>Jonthan</a:t>
            </a:r>
            <a:r>
              <a:rPr lang="en-US" b="1" dirty="0">
                <a:latin typeface="Times New Roman" panose="02020603050405020304" pitchFamily="18" charset="0"/>
                <a:ea typeface="Times New Roman" panose="02020603050405020304" pitchFamily="18" charset="0"/>
                <a:cs typeface="Arial" panose="020B0604020202020204" pitchFamily="34" charset="0"/>
              </a:rPr>
              <a:t> </a:t>
            </a:r>
            <a:r>
              <a:rPr lang="en-US" b="1" dirty="0" err="1">
                <a:latin typeface="Times New Roman" panose="02020603050405020304" pitchFamily="18" charset="0"/>
                <a:ea typeface="Times New Roman" panose="02020603050405020304" pitchFamily="18" charset="0"/>
                <a:cs typeface="Arial" panose="020B0604020202020204" pitchFamily="34" charset="0"/>
              </a:rPr>
              <a:t>Flowe</a:t>
            </a:r>
            <a:r>
              <a:rPr lang="en-US" b="1" dirty="0">
                <a:latin typeface="Times New Roman" panose="02020603050405020304" pitchFamily="18" charset="0"/>
                <a:ea typeface="Times New Roman" panose="02020603050405020304" pitchFamily="18" charset="0"/>
                <a:cs typeface="Arial" panose="020B0604020202020204" pitchFamily="34" charset="0"/>
              </a:rPr>
              <a:t>, Barrier films for packaging, </a:t>
            </a:r>
            <a:r>
              <a:rPr lang="en-US" b="1" dirty="0" err="1">
                <a:latin typeface="Times New Roman" panose="02020603050405020304" pitchFamily="18" charset="0"/>
                <a:ea typeface="Times New Roman" panose="02020603050405020304" pitchFamily="18" charset="0"/>
                <a:cs typeface="Arial" panose="020B0604020202020204" pitchFamily="34" charset="0"/>
              </a:rPr>
              <a:t>Pira</a:t>
            </a:r>
            <a:r>
              <a:rPr lang="en-US" b="1" dirty="0">
                <a:latin typeface="Times New Roman" panose="02020603050405020304" pitchFamily="18" charset="0"/>
                <a:ea typeface="Times New Roman" panose="02020603050405020304" pitchFamily="18" charset="0"/>
                <a:cs typeface="Arial" panose="020B0604020202020204" pitchFamily="34" charset="0"/>
              </a:rPr>
              <a:t> International Ltd, 2005</a:t>
            </a:r>
          </a:p>
        </p:txBody>
      </p:sp>
    </p:spTree>
    <p:extLst>
      <p:ext uri="{BB962C8B-B14F-4D97-AF65-F5344CB8AC3E}">
        <p14:creationId xmlns:p14="http://schemas.microsoft.com/office/powerpoint/2010/main" val="393077139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1F9AF79-9E5E-4AB9-AFB8-7CFDFC2957E8}" type="slidenum">
              <a:rPr lang="en-US" smtClean="0"/>
              <a:t>6</a:t>
            </a:fld>
            <a:endParaRPr lang="en-US"/>
          </a:p>
        </p:txBody>
      </p:sp>
      <p:cxnSp>
        <p:nvCxnSpPr>
          <p:cNvPr id="13" name="Straight Arrow Connector 12"/>
          <p:cNvCxnSpPr/>
          <p:nvPr/>
        </p:nvCxnSpPr>
        <p:spPr>
          <a:xfrm>
            <a:off x="6691312" y="10937097"/>
            <a:ext cx="1" cy="1227734"/>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2886412080"/>
              </p:ext>
            </p:extLst>
          </p:nvPr>
        </p:nvGraphicFramePr>
        <p:xfrm>
          <a:off x="968373" y="1583300"/>
          <a:ext cx="10572461" cy="4773047"/>
        </p:xfrm>
        <a:graphic>
          <a:graphicData uri="http://schemas.openxmlformats.org/drawingml/2006/table">
            <a:tbl>
              <a:tblPr firstRow="1" firstCol="1" bandRow="1">
                <a:tableStyleId>{1E171933-4619-4E11-9A3F-F7608DF75F80}</a:tableStyleId>
              </a:tblPr>
              <a:tblGrid>
                <a:gridCol w="5905024">
                  <a:extLst>
                    <a:ext uri="{9D8B030D-6E8A-4147-A177-3AD203B41FA5}">
                      <a16:colId xmlns:a16="http://schemas.microsoft.com/office/drawing/2014/main" val="3770901316"/>
                    </a:ext>
                  </a:extLst>
                </a:gridCol>
                <a:gridCol w="2666745">
                  <a:extLst>
                    <a:ext uri="{9D8B030D-6E8A-4147-A177-3AD203B41FA5}">
                      <a16:colId xmlns:a16="http://schemas.microsoft.com/office/drawing/2014/main" val="3479590851"/>
                    </a:ext>
                  </a:extLst>
                </a:gridCol>
                <a:gridCol w="2000692">
                  <a:extLst>
                    <a:ext uri="{9D8B030D-6E8A-4147-A177-3AD203B41FA5}">
                      <a16:colId xmlns:a16="http://schemas.microsoft.com/office/drawing/2014/main" val="1798002616"/>
                    </a:ext>
                  </a:extLst>
                </a:gridCol>
              </a:tblGrid>
              <a:tr h="410313">
                <a:tc gridSpan="3">
                  <a:txBody>
                    <a:bodyPr/>
                    <a:lstStyle/>
                    <a:p>
                      <a:pPr marL="0" marR="0" algn="ctr">
                        <a:lnSpc>
                          <a:spcPct val="115000"/>
                        </a:lnSpc>
                        <a:spcBef>
                          <a:spcPts val="0"/>
                        </a:spcBef>
                        <a:spcAft>
                          <a:spcPts val="0"/>
                        </a:spcAft>
                      </a:pPr>
                      <a:r>
                        <a:rPr lang="en-US" sz="2000" dirty="0">
                          <a:effectLst/>
                        </a:rPr>
                        <a:t>Typical WVTR barrier values</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9562756"/>
                  </a:ext>
                </a:extLst>
              </a:tr>
              <a:tr h="820626">
                <a:tc gridSpan="3">
                  <a:txBody>
                    <a:bodyPr/>
                    <a:lstStyle/>
                    <a:p>
                      <a:pPr marL="0" marR="0">
                        <a:lnSpc>
                          <a:spcPct val="115000"/>
                        </a:lnSpc>
                        <a:spcBef>
                          <a:spcPts val="0"/>
                        </a:spcBef>
                        <a:spcAft>
                          <a:spcPts val="0"/>
                        </a:spcAft>
                      </a:pPr>
                      <a:r>
                        <a:rPr lang="en-US" sz="1800" b="1" dirty="0">
                          <a:effectLst/>
                        </a:rPr>
                        <a:t>Film type                                                                                                                               WYTR. 100°' (300C) , ), 90 %. RH </a:t>
                      </a:r>
                      <a:endParaRPr lang="en-US" sz="1100" b="1" dirty="0">
                        <a:effectLst/>
                      </a:endParaRPr>
                    </a:p>
                    <a:p>
                      <a:pPr marL="0" marR="0" algn="ctr">
                        <a:lnSpc>
                          <a:spcPct val="115000"/>
                        </a:lnSpc>
                        <a:spcBef>
                          <a:spcPts val="0"/>
                        </a:spcBef>
                        <a:spcAft>
                          <a:spcPts val="0"/>
                        </a:spcAft>
                      </a:pPr>
                      <a:r>
                        <a:rPr lang="en-US" sz="1800" b="1" dirty="0">
                          <a:effectLst/>
                        </a:rPr>
                        <a:t>                                                                                                                                   g/100 in 2/day                      g/m 2/day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4661808"/>
                  </a:ext>
                </a:extLst>
              </a:tr>
              <a:tr h="669917">
                <a:tc>
                  <a:txBody>
                    <a:bodyPr/>
                    <a:lstStyle/>
                    <a:p>
                      <a:pPr marL="0" marR="0">
                        <a:lnSpc>
                          <a:spcPct val="115000"/>
                        </a:lnSpc>
                        <a:spcBef>
                          <a:spcPts val="0"/>
                        </a:spcBef>
                        <a:spcAft>
                          <a:spcPts val="0"/>
                        </a:spcAft>
                      </a:pPr>
                      <a:r>
                        <a:rPr lang="en-US" sz="2000" b="1" dirty="0">
                          <a:solidFill>
                            <a:srgbClr val="FF0000"/>
                          </a:solidFill>
                          <a:effectLst/>
                        </a:rPr>
                        <a:t>biaxial - Oriented PP                                Good WYTR</a:t>
                      </a:r>
                      <a:endParaRPr lang="en-US" sz="12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2000" b="1" dirty="0">
                          <a:solidFill>
                            <a:srgbClr val="FF0000"/>
                          </a:solidFill>
                          <a:effectLst/>
                        </a:rPr>
                        <a:t>0.25-0.40 </a:t>
                      </a:r>
                      <a:endParaRPr lang="en-US" sz="12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2000" b="1" dirty="0">
                          <a:solidFill>
                            <a:srgbClr val="FF0000"/>
                          </a:solidFill>
                          <a:effectLst/>
                        </a:rPr>
                        <a:t>3.9-6.2</a:t>
                      </a:r>
                      <a:endParaRPr lang="en-US" sz="12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3999093869"/>
                  </a:ext>
                </a:extLst>
              </a:tr>
              <a:tr h="410313">
                <a:tc>
                  <a:txBody>
                    <a:bodyPr/>
                    <a:lstStyle/>
                    <a:p>
                      <a:pPr marL="0" marR="0">
                        <a:lnSpc>
                          <a:spcPct val="115000"/>
                        </a:lnSpc>
                        <a:spcBef>
                          <a:spcPts val="0"/>
                        </a:spcBef>
                        <a:spcAft>
                          <a:spcPts val="0"/>
                        </a:spcAft>
                      </a:pPr>
                      <a:r>
                        <a:rPr lang="en-US" sz="1800" b="1" dirty="0">
                          <a:effectLst/>
                        </a:rPr>
                        <a:t>HDPE</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0.3-0.5</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4.7-7.8</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546404186"/>
                  </a:ext>
                </a:extLst>
              </a:tr>
              <a:tr h="410313">
                <a:tc>
                  <a:txBody>
                    <a:bodyPr/>
                    <a:lstStyle/>
                    <a:p>
                      <a:pPr marL="0" marR="0">
                        <a:lnSpc>
                          <a:spcPct val="115000"/>
                        </a:lnSpc>
                        <a:spcBef>
                          <a:spcPts val="0"/>
                        </a:spcBef>
                        <a:spcAft>
                          <a:spcPts val="0"/>
                        </a:spcAft>
                      </a:pPr>
                      <a:r>
                        <a:rPr lang="en-US" sz="1800" b="1">
                          <a:effectLst/>
                        </a:rPr>
                        <a:t>Cast pp</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0.6-0.7</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9.3-11.0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2413246046"/>
                  </a:ext>
                </a:extLst>
              </a:tr>
              <a:tr h="410313">
                <a:tc>
                  <a:txBody>
                    <a:bodyPr/>
                    <a:lstStyle/>
                    <a:p>
                      <a:pPr marL="0" marR="0">
                        <a:lnSpc>
                          <a:spcPct val="115000"/>
                        </a:lnSpc>
                        <a:spcBef>
                          <a:spcPts val="0"/>
                        </a:spcBef>
                        <a:spcAft>
                          <a:spcPts val="0"/>
                        </a:spcAft>
                      </a:pPr>
                      <a:r>
                        <a:rPr lang="en-US" sz="1800" b="1" dirty="0" err="1">
                          <a:effectLst/>
                        </a:rPr>
                        <a:t>Biax</a:t>
                      </a:r>
                      <a:r>
                        <a:rPr lang="en-US" sz="1800" b="1" dirty="0">
                          <a:effectLst/>
                        </a:rPr>
                        <a:t> PET</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1.0-1.3</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16-20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726583048"/>
                  </a:ext>
                </a:extLst>
              </a:tr>
              <a:tr h="410313">
                <a:tc>
                  <a:txBody>
                    <a:bodyPr/>
                    <a:lstStyle/>
                    <a:p>
                      <a:pPr marL="0" marR="0">
                        <a:lnSpc>
                          <a:spcPct val="115000"/>
                        </a:lnSpc>
                        <a:spcBef>
                          <a:spcPts val="0"/>
                        </a:spcBef>
                        <a:spcAft>
                          <a:spcPts val="0"/>
                        </a:spcAft>
                      </a:pPr>
                      <a:r>
                        <a:rPr lang="en-US" sz="1800" b="1">
                          <a:effectLst/>
                        </a:rPr>
                        <a:t>LDPE</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1.0-1.5</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16-23</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858815600"/>
                  </a:ext>
                </a:extLst>
              </a:tr>
              <a:tr h="410313">
                <a:tc>
                  <a:txBody>
                    <a:bodyPr/>
                    <a:lstStyle/>
                    <a:p>
                      <a:pPr marL="0" marR="0">
                        <a:lnSpc>
                          <a:spcPct val="115000"/>
                        </a:lnSpc>
                        <a:spcBef>
                          <a:spcPts val="0"/>
                        </a:spcBef>
                        <a:spcAft>
                          <a:spcPts val="0"/>
                        </a:spcAft>
                      </a:pPr>
                      <a:r>
                        <a:rPr lang="en-US" sz="1800" b="1">
                          <a:effectLst/>
                        </a:rPr>
                        <a:t>EVOH</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1.4-8.0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22-124</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3059309839"/>
                  </a:ext>
                </a:extLst>
              </a:tr>
              <a:tr h="410313">
                <a:tc>
                  <a:txBody>
                    <a:bodyPr/>
                    <a:lstStyle/>
                    <a:p>
                      <a:pPr marL="0" marR="0">
                        <a:lnSpc>
                          <a:spcPct val="115000"/>
                        </a:lnSpc>
                        <a:spcBef>
                          <a:spcPts val="0"/>
                        </a:spcBef>
                        <a:spcAft>
                          <a:spcPts val="0"/>
                        </a:spcAft>
                      </a:pPr>
                      <a:r>
                        <a:rPr lang="en-US" sz="1800" b="1" dirty="0">
                          <a:effectLst/>
                        </a:rPr>
                        <a:t>OPS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7-10</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a:effectLst/>
                        </a:rPr>
                        <a:t>109-155</a:t>
                      </a:r>
                      <a:endParaRPr lang="en-US" sz="1100" b="1">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987661822"/>
                  </a:ext>
                </a:extLst>
              </a:tr>
              <a:tr h="410313">
                <a:tc>
                  <a:txBody>
                    <a:bodyPr/>
                    <a:lstStyle/>
                    <a:p>
                      <a:pPr marL="0" marR="0">
                        <a:lnSpc>
                          <a:spcPct val="115000"/>
                        </a:lnSpc>
                        <a:spcBef>
                          <a:spcPts val="0"/>
                        </a:spcBef>
                        <a:spcAft>
                          <a:spcPts val="0"/>
                        </a:spcAft>
                      </a:pPr>
                      <a:r>
                        <a:rPr lang="en-US" sz="1800" b="1" dirty="0" err="1">
                          <a:effectLst/>
                        </a:rPr>
                        <a:t>Biax</a:t>
                      </a:r>
                      <a:r>
                        <a:rPr lang="en-US" sz="1800" b="1" dirty="0">
                          <a:effectLst/>
                        </a:rPr>
                        <a:t> nyIon-6	                                                 Poor WYTR</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dirty="0">
                          <a:effectLst/>
                        </a:rPr>
                        <a:t>10-13</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tc>
                  <a:txBody>
                    <a:bodyPr/>
                    <a:lstStyle/>
                    <a:p>
                      <a:pPr marL="0" marR="0" algn="ctr">
                        <a:lnSpc>
                          <a:spcPct val="115000"/>
                        </a:lnSpc>
                        <a:spcBef>
                          <a:spcPts val="0"/>
                        </a:spcBef>
                        <a:spcAft>
                          <a:spcPts val="0"/>
                        </a:spcAft>
                      </a:pPr>
                      <a:r>
                        <a:rPr lang="en-US" sz="1800" b="1" dirty="0">
                          <a:effectLst/>
                        </a:rPr>
                        <a:t>155-202</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60429" marR="60429" marT="0" marB="0"/>
                </a:tc>
                <a:extLst>
                  <a:ext uri="{0D108BD9-81ED-4DB2-BD59-A6C34878D82A}">
                    <a16:rowId xmlns:a16="http://schemas.microsoft.com/office/drawing/2014/main" val="1972196416"/>
                  </a:ext>
                </a:extLst>
              </a:tr>
            </a:tbl>
          </a:graphicData>
        </a:graphic>
      </p:graphicFrame>
      <p:cxnSp>
        <p:nvCxnSpPr>
          <p:cNvPr id="10" name="Straight Arrow Connector 9"/>
          <p:cNvCxnSpPr/>
          <p:nvPr/>
        </p:nvCxnSpPr>
        <p:spPr>
          <a:xfrm>
            <a:off x="5482936" y="3224789"/>
            <a:ext cx="3464" cy="248620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4" name="Rectangle 13"/>
          <p:cNvSpPr/>
          <p:nvPr/>
        </p:nvSpPr>
        <p:spPr>
          <a:xfrm>
            <a:off x="385758" y="235480"/>
            <a:ext cx="8193269" cy="461665"/>
          </a:xfrm>
          <a:prstGeom prst="rect">
            <a:avLst/>
          </a:prstGeom>
        </p:spPr>
        <p:txBody>
          <a:bodyPr wrap="none">
            <a:spAutoFit/>
          </a:bodyPr>
          <a:lstStyle/>
          <a:p>
            <a:pPr marL="342900" indent="-342900" defTabSz="914400" eaLnBrk="0" fontAlgn="base" hangingPunct="0">
              <a:spcBef>
                <a:spcPct val="0"/>
              </a:spcBef>
              <a:spcAft>
                <a:spcPct val="0"/>
              </a:spcAft>
              <a:buFont typeface="Wingdings" panose="05000000000000000000" pitchFamily="2" charset="2"/>
              <a:buChar char="v"/>
            </a:pPr>
            <a:r>
              <a:rPr lang="en-US" altLang="en-US" sz="2400" b="1" dirty="0">
                <a:solidFill>
                  <a:srgbClr val="FFC000"/>
                </a:solidFill>
                <a:latin typeface="Georgia" panose="02040502050405020303" pitchFamily="18" charset="0"/>
              </a:rPr>
              <a:t>WVTR Permeability properties of Polypropylene</a:t>
            </a:r>
          </a:p>
        </p:txBody>
      </p:sp>
      <p:sp>
        <p:nvSpPr>
          <p:cNvPr id="7" name="Rectangle 6"/>
          <p:cNvSpPr/>
          <p:nvPr/>
        </p:nvSpPr>
        <p:spPr>
          <a:xfrm>
            <a:off x="2168458" y="6393650"/>
            <a:ext cx="8200002" cy="368755"/>
          </a:xfrm>
          <a:prstGeom prst="rect">
            <a:avLst/>
          </a:prstGeom>
        </p:spPr>
        <p:txBody>
          <a:bodyPr wrap="none">
            <a:spAutoFit/>
          </a:bodyPr>
          <a:lstStyle/>
          <a:p>
            <a:pPr algn="r" rtl="1">
              <a:lnSpc>
                <a:spcPct val="107000"/>
              </a:lnSpc>
              <a:tabLst>
                <a:tab pos="228600" algn="l"/>
              </a:tabLst>
            </a:pPr>
            <a:r>
              <a:rPr lang="en-US" b="1" baseline="30000" dirty="0"/>
              <a:t> </a:t>
            </a:r>
            <a:r>
              <a:rPr lang="en-US" b="1" dirty="0">
                <a:latin typeface="Times New Roman" panose="02020603050405020304" pitchFamily="18" charset="0"/>
                <a:ea typeface="Times New Roman" panose="02020603050405020304" pitchFamily="18" charset="0"/>
                <a:cs typeface="Arial" panose="020B0604020202020204" pitchFamily="34" charset="0"/>
              </a:rPr>
              <a:t>Source: </a:t>
            </a:r>
            <a:r>
              <a:rPr lang="en-US" b="1" dirty="0" err="1">
                <a:latin typeface="Times New Roman" panose="02020603050405020304" pitchFamily="18" charset="0"/>
                <a:ea typeface="Times New Roman" panose="02020603050405020304" pitchFamily="18" charset="0"/>
                <a:cs typeface="Arial" panose="020B0604020202020204" pitchFamily="34" charset="0"/>
              </a:rPr>
              <a:t>Jonthan</a:t>
            </a:r>
            <a:r>
              <a:rPr lang="en-US" b="1" dirty="0">
                <a:latin typeface="Times New Roman" panose="02020603050405020304" pitchFamily="18" charset="0"/>
                <a:ea typeface="Times New Roman" panose="02020603050405020304" pitchFamily="18" charset="0"/>
                <a:cs typeface="Arial" panose="020B0604020202020204" pitchFamily="34" charset="0"/>
              </a:rPr>
              <a:t> </a:t>
            </a:r>
            <a:r>
              <a:rPr lang="en-US" b="1" dirty="0" err="1">
                <a:latin typeface="Times New Roman" panose="02020603050405020304" pitchFamily="18" charset="0"/>
                <a:ea typeface="Times New Roman" panose="02020603050405020304" pitchFamily="18" charset="0"/>
                <a:cs typeface="Arial" panose="020B0604020202020204" pitchFamily="34" charset="0"/>
              </a:rPr>
              <a:t>Flowe</a:t>
            </a:r>
            <a:r>
              <a:rPr lang="en-US" b="1" dirty="0">
                <a:latin typeface="Times New Roman" panose="02020603050405020304" pitchFamily="18" charset="0"/>
                <a:ea typeface="Times New Roman" panose="02020603050405020304" pitchFamily="18" charset="0"/>
                <a:cs typeface="Arial" panose="020B0604020202020204" pitchFamily="34" charset="0"/>
              </a:rPr>
              <a:t>, Barrier films for packaging, </a:t>
            </a:r>
            <a:r>
              <a:rPr lang="en-US" b="1" dirty="0" err="1">
                <a:latin typeface="Times New Roman" panose="02020603050405020304" pitchFamily="18" charset="0"/>
                <a:ea typeface="Times New Roman" panose="02020603050405020304" pitchFamily="18" charset="0"/>
                <a:cs typeface="Arial" panose="020B0604020202020204" pitchFamily="34" charset="0"/>
              </a:rPr>
              <a:t>Pira</a:t>
            </a:r>
            <a:r>
              <a:rPr lang="en-US" b="1" dirty="0">
                <a:latin typeface="Times New Roman" panose="02020603050405020304" pitchFamily="18" charset="0"/>
                <a:ea typeface="Times New Roman" panose="02020603050405020304" pitchFamily="18" charset="0"/>
                <a:cs typeface="Arial" panose="020B0604020202020204" pitchFamily="34" charset="0"/>
              </a:rPr>
              <a:t> International Ltd, 2005</a:t>
            </a:r>
          </a:p>
        </p:txBody>
      </p:sp>
    </p:spTree>
    <p:extLst>
      <p:ext uri="{BB962C8B-B14F-4D97-AF65-F5344CB8AC3E}">
        <p14:creationId xmlns:p14="http://schemas.microsoft.com/office/powerpoint/2010/main" val="404045090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8036" y="828764"/>
            <a:ext cx="11346873" cy="5801588"/>
          </a:xfrm>
          <a:prstGeom prst="rect">
            <a:avLst/>
          </a:prstGeom>
        </p:spPr>
        <p:txBody>
          <a:bodyPr wrap="square">
            <a:spAutoFit/>
          </a:bodyPr>
          <a:lstStyle/>
          <a:p>
            <a:r>
              <a:rPr lang="en-US" sz="2400" b="1" dirty="0">
                <a:solidFill>
                  <a:srgbClr val="FFC000"/>
                </a:solidFill>
              </a:rPr>
              <a:t>The Definition of Barrier </a:t>
            </a:r>
          </a:p>
          <a:p>
            <a:endParaRPr lang="en-US" sz="1100" dirty="0"/>
          </a:p>
          <a:p>
            <a:pPr marL="285750" lvl="0" indent="-285750">
              <a:buFont typeface="Arial" panose="020B0604020202020204" pitchFamily="34" charset="0"/>
              <a:buChar char="•"/>
            </a:pPr>
            <a:r>
              <a:rPr lang="en-US" sz="2400" b="1" dirty="0"/>
              <a:t>Something blocks or intended to block passage </a:t>
            </a:r>
            <a:endParaRPr lang="en-US" sz="2400" dirty="0"/>
          </a:p>
          <a:p>
            <a:pPr marL="285750" lvl="0" indent="-285750">
              <a:buFont typeface="Arial" panose="020B0604020202020204" pitchFamily="34" charset="0"/>
              <a:buChar char="•"/>
            </a:pPr>
            <a:r>
              <a:rPr lang="en-US" sz="2400" b="1" dirty="0"/>
              <a:t>Natural formation or structure that prevents or hinders movement or action</a:t>
            </a:r>
          </a:p>
          <a:p>
            <a:pPr marL="285750" lvl="0" indent="-285750">
              <a:buFont typeface="Arial" panose="020B0604020202020204" pitchFamily="34" charset="0"/>
              <a:buChar char="•"/>
            </a:pPr>
            <a:endParaRPr lang="en-US" sz="2400" dirty="0"/>
          </a:p>
          <a:p>
            <a:r>
              <a:rPr lang="en-US" sz="2400" b="1" dirty="0">
                <a:solidFill>
                  <a:srgbClr val="FFC000"/>
                </a:solidFill>
              </a:rPr>
              <a:t> Using Barrier in Food Packaging </a:t>
            </a:r>
          </a:p>
          <a:p>
            <a:endParaRPr lang="en-US" sz="2400" dirty="0"/>
          </a:p>
          <a:p>
            <a:r>
              <a:rPr lang="en-US" sz="2400" b="1" dirty="0"/>
              <a:t>One of the core functions of plastic films is make a protection against environmental impact, so There are three basic reasons for using barrier material for food packaging products :</a:t>
            </a:r>
          </a:p>
          <a:p>
            <a:endParaRPr lang="en-US" sz="2400" dirty="0"/>
          </a:p>
          <a:p>
            <a:pPr marL="342900" lvl="0" indent="-342900">
              <a:buFont typeface="+mj-lt"/>
              <a:buAutoNum type="arabicPeriod"/>
            </a:pPr>
            <a:r>
              <a:rPr lang="en-US" sz="2400" b="1" dirty="0"/>
              <a:t>Keep desirable elements in (such as flavor, aroma or a controlled atmosphere).</a:t>
            </a:r>
            <a:endParaRPr lang="en-US" sz="2400" dirty="0"/>
          </a:p>
          <a:p>
            <a:pPr marL="342900" lvl="0" indent="-342900">
              <a:buFont typeface="+mj-lt"/>
              <a:buAutoNum type="arabicPeriod"/>
            </a:pPr>
            <a:r>
              <a:rPr lang="en-US" sz="2400" b="1" dirty="0"/>
              <a:t>Keep undesirable elements out (such as moisture, oxygen or other corrosive gases).</a:t>
            </a:r>
            <a:endParaRPr lang="en-US" sz="2400" dirty="0"/>
          </a:p>
          <a:p>
            <a:pPr marL="342900" lvl="0" indent="-342900">
              <a:buFont typeface="+mj-lt"/>
              <a:buAutoNum type="arabicPeriod"/>
            </a:pPr>
            <a:r>
              <a:rPr lang="en-US" sz="2400" b="1" dirty="0"/>
              <a:t>Avoiding migration from within the film into the packaged goods </a:t>
            </a:r>
          </a:p>
          <a:p>
            <a:pPr lvl="0"/>
            <a:endParaRPr lang="en-US" sz="2400" dirty="0"/>
          </a:p>
        </p:txBody>
      </p:sp>
      <p:sp>
        <p:nvSpPr>
          <p:cNvPr id="4" name="Slide Number Placeholder 3"/>
          <p:cNvSpPr>
            <a:spLocks noGrp="1"/>
          </p:cNvSpPr>
          <p:nvPr>
            <p:ph type="sldNum" sz="quarter" idx="12"/>
          </p:nvPr>
        </p:nvSpPr>
        <p:spPr/>
        <p:txBody>
          <a:bodyPr/>
          <a:lstStyle/>
          <a:p>
            <a:fld id="{41F9AF79-9E5E-4AB9-AFB8-7CFDFC2957E8}" type="slidenum">
              <a:rPr lang="en-US" smtClean="0"/>
              <a:t>7</a:t>
            </a:fld>
            <a:endParaRPr lang="en-US"/>
          </a:p>
        </p:txBody>
      </p:sp>
      <p:sp>
        <p:nvSpPr>
          <p:cNvPr id="5" name="Rectangle 4"/>
          <p:cNvSpPr/>
          <p:nvPr/>
        </p:nvSpPr>
        <p:spPr>
          <a:xfrm>
            <a:off x="385758" y="235480"/>
            <a:ext cx="4815742" cy="461665"/>
          </a:xfrm>
          <a:prstGeom prst="rect">
            <a:avLst/>
          </a:prstGeom>
        </p:spPr>
        <p:txBody>
          <a:bodyPr wrap="none">
            <a:spAutoFit/>
          </a:bodyPr>
          <a:lstStyle/>
          <a:p>
            <a:pPr marL="342900" indent="-342900" defTabSz="914400" eaLnBrk="0" fontAlgn="base" hangingPunct="0">
              <a:spcBef>
                <a:spcPct val="0"/>
              </a:spcBef>
              <a:spcAft>
                <a:spcPct val="0"/>
              </a:spcAft>
              <a:buFont typeface="Wingdings" panose="05000000000000000000" pitchFamily="2" charset="2"/>
              <a:buChar char="v"/>
            </a:pPr>
            <a:r>
              <a:rPr lang="en-US" altLang="en-US" sz="2400" b="1" dirty="0">
                <a:latin typeface="Georgia" panose="02040502050405020303" pitchFamily="18" charset="0"/>
              </a:rPr>
              <a:t>Why barrier plastic  films ?</a:t>
            </a:r>
          </a:p>
        </p:txBody>
      </p:sp>
    </p:spTree>
    <p:extLst>
      <p:ext uri="{BB962C8B-B14F-4D97-AF65-F5344CB8AC3E}">
        <p14:creationId xmlns:p14="http://schemas.microsoft.com/office/powerpoint/2010/main" val="360180919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
                                        <p:tgtEl>
                                          <p:spTgt spid="3">
                                            <p:txEl>
                                              <p:pRg st="0" end="0"/>
                                            </p:txEl>
                                          </p:spTgt>
                                        </p:tgtEl>
                                      </p:cBhvr>
                                    </p:animEffect>
                                    <p:anim calcmode="lin" valueType="num">
                                      <p:cBhvr>
                                        <p:cTn id="13" dur="1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
                                        <p:tgtEl>
                                          <p:spTgt spid="3">
                                            <p:txEl>
                                              <p:pRg st="2" end="2"/>
                                            </p:txEl>
                                          </p:spTgt>
                                        </p:tgtEl>
                                      </p:cBhvr>
                                    </p:animEffect>
                                    <p:anim calcmode="lin" valueType="num">
                                      <p:cBhvr>
                                        <p:cTn id="20" dur="1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
                                        <p:tgtEl>
                                          <p:spTgt spid="3">
                                            <p:txEl>
                                              <p:pRg st="3" end="3"/>
                                            </p:txEl>
                                          </p:spTgt>
                                        </p:tgtEl>
                                      </p:cBhvr>
                                    </p:animEffect>
                                    <p:anim calcmode="lin" valueType="num">
                                      <p:cBhvr>
                                        <p:cTn id="27" dur="1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
                                        <p:tgtEl>
                                          <p:spTgt spid="3">
                                            <p:txEl>
                                              <p:pRg st="5" end="5"/>
                                            </p:txEl>
                                          </p:spTgt>
                                        </p:tgtEl>
                                      </p:cBhvr>
                                    </p:animEffect>
                                    <p:anim calcmode="lin" valueType="num">
                                      <p:cBhvr>
                                        <p:cTn id="34" dur="1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
                                        <p:tgtEl>
                                          <p:spTgt spid="3">
                                            <p:txEl>
                                              <p:pRg st="7" end="7"/>
                                            </p:txEl>
                                          </p:spTgt>
                                        </p:tgtEl>
                                      </p:cBhvr>
                                    </p:animEffect>
                                    <p:anim calcmode="lin" valueType="num">
                                      <p:cBhvr>
                                        <p:cTn id="41" dur="1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
                                        <p:tgtEl>
                                          <p:spTgt spid="3">
                                            <p:txEl>
                                              <p:pRg st="9" end="9"/>
                                            </p:txEl>
                                          </p:spTgt>
                                        </p:tgtEl>
                                      </p:cBhvr>
                                    </p:animEffect>
                                    <p:anim calcmode="lin" valueType="num">
                                      <p:cBhvr>
                                        <p:cTn id="48" dur="1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10"/>
                                        <p:tgtEl>
                                          <p:spTgt spid="3">
                                            <p:txEl>
                                              <p:pRg st="10" end="10"/>
                                            </p:txEl>
                                          </p:spTgt>
                                        </p:tgtEl>
                                      </p:cBhvr>
                                    </p:animEffect>
                                    <p:anim calcmode="lin" valueType="num">
                                      <p:cBhvr>
                                        <p:cTn id="55" dur="1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6" dur="1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Effect transition="in" filter="fade">
                                      <p:cBhvr>
                                        <p:cTn id="61" dur="10"/>
                                        <p:tgtEl>
                                          <p:spTgt spid="3">
                                            <p:txEl>
                                              <p:pRg st="11" end="11"/>
                                            </p:txEl>
                                          </p:spTgt>
                                        </p:tgtEl>
                                      </p:cBhvr>
                                    </p:animEffect>
                                    <p:anim calcmode="lin" valueType="num">
                                      <p:cBhvr>
                                        <p:cTn id="62" dur="1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3" dur="1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6451" y="3109054"/>
            <a:ext cx="5154727" cy="485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457" y="3594645"/>
            <a:ext cx="5154720" cy="11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6451" y="4223619"/>
            <a:ext cx="5154727" cy="485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457" y="4111560"/>
            <a:ext cx="5154720" cy="11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Parallelogram 25"/>
          <p:cNvSpPr/>
          <p:nvPr/>
        </p:nvSpPr>
        <p:spPr>
          <a:xfrm flipH="1">
            <a:off x="3240506" y="2392094"/>
            <a:ext cx="504056" cy="1202550"/>
          </a:xfrm>
          <a:prstGeom prst="parallelogram">
            <a:avLst>
              <a:gd name="adj" fmla="val 31255"/>
            </a:avLst>
          </a:prstGeom>
          <a:gradFill>
            <a:gsLst>
              <a:gs pos="0">
                <a:schemeClr val="bg1">
                  <a:lumMod val="50000"/>
                  <a:alpha val="0"/>
                </a:schemeClr>
              </a:gs>
              <a:gs pos="50000">
                <a:schemeClr val="accent1">
                  <a:tint val="44500"/>
                  <a:satMod val="160000"/>
                  <a:alpha val="49000"/>
                </a:schemeClr>
              </a:gs>
              <a:gs pos="100000">
                <a:schemeClr val="bg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7" name="Right Arrow 5"/>
          <p:cNvSpPr/>
          <p:nvPr/>
        </p:nvSpPr>
        <p:spPr>
          <a:xfrm rot="18318258">
            <a:off x="3157279" y="2690095"/>
            <a:ext cx="1602887" cy="634178"/>
          </a:xfrm>
          <a:custGeom>
            <a:avLst/>
            <a:gdLst>
              <a:gd name="connsiteX0" fmla="*/ 0 w 1352540"/>
              <a:gd name="connsiteY0" fmla="*/ 158545 h 634178"/>
              <a:gd name="connsiteX1" fmla="*/ 1035451 w 1352540"/>
              <a:gd name="connsiteY1" fmla="*/ 158545 h 634178"/>
              <a:gd name="connsiteX2" fmla="*/ 1035451 w 1352540"/>
              <a:gd name="connsiteY2" fmla="*/ 0 h 634178"/>
              <a:gd name="connsiteX3" fmla="*/ 1352540 w 1352540"/>
              <a:gd name="connsiteY3" fmla="*/ 317089 h 634178"/>
              <a:gd name="connsiteX4" fmla="*/ 1035451 w 1352540"/>
              <a:gd name="connsiteY4" fmla="*/ 634178 h 634178"/>
              <a:gd name="connsiteX5" fmla="*/ 1035451 w 1352540"/>
              <a:gd name="connsiteY5" fmla="*/ 475634 h 634178"/>
              <a:gd name="connsiteX6" fmla="*/ 0 w 1352540"/>
              <a:gd name="connsiteY6" fmla="*/ 475634 h 634178"/>
              <a:gd name="connsiteX7" fmla="*/ 0 w 1352540"/>
              <a:gd name="connsiteY7" fmla="*/ 158545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50347 w 1602887"/>
              <a:gd name="connsiteY6" fmla="*/ 475634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21522 w 1602887"/>
              <a:gd name="connsiteY6" fmla="*/ 484375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16018 w 1602887"/>
              <a:gd name="connsiteY6" fmla="*/ 476602 h 634178"/>
              <a:gd name="connsiteX7" fmla="*/ 0 w 1602887"/>
              <a:gd name="connsiteY7" fmla="*/ 184100 h 63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2887" h="634178">
                <a:moveTo>
                  <a:pt x="0" y="184100"/>
                </a:moveTo>
                <a:lnTo>
                  <a:pt x="1285798" y="158545"/>
                </a:lnTo>
                <a:lnTo>
                  <a:pt x="1285798" y="0"/>
                </a:lnTo>
                <a:lnTo>
                  <a:pt x="1602887" y="317089"/>
                </a:lnTo>
                <a:lnTo>
                  <a:pt x="1285798" y="634178"/>
                </a:lnTo>
                <a:lnTo>
                  <a:pt x="1285798" y="475634"/>
                </a:lnTo>
                <a:lnTo>
                  <a:pt x="216018" y="476602"/>
                </a:lnTo>
                <a:lnTo>
                  <a:pt x="0" y="184100"/>
                </a:lnTo>
                <a:close/>
              </a:path>
            </a:pathLst>
          </a:custGeom>
          <a:gradFill>
            <a:gsLst>
              <a:gs pos="0">
                <a:schemeClr val="bg1">
                  <a:lumMod val="50000"/>
                  <a:alpha val="0"/>
                </a:schemeClr>
              </a:gs>
              <a:gs pos="18000">
                <a:schemeClr val="accent1">
                  <a:tint val="44500"/>
                  <a:satMod val="160000"/>
                  <a:alpha val="49000"/>
                </a:schemeClr>
              </a:gs>
              <a:gs pos="100000">
                <a:schemeClr val="bg1">
                  <a:lumMod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8" name="Parallelogram 27"/>
          <p:cNvSpPr/>
          <p:nvPr/>
        </p:nvSpPr>
        <p:spPr>
          <a:xfrm flipH="1">
            <a:off x="5836521" y="2392094"/>
            <a:ext cx="504056" cy="1202550"/>
          </a:xfrm>
          <a:prstGeom prst="parallelogram">
            <a:avLst>
              <a:gd name="adj" fmla="val 31255"/>
            </a:avLst>
          </a:prstGeom>
          <a:gradFill>
            <a:gsLst>
              <a:gs pos="0">
                <a:schemeClr val="bg1">
                  <a:lumMod val="50000"/>
                  <a:alpha val="0"/>
                </a:schemeClr>
              </a:gs>
              <a:gs pos="50000">
                <a:schemeClr val="accent1">
                  <a:tint val="44500"/>
                  <a:satMod val="160000"/>
                  <a:alpha val="49000"/>
                </a:schemeClr>
              </a:gs>
              <a:gs pos="100000">
                <a:schemeClr val="bg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9" name="Right Arrow 5"/>
          <p:cNvSpPr/>
          <p:nvPr/>
        </p:nvSpPr>
        <p:spPr>
          <a:xfrm rot="18318258">
            <a:off x="5753294" y="2690095"/>
            <a:ext cx="1602887" cy="634178"/>
          </a:xfrm>
          <a:custGeom>
            <a:avLst/>
            <a:gdLst>
              <a:gd name="connsiteX0" fmla="*/ 0 w 1352540"/>
              <a:gd name="connsiteY0" fmla="*/ 158545 h 634178"/>
              <a:gd name="connsiteX1" fmla="*/ 1035451 w 1352540"/>
              <a:gd name="connsiteY1" fmla="*/ 158545 h 634178"/>
              <a:gd name="connsiteX2" fmla="*/ 1035451 w 1352540"/>
              <a:gd name="connsiteY2" fmla="*/ 0 h 634178"/>
              <a:gd name="connsiteX3" fmla="*/ 1352540 w 1352540"/>
              <a:gd name="connsiteY3" fmla="*/ 317089 h 634178"/>
              <a:gd name="connsiteX4" fmla="*/ 1035451 w 1352540"/>
              <a:gd name="connsiteY4" fmla="*/ 634178 h 634178"/>
              <a:gd name="connsiteX5" fmla="*/ 1035451 w 1352540"/>
              <a:gd name="connsiteY5" fmla="*/ 475634 h 634178"/>
              <a:gd name="connsiteX6" fmla="*/ 0 w 1352540"/>
              <a:gd name="connsiteY6" fmla="*/ 475634 h 634178"/>
              <a:gd name="connsiteX7" fmla="*/ 0 w 1352540"/>
              <a:gd name="connsiteY7" fmla="*/ 158545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50347 w 1602887"/>
              <a:gd name="connsiteY6" fmla="*/ 475634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21522 w 1602887"/>
              <a:gd name="connsiteY6" fmla="*/ 484375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16018 w 1602887"/>
              <a:gd name="connsiteY6" fmla="*/ 476602 h 634178"/>
              <a:gd name="connsiteX7" fmla="*/ 0 w 1602887"/>
              <a:gd name="connsiteY7" fmla="*/ 184100 h 63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2887" h="634178">
                <a:moveTo>
                  <a:pt x="0" y="184100"/>
                </a:moveTo>
                <a:lnTo>
                  <a:pt x="1285798" y="158545"/>
                </a:lnTo>
                <a:lnTo>
                  <a:pt x="1285798" y="0"/>
                </a:lnTo>
                <a:lnTo>
                  <a:pt x="1602887" y="317089"/>
                </a:lnTo>
                <a:lnTo>
                  <a:pt x="1285798" y="634178"/>
                </a:lnTo>
                <a:lnTo>
                  <a:pt x="1285798" y="475634"/>
                </a:lnTo>
                <a:lnTo>
                  <a:pt x="216018" y="476602"/>
                </a:lnTo>
                <a:lnTo>
                  <a:pt x="0" y="184100"/>
                </a:lnTo>
                <a:close/>
              </a:path>
            </a:pathLst>
          </a:custGeom>
          <a:gradFill>
            <a:gsLst>
              <a:gs pos="0">
                <a:schemeClr val="bg1">
                  <a:lumMod val="50000"/>
                  <a:alpha val="0"/>
                </a:schemeClr>
              </a:gs>
              <a:gs pos="18000">
                <a:schemeClr val="accent1">
                  <a:tint val="44500"/>
                  <a:satMod val="160000"/>
                  <a:alpha val="49000"/>
                </a:schemeClr>
              </a:gs>
              <a:gs pos="100000">
                <a:schemeClr val="bg1">
                  <a:lumMod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0" name="Parallelogram 29"/>
          <p:cNvSpPr/>
          <p:nvPr/>
        </p:nvSpPr>
        <p:spPr>
          <a:xfrm flipH="1" flipV="1">
            <a:off x="6586987" y="4203185"/>
            <a:ext cx="504056" cy="1202550"/>
          </a:xfrm>
          <a:prstGeom prst="parallelogram">
            <a:avLst>
              <a:gd name="adj" fmla="val 31255"/>
            </a:avLst>
          </a:prstGeom>
          <a:gradFill>
            <a:gsLst>
              <a:gs pos="0">
                <a:schemeClr val="bg1">
                  <a:lumMod val="50000"/>
                  <a:alpha val="0"/>
                </a:schemeClr>
              </a:gs>
              <a:gs pos="50000">
                <a:schemeClr val="accent1">
                  <a:tint val="44500"/>
                  <a:satMod val="160000"/>
                  <a:alpha val="49000"/>
                </a:schemeClr>
              </a:gs>
              <a:gs pos="100000">
                <a:schemeClr val="bg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1" name="Right Arrow 5"/>
          <p:cNvSpPr/>
          <p:nvPr/>
        </p:nvSpPr>
        <p:spPr>
          <a:xfrm rot="3281742" flipV="1">
            <a:off x="6503760" y="4473556"/>
            <a:ext cx="1602887" cy="634178"/>
          </a:xfrm>
          <a:custGeom>
            <a:avLst/>
            <a:gdLst>
              <a:gd name="connsiteX0" fmla="*/ 0 w 1352540"/>
              <a:gd name="connsiteY0" fmla="*/ 158545 h 634178"/>
              <a:gd name="connsiteX1" fmla="*/ 1035451 w 1352540"/>
              <a:gd name="connsiteY1" fmla="*/ 158545 h 634178"/>
              <a:gd name="connsiteX2" fmla="*/ 1035451 w 1352540"/>
              <a:gd name="connsiteY2" fmla="*/ 0 h 634178"/>
              <a:gd name="connsiteX3" fmla="*/ 1352540 w 1352540"/>
              <a:gd name="connsiteY3" fmla="*/ 317089 h 634178"/>
              <a:gd name="connsiteX4" fmla="*/ 1035451 w 1352540"/>
              <a:gd name="connsiteY4" fmla="*/ 634178 h 634178"/>
              <a:gd name="connsiteX5" fmla="*/ 1035451 w 1352540"/>
              <a:gd name="connsiteY5" fmla="*/ 475634 h 634178"/>
              <a:gd name="connsiteX6" fmla="*/ 0 w 1352540"/>
              <a:gd name="connsiteY6" fmla="*/ 475634 h 634178"/>
              <a:gd name="connsiteX7" fmla="*/ 0 w 1352540"/>
              <a:gd name="connsiteY7" fmla="*/ 158545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50347 w 1602887"/>
              <a:gd name="connsiteY6" fmla="*/ 475634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21522 w 1602887"/>
              <a:gd name="connsiteY6" fmla="*/ 484375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16018 w 1602887"/>
              <a:gd name="connsiteY6" fmla="*/ 476602 h 634178"/>
              <a:gd name="connsiteX7" fmla="*/ 0 w 1602887"/>
              <a:gd name="connsiteY7" fmla="*/ 184100 h 63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2887" h="634178">
                <a:moveTo>
                  <a:pt x="0" y="184100"/>
                </a:moveTo>
                <a:lnTo>
                  <a:pt x="1285798" y="158545"/>
                </a:lnTo>
                <a:lnTo>
                  <a:pt x="1285798" y="0"/>
                </a:lnTo>
                <a:lnTo>
                  <a:pt x="1602887" y="317089"/>
                </a:lnTo>
                <a:lnTo>
                  <a:pt x="1285798" y="634178"/>
                </a:lnTo>
                <a:lnTo>
                  <a:pt x="1285798" y="475634"/>
                </a:lnTo>
                <a:lnTo>
                  <a:pt x="216018" y="476602"/>
                </a:lnTo>
                <a:lnTo>
                  <a:pt x="0" y="184100"/>
                </a:lnTo>
                <a:close/>
              </a:path>
            </a:pathLst>
          </a:custGeom>
          <a:gradFill>
            <a:gsLst>
              <a:gs pos="0">
                <a:schemeClr val="bg1">
                  <a:lumMod val="50000"/>
                  <a:alpha val="0"/>
                </a:schemeClr>
              </a:gs>
              <a:gs pos="18000">
                <a:schemeClr val="accent1">
                  <a:tint val="44500"/>
                  <a:satMod val="160000"/>
                  <a:alpha val="49000"/>
                </a:schemeClr>
              </a:gs>
              <a:gs pos="100000">
                <a:schemeClr val="bg1">
                  <a:lumMod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2" name="Parallelogram 31"/>
          <p:cNvSpPr/>
          <p:nvPr/>
        </p:nvSpPr>
        <p:spPr>
          <a:xfrm flipH="1" flipV="1">
            <a:off x="2850824" y="4203185"/>
            <a:ext cx="504056" cy="1202550"/>
          </a:xfrm>
          <a:prstGeom prst="parallelogram">
            <a:avLst>
              <a:gd name="adj" fmla="val 31255"/>
            </a:avLst>
          </a:prstGeom>
          <a:gradFill>
            <a:gsLst>
              <a:gs pos="0">
                <a:schemeClr val="bg1">
                  <a:lumMod val="50000"/>
                  <a:alpha val="0"/>
                </a:schemeClr>
              </a:gs>
              <a:gs pos="50000">
                <a:schemeClr val="accent1">
                  <a:tint val="44500"/>
                  <a:satMod val="160000"/>
                  <a:alpha val="49000"/>
                </a:schemeClr>
              </a:gs>
              <a:gs pos="100000">
                <a:schemeClr val="bg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3" name="Right Arrow 5"/>
          <p:cNvSpPr/>
          <p:nvPr/>
        </p:nvSpPr>
        <p:spPr>
          <a:xfrm rot="3281742" flipV="1">
            <a:off x="2767597" y="4473556"/>
            <a:ext cx="1602887" cy="634178"/>
          </a:xfrm>
          <a:custGeom>
            <a:avLst/>
            <a:gdLst>
              <a:gd name="connsiteX0" fmla="*/ 0 w 1352540"/>
              <a:gd name="connsiteY0" fmla="*/ 158545 h 634178"/>
              <a:gd name="connsiteX1" fmla="*/ 1035451 w 1352540"/>
              <a:gd name="connsiteY1" fmla="*/ 158545 h 634178"/>
              <a:gd name="connsiteX2" fmla="*/ 1035451 w 1352540"/>
              <a:gd name="connsiteY2" fmla="*/ 0 h 634178"/>
              <a:gd name="connsiteX3" fmla="*/ 1352540 w 1352540"/>
              <a:gd name="connsiteY3" fmla="*/ 317089 h 634178"/>
              <a:gd name="connsiteX4" fmla="*/ 1035451 w 1352540"/>
              <a:gd name="connsiteY4" fmla="*/ 634178 h 634178"/>
              <a:gd name="connsiteX5" fmla="*/ 1035451 w 1352540"/>
              <a:gd name="connsiteY5" fmla="*/ 475634 h 634178"/>
              <a:gd name="connsiteX6" fmla="*/ 0 w 1352540"/>
              <a:gd name="connsiteY6" fmla="*/ 475634 h 634178"/>
              <a:gd name="connsiteX7" fmla="*/ 0 w 1352540"/>
              <a:gd name="connsiteY7" fmla="*/ 158545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50347 w 1602887"/>
              <a:gd name="connsiteY6" fmla="*/ 475634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21522 w 1602887"/>
              <a:gd name="connsiteY6" fmla="*/ 484375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16018 w 1602887"/>
              <a:gd name="connsiteY6" fmla="*/ 476602 h 634178"/>
              <a:gd name="connsiteX7" fmla="*/ 0 w 1602887"/>
              <a:gd name="connsiteY7" fmla="*/ 184100 h 63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2887" h="634178">
                <a:moveTo>
                  <a:pt x="0" y="184100"/>
                </a:moveTo>
                <a:lnTo>
                  <a:pt x="1285798" y="158545"/>
                </a:lnTo>
                <a:lnTo>
                  <a:pt x="1285798" y="0"/>
                </a:lnTo>
                <a:lnTo>
                  <a:pt x="1602887" y="317089"/>
                </a:lnTo>
                <a:lnTo>
                  <a:pt x="1285798" y="634178"/>
                </a:lnTo>
                <a:lnTo>
                  <a:pt x="1285798" y="475634"/>
                </a:lnTo>
                <a:lnTo>
                  <a:pt x="216018" y="476602"/>
                </a:lnTo>
                <a:lnTo>
                  <a:pt x="0" y="184100"/>
                </a:lnTo>
                <a:close/>
              </a:path>
            </a:pathLst>
          </a:custGeom>
          <a:gradFill>
            <a:gsLst>
              <a:gs pos="0">
                <a:schemeClr val="bg1">
                  <a:lumMod val="50000"/>
                  <a:alpha val="0"/>
                </a:schemeClr>
              </a:gs>
              <a:gs pos="18000">
                <a:schemeClr val="accent1">
                  <a:tint val="44500"/>
                  <a:satMod val="160000"/>
                  <a:alpha val="49000"/>
                </a:schemeClr>
              </a:gs>
              <a:gs pos="100000">
                <a:schemeClr val="bg1">
                  <a:lumMod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4" name="Parallelogram 33"/>
          <p:cNvSpPr/>
          <p:nvPr/>
        </p:nvSpPr>
        <p:spPr>
          <a:xfrm flipH="1" flipV="1">
            <a:off x="4726301" y="4203185"/>
            <a:ext cx="504056" cy="1202550"/>
          </a:xfrm>
          <a:prstGeom prst="parallelogram">
            <a:avLst>
              <a:gd name="adj" fmla="val 31255"/>
            </a:avLst>
          </a:prstGeom>
          <a:gradFill>
            <a:gsLst>
              <a:gs pos="0">
                <a:schemeClr val="bg1">
                  <a:lumMod val="50000"/>
                  <a:alpha val="0"/>
                </a:schemeClr>
              </a:gs>
              <a:gs pos="50000">
                <a:schemeClr val="accent1">
                  <a:tint val="44500"/>
                  <a:satMod val="160000"/>
                  <a:alpha val="49000"/>
                </a:schemeClr>
              </a:gs>
              <a:gs pos="100000">
                <a:schemeClr val="bg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5" name="Right Arrow 5"/>
          <p:cNvSpPr/>
          <p:nvPr/>
        </p:nvSpPr>
        <p:spPr>
          <a:xfrm rot="3281742" flipV="1">
            <a:off x="4643074" y="4473556"/>
            <a:ext cx="1602887" cy="634178"/>
          </a:xfrm>
          <a:custGeom>
            <a:avLst/>
            <a:gdLst>
              <a:gd name="connsiteX0" fmla="*/ 0 w 1352540"/>
              <a:gd name="connsiteY0" fmla="*/ 158545 h 634178"/>
              <a:gd name="connsiteX1" fmla="*/ 1035451 w 1352540"/>
              <a:gd name="connsiteY1" fmla="*/ 158545 h 634178"/>
              <a:gd name="connsiteX2" fmla="*/ 1035451 w 1352540"/>
              <a:gd name="connsiteY2" fmla="*/ 0 h 634178"/>
              <a:gd name="connsiteX3" fmla="*/ 1352540 w 1352540"/>
              <a:gd name="connsiteY3" fmla="*/ 317089 h 634178"/>
              <a:gd name="connsiteX4" fmla="*/ 1035451 w 1352540"/>
              <a:gd name="connsiteY4" fmla="*/ 634178 h 634178"/>
              <a:gd name="connsiteX5" fmla="*/ 1035451 w 1352540"/>
              <a:gd name="connsiteY5" fmla="*/ 475634 h 634178"/>
              <a:gd name="connsiteX6" fmla="*/ 0 w 1352540"/>
              <a:gd name="connsiteY6" fmla="*/ 475634 h 634178"/>
              <a:gd name="connsiteX7" fmla="*/ 0 w 1352540"/>
              <a:gd name="connsiteY7" fmla="*/ 158545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50347 w 1602887"/>
              <a:gd name="connsiteY6" fmla="*/ 475634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21522 w 1602887"/>
              <a:gd name="connsiteY6" fmla="*/ 484375 h 634178"/>
              <a:gd name="connsiteX7" fmla="*/ 0 w 1602887"/>
              <a:gd name="connsiteY7" fmla="*/ 184100 h 634178"/>
              <a:gd name="connsiteX0" fmla="*/ 0 w 1602887"/>
              <a:gd name="connsiteY0" fmla="*/ 184100 h 634178"/>
              <a:gd name="connsiteX1" fmla="*/ 1285798 w 1602887"/>
              <a:gd name="connsiteY1" fmla="*/ 158545 h 634178"/>
              <a:gd name="connsiteX2" fmla="*/ 1285798 w 1602887"/>
              <a:gd name="connsiteY2" fmla="*/ 0 h 634178"/>
              <a:gd name="connsiteX3" fmla="*/ 1602887 w 1602887"/>
              <a:gd name="connsiteY3" fmla="*/ 317089 h 634178"/>
              <a:gd name="connsiteX4" fmla="*/ 1285798 w 1602887"/>
              <a:gd name="connsiteY4" fmla="*/ 634178 h 634178"/>
              <a:gd name="connsiteX5" fmla="*/ 1285798 w 1602887"/>
              <a:gd name="connsiteY5" fmla="*/ 475634 h 634178"/>
              <a:gd name="connsiteX6" fmla="*/ 216018 w 1602887"/>
              <a:gd name="connsiteY6" fmla="*/ 476602 h 634178"/>
              <a:gd name="connsiteX7" fmla="*/ 0 w 1602887"/>
              <a:gd name="connsiteY7" fmla="*/ 184100 h 63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2887" h="634178">
                <a:moveTo>
                  <a:pt x="0" y="184100"/>
                </a:moveTo>
                <a:lnTo>
                  <a:pt x="1285798" y="158545"/>
                </a:lnTo>
                <a:lnTo>
                  <a:pt x="1285798" y="0"/>
                </a:lnTo>
                <a:lnTo>
                  <a:pt x="1602887" y="317089"/>
                </a:lnTo>
                <a:lnTo>
                  <a:pt x="1285798" y="634178"/>
                </a:lnTo>
                <a:lnTo>
                  <a:pt x="1285798" y="475634"/>
                </a:lnTo>
                <a:lnTo>
                  <a:pt x="216018" y="476602"/>
                </a:lnTo>
                <a:lnTo>
                  <a:pt x="0" y="184100"/>
                </a:lnTo>
                <a:close/>
              </a:path>
            </a:pathLst>
          </a:custGeom>
          <a:gradFill>
            <a:gsLst>
              <a:gs pos="0">
                <a:schemeClr val="bg1">
                  <a:lumMod val="50000"/>
                  <a:alpha val="0"/>
                </a:schemeClr>
              </a:gs>
              <a:gs pos="18000">
                <a:schemeClr val="accent1">
                  <a:tint val="44500"/>
                  <a:satMod val="160000"/>
                  <a:alpha val="49000"/>
                </a:schemeClr>
              </a:gs>
              <a:gs pos="100000">
                <a:schemeClr val="bg1">
                  <a:lumMod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36" name="TextBox 35"/>
          <p:cNvSpPr txBox="1"/>
          <p:nvPr/>
        </p:nvSpPr>
        <p:spPr>
          <a:xfrm>
            <a:off x="2063552" y="1930430"/>
            <a:ext cx="1681010" cy="461665"/>
          </a:xfrm>
          <a:prstGeom prst="rect">
            <a:avLst/>
          </a:prstGeom>
          <a:noFill/>
        </p:spPr>
        <p:txBody>
          <a:bodyPr wrap="square" rtlCol="1">
            <a:spAutoFit/>
          </a:bodyPr>
          <a:lstStyle/>
          <a:p>
            <a:r>
              <a:rPr lang="en-US" sz="2400" b="1" dirty="0"/>
              <a:t>Oxygen</a:t>
            </a:r>
            <a:endParaRPr lang="ar-EG" sz="2400" b="1" dirty="0"/>
          </a:p>
        </p:txBody>
      </p:sp>
      <p:sp>
        <p:nvSpPr>
          <p:cNvPr id="37" name="TextBox 36"/>
          <p:cNvSpPr txBox="1"/>
          <p:nvPr/>
        </p:nvSpPr>
        <p:spPr>
          <a:xfrm>
            <a:off x="5313817" y="1930430"/>
            <a:ext cx="987029" cy="461665"/>
          </a:xfrm>
          <a:prstGeom prst="rect">
            <a:avLst/>
          </a:prstGeom>
          <a:noFill/>
        </p:spPr>
        <p:txBody>
          <a:bodyPr wrap="square" rtlCol="1">
            <a:spAutoFit/>
          </a:bodyPr>
          <a:lstStyle/>
          <a:p>
            <a:r>
              <a:rPr lang="en-US" sz="2400" b="1" dirty="0"/>
              <a:t>Odors</a:t>
            </a:r>
            <a:endParaRPr lang="ar-EG" sz="2400" b="1" dirty="0"/>
          </a:p>
        </p:txBody>
      </p:sp>
      <p:sp>
        <p:nvSpPr>
          <p:cNvPr id="38" name="TextBox 37"/>
          <p:cNvSpPr txBox="1"/>
          <p:nvPr/>
        </p:nvSpPr>
        <p:spPr>
          <a:xfrm>
            <a:off x="2063552" y="5405736"/>
            <a:ext cx="1574544" cy="461665"/>
          </a:xfrm>
          <a:prstGeom prst="rect">
            <a:avLst/>
          </a:prstGeom>
          <a:noFill/>
        </p:spPr>
        <p:txBody>
          <a:bodyPr wrap="square" rtlCol="1">
            <a:spAutoFit/>
          </a:bodyPr>
          <a:lstStyle/>
          <a:p>
            <a:r>
              <a:rPr lang="en-US" sz="2400" b="1" dirty="0"/>
              <a:t>Freshness</a:t>
            </a:r>
            <a:endParaRPr lang="ar-EG" sz="2400" b="1" dirty="0"/>
          </a:p>
        </p:txBody>
      </p:sp>
      <p:sp>
        <p:nvSpPr>
          <p:cNvPr id="39" name="TextBox 38"/>
          <p:cNvSpPr txBox="1"/>
          <p:nvPr/>
        </p:nvSpPr>
        <p:spPr>
          <a:xfrm>
            <a:off x="4104602" y="5405736"/>
            <a:ext cx="1100130" cy="461665"/>
          </a:xfrm>
          <a:prstGeom prst="rect">
            <a:avLst/>
          </a:prstGeom>
          <a:noFill/>
        </p:spPr>
        <p:txBody>
          <a:bodyPr wrap="square" rtlCol="1">
            <a:spAutoFit/>
          </a:bodyPr>
          <a:lstStyle/>
          <a:p>
            <a:r>
              <a:rPr lang="en-US" sz="2400" b="1" dirty="0"/>
              <a:t>Flavor</a:t>
            </a:r>
            <a:endParaRPr lang="ar-EG" sz="2400" b="1" dirty="0"/>
          </a:p>
        </p:txBody>
      </p:sp>
      <p:sp>
        <p:nvSpPr>
          <p:cNvPr id="40" name="TextBox 39"/>
          <p:cNvSpPr txBox="1"/>
          <p:nvPr/>
        </p:nvSpPr>
        <p:spPr>
          <a:xfrm>
            <a:off x="8649260" y="3146519"/>
            <a:ext cx="1287991" cy="338554"/>
          </a:xfrm>
          <a:prstGeom prst="rect">
            <a:avLst/>
          </a:prstGeom>
          <a:noFill/>
        </p:spPr>
        <p:txBody>
          <a:bodyPr wrap="square" rtlCol="1">
            <a:spAutoFit/>
          </a:bodyPr>
          <a:lstStyle/>
          <a:p>
            <a:r>
              <a:rPr lang="en-US" sz="1600" b="1" dirty="0"/>
              <a:t>Outer Layer</a:t>
            </a:r>
            <a:endParaRPr lang="ar-EG" sz="1600" b="1" dirty="0"/>
          </a:p>
        </p:txBody>
      </p:sp>
      <p:grpSp>
        <p:nvGrpSpPr>
          <p:cNvPr id="41" name="Group 40"/>
          <p:cNvGrpSpPr/>
          <p:nvPr/>
        </p:nvGrpSpPr>
        <p:grpSpPr>
          <a:xfrm>
            <a:off x="7488978" y="3341057"/>
            <a:ext cx="1296144" cy="72008"/>
            <a:chOff x="6624228" y="2492896"/>
            <a:chExt cx="1296144" cy="72008"/>
          </a:xfrm>
        </p:grpSpPr>
        <p:cxnSp>
          <p:nvCxnSpPr>
            <p:cNvPr id="42" name="Straight Connector 41"/>
            <p:cNvCxnSpPr/>
            <p:nvPr/>
          </p:nvCxnSpPr>
          <p:spPr>
            <a:xfrm>
              <a:off x="6624228" y="2528900"/>
              <a:ext cx="129614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624228" y="2492896"/>
              <a:ext cx="72008" cy="720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grpSp>
        <p:nvGrpSpPr>
          <p:cNvPr id="44" name="Group 43"/>
          <p:cNvGrpSpPr/>
          <p:nvPr/>
        </p:nvGrpSpPr>
        <p:grpSpPr>
          <a:xfrm>
            <a:off x="7488978" y="3594644"/>
            <a:ext cx="1296144" cy="72008"/>
            <a:chOff x="6624228" y="2492896"/>
            <a:chExt cx="1296144" cy="72008"/>
          </a:xfrm>
        </p:grpSpPr>
        <p:cxnSp>
          <p:nvCxnSpPr>
            <p:cNvPr id="45" name="Straight Connector 44"/>
            <p:cNvCxnSpPr/>
            <p:nvPr/>
          </p:nvCxnSpPr>
          <p:spPr>
            <a:xfrm>
              <a:off x="6624228" y="2528900"/>
              <a:ext cx="129614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6624228" y="2492896"/>
              <a:ext cx="72008" cy="720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grpSp>
        <p:nvGrpSpPr>
          <p:cNvPr id="47" name="Group 46"/>
          <p:cNvGrpSpPr/>
          <p:nvPr/>
        </p:nvGrpSpPr>
        <p:grpSpPr>
          <a:xfrm>
            <a:off x="6696890" y="3881331"/>
            <a:ext cx="2088232" cy="72008"/>
            <a:chOff x="6084168" y="3033170"/>
            <a:chExt cx="2088232" cy="72008"/>
          </a:xfrm>
          <a:solidFill>
            <a:srgbClr val="FF0000"/>
          </a:solidFill>
        </p:grpSpPr>
        <p:cxnSp>
          <p:nvCxnSpPr>
            <p:cNvPr id="48" name="Straight Connector 47"/>
            <p:cNvCxnSpPr/>
            <p:nvPr/>
          </p:nvCxnSpPr>
          <p:spPr>
            <a:xfrm>
              <a:off x="6084168" y="3069174"/>
              <a:ext cx="2088232" cy="0"/>
            </a:xfrm>
            <a:prstGeom prst="line">
              <a:avLst/>
            </a:prstGeom>
            <a:grpFill/>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6084168" y="3033170"/>
              <a:ext cx="72008" cy="72008"/>
            </a:xfrm>
            <a:prstGeom prst="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solidFill>
                  <a:srgbClr val="FFC000"/>
                </a:solidFill>
              </a:endParaRPr>
            </a:p>
          </p:txBody>
        </p:sp>
      </p:grpSp>
      <p:grpSp>
        <p:nvGrpSpPr>
          <p:cNvPr id="50" name="Group 49"/>
          <p:cNvGrpSpPr/>
          <p:nvPr/>
        </p:nvGrpSpPr>
        <p:grpSpPr>
          <a:xfrm>
            <a:off x="7488978" y="4384764"/>
            <a:ext cx="1296144" cy="72008"/>
            <a:chOff x="6624228" y="2492896"/>
            <a:chExt cx="1296144" cy="72008"/>
          </a:xfrm>
        </p:grpSpPr>
        <p:cxnSp>
          <p:nvCxnSpPr>
            <p:cNvPr id="51" name="Straight Connector 50"/>
            <p:cNvCxnSpPr/>
            <p:nvPr/>
          </p:nvCxnSpPr>
          <p:spPr>
            <a:xfrm>
              <a:off x="6624228" y="2528900"/>
              <a:ext cx="129614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6624228" y="2492896"/>
              <a:ext cx="72008" cy="720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grpSp>
        <p:nvGrpSpPr>
          <p:cNvPr id="53" name="Group 52"/>
          <p:cNvGrpSpPr/>
          <p:nvPr/>
        </p:nvGrpSpPr>
        <p:grpSpPr>
          <a:xfrm>
            <a:off x="7488978" y="4131177"/>
            <a:ext cx="1296144" cy="72008"/>
            <a:chOff x="6624228" y="2492896"/>
            <a:chExt cx="1296144" cy="72008"/>
          </a:xfrm>
        </p:grpSpPr>
        <p:cxnSp>
          <p:nvCxnSpPr>
            <p:cNvPr id="54" name="Straight Connector 53"/>
            <p:cNvCxnSpPr/>
            <p:nvPr/>
          </p:nvCxnSpPr>
          <p:spPr>
            <a:xfrm>
              <a:off x="6624228" y="2528900"/>
              <a:ext cx="129614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6624228" y="2492896"/>
              <a:ext cx="72008" cy="720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grpSp>
      <p:sp>
        <p:nvSpPr>
          <p:cNvPr id="56" name="TextBox 55"/>
          <p:cNvSpPr txBox="1"/>
          <p:nvPr/>
        </p:nvSpPr>
        <p:spPr>
          <a:xfrm>
            <a:off x="8649260" y="4297137"/>
            <a:ext cx="1287991" cy="338554"/>
          </a:xfrm>
          <a:prstGeom prst="rect">
            <a:avLst/>
          </a:prstGeom>
          <a:noFill/>
        </p:spPr>
        <p:txBody>
          <a:bodyPr wrap="square" rtlCol="1">
            <a:spAutoFit/>
          </a:bodyPr>
          <a:lstStyle/>
          <a:p>
            <a:r>
              <a:rPr lang="en-US" sz="1600" b="1" dirty="0"/>
              <a:t>Inner Layer</a:t>
            </a:r>
            <a:endParaRPr lang="ar-EG" sz="1600" b="1" dirty="0"/>
          </a:p>
        </p:txBody>
      </p:sp>
      <p:sp>
        <p:nvSpPr>
          <p:cNvPr id="57" name="TextBox 56"/>
          <p:cNvSpPr txBox="1"/>
          <p:nvPr/>
        </p:nvSpPr>
        <p:spPr>
          <a:xfrm>
            <a:off x="8713114" y="3989129"/>
            <a:ext cx="504056" cy="338554"/>
          </a:xfrm>
          <a:prstGeom prst="rect">
            <a:avLst/>
          </a:prstGeom>
          <a:noFill/>
        </p:spPr>
        <p:txBody>
          <a:bodyPr wrap="square" rtlCol="1">
            <a:spAutoFit/>
          </a:bodyPr>
          <a:lstStyle/>
          <a:p>
            <a:r>
              <a:rPr lang="en-US" sz="1600" b="1" dirty="0"/>
              <a:t>Tie</a:t>
            </a:r>
            <a:endParaRPr lang="ar-EG" sz="1600" b="1" dirty="0"/>
          </a:p>
        </p:txBody>
      </p:sp>
      <p:sp>
        <p:nvSpPr>
          <p:cNvPr id="58" name="TextBox 57"/>
          <p:cNvSpPr txBox="1"/>
          <p:nvPr/>
        </p:nvSpPr>
        <p:spPr>
          <a:xfrm>
            <a:off x="8713114" y="3434551"/>
            <a:ext cx="504056" cy="338554"/>
          </a:xfrm>
          <a:prstGeom prst="rect">
            <a:avLst/>
          </a:prstGeom>
          <a:noFill/>
        </p:spPr>
        <p:txBody>
          <a:bodyPr wrap="square" rtlCol="1">
            <a:spAutoFit/>
          </a:bodyPr>
          <a:lstStyle/>
          <a:p>
            <a:r>
              <a:rPr lang="en-US" sz="1600" b="1" dirty="0"/>
              <a:t>Tie</a:t>
            </a:r>
            <a:endParaRPr lang="ar-EG" sz="1600" b="1" dirty="0"/>
          </a:p>
        </p:txBody>
      </p:sp>
      <p:sp>
        <p:nvSpPr>
          <p:cNvPr id="59" name="TextBox 58"/>
          <p:cNvSpPr txBox="1"/>
          <p:nvPr/>
        </p:nvSpPr>
        <p:spPr>
          <a:xfrm>
            <a:off x="8721268" y="3722584"/>
            <a:ext cx="2037919" cy="338554"/>
          </a:xfrm>
          <a:prstGeom prst="rect">
            <a:avLst/>
          </a:prstGeom>
          <a:noFill/>
        </p:spPr>
        <p:txBody>
          <a:bodyPr wrap="square" rtlCol="1">
            <a:spAutoFit/>
          </a:bodyPr>
          <a:lstStyle/>
          <a:p>
            <a:r>
              <a:rPr lang="en-US" sz="1600" b="1" dirty="0">
                <a:solidFill>
                  <a:srgbClr val="FFC000"/>
                </a:solidFill>
              </a:rPr>
              <a:t>Barrier Layer</a:t>
            </a:r>
            <a:endParaRPr lang="ar-EG" sz="1600" b="1" dirty="0">
              <a:solidFill>
                <a:srgbClr val="FFC000"/>
              </a:solidFill>
            </a:endParaRPr>
          </a:p>
        </p:txBody>
      </p:sp>
      <p:sp>
        <p:nvSpPr>
          <p:cNvPr id="60" name="TextBox 59"/>
          <p:cNvSpPr txBox="1"/>
          <p:nvPr/>
        </p:nvSpPr>
        <p:spPr>
          <a:xfrm>
            <a:off x="6240017" y="5405736"/>
            <a:ext cx="728223" cy="461665"/>
          </a:xfrm>
          <a:prstGeom prst="rect">
            <a:avLst/>
          </a:prstGeom>
          <a:noFill/>
        </p:spPr>
        <p:txBody>
          <a:bodyPr wrap="square" rtlCol="1">
            <a:spAutoFit/>
          </a:bodyPr>
          <a:lstStyle/>
          <a:p>
            <a:r>
              <a:rPr lang="en-US" sz="2400" b="1" dirty="0"/>
              <a:t>CO</a:t>
            </a:r>
            <a:r>
              <a:rPr lang="en-US" b="1" dirty="0"/>
              <a:t>2</a:t>
            </a:r>
            <a:endParaRPr lang="ar-EG" b="1" dirty="0"/>
          </a:p>
        </p:txBody>
      </p:sp>
    </p:spTree>
    <p:extLst>
      <p:ext uri="{BB962C8B-B14F-4D97-AF65-F5344CB8AC3E}">
        <p14:creationId xmlns:p14="http://schemas.microsoft.com/office/powerpoint/2010/main" val="233142897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par>
                                <p:cTn id="32" presetID="22" presetClass="entr" presetSubtype="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2" presetClass="entr" presetSubtype="2"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additive="base">
                                        <p:cTn id="58" dur="500" fill="hold"/>
                                        <p:tgtEl>
                                          <p:spTgt spid="59"/>
                                        </p:tgtEl>
                                        <p:attrNameLst>
                                          <p:attrName>ppt_x</p:attrName>
                                        </p:attrNameLst>
                                      </p:cBhvr>
                                      <p:tavLst>
                                        <p:tav tm="0">
                                          <p:val>
                                            <p:strVal val="1+#ppt_w/2"/>
                                          </p:val>
                                        </p:tav>
                                        <p:tav tm="100000">
                                          <p:val>
                                            <p:strVal val="#ppt_x"/>
                                          </p:val>
                                        </p:tav>
                                      </p:tavLst>
                                    </p:anim>
                                    <p:anim calcmode="lin" valueType="num">
                                      <p:cBhvr additive="base">
                                        <p:cTn id="59"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childTnLst>
                          </p:cTn>
                        </p:par>
                        <p:par>
                          <p:cTn id="78" fill="hold">
                            <p:stCondLst>
                              <p:cond delay="500"/>
                            </p:stCondLst>
                            <p:childTnLst>
                              <p:par>
                                <p:cTn id="79" presetID="10"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childTnLst>
                                </p:cTn>
                              </p:par>
                            </p:childTnLst>
                          </p:cTn>
                        </p:par>
                        <p:par>
                          <p:cTn id="82" fill="hold">
                            <p:stCondLst>
                              <p:cond delay="1000"/>
                            </p:stCondLst>
                            <p:childTnLst>
                              <p:par>
                                <p:cTn id="83" presetID="10"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500"/>
                                        <p:tgtEl>
                                          <p:spTgt spid="32"/>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childTnLst>
                          </p:cTn>
                        </p:par>
                        <p:par>
                          <p:cTn id="95" fill="hold">
                            <p:stCondLst>
                              <p:cond delay="1000"/>
                            </p:stCondLst>
                            <p:childTnLst>
                              <p:par>
                                <p:cTn id="96" presetID="10" presetClass="entr" presetSubtype="0" fill="hold" grpId="0" nodeType="after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500"/>
                                        <p:tgtEl>
                                          <p:spTgt spid="3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500"/>
                                        <p:tgtEl>
                                          <p:spTgt spid="34"/>
                                        </p:tgtEl>
                                      </p:cBhvr>
                                    </p:animEffec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childTnLst>
                          </p:cTn>
                        </p:par>
                        <p:par>
                          <p:cTn id="108" fill="hold">
                            <p:stCondLst>
                              <p:cond delay="1000"/>
                            </p:stCondLst>
                            <p:childTnLst>
                              <p:par>
                                <p:cTn id="109" presetID="10"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fade">
                                      <p:cBhvr>
                                        <p:cTn id="116" dur="500"/>
                                        <p:tgtEl>
                                          <p:spTgt spid="30"/>
                                        </p:tgtEl>
                                      </p:cBhvr>
                                    </p:animEffect>
                                  </p:childTnLst>
                                </p:cTn>
                              </p:par>
                            </p:childTnLst>
                          </p:cTn>
                        </p:par>
                        <p:par>
                          <p:cTn id="117" fill="hold">
                            <p:stCondLst>
                              <p:cond delay="500"/>
                            </p:stCondLst>
                            <p:childTnLst>
                              <p:par>
                                <p:cTn id="118" presetID="10" presetClass="entr" presetSubtype="0" fill="hold" grpId="0" nodeType="after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500"/>
                                        <p:tgtEl>
                                          <p:spTgt spid="31"/>
                                        </p:tgtEl>
                                      </p:cBhvr>
                                    </p:animEffect>
                                  </p:childTnLst>
                                </p:cTn>
                              </p:par>
                            </p:childTnLst>
                          </p:cTn>
                        </p:par>
                        <p:par>
                          <p:cTn id="121" fill="hold">
                            <p:stCondLst>
                              <p:cond delay="1000"/>
                            </p:stCondLst>
                            <p:childTnLst>
                              <p:par>
                                <p:cTn id="122" presetID="10" presetClass="entr" presetSubtype="0"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fade">
                                      <p:cBhvr>
                                        <p:cTn id="12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56" grpId="0"/>
      <p:bldP spid="57" grpId="0"/>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email">
            <a:extLst>
              <a:ext uri="{28A0092B-C50C-407E-A947-70E740481C1C}">
                <a14:useLocalDpi xmlns:a14="http://schemas.microsoft.com/office/drawing/2010/main" val="0"/>
              </a:ext>
            </a:extLst>
          </a:blip>
          <a:stretch>
            <a:fillRect/>
          </a:stretch>
        </p:blipFill>
        <p:spPr>
          <a:xfrm>
            <a:off x="3639552" y="3445338"/>
            <a:ext cx="5743575" cy="3093574"/>
          </a:xfrm>
          <a:prstGeom prst="rect">
            <a:avLst/>
          </a:prstGeom>
        </p:spPr>
      </p:pic>
      <p:sp>
        <p:nvSpPr>
          <p:cNvPr id="3" name="Rectangle 2"/>
          <p:cNvSpPr/>
          <p:nvPr/>
        </p:nvSpPr>
        <p:spPr>
          <a:xfrm>
            <a:off x="742950" y="483919"/>
            <a:ext cx="10388534" cy="2626681"/>
          </a:xfrm>
          <a:prstGeom prst="rect">
            <a:avLst/>
          </a:prstGeom>
        </p:spPr>
        <p:txBody>
          <a:bodyPr wrap="square">
            <a:spAutoFit/>
          </a:bodyPr>
          <a:lstStyle/>
          <a:p>
            <a:pPr lvl="0" defTabSz="914400" eaLnBrk="0" fontAlgn="base" hangingPunct="0">
              <a:spcBef>
                <a:spcPct val="0"/>
              </a:spcBef>
              <a:spcAft>
                <a:spcPct val="0"/>
              </a:spcAft>
            </a:pPr>
            <a:r>
              <a:rPr lang="en-US" altLang="en-US" sz="2800" b="1" dirty="0">
                <a:solidFill>
                  <a:srgbClr val="FFC000"/>
                </a:solidFill>
                <a:latin typeface="Georgia" panose="02040502050405020303" pitchFamily="18" charset="0"/>
              </a:rPr>
              <a:t>Moreover, permeability rates depend on three factors: -</a:t>
            </a:r>
            <a:r>
              <a:rPr lang="en-US" altLang="en-US" sz="1400" b="1" dirty="0">
                <a:solidFill>
                  <a:srgbClr val="FFC000"/>
                </a:solidFill>
                <a:latin typeface="Georgia" panose="02040502050405020303" pitchFamily="18" charset="0"/>
              </a:rPr>
              <a:t> </a:t>
            </a:r>
            <a:endParaRPr lang="en-US" altLang="en-US" sz="2400" b="1" dirty="0">
              <a:solidFill>
                <a:srgbClr val="FFC000"/>
              </a:solidFill>
              <a:latin typeface="Georgia" panose="02040502050405020303" pitchFamily="18" charset="0"/>
            </a:endParaRPr>
          </a:p>
          <a:p>
            <a:pPr marL="342900" indent="-342900" algn="l">
              <a:lnSpc>
                <a:spcPct val="200000"/>
              </a:lnSpc>
              <a:buFont typeface="+mj-lt"/>
              <a:buAutoNum type="arabicPeriod"/>
            </a:pPr>
            <a:r>
              <a:rPr lang="en-US" sz="2400" b="1" dirty="0">
                <a:latin typeface="Times New Roman" panose="02020603050405020304" pitchFamily="18" charset="0"/>
                <a:cs typeface="Times New Roman" panose="02020603050405020304" pitchFamily="18" charset="0"/>
              </a:rPr>
              <a:t>Nature of the polymer film</a:t>
            </a:r>
          </a:p>
          <a:p>
            <a:pPr marL="342900" lvl="0" indent="-342900" algn="l">
              <a:lnSpc>
                <a:spcPct val="200000"/>
              </a:lnSpc>
              <a:buFont typeface="+mj-lt"/>
              <a:buAutoNum type="arabicPeriod"/>
            </a:pPr>
            <a:r>
              <a:rPr lang="en-US" sz="2400" b="1" dirty="0">
                <a:latin typeface="Times New Roman" panose="02020603050405020304" pitchFamily="18" charset="0"/>
                <a:cs typeface="Times New Roman" panose="02020603050405020304" pitchFamily="18" charset="0"/>
              </a:rPr>
              <a:t>Nature of the gas </a:t>
            </a:r>
            <a:endParaRPr lang="ar-EG" sz="2400" b="1" dirty="0">
              <a:latin typeface="Times New Roman" panose="02020603050405020304" pitchFamily="18" charset="0"/>
              <a:cs typeface="Times New Roman" panose="02020603050405020304" pitchFamily="18" charset="0"/>
            </a:endParaRPr>
          </a:p>
          <a:p>
            <a:pPr marL="342900" indent="-342900" algn="l">
              <a:lnSpc>
                <a:spcPct val="200000"/>
              </a:lnSpc>
              <a:buFont typeface="+mj-lt"/>
              <a:buAutoNum type="arabicPeriod"/>
            </a:pPr>
            <a:r>
              <a:rPr lang="en-US" sz="2400" b="1" dirty="0">
                <a:latin typeface="Times New Roman" panose="02020603050405020304" pitchFamily="18" charset="0"/>
                <a:cs typeface="Times New Roman" panose="02020603050405020304" pitchFamily="18" charset="0"/>
              </a:rPr>
              <a:t>Interaction between the gas and the film</a:t>
            </a:r>
          </a:p>
        </p:txBody>
      </p:sp>
      <p:sp>
        <p:nvSpPr>
          <p:cNvPr id="4" name="Rectangle 1"/>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Slide Number Placeholder 4"/>
          <p:cNvSpPr>
            <a:spLocks noGrp="1"/>
          </p:cNvSpPr>
          <p:nvPr>
            <p:ph type="sldNum" sz="quarter" idx="12"/>
          </p:nvPr>
        </p:nvSpPr>
        <p:spPr/>
        <p:txBody>
          <a:bodyPr/>
          <a:lstStyle/>
          <a:p>
            <a:fld id="{41F9AF79-9E5E-4AB9-AFB8-7CFDFC2957E8}" type="slidenum">
              <a:rPr lang="en-US" smtClean="0"/>
              <a:t>9</a:t>
            </a:fld>
            <a:endParaRPr lang="en-US"/>
          </a:p>
        </p:txBody>
      </p:sp>
    </p:spTree>
    <p:extLst>
      <p:ext uri="{BB962C8B-B14F-4D97-AF65-F5344CB8AC3E}">
        <p14:creationId xmlns:p14="http://schemas.microsoft.com/office/powerpoint/2010/main" val="243246231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410" y="5646943"/>
            <a:ext cx="8097408" cy="388696"/>
          </a:xfrm>
          <a:prstGeom prst="rect">
            <a:avLst/>
          </a:prstGeom>
        </p:spPr>
        <p:txBody>
          <a:bodyPr wrap="none">
            <a:spAutoFit/>
          </a:bodyPr>
          <a:lstStyle/>
          <a:p>
            <a:pPr algn="r" rtl="1">
              <a:lnSpc>
                <a:spcPct val="107000"/>
              </a:lnSpc>
              <a:tabLst>
                <a:tab pos="228600" algn="l"/>
              </a:tabLst>
            </a:pPr>
            <a:r>
              <a:rPr lang="en-US" b="1" baseline="30000" dirty="0"/>
              <a:t> </a:t>
            </a:r>
            <a:r>
              <a:rPr lang="en-US" b="1" dirty="0">
                <a:latin typeface="Times New Roman" panose="02020603050405020304" pitchFamily="18" charset="0"/>
                <a:ea typeface="Times New Roman" panose="02020603050405020304" pitchFamily="18" charset="0"/>
                <a:cs typeface="Arial" panose="020B0604020202020204" pitchFamily="34" charset="0"/>
              </a:rPr>
              <a:t>Source: </a:t>
            </a:r>
            <a:r>
              <a:rPr lang="en-US" b="1" dirty="0" err="1">
                <a:latin typeface="Times New Roman" panose="02020603050405020304" pitchFamily="18" charset="0"/>
                <a:ea typeface="Times New Roman" panose="02020603050405020304" pitchFamily="18" charset="0"/>
                <a:cs typeface="Arial" panose="020B0604020202020204" pitchFamily="34" charset="0"/>
              </a:rPr>
              <a:t>Jonthan</a:t>
            </a:r>
            <a:r>
              <a:rPr lang="en-US" b="1" dirty="0">
                <a:latin typeface="Times New Roman" panose="02020603050405020304" pitchFamily="18" charset="0"/>
                <a:ea typeface="Times New Roman" panose="02020603050405020304" pitchFamily="18" charset="0"/>
                <a:cs typeface="Arial" panose="020B0604020202020204" pitchFamily="34" charset="0"/>
              </a:rPr>
              <a:t> </a:t>
            </a:r>
            <a:r>
              <a:rPr lang="en-US" b="1" dirty="0" err="1">
                <a:latin typeface="Times New Roman" panose="02020603050405020304" pitchFamily="18" charset="0"/>
                <a:ea typeface="Times New Roman" panose="02020603050405020304" pitchFamily="18" charset="0"/>
                <a:cs typeface="Arial" panose="020B0604020202020204" pitchFamily="34" charset="0"/>
              </a:rPr>
              <a:t>Flowe</a:t>
            </a:r>
            <a:r>
              <a:rPr lang="en-US" b="1" dirty="0">
                <a:latin typeface="Times New Roman" panose="02020603050405020304" pitchFamily="18" charset="0"/>
                <a:ea typeface="Times New Roman" panose="02020603050405020304" pitchFamily="18" charset="0"/>
                <a:cs typeface="Arial" panose="020B0604020202020204" pitchFamily="34" charset="0"/>
              </a:rPr>
              <a:t>, Barrier films for </a:t>
            </a:r>
            <a:r>
              <a:rPr lang="en-US" b="1" dirty="0" err="1">
                <a:latin typeface="Times New Roman" panose="02020603050405020304" pitchFamily="18" charset="0"/>
                <a:ea typeface="Times New Roman" panose="02020603050405020304" pitchFamily="18" charset="0"/>
                <a:cs typeface="Arial" panose="020B0604020202020204" pitchFamily="34" charset="0"/>
              </a:rPr>
              <a:t>pakaging</a:t>
            </a:r>
            <a:r>
              <a:rPr lang="en-US" b="1" dirty="0">
                <a:latin typeface="Times New Roman" panose="02020603050405020304" pitchFamily="18" charset="0"/>
                <a:ea typeface="Times New Roman" panose="02020603050405020304" pitchFamily="18" charset="0"/>
                <a:cs typeface="Arial" panose="020B0604020202020204" pitchFamily="34" charset="0"/>
              </a:rPr>
              <a:t>, </a:t>
            </a:r>
            <a:r>
              <a:rPr lang="en-US" b="1" dirty="0" err="1">
                <a:latin typeface="Times New Roman" panose="02020603050405020304" pitchFamily="18" charset="0"/>
                <a:ea typeface="Times New Roman" panose="02020603050405020304" pitchFamily="18" charset="0"/>
                <a:cs typeface="Arial" panose="020B0604020202020204" pitchFamily="34" charset="0"/>
              </a:rPr>
              <a:t>Pira</a:t>
            </a:r>
            <a:r>
              <a:rPr lang="en-US" b="1" dirty="0">
                <a:latin typeface="Times New Roman" panose="02020603050405020304" pitchFamily="18" charset="0"/>
                <a:ea typeface="Times New Roman" panose="02020603050405020304" pitchFamily="18" charset="0"/>
                <a:cs typeface="Arial" panose="020B0604020202020204" pitchFamily="34" charset="0"/>
              </a:rPr>
              <a:t> International Ltd, 2005</a:t>
            </a:r>
          </a:p>
        </p:txBody>
      </p:sp>
      <p:sp>
        <p:nvSpPr>
          <p:cNvPr id="5" name="Rectangle 4"/>
          <p:cNvSpPr/>
          <p:nvPr/>
        </p:nvSpPr>
        <p:spPr>
          <a:xfrm>
            <a:off x="340859" y="446223"/>
            <a:ext cx="6917278" cy="348622"/>
          </a:xfrm>
          <a:prstGeom prst="rect">
            <a:avLst/>
          </a:prstGeom>
        </p:spPr>
        <p:txBody>
          <a:bodyPr wrap="none">
            <a:spAutoFit/>
          </a:bodyPr>
          <a:lstStyle/>
          <a:p>
            <a:pPr marL="285750" indent="-285750" algn="ctr">
              <a:lnSpc>
                <a:spcPts val="1800"/>
              </a:lnSpc>
              <a:spcAft>
                <a:spcPts val="0"/>
              </a:spcAft>
              <a:buFont typeface="Wingdings" panose="05000000000000000000" pitchFamily="2" charset="2"/>
              <a:buChar char="v"/>
            </a:pPr>
            <a:r>
              <a:rPr lang="en-US" sz="2800" b="1" dirty="0">
                <a:solidFill>
                  <a:srgbClr val="FFC000"/>
                </a:solidFill>
                <a:latin typeface="Georgia" panose="02040502050405020303" pitchFamily="18" charset="0"/>
              </a:rPr>
              <a:t>Barrier plastic Films Classification</a:t>
            </a:r>
            <a:endParaRPr lang="en-US" sz="1600" b="1" dirty="0">
              <a:solidFill>
                <a:srgbClr val="FFC000"/>
              </a:solidFill>
              <a:latin typeface="Georgia" panose="02040502050405020303" pitchFamily="18" charset="0"/>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10</a:t>
            </a:fld>
            <a:endParaRPr lang="en-US" dirty="0"/>
          </a:p>
        </p:txBody>
      </p:sp>
      <p:graphicFrame>
        <p:nvGraphicFramePr>
          <p:cNvPr id="7" name="Diagram 6"/>
          <p:cNvGraphicFramePr/>
          <p:nvPr>
            <p:extLst>
              <p:ext uri="{D42A27DB-BD31-4B8C-83A1-F6EECF244321}">
                <p14:modId xmlns:p14="http://schemas.microsoft.com/office/powerpoint/2010/main" val="345721294"/>
              </p:ext>
            </p:extLst>
          </p:nvPr>
        </p:nvGraphicFramePr>
        <p:xfrm>
          <a:off x="340859" y="1814945"/>
          <a:ext cx="11407796" cy="3491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872142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7">
                                            <p:graphicEl>
                                              <a:dgm id="{5810D736-4FDF-41D4-A6B2-40F56CBD50CF}"/>
                                            </p:graphicEl>
                                          </p:spTgt>
                                        </p:tgtEl>
                                        <p:attrNameLst>
                                          <p:attrName>style.visibility</p:attrName>
                                        </p:attrNameLst>
                                      </p:cBhvr>
                                      <p:to>
                                        <p:strVal val="visible"/>
                                      </p:to>
                                    </p:set>
                                    <p:animEffect transition="in" filter="wipe(up)">
                                      <p:cBhvr>
                                        <p:cTn id="14" dur="500"/>
                                        <p:tgtEl>
                                          <p:spTgt spid="7">
                                            <p:graphicEl>
                                              <a:dgm id="{5810D736-4FDF-41D4-A6B2-40F56CBD50CF}"/>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7">
                                            <p:graphicEl>
                                              <a:dgm id="{D3115AEB-953D-4140-ABE6-82FF9348F842}"/>
                                            </p:graphicEl>
                                          </p:spTgt>
                                        </p:tgtEl>
                                        <p:attrNameLst>
                                          <p:attrName>style.visibility</p:attrName>
                                        </p:attrNameLst>
                                      </p:cBhvr>
                                      <p:to>
                                        <p:strVal val="visible"/>
                                      </p:to>
                                    </p:set>
                                    <p:animEffect transition="in" filter="wipe(up)">
                                      <p:cBhvr>
                                        <p:cTn id="19" dur="500"/>
                                        <p:tgtEl>
                                          <p:spTgt spid="7">
                                            <p:graphicEl>
                                              <a:dgm id="{D3115AEB-953D-4140-ABE6-82FF9348F842}"/>
                                            </p:graphic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7">
                                            <p:graphicEl>
                                              <a:dgm id="{43F6FE1D-FAF7-4054-8E6B-435C4A92FDF9}"/>
                                            </p:graphicEl>
                                          </p:spTgt>
                                        </p:tgtEl>
                                        <p:attrNameLst>
                                          <p:attrName>style.visibility</p:attrName>
                                        </p:attrNameLst>
                                      </p:cBhvr>
                                      <p:to>
                                        <p:strVal val="visible"/>
                                      </p:to>
                                    </p:set>
                                    <p:animEffect transition="in" filter="wipe(up)">
                                      <p:cBhvr>
                                        <p:cTn id="22" dur="500"/>
                                        <p:tgtEl>
                                          <p:spTgt spid="7">
                                            <p:graphicEl>
                                              <a:dgm id="{43F6FE1D-FAF7-4054-8E6B-435C4A92FDF9}"/>
                                            </p:graphic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7">
                                            <p:graphicEl>
                                              <a:dgm id="{E78A89A0-F8DE-4F8F-ADA5-D07C98943D8B}"/>
                                            </p:graphicEl>
                                          </p:spTgt>
                                        </p:tgtEl>
                                        <p:attrNameLst>
                                          <p:attrName>style.visibility</p:attrName>
                                        </p:attrNameLst>
                                      </p:cBhvr>
                                      <p:to>
                                        <p:strVal val="visible"/>
                                      </p:to>
                                    </p:set>
                                    <p:animEffect transition="in" filter="wipe(up)">
                                      <p:cBhvr>
                                        <p:cTn id="25" dur="500"/>
                                        <p:tgtEl>
                                          <p:spTgt spid="7">
                                            <p:graphicEl>
                                              <a:dgm id="{E78A89A0-F8DE-4F8F-ADA5-D07C98943D8B}"/>
                                            </p:graphic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7">
                                            <p:graphicEl>
                                              <a:dgm id="{BFFCCAA5-B1F3-4E7F-B06B-02A5FEC75F74}"/>
                                            </p:graphicEl>
                                          </p:spTgt>
                                        </p:tgtEl>
                                        <p:attrNameLst>
                                          <p:attrName>style.visibility</p:attrName>
                                        </p:attrNameLst>
                                      </p:cBhvr>
                                      <p:to>
                                        <p:strVal val="visible"/>
                                      </p:to>
                                    </p:set>
                                    <p:animEffect transition="in" filter="wipe(up)">
                                      <p:cBhvr>
                                        <p:cTn id="28" dur="500"/>
                                        <p:tgtEl>
                                          <p:spTgt spid="7">
                                            <p:graphicEl>
                                              <a:dgm id="{BFFCCAA5-B1F3-4E7F-B06B-02A5FEC75F74}"/>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graphicEl>
                                              <a:dgm id="{3090DD1B-A3C2-4636-A27C-4E3268A69D34}"/>
                                            </p:graphicEl>
                                          </p:spTgt>
                                        </p:tgtEl>
                                        <p:attrNameLst>
                                          <p:attrName>style.visibility</p:attrName>
                                        </p:attrNameLst>
                                      </p:cBhvr>
                                      <p:to>
                                        <p:strVal val="visible"/>
                                      </p:to>
                                    </p:set>
                                    <p:animEffect transition="in" filter="wipe(up)">
                                      <p:cBhvr>
                                        <p:cTn id="31" dur="500"/>
                                        <p:tgtEl>
                                          <p:spTgt spid="7">
                                            <p:graphicEl>
                                              <a:dgm id="{3090DD1B-A3C2-4636-A27C-4E3268A69D34}"/>
                                            </p:graphic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7">
                                            <p:graphicEl>
                                              <a:dgm id="{D535095A-6D96-4D44-BADA-BEB1BD751AD7}"/>
                                            </p:graphicEl>
                                          </p:spTgt>
                                        </p:tgtEl>
                                        <p:attrNameLst>
                                          <p:attrName>style.visibility</p:attrName>
                                        </p:attrNameLst>
                                      </p:cBhvr>
                                      <p:to>
                                        <p:strVal val="visible"/>
                                      </p:to>
                                    </p:set>
                                    <p:animEffect transition="in" filter="wipe(up)">
                                      <p:cBhvr>
                                        <p:cTn id="34" dur="500"/>
                                        <p:tgtEl>
                                          <p:spTgt spid="7">
                                            <p:graphicEl>
                                              <a:dgm id="{D535095A-6D96-4D44-BADA-BEB1BD751AD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7">
                                            <p:graphicEl>
                                              <a:dgm id="{60A0EBD9-1D48-4065-8617-6403034E5937}"/>
                                            </p:graphicEl>
                                          </p:spTgt>
                                        </p:tgtEl>
                                        <p:attrNameLst>
                                          <p:attrName>style.visibility</p:attrName>
                                        </p:attrNameLst>
                                      </p:cBhvr>
                                      <p:to>
                                        <p:strVal val="visible"/>
                                      </p:to>
                                    </p:set>
                                    <p:animEffect transition="in" filter="wipe(up)">
                                      <p:cBhvr>
                                        <p:cTn id="39" dur="500"/>
                                        <p:tgtEl>
                                          <p:spTgt spid="7">
                                            <p:graphicEl>
                                              <a:dgm id="{60A0EBD9-1D48-4065-8617-6403034E5937}"/>
                                            </p:graphicEl>
                                          </p:spTgt>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7">
                                            <p:graphicEl>
                                              <a:dgm id="{34EFA09C-3D30-4B18-8C9D-0A1DAF1FFB0F}"/>
                                            </p:graphicEl>
                                          </p:spTgt>
                                        </p:tgtEl>
                                        <p:attrNameLst>
                                          <p:attrName>style.visibility</p:attrName>
                                        </p:attrNameLst>
                                      </p:cBhvr>
                                      <p:to>
                                        <p:strVal val="visible"/>
                                      </p:to>
                                    </p:set>
                                    <p:animEffect transition="in" filter="wipe(up)">
                                      <p:cBhvr>
                                        <p:cTn id="42" dur="500"/>
                                        <p:tgtEl>
                                          <p:spTgt spid="7">
                                            <p:graphicEl>
                                              <a:dgm id="{34EFA09C-3D30-4B18-8C9D-0A1DAF1FFB0F}"/>
                                            </p:graphicEl>
                                          </p:spTgt>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7">
                                            <p:graphicEl>
                                              <a:dgm id="{D9A6D38C-3011-410F-9DB7-2EEC7E7AC1B5}"/>
                                            </p:graphicEl>
                                          </p:spTgt>
                                        </p:tgtEl>
                                        <p:attrNameLst>
                                          <p:attrName>style.visibility</p:attrName>
                                        </p:attrNameLst>
                                      </p:cBhvr>
                                      <p:to>
                                        <p:strVal val="visible"/>
                                      </p:to>
                                    </p:set>
                                    <p:animEffect transition="in" filter="wipe(up)">
                                      <p:cBhvr>
                                        <p:cTn id="45" dur="500"/>
                                        <p:tgtEl>
                                          <p:spTgt spid="7">
                                            <p:graphicEl>
                                              <a:dgm id="{D9A6D38C-3011-410F-9DB7-2EEC7E7AC1B5}"/>
                                            </p:graphicEl>
                                          </p:spTgt>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7">
                                            <p:graphicEl>
                                              <a:dgm id="{0F80BD69-5907-4181-BABA-2C709F085494}"/>
                                            </p:graphicEl>
                                          </p:spTgt>
                                        </p:tgtEl>
                                        <p:attrNameLst>
                                          <p:attrName>style.visibility</p:attrName>
                                        </p:attrNameLst>
                                      </p:cBhvr>
                                      <p:to>
                                        <p:strVal val="visible"/>
                                      </p:to>
                                    </p:set>
                                    <p:animEffect transition="in" filter="wipe(up)">
                                      <p:cBhvr>
                                        <p:cTn id="48" dur="500"/>
                                        <p:tgtEl>
                                          <p:spTgt spid="7">
                                            <p:graphicEl>
                                              <a:dgm id="{0F80BD69-5907-4181-BABA-2C709F085494}"/>
                                            </p:graphic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7">
                                            <p:graphicEl>
                                              <a:dgm id="{5549FAEC-DB74-409D-8D41-D8F31DD13FBC}"/>
                                            </p:graphicEl>
                                          </p:spTgt>
                                        </p:tgtEl>
                                        <p:attrNameLst>
                                          <p:attrName>style.visibility</p:attrName>
                                        </p:attrNameLst>
                                      </p:cBhvr>
                                      <p:to>
                                        <p:strVal val="visible"/>
                                      </p:to>
                                    </p:set>
                                    <p:animEffect transition="in" filter="wipe(up)">
                                      <p:cBhvr>
                                        <p:cTn id="51" dur="500"/>
                                        <p:tgtEl>
                                          <p:spTgt spid="7">
                                            <p:graphicEl>
                                              <a:dgm id="{5549FAEC-DB74-409D-8D41-D8F31DD13FBC}"/>
                                            </p:graphicEl>
                                          </p:spTgt>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7">
                                            <p:graphicEl>
                                              <a:dgm id="{39CEEFDD-3982-4DCF-BA2E-346F03892F97}"/>
                                            </p:graphicEl>
                                          </p:spTgt>
                                        </p:tgtEl>
                                        <p:attrNameLst>
                                          <p:attrName>style.visibility</p:attrName>
                                        </p:attrNameLst>
                                      </p:cBhvr>
                                      <p:to>
                                        <p:strVal val="visible"/>
                                      </p:to>
                                    </p:set>
                                    <p:animEffect transition="in" filter="wipe(up)">
                                      <p:cBhvr>
                                        <p:cTn id="54" dur="500"/>
                                        <p:tgtEl>
                                          <p:spTgt spid="7">
                                            <p:graphicEl>
                                              <a:dgm id="{39CEEFDD-3982-4DCF-BA2E-346F03892F97}"/>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Graphic spid="7" grpId="0">
        <p:bldSub>
          <a:bldDgm bld="lvlAtOnc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65684631"/>
              </p:ext>
            </p:extLst>
          </p:nvPr>
        </p:nvGraphicFramePr>
        <p:xfrm>
          <a:off x="1001485" y="1422399"/>
          <a:ext cx="9625427" cy="4925000"/>
        </p:xfrm>
        <a:graphic>
          <a:graphicData uri="http://schemas.openxmlformats.org/drawingml/2006/table">
            <a:tbl>
              <a:tblPr firstRow="1" firstCol="1" bandRow="1">
                <a:tableStyleId>{00A15C55-8517-42AA-B614-E9B94910E393}</a:tableStyleId>
              </a:tblPr>
              <a:tblGrid>
                <a:gridCol w="3294933">
                  <a:extLst>
                    <a:ext uri="{9D8B030D-6E8A-4147-A177-3AD203B41FA5}">
                      <a16:colId xmlns:a16="http://schemas.microsoft.com/office/drawing/2014/main" val="3898656887"/>
                    </a:ext>
                  </a:extLst>
                </a:gridCol>
                <a:gridCol w="3165247">
                  <a:extLst>
                    <a:ext uri="{9D8B030D-6E8A-4147-A177-3AD203B41FA5}">
                      <a16:colId xmlns:a16="http://schemas.microsoft.com/office/drawing/2014/main" val="1058363974"/>
                    </a:ext>
                  </a:extLst>
                </a:gridCol>
                <a:gridCol w="3165247">
                  <a:extLst>
                    <a:ext uri="{9D8B030D-6E8A-4147-A177-3AD203B41FA5}">
                      <a16:colId xmlns:a16="http://schemas.microsoft.com/office/drawing/2014/main" val="1353421276"/>
                    </a:ext>
                  </a:extLst>
                </a:gridCol>
              </a:tblGrid>
              <a:tr h="985000">
                <a:tc>
                  <a:txBody>
                    <a:bodyPr/>
                    <a:lstStyle/>
                    <a:p>
                      <a:pPr algn="ctr">
                        <a:lnSpc>
                          <a:spcPts val="1800"/>
                        </a:lnSpc>
                        <a:spcAft>
                          <a:spcPts val="0"/>
                        </a:spcAft>
                      </a:pPr>
                      <a:r>
                        <a:rPr lang="en-US" sz="2400" dirty="0">
                          <a:effectLst/>
                        </a:rPr>
                        <a:t>Barrier Classification</a:t>
                      </a:r>
                      <a:endParaRPr lang="en-US" sz="1600" b="1" dirty="0">
                        <a:effectLst/>
                        <a:latin typeface="Calibri" panose="020F0502020204030204" pitchFamily="34" charset="0"/>
                      </a:endParaRPr>
                    </a:p>
                  </a:txBody>
                  <a:tcPr marL="68580" marR="68580" marT="0" marB="0" anchor="ctr"/>
                </a:tc>
                <a:tc>
                  <a:txBody>
                    <a:bodyPr/>
                    <a:lstStyle/>
                    <a:p>
                      <a:pPr algn="r">
                        <a:lnSpc>
                          <a:spcPts val="1800"/>
                        </a:lnSpc>
                        <a:spcAft>
                          <a:spcPts val="0"/>
                        </a:spcAft>
                      </a:pPr>
                      <a:r>
                        <a:rPr lang="en-US" sz="2400" dirty="0">
                          <a:effectLst/>
                        </a:rPr>
                        <a:t>Oxygen ASTM D3985</a:t>
                      </a:r>
                      <a:endParaRPr lang="en-US" sz="1600" b="1" dirty="0">
                        <a:effectLst/>
                        <a:latin typeface="Calibri" panose="020F0502020204030204" pitchFamily="34" charset="0"/>
                      </a:endParaRPr>
                    </a:p>
                  </a:txBody>
                  <a:tcPr marL="68580" marR="68580" marT="0" marB="0" anchor="ctr"/>
                </a:tc>
                <a:tc>
                  <a:txBody>
                    <a:bodyPr/>
                    <a:lstStyle/>
                    <a:p>
                      <a:pPr algn="ctr">
                        <a:lnSpc>
                          <a:spcPts val="1800"/>
                        </a:lnSpc>
                        <a:spcAft>
                          <a:spcPts val="0"/>
                        </a:spcAft>
                      </a:pPr>
                      <a:r>
                        <a:rPr lang="en-US" sz="2400">
                          <a:effectLst/>
                        </a:rPr>
                        <a:t>Moisture ASTM F 1249</a:t>
                      </a:r>
                      <a:endParaRPr lang="en-US" sz="1600" b="1">
                        <a:effectLst/>
                        <a:latin typeface="Calibri" panose="020F0502020204030204" pitchFamily="34" charset="0"/>
                      </a:endParaRPr>
                    </a:p>
                  </a:txBody>
                  <a:tcPr marL="68580" marR="68580" marT="0" marB="0" anchor="ctr"/>
                </a:tc>
                <a:extLst>
                  <a:ext uri="{0D108BD9-81ED-4DB2-BD59-A6C34878D82A}">
                    <a16:rowId xmlns:a16="http://schemas.microsoft.com/office/drawing/2014/main" val="288105350"/>
                  </a:ext>
                </a:extLst>
              </a:tr>
              <a:tr h="985000">
                <a:tc>
                  <a:txBody>
                    <a:bodyPr/>
                    <a:lstStyle/>
                    <a:p>
                      <a:pPr algn="ctr">
                        <a:lnSpc>
                          <a:spcPts val="1800"/>
                        </a:lnSpc>
                        <a:spcAft>
                          <a:spcPts val="0"/>
                        </a:spcAft>
                      </a:pPr>
                      <a:r>
                        <a:rPr lang="en-US" sz="2400" dirty="0">
                          <a:effectLst/>
                        </a:rPr>
                        <a:t>LOW</a:t>
                      </a:r>
                      <a:endParaRPr lang="en-US" sz="1600" b="1" dirty="0">
                        <a:effectLst/>
                        <a:latin typeface="Calibri" panose="020F0502020204030204" pitchFamily="34" charset="0"/>
                      </a:endParaRPr>
                    </a:p>
                  </a:txBody>
                  <a:tcPr marL="68580" marR="68580" marT="0" marB="0" anchor="ctr"/>
                </a:tc>
                <a:tc>
                  <a:txBody>
                    <a:bodyPr/>
                    <a:lstStyle/>
                    <a:p>
                      <a:pPr algn="ctr" rtl="0">
                        <a:lnSpc>
                          <a:spcPts val="1800"/>
                        </a:lnSpc>
                        <a:spcAft>
                          <a:spcPts val="0"/>
                        </a:spcAft>
                      </a:pPr>
                      <a:r>
                        <a:rPr lang="ar-EG" sz="2400" dirty="0">
                          <a:effectLst/>
                        </a:rPr>
                        <a:t>&lt; </a:t>
                      </a:r>
                      <a:r>
                        <a:rPr lang="en-US" sz="2400" dirty="0">
                          <a:effectLst/>
                        </a:rPr>
                        <a:t>100Cm3/m2/24hr</a:t>
                      </a:r>
                      <a:endParaRPr lang="en-US" sz="1600" b="1" dirty="0">
                        <a:effectLst/>
                        <a:latin typeface="Calibri" panose="020F0502020204030204" pitchFamily="34" charset="0"/>
                      </a:endParaRPr>
                    </a:p>
                  </a:txBody>
                  <a:tcPr marL="68580" marR="68580" marT="0" marB="0" anchor="ctr"/>
                </a:tc>
                <a:tc>
                  <a:txBody>
                    <a:bodyPr/>
                    <a:lstStyle/>
                    <a:p>
                      <a:pPr algn="ctr" rtl="0">
                        <a:lnSpc>
                          <a:spcPts val="1800"/>
                        </a:lnSpc>
                        <a:spcAft>
                          <a:spcPts val="0"/>
                        </a:spcAft>
                      </a:pPr>
                      <a:r>
                        <a:rPr lang="ar-EG" sz="2400" dirty="0">
                          <a:effectLst/>
                        </a:rPr>
                        <a:t>&lt; </a:t>
                      </a:r>
                      <a:r>
                        <a:rPr lang="en-US" sz="2400" dirty="0">
                          <a:effectLst/>
                        </a:rPr>
                        <a:t>100g/m2/24hr</a:t>
                      </a:r>
                      <a:endParaRPr lang="en-US" sz="1600" b="1" dirty="0">
                        <a:effectLst/>
                        <a:latin typeface="Calibri" panose="020F0502020204030204" pitchFamily="34" charset="0"/>
                      </a:endParaRPr>
                    </a:p>
                  </a:txBody>
                  <a:tcPr marL="68580" marR="68580" marT="0" marB="0" anchor="ctr"/>
                </a:tc>
                <a:extLst>
                  <a:ext uri="{0D108BD9-81ED-4DB2-BD59-A6C34878D82A}">
                    <a16:rowId xmlns:a16="http://schemas.microsoft.com/office/drawing/2014/main" val="2677139828"/>
                  </a:ext>
                </a:extLst>
              </a:tr>
              <a:tr h="985000">
                <a:tc>
                  <a:txBody>
                    <a:bodyPr/>
                    <a:lstStyle/>
                    <a:p>
                      <a:pPr algn="ctr">
                        <a:lnSpc>
                          <a:spcPts val="1800"/>
                        </a:lnSpc>
                        <a:spcAft>
                          <a:spcPts val="0"/>
                        </a:spcAft>
                      </a:pPr>
                      <a:r>
                        <a:rPr lang="en-US" sz="2400">
                          <a:effectLst/>
                        </a:rPr>
                        <a:t>Medium</a:t>
                      </a:r>
                      <a:endParaRPr lang="en-US" sz="1600" b="1">
                        <a:effectLst/>
                        <a:latin typeface="Calibri" panose="020F0502020204030204" pitchFamily="34" charset="0"/>
                      </a:endParaRPr>
                    </a:p>
                  </a:txBody>
                  <a:tcPr marL="68580" marR="68580" marT="0" marB="0" anchor="ctr"/>
                </a:tc>
                <a:tc>
                  <a:txBody>
                    <a:bodyPr/>
                    <a:lstStyle/>
                    <a:p>
                      <a:pPr algn="ctr">
                        <a:lnSpc>
                          <a:spcPts val="1800"/>
                        </a:lnSpc>
                        <a:spcAft>
                          <a:spcPts val="0"/>
                        </a:spcAft>
                      </a:pPr>
                      <a:r>
                        <a:rPr lang="en-US" sz="2400" dirty="0">
                          <a:effectLst/>
                        </a:rPr>
                        <a:t>6- 100Cm3/m2/24hr</a:t>
                      </a:r>
                      <a:endParaRPr lang="en-US" sz="1600" b="1" dirty="0">
                        <a:effectLst/>
                        <a:latin typeface="Calibri" panose="020F0502020204030204" pitchFamily="34" charset="0"/>
                      </a:endParaRPr>
                    </a:p>
                  </a:txBody>
                  <a:tcPr marL="68580" marR="68580" marT="0" marB="0" anchor="ctr"/>
                </a:tc>
                <a:tc>
                  <a:txBody>
                    <a:bodyPr/>
                    <a:lstStyle/>
                    <a:p>
                      <a:pPr algn="ctr">
                        <a:lnSpc>
                          <a:spcPts val="1800"/>
                        </a:lnSpc>
                        <a:spcAft>
                          <a:spcPts val="0"/>
                        </a:spcAft>
                      </a:pPr>
                      <a:r>
                        <a:rPr lang="en-US" sz="2400" dirty="0">
                          <a:effectLst/>
                        </a:rPr>
                        <a:t>6-100g/m2/24hr</a:t>
                      </a:r>
                      <a:endParaRPr lang="en-US" sz="1600" b="1" dirty="0">
                        <a:effectLst/>
                        <a:latin typeface="Calibri" panose="020F0502020204030204" pitchFamily="34" charset="0"/>
                      </a:endParaRPr>
                    </a:p>
                  </a:txBody>
                  <a:tcPr marL="68580" marR="68580" marT="0" marB="0" anchor="ctr"/>
                </a:tc>
                <a:extLst>
                  <a:ext uri="{0D108BD9-81ED-4DB2-BD59-A6C34878D82A}">
                    <a16:rowId xmlns:a16="http://schemas.microsoft.com/office/drawing/2014/main" val="1982966353"/>
                  </a:ext>
                </a:extLst>
              </a:tr>
              <a:tr h="985000">
                <a:tc>
                  <a:txBody>
                    <a:bodyPr/>
                    <a:lstStyle/>
                    <a:p>
                      <a:pPr algn="ctr">
                        <a:lnSpc>
                          <a:spcPts val="1800"/>
                        </a:lnSpc>
                        <a:spcAft>
                          <a:spcPts val="0"/>
                        </a:spcAft>
                      </a:pPr>
                      <a:r>
                        <a:rPr lang="en-US" sz="2400" dirty="0">
                          <a:solidFill>
                            <a:srgbClr val="FF0000"/>
                          </a:solidFill>
                          <a:effectLst/>
                        </a:rPr>
                        <a:t>High</a:t>
                      </a:r>
                      <a:endParaRPr lang="en-US" sz="1600" b="1" dirty="0">
                        <a:solidFill>
                          <a:srgbClr val="FF0000"/>
                        </a:solidFill>
                        <a:effectLst/>
                        <a:latin typeface="Calibri" panose="020F0502020204030204" pitchFamily="34" charset="0"/>
                      </a:endParaRPr>
                    </a:p>
                  </a:txBody>
                  <a:tcPr marL="68580" marR="68580" marT="0" marB="0" anchor="ctr"/>
                </a:tc>
                <a:tc>
                  <a:txBody>
                    <a:bodyPr/>
                    <a:lstStyle/>
                    <a:p>
                      <a:pPr algn="ctr">
                        <a:lnSpc>
                          <a:spcPts val="1800"/>
                        </a:lnSpc>
                        <a:spcAft>
                          <a:spcPts val="0"/>
                        </a:spcAft>
                      </a:pPr>
                      <a:r>
                        <a:rPr lang="en-US" sz="2400" dirty="0">
                          <a:solidFill>
                            <a:srgbClr val="FF0000"/>
                          </a:solidFill>
                          <a:effectLst/>
                        </a:rPr>
                        <a:t>1-5Cm3/m2/24hr</a:t>
                      </a:r>
                      <a:endParaRPr lang="en-US" sz="1600" b="1" dirty="0">
                        <a:solidFill>
                          <a:srgbClr val="FF0000"/>
                        </a:solidFill>
                        <a:effectLst/>
                        <a:latin typeface="Calibri" panose="020F0502020204030204" pitchFamily="34" charset="0"/>
                      </a:endParaRPr>
                    </a:p>
                  </a:txBody>
                  <a:tcPr marL="68580" marR="68580" marT="0" marB="0" anchor="ctr"/>
                </a:tc>
                <a:tc>
                  <a:txBody>
                    <a:bodyPr/>
                    <a:lstStyle/>
                    <a:p>
                      <a:pPr algn="ctr">
                        <a:lnSpc>
                          <a:spcPts val="1800"/>
                        </a:lnSpc>
                        <a:spcAft>
                          <a:spcPts val="0"/>
                        </a:spcAft>
                      </a:pPr>
                      <a:r>
                        <a:rPr lang="en-US" sz="2400" dirty="0">
                          <a:solidFill>
                            <a:srgbClr val="FF0000"/>
                          </a:solidFill>
                          <a:effectLst/>
                        </a:rPr>
                        <a:t>1-5 g/m2/24hr</a:t>
                      </a:r>
                      <a:endParaRPr lang="en-US" sz="1600" b="1" dirty="0">
                        <a:solidFill>
                          <a:srgbClr val="FF0000"/>
                        </a:solidFill>
                        <a:effectLst/>
                        <a:latin typeface="Calibri" panose="020F0502020204030204" pitchFamily="34" charset="0"/>
                      </a:endParaRPr>
                    </a:p>
                  </a:txBody>
                  <a:tcPr marL="68580" marR="68580" marT="0" marB="0" anchor="ctr"/>
                </a:tc>
                <a:extLst>
                  <a:ext uri="{0D108BD9-81ED-4DB2-BD59-A6C34878D82A}">
                    <a16:rowId xmlns:a16="http://schemas.microsoft.com/office/drawing/2014/main" val="2152460776"/>
                  </a:ext>
                </a:extLst>
              </a:tr>
              <a:tr h="985000">
                <a:tc>
                  <a:txBody>
                    <a:bodyPr/>
                    <a:lstStyle/>
                    <a:p>
                      <a:pPr algn="ctr">
                        <a:lnSpc>
                          <a:spcPts val="1800"/>
                        </a:lnSpc>
                        <a:spcAft>
                          <a:spcPts val="0"/>
                        </a:spcAft>
                      </a:pPr>
                      <a:r>
                        <a:rPr lang="en-US" sz="2400" dirty="0">
                          <a:effectLst/>
                        </a:rPr>
                        <a:t>Very High</a:t>
                      </a:r>
                      <a:endParaRPr lang="en-US" sz="1600" b="1" dirty="0">
                        <a:effectLst/>
                        <a:latin typeface="Calibri" panose="020F0502020204030204" pitchFamily="34" charset="0"/>
                      </a:endParaRPr>
                    </a:p>
                  </a:txBody>
                  <a:tcPr marL="68580" marR="68580" marT="0" marB="0" anchor="ctr"/>
                </a:tc>
                <a:tc>
                  <a:txBody>
                    <a:bodyPr/>
                    <a:lstStyle/>
                    <a:p>
                      <a:pPr algn="ctr" rtl="0">
                        <a:lnSpc>
                          <a:spcPts val="1800"/>
                        </a:lnSpc>
                        <a:spcAft>
                          <a:spcPts val="0"/>
                        </a:spcAft>
                      </a:pPr>
                      <a:r>
                        <a:rPr lang="ar-EG" sz="2400" dirty="0">
                          <a:effectLst/>
                        </a:rPr>
                        <a:t>&gt; </a:t>
                      </a:r>
                      <a:r>
                        <a:rPr lang="en-US" sz="2400" dirty="0">
                          <a:effectLst/>
                        </a:rPr>
                        <a:t>1Cm3/m2/24hr</a:t>
                      </a:r>
                      <a:endParaRPr lang="en-US" sz="1600" b="1" dirty="0">
                        <a:effectLst/>
                        <a:latin typeface="Calibri" panose="020F0502020204030204" pitchFamily="34" charset="0"/>
                      </a:endParaRPr>
                    </a:p>
                  </a:txBody>
                  <a:tcPr marL="68580" marR="68580" marT="0" marB="0" anchor="ctr"/>
                </a:tc>
                <a:tc>
                  <a:txBody>
                    <a:bodyPr/>
                    <a:lstStyle/>
                    <a:p>
                      <a:pPr algn="ctr" rtl="1">
                        <a:lnSpc>
                          <a:spcPts val="1800"/>
                        </a:lnSpc>
                        <a:spcAft>
                          <a:spcPts val="0"/>
                        </a:spcAft>
                      </a:pPr>
                      <a:r>
                        <a:rPr lang="ar-EG" sz="2400" dirty="0">
                          <a:effectLst/>
                        </a:rPr>
                        <a:t>&gt; </a:t>
                      </a:r>
                      <a:r>
                        <a:rPr lang="en-US" sz="2400" dirty="0">
                          <a:effectLst/>
                        </a:rPr>
                        <a:t>1g/m2/24hr</a:t>
                      </a:r>
                      <a:endParaRPr lang="en-US" sz="1600" b="1" dirty="0">
                        <a:effectLst/>
                        <a:latin typeface="Calibri" panose="020F0502020204030204" pitchFamily="34" charset="0"/>
                      </a:endParaRPr>
                    </a:p>
                  </a:txBody>
                  <a:tcPr marL="68580" marR="68580" marT="0" marB="0" anchor="ctr"/>
                </a:tc>
                <a:extLst>
                  <a:ext uri="{0D108BD9-81ED-4DB2-BD59-A6C34878D82A}">
                    <a16:rowId xmlns:a16="http://schemas.microsoft.com/office/drawing/2014/main" val="814703363"/>
                  </a:ext>
                </a:extLst>
              </a:tr>
            </a:tbl>
          </a:graphicData>
        </a:graphic>
      </p:graphicFrame>
      <p:sp>
        <p:nvSpPr>
          <p:cNvPr id="4" name="Rectangle 3"/>
          <p:cNvSpPr/>
          <p:nvPr/>
        </p:nvSpPr>
        <p:spPr>
          <a:xfrm>
            <a:off x="7197912" y="6347398"/>
            <a:ext cx="3553217" cy="374077"/>
          </a:xfrm>
          <a:prstGeom prst="rect">
            <a:avLst/>
          </a:prstGeom>
        </p:spPr>
        <p:txBody>
          <a:bodyPr wrap="none">
            <a:spAutoFit/>
          </a:bodyPr>
          <a:lstStyle/>
          <a:p>
            <a:pPr algn="r" rtl="1">
              <a:lnSpc>
                <a:spcPct val="107000"/>
              </a:lnSpc>
              <a:spcAft>
                <a:spcPts val="0"/>
              </a:spcAft>
              <a:tabLst>
                <a:tab pos="228600" algn="l"/>
              </a:tabLst>
            </a:pPr>
            <a:r>
              <a:rPr lang="en-US" b="1" dirty="0">
                <a:latin typeface="Times New Roman" panose="02020603050405020304" pitchFamily="18" charset="0"/>
                <a:ea typeface="Times New Roman" panose="02020603050405020304" pitchFamily="18" charset="0"/>
                <a:cs typeface="Arial" panose="020B0604020202020204" pitchFamily="34" charset="0"/>
              </a:rPr>
              <a:t>Source: PCI Films Consulting Ltd</a:t>
            </a:r>
            <a:endParaRPr lang="en-US" sz="2800" b="1"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5" name="Rectangle 4"/>
          <p:cNvSpPr/>
          <p:nvPr/>
        </p:nvSpPr>
        <p:spPr>
          <a:xfrm>
            <a:off x="280634" y="496510"/>
            <a:ext cx="6917278" cy="348622"/>
          </a:xfrm>
          <a:prstGeom prst="rect">
            <a:avLst/>
          </a:prstGeom>
        </p:spPr>
        <p:txBody>
          <a:bodyPr wrap="none">
            <a:spAutoFit/>
          </a:bodyPr>
          <a:lstStyle/>
          <a:p>
            <a:pPr marL="285750" indent="-285750" algn="ctr">
              <a:lnSpc>
                <a:spcPts val="1800"/>
              </a:lnSpc>
              <a:spcAft>
                <a:spcPts val="0"/>
              </a:spcAft>
              <a:buFont typeface="Wingdings" panose="05000000000000000000" pitchFamily="2" charset="2"/>
              <a:buChar char="v"/>
            </a:pPr>
            <a:r>
              <a:rPr lang="en-US" sz="2800" b="1" dirty="0">
                <a:solidFill>
                  <a:srgbClr val="FFC000"/>
                </a:solidFill>
                <a:latin typeface="Georgia" panose="02040502050405020303" pitchFamily="18" charset="0"/>
              </a:rPr>
              <a:t>Barrier plastic Films Classification</a:t>
            </a:r>
            <a:endParaRPr lang="en-US" sz="1600" b="1" dirty="0">
              <a:solidFill>
                <a:srgbClr val="FFC000"/>
              </a:solidFill>
              <a:latin typeface="Georgia" panose="02040502050405020303" pitchFamily="18" charset="0"/>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11</a:t>
            </a:fld>
            <a:endParaRPr lang="en-US"/>
          </a:p>
        </p:txBody>
      </p:sp>
    </p:spTree>
    <p:extLst>
      <p:ext uri="{BB962C8B-B14F-4D97-AF65-F5344CB8AC3E}">
        <p14:creationId xmlns:p14="http://schemas.microsoft.com/office/powerpoint/2010/main" val="277276914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67594" y="1404295"/>
            <a:ext cx="10013023" cy="4470032"/>
          </a:xfrm>
          <a:prstGeom prst="rect">
            <a:avLst/>
          </a:prstGeom>
          <a:noFill/>
          <a:ln>
            <a:noFill/>
          </a:ln>
        </p:spPr>
      </p:pic>
      <p:sp>
        <p:nvSpPr>
          <p:cNvPr id="6" name="TextBox 5"/>
          <p:cNvSpPr txBox="1"/>
          <p:nvPr/>
        </p:nvSpPr>
        <p:spPr>
          <a:xfrm>
            <a:off x="-797168" y="277612"/>
            <a:ext cx="8454190" cy="461665"/>
          </a:xfrm>
          <a:prstGeom prst="rect">
            <a:avLst/>
          </a:prstGeom>
          <a:noFill/>
        </p:spPr>
        <p:txBody>
          <a:bodyPr wrap="square" rtlCol="0">
            <a:spAutoFit/>
          </a:bodyPr>
          <a:lstStyle/>
          <a:p>
            <a:pPr algn="ctr" rtl="1" eaLnBrk="0" fontAlgn="base" hangingPunct="0">
              <a:spcBef>
                <a:spcPct val="0"/>
              </a:spcBef>
              <a:spcAft>
                <a:spcPct val="0"/>
              </a:spcAft>
              <a:tabLst>
                <a:tab pos="228600" algn="l"/>
              </a:tabLst>
            </a:pPr>
            <a:r>
              <a:rPr lang="en-US" sz="24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Global Market for Barrier Films  </a:t>
            </a:r>
          </a:p>
        </p:txBody>
      </p:sp>
      <p:sp>
        <p:nvSpPr>
          <p:cNvPr id="2" name="Slide Number Placeholder 1"/>
          <p:cNvSpPr>
            <a:spLocks noGrp="1"/>
          </p:cNvSpPr>
          <p:nvPr>
            <p:ph type="sldNum" sz="quarter" idx="12"/>
          </p:nvPr>
        </p:nvSpPr>
        <p:spPr/>
        <p:txBody>
          <a:bodyPr/>
          <a:lstStyle/>
          <a:p>
            <a:fld id="{41F9AF79-9E5E-4AB9-AFB8-7CFDFC2957E8}" type="slidenum">
              <a:rPr lang="en-US" smtClean="0"/>
              <a:t>12</a:t>
            </a:fld>
            <a:endParaRPr lang="en-US"/>
          </a:p>
        </p:txBody>
      </p:sp>
    </p:spTree>
    <p:extLst>
      <p:ext uri="{BB962C8B-B14F-4D97-AF65-F5344CB8AC3E}">
        <p14:creationId xmlns:p14="http://schemas.microsoft.com/office/powerpoint/2010/main" val="60121618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rgbClr val="FFC000"/>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13</a:t>
            </a:fld>
            <a:endParaRPr lang="en-US"/>
          </a:p>
        </p:txBody>
      </p:sp>
    </p:spTree>
    <p:extLst>
      <p:ext uri="{BB962C8B-B14F-4D97-AF65-F5344CB8AC3E}">
        <p14:creationId xmlns:p14="http://schemas.microsoft.com/office/powerpoint/2010/main" val="278609774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5997" y="340038"/>
            <a:ext cx="9857782" cy="2426498"/>
          </a:xfrm>
          <a:prstGeom prst="rect">
            <a:avLst/>
          </a:prstGeom>
        </p:spPr>
        <p:txBody>
          <a:bodyPr wrap="square">
            <a:spAutoFit/>
          </a:bodyPr>
          <a:lstStyle/>
          <a:p>
            <a:pPr marL="457200" lvl="0" indent="-457200" defTabSz="914400" eaLnBrk="0" fontAlgn="base" hangingPunct="0">
              <a:lnSpc>
                <a:spcPct val="150000"/>
              </a:lnSpc>
              <a:spcBef>
                <a:spcPct val="0"/>
              </a:spcBef>
              <a:spcAft>
                <a:spcPct val="0"/>
              </a:spcAft>
              <a:buFont typeface="Wingdings" panose="05000000000000000000" pitchFamily="2" charset="2"/>
              <a:buChar char="v"/>
              <a:tabLst>
                <a:tab pos="228600" algn="l"/>
              </a:tabLst>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Research Problem </a:t>
            </a:r>
          </a:p>
          <a:p>
            <a:pPr algn="justLow" rtl="1">
              <a:lnSpc>
                <a:spcPct val="107000"/>
              </a:lnSpc>
              <a:tabLst>
                <a:tab pos="228600" algn="l"/>
              </a:tabLst>
            </a:pPr>
            <a:endParaRPr lang="ar-EG" sz="2400" b="1" u="sng"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a:p>
            <a:pPr lvl="0" algn="just" defTabSz="914400" eaLnBrk="0" fontAlgn="base" hangingPunct="0">
              <a:spcBef>
                <a:spcPct val="0"/>
              </a:spcBef>
              <a:spcAft>
                <a:spcPct val="0"/>
              </a:spcAft>
            </a:pPr>
            <a:r>
              <a:rPr lang="en-US" altLang="en-US" sz="2800" b="1" dirty="0">
                <a:cs typeface="Arial" panose="020B0604020202020204" pitchFamily="34" charset="0"/>
              </a:rPr>
              <a:t>Plastic Films appears a </a:t>
            </a:r>
            <a:r>
              <a:rPr lang="en-US" altLang="en-US" sz="2800" b="1" dirty="0">
                <a:latin typeface="+mj-lt"/>
                <a:cs typeface="Arial" panose="020B0604020202020204" pitchFamily="34" charset="0"/>
              </a:rPr>
              <a:t>shortage convenient </a:t>
            </a:r>
            <a:r>
              <a:rPr lang="en-US" altLang="en-US" sz="2800" b="1" dirty="0">
                <a:cs typeface="Arial" panose="020B0604020202020204" pitchFamily="34" charset="0"/>
              </a:rPr>
              <a:t>for </a:t>
            </a:r>
            <a:r>
              <a:rPr lang="en-US" altLang="en-US" sz="2800" b="1" dirty="0">
                <a:latin typeface="+mj-lt"/>
                <a:cs typeface="Arial" panose="020B0604020202020204" pitchFamily="34" charset="0"/>
              </a:rPr>
              <a:t>suitable the optimal protection and preservation of food products which will  causes damages and corruption before it use.</a:t>
            </a:r>
            <a:endParaRPr lang="en-US" altLang="en-US" sz="2400" b="1" dirty="0">
              <a:latin typeface="+mj-lt"/>
            </a:endParaRPr>
          </a:p>
        </p:txBody>
      </p:sp>
      <p:sp>
        <p:nvSpPr>
          <p:cNvPr id="8" name="Rectangle 5"/>
          <p:cNvSpPr>
            <a:spLocks noChangeArrowheads="1"/>
          </p:cNvSpPr>
          <p:nvPr/>
        </p:nvSpPr>
        <p:spPr bwMode="auto">
          <a:xfrm>
            <a:off x="0" y="-48399"/>
            <a:ext cx="65" cy="5539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41F9AF79-9E5E-4AB9-AFB8-7CFDFC2957E8}" type="slidenum">
              <a:rPr lang="en-US" smtClean="0"/>
              <a:t>14</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2987" y="3159473"/>
            <a:ext cx="4957613" cy="3379439"/>
          </a:xfrm>
          <a:prstGeom prst="rect">
            <a:avLst/>
          </a:prstGeom>
        </p:spPr>
      </p:pic>
    </p:spTree>
    <p:extLst>
      <p:ext uri="{BB962C8B-B14F-4D97-AF65-F5344CB8AC3E}">
        <p14:creationId xmlns:p14="http://schemas.microsoft.com/office/powerpoint/2010/main" val="238586563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15</a:t>
            </a:fld>
            <a:endParaRPr lang="en-US"/>
          </a:p>
        </p:txBody>
      </p:sp>
    </p:spTree>
    <p:extLst>
      <p:ext uri="{BB962C8B-B14F-4D97-AF65-F5344CB8AC3E}">
        <p14:creationId xmlns:p14="http://schemas.microsoft.com/office/powerpoint/2010/main" val="367932242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0154" y="345090"/>
            <a:ext cx="10243305" cy="5170646"/>
          </a:xfrm>
          <a:prstGeom prst="rect">
            <a:avLst/>
          </a:prstGeom>
        </p:spPr>
        <p:txBody>
          <a:bodyPr wrap="square">
            <a:spAutoFit/>
          </a:bodyPr>
          <a:lstStyle/>
          <a:p>
            <a:pPr marL="457200" lvl="0" indent="-457200" defTabSz="914400" eaLnBrk="0" fontAlgn="base" hangingPunct="0">
              <a:lnSpc>
                <a:spcPct val="150000"/>
              </a:lnSpc>
              <a:spcBef>
                <a:spcPct val="0"/>
              </a:spcBef>
              <a:spcAft>
                <a:spcPct val="0"/>
              </a:spcAft>
              <a:buFont typeface="Wingdings" panose="05000000000000000000" pitchFamily="2" charset="2"/>
              <a:buChar char="v"/>
              <a:tabLst>
                <a:tab pos="228600" algn="l"/>
              </a:tabLst>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algn="justLow" rtl="1"/>
            <a:endParaRPr lang="ar-EG" sz="2400" b="1" u="sng" dirty="0">
              <a:solidFill>
                <a:srgbClr val="C00000"/>
              </a:solidFill>
              <a:ea typeface="Times New Roman" panose="02020603050405020304" pitchFamily="18" charset="0"/>
              <a:cs typeface="Times New Roman" panose="02020603050405020304" pitchFamily="18" charset="0"/>
            </a:endParaRPr>
          </a:p>
          <a:p>
            <a:pPr marL="342900" lvl="0" indent="-342900" algn="just" defTabSz="914400" eaLnBrk="0" fontAlgn="base" hangingPunct="0">
              <a:spcBef>
                <a:spcPct val="0"/>
              </a:spcBef>
              <a:spcAft>
                <a:spcPct val="0"/>
              </a:spcAft>
              <a:buFont typeface="Arial" panose="020B0604020202020204" pitchFamily="34" charset="0"/>
              <a:buChar char="•"/>
            </a:pPr>
            <a:r>
              <a:rPr lang="it-IT" sz="2400" b="1" dirty="0">
                <a:latin typeface="+mj-lt"/>
                <a:cs typeface="Times New Roman" panose="02020603050405020304" pitchFamily="18" charset="0"/>
              </a:rPr>
              <a:t>Evaluate the main factors especially printing remedies “coating and </a:t>
            </a:r>
            <a:r>
              <a:rPr lang="ar-SA" sz="2400" b="1" dirty="0">
                <a:latin typeface="+mj-lt"/>
                <a:cs typeface="Times New Roman" panose="02020603050405020304" pitchFamily="18" charset="0"/>
              </a:rPr>
              <a:t>‎</a:t>
            </a:r>
            <a:r>
              <a:rPr lang="it-IT" sz="2400" b="1" dirty="0">
                <a:latin typeface="+mj-lt"/>
                <a:cs typeface="Times New Roman" panose="02020603050405020304" pitchFamily="18" charset="0"/>
              </a:rPr>
              <a:t>lamination” which affecting the strength of barrier properties of the plastic film against </a:t>
            </a:r>
            <a:r>
              <a:rPr lang="ar-SA" sz="2400" b="1" dirty="0">
                <a:latin typeface="+mj-lt"/>
                <a:cs typeface="Times New Roman" panose="02020603050405020304" pitchFamily="18" charset="0"/>
              </a:rPr>
              <a:t>‎</a:t>
            </a:r>
            <a:r>
              <a:rPr lang="it-IT" sz="2400" b="1" dirty="0">
                <a:latin typeface="+mj-lt"/>
                <a:cs typeface="Times New Roman" panose="02020603050405020304" pitchFamily="18" charset="0"/>
              </a:rPr>
              <a:t>gasses and water vapor</a:t>
            </a:r>
          </a:p>
          <a:p>
            <a:pPr marL="342900" lvl="0" indent="-342900" algn="just" defTabSz="914400" eaLnBrk="0" fontAlgn="base" hangingPunct="0">
              <a:spcBef>
                <a:spcPct val="0"/>
              </a:spcBef>
              <a:spcAft>
                <a:spcPct val="0"/>
              </a:spcAft>
              <a:buFont typeface="Arial" panose="020B0604020202020204" pitchFamily="34" charset="0"/>
              <a:buChar char="•"/>
            </a:pPr>
            <a:endParaRPr lang="en-US" sz="2400" b="1" dirty="0">
              <a:latin typeface="+mj-lt"/>
              <a:cs typeface="Times New Roman" panose="02020603050405020304" pitchFamily="18" charset="0"/>
            </a:endParaRPr>
          </a:p>
          <a:p>
            <a:pPr marL="342900" lvl="0" indent="-342900" algn="just" defTabSz="914400" eaLnBrk="0" fontAlgn="base" hangingPunct="0">
              <a:spcBef>
                <a:spcPct val="0"/>
              </a:spcBef>
              <a:spcAft>
                <a:spcPct val="0"/>
              </a:spcAft>
              <a:buFont typeface="Arial" panose="020B0604020202020204" pitchFamily="34" charset="0"/>
              <a:buChar char="•"/>
            </a:pPr>
            <a:r>
              <a:rPr lang="en-US" altLang="en-US" sz="2400" b="1" dirty="0">
                <a:latin typeface="+mj-lt"/>
                <a:cs typeface="Times New Roman" panose="02020603050405020304" pitchFamily="18" charset="0"/>
              </a:rPr>
              <a:t>Tracking the first stages changing  the barrier properties of </a:t>
            </a:r>
            <a:r>
              <a:rPr lang="en-US" altLang="en-US" sz="2400" b="1" dirty="0">
                <a:solidFill>
                  <a:srgbClr val="FFC000"/>
                </a:solidFill>
                <a:latin typeface="Georgia" panose="02040502050405020303" pitchFamily="18" charset="0"/>
              </a:rPr>
              <a:t>Polypropylene</a:t>
            </a:r>
            <a:r>
              <a:rPr lang="en-US" altLang="en-US" sz="2400" b="1" dirty="0">
                <a:latin typeface="+mj-lt"/>
                <a:cs typeface="Times New Roman" panose="02020603050405020304" pitchFamily="18" charset="0"/>
              </a:rPr>
              <a:t> </a:t>
            </a:r>
            <a:r>
              <a:rPr lang="en-US" altLang="en-US" sz="2400" b="1" dirty="0">
                <a:solidFill>
                  <a:srgbClr val="FFC000"/>
                </a:solidFill>
                <a:latin typeface="+mj-lt"/>
                <a:cs typeface="Times New Roman" panose="02020603050405020304" pitchFamily="18" charset="0"/>
              </a:rPr>
              <a:t>film</a:t>
            </a:r>
            <a:r>
              <a:rPr lang="en-US" altLang="en-US" sz="2400" b="1" dirty="0">
                <a:latin typeface="+mj-lt"/>
                <a:cs typeface="Times New Roman" panose="02020603050405020304" pitchFamily="18" charset="0"/>
              </a:rPr>
              <a:t> form </a:t>
            </a:r>
            <a:r>
              <a:rPr lang="en-US" altLang="en-US" sz="2400" b="1" dirty="0">
                <a:cs typeface="Times New Roman" panose="02020603050405020304" pitchFamily="18" charset="0"/>
              </a:rPr>
              <a:t>the beginning of production  ending to the packing stage.</a:t>
            </a:r>
          </a:p>
          <a:p>
            <a:pPr marL="342900" lvl="0" indent="-342900" algn="just" defTabSz="914400" eaLnBrk="0" fontAlgn="base" hangingPunct="0">
              <a:spcBef>
                <a:spcPct val="0"/>
              </a:spcBef>
              <a:spcAft>
                <a:spcPct val="0"/>
              </a:spcAft>
              <a:buFont typeface="Arial" panose="020B0604020202020204" pitchFamily="34" charset="0"/>
              <a:buChar char="•"/>
            </a:pPr>
            <a:endParaRPr lang="en-US" altLang="en-US" sz="2400" b="1" dirty="0">
              <a:cs typeface="Times New Roman" panose="02020603050405020304" pitchFamily="18" charset="0"/>
            </a:endParaRPr>
          </a:p>
          <a:p>
            <a:pPr marL="342900" lvl="0" indent="-342900" algn="just" defTabSz="914400" eaLnBrk="0" fontAlgn="base" hangingPunct="0">
              <a:spcBef>
                <a:spcPct val="0"/>
              </a:spcBef>
              <a:spcAft>
                <a:spcPct val="0"/>
              </a:spcAft>
              <a:buFont typeface="Arial" panose="020B0604020202020204" pitchFamily="34" charset="0"/>
              <a:buChar char="•"/>
            </a:pPr>
            <a:r>
              <a:rPr lang="en-US" altLang="en-US" sz="2400" b="1" dirty="0">
                <a:cs typeface="Times New Roman" panose="02020603050405020304" pitchFamily="18" charset="0"/>
              </a:rPr>
              <a:t> </a:t>
            </a:r>
            <a:r>
              <a:rPr lang="it-IT" sz="2400" b="1" dirty="0">
                <a:latin typeface="+mj-lt"/>
                <a:cs typeface="Times New Roman" panose="02020603050405020304" pitchFamily="18" charset="0"/>
              </a:rPr>
              <a:t>Gain and analysis reliable data to measure the</a:t>
            </a:r>
          </a:p>
          <a:p>
            <a:pPr lvl="0" algn="just" defTabSz="914400" eaLnBrk="0" fontAlgn="base" hangingPunct="0">
              <a:spcBef>
                <a:spcPct val="0"/>
              </a:spcBef>
              <a:spcAft>
                <a:spcPct val="0"/>
              </a:spcAft>
            </a:pPr>
            <a:r>
              <a:rPr lang="it-IT" sz="2400" b="1" dirty="0">
                <a:latin typeface="+mj-lt"/>
                <a:cs typeface="Times New Roman" panose="02020603050405020304" pitchFamily="18" charset="0"/>
              </a:rPr>
              <a:t>     invisible set-off migration from solvents remaining</a:t>
            </a:r>
          </a:p>
          <a:p>
            <a:pPr lvl="0" algn="just" defTabSz="914400" eaLnBrk="0" fontAlgn="base" hangingPunct="0">
              <a:spcBef>
                <a:spcPct val="0"/>
              </a:spcBef>
              <a:spcAft>
                <a:spcPct val="0"/>
              </a:spcAft>
            </a:pPr>
            <a:r>
              <a:rPr lang="it-IT" sz="2400" b="1" dirty="0">
                <a:latin typeface="+mj-lt"/>
                <a:cs typeface="Times New Roman" panose="02020603050405020304" pitchFamily="18" charset="0"/>
              </a:rPr>
              <a:t>      at the package to the food product.</a:t>
            </a:r>
          </a:p>
        </p:txBody>
      </p:sp>
      <p:sp>
        <p:nvSpPr>
          <p:cNvPr id="8" name="Rectangle 5"/>
          <p:cNvSpPr>
            <a:spLocks noChangeArrowheads="1"/>
          </p:cNvSpPr>
          <p:nvPr/>
        </p:nvSpPr>
        <p:spPr bwMode="auto">
          <a:xfrm>
            <a:off x="0" y="-48399"/>
            <a:ext cx="65" cy="5539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41F9AF79-9E5E-4AB9-AFB8-7CFDFC2957E8}" type="slidenum">
              <a:rPr lang="en-US" smtClean="0"/>
              <a:t>16</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5586" y="3990282"/>
            <a:ext cx="3108214" cy="22359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6543625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rgbClr val="FFC000"/>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rgbClr val="FFC000"/>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17</a:t>
            </a:fld>
            <a:endParaRPr lang="en-US"/>
          </a:p>
        </p:txBody>
      </p:sp>
    </p:spTree>
    <p:extLst>
      <p:ext uri="{BB962C8B-B14F-4D97-AF65-F5344CB8AC3E}">
        <p14:creationId xmlns:p14="http://schemas.microsoft.com/office/powerpoint/2010/main" val="31791522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392" y="1052538"/>
            <a:ext cx="11417971" cy="6471259"/>
          </a:xfrm>
          <a:prstGeom prst="rect">
            <a:avLst/>
          </a:prstGeom>
        </p:spPr>
        <p:txBody>
          <a:bodyPr wrap="square">
            <a:spAutoFit/>
          </a:bodyPr>
          <a:lstStyle/>
          <a:p>
            <a:pPr>
              <a:lnSpc>
                <a:spcPct val="200000"/>
              </a:lnSpc>
            </a:pPr>
            <a:r>
              <a:rPr lang="en-US" sz="2400" b="1" dirty="0">
                <a:latin typeface="+mj-lt"/>
                <a:cs typeface="Times New Roman" panose="02020603050405020304" pitchFamily="18" charset="0"/>
              </a:rPr>
              <a:t>Food and Agriculture Organization </a:t>
            </a:r>
            <a:r>
              <a:rPr lang="en-US" sz="2400" b="1" dirty="0">
                <a:solidFill>
                  <a:srgbClr val="FFC000"/>
                </a:solidFill>
                <a:latin typeface="+mj-lt"/>
                <a:cs typeface="Times New Roman" panose="02020603050405020304" pitchFamily="18" charset="0"/>
              </a:rPr>
              <a:t>FAO</a:t>
            </a:r>
            <a:r>
              <a:rPr lang="en-US" sz="2400" b="1" dirty="0">
                <a:latin typeface="+mj-lt"/>
                <a:cs typeface="Times New Roman" panose="02020603050405020304" pitchFamily="18" charset="0"/>
              </a:rPr>
              <a:t> give the proportion of corruption and waste of food as more than 1.3 billion tons per year, as part of the packaging industry, this data was recorded on international conference </a:t>
            </a:r>
            <a:r>
              <a:rPr lang="en-US" sz="2400" b="1" dirty="0" err="1">
                <a:latin typeface="+mj-lt"/>
                <a:cs typeface="Times New Roman" panose="02020603050405020304" pitchFamily="18" charset="0"/>
              </a:rPr>
              <a:t>Interpack</a:t>
            </a:r>
            <a:r>
              <a:rPr lang="en-US" sz="2400" b="1" dirty="0">
                <a:latin typeface="+mj-lt"/>
                <a:cs typeface="Times New Roman" panose="02020603050405020304" pitchFamily="18" charset="0"/>
              </a:rPr>
              <a:t> 2011 in Dusseldorf, Germany and it’s results was :</a:t>
            </a:r>
            <a:endParaRPr lang="en-US" b="1" dirty="0">
              <a:solidFill>
                <a:srgbClr val="FFC000"/>
              </a:solidFill>
              <a:latin typeface="+mj-lt"/>
              <a:cs typeface="Times New Roman" panose="02020603050405020304" pitchFamily="18" charset="0"/>
            </a:endParaRPr>
          </a:p>
          <a:p>
            <a:pPr marL="623888" indent="-388938">
              <a:lnSpc>
                <a:spcPct val="200000"/>
              </a:lnSpc>
              <a:buFont typeface="+mj-lt"/>
              <a:buAutoNum type="arabicPeriod"/>
            </a:pPr>
            <a:r>
              <a:rPr lang="en-US" sz="2000" b="1" dirty="0">
                <a:solidFill>
                  <a:srgbClr val="FFC000"/>
                </a:solidFill>
                <a:latin typeface="+mj-lt"/>
                <a:cs typeface="Times New Roman" panose="02020603050405020304" pitchFamily="18" charset="0"/>
              </a:rPr>
              <a:t>Both industrialized and developing countries is almost dissipated the same amounts of food, which increased by 670 and 630 million tons respectively.</a:t>
            </a:r>
          </a:p>
          <a:p>
            <a:pPr marL="623888" indent="-388938">
              <a:lnSpc>
                <a:spcPct val="200000"/>
              </a:lnSpc>
              <a:buFont typeface="+mj-lt"/>
              <a:buAutoNum type="arabicPeriod"/>
            </a:pPr>
            <a:r>
              <a:rPr lang="en-US" sz="2000" b="1" dirty="0">
                <a:solidFill>
                  <a:srgbClr val="FFC000"/>
                </a:solidFill>
                <a:latin typeface="+mj-lt"/>
                <a:cs typeface="Times New Roman" panose="02020603050405020304" pitchFamily="18" charset="0"/>
              </a:rPr>
              <a:t>Every year, consumers have wasted food rich countries increased by 222 million tons, equivalent to the total net food production in Africa and sub-Saharan Africa about 230 million tons.</a:t>
            </a:r>
            <a:endParaRPr lang="ar-EG" sz="2000" cap="all" dirty="0">
              <a:solidFill>
                <a:srgbClr val="FFC000"/>
              </a:solidFill>
              <a:effectLst>
                <a:outerShdw blurRad="38100" dist="38100" dir="2700000" algn="tl">
                  <a:srgbClr val="000000">
                    <a:alpha val="43137"/>
                  </a:srgbClr>
                </a:outerShdw>
              </a:effectLst>
              <a:latin typeface="+mj-lt"/>
              <a:ea typeface="GE SS Two Medium" pitchFamily="18" charset="-78"/>
              <a:cs typeface="Times New Roman" panose="02020603050405020304" pitchFamily="18" charset="0"/>
            </a:endParaRPr>
          </a:p>
          <a:p>
            <a:pPr algn="justLow">
              <a:lnSpc>
                <a:spcPct val="200000"/>
              </a:lnSpc>
            </a:pPr>
            <a:endParaRPr lang="en-US" baseline="30000" dirty="0">
              <a:latin typeface="Times New Roman" panose="02020603050405020304" pitchFamily="18" charset="0"/>
              <a:cs typeface="Times New Roman" panose="02020603050405020304" pitchFamily="18" charset="0"/>
            </a:endParaRPr>
          </a:p>
          <a:p>
            <a:pPr marL="285750" indent="-285750" rtl="1">
              <a:lnSpc>
                <a:spcPct val="107000"/>
              </a:lnSpc>
              <a:spcBef>
                <a:spcPct val="0"/>
              </a:spcBef>
              <a:buFont typeface="Wingdings" panose="05000000000000000000" pitchFamily="2" charset="2"/>
              <a:buChar char="v"/>
              <a:tabLst>
                <a:tab pos="228600" algn="l"/>
              </a:tabLst>
            </a:pPr>
            <a:endParaRPr lang="ar-EG" cap="all" dirty="0">
              <a:effectLst>
                <a:outerShdw blurRad="38100" dist="38100" dir="2700000" algn="tl">
                  <a:srgbClr val="000000">
                    <a:alpha val="43137"/>
                  </a:srgbClr>
                </a:outerShdw>
              </a:effectLst>
              <a:latin typeface="Times New Roman" panose="02020603050405020304" pitchFamily="18" charset="0"/>
              <a:ea typeface="GE SS Two Medium" pitchFamily="18" charset="-78"/>
              <a:cs typeface="Times New Roman" panose="02020603050405020304" pitchFamily="18" charset="0"/>
            </a:endParaRPr>
          </a:p>
          <a:p>
            <a:pPr marL="285750" indent="-285750" rtl="1">
              <a:lnSpc>
                <a:spcPct val="107000"/>
              </a:lnSpc>
              <a:spcBef>
                <a:spcPct val="0"/>
              </a:spcBef>
              <a:buFont typeface="Wingdings" panose="05000000000000000000" pitchFamily="2" charset="2"/>
              <a:buChar char="v"/>
              <a:tabLst>
                <a:tab pos="228600" algn="l"/>
              </a:tabLst>
            </a:pPr>
            <a:endParaRPr lang="en-US" cap="all" dirty="0">
              <a:effectLst>
                <a:outerShdw blurRad="38100" dist="38100" dir="2700000" algn="tl">
                  <a:srgbClr val="000000">
                    <a:alpha val="43137"/>
                  </a:srgbClr>
                </a:outerShdw>
              </a:effectLst>
              <a:latin typeface="Times New Roman" panose="02020603050405020304" pitchFamily="18" charset="0"/>
              <a:ea typeface="GE SS Two Medium" pitchFamily="18" charset="-78"/>
              <a:cs typeface="Times New Roman" panose="02020603050405020304" pitchFamily="18" charset="0"/>
            </a:endParaRPr>
          </a:p>
        </p:txBody>
      </p:sp>
      <p:sp>
        <p:nvSpPr>
          <p:cNvPr id="5" name="Rectangle 4"/>
          <p:cNvSpPr/>
          <p:nvPr/>
        </p:nvSpPr>
        <p:spPr>
          <a:xfrm>
            <a:off x="358392" y="438062"/>
            <a:ext cx="10759877" cy="461665"/>
          </a:xfrm>
          <a:prstGeom prst="rect">
            <a:avLst/>
          </a:prstGeom>
        </p:spPr>
        <p:txBody>
          <a:bodyPr wrap="square">
            <a:spAutoFit/>
          </a:bodyPr>
          <a:lstStyle/>
          <a:p>
            <a:pPr marL="285750" indent="-285750">
              <a:buFont typeface="Wingdings" panose="05000000000000000000" pitchFamily="2" charset="2"/>
              <a:buChar char="v"/>
            </a:pPr>
            <a:r>
              <a:rPr lang="en-US" sz="2400" b="1" dirty="0">
                <a:solidFill>
                  <a:srgbClr val="FFC000"/>
                </a:solidFill>
              </a:rPr>
              <a:t>The importance of research : " Loss rates in the food in the world is very high ."</a:t>
            </a:r>
          </a:p>
        </p:txBody>
      </p:sp>
      <p:sp>
        <p:nvSpPr>
          <p:cNvPr id="3" name="Slide Number Placeholder 2"/>
          <p:cNvSpPr>
            <a:spLocks noGrp="1"/>
          </p:cNvSpPr>
          <p:nvPr>
            <p:ph type="sldNum" sz="quarter" idx="12"/>
          </p:nvPr>
        </p:nvSpPr>
        <p:spPr/>
        <p:txBody>
          <a:bodyPr/>
          <a:lstStyle/>
          <a:p>
            <a:fld id="{41F9AF79-9E5E-4AB9-AFB8-7CFDFC2957E8}" type="slidenum">
              <a:rPr lang="en-US" smtClean="0"/>
              <a:t>18</a:t>
            </a:fld>
            <a:endParaRPr lang="en-US"/>
          </a:p>
        </p:txBody>
      </p:sp>
    </p:spTree>
    <p:extLst>
      <p:ext uri="{BB962C8B-B14F-4D97-AF65-F5344CB8AC3E}">
        <p14:creationId xmlns:p14="http://schemas.microsoft.com/office/powerpoint/2010/main" val="307300962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1F9AF79-9E5E-4AB9-AFB8-7CFDFC2957E8}" type="slidenum">
              <a:rPr lang="en-US" smtClean="0"/>
              <a:t>19</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951"/>
          </a:xfrm>
          <a:prstGeom prst="rect">
            <a:avLst/>
          </a:prstGeom>
        </p:spPr>
      </p:pic>
    </p:spTree>
    <p:extLst>
      <p:ext uri="{BB962C8B-B14F-4D97-AF65-F5344CB8AC3E}">
        <p14:creationId xmlns:p14="http://schemas.microsoft.com/office/powerpoint/2010/main" val="370588384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25236" y="3685312"/>
            <a:ext cx="4918364" cy="302029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Users\Dr Yahya\Downloads\Potato-Chip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92291" y="3714869"/>
            <a:ext cx="3432105" cy="2742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5" name="Rectangle 4"/>
          <p:cNvSpPr/>
          <p:nvPr/>
        </p:nvSpPr>
        <p:spPr>
          <a:xfrm>
            <a:off x="512618" y="376993"/>
            <a:ext cx="11028218" cy="3139321"/>
          </a:xfrm>
          <a:prstGeom prst="rect">
            <a:avLst/>
          </a:prstGeom>
        </p:spPr>
        <p:txBody>
          <a:bodyPr wrap="square">
            <a:spAutoFit/>
          </a:bodyPr>
          <a:lstStyle/>
          <a:p>
            <a:pPr marL="285750" lvl="0" indent="-285750" algn="justLow" defTabSz="914400" eaLnBrk="0" fontAlgn="base" hangingPunct="0">
              <a:spcBef>
                <a:spcPct val="0"/>
              </a:spcBef>
              <a:spcAft>
                <a:spcPct val="0"/>
              </a:spcAft>
              <a:buFont typeface="Wingdings" panose="05000000000000000000" pitchFamily="2" charset="2"/>
              <a:buChar char="v"/>
            </a:pPr>
            <a:r>
              <a:rPr lang="en-US" altLang="en-US" sz="2200" b="1" dirty="0">
                <a:solidFill>
                  <a:srgbClr val="FFC000"/>
                </a:solidFill>
                <a:latin typeface="+mj-lt"/>
              </a:rPr>
              <a:t>According to the foodstuff : </a:t>
            </a:r>
            <a:r>
              <a:rPr lang="en-US" altLang="en-US" sz="2200" b="1" dirty="0">
                <a:latin typeface="+mj-lt"/>
              </a:rPr>
              <a:t>Snack foods "snacks" Considered of processed food products and they are intended to does not substitute for the main meal of the day, such as potatoes and candy chips, baked goods, characterized as give the body the necessary energy between meals.</a:t>
            </a:r>
          </a:p>
          <a:p>
            <a:pPr marL="285750" lvl="0" indent="-285750" defTabSz="914400" eaLnBrk="0" fontAlgn="base" hangingPunct="0">
              <a:spcBef>
                <a:spcPct val="0"/>
              </a:spcBef>
              <a:spcAft>
                <a:spcPct val="0"/>
              </a:spcAft>
              <a:buFont typeface="Wingdings" panose="05000000000000000000" pitchFamily="2" charset="2"/>
              <a:buChar char="v"/>
            </a:pPr>
            <a:endParaRPr lang="en-US" altLang="en-US" sz="2200" b="1" dirty="0">
              <a:latin typeface="+mj-lt"/>
            </a:endParaRPr>
          </a:p>
          <a:p>
            <a:pPr marL="285750" lvl="0" indent="-285750" algn="just" defTabSz="914400" eaLnBrk="0" fontAlgn="base" hangingPunct="0">
              <a:spcBef>
                <a:spcPct val="0"/>
              </a:spcBef>
              <a:spcAft>
                <a:spcPct val="0"/>
              </a:spcAft>
              <a:buFont typeface="Wingdings" panose="05000000000000000000" pitchFamily="2" charset="2"/>
              <a:buChar char="v"/>
            </a:pPr>
            <a:r>
              <a:rPr lang="en-US" altLang="en-US" sz="2200" b="1" dirty="0">
                <a:latin typeface="+mj-lt"/>
              </a:rPr>
              <a:t> World consumption of Snack foods and as much as about 107 million tons in 2003, also estimated growth have increased by 3 - 4% per year that sales reached $ 20 billion in 2010 and then by the Organization of </a:t>
            </a:r>
            <a:r>
              <a:rPr lang="en-US" altLang="en-US" sz="2200" b="1" dirty="0" err="1">
                <a:latin typeface="+mj-lt"/>
              </a:rPr>
              <a:t>simther</a:t>
            </a:r>
            <a:r>
              <a:rPr lang="en-US" altLang="en-US" sz="2200" b="1" dirty="0">
                <a:latin typeface="+mj-lt"/>
              </a:rPr>
              <a:t> </a:t>
            </a:r>
            <a:r>
              <a:rPr lang="en-US" altLang="en-US" sz="2200" b="1" dirty="0" err="1">
                <a:latin typeface="+mj-lt"/>
              </a:rPr>
              <a:t>Pira</a:t>
            </a:r>
            <a:r>
              <a:rPr lang="en-US" altLang="en-US" sz="2200" b="1" dirty="0">
                <a:latin typeface="+mj-lt"/>
              </a:rPr>
              <a:t>, and considers these products it is very sensitive to oxygen gas products so it requires a high level of reservation. </a:t>
            </a: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6049" y="3845556"/>
            <a:ext cx="4408805" cy="2694940"/>
          </a:xfrm>
          <a:prstGeom prst="rect">
            <a:avLst/>
          </a:prstGeom>
          <a:noFill/>
        </p:spPr>
      </p:pic>
      <p:sp>
        <p:nvSpPr>
          <p:cNvPr id="2" name="Slide Number Placeholder 1"/>
          <p:cNvSpPr>
            <a:spLocks noGrp="1"/>
          </p:cNvSpPr>
          <p:nvPr>
            <p:ph type="sldNum" sz="quarter" idx="12"/>
          </p:nvPr>
        </p:nvSpPr>
        <p:spPr/>
        <p:txBody>
          <a:bodyPr/>
          <a:lstStyle/>
          <a:p>
            <a:fld id="{41F9AF79-9E5E-4AB9-AFB8-7CFDFC2957E8}" type="slidenum">
              <a:rPr lang="en-US" smtClean="0"/>
              <a:t>20</a:t>
            </a:fld>
            <a:endParaRPr lang="en-US"/>
          </a:p>
        </p:txBody>
      </p:sp>
    </p:spTree>
    <p:extLst>
      <p:ext uri="{BB962C8B-B14F-4D97-AF65-F5344CB8AC3E}">
        <p14:creationId xmlns:p14="http://schemas.microsoft.com/office/powerpoint/2010/main" val="358026185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Methodology</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21</a:t>
            </a:fld>
            <a:endParaRPr lang="en-US"/>
          </a:p>
        </p:txBody>
      </p:sp>
    </p:spTree>
    <p:extLst>
      <p:ext uri="{BB962C8B-B14F-4D97-AF65-F5344CB8AC3E}">
        <p14:creationId xmlns:p14="http://schemas.microsoft.com/office/powerpoint/2010/main" val="231708590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4300" y="1932320"/>
            <a:ext cx="11236036" cy="4893647"/>
          </a:xfrm>
          <a:prstGeom prst="rect">
            <a:avLst/>
          </a:prstGeom>
        </p:spPr>
        <p:txBody>
          <a:bodyPr wrap="square">
            <a:spAutoFit/>
          </a:bodyPr>
          <a:lstStyle/>
          <a:p>
            <a:pPr marL="285750" indent="-285750">
              <a:buFont typeface="Wingdings" panose="05000000000000000000" pitchFamily="2" charset="2"/>
              <a:buChar char="v"/>
            </a:pPr>
            <a:r>
              <a:rPr lang="en-US" sz="2000" b="1" dirty="0">
                <a:solidFill>
                  <a:srgbClr val="FFC000"/>
                </a:solidFill>
              </a:rPr>
              <a:t>The First part:</a:t>
            </a:r>
          </a:p>
          <a:p>
            <a:pPr marL="285750" indent="-285750">
              <a:buFont typeface="Wingdings" panose="05000000000000000000" pitchFamily="2" charset="2"/>
              <a:buChar char="v"/>
            </a:pPr>
            <a:endParaRPr lang="en-US" dirty="0"/>
          </a:p>
          <a:p>
            <a:pPr algn="justLow"/>
            <a:r>
              <a:rPr lang="en-US" sz="2000" b="1" dirty="0"/>
              <a:t>Identify the factors that affect the Barrier Properties , including those related ( oxygen permeability OTR properties - water permeability WVTR vapor ) prior to printing on polypropylene films directed in two axes, both Metalized BOPP &amp; Transparent BOPP in order to determine the effect of the change permeability of the raw material due to the lamination techniques the impact of printing variables on the permeability either positively or negatively .</a:t>
            </a:r>
          </a:p>
          <a:p>
            <a:endParaRPr lang="en-US" sz="2000" b="1" dirty="0"/>
          </a:p>
          <a:p>
            <a:pPr marL="285750" indent="-285750">
              <a:buFont typeface="Wingdings" panose="05000000000000000000" pitchFamily="2" charset="2"/>
              <a:buChar char="v"/>
            </a:pPr>
            <a:r>
              <a:rPr lang="en-US" sz="2000" b="1" dirty="0">
                <a:solidFill>
                  <a:srgbClr val="FFC000"/>
                </a:solidFill>
              </a:rPr>
              <a:t>The second part:</a:t>
            </a:r>
          </a:p>
          <a:p>
            <a:r>
              <a:rPr lang="en-US" sz="2000" b="1" dirty="0"/>
              <a:t>Measuring the impact of change the concentration ratios of  O2  on the biological effect on potato chips on exact time periods “ 30 days” on different places of storage </a:t>
            </a:r>
          </a:p>
          <a:p>
            <a:endParaRPr lang="en-US" sz="2000" b="1" dirty="0"/>
          </a:p>
          <a:p>
            <a:pPr marL="342900" indent="-342900">
              <a:buFont typeface="Wingdings" panose="05000000000000000000" pitchFamily="2" charset="2"/>
              <a:buChar char="v"/>
            </a:pPr>
            <a:r>
              <a:rPr lang="en-US" sz="2000" b="1" dirty="0">
                <a:solidFill>
                  <a:srgbClr val="FFC000"/>
                </a:solidFill>
              </a:rPr>
              <a:t>The third part:</a:t>
            </a:r>
          </a:p>
          <a:p>
            <a:r>
              <a:rPr lang="en-US" b="1" dirty="0"/>
              <a:t>Measurement of migration potential from rotogravure printing inks compounds</a:t>
            </a:r>
            <a:r>
              <a:rPr lang="en-US" b="1" dirty="0">
                <a:solidFill>
                  <a:schemeClr val="accent6"/>
                </a:solidFill>
              </a:rPr>
              <a:t>  “</a:t>
            </a:r>
            <a:r>
              <a:rPr lang="ar-EG" b="1" dirty="0">
                <a:solidFill>
                  <a:schemeClr val="accent6"/>
                </a:solidFill>
              </a:rPr>
              <a:t>"</a:t>
            </a:r>
            <a:r>
              <a:rPr lang="en-US" b="1" dirty="0">
                <a:solidFill>
                  <a:schemeClr val="accent6"/>
                </a:solidFill>
              </a:rPr>
              <a:t>Residual Solvent" Solvent retention”  </a:t>
            </a:r>
            <a:r>
              <a:rPr lang="en-US" b="1" dirty="0"/>
              <a:t>into snacks food  samples contacted by GC</a:t>
            </a:r>
            <a:endParaRPr lang="en-US" sz="2000" b="1" dirty="0">
              <a:solidFill>
                <a:srgbClr val="FFC000"/>
              </a:solidFill>
            </a:endParaRPr>
          </a:p>
          <a:p>
            <a:endParaRPr lang="en-US" dirty="0"/>
          </a:p>
        </p:txBody>
      </p:sp>
      <p:sp>
        <p:nvSpPr>
          <p:cNvPr id="7" name="Rectangle 6"/>
          <p:cNvSpPr/>
          <p:nvPr/>
        </p:nvSpPr>
        <p:spPr>
          <a:xfrm>
            <a:off x="524300" y="1304608"/>
            <a:ext cx="8783174" cy="523220"/>
          </a:xfrm>
          <a:prstGeom prst="rect">
            <a:avLst/>
          </a:prstGeom>
        </p:spPr>
        <p:txBody>
          <a:bodyPr wrap="none">
            <a:spAutoFit/>
          </a:bodyPr>
          <a:lstStyle/>
          <a:p>
            <a:pPr lvl="0" defTabSz="914400" eaLnBrk="0" fontAlgn="base" hangingPunct="0">
              <a:spcBef>
                <a:spcPct val="0"/>
              </a:spcBef>
              <a:spcAft>
                <a:spcPct val="0"/>
              </a:spcAft>
            </a:pPr>
            <a:r>
              <a:rPr lang="en-US" altLang="en-US" sz="2800" b="1" dirty="0">
                <a:latin typeface="+mj-lt"/>
                <a:cs typeface="Arial" panose="020B0604020202020204" pitchFamily="34" charset="0"/>
              </a:rPr>
              <a:t>Practical program consists of three main parts , namely:</a:t>
            </a:r>
            <a:endParaRPr lang="en-US" altLang="en-US" sz="1200" b="1" dirty="0">
              <a:latin typeface="+mj-lt"/>
            </a:endParaRPr>
          </a:p>
        </p:txBody>
      </p:sp>
      <p:sp>
        <p:nvSpPr>
          <p:cNvPr id="8" name="Rectangle 7"/>
          <p:cNvSpPr/>
          <p:nvPr/>
        </p:nvSpPr>
        <p:spPr>
          <a:xfrm>
            <a:off x="524300" y="379171"/>
            <a:ext cx="3034805" cy="660245"/>
          </a:xfrm>
          <a:prstGeom prst="rect">
            <a:avLst/>
          </a:prstGeom>
        </p:spPr>
        <p:txBody>
          <a:bodyPr wrap="none">
            <a:spAutoFit/>
          </a:bodyPr>
          <a:lstStyle/>
          <a:p>
            <a:pPr marL="342900" lvl="0" indent="-342900" defTabSz="914400">
              <a:lnSpc>
                <a:spcPct val="150000"/>
              </a:lnSpc>
              <a:buFont typeface="Wingdings" panose="05000000000000000000" pitchFamily="2" charset="2"/>
              <a:buChar char="v"/>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Methodology </a:t>
            </a:r>
          </a:p>
        </p:txBody>
      </p:sp>
      <p:sp>
        <p:nvSpPr>
          <p:cNvPr id="2" name="Slide Number Placeholder 1"/>
          <p:cNvSpPr>
            <a:spLocks noGrp="1"/>
          </p:cNvSpPr>
          <p:nvPr>
            <p:ph type="sldNum" sz="quarter" idx="12"/>
          </p:nvPr>
        </p:nvSpPr>
        <p:spPr/>
        <p:txBody>
          <a:bodyPr/>
          <a:lstStyle/>
          <a:p>
            <a:fld id="{41F9AF79-9E5E-4AB9-AFB8-7CFDFC2957E8}" type="slidenum">
              <a:rPr lang="en-US" smtClean="0"/>
              <a:t>22</a:t>
            </a:fld>
            <a:endParaRPr lang="en-US"/>
          </a:p>
        </p:txBody>
      </p:sp>
    </p:spTree>
    <p:extLst>
      <p:ext uri="{BB962C8B-B14F-4D97-AF65-F5344CB8AC3E}">
        <p14:creationId xmlns:p14="http://schemas.microsoft.com/office/powerpoint/2010/main" val="91271694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000"/>
                                        <p:tgtEl>
                                          <p:spTgt spid="6">
                                            <p:txEl>
                                              <p:pRg st="0" end="0"/>
                                            </p:txEl>
                                          </p:spTgt>
                                        </p:tgtEl>
                                      </p:cBhvr>
                                    </p:animEffect>
                                    <p:anim calcmode="lin" valueType="num">
                                      <p:cBhvr>
                                        <p:cTn id="2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1000"/>
                                        <p:tgtEl>
                                          <p:spTgt spid="6">
                                            <p:txEl>
                                              <p:pRg st="4" end="4"/>
                                            </p:txEl>
                                          </p:spTgt>
                                        </p:tgtEl>
                                      </p:cBhvr>
                                    </p:animEffect>
                                    <p:anim calcmode="lin" valueType="num">
                                      <p:cBhvr>
                                        <p:cTn id="3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fade">
                                      <p:cBhvr>
                                        <p:cTn id="40" dur="1000"/>
                                        <p:tgtEl>
                                          <p:spTgt spid="6">
                                            <p:txEl>
                                              <p:pRg st="5" end="5"/>
                                            </p:txEl>
                                          </p:spTgt>
                                        </p:tgtEl>
                                      </p:cBhvr>
                                    </p:animEffect>
                                    <p:anim calcmode="lin" valueType="num">
                                      <p:cBhvr>
                                        <p:cTn id="41"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1000"/>
                                        <p:tgtEl>
                                          <p:spTgt spid="6">
                                            <p:txEl>
                                              <p:pRg st="7" end="7"/>
                                            </p:txEl>
                                          </p:spTgt>
                                        </p:tgtEl>
                                      </p:cBhvr>
                                    </p:animEffect>
                                    <p:anim calcmode="lin" valueType="num">
                                      <p:cBhvr>
                                        <p:cTn id="48"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xEl>
                                              <p:pRg st="8" end="8"/>
                                            </p:txEl>
                                          </p:spTgt>
                                        </p:tgtEl>
                                        <p:attrNameLst>
                                          <p:attrName>style.visibility</p:attrName>
                                        </p:attrNameLst>
                                      </p:cBhvr>
                                      <p:to>
                                        <p:strVal val="visible"/>
                                      </p:to>
                                    </p:set>
                                    <p:animEffect transition="in" filter="fade">
                                      <p:cBhvr>
                                        <p:cTn id="54" dur="1000"/>
                                        <p:tgtEl>
                                          <p:spTgt spid="6">
                                            <p:txEl>
                                              <p:pRg st="8" end="8"/>
                                            </p:txEl>
                                          </p:spTgt>
                                        </p:tgtEl>
                                      </p:cBhvr>
                                    </p:animEffect>
                                    <p:anim calcmode="lin" valueType="num">
                                      <p:cBhvr>
                                        <p:cTn id="5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332509" y="733291"/>
            <a:ext cx="1159625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342900" lvl="0" indent="-342900" algn="l" defTabSz="914400">
              <a:buFont typeface="Wingdings" panose="05000000000000000000" pitchFamily="2" charset="2"/>
              <a:buChar char="v"/>
            </a:pPr>
            <a:r>
              <a:rPr lang="en-US" altLang="en-US" sz="2400" b="1" cap="all" dirty="0">
                <a:solidFill>
                  <a:schemeClr val="accent6"/>
                </a:solidFill>
                <a:effectLst>
                  <a:outerShdw blurRad="38100" dist="38100" dir="2700000" algn="tl">
                    <a:srgbClr val="000000">
                      <a:alpha val="43137"/>
                    </a:srgbClr>
                  </a:outerShdw>
                </a:effectLst>
                <a:latin typeface="Georgia" panose="02040502050405020303" pitchFamily="18" charset="0"/>
                <a:ea typeface="GE SS Two Bold" panose="020A0503020102020204" pitchFamily="18" charset="-78"/>
                <a:cs typeface="GE SS Two Bold" panose="020A0503020102020204" pitchFamily="18" charset="-78"/>
              </a:rPr>
              <a:t>part I:</a:t>
            </a:r>
          </a:p>
          <a:p>
            <a:pPr marL="342900" lvl="0" indent="-342900" algn="l" defTabSz="914400">
              <a:buFont typeface="Wingdings" panose="05000000000000000000" pitchFamily="2" charset="2"/>
              <a:buChar char="v"/>
            </a:pPr>
            <a:endParaRPr lang="en-US" altLang="en-US" sz="2400" b="1" cap="all" dirty="0">
              <a:solidFill>
                <a:schemeClr val="accent6"/>
              </a:solidFill>
              <a:effectLst>
                <a:outerShdw blurRad="38100" dist="38100" dir="2700000" algn="tl">
                  <a:srgbClr val="000000">
                    <a:alpha val="43137"/>
                  </a:srgbClr>
                </a:outerShdw>
              </a:effectLst>
              <a:latin typeface="+mj-lt"/>
              <a:ea typeface="GE SS Two Bold" panose="020A0503020102020204" pitchFamily="18" charset="-78"/>
              <a:cs typeface="GE SS Two Bold" panose="020A0503020102020204" pitchFamily="18" charset="-78"/>
            </a:endParaRPr>
          </a:p>
          <a:p>
            <a:pPr marL="342900" lvl="0" indent="-342900" algn="l" defTabSz="914400">
              <a:buFont typeface="Wingdings" panose="05000000000000000000" pitchFamily="2" charset="2"/>
              <a:buChar char="v"/>
            </a:pPr>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The first experiment : measuring the oxygen permeability OTR before lamination after lamination “solvent base technique” .</a:t>
            </a:r>
          </a:p>
          <a:p>
            <a:pPr marL="342900" lvl="0" indent="-342900" algn="l" defTabSz="914400">
              <a:buFont typeface="Wingdings" panose="05000000000000000000" pitchFamily="2" charset="2"/>
              <a:buChar char="v"/>
            </a:pPr>
            <a:endPar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endParaRPr>
          </a:p>
          <a:p>
            <a:pPr marL="342900" indent="-342900" defTabSz="914400">
              <a:buFont typeface="Wingdings" panose="05000000000000000000" pitchFamily="2" charset="2"/>
              <a:buChar char="v"/>
            </a:pPr>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The second experiment : measuring water vapor permeability WVTR before lamination after lamination “solvent base technique” .</a:t>
            </a:r>
          </a:p>
          <a:p>
            <a:pPr marL="342900" lvl="0" indent="-342900" algn="l" defTabSz="914400">
              <a:buFont typeface="Wingdings" panose="05000000000000000000" pitchFamily="2" charset="2"/>
              <a:buChar char="v"/>
            </a:pPr>
            <a:endPar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endParaRPr>
          </a:p>
          <a:p>
            <a:pPr marL="342900" lvl="0" indent="-342900" algn="l" defTabSz="914400">
              <a:buFont typeface="Wingdings" panose="05000000000000000000" pitchFamily="2" charset="2"/>
              <a:buChar char="v"/>
            </a:pPr>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Where the measurement of polypropylene film in three cases :</a:t>
            </a:r>
          </a:p>
          <a:p>
            <a:pPr marL="342900" lvl="0" indent="-342900" algn="l" defTabSz="914400">
              <a:buFont typeface="Wingdings" panose="05000000000000000000" pitchFamily="2" charset="2"/>
              <a:buChar char="v"/>
            </a:pPr>
            <a:endPar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endParaRPr>
          </a:p>
          <a:p>
            <a:pPr lvl="0" defTabSz="914400"/>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  - The first sample is transparent film</a:t>
            </a:r>
            <a:r>
              <a:rPr lang="en-US" altLang="en-US" sz="2400" b="1" dirty="0">
                <a:effectLst>
                  <a:outerShdw blurRad="38100" dist="38100" dir="2700000" algn="tl">
                    <a:srgbClr val="000000">
                      <a:alpha val="43137"/>
                    </a:srgbClr>
                  </a:outerShdw>
                </a:effectLst>
                <a:ea typeface="GE SS Two Bold" panose="020A0503020102020204" pitchFamily="18" charset="-78"/>
                <a:cs typeface="Times New Roman" panose="02020603050405020304" pitchFamily="18" charset="0"/>
              </a:rPr>
              <a:t> </a:t>
            </a:r>
            <a:r>
              <a:rPr lang="en-US" altLang="en-US" sz="2400" b="1" dirty="0">
                <a:solidFill>
                  <a:srgbClr val="FFC000"/>
                </a:solidFill>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only</a:t>
            </a:r>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 20 microns thickness.</a:t>
            </a:r>
          </a:p>
          <a:p>
            <a:pPr lvl="0" defTabSz="914400"/>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  - The second sample printed </a:t>
            </a:r>
            <a:r>
              <a:rPr lang="en-US" altLang="en-US" sz="2400" b="1" dirty="0">
                <a:effectLst>
                  <a:outerShdw blurRad="38100" dist="38100" dir="2700000" algn="tl">
                    <a:srgbClr val="000000">
                      <a:alpha val="43137"/>
                    </a:srgbClr>
                  </a:outerShdw>
                </a:effectLst>
                <a:ea typeface="GE SS Two Bold" panose="020A0503020102020204" pitchFamily="18" charset="-78"/>
                <a:cs typeface="Times New Roman" panose="02020603050405020304" pitchFamily="18" charset="0"/>
              </a:rPr>
              <a:t>film </a:t>
            </a:r>
            <a:r>
              <a:rPr lang="en-US" altLang="en-US" sz="2400" b="1" dirty="0">
                <a:solidFill>
                  <a:srgbClr val="FFC000"/>
                </a:solidFill>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only</a:t>
            </a:r>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 thickness of 20 microns.</a:t>
            </a:r>
          </a:p>
          <a:p>
            <a:pPr lvl="0" defTabSz="914400"/>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  - The third film sample</a:t>
            </a:r>
            <a:r>
              <a:rPr lang="en-US" altLang="en-US" sz="2400" b="1" dirty="0">
                <a:effectLst>
                  <a:outerShdw blurRad="38100" dist="38100" dir="2700000" algn="tl">
                    <a:srgbClr val="000000">
                      <a:alpha val="43137"/>
                    </a:srgbClr>
                  </a:outerShdw>
                </a:effectLst>
                <a:ea typeface="GE SS Two Bold" panose="020A0503020102020204" pitchFamily="18" charset="-78"/>
                <a:cs typeface="Times New Roman" panose="02020603050405020304" pitchFamily="18" charset="0"/>
              </a:rPr>
              <a:t> </a:t>
            </a:r>
            <a:r>
              <a:rPr lang="en-US" altLang="en-US" sz="2400" b="1" dirty="0">
                <a:effectLst>
                  <a:outerShdw blurRad="38100" dist="38100" dir="2700000" algn="tl">
                    <a:srgbClr val="000000">
                      <a:alpha val="43137"/>
                    </a:srgbClr>
                  </a:outerShdw>
                </a:effectLst>
                <a:latin typeface="+mj-lt"/>
                <a:ea typeface="GE SS Two Bold" panose="020A0503020102020204" pitchFamily="18" charset="-78"/>
                <a:cs typeface="Times New Roman" panose="02020603050405020304" pitchFamily="18" charset="0"/>
              </a:rPr>
              <a:t>printed and laminated with  polypropylene mineralized film thickness of 20 microns.</a:t>
            </a:r>
            <a:endParaRPr kumimoji="0" lang="en-US" altLang="en-US" sz="2400" b="1" i="0" u="none" strike="noStrike" cap="none" normalizeH="0" baseline="0" dirty="0">
              <a:ln>
                <a:noFill/>
              </a:ln>
              <a:effectLst>
                <a:outerShdw blurRad="38100" dist="38100" dir="2700000" algn="tl">
                  <a:srgbClr val="000000">
                    <a:alpha val="43137"/>
                  </a:srgbClr>
                </a:outerShdw>
              </a:effectLst>
              <a:latin typeface="+mj-lt"/>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41F9AF79-9E5E-4AB9-AFB8-7CFDFC2957E8}" type="slidenum">
              <a:rPr lang="en-US" smtClean="0"/>
              <a:t>23</a:t>
            </a:fld>
            <a:endParaRPr lang="en-US"/>
          </a:p>
        </p:txBody>
      </p:sp>
    </p:spTree>
    <p:extLst>
      <p:ext uri="{BB962C8B-B14F-4D97-AF65-F5344CB8AC3E}">
        <p14:creationId xmlns:p14="http://schemas.microsoft.com/office/powerpoint/2010/main" val="281198385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1000"/>
                                        <p:tgtEl>
                                          <p:spTgt spid="2">
                                            <p:txEl>
                                              <p:pRg st="9" end="9"/>
                                            </p:txEl>
                                          </p:spTgt>
                                        </p:tgtEl>
                                      </p:cBhvr>
                                    </p:animEffect>
                                    <p:anim calcmode="lin" valueType="num">
                                      <p:cBhvr>
                                        <p:cTn id="4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Effect transition="in" filter="fade">
                                      <p:cBhvr>
                                        <p:cTn id="49" dur="1000"/>
                                        <p:tgtEl>
                                          <p:spTgt spid="2">
                                            <p:txEl>
                                              <p:pRg st="10" end="10"/>
                                            </p:txEl>
                                          </p:spTgt>
                                        </p:tgtEl>
                                      </p:cBhvr>
                                    </p:animEffect>
                                    <p:anim calcmode="lin" valueType="num">
                                      <p:cBhvr>
                                        <p:cTn id="50"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13593" y="1482563"/>
            <a:ext cx="11148916" cy="4339650"/>
          </a:xfrm>
          <a:prstGeom prst="rect">
            <a:avLst/>
          </a:prstGeom>
        </p:spPr>
        <p:txBody>
          <a:bodyPr wrap="square">
            <a:spAutoFit/>
          </a:bodyPr>
          <a:lstStyle/>
          <a:p>
            <a:r>
              <a:rPr lang="en-US" sz="2400" b="1" dirty="0">
                <a:latin typeface="+mj-lt"/>
              </a:rPr>
              <a:t>Measuring the impact of change the concentration ratios of  O2  on the biological effect on potato chips </a:t>
            </a:r>
            <a:r>
              <a:rPr lang="en-US" sz="2400" b="1" dirty="0">
                <a:ea typeface="Times New Roman"/>
                <a:cs typeface="Times New Roman"/>
              </a:rPr>
              <a:t>on the same production line </a:t>
            </a:r>
            <a:r>
              <a:rPr lang="en-US" sz="2400" b="1" dirty="0">
                <a:latin typeface="+mj-lt"/>
              </a:rPr>
              <a:t>on exact time periods “ 30 days” on different places of storage </a:t>
            </a:r>
            <a:r>
              <a:rPr lang="en-US" sz="2400" b="1" dirty="0">
                <a:ea typeface="Times New Roman"/>
                <a:cs typeface="Times New Roman"/>
              </a:rPr>
              <a:t>" wet - dry - medium " </a:t>
            </a:r>
            <a:r>
              <a:rPr lang="en-US" sz="2400" b="1" dirty="0">
                <a:latin typeface="+mj-lt"/>
              </a:rPr>
              <a:t>:-</a:t>
            </a:r>
          </a:p>
          <a:p>
            <a:endParaRPr lang="en-US" sz="2400" b="1" dirty="0">
              <a:latin typeface="+mj-lt"/>
            </a:endParaRPr>
          </a:p>
          <a:p>
            <a:pPr marL="342900" indent="-342900" algn="justLow">
              <a:lnSpc>
                <a:spcPct val="150000"/>
              </a:lnSpc>
              <a:spcAft>
                <a:spcPts val="0"/>
              </a:spcAft>
              <a:buFont typeface="Arial" panose="020B0604020202020204" pitchFamily="34" charset="0"/>
              <a:buChar char="•"/>
              <a:tabLst>
                <a:tab pos="228600" algn="l"/>
              </a:tabLst>
            </a:pPr>
            <a:r>
              <a:rPr lang="en-US" sz="2400" b="1" dirty="0">
                <a:latin typeface="+mj-lt"/>
                <a:ea typeface="Times New Roman" panose="02020603050405020304" pitchFamily="18" charset="0"/>
                <a:cs typeface="Times New Roman" panose="02020603050405020304" pitchFamily="18" charset="0"/>
              </a:rPr>
              <a:t>Oxygen ratio is greater than 5 % &lt; (O</a:t>
            </a:r>
            <a:r>
              <a:rPr lang="en-US" b="1" dirty="0">
                <a:latin typeface="+mj-lt"/>
                <a:ea typeface="Times New Roman" panose="02020603050405020304" pitchFamily="18" charset="0"/>
                <a:cs typeface="Times New Roman" panose="02020603050405020304" pitchFamily="18" charset="0"/>
              </a:rPr>
              <a:t>2</a:t>
            </a:r>
            <a:r>
              <a:rPr lang="en-US" sz="2400" b="1" dirty="0">
                <a:latin typeface="+mj-lt"/>
                <a:ea typeface="Times New Roman" panose="02020603050405020304" pitchFamily="18" charset="0"/>
                <a:cs typeface="Times New Roman" panose="02020603050405020304" pitchFamily="18" charset="0"/>
              </a:rPr>
              <a:t>) inside the plastic bag (</a:t>
            </a:r>
            <a:r>
              <a:rPr lang="en-US" altLang="en-US" sz="2400" b="1" dirty="0">
                <a:effectLst>
                  <a:outerShdw blurRad="38100" dist="38100" dir="2700000" algn="tl">
                    <a:srgbClr val="000000">
                      <a:alpha val="43137"/>
                    </a:srgbClr>
                  </a:outerShdw>
                </a:effectLst>
                <a:ea typeface="GE SS Two Bold" panose="020A0503020102020204" pitchFamily="18" charset="-78"/>
                <a:cs typeface="Times New Roman" panose="02020603050405020304" pitchFamily="18" charset="0"/>
              </a:rPr>
              <a:t>printed and laminated with  polypropylene mineralized film thickness of 20 microns)</a:t>
            </a:r>
            <a:r>
              <a:rPr lang="en-US" sz="2400" b="1" dirty="0">
                <a:latin typeface="+mj-lt"/>
                <a:ea typeface="Times New Roman" panose="02020603050405020304" pitchFamily="18" charset="0"/>
                <a:cs typeface="Times New Roman" panose="02020603050405020304" pitchFamily="18" charset="0"/>
              </a:rPr>
              <a:t>.</a:t>
            </a:r>
          </a:p>
          <a:p>
            <a:pPr marL="342900" indent="-342900" algn="justLow">
              <a:lnSpc>
                <a:spcPct val="150000"/>
              </a:lnSpc>
              <a:spcAft>
                <a:spcPts val="0"/>
              </a:spcAft>
              <a:buFont typeface="Arial" panose="020B0604020202020204" pitchFamily="34" charset="0"/>
              <a:buChar char="•"/>
              <a:tabLst>
                <a:tab pos="228600" algn="l"/>
              </a:tabLst>
            </a:pPr>
            <a:r>
              <a:rPr lang="en-US" sz="2400" b="1" dirty="0">
                <a:latin typeface="+mj-lt"/>
                <a:ea typeface="Times New Roman" panose="02020603050405020304" pitchFamily="18" charset="0"/>
                <a:cs typeface="Times New Roman" panose="02020603050405020304" pitchFamily="18" charset="0"/>
              </a:rPr>
              <a:t>Oxygen ratio is smaller than 5 </a:t>
            </a:r>
            <a:r>
              <a:rPr lang="en-US" sz="2400" b="1" dirty="0">
                <a:ea typeface="Times New Roman" panose="02020603050405020304" pitchFamily="18" charset="0"/>
                <a:cs typeface="Times New Roman" panose="02020603050405020304" pitchFamily="18" charset="0"/>
              </a:rPr>
              <a:t>%</a:t>
            </a:r>
            <a:r>
              <a:rPr lang="en-US" sz="2400" b="1" dirty="0">
                <a:latin typeface="+mj-lt"/>
                <a:ea typeface="Times New Roman" panose="02020603050405020304" pitchFamily="18" charset="0"/>
                <a:cs typeface="Times New Roman" panose="02020603050405020304" pitchFamily="18" charset="0"/>
              </a:rPr>
              <a:t> &gt; (O</a:t>
            </a:r>
            <a:r>
              <a:rPr lang="en-US" sz="2000" b="1" dirty="0">
                <a:latin typeface="+mj-lt"/>
                <a:ea typeface="Times New Roman" panose="02020603050405020304" pitchFamily="18" charset="0"/>
                <a:cs typeface="Times New Roman" panose="02020603050405020304" pitchFamily="18" charset="0"/>
              </a:rPr>
              <a:t>2</a:t>
            </a:r>
            <a:r>
              <a:rPr lang="en-US" sz="2400" b="1" dirty="0">
                <a:latin typeface="+mj-lt"/>
                <a:ea typeface="Times New Roman" panose="02020603050405020304" pitchFamily="18" charset="0"/>
                <a:cs typeface="Times New Roman" panose="02020603050405020304" pitchFamily="18" charset="0"/>
              </a:rPr>
              <a:t>) packaged inside the plastic bag.</a:t>
            </a:r>
          </a:p>
          <a:p>
            <a:pPr marL="342900" indent="-342900" algn="justLow">
              <a:lnSpc>
                <a:spcPct val="150000"/>
              </a:lnSpc>
              <a:spcAft>
                <a:spcPts val="0"/>
              </a:spcAft>
              <a:buFont typeface="Arial" panose="020B0604020202020204" pitchFamily="34" charset="0"/>
              <a:buChar char="•"/>
              <a:tabLst>
                <a:tab pos="228600" algn="l"/>
              </a:tabLst>
            </a:pPr>
            <a:r>
              <a:rPr lang="en-US" sz="2400" b="1" dirty="0">
                <a:latin typeface="+mj-lt"/>
                <a:ea typeface="Times New Roman" panose="02020603050405020304" pitchFamily="18" charset="0"/>
                <a:cs typeface="Times New Roman" panose="02020603050405020304" pitchFamily="18" charset="0"/>
              </a:rPr>
              <a:t>Normal air without the injection of nitrogen (</a:t>
            </a:r>
            <a:r>
              <a:rPr lang="en-US" sz="2400" b="1" dirty="0">
                <a:ea typeface="Times New Roman" panose="02020603050405020304" pitchFamily="18" charset="0"/>
                <a:cs typeface="Times New Roman" panose="02020603050405020304" pitchFamily="18" charset="0"/>
              </a:rPr>
              <a:t>O</a:t>
            </a:r>
            <a:r>
              <a:rPr lang="en-US" sz="2000" b="1" dirty="0">
                <a:ea typeface="Times New Roman" panose="02020603050405020304" pitchFamily="18" charset="0"/>
                <a:cs typeface="Times New Roman" panose="02020603050405020304" pitchFamily="18" charset="0"/>
              </a:rPr>
              <a:t>2</a:t>
            </a:r>
            <a:r>
              <a:rPr lang="en-US" sz="2400" b="1" dirty="0">
                <a:latin typeface="+mj-lt"/>
                <a:ea typeface="Times New Roman" panose="02020603050405020304" pitchFamily="18" charset="0"/>
                <a:cs typeface="Times New Roman" panose="02020603050405020304" pitchFamily="18" charset="0"/>
              </a:rPr>
              <a:t> = 21%) packaged inside the plastic bag.</a:t>
            </a:r>
            <a:endParaRPr lang="en-US" sz="2400" b="1" dirty="0">
              <a:effectLst/>
              <a:latin typeface="+mj-lt"/>
              <a:ea typeface="Times New Roman" panose="02020603050405020304" pitchFamily="18" charset="0"/>
              <a:cs typeface="Times New Roman" panose="02020603050405020304" pitchFamily="18" charset="0"/>
            </a:endParaRPr>
          </a:p>
        </p:txBody>
      </p:sp>
      <p:sp>
        <p:nvSpPr>
          <p:cNvPr id="3" name="Rectangle 2"/>
          <p:cNvSpPr/>
          <p:nvPr/>
        </p:nvSpPr>
        <p:spPr>
          <a:xfrm>
            <a:off x="447338" y="235731"/>
            <a:ext cx="11481426" cy="1200329"/>
          </a:xfrm>
          <a:prstGeom prst="rect">
            <a:avLst/>
          </a:prstGeom>
        </p:spPr>
        <p:txBody>
          <a:bodyPr wrap="square">
            <a:spAutoFit/>
          </a:bodyPr>
          <a:lstStyle/>
          <a:p>
            <a:pPr marL="342900" indent="-342900">
              <a:buFont typeface="Wingdings" panose="05000000000000000000" pitchFamily="2" charset="2"/>
              <a:buChar char="v"/>
            </a:pPr>
            <a:r>
              <a:rPr lang="en-US" sz="2400" b="1" dirty="0">
                <a:solidFill>
                  <a:srgbClr val="FFC000"/>
                </a:solidFill>
                <a:latin typeface="Georgia" panose="02040502050405020303" pitchFamily="18" charset="0"/>
              </a:rPr>
              <a:t>Part II : measuring the impact of changing oxygen ratios O2 on the biological effect on Potato Chips and on time periods and from different places to store</a:t>
            </a:r>
          </a:p>
        </p:txBody>
      </p:sp>
      <p:sp>
        <p:nvSpPr>
          <p:cNvPr id="2" name="Slide Number Placeholder 1"/>
          <p:cNvSpPr>
            <a:spLocks noGrp="1"/>
          </p:cNvSpPr>
          <p:nvPr>
            <p:ph type="sldNum" sz="quarter" idx="12"/>
          </p:nvPr>
        </p:nvSpPr>
        <p:spPr/>
        <p:txBody>
          <a:bodyPr/>
          <a:lstStyle/>
          <a:p>
            <a:fld id="{41F9AF79-9E5E-4AB9-AFB8-7CFDFC2957E8}" type="slidenum">
              <a:rPr lang="en-US" smtClean="0"/>
              <a:t>24</a:t>
            </a:fld>
            <a:endParaRPr lang="en-US"/>
          </a:p>
        </p:txBody>
      </p:sp>
    </p:spTree>
    <p:extLst>
      <p:ext uri="{BB962C8B-B14F-4D97-AF65-F5344CB8AC3E}">
        <p14:creationId xmlns:p14="http://schemas.microsoft.com/office/powerpoint/2010/main" val="214790754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3890" y="808476"/>
            <a:ext cx="2484120" cy="2484120"/>
          </a:xfrm>
          <a:prstGeom prst="rect">
            <a:avLst/>
          </a:prstGeom>
        </p:spPr>
      </p:pic>
      <p:sp>
        <p:nvSpPr>
          <p:cNvPr id="5" name="Slide Number Placeholder 4"/>
          <p:cNvSpPr>
            <a:spLocks noGrp="1"/>
          </p:cNvSpPr>
          <p:nvPr>
            <p:ph type="sldNum" sz="quarter" idx="12"/>
          </p:nvPr>
        </p:nvSpPr>
        <p:spPr/>
        <p:txBody>
          <a:bodyPr/>
          <a:lstStyle/>
          <a:p>
            <a:fld id="{41F9AF79-9E5E-4AB9-AFB8-7CFDFC2957E8}" type="slidenum">
              <a:rPr lang="en-US" smtClean="0"/>
              <a:t>25</a:t>
            </a:fld>
            <a:endParaRPr lang="en-US"/>
          </a:p>
        </p:txBody>
      </p:sp>
      <p:sp>
        <p:nvSpPr>
          <p:cNvPr id="6" name="Rectangle 5"/>
          <p:cNvSpPr/>
          <p:nvPr/>
        </p:nvSpPr>
        <p:spPr>
          <a:xfrm>
            <a:off x="748145" y="642221"/>
            <a:ext cx="8201891" cy="5097742"/>
          </a:xfrm>
          <a:prstGeom prst="rect">
            <a:avLst/>
          </a:prstGeom>
        </p:spPr>
        <p:txBody>
          <a:bodyPr wrap="square">
            <a:spAutoFit/>
          </a:bodyPr>
          <a:lstStyle/>
          <a:p>
            <a:pPr algn="justLow">
              <a:lnSpc>
                <a:spcPct val="107000"/>
              </a:lnSpc>
              <a:tabLst>
                <a:tab pos="228600" algn="l"/>
              </a:tabLst>
            </a:pPr>
            <a:r>
              <a:rPr lang="en-US" sz="2800" b="1" dirty="0">
                <a:latin typeface="+mj-lt"/>
                <a:ea typeface="Times New Roman" panose="02020603050405020304" pitchFamily="18" charset="0"/>
                <a:cs typeface="Times New Roman" panose="02020603050405020304" pitchFamily="18" charset="0"/>
              </a:rPr>
              <a:t>To estimate the rates of chemical changes through the most important factors that affect the quality and taste , namely:</a:t>
            </a:r>
          </a:p>
          <a:p>
            <a:pPr marL="342900" indent="-342900" algn="justLow">
              <a:lnSpc>
                <a:spcPct val="107000"/>
              </a:lnSpc>
              <a:buFont typeface="Arial" panose="020B0604020202020204" pitchFamily="34" charset="0"/>
              <a:buChar char="•"/>
              <a:tabLst>
                <a:tab pos="228600" algn="l"/>
              </a:tabLst>
            </a:pPr>
            <a:endParaRPr lang="en-US" sz="2400" b="1" dirty="0">
              <a:latin typeface="+mj-lt"/>
              <a:ea typeface="Times New Roman" panose="02020603050405020304" pitchFamily="18" charset="0"/>
              <a:cs typeface="Times New Roman" panose="02020603050405020304" pitchFamily="18" charset="0"/>
            </a:endParaRP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1- Flavor Percent        </a:t>
            </a: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2- Oil Content  </a:t>
            </a: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3-Moisture Percent  </a:t>
            </a: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4- Oxygen percent </a:t>
            </a:r>
            <a:endParaRPr lang="ar-EG" sz="2800" b="1" dirty="0">
              <a:latin typeface="+mj-lt"/>
              <a:ea typeface="Times New Roman" panose="02020603050405020304" pitchFamily="18" charset="0"/>
              <a:cs typeface="Arial" panose="020B0604020202020204" pitchFamily="34" charset="0"/>
            </a:endParaRP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5- Peroxide Value </a:t>
            </a: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6- Free Fatly acid</a:t>
            </a:r>
          </a:p>
          <a:p>
            <a:pPr>
              <a:lnSpc>
                <a:spcPct val="107000"/>
              </a:lnSpc>
              <a:tabLst>
                <a:tab pos="228600" algn="l"/>
              </a:tabLst>
            </a:pPr>
            <a:r>
              <a:rPr lang="en-US" sz="2800" b="1" dirty="0">
                <a:latin typeface="+mj-lt"/>
                <a:ea typeface="Times New Roman" panose="02020603050405020304" pitchFamily="18" charset="0"/>
                <a:cs typeface="Arial" panose="020B0604020202020204" pitchFamily="34" charset="0"/>
              </a:rPr>
              <a:t>7- Air Level </a:t>
            </a:r>
          </a:p>
        </p:txBody>
      </p:sp>
    </p:spTree>
    <p:extLst>
      <p:ext uri="{BB962C8B-B14F-4D97-AF65-F5344CB8AC3E}">
        <p14:creationId xmlns:p14="http://schemas.microsoft.com/office/powerpoint/2010/main" val="187761091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756" y="388131"/>
            <a:ext cx="11481426" cy="1323439"/>
          </a:xfrm>
          <a:prstGeom prst="rect">
            <a:avLst/>
          </a:prstGeom>
        </p:spPr>
        <p:txBody>
          <a:bodyPr wrap="square">
            <a:spAutoFit/>
          </a:bodyPr>
          <a:lstStyle/>
          <a:p>
            <a:pPr marL="342900" indent="-342900">
              <a:buFont typeface="Wingdings" panose="05000000000000000000" pitchFamily="2" charset="2"/>
              <a:buChar char="v"/>
            </a:pPr>
            <a:r>
              <a:rPr lang="en-US" sz="3200" b="1" dirty="0">
                <a:solidFill>
                  <a:srgbClr val="FFC000"/>
                </a:solidFill>
              </a:rPr>
              <a:t>Part III : </a:t>
            </a:r>
            <a:r>
              <a:rPr lang="en-US" sz="2400" b="1" dirty="0">
                <a:solidFill>
                  <a:srgbClr val="FFC000"/>
                </a:solidFill>
              </a:rPr>
              <a:t>Measurement of migration potential from rotogravure printing inks compounds  into  foodstuff  contacted by GC</a:t>
            </a:r>
            <a:endParaRPr lang="en-US" sz="2400" dirty="0">
              <a:solidFill>
                <a:srgbClr val="FFC000"/>
              </a:solidFill>
            </a:endParaRPr>
          </a:p>
          <a:p>
            <a:pPr marL="342900" indent="-342900">
              <a:buFont typeface="Wingdings" panose="05000000000000000000" pitchFamily="2" charset="2"/>
              <a:buChar char="v"/>
            </a:pPr>
            <a:endParaRPr lang="en-US" sz="2400" b="1" dirty="0">
              <a:solidFill>
                <a:srgbClr val="FFC000"/>
              </a:solidFill>
            </a:endParaRPr>
          </a:p>
        </p:txBody>
      </p:sp>
      <p:sp>
        <p:nvSpPr>
          <p:cNvPr id="3" name="Slide Number Placeholder 2"/>
          <p:cNvSpPr>
            <a:spLocks noGrp="1"/>
          </p:cNvSpPr>
          <p:nvPr>
            <p:ph type="sldNum" sz="quarter" idx="12"/>
          </p:nvPr>
        </p:nvSpPr>
        <p:spPr/>
        <p:txBody>
          <a:bodyPr/>
          <a:lstStyle/>
          <a:p>
            <a:fld id="{41F9AF79-9E5E-4AB9-AFB8-7CFDFC2957E8}" type="slidenum">
              <a:rPr lang="en-US" smtClean="0"/>
              <a:t>26</a:t>
            </a:fld>
            <a:endParaRPr lang="en-US"/>
          </a:p>
        </p:txBody>
      </p:sp>
      <p:sp>
        <p:nvSpPr>
          <p:cNvPr id="4" name="Rectangle 3"/>
          <p:cNvSpPr/>
          <p:nvPr/>
        </p:nvSpPr>
        <p:spPr>
          <a:xfrm>
            <a:off x="673076" y="1559170"/>
            <a:ext cx="10680724" cy="4770537"/>
          </a:xfrm>
          <a:prstGeom prst="rect">
            <a:avLst/>
          </a:prstGeom>
        </p:spPr>
        <p:txBody>
          <a:bodyPr wrap="square">
            <a:spAutoFit/>
          </a:bodyPr>
          <a:lstStyle/>
          <a:p>
            <a:pPr marL="342900" indent="-342900" algn="just">
              <a:buFont typeface="Arial" panose="020B0604020202020204" pitchFamily="34" charset="0"/>
              <a:buChar char="•"/>
            </a:pPr>
            <a:r>
              <a:rPr lang="en-US" sz="2800" b="1" dirty="0">
                <a:latin typeface="+mj-lt"/>
                <a:ea typeface="Times New Roman" panose="02020603050405020304" pitchFamily="18" charset="0"/>
                <a:cs typeface="Times New Roman" panose="02020603050405020304" pitchFamily="18" charset="0"/>
              </a:rPr>
              <a:t>Seven packaged samples on printed polypropylene film and laminated with metalized polypropylene both with 20 micros from different inks companies to the same product. </a:t>
            </a:r>
          </a:p>
          <a:p>
            <a:pPr marL="342900" indent="-342900" algn="just">
              <a:buFont typeface="Arial" panose="020B0604020202020204" pitchFamily="34" charset="0"/>
              <a:buChar char="•"/>
            </a:pPr>
            <a:endParaRPr lang="en-US" sz="2800" b="1" dirty="0">
              <a:latin typeface="+mj-lt"/>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800" b="1" dirty="0">
                <a:latin typeface="+mj-lt"/>
                <a:ea typeface="Times New Roman" panose="02020603050405020304" pitchFamily="18" charset="0"/>
                <a:cs typeface="Times New Roman" panose="02020603050405020304" pitchFamily="18" charset="0"/>
              </a:rPr>
              <a:t>Four packaged samples with different kinds of snacks food from Egyptian market “ Before and after Lamination ( solvent base &amp; solvent less)</a:t>
            </a:r>
          </a:p>
          <a:p>
            <a:pPr marL="342900" indent="-342900" algn="just">
              <a:buFont typeface="Arial" panose="020B0604020202020204" pitchFamily="34" charset="0"/>
              <a:buChar char="•"/>
            </a:pPr>
            <a:endParaRPr lang="en-US" sz="2800" b="1" dirty="0">
              <a:latin typeface="+mj-lt"/>
              <a:ea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800" b="1" dirty="0">
                <a:latin typeface="+mj-lt"/>
                <a:ea typeface="Times New Roman" panose="02020603050405020304" pitchFamily="18" charset="0"/>
                <a:cs typeface="Times New Roman" panose="02020603050405020304" pitchFamily="18" charset="0"/>
              </a:rPr>
              <a:t>Regarding the volatile measured, all sample were analyzed by Gas Chromatography.</a:t>
            </a:r>
          </a:p>
          <a:p>
            <a:pPr marL="342900" indent="-342900" algn="just">
              <a:buFont typeface="Arial" panose="020B0604020202020204" pitchFamily="34" charset="0"/>
              <a:buChar char="•"/>
            </a:pPr>
            <a:endParaRPr lang="en-US" sz="2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247463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27</a:t>
            </a:fld>
            <a:endParaRPr lang="en-US"/>
          </a:p>
        </p:txBody>
      </p:sp>
    </p:spTree>
    <p:extLst>
      <p:ext uri="{BB962C8B-B14F-4D97-AF65-F5344CB8AC3E}">
        <p14:creationId xmlns:p14="http://schemas.microsoft.com/office/powerpoint/2010/main" val="418916189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6762" y="400154"/>
            <a:ext cx="4990469" cy="660245"/>
          </a:xfrm>
          <a:prstGeom prst="rect">
            <a:avLst/>
          </a:prstGeom>
        </p:spPr>
        <p:txBody>
          <a:bodyPr wrap="none">
            <a:spAutoFit/>
          </a:bodyPr>
          <a:lstStyle/>
          <a:p>
            <a:pPr marL="457200" lvl="0" indent="-457200" defTabSz="914400">
              <a:lnSpc>
                <a:spcPct val="150000"/>
              </a:lnSpc>
              <a:buFont typeface="Wingdings" panose="05000000000000000000" pitchFamily="2" charset="2"/>
              <a:buChar char="v"/>
            </a:pPr>
            <a:r>
              <a:rPr lang="en-US" altLang="en-US" sz="28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Materials and methods </a:t>
            </a:r>
          </a:p>
        </p:txBody>
      </p:sp>
      <p:sp>
        <p:nvSpPr>
          <p:cNvPr id="4" name="Rectangle 3"/>
          <p:cNvSpPr/>
          <p:nvPr/>
        </p:nvSpPr>
        <p:spPr>
          <a:xfrm>
            <a:off x="856762" y="1225689"/>
            <a:ext cx="10455251" cy="6186309"/>
          </a:xfrm>
          <a:prstGeom prst="rect">
            <a:avLst/>
          </a:prstGeom>
        </p:spPr>
        <p:txBody>
          <a:bodyPr wrap="square">
            <a:spAutoFit/>
          </a:bodyPr>
          <a:lstStyle/>
          <a:p>
            <a:pPr marL="285750" indent="-285750">
              <a:buFont typeface="Wingdings" panose="05000000000000000000" pitchFamily="2" charset="2"/>
              <a:buChar char="v"/>
            </a:pPr>
            <a:r>
              <a:rPr lang="en-US" sz="2400" dirty="0"/>
              <a:t> Samples “ Six Samples”</a:t>
            </a:r>
          </a:p>
          <a:p>
            <a:pPr marL="285750" indent="-285750">
              <a:buFont typeface="Wingdings" panose="05000000000000000000" pitchFamily="2" charset="2"/>
              <a:buChar char="v"/>
            </a:pPr>
            <a:endParaRPr lang="en-US" dirty="0"/>
          </a:p>
          <a:p>
            <a:pPr marL="285750" lvl="0" indent="230188">
              <a:buFont typeface="Arial" panose="020B0604020202020204" pitchFamily="34" charset="0"/>
              <a:buChar char="•"/>
            </a:pPr>
            <a:r>
              <a:rPr lang="en-US" sz="2400" b="1" dirty="0"/>
              <a:t>Plain Transparent BOPP 20 Micron from EGYWRAP Company </a:t>
            </a:r>
          </a:p>
          <a:p>
            <a:pPr marL="285750" lvl="0" indent="230188">
              <a:buFont typeface="Arial" panose="020B0604020202020204" pitchFamily="34" charset="0"/>
              <a:buChar char="•"/>
            </a:pPr>
            <a:r>
              <a:rPr lang="en-US" sz="2400" b="1" dirty="0"/>
              <a:t>Printed BOPP film 20 Micron from </a:t>
            </a:r>
            <a:r>
              <a:rPr lang="en-US" sz="2400" b="1" dirty="0" err="1"/>
              <a:t>Rorographia</a:t>
            </a:r>
            <a:r>
              <a:rPr lang="en-US" sz="2400" b="1" dirty="0"/>
              <a:t> Company</a:t>
            </a:r>
          </a:p>
          <a:p>
            <a:pPr marL="285750" lvl="0" indent="230188">
              <a:buFont typeface="Arial" panose="020B0604020202020204" pitchFamily="34" charset="0"/>
              <a:buChar char="•"/>
            </a:pPr>
            <a:r>
              <a:rPr lang="en-US" sz="2400" b="1" dirty="0"/>
              <a:t>Laminated BOPP Printed film 20 with  20 micron metalized BOPP film</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sz="2400" dirty="0"/>
              <a:t>Devices</a:t>
            </a:r>
            <a:r>
              <a:rPr lang="en-US" dirty="0"/>
              <a:t>  </a:t>
            </a:r>
          </a:p>
          <a:p>
            <a:pPr marL="285750" indent="-285750">
              <a:buFont typeface="Wingdings" panose="05000000000000000000" pitchFamily="2" charset="2"/>
              <a:buChar char="v"/>
            </a:pPr>
            <a:endParaRPr lang="en-US" dirty="0"/>
          </a:p>
          <a:p>
            <a:pPr marL="515938" lvl="0" indent="-176213">
              <a:buFont typeface="Arial" panose="020B0604020202020204" pitchFamily="34" charset="0"/>
              <a:buChar char="•"/>
            </a:pPr>
            <a:r>
              <a:rPr lang="en-US" sz="2400" b="1" dirty="0"/>
              <a:t>Oxygen Transmission permeation analyzer</a:t>
            </a:r>
          </a:p>
          <a:p>
            <a:pPr marL="515938" indent="-176213">
              <a:buFont typeface="Arial" panose="020B0604020202020204" pitchFamily="34" charset="0"/>
              <a:buChar char="•"/>
            </a:pPr>
            <a:r>
              <a:rPr lang="en-US" sz="2400" b="1" dirty="0"/>
              <a:t>Water </a:t>
            </a:r>
            <a:r>
              <a:rPr lang="en-US" sz="2400" b="1" dirty="0" err="1"/>
              <a:t>Vapour</a:t>
            </a:r>
            <a:r>
              <a:rPr lang="en-US" sz="2400" b="1" dirty="0"/>
              <a:t> Transmission permeation analyzer</a:t>
            </a:r>
          </a:p>
          <a:p>
            <a:pPr marL="515938" lvl="0" indent="-176213">
              <a:buFont typeface="Arial" panose="020B0604020202020204" pitchFamily="34" charset="0"/>
              <a:buChar char="•"/>
            </a:pPr>
            <a:r>
              <a:rPr lang="en-US" sz="2400" b="1" dirty="0"/>
              <a:t>GC “ Gas Chemotrophic”  from Agilent Technologies</a:t>
            </a:r>
          </a:p>
          <a:p>
            <a:pPr marL="515938" lvl="0" indent="-176213">
              <a:buFont typeface="Arial" panose="020B0604020202020204" pitchFamily="34" charset="0"/>
              <a:buChar char="•"/>
            </a:pPr>
            <a:r>
              <a:rPr lang="en-US" sz="2400" b="1" dirty="0"/>
              <a:t>OXYBABY O</a:t>
            </a:r>
            <a:r>
              <a:rPr lang="en-US" sz="2400" b="1" baseline="-25000" dirty="0"/>
              <a:t>2 </a:t>
            </a:r>
            <a:r>
              <a:rPr lang="en-US" sz="2400" b="1" dirty="0"/>
              <a:t>from</a:t>
            </a:r>
            <a:r>
              <a:rPr lang="en-US" sz="2400" b="1" baseline="-25000" dirty="0"/>
              <a:t> </a:t>
            </a:r>
            <a:r>
              <a:rPr lang="en-US" sz="2400" b="1" dirty="0"/>
              <a:t>WITT-GASETECHNIK</a:t>
            </a:r>
          </a:p>
          <a:p>
            <a:pPr marL="339725"/>
            <a:endParaRPr lang="en-US" b="1" dirty="0"/>
          </a:p>
          <a:p>
            <a:pPr marL="515938" indent="-176213">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lvl="0" indent="-285750">
              <a:buFont typeface="Arial" panose="020B0604020202020204" pitchFamily="34" charset="0"/>
              <a:buChar char="•"/>
            </a:pPr>
            <a:endParaRPr lang="en-US" b="1" dirty="0"/>
          </a:p>
          <a:p>
            <a:endParaRPr lang="en-US" dirty="0"/>
          </a:p>
          <a:p>
            <a:endParaRPr lang="en-US" dirty="0"/>
          </a:p>
          <a:p>
            <a:endParaRPr lang="en-US"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t="25465"/>
          <a:stretch/>
        </p:blipFill>
        <p:spPr bwMode="auto">
          <a:xfrm>
            <a:off x="9640072" y="1060399"/>
            <a:ext cx="2191262" cy="13704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6" name="Picture 5"/>
          <p:cNvPicPr/>
          <p:nvPr/>
        </p:nvPicPr>
        <p:blipFill rotWithShape="1">
          <a:blip r:embed="rId3">
            <a:extLst>
              <a:ext uri="{28A0092B-C50C-407E-A947-70E740481C1C}">
                <a14:useLocalDpi xmlns:a14="http://schemas.microsoft.com/office/drawing/2010/main" val="0"/>
              </a:ext>
            </a:extLst>
          </a:blip>
          <a:srcRect t="24578" b="12847"/>
          <a:stretch/>
        </p:blipFill>
        <p:spPr bwMode="auto">
          <a:xfrm>
            <a:off x="8312799" y="4141158"/>
            <a:ext cx="3518535" cy="18434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3" name="Slide Number Placeholder 2"/>
          <p:cNvSpPr>
            <a:spLocks noGrp="1"/>
          </p:cNvSpPr>
          <p:nvPr>
            <p:ph type="sldNum" sz="quarter" idx="12"/>
          </p:nvPr>
        </p:nvSpPr>
        <p:spPr/>
        <p:txBody>
          <a:bodyPr/>
          <a:lstStyle/>
          <a:p>
            <a:fld id="{41F9AF79-9E5E-4AB9-AFB8-7CFDFC2957E8}" type="slidenum">
              <a:rPr lang="en-US" smtClean="0"/>
              <a:t>28</a:t>
            </a:fld>
            <a:endParaRPr lang="en-US"/>
          </a:p>
        </p:txBody>
      </p:sp>
    </p:spTree>
    <p:extLst>
      <p:ext uri="{BB962C8B-B14F-4D97-AF65-F5344CB8AC3E}">
        <p14:creationId xmlns:p14="http://schemas.microsoft.com/office/powerpoint/2010/main" val="364575461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860" y="1851040"/>
            <a:ext cx="5896477" cy="3046988"/>
          </a:xfrm>
          <a:prstGeom prst="rect">
            <a:avLst/>
          </a:prstGeom>
        </p:spPr>
        <p:txBody>
          <a:bodyPr wrap="square">
            <a:spAutoFit/>
          </a:bodyPr>
          <a:lstStyle/>
          <a:p>
            <a:pPr marL="342900" lvl="0" indent="-342900" algn="l">
              <a:buFont typeface="Wingdings" panose="05000000000000000000" pitchFamily="2" charset="2"/>
              <a:buChar char="v"/>
            </a:pPr>
            <a:r>
              <a:rPr lang="en-US" sz="2400" b="1" dirty="0">
                <a:solidFill>
                  <a:schemeClr val="accent6"/>
                </a:solidFill>
                <a:latin typeface="+mj-lt"/>
                <a:cs typeface="Times New Roman" panose="02020603050405020304" pitchFamily="18" charset="0"/>
              </a:rPr>
              <a:t>Test conditions</a:t>
            </a:r>
          </a:p>
          <a:p>
            <a:pPr lvl="0" algn="l"/>
            <a:r>
              <a:rPr lang="en-US" sz="2400" b="1" dirty="0">
                <a:solidFill>
                  <a:schemeClr val="accent6"/>
                </a:solidFill>
                <a:latin typeface="+mj-lt"/>
                <a:cs typeface="Times New Roman" panose="02020603050405020304" pitchFamily="18" charset="0"/>
              </a:rPr>
              <a:t> </a:t>
            </a:r>
          </a:p>
          <a:p>
            <a:pPr marL="342900" lvl="0" indent="-342900" algn="l">
              <a:buFont typeface="Arial" panose="020B0604020202020204" pitchFamily="34" charset="0"/>
              <a:buChar char="•"/>
            </a:pPr>
            <a:r>
              <a:rPr lang="en-US" sz="2400" b="1" dirty="0">
                <a:latin typeface="+mj-lt"/>
                <a:cs typeface="Times New Roman" panose="02020603050405020304" pitchFamily="18" charset="0"/>
              </a:rPr>
              <a:t>Temperature 23 degrees.</a:t>
            </a:r>
          </a:p>
          <a:p>
            <a:pPr marL="342900" lvl="0" indent="-342900" algn="l">
              <a:buFont typeface="Arial" panose="020B0604020202020204" pitchFamily="34" charset="0"/>
              <a:buChar char="•"/>
            </a:pPr>
            <a:endParaRPr lang="en-US" sz="2400" b="1" dirty="0">
              <a:latin typeface="+mj-lt"/>
              <a:cs typeface="Times New Roman" panose="02020603050405020304" pitchFamily="18" charset="0"/>
            </a:endParaRPr>
          </a:p>
          <a:p>
            <a:pPr marL="342900" lvl="0" indent="-342900" algn="l">
              <a:buFont typeface="Arial" panose="020B0604020202020204" pitchFamily="34" charset="0"/>
              <a:buChar char="•"/>
            </a:pPr>
            <a:r>
              <a:rPr lang="en-US" sz="2400" b="1" dirty="0">
                <a:latin typeface="+mj-lt"/>
                <a:cs typeface="Times New Roman" panose="02020603050405020304" pitchFamily="18" charset="0"/>
              </a:rPr>
              <a:t>Humidity zero % "and is to be inside the machine ."</a:t>
            </a:r>
          </a:p>
          <a:p>
            <a:pPr marL="342900" lvl="0" indent="-342900" algn="l">
              <a:buFont typeface="Arial" panose="020B0604020202020204" pitchFamily="34" charset="0"/>
              <a:buChar char="•"/>
            </a:pPr>
            <a:endParaRPr lang="en-US" sz="2400" b="1" dirty="0">
              <a:latin typeface="+mj-lt"/>
              <a:cs typeface="Times New Roman" panose="02020603050405020304" pitchFamily="18" charset="0"/>
            </a:endParaRPr>
          </a:p>
          <a:p>
            <a:pPr marL="342900" lvl="0" indent="-342900" algn="l">
              <a:buFont typeface="Arial" panose="020B0604020202020204" pitchFamily="34" charset="0"/>
              <a:buChar char="•"/>
            </a:pPr>
            <a:r>
              <a:rPr lang="en-US" sz="2400" b="1" dirty="0">
                <a:latin typeface="+mj-lt"/>
                <a:cs typeface="Times New Roman" panose="02020603050405020304" pitchFamily="18" charset="0"/>
              </a:rPr>
              <a:t>Standard used ASTM D 3985</a:t>
            </a:r>
          </a:p>
        </p:txBody>
      </p:sp>
      <p:pic>
        <p:nvPicPr>
          <p:cNvPr id="6"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9827" y="1819353"/>
            <a:ext cx="5411064" cy="4020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518106" y="496609"/>
            <a:ext cx="6587253" cy="769441"/>
          </a:xfrm>
          <a:prstGeom prst="rect">
            <a:avLst/>
          </a:prstGeom>
        </p:spPr>
        <p:txBody>
          <a:bodyPr wrap="none">
            <a:spAutoFit/>
          </a:bodyPr>
          <a:lstStyle/>
          <a:p>
            <a:pPr lvl="0" rtl="1"/>
            <a:r>
              <a:rPr lang="en-US" sz="4400" b="1" dirty="0"/>
              <a:t>Oxygen Transmission  Test</a:t>
            </a:r>
          </a:p>
        </p:txBody>
      </p:sp>
      <p:sp>
        <p:nvSpPr>
          <p:cNvPr id="2" name="Slide Number Placeholder 1"/>
          <p:cNvSpPr>
            <a:spLocks noGrp="1"/>
          </p:cNvSpPr>
          <p:nvPr>
            <p:ph type="sldNum" sz="quarter" idx="12"/>
          </p:nvPr>
        </p:nvSpPr>
        <p:spPr/>
        <p:txBody>
          <a:bodyPr/>
          <a:lstStyle/>
          <a:p>
            <a:fld id="{41F9AF79-9E5E-4AB9-AFB8-7CFDFC2957E8}" type="slidenum">
              <a:rPr lang="en-US" smtClean="0"/>
              <a:t>29</a:t>
            </a:fld>
            <a:endParaRPr lang="en-US"/>
          </a:p>
        </p:txBody>
      </p:sp>
    </p:spTree>
    <p:extLst>
      <p:ext uri="{BB962C8B-B14F-4D97-AF65-F5344CB8AC3E}">
        <p14:creationId xmlns:p14="http://schemas.microsoft.com/office/powerpoint/2010/main" val="224733722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3964" y="2339879"/>
            <a:ext cx="5430983" cy="3046988"/>
          </a:xfrm>
          <a:prstGeom prst="rect">
            <a:avLst/>
          </a:prstGeom>
        </p:spPr>
        <p:txBody>
          <a:bodyPr wrap="square">
            <a:spAutoFit/>
          </a:bodyPr>
          <a:lstStyle/>
          <a:p>
            <a:pPr marL="342900" lvl="0" indent="-342900" algn="l">
              <a:buFont typeface="Wingdings" panose="05000000000000000000" pitchFamily="2" charset="2"/>
              <a:buChar char="v"/>
            </a:pPr>
            <a:r>
              <a:rPr lang="en-US" sz="2400" b="1" dirty="0">
                <a:solidFill>
                  <a:schemeClr val="accent6"/>
                </a:solidFill>
                <a:latin typeface="Times New Roman" panose="02020603050405020304" pitchFamily="18" charset="0"/>
                <a:cs typeface="Times New Roman" panose="02020603050405020304" pitchFamily="18" charset="0"/>
              </a:rPr>
              <a:t>Test conditions</a:t>
            </a:r>
          </a:p>
          <a:p>
            <a:pPr marL="342900" lvl="0" indent="-342900" algn="l">
              <a:buFont typeface="Arial" panose="020B0604020202020204" pitchFamily="34" charset="0"/>
              <a:buChar char="•"/>
            </a:pPr>
            <a:endParaRPr lang="en-US" sz="2400" b="1" dirty="0">
              <a:solidFill>
                <a:schemeClr val="accent6"/>
              </a:solidFill>
              <a:latin typeface="Times New Roman" panose="02020603050405020304" pitchFamily="18" charset="0"/>
              <a:cs typeface="Times New Roman" panose="02020603050405020304" pitchFamily="18" charset="0"/>
            </a:endParaRPr>
          </a:p>
          <a:p>
            <a:pPr marL="342900" lvl="0" indent="-342900" algn="l">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Temperature 23 degrees Celsius.</a:t>
            </a:r>
          </a:p>
          <a:p>
            <a:pPr marL="342900" lvl="0" indent="-342900" algn="l">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lvl="0" indent="-342900" algn="l">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Humidity 80-90% "and it is to be inside the machine ."</a:t>
            </a:r>
          </a:p>
          <a:p>
            <a:pPr marL="342900" lvl="0" indent="-342900" algn="l">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lvl="0" indent="-342900" algn="l">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Standard used ASTM F-1249</a:t>
            </a:r>
          </a:p>
        </p:txBody>
      </p:sp>
      <p:pic>
        <p:nvPicPr>
          <p:cNvPr id="6" name="Picture 5"/>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1722" y="2339879"/>
            <a:ext cx="5646827" cy="3735750"/>
          </a:xfrm>
          <a:prstGeom prst="rect">
            <a:avLst/>
          </a:prstGeom>
          <a:noFill/>
        </p:spPr>
      </p:pic>
      <p:sp>
        <p:nvSpPr>
          <p:cNvPr id="7" name="Rectangle 6"/>
          <p:cNvSpPr/>
          <p:nvPr/>
        </p:nvSpPr>
        <p:spPr>
          <a:xfrm>
            <a:off x="2044405" y="553770"/>
            <a:ext cx="8034635" cy="769441"/>
          </a:xfrm>
          <a:prstGeom prst="rect">
            <a:avLst/>
          </a:prstGeom>
        </p:spPr>
        <p:txBody>
          <a:bodyPr wrap="none">
            <a:spAutoFit/>
          </a:bodyPr>
          <a:lstStyle/>
          <a:p>
            <a:pPr lvl="0" rtl="1"/>
            <a:r>
              <a:rPr lang="en-US" sz="4400" b="1" dirty="0"/>
              <a:t>Water Vapour Transmission  Test</a:t>
            </a:r>
          </a:p>
        </p:txBody>
      </p:sp>
      <p:sp>
        <p:nvSpPr>
          <p:cNvPr id="2" name="Slide Number Placeholder 1"/>
          <p:cNvSpPr>
            <a:spLocks noGrp="1"/>
          </p:cNvSpPr>
          <p:nvPr>
            <p:ph type="sldNum" sz="quarter" idx="12"/>
          </p:nvPr>
        </p:nvSpPr>
        <p:spPr/>
        <p:txBody>
          <a:bodyPr/>
          <a:lstStyle/>
          <a:p>
            <a:fld id="{41F9AF79-9E5E-4AB9-AFB8-7CFDFC2957E8}" type="slidenum">
              <a:rPr lang="en-US" smtClean="0"/>
              <a:t>30</a:t>
            </a:fld>
            <a:endParaRPr lang="en-US"/>
          </a:p>
        </p:txBody>
      </p:sp>
    </p:spTree>
    <p:extLst>
      <p:ext uri="{BB962C8B-B14F-4D97-AF65-F5344CB8AC3E}">
        <p14:creationId xmlns:p14="http://schemas.microsoft.com/office/powerpoint/2010/main" val="20721186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60968" y="688657"/>
            <a:ext cx="5435270" cy="707886"/>
          </a:xfrm>
          <a:prstGeom prst="rect">
            <a:avLst/>
          </a:prstGeom>
        </p:spPr>
        <p:txBody>
          <a:bodyPr wrap="none">
            <a:spAutoFit/>
          </a:bodyPr>
          <a:lstStyle/>
          <a:p>
            <a:pPr lvl="0" rtl="1"/>
            <a:r>
              <a:rPr lang="en-US" sz="4000" b="1" dirty="0"/>
              <a:t>GC “Gas Chemotrophic”</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493416"/>
            <a:ext cx="5941365" cy="3425037"/>
          </a:xfrm>
          <a:prstGeom prst="rect">
            <a:avLst/>
          </a:prstGeom>
          <a:noFill/>
          <a:ln>
            <a:noFill/>
          </a:ln>
        </p:spPr>
      </p:pic>
      <p:sp>
        <p:nvSpPr>
          <p:cNvPr id="6" name="Rectangle 5"/>
          <p:cNvSpPr/>
          <p:nvPr/>
        </p:nvSpPr>
        <p:spPr>
          <a:xfrm>
            <a:off x="360217" y="2493416"/>
            <a:ext cx="5430983" cy="2677656"/>
          </a:xfrm>
          <a:prstGeom prst="rect">
            <a:avLst/>
          </a:prstGeom>
        </p:spPr>
        <p:txBody>
          <a:bodyPr wrap="square">
            <a:spAutoFit/>
          </a:bodyPr>
          <a:lstStyle/>
          <a:p>
            <a:pPr marL="342900" lvl="0" indent="-342900" algn="l">
              <a:buFont typeface="Wingdings" panose="05000000000000000000" pitchFamily="2" charset="2"/>
              <a:buChar char="v"/>
            </a:pPr>
            <a:r>
              <a:rPr lang="en-US" sz="2400" b="1" dirty="0">
                <a:solidFill>
                  <a:schemeClr val="accent6"/>
                </a:solidFill>
                <a:latin typeface="+mj-lt"/>
                <a:cs typeface="Times New Roman" panose="02020603050405020304" pitchFamily="18" charset="0"/>
              </a:rPr>
              <a:t>Test conditions</a:t>
            </a:r>
          </a:p>
          <a:p>
            <a:pPr marL="342900" lvl="0" indent="-342900" algn="l">
              <a:buFont typeface="Arial" panose="020B0604020202020204" pitchFamily="34" charset="0"/>
              <a:buChar char="•"/>
            </a:pPr>
            <a:endParaRPr lang="en-US" sz="2400" b="1" dirty="0">
              <a:solidFill>
                <a:schemeClr val="accent6"/>
              </a:solidFill>
              <a:latin typeface="+mj-lt"/>
              <a:cs typeface="Times New Roman" panose="02020603050405020304" pitchFamily="18" charset="0"/>
            </a:endParaRPr>
          </a:p>
          <a:p>
            <a:pPr marL="342900" lvl="0" indent="-342900">
              <a:buFont typeface="Arial" panose="020B0604020202020204" pitchFamily="34" charset="0"/>
              <a:buChar char="•"/>
            </a:pPr>
            <a:r>
              <a:rPr lang="en-US" sz="2400" b="1" dirty="0">
                <a:latin typeface="+mj-lt"/>
                <a:cs typeface="Times New Roman" panose="02020603050405020304" pitchFamily="18" charset="0"/>
              </a:rPr>
              <a:t>Temperature 23 </a:t>
            </a:r>
            <a:r>
              <a:rPr lang="en-US" sz="2400" dirty="0"/>
              <a:t>+/- </a:t>
            </a:r>
            <a:r>
              <a:rPr lang="ar-EG" sz="2400" dirty="0"/>
              <a:t>2 </a:t>
            </a:r>
            <a:r>
              <a:rPr lang="en-US" sz="2400" baseline="30000" dirty="0"/>
              <a:t>O</a:t>
            </a:r>
            <a:r>
              <a:rPr lang="ar-EG" sz="2400" dirty="0"/>
              <a:t> </a:t>
            </a:r>
            <a:r>
              <a:rPr lang="en-US" sz="2400" b="1" dirty="0">
                <a:latin typeface="+mj-lt"/>
                <a:cs typeface="Times New Roman" panose="02020603050405020304" pitchFamily="18" charset="0"/>
              </a:rPr>
              <a:t>.</a:t>
            </a:r>
          </a:p>
          <a:p>
            <a:pPr marL="342900" lvl="0" indent="-342900" algn="l">
              <a:buFont typeface="Arial" panose="020B0604020202020204" pitchFamily="34" charset="0"/>
              <a:buChar char="•"/>
            </a:pPr>
            <a:endParaRPr lang="en-US" sz="2400" b="1" dirty="0">
              <a:latin typeface="+mj-lt"/>
              <a:cs typeface="Times New Roman" panose="02020603050405020304" pitchFamily="18" charset="0"/>
            </a:endParaRPr>
          </a:p>
          <a:p>
            <a:pPr marL="342900" lvl="0" indent="-342900">
              <a:buFont typeface="Arial" panose="020B0604020202020204" pitchFamily="34" charset="0"/>
              <a:buChar char="•"/>
            </a:pPr>
            <a:r>
              <a:rPr lang="en-US" sz="2400" b="1" dirty="0">
                <a:latin typeface="+mj-lt"/>
                <a:cs typeface="Times New Roman" panose="02020603050405020304" pitchFamily="18" charset="0"/>
              </a:rPr>
              <a:t>Humidity </a:t>
            </a:r>
            <a:r>
              <a:rPr lang="en-US" sz="2400" b="1" dirty="0">
                <a:latin typeface="Times New Roman" panose="02020603050405020304" pitchFamily="18" charset="0"/>
                <a:cs typeface="Times New Roman" panose="02020603050405020304" pitchFamily="18" charset="0"/>
              </a:rPr>
              <a:t>50-60%</a:t>
            </a:r>
            <a:r>
              <a:rPr lang="en-US" sz="2400" b="1" dirty="0">
                <a:latin typeface="+mj-lt"/>
                <a:cs typeface="Times New Roman" panose="02020603050405020304" pitchFamily="18" charset="0"/>
              </a:rPr>
              <a:t>% “ .</a:t>
            </a:r>
          </a:p>
          <a:p>
            <a:pPr marL="342900" lvl="0" indent="-342900" algn="l">
              <a:buFont typeface="Arial" panose="020B0604020202020204" pitchFamily="34" charset="0"/>
              <a:buChar char="•"/>
            </a:pPr>
            <a:endParaRPr lang="en-US" sz="2400" b="1" dirty="0">
              <a:latin typeface="+mj-lt"/>
              <a:cs typeface="Times New Roman" panose="02020603050405020304" pitchFamily="18" charset="0"/>
            </a:endParaRPr>
          </a:p>
          <a:p>
            <a:pPr marL="342900" lvl="0" indent="-342900">
              <a:buFont typeface="Arial" panose="020B0604020202020204" pitchFamily="34" charset="0"/>
              <a:buChar char="•"/>
            </a:pPr>
            <a:r>
              <a:rPr lang="en-US" sz="2400" b="1" dirty="0">
                <a:latin typeface="+mj-lt"/>
                <a:cs typeface="Times New Roman" panose="02020603050405020304" pitchFamily="18" charset="0"/>
              </a:rPr>
              <a:t>Standard used ASTM </a:t>
            </a:r>
            <a:r>
              <a:rPr lang="en-US" sz="2400" b="1" dirty="0">
                <a:latin typeface="+mj-lt"/>
              </a:rPr>
              <a:t>F1884-04</a:t>
            </a:r>
            <a:endParaRPr lang="en-US" sz="2400" b="1" dirty="0">
              <a:latin typeface="+mj-lt"/>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31</a:t>
            </a:fld>
            <a:endParaRPr lang="en-US"/>
          </a:p>
        </p:txBody>
      </p:sp>
    </p:spTree>
    <p:extLst>
      <p:ext uri="{BB962C8B-B14F-4D97-AF65-F5344CB8AC3E}">
        <p14:creationId xmlns:p14="http://schemas.microsoft.com/office/powerpoint/2010/main" val="158208121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9077" y="688657"/>
            <a:ext cx="6597447" cy="707886"/>
          </a:xfrm>
          <a:prstGeom prst="rect">
            <a:avLst/>
          </a:prstGeom>
        </p:spPr>
        <p:txBody>
          <a:bodyPr wrap="none">
            <a:spAutoFit/>
          </a:bodyPr>
          <a:lstStyle/>
          <a:p>
            <a:pPr lvl="0" rtl="1"/>
            <a:r>
              <a:rPr lang="en-US" sz="4000" b="1" dirty="0"/>
              <a:t>Oxygen Concentration tester</a:t>
            </a:r>
          </a:p>
        </p:txBody>
      </p:sp>
      <p:sp>
        <p:nvSpPr>
          <p:cNvPr id="6" name="Rectangle 5"/>
          <p:cNvSpPr/>
          <p:nvPr/>
        </p:nvSpPr>
        <p:spPr>
          <a:xfrm>
            <a:off x="938124" y="2128443"/>
            <a:ext cx="5039676" cy="2000548"/>
          </a:xfrm>
          <a:prstGeom prst="rect">
            <a:avLst/>
          </a:prstGeom>
        </p:spPr>
        <p:txBody>
          <a:bodyPr wrap="square">
            <a:spAutoFit/>
          </a:bodyPr>
          <a:lstStyle/>
          <a:p>
            <a:pPr marL="342900" lvl="0" indent="-342900" algn="l">
              <a:buFont typeface="Wingdings" panose="05000000000000000000" pitchFamily="2" charset="2"/>
              <a:buChar char="v"/>
            </a:pPr>
            <a:r>
              <a:rPr lang="en-US" sz="2400" b="1" dirty="0">
                <a:solidFill>
                  <a:schemeClr val="accent6"/>
                </a:solidFill>
                <a:latin typeface="+mj-lt"/>
                <a:cs typeface="Times New Roman" panose="02020603050405020304" pitchFamily="18" charset="0"/>
              </a:rPr>
              <a:t>Test conditions</a:t>
            </a:r>
          </a:p>
          <a:p>
            <a:pPr marL="342900" lvl="0" indent="-342900" algn="l">
              <a:buFont typeface="Arial" panose="020B0604020202020204" pitchFamily="34" charset="0"/>
              <a:buChar char="•"/>
            </a:pPr>
            <a:endParaRPr lang="en-US" sz="2400" b="1" dirty="0">
              <a:solidFill>
                <a:schemeClr val="accent6"/>
              </a:solidFill>
              <a:latin typeface="+mj-lt"/>
              <a:cs typeface="Times New Roman" panose="02020603050405020304" pitchFamily="18" charset="0"/>
            </a:endParaRPr>
          </a:p>
          <a:p>
            <a:pPr marL="342900" lvl="0" indent="-342900">
              <a:buFont typeface="Arial" panose="020B0604020202020204" pitchFamily="34" charset="0"/>
              <a:buChar char="•"/>
            </a:pPr>
            <a:r>
              <a:rPr lang="en-US" sz="2400" b="1" dirty="0">
                <a:latin typeface="+mj-lt"/>
                <a:cs typeface="Times New Roman" panose="02020603050405020304" pitchFamily="18" charset="0"/>
              </a:rPr>
              <a:t>Temperature 23 </a:t>
            </a:r>
            <a:r>
              <a:rPr lang="en-US" dirty="0">
                <a:latin typeface="+mj-lt"/>
              </a:rPr>
              <a:t>+/- </a:t>
            </a:r>
            <a:r>
              <a:rPr lang="ar-EG" dirty="0">
                <a:latin typeface="+mj-lt"/>
              </a:rPr>
              <a:t>2 </a:t>
            </a:r>
            <a:r>
              <a:rPr lang="en-US" baseline="30000" dirty="0">
                <a:latin typeface="+mj-lt"/>
              </a:rPr>
              <a:t>O</a:t>
            </a:r>
            <a:r>
              <a:rPr lang="ar-EG" dirty="0">
                <a:latin typeface="+mj-lt"/>
              </a:rPr>
              <a:t> </a:t>
            </a:r>
            <a:r>
              <a:rPr lang="en-US" sz="2400" b="1" dirty="0">
                <a:latin typeface="+mj-lt"/>
                <a:cs typeface="Times New Roman" panose="02020603050405020304" pitchFamily="18" charset="0"/>
              </a:rPr>
              <a:t>.</a:t>
            </a:r>
          </a:p>
          <a:p>
            <a:pPr marL="342900" lvl="0" indent="-342900" algn="l">
              <a:buFont typeface="Arial" panose="020B0604020202020204" pitchFamily="34" charset="0"/>
              <a:buChar char="•"/>
            </a:pPr>
            <a:endParaRPr lang="en-US" sz="1400" b="1" dirty="0">
              <a:latin typeface="+mj-lt"/>
              <a:cs typeface="Times New Roman" panose="02020603050405020304" pitchFamily="18" charset="0"/>
            </a:endParaRPr>
          </a:p>
          <a:p>
            <a:pPr marL="342900" lvl="0" indent="-342900" algn="l">
              <a:buFont typeface="Arial" panose="020B0604020202020204" pitchFamily="34" charset="0"/>
              <a:buChar char="•"/>
            </a:pPr>
            <a:r>
              <a:rPr lang="en-US" sz="2400" b="1" dirty="0">
                <a:latin typeface="+mj-lt"/>
                <a:cs typeface="Times New Roman" panose="02020603050405020304" pitchFamily="18" charset="0"/>
              </a:rPr>
              <a:t>Humidity 50-60%.</a:t>
            </a:r>
          </a:p>
          <a:p>
            <a:pPr marL="342900" lvl="0" indent="-342900" algn="l">
              <a:buFont typeface="Arial" panose="020B0604020202020204" pitchFamily="34" charset="0"/>
              <a:buChar char="•"/>
            </a:pPr>
            <a:endParaRPr lang="en-US" sz="1400" b="1" dirty="0">
              <a:latin typeface="+mj-lt"/>
              <a:cs typeface="Times New Roman" panose="02020603050405020304" pitchFamily="18" charset="0"/>
            </a:endParaRPr>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9157940" y="1657551"/>
            <a:ext cx="2272059" cy="4942881"/>
          </a:xfrm>
          <a:prstGeom prst="rect">
            <a:avLst/>
          </a:prstGeom>
          <a:noFill/>
        </p:spPr>
      </p:pic>
      <p:sp>
        <p:nvSpPr>
          <p:cNvPr id="2" name="Slide Number Placeholder 1"/>
          <p:cNvSpPr>
            <a:spLocks noGrp="1"/>
          </p:cNvSpPr>
          <p:nvPr>
            <p:ph type="sldNum" sz="quarter" idx="12"/>
          </p:nvPr>
        </p:nvSpPr>
        <p:spPr/>
        <p:txBody>
          <a:bodyPr/>
          <a:lstStyle/>
          <a:p>
            <a:fld id="{41F9AF79-9E5E-4AB9-AFB8-7CFDFC2957E8}" type="slidenum">
              <a:rPr lang="en-US" smtClean="0"/>
              <a:t>32</a:t>
            </a:fld>
            <a:endParaRPr lang="en-US"/>
          </a:p>
        </p:txBody>
      </p:sp>
    </p:spTree>
    <p:extLst>
      <p:ext uri="{BB962C8B-B14F-4D97-AF65-F5344CB8AC3E}">
        <p14:creationId xmlns:p14="http://schemas.microsoft.com/office/powerpoint/2010/main" val="156564351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837" y="658838"/>
            <a:ext cx="10687050" cy="1936492"/>
          </a:xfrm>
          <a:prstGeom prst="rect">
            <a:avLst/>
          </a:prstGeom>
        </p:spPr>
        <p:txBody>
          <a:bodyPr wrap="square">
            <a:spAutoFit/>
          </a:bodyPr>
          <a:lstStyle/>
          <a:p>
            <a:pPr indent="-342900">
              <a:lnSpc>
                <a:spcPct val="107000"/>
              </a:lnSpc>
              <a:spcAft>
                <a:spcPts val="0"/>
              </a:spcAft>
              <a:buFont typeface="Wingdings" panose="05000000000000000000" pitchFamily="2" charset="2"/>
              <a:buChar char="v"/>
              <a:tabLst>
                <a:tab pos="228600" algn="l"/>
              </a:tabLst>
            </a:pPr>
            <a:r>
              <a:rPr lang="en-US" sz="4000" b="1" dirty="0">
                <a:solidFill>
                  <a:srgbClr val="FFC000"/>
                </a:solidFill>
              </a:rPr>
              <a:t>Printing machine</a:t>
            </a:r>
          </a:p>
          <a:p>
            <a:pPr marL="342900" lvl="0" indent="-342900" algn="justLow">
              <a:lnSpc>
                <a:spcPct val="107000"/>
              </a:lnSpc>
              <a:spcAft>
                <a:spcPts val="0"/>
              </a:spcAft>
              <a:buFont typeface="Wingdings" panose="05000000000000000000" pitchFamily="2" charset="2"/>
              <a:buChar char="v"/>
              <a:tabLst>
                <a:tab pos="228600" algn="l"/>
              </a:tabLst>
            </a:pPr>
            <a:endParaRPr lang="en-US" sz="2400" b="1" dirty="0">
              <a:solidFill>
                <a:schemeClr val="accent6"/>
              </a:solidFill>
              <a:latin typeface="+mj-lt"/>
              <a:ea typeface="GE SS Two Bold" panose="020A0503020102020204" pitchFamily="18" charset="-78"/>
              <a:cs typeface="GE SS Two Bold" panose="020A0503020102020204" pitchFamily="18" charset="-78"/>
            </a:endParaRPr>
          </a:p>
          <a:p>
            <a:pPr lvl="0" algn="justLow">
              <a:lnSpc>
                <a:spcPct val="107000"/>
              </a:lnSpc>
              <a:spcAft>
                <a:spcPts val="0"/>
              </a:spcAft>
              <a:tabLst>
                <a:tab pos="228600" algn="l"/>
              </a:tabLst>
            </a:pPr>
            <a:r>
              <a:rPr lang="en-US" sz="2400" b="1" dirty="0">
                <a:latin typeface="+mj-lt"/>
                <a:ea typeface="GE SS Two Bold" panose="020A0503020102020204" pitchFamily="18" charset="-78"/>
                <a:cs typeface="GE SS Two Bold" panose="020A0503020102020204" pitchFamily="18" charset="-78"/>
              </a:rPr>
              <a:t>Plastic films is printed on </a:t>
            </a:r>
            <a:r>
              <a:rPr lang="en-US" sz="2400" b="1" dirty="0" err="1">
                <a:ea typeface="GE SS Two Bold" panose="020A0503020102020204" pitchFamily="18" charset="-78"/>
                <a:cs typeface="GE SS Two Bold" panose="020A0503020102020204" pitchFamily="18" charset="-78"/>
              </a:rPr>
              <a:t>Rotomec</a:t>
            </a:r>
            <a:r>
              <a:rPr lang="en-US" sz="2400" b="1" dirty="0">
                <a:ea typeface="GE SS Two Bold" panose="020A0503020102020204" pitchFamily="18" charset="-78"/>
                <a:cs typeface="GE SS Two Bold" panose="020A0503020102020204" pitchFamily="18" charset="-78"/>
              </a:rPr>
              <a:t> </a:t>
            </a:r>
            <a:r>
              <a:rPr lang="en-US" sz="2400" b="1" dirty="0" err="1">
                <a:latin typeface="+mj-lt"/>
                <a:ea typeface="GE SS Two Bold" panose="020A0503020102020204" pitchFamily="18" charset="-78"/>
                <a:cs typeface="GE SS Two Bold" panose="020A0503020102020204" pitchFamily="18" charset="-78"/>
              </a:rPr>
              <a:t>Rotogeravuor</a:t>
            </a:r>
            <a:r>
              <a:rPr lang="en-US" sz="2400" b="1" dirty="0">
                <a:latin typeface="+mj-lt"/>
                <a:ea typeface="GE SS Two Bold" panose="020A0503020102020204" pitchFamily="18" charset="-78"/>
                <a:cs typeface="GE SS Two Bold" panose="020A0503020102020204" pitchFamily="18" charset="-78"/>
              </a:rPr>
              <a:t> model </a:t>
            </a:r>
            <a:r>
              <a:rPr lang="en-US" sz="2400" b="1" dirty="0">
                <a:ea typeface="GE SS Two Bold" panose="020A0503020102020204" pitchFamily="18" charset="-78"/>
                <a:cs typeface="GE SS Two Bold" panose="020A0503020102020204" pitchFamily="18" charset="-78"/>
              </a:rPr>
              <a:t>machine 4003 </a:t>
            </a:r>
            <a:r>
              <a:rPr lang="en-US" sz="2400" b="1" dirty="0">
                <a:latin typeface="+mj-lt"/>
                <a:ea typeface="GE SS Two Bold" panose="020A0503020102020204" pitchFamily="18" charset="-78"/>
                <a:cs typeface="GE SS Two Bold" panose="020A0503020102020204" pitchFamily="18" charset="-78"/>
              </a:rPr>
              <a:t>composed of 10 units of printing , production of </a:t>
            </a:r>
            <a:r>
              <a:rPr lang="en-US" sz="2400" b="1" dirty="0" err="1">
                <a:latin typeface="+mj-lt"/>
                <a:ea typeface="GE SS Two Bold" panose="020A0503020102020204" pitchFamily="18" charset="-78"/>
                <a:cs typeface="GE SS Two Bold" panose="020A0503020102020204" pitchFamily="18" charset="-78"/>
              </a:rPr>
              <a:t>Bobst</a:t>
            </a:r>
            <a:r>
              <a:rPr lang="en-US" sz="2400" b="1" dirty="0">
                <a:latin typeface="+mj-lt"/>
                <a:ea typeface="GE SS Two Bold" panose="020A0503020102020204" pitchFamily="18" charset="-78"/>
                <a:cs typeface="GE SS Two Bold" panose="020A0503020102020204" pitchFamily="18" charset="-78"/>
              </a:rPr>
              <a:t> company.</a:t>
            </a:r>
            <a:endParaRPr lang="en-US" sz="2400" dirty="0">
              <a:latin typeface="+mj-lt"/>
              <a:ea typeface="Times New Roman" panose="02020603050405020304" pitchFamily="18" charset="0"/>
              <a:cs typeface="Times New Roman" panose="02020603050405020304" pitchFamily="18" charset="0"/>
            </a:endParaRPr>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764" y="3335493"/>
            <a:ext cx="6457950" cy="25241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5013063" y="6024731"/>
            <a:ext cx="6779292" cy="707886"/>
          </a:xfrm>
          <a:prstGeom prst="rect">
            <a:avLst/>
          </a:prstGeom>
        </p:spPr>
        <p:txBody>
          <a:bodyPr wrap="square">
            <a:spAutoFit/>
          </a:bodyPr>
          <a:lstStyle/>
          <a:p>
            <a:pPr algn="ctr" rtl="1"/>
            <a:r>
              <a:rPr lang="en-US" sz="2000" dirty="0">
                <a:latin typeface="Times New Roman" panose="02020603050405020304" pitchFamily="18" charset="0"/>
                <a:ea typeface="Times New Roman" panose="02020603050405020304" pitchFamily="18" charset="0"/>
                <a:cs typeface="Times New Roman" panose="02020603050405020304" pitchFamily="18" charset="0"/>
              </a:rPr>
              <a:t>Technical specifications of the machine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Rotomec</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4003,</a:t>
            </a:r>
          </a:p>
          <a:p>
            <a:pPr algn="ctr" rtl="1"/>
            <a:r>
              <a:rPr lang="en-US" sz="2000" dirty="0">
                <a:latin typeface="Times New Roman" panose="02020603050405020304" pitchFamily="18" charset="0"/>
                <a:ea typeface="Times New Roman" panose="02020603050405020304" pitchFamily="18" charset="0"/>
                <a:cs typeface="Times New Roman" panose="02020603050405020304" pitchFamily="18" charset="0"/>
              </a:rPr>
              <a:t> which has been printing them</a:t>
            </a:r>
          </a:p>
        </p:txBody>
      </p:sp>
      <p:pic>
        <p:nvPicPr>
          <p:cNvPr id="1029" name="Picture 5" descr="csm_Rotomec_4003_c5aa559d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837" y="3335492"/>
            <a:ext cx="446722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41F9AF79-9E5E-4AB9-AFB8-7CFDFC2957E8}" type="slidenum">
              <a:rPr lang="en-US" smtClean="0"/>
              <a:t>33</a:t>
            </a:fld>
            <a:endParaRPr lang="en-US"/>
          </a:p>
        </p:txBody>
      </p:sp>
    </p:spTree>
    <p:extLst>
      <p:ext uri="{BB962C8B-B14F-4D97-AF65-F5344CB8AC3E}">
        <p14:creationId xmlns:p14="http://schemas.microsoft.com/office/powerpoint/2010/main" val="131874959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fade">
                                      <p:cBhvr>
                                        <p:cTn id="13" dur="1000"/>
                                        <p:tgtEl>
                                          <p:spTgt spid="1029"/>
                                        </p:tgtEl>
                                      </p:cBhvr>
                                    </p:animEffect>
                                    <p:anim calcmode="lin" valueType="num">
                                      <p:cBhvr>
                                        <p:cTn id="14" dur="1000" fill="hold"/>
                                        <p:tgtEl>
                                          <p:spTgt spid="1029"/>
                                        </p:tgtEl>
                                        <p:attrNameLst>
                                          <p:attrName>ppt_x</p:attrName>
                                        </p:attrNameLst>
                                      </p:cBhvr>
                                      <p:tavLst>
                                        <p:tav tm="0">
                                          <p:val>
                                            <p:strVal val="#ppt_x"/>
                                          </p:val>
                                        </p:tav>
                                        <p:tav tm="100000">
                                          <p:val>
                                            <p:strVal val="#ppt_x"/>
                                          </p:val>
                                        </p:tav>
                                      </p:tavLst>
                                    </p:anim>
                                    <p:anim calcmode="lin" valueType="num">
                                      <p:cBhvr>
                                        <p:cTn id="15" dur="1000" fill="hold"/>
                                        <p:tgtEl>
                                          <p:spTgt spid="102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025"/>
                                        </p:tgtEl>
                                        <p:attrNameLst>
                                          <p:attrName>style.visibility</p:attrName>
                                        </p:attrNameLst>
                                      </p:cBhvr>
                                      <p:to>
                                        <p:strVal val="visible"/>
                                      </p:to>
                                    </p:set>
                                    <p:animEffect transition="in" filter="fade">
                                      <p:cBhvr>
                                        <p:cTn id="19" dur="1000"/>
                                        <p:tgtEl>
                                          <p:spTgt spid="1025"/>
                                        </p:tgtEl>
                                      </p:cBhvr>
                                    </p:animEffect>
                                    <p:anim calcmode="lin" valueType="num">
                                      <p:cBhvr>
                                        <p:cTn id="20" dur="1000" fill="hold"/>
                                        <p:tgtEl>
                                          <p:spTgt spid="1025"/>
                                        </p:tgtEl>
                                        <p:attrNameLst>
                                          <p:attrName>ppt_x</p:attrName>
                                        </p:attrNameLst>
                                      </p:cBhvr>
                                      <p:tavLst>
                                        <p:tav tm="0">
                                          <p:val>
                                            <p:strVal val="#ppt_x"/>
                                          </p:val>
                                        </p:tav>
                                        <p:tav tm="100000">
                                          <p:val>
                                            <p:strVal val="#ppt_x"/>
                                          </p:val>
                                        </p:tav>
                                      </p:tavLst>
                                    </p:anim>
                                    <p:anim calcmode="lin" valueType="num">
                                      <p:cBhvr>
                                        <p:cTn id="21" dur="1000" fill="hold"/>
                                        <p:tgtEl>
                                          <p:spTgt spid="102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34</a:t>
            </a:fld>
            <a:endParaRPr lang="en-US"/>
          </a:p>
        </p:txBody>
      </p:sp>
    </p:spTree>
    <p:extLst>
      <p:ext uri="{BB962C8B-B14F-4D97-AF65-F5344CB8AC3E}">
        <p14:creationId xmlns:p14="http://schemas.microsoft.com/office/powerpoint/2010/main" val="274082056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004" y="6077247"/>
            <a:ext cx="12333330" cy="461665"/>
          </a:xfrm>
          <a:prstGeom prst="rect">
            <a:avLst/>
          </a:prstGeom>
        </p:spPr>
        <p:txBody>
          <a:bodyPr wrap="square">
            <a:spAutoFit/>
          </a:bodyPr>
          <a:lstStyle/>
          <a:p>
            <a:pPr lvl="0" algn="ctr" rtl="1" eaLnBrk="0" fontAlgn="base" hangingPunct="0">
              <a:spcBef>
                <a:spcPct val="0"/>
              </a:spcBef>
              <a:spcAft>
                <a:spcPct val="0"/>
              </a:spcAft>
              <a:tabLst>
                <a:tab pos="228600" algn="l"/>
              </a:tabLst>
            </a:pPr>
            <a:r>
              <a:rPr lang="en-US" altLang="en-US" sz="2400" b="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Permeability OTR of polypropylene film  after and pre-printed and lamination</a:t>
            </a:r>
          </a:p>
        </p:txBody>
      </p:sp>
      <p:pic>
        <p:nvPicPr>
          <p:cNvPr id="3"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380" y="1155408"/>
            <a:ext cx="7615907" cy="482579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92292" y="163294"/>
            <a:ext cx="11029950" cy="790666"/>
          </a:xfrm>
          <a:prstGeom prst="rect">
            <a:avLst/>
          </a:prstGeom>
        </p:spPr>
        <p:txBody>
          <a:bodyPr wrap="squar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Results “First Part” </a:t>
            </a:r>
            <a:endParaRPr lang="en-US"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algn="justLow" rtl="1">
              <a:lnSpc>
                <a:spcPct val="107000"/>
              </a:lnSpc>
              <a:tabLst>
                <a:tab pos="228600" algn="l"/>
              </a:tabLst>
            </a:pPr>
            <a:r>
              <a:rPr lang="ar-EG" sz="1100" b="1" dirty="0">
                <a:latin typeface="Calibri" panose="020F0502020204030204" pitchFamily="34" charset="0"/>
                <a:ea typeface="Times New Roman" panose="02020603050405020304" pitchFamily="18" charset="0"/>
                <a:cs typeface="+mj-cs"/>
              </a:rPr>
              <a:t> </a:t>
            </a:r>
            <a:endParaRPr lang="en-US" sz="1400" dirty="0">
              <a:latin typeface="Calibri" panose="020F0502020204030204" pitchFamily="34" charset="0"/>
              <a:ea typeface="Times New Roman" panose="02020603050405020304" pitchFamily="18" charset="0"/>
              <a:cs typeface="+mj-cs"/>
            </a:endParaRPr>
          </a:p>
        </p:txBody>
      </p:sp>
      <p:sp>
        <p:nvSpPr>
          <p:cNvPr id="5" name="Slide Number Placeholder 4"/>
          <p:cNvSpPr>
            <a:spLocks noGrp="1"/>
          </p:cNvSpPr>
          <p:nvPr>
            <p:ph type="sldNum" sz="quarter" idx="12"/>
          </p:nvPr>
        </p:nvSpPr>
        <p:spPr/>
        <p:txBody>
          <a:bodyPr/>
          <a:lstStyle/>
          <a:p>
            <a:fld id="{41F9AF79-9E5E-4AB9-AFB8-7CFDFC2957E8}" type="slidenum">
              <a:rPr lang="en-US" smtClean="0"/>
              <a:t>35</a:t>
            </a:fld>
            <a:endParaRPr lang="en-US"/>
          </a:p>
        </p:txBody>
      </p:sp>
    </p:spTree>
    <p:extLst>
      <p:ext uri="{BB962C8B-B14F-4D97-AF65-F5344CB8AC3E}">
        <p14:creationId xmlns:p14="http://schemas.microsoft.com/office/powerpoint/2010/main" val="413874943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3991" y="1273890"/>
            <a:ext cx="7932121" cy="46148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98824" y="5977852"/>
            <a:ext cx="10723418" cy="461665"/>
          </a:xfrm>
          <a:prstGeom prst="rect">
            <a:avLst/>
          </a:prstGeom>
        </p:spPr>
        <p:txBody>
          <a:bodyPr wrap="square">
            <a:spAutoFit/>
          </a:bodyPr>
          <a:lstStyle/>
          <a:p>
            <a:pPr lvl="0" eaLnBrk="0" fontAlgn="base" hangingPunct="0">
              <a:spcBef>
                <a:spcPct val="0"/>
              </a:spcBef>
              <a:spcAft>
                <a:spcPct val="0"/>
              </a:spcAft>
            </a:pPr>
            <a:r>
              <a:rPr lang="en-US" altLang="en-US" sz="2400" b="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Permeability WVTR of polypropylene film after and pre-printed and lamination</a:t>
            </a:r>
          </a:p>
        </p:txBody>
      </p:sp>
      <p:sp>
        <p:nvSpPr>
          <p:cNvPr id="5" name="Rectangle 4"/>
          <p:cNvSpPr/>
          <p:nvPr/>
        </p:nvSpPr>
        <p:spPr>
          <a:xfrm>
            <a:off x="492292" y="163294"/>
            <a:ext cx="11029950" cy="790666"/>
          </a:xfrm>
          <a:prstGeom prst="rect">
            <a:avLst/>
          </a:prstGeom>
        </p:spPr>
        <p:txBody>
          <a:bodyPr wrap="squar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Results “First Part Cont.” </a:t>
            </a:r>
            <a:endParaRPr lang="en-US"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algn="justLow" rtl="1">
              <a:lnSpc>
                <a:spcPct val="107000"/>
              </a:lnSpc>
              <a:tabLst>
                <a:tab pos="228600" algn="l"/>
              </a:tabLst>
            </a:pPr>
            <a:r>
              <a:rPr lang="ar-EG" sz="1100" b="1" dirty="0">
                <a:latin typeface="Calibri" panose="020F0502020204030204" pitchFamily="34" charset="0"/>
                <a:ea typeface="Times New Roman" panose="02020603050405020304" pitchFamily="18" charset="0"/>
                <a:cs typeface="+mj-cs"/>
              </a:rPr>
              <a:t> </a:t>
            </a:r>
            <a:endParaRPr lang="en-US" sz="1400" dirty="0">
              <a:latin typeface="Calibri" panose="020F0502020204030204" pitchFamily="34" charset="0"/>
              <a:ea typeface="Times New Roman" panose="02020603050405020304" pitchFamily="18" charset="0"/>
              <a:cs typeface="+mj-cs"/>
            </a:endParaRPr>
          </a:p>
        </p:txBody>
      </p:sp>
      <p:sp>
        <p:nvSpPr>
          <p:cNvPr id="3" name="Slide Number Placeholder 2"/>
          <p:cNvSpPr>
            <a:spLocks noGrp="1"/>
          </p:cNvSpPr>
          <p:nvPr>
            <p:ph type="sldNum" sz="quarter" idx="12"/>
          </p:nvPr>
        </p:nvSpPr>
        <p:spPr/>
        <p:txBody>
          <a:bodyPr/>
          <a:lstStyle/>
          <a:p>
            <a:fld id="{41F9AF79-9E5E-4AB9-AFB8-7CFDFC2957E8}" type="slidenum">
              <a:rPr lang="en-US" smtClean="0"/>
              <a:t>36</a:t>
            </a:fld>
            <a:endParaRPr lang="en-US"/>
          </a:p>
        </p:txBody>
      </p:sp>
    </p:spTree>
    <p:extLst>
      <p:ext uri="{BB962C8B-B14F-4D97-AF65-F5344CB8AC3E}">
        <p14:creationId xmlns:p14="http://schemas.microsoft.com/office/powerpoint/2010/main" val="240786506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31225979"/>
              </p:ext>
            </p:extLst>
          </p:nvPr>
        </p:nvGraphicFramePr>
        <p:xfrm>
          <a:off x="738008" y="857424"/>
          <a:ext cx="10378532" cy="5509219"/>
        </p:xfrm>
        <a:graphic>
          <a:graphicData uri="http://schemas.openxmlformats.org/drawingml/2006/table">
            <a:tbl>
              <a:tblPr firstRow="1" firstCol="1" bandRow="1">
                <a:tableStyleId>{B301B821-A1FF-4177-AEE7-76D212191A09}</a:tableStyleId>
              </a:tblPr>
              <a:tblGrid>
                <a:gridCol w="1630911">
                  <a:extLst>
                    <a:ext uri="{9D8B030D-6E8A-4147-A177-3AD203B41FA5}">
                      <a16:colId xmlns:a16="http://schemas.microsoft.com/office/drawing/2014/main" val="20000"/>
                    </a:ext>
                  </a:extLst>
                </a:gridCol>
                <a:gridCol w="997417">
                  <a:extLst>
                    <a:ext uri="{9D8B030D-6E8A-4147-A177-3AD203B41FA5}">
                      <a16:colId xmlns:a16="http://schemas.microsoft.com/office/drawing/2014/main" val="20001"/>
                    </a:ext>
                  </a:extLst>
                </a:gridCol>
                <a:gridCol w="2520500">
                  <a:extLst>
                    <a:ext uri="{9D8B030D-6E8A-4147-A177-3AD203B41FA5}">
                      <a16:colId xmlns:a16="http://schemas.microsoft.com/office/drawing/2014/main" val="20002"/>
                    </a:ext>
                  </a:extLst>
                </a:gridCol>
                <a:gridCol w="1361340">
                  <a:extLst>
                    <a:ext uri="{9D8B030D-6E8A-4147-A177-3AD203B41FA5}">
                      <a16:colId xmlns:a16="http://schemas.microsoft.com/office/drawing/2014/main" val="20003"/>
                    </a:ext>
                  </a:extLst>
                </a:gridCol>
                <a:gridCol w="1927441">
                  <a:extLst>
                    <a:ext uri="{9D8B030D-6E8A-4147-A177-3AD203B41FA5}">
                      <a16:colId xmlns:a16="http://schemas.microsoft.com/office/drawing/2014/main" val="20004"/>
                    </a:ext>
                  </a:extLst>
                </a:gridCol>
                <a:gridCol w="1940923">
                  <a:extLst>
                    <a:ext uri="{9D8B030D-6E8A-4147-A177-3AD203B41FA5}">
                      <a16:colId xmlns:a16="http://schemas.microsoft.com/office/drawing/2014/main" val="20005"/>
                    </a:ext>
                  </a:extLst>
                </a:gridCol>
              </a:tblGrid>
              <a:tr h="383553">
                <a:tc>
                  <a:txBody>
                    <a:bodyPr/>
                    <a:lstStyle/>
                    <a:p>
                      <a:pPr marL="0" marR="0" algn="ctr">
                        <a:lnSpc>
                          <a:spcPct val="107000"/>
                        </a:lnSpc>
                        <a:spcBef>
                          <a:spcPts val="0"/>
                        </a:spcBef>
                        <a:spcAft>
                          <a:spcPts val="0"/>
                        </a:spcAft>
                        <a:tabLst>
                          <a:tab pos="228600" algn="l"/>
                        </a:tabLst>
                      </a:pPr>
                      <a:r>
                        <a:rPr lang="en-US" sz="1400" dirty="0">
                          <a:effectLst/>
                        </a:rPr>
                        <a:t>Date</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Location</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Test Name</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O2</a:t>
                      </a:r>
                      <a:r>
                        <a:rPr lang="ar-SA" sz="1400" dirty="0">
                          <a:effectLst/>
                        </a:rPr>
                        <a:t>-</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O2</a:t>
                      </a:r>
                      <a:r>
                        <a:rPr lang="ar-SA" sz="1400">
                          <a:effectLst/>
                        </a:rPr>
                        <a: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Air</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0"/>
                  </a:ext>
                </a:extLst>
              </a:tr>
              <a:tr h="366119">
                <a:tc rowSpan="7">
                  <a:txBody>
                    <a:bodyPr/>
                    <a:lstStyle/>
                    <a:p>
                      <a:pPr marL="0" marR="0" algn="ctr" rtl="1">
                        <a:lnSpc>
                          <a:spcPct val="107000"/>
                        </a:lnSpc>
                        <a:spcBef>
                          <a:spcPts val="0"/>
                        </a:spcBef>
                        <a:spcAft>
                          <a:spcPts val="0"/>
                        </a:spcAft>
                        <a:tabLst>
                          <a:tab pos="228600" algn="l"/>
                        </a:tabLst>
                      </a:pPr>
                      <a:r>
                        <a:rPr lang="en-US" sz="1400" dirty="0">
                          <a:effectLst/>
                        </a:rPr>
                        <a:t>First day</a:t>
                      </a:r>
                      <a:r>
                        <a:rPr lang="en-US" sz="1400" baseline="0" dirty="0">
                          <a:effectLst/>
                        </a:rPr>
                        <a:t> </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rowSpan="7">
                  <a:txBody>
                    <a:bodyPr/>
                    <a:lstStyle/>
                    <a:p>
                      <a:pPr marL="0" marR="0" algn="ctr">
                        <a:lnSpc>
                          <a:spcPct val="107000"/>
                        </a:lnSpc>
                        <a:spcBef>
                          <a:spcPts val="0"/>
                        </a:spcBef>
                        <a:spcAft>
                          <a:spcPts val="0"/>
                        </a:spcAft>
                        <a:tabLst>
                          <a:tab pos="228600" algn="l"/>
                        </a:tabLst>
                      </a:pPr>
                      <a:r>
                        <a:rPr lang="en-US" sz="1400" dirty="0">
                          <a:effectLst/>
                        </a:rPr>
                        <a:t>inside lab</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flavor percent</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1.40%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1.42%</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1.38%</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dirty="0">
                          <a:effectLst/>
                        </a:rPr>
                        <a:t>oil content</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31.40%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32.30%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31.20%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dirty="0">
                          <a:effectLst/>
                        </a:rPr>
                        <a:t>moisture percent</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1.30%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1.10%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1.10%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dirty="0">
                          <a:effectLst/>
                        </a:rPr>
                        <a:t>oxygen percent</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3.00%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12.40%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21.40%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dirty="0">
                          <a:effectLst/>
                        </a:rPr>
                        <a:t>peroxide value</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0.4 gm/km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0.38 gm/km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0.38 gm/km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dirty="0">
                          <a:effectLst/>
                        </a:rPr>
                        <a:t>free fatty acid (FFA)</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0.18%</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0.18%</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0.18%</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air level hight in product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5.5 cm</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5.7 cm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5.4 cm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366119">
                <a:tc rowSpan="7">
                  <a:txBody>
                    <a:bodyPr/>
                    <a:lstStyle/>
                    <a:p>
                      <a:pPr marL="0" marR="0" algn="ctr" rtl="1">
                        <a:lnSpc>
                          <a:spcPct val="107000"/>
                        </a:lnSpc>
                        <a:spcBef>
                          <a:spcPts val="0"/>
                        </a:spcBef>
                        <a:spcAft>
                          <a:spcPts val="0"/>
                        </a:spcAft>
                        <a:tabLst>
                          <a:tab pos="228600" algn="l"/>
                        </a:tabLst>
                      </a:pPr>
                      <a:r>
                        <a:rPr lang="en-US" sz="1400" dirty="0">
                          <a:effectLst/>
                        </a:rPr>
                        <a:t>After 30 days </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rowSpan="7">
                  <a:txBody>
                    <a:bodyPr/>
                    <a:lstStyle/>
                    <a:p>
                      <a:pPr marL="0" marR="0" algn="ctr">
                        <a:lnSpc>
                          <a:spcPct val="107000"/>
                        </a:lnSpc>
                        <a:spcBef>
                          <a:spcPts val="0"/>
                        </a:spcBef>
                        <a:spcAft>
                          <a:spcPts val="0"/>
                        </a:spcAft>
                        <a:tabLst>
                          <a:tab pos="228600" algn="l"/>
                        </a:tabLst>
                      </a:pPr>
                      <a:r>
                        <a:rPr lang="en-US" sz="1400">
                          <a:effectLst/>
                        </a:rPr>
                        <a:t>outside lab</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flavor percent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1.28%</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1.30%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1.35%</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oil content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31.80%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33.40%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31.50%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09"/>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moisture percent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1.20%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1.40%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10"/>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oxygen percent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2.80%</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12.20%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21.50%</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11"/>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peroxide value</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tabLst>
                          <a:tab pos="228600" algn="l"/>
                        </a:tabLst>
                      </a:pPr>
                      <a:r>
                        <a:rPr lang="ar-SA" sz="1400">
                          <a:effectLst/>
                        </a:rPr>
                        <a:t>0.17%</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tabLst>
                          <a:tab pos="228600" algn="l"/>
                        </a:tabLst>
                      </a:pPr>
                      <a:r>
                        <a:rPr lang="ar-SA" sz="1400" dirty="0">
                          <a:effectLst/>
                        </a:rPr>
                        <a:t>0.12%</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rtl="1">
                        <a:lnSpc>
                          <a:spcPct val="107000"/>
                        </a:lnSpc>
                        <a:spcBef>
                          <a:spcPts val="0"/>
                        </a:spcBef>
                        <a:spcAft>
                          <a:spcPts val="0"/>
                        </a:spcAft>
                        <a:tabLst>
                          <a:tab pos="228600" algn="l"/>
                        </a:tabLst>
                      </a:pPr>
                      <a:r>
                        <a:rPr lang="ar-SA" sz="1400" dirty="0">
                          <a:effectLst/>
                        </a:rPr>
                        <a:t>0.18%</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12"/>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Free fatty acid (FFA)</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0.18%</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0.18%</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0.18%</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13"/>
                  </a:ext>
                </a:extLst>
              </a:tr>
              <a:tr h="366119">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tabLst>
                          <a:tab pos="228600" algn="l"/>
                        </a:tabLst>
                      </a:pPr>
                      <a:r>
                        <a:rPr lang="en-US" sz="1400">
                          <a:effectLst/>
                        </a:rPr>
                        <a:t>Air level hight in product</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5.8 cm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a:effectLst/>
                        </a:rPr>
                        <a:t>5.8 cm</a:t>
                      </a:r>
                      <a:endParaRPr lang="en-US" sz="14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228600" algn="l"/>
                        </a:tabLst>
                      </a:pPr>
                      <a:r>
                        <a:rPr lang="en-US" sz="1400" dirty="0">
                          <a:effectLst/>
                        </a:rPr>
                        <a:t>5.5 cm</a:t>
                      </a:r>
                      <a:endParaRPr lang="en-US" sz="14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014"/>
                  </a:ext>
                </a:extLst>
              </a:tr>
            </a:tbl>
          </a:graphicData>
        </a:graphic>
      </p:graphicFrame>
      <p:sp>
        <p:nvSpPr>
          <p:cNvPr id="3" name="Rectangle 2"/>
          <p:cNvSpPr/>
          <p:nvPr/>
        </p:nvSpPr>
        <p:spPr>
          <a:xfrm>
            <a:off x="738008" y="6380946"/>
            <a:ext cx="11762508" cy="461665"/>
          </a:xfrm>
          <a:prstGeom prst="rect">
            <a:avLst/>
          </a:prstGeom>
        </p:spPr>
        <p:txBody>
          <a:bodyPr wrap="square">
            <a:spAutoFit/>
          </a:bodyPr>
          <a:lstStyle/>
          <a:p>
            <a:r>
              <a:rPr lang="en-US" sz="2400" b="1" dirty="0">
                <a:solidFill>
                  <a:srgbClr val="FFC000"/>
                </a:solidFill>
                <a:ea typeface="Times New Roman" panose="02020603050405020304" pitchFamily="18" charset="0"/>
                <a:cs typeface="Times New Roman" panose="02020603050405020304" pitchFamily="18" charset="0"/>
              </a:rPr>
              <a:t>The impact of an increase or decrease </a:t>
            </a:r>
            <a:r>
              <a:rPr lang="en-US" sz="2400" b="1" dirty="0">
                <a:ea typeface="Times New Roman" panose="02020603050405020304" pitchFamily="18" charset="0"/>
                <a:cs typeface="Times New Roman" panose="02020603050405020304" pitchFamily="18" charset="0"/>
              </a:rPr>
              <a:t>of oxygen on potato chips after 30 days</a:t>
            </a:r>
          </a:p>
        </p:txBody>
      </p:sp>
      <p:sp>
        <p:nvSpPr>
          <p:cNvPr id="4" name="Rectangle 3"/>
          <p:cNvSpPr/>
          <p:nvPr/>
        </p:nvSpPr>
        <p:spPr>
          <a:xfrm>
            <a:off x="492292" y="163294"/>
            <a:ext cx="11029950" cy="790666"/>
          </a:xfrm>
          <a:prstGeom prst="rect">
            <a:avLst/>
          </a:prstGeom>
        </p:spPr>
        <p:txBody>
          <a:bodyPr wrap="squar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Results “Second Part” </a:t>
            </a:r>
            <a:endParaRPr lang="en-US"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algn="justLow" rtl="1">
              <a:lnSpc>
                <a:spcPct val="107000"/>
              </a:lnSpc>
              <a:tabLst>
                <a:tab pos="228600" algn="l"/>
              </a:tabLst>
            </a:pPr>
            <a:r>
              <a:rPr lang="ar-EG" sz="1100" b="1" dirty="0">
                <a:latin typeface="Calibri" panose="020F0502020204030204" pitchFamily="34" charset="0"/>
                <a:ea typeface="Times New Roman" panose="02020603050405020304" pitchFamily="18" charset="0"/>
                <a:cs typeface="+mj-cs"/>
              </a:rPr>
              <a:t> </a:t>
            </a:r>
            <a:endParaRPr lang="en-US" sz="1400" dirty="0">
              <a:latin typeface="Calibri" panose="020F0502020204030204" pitchFamily="34" charset="0"/>
              <a:ea typeface="Times New Roman" panose="02020603050405020304" pitchFamily="18" charset="0"/>
              <a:cs typeface="+mj-cs"/>
            </a:endParaRPr>
          </a:p>
        </p:txBody>
      </p:sp>
      <p:sp>
        <p:nvSpPr>
          <p:cNvPr id="5" name="Slide Number Placeholder 4"/>
          <p:cNvSpPr>
            <a:spLocks noGrp="1"/>
          </p:cNvSpPr>
          <p:nvPr>
            <p:ph type="sldNum" sz="quarter" idx="12"/>
          </p:nvPr>
        </p:nvSpPr>
        <p:spPr/>
        <p:txBody>
          <a:bodyPr/>
          <a:lstStyle/>
          <a:p>
            <a:fld id="{41F9AF79-9E5E-4AB9-AFB8-7CFDFC2957E8}" type="slidenum">
              <a:rPr lang="en-US" smtClean="0"/>
              <a:t>37</a:t>
            </a:fld>
            <a:endParaRPr lang="en-US"/>
          </a:p>
        </p:txBody>
      </p:sp>
    </p:spTree>
    <p:extLst>
      <p:ext uri="{BB962C8B-B14F-4D97-AF65-F5344CB8AC3E}">
        <p14:creationId xmlns:p14="http://schemas.microsoft.com/office/powerpoint/2010/main" val="373149798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2292" y="163294"/>
            <a:ext cx="11029950" cy="790666"/>
          </a:xfrm>
          <a:prstGeom prst="rect">
            <a:avLst/>
          </a:prstGeom>
        </p:spPr>
        <p:txBody>
          <a:bodyPr wrap="squar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Results “Third Part” </a:t>
            </a:r>
            <a:endParaRPr lang="en-US"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algn="justLow" rtl="1">
              <a:lnSpc>
                <a:spcPct val="107000"/>
              </a:lnSpc>
              <a:tabLst>
                <a:tab pos="228600" algn="l"/>
              </a:tabLst>
            </a:pPr>
            <a:r>
              <a:rPr lang="ar-EG" sz="1100" b="1" dirty="0">
                <a:latin typeface="Calibri" panose="020F0502020204030204" pitchFamily="34" charset="0"/>
                <a:ea typeface="Times New Roman" panose="02020603050405020304" pitchFamily="18" charset="0"/>
                <a:cs typeface="+mj-cs"/>
              </a:rPr>
              <a:t> </a:t>
            </a:r>
            <a:endParaRPr lang="en-US" sz="1400" dirty="0">
              <a:latin typeface="Calibri" panose="020F0502020204030204" pitchFamily="34" charset="0"/>
              <a:ea typeface="Times New Roman" panose="02020603050405020304" pitchFamily="18" charset="0"/>
              <a:cs typeface="+mj-cs"/>
            </a:endParaRPr>
          </a:p>
        </p:txBody>
      </p:sp>
      <p:sp>
        <p:nvSpPr>
          <p:cNvPr id="5" name="Slide Number Placeholder 4"/>
          <p:cNvSpPr>
            <a:spLocks noGrp="1"/>
          </p:cNvSpPr>
          <p:nvPr>
            <p:ph type="sldNum" sz="quarter" idx="12"/>
          </p:nvPr>
        </p:nvSpPr>
        <p:spPr/>
        <p:txBody>
          <a:bodyPr/>
          <a:lstStyle/>
          <a:p>
            <a:fld id="{41F9AF79-9E5E-4AB9-AFB8-7CFDFC2957E8}" type="slidenum">
              <a:rPr lang="en-US" smtClean="0"/>
              <a:t>38</a:t>
            </a:fld>
            <a:endParaRPr lang="en-US"/>
          </a:p>
        </p:txBody>
      </p:sp>
      <p:pic>
        <p:nvPicPr>
          <p:cNvPr id="6" name="Picture 5"/>
          <p:cNvPicPr>
            <a:picLocks noChangeAspect="1"/>
          </p:cNvPicPr>
          <p:nvPr/>
        </p:nvPicPr>
        <p:blipFill>
          <a:blip r:embed="rId2"/>
          <a:stretch>
            <a:fillRect/>
          </a:stretch>
        </p:blipFill>
        <p:spPr>
          <a:xfrm>
            <a:off x="492292" y="1066398"/>
            <a:ext cx="6174197" cy="301959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998433274"/>
              </p:ext>
            </p:extLst>
          </p:nvPr>
        </p:nvGraphicFramePr>
        <p:xfrm>
          <a:off x="6976745" y="937916"/>
          <a:ext cx="4377055" cy="3019594"/>
        </p:xfrm>
        <a:graphic>
          <a:graphicData uri="http://schemas.openxmlformats.org/drawingml/2006/table">
            <a:tbl>
              <a:tblPr rtl="1" firstRow="1" firstCol="1" bandRow="1">
                <a:tableStyleId>{00A15C55-8517-42AA-B614-E9B94910E393}</a:tableStyleId>
              </a:tblPr>
              <a:tblGrid>
                <a:gridCol w="2262505">
                  <a:extLst>
                    <a:ext uri="{9D8B030D-6E8A-4147-A177-3AD203B41FA5}">
                      <a16:colId xmlns:a16="http://schemas.microsoft.com/office/drawing/2014/main" val="3769030214"/>
                    </a:ext>
                  </a:extLst>
                </a:gridCol>
                <a:gridCol w="2114550">
                  <a:extLst>
                    <a:ext uri="{9D8B030D-6E8A-4147-A177-3AD203B41FA5}">
                      <a16:colId xmlns:a16="http://schemas.microsoft.com/office/drawing/2014/main" val="1499921048"/>
                    </a:ext>
                  </a:extLst>
                </a:gridCol>
              </a:tblGrid>
              <a:tr h="851680">
                <a:tc>
                  <a:txBody>
                    <a:bodyPr/>
                    <a:lstStyle/>
                    <a:p>
                      <a:pPr marL="0" marR="0" algn="ctr" rtl="1">
                        <a:spcBef>
                          <a:spcPts val="200"/>
                        </a:spcBef>
                        <a:spcAft>
                          <a:spcPts val="400"/>
                        </a:spcAft>
                      </a:pPr>
                      <a:r>
                        <a:rPr lang="en-US" sz="1800" b="0" dirty="0">
                          <a:effectLst/>
                        </a:rPr>
                        <a:t>RS </a:t>
                      </a:r>
                      <a:endParaRPr lang="en-US" sz="1200" b="0" dirty="0">
                        <a:effectLst/>
                      </a:endParaRPr>
                    </a:p>
                    <a:p>
                      <a:pPr marL="0" marR="0" algn="ctr" rtl="1">
                        <a:spcBef>
                          <a:spcPts val="200"/>
                        </a:spcBef>
                        <a:spcAft>
                          <a:spcPts val="400"/>
                        </a:spcAft>
                      </a:pPr>
                      <a:r>
                        <a:rPr lang="en-US" sz="2400" b="0" dirty="0">
                          <a:effectLst/>
                        </a:rPr>
                        <a:t>mg/m</a:t>
                      </a:r>
                      <a:r>
                        <a:rPr lang="en-US" sz="2400" b="0" baseline="30000" dirty="0">
                          <a:effectLst/>
                        </a:rPr>
                        <a:t>2</a:t>
                      </a:r>
                      <a:endParaRPr lang="en-US" sz="1200" b="0" dirty="0">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nchor="ctr"/>
                </a:tc>
                <a:tc>
                  <a:txBody>
                    <a:bodyPr/>
                    <a:lstStyle/>
                    <a:p>
                      <a:pPr marL="0" marR="0" algn="ctr" rtl="1">
                        <a:spcBef>
                          <a:spcPts val="200"/>
                        </a:spcBef>
                        <a:spcAft>
                          <a:spcPts val="400"/>
                        </a:spcAft>
                      </a:pPr>
                      <a:r>
                        <a:rPr lang="en-US" sz="1800" b="0" dirty="0">
                          <a:effectLst/>
                        </a:rPr>
                        <a:t>Type of Sample</a:t>
                      </a:r>
                      <a:endParaRPr lang="en-US" sz="1200" b="0" dirty="0">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nchor="ctr"/>
                </a:tc>
                <a:extLst>
                  <a:ext uri="{0D108BD9-81ED-4DB2-BD59-A6C34878D82A}">
                    <a16:rowId xmlns:a16="http://schemas.microsoft.com/office/drawing/2014/main" val="567493202"/>
                  </a:ext>
                </a:extLst>
              </a:tr>
              <a:tr h="309702">
                <a:tc>
                  <a:txBody>
                    <a:bodyPr/>
                    <a:lstStyle/>
                    <a:p>
                      <a:pPr marL="0" marR="0" algn="ctr" rtl="1">
                        <a:spcBef>
                          <a:spcPts val="200"/>
                        </a:spcBef>
                        <a:spcAft>
                          <a:spcPts val="400"/>
                        </a:spcAft>
                      </a:pPr>
                      <a:r>
                        <a:rPr lang="en-US" sz="1600" b="1">
                          <a:effectLst/>
                        </a:rPr>
                        <a:t>2.5</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0">
                        <a:spcBef>
                          <a:spcPts val="200"/>
                        </a:spcBef>
                        <a:spcAft>
                          <a:spcPts val="400"/>
                        </a:spcAft>
                      </a:pPr>
                      <a:r>
                        <a:rPr lang="en-US" sz="1600" b="1">
                          <a:effectLst/>
                        </a:rPr>
                        <a:t>A</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246753590"/>
                  </a:ext>
                </a:extLst>
              </a:tr>
              <a:tr h="309702">
                <a:tc>
                  <a:txBody>
                    <a:bodyPr/>
                    <a:lstStyle/>
                    <a:p>
                      <a:pPr marL="0" marR="0" algn="ctr" rtl="1">
                        <a:spcBef>
                          <a:spcPts val="200"/>
                        </a:spcBef>
                        <a:spcAft>
                          <a:spcPts val="400"/>
                        </a:spcAft>
                      </a:pPr>
                      <a:r>
                        <a:rPr lang="en-US" sz="1600" b="1">
                          <a:effectLst/>
                        </a:rPr>
                        <a:t>9.47</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0">
                        <a:spcBef>
                          <a:spcPts val="200"/>
                        </a:spcBef>
                        <a:spcAft>
                          <a:spcPts val="400"/>
                        </a:spcAft>
                      </a:pPr>
                      <a:r>
                        <a:rPr lang="en-US" sz="1600" b="1">
                          <a:effectLst/>
                        </a:rPr>
                        <a:t>B</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1075741458"/>
                  </a:ext>
                </a:extLst>
              </a:tr>
              <a:tr h="309702">
                <a:tc>
                  <a:txBody>
                    <a:bodyPr/>
                    <a:lstStyle/>
                    <a:p>
                      <a:pPr marL="0" marR="0" algn="ctr" rtl="1">
                        <a:spcBef>
                          <a:spcPts val="200"/>
                        </a:spcBef>
                        <a:spcAft>
                          <a:spcPts val="400"/>
                        </a:spcAft>
                      </a:pPr>
                      <a:r>
                        <a:rPr lang="en-US" sz="1600" b="1">
                          <a:effectLst/>
                        </a:rPr>
                        <a:t>5.86</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0">
                        <a:spcBef>
                          <a:spcPts val="200"/>
                        </a:spcBef>
                        <a:spcAft>
                          <a:spcPts val="400"/>
                        </a:spcAft>
                      </a:pPr>
                      <a:r>
                        <a:rPr lang="en-US" sz="1600" b="1">
                          <a:effectLst/>
                        </a:rPr>
                        <a:t>C</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2951613218"/>
                  </a:ext>
                </a:extLst>
              </a:tr>
              <a:tr h="309702">
                <a:tc>
                  <a:txBody>
                    <a:bodyPr/>
                    <a:lstStyle/>
                    <a:p>
                      <a:pPr marL="0" marR="0" algn="ctr" rtl="1">
                        <a:spcBef>
                          <a:spcPts val="200"/>
                        </a:spcBef>
                        <a:spcAft>
                          <a:spcPts val="400"/>
                        </a:spcAft>
                      </a:pPr>
                      <a:r>
                        <a:rPr lang="en-US" sz="1600" b="1">
                          <a:effectLst/>
                        </a:rPr>
                        <a:t>5.38</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1">
                        <a:spcBef>
                          <a:spcPts val="200"/>
                        </a:spcBef>
                        <a:spcAft>
                          <a:spcPts val="400"/>
                        </a:spcAft>
                      </a:pPr>
                      <a:r>
                        <a:rPr lang="en-US" sz="1600" b="1">
                          <a:effectLst/>
                        </a:rPr>
                        <a:t>D</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1426237194"/>
                  </a:ext>
                </a:extLst>
              </a:tr>
              <a:tr h="309702">
                <a:tc>
                  <a:txBody>
                    <a:bodyPr/>
                    <a:lstStyle/>
                    <a:p>
                      <a:pPr marL="0" marR="0" algn="ctr" rtl="1">
                        <a:spcBef>
                          <a:spcPts val="200"/>
                        </a:spcBef>
                        <a:spcAft>
                          <a:spcPts val="400"/>
                        </a:spcAft>
                      </a:pPr>
                      <a:r>
                        <a:rPr lang="en-US" sz="1600" b="1">
                          <a:effectLst/>
                        </a:rPr>
                        <a:t>1.60</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1">
                        <a:spcBef>
                          <a:spcPts val="200"/>
                        </a:spcBef>
                        <a:spcAft>
                          <a:spcPts val="400"/>
                        </a:spcAft>
                      </a:pPr>
                      <a:r>
                        <a:rPr lang="en-US" sz="1600" b="1">
                          <a:effectLst/>
                        </a:rPr>
                        <a:t>E</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1577262993"/>
                  </a:ext>
                </a:extLst>
              </a:tr>
              <a:tr h="309702">
                <a:tc>
                  <a:txBody>
                    <a:bodyPr/>
                    <a:lstStyle/>
                    <a:p>
                      <a:pPr marL="0" marR="0" algn="ctr" rtl="1">
                        <a:spcBef>
                          <a:spcPts val="200"/>
                        </a:spcBef>
                        <a:spcAft>
                          <a:spcPts val="400"/>
                        </a:spcAft>
                      </a:pPr>
                      <a:r>
                        <a:rPr lang="en-US" sz="1600" b="1">
                          <a:effectLst/>
                        </a:rPr>
                        <a:t>4.8</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1">
                        <a:spcBef>
                          <a:spcPts val="200"/>
                        </a:spcBef>
                        <a:spcAft>
                          <a:spcPts val="400"/>
                        </a:spcAft>
                      </a:pPr>
                      <a:r>
                        <a:rPr lang="en-US" sz="1600" b="1">
                          <a:effectLst/>
                        </a:rPr>
                        <a:t>F</a:t>
                      </a:r>
                      <a:endParaRPr lang="en-US" sz="1100" b="1">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1114946867"/>
                  </a:ext>
                </a:extLst>
              </a:tr>
              <a:tr h="309702">
                <a:tc>
                  <a:txBody>
                    <a:bodyPr/>
                    <a:lstStyle/>
                    <a:p>
                      <a:pPr marL="0" marR="0" algn="ctr" rtl="1">
                        <a:spcBef>
                          <a:spcPts val="200"/>
                        </a:spcBef>
                        <a:spcAft>
                          <a:spcPts val="400"/>
                        </a:spcAft>
                      </a:pPr>
                      <a:r>
                        <a:rPr lang="en-US" sz="1600" b="1" dirty="0">
                          <a:effectLst/>
                        </a:rPr>
                        <a:t>9.53</a:t>
                      </a:r>
                      <a:endParaRPr lang="en-US" sz="1100" b="1" dirty="0">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tc>
                  <a:txBody>
                    <a:bodyPr/>
                    <a:lstStyle/>
                    <a:p>
                      <a:pPr marL="0" marR="0" algn="ctr" rtl="1">
                        <a:spcBef>
                          <a:spcPts val="200"/>
                        </a:spcBef>
                        <a:spcAft>
                          <a:spcPts val="400"/>
                        </a:spcAft>
                      </a:pPr>
                      <a:r>
                        <a:rPr lang="en-US" sz="1600" b="1" dirty="0">
                          <a:effectLst/>
                        </a:rPr>
                        <a:t>G</a:t>
                      </a:r>
                      <a:endParaRPr lang="en-US" sz="1100" b="1" dirty="0">
                        <a:effectLst/>
                        <a:latin typeface="Arial Narrow" panose="020B0606020202030204" pitchFamily="34" charset="0"/>
                        <a:ea typeface="Times New Roman" panose="02020603050405020304" pitchFamily="18" charset="0"/>
                        <a:cs typeface="Simplified Arabic" panose="02020603050405020304" pitchFamily="18" charset="-78"/>
                      </a:endParaRPr>
                    </a:p>
                  </a:txBody>
                  <a:tcPr marL="68580" marR="68580" marT="0" marB="0"/>
                </a:tc>
                <a:extLst>
                  <a:ext uri="{0D108BD9-81ED-4DB2-BD59-A6C34878D82A}">
                    <a16:rowId xmlns:a16="http://schemas.microsoft.com/office/drawing/2014/main" val="3598859007"/>
                  </a:ext>
                </a:extLst>
              </a:tr>
            </a:tbl>
          </a:graphicData>
        </a:graphic>
      </p:graphicFrame>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b="49053"/>
          <a:stretch/>
        </p:blipFill>
        <p:spPr>
          <a:xfrm>
            <a:off x="6074727" y="4214473"/>
            <a:ext cx="4377055" cy="2324439"/>
          </a:xfrm>
          <a:prstGeom prst="rect">
            <a:avLst/>
          </a:prstGeom>
        </p:spPr>
      </p:pic>
      <p:pic>
        <p:nvPicPr>
          <p:cNvPr id="9" name="Picture 8"/>
          <p:cNvPicPr>
            <a:picLocks noChangeAspect="1"/>
          </p:cNvPicPr>
          <p:nvPr/>
        </p:nvPicPr>
        <p:blipFill rotWithShape="1">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b="48636"/>
          <a:stretch/>
        </p:blipFill>
        <p:spPr>
          <a:xfrm>
            <a:off x="1636295" y="4214473"/>
            <a:ext cx="4264759" cy="2324439"/>
          </a:xfrm>
          <a:prstGeom prst="rect">
            <a:avLst/>
          </a:prstGeom>
        </p:spPr>
      </p:pic>
    </p:spTree>
    <p:extLst>
      <p:ext uri="{BB962C8B-B14F-4D97-AF65-F5344CB8AC3E}">
        <p14:creationId xmlns:p14="http://schemas.microsoft.com/office/powerpoint/2010/main" val="27837267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292" y="163294"/>
            <a:ext cx="11029950" cy="790666"/>
          </a:xfrm>
          <a:prstGeom prst="rect">
            <a:avLst/>
          </a:prstGeom>
        </p:spPr>
        <p:txBody>
          <a:bodyPr wrap="squar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Discussions</a:t>
            </a:r>
            <a:endParaRPr lang="en-US"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algn="justLow" rtl="1">
              <a:lnSpc>
                <a:spcPct val="107000"/>
              </a:lnSpc>
              <a:tabLst>
                <a:tab pos="228600" algn="l"/>
              </a:tabLst>
            </a:pPr>
            <a:r>
              <a:rPr lang="ar-EG" sz="1100" b="1" dirty="0">
                <a:latin typeface="Calibri" panose="020F0502020204030204" pitchFamily="34" charset="0"/>
                <a:ea typeface="Times New Roman" panose="02020603050405020304" pitchFamily="18" charset="0"/>
                <a:cs typeface="+mj-cs"/>
              </a:rPr>
              <a:t> </a:t>
            </a:r>
            <a:endParaRPr lang="en-US" sz="1400" dirty="0">
              <a:latin typeface="Calibri" panose="020F0502020204030204" pitchFamily="34" charset="0"/>
              <a:ea typeface="Times New Roman" panose="02020603050405020304" pitchFamily="18" charset="0"/>
              <a:cs typeface="+mj-cs"/>
            </a:endParaRPr>
          </a:p>
        </p:txBody>
      </p:sp>
      <p:sp>
        <p:nvSpPr>
          <p:cNvPr id="4" name="Rectangle 3"/>
          <p:cNvSpPr/>
          <p:nvPr/>
        </p:nvSpPr>
        <p:spPr>
          <a:xfrm>
            <a:off x="803563" y="1014304"/>
            <a:ext cx="11000509" cy="5878532"/>
          </a:xfrm>
          <a:prstGeom prst="rect">
            <a:avLst/>
          </a:prstGeom>
        </p:spPr>
        <p:txBody>
          <a:bodyPr wrap="square">
            <a:spAutoFit/>
          </a:bodyPr>
          <a:lstStyle/>
          <a:p>
            <a:r>
              <a:rPr lang="en-US" sz="3200" b="1" dirty="0">
                <a:solidFill>
                  <a:schemeClr val="accent6"/>
                </a:solidFill>
              </a:rPr>
              <a:t>Part I:</a:t>
            </a:r>
          </a:p>
          <a:p>
            <a:r>
              <a:rPr lang="en-US" sz="2000" b="1" dirty="0"/>
              <a:t> </a:t>
            </a:r>
          </a:p>
          <a:p>
            <a:pPr marL="342900" indent="-342900" algn="just">
              <a:buFont typeface="Arial" panose="020B0604020202020204" pitchFamily="34" charset="0"/>
              <a:buChar char="•"/>
            </a:pPr>
            <a:r>
              <a:rPr lang="en-US" sz="2400" b="1" dirty="0"/>
              <a:t>Through the results of OTR became clear to us that printing materials had a positive impact where the ratio converted from   2200 to 1886 CC / m2 / 24 H, while in comparison with the film after lamination has reached to 42 , therefore we find that the film Aluminum and laminating adhesives  have increased the final barrier capability very large margin .</a:t>
            </a:r>
          </a:p>
          <a:p>
            <a:pPr marL="342900" indent="-342900" algn="just">
              <a:buFont typeface="Arial" panose="020B0604020202020204" pitchFamily="34" charset="0"/>
              <a:buChar char="•"/>
            </a:pPr>
            <a:endParaRPr lang="en-US" sz="2400" b="1" dirty="0"/>
          </a:p>
          <a:p>
            <a:pPr marL="342900" indent="-342900" algn="just">
              <a:buFont typeface="Arial" panose="020B0604020202020204" pitchFamily="34" charset="0"/>
              <a:buChar char="•"/>
            </a:pPr>
            <a:r>
              <a:rPr lang="en-US" sz="2400" b="1" dirty="0"/>
              <a:t>Through the results of WVTR became that printing materials had a positive impact of ratio of 8.3 to 6.8 g / m2 / 24 H, while in comparison with the film after lamination has reached to 0.26 , and therefore, they also worked to reduce the number to a premium rate recommended by the World Organization </a:t>
            </a:r>
            <a:r>
              <a:rPr lang="en-US" sz="2400" b="1" dirty="0" err="1"/>
              <a:t>Pira</a:t>
            </a:r>
            <a:r>
              <a:rPr lang="en-US" sz="2400" b="1" dirty="0"/>
              <a:t> , which should be in the range of 0.3-0.5 .</a:t>
            </a:r>
          </a:p>
          <a:p>
            <a:pPr marL="342900" indent="-342900" algn="just">
              <a:buFont typeface="Arial" panose="020B0604020202020204" pitchFamily="34" charset="0"/>
              <a:buChar char="•"/>
            </a:pPr>
            <a:endParaRPr lang="en-US" sz="2000" b="1" dirty="0"/>
          </a:p>
          <a:p>
            <a:pPr algn="just"/>
            <a:endParaRPr lang="en-US" sz="2000" b="1" dirty="0"/>
          </a:p>
          <a:p>
            <a:pPr algn="just"/>
            <a:endParaRPr lang="en-US" sz="2000" b="1" dirty="0"/>
          </a:p>
        </p:txBody>
      </p:sp>
      <p:sp>
        <p:nvSpPr>
          <p:cNvPr id="3" name="Slide Number Placeholder 2"/>
          <p:cNvSpPr>
            <a:spLocks noGrp="1"/>
          </p:cNvSpPr>
          <p:nvPr>
            <p:ph type="sldNum" sz="quarter" idx="12"/>
          </p:nvPr>
        </p:nvSpPr>
        <p:spPr/>
        <p:txBody>
          <a:bodyPr/>
          <a:lstStyle/>
          <a:p>
            <a:fld id="{41F9AF79-9E5E-4AB9-AFB8-7CFDFC2957E8}" type="slidenum">
              <a:rPr lang="en-US" smtClean="0"/>
              <a:t>39</a:t>
            </a:fld>
            <a:endParaRPr lang="en-US"/>
          </a:p>
        </p:txBody>
      </p:sp>
    </p:spTree>
    <p:extLst>
      <p:ext uri="{BB962C8B-B14F-4D97-AF65-F5344CB8AC3E}">
        <p14:creationId xmlns:p14="http://schemas.microsoft.com/office/powerpoint/2010/main" val="417002895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4768" y="553946"/>
            <a:ext cx="10501515" cy="3289362"/>
          </a:xfrm>
          <a:prstGeom prst="rect">
            <a:avLst/>
          </a:prstGeom>
        </p:spPr>
        <p:txBody>
          <a:bodyPr wrap="square">
            <a:spAutoFit/>
          </a:bodyPr>
          <a:lstStyle/>
          <a:p>
            <a:r>
              <a:rPr lang="en-US" sz="2800" b="1" dirty="0">
                <a:solidFill>
                  <a:schemeClr val="accent6"/>
                </a:solidFill>
                <a:latin typeface="Georgia" panose="02040502050405020303" pitchFamily="18" charset="0"/>
              </a:rPr>
              <a:t>Part II:</a:t>
            </a:r>
          </a:p>
          <a:p>
            <a:pPr algn="justLow" rtl="1">
              <a:lnSpc>
                <a:spcPct val="107000"/>
              </a:lnSpc>
              <a:tabLst>
                <a:tab pos="228600" algn="l"/>
              </a:tabLst>
            </a:pPr>
            <a:endParaRPr lang="en-US" sz="2800" b="1" u="sng" dirty="0">
              <a:latin typeface="Times New Roman" panose="02020603050405020304" pitchFamily="18" charset="0"/>
              <a:ea typeface="Times New Roman" panose="02020603050405020304" pitchFamily="18" charset="0"/>
              <a:cs typeface="Times New Roman" panose="02020603050405020304" pitchFamily="18" charset="0"/>
            </a:endParaRPr>
          </a:p>
          <a:p>
            <a:pPr algn="justLow">
              <a:lnSpc>
                <a:spcPct val="107000"/>
              </a:lnSpc>
              <a:tabLst>
                <a:tab pos="228600" algn="l"/>
              </a:tabLst>
            </a:pPr>
            <a:r>
              <a:rPr lang="en-US" sz="2800" b="1" dirty="0">
                <a:latin typeface="+mj-lt"/>
                <a:ea typeface="Times New Roman" panose="02020603050405020304" pitchFamily="18" charset="0"/>
                <a:cs typeface="Times New Roman" panose="02020603050405020304" pitchFamily="18" charset="0"/>
              </a:rPr>
              <a:t>It is clear from the results of the experiment influenced Free Fatly acid, as well as the presence of oxygen Peroxide Value inside the product, but was up slightly, but there are changes in these properties, but these changes still did not exceed the standard specification of the plant which is more than the one mark .</a:t>
            </a:r>
            <a:endParaRPr lang="en-US" sz="2800" dirty="0">
              <a:latin typeface="+mj-lt"/>
              <a:ea typeface="Times New Roman" panose="02020603050405020304" pitchFamily="18" charset="0"/>
              <a:cs typeface="Times New Roman" panose="02020603050405020304" pitchFamily="18" charset="0"/>
            </a:endParaRPr>
          </a:p>
        </p:txBody>
      </p:sp>
      <p:pic>
        <p:nvPicPr>
          <p:cNvPr id="3" name="Picture 3" descr="C:\Users\Dr Yahya\Downloads\corporate_4(3).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06450" y="4185805"/>
            <a:ext cx="7432503"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Slide Number Placeholder 3"/>
          <p:cNvSpPr>
            <a:spLocks noGrp="1"/>
          </p:cNvSpPr>
          <p:nvPr>
            <p:ph type="sldNum" sz="quarter" idx="12"/>
          </p:nvPr>
        </p:nvSpPr>
        <p:spPr/>
        <p:txBody>
          <a:bodyPr/>
          <a:lstStyle/>
          <a:p>
            <a:fld id="{41F9AF79-9E5E-4AB9-AFB8-7CFDFC2957E8}" type="slidenum">
              <a:rPr lang="en-US" smtClean="0"/>
              <a:t>40</a:t>
            </a:fld>
            <a:endParaRPr lang="en-US"/>
          </a:p>
        </p:txBody>
      </p:sp>
    </p:spTree>
    <p:extLst>
      <p:ext uri="{BB962C8B-B14F-4D97-AF65-F5344CB8AC3E}">
        <p14:creationId xmlns:p14="http://schemas.microsoft.com/office/powerpoint/2010/main" val="287548670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745" y="373837"/>
            <a:ext cx="10501515" cy="953146"/>
          </a:xfrm>
          <a:prstGeom prst="rect">
            <a:avLst/>
          </a:prstGeom>
        </p:spPr>
        <p:txBody>
          <a:bodyPr wrap="square">
            <a:spAutoFit/>
          </a:bodyPr>
          <a:lstStyle/>
          <a:p>
            <a:r>
              <a:rPr lang="en-US" sz="2800" b="1" dirty="0">
                <a:solidFill>
                  <a:schemeClr val="accent6"/>
                </a:solidFill>
                <a:latin typeface="Georgia" panose="02040502050405020303" pitchFamily="18" charset="0"/>
              </a:rPr>
              <a:t>Part III:</a:t>
            </a:r>
          </a:p>
          <a:p>
            <a:pPr algn="justLow" rtl="1">
              <a:lnSpc>
                <a:spcPct val="107000"/>
              </a:lnSpc>
              <a:tabLst>
                <a:tab pos="228600" algn="l"/>
              </a:tabLst>
            </a:pPr>
            <a:endParaRPr lang="en-US" sz="2800" b="1" u="sng"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41F9AF79-9E5E-4AB9-AFB8-7CFDFC2957E8}" type="slidenum">
              <a:rPr lang="en-US" smtClean="0"/>
              <a:t>41</a:t>
            </a:fld>
            <a:endParaRPr lang="en-US"/>
          </a:p>
        </p:txBody>
      </p:sp>
      <p:sp>
        <p:nvSpPr>
          <p:cNvPr id="4" name="Rectangle 3"/>
          <p:cNvSpPr/>
          <p:nvPr/>
        </p:nvSpPr>
        <p:spPr>
          <a:xfrm>
            <a:off x="595745" y="1009380"/>
            <a:ext cx="11069781" cy="5292411"/>
          </a:xfrm>
          <a:prstGeom prst="rect">
            <a:avLst/>
          </a:prstGeom>
        </p:spPr>
        <p:txBody>
          <a:bodyPr wrap="square">
            <a:spAutoFit/>
          </a:bodyPr>
          <a:lstStyle/>
          <a:p>
            <a:pPr marL="342900" indent="-342900" algn="just">
              <a:lnSpc>
                <a:spcPct val="115000"/>
              </a:lnSpc>
              <a:spcAft>
                <a:spcPts val="10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GC-MS analysis showed that the solvents volatile were readily found in all samples after finishing printing and lamination process with different values of residual solvents. According to the first test which contacted on seven samples, It can see that there are hazards and contaminated compounds such as “ methanol, </a:t>
            </a:r>
            <a:r>
              <a:rPr lang="en-US" sz="2400" b="1" dirty="0" err="1">
                <a:latin typeface="Calibri" panose="020F0502020204030204" pitchFamily="34" charset="0"/>
                <a:ea typeface="Calibri" panose="020F0502020204030204" pitchFamily="34" charset="0"/>
                <a:cs typeface="Times New Roman" panose="02020603050405020304" pitchFamily="18" charset="0"/>
              </a:rPr>
              <a:t>iso</a:t>
            </a:r>
            <a:r>
              <a:rPr lang="en-US" sz="2400" b="1" dirty="0">
                <a:latin typeface="Calibri" panose="020F0502020204030204" pitchFamily="34" charset="0"/>
                <a:ea typeface="Calibri" panose="020F0502020204030204" pitchFamily="34" charset="0"/>
                <a:cs typeface="Times New Roman" panose="02020603050405020304" pitchFamily="18" charset="0"/>
              </a:rPr>
              <a:t> – butyl, methyl Kenyon”. </a:t>
            </a:r>
          </a:p>
          <a:p>
            <a:pPr marL="342900" indent="-342900" algn="just">
              <a:lnSpc>
                <a:spcPct val="115000"/>
              </a:lnSpc>
              <a:spcAft>
                <a:spcPts val="1000"/>
              </a:spcAft>
              <a:buFont typeface="Arial" panose="020B0604020202020204" pitchFamily="34" charset="0"/>
              <a:buChar char="•"/>
            </a:pPr>
            <a:r>
              <a:rPr lang="en-US" sz="2400" b="1" dirty="0">
                <a:latin typeface="Calibri" panose="020F0502020204030204" pitchFamily="34" charset="0"/>
                <a:ea typeface="Calibri" panose="020F0502020204030204" pitchFamily="34" charset="0"/>
                <a:cs typeface="Times New Roman" panose="02020603050405020304" pitchFamily="18" charset="0"/>
              </a:rPr>
              <a:t>The value of seven samples was recorded  with  2.5, 9.47, 5.38,</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ea typeface="Calibri" panose="020F0502020204030204" pitchFamily="34" charset="0"/>
                <a:cs typeface="Times New Roman" panose="02020603050405020304" pitchFamily="18" charset="0"/>
              </a:rPr>
              <a:t> 5.38, 1.60, 4.8, 9.53 g/m</a:t>
            </a:r>
            <a:r>
              <a:rPr lang="en-US" sz="2400" b="1" baseline="30000" dirty="0">
                <a:latin typeface="Calibri" panose="020F0502020204030204" pitchFamily="34" charset="0"/>
                <a:ea typeface="Calibri" panose="020F0502020204030204" pitchFamily="34" charset="0"/>
                <a:cs typeface="Times New Roman" panose="02020603050405020304" pitchFamily="18" charset="0"/>
              </a:rPr>
              <a:t>2</a:t>
            </a:r>
            <a:r>
              <a:rPr lang="ar-SA"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ea typeface="Calibri" panose="020F0502020204030204" pitchFamily="34" charset="0"/>
                <a:cs typeface="Times New Roman" panose="02020603050405020304" pitchFamily="18" charset="0"/>
              </a:rPr>
              <a:t>respectively. otherwise, the second test contacted on four snacks packaged samples. It provided a data on the decline of the RS value after one month past recorded  with  5.55 to  2.75 g/m</a:t>
            </a:r>
            <a:r>
              <a:rPr lang="en-US" sz="2400" b="1" baseline="30000" dirty="0">
                <a:latin typeface="Calibri" panose="020F0502020204030204" pitchFamily="34" charset="0"/>
                <a:ea typeface="Calibri" panose="020F0502020204030204" pitchFamily="34" charset="0"/>
                <a:cs typeface="Times New Roman" panose="02020603050405020304" pitchFamily="18" charset="0"/>
              </a:rPr>
              <a:t>2</a:t>
            </a:r>
            <a:r>
              <a:rPr lang="ar-SA"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ea typeface="Calibri" panose="020F0502020204030204" pitchFamily="34" charset="0"/>
                <a:cs typeface="Times New Roman" panose="02020603050405020304" pitchFamily="18" charset="0"/>
              </a:rPr>
              <a:t>. In brief, this result leads us to recognize the was a migration potential and there are considerable transmissions to inside the package, and it may effect on the consumer’s healthy cause of the chemical reaction.</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71996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42</a:t>
            </a:fld>
            <a:endParaRPr lang="en-US"/>
          </a:p>
        </p:txBody>
      </p:sp>
    </p:spTree>
    <p:extLst>
      <p:ext uri="{BB962C8B-B14F-4D97-AF65-F5344CB8AC3E}">
        <p14:creationId xmlns:p14="http://schemas.microsoft.com/office/powerpoint/2010/main" val="183311464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F9AF79-9E5E-4AB9-AFB8-7CFDFC2957E8}" type="slidenum">
              <a:rPr lang="en-US" smtClean="0"/>
              <a:t>43</a:t>
            </a:fld>
            <a:endParaRPr lang="en-US"/>
          </a:p>
        </p:txBody>
      </p:sp>
      <p:sp>
        <p:nvSpPr>
          <p:cNvPr id="7" name="Rectangle 6"/>
          <p:cNvSpPr/>
          <p:nvPr/>
        </p:nvSpPr>
        <p:spPr>
          <a:xfrm>
            <a:off x="806244" y="1180782"/>
            <a:ext cx="10856367" cy="5693866"/>
          </a:xfrm>
          <a:prstGeom prst="rect">
            <a:avLst/>
          </a:prstGeom>
        </p:spPr>
        <p:txBody>
          <a:bodyPr wrap="square">
            <a:spAutoFit/>
          </a:bodyPr>
          <a:lstStyle/>
          <a:p>
            <a:pPr marL="457200" indent="-457200">
              <a:buFont typeface="Arial" panose="020B0604020202020204" pitchFamily="34" charset="0"/>
              <a:buChar char="•"/>
            </a:pPr>
            <a:r>
              <a:rPr lang="en-US" sz="2800" b="1" dirty="0">
                <a:ea typeface="Times New Roman" panose="02020603050405020304" pitchFamily="18" charset="0"/>
                <a:cs typeface="Times New Roman" panose="02020603050405020304" pitchFamily="18" charset="0"/>
              </a:rPr>
              <a:t>The use of Coating  technology on a thin plastic film layers as a thin layer of aluminum oxides, silicates and oxides lead to increase the barrier properties of the film</a:t>
            </a:r>
          </a:p>
          <a:p>
            <a:pPr marL="457200" indent="-457200">
              <a:buFont typeface="Arial" panose="020B0604020202020204" pitchFamily="34" charset="0"/>
              <a:buChar char="•"/>
            </a:pPr>
            <a:endParaRPr lang="en-US" sz="2000" b="1" dirty="0">
              <a:ea typeface="Times New Roman" panose="02020603050405020304" pitchFamily="18" charset="0"/>
              <a:cs typeface="Times New Roman" panose="02020603050405020304" pitchFamily="18" charset="0"/>
            </a:endParaRPr>
          </a:p>
          <a:p>
            <a:pPr marL="457200" indent="-457200" algn="justLow">
              <a:buFont typeface="Arial" panose="020B0604020202020204" pitchFamily="34" charset="0"/>
              <a:buChar char="•"/>
            </a:pPr>
            <a:r>
              <a:rPr lang="en-US" sz="2800" b="1" dirty="0">
                <a:solidFill>
                  <a:srgbClr val="FFC000"/>
                </a:solidFill>
                <a:ea typeface="Times New Roman" panose="02020603050405020304" pitchFamily="18" charset="0"/>
                <a:cs typeface="Times New Roman" panose="02020603050405020304" pitchFamily="18" charset="0"/>
              </a:rPr>
              <a:t>EVOH</a:t>
            </a:r>
            <a:r>
              <a:rPr lang="en-US" sz="2800" b="1" dirty="0">
                <a:ea typeface="Times New Roman" panose="02020603050405020304" pitchFamily="18" charset="0"/>
                <a:cs typeface="Times New Roman" panose="02020603050405020304" pitchFamily="18" charset="0"/>
              </a:rPr>
              <a:t> is consider  a high  barrier polymers of the which has the same properties reserved for 10 times from LDPE and the same high performance, also for it can be used as a  layer in the packaging of food products in multi-layered structure with  different thicknesses up to 12 -25 microns </a:t>
            </a:r>
          </a:p>
          <a:p>
            <a:pPr marL="457200" indent="-457200">
              <a:buFont typeface="Arial" panose="020B0604020202020204" pitchFamily="34" charset="0"/>
              <a:buChar char="•"/>
            </a:pPr>
            <a:endParaRPr lang="en-US" b="1" dirty="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b="1" dirty="0">
                <a:ea typeface="Times New Roman" panose="02020603050405020304" pitchFamily="18" charset="0"/>
                <a:cs typeface="Times New Roman" panose="02020603050405020304" pitchFamily="18" charset="0"/>
              </a:rPr>
              <a:t>The use of nanotechnology as Nano particle size “ Nano clay” will be better if it mixed together with polymers  to increase barrier properties</a:t>
            </a:r>
          </a:p>
          <a:p>
            <a:endParaRPr lang="en-US" dirty="0"/>
          </a:p>
        </p:txBody>
      </p:sp>
      <p:sp>
        <p:nvSpPr>
          <p:cNvPr id="10" name="Rectangle 9"/>
          <p:cNvSpPr/>
          <p:nvPr/>
        </p:nvSpPr>
        <p:spPr>
          <a:xfrm>
            <a:off x="636017" y="404882"/>
            <a:ext cx="4620176" cy="582595"/>
          </a:xfrm>
          <a:prstGeom prst="rect">
            <a:avLst/>
          </a:prstGeom>
        </p:spPr>
        <p:txBody>
          <a:bodyPr wrap="non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Recommendations</a:t>
            </a:r>
            <a:endParaRPr 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p:txBody>
      </p:sp>
    </p:spTree>
    <p:extLst>
      <p:ext uri="{BB962C8B-B14F-4D97-AF65-F5344CB8AC3E}">
        <p14:creationId xmlns:p14="http://schemas.microsoft.com/office/powerpoint/2010/main" val="8928846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1000"/>
                                        <p:tgtEl>
                                          <p:spTgt spid="7">
                                            <p:txEl>
                                              <p:pRg st="0" end="0"/>
                                            </p:txEl>
                                          </p:spTgt>
                                        </p:tgtEl>
                                      </p:cBhvr>
                                    </p:animEffect>
                                    <p:anim calcmode="lin" valueType="num">
                                      <p:cBhvr>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1F9AF79-9E5E-4AB9-AFB8-7CFDFC2957E8}" type="slidenum">
              <a:rPr lang="en-US" smtClean="0"/>
              <a:t>44</a:t>
            </a:fld>
            <a:endParaRPr lang="en-US"/>
          </a:p>
        </p:txBody>
      </p:sp>
      <p:sp>
        <p:nvSpPr>
          <p:cNvPr id="10" name="Rectangle 9"/>
          <p:cNvSpPr/>
          <p:nvPr/>
        </p:nvSpPr>
        <p:spPr>
          <a:xfrm>
            <a:off x="636017" y="404882"/>
            <a:ext cx="4620176" cy="582595"/>
          </a:xfrm>
          <a:prstGeom prst="rect">
            <a:avLst/>
          </a:prstGeom>
        </p:spPr>
        <p:txBody>
          <a:bodyPr wrap="non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Recommendations</a:t>
            </a:r>
            <a:endParaRPr 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p:txBody>
      </p:sp>
      <p:pic>
        <p:nvPicPr>
          <p:cNvPr id="5" name="Picture 4"/>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84499" y="3033743"/>
            <a:ext cx="5294154" cy="3046213"/>
          </a:xfrm>
          <a:prstGeom prst="rect">
            <a:avLst/>
          </a:prstGeom>
          <a:noFill/>
          <a:ln>
            <a:noFill/>
          </a:ln>
        </p:spPr>
      </p:pic>
      <p:pic>
        <p:nvPicPr>
          <p:cNvPr id="6" name="Picture 5"/>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6017" y="1525644"/>
            <a:ext cx="5429491" cy="3031205"/>
          </a:xfrm>
          <a:prstGeom prst="rect">
            <a:avLst/>
          </a:prstGeom>
          <a:noFill/>
          <a:ln>
            <a:noFill/>
          </a:ln>
        </p:spPr>
      </p:pic>
    </p:spTree>
    <p:extLst>
      <p:ext uri="{BB962C8B-B14F-4D97-AF65-F5344CB8AC3E}">
        <p14:creationId xmlns:p14="http://schemas.microsoft.com/office/powerpoint/2010/main" val="221337718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697395" y="0"/>
            <a:ext cx="10739532" cy="849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defTabSz="914400" rtl="1" eaLnBrk="0" fontAlgn="base" latinLnBrk="0" hangingPunct="0">
              <a:lnSpc>
                <a:spcPct val="100000"/>
              </a:lnSpc>
              <a:spcBef>
                <a:spcPct val="0"/>
              </a:spcBef>
              <a:spcAft>
                <a:spcPct val="0"/>
              </a:spcAft>
              <a:buClrTx/>
              <a:buSzTx/>
              <a:tabLst>
                <a:tab pos="228600" algn="l"/>
              </a:tabLst>
            </a:pP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Research</a:t>
            </a:r>
            <a:r>
              <a:rPr kumimoji="0" lang="en-US" altLang="en-US" sz="2800" b="1" i="0" u="sng" strike="noStrike" cap="none" normalizeH="0" dirty="0">
                <a:ln>
                  <a:noFill/>
                </a:ln>
                <a:effectLst/>
                <a:latin typeface="Georgia" panose="02040502050405020303" pitchFamily="18" charset="0"/>
                <a:ea typeface="GE SS Two Bold" panose="020A0503020102020204" pitchFamily="18" charset="-78"/>
                <a:cs typeface="GE SS Two Bold" panose="020A0503020102020204" pitchFamily="18" charset="-78"/>
              </a:rPr>
              <a:t> outline</a:t>
            </a:r>
            <a:r>
              <a:rPr kumimoji="0" lang="en-US" altLang="en-US" sz="2800" b="1" i="0" u="sng" strike="noStrike" cap="none" normalizeH="0" baseline="0" dirty="0">
                <a:ln>
                  <a:noFill/>
                </a:ln>
                <a:effectLst/>
                <a:latin typeface="Georgia" panose="02040502050405020303" pitchFamily="18" charset="0"/>
                <a:ea typeface="GE SS Two Bold" panose="020A0503020102020204" pitchFamily="18" charset="-78"/>
                <a:cs typeface="GE SS Two Bold" panose="020A0503020102020204" pitchFamily="18" charset="-78"/>
              </a:rPr>
              <a:t>  </a:t>
            </a:r>
          </a:p>
          <a:p>
            <a:pPr marL="0" marR="0" lvl="0" indent="0" defTabSz="914400" rtl="1" eaLnBrk="0" fontAlgn="base" latinLnBrk="0" hangingPunct="0">
              <a:lnSpc>
                <a:spcPct val="100000"/>
              </a:lnSpc>
              <a:spcBef>
                <a:spcPct val="0"/>
              </a:spcBef>
              <a:spcAft>
                <a:spcPct val="0"/>
              </a:spcAft>
              <a:buClrTx/>
              <a:buSzTx/>
              <a:tabLst>
                <a:tab pos="228600" algn="l"/>
              </a:tabLst>
            </a:pPr>
            <a:endParaRPr lang="en-US" altLang="en-US" sz="2800" b="1" u="sng"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endParaRP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Introduction</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Problem</a:t>
            </a: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a:t>
            </a:r>
          </a:p>
          <a:p>
            <a:pPr marL="457200" marR="0" lvl="0" indent="-457200" defTabSz="914400" eaLnBrk="0" fontAlgn="base" latinLnBrk="0" hangingPunct="0">
              <a:lnSpc>
                <a:spcPct val="150000"/>
              </a:lnSpc>
              <a:spcBef>
                <a:spcPct val="0"/>
              </a:spcBef>
              <a:spcAft>
                <a:spcPct val="0"/>
              </a:spcAft>
              <a:buClrTx/>
              <a:buSzTx/>
              <a:buFont typeface="Arial" panose="020B0604020202020204" pitchFamily="34" charset="0"/>
              <a:buChar char="•"/>
              <a:tabLst>
                <a:tab pos="228600" algn="l"/>
              </a:tabLst>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 objective </a:t>
            </a:r>
          </a:p>
          <a:p>
            <a:pPr marL="457200" lvl="0" indent="-457200" defTabSz="914400">
              <a:lnSpc>
                <a:spcPct val="150000"/>
              </a:lnSpc>
              <a:buFont typeface="Arial" panose="020B0604020202020204" pitchFamily="34" charset="0"/>
              <a:buChar char="•"/>
            </a:pPr>
            <a:r>
              <a:rPr kumimoji="0" lang="en-US" altLang="en-US" sz="2800" b="1" i="0" strike="noStrike" cap="none" normalizeH="0" baseline="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The</a:t>
            </a:r>
            <a:r>
              <a:rPr kumimoji="0" lang="en-US" altLang="en-US" sz="2800" b="1" i="0" strike="noStrike" cap="none" normalizeH="0" dirty="0">
                <a:ln>
                  <a:noFill/>
                </a:ln>
                <a:solidFill>
                  <a:schemeClr val="bg1">
                    <a:lumMod val="50000"/>
                    <a:lumOff val="50000"/>
                  </a:schemeClr>
                </a:solidFill>
                <a:effectLst/>
                <a:latin typeface="Georgia" panose="02040502050405020303" pitchFamily="18" charset="0"/>
                <a:ea typeface="GE SS Two Bold" panose="020A0503020102020204" pitchFamily="18" charset="-78"/>
                <a:cs typeface="GE SS Two Bold" panose="020A0503020102020204" pitchFamily="18" charset="-78"/>
              </a:rPr>
              <a:t> important of </a:t>
            </a: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Research</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Methodology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Materials and methods </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Results and Discussions</a:t>
            </a:r>
          </a:p>
          <a:p>
            <a:pPr marL="457200" lvl="0" indent="-457200" defTabSz="914400">
              <a:lnSpc>
                <a:spcPct val="150000"/>
              </a:lnSpc>
              <a:buFont typeface="Arial" panose="020B0604020202020204" pitchFamily="34" charset="0"/>
              <a:buChar char="•"/>
            </a:pPr>
            <a:r>
              <a:rPr lang="en-US" altLang="en-US" sz="2800" b="1" dirty="0">
                <a:solidFill>
                  <a:schemeClr val="bg1">
                    <a:lumMod val="50000"/>
                    <a:lumOff val="50000"/>
                  </a:schemeClr>
                </a:solidFill>
                <a:latin typeface="Georgia" panose="02040502050405020303" pitchFamily="18" charset="0"/>
                <a:ea typeface="GE SS Two Bold" panose="020A0503020102020204" pitchFamily="18" charset="-78"/>
                <a:cs typeface="GE SS Two Bold" panose="020A0503020102020204" pitchFamily="18" charset="-78"/>
              </a:rPr>
              <a:t>Recommendations  </a:t>
            </a:r>
          </a:p>
          <a:p>
            <a:pPr marL="457200" lvl="0" indent="-457200" defTabSz="914400">
              <a:lnSpc>
                <a:spcPct val="150000"/>
              </a:lnSpc>
              <a:buFont typeface="Arial" panose="020B0604020202020204" pitchFamily="34" charset="0"/>
              <a:buChar char="•"/>
            </a:pPr>
            <a:r>
              <a:rPr lang="en-US" altLang="en-US" sz="2800" b="1" dirty="0">
                <a:solidFill>
                  <a:srgbClr val="FFC000"/>
                </a:solidFill>
                <a:latin typeface="Georgia" panose="02040502050405020303" pitchFamily="18" charset="0"/>
                <a:ea typeface="GE SS Two Bold" panose="020A0503020102020204" pitchFamily="18" charset="-78"/>
                <a:cs typeface="GE SS Two Bold" panose="020A0503020102020204" pitchFamily="18" charset="-78"/>
              </a:rPr>
              <a:t>Conclusions</a:t>
            </a:r>
          </a:p>
          <a:p>
            <a:pPr lvl="0" defTabSz="914400" rtl="1"/>
            <a:endParaRPr lang="en-US" altLang="en-US" sz="2800" b="1" u="sng" dirty="0">
              <a:solidFill>
                <a:schemeClr val="accent6"/>
              </a:solidFill>
              <a:latin typeface="Galaxy BT" panose="020E060402020B020907" pitchFamily="34" charset="0"/>
              <a:ea typeface="GE SS Two Bold" panose="020A0503020102020204" pitchFamily="18" charset="-78"/>
              <a:cs typeface="GE SS Two Bold" panose="020A0503020102020204" pitchFamily="18" charset="-78"/>
            </a:endParaRPr>
          </a:p>
          <a:p>
            <a:pPr lvl="0" defTabSz="914400" rtl="1"/>
            <a:endParaRPr kumimoji="0" lang="ar-EG" altLang="en-US" sz="2800" b="1" i="0" u="sng" strike="noStrike" cap="none" normalizeH="0" baseline="0" dirty="0">
              <a:ln>
                <a:noFill/>
              </a:ln>
              <a:solidFill>
                <a:schemeClr val="accent6"/>
              </a:solidFill>
              <a:effectLst/>
              <a:latin typeface="Galaxy BT" panose="020E060402020B020907" pitchFamily="34" charset="0"/>
              <a:ea typeface="GE SS Two Bold" panose="020A0503020102020204" pitchFamily="18" charset="-78"/>
              <a:cs typeface="GE SS Two Bold" panose="020A0503020102020204" pitchFamily="18" charset="-78"/>
            </a:endParaRPr>
          </a:p>
          <a:p>
            <a:pPr marL="0" marR="0" lvl="0" indent="0" algn="ctr" defTabSz="914400" rtl="1" eaLnBrk="0" fontAlgn="base" latinLnBrk="0" hangingPunct="0">
              <a:lnSpc>
                <a:spcPct val="100000"/>
              </a:lnSpc>
              <a:spcBef>
                <a:spcPct val="0"/>
              </a:spcBef>
              <a:spcAft>
                <a:spcPct val="0"/>
              </a:spcAft>
              <a:buClrTx/>
              <a:buSzTx/>
              <a:tabLst>
                <a:tab pos="228600" algn="l"/>
              </a:tabLst>
            </a:pPr>
            <a:r>
              <a:rPr kumimoji="0" lang="ar-EG" altLang="en-US" sz="3200" b="1" i="0" u="sng" strike="noStrike" cap="none" normalizeH="0" baseline="0" dirty="0">
                <a:ln>
                  <a:noFill/>
                </a:ln>
                <a:solidFill>
                  <a:srgbClr val="002060"/>
                </a:solidFill>
                <a:effectLst/>
                <a:latin typeface="Times New Roman" panose="02020603050405020304" pitchFamily="18" charset="0"/>
                <a:ea typeface="Times New Roman" panose="02020603050405020304" pitchFamily="18" charset="0"/>
                <a:cs typeface="+mj-cs"/>
              </a:rPr>
              <a:t> </a:t>
            </a:r>
          </a:p>
          <a:p>
            <a:pPr marL="0" marR="0" lvl="0" indent="0" algn="justLow" defTabSz="914400" rtl="1" eaLnBrk="0" fontAlgn="base" latinLnBrk="0" hangingPunct="0">
              <a:lnSpc>
                <a:spcPct val="100000"/>
              </a:lnSpc>
              <a:spcBef>
                <a:spcPct val="0"/>
              </a:spcBef>
              <a:spcAft>
                <a:spcPct val="0"/>
              </a:spcAft>
              <a:buClrTx/>
              <a:buSzTx/>
              <a:tabLst>
                <a:tab pos="228600" algn="l"/>
              </a:tabLst>
            </a:pPr>
            <a:endParaRPr kumimoji="0" lang="en-US" altLang="en-US" sz="2400" b="0" i="0" u="none" strike="noStrike" cap="none" normalizeH="0" baseline="0" dirty="0">
              <a:ln>
                <a:noFill/>
              </a:ln>
              <a:solidFill>
                <a:schemeClr val="tx1"/>
              </a:solidFill>
              <a:effectLst/>
              <a:cs typeface="+mj-cs"/>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45</a:t>
            </a:fld>
            <a:endParaRPr lang="en-US"/>
          </a:p>
        </p:txBody>
      </p:sp>
    </p:spTree>
    <p:extLst>
      <p:ext uri="{BB962C8B-B14F-4D97-AF65-F5344CB8AC3E}">
        <p14:creationId xmlns:p14="http://schemas.microsoft.com/office/powerpoint/2010/main" val="22638084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6244" y="495096"/>
            <a:ext cx="9986577" cy="6151620"/>
          </a:xfrm>
          <a:prstGeom prst="rect">
            <a:avLst/>
          </a:prstGeom>
        </p:spPr>
        <p:txBody>
          <a:bodyPr wrap="square">
            <a:spAutoFit/>
          </a:bodyPr>
          <a:lstStyle/>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r>
              <a:rPr lang="en-US" altLang="en-US" sz="3200" b="1" dirty="0">
                <a:solidFill>
                  <a:schemeClr val="accent6"/>
                </a:solidFill>
                <a:latin typeface="Georgia" panose="02040502050405020303" pitchFamily="18" charset="0"/>
                <a:ea typeface="GE SS Two Bold" panose="020A0503020102020204" pitchFamily="18" charset="-78"/>
                <a:cs typeface="GE SS Two Bold" panose="020A0503020102020204" pitchFamily="18" charset="-78"/>
              </a:rPr>
              <a:t>Conclusions</a:t>
            </a:r>
            <a:endParaRPr lang="ar-EG"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marL="457200" indent="-457200" eaLnBrk="0" fontAlgn="base" hangingPunct="0">
              <a:lnSpc>
                <a:spcPct val="107000"/>
              </a:lnSpc>
              <a:spcBef>
                <a:spcPct val="0"/>
              </a:spcBef>
              <a:spcAft>
                <a:spcPct val="0"/>
              </a:spcAft>
              <a:buFont typeface="Wingdings" panose="05000000000000000000" pitchFamily="2" charset="2"/>
              <a:buChar char="v"/>
              <a:tabLst>
                <a:tab pos="228600" algn="l"/>
              </a:tabLst>
            </a:pPr>
            <a:endParaRPr lang="ar-EG" sz="3200" b="1" u="sng" dirty="0">
              <a:solidFill>
                <a:schemeClr val="accent6"/>
              </a:solidFill>
              <a:latin typeface="GE SS Two Bold" panose="020A0503020102020204" pitchFamily="18" charset="-78"/>
              <a:ea typeface="GE SS Two Bold" panose="020A0503020102020204" pitchFamily="18" charset="-78"/>
              <a:cs typeface="GE SS Two Bold" panose="020A0503020102020204" pitchFamily="18" charset="-78"/>
            </a:endParaRPr>
          </a:p>
          <a:p>
            <a:pPr marL="457200" indent="-457200" algn="justLow">
              <a:lnSpc>
                <a:spcPct val="107000"/>
              </a:lnSpc>
              <a:buFont typeface="+mj-lt"/>
              <a:buAutoNum type="arabicPeriod"/>
              <a:tabLst>
                <a:tab pos="228600" algn="l"/>
              </a:tabLst>
            </a:pPr>
            <a:r>
              <a:rPr lang="en-US" sz="2800" b="1" dirty="0">
                <a:latin typeface="+mj-lt"/>
                <a:ea typeface="Times New Roman" panose="02020603050405020304" pitchFamily="18" charset="0"/>
                <a:cs typeface="Times New Roman" panose="02020603050405020304" pitchFamily="18" charset="0"/>
              </a:rPr>
              <a:t>Although the film Aluminum work to enhance the barrier  to </a:t>
            </a:r>
            <a:r>
              <a:rPr lang="en-US" sz="2800" b="1" dirty="0">
                <a:ea typeface="Times New Roman" panose="02020603050405020304" pitchFamily="18" charset="0"/>
                <a:cs typeface="Times New Roman" panose="02020603050405020304" pitchFamily="18" charset="0"/>
              </a:rPr>
              <a:t>42</a:t>
            </a:r>
            <a:r>
              <a:rPr lang="en-US" sz="2800" b="1" dirty="0">
                <a:latin typeface="+mj-lt"/>
                <a:ea typeface="Times New Roman" panose="02020603050405020304" pitchFamily="18" charset="0"/>
                <a:cs typeface="Times New Roman" panose="02020603050405020304" pitchFamily="18" charset="0"/>
              </a:rPr>
              <a:t> in </a:t>
            </a:r>
            <a:r>
              <a:rPr lang="en-US" sz="2800" b="1" dirty="0">
                <a:ea typeface="Times New Roman" panose="02020603050405020304" pitchFamily="18" charset="0"/>
                <a:cs typeface="Times New Roman" panose="02020603050405020304" pitchFamily="18" charset="0"/>
              </a:rPr>
              <a:t>oxygen </a:t>
            </a:r>
            <a:r>
              <a:rPr lang="en-US" sz="2800" b="1" dirty="0">
                <a:latin typeface="+mj-lt"/>
                <a:ea typeface="Times New Roman" panose="02020603050405020304" pitchFamily="18" charset="0"/>
                <a:cs typeface="Times New Roman" panose="02020603050405020304" pitchFamily="18" charset="0"/>
              </a:rPr>
              <a:t>permeability of the film but the ratio recommended by the World Organization </a:t>
            </a:r>
            <a:r>
              <a:rPr lang="en-US" sz="2800" b="1" dirty="0" err="1">
                <a:latin typeface="+mj-lt"/>
                <a:ea typeface="Times New Roman" panose="02020603050405020304" pitchFamily="18" charset="0"/>
                <a:cs typeface="Times New Roman" panose="02020603050405020304" pitchFamily="18" charset="0"/>
              </a:rPr>
              <a:t>Pira</a:t>
            </a:r>
            <a:r>
              <a:rPr lang="en-US" sz="2800" b="1" dirty="0">
                <a:latin typeface="+mj-lt"/>
                <a:ea typeface="Times New Roman" panose="02020603050405020304" pitchFamily="18" charset="0"/>
                <a:cs typeface="Times New Roman" panose="02020603050405020304" pitchFamily="18" charset="0"/>
              </a:rPr>
              <a:t> when record  potato chips should be from 5 to 10  CC / m2 / day, so it is necessary access to this medium to ensure the high quality of the product by adjusting the factors that increase the quality of the film.</a:t>
            </a:r>
          </a:p>
          <a:p>
            <a:pPr marL="457200" indent="-457200" algn="justLow">
              <a:lnSpc>
                <a:spcPct val="107000"/>
              </a:lnSpc>
              <a:buFont typeface="+mj-lt"/>
              <a:buAutoNum type="arabicPeriod"/>
              <a:tabLst>
                <a:tab pos="228600" algn="l"/>
              </a:tabLst>
            </a:pPr>
            <a:r>
              <a:rPr lang="en-US" sz="2800" b="1" dirty="0">
                <a:ea typeface="Times New Roman" panose="02020603050405020304" pitchFamily="18" charset="0"/>
                <a:cs typeface="Times New Roman" panose="02020603050405020304" pitchFamily="18" charset="0"/>
              </a:rPr>
              <a:t>Oxygen ratio must not increases more than 5% inside  the plastic bag packed with slices of potatoes in order to be affected both Peroxide Value, Free fatty acid (FFA) </a:t>
            </a:r>
          </a:p>
          <a:p>
            <a:pPr marL="457200" indent="-457200" algn="justLow">
              <a:lnSpc>
                <a:spcPct val="107000"/>
              </a:lnSpc>
              <a:buFont typeface="+mj-lt"/>
              <a:buAutoNum type="arabicPeriod"/>
              <a:tabLst>
                <a:tab pos="228600" algn="l"/>
              </a:tabLst>
            </a:pPr>
            <a:endParaRPr lang="en-US" sz="2400" b="1" dirty="0">
              <a:latin typeface="+mj-lt"/>
              <a:ea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41F9AF79-9E5E-4AB9-AFB8-7CFDFC2957E8}" type="slidenum">
              <a:rPr lang="en-US" smtClean="0"/>
              <a:t>46</a:t>
            </a:fld>
            <a:endParaRPr lang="en-US"/>
          </a:p>
        </p:txBody>
      </p:sp>
    </p:spTree>
    <p:extLst>
      <p:ext uri="{BB962C8B-B14F-4D97-AF65-F5344CB8AC3E}">
        <p14:creationId xmlns:p14="http://schemas.microsoft.com/office/powerpoint/2010/main" val="281397839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793" y="579937"/>
            <a:ext cx="9118923" cy="6349110"/>
          </a:xfrm>
          <a:prstGeom prst="rect">
            <a:avLst/>
          </a:prstGeom>
        </p:spPr>
        <p:txBody>
          <a:bodyPr wrap="square">
            <a:spAutoFit/>
          </a:bodyPr>
          <a:lstStyle/>
          <a:p>
            <a:pPr marL="457200" indent="-457200" algn="justLow">
              <a:lnSpc>
                <a:spcPct val="107000"/>
              </a:lnSpc>
              <a:buSzPts val="1600"/>
              <a:buFont typeface="+mj-lt"/>
              <a:buAutoNum type="arabicPeriod" startAt="4"/>
              <a:tabLst>
                <a:tab pos="228600" algn="l"/>
              </a:tabLst>
            </a:pPr>
            <a:r>
              <a:rPr lang="en-US" sz="2800" b="1" dirty="0">
                <a:ea typeface="Times New Roman" panose="02020603050405020304" pitchFamily="18" charset="0"/>
                <a:cs typeface="Times New Roman" panose="02020603050405020304" pitchFamily="18" charset="0"/>
              </a:rPr>
              <a:t>Advised to follow up on these measurements over spaced days for a period of six months , a period of validity of this the product to make sure to ensure the stability of these properties.</a:t>
            </a:r>
          </a:p>
          <a:p>
            <a:pPr marL="457200" indent="-457200">
              <a:lnSpc>
                <a:spcPct val="107000"/>
              </a:lnSpc>
              <a:buSzPts val="1600"/>
              <a:buFont typeface="+mj-lt"/>
              <a:buAutoNum type="arabicPeriod" startAt="4"/>
              <a:tabLst>
                <a:tab pos="228600" algn="l"/>
              </a:tabLst>
            </a:pPr>
            <a:endParaRPr lang="en-US" sz="2800" b="1" dirty="0">
              <a:latin typeface="+mj-lt"/>
              <a:ea typeface="Times New Roman" panose="02020603050405020304" pitchFamily="18" charset="0"/>
              <a:cs typeface="Times New Roman" panose="02020603050405020304" pitchFamily="18" charset="0"/>
            </a:endParaRPr>
          </a:p>
          <a:p>
            <a:pPr marL="457200" indent="-457200" algn="justLow">
              <a:lnSpc>
                <a:spcPct val="107000"/>
              </a:lnSpc>
              <a:buSzPts val="1600"/>
              <a:buFont typeface="+mj-lt"/>
              <a:buAutoNum type="arabicPeriod" startAt="4"/>
              <a:tabLst>
                <a:tab pos="228600" algn="l"/>
              </a:tabLst>
            </a:pPr>
            <a:r>
              <a:rPr lang="en-US" sz="2800" b="1" dirty="0">
                <a:latin typeface="+mj-lt"/>
                <a:ea typeface="Times New Roman" panose="02020603050405020304" pitchFamily="18" charset="0"/>
                <a:cs typeface="Times New Roman" panose="02020603050405020304" pitchFamily="18" charset="0"/>
              </a:rPr>
              <a:t>Commitment to implement the system BRC British Retail Consortium  and HACCP System the application of nitrogen injection technology Nitrogen Injection (Flashing) and use the tracking system Traceability to the quality of the product through the various stages of his technique Modified  atmosphere packaging</a:t>
            </a:r>
          </a:p>
          <a:p>
            <a:pPr marL="457200" indent="-457200">
              <a:lnSpc>
                <a:spcPct val="107000"/>
              </a:lnSpc>
              <a:buSzPts val="1600"/>
              <a:buFont typeface="+mj-lt"/>
              <a:buAutoNum type="arabicPeriod" startAt="4"/>
              <a:tabLst>
                <a:tab pos="228600" algn="l"/>
              </a:tabLst>
            </a:pPr>
            <a:endParaRPr lang="en-US" sz="2400" b="1" dirty="0">
              <a:latin typeface="+mj-lt"/>
              <a:ea typeface="Times New Roman" panose="02020603050405020304" pitchFamily="18" charset="0"/>
              <a:cs typeface="Times New Roman" panose="02020603050405020304" pitchFamily="18" charset="0"/>
            </a:endParaRPr>
          </a:p>
          <a:p>
            <a:pPr marL="457200" indent="-457200" algn="justLow" rtl="1">
              <a:lnSpc>
                <a:spcPct val="107000"/>
              </a:lnSpc>
              <a:buSzPts val="1600"/>
              <a:buFont typeface="+mj-lt"/>
              <a:buAutoNum type="arabicPeriod" startAt="4"/>
              <a:tabLst>
                <a:tab pos="228600" algn="l"/>
              </a:tabLst>
            </a:pPr>
            <a:endParaRPr lang="en-US" sz="2400" b="1" dirty="0">
              <a:latin typeface="+mj-lt"/>
              <a:ea typeface="Times New Roman" panose="02020603050405020304" pitchFamily="18" charset="0"/>
              <a:cs typeface="Times New Roman" panose="02020603050405020304" pitchFamily="18" charset="0"/>
            </a:endParaRPr>
          </a:p>
          <a:p>
            <a:pPr marL="457200" marR="0" lvl="0" indent="-457200" algn="justLow" rtl="1">
              <a:lnSpc>
                <a:spcPct val="107000"/>
              </a:lnSpc>
              <a:spcBef>
                <a:spcPts val="0"/>
              </a:spcBef>
              <a:spcAft>
                <a:spcPts val="0"/>
              </a:spcAft>
              <a:buSzPts val="1600"/>
              <a:buFont typeface="+mj-lt"/>
              <a:buAutoNum type="arabicPeriod" startAt="4"/>
              <a:tabLst>
                <a:tab pos="228600" algn="l"/>
              </a:tabLst>
            </a:pPr>
            <a:endParaRPr lang="en-US" sz="2400" b="1" dirty="0">
              <a:latin typeface="+mj-lt"/>
              <a:ea typeface="Times New Roman" panose="02020603050405020304" pitchFamily="18" charset="0"/>
              <a:cs typeface="Times New Roman" panose="02020603050405020304" pitchFamily="18" charset="0"/>
            </a:endParaRPr>
          </a:p>
        </p:txBody>
      </p:sp>
      <p:pic>
        <p:nvPicPr>
          <p:cNvPr id="3" name="Picture 2" descr="C:\Users\Dr Yahya\Downloads\Untitled.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320768" y="2358187"/>
            <a:ext cx="1434084" cy="19090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41F9AF79-9E5E-4AB9-AFB8-7CFDFC2957E8}" type="slidenum">
              <a:rPr lang="en-US" smtClean="0"/>
              <a:t>47</a:t>
            </a:fld>
            <a:endParaRPr lang="en-US"/>
          </a:p>
        </p:txBody>
      </p:sp>
      <p:pic>
        <p:nvPicPr>
          <p:cNvPr id="5" name="Picture 4" descr="C:\Users\Dr Yahya\Downloads\images.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320768" y="487077"/>
            <a:ext cx="1434084" cy="16635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Dr Yahya\Downloads\HACCP.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320768" y="4474771"/>
            <a:ext cx="1434084" cy="1492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14786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1083" y="2982448"/>
            <a:ext cx="7648248" cy="830997"/>
          </a:xfrm>
          <a:prstGeom prst="rect">
            <a:avLst/>
          </a:prstGeom>
        </p:spPr>
        <p:txBody>
          <a:bodyPr wrap="none">
            <a:spAutoFit/>
          </a:bodyPr>
          <a:lstStyle/>
          <a:p>
            <a:pPr algn="ctr"/>
            <a:r>
              <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Tank you for  Kind Attention</a:t>
            </a:r>
          </a:p>
        </p:txBody>
      </p:sp>
      <p:sp>
        <p:nvSpPr>
          <p:cNvPr id="3" name="Rectangle 2"/>
          <p:cNvSpPr/>
          <p:nvPr/>
        </p:nvSpPr>
        <p:spPr>
          <a:xfrm>
            <a:off x="2206626" y="4136064"/>
            <a:ext cx="7572705" cy="1077218"/>
          </a:xfrm>
          <a:prstGeom prst="rect">
            <a:avLst/>
          </a:prstGeom>
        </p:spPr>
        <p:txBody>
          <a:bodyPr wrap="square">
            <a:spAutoFit/>
          </a:bodyPr>
          <a:lstStyle/>
          <a:p>
            <a:pPr algn="ctr"/>
            <a:r>
              <a:rPr lang="it-IT" sz="3600" b="1" dirty="0">
                <a:solidFill>
                  <a:srgbClr val="FFC000"/>
                </a:solidFill>
                <a:latin typeface="Times New Roman" panose="02020603050405020304" pitchFamily="18" charset="0"/>
                <a:ea typeface="MS PGothic" panose="020B0600070205080204" pitchFamily="34" charset="-128"/>
              </a:rPr>
              <a:t>Yahya Ibrahiem Mohamed Khalifa </a:t>
            </a:r>
            <a:endParaRPr lang="en-US" sz="3600" b="1" dirty="0">
              <a:solidFill>
                <a:srgbClr val="FFC000"/>
              </a:solidFill>
              <a:latin typeface="Times New Roman" panose="02020603050405020304" pitchFamily="18" charset="0"/>
              <a:ea typeface="Times New Roman" panose="02020603050405020304" pitchFamily="18" charset="0"/>
            </a:endParaRPr>
          </a:p>
          <a:p>
            <a:pPr algn="ctr"/>
            <a:r>
              <a:rPr lang="it-IT" sz="2800" b="1" dirty="0">
                <a:latin typeface="Times New Roman" panose="02020603050405020304" pitchFamily="18" charset="0"/>
                <a:ea typeface="MS PGothic" panose="020B0600070205080204" pitchFamily="34" charset="-128"/>
              </a:rPr>
              <a:t>Yahya.appliedarts@gmail.com</a:t>
            </a:r>
            <a:endParaRPr lang="en-US" sz="2800" b="1" dirty="0">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41F9AF79-9E5E-4AB9-AFB8-7CFDFC2957E8}" type="slidenum">
              <a:rPr lang="en-US" smtClean="0"/>
              <a:t>48</a:t>
            </a:fld>
            <a:endParaRPr lang="en-US"/>
          </a:p>
        </p:txBody>
      </p:sp>
      <p:pic>
        <p:nvPicPr>
          <p:cNvPr id="5" name="Picture 4"/>
          <p:cNvPicPr>
            <a:picLocks noChangeAspect="1"/>
          </p:cNvPicPr>
          <p:nvPr/>
        </p:nvPicPr>
        <p:blipFill>
          <a:blip r:embed="rId2"/>
          <a:stretch>
            <a:fillRect/>
          </a:stretch>
        </p:blipFill>
        <p:spPr>
          <a:xfrm>
            <a:off x="806338" y="748077"/>
            <a:ext cx="10373280" cy="20730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4475027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923</TotalTime>
  <Words>2673</Words>
  <Application>Microsoft Office PowerPoint</Application>
  <PresentationFormat>Widescreen</PresentationFormat>
  <Paragraphs>554</Paragraphs>
  <Slides>48</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48</vt:i4>
      </vt:variant>
    </vt:vector>
  </HeadingPairs>
  <TitlesOfParts>
    <vt:vector size="62" baseType="lpstr">
      <vt:lpstr>MS PGothic</vt:lpstr>
      <vt:lpstr>Arial</vt:lpstr>
      <vt:lpstr>Arial Narrow</vt:lpstr>
      <vt:lpstr>Calibri</vt:lpstr>
      <vt:lpstr>Corbel</vt:lpstr>
      <vt:lpstr>Galaxy BT</vt:lpstr>
      <vt:lpstr>GE SS Two Bold</vt:lpstr>
      <vt:lpstr>GE SS Two Medium</vt:lpstr>
      <vt:lpstr>Georgia</vt:lpstr>
      <vt:lpstr>Simplified Arabic</vt:lpstr>
      <vt:lpstr>Tahoma</vt:lpstr>
      <vt:lpstr>Times New Roman</vt:lpstr>
      <vt:lpstr>Wingdings</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Yahya</dc:creator>
  <cp:lastModifiedBy>Yahya</cp:lastModifiedBy>
  <cp:revision>87</cp:revision>
  <dcterms:created xsi:type="dcterms:W3CDTF">2016-02-29T02:17:14Z</dcterms:created>
  <dcterms:modified xsi:type="dcterms:W3CDTF">2016-06-14T10:06:24Z</dcterms:modified>
</cp:coreProperties>
</file>