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7" r:id="rId3"/>
    <p:sldId id="285" r:id="rId4"/>
    <p:sldId id="280" r:id="rId5"/>
    <p:sldId id="290" r:id="rId6"/>
    <p:sldId id="306" r:id="rId7"/>
    <p:sldId id="307" r:id="rId8"/>
    <p:sldId id="308" r:id="rId9"/>
    <p:sldId id="304" r:id="rId10"/>
    <p:sldId id="291" r:id="rId11"/>
    <p:sldId id="294" r:id="rId12"/>
    <p:sldId id="295" r:id="rId13"/>
    <p:sldId id="298" r:id="rId14"/>
    <p:sldId id="297" r:id="rId15"/>
    <p:sldId id="309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583" autoAdjust="0"/>
  </p:normalViewPr>
  <p:slideViewPr>
    <p:cSldViewPr>
      <p:cViewPr varScale="1">
        <p:scale>
          <a:sx n="59" d="100"/>
          <a:sy n="59" d="100"/>
        </p:scale>
        <p:origin x="-14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E&#220;\Eczac&#305;l&#305;k%20Fak&#252;ltesi\Farm%20Biyoteknoloji\yay&#305;nlar\Ki&#351;isel%20Yay&#305;nlar\PT\sonu&#231;lar\Pita%20,de&#287;erlendirm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E&#220;\Eczac&#305;l&#305;k%20Fak&#252;ltesi\Farm%20Biyoteknoloji\yay&#305;nlar\Ki&#351;isel%20Yay&#305;nlar\PT\sonu&#231;lar\Pita%20,de&#287;erlendirm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E&#220;\Eczac&#305;l&#305;k%20Fak&#252;ltesi\Farm%20Biyoteknoloji\yay&#305;nlar\Ki&#351;isel%20Yay&#305;nlar\PT\sonu&#231;lar\Pita%20,de&#287;erlendirm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E&#220;\Eczac&#305;l&#305;k%20Fak&#252;ltesi\Farm%20Biyoteknoloji\yay&#305;nlar\Ki&#351;isel%20Yay&#305;nlar\PT\sonu&#231;lar\Pita%20,de&#287;erlendirm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E&#220;\Eczac&#305;l&#305;k%20Fak&#252;ltesi\Farm%20Biyoteknoloji\yay&#305;nlar\Ki&#351;isel%20Yay&#305;nlar\PT\yay&#305;n\NE\JDDST\revision\graphical%20abstract%20MAL&#304;%20R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r-TR" dirty="0" err="1" smtClean="0"/>
              <a:t>F1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particle size [nm]</c:v>
          </c:tx>
          <c:invertIfNegative val="0"/>
          <c:cat>
            <c:numRef>
              <c:f>'Pita NE değerlendirme'!$J$60:$J$64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'Pita NE değerlendirme'!$K$60:$K$64</c:f>
              <c:numCache>
                <c:formatCode>General</c:formatCode>
                <c:ptCount val="5"/>
                <c:pt idx="0">
                  <c:v>279</c:v>
                </c:pt>
                <c:pt idx="1">
                  <c:v>250</c:v>
                </c:pt>
                <c:pt idx="2">
                  <c:v>269</c:v>
                </c:pt>
                <c:pt idx="3">
                  <c:v>179</c:v>
                </c:pt>
                <c:pt idx="4">
                  <c:v>194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934848"/>
        <c:axId val="83579392"/>
      </c:barChart>
      <c:lineChart>
        <c:grouping val="standard"/>
        <c:varyColors val="0"/>
        <c:ser>
          <c:idx val="1"/>
          <c:order val="1"/>
          <c:tx>
            <c:v>polydispersity index</c:v>
          </c:tx>
          <c:cat>
            <c:numRef>
              <c:f>'Pita NE değerlendirme'!$J$60:$J$64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'Pita NE değerlendirme'!$M$60:$M$64</c:f>
              <c:numCache>
                <c:formatCode>General</c:formatCode>
                <c:ptCount val="5"/>
                <c:pt idx="0">
                  <c:v>0.248</c:v>
                </c:pt>
                <c:pt idx="1">
                  <c:v>0.254</c:v>
                </c:pt>
                <c:pt idx="2">
                  <c:v>0.27100000000000002</c:v>
                </c:pt>
                <c:pt idx="3">
                  <c:v>0.15</c:v>
                </c:pt>
                <c:pt idx="4">
                  <c:v>0.16200000000000001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935872"/>
        <c:axId val="83579968"/>
      </c:lineChart>
      <c:catAx>
        <c:axId val="1219348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[min]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3579392"/>
        <c:crosses val="autoZero"/>
        <c:auto val="1"/>
        <c:lblAlgn val="ctr"/>
        <c:lblOffset val="100"/>
        <c:noMultiLvlLbl val="0"/>
      </c:catAx>
      <c:valAx>
        <c:axId val="83579392"/>
        <c:scaling>
          <c:orientation val="minMax"/>
          <c:max val="3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particle size [nm]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1934848"/>
        <c:crosses val="autoZero"/>
        <c:crossBetween val="between"/>
        <c:majorUnit val="100"/>
        <c:minorUnit val="50"/>
      </c:valAx>
      <c:valAx>
        <c:axId val="83579968"/>
        <c:scaling>
          <c:orientation val="minMax"/>
          <c:max val="0.30000000000000004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polydispersity index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1935872"/>
        <c:crosses val="max"/>
        <c:crossBetween val="between"/>
        <c:majorUnit val="0.1"/>
        <c:minorUnit val="5.000000000000001E-2"/>
      </c:valAx>
      <c:catAx>
        <c:axId val="121935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3579968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r-TR" dirty="0" err="1" smtClean="0"/>
              <a:t>F2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particle size [nm]</c:v>
          </c:tx>
          <c:invertIfNegative val="0"/>
          <c:cat>
            <c:numRef>
              <c:f>'Pita NE değerlendirme'!$J$60:$J$64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'Pita NE değerlendirme'!$B$47:$B$51</c:f>
              <c:numCache>
                <c:formatCode>General</c:formatCode>
                <c:ptCount val="5"/>
                <c:pt idx="0">
                  <c:v>312</c:v>
                </c:pt>
                <c:pt idx="1">
                  <c:v>352</c:v>
                </c:pt>
                <c:pt idx="2">
                  <c:v>306</c:v>
                </c:pt>
                <c:pt idx="3">
                  <c:v>333</c:v>
                </c:pt>
                <c:pt idx="4">
                  <c:v>305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063872"/>
        <c:axId val="83581696"/>
      </c:barChart>
      <c:lineChart>
        <c:grouping val="standard"/>
        <c:varyColors val="0"/>
        <c:ser>
          <c:idx val="1"/>
          <c:order val="1"/>
          <c:tx>
            <c:v>polydispersity index</c:v>
          </c:tx>
          <c:cat>
            <c:numRef>
              <c:f>'Pita NE değerlendirme'!$J$59:$J$63</c:f>
              <c:numCache>
                <c:formatCode>General</c:formatCode>
                <c:ptCount val="5"/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cat>
          <c:val>
            <c:numRef>
              <c:f>'Pita NE değerlendirme'!$D$47:$D$51</c:f>
              <c:numCache>
                <c:formatCode>General</c:formatCode>
                <c:ptCount val="5"/>
                <c:pt idx="0">
                  <c:v>0.36899999999999999</c:v>
                </c:pt>
                <c:pt idx="1">
                  <c:v>0.44</c:v>
                </c:pt>
                <c:pt idx="2">
                  <c:v>0.39400000000000002</c:v>
                </c:pt>
                <c:pt idx="3">
                  <c:v>0.43</c:v>
                </c:pt>
                <c:pt idx="4">
                  <c:v>0.32100000000000001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937408"/>
        <c:axId val="83582272"/>
      </c:lineChart>
      <c:catAx>
        <c:axId val="1140638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[min]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3581696"/>
        <c:crosses val="autoZero"/>
        <c:auto val="1"/>
        <c:lblAlgn val="ctr"/>
        <c:lblOffset val="100"/>
        <c:noMultiLvlLbl val="0"/>
      </c:catAx>
      <c:valAx>
        <c:axId val="83581696"/>
        <c:scaling>
          <c:orientation val="minMax"/>
          <c:max val="4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particle size [nm]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4063872"/>
        <c:crosses val="autoZero"/>
        <c:crossBetween val="between"/>
        <c:majorUnit val="100"/>
        <c:minorUnit val="50"/>
      </c:valAx>
      <c:valAx>
        <c:axId val="83582272"/>
        <c:scaling>
          <c:orientation val="minMax"/>
          <c:max val="0.5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polydispersity index</a:t>
                </a:r>
              </a:p>
            </c:rich>
          </c:tx>
          <c:layout/>
          <c:overlay val="0"/>
        </c:title>
        <c:numFmt formatCode="@" sourceLinked="0"/>
        <c:majorTickMark val="out"/>
        <c:minorTickMark val="none"/>
        <c:tickLblPos val="nextTo"/>
        <c:crossAx val="121937408"/>
        <c:crosses val="max"/>
        <c:crossBetween val="between"/>
        <c:majorUnit val="0.1"/>
        <c:minorUnit val="2.0000000000000004E-2"/>
      </c:valAx>
      <c:catAx>
        <c:axId val="1219374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3582272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r-TR" dirty="0" err="1" smtClean="0"/>
              <a:t>F1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LD size [nm]</c:v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numRef>
              <c:f>'Pita NE değerlendirme'!$J$60:$J$64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'Pita NE değerlendirme'!$Y$60:$Y$64</c:f>
              <c:numCache>
                <c:formatCode>General</c:formatCode>
                <c:ptCount val="5"/>
                <c:pt idx="0">
                  <c:v>1010</c:v>
                </c:pt>
                <c:pt idx="1">
                  <c:v>577</c:v>
                </c:pt>
                <c:pt idx="2">
                  <c:v>222</c:v>
                </c:pt>
                <c:pt idx="3">
                  <c:v>217</c:v>
                </c:pt>
                <c:pt idx="4">
                  <c:v>229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774080"/>
        <c:axId val="115221632"/>
      </c:barChart>
      <c:lineChart>
        <c:grouping val="standard"/>
        <c:varyColors val="0"/>
        <c:ser>
          <c:idx val="1"/>
          <c:order val="1"/>
          <c:tx>
            <c:v>zeta potential [mV]</c:v>
          </c:tx>
          <c:marker>
            <c:spPr>
              <a:solidFill>
                <a:schemeClr val="accent1"/>
              </a:solidFill>
            </c:spPr>
          </c:marker>
          <c:dPt>
            <c:idx val="1"/>
            <c:bubble3D val="0"/>
            <c:spPr>
              <a:ln>
                <a:solidFill>
                  <a:schemeClr val="accent1"/>
                </a:solidFill>
              </a:ln>
            </c:spPr>
          </c:dPt>
          <c:dPt>
            <c:idx val="2"/>
            <c:bubble3D val="0"/>
            <c:spPr>
              <a:ln>
                <a:solidFill>
                  <a:schemeClr val="accent1"/>
                </a:solidFill>
              </a:ln>
            </c:spPr>
          </c:dPt>
          <c:dPt>
            <c:idx val="3"/>
            <c:bubble3D val="0"/>
            <c:spPr>
              <a:ln>
                <a:solidFill>
                  <a:schemeClr val="accent1"/>
                </a:solidFill>
              </a:ln>
            </c:spPr>
          </c:dPt>
          <c:dPt>
            <c:idx val="4"/>
            <c:bubble3D val="0"/>
            <c:spPr>
              <a:ln>
                <a:solidFill>
                  <a:schemeClr val="accent1"/>
                </a:solidFill>
              </a:ln>
            </c:spPr>
          </c:dPt>
          <c:cat>
            <c:numRef>
              <c:f>'Pita NE değerlendirme'!$J$60:$J$64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'Pita NE değerlendirme'!$Q$60:$Q$64</c:f>
              <c:numCache>
                <c:formatCode>0.00</c:formatCode>
                <c:ptCount val="5"/>
                <c:pt idx="0">
                  <c:v>-12.9</c:v>
                </c:pt>
                <c:pt idx="1">
                  <c:v>-44.8</c:v>
                </c:pt>
                <c:pt idx="2">
                  <c:v>-44.9</c:v>
                </c:pt>
                <c:pt idx="3">
                  <c:v>-45.3</c:v>
                </c:pt>
                <c:pt idx="4">
                  <c:v>-42.5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936384"/>
        <c:axId val="115222208"/>
      </c:lineChart>
      <c:catAx>
        <c:axId val="1217740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[min]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5221632"/>
        <c:crosses val="autoZero"/>
        <c:auto val="1"/>
        <c:lblAlgn val="ctr"/>
        <c:lblOffset val="100"/>
        <c:noMultiLvlLbl val="0"/>
      </c:catAx>
      <c:valAx>
        <c:axId val="115221632"/>
        <c:scaling>
          <c:orientation val="minMax"/>
          <c:max val="12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tr-TR"/>
                  <a:t>LD size</a:t>
                </a:r>
                <a:r>
                  <a:rPr lang="en-US"/>
                  <a:t> [nm]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1774080"/>
        <c:crosses val="autoZero"/>
        <c:crossBetween val="between"/>
        <c:majorUnit val="200"/>
        <c:minorUnit val="100"/>
      </c:valAx>
      <c:valAx>
        <c:axId val="115222208"/>
        <c:scaling>
          <c:orientation val="maxMin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zeta potent</a:t>
                </a:r>
                <a:r>
                  <a:rPr lang="tr-TR"/>
                  <a:t>i</a:t>
                </a:r>
                <a:r>
                  <a:rPr lang="en-US"/>
                  <a:t>a</a:t>
                </a:r>
                <a:r>
                  <a:rPr lang="tr-TR"/>
                  <a:t>l</a:t>
                </a:r>
                <a:r>
                  <a:rPr lang="tr-TR" baseline="0"/>
                  <a:t> [mV]</a:t>
                </a:r>
                <a:endParaRPr lang="en-US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21936384"/>
        <c:crosses val="max"/>
        <c:crossBetween val="between"/>
      </c:valAx>
      <c:catAx>
        <c:axId val="121936384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115222208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r-TR" dirty="0" err="1" smtClean="0"/>
              <a:t>F2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LD size [nm]</c:v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numRef>
              <c:f>'Pita NE değerlendirme'!$J$60:$J$64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'Pita NE değerlendirme'!$F$47:$F$51</c:f>
              <c:numCache>
                <c:formatCode>General</c:formatCode>
                <c:ptCount val="5"/>
                <c:pt idx="0">
                  <c:v>342</c:v>
                </c:pt>
                <c:pt idx="1">
                  <c:v>347</c:v>
                </c:pt>
                <c:pt idx="2">
                  <c:v>356</c:v>
                </c:pt>
                <c:pt idx="3">
                  <c:v>363</c:v>
                </c:pt>
                <c:pt idx="4">
                  <c:v>386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775616"/>
        <c:axId val="115223936"/>
      </c:barChart>
      <c:lineChart>
        <c:grouping val="standard"/>
        <c:varyColors val="0"/>
        <c:ser>
          <c:idx val="1"/>
          <c:order val="1"/>
          <c:tx>
            <c:v>zeta potential [mV]</c:v>
          </c:tx>
          <c:marker>
            <c:spPr>
              <a:solidFill>
                <a:schemeClr val="accent1"/>
              </a:solidFill>
            </c:spPr>
          </c:marker>
          <c:dPt>
            <c:idx val="1"/>
            <c:bubble3D val="0"/>
            <c:spPr>
              <a:ln>
                <a:solidFill>
                  <a:schemeClr val="accent1"/>
                </a:solidFill>
              </a:ln>
            </c:spPr>
          </c:dPt>
          <c:dPt>
            <c:idx val="2"/>
            <c:bubble3D val="0"/>
            <c:spPr>
              <a:ln>
                <a:solidFill>
                  <a:schemeClr val="accent1"/>
                </a:solidFill>
              </a:ln>
            </c:spPr>
          </c:dPt>
          <c:dPt>
            <c:idx val="3"/>
            <c:bubble3D val="0"/>
            <c:spPr>
              <a:ln>
                <a:solidFill>
                  <a:schemeClr val="accent1"/>
                </a:solidFill>
              </a:ln>
            </c:spPr>
          </c:dPt>
          <c:dPt>
            <c:idx val="4"/>
            <c:bubble3D val="0"/>
            <c:spPr>
              <a:ln>
                <a:solidFill>
                  <a:schemeClr val="accent1"/>
                </a:solidFill>
              </a:ln>
            </c:spPr>
          </c:dPt>
          <c:cat>
            <c:numRef>
              <c:f>'Pita NE değerlendirme'!$J$59:$J$63</c:f>
              <c:numCache>
                <c:formatCode>General</c:formatCode>
                <c:ptCount val="5"/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cat>
          <c:val>
            <c:numRef>
              <c:f>'Pita NE değerlendirme'!$H$47:$H$51</c:f>
              <c:numCache>
                <c:formatCode>General</c:formatCode>
                <c:ptCount val="5"/>
                <c:pt idx="0">
                  <c:v>15.6</c:v>
                </c:pt>
                <c:pt idx="1">
                  <c:v>17.100000000000001</c:v>
                </c:pt>
                <c:pt idx="2">
                  <c:v>35.4</c:v>
                </c:pt>
                <c:pt idx="3">
                  <c:v>35.9</c:v>
                </c:pt>
                <c:pt idx="4">
                  <c:v>24.4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777152"/>
        <c:axId val="115224512"/>
      </c:lineChart>
      <c:catAx>
        <c:axId val="1217756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[min]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5223936"/>
        <c:crosses val="autoZero"/>
        <c:auto val="1"/>
        <c:lblAlgn val="ctr"/>
        <c:lblOffset val="100"/>
        <c:noMultiLvlLbl val="0"/>
      </c:catAx>
      <c:valAx>
        <c:axId val="115223936"/>
        <c:scaling>
          <c:orientation val="minMax"/>
          <c:max val="4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tr-TR"/>
                  <a:t>LD</a:t>
                </a:r>
                <a:r>
                  <a:rPr lang="tr-TR" baseline="0"/>
                  <a:t> size</a:t>
                </a:r>
                <a:r>
                  <a:rPr lang="en-US"/>
                  <a:t> [nm]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1775616"/>
        <c:crosses val="autoZero"/>
        <c:crossBetween val="between"/>
        <c:majorUnit val="100"/>
        <c:minorUnit val="50"/>
      </c:valAx>
      <c:valAx>
        <c:axId val="115224512"/>
        <c:scaling>
          <c:orientation val="minMax"/>
          <c:max val="40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tr-TR"/>
                  <a:t>zeta</a:t>
                </a:r>
                <a:r>
                  <a:rPr lang="tr-TR" baseline="0"/>
                  <a:t> </a:t>
                </a:r>
                <a:r>
                  <a:rPr lang="tr-TR"/>
                  <a:t>potential</a:t>
                </a:r>
                <a:r>
                  <a:rPr lang="tr-TR" baseline="0"/>
                  <a:t> [mV]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1777152"/>
        <c:crosses val="max"/>
        <c:crossBetween val="between"/>
        <c:majorUnit val="10"/>
        <c:minorUnit val="5"/>
      </c:valAx>
      <c:catAx>
        <c:axId val="1217771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5224512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64402777777778"/>
          <c:y val="3.2745555555555549E-2"/>
          <c:w val="0.81360027777777777"/>
          <c:h val="0.805538611111111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'Sayfa1 (2)'!$A$5</c:f>
              <c:strCache>
                <c:ptCount val="1"/>
                <c:pt idx="0">
                  <c:v>0 h</c:v>
                </c:pt>
              </c:strCache>
            </c:strRef>
          </c:tx>
          <c:spPr>
            <a:solidFill>
              <a:schemeClr val="lt1"/>
            </a:solidFill>
            <a:ln w="19050" cap="flat" cmpd="sng" algn="ctr">
              <a:solidFill>
                <a:schemeClr val="dk1"/>
              </a:solidFill>
              <a:prstDash val="solid"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'Sayfa1 (2)'!$F$5:$H$5</c:f>
                <c:numCache>
                  <c:formatCode>General</c:formatCode>
                  <c:ptCount val="3"/>
                  <c:pt idx="0">
                    <c:v>5.0883533499591698</c:v>
                  </c:pt>
                  <c:pt idx="1">
                    <c:v>3.04297691215374</c:v>
                  </c:pt>
                  <c:pt idx="2">
                    <c:v>3.9723639913275699</c:v>
                  </c:pt>
                </c:numCache>
              </c:numRef>
            </c:plus>
            <c:minus>
              <c:numRef>
                <c:f>'Sayfa1 (2)'!$F$5:$H$5</c:f>
                <c:numCache>
                  <c:formatCode>General</c:formatCode>
                  <c:ptCount val="3"/>
                  <c:pt idx="0">
                    <c:v>5.0883533499591698</c:v>
                  </c:pt>
                  <c:pt idx="1">
                    <c:v>3.04297691215374</c:v>
                  </c:pt>
                  <c:pt idx="2">
                    <c:v>3.9723639913275699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'Sayfa1 (2)'!$B$4:$D$4</c:f>
              <c:strCache>
                <c:ptCount val="3"/>
                <c:pt idx="0">
                  <c:v>F2</c:v>
                </c:pt>
                <c:pt idx="1">
                  <c:v>F1</c:v>
                </c:pt>
                <c:pt idx="2">
                  <c:v>PT solution</c:v>
                </c:pt>
              </c:strCache>
            </c:strRef>
          </c:cat>
          <c:val>
            <c:numRef>
              <c:f>'Sayfa1 (2)'!$B$5:$D$5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</c:ser>
        <c:ser>
          <c:idx val="1"/>
          <c:order val="1"/>
          <c:tx>
            <c:strRef>
              <c:f>'Sayfa1 (2)'!$A$6</c:f>
              <c:strCache>
                <c:ptCount val="1"/>
                <c:pt idx="0">
                  <c:v>24 h</c:v>
                </c:pt>
              </c:strCache>
            </c:strRef>
          </c:tx>
          <c:spPr>
            <a:pattFill prst="pct75">
              <a:fgClr>
                <a:schemeClr val="tx1"/>
              </a:fgClr>
              <a:bgClr>
                <a:schemeClr val="bg1"/>
              </a:bgClr>
            </a:pattFill>
            <a:ln w="19050" cap="flat" cmpd="sng" algn="ctr">
              <a:solidFill>
                <a:schemeClr val="dk1"/>
              </a:solidFill>
              <a:prstDash val="solid"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'Sayfa1 (2)'!$F$6:$H$6</c:f>
                <c:numCache>
                  <c:formatCode>General</c:formatCode>
                  <c:ptCount val="3"/>
                  <c:pt idx="0">
                    <c:v>6.7512075270947598</c:v>
                  </c:pt>
                  <c:pt idx="1">
                    <c:v>5.6641235359362998</c:v>
                  </c:pt>
                  <c:pt idx="2">
                    <c:v>8.7817014409972103</c:v>
                  </c:pt>
                </c:numCache>
              </c:numRef>
            </c:plus>
            <c:minus>
              <c:numRef>
                <c:f>'Sayfa1 (2)'!$F$6:$H$6</c:f>
                <c:numCache>
                  <c:formatCode>General</c:formatCode>
                  <c:ptCount val="3"/>
                  <c:pt idx="0">
                    <c:v>6.7512075270947598</c:v>
                  </c:pt>
                  <c:pt idx="1">
                    <c:v>5.6641235359362998</c:v>
                  </c:pt>
                  <c:pt idx="2">
                    <c:v>8.7817014409972103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'Sayfa1 (2)'!$B$4:$D$4</c:f>
              <c:strCache>
                <c:ptCount val="3"/>
                <c:pt idx="0">
                  <c:v>F2</c:v>
                </c:pt>
                <c:pt idx="1">
                  <c:v>F1</c:v>
                </c:pt>
                <c:pt idx="2">
                  <c:v>PT solution</c:v>
                </c:pt>
              </c:strCache>
            </c:strRef>
          </c:cat>
          <c:val>
            <c:numRef>
              <c:f>'Sayfa1 (2)'!$B$6:$D$6</c:f>
              <c:numCache>
                <c:formatCode>General</c:formatCode>
                <c:ptCount val="3"/>
                <c:pt idx="0">
                  <c:v>99.968791989944094</c:v>
                </c:pt>
                <c:pt idx="1">
                  <c:v>98.837588314334027</c:v>
                </c:pt>
                <c:pt idx="2">
                  <c:v>100.38663256902606</c:v>
                </c:pt>
              </c:numCache>
            </c:numRef>
          </c:val>
        </c:ser>
        <c:ser>
          <c:idx val="2"/>
          <c:order val="2"/>
          <c:tx>
            <c:strRef>
              <c:f>'Sayfa1 (2)'!$A$7</c:f>
              <c:strCache>
                <c:ptCount val="1"/>
                <c:pt idx="0">
                  <c:v>48 h</c:v>
                </c:pt>
              </c:strCache>
            </c:strRef>
          </c:tx>
          <c:spPr>
            <a:pattFill prst="pct20">
              <a:fgClr>
                <a:schemeClr val="tx1"/>
              </a:fgClr>
              <a:bgClr>
                <a:schemeClr val="bg1"/>
              </a:bgClr>
            </a:pattFill>
            <a:ln w="19050" cap="flat" cmpd="sng" algn="ctr">
              <a:solidFill>
                <a:schemeClr val="dk1"/>
              </a:solidFill>
              <a:prstDash val="solid"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'Sayfa1 (2)'!$F$7:$H$7</c:f>
                <c:numCache>
                  <c:formatCode>General</c:formatCode>
                  <c:ptCount val="3"/>
                  <c:pt idx="0">
                    <c:v>4.4274321382305004</c:v>
                  </c:pt>
                  <c:pt idx="1">
                    <c:v>5.6252043484150303</c:v>
                  </c:pt>
                  <c:pt idx="2">
                    <c:v>7.5204046330912702</c:v>
                  </c:pt>
                </c:numCache>
              </c:numRef>
            </c:plus>
            <c:minus>
              <c:numRef>
                <c:f>'Sayfa1 (2)'!$F$7:$H$7</c:f>
                <c:numCache>
                  <c:formatCode>General</c:formatCode>
                  <c:ptCount val="3"/>
                  <c:pt idx="0">
                    <c:v>4.4274321382305004</c:v>
                  </c:pt>
                  <c:pt idx="1">
                    <c:v>5.6252043484150303</c:v>
                  </c:pt>
                  <c:pt idx="2">
                    <c:v>7.5204046330912702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'Sayfa1 (2)'!$B$4:$D$4</c:f>
              <c:strCache>
                <c:ptCount val="3"/>
                <c:pt idx="0">
                  <c:v>F2</c:v>
                </c:pt>
                <c:pt idx="1">
                  <c:v>F1</c:v>
                </c:pt>
                <c:pt idx="2">
                  <c:v>PT solution</c:v>
                </c:pt>
              </c:strCache>
            </c:strRef>
          </c:cat>
          <c:val>
            <c:numRef>
              <c:f>'Sayfa1 (2)'!$B$7:$D$7</c:f>
              <c:numCache>
                <c:formatCode>General</c:formatCode>
                <c:ptCount val="3"/>
                <c:pt idx="0">
                  <c:v>97.465409956076115</c:v>
                </c:pt>
                <c:pt idx="1">
                  <c:v>97.309663250366029</c:v>
                </c:pt>
                <c:pt idx="2">
                  <c:v>99.757137628111266</c:v>
                </c:pt>
              </c:numCache>
            </c:numRef>
          </c:val>
        </c:ser>
        <c:ser>
          <c:idx val="3"/>
          <c:order val="3"/>
          <c:tx>
            <c:strRef>
              <c:f>'Sayfa1 (2)'!$A$8</c:f>
              <c:strCache>
                <c:ptCount val="1"/>
                <c:pt idx="0">
                  <c:v>72 h</c:v>
                </c:pt>
              </c:strCache>
            </c:strRef>
          </c:tx>
          <c:spPr>
            <a:pattFill prst="ltDnDiag">
              <a:fgClr>
                <a:schemeClr val="tx1"/>
              </a:fgClr>
              <a:bgClr>
                <a:schemeClr val="bg1"/>
              </a:bgClr>
            </a:pattFill>
            <a:ln w="19050" cap="flat" cmpd="sng" algn="ctr">
              <a:solidFill>
                <a:schemeClr val="dk1"/>
              </a:solidFill>
              <a:prstDash val="solid"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'Sayfa1 (2)'!$F$8:$H$8</c:f>
                <c:numCache>
                  <c:formatCode>General</c:formatCode>
                  <c:ptCount val="3"/>
                  <c:pt idx="0">
                    <c:v>5.8889893997534699</c:v>
                  </c:pt>
                  <c:pt idx="1">
                    <c:v>6.5338842501496401</c:v>
                  </c:pt>
                  <c:pt idx="2">
                    <c:v>9.4196469604662507</c:v>
                  </c:pt>
                </c:numCache>
              </c:numRef>
            </c:plus>
            <c:minus>
              <c:numRef>
                <c:f>'Sayfa1 (2)'!$F$8:$H$8</c:f>
                <c:numCache>
                  <c:formatCode>General</c:formatCode>
                  <c:ptCount val="3"/>
                  <c:pt idx="0">
                    <c:v>5.8889893997534699</c:v>
                  </c:pt>
                  <c:pt idx="1">
                    <c:v>6.5338842501496401</c:v>
                  </c:pt>
                  <c:pt idx="2">
                    <c:v>9.4196469604662507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'Sayfa1 (2)'!$B$4:$D$4</c:f>
              <c:strCache>
                <c:ptCount val="3"/>
                <c:pt idx="0">
                  <c:v>F2</c:v>
                </c:pt>
                <c:pt idx="1">
                  <c:v>F1</c:v>
                </c:pt>
                <c:pt idx="2">
                  <c:v>PT solution</c:v>
                </c:pt>
              </c:strCache>
            </c:strRef>
          </c:cat>
          <c:val>
            <c:numRef>
              <c:f>'Sayfa1 (2)'!$B$8:$D$8</c:f>
              <c:numCache>
                <c:formatCode>General</c:formatCode>
                <c:ptCount val="3"/>
                <c:pt idx="0">
                  <c:v>96.731335527455386</c:v>
                </c:pt>
                <c:pt idx="1">
                  <c:v>96.45418326693229</c:v>
                </c:pt>
                <c:pt idx="2">
                  <c:v>98.970119521912352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22160128"/>
        <c:axId val="76259328"/>
      </c:barChart>
      <c:catAx>
        <c:axId val="12216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259328"/>
        <c:crosses val="autoZero"/>
        <c:auto val="1"/>
        <c:lblAlgn val="ctr"/>
        <c:lblOffset val="100"/>
        <c:noMultiLvlLbl val="0"/>
      </c:catAx>
      <c:valAx>
        <c:axId val="76259328"/>
        <c:scaling>
          <c:orientation val="minMax"/>
          <c:max val="11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r>
                  <a:rPr lang="tr-TR" sz="2400" b="1">
                    <a:latin typeface="+mn-lt"/>
                  </a:rPr>
                  <a:t>cell viability %</a:t>
                </a:r>
              </a:p>
            </c:rich>
          </c:tx>
          <c:layout>
            <c:manualLayout>
              <c:xMode val="edge"/>
              <c:yMode val="edge"/>
              <c:x val="5.5598518128631303E-3"/>
              <c:y val="0.2129050221289504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>
            <a:solidFill>
              <a:schemeClr val="dk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216012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9357828748034629"/>
          <c:y val="0.28403388888888886"/>
          <c:w val="8.5442331756723167E-2"/>
          <c:h val="0.292628239280083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364A6-B1CB-49DA-B60E-F6401707BCB7}" type="datetimeFigureOut">
              <a:rPr lang="tr-TR" smtClean="0"/>
              <a:t>07.03.2016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2A0A2-A063-4C89-A573-85CB9FF1A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726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 err="1" smtClean="0"/>
              <a:t>Pitavastatin</a:t>
            </a:r>
            <a:r>
              <a:rPr lang="tr-TR" b="1" dirty="0" smtClean="0"/>
              <a:t> </a:t>
            </a:r>
            <a:r>
              <a:rPr lang="tr-TR" b="1" dirty="0" err="1" smtClean="0"/>
              <a:t>properties</a:t>
            </a:r>
            <a:endParaRPr lang="tr-TR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 err="1" smtClean="0"/>
              <a:t>low</a:t>
            </a:r>
            <a:r>
              <a:rPr lang="tr-TR" dirty="0" smtClean="0"/>
              <a:t> </a:t>
            </a:r>
            <a:r>
              <a:rPr lang="tr-TR" dirty="0" err="1" smtClean="0"/>
              <a:t>solubility</a:t>
            </a:r>
            <a:endParaRPr lang="tr-TR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tr-TR" dirty="0" err="1" smtClean="0"/>
              <a:t>poor</a:t>
            </a:r>
            <a:r>
              <a:rPr lang="tr-TR" dirty="0" smtClean="0"/>
              <a:t> </a:t>
            </a:r>
            <a:r>
              <a:rPr lang="tr-TR" dirty="0" err="1" smtClean="0"/>
              <a:t>absorption</a:t>
            </a:r>
            <a:endParaRPr lang="tr-TR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 err="1" smtClean="0"/>
              <a:t>solution</a:t>
            </a:r>
            <a:endParaRPr lang="tr-TR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tr-TR" dirty="0" err="1" smtClean="0"/>
              <a:t>nanonisation</a:t>
            </a:r>
            <a:endParaRPr lang="tr-TR" dirty="0" smtClean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tr-TR" dirty="0" err="1" smtClean="0"/>
              <a:t>enhanced</a:t>
            </a:r>
            <a:r>
              <a:rPr lang="tr-TR" dirty="0" smtClean="0"/>
              <a:t> </a:t>
            </a:r>
            <a:r>
              <a:rPr lang="tr-TR" dirty="0" err="1" smtClean="0"/>
              <a:t>absorption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and</a:t>
            </a:r>
            <a:r>
              <a:rPr lang="tr-TR" baseline="0" dirty="0" smtClean="0"/>
              <a:t> </a:t>
            </a:r>
            <a:r>
              <a:rPr lang="tr-TR" baseline="0" dirty="0" err="1" smtClean="0"/>
              <a:t>higher</a:t>
            </a:r>
            <a:r>
              <a:rPr lang="tr-TR" baseline="0" dirty="0" smtClean="0"/>
              <a:t> </a:t>
            </a:r>
            <a:r>
              <a:rPr lang="tr-TR" baseline="0" dirty="0" err="1" smtClean="0"/>
              <a:t>bioavailability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A0A2-A063-4C89-A573-85CB9FF1AC12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412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P</a:t>
            </a:r>
            <a:r>
              <a:rPr lang="en-US" dirty="0" err="1" smtClean="0"/>
              <a:t>roduction</a:t>
            </a:r>
            <a:r>
              <a:rPr lang="en-US" dirty="0" smtClean="0"/>
              <a:t> parameters</a:t>
            </a:r>
            <a:r>
              <a:rPr lang="tr-TR" dirty="0" smtClean="0"/>
              <a:t> </a:t>
            </a:r>
            <a:r>
              <a:rPr lang="en-US" dirty="0" smtClean="0"/>
              <a:t>are more effective than the formulation parameters. 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oil</a:t>
            </a:r>
            <a:r>
              <a:rPr lang="tr-TR" dirty="0" smtClean="0"/>
              <a:t> </a:t>
            </a:r>
            <a:r>
              <a:rPr lang="en-US" dirty="0" smtClean="0"/>
              <a:t>phase, the emulsifiers and PS are the crucial</a:t>
            </a:r>
            <a:r>
              <a:rPr lang="tr-TR" dirty="0" smtClean="0"/>
              <a:t> </a:t>
            </a:r>
            <a:r>
              <a:rPr lang="en-US" dirty="0" smtClean="0"/>
              <a:t>formulation constituents. 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T</a:t>
            </a:r>
            <a:r>
              <a:rPr lang="en-US" dirty="0" smtClean="0"/>
              <a:t>he stabilizing</a:t>
            </a:r>
            <a:r>
              <a:rPr lang="tr-TR" dirty="0" smtClean="0"/>
              <a:t> </a:t>
            </a:r>
            <a:r>
              <a:rPr lang="en-US" dirty="0" smtClean="0"/>
              <a:t>effects of </a:t>
            </a:r>
            <a:r>
              <a:rPr lang="tr-TR" dirty="0" smtClean="0"/>
              <a:t>p</a:t>
            </a:r>
            <a:r>
              <a:rPr lang="en-US" dirty="0" err="1" smtClean="0"/>
              <a:t>olysorbate</a:t>
            </a:r>
            <a:r>
              <a:rPr lang="en-US" dirty="0" smtClean="0"/>
              <a:t> 80 and egg</a:t>
            </a:r>
            <a:r>
              <a:rPr lang="tr-TR" dirty="0" smtClean="0"/>
              <a:t> </a:t>
            </a:r>
            <a:r>
              <a:rPr lang="en-US" dirty="0" smtClean="0"/>
              <a:t>lecithin</a:t>
            </a:r>
            <a:r>
              <a:rPr lang="tr-TR" dirty="0" smtClean="0"/>
              <a:t> </a:t>
            </a:r>
            <a:r>
              <a:rPr lang="en-US" dirty="0" smtClean="0"/>
              <a:t>Lipoid E 80 are well known</a:t>
            </a:r>
            <a:r>
              <a:rPr lang="tr-TR" dirty="0" smtClean="0"/>
              <a:t>, </a:t>
            </a:r>
            <a:r>
              <a:rPr lang="en-US" dirty="0" smtClean="0"/>
              <a:t>no alternative to PS</a:t>
            </a:r>
            <a:r>
              <a:rPr lang="tr-TR" dirty="0" smtClean="0"/>
              <a:t>, </a:t>
            </a:r>
            <a:r>
              <a:rPr lang="en-US" dirty="0" smtClean="0"/>
              <a:t>only the oil</a:t>
            </a:r>
            <a:r>
              <a:rPr lang="tr-TR" dirty="0" smtClean="0"/>
              <a:t> </a:t>
            </a:r>
            <a:r>
              <a:rPr lang="en-US" dirty="0" smtClean="0"/>
              <a:t>phase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en-US" dirty="0" err="1" smtClean="0"/>
              <a:t>investigat</a:t>
            </a:r>
            <a:r>
              <a:rPr lang="tr-TR" dirty="0" err="1" smtClean="0"/>
              <a:t>ed</a:t>
            </a:r>
            <a:r>
              <a:rPr lang="en-US" dirty="0" smtClean="0"/>
              <a:t>.</a:t>
            </a:r>
            <a:r>
              <a:rPr lang="tr-TR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T</a:t>
            </a:r>
            <a:r>
              <a:rPr lang="en-US" dirty="0" smtClean="0"/>
              <a:t>wo substances, oleic acid and </a:t>
            </a:r>
            <a:r>
              <a:rPr lang="en-US" dirty="0" err="1" smtClean="0"/>
              <a:t>Eutanol</a:t>
            </a:r>
            <a:r>
              <a:rPr lang="en-US" dirty="0" smtClean="0"/>
              <a:t> G, were</a:t>
            </a:r>
            <a:r>
              <a:rPr lang="tr-TR" dirty="0" smtClean="0"/>
              <a:t> </a:t>
            </a:r>
            <a:r>
              <a:rPr lang="en-US" dirty="0" smtClean="0"/>
              <a:t>investigated as oil constituents with respect to their capacity to</a:t>
            </a:r>
            <a:r>
              <a:rPr lang="tr-TR" dirty="0" smtClean="0"/>
              <a:t> </a:t>
            </a:r>
            <a:r>
              <a:rPr lang="tr-TR" dirty="0" err="1" smtClean="0"/>
              <a:t>dissolve</a:t>
            </a:r>
            <a:r>
              <a:rPr lang="tr-TR" dirty="0" smtClean="0"/>
              <a:t> </a:t>
            </a:r>
            <a:r>
              <a:rPr lang="tr-TR" dirty="0" err="1" smtClean="0"/>
              <a:t>PT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A0A2-A063-4C89-A573-85CB9FF1AC12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7932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The </a:t>
            </a:r>
            <a:r>
              <a:rPr lang="tr-TR" dirty="0" err="1" smtClean="0"/>
              <a:t>nanoemulsions</a:t>
            </a:r>
            <a:r>
              <a:rPr lang="en-US" dirty="0" smtClean="0"/>
              <a:t> were produced using the</a:t>
            </a:r>
            <a:r>
              <a:rPr lang="tr-TR" dirty="0" smtClean="0"/>
              <a:t> </a:t>
            </a:r>
            <a:r>
              <a:rPr lang="en-US" dirty="0" err="1" smtClean="0"/>
              <a:t>Microfluidizer</a:t>
            </a:r>
            <a:r>
              <a:rPr lang="en-US" dirty="0" smtClean="0"/>
              <a:t> M-</a:t>
            </a:r>
            <a:r>
              <a:rPr lang="en-US" dirty="0" err="1" smtClean="0"/>
              <a:t>110Y</a:t>
            </a:r>
            <a:r>
              <a:rPr lang="en-US" dirty="0" smtClean="0"/>
              <a:t>. </a:t>
            </a:r>
            <a:endParaRPr lang="tr-TR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The water</a:t>
            </a:r>
            <a:r>
              <a:rPr lang="tr-TR" dirty="0" smtClean="0"/>
              <a:t> </a:t>
            </a:r>
            <a:r>
              <a:rPr lang="en-US" dirty="0" smtClean="0"/>
              <a:t>phase was prepared separately and added to the oil phase</a:t>
            </a:r>
            <a:r>
              <a:rPr lang="tr-TR" dirty="0" smtClean="0"/>
              <a:t>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r-TR" dirty="0" err="1" smtClean="0"/>
              <a:t>Then</a:t>
            </a:r>
            <a:r>
              <a:rPr lang="tr-TR" dirty="0" smtClean="0"/>
              <a:t>, </a:t>
            </a:r>
            <a:r>
              <a:rPr lang="en-US" dirty="0" smtClean="0"/>
              <a:t>the pre-emulsion was obtained by using </a:t>
            </a:r>
            <a:r>
              <a:rPr lang="tr-TR" dirty="0" smtClean="0"/>
              <a:t>a</a:t>
            </a:r>
            <a:r>
              <a:rPr lang="en-US" dirty="0" smtClean="0"/>
              <a:t> high speed stirrer</a:t>
            </a:r>
            <a:r>
              <a:rPr lang="tr-TR" dirty="0" smtClean="0"/>
              <a:t> </a:t>
            </a:r>
            <a:r>
              <a:rPr lang="en-US" dirty="0" smtClean="0"/>
              <a:t>with 8000 rpm for 3 min</a:t>
            </a:r>
            <a:r>
              <a:rPr lang="tr-TR" dirty="0" smtClean="0"/>
              <a:t>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r-TR" dirty="0" err="1" smtClean="0"/>
              <a:t>These</a:t>
            </a:r>
            <a:r>
              <a:rPr lang="tr-TR" dirty="0" smtClean="0"/>
              <a:t> </a:t>
            </a:r>
            <a:r>
              <a:rPr lang="tr-TR" dirty="0" err="1" smtClean="0"/>
              <a:t>coarse</a:t>
            </a:r>
            <a:r>
              <a:rPr lang="tr-TR" dirty="0" smtClean="0"/>
              <a:t> </a:t>
            </a:r>
            <a:r>
              <a:rPr lang="tr-TR" dirty="0" err="1" smtClean="0"/>
              <a:t>emulsion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en-US" dirty="0" smtClean="0"/>
              <a:t>subjected afterwards to the M-</a:t>
            </a:r>
            <a:r>
              <a:rPr lang="en-US" dirty="0" err="1" smtClean="0"/>
              <a:t>110Y</a:t>
            </a:r>
            <a:r>
              <a:rPr lang="en-US" dirty="0" smtClean="0"/>
              <a:t>.</a:t>
            </a:r>
            <a:endParaRPr lang="tr-TR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r-TR" dirty="0" err="1" smtClean="0"/>
              <a:t>These</a:t>
            </a:r>
            <a:r>
              <a:rPr lang="tr-TR" dirty="0" smtClean="0"/>
              <a:t> </a:t>
            </a:r>
            <a:r>
              <a:rPr lang="tr-TR" dirty="0" err="1" smtClean="0"/>
              <a:t>emulsion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tr-TR" dirty="0" err="1" smtClean="0"/>
              <a:t>homogenized</a:t>
            </a:r>
            <a:r>
              <a:rPr lang="tr-TR" dirty="0" smtClean="0"/>
              <a:t> </a:t>
            </a:r>
            <a:r>
              <a:rPr lang="tr-TR" dirty="0" err="1" smtClean="0"/>
              <a:t>under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predetermined</a:t>
            </a:r>
            <a:r>
              <a:rPr lang="tr-TR" dirty="0" smtClean="0"/>
              <a:t> </a:t>
            </a:r>
            <a:r>
              <a:rPr lang="tr-TR" dirty="0" err="1" smtClean="0"/>
              <a:t>conditions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A0A2-A063-4C89-A573-85CB9FF1AC12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5913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r-TR" dirty="0" smtClean="0"/>
              <a:t>300 bar </a:t>
            </a:r>
            <a:r>
              <a:rPr lang="tr-TR" dirty="0" err="1" smtClean="0"/>
              <a:t>was</a:t>
            </a:r>
            <a:r>
              <a:rPr lang="tr-TR" dirty="0" smtClean="0"/>
              <a:t> not </a:t>
            </a:r>
            <a:r>
              <a:rPr lang="tr-TR" dirty="0" err="1" smtClean="0"/>
              <a:t>stable</a:t>
            </a:r>
            <a:endParaRPr lang="tr-TR" dirty="0" smtClean="0"/>
          </a:p>
          <a:p>
            <a:r>
              <a:rPr lang="tr-TR" b="1" dirty="0" err="1" smtClean="0"/>
              <a:t>chemical</a:t>
            </a:r>
            <a:r>
              <a:rPr lang="tr-TR" b="1" dirty="0" smtClean="0"/>
              <a:t> </a:t>
            </a:r>
            <a:r>
              <a:rPr lang="tr-TR" b="1" dirty="0" err="1" smtClean="0"/>
              <a:t>stability</a:t>
            </a:r>
            <a:endParaRPr lang="tr-T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t</a:t>
            </a:r>
            <a:r>
              <a:rPr lang="en-US" dirty="0" smtClean="0"/>
              <a:t>he </a:t>
            </a:r>
            <a:r>
              <a:rPr lang="tr-TR" dirty="0" err="1" smtClean="0"/>
              <a:t>drug</a:t>
            </a:r>
            <a:r>
              <a:rPr lang="tr-TR" dirty="0" smtClean="0"/>
              <a:t> </a:t>
            </a:r>
            <a:r>
              <a:rPr lang="en-US" dirty="0" smtClean="0"/>
              <a:t>concentration was investigated </a:t>
            </a:r>
            <a:r>
              <a:rPr lang="tr-TR" dirty="0" err="1" smtClean="0"/>
              <a:t>per</a:t>
            </a:r>
            <a:r>
              <a:rPr lang="tr-TR" dirty="0" smtClean="0"/>
              <a:t> </a:t>
            </a:r>
            <a:r>
              <a:rPr lang="tr-TR" dirty="0" err="1" smtClean="0"/>
              <a:t>HPLC</a:t>
            </a:r>
            <a:r>
              <a:rPr lang="tr-TR" dirty="0" smtClean="0"/>
              <a:t> </a:t>
            </a:r>
            <a:r>
              <a:rPr lang="en-US" dirty="0" smtClean="0"/>
              <a:t>at the day of production 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there is a high of degradation of PT for the N</a:t>
            </a:r>
            <a:r>
              <a:rPr lang="tr-TR" dirty="0" smtClean="0"/>
              <a:t>E</a:t>
            </a:r>
            <a:r>
              <a:rPr lang="en-US" dirty="0" smtClean="0"/>
              <a:t>s</a:t>
            </a:r>
            <a:r>
              <a:rPr lang="tr-TR" dirty="0" smtClean="0"/>
              <a:t> </a:t>
            </a:r>
            <a:r>
              <a:rPr lang="en-US" dirty="0" smtClean="0"/>
              <a:t>homogenized at 25 °C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t</a:t>
            </a:r>
            <a:r>
              <a:rPr lang="en-US" dirty="0" smtClean="0"/>
              <a:t>he chemical degradation of PT may be</a:t>
            </a:r>
            <a:r>
              <a:rPr lang="tr-TR" dirty="0" smtClean="0"/>
              <a:t> </a:t>
            </a:r>
            <a:r>
              <a:rPr lang="en-US" dirty="0" smtClean="0"/>
              <a:t>caused by an evolved temperature inside the </a:t>
            </a:r>
            <a:r>
              <a:rPr lang="en-US" dirty="0" err="1" smtClean="0"/>
              <a:t>Microfluidizer</a:t>
            </a:r>
            <a:r>
              <a:rPr lang="en-US" dirty="0" smtClean="0"/>
              <a:t> during</a:t>
            </a:r>
            <a:r>
              <a:rPr lang="tr-TR" dirty="0" smtClean="0"/>
              <a:t> </a:t>
            </a:r>
            <a:r>
              <a:rPr lang="en-US" dirty="0" smtClean="0"/>
              <a:t>the production process.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t</a:t>
            </a:r>
            <a:r>
              <a:rPr lang="en-US" dirty="0" smtClean="0"/>
              <a:t>he </a:t>
            </a:r>
            <a:r>
              <a:rPr lang="en-US" dirty="0" err="1" smtClean="0"/>
              <a:t>NEs</a:t>
            </a:r>
            <a:r>
              <a:rPr lang="en-US" dirty="0" smtClean="0"/>
              <a:t> produced at 15 C resulted in</a:t>
            </a:r>
            <a:r>
              <a:rPr lang="tr-TR" dirty="0" smtClean="0"/>
              <a:t> </a:t>
            </a:r>
            <a:r>
              <a:rPr lang="en-US" dirty="0" smtClean="0"/>
              <a:t>chemical stable formulations with a drug content of approximately</a:t>
            </a:r>
            <a:r>
              <a:rPr lang="tr-TR" dirty="0" smtClean="0"/>
              <a:t> </a:t>
            </a:r>
            <a:r>
              <a:rPr lang="en-US" dirty="0" smtClean="0"/>
              <a:t>100%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A0A2-A063-4C89-A573-85CB9FF1AC12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0854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r-TR" dirty="0" smtClean="0"/>
              <a:t>500</a:t>
            </a:r>
            <a:r>
              <a:rPr lang="en-US" dirty="0" smtClean="0"/>
              <a:t> bar, 15 °C and </a:t>
            </a:r>
            <a:r>
              <a:rPr lang="tr-TR" dirty="0" smtClean="0"/>
              <a:t>4 </a:t>
            </a:r>
            <a:r>
              <a:rPr lang="tr-TR" dirty="0" err="1" smtClean="0"/>
              <a:t>min</a:t>
            </a:r>
            <a:r>
              <a:rPr lang="tr-TR" dirty="0" smtClean="0"/>
              <a:t> </a:t>
            </a:r>
            <a:r>
              <a:rPr lang="en-US" dirty="0" smtClean="0"/>
              <a:t>for </a:t>
            </a:r>
            <a:r>
              <a:rPr lang="tr-TR" dirty="0" err="1" smtClean="0"/>
              <a:t>F1</a:t>
            </a:r>
            <a:r>
              <a:rPr lang="tr-TR" dirty="0" smtClean="0"/>
              <a:t> </a:t>
            </a:r>
            <a:r>
              <a:rPr lang="en-US" dirty="0" smtClean="0"/>
              <a:t>(droplet size: 179 nm, </a:t>
            </a:r>
            <a:r>
              <a:rPr lang="tr-TR" dirty="0" err="1" smtClean="0"/>
              <a:t>PDI</a:t>
            </a:r>
            <a:r>
              <a:rPr lang="tr-TR" dirty="0" smtClean="0"/>
              <a:t>: </a:t>
            </a:r>
            <a:r>
              <a:rPr lang="en-US" dirty="0" smtClean="0"/>
              <a:t>0.15, </a:t>
            </a:r>
            <a:r>
              <a:rPr lang="tr-TR" dirty="0" err="1" smtClean="0"/>
              <a:t>ZP</a:t>
            </a:r>
            <a:r>
              <a:rPr lang="en-US" dirty="0" smtClean="0"/>
              <a:t>: </a:t>
            </a:r>
            <a:r>
              <a:rPr lang="tr-TR" dirty="0" smtClean="0"/>
              <a:t>-</a:t>
            </a:r>
            <a:r>
              <a:rPr lang="en-US" dirty="0" smtClean="0"/>
              <a:t>45 mV)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500</a:t>
            </a:r>
            <a:r>
              <a:rPr lang="en-US" dirty="0" smtClean="0"/>
              <a:t> bar, 15 °C and 3 min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F2</a:t>
            </a:r>
            <a:r>
              <a:rPr lang="tr-TR" baseline="0" dirty="0" smtClean="0"/>
              <a:t> </a:t>
            </a:r>
            <a:r>
              <a:rPr lang="tr-TR" dirty="0" smtClean="0"/>
              <a:t>(</a:t>
            </a:r>
            <a:r>
              <a:rPr lang="tr-TR" dirty="0" err="1" smtClean="0"/>
              <a:t>droplet</a:t>
            </a:r>
            <a:r>
              <a:rPr lang="tr-TR" dirty="0" smtClean="0"/>
              <a:t> size: 306 </a:t>
            </a:r>
            <a:r>
              <a:rPr lang="tr-TR" dirty="0" err="1" smtClean="0"/>
              <a:t>nm</a:t>
            </a:r>
            <a:r>
              <a:rPr lang="tr-TR" dirty="0" smtClean="0"/>
              <a:t>, </a:t>
            </a:r>
            <a:r>
              <a:rPr lang="tr-TR" dirty="0" err="1" smtClean="0"/>
              <a:t>PDI</a:t>
            </a:r>
            <a:r>
              <a:rPr lang="tr-TR" dirty="0" smtClean="0"/>
              <a:t>: 0.36; </a:t>
            </a:r>
            <a:r>
              <a:rPr lang="tr-TR" dirty="0" err="1" smtClean="0"/>
              <a:t>ZP</a:t>
            </a:r>
            <a:r>
              <a:rPr lang="tr-TR" dirty="0" smtClean="0"/>
              <a:t>: 35 </a:t>
            </a:r>
            <a:r>
              <a:rPr lang="tr-TR" dirty="0" err="1" smtClean="0"/>
              <a:t>mV</a:t>
            </a:r>
            <a:r>
              <a:rPr lang="tr-TR" dirty="0" smtClean="0"/>
              <a:t>)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A0A2-A063-4C89-A573-85CB9FF1AC12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8605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positively charged </a:t>
            </a:r>
            <a:r>
              <a:rPr lang="en-US" dirty="0" err="1" smtClean="0"/>
              <a:t>nanoemulsions</a:t>
            </a:r>
            <a:r>
              <a:rPr lang="tr-TR" dirty="0" smtClean="0"/>
              <a:t> </a:t>
            </a:r>
            <a:r>
              <a:rPr lang="en-US" dirty="0" smtClean="0"/>
              <a:t>showed the highest permeation through </a:t>
            </a:r>
            <a:r>
              <a:rPr lang="en-US" dirty="0" err="1" smtClean="0"/>
              <a:t>Caco</a:t>
            </a:r>
            <a:r>
              <a:rPr lang="en-US" dirty="0" smtClean="0"/>
              <a:t>-2 cell lines, compared to the negatively charged</a:t>
            </a:r>
            <a:r>
              <a:rPr lang="tr-TR" dirty="0" smtClean="0"/>
              <a:t> </a:t>
            </a:r>
            <a:r>
              <a:rPr lang="en-US" dirty="0" err="1" smtClean="0"/>
              <a:t>nanoemulsions</a:t>
            </a:r>
            <a:r>
              <a:rPr lang="en-US" dirty="0" smtClean="0"/>
              <a:t> and a drug solution.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increased permeation of the positively charged </a:t>
            </a:r>
            <a:r>
              <a:rPr lang="en-US" dirty="0" err="1" smtClean="0"/>
              <a:t>nanoemulsion</a:t>
            </a:r>
            <a:r>
              <a:rPr lang="tr-TR" dirty="0" smtClean="0"/>
              <a:t> </a:t>
            </a:r>
            <a:r>
              <a:rPr lang="en-US" dirty="0" smtClean="0"/>
              <a:t>can serve as a sign for a possible increased bioavailability and can probably enhance the absorption of the</a:t>
            </a:r>
            <a:r>
              <a:rPr lang="tr-TR" dirty="0" smtClean="0"/>
              <a:t> </a:t>
            </a:r>
            <a:r>
              <a:rPr lang="tr-TR" dirty="0" err="1" smtClean="0"/>
              <a:t>drug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A0A2-A063-4C89-A573-85CB9FF1AC12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2339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both types of</a:t>
            </a:r>
            <a:r>
              <a:rPr lang="tr-TR" dirty="0" smtClean="0"/>
              <a:t> </a:t>
            </a:r>
            <a:r>
              <a:rPr lang="en-US" dirty="0" err="1" smtClean="0"/>
              <a:t>nanoemulsions</a:t>
            </a:r>
            <a:r>
              <a:rPr lang="en-US" dirty="0" smtClean="0"/>
              <a:t>, positively and negatively charged, were not cytotoxic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en-US" dirty="0" err="1" smtClean="0"/>
              <a:t>Caco</a:t>
            </a:r>
            <a:r>
              <a:rPr lang="en-US" dirty="0" smtClean="0"/>
              <a:t>-2 cells. 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A0A2-A063-4C89-A573-85CB9FF1AC12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8775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r-TR" dirty="0" smtClean="0"/>
              <a:t>t</a:t>
            </a:r>
            <a:r>
              <a:rPr lang="en-US" dirty="0" smtClean="0"/>
              <a:t>he formulation </a:t>
            </a:r>
            <a:r>
              <a:rPr lang="tr-TR" dirty="0" err="1" smtClean="0"/>
              <a:t>F2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PS</a:t>
            </a:r>
            <a:r>
              <a:rPr lang="en-US" dirty="0" smtClean="0"/>
              <a:t> showed</a:t>
            </a:r>
            <a:r>
              <a:rPr lang="tr-TR" dirty="0" smtClean="0"/>
              <a:t> </a:t>
            </a:r>
            <a:r>
              <a:rPr lang="en-US" dirty="0" smtClean="0"/>
              <a:t>the highest permeation using </a:t>
            </a:r>
            <a:r>
              <a:rPr lang="en-US" dirty="0" err="1" smtClean="0"/>
              <a:t>Caco</a:t>
            </a:r>
            <a:r>
              <a:rPr lang="en-US" dirty="0" smtClean="0"/>
              <a:t>-2 cell lines, which can serve as a</a:t>
            </a:r>
            <a:r>
              <a:rPr lang="tr-TR" dirty="0" smtClean="0"/>
              <a:t> </a:t>
            </a:r>
            <a:r>
              <a:rPr lang="en-US" dirty="0" smtClean="0"/>
              <a:t>sign for a possible increased bioavailability and could probably</a:t>
            </a:r>
            <a:r>
              <a:rPr lang="tr-TR" dirty="0" smtClean="0"/>
              <a:t> </a:t>
            </a:r>
            <a:r>
              <a:rPr lang="en-US" dirty="0" smtClean="0"/>
              <a:t>enhance the absorption of </a:t>
            </a:r>
            <a:r>
              <a:rPr lang="tr-TR" dirty="0" err="1" smtClean="0"/>
              <a:t>pitavastatin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 smtClean="0"/>
              <a:t>F1</a:t>
            </a:r>
            <a:r>
              <a:rPr lang="tr-TR" dirty="0" smtClean="0"/>
              <a:t>,</a:t>
            </a:r>
            <a:r>
              <a:rPr lang="en-US" dirty="0" smtClean="0"/>
              <a:t> </a:t>
            </a:r>
            <a:r>
              <a:rPr lang="tr-TR" dirty="0" smtClean="0"/>
              <a:t>p</a:t>
            </a:r>
            <a:r>
              <a:rPr lang="en-US" dirty="0" err="1" smtClean="0"/>
              <a:t>roduc</a:t>
            </a:r>
            <a:r>
              <a:rPr lang="tr-TR" dirty="0" err="1" smtClean="0"/>
              <a:t>ed</a:t>
            </a:r>
            <a:r>
              <a:rPr lang="tr-TR" dirty="0" smtClean="0"/>
              <a:t> </a:t>
            </a:r>
            <a:r>
              <a:rPr lang="en-US" dirty="0" smtClean="0"/>
              <a:t>with 500 bar, 15 </a:t>
            </a:r>
            <a:r>
              <a:rPr lang="tr-TR" dirty="0" smtClean="0"/>
              <a:t>° </a:t>
            </a:r>
            <a:r>
              <a:rPr lang="en-US" dirty="0" smtClean="0"/>
              <a:t>C and </a:t>
            </a:r>
            <a:r>
              <a:rPr lang="tr-TR" dirty="0" smtClean="0"/>
              <a:t>4</a:t>
            </a:r>
            <a:r>
              <a:rPr lang="en-US" dirty="0" smtClean="0"/>
              <a:t> min had</a:t>
            </a:r>
            <a:r>
              <a:rPr lang="tr-TR" dirty="0" smtClean="0"/>
              <a:t> </a:t>
            </a:r>
            <a:r>
              <a:rPr lang="en-US" dirty="0" smtClean="0"/>
              <a:t>compared to </a:t>
            </a:r>
            <a:r>
              <a:rPr lang="tr-TR" dirty="0" err="1" smtClean="0"/>
              <a:t>F2</a:t>
            </a:r>
            <a:r>
              <a:rPr lang="en-US" dirty="0" smtClean="0"/>
              <a:t> a decreased droplet size with a narrow size distribution</a:t>
            </a:r>
            <a:r>
              <a:rPr lang="tr-TR" dirty="0" smtClean="0"/>
              <a:t> </a:t>
            </a:r>
            <a:r>
              <a:rPr lang="en-US" dirty="0" smtClean="0"/>
              <a:t>and, disregarding the prefix, a higher </a:t>
            </a:r>
            <a:r>
              <a:rPr lang="en-US" dirty="0" err="1" smtClean="0"/>
              <a:t>ZP</a:t>
            </a:r>
            <a:r>
              <a:rPr lang="en-US" dirty="0" smtClean="0"/>
              <a:t>.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 smtClean="0"/>
              <a:t>F2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p</a:t>
            </a:r>
            <a:r>
              <a:rPr lang="en-US" dirty="0" err="1" smtClean="0"/>
              <a:t>roduc</a:t>
            </a:r>
            <a:r>
              <a:rPr lang="tr-TR" dirty="0" err="1" smtClean="0"/>
              <a:t>ed</a:t>
            </a:r>
            <a:r>
              <a:rPr lang="en-US" dirty="0" smtClean="0"/>
              <a:t> with 500 bar, at 15 </a:t>
            </a:r>
            <a:r>
              <a:rPr lang="tr-TR" dirty="0" smtClean="0"/>
              <a:t>° </a:t>
            </a:r>
            <a:r>
              <a:rPr lang="en-US" dirty="0" smtClean="0"/>
              <a:t>C and 3 min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by proving that </a:t>
            </a:r>
            <a:r>
              <a:rPr lang="en-US" b="1" dirty="0" err="1" smtClean="0"/>
              <a:t>F2</a:t>
            </a:r>
            <a:r>
              <a:rPr lang="en-US" b="1" dirty="0" smtClean="0"/>
              <a:t> with PS was</a:t>
            </a:r>
            <a:r>
              <a:rPr lang="tr-TR" b="1" dirty="0" smtClean="0"/>
              <a:t> </a:t>
            </a:r>
            <a:r>
              <a:rPr lang="en-US" b="1" dirty="0" smtClean="0"/>
              <a:t>not cytotoxic for the </a:t>
            </a:r>
            <a:r>
              <a:rPr lang="en-US" b="1" dirty="0" err="1" smtClean="0"/>
              <a:t>Caco</a:t>
            </a:r>
            <a:r>
              <a:rPr lang="en-US" b="1" dirty="0" smtClean="0"/>
              <a:t>-2 cells,</a:t>
            </a:r>
            <a:r>
              <a:rPr lang="tr-TR" b="1" dirty="0" smtClean="0"/>
              <a:t> </a:t>
            </a:r>
            <a:r>
              <a:rPr lang="tr-TR" b="1" dirty="0" err="1" smtClean="0"/>
              <a:t>and</a:t>
            </a:r>
            <a:r>
              <a:rPr lang="tr-TR" b="1" dirty="0" smtClean="0"/>
              <a:t> an </a:t>
            </a:r>
            <a:r>
              <a:rPr lang="en-US" b="1" dirty="0" smtClean="0"/>
              <a:t>enhanced permeation,</a:t>
            </a:r>
            <a:r>
              <a:rPr lang="tr-TR" b="1" dirty="0" smtClean="0"/>
              <a:t> </a:t>
            </a:r>
            <a:r>
              <a:rPr lang="en-US" b="1" dirty="0" smtClean="0"/>
              <a:t>it could be shown that it is possible to use PS for the oral</a:t>
            </a:r>
            <a:r>
              <a:rPr lang="tr-TR" b="1" dirty="0" smtClean="0"/>
              <a:t> </a:t>
            </a:r>
            <a:r>
              <a:rPr lang="tr-TR" b="1" dirty="0" err="1" smtClean="0"/>
              <a:t>administration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A0A2-A063-4C89-A573-85CB9FF1AC12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0376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2A0A2-A063-4C89-A573-85CB9FF1AC12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0376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37BE0-BC57-4D93-BCA3-F8043DF0A2BE}" type="datetime1">
              <a:rPr lang="tr-TR" smtClean="0"/>
              <a:t>07.03.2016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521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E375-AACA-412A-BF1D-A9AD241D5D24}" type="datetime1">
              <a:rPr lang="tr-TR" smtClean="0"/>
              <a:t>07.03.2016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933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637DD-B9CE-4C5D-A4C4-4882C3D09552}" type="datetime1">
              <a:rPr lang="tr-TR" smtClean="0"/>
              <a:t>07.03.2016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0006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2BEDF-4B51-47B8-9B5F-344D4FB57055}" type="datetime1">
              <a:rPr lang="tr-TR" smtClean="0"/>
              <a:t>07.03.2016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8175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97CF0-C37E-4967-83CF-440844B79B4B}" type="datetime1">
              <a:rPr lang="tr-TR" smtClean="0"/>
              <a:t>07.03.2016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7140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9B25D-9690-4940-BCE4-932C018DEAFD}" type="datetime1">
              <a:rPr lang="tr-TR" smtClean="0"/>
              <a:t>07.03.2016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2951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28A2-F7A9-4EEE-BA4C-14A295FC57FC}" type="datetime1">
              <a:rPr lang="tr-TR" smtClean="0"/>
              <a:t>07.03.2016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895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0A5DD-DA5B-4F60-BD35-F3BF78473F45}" type="datetime1">
              <a:rPr lang="tr-TR" smtClean="0"/>
              <a:t>07.03.2016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690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1AAF-C3A3-4C40-B55B-0DF44241A38C}" type="datetime1">
              <a:rPr lang="tr-TR" smtClean="0"/>
              <a:t>07.03.2016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7932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03E8-AAD4-4946-990B-E08C5398F255}" type="datetime1">
              <a:rPr lang="tr-TR" smtClean="0"/>
              <a:t>07.03.2016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931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7B97-71E2-4F87-986F-54B9C49797BD}" type="datetime1">
              <a:rPr lang="tr-TR" smtClean="0"/>
              <a:t>07.03.2016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5281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3A616-B30F-428B-9632-A0CD826287BE}" type="datetime1">
              <a:rPr lang="tr-TR" smtClean="0"/>
              <a:t>07.03.2016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3CAF2-BC59-4B41-8F8E-9A82CD3FD7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772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1.jpe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/>
          <p:cNvSpPr txBox="1"/>
          <p:nvPr/>
        </p:nvSpPr>
        <p:spPr>
          <a:xfrm>
            <a:off x="251520" y="1268760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smtClean="0"/>
              <a:t>P</a:t>
            </a:r>
            <a:r>
              <a:rPr lang="tr-TR" sz="2400" b="1" dirty="0" err="1" smtClean="0"/>
              <a:t>ITAVASTATIN</a:t>
            </a:r>
            <a:r>
              <a:rPr lang="en-US" sz="2400" b="1" dirty="0" smtClean="0"/>
              <a:t> </a:t>
            </a:r>
            <a:r>
              <a:rPr lang="tr-TR" sz="2400" b="1" dirty="0" err="1" smtClean="0"/>
              <a:t>CONTAINING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NANOEMULSIONS</a:t>
            </a:r>
            <a:r>
              <a:rPr lang="tr-TR" sz="2400" b="1" dirty="0" smtClean="0"/>
              <a:t>:</a:t>
            </a:r>
            <a:r>
              <a:rPr lang="en-US" sz="2400" b="1" dirty="0" smtClean="0"/>
              <a:t> </a:t>
            </a:r>
            <a:endParaRPr lang="tr-TR" sz="2400" b="1" dirty="0" smtClean="0"/>
          </a:p>
          <a:p>
            <a:pPr algn="ctr">
              <a:lnSpc>
                <a:spcPct val="150000"/>
              </a:lnSpc>
            </a:pPr>
            <a:r>
              <a:rPr lang="en-US" sz="2400" b="1" dirty="0" smtClean="0"/>
              <a:t>P</a:t>
            </a:r>
            <a:r>
              <a:rPr lang="tr-TR" sz="2400" b="1" dirty="0" err="1" smtClean="0"/>
              <a:t>REPARATION</a:t>
            </a:r>
            <a:r>
              <a:rPr lang="en-US" sz="2400" b="1" dirty="0" smtClean="0"/>
              <a:t>, </a:t>
            </a:r>
            <a:r>
              <a:rPr lang="tr-TR" sz="2400" b="1" dirty="0" err="1" smtClean="0"/>
              <a:t>CHARACTERIZATION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AND</a:t>
            </a:r>
            <a:r>
              <a:rPr lang="en-US" sz="2400" b="1" dirty="0" smtClean="0"/>
              <a:t> </a:t>
            </a:r>
            <a:r>
              <a:rPr lang="tr-TR" sz="2400" b="1" dirty="0" err="1" smtClean="0"/>
              <a:t>IN</a:t>
            </a:r>
            <a:r>
              <a:rPr lang="en-US" sz="2400" b="1" dirty="0" smtClean="0"/>
              <a:t>-</a:t>
            </a:r>
            <a:r>
              <a:rPr lang="tr-TR" sz="2400" b="1" dirty="0" err="1" smtClean="0"/>
              <a:t>VITRO</a:t>
            </a:r>
            <a:r>
              <a:rPr lang="en-US" sz="2400" b="1" dirty="0" smtClean="0"/>
              <a:t> </a:t>
            </a:r>
            <a:r>
              <a:rPr lang="tr-TR" sz="2400" b="1" dirty="0" err="1" smtClean="0"/>
              <a:t>CYTOTOXICITY</a:t>
            </a:r>
            <a:r>
              <a:rPr lang="en-US" sz="2400" b="1" dirty="0" smtClean="0"/>
              <a:t> </a:t>
            </a:r>
            <a:endParaRPr lang="tr-TR" sz="2400" dirty="0"/>
          </a:p>
        </p:txBody>
      </p:sp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672" y="3068960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/>
              <a:t>EGE UNIVERSITY</a:t>
            </a:r>
          </a:p>
          <a:p>
            <a:pPr algn="ctr"/>
            <a:r>
              <a:rPr lang="en-IN" b="1" dirty="0" smtClean="0"/>
              <a:t>FACULTY OF PHARMACY</a:t>
            </a:r>
          </a:p>
          <a:p>
            <a:pPr algn="ctr"/>
            <a:r>
              <a:rPr lang="en-IN" b="1" dirty="0" smtClean="0"/>
              <a:t>DEPARTMENT OF PHARMACEUTICAL BIOTECHNOLOGY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9654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539552" y="1325081"/>
            <a:ext cx="4032448" cy="4065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pPr>
              <a:lnSpc>
                <a:spcPct val="150000"/>
              </a:lnSpc>
            </a:pPr>
            <a:r>
              <a:rPr lang="tr-TR" b="1" dirty="0" err="1" smtClean="0"/>
              <a:t>disadvantages</a:t>
            </a:r>
            <a:r>
              <a:rPr lang="tr-TR" b="1" dirty="0" smtClean="0"/>
              <a:t> of </a:t>
            </a:r>
            <a:r>
              <a:rPr lang="tr-TR" b="1" dirty="0" err="1" smtClean="0"/>
              <a:t>new</a:t>
            </a:r>
            <a:r>
              <a:rPr lang="tr-TR" b="1" dirty="0" smtClean="0"/>
              <a:t> </a:t>
            </a:r>
            <a:r>
              <a:rPr lang="tr-TR" b="1" dirty="0" err="1" smtClean="0"/>
              <a:t>chemical</a:t>
            </a:r>
            <a:r>
              <a:rPr lang="tr-TR" b="1" dirty="0" smtClean="0"/>
              <a:t> </a:t>
            </a:r>
            <a:r>
              <a:rPr lang="tr-TR" b="1" dirty="0" err="1" smtClean="0"/>
              <a:t>entities</a:t>
            </a:r>
            <a:r>
              <a:rPr lang="tr-TR" b="1" dirty="0" smtClean="0"/>
              <a:t/>
            </a:r>
            <a:br>
              <a:rPr lang="tr-TR" b="1" dirty="0" smtClean="0"/>
            </a:br>
            <a:endParaRPr lang="tr-TR" b="1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poor</a:t>
            </a:r>
            <a:r>
              <a:rPr lang="tr-TR" dirty="0"/>
              <a:t> </a:t>
            </a:r>
            <a:r>
              <a:rPr lang="tr-TR" dirty="0" err="1" smtClean="0"/>
              <a:t>solubility</a:t>
            </a:r>
            <a:endParaRPr lang="tr-TR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 smtClean="0"/>
              <a:t>high</a:t>
            </a:r>
            <a:r>
              <a:rPr lang="tr-TR" dirty="0" smtClean="0"/>
              <a:t> </a:t>
            </a:r>
            <a:r>
              <a:rPr lang="tr-TR" dirty="0" err="1" smtClean="0"/>
              <a:t>partition</a:t>
            </a:r>
            <a:r>
              <a:rPr lang="tr-TR" dirty="0" smtClean="0"/>
              <a:t> </a:t>
            </a:r>
            <a:r>
              <a:rPr lang="tr-TR" dirty="0" err="1" smtClean="0"/>
              <a:t>coefficient</a:t>
            </a:r>
            <a:endParaRPr lang="tr-TR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 smtClean="0"/>
              <a:t>high</a:t>
            </a:r>
            <a:r>
              <a:rPr lang="tr-TR" dirty="0" smtClean="0"/>
              <a:t> </a:t>
            </a:r>
            <a:r>
              <a:rPr lang="tr-TR" dirty="0" err="1" smtClean="0"/>
              <a:t>molecular</a:t>
            </a:r>
            <a:r>
              <a:rPr lang="tr-TR" dirty="0" smtClean="0"/>
              <a:t> </a:t>
            </a:r>
            <a:r>
              <a:rPr lang="tr-TR" dirty="0" err="1" smtClean="0"/>
              <a:t>weight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→</a:t>
            </a:r>
            <a:r>
              <a:rPr lang="tr-TR" dirty="0" err="1" smtClean="0"/>
              <a:t>low</a:t>
            </a:r>
            <a:r>
              <a:rPr lang="tr-TR" dirty="0" smtClean="0"/>
              <a:t> </a:t>
            </a:r>
            <a:r>
              <a:rPr lang="tr-TR" dirty="0" err="1" smtClean="0"/>
              <a:t>bioavailability</a:t>
            </a:r>
            <a:endParaRPr lang="tr-TR" dirty="0" smtClean="0"/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→</a:t>
            </a:r>
            <a:r>
              <a:rPr lang="tr-TR" dirty="0" err="1" smtClean="0"/>
              <a:t>nanoemulsion</a:t>
            </a:r>
            <a:endParaRPr lang="tr-TR" dirty="0" smtClean="0"/>
          </a:p>
        </p:txBody>
      </p:sp>
      <p:sp>
        <p:nvSpPr>
          <p:cNvPr id="4" name="Dikdörtgen 3"/>
          <p:cNvSpPr/>
          <p:nvPr/>
        </p:nvSpPr>
        <p:spPr>
          <a:xfrm>
            <a:off x="5148064" y="1700792"/>
            <a:ext cx="32403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err="1"/>
              <a:t>advantages</a:t>
            </a:r>
            <a:r>
              <a:rPr lang="tr-TR" b="1" dirty="0"/>
              <a:t> of </a:t>
            </a:r>
            <a:r>
              <a:rPr lang="tr-TR" b="1" dirty="0" err="1"/>
              <a:t>nanoemulsions</a:t>
            </a:r>
            <a:endParaRPr lang="tr-TR" b="1" dirty="0"/>
          </a:p>
          <a:p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enhanced</a:t>
            </a:r>
            <a:r>
              <a:rPr lang="tr-TR" dirty="0"/>
              <a:t> </a:t>
            </a:r>
            <a:r>
              <a:rPr lang="tr-TR" dirty="0" err="1"/>
              <a:t>drug</a:t>
            </a:r>
            <a:r>
              <a:rPr lang="tr-TR" dirty="0"/>
              <a:t> </a:t>
            </a:r>
            <a:r>
              <a:rPr lang="tr-TR" dirty="0" err="1"/>
              <a:t>solubility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enhanced</a:t>
            </a:r>
            <a:r>
              <a:rPr lang="tr-TR" dirty="0"/>
              <a:t> </a:t>
            </a:r>
            <a:r>
              <a:rPr lang="tr-TR" dirty="0" err="1"/>
              <a:t>dissolution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enhanced</a:t>
            </a:r>
            <a:r>
              <a:rPr lang="tr-TR" dirty="0"/>
              <a:t> </a:t>
            </a:r>
            <a:r>
              <a:rPr lang="tr-TR" dirty="0" err="1"/>
              <a:t>drug</a:t>
            </a:r>
            <a:r>
              <a:rPr lang="tr-TR" dirty="0"/>
              <a:t> </a:t>
            </a:r>
            <a:r>
              <a:rPr lang="tr-TR" dirty="0" err="1"/>
              <a:t>stability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biotoxicity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avoiding</a:t>
            </a:r>
            <a:r>
              <a:rPr lang="tr-TR" dirty="0"/>
              <a:t> </a:t>
            </a:r>
            <a:r>
              <a:rPr lang="tr-TR" dirty="0" err="1"/>
              <a:t>organic</a:t>
            </a:r>
            <a:r>
              <a:rPr lang="tr-TR" dirty="0"/>
              <a:t> </a:t>
            </a:r>
            <a:r>
              <a:rPr lang="tr-TR" dirty="0" err="1"/>
              <a:t>solvants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scale-up</a:t>
            </a:r>
            <a:r>
              <a:rPr lang="tr-TR" dirty="0"/>
              <a:t> 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1064197" y="476672"/>
            <a:ext cx="7221982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000" b="1" dirty="0" err="1" smtClean="0"/>
              <a:t>NANOEMULSIONS</a:t>
            </a:r>
            <a:r>
              <a:rPr lang="tr-TR" sz="2000" b="1" dirty="0" smtClean="0"/>
              <a:t> </a:t>
            </a:r>
          </a:p>
          <a:p>
            <a:pPr algn="ctr">
              <a:lnSpc>
                <a:spcPct val="150000"/>
              </a:lnSpc>
            </a:pPr>
            <a:r>
              <a:rPr lang="tr-TR" sz="2000" b="1" dirty="0" smtClean="0"/>
              <a:t>GENERAL </a:t>
            </a:r>
            <a:r>
              <a:rPr lang="tr-TR" sz="2000" b="1" dirty="0" err="1" smtClean="0"/>
              <a:t>INFORMATION</a:t>
            </a:r>
            <a:r>
              <a:rPr lang="en-US" sz="2000" b="1" dirty="0" smtClean="0"/>
              <a:t> </a:t>
            </a:r>
            <a:endParaRPr lang="tr-T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93580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539552" y="889844"/>
            <a:ext cx="583264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tr-TR" dirty="0" smtClean="0"/>
          </a:p>
          <a:p>
            <a:pPr lvl="0"/>
            <a:r>
              <a:rPr lang="tr-TR" b="1" dirty="0" err="1" smtClean="0"/>
              <a:t>routes</a:t>
            </a:r>
            <a:r>
              <a:rPr lang="tr-TR" b="1" dirty="0" smtClean="0"/>
              <a:t> of </a:t>
            </a:r>
            <a:r>
              <a:rPr lang="tr-TR" b="1" dirty="0" err="1" smtClean="0"/>
              <a:t>application</a:t>
            </a:r>
            <a:endParaRPr lang="tr-TR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tr-TR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 smtClean="0"/>
              <a:t>dermal</a:t>
            </a:r>
            <a:r>
              <a:rPr lang="tr-TR" dirty="0" smtClean="0"/>
              <a:t>/</a:t>
            </a:r>
            <a:r>
              <a:rPr lang="tr-TR" dirty="0" err="1" smtClean="0"/>
              <a:t>transdermal</a:t>
            </a:r>
            <a:endParaRPr lang="tr-TR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 smtClean="0"/>
              <a:t>parenteral</a:t>
            </a:r>
            <a:endParaRPr lang="tr-TR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ocular</a:t>
            </a:r>
            <a:endParaRPr lang="tr-TR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smtClean="0"/>
              <a:t>oral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 smtClean="0"/>
              <a:t>enhanced</a:t>
            </a:r>
            <a:r>
              <a:rPr lang="tr-TR" dirty="0" smtClean="0"/>
              <a:t> </a:t>
            </a:r>
            <a:r>
              <a:rPr lang="tr-TR" dirty="0" err="1"/>
              <a:t>bioavailability</a:t>
            </a:r>
            <a:r>
              <a:rPr lang="tr-TR" dirty="0"/>
              <a:t> 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 smtClean="0"/>
              <a:t>primaquine</a:t>
            </a:r>
            <a:endParaRPr lang="tr-TR" dirty="0" smtClean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 smtClean="0"/>
              <a:t>cefpodoxime</a:t>
            </a:r>
            <a:endParaRPr lang="tr-TR" dirty="0" smtClean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 smtClean="0"/>
              <a:t>desmopressin</a:t>
            </a:r>
            <a:endParaRPr lang="tr-TR" dirty="0" smtClean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smtClean="0"/>
              <a:t>p</a:t>
            </a:r>
            <a:r>
              <a:rPr lang="en-US" dirty="0" err="1" smtClean="0"/>
              <a:t>aclitaxel</a:t>
            </a:r>
            <a:endParaRPr lang="tr-TR" dirty="0" smtClean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saquinavir</a:t>
            </a:r>
            <a:r>
              <a:rPr lang="en-US" dirty="0" smtClean="0"/>
              <a:t> </a:t>
            </a:r>
            <a:endParaRPr lang="tr-TR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tr-TR" dirty="0" smtClean="0"/>
          </a:p>
        </p:txBody>
      </p:sp>
      <p:sp>
        <p:nvSpPr>
          <p:cNvPr id="8" name="Metin kutusu 7"/>
          <p:cNvSpPr txBox="1"/>
          <p:nvPr/>
        </p:nvSpPr>
        <p:spPr>
          <a:xfrm>
            <a:off x="1064197" y="188640"/>
            <a:ext cx="7221982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000" b="1" dirty="0" err="1" smtClean="0"/>
              <a:t>NANOEMULSIONS</a:t>
            </a:r>
            <a:endParaRPr lang="tr-T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49882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4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971600" y="1413931"/>
            <a:ext cx="68407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err="1" smtClean="0"/>
              <a:t>AIM</a:t>
            </a:r>
            <a:endParaRPr lang="tr-T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increase intestinal</a:t>
            </a:r>
            <a:r>
              <a:rPr lang="tr-TR" dirty="0" smtClean="0"/>
              <a:t> </a:t>
            </a:r>
            <a:r>
              <a:rPr lang="en-US" dirty="0" smtClean="0"/>
              <a:t>absorption</a:t>
            </a:r>
            <a:r>
              <a:rPr lang="tr-TR" dirty="0" smtClean="0"/>
              <a:t> of </a:t>
            </a:r>
            <a:r>
              <a:rPr lang="tr-TR" dirty="0" err="1" smtClean="0"/>
              <a:t>pitavastatin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nanoemulsion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effects </a:t>
            </a:r>
            <a:r>
              <a:rPr lang="en-US" dirty="0"/>
              <a:t>of </a:t>
            </a:r>
            <a:r>
              <a:rPr lang="en-US" dirty="0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positive</a:t>
            </a:r>
            <a:r>
              <a:rPr lang="en-US" dirty="0" smtClean="0"/>
              <a:t> charge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nanoemulsion</a:t>
            </a:r>
            <a:endParaRPr lang="tr-TR" dirty="0" smtClean="0"/>
          </a:p>
          <a:p>
            <a:endParaRPr lang="tr-TR" dirty="0" smtClean="0"/>
          </a:p>
          <a:p>
            <a:r>
              <a:rPr lang="en-US" b="1" dirty="0"/>
              <a:t>P</a:t>
            </a:r>
            <a:r>
              <a:rPr lang="tr-TR" b="1" dirty="0" err="1"/>
              <a:t>REPARATION</a:t>
            </a:r>
            <a:r>
              <a:rPr lang="tr-TR" b="1" dirty="0"/>
              <a:t> </a:t>
            </a:r>
            <a:endParaRPr lang="tr-T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Microfluidization</a:t>
            </a:r>
            <a:endParaRPr lang="tr-TR" dirty="0" smtClean="0"/>
          </a:p>
          <a:p>
            <a:endParaRPr lang="tr-TR" b="1" dirty="0" smtClean="0"/>
          </a:p>
          <a:p>
            <a:r>
              <a:rPr lang="tr-TR" b="1" dirty="0" err="1" smtClean="0"/>
              <a:t>CHARACTERIZATION</a:t>
            </a:r>
            <a:r>
              <a:rPr lang="tr-TR" b="1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droplet size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size distribution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zeta </a:t>
            </a:r>
            <a:r>
              <a:rPr lang="en-US" dirty="0"/>
              <a:t>potential and 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permeability </a:t>
            </a:r>
            <a:endParaRPr lang="tr-TR" dirty="0" smtClean="0"/>
          </a:p>
          <a:p>
            <a:endParaRPr lang="tr-TR" b="1" dirty="0" smtClean="0"/>
          </a:p>
          <a:p>
            <a:r>
              <a:rPr lang="tr-TR" b="1" dirty="0" err="1" smtClean="0"/>
              <a:t>IN</a:t>
            </a:r>
            <a:r>
              <a:rPr lang="en-US" b="1" dirty="0"/>
              <a:t>-</a:t>
            </a:r>
            <a:r>
              <a:rPr lang="tr-TR" b="1" dirty="0" err="1"/>
              <a:t>VITRO</a:t>
            </a:r>
            <a:r>
              <a:rPr lang="en-US" b="1" dirty="0"/>
              <a:t> </a:t>
            </a:r>
            <a:r>
              <a:rPr lang="tr-TR" b="1" dirty="0" err="1"/>
              <a:t>CYTOTOXICITY</a:t>
            </a:r>
            <a:r>
              <a:rPr lang="tr-TR" b="1" dirty="0"/>
              <a:t> </a:t>
            </a:r>
            <a:endParaRPr lang="tr-T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Caco</a:t>
            </a:r>
            <a:r>
              <a:rPr lang="en-US" dirty="0" smtClean="0"/>
              <a:t>-2 cells.</a:t>
            </a:r>
            <a:endParaRPr lang="tr-TR" dirty="0" smtClean="0"/>
          </a:p>
        </p:txBody>
      </p:sp>
      <p:sp>
        <p:nvSpPr>
          <p:cNvPr id="8" name="Metin kutusu 7"/>
          <p:cNvSpPr txBox="1"/>
          <p:nvPr/>
        </p:nvSpPr>
        <p:spPr>
          <a:xfrm>
            <a:off x="1064197" y="44624"/>
            <a:ext cx="7221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ITAVASTATIN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CONTAINING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NANOEMULSIONS</a:t>
            </a:r>
            <a:r>
              <a:rPr lang="tr-TR" sz="2000" b="1" dirty="0" smtClean="0"/>
              <a:t>:</a:t>
            </a:r>
            <a:r>
              <a:rPr lang="en-US" sz="2000" b="1" dirty="0" smtClean="0"/>
              <a:t> </a:t>
            </a:r>
            <a:endParaRPr lang="tr-TR" sz="2000" b="1" dirty="0" smtClean="0"/>
          </a:p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REPARATION</a:t>
            </a:r>
            <a:r>
              <a:rPr lang="en-US" sz="2000" b="1" dirty="0" smtClean="0"/>
              <a:t>, </a:t>
            </a:r>
            <a:r>
              <a:rPr lang="tr-TR" sz="2000" b="1" dirty="0" err="1" smtClean="0"/>
              <a:t>CHARACTERIZATION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AND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IN</a:t>
            </a:r>
            <a:r>
              <a:rPr lang="en-US" sz="2000" b="1" dirty="0" smtClean="0"/>
              <a:t>-</a:t>
            </a:r>
            <a:r>
              <a:rPr lang="tr-TR" sz="2000" b="1" dirty="0" err="1" smtClean="0"/>
              <a:t>VITRO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CYTOTOXICITY</a:t>
            </a:r>
            <a:r>
              <a:rPr lang="en-US" sz="2000" b="1" dirty="0" smtClean="0"/>
              <a:t>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90282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899592" y="1384315"/>
            <a:ext cx="51125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err="1"/>
              <a:t>i</a:t>
            </a:r>
            <a:r>
              <a:rPr lang="tr-TR" sz="2000" b="1" dirty="0" err="1" smtClean="0"/>
              <a:t>mportant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parameters</a:t>
            </a:r>
            <a:endParaRPr lang="tr-TR" sz="2000" b="1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b="1" dirty="0" err="1"/>
              <a:t>f</a:t>
            </a:r>
            <a:r>
              <a:rPr lang="tr-TR" b="1" dirty="0" err="1" smtClean="0"/>
              <a:t>ormulation</a:t>
            </a:r>
            <a:r>
              <a:rPr lang="tr-TR" b="1" dirty="0" smtClean="0"/>
              <a:t> </a:t>
            </a:r>
            <a:r>
              <a:rPr lang="tr-TR" b="1" dirty="0" err="1" smtClean="0"/>
              <a:t>parameters</a:t>
            </a:r>
            <a:endParaRPr lang="tr-TR" b="1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t</a:t>
            </a:r>
            <a:r>
              <a:rPr lang="tr-TR" dirty="0" err="1" smtClean="0"/>
              <a:t>ype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concentration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constituents</a:t>
            </a:r>
            <a:endParaRPr lang="tr-TR" dirty="0" smtClean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o</a:t>
            </a:r>
            <a:r>
              <a:rPr lang="tr-TR" dirty="0" err="1" smtClean="0"/>
              <a:t>il</a:t>
            </a:r>
            <a:endParaRPr lang="tr-TR" dirty="0" smtClean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e</a:t>
            </a:r>
            <a:r>
              <a:rPr lang="tr-TR" dirty="0" err="1" smtClean="0"/>
              <a:t>mulsifiers</a:t>
            </a:r>
            <a:endParaRPr lang="tr-TR" dirty="0" smtClean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smtClean="0"/>
              <a:t>PS</a:t>
            </a:r>
            <a:br>
              <a:rPr lang="tr-TR" dirty="0" smtClean="0"/>
            </a:b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b="1" dirty="0" err="1"/>
              <a:t>p</a:t>
            </a:r>
            <a:r>
              <a:rPr lang="tr-TR" b="1" dirty="0" err="1" smtClean="0"/>
              <a:t>roduction</a:t>
            </a:r>
            <a:r>
              <a:rPr lang="tr-TR" b="1" dirty="0" smtClean="0"/>
              <a:t> </a:t>
            </a:r>
            <a:r>
              <a:rPr lang="tr-TR" b="1" dirty="0" err="1" smtClean="0"/>
              <a:t>parameters</a:t>
            </a:r>
            <a:endParaRPr lang="tr-TR" b="1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 smtClean="0"/>
              <a:t>temperature</a:t>
            </a:r>
            <a:r>
              <a:rPr lang="tr-TR" dirty="0" smtClean="0"/>
              <a:t> (15 °C </a:t>
            </a:r>
            <a:r>
              <a:rPr lang="tr-TR" dirty="0" err="1" smtClean="0"/>
              <a:t>and</a:t>
            </a:r>
            <a:r>
              <a:rPr lang="tr-TR" dirty="0" smtClean="0"/>
              <a:t> 25 °C)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p</a:t>
            </a:r>
            <a:r>
              <a:rPr lang="tr-TR" dirty="0" err="1" smtClean="0"/>
              <a:t>ressure</a:t>
            </a:r>
            <a:r>
              <a:rPr lang="tr-TR" dirty="0" smtClean="0"/>
              <a:t> </a:t>
            </a:r>
            <a:r>
              <a:rPr lang="tr-TR" dirty="0"/>
              <a:t>(</a:t>
            </a:r>
            <a:r>
              <a:rPr lang="tr-TR" dirty="0" smtClean="0"/>
              <a:t>300 bar </a:t>
            </a:r>
            <a:r>
              <a:rPr lang="tr-TR" dirty="0" err="1" smtClean="0"/>
              <a:t>and</a:t>
            </a:r>
            <a:r>
              <a:rPr lang="tr-TR" dirty="0" smtClean="0"/>
              <a:t> 500 bar)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t</a:t>
            </a:r>
            <a:r>
              <a:rPr lang="tr-TR" dirty="0" smtClean="0"/>
              <a:t>ime (1, 2, 3, 4 </a:t>
            </a:r>
            <a:r>
              <a:rPr lang="tr-TR" dirty="0" err="1" smtClean="0"/>
              <a:t>and</a:t>
            </a:r>
            <a:r>
              <a:rPr lang="tr-TR" dirty="0" smtClean="0"/>
              <a:t> 5 </a:t>
            </a:r>
            <a:r>
              <a:rPr lang="tr-TR" dirty="0" err="1" smtClean="0"/>
              <a:t>minutes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1064197" y="188640"/>
            <a:ext cx="7221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ITAVASTATIN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CONTAINING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NANOEMULSIONS</a:t>
            </a:r>
            <a:r>
              <a:rPr lang="tr-TR" sz="2000" b="1" dirty="0" smtClean="0"/>
              <a:t>:</a:t>
            </a:r>
            <a:r>
              <a:rPr lang="en-US" sz="2000" b="1" dirty="0" smtClean="0"/>
              <a:t> </a:t>
            </a:r>
            <a:endParaRPr lang="tr-TR" sz="2000" b="1" dirty="0" smtClean="0"/>
          </a:p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REPARATION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7408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997477"/>
              </p:ext>
            </p:extLst>
          </p:nvPr>
        </p:nvGraphicFramePr>
        <p:xfrm>
          <a:off x="648280" y="1556792"/>
          <a:ext cx="6840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/>
                <a:gridCol w="2160000"/>
                <a:gridCol w="1440000"/>
                <a:gridCol w="1440000"/>
              </a:tblGrid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F1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F2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err="1" smtClean="0"/>
                        <a:t>oil</a:t>
                      </a:r>
                      <a:r>
                        <a:rPr lang="tr-TR" b="1" dirty="0" smtClean="0"/>
                        <a:t> </a:t>
                      </a:r>
                      <a:r>
                        <a:rPr lang="tr-TR" b="1" dirty="0" err="1" smtClean="0"/>
                        <a:t>phase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drug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oil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positive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charge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emulsifier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antioxidant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err="1" smtClean="0"/>
                        <a:t>water</a:t>
                      </a:r>
                      <a:r>
                        <a:rPr lang="tr-TR" b="1" dirty="0" smtClean="0"/>
                        <a:t> </a:t>
                      </a:r>
                      <a:r>
                        <a:rPr lang="tr-TR" b="1" dirty="0" err="1" smtClean="0"/>
                        <a:t>phase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emulsifier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preservative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water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ad 100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ad 100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971600" y="260648"/>
            <a:ext cx="7221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ITAVASTATIN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CONTAINING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NANOEMULSIONS</a:t>
            </a:r>
            <a:r>
              <a:rPr lang="tr-TR" sz="2000" b="1" dirty="0" smtClean="0"/>
              <a:t>:</a:t>
            </a:r>
            <a:r>
              <a:rPr lang="en-US" sz="2000" b="1" dirty="0" smtClean="0"/>
              <a:t> </a:t>
            </a:r>
            <a:endParaRPr lang="tr-TR" sz="2000" b="1" dirty="0" smtClean="0"/>
          </a:p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REPARATION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00575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287196"/>
              </p:ext>
            </p:extLst>
          </p:nvPr>
        </p:nvGraphicFramePr>
        <p:xfrm>
          <a:off x="648280" y="1556792"/>
          <a:ext cx="6840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/>
                <a:gridCol w="2160000"/>
                <a:gridCol w="1440000"/>
                <a:gridCol w="1440000"/>
              </a:tblGrid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F1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F2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err="1" smtClean="0"/>
                        <a:t>oil</a:t>
                      </a:r>
                      <a:r>
                        <a:rPr lang="tr-TR" b="1" dirty="0" smtClean="0"/>
                        <a:t> </a:t>
                      </a:r>
                      <a:r>
                        <a:rPr lang="tr-TR" b="1" dirty="0" err="1" smtClean="0"/>
                        <a:t>phase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drug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 smtClean="0">
                          <a:effectLst/>
                        </a:rPr>
                        <a:t>pitavastatin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oil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o</a:t>
                      </a:r>
                      <a:r>
                        <a:rPr lang="tr-TR" sz="1800" dirty="0" err="1" smtClean="0">
                          <a:effectLst/>
                        </a:rPr>
                        <a:t>leic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 err="1">
                          <a:effectLst/>
                        </a:rPr>
                        <a:t>acid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positive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charge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phytosphingosine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emulsifier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Lipoid</a:t>
                      </a:r>
                      <a:r>
                        <a:rPr lang="tr-TR" sz="1800" dirty="0">
                          <a:effectLst/>
                        </a:rPr>
                        <a:t> E 80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antioxidant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alpha-tocopherol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err="1" smtClean="0"/>
                        <a:t>water</a:t>
                      </a:r>
                      <a:r>
                        <a:rPr lang="tr-TR" b="1" dirty="0" smtClean="0"/>
                        <a:t> </a:t>
                      </a:r>
                      <a:r>
                        <a:rPr lang="tr-TR" b="1" dirty="0" err="1" smtClean="0"/>
                        <a:t>phase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emulsifier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Tween</a:t>
                      </a:r>
                      <a:r>
                        <a:rPr lang="tr-TR" sz="1800" dirty="0">
                          <a:effectLst/>
                        </a:rPr>
                        <a:t> 80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preservative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 smtClean="0">
                          <a:effectLst/>
                        </a:rPr>
                        <a:t>potassium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 err="1">
                          <a:effectLst/>
                        </a:rPr>
                        <a:t>sorbate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water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mtClean="0"/>
                        <a:t>ad 100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ad 100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971600" y="260648"/>
            <a:ext cx="7221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ITAVASTATIN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CONTAINING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NANOEMULSIONS</a:t>
            </a:r>
            <a:r>
              <a:rPr lang="tr-TR" sz="2000" b="1" dirty="0" smtClean="0"/>
              <a:t>:</a:t>
            </a:r>
            <a:r>
              <a:rPr lang="en-US" sz="2000" b="1" dirty="0" smtClean="0"/>
              <a:t> </a:t>
            </a:r>
            <a:endParaRPr lang="tr-TR" sz="2000" b="1" dirty="0" smtClean="0"/>
          </a:p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REPARATION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42891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419341"/>
              </p:ext>
            </p:extLst>
          </p:nvPr>
        </p:nvGraphicFramePr>
        <p:xfrm>
          <a:off x="648280" y="1556792"/>
          <a:ext cx="6840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/>
                <a:gridCol w="2160000"/>
                <a:gridCol w="1440000"/>
                <a:gridCol w="1440000"/>
              </a:tblGrid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F1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F2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err="1" smtClean="0"/>
                        <a:t>oil</a:t>
                      </a:r>
                      <a:r>
                        <a:rPr lang="tr-TR" b="1" dirty="0" smtClean="0"/>
                        <a:t> </a:t>
                      </a:r>
                      <a:r>
                        <a:rPr lang="tr-TR" b="1" dirty="0" err="1" smtClean="0"/>
                        <a:t>phase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drug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 smtClean="0">
                          <a:effectLst/>
                        </a:rPr>
                        <a:t>pitavastatin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0.1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oil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o</a:t>
                      </a:r>
                      <a:r>
                        <a:rPr lang="tr-TR" sz="1800" dirty="0" err="1" smtClean="0">
                          <a:effectLst/>
                        </a:rPr>
                        <a:t>leic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 err="1">
                          <a:effectLst/>
                        </a:rPr>
                        <a:t>acid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20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positive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charge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phytosphingosine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-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0.6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emulsifier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Lipoid</a:t>
                      </a:r>
                      <a:r>
                        <a:rPr lang="tr-TR" sz="1800" dirty="0">
                          <a:effectLst/>
                        </a:rPr>
                        <a:t> E 80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antioxidant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alpha-tocopherol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0.03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err="1" smtClean="0"/>
                        <a:t>water</a:t>
                      </a:r>
                      <a:r>
                        <a:rPr lang="tr-TR" b="1" dirty="0" smtClean="0"/>
                        <a:t> </a:t>
                      </a:r>
                      <a:r>
                        <a:rPr lang="tr-TR" b="1" dirty="0" err="1" smtClean="0"/>
                        <a:t>phase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emulsifier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Tween</a:t>
                      </a:r>
                      <a:r>
                        <a:rPr lang="tr-TR" sz="1800" dirty="0">
                          <a:effectLst/>
                        </a:rPr>
                        <a:t> 80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preservative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 smtClean="0">
                          <a:effectLst/>
                        </a:rPr>
                        <a:t>potassium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 err="1">
                          <a:effectLst/>
                        </a:rPr>
                        <a:t>sorbate</a:t>
                      </a:r>
                      <a:endParaRPr lang="tr-T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0.1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water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ad 100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ad 100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971600" y="260648"/>
            <a:ext cx="7221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ITAVASTATIN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CONTAINING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NANOEMULSIONS</a:t>
            </a:r>
            <a:r>
              <a:rPr lang="tr-TR" sz="2000" b="1" dirty="0" smtClean="0"/>
              <a:t>:</a:t>
            </a:r>
            <a:r>
              <a:rPr lang="en-US" sz="2000" b="1" dirty="0" smtClean="0"/>
              <a:t> </a:t>
            </a:r>
            <a:endParaRPr lang="tr-TR" sz="2000" b="1" dirty="0" smtClean="0"/>
          </a:p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REPARATION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57035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1064197" y="260648"/>
            <a:ext cx="7221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ITAVASTATIN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CONTAINING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NANOEMULSIONS</a:t>
            </a:r>
            <a:r>
              <a:rPr lang="tr-TR" sz="2000" b="1" dirty="0" smtClean="0"/>
              <a:t>:</a:t>
            </a:r>
            <a:r>
              <a:rPr lang="en-US" sz="2000" b="1" dirty="0" smtClean="0"/>
              <a:t> </a:t>
            </a:r>
            <a:endParaRPr lang="tr-TR" sz="2000" b="1" dirty="0" smtClean="0"/>
          </a:p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REPARATION</a:t>
            </a:r>
            <a:endParaRPr lang="tr-TR" sz="2000" dirty="0"/>
          </a:p>
        </p:txBody>
      </p:sp>
      <p:pic>
        <p:nvPicPr>
          <p:cNvPr id="5" name="Picture 2" descr="C:\Users\yucel\AppData\Local\Microsoft\Windows\Temporary Internet Files\Content.Outlook\3LE1W0AO\WaterPhas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65" y="1484784"/>
            <a:ext cx="1289307" cy="155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yucel\AppData\Local\Microsoft\Windows\Temporary Internet Files\Content.Outlook\3LE1W0AO\OilPhas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949"/>
            <a:ext cx="1264923" cy="154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yucel\AppData\Local\Microsoft\Windows\Temporary Internet Files\Content.Outlook\3LE1W0AO\Coars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776333"/>
            <a:ext cx="1057658" cy="144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yucel\AppData\Local\Microsoft\Windows\Temporary Internet Files\Content.Outlook\3LE1W0AO\Homgenizatio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466942" y="3789040"/>
            <a:ext cx="905258" cy="112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yucel\AppData\Local\Microsoft\Windows\Temporary Internet Files\Content.Outlook\3LE1W0AO\Nan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358" y="2718814"/>
            <a:ext cx="1082042" cy="142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rtı 9"/>
          <p:cNvSpPr/>
          <p:nvPr/>
        </p:nvSpPr>
        <p:spPr>
          <a:xfrm>
            <a:off x="734987" y="3311406"/>
            <a:ext cx="524645" cy="549642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50"/>
          </a:p>
        </p:txBody>
      </p:sp>
      <p:sp>
        <p:nvSpPr>
          <p:cNvPr id="11" name="Sağ Ok 10"/>
          <p:cNvSpPr/>
          <p:nvPr/>
        </p:nvSpPr>
        <p:spPr>
          <a:xfrm>
            <a:off x="1763688" y="3426702"/>
            <a:ext cx="1800200" cy="3623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/>
          <p:cNvSpPr txBox="1"/>
          <p:nvPr/>
        </p:nvSpPr>
        <p:spPr>
          <a:xfrm>
            <a:off x="1763688" y="30689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high</a:t>
            </a:r>
            <a:r>
              <a:rPr lang="tr-TR" dirty="0" smtClean="0"/>
              <a:t> </a:t>
            </a:r>
            <a:r>
              <a:rPr lang="tr-TR" dirty="0" err="1" smtClean="0"/>
              <a:t>shear</a:t>
            </a:r>
            <a:r>
              <a:rPr lang="tr-TR" dirty="0" smtClean="0"/>
              <a:t> </a:t>
            </a:r>
            <a:r>
              <a:rPr lang="tr-TR" dirty="0" err="1" smtClean="0"/>
              <a:t>mixer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19" name="Metin kutusu 18"/>
          <p:cNvSpPr txBox="1"/>
          <p:nvPr/>
        </p:nvSpPr>
        <p:spPr>
          <a:xfrm>
            <a:off x="1763688" y="370774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8000 </a:t>
            </a:r>
            <a:r>
              <a:rPr lang="tr-TR" dirty="0" err="1" smtClean="0"/>
              <a:t>rpm</a:t>
            </a:r>
            <a:r>
              <a:rPr lang="tr-TR" dirty="0" smtClean="0"/>
              <a:t>, 3 </a:t>
            </a:r>
            <a:r>
              <a:rPr lang="tr-TR" dirty="0" err="1" smtClean="0"/>
              <a:t>min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20" name="Sağ Ok 19"/>
          <p:cNvSpPr/>
          <p:nvPr/>
        </p:nvSpPr>
        <p:spPr>
          <a:xfrm>
            <a:off x="5076056" y="3429000"/>
            <a:ext cx="1800200" cy="3623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Metin kutusu 20"/>
          <p:cNvSpPr txBox="1"/>
          <p:nvPr/>
        </p:nvSpPr>
        <p:spPr>
          <a:xfrm>
            <a:off x="5004048" y="30689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microfluidization</a:t>
            </a:r>
            <a:endParaRPr lang="tr-TR" dirty="0"/>
          </a:p>
        </p:txBody>
      </p:sp>
      <p:pic>
        <p:nvPicPr>
          <p:cNvPr id="9" name="Picture 2" descr="C:\Users\yucel\AppData\Local\Microsoft\Windows\Temporary Internet Files\Content.Outlook\3LE1W0AO\New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80205"/>
            <a:ext cx="3024336" cy="111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yucel\AppData\Local\Microsoft\Windows\Temporary Internet Files\Content.Outlook\3LE1W0AO\New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084" y="5228051"/>
            <a:ext cx="2386589" cy="72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59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9" grpId="0"/>
      <p:bldP spid="20" grpId="0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10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11560" y="1412776"/>
            <a:ext cx="8352928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/>
              <a:t>physicochemical stability</a:t>
            </a:r>
            <a:endParaRPr lang="tr-TR" b="1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p</a:t>
            </a:r>
            <a:r>
              <a:rPr lang="tr-TR" dirty="0" err="1" smtClean="0"/>
              <a:t>hysical</a:t>
            </a:r>
            <a:r>
              <a:rPr lang="tr-TR" dirty="0" smtClean="0"/>
              <a:t> </a:t>
            </a:r>
            <a:r>
              <a:rPr lang="tr-TR" dirty="0" err="1" smtClean="0"/>
              <a:t>stability</a:t>
            </a:r>
            <a:endParaRPr lang="tr-TR" dirty="0" smtClean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droplet size</a:t>
            </a:r>
            <a:endParaRPr lang="tr-TR" dirty="0" smtClean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size distribution</a:t>
            </a:r>
            <a:endParaRPr lang="tr-TR" dirty="0" smtClean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zeta potential</a:t>
            </a:r>
            <a:endParaRPr lang="tr-TR" dirty="0" smtClean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c</a:t>
            </a:r>
            <a:r>
              <a:rPr lang="tr-TR" dirty="0" err="1" smtClean="0"/>
              <a:t>hemical</a:t>
            </a:r>
            <a:r>
              <a:rPr lang="tr-TR" dirty="0" smtClean="0"/>
              <a:t> </a:t>
            </a:r>
            <a:r>
              <a:rPr lang="tr-TR" dirty="0" err="1" smtClean="0"/>
              <a:t>stability</a:t>
            </a:r>
            <a:endParaRPr lang="tr-TR" dirty="0" smtClean="0"/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 smtClean="0"/>
              <a:t>drug</a:t>
            </a:r>
            <a:r>
              <a:rPr lang="tr-TR" dirty="0" smtClean="0"/>
              <a:t> </a:t>
            </a:r>
            <a:r>
              <a:rPr lang="tr-TR" dirty="0" err="1" smtClean="0"/>
              <a:t>content</a:t>
            </a:r>
            <a:endParaRPr lang="tr-TR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permeability</a:t>
            </a:r>
            <a:r>
              <a:rPr lang="en-US" dirty="0"/>
              <a:t> 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/>
              <a:t>cytotoxicity</a:t>
            </a:r>
            <a:endParaRPr lang="tr-TR" b="1" dirty="0" smtClean="0"/>
          </a:p>
        </p:txBody>
      </p:sp>
      <p:sp>
        <p:nvSpPr>
          <p:cNvPr id="8" name="Metin kutusu 7"/>
          <p:cNvSpPr txBox="1"/>
          <p:nvPr/>
        </p:nvSpPr>
        <p:spPr>
          <a:xfrm>
            <a:off x="1064197" y="332656"/>
            <a:ext cx="7221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ITAVASTATIN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CONTAINING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NANOEMULSIONS</a:t>
            </a:r>
            <a:r>
              <a:rPr lang="tr-TR" sz="2000" b="1" dirty="0" smtClean="0"/>
              <a:t>:</a:t>
            </a:r>
            <a:r>
              <a:rPr lang="en-US" sz="2000" b="1" dirty="0" smtClean="0"/>
              <a:t> </a:t>
            </a:r>
            <a:endParaRPr lang="tr-TR" sz="2000" b="1" dirty="0" smtClean="0"/>
          </a:p>
          <a:p>
            <a:pPr algn="ctr">
              <a:lnSpc>
                <a:spcPct val="150000"/>
              </a:lnSpc>
            </a:pPr>
            <a:r>
              <a:rPr lang="tr-TR" sz="2000" b="1" dirty="0" err="1"/>
              <a:t>CHARACTERIZATION</a:t>
            </a:r>
            <a:r>
              <a:rPr lang="en-US" sz="2000" b="1" dirty="0"/>
              <a:t>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7408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11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1064197" y="188640"/>
            <a:ext cx="7221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ITAVASTATIN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CONTAINING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NANOEMULSIONS</a:t>
            </a:r>
            <a:r>
              <a:rPr lang="tr-TR" sz="2000" b="1" dirty="0" smtClean="0"/>
              <a:t>: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CHARACTERIZATION</a:t>
            </a:r>
            <a:r>
              <a:rPr lang="en-US" sz="2000" b="1" dirty="0" smtClean="0"/>
              <a:t> </a:t>
            </a:r>
            <a:endParaRPr lang="tr-TR" sz="2000" dirty="0"/>
          </a:p>
        </p:txBody>
      </p:sp>
      <p:graphicFrame>
        <p:nvGraphicFramePr>
          <p:cNvPr id="11" name="Grafik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5167682"/>
              </p:ext>
            </p:extLst>
          </p:nvPr>
        </p:nvGraphicFramePr>
        <p:xfrm>
          <a:off x="349354" y="1204303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Grafik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5782837"/>
              </p:ext>
            </p:extLst>
          </p:nvPr>
        </p:nvGraphicFramePr>
        <p:xfrm>
          <a:off x="373332" y="3717032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Grafik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8792060"/>
              </p:ext>
            </p:extLst>
          </p:nvPr>
        </p:nvGraphicFramePr>
        <p:xfrm>
          <a:off x="4499992" y="1204303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Grafik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3768359"/>
              </p:ext>
            </p:extLst>
          </p:nvPr>
        </p:nvGraphicFramePr>
        <p:xfrm>
          <a:off x="4499992" y="3717032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7408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12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064450"/>
              </p:ext>
            </p:extLst>
          </p:nvPr>
        </p:nvGraphicFramePr>
        <p:xfrm>
          <a:off x="454294" y="1988840"/>
          <a:ext cx="8229600" cy="103136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2952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 err="1">
                          <a:effectLst/>
                        </a:rPr>
                        <a:t>Formulations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</a:rPr>
                        <a:t>P</a:t>
                      </a:r>
                      <a:r>
                        <a:rPr lang="tr-TR" sz="1400" baseline="-25000">
                          <a:effectLst/>
                        </a:rPr>
                        <a:t>ab </a:t>
                      </a:r>
                      <a:r>
                        <a:rPr lang="tr-TR" sz="1400">
                          <a:effectLst/>
                        </a:rPr>
                        <a:t>(cm/s)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</a:rPr>
                        <a:t>P</a:t>
                      </a:r>
                      <a:r>
                        <a:rPr lang="tr-TR" sz="1400" baseline="-25000">
                          <a:effectLst/>
                        </a:rPr>
                        <a:t>ba</a:t>
                      </a:r>
                      <a:r>
                        <a:rPr lang="tr-TR" sz="1400">
                          <a:effectLst/>
                        </a:rPr>
                        <a:t>(cm/s)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</a:rPr>
                        <a:t>Efflux ratio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</a:rPr>
                        <a:t>F1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1.49×10</a:t>
                      </a:r>
                      <a:r>
                        <a:rPr lang="tr-TR" sz="1400" b="1" baseline="30000" dirty="0">
                          <a:solidFill>
                            <a:schemeClr val="tx1"/>
                          </a:solidFill>
                          <a:effectLst/>
                        </a:rPr>
                        <a:t>-6 </a:t>
                      </a: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± 0.0048</a:t>
                      </a:r>
                      <a:endParaRPr lang="tr-TR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0.81×10</a:t>
                      </a:r>
                      <a:r>
                        <a:rPr lang="tr-TR" sz="1400" b="1" baseline="30000" dirty="0">
                          <a:solidFill>
                            <a:schemeClr val="tx1"/>
                          </a:solidFill>
                          <a:effectLst/>
                        </a:rPr>
                        <a:t>-7 </a:t>
                      </a: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± 0.0040</a:t>
                      </a:r>
                      <a:endParaRPr lang="tr-TR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</a:rPr>
                        <a:t>0.054 ± 0.011</a:t>
                      </a:r>
                      <a:endParaRPr lang="tr-TR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</a:rPr>
                        <a:t>F2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9.53×10</a:t>
                      </a:r>
                      <a:r>
                        <a:rPr lang="tr-TR" sz="1400" b="1" baseline="30000" dirty="0">
                          <a:solidFill>
                            <a:schemeClr val="tx1"/>
                          </a:solidFill>
                          <a:effectLst/>
                        </a:rPr>
                        <a:t>-6 </a:t>
                      </a: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± 0.0021</a:t>
                      </a:r>
                      <a:endParaRPr lang="tr-TR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0.904×10</a:t>
                      </a:r>
                      <a:r>
                        <a:rPr lang="tr-TR" sz="1400" b="1" baseline="30000" dirty="0">
                          <a:solidFill>
                            <a:schemeClr val="tx1"/>
                          </a:solidFill>
                          <a:effectLst/>
                        </a:rPr>
                        <a:t>-7 </a:t>
                      </a: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± 0.0025</a:t>
                      </a:r>
                      <a:endParaRPr lang="tr-TR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0.0095 ± 0.002</a:t>
                      </a:r>
                      <a:endParaRPr lang="tr-TR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165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</a:rPr>
                        <a:t>PT-solution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8.16×10</a:t>
                      </a:r>
                      <a:r>
                        <a:rPr lang="tr-TR" sz="1400" b="1" baseline="30000" dirty="0">
                          <a:solidFill>
                            <a:schemeClr val="tx1"/>
                          </a:solidFill>
                          <a:effectLst/>
                        </a:rPr>
                        <a:t>-6 </a:t>
                      </a: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± 0.007</a:t>
                      </a:r>
                      <a:endParaRPr lang="tr-TR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1.893×10</a:t>
                      </a:r>
                      <a:r>
                        <a:rPr lang="tr-TR" sz="1400" b="1" baseline="30000" dirty="0">
                          <a:solidFill>
                            <a:schemeClr val="tx1"/>
                          </a:solidFill>
                          <a:effectLst/>
                        </a:rPr>
                        <a:t>-7 </a:t>
                      </a: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± 0.0036</a:t>
                      </a:r>
                      <a:endParaRPr lang="tr-TR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0.023 ± </a:t>
                      </a:r>
                      <a:r>
                        <a:rPr lang="tr-TR" sz="1400" b="1" dirty="0" smtClean="0">
                          <a:solidFill>
                            <a:schemeClr val="tx1"/>
                          </a:solidFill>
                          <a:effectLst/>
                        </a:rPr>
                        <a:t>0.003</a:t>
                      </a:r>
                      <a:endParaRPr lang="tr-TR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464738"/>
              </p:ext>
            </p:extLst>
          </p:nvPr>
        </p:nvGraphicFramePr>
        <p:xfrm>
          <a:off x="1619672" y="4005064"/>
          <a:ext cx="5849620" cy="12268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49450"/>
                <a:gridCol w="1950085"/>
                <a:gridCol w="1950085"/>
              </a:tblGrid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</a:rPr>
                        <a:t>% </a:t>
                      </a:r>
                      <a:r>
                        <a:rPr lang="tr-TR" sz="1400" dirty="0" err="1">
                          <a:effectLst/>
                        </a:rPr>
                        <a:t>reduction</a:t>
                      </a:r>
                      <a:r>
                        <a:rPr lang="tr-TR" sz="1400" dirty="0">
                          <a:effectLst/>
                        </a:rPr>
                        <a:t> of </a:t>
                      </a:r>
                      <a:r>
                        <a:rPr lang="tr-TR" sz="1400" dirty="0" err="1">
                          <a:effectLst/>
                        </a:rPr>
                        <a:t>TEER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r>
                        <a:rPr lang="tr-TR" sz="1400" dirty="0" err="1">
                          <a:effectLst/>
                        </a:rPr>
                        <a:t>values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00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</a:rPr>
                        <a:t>Formulations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A → B </a:t>
                      </a:r>
                      <a:r>
                        <a:rPr lang="tr-TR" sz="1400" b="1" dirty="0" err="1">
                          <a:solidFill>
                            <a:schemeClr val="tx1"/>
                          </a:solidFill>
                          <a:effectLst/>
                        </a:rPr>
                        <a:t>direction</a:t>
                      </a:r>
                      <a:endParaRPr lang="tr-TR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</a:rPr>
                        <a:t>B → A direction</a:t>
                      </a:r>
                      <a:endParaRPr lang="tr-TR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</a:rPr>
                        <a:t>F1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13.83 ± 0.75 </a:t>
                      </a:r>
                      <a:endParaRPr lang="tr-TR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</a:rPr>
                        <a:t>2.86 ± 0.09 </a:t>
                      </a:r>
                      <a:endParaRPr lang="tr-TR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</a:rPr>
                        <a:t>F2</a:t>
                      </a:r>
                      <a:endParaRPr lang="tr-T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</a:rPr>
                        <a:t>27.82 ± 1.12 </a:t>
                      </a:r>
                      <a:endParaRPr lang="tr-TR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</a:rPr>
                        <a:t>6.08 ± 0.23 </a:t>
                      </a:r>
                      <a:endParaRPr lang="tr-TR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 err="1">
                          <a:effectLst/>
                        </a:rPr>
                        <a:t>PT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r>
                        <a:rPr lang="tr-TR" sz="1400" dirty="0" err="1">
                          <a:effectLst/>
                        </a:rPr>
                        <a:t>solution</a:t>
                      </a:r>
                      <a:endParaRPr lang="tr-T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effectLst/>
                        </a:rPr>
                        <a:t>24.96 ± 0.99 </a:t>
                      </a:r>
                      <a:endParaRPr lang="tr-TR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effectLst/>
                        </a:rPr>
                        <a:t>4.58 ± 0.15 </a:t>
                      </a:r>
                      <a:endParaRPr lang="tr-TR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1064197" y="188640"/>
            <a:ext cx="7221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ITAVASTATIN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CONTAINING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NANOEMULSIONS</a:t>
            </a:r>
            <a:r>
              <a:rPr lang="tr-TR" sz="2000" b="1" dirty="0" smtClean="0"/>
              <a:t>: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CHARACTERIZATION</a:t>
            </a:r>
            <a:r>
              <a:rPr lang="en-US" sz="2000" b="1" dirty="0" smtClean="0"/>
              <a:t> </a:t>
            </a:r>
            <a:endParaRPr lang="tr-TR" sz="20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1064197" y="1484784"/>
            <a:ext cx="6388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Permeability</a:t>
            </a:r>
            <a:r>
              <a:rPr lang="tr-TR" b="1" dirty="0" smtClean="0"/>
              <a:t> </a:t>
            </a:r>
            <a:r>
              <a:rPr lang="tr-TR" b="1" dirty="0" err="1" smtClean="0"/>
              <a:t>studies</a:t>
            </a:r>
            <a:r>
              <a:rPr lang="tr-TR" b="1" dirty="0" smtClean="0"/>
              <a:t> </a:t>
            </a:r>
            <a:r>
              <a:rPr lang="tr-TR" b="1" dirty="0" err="1" smtClean="0"/>
              <a:t>with</a:t>
            </a:r>
            <a:r>
              <a:rPr lang="tr-TR" b="1" dirty="0" smtClean="0"/>
              <a:t> </a:t>
            </a:r>
            <a:r>
              <a:rPr lang="tr-TR" b="1" dirty="0" err="1" smtClean="0"/>
              <a:t>Caco</a:t>
            </a:r>
            <a:r>
              <a:rPr lang="tr-TR" b="1" dirty="0" smtClean="0"/>
              <a:t>-2 </a:t>
            </a:r>
            <a:r>
              <a:rPr lang="tr-TR" b="1" dirty="0" err="1" smtClean="0"/>
              <a:t>cells</a:t>
            </a:r>
            <a:r>
              <a:rPr lang="tr-TR" b="1" dirty="0" smtClean="0"/>
              <a:t> </a:t>
            </a:r>
            <a:r>
              <a:rPr lang="tr-TR" b="1" dirty="0" err="1" smtClean="0"/>
              <a:t>by</a:t>
            </a:r>
            <a:r>
              <a:rPr lang="tr-TR" b="1" dirty="0" smtClean="0"/>
              <a:t> </a:t>
            </a:r>
            <a:r>
              <a:rPr lang="tr-TR" b="1" dirty="0" err="1" smtClean="0"/>
              <a:t>measuring</a:t>
            </a:r>
            <a:r>
              <a:rPr lang="tr-TR" b="1" dirty="0" smtClean="0"/>
              <a:t> </a:t>
            </a:r>
            <a:r>
              <a:rPr lang="tr-TR" b="1" dirty="0" err="1" smtClean="0"/>
              <a:t>TEER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7408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13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Grafik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2080304"/>
              </p:ext>
            </p:extLst>
          </p:nvPr>
        </p:nvGraphicFramePr>
        <p:xfrm>
          <a:off x="856040" y="2060848"/>
          <a:ext cx="7409550" cy="367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1043608" y="260648"/>
            <a:ext cx="7221982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/>
              <a:t>P</a:t>
            </a:r>
            <a:r>
              <a:rPr lang="tr-TR" sz="2000" b="1" dirty="0" err="1" smtClean="0"/>
              <a:t>ITAVASTATIN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CONTAINING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NANOEMULSIONS</a:t>
            </a:r>
            <a:r>
              <a:rPr lang="tr-TR" sz="2000" b="1" dirty="0" smtClean="0"/>
              <a:t>:</a:t>
            </a:r>
            <a:r>
              <a:rPr lang="en-US" sz="2000" b="1" dirty="0" smtClean="0"/>
              <a:t> </a:t>
            </a:r>
            <a:endParaRPr lang="tr-TR" sz="2000" b="1" dirty="0"/>
          </a:p>
          <a:p>
            <a:pPr algn="ctr">
              <a:lnSpc>
                <a:spcPct val="150000"/>
              </a:lnSpc>
            </a:pPr>
            <a:r>
              <a:rPr lang="tr-TR" sz="2000" b="1" dirty="0" err="1" smtClean="0"/>
              <a:t>IN</a:t>
            </a:r>
            <a:r>
              <a:rPr lang="en-US" sz="2000" b="1" dirty="0" smtClean="0"/>
              <a:t>-</a:t>
            </a:r>
            <a:r>
              <a:rPr lang="tr-TR" sz="2000" b="1" dirty="0" err="1" smtClean="0"/>
              <a:t>VITRO</a:t>
            </a:r>
            <a:r>
              <a:rPr lang="en-US" sz="2000" b="1" dirty="0" smtClean="0"/>
              <a:t> </a:t>
            </a:r>
            <a:r>
              <a:rPr lang="tr-TR" sz="2000" b="1" dirty="0" err="1" smtClean="0"/>
              <a:t>CYTOTOXICITY</a:t>
            </a:r>
            <a:r>
              <a:rPr lang="en-US" sz="2000" b="1" dirty="0" smtClean="0"/>
              <a:t> </a:t>
            </a:r>
            <a:endParaRPr lang="tr-TR" sz="20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2051720" y="141277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Caco</a:t>
            </a:r>
            <a:r>
              <a:rPr lang="tr-TR" b="1" dirty="0" smtClean="0"/>
              <a:t>-2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7408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14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79512" y="2078845"/>
            <a:ext cx="885698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 smtClean="0"/>
              <a:t>nanoemulsions</a:t>
            </a:r>
            <a:r>
              <a:rPr lang="en-US" dirty="0" smtClean="0"/>
              <a:t> </a:t>
            </a:r>
            <a:r>
              <a:rPr lang="tr-TR" dirty="0" err="1" smtClean="0"/>
              <a:t>containing</a:t>
            </a:r>
            <a:r>
              <a:rPr lang="en-US" dirty="0" smtClean="0"/>
              <a:t> </a:t>
            </a:r>
            <a:r>
              <a:rPr lang="en-US" dirty="0"/>
              <a:t>the poorly soluble drug </a:t>
            </a:r>
            <a:r>
              <a:rPr lang="tr-TR" dirty="0" err="1"/>
              <a:t>pitavastatin</a:t>
            </a:r>
            <a:r>
              <a:rPr lang="en-US" dirty="0"/>
              <a:t> </a:t>
            </a:r>
            <a:r>
              <a:rPr lang="en-US" dirty="0" smtClean="0"/>
              <a:t>were</a:t>
            </a:r>
            <a:r>
              <a:rPr lang="tr-TR" dirty="0" smtClean="0"/>
              <a:t> </a:t>
            </a:r>
            <a:r>
              <a:rPr lang="tr-TR" dirty="0" err="1" smtClean="0"/>
              <a:t>prepared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microfluidization</a:t>
            </a:r>
            <a:endParaRPr lang="tr-TR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t</a:t>
            </a:r>
            <a:r>
              <a:rPr lang="en-US" dirty="0"/>
              <a:t>he formulation </a:t>
            </a:r>
            <a:r>
              <a:rPr lang="tr-TR" dirty="0" err="1" smtClean="0"/>
              <a:t>F2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PS</a:t>
            </a:r>
            <a:r>
              <a:rPr lang="en-US" dirty="0" smtClean="0"/>
              <a:t> </a:t>
            </a:r>
            <a:r>
              <a:rPr lang="en-US" dirty="0"/>
              <a:t>showed</a:t>
            </a:r>
            <a:r>
              <a:rPr lang="tr-TR" dirty="0"/>
              <a:t> </a:t>
            </a:r>
            <a:r>
              <a:rPr lang="en-US" dirty="0"/>
              <a:t>the highest permeation using </a:t>
            </a:r>
            <a:r>
              <a:rPr lang="en-US" dirty="0" err="1"/>
              <a:t>Caco</a:t>
            </a:r>
            <a:r>
              <a:rPr lang="en-US" dirty="0"/>
              <a:t>-2 </a:t>
            </a:r>
            <a:r>
              <a:rPr lang="en-US" dirty="0" smtClean="0"/>
              <a:t>cell</a:t>
            </a:r>
            <a:r>
              <a:rPr lang="tr-TR" dirty="0" smtClean="0"/>
              <a:t>s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 smtClean="0"/>
              <a:t>both</a:t>
            </a:r>
            <a:r>
              <a:rPr lang="tr-TR" dirty="0" smtClean="0"/>
              <a:t> </a:t>
            </a:r>
            <a:r>
              <a:rPr lang="tr-TR" dirty="0" err="1"/>
              <a:t>nanoemulsions</a:t>
            </a:r>
            <a:r>
              <a:rPr lang="en-US" dirty="0"/>
              <a:t>, with and</a:t>
            </a:r>
            <a:r>
              <a:rPr lang="tr-TR" dirty="0"/>
              <a:t> </a:t>
            </a:r>
            <a:r>
              <a:rPr lang="en-US" dirty="0"/>
              <a:t>without PS, were not </a:t>
            </a:r>
            <a:r>
              <a:rPr lang="en-US" dirty="0" smtClean="0"/>
              <a:t>cytotoxic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251520" y="548680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smtClean="0"/>
              <a:t>P</a:t>
            </a:r>
            <a:r>
              <a:rPr lang="tr-TR" sz="2400" b="1" dirty="0" err="1" smtClean="0"/>
              <a:t>ITAVASTATIN</a:t>
            </a:r>
            <a:r>
              <a:rPr lang="en-US" sz="2400" b="1" dirty="0" smtClean="0"/>
              <a:t> </a:t>
            </a:r>
            <a:r>
              <a:rPr lang="tr-TR" sz="2400" b="1" dirty="0" err="1" smtClean="0"/>
              <a:t>CONTAINING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NANOEMULSIONS</a:t>
            </a:r>
            <a:r>
              <a:rPr lang="tr-TR" sz="2400" b="1" dirty="0" smtClean="0"/>
              <a:t>:</a:t>
            </a:r>
            <a:r>
              <a:rPr lang="en-US" sz="2400" b="1" dirty="0" smtClean="0"/>
              <a:t> </a:t>
            </a:r>
            <a:endParaRPr lang="tr-TR" sz="2400" b="1" dirty="0" smtClean="0"/>
          </a:p>
          <a:p>
            <a:pPr algn="ctr">
              <a:lnSpc>
                <a:spcPct val="150000"/>
              </a:lnSpc>
            </a:pPr>
            <a:r>
              <a:rPr lang="en-US" sz="2400" b="1" dirty="0" smtClean="0"/>
              <a:t>P</a:t>
            </a:r>
            <a:r>
              <a:rPr lang="tr-TR" sz="2400" b="1" dirty="0" err="1" smtClean="0"/>
              <a:t>REPARATION</a:t>
            </a:r>
            <a:r>
              <a:rPr lang="en-US" sz="2400" b="1" dirty="0" smtClean="0"/>
              <a:t>, </a:t>
            </a:r>
            <a:r>
              <a:rPr lang="tr-TR" sz="2400" b="1" dirty="0" err="1" smtClean="0"/>
              <a:t>CHARACTERIZATION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AND</a:t>
            </a:r>
            <a:r>
              <a:rPr lang="en-US" sz="2400" b="1" dirty="0" smtClean="0"/>
              <a:t> </a:t>
            </a:r>
            <a:r>
              <a:rPr lang="tr-TR" sz="2400" b="1" dirty="0" err="1" smtClean="0"/>
              <a:t>IN</a:t>
            </a:r>
            <a:r>
              <a:rPr lang="en-US" sz="2400" b="1" dirty="0" smtClean="0"/>
              <a:t>-</a:t>
            </a:r>
            <a:r>
              <a:rPr lang="tr-TR" sz="2400" b="1" dirty="0" err="1" smtClean="0"/>
              <a:t>VITRO</a:t>
            </a:r>
            <a:r>
              <a:rPr lang="en-US" sz="2400" b="1" dirty="0" smtClean="0"/>
              <a:t> </a:t>
            </a:r>
            <a:r>
              <a:rPr lang="tr-TR" sz="2400" b="1" dirty="0" err="1" smtClean="0"/>
              <a:t>CYTOTOXICITY</a:t>
            </a:r>
            <a:r>
              <a:rPr lang="en-US" sz="2400" b="1" dirty="0" smtClean="0"/>
              <a:t> </a:t>
            </a:r>
            <a:endParaRPr lang="tr-TR" sz="2400" dirty="0"/>
          </a:p>
        </p:txBody>
      </p:sp>
      <p:sp>
        <p:nvSpPr>
          <p:cNvPr id="4" name="Sağ Ok 3"/>
          <p:cNvSpPr/>
          <p:nvPr/>
        </p:nvSpPr>
        <p:spPr>
          <a:xfrm>
            <a:off x="395536" y="458112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/>
          <p:cNvSpPr/>
          <p:nvPr/>
        </p:nvSpPr>
        <p:spPr>
          <a:xfrm>
            <a:off x="1475656" y="4293096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dirty="0"/>
              <a:t>an</a:t>
            </a:r>
            <a:r>
              <a:rPr lang="en-US" b="1" dirty="0"/>
              <a:t> </a:t>
            </a:r>
            <a:r>
              <a:rPr lang="tr-TR" b="1" dirty="0"/>
              <a:t>oral </a:t>
            </a:r>
            <a:r>
              <a:rPr lang="tr-TR" b="1" dirty="0" err="1"/>
              <a:t>application</a:t>
            </a:r>
            <a:r>
              <a:rPr lang="tr-TR" b="1" dirty="0"/>
              <a:t> of </a:t>
            </a:r>
            <a:r>
              <a:rPr lang="tr-TR" b="1" dirty="0" err="1"/>
              <a:t>pitavastatin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PS </a:t>
            </a:r>
            <a:r>
              <a:rPr lang="en-US" b="1" dirty="0"/>
              <a:t>containing </a:t>
            </a:r>
            <a:r>
              <a:rPr lang="tr-TR" b="1" dirty="0" err="1"/>
              <a:t>nanoemulsions</a:t>
            </a:r>
            <a:r>
              <a:rPr lang="tr-TR" b="1" dirty="0"/>
              <a:t> </a:t>
            </a:r>
            <a:br>
              <a:rPr lang="tr-TR" b="1" dirty="0"/>
            </a:br>
            <a:r>
              <a:rPr lang="tr-TR" b="1" dirty="0"/>
              <a:t>                           </a:t>
            </a:r>
            <a:r>
              <a:rPr lang="tr-TR" b="1" dirty="0" err="1" smtClean="0"/>
              <a:t>with</a:t>
            </a:r>
            <a:r>
              <a:rPr lang="tr-TR" b="1" dirty="0" smtClean="0"/>
              <a:t> </a:t>
            </a:r>
            <a:r>
              <a:rPr lang="tr-TR" b="1" dirty="0"/>
              <a:t>an </a:t>
            </a:r>
            <a:r>
              <a:rPr lang="en-US" b="1" dirty="0"/>
              <a:t>enhanced </a:t>
            </a:r>
            <a:r>
              <a:rPr lang="tr-TR" b="1" dirty="0" err="1"/>
              <a:t>intestinal</a:t>
            </a:r>
            <a:r>
              <a:rPr lang="tr-TR" b="1" dirty="0"/>
              <a:t> </a:t>
            </a:r>
            <a:r>
              <a:rPr lang="tr-TR" b="1" dirty="0" err="1"/>
              <a:t>permeation</a:t>
            </a:r>
            <a:r>
              <a:rPr lang="tr-TR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08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ge-logo-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3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czacilik-fak-WE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179" y="44624"/>
            <a:ext cx="8223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CAF2-BC59-4B41-8F8E-9A82CD3FD768}" type="slidenum">
              <a:rPr lang="tr-TR" smtClean="0"/>
              <a:t>15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z="1400" b="1" dirty="0" err="1" smtClean="0">
                <a:solidFill>
                  <a:schemeClr val="tx1"/>
                </a:solidFill>
              </a:rPr>
              <a:t>PHARMACEUTICA</a:t>
            </a:r>
            <a:r>
              <a:rPr lang="tr-TR" sz="1400" b="1" dirty="0" smtClean="0">
                <a:solidFill>
                  <a:schemeClr val="tx1"/>
                </a:solidFill>
              </a:rPr>
              <a:t> 2016</a:t>
            </a:r>
            <a:endParaRPr lang="tr-TR" sz="1400" b="1" dirty="0">
              <a:solidFill>
                <a:schemeClr val="tx1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79512" y="1628800"/>
            <a:ext cx="885698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400" b="1" dirty="0" err="1" smtClean="0"/>
              <a:t>THANKS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TO</a:t>
            </a:r>
            <a:endParaRPr lang="tr-TR" sz="2400" b="1" dirty="0" smtClean="0"/>
          </a:p>
          <a:p>
            <a:pPr algn="ctr">
              <a:lnSpc>
                <a:spcPct val="150000"/>
              </a:lnSpc>
            </a:pPr>
            <a:r>
              <a:rPr lang="tr-TR" sz="2400" b="1" dirty="0" smtClean="0"/>
              <a:t>Dr. </a:t>
            </a:r>
            <a:r>
              <a:rPr lang="tr-TR" sz="2400" b="1" dirty="0" err="1" smtClean="0"/>
              <a:t>Çinel</a:t>
            </a:r>
            <a:r>
              <a:rPr lang="tr-TR" sz="2400" b="1" dirty="0" smtClean="0"/>
              <a:t> KÖKSAL</a:t>
            </a:r>
          </a:p>
          <a:p>
            <a:pPr algn="ctr">
              <a:lnSpc>
                <a:spcPct val="150000"/>
              </a:lnSpc>
            </a:pPr>
            <a:r>
              <a:rPr lang="tr-TR" sz="2400" b="1" dirty="0" err="1" smtClean="0"/>
              <a:t>Assis</a:t>
            </a:r>
            <a:r>
              <a:rPr lang="tr-TR" sz="2400" b="1" dirty="0" smtClean="0"/>
              <a:t>. Prof.  Dr. Evren GÜNDOĞDU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tr-TR" b="1" dirty="0"/>
          </a:p>
        </p:txBody>
      </p:sp>
      <p:pic>
        <p:nvPicPr>
          <p:cNvPr id="2050" name="Picture 2" descr="https://www.borajet.com.tr/images/galeri/routes/izmir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73269"/>
            <a:ext cx="3312000" cy="224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yucel\AppData\Local\Microsoft\Windows\Temporary Internet Files\Content.Outlook\3LE1W0AO\DSC_00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416" y="3861296"/>
            <a:ext cx="3348000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9672" y="764704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THANK YOU FOR YOUR ATTENTION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29770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1613</TotalTime>
  <Words>1063</Words>
  <Application>Microsoft Office PowerPoint</Application>
  <PresentationFormat>On-screen Show (4:3)</PresentationFormat>
  <Paragraphs>295</Paragraphs>
  <Slides>15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Ofis Teması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yucel</dc:creator>
  <cp:lastModifiedBy>omics</cp:lastModifiedBy>
  <cp:revision>73</cp:revision>
  <dcterms:created xsi:type="dcterms:W3CDTF">2016-01-30T08:54:25Z</dcterms:created>
  <dcterms:modified xsi:type="dcterms:W3CDTF">2016-03-07T12:50:25Z</dcterms:modified>
</cp:coreProperties>
</file>