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3" r:id="rId1"/>
    <p:sldMasterId id="2147483685" r:id="rId2"/>
    <p:sldMasterId id="2147483697" r:id="rId3"/>
  </p:sldMasterIdLst>
  <p:notesMasterIdLst>
    <p:notesMasterId r:id="rId33"/>
  </p:notesMasterIdLst>
  <p:sldIdLst>
    <p:sldId id="256" r:id="rId4"/>
    <p:sldId id="294" r:id="rId5"/>
    <p:sldId id="257" r:id="rId6"/>
    <p:sldId id="258" r:id="rId7"/>
    <p:sldId id="259" r:id="rId8"/>
    <p:sldId id="265" r:id="rId9"/>
    <p:sldId id="263" r:id="rId10"/>
    <p:sldId id="278" r:id="rId11"/>
    <p:sldId id="287" r:id="rId12"/>
    <p:sldId id="296" r:id="rId13"/>
    <p:sldId id="284" r:id="rId14"/>
    <p:sldId id="266" r:id="rId15"/>
    <p:sldId id="297" r:id="rId16"/>
    <p:sldId id="276" r:id="rId17"/>
    <p:sldId id="285" r:id="rId18"/>
    <p:sldId id="260" r:id="rId19"/>
    <p:sldId id="275" r:id="rId20"/>
    <p:sldId id="269" r:id="rId21"/>
    <p:sldId id="272" r:id="rId22"/>
    <p:sldId id="281" r:id="rId23"/>
    <p:sldId id="270" r:id="rId24"/>
    <p:sldId id="289" r:id="rId25"/>
    <p:sldId id="290" r:id="rId26"/>
    <p:sldId id="274" r:id="rId27"/>
    <p:sldId id="273" r:id="rId28"/>
    <p:sldId id="286" r:id="rId29"/>
    <p:sldId id="292" r:id="rId30"/>
    <p:sldId id="293" r:id="rId31"/>
    <p:sldId id="277"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50"/>
    <p:restoredTop sz="88968" autoAdjust="0"/>
  </p:normalViewPr>
  <p:slideViewPr>
    <p:cSldViewPr>
      <p:cViewPr>
        <p:scale>
          <a:sx n="67" d="100"/>
          <a:sy n="67" d="100"/>
        </p:scale>
        <p:origin x="-146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1612EA56-88ED-428D-88D6-26580618EC38}" type="datetimeFigureOut">
              <a:rPr lang="ar-SA" smtClean="0"/>
              <a:t>18/06/1437</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D9A4ABB8-E213-4900-A3BF-BE280FE9B0FD}" type="slidenum">
              <a:rPr lang="ar-SA" smtClean="0"/>
              <a:t>‹#›</a:t>
            </a:fld>
            <a:endParaRPr lang="ar-SA"/>
          </a:p>
        </p:txBody>
      </p:sp>
    </p:spTree>
    <p:extLst>
      <p:ext uri="{BB962C8B-B14F-4D97-AF65-F5344CB8AC3E}">
        <p14:creationId xmlns:p14="http://schemas.microsoft.com/office/powerpoint/2010/main" val="3541764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9A4ABB8-E213-4900-A3BF-BE280FE9B0FD}" type="slidenum">
              <a:rPr lang="ar-SA" smtClean="0">
                <a:solidFill>
                  <a:prstClr val="black"/>
                </a:solidFill>
              </a:rPr>
              <a:pPr/>
              <a:t>2</a:t>
            </a:fld>
            <a:endParaRPr lang="ar-SA">
              <a:solidFill>
                <a:prstClr val="black"/>
              </a:solidFill>
            </a:endParaRPr>
          </a:p>
        </p:txBody>
      </p:sp>
    </p:spTree>
    <p:extLst>
      <p:ext uri="{BB962C8B-B14F-4D97-AF65-F5344CB8AC3E}">
        <p14:creationId xmlns:p14="http://schemas.microsoft.com/office/powerpoint/2010/main" val="1898945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4ABB8-E213-4900-A3BF-BE280FE9B0FD}" type="slidenum">
              <a:rPr lang="ar-SA" smtClean="0"/>
              <a:t>3</a:t>
            </a:fld>
            <a:endParaRPr lang="ar-SA"/>
          </a:p>
        </p:txBody>
      </p:sp>
    </p:spTree>
    <p:extLst>
      <p:ext uri="{BB962C8B-B14F-4D97-AF65-F5344CB8AC3E}">
        <p14:creationId xmlns:p14="http://schemas.microsoft.com/office/powerpoint/2010/main" val="774162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9A4ABB8-E213-4900-A3BF-BE280FE9B0FD}" type="slidenum">
              <a:rPr lang="ar-SA" smtClean="0"/>
              <a:t>4</a:t>
            </a:fld>
            <a:endParaRPr lang="ar-SA"/>
          </a:p>
        </p:txBody>
      </p:sp>
    </p:spTree>
    <p:extLst>
      <p:ext uri="{BB962C8B-B14F-4D97-AF65-F5344CB8AC3E}">
        <p14:creationId xmlns:p14="http://schemas.microsoft.com/office/powerpoint/2010/main" val="1898945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4ABB8-E213-4900-A3BF-BE280FE9B0FD}" type="slidenum">
              <a:rPr lang="ar-SA" smtClean="0"/>
              <a:t>6</a:t>
            </a:fld>
            <a:endParaRPr lang="ar-SA"/>
          </a:p>
        </p:txBody>
      </p:sp>
    </p:spTree>
    <p:extLst>
      <p:ext uri="{BB962C8B-B14F-4D97-AF65-F5344CB8AC3E}">
        <p14:creationId xmlns:p14="http://schemas.microsoft.com/office/powerpoint/2010/main" val="202069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4ABB8-E213-4900-A3BF-BE280FE9B0FD}" type="slidenum">
              <a:rPr lang="ar-SA" smtClean="0"/>
              <a:t>19</a:t>
            </a:fld>
            <a:endParaRPr lang="ar-SA"/>
          </a:p>
        </p:txBody>
      </p:sp>
    </p:spTree>
    <p:extLst>
      <p:ext uri="{BB962C8B-B14F-4D97-AF65-F5344CB8AC3E}">
        <p14:creationId xmlns:p14="http://schemas.microsoft.com/office/powerpoint/2010/main" val="1009885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D9A4ABB8-E213-4900-A3BF-BE280FE9B0FD}" type="slidenum">
              <a:rPr lang="ar-SA" smtClean="0"/>
              <a:t>20</a:t>
            </a:fld>
            <a:endParaRPr lang="ar-SA"/>
          </a:p>
        </p:txBody>
      </p:sp>
    </p:spTree>
    <p:extLst>
      <p:ext uri="{BB962C8B-B14F-4D97-AF65-F5344CB8AC3E}">
        <p14:creationId xmlns:p14="http://schemas.microsoft.com/office/powerpoint/2010/main" val="2529352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4ABB8-E213-4900-A3BF-BE280FE9B0FD}" type="slidenum">
              <a:rPr lang="ar-SA" smtClean="0"/>
              <a:t>21</a:t>
            </a:fld>
            <a:endParaRPr lang="ar-SA"/>
          </a:p>
        </p:txBody>
      </p:sp>
    </p:spTree>
    <p:extLst>
      <p:ext uri="{BB962C8B-B14F-4D97-AF65-F5344CB8AC3E}">
        <p14:creationId xmlns:p14="http://schemas.microsoft.com/office/powerpoint/2010/main" val="1497335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A4ABB8-E213-4900-A3BF-BE280FE9B0FD}" type="slidenum">
              <a:rPr lang="ar-SA" smtClean="0"/>
              <a:t>27</a:t>
            </a:fld>
            <a:endParaRPr lang="ar-SA"/>
          </a:p>
        </p:txBody>
      </p:sp>
    </p:spTree>
    <p:extLst>
      <p:ext uri="{BB962C8B-B14F-4D97-AF65-F5344CB8AC3E}">
        <p14:creationId xmlns:p14="http://schemas.microsoft.com/office/powerpoint/2010/main" val="402652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302374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252848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76785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44CD8AB-0736-4A4E-A3AC-94E0135ECB6C}" type="datetimeFigureOut">
              <a:rPr lang="ar-SA" smtClean="0"/>
              <a:t>18/06/1437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2306601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44CD8AB-0736-4A4E-A3AC-94E0135ECB6C}" type="datetimeFigureOut">
              <a:rPr lang="ar-SA" smtClean="0"/>
              <a:t>18/06/1437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485392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44CD8AB-0736-4A4E-A3AC-94E0135ECB6C}" type="datetimeFigureOut">
              <a:rPr lang="ar-SA" smtClean="0"/>
              <a:t>18/06/1437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4005246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4CD8AB-0736-4A4E-A3AC-94E0135ECB6C}" type="datetimeFigureOut">
              <a:rPr lang="ar-SA" smtClean="0"/>
              <a:t>18/06/1437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257304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t>18/06/1437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417668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t>18/06/1437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2534250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14993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t>‹#›</a:t>
            </a:fld>
            <a:endParaRPr lang="ar-SA"/>
          </a:p>
        </p:txBody>
      </p:sp>
    </p:spTree>
    <p:extLst>
      <p:ext uri="{BB962C8B-B14F-4D97-AF65-F5344CB8AC3E}">
        <p14:creationId xmlns:p14="http://schemas.microsoft.com/office/powerpoint/2010/main" val="2382331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714510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326648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573955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827062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750140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013180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95043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54766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121344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7906951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206524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291344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351296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6444046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476497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SA">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465878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SA">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95045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SA">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866985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8619321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SA">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380404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2558875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SA">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186877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44CD8AB-0736-4A4E-A3AC-94E0135ECB6C}" type="datetimeFigureOut">
              <a:rPr lang="ar-SA" smtClean="0"/>
              <a:t>18/06/1437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8DAC06-29D9-4437-8117-288DFDAF33EE}" type="slidenum">
              <a:rPr lang="ar-SA" smtClean="0"/>
              <a:t>‹#›</a:t>
            </a:fld>
            <a:endParaRPr lang="ar-SA"/>
          </a:p>
        </p:txBody>
      </p:sp>
    </p:spTree>
    <p:extLst>
      <p:ext uri="{BB962C8B-B14F-4D97-AF65-F5344CB8AC3E}">
        <p14:creationId xmlns:p14="http://schemas.microsoft.com/office/powerpoint/2010/main" val="14657943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99480869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44CD8AB-0736-4A4E-A3AC-94E0135ECB6C}" type="datetimeFigureOut">
              <a:rPr lang="ar-SA" smtClean="0">
                <a:solidFill>
                  <a:prstClr val="black">
                    <a:tint val="75000"/>
                  </a:prstClr>
                </a:solidFill>
              </a:rPr>
              <a:pPr/>
              <a:t>18/06/1437</a:t>
            </a:fld>
            <a:endParaRPr lang="ar-SA">
              <a:solidFill>
                <a:prstClr val="black">
                  <a:tint val="75000"/>
                </a:prstClr>
              </a:solidFill>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solidFill>
                <a:prstClr val="black">
                  <a:tint val="75000"/>
                </a:prstClr>
              </a:solidFill>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18DAC06-29D9-4437-8117-288DFDAF33EE}" type="slidenum">
              <a:rPr lang="ar-SA" smtClean="0">
                <a:solidFill>
                  <a:prstClr val="black">
                    <a:tint val="75000"/>
                  </a:prstClr>
                </a:solidFill>
              </a:rPr>
              <a:pPr/>
              <a:t>‹#›</a:t>
            </a:fld>
            <a:endParaRPr lang="ar-SA">
              <a:solidFill>
                <a:prstClr val="black">
                  <a:tint val="75000"/>
                </a:prstClr>
              </a:solidFill>
            </a:endParaRPr>
          </a:p>
        </p:txBody>
      </p:sp>
    </p:spTree>
    <p:extLst>
      <p:ext uri="{BB962C8B-B14F-4D97-AF65-F5344CB8AC3E}">
        <p14:creationId xmlns:p14="http://schemas.microsoft.com/office/powerpoint/2010/main" val="3206891157"/>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who.int/mediacentre/factsheets/fs318/en/"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457200"/>
            <a:ext cx="7772400" cy="1470025"/>
          </a:xfrm>
        </p:spPr>
        <p:txBody>
          <a:bodyPr>
            <a:noAutofit/>
          </a:bodyPr>
          <a:lstStyle/>
          <a:p>
            <a:r>
              <a:rPr lang="en-US" sz="3600" b="1" dirty="0">
                <a:solidFill>
                  <a:schemeClr val="accent5">
                    <a:lumMod val="75000"/>
                  </a:schemeClr>
                </a:solidFill>
                <a:latin typeface="Adobe Caslon Pro" pitchFamily="18" charset="0"/>
                <a:cs typeface="Adobe Hebrew" pitchFamily="18" charset="-79"/>
              </a:rPr>
              <a:t>Dental Caries Among Children and </a:t>
            </a:r>
            <a:r>
              <a:rPr lang="en-US" sz="3600" b="1" dirty="0" smtClean="0">
                <a:solidFill>
                  <a:schemeClr val="accent5">
                    <a:lumMod val="75000"/>
                  </a:schemeClr>
                </a:solidFill>
                <a:latin typeface="Adobe Caslon Pro" pitchFamily="18" charset="0"/>
                <a:cs typeface="Adobe Hebrew" pitchFamily="18" charset="-79"/>
              </a:rPr>
              <a:t/>
            </a:r>
            <a:br>
              <a:rPr lang="en-US" sz="3600" b="1" dirty="0" smtClean="0">
                <a:solidFill>
                  <a:schemeClr val="accent5">
                    <a:lumMod val="75000"/>
                  </a:schemeClr>
                </a:solidFill>
                <a:latin typeface="Adobe Caslon Pro" pitchFamily="18" charset="0"/>
                <a:cs typeface="Adobe Hebrew" pitchFamily="18" charset="-79"/>
              </a:rPr>
            </a:br>
            <a:r>
              <a:rPr lang="en-US" sz="3600" b="1" dirty="0" smtClean="0">
                <a:solidFill>
                  <a:schemeClr val="accent5">
                    <a:lumMod val="75000"/>
                  </a:schemeClr>
                </a:solidFill>
                <a:latin typeface="Adobe Caslon Pro" pitchFamily="18" charset="0"/>
                <a:cs typeface="Adobe Hebrew" pitchFamily="18" charset="-79"/>
              </a:rPr>
              <a:t>its </a:t>
            </a:r>
            <a:r>
              <a:rPr lang="en-US" sz="3600" b="1" dirty="0">
                <a:solidFill>
                  <a:schemeClr val="accent5">
                    <a:lumMod val="75000"/>
                  </a:schemeClr>
                </a:solidFill>
                <a:latin typeface="Adobe Caslon Pro" pitchFamily="18" charset="0"/>
                <a:cs typeface="Adobe Hebrew" pitchFamily="18" charset="-79"/>
              </a:rPr>
              <a:t>Risk Factors; A </a:t>
            </a:r>
            <a:r>
              <a:rPr lang="en-US" sz="3600" b="1" dirty="0" smtClean="0">
                <a:solidFill>
                  <a:schemeClr val="accent5">
                    <a:lumMod val="75000"/>
                  </a:schemeClr>
                </a:solidFill>
                <a:latin typeface="Adobe Caslon Pro" pitchFamily="18" charset="0"/>
                <a:cs typeface="Adobe Hebrew" pitchFamily="18" charset="-79"/>
              </a:rPr>
              <a:t>Systematic Review</a:t>
            </a:r>
            <a:endParaRPr lang="ar-SA" sz="3600" b="1" dirty="0">
              <a:solidFill>
                <a:schemeClr val="accent5">
                  <a:lumMod val="75000"/>
                </a:schemeClr>
              </a:solidFill>
              <a:latin typeface="Adobe Caslon Pro" pitchFamily="18" charset="0"/>
            </a:endParaRPr>
          </a:p>
        </p:txBody>
      </p:sp>
      <p:sp>
        <p:nvSpPr>
          <p:cNvPr id="3" name="عنوان فرعي 2"/>
          <p:cNvSpPr>
            <a:spLocks noGrp="1"/>
          </p:cNvSpPr>
          <p:nvPr>
            <p:ph type="subTitle" idx="1"/>
          </p:nvPr>
        </p:nvSpPr>
        <p:spPr>
          <a:xfrm>
            <a:off x="2971800" y="2057400"/>
            <a:ext cx="5791200" cy="1349376"/>
          </a:xfrm>
        </p:spPr>
        <p:txBody>
          <a:bodyPr>
            <a:noAutofit/>
          </a:bodyPr>
          <a:lstStyle/>
          <a:p>
            <a:pPr algn="l"/>
            <a:r>
              <a:rPr lang="en-US" b="1" dirty="0" err="1" smtClean="0">
                <a:latin typeface="Adobe Caslon Pro" pitchFamily="18" charset="0"/>
                <a:cs typeface="Andalus" panose="02020603050405020304" pitchFamily="18" charset="-78"/>
              </a:rPr>
              <a:t>Yazeed</a:t>
            </a:r>
            <a:r>
              <a:rPr lang="en-US" b="1" dirty="0" smtClean="0">
                <a:latin typeface="Adobe Caslon Pro" pitchFamily="18" charset="0"/>
                <a:cs typeface="Andalus" panose="02020603050405020304" pitchFamily="18" charset="-78"/>
              </a:rPr>
              <a:t> </a:t>
            </a:r>
            <a:r>
              <a:rPr lang="en-US" b="1" dirty="0" err="1" smtClean="0">
                <a:latin typeface="Adobe Caslon Pro" pitchFamily="18" charset="0"/>
                <a:cs typeface="Andalus" panose="02020603050405020304" pitchFamily="18" charset="-78"/>
              </a:rPr>
              <a:t>Alhabdan</a:t>
            </a:r>
            <a:r>
              <a:rPr lang="en-US" sz="2400" b="1" dirty="0" smtClean="0">
                <a:latin typeface="Andalus" panose="02020603050405020304" pitchFamily="18" charset="-78"/>
                <a:cs typeface="Andalus" panose="02020603050405020304" pitchFamily="18" charset="-78"/>
              </a:rPr>
              <a:t>,  </a:t>
            </a:r>
            <a:r>
              <a:rPr lang="en-US" sz="2000" dirty="0" smtClean="0">
                <a:latin typeface="Andalus" pitchFamily="18" charset="-78"/>
                <a:cs typeface="Andalus" pitchFamily="18" charset="-78"/>
              </a:rPr>
              <a:t>MPH, BDS</a:t>
            </a:r>
          </a:p>
          <a:p>
            <a:pPr algn="l"/>
            <a:r>
              <a:rPr lang="en-US" sz="1800" dirty="0" smtClean="0">
                <a:latin typeface="Andalus" pitchFamily="18" charset="-78"/>
                <a:cs typeface="Andalus" pitchFamily="18" charset="-78"/>
              </a:rPr>
              <a:t>King Saud bin Abdulaziz University for Health Sciences, Saudi Arabia</a:t>
            </a:r>
          </a:p>
        </p:txBody>
      </p:sp>
    </p:spTree>
    <p:extLst>
      <p:ext uri="{BB962C8B-B14F-4D97-AF65-F5344CB8AC3E}">
        <p14:creationId xmlns:p14="http://schemas.microsoft.com/office/powerpoint/2010/main" val="1408712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609600"/>
            <a:ext cx="8229600" cy="838200"/>
          </a:xfrm>
        </p:spPr>
        <p:txBody>
          <a:bodyPr/>
          <a:lstStyle/>
          <a:p>
            <a:r>
              <a:rPr lang="en-US" dirty="0" smtClean="0">
                <a:solidFill>
                  <a:schemeClr val="accent5">
                    <a:lumMod val="75000"/>
                  </a:schemeClr>
                </a:solidFill>
                <a:latin typeface="Adobe Caslon Pro" pitchFamily="18" charset="0"/>
              </a:rPr>
              <a:t>Objectives</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533400" y="1624691"/>
            <a:ext cx="8015664" cy="4623709"/>
          </a:xfrm>
        </p:spPr>
        <p:txBody>
          <a:bodyPr>
            <a:normAutofit/>
          </a:bodyPr>
          <a:lstStyle/>
          <a:p>
            <a:pPr marL="0" indent="0" algn="just" rtl="0">
              <a:lnSpc>
                <a:spcPct val="110000"/>
              </a:lnSpc>
              <a:spcBef>
                <a:spcPts val="0"/>
              </a:spcBef>
              <a:spcAft>
                <a:spcPts val="1000"/>
              </a:spcAft>
              <a:buNone/>
            </a:pPr>
            <a:r>
              <a:rPr lang="en-US" sz="2800" dirty="0" smtClean="0">
                <a:solidFill>
                  <a:schemeClr val="tx1">
                    <a:lumMod val="75000"/>
                    <a:lumOff val="25000"/>
                  </a:schemeClr>
                </a:solidFill>
                <a:latin typeface="Calibri" panose="020F0502020204030204" pitchFamily="34" charset="0"/>
                <a:ea typeface="Calibri"/>
                <a:cs typeface="Adobe Arabic" pitchFamily="18" charset="-78"/>
              </a:rPr>
              <a:t>The audience by the end of this presentation will be able to:</a:t>
            </a:r>
          </a:p>
          <a:p>
            <a:pPr algn="just" rtl="0">
              <a:lnSpc>
                <a:spcPct val="110000"/>
              </a:lnSpc>
              <a:spcBef>
                <a:spcPts val="0"/>
              </a:spcBef>
              <a:spcAft>
                <a:spcPts val="1000"/>
              </a:spcAft>
            </a:pP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Determine the risk of the dental caries among children.</a:t>
            </a:r>
          </a:p>
          <a:p>
            <a:pPr algn="just" rtl="0">
              <a:lnSpc>
                <a:spcPct val="110000"/>
              </a:lnSpc>
              <a:spcBef>
                <a:spcPts val="0"/>
              </a:spcBef>
              <a:spcAft>
                <a:spcPts val="1000"/>
              </a:spcAft>
            </a:pP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Identify the etiology and epidemiology of dental caries among children.</a:t>
            </a:r>
          </a:p>
          <a:p>
            <a:pPr algn="just" rtl="0">
              <a:lnSpc>
                <a:spcPct val="110000"/>
              </a:lnSpc>
              <a:spcBef>
                <a:spcPts val="0"/>
              </a:spcBef>
              <a:spcAft>
                <a:spcPts val="1000"/>
              </a:spcAft>
            </a:pP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Explain </a:t>
            </a:r>
            <a:r>
              <a:rPr lang="en-US" sz="2400" i="1" dirty="0">
                <a:solidFill>
                  <a:schemeClr val="tx1">
                    <a:lumMod val="75000"/>
                    <a:lumOff val="25000"/>
                  </a:schemeClr>
                </a:solidFill>
                <a:latin typeface="Calibri" panose="020F0502020204030204" pitchFamily="34" charset="0"/>
                <a:ea typeface="Calibri"/>
                <a:cs typeface="Adobe Arabic" pitchFamily="18" charset="-78"/>
              </a:rPr>
              <a:t>WHO goals.</a:t>
            </a:r>
          </a:p>
          <a:p>
            <a:pPr algn="just" rtl="0">
              <a:lnSpc>
                <a:spcPct val="110000"/>
              </a:lnSpc>
              <a:spcBef>
                <a:spcPts val="0"/>
              </a:spcBef>
              <a:spcAft>
                <a:spcPts val="1000"/>
              </a:spcAft>
            </a:pP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Discuss our systematic review results and recommendations. </a:t>
            </a:r>
          </a:p>
        </p:txBody>
      </p:sp>
    </p:spTree>
    <p:extLst>
      <p:ext uri="{BB962C8B-B14F-4D97-AF65-F5344CB8AC3E}">
        <p14:creationId xmlns:p14="http://schemas.microsoft.com/office/powerpoint/2010/main" val="2559921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057400" y="1219200"/>
            <a:ext cx="6781800" cy="4572000"/>
          </a:xfrm>
        </p:spPr>
        <p:txBody>
          <a:bodyPr>
            <a:normAutofit/>
          </a:bodyPr>
          <a:lstStyle/>
          <a:p>
            <a:pPr marL="0" marR="0" algn="just" rtl="0">
              <a:lnSpc>
                <a:spcPct val="120000"/>
              </a:lnSpc>
              <a:spcBef>
                <a:spcPts val="0"/>
              </a:spcBef>
              <a:spcAft>
                <a:spcPts val="600"/>
              </a:spcAft>
            </a:pPr>
            <a:r>
              <a:rPr lang="en-US" sz="2400" i="1" dirty="0">
                <a:solidFill>
                  <a:schemeClr val="tx1">
                    <a:lumMod val="75000"/>
                    <a:lumOff val="25000"/>
                  </a:schemeClr>
                </a:solidFill>
                <a:latin typeface="+mj-lt"/>
                <a:ea typeface="Calibri"/>
                <a:cs typeface="Arial"/>
              </a:rPr>
              <a:t>Dental caries is an infection, bacterial in origin, that causes demineralization and destruction of the hard tissues of the teeth</a:t>
            </a:r>
            <a:r>
              <a:rPr lang="en-US" sz="2400" i="1" dirty="0" smtClean="0">
                <a:solidFill>
                  <a:schemeClr val="tx1">
                    <a:lumMod val="75000"/>
                    <a:lumOff val="25000"/>
                  </a:schemeClr>
                </a:solidFill>
                <a:latin typeface="+mj-lt"/>
                <a:ea typeface="Calibri"/>
                <a:cs typeface="Arial"/>
              </a:rPr>
              <a:t>.</a:t>
            </a:r>
          </a:p>
          <a:p>
            <a:pPr marL="0" marR="0" algn="just" rtl="0">
              <a:lnSpc>
                <a:spcPct val="120000"/>
              </a:lnSpc>
              <a:spcBef>
                <a:spcPts val="0"/>
              </a:spcBef>
              <a:spcAft>
                <a:spcPts val="600"/>
              </a:spcAft>
            </a:pPr>
            <a:endParaRPr lang="en-US" sz="2400" i="1" dirty="0">
              <a:solidFill>
                <a:schemeClr val="tx1">
                  <a:lumMod val="75000"/>
                  <a:lumOff val="25000"/>
                </a:schemeClr>
              </a:solidFill>
              <a:latin typeface="+mj-lt"/>
              <a:ea typeface="Calibri"/>
              <a:cs typeface="Arial"/>
            </a:endParaRPr>
          </a:p>
          <a:p>
            <a:pPr marL="0" marR="0" algn="just" rtl="0">
              <a:lnSpc>
                <a:spcPct val="120000"/>
              </a:lnSpc>
              <a:spcBef>
                <a:spcPts val="0"/>
              </a:spcBef>
              <a:spcAft>
                <a:spcPts val="600"/>
              </a:spcAft>
            </a:pPr>
            <a:r>
              <a:rPr lang="en-US" sz="2400" i="1" dirty="0" smtClean="0">
                <a:solidFill>
                  <a:schemeClr val="tx1">
                    <a:lumMod val="75000"/>
                    <a:lumOff val="25000"/>
                  </a:schemeClr>
                </a:solidFill>
                <a:latin typeface="+mj-lt"/>
                <a:ea typeface="Calibri"/>
                <a:cs typeface="Arial"/>
              </a:rPr>
              <a:t>It is </a:t>
            </a:r>
            <a:r>
              <a:rPr lang="en-US" sz="2400" i="1" dirty="0">
                <a:solidFill>
                  <a:schemeClr val="tx1">
                    <a:lumMod val="75000"/>
                    <a:lumOff val="25000"/>
                  </a:schemeClr>
                </a:solidFill>
                <a:latin typeface="+mj-lt"/>
                <a:ea typeface="Calibri"/>
                <a:cs typeface="Arial"/>
              </a:rPr>
              <a:t>one of the most common diseases and most cause of tooth loss in young </a:t>
            </a:r>
            <a:r>
              <a:rPr lang="en-US" sz="2400" i="1" dirty="0" smtClean="0">
                <a:solidFill>
                  <a:schemeClr val="tx1">
                    <a:lumMod val="75000"/>
                    <a:lumOff val="25000"/>
                  </a:schemeClr>
                </a:solidFill>
                <a:latin typeface="+mj-lt"/>
                <a:ea typeface="Calibri"/>
                <a:cs typeface="Arial"/>
              </a:rPr>
              <a:t>people.</a:t>
            </a:r>
          </a:p>
          <a:p>
            <a:pPr marL="0" marR="0" algn="just" rtl="0">
              <a:lnSpc>
                <a:spcPct val="120000"/>
              </a:lnSpc>
              <a:spcBef>
                <a:spcPts val="0"/>
              </a:spcBef>
              <a:spcAft>
                <a:spcPts val="600"/>
              </a:spcAft>
            </a:pPr>
            <a:endParaRPr lang="en-US" sz="2400" i="1" dirty="0">
              <a:solidFill>
                <a:schemeClr val="tx1">
                  <a:lumMod val="75000"/>
                  <a:lumOff val="25000"/>
                </a:schemeClr>
              </a:solidFill>
              <a:latin typeface="+mj-lt"/>
              <a:ea typeface="Calibri"/>
              <a:cs typeface="Arial"/>
            </a:endParaRPr>
          </a:p>
          <a:p>
            <a:pPr marL="0" marR="0" algn="just" rtl="0">
              <a:lnSpc>
                <a:spcPct val="120000"/>
              </a:lnSpc>
              <a:spcBef>
                <a:spcPts val="0"/>
              </a:spcBef>
              <a:spcAft>
                <a:spcPts val="600"/>
              </a:spcAft>
            </a:pPr>
            <a:r>
              <a:rPr lang="en-US" sz="2400" i="1" dirty="0" smtClean="0">
                <a:solidFill>
                  <a:schemeClr val="tx1">
                    <a:lumMod val="75000"/>
                    <a:lumOff val="25000"/>
                  </a:schemeClr>
                </a:solidFill>
                <a:latin typeface="+mj-lt"/>
                <a:ea typeface="Calibri"/>
                <a:cs typeface="Arial"/>
              </a:rPr>
              <a:t>It </a:t>
            </a:r>
            <a:r>
              <a:rPr lang="en-US" sz="2400" i="1" dirty="0">
                <a:solidFill>
                  <a:schemeClr val="tx1">
                    <a:lumMod val="75000"/>
                    <a:lumOff val="25000"/>
                  </a:schemeClr>
                </a:solidFill>
                <a:latin typeface="+mj-lt"/>
                <a:ea typeface="Calibri"/>
                <a:cs typeface="Arial"/>
              </a:rPr>
              <a:t>is </a:t>
            </a:r>
            <a:r>
              <a:rPr lang="en-US" sz="2400" i="1" dirty="0" smtClean="0">
                <a:solidFill>
                  <a:schemeClr val="tx1">
                    <a:lumMod val="75000"/>
                    <a:lumOff val="25000"/>
                  </a:schemeClr>
                </a:solidFill>
                <a:latin typeface="+mj-lt"/>
                <a:ea typeface="Calibri"/>
                <a:cs typeface="Arial"/>
              </a:rPr>
              <a:t>painful and </a:t>
            </a:r>
            <a:r>
              <a:rPr lang="en-US" sz="2400" i="1" dirty="0">
                <a:solidFill>
                  <a:schemeClr val="tx1">
                    <a:lumMod val="75000"/>
                    <a:lumOff val="25000"/>
                  </a:schemeClr>
                </a:solidFill>
                <a:latin typeface="+mj-lt"/>
                <a:ea typeface="Calibri"/>
                <a:cs typeface="Arial"/>
              </a:rPr>
              <a:t>can harm nutrition and </a:t>
            </a:r>
          </a:p>
          <a:p>
            <a:pPr marL="0" marR="0" indent="0" algn="just" rtl="0">
              <a:lnSpc>
                <a:spcPct val="120000"/>
              </a:lnSpc>
              <a:spcBef>
                <a:spcPts val="0"/>
              </a:spcBef>
              <a:spcAft>
                <a:spcPts val="600"/>
              </a:spcAft>
              <a:buNone/>
            </a:pPr>
            <a:r>
              <a:rPr lang="en-US" sz="2400" i="1" dirty="0" smtClean="0">
                <a:solidFill>
                  <a:schemeClr val="tx1">
                    <a:lumMod val="75000"/>
                    <a:lumOff val="25000"/>
                  </a:schemeClr>
                </a:solidFill>
                <a:latin typeface="+mj-lt"/>
                <a:ea typeface="Calibri"/>
                <a:cs typeface="Arial"/>
              </a:rPr>
              <a:t>overall health.</a:t>
            </a:r>
            <a:endParaRPr lang="en-US" sz="2400" i="1" dirty="0">
              <a:solidFill>
                <a:schemeClr val="tx1">
                  <a:lumMod val="75000"/>
                  <a:lumOff val="25000"/>
                </a:schemeClr>
              </a:solidFill>
              <a:latin typeface="+mj-lt"/>
              <a:ea typeface="Calibri"/>
              <a:cs typeface="Arial"/>
            </a:endParaRPr>
          </a:p>
          <a:p>
            <a:endParaRPr lang="ar-SA" dirty="0">
              <a:solidFill>
                <a:schemeClr val="tx1">
                  <a:lumMod val="65000"/>
                  <a:lumOff val="35000"/>
                </a:schemeClr>
              </a:solidFill>
            </a:endParaRPr>
          </a:p>
        </p:txBody>
      </p:sp>
    </p:spTree>
    <p:extLst>
      <p:ext uri="{BB962C8B-B14F-4D97-AF65-F5344CB8AC3E}">
        <p14:creationId xmlns:p14="http://schemas.microsoft.com/office/powerpoint/2010/main" val="22457914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609600"/>
            <a:ext cx="8229600" cy="838200"/>
          </a:xfrm>
        </p:spPr>
        <p:txBody>
          <a:bodyPr/>
          <a:lstStyle/>
          <a:p>
            <a:r>
              <a:rPr lang="en-US" dirty="0" smtClean="0">
                <a:solidFill>
                  <a:schemeClr val="accent5">
                    <a:lumMod val="75000"/>
                  </a:schemeClr>
                </a:solidFill>
                <a:latin typeface="Adobe Caslon Pro" pitchFamily="18" charset="0"/>
              </a:rPr>
              <a:t>Significance of the topic</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533400" y="1600200"/>
            <a:ext cx="8015664" cy="5004709"/>
          </a:xfrm>
        </p:spPr>
        <p:txBody>
          <a:bodyPr>
            <a:normAutofit/>
          </a:bodyPr>
          <a:lstStyle/>
          <a:p>
            <a:pPr algn="just" rtl="0">
              <a:lnSpc>
                <a:spcPct val="110000"/>
              </a:lnSpc>
              <a:spcBef>
                <a:spcPts val="0"/>
              </a:spcBef>
              <a:spcAft>
                <a:spcPts val="1000"/>
              </a:spcAft>
            </a:pPr>
            <a:r>
              <a:rPr lang="en-US" sz="2400" b="1" i="1" dirty="0" smtClean="0">
                <a:solidFill>
                  <a:schemeClr val="tx1">
                    <a:lumMod val="75000"/>
                    <a:lumOff val="25000"/>
                  </a:schemeClr>
                </a:solidFill>
                <a:latin typeface="Calibri" panose="020F0502020204030204" pitchFamily="34" charset="0"/>
                <a:ea typeface="Calibri"/>
                <a:cs typeface="Adobe Arabic" pitchFamily="18" charset="-78"/>
              </a:rPr>
              <a:t>Growth </a:t>
            </a:r>
            <a:r>
              <a:rPr lang="en-US" sz="2400" b="1" i="1" dirty="0">
                <a:solidFill>
                  <a:schemeClr val="tx1">
                    <a:lumMod val="75000"/>
                    <a:lumOff val="25000"/>
                  </a:schemeClr>
                </a:solidFill>
                <a:latin typeface="Calibri" panose="020F0502020204030204" pitchFamily="34" charset="0"/>
                <a:ea typeface="Calibri"/>
                <a:cs typeface="Adobe Arabic" pitchFamily="18" charset="-78"/>
              </a:rPr>
              <a:t>and </a:t>
            </a:r>
            <a:r>
              <a:rPr lang="en-US" sz="2400" b="1" i="1" dirty="0" smtClean="0">
                <a:solidFill>
                  <a:schemeClr val="tx1">
                    <a:lumMod val="75000"/>
                    <a:lumOff val="25000"/>
                  </a:schemeClr>
                </a:solidFill>
                <a:latin typeface="Calibri" panose="020F0502020204030204" pitchFamily="34" charset="0"/>
                <a:ea typeface="Calibri"/>
                <a:cs typeface="Adobe Arabic" pitchFamily="18" charset="-78"/>
              </a:rPr>
              <a:t>nutrition </a:t>
            </a: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of  Children could be affected by </a:t>
            </a:r>
          </a:p>
          <a:p>
            <a:pPr marL="0" indent="0" algn="just" rtl="0">
              <a:lnSpc>
                <a:spcPct val="110000"/>
              </a:lnSpc>
              <a:spcBef>
                <a:spcPts val="0"/>
              </a:spcBef>
              <a:spcAft>
                <a:spcPts val="1000"/>
              </a:spcAft>
              <a:buNone/>
            </a:pP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painful chewing </a:t>
            </a:r>
            <a:r>
              <a:rPr lang="en-US" sz="2400" i="1" dirty="0">
                <a:solidFill>
                  <a:schemeClr val="tx1">
                    <a:lumMod val="75000"/>
                    <a:lumOff val="25000"/>
                  </a:schemeClr>
                </a:solidFill>
                <a:latin typeface="Calibri" panose="020F0502020204030204" pitchFamily="34" charset="0"/>
                <a:ea typeface="Calibri"/>
                <a:cs typeface="Adobe Arabic" pitchFamily="18" charset="-78"/>
              </a:rPr>
              <a:t>due to dental caries. </a:t>
            </a:r>
          </a:p>
          <a:p>
            <a:pPr algn="just" rtl="0">
              <a:lnSpc>
                <a:spcPct val="110000"/>
              </a:lnSpc>
              <a:spcBef>
                <a:spcPts val="0"/>
              </a:spcBef>
              <a:spcAft>
                <a:spcPts val="1000"/>
              </a:spcAft>
            </a:pPr>
            <a:r>
              <a:rPr lang="en-US" sz="2400" i="1" dirty="0">
                <a:solidFill>
                  <a:schemeClr val="tx1">
                    <a:lumMod val="75000"/>
                    <a:lumOff val="25000"/>
                  </a:schemeClr>
                </a:solidFill>
                <a:latin typeface="Calibri" panose="020F0502020204030204" pitchFamily="34" charset="0"/>
                <a:ea typeface="Calibri"/>
                <a:cs typeface="Adobe Arabic" pitchFamily="18" charset="-78"/>
              </a:rPr>
              <a:t>Dental pain in older children </a:t>
            </a: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may </a:t>
            </a:r>
            <a:r>
              <a:rPr lang="en-US" sz="2400" i="1" dirty="0">
                <a:solidFill>
                  <a:schemeClr val="tx1">
                    <a:lumMod val="75000"/>
                    <a:lumOff val="25000"/>
                  </a:schemeClr>
                </a:solidFill>
                <a:latin typeface="Calibri" panose="020F0502020204030204" pitchFamily="34" charset="0"/>
                <a:ea typeface="Calibri"/>
                <a:cs typeface="Adobe Arabic" pitchFamily="18" charset="-78"/>
              </a:rPr>
              <a:t>cause </a:t>
            </a:r>
            <a:r>
              <a:rPr lang="en-US" sz="2400" b="1" i="1" dirty="0">
                <a:solidFill>
                  <a:schemeClr val="tx1">
                    <a:lumMod val="75000"/>
                    <a:lumOff val="25000"/>
                  </a:schemeClr>
                </a:solidFill>
                <a:latin typeface="Calibri" panose="020F0502020204030204" pitchFamily="34" charset="0"/>
                <a:ea typeface="Calibri"/>
                <a:cs typeface="Adobe Arabic" pitchFamily="18" charset="-78"/>
              </a:rPr>
              <a:t>miss of school days. </a:t>
            </a:r>
            <a:r>
              <a:rPr lang="en-US" sz="2400" b="1" i="1" dirty="0" smtClean="0">
                <a:solidFill>
                  <a:schemeClr val="tx1">
                    <a:lumMod val="75000"/>
                    <a:lumOff val="25000"/>
                  </a:schemeClr>
                </a:solidFill>
                <a:latin typeface="Calibri" panose="020F0502020204030204" pitchFamily="34" charset="0"/>
                <a:ea typeface="Calibri"/>
                <a:cs typeface="Adobe Arabic" pitchFamily="18" charset="-78"/>
              </a:rPr>
              <a:t> </a:t>
            </a:r>
            <a:endParaRPr lang="en-US" sz="2400" b="1" i="1" dirty="0">
              <a:solidFill>
                <a:schemeClr val="tx1">
                  <a:lumMod val="75000"/>
                  <a:lumOff val="25000"/>
                </a:schemeClr>
              </a:solidFill>
              <a:latin typeface="Calibri" panose="020F0502020204030204" pitchFamily="34" charset="0"/>
              <a:ea typeface="Calibri"/>
              <a:cs typeface="Adobe Arabic" pitchFamily="18" charset="-78"/>
            </a:endParaRPr>
          </a:p>
          <a:p>
            <a:pPr algn="just" rtl="0">
              <a:lnSpc>
                <a:spcPct val="110000"/>
              </a:lnSpc>
              <a:spcBef>
                <a:spcPts val="0"/>
              </a:spcBef>
              <a:spcAft>
                <a:spcPts val="1000"/>
              </a:spcAft>
            </a:pPr>
            <a:r>
              <a:rPr lang="en-US" sz="2400" i="1" dirty="0">
                <a:solidFill>
                  <a:schemeClr val="tx1">
                    <a:lumMod val="75000"/>
                    <a:lumOff val="25000"/>
                  </a:schemeClr>
                </a:solidFill>
                <a:latin typeface="Calibri" panose="020F0502020204030204" pitchFamily="34" charset="0"/>
                <a:ea typeface="Calibri"/>
                <a:cs typeface="Adobe Arabic" pitchFamily="18" charset="-78"/>
              </a:rPr>
              <a:t>Appearance of the teeth may affect the </a:t>
            </a:r>
            <a:r>
              <a:rPr lang="en-US" sz="2400" b="1" i="1" dirty="0">
                <a:solidFill>
                  <a:schemeClr val="tx1">
                    <a:lumMod val="75000"/>
                    <a:lumOff val="25000"/>
                  </a:schemeClr>
                </a:solidFill>
                <a:latin typeface="Calibri" panose="020F0502020204030204" pitchFamily="34" charset="0"/>
                <a:ea typeface="Calibri"/>
                <a:cs typeface="Adobe Arabic" pitchFamily="18" charset="-78"/>
              </a:rPr>
              <a:t>interact of young people with their society</a:t>
            </a:r>
            <a:r>
              <a:rPr lang="en-US" sz="2400" i="1" dirty="0" smtClean="0">
                <a:solidFill>
                  <a:schemeClr val="tx1">
                    <a:lumMod val="75000"/>
                    <a:lumOff val="25000"/>
                  </a:schemeClr>
                </a:solidFill>
                <a:latin typeface="Calibri" panose="020F0502020204030204" pitchFamily="34" charset="0"/>
                <a:ea typeface="Calibri"/>
                <a:cs typeface="Adobe Arabic" pitchFamily="18" charset="-78"/>
              </a:rPr>
              <a:t>.</a:t>
            </a:r>
          </a:p>
          <a:p>
            <a:pPr marL="0" indent="0" algn="just" rtl="0">
              <a:spcBef>
                <a:spcPts val="0"/>
              </a:spcBef>
              <a:spcAft>
                <a:spcPts val="1000"/>
              </a:spcAft>
              <a:buNone/>
            </a:pPr>
            <a:endParaRPr lang="en-US" dirty="0">
              <a:solidFill>
                <a:schemeClr val="tx1">
                  <a:lumMod val="75000"/>
                  <a:lumOff val="25000"/>
                </a:schemeClr>
              </a:solidFill>
              <a:latin typeface="Calibri" panose="020F0502020204030204" pitchFamily="34" charset="0"/>
              <a:ea typeface="Calibri"/>
              <a:cs typeface="Adobe Arabic" pitchFamily="18" charset="-78"/>
            </a:endParaRPr>
          </a:p>
          <a:p>
            <a:pPr algn="just" rtl="0">
              <a:spcBef>
                <a:spcPts val="0"/>
              </a:spcBef>
              <a:spcAft>
                <a:spcPts val="1000"/>
              </a:spcAft>
            </a:pPr>
            <a:endParaRPr lang="en-US" sz="2400" dirty="0">
              <a:solidFill>
                <a:schemeClr val="tx1">
                  <a:lumMod val="75000"/>
                  <a:lumOff val="25000"/>
                </a:schemeClr>
              </a:solidFill>
              <a:latin typeface="Calibri" panose="020F0502020204030204" pitchFamily="34" charset="0"/>
              <a:ea typeface="Calibri"/>
              <a:cs typeface="Adobe Arabic" pitchFamily="18" charset="-78"/>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4343400"/>
            <a:ext cx="2300664" cy="2234930"/>
          </a:xfrm>
          <a:prstGeom prst="rect">
            <a:avLst/>
          </a:prstGeom>
        </p:spPr>
      </p:pic>
    </p:spTree>
    <p:extLst>
      <p:ext uri="{BB962C8B-B14F-4D97-AF65-F5344CB8AC3E}">
        <p14:creationId xmlns:p14="http://schemas.microsoft.com/office/powerpoint/2010/main" val="4072911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p:spPr>
        <p:txBody>
          <a:bodyPr>
            <a:normAutofit fontScale="90000"/>
          </a:bodyPr>
          <a:lstStyle/>
          <a:p>
            <a:r>
              <a:rPr lang="en-US" dirty="0" smtClean="0"/>
              <a:t> </a:t>
            </a:r>
            <a:endParaRPr lang="ar-SA" dirty="0"/>
          </a:p>
        </p:txBody>
      </p:sp>
      <p:sp>
        <p:nvSpPr>
          <p:cNvPr id="3" name="عنصر نائب للمحتوى 2"/>
          <p:cNvSpPr>
            <a:spLocks noGrp="1"/>
          </p:cNvSpPr>
          <p:nvPr>
            <p:ph idx="1"/>
          </p:nvPr>
        </p:nvSpPr>
        <p:spPr>
          <a:xfrm>
            <a:off x="2057400" y="2103437"/>
            <a:ext cx="6629400" cy="3763963"/>
          </a:xfrm>
        </p:spPr>
        <p:txBody>
          <a:bodyPr>
            <a:normAutofit/>
          </a:bodyPr>
          <a:lstStyle/>
          <a:p>
            <a:pPr algn="l" rtl="0">
              <a:lnSpc>
                <a:spcPct val="150000"/>
              </a:lnSpc>
            </a:pPr>
            <a:r>
              <a:rPr lang="en-US" sz="2400" i="1" dirty="0" smtClean="0">
                <a:solidFill>
                  <a:schemeClr val="tx1">
                    <a:lumMod val="75000"/>
                    <a:lumOff val="25000"/>
                  </a:schemeClr>
                </a:solidFill>
                <a:ea typeface="Calibri"/>
                <a:cs typeface="Arial"/>
              </a:rPr>
              <a:t>Dental </a:t>
            </a:r>
            <a:r>
              <a:rPr lang="en-US" sz="2400" i="1" dirty="0">
                <a:solidFill>
                  <a:schemeClr val="tx1">
                    <a:lumMod val="75000"/>
                    <a:lumOff val="25000"/>
                  </a:schemeClr>
                </a:solidFill>
                <a:ea typeface="Calibri"/>
                <a:cs typeface="Arial"/>
              </a:rPr>
              <a:t>caries has </a:t>
            </a:r>
            <a:r>
              <a:rPr lang="en-US" sz="2400" b="1" i="1" dirty="0">
                <a:solidFill>
                  <a:schemeClr val="tx1">
                    <a:lumMod val="75000"/>
                    <a:lumOff val="25000"/>
                  </a:schemeClr>
                </a:solidFill>
                <a:ea typeface="Calibri"/>
                <a:cs typeface="Arial"/>
              </a:rPr>
              <a:t>physical</a:t>
            </a:r>
            <a:r>
              <a:rPr lang="en-US" sz="2400" i="1" dirty="0">
                <a:solidFill>
                  <a:schemeClr val="tx1">
                    <a:lumMod val="75000"/>
                    <a:lumOff val="25000"/>
                  </a:schemeClr>
                </a:solidFill>
                <a:ea typeface="Calibri"/>
                <a:cs typeface="Arial"/>
              </a:rPr>
              <a:t>, </a:t>
            </a:r>
            <a:r>
              <a:rPr lang="en-US" sz="2400" b="1" i="1" dirty="0">
                <a:solidFill>
                  <a:schemeClr val="tx1">
                    <a:lumMod val="75000"/>
                    <a:lumOff val="25000"/>
                  </a:schemeClr>
                </a:solidFill>
                <a:ea typeface="Calibri"/>
                <a:cs typeface="Arial"/>
              </a:rPr>
              <a:t>social</a:t>
            </a:r>
            <a:r>
              <a:rPr lang="en-US" sz="2400" i="1" dirty="0">
                <a:solidFill>
                  <a:schemeClr val="tx1">
                    <a:lumMod val="75000"/>
                    <a:lumOff val="25000"/>
                  </a:schemeClr>
                </a:solidFill>
                <a:ea typeface="Calibri"/>
                <a:cs typeface="Arial"/>
              </a:rPr>
              <a:t> and </a:t>
            </a:r>
            <a:r>
              <a:rPr lang="en-US" sz="2400" b="1" i="1" dirty="0">
                <a:solidFill>
                  <a:schemeClr val="tx1">
                    <a:lumMod val="75000"/>
                    <a:lumOff val="25000"/>
                  </a:schemeClr>
                </a:solidFill>
                <a:ea typeface="Calibri"/>
                <a:cs typeface="Arial"/>
              </a:rPr>
              <a:t>emotional</a:t>
            </a:r>
            <a:r>
              <a:rPr lang="en-US" sz="2400" i="1" dirty="0">
                <a:solidFill>
                  <a:schemeClr val="tx1">
                    <a:lumMod val="75000"/>
                    <a:lumOff val="25000"/>
                  </a:schemeClr>
                </a:solidFill>
                <a:ea typeface="Calibri"/>
                <a:cs typeface="Arial"/>
              </a:rPr>
              <a:t> effect which affect the success and productivity throughout life. </a:t>
            </a:r>
            <a:endParaRPr lang="ar-SA" sz="2400" i="1" dirty="0">
              <a:solidFill>
                <a:schemeClr val="tx1">
                  <a:lumMod val="75000"/>
                  <a:lumOff val="25000"/>
                </a:schemeClr>
              </a:solidFill>
            </a:endParaRPr>
          </a:p>
        </p:txBody>
      </p:sp>
    </p:spTree>
    <p:extLst>
      <p:ext uri="{BB962C8B-B14F-4D97-AF65-F5344CB8AC3E}">
        <p14:creationId xmlns:p14="http://schemas.microsoft.com/office/powerpoint/2010/main" val="40545095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3400" y="1828800"/>
            <a:ext cx="8229600" cy="4525963"/>
          </a:xfrm>
        </p:spPr>
        <p:txBody>
          <a:bodyPr>
            <a:normAutofit/>
          </a:bodyPr>
          <a:lstStyle/>
          <a:p>
            <a:pPr marL="0" marR="0" algn="l" rtl="0">
              <a:lnSpc>
                <a:spcPct val="115000"/>
              </a:lnSpc>
              <a:spcBef>
                <a:spcPts val="0"/>
              </a:spcBef>
              <a:spcAft>
                <a:spcPts val="1000"/>
              </a:spcAft>
            </a:pPr>
            <a:r>
              <a:rPr lang="en-US" sz="2400" i="1" dirty="0">
                <a:solidFill>
                  <a:schemeClr val="tx1">
                    <a:lumMod val="75000"/>
                    <a:lumOff val="25000"/>
                  </a:schemeClr>
                </a:solidFill>
                <a:ea typeface="Calibri"/>
                <a:cs typeface="Arial"/>
              </a:rPr>
              <a:t>W</a:t>
            </a:r>
            <a:r>
              <a:rPr lang="en-US" sz="2400" i="1" dirty="0" smtClean="0">
                <a:solidFill>
                  <a:schemeClr val="tx1">
                    <a:lumMod val="75000"/>
                    <a:lumOff val="25000"/>
                  </a:schemeClr>
                </a:solidFill>
                <a:ea typeface="Calibri"/>
                <a:cs typeface="Arial"/>
              </a:rPr>
              <a:t>orldwide, between 60 and 90% of schoolchildren have dental caries.</a:t>
            </a: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In </a:t>
            </a:r>
            <a:r>
              <a:rPr lang="en-US" sz="2400" i="1" dirty="0">
                <a:solidFill>
                  <a:schemeClr val="tx1">
                    <a:lumMod val="75000"/>
                    <a:lumOff val="25000"/>
                  </a:schemeClr>
                </a:solidFill>
                <a:ea typeface="Calibri"/>
                <a:cs typeface="Arial"/>
              </a:rPr>
              <a:t>the United States, dental caries is </a:t>
            </a:r>
            <a:r>
              <a:rPr lang="en-US" sz="2400" i="1" dirty="0" smtClean="0">
                <a:solidFill>
                  <a:schemeClr val="tx1">
                    <a:lumMod val="75000"/>
                    <a:lumOff val="25000"/>
                  </a:schemeClr>
                </a:solidFill>
                <a:ea typeface="Calibri"/>
                <a:cs typeface="Arial"/>
              </a:rPr>
              <a:t>one of the </a:t>
            </a:r>
            <a:r>
              <a:rPr lang="en-US" sz="2400" i="1" dirty="0">
                <a:solidFill>
                  <a:schemeClr val="tx1">
                    <a:lumMod val="75000"/>
                    <a:lumOff val="25000"/>
                  </a:schemeClr>
                </a:solidFill>
                <a:ea typeface="Calibri"/>
                <a:cs typeface="Arial"/>
              </a:rPr>
              <a:t>most common chronic childhood disease, being at least five times more common than asthma</a:t>
            </a:r>
            <a:r>
              <a:rPr lang="en-US" sz="2400" i="1" dirty="0" smtClean="0">
                <a:solidFill>
                  <a:schemeClr val="tx1">
                    <a:lumMod val="75000"/>
                    <a:lumOff val="25000"/>
                  </a:schemeClr>
                </a:solidFill>
                <a:ea typeface="Calibri"/>
                <a:cs typeface="Arial"/>
              </a:rPr>
              <a:t>.</a:t>
            </a: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Dental </a:t>
            </a:r>
            <a:r>
              <a:rPr lang="en-US" sz="2400" i="1" dirty="0">
                <a:solidFill>
                  <a:schemeClr val="tx1">
                    <a:lumMod val="75000"/>
                    <a:lumOff val="25000"/>
                  </a:schemeClr>
                </a:solidFill>
                <a:ea typeface="Calibri"/>
                <a:cs typeface="Arial"/>
              </a:rPr>
              <a:t>caries is most prevalent in Latin American countries, countries in the Middle East, and South </a:t>
            </a:r>
            <a:r>
              <a:rPr lang="en-US" sz="2400" i="1" dirty="0" smtClean="0">
                <a:solidFill>
                  <a:schemeClr val="tx1">
                    <a:lumMod val="75000"/>
                    <a:lumOff val="25000"/>
                  </a:schemeClr>
                </a:solidFill>
                <a:ea typeface="Calibri"/>
                <a:cs typeface="Arial"/>
              </a:rPr>
              <a:t>Asia.</a:t>
            </a:r>
          </a:p>
          <a:p>
            <a:endParaRPr lang="ar-SA" sz="2800" dirty="0"/>
          </a:p>
        </p:txBody>
      </p:sp>
      <p:sp>
        <p:nvSpPr>
          <p:cNvPr id="2" name="مستطيل 1"/>
          <p:cNvSpPr/>
          <p:nvPr/>
        </p:nvSpPr>
        <p:spPr>
          <a:xfrm>
            <a:off x="2713343" y="830759"/>
            <a:ext cx="3382657" cy="769441"/>
          </a:xfrm>
          <a:prstGeom prst="rect">
            <a:avLst/>
          </a:prstGeom>
        </p:spPr>
        <p:txBody>
          <a:bodyPr wrap="none">
            <a:spAutoFit/>
          </a:bodyPr>
          <a:lstStyle/>
          <a:p>
            <a:r>
              <a:rPr lang="en-US" sz="4400" dirty="0" smtClean="0">
                <a:solidFill>
                  <a:srgbClr val="4BACC6">
                    <a:lumMod val="75000"/>
                  </a:srgbClr>
                </a:solidFill>
                <a:latin typeface="Adobe Caslon Pro" pitchFamily="18" charset="0"/>
                <a:ea typeface="+mj-ea"/>
                <a:cs typeface="+mj-cs"/>
              </a:rPr>
              <a:t>Epidemiology</a:t>
            </a:r>
            <a:endParaRPr lang="ar-SA" dirty="0"/>
          </a:p>
        </p:txBody>
      </p:sp>
    </p:spTree>
    <p:extLst>
      <p:ext uri="{BB962C8B-B14F-4D97-AF65-F5344CB8AC3E}">
        <p14:creationId xmlns:p14="http://schemas.microsoft.com/office/powerpoint/2010/main" val="1858228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772400" cy="106362"/>
          </a:xfrm>
        </p:spPr>
        <p:txBody>
          <a:bodyPr>
            <a:normAutofit fontScale="90000"/>
          </a:bodyPr>
          <a:lstStyle/>
          <a:p>
            <a:r>
              <a:rPr lang="en-US" dirty="0" smtClean="0"/>
              <a:t> </a:t>
            </a:r>
            <a:endParaRPr lang="ar-SA" dirty="0"/>
          </a:p>
        </p:txBody>
      </p:sp>
      <p:sp>
        <p:nvSpPr>
          <p:cNvPr id="3" name="عنصر نائب للمحتوى 2"/>
          <p:cNvSpPr>
            <a:spLocks noGrp="1"/>
          </p:cNvSpPr>
          <p:nvPr>
            <p:ph idx="1"/>
          </p:nvPr>
        </p:nvSpPr>
        <p:spPr>
          <a:xfrm>
            <a:off x="2438400" y="1676400"/>
            <a:ext cx="5943600" cy="5181600"/>
          </a:xfrm>
        </p:spPr>
        <p:txBody>
          <a:bodyPr>
            <a:normAutofit/>
          </a:bodyPr>
          <a:lstStyle/>
          <a:p>
            <a:pPr marL="0" marR="0" algn="l" rtl="0">
              <a:lnSpc>
                <a:spcPct val="115000"/>
              </a:lnSpc>
              <a:spcBef>
                <a:spcPts val="0"/>
              </a:spcBef>
              <a:spcAft>
                <a:spcPts val="1000"/>
              </a:spcAft>
            </a:pPr>
            <a:r>
              <a:rPr lang="en-US" sz="2400" i="1" dirty="0">
                <a:solidFill>
                  <a:schemeClr val="tx1">
                    <a:lumMod val="75000"/>
                    <a:lumOff val="25000"/>
                  </a:schemeClr>
                </a:solidFill>
                <a:ea typeface="Calibri"/>
                <a:cs typeface="Arial"/>
              </a:rPr>
              <a:t>Report from developed country indicate </a:t>
            </a:r>
            <a:endParaRPr lang="en-US" sz="2400" i="1" dirty="0" smtClean="0">
              <a:solidFill>
                <a:schemeClr val="tx1">
                  <a:lumMod val="75000"/>
                  <a:lumOff val="25000"/>
                </a:schemeClr>
              </a:solidFill>
              <a:ea typeface="Calibri"/>
              <a:cs typeface="Arial"/>
            </a:endParaRPr>
          </a:p>
          <a:p>
            <a:pPr marL="0" marR="0" indent="0" algn="l" rtl="0">
              <a:lnSpc>
                <a:spcPct val="115000"/>
              </a:lnSpc>
              <a:spcBef>
                <a:spcPts val="0"/>
              </a:spcBef>
              <a:spcAft>
                <a:spcPts val="1000"/>
              </a:spcAft>
              <a:buNone/>
            </a:pPr>
            <a:r>
              <a:rPr lang="en-US" sz="2400" i="1" dirty="0" smtClean="0">
                <a:solidFill>
                  <a:schemeClr val="tx1">
                    <a:lumMod val="75000"/>
                    <a:lumOff val="25000"/>
                  </a:schemeClr>
                </a:solidFill>
                <a:ea typeface="Calibri"/>
                <a:cs typeface="Arial"/>
              </a:rPr>
              <a:t>a </a:t>
            </a:r>
            <a:r>
              <a:rPr lang="en-US" sz="2400" i="1" dirty="0">
                <a:solidFill>
                  <a:schemeClr val="tx1">
                    <a:lumMod val="75000"/>
                    <a:lumOff val="25000"/>
                  </a:schemeClr>
                </a:solidFill>
                <a:ea typeface="Calibri"/>
                <a:cs typeface="Arial"/>
              </a:rPr>
              <a:t>low prevalence and severity of dental caries</a:t>
            </a:r>
            <a:r>
              <a:rPr lang="en-US" sz="2400" i="1" dirty="0" smtClean="0">
                <a:solidFill>
                  <a:schemeClr val="tx1">
                    <a:lumMod val="75000"/>
                    <a:lumOff val="25000"/>
                  </a:schemeClr>
                </a:solidFill>
                <a:ea typeface="Calibri"/>
                <a:cs typeface="Arial"/>
              </a:rPr>
              <a:t>.</a:t>
            </a: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 In </a:t>
            </a:r>
            <a:r>
              <a:rPr lang="en-US" sz="2400" i="1" dirty="0">
                <a:solidFill>
                  <a:schemeClr val="tx1">
                    <a:lumMod val="75000"/>
                    <a:lumOff val="25000"/>
                  </a:schemeClr>
                </a:solidFill>
                <a:ea typeface="Calibri"/>
                <a:cs typeface="Arial"/>
              </a:rPr>
              <a:t>England, the prevalence of dental </a:t>
            </a:r>
          </a:p>
          <a:p>
            <a:pPr marL="0" marR="0" indent="0" algn="l" rtl="0">
              <a:lnSpc>
                <a:spcPct val="115000"/>
              </a:lnSpc>
              <a:spcBef>
                <a:spcPts val="0"/>
              </a:spcBef>
              <a:spcAft>
                <a:spcPts val="1000"/>
              </a:spcAft>
              <a:buNone/>
            </a:pPr>
            <a:r>
              <a:rPr lang="en-US" sz="2400" i="1" dirty="0" smtClean="0">
                <a:solidFill>
                  <a:schemeClr val="tx1">
                    <a:lumMod val="75000"/>
                    <a:lumOff val="25000"/>
                  </a:schemeClr>
                </a:solidFill>
                <a:ea typeface="Calibri"/>
                <a:cs typeface="Arial"/>
              </a:rPr>
              <a:t>caries is </a:t>
            </a:r>
            <a:r>
              <a:rPr lang="en-US" sz="2400" i="1" dirty="0">
                <a:solidFill>
                  <a:schemeClr val="tx1">
                    <a:lumMod val="75000"/>
                    <a:lumOff val="25000"/>
                  </a:schemeClr>
                </a:solidFill>
                <a:ea typeface="Calibri"/>
                <a:cs typeface="Arial"/>
              </a:rPr>
              <a:t>17%. </a:t>
            </a:r>
            <a:endParaRPr lang="en-US" sz="2400" i="1" dirty="0" smtClean="0">
              <a:solidFill>
                <a:schemeClr val="tx1">
                  <a:lumMod val="75000"/>
                  <a:lumOff val="25000"/>
                </a:schemeClr>
              </a:solidFill>
              <a:ea typeface="Calibri"/>
              <a:cs typeface="Arial"/>
            </a:endParaRP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Most </a:t>
            </a:r>
            <a:r>
              <a:rPr lang="en-US" sz="2400" i="1" dirty="0">
                <a:solidFill>
                  <a:schemeClr val="tx1">
                    <a:lumMod val="75000"/>
                    <a:lumOff val="25000"/>
                  </a:schemeClr>
                </a:solidFill>
                <a:ea typeface="Calibri"/>
                <a:cs typeface="Arial"/>
              </a:rPr>
              <a:t>of the developing countries had a prevalence of dental caries higher than 50%</a:t>
            </a:r>
            <a:r>
              <a:rPr lang="ar-SA" sz="2400" i="1" dirty="0" smtClean="0">
                <a:solidFill>
                  <a:schemeClr val="tx1">
                    <a:lumMod val="75000"/>
                    <a:lumOff val="25000"/>
                  </a:schemeClr>
                </a:solidFill>
                <a:ea typeface="Calibri"/>
              </a:rPr>
              <a:t>.</a:t>
            </a:r>
            <a:endParaRPr lang="en-US" sz="2400" i="1" dirty="0" smtClean="0">
              <a:solidFill>
                <a:schemeClr val="tx1">
                  <a:lumMod val="75000"/>
                  <a:lumOff val="25000"/>
                </a:schemeClr>
              </a:solidFill>
              <a:ea typeface="Calibri"/>
            </a:endParaRPr>
          </a:p>
        </p:txBody>
      </p:sp>
    </p:spTree>
    <p:extLst>
      <p:ext uri="{BB962C8B-B14F-4D97-AF65-F5344CB8AC3E}">
        <p14:creationId xmlns:p14="http://schemas.microsoft.com/office/powerpoint/2010/main" val="2687904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524001"/>
            <a:ext cx="8458200" cy="5562599"/>
          </a:xfrm>
        </p:spPr>
        <p:txBody>
          <a:bodyPr>
            <a:normAutofit/>
          </a:bodyPr>
          <a:lstStyle/>
          <a:p>
            <a:pPr algn="l" rtl="0"/>
            <a:r>
              <a:rPr lang="en-US" sz="2400" dirty="0">
                <a:solidFill>
                  <a:schemeClr val="tx1">
                    <a:lumMod val="75000"/>
                    <a:lumOff val="25000"/>
                  </a:schemeClr>
                </a:solidFill>
              </a:rPr>
              <a:t>In1981, </a:t>
            </a:r>
            <a:r>
              <a:rPr lang="en-US" sz="2400" dirty="0" smtClean="0">
                <a:solidFill>
                  <a:schemeClr val="tx1">
                    <a:lumMod val="75000"/>
                    <a:lumOff val="25000"/>
                  </a:schemeClr>
                </a:solidFill>
              </a:rPr>
              <a:t>WHO and </a:t>
            </a:r>
            <a:r>
              <a:rPr lang="en-US" sz="2400" dirty="0">
                <a:solidFill>
                  <a:schemeClr val="tx1">
                    <a:lumMod val="75000"/>
                    <a:lumOff val="25000"/>
                  </a:schemeClr>
                </a:solidFill>
              </a:rPr>
              <a:t>work dental federation setting some goals to </a:t>
            </a:r>
            <a:r>
              <a:rPr lang="en-US" sz="2400" dirty="0" smtClean="0">
                <a:solidFill>
                  <a:schemeClr val="tx1">
                    <a:lumMod val="75000"/>
                    <a:lumOff val="25000"/>
                  </a:schemeClr>
                </a:solidFill>
              </a:rPr>
              <a:t>be achieved </a:t>
            </a:r>
            <a:r>
              <a:rPr lang="en-US" sz="2400" dirty="0">
                <a:solidFill>
                  <a:schemeClr val="tx1">
                    <a:lumMod val="75000"/>
                    <a:lumOff val="25000"/>
                  </a:schemeClr>
                </a:solidFill>
              </a:rPr>
              <a:t>by the year </a:t>
            </a:r>
            <a:r>
              <a:rPr lang="en-US" sz="2400" dirty="0" smtClean="0">
                <a:solidFill>
                  <a:schemeClr val="tx1">
                    <a:lumMod val="75000"/>
                    <a:lumOff val="25000"/>
                  </a:schemeClr>
                </a:solidFill>
              </a:rPr>
              <a:t>2000. Some </a:t>
            </a:r>
            <a:r>
              <a:rPr lang="en-US" sz="2400" dirty="0">
                <a:solidFill>
                  <a:schemeClr val="tx1">
                    <a:lumMod val="75000"/>
                    <a:lumOff val="25000"/>
                  </a:schemeClr>
                </a:solidFill>
              </a:rPr>
              <a:t>of these goals were the following: </a:t>
            </a:r>
          </a:p>
          <a:p>
            <a:pPr marL="0" indent="0" algn="l" rtl="0">
              <a:buNone/>
            </a:pPr>
            <a:endParaRPr lang="en-US" sz="2400" i="1" dirty="0" smtClean="0">
              <a:solidFill>
                <a:schemeClr val="tx1">
                  <a:lumMod val="75000"/>
                  <a:lumOff val="25000"/>
                </a:schemeClr>
              </a:solidFill>
              <a:ea typeface="Adobe Gothic Std B" pitchFamily="34" charset="-128"/>
            </a:endParaRPr>
          </a:p>
          <a:p>
            <a:pPr marL="0" indent="0" algn="l" rtl="0">
              <a:buNone/>
            </a:pPr>
            <a:r>
              <a:rPr lang="en-US" sz="2400" i="1" dirty="0" smtClean="0">
                <a:solidFill>
                  <a:schemeClr val="tx1">
                    <a:lumMod val="75000"/>
                    <a:lumOff val="25000"/>
                  </a:schemeClr>
                </a:solidFill>
                <a:ea typeface="Adobe Gothic Std B" pitchFamily="34" charset="-128"/>
              </a:rPr>
              <a:t>   - 50</a:t>
            </a:r>
            <a:r>
              <a:rPr lang="en-US" sz="2400" i="1" dirty="0">
                <a:solidFill>
                  <a:schemeClr val="tx1">
                    <a:lumMod val="75000"/>
                    <a:lumOff val="25000"/>
                  </a:schemeClr>
                </a:solidFill>
                <a:ea typeface="Adobe Gothic Std B" pitchFamily="34" charset="-128"/>
              </a:rPr>
              <a:t>% of 5-6 years old should be caries </a:t>
            </a:r>
            <a:r>
              <a:rPr lang="en-US" sz="2400" i="1" dirty="0" smtClean="0">
                <a:solidFill>
                  <a:schemeClr val="tx1">
                    <a:lumMod val="75000"/>
                    <a:lumOff val="25000"/>
                  </a:schemeClr>
                </a:solidFill>
                <a:ea typeface="Adobe Gothic Std B" pitchFamily="34" charset="-128"/>
              </a:rPr>
              <a:t>free</a:t>
            </a:r>
          </a:p>
          <a:p>
            <a:pPr marL="0" indent="0" algn="l" rtl="0">
              <a:buNone/>
            </a:pPr>
            <a:r>
              <a:rPr lang="en-US" sz="2400" i="1" dirty="0" smtClean="0">
                <a:solidFill>
                  <a:schemeClr val="tx1">
                    <a:lumMod val="75000"/>
                    <a:lumOff val="25000"/>
                  </a:schemeClr>
                </a:solidFill>
                <a:ea typeface="Adobe Gothic Std B" pitchFamily="34" charset="-128"/>
              </a:rPr>
              <a:t>   - The </a:t>
            </a:r>
            <a:r>
              <a:rPr lang="en-US" sz="2400" i="1" dirty="0">
                <a:solidFill>
                  <a:schemeClr val="tx1">
                    <a:lumMod val="75000"/>
                    <a:lumOff val="25000"/>
                  </a:schemeClr>
                </a:solidFill>
                <a:ea typeface="Adobe Gothic Std B" pitchFamily="34" charset="-128"/>
              </a:rPr>
              <a:t>global average of decayed, missing or </a:t>
            </a:r>
            <a:r>
              <a:rPr lang="en-US" sz="2400" i="1" dirty="0" smtClean="0">
                <a:solidFill>
                  <a:schemeClr val="tx1">
                    <a:lumMod val="75000"/>
                    <a:lumOff val="25000"/>
                  </a:schemeClr>
                </a:solidFill>
                <a:ea typeface="Adobe Gothic Std B" pitchFamily="34" charset="-128"/>
              </a:rPr>
              <a:t>filled permanent</a:t>
            </a:r>
          </a:p>
          <a:p>
            <a:pPr marL="0" indent="0" algn="l" rtl="0">
              <a:buNone/>
            </a:pPr>
            <a:r>
              <a:rPr lang="en-US" sz="2400" i="1" dirty="0">
                <a:solidFill>
                  <a:schemeClr val="tx1">
                    <a:lumMod val="75000"/>
                    <a:lumOff val="25000"/>
                  </a:schemeClr>
                </a:solidFill>
                <a:ea typeface="Adobe Gothic Std B" pitchFamily="34" charset="-128"/>
              </a:rPr>
              <a:t> </a:t>
            </a:r>
            <a:r>
              <a:rPr lang="en-US" sz="2400" i="1" dirty="0" smtClean="0">
                <a:solidFill>
                  <a:schemeClr val="tx1">
                    <a:lumMod val="75000"/>
                    <a:lumOff val="25000"/>
                  </a:schemeClr>
                </a:solidFill>
                <a:ea typeface="Adobe Gothic Std B" pitchFamily="34" charset="-128"/>
              </a:rPr>
              <a:t>     teeth (DMFT</a:t>
            </a:r>
            <a:r>
              <a:rPr lang="en-US" sz="2400" i="1" dirty="0">
                <a:solidFill>
                  <a:schemeClr val="tx1">
                    <a:lumMod val="75000"/>
                    <a:lumOff val="25000"/>
                  </a:schemeClr>
                </a:solidFill>
                <a:ea typeface="Adobe Gothic Std B" pitchFamily="34" charset="-128"/>
              </a:rPr>
              <a:t>) in 12 years old should be </a:t>
            </a:r>
            <a:r>
              <a:rPr lang="en-US" sz="2400" i="1" dirty="0" smtClean="0">
                <a:solidFill>
                  <a:schemeClr val="tx1">
                    <a:lumMod val="75000"/>
                    <a:lumOff val="25000"/>
                  </a:schemeClr>
                </a:solidFill>
                <a:ea typeface="Adobe Gothic Std B" pitchFamily="34" charset="-128"/>
              </a:rPr>
              <a:t>less than 3.</a:t>
            </a:r>
          </a:p>
          <a:p>
            <a:pPr marL="0" indent="0" algn="l" rtl="0">
              <a:buNone/>
            </a:pPr>
            <a:r>
              <a:rPr lang="en-US" sz="2400" i="1" dirty="0" smtClean="0">
                <a:solidFill>
                  <a:schemeClr val="tx1">
                    <a:lumMod val="75000"/>
                    <a:lumOff val="25000"/>
                  </a:schemeClr>
                </a:solidFill>
                <a:ea typeface="Adobe Gothic Std B" pitchFamily="34" charset="-128"/>
              </a:rPr>
              <a:t>   - 85</a:t>
            </a:r>
            <a:r>
              <a:rPr lang="en-US" sz="2400" i="1" dirty="0">
                <a:solidFill>
                  <a:schemeClr val="tx1">
                    <a:lumMod val="75000"/>
                    <a:lumOff val="25000"/>
                  </a:schemeClr>
                </a:solidFill>
                <a:ea typeface="Adobe Gothic Std B" pitchFamily="34" charset="-128"/>
              </a:rPr>
              <a:t>% of 18 years old should not have missing </a:t>
            </a:r>
            <a:r>
              <a:rPr lang="en-US" sz="2400" i="1" dirty="0" smtClean="0">
                <a:solidFill>
                  <a:schemeClr val="tx1">
                    <a:lumMod val="75000"/>
                    <a:lumOff val="25000"/>
                  </a:schemeClr>
                </a:solidFill>
                <a:ea typeface="Adobe Gothic Std B" pitchFamily="34" charset="-128"/>
              </a:rPr>
              <a:t>teeth.</a:t>
            </a:r>
          </a:p>
          <a:p>
            <a:pPr marL="0" indent="0" algn="l" rtl="0">
              <a:buNone/>
            </a:pPr>
            <a:endParaRPr lang="en-US" sz="2400" i="1" dirty="0" smtClean="0">
              <a:solidFill>
                <a:schemeClr val="tx1">
                  <a:lumMod val="75000"/>
                  <a:lumOff val="25000"/>
                </a:schemeClr>
              </a:solidFill>
            </a:endParaRPr>
          </a:p>
          <a:p>
            <a:pPr algn="l" rtl="0"/>
            <a:r>
              <a:rPr lang="en-US" sz="2400" dirty="0" smtClean="0">
                <a:solidFill>
                  <a:schemeClr val="tx1">
                    <a:lumMod val="75000"/>
                    <a:lumOff val="25000"/>
                  </a:schemeClr>
                </a:solidFill>
              </a:rPr>
              <a:t>These </a:t>
            </a:r>
            <a:r>
              <a:rPr lang="en-US" sz="2400" dirty="0">
                <a:solidFill>
                  <a:schemeClr val="tx1">
                    <a:lumMod val="75000"/>
                    <a:lumOff val="25000"/>
                  </a:schemeClr>
                </a:solidFill>
              </a:rPr>
              <a:t>goals are still not reached for </a:t>
            </a:r>
            <a:r>
              <a:rPr lang="en-US" sz="2400" dirty="0" smtClean="0">
                <a:solidFill>
                  <a:schemeClr val="tx1">
                    <a:lumMod val="75000"/>
                    <a:lumOff val="25000"/>
                  </a:schemeClr>
                </a:solidFill>
              </a:rPr>
              <a:t>significant proportion </a:t>
            </a:r>
            <a:r>
              <a:rPr lang="en-US" sz="2400" dirty="0">
                <a:solidFill>
                  <a:schemeClr val="tx1">
                    <a:lumMod val="75000"/>
                    <a:lumOff val="25000"/>
                  </a:schemeClr>
                </a:solidFill>
              </a:rPr>
              <a:t>of the world 's </a:t>
            </a:r>
            <a:r>
              <a:rPr lang="en-US" sz="2400" dirty="0" smtClean="0">
                <a:solidFill>
                  <a:schemeClr val="tx1">
                    <a:lumMod val="75000"/>
                    <a:lumOff val="25000"/>
                  </a:schemeClr>
                </a:solidFill>
              </a:rPr>
              <a:t>population. </a:t>
            </a:r>
          </a:p>
          <a:p>
            <a:pPr algn="l" rtl="0"/>
            <a:endParaRPr lang="en-US" dirty="0" smtClean="0"/>
          </a:p>
        </p:txBody>
      </p:sp>
      <p:sp>
        <p:nvSpPr>
          <p:cNvPr id="2" name="مستطيل 1"/>
          <p:cNvSpPr/>
          <p:nvPr/>
        </p:nvSpPr>
        <p:spPr>
          <a:xfrm>
            <a:off x="3048000" y="533400"/>
            <a:ext cx="2863284" cy="769441"/>
          </a:xfrm>
          <a:prstGeom prst="rect">
            <a:avLst/>
          </a:prstGeom>
        </p:spPr>
        <p:txBody>
          <a:bodyPr wrap="none">
            <a:spAutoFit/>
          </a:bodyPr>
          <a:lstStyle/>
          <a:p>
            <a:r>
              <a:rPr lang="en-US" sz="4400" dirty="0" smtClean="0">
                <a:solidFill>
                  <a:srgbClr val="4BACC6">
                    <a:lumMod val="75000"/>
                  </a:srgbClr>
                </a:solidFill>
                <a:latin typeface="Adobe Caslon Pro" pitchFamily="18" charset="0"/>
                <a:ea typeface="+mj-ea"/>
                <a:cs typeface="+mj-cs"/>
              </a:rPr>
              <a:t>WHO goals</a:t>
            </a:r>
            <a:endParaRPr lang="ar-SA" dirty="0"/>
          </a:p>
        </p:txBody>
      </p:sp>
    </p:spTree>
    <p:extLst>
      <p:ext uri="{BB962C8B-B14F-4D97-AF65-F5344CB8AC3E}">
        <p14:creationId xmlns:p14="http://schemas.microsoft.com/office/powerpoint/2010/main" val="3478081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81200" y="838200"/>
            <a:ext cx="7010400" cy="6172200"/>
          </a:xfrm>
        </p:spPr>
        <p:txBody>
          <a:bodyPr>
            <a:noAutofit/>
          </a:bodyPr>
          <a:lstStyle/>
          <a:p>
            <a:pPr algn="l" rtl="0">
              <a:lnSpc>
                <a:spcPct val="120000"/>
              </a:lnSpc>
            </a:pPr>
            <a:r>
              <a:rPr lang="en-US" sz="2400" i="1" dirty="0">
                <a:solidFill>
                  <a:schemeClr val="tx1">
                    <a:lumMod val="75000"/>
                    <a:lumOff val="25000"/>
                  </a:schemeClr>
                </a:solidFill>
              </a:rPr>
              <a:t>In 2003, WHO and FDI set a global goals for oral health in 2020. </a:t>
            </a:r>
            <a:endParaRPr lang="en-US" sz="2400" i="1" dirty="0" smtClean="0">
              <a:solidFill>
                <a:schemeClr val="tx1">
                  <a:lumMod val="75000"/>
                  <a:lumOff val="25000"/>
                </a:schemeClr>
              </a:solidFill>
            </a:endParaRPr>
          </a:p>
          <a:p>
            <a:pPr marL="0" indent="0" algn="l" rtl="0">
              <a:lnSpc>
                <a:spcPct val="120000"/>
              </a:lnSpc>
              <a:buNone/>
            </a:pPr>
            <a:endParaRPr lang="en-US" sz="2400" i="1" dirty="0" smtClean="0">
              <a:solidFill>
                <a:schemeClr val="tx1">
                  <a:lumMod val="75000"/>
                  <a:lumOff val="25000"/>
                </a:schemeClr>
              </a:solidFill>
            </a:endParaRPr>
          </a:p>
          <a:p>
            <a:pPr marL="0" indent="0" algn="l" rtl="0">
              <a:lnSpc>
                <a:spcPct val="120000"/>
              </a:lnSpc>
              <a:buNone/>
            </a:pPr>
            <a:r>
              <a:rPr lang="en-US" sz="2400" i="1" dirty="0" smtClean="0">
                <a:solidFill>
                  <a:schemeClr val="tx1">
                    <a:lumMod val="75000"/>
                    <a:lumOff val="25000"/>
                  </a:schemeClr>
                </a:solidFill>
              </a:rPr>
              <a:t>These </a:t>
            </a:r>
            <a:r>
              <a:rPr lang="en-US" sz="2400" i="1" dirty="0">
                <a:solidFill>
                  <a:schemeClr val="tx1">
                    <a:lumMod val="75000"/>
                    <a:lumOff val="25000"/>
                  </a:schemeClr>
                </a:solidFill>
              </a:rPr>
              <a:t>goals set as a guidance for the planners and policy makers to improve the status of oral health for their populations and according to the prevalence and severity of disease each country specify their target. </a:t>
            </a:r>
            <a:endParaRPr lang="en-US" sz="2400" i="1" dirty="0" smtClean="0">
              <a:solidFill>
                <a:schemeClr val="tx1">
                  <a:lumMod val="75000"/>
                  <a:lumOff val="25000"/>
                </a:schemeClr>
              </a:solidFill>
            </a:endParaRPr>
          </a:p>
          <a:p>
            <a:pPr algn="l" rtl="0">
              <a:lnSpc>
                <a:spcPct val="120000"/>
              </a:lnSpc>
            </a:pPr>
            <a:endParaRPr lang="en-US" sz="2400" i="1" dirty="0" smtClean="0">
              <a:solidFill>
                <a:schemeClr val="tx1">
                  <a:lumMod val="75000"/>
                  <a:lumOff val="25000"/>
                </a:schemeClr>
              </a:solidFill>
            </a:endParaRPr>
          </a:p>
          <a:p>
            <a:pPr marL="0" indent="0" algn="l" rtl="0">
              <a:lnSpc>
                <a:spcPct val="120000"/>
              </a:lnSpc>
              <a:buNone/>
            </a:pPr>
            <a:endParaRPr lang="en-US" sz="2400" i="1" dirty="0" smtClean="0">
              <a:solidFill>
                <a:schemeClr val="tx1">
                  <a:lumMod val="75000"/>
                  <a:lumOff val="25000"/>
                </a:schemeClr>
              </a:solidFill>
            </a:endParaRPr>
          </a:p>
          <a:p>
            <a:pPr algn="l" rtl="0"/>
            <a:r>
              <a:rPr lang="en-US" sz="2400" i="1" dirty="0">
                <a:solidFill>
                  <a:schemeClr val="tx1">
                    <a:lumMod val="75000"/>
                    <a:lumOff val="25000"/>
                  </a:schemeClr>
                </a:solidFill>
              </a:rPr>
              <a:t>B</a:t>
            </a:r>
            <a:r>
              <a:rPr lang="en-US" sz="2400" i="1" dirty="0" smtClean="0">
                <a:solidFill>
                  <a:schemeClr val="tx1">
                    <a:lumMod val="75000"/>
                    <a:lumOff val="25000"/>
                  </a:schemeClr>
                </a:solidFill>
              </a:rPr>
              <a:t>aseline </a:t>
            </a:r>
            <a:r>
              <a:rPr lang="en-US" sz="2400" i="1" dirty="0">
                <a:solidFill>
                  <a:schemeClr val="tx1">
                    <a:lumMod val="75000"/>
                    <a:lumOff val="25000"/>
                  </a:schemeClr>
                </a:solidFill>
              </a:rPr>
              <a:t>information about oral health status </a:t>
            </a:r>
            <a:r>
              <a:rPr lang="en-US" sz="2400" i="1" dirty="0" smtClean="0">
                <a:solidFill>
                  <a:schemeClr val="tx1">
                    <a:lumMod val="75000"/>
                    <a:lumOff val="25000"/>
                  </a:schemeClr>
                </a:solidFill>
              </a:rPr>
              <a:t>and risk factors are </a:t>
            </a:r>
            <a:r>
              <a:rPr lang="en-US" sz="2400" i="1" dirty="0">
                <a:solidFill>
                  <a:schemeClr val="tx1">
                    <a:lumMod val="75000"/>
                    <a:lumOff val="25000"/>
                  </a:schemeClr>
                </a:solidFill>
              </a:rPr>
              <a:t>important for planning and evaluation of the improvement in oral health</a:t>
            </a:r>
            <a:r>
              <a:rPr lang="en-US" sz="2400" i="1" dirty="0" smtClean="0">
                <a:solidFill>
                  <a:schemeClr val="tx1">
                    <a:lumMod val="75000"/>
                    <a:lumOff val="25000"/>
                  </a:schemeClr>
                </a:solidFill>
              </a:rPr>
              <a:t>.</a:t>
            </a:r>
          </a:p>
          <a:p>
            <a:pPr algn="l" rtl="0"/>
            <a:endParaRPr lang="en-US" sz="2400" i="1" dirty="0" smtClean="0">
              <a:solidFill>
                <a:schemeClr val="tx1">
                  <a:lumMod val="75000"/>
                  <a:lumOff val="25000"/>
                </a:schemeClr>
              </a:solidFill>
            </a:endParaRPr>
          </a:p>
          <a:p>
            <a:endParaRPr lang="ar-SA" sz="2400" dirty="0"/>
          </a:p>
        </p:txBody>
      </p:sp>
    </p:spTree>
    <p:extLst>
      <p:ext uri="{BB962C8B-B14F-4D97-AF65-F5344CB8AC3E}">
        <p14:creationId xmlns:p14="http://schemas.microsoft.com/office/powerpoint/2010/main" val="2858831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81200" y="228600"/>
            <a:ext cx="7010400" cy="6172200"/>
          </a:xfrm>
        </p:spPr>
        <p:txBody>
          <a:bodyPr>
            <a:noAutofit/>
          </a:bodyPr>
          <a:lstStyle/>
          <a:p>
            <a:pPr algn="l" rtl="0"/>
            <a:endParaRPr lang="en-US" sz="2400" i="1" dirty="0" smtClean="0">
              <a:solidFill>
                <a:schemeClr val="tx1">
                  <a:lumMod val="75000"/>
                  <a:lumOff val="25000"/>
                </a:schemeClr>
              </a:solidFill>
            </a:endParaRPr>
          </a:p>
          <a:p>
            <a:endParaRPr lang="ar-SA" sz="2400" dirty="0"/>
          </a:p>
        </p:txBody>
      </p:sp>
      <p:sp>
        <p:nvSpPr>
          <p:cNvPr id="2" name="مستطيل 1"/>
          <p:cNvSpPr/>
          <p:nvPr/>
        </p:nvSpPr>
        <p:spPr>
          <a:xfrm>
            <a:off x="2133600" y="2133600"/>
            <a:ext cx="6705600" cy="1569660"/>
          </a:xfrm>
          <a:prstGeom prst="rect">
            <a:avLst/>
          </a:prstGeom>
        </p:spPr>
        <p:txBody>
          <a:bodyPr wrap="square">
            <a:spAutoFit/>
          </a:bodyPr>
          <a:lstStyle/>
          <a:p>
            <a:pPr lvl="0" algn="l" rtl="0">
              <a:spcBef>
                <a:spcPct val="20000"/>
              </a:spcBef>
            </a:pPr>
            <a:r>
              <a:rPr lang="en-US" sz="2400" i="1" dirty="0">
                <a:solidFill>
                  <a:prstClr val="black">
                    <a:lumMod val="75000"/>
                    <a:lumOff val="25000"/>
                  </a:prstClr>
                </a:solidFill>
              </a:rPr>
              <a:t>T</a:t>
            </a:r>
            <a:r>
              <a:rPr lang="en-US" sz="2400" i="1" dirty="0" smtClean="0">
                <a:solidFill>
                  <a:prstClr val="black">
                    <a:lumMod val="75000"/>
                    <a:lumOff val="25000"/>
                  </a:prstClr>
                </a:solidFill>
              </a:rPr>
              <a:t>o determine </a:t>
            </a:r>
            <a:r>
              <a:rPr lang="en-US" sz="2400" i="1" dirty="0">
                <a:solidFill>
                  <a:prstClr val="black">
                    <a:lumMod val="75000"/>
                    <a:lumOff val="25000"/>
                  </a:prstClr>
                </a:solidFill>
              </a:rPr>
              <a:t>caries prevalence in primary and permanent teeth of children living in Saudi Arabia and determine the risk factor associated with dental caries.</a:t>
            </a:r>
          </a:p>
        </p:txBody>
      </p:sp>
      <p:sp>
        <p:nvSpPr>
          <p:cNvPr id="4" name="عنوان 1"/>
          <p:cNvSpPr>
            <a:spLocks noGrp="1"/>
          </p:cNvSpPr>
          <p:nvPr>
            <p:ph type="title"/>
          </p:nvPr>
        </p:nvSpPr>
        <p:spPr>
          <a:xfrm>
            <a:off x="685800" y="685800"/>
            <a:ext cx="8229600" cy="1143000"/>
          </a:xfrm>
        </p:spPr>
        <p:txBody>
          <a:bodyPr>
            <a:normAutofit/>
          </a:bodyPr>
          <a:lstStyle/>
          <a:p>
            <a:r>
              <a:rPr lang="en-US" dirty="0" smtClean="0">
                <a:solidFill>
                  <a:schemeClr val="accent5">
                    <a:lumMod val="75000"/>
                  </a:schemeClr>
                </a:solidFill>
                <a:latin typeface="Adobe Caslon Pro" pitchFamily="18" charset="0"/>
              </a:rPr>
              <a:t>AIM</a:t>
            </a:r>
            <a:endParaRPr lang="ar-SA" dirty="0">
              <a:solidFill>
                <a:schemeClr val="accent5">
                  <a:lumMod val="75000"/>
                </a:schemeClr>
              </a:solidFill>
              <a:latin typeface="Adobe Caslon Pro" pitchFamily="18" charset="0"/>
            </a:endParaRPr>
          </a:p>
        </p:txBody>
      </p:sp>
    </p:spTree>
    <p:extLst>
      <p:ext uri="{BB962C8B-B14F-4D97-AF65-F5344CB8AC3E}">
        <p14:creationId xmlns:p14="http://schemas.microsoft.com/office/powerpoint/2010/main" val="993901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33400"/>
            <a:ext cx="8229600" cy="1143000"/>
          </a:xfrm>
        </p:spPr>
        <p:txBody>
          <a:bodyPr>
            <a:normAutofit/>
          </a:bodyPr>
          <a:lstStyle/>
          <a:p>
            <a:r>
              <a:rPr lang="en-US" dirty="0" smtClean="0">
                <a:solidFill>
                  <a:schemeClr val="accent5">
                    <a:lumMod val="75000"/>
                  </a:schemeClr>
                </a:solidFill>
                <a:latin typeface="Adobe Caslon Pro" pitchFamily="18" charset="0"/>
              </a:rPr>
              <a:t>Methodology</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2057400" y="1828800"/>
            <a:ext cx="6629400" cy="4297363"/>
          </a:xfrm>
        </p:spPr>
        <p:txBody>
          <a:bodyPr>
            <a:normAutofit/>
          </a:bodyPr>
          <a:lstStyle/>
          <a:p>
            <a:pPr marL="0" indent="0" algn="l" rtl="0">
              <a:buNone/>
            </a:pPr>
            <a:endParaRPr lang="en-US" sz="2800" i="1" dirty="0" smtClean="0">
              <a:solidFill>
                <a:schemeClr val="tx1">
                  <a:lumMod val="75000"/>
                  <a:lumOff val="25000"/>
                </a:schemeClr>
              </a:solidFill>
            </a:endParaRPr>
          </a:p>
          <a:p>
            <a:pPr algn="l" rtl="0"/>
            <a:r>
              <a:rPr lang="en-US" sz="2400" i="1" dirty="0">
                <a:solidFill>
                  <a:schemeClr val="tx1">
                    <a:lumMod val="75000"/>
                    <a:lumOff val="25000"/>
                  </a:schemeClr>
                </a:solidFill>
              </a:rPr>
              <a:t>A systematic review of literature identified via an electronic search through PubMed and review of IHME data with the following criteria</a:t>
            </a:r>
            <a:r>
              <a:rPr lang="en-US" sz="2400" i="1" dirty="0" smtClean="0">
                <a:solidFill>
                  <a:schemeClr val="tx1">
                    <a:lumMod val="75000"/>
                    <a:lumOff val="25000"/>
                  </a:schemeClr>
                </a:solidFill>
              </a:rPr>
              <a:t>:</a:t>
            </a:r>
          </a:p>
          <a:p>
            <a:pPr algn="l" rtl="0"/>
            <a:endParaRPr lang="en-US" sz="2400" i="1" dirty="0">
              <a:solidFill>
                <a:schemeClr val="tx1">
                  <a:lumMod val="75000"/>
                  <a:lumOff val="25000"/>
                </a:schemeClr>
              </a:solidFill>
            </a:endParaRPr>
          </a:p>
          <a:p>
            <a:pPr algn="l" rtl="0"/>
            <a:r>
              <a:rPr lang="en-US" sz="2400" i="1" dirty="0" smtClean="0">
                <a:solidFill>
                  <a:schemeClr val="tx1">
                    <a:lumMod val="75000"/>
                    <a:lumOff val="25000"/>
                  </a:schemeClr>
                </a:solidFill>
              </a:rPr>
              <a:t>Targeted children </a:t>
            </a:r>
            <a:r>
              <a:rPr lang="en-US" sz="2400" i="1" dirty="0">
                <a:solidFill>
                  <a:schemeClr val="tx1">
                    <a:lumMod val="75000"/>
                    <a:lumOff val="25000"/>
                  </a:schemeClr>
                </a:solidFill>
              </a:rPr>
              <a:t>and </a:t>
            </a:r>
            <a:r>
              <a:rPr lang="en-US" sz="2400" i="1" dirty="0" smtClean="0">
                <a:solidFill>
                  <a:schemeClr val="tx1">
                    <a:lumMod val="75000"/>
                    <a:lumOff val="25000"/>
                  </a:schemeClr>
                </a:solidFill>
              </a:rPr>
              <a:t>done </a:t>
            </a:r>
            <a:r>
              <a:rPr lang="en-US" sz="2400" i="1" dirty="0">
                <a:solidFill>
                  <a:schemeClr val="tx1">
                    <a:lumMod val="75000"/>
                    <a:lumOff val="25000"/>
                  </a:schemeClr>
                </a:solidFill>
              </a:rPr>
              <a:t>in Saudi Arabia</a:t>
            </a:r>
            <a:r>
              <a:rPr lang="en-US" sz="2400" i="1" dirty="0" smtClean="0">
                <a:solidFill>
                  <a:schemeClr val="tx1">
                    <a:lumMod val="75000"/>
                    <a:lumOff val="25000"/>
                  </a:schemeClr>
                </a:solidFill>
              </a:rPr>
              <a:t>.</a:t>
            </a:r>
            <a:endParaRPr lang="en-US" sz="2400" i="1" dirty="0">
              <a:solidFill>
                <a:schemeClr val="tx1">
                  <a:lumMod val="75000"/>
                  <a:lumOff val="25000"/>
                </a:schemeClr>
              </a:solidFill>
            </a:endParaRPr>
          </a:p>
          <a:p>
            <a:pPr algn="l" rtl="0"/>
            <a:r>
              <a:rPr lang="en-US" sz="2400" i="1" dirty="0">
                <a:solidFill>
                  <a:schemeClr val="tx1">
                    <a:lumMod val="75000"/>
                    <a:lumOff val="25000"/>
                  </a:schemeClr>
                </a:solidFill>
              </a:rPr>
              <a:t>Published between </a:t>
            </a:r>
            <a:r>
              <a:rPr lang="en-US" sz="2400" i="1" dirty="0" smtClean="0">
                <a:solidFill>
                  <a:schemeClr val="tx1">
                    <a:lumMod val="75000"/>
                    <a:lumOff val="25000"/>
                  </a:schemeClr>
                </a:solidFill>
              </a:rPr>
              <a:t>1987-2015</a:t>
            </a:r>
          </a:p>
          <a:p>
            <a:pPr marL="0" indent="0" algn="l" rtl="0">
              <a:buNone/>
            </a:pPr>
            <a:endParaRPr lang="ar-SA" dirty="0"/>
          </a:p>
        </p:txBody>
      </p:sp>
    </p:spTree>
    <p:extLst>
      <p:ext uri="{BB962C8B-B14F-4D97-AF65-F5344CB8AC3E}">
        <p14:creationId xmlns:p14="http://schemas.microsoft.com/office/powerpoint/2010/main" val="3182205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533400" y="533400"/>
            <a:ext cx="8229600" cy="1143000"/>
          </a:xfrm>
        </p:spPr>
        <p:txBody>
          <a:bodyPr/>
          <a:lstStyle/>
          <a:p>
            <a:r>
              <a:rPr lang="en-US" dirty="0">
                <a:solidFill>
                  <a:schemeClr val="accent5">
                    <a:lumMod val="75000"/>
                  </a:schemeClr>
                </a:solidFill>
                <a:latin typeface="Adobe Caslon Pro" pitchFamily="18" charset="0"/>
              </a:rPr>
              <a:t>In Saudi Arabia  </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2057400" y="1752600"/>
            <a:ext cx="6781800" cy="4572000"/>
          </a:xfrm>
        </p:spPr>
        <p:txBody>
          <a:bodyPr>
            <a:normAutofit/>
          </a:bodyPr>
          <a:lstStyle/>
          <a:p>
            <a:pPr marL="0" marR="0" algn="l" rtl="0">
              <a:lnSpc>
                <a:spcPct val="115000"/>
              </a:lnSpc>
              <a:spcBef>
                <a:spcPts val="0"/>
              </a:spcBef>
              <a:spcAft>
                <a:spcPts val="1000"/>
              </a:spcAft>
            </a:pPr>
            <a:r>
              <a:rPr lang="en-US" sz="2400" i="1" dirty="0">
                <a:solidFill>
                  <a:schemeClr val="tx1">
                    <a:lumMod val="75000"/>
                    <a:lumOff val="25000"/>
                  </a:schemeClr>
                </a:solidFill>
                <a:ea typeface="Calibri"/>
                <a:cs typeface="Arial"/>
              </a:rPr>
              <a:t>The prevalence of </a:t>
            </a:r>
            <a:r>
              <a:rPr lang="en-US" sz="2400" i="1" dirty="0" smtClean="0">
                <a:solidFill>
                  <a:schemeClr val="tx1">
                    <a:lumMod val="75000"/>
                    <a:lumOff val="25000"/>
                  </a:schemeClr>
                </a:solidFill>
                <a:ea typeface="Calibri"/>
                <a:cs typeface="Arial"/>
              </a:rPr>
              <a:t>dental caries </a:t>
            </a:r>
            <a:r>
              <a:rPr lang="en-US" sz="2400" i="1" dirty="0">
                <a:solidFill>
                  <a:schemeClr val="tx1">
                    <a:lumMod val="75000"/>
                    <a:lumOff val="25000"/>
                  </a:schemeClr>
                </a:solidFill>
                <a:ea typeface="Calibri"/>
                <a:cs typeface="Arial"/>
              </a:rPr>
              <a:t>in </a:t>
            </a:r>
            <a:r>
              <a:rPr lang="en-US" sz="2400" b="1" i="1" dirty="0">
                <a:solidFill>
                  <a:schemeClr val="tx1">
                    <a:lumMod val="75000"/>
                    <a:lumOff val="25000"/>
                  </a:schemeClr>
                </a:solidFill>
                <a:ea typeface="Calibri"/>
                <a:cs typeface="Arial"/>
              </a:rPr>
              <a:t>primary </a:t>
            </a:r>
            <a:r>
              <a:rPr lang="en-US" sz="2400" b="1" i="1" dirty="0" smtClean="0">
                <a:solidFill>
                  <a:schemeClr val="tx1">
                    <a:lumMod val="75000"/>
                    <a:lumOff val="25000"/>
                  </a:schemeClr>
                </a:solidFill>
                <a:ea typeface="Calibri"/>
                <a:cs typeface="Arial"/>
              </a:rPr>
              <a:t>dentition </a:t>
            </a:r>
            <a:r>
              <a:rPr lang="en-US" sz="2400" i="1" dirty="0">
                <a:solidFill>
                  <a:schemeClr val="tx1">
                    <a:lumMod val="75000"/>
                    <a:lumOff val="25000"/>
                  </a:schemeClr>
                </a:solidFill>
                <a:ea typeface="Calibri"/>
                <a:cs typeface="Arial"/>
              </a:rPr>
              <a:t>of children under 6 years old ranged from </a:t>
            </a:r>
            <a:r>
              <a:rPr lang="en-US" sz="2400" b="1" i="1" dirty="0">
                <a:solidFill>
                  <a:schemeClr val="tx1">
                    <a:lumMod val="75000"/>
                    <a:lumOff val="25000"/>
                  </a:schemeClr>
                </a:solidFill>
                <a:ea typeface="Calibri"/>
                <a:cs typeface="Arial"/>
              </a:rPr>
              <a:t>63 - 99 % </a:t>
            </a:r>
            <a:r>
              <a:rPr lang="en-US" sz="2400" i="1" dirty="0">
                <a:solidFill>
                  <a:schemeClr val="tx1">
                    <a:lumMod val="75000"/>
                    <a:lumOff val="25000"/>
                  </a:schemeClr>
                </a:solidFill>
                <a:ea typeface="Calibri"/>
                <a:cs typeface="Arial"/>
              </a:rPr>
              <a:t>and the mean </a:t>
            </a:r>
            <a:r>
              <a:rPr lang="en-US" sz="2400" i="1" dirty="0" err="1">
                <a:solidFill>
                  <a:schemeClr val="tx1">
                    <a:lumMod val="75000"/>
                    <a:lumOff val="25000"/>
                  </a:schemeClr>
                </a:solidFill>
                <a:ea typeface="Calibri"/>
                <a:cs typeface="Arial"/>
              </a:rPr>
              <a:t>dmft</a:t>
            </a:r>
            <a:r>
              <a:rPr lang="en-US" sz="2400" i="1" dirty="0">
                <a:solidFill>
                  <a:schemeClr val="tx1">
                    <a:lumMod val="75000"/>
                    <a:lumOff val="25000"/>
                  </a:schemeClr>
                </a:solidFill>
                <a:ea typeface="Calibri"/>
                <a:cs typeface="Arial"/>
              </a:rPr>
              <a:t> score ranged </a:t>
            </a:r>
          </a:p>
          <a:p>
            <a:pPr marL="0" marR="0" indent="0" algn="l" rtl="0">
              <a:lnSpc>
                <a:spcPct val="115000"/>
              </a:lnSpc>
              <a:spcBef>
                <a:spcPts val="0"/>
              </a:spcBef>
              <a:spcAft>
                <a:spcPts val="1000"/>
              </a:spcAft>
              <a:buNone/>
            </a:pPr>
            <a:r>
              <a:rPr lang="en-US" sz="2400" i="1" dirty="0" smtClean="0">
                <a:solidFill>
                  <a:schemeClr val="tx1">
                    <a:lumMod val="75000"/>
                    <a:lumOff val="25000"/>
                  </a:schemeClr>
                </a:solidFill>
                <a:ea typeface="Calibri"/>
                <a:cs typeface="Arial"/>
              </a:rPr>
              <a:t>from </a:t>
            </a:r>
            <a:r>
              <a:rPr lang="en-US" sz="2400" i="1" dirty="0">
                <a:solidFill>
                  <a:schemeClr val="tx1">
                    <a:lumMod val="75000"/>
                    <a:lumOff val="25000"/>
                  </a:schemeClr>
                </a:solidFill>
                <a:ea typeface="Calibri"/>
                <a:cs typeface="Arial"/>
              </a:rPr>
              <a:t>2.92 – 6.53</a:t>
            </a:r>
            <a:r>
              <a:rPr lang="en-US" sz="2400" i="1" dirty="0" smtClean="0">
                <a:solidFill>
                  <a:schemeClr val="tx1">
                    <a:lumMod val="75000"/>
                    <a:lumOff val="25000"/>
                  </a:schemeClr>
                </a:solidFill>
                <a:ea typeface="Calibri"/>
                <a:cs typeface="Arial"/>
              </a:rPr>
              <a:t>.</a:t>
            </a: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In </a:t>
            </a:r>
            <a:r>
              <a:rPr lang="en-US" sz="2400" i="1" dirty="0">
                <a:solidFill>
                  <a:schemeClr val="tx1">
                    <a:lumMod val="75000"/>
                    <a:lumOff val="25000"/>
                  </a:schemeClr>
                </a:solidFill>
                <a:ea typeface="Calibri"/>
                <a:cs typeface="Arial"/>
              </a:rPr>
              <a:t>the </a:t>
            </a:r>
            <a:r>
              <a:rPr lang="en-US" sz="2400" b="1" i="1" dirty="0">
                <a:solidFill>
                  <a:schemeClr val="tx1">
                    <a:lumMod val="75000"/>
                    <a:lumOff val="25000"/>
                  </a:schemeClr>
                </a:solidFill>
                <a:ea typeface="Calibri"/>
                <a:cs typeface="Arial"/>
              </a:rPr>
              <a:t>permanent dentition</a:t>
            </a:r>
            <a:r>
              <a:rPr lang="en-US" sz="2400" i="1" dirty="0">
                <a:solidFill>
                  <a:schemeClr val="tx1">
                    <a:lumMod val="75000"/>
                    <a:lumOff val="25000"/>
                  </a:schemeClr>
                </a:solidFill>
                <a:ea typeface="Calibri"/>
                <a:cs typeface="Arial"/>
              </a:rPr>
              <a:t>, the prevalence </a:t>
            </a:r>
            <a:r>
              <a:rPr lang="en-US" sz="2400" i="1" dirty="0" smtClean="0">
                <a:solidFill>
                  <a:schemeClr val="tx1">
                    <a:lumMod val="75000"/>
                    <a:lumOff val="25000"/>
                  </a:schemeClr>
                </a:solidFill>
                <a:ea typeface="Calibri"/>
                <a:cs typeface="Arial"/>
              </a:rPr>
              <a:t>ranged </a:t>
            </a:r>
            <a:r>
              <a:rPr lang="en-US" sz="2400" i="1" dirty="0">
                <a:solidFill>
                  <a:schemeClr val="tx1">
                    <a:lumMod val="75000"/>
                    <a:lumOff val="25000"/>
                  </a:schemeClr>
                </a:solidFill>
                <a:ea typeface="Calibri"/>
                <a:cs typeface="Arial"/>
              </a:rPr>
              <a:t>from  </a:t>
            </a:r>
            <a:r>
              <a:rPr lang="en-US" sz="2400" b="1" i="1" dirty="0">
                <a:solidFill>
                  <a:schemeClr val="tx1">
                    <a:lumMod val="75000"/>
                    <a:lumOff val="25000"/>
                  </a:schemeClr>
                </a:solidFill>
                <a:ea typeface="Calibri"/>
                <a:cs typeface="Arial"/>
              </a:rPr>
              <a:t>56.7 - 99 % </a:t>
            </a:r>
            <a:r>
              <a:rPr lang="en-US" sz="2400" i="1" dirty="0">
                <a:solidFill>
                  <a:schemeClr val="tx1">
                    <a:lumMod val="75000"/>
                    <a:lumOff val="25000"/>
                  </a:schemeClr>
                </a:solidFill>
                <a:ea typeface="Calibri"/>
                <a:cs typeface="Arial"/>
              </a:rPr>
              <a:t>and the mean DMFT scores ranged from 0.78 to 5.94. </a:t>
            </a:r>
            <a:endParaRPr lang="en-US" sz="2400" i="1" dirty="0" smtClean="0">
              <a:solidFill>
                <a:schemeClr val="tx1">
                  <a:lumMod val="75000"/>
                  <a:lumOff val="25000"/>
                </a:schemeClr>
              </a:solidFill>
              <a:ea typeface="Calibri"/>
              <a:cs typeface="Arial"/>
            </a:endParaRPr>
          </a:p>
          <a:p>
            <a:pPr marL="0" marR="0"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However</a:t>
            </a:r>
            <a:r>
              <a:rPr lang="en-US" sz="2400" i="1" dirty="0">
                <a:solidFill>
                  <a:schemeClr val="tx1">
                    <a:lumMod val="75000"/>
                    <a:lumOff val="25000"/>
                  </a:schemeClr>
                </a:solidFill>
                <a:ea typeface="Calibri"/>
                <a:cs typeface="Arial"/>
              </a:rPr>
              <a:t>, this finding indicate that the WHO </a:t>
            </a:r>
            <a:r>
              <a:rPr lang="en-US" sz="2400" i="1" dirty="0" smtClean="0">
                <a:solidFill>
                  <a:schemeClr val="tx1">
                    <a:lumMod val="75000"/>
                    <a:lumOff val="25000"/>
                  </a:schemeClr>
                </a:solidFill>
                <a:ea typeface="Calibri"/>
                <a:cs typeface="Arial"/>
              </a:rPr>
              <a:t>goals for 2000 </a:t>
            </a:r>
            <a:r>
              <a:rPr lang="en-US" sz="2400" i="1" dirty="0">
                <a:solidFill>
                  <a:schemeClr val="tx1">
                    <a:lumMod val="75000"/>
                    <a:lumOff val="25000"/>
                  </a:schemeClr>
                </a:solidFill>
                <a:ea typeface="Calibri"/>
                <a:cs typeface="Arial"/>
              </a:rPr>
              <a:t>are still unmet in Saudi Arabia.</a:t>
            </a:r>
          </a:p>
        </p:txBody>
      </p:sp>
    </p:spTree>
    <p:extLst>
      <p:ext uri="{BB962C8B-B14F-4D97-AF65-F5344CB8AC3E}">
        <p14:creationId xmlns:p14="http://schemas.microsoft.com/office/powerpoint/2010/main" val="2806957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صر نائب للمحتوى 1"/>
          <p:cNvSpPr>
            <a:spLocks noGrp="1"/>
          </p:cNvSpPr>
          <p:nvPr>
            <p:ph idx="1"/>
          </p:nvPr>
        </p:nvSpPr>
        <p:spPr/>
        <p:txBody>
          <a:bodyPr/>
          <a:lstStyle/>
          <a:p>
            <a:endParaRPr lang="ar-SA"/>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96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1281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2050" name="Picture 2" descr="C:\Users\SONY\Downloads\gbd-screenshot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مستطيل 4"/>
          <p:cNvSpPr/>
          <p:nvPr/>
        </p:nvSpPr>
        <p:spPr>
          <a:xfrm>
            <a:off x="381000" y="5200471"/>
            <a:ext cx="8382000" cy="1200329"/>
          </a:xfrm>
          <a:prstGeom prst="rect">
            <a:avLst/>
          </a:prstGeom>
        </p:spPr>
        <p:txBody>
          <a:bodyPr wrap="square">
            <a:spAutoFit/>
          </a:bodyPr>
          <a:lstStyle/>
          <a:p>
            <a:pPr algn="l" rtl="0"/>
            <a:r>
              <a:rPr lang="en-US" b="1" i="1" dirty="0" smtClean="0">
                <a:solidFill>
                  <a:schemeClr val="tx1">
                    <a:lumMod val="75000"/>
                    <a:lumOff val="25000"/>
                  </a:schemeClr>
                </a:solidFill>
              </a:rPr>
              <a:t>In </a:t>
            </a:r>
            <a:r>
              <a:rPr lang="en-US" b="1" i="1" dirty="0">
                <a:solidFill>
                  <a:schemeClr val="tx1">
                    <a:lumMod val="75000"/>
                    <a:lumOff val="25000"/>
                  </a:schemeClr>
                </a:solidFill>
              </a:rPr>
              <a:t>2010 Dental caries cause </a:t>
            </a:r>
            <a:r>
              <a:rPr lang="en-US" b="1" i="1" dirty="0" smtClean="0">
                <a:solidFill>
                  <a:schemeClr val="tx1">
                    <a:lumMod val="75000"/>
                    <a:lumOff val="25000"/>
                  </a:schemeClr>
                </a:solidFill>
              </a:rPr>
              <a:t>0.20% </a:t>
            </a:r>
            <a:r>
              <a:rPr lang="en-US" b="1" i="1" dirty="0">
                <a:solidFill>
                  <a:schemeClr val="tx1">
                    <a:lumMod val="75000"/>
                    <a:lumOff val="25000"/>
                  </a:schemeClr>
                </a:solidFill>
              </a:rPr>
              <a:t>of total DALYs </a:t>
            </a:r>
            <a:r>
              <a:rPr lang="en-US" b="1" i="1" dirty="0" smtClean="0">
                <a:solidFill>
                  <a:schemeClr val="tx1">
                    <a:lumMod val="75000"/>
                    <a:lumOff val="25000"/>
                  </a:schemeClr>
                </a:solidFill>
              </a:rPr>
              <a:t>worldwide and middle </a:t>
            </a:r>
            <a:r>
              <a:rPr lang="en-US" b="1" i="1" dirty="0">
                <a:solidFill>
                  <a:schemeClr val="tx1">
                    <a:lumMod val="75000"/>
                    <a:lumOff val="25000"/>
                  </a:schemeClr>
                </a:solidFill>
              </a:rPr>
              <a:t>east </a:t>
            </a:r>
            <a:r>
              <a:rPr lang="en-US" b="1" i="1" dirty="0" smtClean="0">
                <a:solidFill>
                  <a:schemeClr val="tx1">
                    <a:lumMod val="75000"/>
                    <a:lumOff val="25000"/>
                  </a:schemeClr>
                </a:solidFill>
              </a:rPr>
              <a:t>countries </a:t>
            </a:r>
            <a:r>
              <a:rPr lang="en-US" b="1" i="1" dirty="0">
                <a:solidFill>
                  <a:schemeClr val="tx1">
                    <a:lumMod val="75000"/>
                    <a:lumOff val="25000"/>
                  </a:schemeClr>
                </a:solidFill>
              </a:rPr>
              <a:t>are the highest countries affected by dental </a:t>
            </a:r>
            <a:r>
              <a:rPr lang="en-US" b="1" i="1" dirty="0" smtClean="0">
                <a:solidFill>
                  <a:schemeClr val="tx1">
                    <a:lumMod val="75000"/>
                    <a:lumOff val="25000"/>
                  </a:schemeClr>
                </a:solidFill>
              </a:rPr>
              <a:t>caries. </a:t>
            </a:r>
          </a:p>
          <a:p>
            <a:pPr algn="l" rtl="0"/>
            <a:r>
              <a:rPr lang="en-US" b="1" i="1" dirty="0" smtClean="0">
                <a:solidFill>
                  <a:schemeClr val="tx1">
                    <a:lumMod val="75000"/>
                    <a:lumOff val="25000"/>
                  </a:schemeClr>
                </a:solidFill>
              </a:rPr>
              <a:t>The </a:t>
            </a:r>
            <a:r>
              <a:rPr lang="en-US" b="1" i="1" dirty="0">
                <a:solidFill>
                  <a:schemeClr val="tx1">
                    <a:lumMod val="75000"/>
                    <a:lumOff val="25000"/>
                  </a:schemeClr>
                </a:solidFill>
              </a:rPr>
              <a:t>highest percentage of total DALYs is found in Qatar which is 0.46% followed by United Arab emerita 0.44%. </a:t>
            </a:r>
          </a:p>
        </p:txBody>
      </p:sp>
    </p:spTree>
    <p:extLst>
      <p:ext uri="{BB962C8B-B14F-4D97-AF65-F5344CB8AC3E}">
        <p14:creationId xmlns:p14="http://schemas.microsoft.com/office/powerpoint/2010/main" val="2131062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637" y="5708650"/>
            <a:ext cx="7827963"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2447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1026" name="Picture 2" descr="C:\Users\SONY\Downloads\gbd-screenshot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9237"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مستطيل 5"/>
          <p:cNvSpPr/>
          <p:nvPr/>
        </p:nvSpPr>
        <p:spPr>
          <a:xfrm>
            <a:off x="4319587" y="1219200"/>
            <a:ext cx="4648200" cy="646331"/>
          </a:xfrm>
          <a:prstGeom prst="rect">
            <a:avLst/>
          </a:prstGeom>
        </p:spPr>
        <p:txBody>
          <a:bodyPr wrap="square">
            <a:spAutoFit/>
          </a:bodyPr>
          <a:lstStyle/>
          <a:p>
            <a:pPr algn="l" rtl="0"/>
            <a:r>
              <a:rPr lang="en-US" b="1" i="1" dirty="0" smtClean="0">
                <a:solidFill>
                  <a:schemeClr val="tx1">
                    <a:lumMod val="75000"/>
                    <a:lumOff val="25000"/>
                  </a:schemeClr>
                </a:solidFill>
              </a:rPr>
              <a:t>The higher </a:t>
            </a:r>
            <a:r>
              <a:rPr lang="en-US" b="1" i="1" dirty="0">
                <a:solidFill>
                  <a:schemeClr val="tx1">
                    <a:lumMod val="75000"/>
                    <a:lumOff val="25000"/>
                  </a:schemeClr>
                </a:solidFill>
              </a:rPr>
              <a:t>percentage of dally </a:t>
            </a:r>
            <a:r>
              <a:rPr lang="en-US" b="1" i="1" dirty="0" smtClean="0">
                <a:solidFill>
                  <a:schemeClr val="tx1">
                    <a:lumMod val="75000"/>
                    <a:lumOff val="25000"/>
                  </a:schemeClr>
                </a:solidFill>
              </a:rPr>
              <a:t>found in </a:t>
            </a:r>
            <a:r>
              <a:rPr lang="en-US" b="1" i="1" dirty="0">
                <a:solidFill>
                  <a:schemeClr val="tx1">
                    <a:lumMod val="75000"/>
                    <a:lumOff val="25000"/>
                  </a:schemeClr>
                </a:solidFill>
              </a:rPr>
              <a:t>age </a:t>
            </a:r>
            <a:endParaRPr lang="en-US" b="1" i="1" dirty="0" smtClean="0">
              <a:solidFill>
                <a:schemeClr val="tx1">
                  <a:lumMod val="75000"/>
                  <a:lumOff val="25000"/>
                </a:schemeClr>
              </a:solidFill>
            </a:endParaRPr>
          </a:p>
          <a:p>
            <a:pPr algn="l" rtl="0"/>
            <a:r>
              <a:rPr lang="en-US" b="1" i="1" dirty="0" smtClean="0">
                <a:solidFill>
                  <a:schemeClr val="tx1">
                    <a:lumMod val="75000"/>
                    <a:lumOff val="25000"/>
                  </a:schemeClr>
                </a:solidFill>
              </a:rPr>
              <a:t>between </a:t>
            </a:r>
            <a:r>
              <a:rPr lang="en-US" b="1" i="1" dirty="0">
                <a:solidFill>
                  <a:schemeClr val="tx1">
                    <a:lumMod val="75000"/>
                    <a:lumOff val="25000"/>
                  </a:schemeClr>
                </a:solidFill>
              </a:rPr>
              <a:t>5-9 years old which is 0.94% </a:t>
            </a:r>
          </a:p>
        </p:txBody>
      </p:sp>
    </p:spTree>
    <p:extLst>
      <p:ext uri="{BB962C8B-B14F-4D97-AF65-F5344CB8AC3E}">
        <p14:creationId xmlns:p14="http://schemas.microsoft.com/office/powerpoint/2010/main" val="1109713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endParaRPr lang="ar-SA" dirty="0"/>
          </a:p>
        </p:txBody>
      </p:sp>
      <p:pic>
        <p:nvPicPr>
          <p:cNvPr id="3074" name="Picture 2" descr="C:\Users\SONY\Downloads\gbd-screensho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990600" y="4044791"/>
            <a:ext cx="838199" cy="369332"/>
          </a:xfrm>
          <a:prstGeom prst="rect">
            <a:avLst/>
          </a:prstGeom>
        </p:spPr>
        <p:txBody>
          <a:bodyPr wrap="square">
            <a:spAutoFit/>
          </a:bodyPr>
          <a:lstStyle/>
          <a:p>
            <a:r>
              <a:rPr lang="en-US" dirty="0" smtClean="0"/>
              <a:t>0.27%</a:t>
            </a:r>
            <a:r>
              <a:rPr lang="ar-SA" dirty="0" smtClean="0"/>
              <a:t> </a:t>
            </a:r>
            <a:endParaRPr lang="ar-SA" dirty="0"/>
          </a:p>
        </p:txBody>
      </p:sp>
      <p:sp>
        <p:nvSpPr>
          <p:cNvPr id="5" name="مستطيل 4"/>
          <p:cNvSpPr/>
          <p:nvPr/>
        </p:nvSpPr>
        <p:spPr>
          <a:xfrm>
            <a:off x="8221470" y="3228975"/>
            <a:ext cx="758541" cy="369332"/>
          </a:xfrm>
          <a:prstGeom prst="rect">
            <a:avLst/>
          </a:prstGeom>
        </p:spPr>
        <p:txBody>
          <a:bodyPr wrap="none">
            <a:spAutoFit/>
          </a:bodyPr>
          <a:lstStyle/>
          <a:p>
            <a:r>
              <a:rPr lang="en-US" dirty="0" smtClean="0"/>
              <a:t>0.37%</a:t>
            </a:r>
            <a:endParaRPr lang="ar-SA" dirty="0"/>
          </a:p>
        </p:txBody>
      </p:sp>
    </p:spTree>
    <p:extLst>
      <p:ext uri="{BB962C8B-B14F-4D97-AF65-F5344CB8AC3E}">
        <p14:creationId xmlns:p14="http://schemas.microsoft.com/office/powerpoint/2010/main" val="3592999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endParaRPr lang="ar-SA" dirty="0"/>
          </a:p>
        </p:txBody>
      </p:sp>
      <p:sp>
        <p:nvSpPr>
          <p:cNvPr id="3" name="عنصر نائب للمحتوى 2"/>
          <p:cNvSpPr>
            <a:spLocks noGrp="1"/>
          </p:cNvSpPr>
          <p:nvPr>
            <p:ph idx="1"/>
          </p:nvPr>
        </p:nvSpPr>
        <p:spPr>
          <a:xfrm>
            <a:off x="2286000" y="4343400"/>
            <a:ext cx="6629400" cy="1352550"/>
          </a:xfrm>
        </p:spPr>
        <p:txBody>
          <a:bodyPr/>
          <a:lstStyle/>
          <a:p>
            <a:pPr marL="0" marR="0" algn="l" rtl="0">
              <a:spcBef>
                <a:spcPts val="0"/>
              </a:spcBef>
              <a:spcAft>
                <a:spcPts val="1000"/>
              </a:spcAft>
            </a:pPr>
            <a:r>
              <a:rPr lang="en-US" sz="2800" i="1" dirty="0">
                <a:solidFill>
                  <a:schemeClr val="tx1">
                    <a:lumMod val="75000"/>
                    <a:lumOff val="25000"/>
                  </a:schemeClr>
                </a:solidFill>
                <a:ea typeface="Calibri"/>
                <a:cs typeface="Arial"/>
              </a:rPr>
              <a:t>Dental caries is a serious </a:t>
            </a:r>
            <a:r>
              <a:rPr lang="en-US" sz="2800" i="1" dirty="0" smtClean="0">
                <a:solidFill>
                  <a:schemeClr val="tx1">
                    <a:lumMod val="75000"/>
                    <a:lumOff val="25000"/>
                  </a:schemeClr>
                </a:solidFill>
                <a:ea typeface="Calibri"/>
                <a:cs typeface="Arial"/>
              </a:rPr>
              <a:t>public </a:t>
            </a:r>
            <a:r>
              <a:rPr lang="en-US" sz="2800" i="1" dirty="0">
                <a:solidFill>
                  <a:schemeClr val="tx1">
                    <a:lumMod val="75000"/>
                    <a:lumOff val="25000"/>
                  </a:schemeClr>
                </a:solidFill>
                <a:ea typeface="Calibri"/>
                <a:cs typeface="Arial"/>
              </a:rPr>
              <a:t>health problem </a:t>
            </a:r>
            <a:r>
              <a:rPr lang="en-US" sz="2800" i="1" dirty="0" smtClean="0">
                <a:solidFill>
                  <a:schemeClr val="tx1">
                    <a:lumMod val="75000"/>
                    <a:lumOff val="25000"/>
                  </a:schemeClr>
                </a:solidFill>
                <a:ea typeface="Calibri"/>
                <a:cs typeface="Arial"/>
              </a:rPr>
              <a:t>in </a:t>
            </a:r>
            <a:r>
              <a:rPr lang="en-US" sz="2800" i="1" dirty="0">
                <a:solidFill>
                  <a:schemeClr val="tx1">
                    <a:lumMod val="75000"/>
                    <a:lumOff val="25000"/>
                  </a:schemeClr>
                </a:solidFill>
                <a:ea typeface="Calibri"/>
                <a:cs typeface="Arial"/>
              </a:rPr>
              <a:t>Saudi </a:t>
            </a:r>
            <a:r>
              <a:rPr lang="en-US" sz="2800" i="1" dirty="0" smtClean="0">
                <a:solidFill>
                  <a:schemeClr val="tx1">
                    <a:lumMod val="75000"/>
                    <a:lumOff val="25000"/>
                  </a:schemeClr>
                </a:solidFill>
                <a:ea typeface="Calibri"/>
                <a:cs typeface="Arial"/>
              </a:rPr>
              <a:t>Arabia.</a:t>
            </a:r>
            <a:endParaRPr lang="en-US" sz="2800" i="1" dirty="0">
              <a:solidFill>
                <a:schemeClr val="tx1">
                  <a:lumMod val="75000"/>
                  <a:lumOff val="25000"/>
                </a:schemeClr>
              </a:solidFill>
              <a:ea typeface="Calibri"/>
              <a:cs typeface="Arial"/>
            </a:endParaRPr>
          </a:p>
          <a:p>
            <a:endParaRPr lang="ar-SA"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676400"/>
            <a:ext cx="23812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616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14400"/>
            <a:ext cx="8229600" cy="639762"/>
          </a:xfrm>
        </p:spPr>
        <p:txBody>
          <a:bodyPr>
            <a:normAutofit fontScale="90000"/>
          </a:bodyPr>
          <a:lstStyle/>
          <a:p>
            <a:pPr marL="0" marR="0" algn="l" rtl="0">
              <a:lnSpc>
                <a:spcPct val="115000"/>
              </a:lnSpc>
              <a:spcBef>
                <a:spcPts val="0"/>
              </a:spcBef>
              <a:spcAft>
                <a:spcPts val="1000"/>
              </a:spcAft>
            </a:pPr>
            <a:r>
              <a:rPr lang="en-US" u="sng" dirty="0">
                <a:solidFill>
                  <a:schemeClr val="accent5">
                    <a:lumMod val="75000"/>
                  </a:schemeClr>
                </a:solidFill>
                <a:latin typeface="Adobe Caslon Pro" pitchFamily="18" charset="0"/>
                <a:ea typeface="Calibri"/>
                <a:cs typeface="Arial"/>
              </a:rPr>
              <a:t>Risk factors:</a:t>
            </a:r>
            <a:r>
              <a:rPr lang="en-US" sz="3600" dirty="0">
                <a:latin typeface="Adobe Caslon Pro" pitchFamily="18" charset="0"/>
                <a:ea typeface="Calibri"/>
                <a:cs typeface="Arial"/>
              </a:rPr>
              <a:t/>
            </a:r>
            <a:br>
              <a:rPr lang="en-US" sz="3600" dirty="0">
                <a:latin typeface="Adobe Caslon Pro" pitchFamily="18" charset="0"/>
                <a:ea typeface="Calibri"/>
                <a:cs typeface="Arial"/>
              </a:rPr>
            </a:br>
            <a:endParaRPr lang="ar-SA" dirty="0">
              <a:latin typeface="Adobe Caslon Pro" pitchFamily="18" charset="0"/>
            </a:endParaRPr>
          </a:p>
        </p:txBody>
      </p:sp>
      <p:sp>
        <p:nvSpPr>
          <p:cNvPr id="3" name="عنصر نائب للمحتوى 2"/>
          <p:cNvSpPr>
            <a:spLocks noGrp="1"/>
          </p:cNvSpPr>
          <p:nvPr>
            <p:ph idx="1"/>
          </p:nvPr>
        </p:nvSpPr>
        <p:spPr>
          <a:xfrm>
            <a:off x="457200" y="1371600"/>
            <a:ext cx="8001000" cy="5181600"/>
          </a:xfrm>
        </p:spPr>
        <p:txBody>
          <a:bodyPr>
            <a:normAutofit lnSpcReduction="10000"/>
          </a:bodyPr>
          <a:lstStyle/>
          <a:p>
            <a:pPr algn="l" rtl="0">
              <a:lnSpc>
                <a:spcPct val="115000"/>
              </a:lnSpc>
              <a:spcBef>
                <a:spcPts val="0"/>
              </a:spcBef>
              <a:spcAft>
                <a:spcPts val="1000"/>
              </a:spcAft>
            </a:pPr>
            <a:r>
              <a:rPr lang="en-US" sz="2400" b="1" dirty="0" smtClean="0">
                <a:solidFill>
                  <a:schemeClr val="tx1">
                    <a:lumMod val="75000"/>
                    <a:lumOff val="25000"/>
                  </a:schemeClr>
                </a:solidFill>
                <a:ea typeface="Calibri"/>
                <a:cs typeface="Arial"/>
              </a:rPr>
              <a:t>Poor </a:t>
            </a:r>
            <a:r>
              <a:rPr lang="en-US" sz="2400" b="1" dirty="0">
                <a:solidFill>
                  <a:schemeClr val="tx1">
                    <a:lumMod val="75000"/>
                    <a:lumOff val="25000"/>
                  </a:schemeClr>
                </a:solidFill>
                <a:ea typeface="Calibri"/>
                <a:cs typeface="Arial"/>
              </a:rPr>
              <a:t>oral hygiene practices.</a:t>
            </a:r>
          </a:p>
          <a:p>
            <a:pPr marL="0" marR="0" indent="0" algn="l" rtl="0">
              <a:lnSpc>
                <a:spcPct val="115000"/>
              </a:lnSpc>
              <a:spcBef>
                <a:spcPts val="0"/>
              </a:spcBef>
              <a:spcAft>
                <a:spcPts val="1000"/>
              </a:spcAft>
              <a:buNone/>
            </a:pPr>
            <a:r>
              <a:rPr lang="en-US" sz="2400" i="1" dirty="0" smtClean="0">
                <a:solidFill>
                  <a:schemeClr val="tx1">
                    <a:lumMod val="75000"/>
                    <a:lumOff val="25000"/>
                  </a:schemeClr>
                </a:solidFill>
                <a:ea typeface="Calibri"/>
                <a:cs typeface="Arial"/>
              </a:rPr>
              <a:t>57.8</a:t>
            </a:r>
            <a:r>
              <a:rPr lang="en-US" sz="2400" i="1" dirty="0">
                <a:solidFill>
                  <a:schemeClr val="tx1">
                    <a:lumMod val="75000"/>
                    <a:lumOff val="25000"/>
                  </a:schemeClr>
                </a:solidFill>
                <a:ea typeface="Calibri"/>
                <a:cs typeface="Arial"/>
              </a:rPr>
              <a:t>% of those affected by caries had significantly lower </a:t>
            </a:r>
            <a:r>
              <a:rPr lang="en-US" sz="2400" i="1" dirty="0" smtClean="0">
                <a:solidFill>
                  <a:schemeClr val="tx1">
                    <a:lumMod val="75000"/>
                    <a:lumOff val="25000"/>
                  </a:schemeClr>
                </a:solidFill>
                <a:ea typeface="Calibri"/>
                <a:cs typeface="Arial"/>
              </a:rPr>
              <a:t>oral</a:t>
            </a:r>
          </a:p>
          <a:p>
            <a:pPr marL="0" marR="0" indent="0" algn="l" rtl="0">
              <a:lnSpc>
                <a:spcPct val="115000"/>
              </a:lnSpc>
              <a:spcBef>
                <a:spcPts val="0"/>
              </a:spcBef>
              <a:spcAft>
                <a:spcPts val="1000"/>
              </a:spcAft>
              <a:buNone/>
            </a:pPr>
            <a:r>
              <a:rPr lang="en-US" sz="2400" i="1" dirty="0" smtClean="0">
                <a:solidFill>
                  <a:schemeClr val="tx1">
                    <a:lumMod val="75000"/>
                    <a:lumOff val="25000"/>
                  </a:schemeClr>
                </a:solidFill>
                <a:ea typeface="Calibri"/>
                <a:cs typeface="Arial"/>
              </a:rPr>
              <a:t>hygiene </a:t>
            </a:r>
            <a:r>
              <a:rPr lang="en-US" sz="2400" i="1" dirty="0">
                <a:solidFill>
                  <a:schemeClr val="tx1">
                    <a:lumMod val="75000"/>
                    <a:lumOff val="25000"/>
                  </a:schemeClr>
                </a:solidFill>
                <a:ea typeface="Calibri"/>
                <a:cs typeface="Arial"/>
              </a:rPr>
              <a:t>practice compared with caries free </a:t>
            </a:r>
            <a:r>
              <a:rPr lang="en-US" sz="2400" i="1" dirty="0" smtClean="0">
                <a:solidFill>
                  <a:schemeClr val="tx1">
                    <a:lumMod val="75000"/>
                    <a:lumOff val="25000"/>
                  </a:schemeClr>
                </a:solidFill>
                <a:ea typeface="Calibri"/>
                <a:cs typeface="Arial"/>
              </a:rPr>
              <a:t>children (</a:t>
            </a:r>
            <a:r>
              <a:rPr lang="en-US" sz="2400" i="1" dirty="0">
                <a:solidFill>
                  <a:schemeClr val="tx1">
                    <a:lumMod val="75000"/>
                    <a:lumOff val="25000"/>
                  </a:schemeClr>
                </a:solidFill>
                <a:ea typeface="Calibri"/>
                <a:cs typeface="Arial"/>
              </a:rPr>
              <a:t>OR=2.8</a:t>
            </a:r>
            <a:r>
              <a:rPr lang="en-US" sz="2400" i="1" dirty="0" smtClean="0">
                <a:solidFill>
                  <a:schemeClr val="tx1">
                    <a:lumMod val="75000"/>
                    <a:lumOff val="25000"/>
                  </a:schemeClr>
                </a:solidFill>
                <a:ea typeface="Calibri"/>
                <a:cs typeface="Arial"/>
              </a:rPr>
              <a:t>) .</a:t>
            </a:r>
            <a:r>
              <a:rPr lang="en-US" sz="300" i="1" dirty="0" smtClean="0">
                <a:solidFill>
                  <a:schemeClr val="tx1">
                    <a:lumMod val="75000"/>
                    <a:lumOff val="25000"/>
                  </a:schemeClr>
                </a:solidFill>
                <a:ea typeface="Calibri"/>
                <a:cs typeface="Arial"/>
              </a:rPr>
              <a:t> </a:t>
            </a:r>
            <a:r>
              <a:rPr lang="en-US" sz="1400" i="1" dirty="0" smtClean="0">
                <a:solidFill>
                  <a:schemeClr val="tx1">
                    <a:lumMod val="75000"/>
                    <a:lumOff val="25000"/>
                  </a:schemeClr>
                </a:solidFill>
                <a:ea typeface="Calibri"/>
                <a:cs typeface="Arial"/>
              </a:rPr>
              <a:t>(</a:t>
            </a:r>
            <a:r>
              <a:rPr lang="en-US" sz="1400" i="1" dirty="0">
                <a:solidFill>
                  <a:schemeClr val="tx1">
                    <a:lumMod val="75000"/>
                    <a:lumOff val="25000"/>
                  </a:schemeClr>
                </a:solidFill>
                <a:ea typeface="Calibri"/>
                <a:cs typeface="Arial"/>
              </a:rPr>
              <a:t>Amin and Al‐Abad, 2008).</a:t>
            </a:r>
            <a:r>
              <a:rPr lang="en-US" sz="2000" i="1" dirty="0">
                <a:solidFill>
                  <a:schemeClr val="tx1">
                    <a:lumMod val="75000"/>
                    <a:lumOff val="25000"/>
                  </a:schemeClr>
                </a:solidFill>
                <a:ea typeface="Calibri"/>
                <a:cs typeface="Arial"/>
              </a:rPr>
              <a:t> </a:t>
            </a:r>
            <a:endParaRPr lang="en-US" sz="2000" i="1" dirty="0" smtClean="0">
              <a:solidFill>
                <a:schemeClr val="tx1">
                  <a:lumMod val="75000"/>
                  <a:lumOff val="25000"/>
                </a:schemeClr>
              </a:solidFill>
              <a:ea typeface="Calibri"/>
              <a:cs typeface="Arial"/>
            </a:endParaRPr>
          </a:p>
          <a:p>
            <a:pPr algn="l" rtl="0"/>
            <a:r>
              <a:rPr lang="en-US" sz="2400" b="1" dirty="0">
                <a:solidFill>
                  <a:schemeClr val="tx1">
                    <a:lumMod val="75000"/>
                    <a:lumOff val="25000"/>
                  </a:schemeClr>
                </a:solidFill>
              </a:rPr>
              <a:t>Poor diet and Excessive consumption of sugary or acidic foods and drinks. </a:t>
            </a:r>
            <a:endParaRPr lang="en-US" sz="2800" dirty="0">
              <a:solidFill>
                <a:schemeClr val="tx1">
                  <a:lumMod val="75000"/>
                  <a:lumOff val="25000"/>
                </a:schemeClr>
              </a:solidFill>
            </a:endParaRPr>
          </a:p>
          <a:p>
            <a:pPr marL="0" indent="0" algn="l" rtl="0">
              <a:lnSpc>
                <a:spcPct val="120000"/>
              </a:lnSpc>
              <a:buNone/>
            </a:pPr>
            <a:r>
              <a:rPr lang="en-US" sz="2400" i="1" dirty="0">
                <a:solidFill>
                  <a:schemeClr val="tx1">
                    <a:lumMod val="75000"/>
                    <a:lumOff val="25000"/>
                  </a:schemeClr>
                </a:solidFill>
              </a:rPr>
              <a:t>85% of the children with caries had </a:t>
            </a:r>
            <a:r>
              <a:rPr lang="en-US" sz="2400" i="1" dirty="0" smtClean="0">
                <a:solidFill>
                  <a:schemeClr val="tx1">
                    <a:lumMod val="75000"/>
                    <a:lumOff val="25000"/>
                  </a:schemeClr>
                </a:solidFill>
              </a:rPr>
              <a:t>higher </a:t>
            </a:r>
          </a:p>
          <a:p>
            <a:pPr marL="0" indent="0" algn="l" rtl="0">
              <a:lnSpc>
                <a:spcPct val="120000"/>
              </a:lnSpc>
              <a:buNone/>
            </a:pPr>
            <a:r>
              <a:rPr lang="en-US" sz="2400" i="1" dirty="0" smtClean="0">
                <a:solidFill>
                  <a:schemeClr val="tx1">
                    <a:lumMod val="75000"/>
                    <a:lumOff val="25000"/>
                  </a:schemeClr>
                </a:solidFill>
              </a:rPr>
              <a:t>exposure </a:t>
            </a:r>
            <a:r>
              <a:rPr lang="en-US" sz="2400" i="1" dirty="0">
                <a:solidFill>
                  <a:schemeClr val="tx1">
                    <a:lumMod val="75000"/>
                    <a:lumOff val="25000"/>
                  </a:schemeClr>
                </a:solidFill>
              </a:rPr>
              <a:t>to cariogenic </a:t>
            </a:r>
            <a:r>
              <a:rPr lang="en-US" sz="2400" i="1" dirty="0" smtClean="0">
                <a:solidFill>
                  <a:schemeClr val="tx1">
                    <a:lumMod val="75000"/>
                    <a:lumOff val="25000"/>
                  </a:schemeClr>
                </a:solidFill>
              </a:rPr>
              <a:t>food </a:t>
            </a:r>
          </a:p>
          <a:p>
            <a:pPr marL="0" indent="0" algn="l" rtl="0">
              <a:lnSpc>
                <a:spcPct val="120000"/>
              </a:lnSpc>
              <a:buNone/>
            </a:pPr>
            <a:r>
              <a:rPr lang="en-US" sz="2400" i="1" dirty="0" smtClean="0">
                <a:solidFill>
                  <a:schemeClr val="tx1">
                    <a:lumMod val="75000"/>
                    <a:lumOff val="25000"/>
                  </a:schemeClr>
                </a:solidFill>
              </a:rPr>
              <a:t>including sugar than caries </a:t>
            </a:r>
          </a:p>
          <a:p>
            <a:pPr marL="0" indent="0" algn="l" rtl="0">
              <a:lnSpc>
                <a:spcPct val="120000"/>
              </a:lnSpc>
              <a:buNone/>
            </a:pPr>
            <a:r>
              <a:rPr lang="en-US" sz="2400" i="1" dirty="0" smtClean="0">
                <a:solidFill>
                  <a:schemeClr val="tx1">
                    <a:lumMod val="75000"/>
                    <a:lumOff val="25000"/>
                  </a:schemeClr>
                </a:solidFill>
              </a:rPr>
              <a:t>free </a:t>
            </a:r>
            <a:r>
              <a:rPr lang="en-US" sz="2400" i="1" dirty="0">
                <a:solidFill>
                  <a:schemeClr val="tx1">
                    <a:lumMod val="75000"/>
                    <a:lumOff val="25000"/>
                  </a:schemeClr>
                </a:solidFill>
              </a:rPr>
              <a:t>children</a:t>
            </a:r>
            <a:r>
              <a:rPr lang="en-US" sz="2400" i="1" dirty="0" smtClean="0">
                <a:solidFill>
                  <a:schemeClr val="tx1">
                    <a:lumMod val="75000"/>
                    <a:lumOff val="25000"/>
                  </a:schemeClr>
                </a:solidFill>
              </a:rPr>
              <a:t>.</a:t>
            </a:r>
            <a:endParaRPr lang="en-US" sz="1200" i="1" dirty="0" smtClean="0">
              <a:solidFill>
                <a:schemeClr val="tx1">
                  <a:lumMod val="75000"/>
                  <a:lumOff val="25000"/>
                </a:schemeClr>
              </a:solidFill>
            </a:endParaRPr>
          </a:p>
          <a:p>
            <a:pPr marL="0" indent="0" algn="l" rtl="0">
              <a:lnSpc>
                <a:spcPct val="120000"/>
              </a:lnSpc>
              <a:buNone/>
            </a:pPr>
            <a:r>
              <a:rPr lang="en-US" sz="1400" i="1" dirty="0" smtClean="0">
                <a:solidFill>
                  <a:schemeClr val="tx1">
                    <a:lumMod val="75000"/>
                    <a:lumOff val="25000"/>
                  </a:schemeClr>
                </a:solidFill>
              </a:rPr>
              <a:t>(</a:t>
            </a:r>
            <a:r>
              <a:rPr lang="en-US" sz="1400" i="1" dirty="0">
                <a:solidFill>
                  <a:schemeClr val="tx1">
                    <a:lumMod val="75000"/>
                    <a:lumOff val="25000"/>
                  </a:schemeClr>
                </a:solidFill>
              </a:rPr>
              <a:t>Amin and Al‐Abad, 2008). </a:t>
            </a:r>
          </a:p>
          <a:p>
            <a:pPr marL="0" marR="0" indent="0" algn="l" rtl="0">
              <a:lnSpc>
                <a:spcPct val="115000"/>
              </a:lnSpc>
              <a:spcBef>
                <a:spcPts val="0"/>
              </a:spcBef>
              <a:spcAft>
                <a:spcPts val="1000"/>
              </a:spcAft>
              <a:buNone/>
            </a:pPr>
            <a:endParaRPr lang="en-US" sz="2600" i="1" dirty="0" smtClean="0">
              <a:solidFill>
                <a:schemeClr val="tx1">
                  <a:lumMod val="75000"/>
                  <a:lumOff val="25000"/>
                </a:schemeClr>
              </a:solidFill>
              <a:ea typeface="Calibri"/>
              <a:cs typeface="Aria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2986" y="3657600"/>
            <a:ext cx="4174435" cy="3200400"/>
          </a:xfrm>
          <a:prstGeom prst="rect">
            <a:avLst/>
          </a:prstGeom>
        </p:spPr>
      </p:pic>
    </p:spTree>
    <p:extLst>
      <p:ext uri="{BB962C8B-B14F-4D97-AF65-F5344CB8AC3E}">
        <p14:creationId xmlns:p14="http://schemas.microsoft.com/office/powerpoint/2010/main" val="3945441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09800" y="457200"/>
            <a:ext cx="6629400" cy="5715000"/>
          </a:xfrm>
        </p:spPr>
        <p:txBody>
          <a:bodyPr>
            <a:noAutofit/>
          </a:bodyPr>
          <a:lstStyle/>
          <a:p>
            <a:pPr algn="l" rtl="0"/>
            <a:r>
              <a:rPr lang="en-US" sz="2400" b="1" dirty="0" smtClean="0">
                <a:solidFill>
                  <a:schemeClr val="tx1">
                    <a:lumMod val="75000"/>
                    <a:lumOff val="25000"/>
                  </a:schemeClr>
                </a:solidFill>
              </a:rPr>
              <a:t>Poorly </a:t>
            </a:r>
            <a:r>
              <a:rPr lang="en-US" sz="2400" b="1" dirty="0">
                <a:solidFill>
                  <a:schemeClr val="tx1">
                    <a:lumMod val="75000"/>
                    <a:lumOff val="25000"/>
                  </a:schemeClr>
                </a:solidFill>
              </a:rPr>
              <a:t>formed enamel such as </a:t>
            </a:r>
            <a:r>
              <a:rPr lang="en-US" sz="2400" b="1" dirty="0" smtClean="0">
                <a:solidFill>
                  <a:schemeClr val="tx1">
                    <a:lumMod val="75000"/>
                    <a:lumOff val="25000"/>
                  </a:schemeClr>
                </a:solidFill>
              </a:rPr>
              <a:t>deep developmental </a:t>
            </a:r>
            <a:r>
              <a:rPr lang="en-US" sz="2400" b="1" dirty="0">
                <a:solidFill>
                  <a:schemeClr val="tx1">
                    <a:lumMod val="75000"/>
                    <a:lumOff val="25000"/>
                  </a:schemeClr>
                </a:solidFill>
              </a:rPr>
              <a:t>grooves</a:t>
            </a:r>
            <a:r>
              <a:rPr lang="en-US" sz="2400" b="1" dirty="0" smtClean="0">
                <a:solidFill>
                  <a:schemeClr val="tx1">
                    <a:lumMod val="75000"/>
                    <a:lumOff val="25000"/>
                  </a:schemeClr>
                </a:solidFill>
              </a:rPr>
              <a:t>.</a:t>
            </a:r>
            <a:endParaRPr lang="en-US" sz="2400" dirty="0">
              <a:solidFill>
                <a:schemeClr val="tx1">
                  <a:lumMod val="75000"/>
                  <a:lumOff val="25000"/>
                </a:schemeClr>
              </a:solidFill>
            </a:endParaRPr>
          </a:p>
          <a:p>
            <a:pPr marL="0" indent="0" algn="l" rtl="0">
              <a:buNone/>
            </a:pPr>
            <a:r>
              <a:rPr lang="en-US" sz="2400" i="1" dirty="0" smtClean="0">
                <a:solidFill>
                  <a:schemeClr val="tx1">
                    <a:lumMod val="75000"/>
                    <a:lumOff val="25000"/>
                  </a:schemeClr>
                </a:solidFill>
              </a:rPr>
              <a:t>The </a:t>
            </a:r>
            <a:r>
              <a:rPr lang="en-US" sz="2400" i="1" dirty="0">
                <a:solidFill>
                  <a:schemeClr val="tx1">
                    <a:lumMod val="75000"/>
                    <a:lumOff val="25000"/>
                  </a:schemeClr>
                </a:solidFill>
              </a:rPr>
              <a:t>prevalence of enamel defect observed was 45.4% in children 4-5 years </a:t>
            </a:r>
            <a:r>
              <a:rPr lang="en-US" sz="2400" i="1" dirty="0" smtClean="0">
                <a:solidFill>
                  <a:schemeClr val="tx1">
                    <a:lumMod val="75000"/>
                    <a:lumOff val="25000"/>
                  </a:schemeClr>
                </a:solidFill>
              </a:rPr>
              <a:t>old </a:t>
            </a:r>
          </a:p>
          <a:p>
            <a:pPr marL="0" indent="0" algn="l" rtl="0">
              <a:buNone/>
            </a:pPr>
            <a:r>
              <a:rPr lang="en-US" sz="2400" i="1" dirty="0" smtClean="0">
                <a:solidFill>
                  <a:schemeClr val="tx1">
                    <a:lumMod val="75000"/>
                    <a:lumOff val="25000"/>
                  </a:schemeClr>
                </a:solidFill>
              </a:rPr>
              <a:t>75.4</a:t>
            </a:r>
            <a:r>
              <a:rPr lang="en-US" sz="2400" i="1" dirty="0">
                <a:solidFill>
                  <a:schemeClr val="tx1">
                    <a:lumMod val="75000"/>
                    <a:lumOff val="25000"/>
                  </a:schemeClr>
                </a:solidFill>
              </a:rPr>
              <a:t>% </a:t>
            </a:r>
            <a:r>
              <a:rPr lang="en-US" sz="2400" i="1" dirty="0" smtClean="0">
                <a:solidFill>
                  <a:schemeClr val="tx1">
                    <a:lumMod val="75000"/>
                    <a:lumOff val="25000"/>
                  </a:schemeClr>
                </a:solidFill>
              </a:rPr>
              <a:t>of </a:t>
            </a:r>
            <a:r>
              <a:rPr lang="en-US" sz="2400" i="1" dirty="0">
                <a:solidFill>
                  <a:schemeClr val="tx1">
                    <a:lumMod val="75000"/>
                    <a:lumOff val="25000"/>
                  </a:schemeClr>
                </a:solidFill>
              </a:rPr>
              <a:t>children with caries had DED </a:t>
            </a:r>
            <a:endParaRPr lang="en-US" sz="2400" i="1" dirty="0" smtClean="0">
              <a:solidFill>
                <a:schemeClr val="tx1">
                  <a:lumMod val="75000"/>
                  <a:lumOff val="25000"/>
                </a:schemeClr>
              </a:solidFill>
            </a:endParaRPr>
          </a:p>
          <a:p>
            <a:pPr marL="0" indent="0" algn="l" rtl="0">
              <a:buNone/>
            </a:pPr>
            <a:r>
              <a:rPr lang="en-US" sz="1400" i="1" dirty="0" smtClean="0">
                <a:solidFill>
                  <a:schemeClr val="tx1">
                    <a:lumMod val="75000"/>
                    <a:lumOff val="25000"/>
                  </a:schemeClr>
                </a:solidFill>
              </a:rPr>
              <a:t>(</a:t>
            </a:r>
            <a:r>
              <a:rPr lang="en-US" sz="1400" i="1" dirty="0">
                <a:solidFill>
                  <a:schemeClr val="tx1">
                    <a:lumMod val="75000"/>
                    <a:lumOff val="25000"/>
                  </a:schemeClr>
                </a:solidFill>
              </a:rPr>
              <a:t>Farsi N, 2010</a:t>
            </a:r>
            <a:r>
              <a:rPr lang="en-US" sz="1400" i="1" dirty="0" smtClean="0">
                <a:solidFill>
                  <a:schemeClr val="tx1">
                    <a:lumMod val="75000"/>
                    <a:lumOff val="25000"/>
                  </a:schemeClr>
                </a:solidFill>
              </a:rPr>
              <a:t>).</a:t>
            </a:r>
          </a:p>
          <a:p>
            <a:pPr marL="0" indent="0" algn="l" rtl="0">
              <a:buNone/>
            </a:pPr>
            <a:endParaRPr lang="en-US" sz="1400" i="1" dirty="0" smtClean="0">
              <a:solidFill>
                <a:schemeClr val="tx1">
                  <a:lumMod val="75000"/>
                  <a:lumOff val="25000"/>
                </a:schemeClr>
              </a:solidFill>
            </a:endParaRPr>
          </a:p>
          <a:p>
            <a:pPr algn="l" rtl="0"/>
            <a:r>
              <a:rPr lang="en-US" sz="2400" b="1" dirty="0" smtClean="0">
                <a:solidFill>
                  <a:schemeClr val="tx1">
                    <a:lumMod val="75000"/>
                    <a:lumOff val="25000"/>
                  </a:schemeClr>
                </a:solidFill>
                <a:ea typeface="Calibri"/>
                <a:cs typeface="Arial"/>
              </a:rPr>
              <a:t>Reduced </a:t>
            </a:r>
            <a:r>
              <a:rPr lang="en-US" sz="2400" b="1" dirty="0">
                <a:solidFill>
                  <a:schemeClr val="tx1">
                    <a:lumMod val="75000"/>
                    <a:lumOff val="25000"/>
                  </a:schemeClr>
                </a:solidFill>
                <a:ea typeface="Calibri"/>
                <a:cs typeface="Arial"/>
              </a:rPr>
              <a:t>salivary flow rate </a:t>
            </a:r>
            <a:r>
              <a:rPr lang="en-US" sz="2400" b="1" i="1" dirty="0">
                <a:solidFill>
                  <a:schemeClr val="tx1">
                    <a:lumMod val="75000"/>
                    <a:lumOff val="25000"/>
                  </a:schemeClr>
                </a:solidFill>
                <a:ea typeface="Calibri"/>
                <a:cs typeface="Arial"/>
              </a:rPr>
              <a:t>( dry mouth) </a:t>
            </a:r>
            <a:endParaRPr lang="en-US" sz="2400" b="1" i="1" dirty="0" smtClean="0">
              <a:solidFill>
                <a:schemeClr val="tx1">
                  <a:lumMod val="75000"/>
                  <a:lumOff val="25000"/>
                </a:schemeClr>
              </a:solidFill>
              <a:ea typeface="Calibri"/>
              <a:cs typeface="Arial"/>
            </a:endParaRPr>
          </a:p>
          <a:p>
            <a:pPr marL="0" marR="0" indent="0" algn="l" rtl="0">
              <a:spcBef>
                <a:spcPts val="0"/>
              </a:spcBef>
              <a:spcAft>
                <a:spcPts val="1000"/>
              </a:spcAft>
              <a:buNone/>
            </a:pPr>
            <a:r>
              <a:rPr lang="en-US" sz="2200" i="1" dirty="0">
                <a:solidFill>
                  <a:schemeClr val="tx1">
                    <a:lumMod val="75000"/>
                    <a:lumOff val="25000"/>
                  </a:schemeClr>
                </a:solidFill>
                <a:ea typeface="Calibri"/>
                <a:cs typeface="Arial"/>
              </a:rPr>
              <a:t>Buffering capability of saliva is important to counterbalance the acidic environment created by some foods. </a:t>
            </a:r>
            <a:endParaRPr lang="en-US" sz="2200" i="1" dirty="0" smtClean="0">
              <a:solidFill>
                <a:schemeClr val="tx1">
                  <a:lumMod val="75000"/>
                  <a:lumOff val="25000"/>
                </a:schemeClr>
              </a:solidFill>
              <a:ea typeface="Calibri"/>
              <a:cs typeface="Arial"/>
            </a:endParaRPr>
          </a:p>
          <a:p>
            <a:pPr marL="0" marR="0" indent="0" algn="l" rtl="0">
              <a:spcBef>
                <a:spcPts val="0"/>
              </a:spcBef>
              <a:spcAft>
                <a:spcPts val="1000"/>
              </a:spcAft>
              <a:buNone/>
            </a:pPr>
            <a:r>
              <a:rPr lang="en-US" sz="2200" i="1" dirty="0" smtClean="0">
                <a:solidFill>
                  <a:schemeClr val="tx1">
                    <a:lumMod val="75000"/>
                    <a:lumOff val="25000"/>
                  </a:schemeClr>
                </a:solidFill>
                <a:ea typeface="Calibri"/>
                <a:cs typeface="Arial"/>
              </a:rPr>
              <a:t>S</a:t>
            </a:r>
            <a:r>
              <a:rPr lang="en-US" sz="2200" i="1" dirty="0" smtClean="0">
                <a:solidFill>
                  <a:schemeClr val="tx1">
                    <a:lumMod val="75000"/>
                    <a:lumOff val="25000"/>
                  </a:schemeClr>
                </a:solidFill>
                <a:ea typeface="Calibri"/>
                <a:cs typeface="Arial"/>
              </a:rPr>
              <a:t>alivary </a:t>
            </a:r>
            <a:r>
              <a:rPr lang="en-US" sz="2200" i="1" dirty="0">
                <a:solidFill>
                  <a:schemeClr val="tx1">
                    <a:lumMod val="75000"/>
                    <a:lumOff val="25000"/>
                  </a:schemeClr>
                </a:solidFill>
                <a:ea typeface="Calibri"/>
                <a:cs typeface="Arial"/>
              </a:rPr>
              <a:t>glands could be affect by some of medical condition causing dry mouth such as </a:t>
            </a:r>
            <a:r>
              <a:rPr lang="en-US" sz="2200" i="1" dirty="0" err="1">
                <a:solidFill>
                  <a:schemeClr val="tx1">
                    <a:lumMod val="75000"/>
                    <a:lumOff val="25000"/>
                  </a:schemeClr>
                </a:solidFill>
                <a:ea typeface="Calibri"/>
                <a:cs typeface="Arial"/>
              </a:rPr>
              <a:t>Sjögren's</a:t>
            </a:r>
            <a:r>
              <a:rPr lang="en-US" sz="2200" i="1" dirty="0">
                <a:solidFill>
                  <a:schemeClr val="tx1">
                    <a:lumMod val="75000"/>
                    <a:lumOff val="25000"/>
                  </a:schemeClr>
                </a:solidFill>
                <a:ea typeface="Calibri"/>
                <a:cs typeface="Arial"/>
              </a:rPr>
              <a:t> syndrome and diabetes mellitus.</a:t>
            </a:r>
          </a:p>
          <a:p>
            <a:pPr marL="0" marR="0" indent="0" algn="l" rtl="0">
              <a:spcBef>
                <a:spcPts val="0"/>
              </a:spcBef>
              <a:spcAft>
                <a:spcPts val="1000"/>
              </a:spcAft>
              <a:buNone/>
            </a:pPr>
            <a:r>
              <a:rPr lang="en-US" sz="2200" i="1" dirty="0">
                <a:solidFill>
                  <a:schemeClr val="tx1">
                    <a:lumMod val="75000"/>
                    <a:lumOff val="25000"/>
                  </a:schemeClr>
                </a:solidFill>
                <a:ea typeface="Calibri"/>
                <a:cs typeface="Arial"/>
              </a:rPr>
              <a:t>Moreover, 63% of the most commonly prescribed medications list dry mouth as a side-effect.</a:t>
            </a:r>
          </a:p>
          <a:p>
            <a:pPr algn="l" rtl="0"/>
            <a:endParaRPr lang="ar-SA" sz="1800" i="1" dirty="0">
              <a:solidFill>
                <a:schemeClr val="tx1">
                  <a:lumMod val="75000"/>
                  <a:lumOff val="25000"/>
                </a:schemeClr>
              </a:solidFill>
            </a:endParaRPr>
          </a:p>
        </p:txBody>
      </p:sp>
    </p:spTree>
    <p:extLst>
      <p:ext uri="{BB962C8B-B14F-4D97-AF65-F5344CB8AC3E}">
        <p14:creationId xmlns:p14="http://schemas.microsoft.com/office/powerpoint/2010/main" val="4092165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803955"/>
            <a:ext cx="8382000" cy="5673045"/>
          </a:xfrm>
        </p:spPr>
        <p:txBody>
          <a:bodyPr>
            <a:noAutofit/>
          </a:bodyPr>
          <a:lstStyle/>
          <a:p>
            <a:pPr algn="l" rtl="0">
              <a:lnSpc>
                <a:spcPct val="115000"/>
              </a:lnSpc>
              <a:spcBef>
                <a:spcPts val="0"/>
              </a:spcBef>
              <a:spcAft>
                <a:spcPts val="1000"/>
              </a:spcAft>
            </a:pPr>
            <a:r>
              <a:rPr lang="en-US" sz="2400" b="1" dirty="0" smtClean="0">
                <a:solidFill>
                  <a:schemeClr val="tx1">
                    <a:lumMod val="75000"/>
                    <a:lumOff val="25000"/>
                  </a:schemeClr>
                </a:solidFill>
                <a:ea typeface="Calibri"/>
                <a:cs typeface="Arial"/>
              </a:rPr>
              <a:t>Inadequate </a:t>
            </a:r>
            <a:r>
              <a:rPr lang="en-US" sz="2400" b="1" dirty="0">
                <a:solidFill>
                  <a:schemeClr val="tx1">
                    <a:lumMod val="75000"/>
                    <a:lumOff val="25000"/>
                  </a:schemeClr>
                </a:solidFill>
                <a:ea typeface="Calibri"/>
                <a:cs typeface="Arial"/>
              </a:rPr>
              <a:t>exposure to fluoride</a:t>
            </a:r>
          </a:p>
          <a:p>
            <a:pPr marL="0" marR="0" indent="0" algn="l" rtl="0">
              <a:lnSpc>
                <a:spcPct val="120000"/>
              </a:lnSpc>
              <a:spcBef>
                <a:spcPts val="0"/>
              </a:spcBef>
              <a:spcAft>
                <a:spcPts val="1000"/>
              </a:spcAft>
              <a:buNone/>
            </a:pPr>
            <a:r>
              <a:rPr lang="en-US" sz="2400" i="1" dirty="0">
                <a:solidFill>
                  <a:schemeClr val="tx1">
                    <a:lumMod val="75000"/>
                    <a:lumOff val="25000"/>
                  </a:schemeClr>
                </a:solidFill>
                <a:ea typeface="Calibri"/>
                <a:cs typeface="Arial"/>
              </a:rPr>
              <a:t>C</a:t>
            </a:r>
            <a:r>
              <a:rPr lang="en-US" sz="2400" i="1" dirty="0" smtClean="0">
                <a:solidFill>
                  <a:schemeClr val="tx1">
                    <a:lumMod val="75000"/>
                    <a:lumOff val="25000"/>
                  </a:schemeClr>
                </a:solidFill>
                <a:ea typeface="Calibri"/>
                <a:cs typeface="Arial"/>
              </a:rPr>
              <a:t>aries </a:t>
            </a:r>
            <a:r>
              <a:rPr lang="en-US" sz="2400" i="1" dirty="0">
                <a:solidFill>
                  <a:schemeClr val="tx1">
                    <a:lumMod val="75000"/>
                    <a:lumOff val="25000"/>
                  </a:schemeClr>
                </a:solidFill>
                <a:ea typeface="Calibri"/>
                <a:cs typeface="Arial"/>
              </a:rPr>
              <a:t>reduction could drop </a:t>
            </a:r>
            <a:r>
              <a:rPr lang="en-US" sz="2400" i="1" dirty="0" smtClean="0">
                <a:solidFill>
                  <a:schemeClr val="tx1">
                    <a:lumMod val="75000"/>
                    <a:lumOff val="25000"/>
                  </a:schemeClr>
                </a:solidFill>
                <a:ea typeface="Calibri"/>
                <a:cs typeface="Arial"/>
              </a:rPr>
              <a:t>from 30% to </a:t>
            </a:r>
            <a:r>
              <a:rPr lang="en-US" sz="2400" i="1" dirty="0">
                <a:solidFill>
                  <a:schemeClr val="tx1">
                    <a:lumMod val="75000"/>
                    <a:lumOff val="25000"/>
                  </a:schemeClr>
                </a:solidFill>
                <a:ea typeface="Calibri"/>
                <a:cs typeface="Arial"/>
              </a:rPr>
              <a:t>50% </a:t>
            </a:r>
            <a:r>
              <a:rPr lang="en-US" sz="2400" i="1" dirty="0" smtClean="0">
                <a:solidFill>
                  <a:schemeClr val="tx1">
                    <a:lumMod val="75000"/>
                    <a:lumOff val="25000"/>
                  </a:schemeClr>
                </a:solidFill>
                <a:ea typeface="Calibri"/>
                <a:cs typeface="Arial"/>
              </a:rPr>
              <a:t>by adjusting water fluoridation to the optimum level .</a:t>
            </a:r>
          </a:p>
          <a:p>
            <a:pPr marL="0" marR="0" indent="0" algn="l" rtl="0">
              <a:lnSpc>
                <a:spcPct val="120000"/>
              </a:lnSpc>
              <a:spcBef>
                <a:spcPts val="0"/>
              </a:spcBef>
              <a:spcAft>
                <a:spcPts val="1000"/>
              </a:spcAft>
              <a:buNone/>
            </a:pPr>
            <a:endParaRPr lang="en-US" sz="2400" i="1" dirty="0">
              <a:solidFill>
                <a:schemeClr val="tx1">
                  <a:lumMod val="75000"/>
                  <a:lumOff val="25000"/>
                </a:schemeClr>
              </a:solidFill>
              <a:ea typeface="Calibri"/>
              <a:cs typeface="Arial"/>
            </a:endParaRPr>
          </a:p>
          <a:p>
            <a:pPr algn="l" rtl="0"/>
            <a:r>
              <a:rPr lang="en-US" sz="2400" b="1" dirty="0">
                <a:solidFill>
                  <a:schemeClr val="tx1">
                    <a:lumMod val="75000"/>
                    <a:lumOff val="25000"/>
                  </a:schemeClr>
                </a:solidFill>
              </a:rPr>
              <a:t>Low socioeconomic </a:t>
            </a:r>
            <a:r>
              <a:rPr lang="en-US" sz="2400" b="1" dirty="0" smtClean="0">
                <a:solidFill>
                  <a:schemeClr val="tx1">
                    <a:lumMod val="75000"/>
                    <a:lumOff val="25000"/>
                  </a:schemeClr>
                </a:solidFill>
              </a:rPr>
              <a:t>status</a:t>
            </a:r>
            <a:endParaRPr lang="en-US" sz="2400" b="1" dirty="0">
              <a:solidFill>
                <a:schemeClr val="tx1">
                  <a:lumMod val="75000"/>
                  <a:lumOff val="25000"/>
                </a:schemeClr>
              </a:solidFill>
            </a:endParaRPr>
          </a:p>
          <a:p>
            <a:pPr marL="0" indent="0" algn="l" rtl="0">
              <a:buNone/>
            </a:pPr>
            <a:r>
              <a:rPr lang="en-US" sz="2400" i="1" dirty="0">
                <a:solidFill>
                  <a:schemeClr val="tx1">
                    <a:lumMod val="75000"/>
                    <a:lumOff val="25000"/>
                  </a:schemeClr>
                </a:solidFill>
              </a:rPr>
              <a:t>Dental caries significantly higher among children with low parental educational status (OR=1.7). </a:t>
            </a:r>
            <a:r>
              <a:rPr lang="en-US" sz="1600" i="1" dirty="0">
                <a:solidFill>
                  <a:schemeClr val="tx1">
                    <a:lumMod val="75000"/>
                    <a:lumOff val="25000"/>
                  </a:schemeClr>
                </a:solidFill>
              </a:rPr>
              <a:t>Amin and Al-Abad (2008) </a:t>
            </a:r>
            <a:endParaRPr lang="en-US" sz="2400" i="1" dirty="0" smtClean="0">
              <a:solidFill>
                <a:schemeClr val="tx1">
                  <a:lumMod val="75000"/>
                  <a:lumOff val="25000"/>
                </a:schemeClr>
              </a:solidFill>
            </a:endParaRPr>
          </a:p>
          <a:p>
            <a:pPr marL="0" indent="0" algn="l" rtl="0">
              <a:buNone/>
            </a:pPr>
            <a:endParaRPr lang="en-US" sz="2400" b="1" i="1" dirty="0">
              <a:solidFill>
                <a:schemeClr val="tx1">
                  <a:lumMod val="75000"/>
                  <a:lumOff val="25000"/>
                </a:schemeClr>
              </a:solidFill>
            </a:endParaRPr>
          </a:p>
          <a:p>
            <a:pPr algn="l" rtl="0"/>
            <a:r>
              <a:rPr lang="en-US" sz="2400" b="1" i="1" dirty="0" smtClean="0">
                <a:solidFill>
                  <a:schemeClr val="tx1">
                    <a:lumMod val="75000"/>
                    <a:lumOff val="25000"/>
                  </a:schemeClr>
                </a:solidFill>
              </a:rPr>
              <a:t>Improper </a:t>
            </a:r>
            <a:r>
              <a:rPr lang="en-US" sz="2400" b="1" i="1" dirty="0">
                <a:solidFill>
                  <a:schemeClr val="tx1">
                    <a:lumMod val="75000"/>
                    <a:lumOff val="25000"/>
                  </a:schemeClr>
                </a:solidFill>
              </a:rPr>
              <a:t>feeding habits in children</a:t>
            </a:r>
          </a:p>
          <a:p>
            <a:pPr marL="0" marR="0" indent="0" algn="l" rtl="0">
              <a:lnSpc>
                <a:spcPct val="120000"/>
              </a:lnSpc>
              <a:spcBef>
                <a:spcPts val="0"/>
              </a:spcBef>
              <a:spcAft>
                <a:spcPts val="1000"/>
              </a:spcAft>
              <a:buNone/>
            </a:pPr>
            <a:endParaRPr lang="en-US" sz="2200" i="1" dirty="0" smtClean="0">
              <a:solidFill>
                <a:schemeClr val="tx1">
                  <a:lumMod val="75000"/>
                  <a:lumOff val="25000"/>
                </a:schemeClr>
              </a:solidFill>
              <a:ea typeface="Calibri"/>
              <a:cs typeface="Arial"/>
            </a:endParaRPr>
          </a:p>
          <a:p>
            <a:pPr marL="0" marR="0" indent="0" algn="l" rtl="0">
              <a:lnSpc>
                <a:spcPct val="120000"/>
              </a:lnSpc>
              <a:spcBef>
                <a:spcPts val="0"/>
              </a:spcBef>
              <a:spcAft>
                <a:spcPts val="1000"/>
              </a:spcAft>
              <a:buNone/>
            </a:pPr>
            <a:endParaRPr lang="en-US" sz="2200" i="1" dirty="0" smtClean="0">
              <a:solidFill>
                <a:schemeClr val="tx1">
                  <a:lumMod val="75000"/>
                  <a:lumOff val="25000"/>
                </a:schemeClr>
              </a:solidFill>
              <a:ea typeface="Calibri"/>
              <a:cs typeface="Arial"/>
            </a:endParaRPr>
          </a:p>
          <a:p>
            <a:pPr marL="0" marR="0" indent="0" algn="l" rtl="0">
              <a:lnSpc>
                <a:spcPct val="120000"/>
              </a:lnSpc>
              <a:spcBef>
                <a:spcPts val="0"/>
              </a:spcBef>
              <a:spcAft>
                <a:spcPts val="1000"/>
              </a:spcAft>
              <a:buNone/>
            </a:pPr>
            <a:endParaRPr lang="en-US" sz="1800" i="1" dirty="0" smtClean="0">
              <a:solidFill>
                <a:schemeClr val="tx1">
                  <a:lumMod val="75000"/>
                  <a:lumOff val="25000"/>
                </a:schemeClr>
              </a:solidFill>
              <a:ea typeface="Calibri"/>
              <a:cs typeface="Aria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4876800"/>
            <a:ext cx="2721633" cy="1725025"/>
          </a:xfrm>
          <a:prstGeom prst="rect">
            <a:avLst/>
          </a:prstGeom>
        </p:spPr>
      </p:pic>
    </p:spTree>
    <p:extLst>
      <p:ext uri="{BB962C8B-B14F-4D97-AF65-F5344CB8AC3E}">
        <p14:creationId xmlns:p14="http://schemas.microsoft.com/office/powerpoint/2010/main" val="2090125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3503"/>
            <a:ext cx="9091724" cy="6684497"/>
          </a:xfrm>
          <a:prstGeom prst="rect">
            <a:avLst/>
          </a:prstGeom>
        </p:spPr>
      </p:pic>
      <p:sp>
        <p:nvSpPr>
          <p:cNvPr id="5" name="Rectangle 4"/>
          <p:cNvSpPr/>
          <p:nvPr/>
        </p:nvSpPr>
        <p:spPr>
          <a:xfrm>
            <a:off x="1752600" y="304800"/>
            <a:ext cx="5562600" cy="369332"/>
          </a:xfrm>
          <a:prstGeom prst="rect">
            <a:avLst/>
          </a:prstGeom>
        </p:spPr>
        <p:txBody>
          <a:bodyPr wrap="square">
            <a:spAutoFit/>
          </a:bodyPr>
          <a:lstStyle/>
          <a:p>
            <a:r>
              <a:rPr lang="en-US" dirty="0">
                <a:solidFill>
                  <a:schemeClr val="tx1">
                    <a:lumMod val="75000"/>
                    <a:lumOff val="25000"/>
                  </a:schemeClr>
                </a:solidFill>
              </a:rPr>
              <a:t>Table1. Summery table of prevalence studies </a:t>
            </a:r>
            <a:r>
              <a:rPr lang="en-US" dirty="0" smtClean="0">
                <a:solidFill>
                  <a:schemeClr val="tx1">
                    <a:lumMod val="75000"/>
                    <a:lumOff val="25000"/>
                  </a:schemeClr>
                </a:solidFill>
              </a:rPr>
              <a:t>reviewed </a:t>
            </a:r>
            <a:endParaRPr lang="en-US" dirty="0">
              <a:solidFill>
                <a:schemeClr val="tx1">
                  <a:lumMod val="75000"/>
                  <a:lumOff val="25000"/>
                </a:schemeClr>
              </a:solidFill>
            </a:endParaRPr>
          </a:p>
        </p:txBody>
      </p:sp>
    </p:spTree>
    <p:extLst>
      <p:ext uri="{BB962C8B-B14F-4D97-AF65-F5344CB8AC3E}">
        <p14:creationId xmlns:p14="http://schemas.microsoft.com/office/powerpoint/2010/main" val="5657651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922" y="686562"/>
            <a:ext cx="8733678" cy="6247638"/>
          </a:xfrm>
          <a:prstGeom prst="rect">
            <a:avLst/>
          </a:prstGeom>
        </p:spPr>
      </p:pic>
      <p:sp>
        <p:nvSpPr>
          <p:cNvPr id="3" name="Rectangle 2"/>
          <p:cNvSpPr/>
          <p:nvPr/>
        </p:nvSpPr>
        <p:spPr>
          <a:xfrm>
            <a:off x="1926804" y="545520"/>
            <a:ext cx="5395913" cy="369332"/>
          </a:xfrm>
          <a:prstGeom prst="rect">
            <a:avLst/>
          </a:prstGeom>
        </p:spPr>
        <p:txBody>
          <a:bodyPr wrap="square">
            <a:spAutoFit/>
          </a:bodyPr>
          <a:lstStyle/>
          <a:p>
            <a:r>
              <a:rPr lang="en-US" dirty="0">
                <a:solidFill>
                  <a:schemeClr val="tx1">
                    <a:lumMod val="75000"/>
                    <a:lumOff val="25000"/>
                  </a:schemeClr>
                </a:solidFill>
              </a:rPr>
              <a:t>Table1. Summery table of </a:t>
            </a:r>
            <a:r>
              <a:rPr lang="en-US" dirty="0">
                <a:solidFill>
                  <a:schemeClr val="tx1">
                    <a:lumMod val="75000"/>
                    <a:lumOff val="25000"/>
                  </a:schemeClr>
                </a:solidFill>
                <a:ea typeface="Calibri"/>
                <a:cs typeface="Arial"/>
              </a:rPr>
              <a:t>Risk </a:t>
            </a:r>
            <a:r>
              <a:rPr lang="en-US" dirty="0" smtClean="0">
                <a:solidFill>
                  <a:schemeClr val="tx1">
                    <a:lumMod val="75000"/>
                    <a:lumOff val="25000"/>
                  </a:schemeClr>
                </a:solidFill>
                <a:ea typeface="Calibri"/>
                <a:cs typeface="Arial"/>
              </a:rPr>
              <a:t>factor </a:t>
            </a:r>
            <a:r>
              <a:rPr lang="en-US" dirty="0" smtClean="0">
                <a:solidFill>
                  <a:schemeClr val="tx1">
                    <a:lumMod val="75000"/>
                    <a:lumOff val="25000"/>
                  </a:schemeClr>
                </a:solidFill>
              </a:rPr>
              <a:t>studies </a:t>
            </a:r>
            <a:r>
              <a:rPr lang="en-US" dirty="0">
                <a:solidFill>
                  <a:schemeClr val="tx1">
                    <a:lumMod val="75000"/>
                    <a:lumOff val="25000"/>
                  </a:schemeClr>
                </a:solidFill>
              </a:rPr>
              <a:t>reviewed</a:t>
            </a:r>
            <a:r>
              <a:rPr lang="en-US" dirty="0"/>
              <a:t> </a:t>
            </a:r>
          </a:p>
        </p:txBody>
      </p:sp>
    </p:spTree>
    <p:extLst>
      <p:ext uri="{BB962C8B-B14F-4D97-AF65-F5344CB8AC3E}">
        <p14:creationId xmlns:p14="http://schemas.microsoft.com/office/powerpoint/2010/main" val="1523732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1066800"/>
            <a:ext cx="8229600" cy="1143000"/>
          </a:xfrm>
        </p:spPr>
        <p:txBody>
          <a:bodyPr>
            <a:normAutofit/>
          </a:bodyPr>
          <a:lstStyle/>
          <a:p>
            <a:pPr marL="0" marR="0" algn="l" rtl="0">
              <a:lnSpc>
                <a:spcPct val="115000"/>
              </a:lnSpc>
              <a:spcBef>
                <a:spcPts val="0"/>
              </a:spcBef>
              <a:spcAft>
                <a:spcPts val="1000"/>
              </a:spcAft>
            </a:pPr>
            <a:r>
              <a:rPr lang="en-US" sz="3600" u="sng" dirty="0" smtClean="0">
                <a:solidFill>
                  <a:schemeClr val="accent5">
                    <a:lumMod val="75000"/>
                  </a:schemeClr>
                </a:solidFill>
                <a:latin typeface="Adobe Caslon Pro" pitchFamily="18" charset="0"/>
                <a:ea typeface="Calibri"/>
                <a:cs typeface="Arial"/>
              </a:rPr>
              <a:t>Preventions</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304800" y="2362200"/>
            <a:ext cx="8229600" cy="5334000"/>
          </a:xfrm>
        </p:spPr>
        <p:txBody>
          <a:bodyPr>
            <a:normAutofit/>
          </a:bodyPr>
          <a:lstStyle/>
          <a:p>
            <a:pPr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Ensuring </a:t>
            </a:r>
            <a:r>
              <a:rPr lang="en-US" sz="2400" i="1" dirty="0">
                <a:solidFill>
                  <a:schemeClr val="tx1">
                    <a:lumMod val="75000"/>
                    <a:lumOff val="25000"/>
                  </a:schemeClr>
                </a:solidFill>
                <a:ea typeface="Calibri"/>
                <a:cs typeface="Arial"/>
              </a:rPr>
              <a:t>proper oral hygiene </a:t>
            </a:r>
            <a:r>
              <a:rPr lang="en-US" sz="2400" i="1" dirty="0" smtClean="0">
                <a:solidFill>
                  <a:schemeClr val="tx1">
                    <a:lumMod val="75000"/>
                    <a:lumOff val="25000"/>
                  </a:schemeClr>
                </a:solidFill>
                <a:ea typeface="Calibri"/>
                <a:cs typeface="Arial"/>
              </a:rPr>
              <a:t>practices.</a:t>
            </a:r>
          </a:p>
          <a:p>
            <a:pPr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Encouraging </a:t>
            </a:r>
            <a:r>
              <a:rPr lang="en-US" sz="2400" i="1" dirty="0">
                <a:solidFill>
                  <a:schemeClr val="tx1">
                    <a:lumMod val="75000"/>
                    <a:lumOff val="25000"/>
                  </a:schemeClr>
                </a:solidFill>
                <a:ea typeface="Calibri"/>
                <a:cs typeface="Arial"/>
              </a:rPr>
              <a:t>less consumption of sugars and maintaining a well-balanced nutritional </a:t>
            </a:r>
            <a:r>
              <a:rPr lang="en-US" sz="2400" i="1" dirty="0" smtClean="0">
                <a:solidFill>
                  <a:schemeClr val="tx1">
                    <a:lumMod val="75000"/>
                    <a:lumOff val="25000"/>
                  </a:schemeClr>
                </a:solidFill>
                <a:ea typeface="Calibri"/>
                <a:cs typeface="Arial"/>
              </a:rPr>
              <a:t>intake</a:t>
            </a:r>
            <a:endParaRPr lang="en-US" sz="2400" i="1" dirty="0">
              <a:solidFill>
                <a:schemeClr val="tx1">
                  <a:lumMod val="75000"/>
                  <a:lumOff val="25000"/>
                </a:schemeClr>
              </a:solidFill>
              <a:ea typeface="Calibri"/>
              <a:cs typeface="Arial"/>
            </a:endParaRPr>
          </a:p>
          <a:p>
            <a:pPr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Increase </a:t>
            </a:r>
            <a:r>
              <a:rPr lang="en-US" sz="2400" i="1" dirty="0">
                <a:solidFill>
                  <a:schemeClr val="tx1">
                    <a:lumMod val="75000"/>
                    <a:lumOff val="25000"/>
                  </a:schemeClr>
                </a:solidFill>
                <a:ea typeface="Calibri"/>
                <a:cs typeface="Arial"/>
              </a:rPr>
              <a:t>awareness about important of use fluoridated toothpaste</a:t>
            </a:r>
            <a:r>
              <a:rPr lang="en-US" sz="2400" i="1" dirty="0" smtClean="0">
                <a:solidFill>
                  <a:schemeClr val="tx1">
                    <a:lumMod val="75000"/>
                    <a:lumOff val="25000"/>
                  </a:schemeClr>
                </a:solidFill>
                <a:ea typeface="Calibri"/>
                <a:cs typeface="Arial"/>
              </a:rPr>
              <a:t>.</a:t>
            </a:r>
            <a:endParaRPr lang="en-US" sz="2400" i="1" dirty="0">
              <a:solidFill>
                <a:schemeClr val="tx1">
                  <a:lumMod val="75000"/>
                  <a:lumOff val="25000"/>
                </a:schemeClr>
              </a:solidFill>
              <a:ea typeface="Calibri"/>
              <a:cs typeface="Arial"/>
            </a:endParaRPr>
          </a:p>
          <a:p>
            <a:pPr algn="l" rtl="0">
              <a:lnSpc>
                <a:spcPct val="115000"/>
              </a:lnSpc>
              <a:spcBef>
                <a:spcPts val="0"/>
              </a:spcBef>
              <a:spcAft>
                <a:spcPts val="1000"/>
              </a:spcAft>
            </a:pPr>
            <a:r>
              <a:rPr lang="en-US" sz="2400" i="1" dirty="0" smtClean="0">
                <a:solidFill>
                  <a:schemeClr val="tx1">
                    <a:lumMod val="75000"/>
                    <a:lumOff val="25000"/>
                  </a:schemeClr>
                </a:solidFill>
                <a:ea typeface="Calibri"/>
                <a:cs typeface="Arial"/>
              </a:rPr>
              <a:t>Educate </a:t>
            </a:r>
            <a:r>
              <a:rPr lang="en-US" sz="2400" i="1" dirty="0">
                <a:solidFill>
                  <a:schemeClr val="tx1">
                    <a:lumMod val="75000"/>
                    <a:lumOff val="25000"/>
                  </a:schemeClr>
                </a:solidFill>
                <a:ea typeface="Calibri"/>
                <a:cs typeface="Arial"/>
              </a:rPr>
              <a:t>mothers </a:t>
            </a:r>
            <a:r>
              <a:rPr lang="en-US" sz="2400" i="1" dirty="0" smtClean="0">
                <a:solidFill>
                  <a:schemeClr val="tx1">
                    <a:lumMod val="75000"/>
                    <a:lumOff val="25000"/>
                  </a:schemeClr>
                </a:solidFill>
                <a:ea typeface="Calibri"/>
                <a:cs typeface="Arial"/>
              </a:rPr>
              <a:t>about not putting </a:t>
            </a:r>
            <a:r>
              <a:rPr lang="en-US" sz="2400" i="1" dirty="0">
                <a:solidFill>
                  <a:schemeClr val="tx1">
                    <a:lumMod val="75000"/>
                    <a:lumOff val="25000"/>
                  </a:schemeClr>
                </a:solidFill>
                <a:ea typeface="Calibri"/>
                <a:cs typeface="Arial"/>
              </a:rPr>
              <a:t>child to </a:t>
            </a:r>
            <a:r>
              <a:rPr lang="en-US" sz="2400" i="1" dirty="0" smtClean="0">
                <a:solidFill>
                  <a:schemeClr val="tx1">
                    <a:lumMod val="75000"/>
                    <a:lumOff val="25000"/>
                  </a:schemeClr>
                </a:solidFill>
                <a:ea typeface="Calibri"/>
                <a:cs typeface="Arial"/>
              </a:rPr>
              <a:t>sleep in the bed </a:t>
            </a:r>
            <a:r>
              <a:rPr lang="en-US" sz="2400" i="1" dirty="0">
                <a:solidFill>
                  <a:schemeClr val="tx1">
                    <a:lumMod val="75000"/>
                    <a:lumOff val="25000"/>
                  </a:schemeClr>
                </a:solidFill>
                <a:ea typeface="Calibri"/>
                <a:cs typeface="Arial"/>
              </a:rPr>
              <a:t>with a </a:t>
            </a:r>
            <a:r>
              <a:rPr lang="en-US" sz="2400" i="1" dirty="0" smtClean="0">
                <a:solidFill>
                  <a:schemeClr val="tx1">
                    <a:lumMod val="75000"/>
                    <a:lumOff val="25000"/>
                  </a:schemeClr>
                </a:solidFill>
                <a:ea typeface="Calibri"/>
                <a:cs typeface="Arial"/>
              </a:rPr>
              <a:t>bottle of milk, juice or other product that contain sugar.</a:t>
            </a:r>
            <a:endParaRPr lang="ar-SA" sz="2800" dirty="0">
              <a:solidFill>
                <a:schemeClr val="tx1">
                  <a:lumMod val="75000"/>
                  <a:lumOff val="25000"/>
                </a:schemeClr>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148" y="-14288"/>
            <a:ext cx="3856652" cy="3047999"/>
          </a:xfrm>
          <a:prstGeom prst="rect">
            <a:avLst/>
          </a:prstGeom>
        </p:spPr>
      </p:pic>
    </p:spTree>
    <p:extLst>
      <p:ext uri="{BB962C8B-B14F-4D97-AF65-F5344CB8AC3E}">
        <p14:creationId xmlns:p14="http://schemas.microsoft.com/office/powerpoint/2010/main" val="13859964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350" y="609600"/>
            <a:ext cx="285908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عنصر نائب للمحتوى 2"/>
          <p:cNvSpPr>
            <a:spLocks noGrp="1"/>
          </p:cNvSpPr>
          <p:nvPr>
            <p:ph idx="1"/>
          </p:nvPr>
        </p:nvSpPr>
        <p:spPr>
          <a:xfrm>
            <a:off x="2085975" y="2362200"/>
            <a:ext cx="6621462" cy="2971800"/>
          </a:xfrm>
        </p:spPr>
        <p:txBody>
          <a:bodyPr>
            <a:normAutofit/>
          </a:bodyPr>
          <a:lstStyle/>
          <a:p>
            <a:pPr algn="l" rtl="0"/>
            <a:r>
              <a:rPr lang="en-US" sz="2400" b="1" dirty="0" smtClean="0">
                <a:solidFill>
                  <a:schemeClr val="tx1">
                    <a:lumMod val="75000"/>
                    <a:lumOff val="25000"/>
                  </a:schemeClr>
                </a:solidFill>
              </a:rPr>
              <a:t>Apply </a:t>
            </a:r>
            <a:r>
              <a:rPr lang="en-US" sz="2400" b="1" dirty="0">
                <a:solidFill>
                  <a:schemeClr val="tx1">
                    <a:lumMod val="75000"/>
                    <a:lumOff val="25000"/>
                  </a:schemeClr>
                </a:solidFill>
              </a:rPr>
              <a:t>pit </a:t>
            </a:r>
            <a:r>
              <a:rPr lang="en-US" sz="2400" b="1" dirty="0" smtClean="0">
                <a:solidFill>
                  <a:schemeClr val="tx1">
                    <a:lumMod val="75000"/>
                    <a:lumOff val="25000"/>
                  </a:schemeClr>
                </a:solidFill>
              </a:rPr>
              <a:t>and fissure sealant</a:t>
            </a:r>
          </a:p>
          <a:p>
            <a:pPr marL="0" indent="0" algn="l" rtl="0">
              <a:buNone/>
            </a:pPr>
            <a:endParaRPr lang="en-US" sz="2800" i="1" dirty="0" smtClean="0">
              <a:solidFill>
                <a:schemeClr val="tx1">
                  <a:lumMod val="75000"/>
                  <a:lumOff val="25000"/>
                </a:schemeClr>
              </a:solidFill>
            </a:endParaRPr>
          </a:p>
          <a:p>
            <a:pPr marL="0" indent="0" algn="l" rtl="0">
              <a:buNone/>
            </a:pPr>
            <a:r>
              <a:rPr lang="en-US" sz="2400" i="1" dirty="0" smtClean="0">
                <a:solidFill>
                  <a:schemeClr val="tx1">
                    <a:lumMod val="75000"/>
                    <a:lumOff val="25000"/>
                  </a:schemeClr>
                </a:solidFill>
              </a:rPr>
              <a:t>A reduction </a:t>
            </a:r>
            <a:r>
              <a:rPr lang="en-US" sz="2400" i="1" dirty="0">
                <a:solidFill>
                  <a:schemeClr val="tx1">
                    <a:lumMod val="75000"/>
                    <a:lumOff val="25000"/>
                  </a:schemeClr>
                </a:solidFill>
              </a:rPr>
              <a:t>in dental caries range from </a:t>
            </a:r>
            <a:r>
              <a:rPr lang="en-US" sz="2400" i="1" dirty="0" smtClean="0">
                <a:solidFill>
                  <a:schemeClr val="tx1">
                    <a:lumMod val="75000"/>
                    <a:lumOff val="25000"/>
                  </a:schemeClr>
                </a:solidFill>
              </a:rPr>
              <a:t>60% to 87</a:t>
            </a:r>
            <a:r>
              <a:rPr lang="en-US" sz="2400" i="1" dirty="0">
                <a:solidFill>
                  <a:schemeClr val="tx1">
                    <a:lumMod val="75000"/>
                    <a:lumOff val="25000"/>
                  </a:schemeClr>
                </a:solidFill>
              </a:rPr>
              <a:t>% </a:t>
            </a:r>
            <a:r>
              <a:rPr lang="en-US" sz="2400" i="1" dirty="0" smtClean="0">
                <a:solidFill>
                  <a:schemeClr val="tx1">
                    <a:lumMod val="75000"/>
                    <a:lumOff val="25000"/>
                  </a:schemeClr>
                </a:solidFill>
              </a:rPr>
              <a:t>post-application. </a:t>
            </a:r>
          </a:p>
          <a:p>
            <a:pPr marL="0" indent="0" algn="l" rtl="0">
              <a:buNone/>
            </a:pPr>
            <a:endParaRPr lang="en-US" sz="2800" i="1" dirty="0" smtClean="0">
              <a:solidFill>
                <a:schemeClr val="tx1">
                  <a:lumMod val="75000"/>
                  <a:lumOff val="25000"/>
                </a:schemeClr>
              </a:solidFill>
            </a:endParaRPr>
          </a:p>
          <a:p>
            <a:pPr algn="l" rtl="0"/>
            <a:r>
              <a:rPr lang="en-US" sz="2400" b="1" dirty="0" smtClean="0">
                <a:solidFill>
                  <a:schemeClr val="tx1">
                    <a:lumMod val="75000"/>
                    <a:lumOff val="25000"/>
                  </a:schemeClr>
                </a:solidFill>
              </a:rPr>
              <a:t>Regular </a:t>
            </a:r>
            <a:r>
              <a:rPr lang="en-US" sz="2400" b="1" dirty="0">
                <a:solidFill>
                  <a:schemeClr val="tx1">
                    <a:lumMod val="75000"/>
                    <a:lumOff val="25000"/>
                  </a:schemeClr>
                </a:solidFill>
              </a:rPr>
              <a:t>dental check </a:t>
            </a:r>
            <a:r>
              <a:rPr lang="en-US" sz="2400" b="1" dirty="0" smtClean="0">
                <a:solidFill>
                  <a:schemeClr val="tx1">
                    <a:lumMod val="75000"/>
                    <a:lumOff val="25000"/>
                  </a:schemeClr>
                </a:solidFill>
              </a:rPr>
              <a:t>up</a:t>
            </a:r>
          </a:p>
        </p:txBody>
      </p:sp>
    </p:spTree>
    <p:extLst>
      <p:ext uri="{BB962C8B-B14F-4D97-AF65-F5344CB8AC3E}">
        <p14:creationId xmlns:p14="http://schemas.microsoft.com/office/powerpoint/2010/main" val="34643971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chemeClr val="accent5">
                    <a:lumMod val="75000"/>
                  </a:schemeClr>
                </a:solidFill>
                <a:latin typeface="Adobe Caslon Pro" pitchFamily="18" charset="0"/>
              </a:rPr>
              <a:t>Conclusion</a:t>
            </a:r>
            <a:endParaRPr lang="ar-SA" dirty="0">
              <a:solidFill>
                <a:schemeClr val="accent5">
                  <a:lumMod val="75000"/>
                </a:schemeClr>
              </a:solidFill>
              <a:latin typeface="Adobe Caslon Pro" pitchFamily="18" charset="0"/>
            </a:endParaRPr>
          </a:p>
        </p:txBody>
      </p:sp>
      <p:sp>
        <p:nvSpPr>
          <p:cNvPr id="3" name="عنصر نائب للمحتوى 2"/>
          <p:cNvSpPr>
            <a:spLocks noGrp="1"/>
          </p:cNvSpPr>
          <p:nvPr>
            <p:ph idx="1"/>
          </p:nvPr>
        </p:nvSpPr>
        <p:spPr>
          <a:xfrm>
            <a:off x="457200" y="1341437"/>
            <a:ext cx="8229600" cy="4906963"/>
          </a:xfrm>
        </p:spPr>
        <p:txBody>
          <a:bodyPr>
            <a:noAutofit/>
          </a:bodyPr>
          <a:lstStyle/>
          <a:p>
            <a:pPr algn="l" rtl="0"/>
            <a:r>
              <a:rPr lang="en-US" sz="2400" i="1" dirty="0" smtClean="0">
                <a:solidFill>
                  <a:schemeClr val="tx1">
                    <a:lumMod val="75000"/>
                    <a:lumOff val="25000"/>
                  </a:schemeClr>
                </a:solidFill>
              </a:rPr>
              <a:t>More </a:t>
            </a:r>
            <a:r>
              <a:rPr lang="en-US" sz="2400" i="1" dirty="0">
                <a:solidFill>
                  <a:schemeClr val="tx1">
                    <a:lumMod val="75000"/>
                    <a:lumOff val="25000"/>
                  </a:schemeClr>
                </a:solidFill>
              </a:rPr>
              <a:t>oral health education programs must be deployed in attempt to control oral disease, and school based approaches should be combined with family and community preventive programs</a:t>
            </a:r>
            <a:r>
              <a:rPr lang="en-US" sz="2400" i="1" dirty="0" smtClean="0">
                <a:solidFill>
                  <a:schemeClr val="tx1">
                    <a:lumMod val="75000"/>
                    <a:lumOff val="25000"/>
                  </a:schemeClr>
                </a:solidFill>
              </a:rPr>
              <a:t>.</a:t>
            </a:r>
          </a:p>
          <a:p>
            <a:pPr marL="0" indent="0" algn="l" rtl="0">
              <a:buNone/>
            </a:pPr>
            <a:r>
              <a:rPr lang="en-US" sz="2400" i="1" dirty="0" smtClean="0">
                <a:solidFill>
                  <a:schemeClr val="tx1">
                    <a:lumMod val="75000"/>
                    <a:lumOff val="25000"/>
                  </a:schemeClr>
                </a:solidFill>
              </a:rPr>
              <a:t> </a:t>
            </a:r>
          </a:p>
          <a:p>
            <a:pPr algn="l" rtl="0"/>
            <a:r>
              <a:rPr lang="en-US" sz="2400" i="1" dirty="0">
                <a:solidFill>
                  <a:schemeClr val="tx1">
                    <a:lumMod val="75000"/>
                    <a:lumOff val="25000"/>
                  </a:schemeClr>
                </a:solidFill>
              </a:rPr>
              <a:t>H</a:t>
            </a:r>
            <a:r>
              <a:rPr lang="en-US" sz="2400" i="1" dirty="0" smtClean="0">
                <a:solidFill>
                  <a:schemeClr val="tx1">
                    <a:lumMod val="75000"/>
                    <a:lumOff val="25000"/>
                  </a:schemeClr>
                </a:solidFill>
              </a:rPr>
              <a:t>igh </a:t>
            </a:r>
            <a:r>
              <a:rPr lang="en-US" sz="2400" i="1" dirty="0">
                <a:solidFill>
                  <a:schemeClr val="tx1">
                    <a:lumMod val="75000"/>
                    <a:lumOff val="25000"/>
                  </a:schemeClr>
                </a:solidFill>
              </a:rPr>
              <a:t>number of untreated caries in these children require immediate attention. </a:t>
            </a:r>
            <a:endParaRPr lang="en-US" sz="2400" i="1" dirty="0" smtClean="0">
              <a:solidFill>
                <a:schemeClr val="tx1">
                  <a:lumMod val="75000"/>
                  <a:lumOff val="25000"/>
                </a:schemeClr>
              </a:solidFill>
            </a:endParaRPr>
          </a:p>
          <a:p>
            <a:pPr algn="l" rtl="0"/>
            <a:endParaRPr lang="en-US" sz="2400" i="1" dirty="0" smtClean="0">
              <a:solidFill>
                <a:schemeClr val="tx1">
                  <a:lumMod val="75000"/>
                  <a:lumOff val="25000"/>
                </a:schemeClr>
              </a:solidFill>
            </a:endParaRPr>
          </a:p>
          <a:p>
            <a:pPr algn="l" rtl="0"/>
            <a:r>
              <a:rPr lang="en-US" sz="2400" i="1" dirty="0" smtClean="0">
                <a:solidFill>
                  <a:schemeClr val="tx1">
                    <a:lumMod val="75000"/>
                    <a:lumOff val="25000"/>
                  </a:schemeClr>
                </a:solidFill>
              </a:rPr>
              <a:t>However</a:t>
            </a:r>
            <a:r>
              <a:rPr lang="en-US" sz="2400" i="1" dirty="0">
                <a:solidFill>
                  <a:schemeClr val="tx1">
                    <a:lumMod val="75000"/>
                    <a:lumOff val="25000"/>
                  </a:schemeClr>
                </a:solidFill>
              </a:rPr>
              <a:t>, dental caries is both curable and preventable and therefore should be given the top priority and the full resources. </a:t>
            </a:r>
            <a:endParaRPr lang="ar-SA" sz="2400" i="1" dirty="0">
              <a:solidFill>
                <a:schemeClr val="tx1">
                  <a:lumMod val="75000"/>
                  <a:lumOff val="25000"/>
                </a:schemeClr>
              </a:solidFill>
            </a:endParaRPr>
          </a:p>
        </p:txBody>
      </p:sp>
    </p:spTree>
    <p:extLst>
      <p:ext uri="{BB962C8B-B14F-4D97-AF65-F5344CB8AC3E}">
        <p14:creationId xmlns:p14="http://schemas.microsoft.com/office/powerpoint/2010/main" val="3484435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04775"/>
            <a:ext cx="8229600" cy="885825"/>
          </a:xfrm>
        </p:spPr>
        <p:txBody>
          <a:bodyPr/>
          <a:lstStyle/>
          <a:p>
            <a:r>
              <a:rPr lang="en-US" dirty="0">
                <a:solidFill>
                  <a:schemeClr val="accent5">
                    <a:lumMod val="75000"/>
                  </a:schemeClr>
                </a:solidFill>
                <a:latin typeface="Adobe Caslon Pro" pitchFamily="18" charset="0"/>
              </a:rPr>
              <a:t>References</a:t>
            </a:r>
            <a:r>
              <a:rPr lang="en-US" dirty="0" smtClean="0"/>
              <a:t> </a:t>
            </a:r>
            <a:endParaRPr lang="en-US" dirty="0"/>
          </a:p>
        </p:txBody>
      </p:sp>
      <p:sp>
        <p:nvSpPr>
          <p:cNvPr id="3" name="Content Placeholder 2"/>
          <p:cNvSpPr>
            <a:spLocks noGrp="1"/>
          </p:cNvSpPr>
          <p:nvPr>
            <p:ph idx="1"/>
          </p:nvPr>
        </p:nvSpPr>
        <p:spPr>
          <a:xfrm>
            <a:off x="152400" y="762000"/>
            <a:ext cx="8991600" cy="5791200"/>
          </a:xfrm>
        </p:spPr>
        <p:txBody>
          <a:bodyPr>
            <a:noAutofit/>
          </a:bodyPr>
          <a:lstStyle/>
          <a:p>
            <a:pPr marL="0" lvl="0" indent="0" algn="l" rtl="0">
              <a:buNone/>
            </a:pPr>
            <a:r>
              <a:rPr lang="en-US" sz="1400" dirty="0" smtClean="0">
                <a:solidFill>
                  <a:schemeClr val="tx1">
                    <a:lumMod val="75000"/>
                    <a:lumOff val="25000"/>
                  </a:schemeClr>
                </a:solidFill>
                <a:latin typeface="+mj-lt"/>
              </a:rPr>
              <a:t>1. Roberson T, </a:t>
            </a:r>
            <a:r>
              <a:rPr lang="en-US" sz="1400" dirty="0" err="1" smtClean="0">
                <a:solidFill>
                  <a:schemeClr val="tx1">
                    <a:lumMod val="75000"/>
                    <a:lumOff val="25000"/>
                  </a:schemeClr>
                </a:solidFill>
                <a:latin typeface="+mj-lt"/>
              </a:rPr>
              <a:t>Heymann</a:t>
            </a:r>
            <a:r>
              <a:rPr lang="en-US" sz="1400" dirty="0" smtClean="0">
                <a:solidFill>
                  <a:schemeClr val="tx1">
                    <a:lumMod val="75000"/>
                    <a:lumOff val="25000"/>
                  </a:schemeClr>
                </a:solidFill>
                <a:latin typeface="+mj-lt"/>
              </a:rPr>
              <a:t> HO, Swift </a:t>
            </a:r>
            <a:r>
              <a:rPr lang="en-US" sz="1400" dirty="0" err="1" smtClean="0">
                <a:solidFill>
                  <a:schemeClr val="tx1">
                    <a:lumMod val="75000"/>
                    <a:lumOff val="25000"/>
                  </a:schemeClr>
                </a:solidFill>
                <a:latin typeface="+mj-lt"/>
              </a:rPr>
              <a:t>Jr</a:t>
            </a:r>
            <a:r>
              <a:rPr lang="en-US" sz="1400" dirty="0" smtClean="0">
                <a:solidFill>
                  <a:schemeClr val="tx1">
                    <a:lumMod val="75000"/>
                    <a:lumOff val="25000"/>
                  </a:schemeClr>
                </a:solidFill>
                <a:latin typeface="+mj-lt"/>
              </a:rPr>
              <a:t> EJ. </a:t>
            </a:r>
            <a:r>
              <a:rPr lang="en-US" sz="1400" dirty="0" err="1" smtClean="0">
                <a:solidFill>
                  <a:schemeClr val="tx1">
                    <a:lumMod val="75000"/>
                    <a:lumOff val="25000"/>
                  </a:schemeClr>
                </a:solidFill>
                <a:latin typeface="+mj-lt"/>
              </a:rPr>
              <a:t>Sturdevant's</a:t>
            </a:r>
            <a:r>
              <a:rPr lang="en-US" sz="1400" dirty="0" smtClean="0">
                <a:solidFill>
                  <a:schemeClr val="tx1">
                    <a:lumMod val="75000"/>
                    <a:lumOff val="25000"/>
                  </a:schemeClr>
                </a:solidFill>
                <a:latin typeface="+mj-lt"/>
              </a:rPr>
              <a:t> art and science of operative dentistry: Elsevier Health Sciences; 2006.</a:t>
            </a:r>
          </a:p>
          <a:p>
            <a:pPr marL="0" lvl="0" indent="0" algn="l" rtl="0">
              <a:buNone/>
            </a:pPr>
            <a:r>
              <a:rPr lang="en-US" sz="1400" dirty="0" smtClean="0">
                <a:solidFill>
                  <a:schemeClr val="tx1">
                    <a:lumMod val="75000"/>
                    <a:lumOff val="25000"/>
                  </a:schemeClr>
                </a:solidFill>
                <a:latin typeface="+mj-lt"/>
              </a:rPr>
              <a:t>2. Johnson C, </a:t>
            </a:r>
            <a:r>
              <a:rPr lang="en-US" sz="1400" dirty="0" err="1" smtClean="0">
                <a:solidFill>
                  <a:schemeClr val="tx1">
                    <a:lumMod val="75000"/>
                    <a:lumOff val="25000"/>
                  </a:schemeClr>
                </a:solidFill>
                <a:latin typeface="+mj-lt"/>
              </a:rPr>
              <a:t>Heiss</a:t>
            </a:r>
            <a:r>
              <a:rPr lang="en-US" sz="1400" dirty="0" smtClean="0">
                <a:solidFill>
                  <a:schemeClr val="tx1">
                    <a:lumMod val="75000"/>
                    <a:lumOff val="25000"/>
                  </a:schemeClr>
                </a:solidFill>
                <a:latin typeface="+mj-lt"/>
              </a:rPr>
              <a:t> M, </a:t>
            </a:r>
            <a:r>
              <a:rPr lang="en-US" sz="1400" dirty="0" err="1" smtClean="0">
                <a:solidFill>
                  <a:schemeClr val="tx1">
                    <a:lumMod val="75000"/>
                    <a:lumOff val="25000"/>
                  </a:schemeClr>
                </a:solidFill>
                <a:latin typeface="+mj-lt"/>
              </a:rPr>
              <a:t>Kolar</a:t>
            </a:r>
            <a:r>
              <a:rPr lang="en-US" sz="1400" dirty="0" smtClean="0">
                <a:solidFill>
                  <a:schemeClr val="tx1">
                    <a:lumMod val="75000"/>
                    <a:lumOff val="25000"/>
                  </a:schemeClr>
                </a:solidFill>
                <a:latin typeface="+mj-lt"/>
              </a:rPr>
              <a:t> L, </a:t>
            </a:r>
            <a:r>
              <a:rPr lang="en-US" sz="1400" dirty="0" err="1" smtClean="0">
                <a:solidFill>
                  <a:schemeClr val="tx1">
                    <a:lumMod val="75000"/>
                    <a:lumOff val="25000"/>
                  </a:schemeClr>
                </a:solidFill>
                <a:latin typeface="+mj-lt"/>
              </a:rPr>
              <a:t>Luksha</a:t>
            </a:r>
            <a:r>
              <a:rPr lang="en-US" sz="1400" dirty="0" smtClean="0">
                <a:solidFill>
                  <a:schemeClr val="tx1">
                    <a:lumMod val="75000"/>
                    <a:lumOff val="25000"/>
                  </a:schemeClr>
                </a:solidFill>
                <a:latin typeface="+mj-lt"/>
              </a:rPr>
              <a:t> L. Biology of the Human Dentition. Illinois University, Chicago College of Dentistry. 1998.</a:t>
            </a:r>
          </a:p>
          <a:p>
            <a:pPr marL="0" lvl="0" indent="0" algn="l" rtl="0">
              <a:buNone/>
            </a:pPr>
            <a:r>
              <a:rPr lang="en-US" sz="1400" dirty="0" smtClean="0">
                <a:solidFill>
                  <a:schemeClr val="tx1">
                    <a:lumMod val="75000"/>
                    <a:lumOff val="25000"/>
                  </a:schemeClr>
                </a:solidFill>
                <a:latin typeface="+mj-lt"/>
              </a:rPr>
              <a:t>3. Hartmann, Richard W. Ludwig's Angina in Children. American Academy of Family Physicians website. 2008.</a:t>
            </a:r>
          </a:p>
          <a:p>
            <a:pPr marL="0" lvl="0" indent="0" algn="l" rtl="0">
              <a:buNone/>
            </a:pPr>
            <a:r>
              <a:rPr lang="en-US" sz="1400" dirty="0" smtClean="0">
                <a:solidFill>
                  <a:schemeClr val="tx1">
                    <a:lumMod val="75000"/>
                    <a:lumOff val="25000"/>
                  </a:schemeClr>
                </a:solidFill>
                <a:latin typeface="+mj-lt"/>
              </a:rPr>
              <a:t>4. </a:t>
            </a:r>
            <a:r>
              <a:rPr lang="en-US" sz="1400" dirty="0" err="1" smtClean="0">
                <a:solidFill>
                  <a:schemeClr val="tx1">
                    <a:lumMod val="75000"/>
                    <a:lumOff val="25000"/>
                  </a:schemeClr>
                </a:solidFill>
                <a:latin typeface="+mj-lt"/>
              </a:rPr>
              <a:t>Soames</a:t>
            </a:r>
            <a:r>
              <a:rPr lang="en-US" sz="1400" dirty="0" smtClean="0">
                <a:solidFill>
                  <a:schemeClr val="tx1">
                    <a:lumMod val="75000"/>
                    <a:lumOff val="25000"/>
                  </a:schemeClr>
                </a:solidFill>
                <a:latin typeface="+mj-lt"/>
              </a:rPr>
              <a:t> JV, </a:t>
            </a:r>
            <a:r>
              <a:rPr lang="en-US" sz="1400" dirty="0" err="1" smtClean="0">
                <a:solidFill>
                  <a:schemeClr val="tx1">
                    <a:lumMod val="75000"/>
                    <a:lumOff val="25000"/>
                  </a:schemeClr>
                </a:solidFill>
                <a:latin typeface="+mj-lt"/>
              </a:rPr>
              <a:t>Southam</a:t>
            </a:r>
            <a:r>
              <a:rPr lang="en-US" sz="1400" dirty="0" smtClean="0">
                <a:solidFill>
                  <a:schemeClr val="tx1">
                    <a:lumMod val="75000"/>
                    <a:lumOff val="25000"/>
                  </a:schemeClr>
                </a:solidFill>
                <a:latin typeface="+mj-lt"/>
              </a:rPr>
              <a:t> JC. Oral pathology: Oxford University Press; 1993.</a:t>
            </a:r>
          </a:p>
          <a:p>
            <a:pPr marL="0" lvl="0" indent="0" algn="l" rtl="0">
              <a:buNone/>
            </a:pPr>
            <a:r>
              <a:rPr lang="en-US" sz="1400" dirty="0" smtClean="0">
                <a:solidFill>
                  <a:schemeClr val="tx1">
                    <a:lumMod val="75000"/>
                    <a:lumOff val="25000"/>
                  </a:schemeClr>
                </a:solidFill>
                <a:latin typeface="+mj-lt"/>
              </a:rPr>
              <a:t>5. Kidd E, Smith B. </a:t>
            </a:r>
            <a:r>
              <a:rPr lang="en-US" sz="1400" dirty="0" err="1" smtClean="0">
                <a:solidFill>
                  <a:schemeClr val="tx1">
                    <a:lumMod val="75000"/>
                    <a:lumOff val="25000"/>
                  </a:schemeClr>
                </a:solidFill>
                <a:latin typeface="+mj-lt"/>
              </a:rPr>
              <a:t>pickard</a:t>
            </a:r>
            <a:r>
              <a:rPr lang="en-US" sz="1400" dirty="0" smtClean="0">
                <a:solidFill>
                  <a:schemeClr val="tx1">
                    <a:lumMod val="75000"/>
                    <a:lumOff val="25000"/>
                  </a:schemeClr>
                </a:solidFill>
                <a:latin typeface="+mj-lt"/>
              </a:rPr>
              <a:t> HM. </a:t>
            </a:r>
            <a:r>
              <a:rPr lang="en-US" sz="1400" dirty="0" err="1" smtClean="0">
                <a:solidFill>
                  <a:schemeClr val="tx1">
                    <a:lumMod val="75000"/>
                    <a:lumOff val="25000"/>
                  </a:schemeClr>
                </a:solidFill>
                <a:latin typeface="+mj-lt"/>
              </a:rPr>
              <a:t>pickardss</a:t>
            </a:r>
            <a:r>
              <a:rPr lang="en-US" sz="1400" dirty="0" smtClean="0">
                <a:solidFill>
                  <a:schemeClr val="tx1">
                    <a:lumMod val="75000"/>
                    <a:lumOff val="25000"/>
                  </a:schemeClr>
                </a:solidFill>
                <a:latin typeface="+mj-lt"/>
              </a:rPr>
              <a:t> manual of operative dentistry. Oxford University press; 1990.</a:t>
            </a:r>
          </a:p>
          <a:p>
            <a:pPr marL="0" lvl="0" indent="0" algn="l" rtl="0">
              <a:buNone/>
            </a:pPr>
            <a:r>
              <a:rPr lang="en-US" sz="1400" dirty="0" smtClean="0">
                <a:solidFill>
                  <a:schemeClr val="tx1">
                    <a:lumMod val="75000"/>
                    <a:lumOff val="25000"/>
                  </a:schemeClr>
                </a:solidFill>
                <a:latin typeface="+mj-lt"/>
              </a:rPr>
              <a:t>6. </a:t>
            </a:r>
            <a:r>
              <a:rPr lang="en-US" sz="1400" dirty="0" err="1" smtClean="0">
                <a:solidFill>
                  <a:schemeClr val="tx1">
                    <a:lumMod val="75000"/>
                    <a:lumOff val="25000"/>
                  </a:schemeClr>
                </a:solidFill>
                <a:latin typeface="+mj-lt"/>
              </a:rPr>
              <a:t>Gautam</a:t>
            </a:r>
            <a:r>
              <a:rPr lang="en-US" sz="1400" dirty="0" smtClean="0">
                <a:solidFill>
                  <a:schemeClr val="tx1">
                    <a:lumMod val="75000"/>
                    <a:lumOff val="25000"/>
                  </a:schemeClr>
                </a:solidFill>
                <a:latin typeface="+mj-lt"/>
              </a:rPr>
              <a:t> D, </a:t>
            </a:r>
            <a:r>
              <a:rPr lang="en-US" sz="1400" dirty="0" err="1" smtClean="0">
                <a:solidFill>
                  <a:schemeClr val="tx1">
                    <a:lumMod val="75000"/>
                    <a:lumOff val="25000"/>
                  </a:schemeClr>
                </a:solidFill>
                <a:latin typeface="+mj-lt"/>
              </a:rPr>
              <a:t>Vikas</a:t>
            </a:r>
            <a:r>
              <a:rPr lang="en-US" sz="1400" dirty="0" smtClean="0">
                <a:solidFill>
                  <a:schemeClr val="tx1">
                    <a:lumMod val="75000"/>
                    <a:lumOff val="25000"/>
                  </a:schemeClr>
                </a:solidFill>
                <a:latin typeface="+mj-lt"/>
              </a:rPr>
              <a:t> J, </a:t>
            </a:r>
            <a:r>
              <a:rPr lang="en-US" sz="1400" dirty="0" err="1" smtClean="0">
                <a:solidFill>
                  <a:schemeClr val="tx1">
                    <a:lumMod val="75000"/>
                    <a:lumOff val="25000"/>
                  </a:schemeClr>
                </a:solidFill>
                <a:latin typeface="+mj-lt"/>
              </a:rPr>
              <a:t>Amrinder</a:t>
            </a:r>
            <a:r>
              <a:rPr lang="en-US" sz="1400" dirty="0" smtClean="0">
                <a:solidFill>
                  <a:schemeClr val="tx1">
                    <a:lumMod val="75000"/>
                    <a:lumOff val="25000"/>
                  </a:schemeClr>
                </a:solidFill>
                <a:latin typeface="+mj-lt"/>
              </a:rPr>
              <a:t> T, </a:t>
            </a:r>
            <a:r>
              <a:rPr lang="en-US" sz="1400" dirty="0" err="1" smtClean="0">
                <a:solidFill>
                  <a:schemeClr val="tx1">
                    <a:lumMod val="75000"/>
                    <a:lumOff val="25000"/>
                  </a:schemeClr>
                </a:solidFill>
                <a:latin typeface="+mj-lt"/>
              </a:rPr>
              <a:t>Rambhika</a:t>
            </a:r>
            <a:r>
              <a:rPr lang="en-US" sz="1400" dirty="0" smtClean="0">
                <a:solidFill>
                  <a:schemeClr val="tx1">
                    <a:lumMod val="75000"/>
                    <a:lumOff val="25000"/>
                  </a:schemeClr>
                </a:solidFill>
                <a:latin typeface="+mj-lt"/>
              </a:rPr>
              <a:t> T, </a:t>
            </a:r>
            <a:r>
              <a:rPr lang="en-US" sz="1400" dirty="0" err="1" smtClean="0">
                <a:solidFill>
                  <a:schemeClr val="tx1">
                    <a:lumMod val="75000"/>
                    <a:lumOff val="25000"/>
                  </a:schemeClr>
                </a:solidFill>
                <a:latin typeface="+mj-lt"/>
              </a:rPr>
              <a:t>Bhanu</a:t>
            </a:r>
            <a:r>
              <a:rPr lang="en-US" sz="1400" dirty="0" smtClean="0">
                <a:solidFill>
                  <a:schemeClr val="tx1">
                    <a:lumMod val="75000"/>
                    <a:lumOff val="25000"/>
                  </a:schemeClr>
                </a:solidFill>
                <a:latin typeface="+mj-lt"/>
              </a:rPr>
              <a:t> K. Evaluating dental awareness and periodontal health status in different socioeconomic groups in the population of </a:t>
            </a:r>
            <a:r>
              <a:rPr lang="en-US" sz="1400" dirty="0" err="1" smtClean="0">
                <a:solidFill>
                  <a:schemeClr val="tx1">
                    <a:lumMod val="75000"/>
                    <a:lumOff val="25000"/>
                  </a:schemeClr>
                </a:solidFill>
                <a:latin typeface="+mj-lt"/>
              </a:rPr>
              <a:t>Sundernagar</a:t>
            </a:r>
            <a:r>
              <a:rPr lang="en-US" sz="1400" dirty="0" smtClean="0">
                <a:solidFill>
                  <a:schemeClr val="tx1">
                    <a:lumMod val="75000"/>
                    <a:lumOff val="25000"/>
                  </a:schemeClr>
                </a:solidFill>
                <a:latin typeface="+mj-lt"/>
              </a:rPr>
              <a:t>, Himachal Pradesh, India. Journal of International Society of Preventive &amp; Community Dentistry. 2012; 2(2): 53.</a:t>
            </a:r>
          </a:p>
          <a:p>
            <a:pPr marL="0" lvl="0" indent="0" algn="l" rtl="0">
              <a:buNone/>
            </a:pPr>
            <a:r>
              <a:rPr lang="en-US" sz="1400" dirty="0" smtClean="0">
                <a:solidFill>
                  <a:schemeClr val="tx1">
                    <a:lumMod val="75000"/>
                    <a:lumOff val="25000"/>
                  </a:schemeClr>
                </a:solidFill>
                <a:latin typeface="+mj-lt"/>
              </a:rPr>
              <a:t>7. Neville BW, Douglas </a:t>
            </a:r>
            <a:r>
              <a:rPr lang="en-US" sz="1400" dirty="0" err="1" smtClean="0">
                <a:solidFill>
                  <a:schemeClr val="tx1">
                    <a:lumMod val="75000"/>
                    <a:lumOff val="25000"/>
                  </a:schemeClr>
                </a:solidFill>
                <a:latin typeface="+mj-lt"/>
              </a:rPr>
              <a:t>Damm</a:t>
            </a:r>
            <a:r>
              <a:rPr lang="en-US" sz="1400" dirty="0" smtClean="0">
                <a:solidFill>
                  <a:schemeClr val="tx1">
                    <a:lumMod val="75000"/>
                    <a:lumOff val="25000"/>
                  </a:schemeClr>
                </a:solidFill>
                <a:latin typeface="+mj-lt"/>
              </a:rPr>
              <a:t>, Carl Allen, Jerry </a:t>
            </a:r>
            <a:r>
              <a:rPr lang="en-US" sz="1400" dirty="0" err="1" smtClean="0">
                <a:solidFill>
                  <a:schemeClr val="tx1">
                    <a:lumMod val="75000"/>
                    <a:lumOff val="25000"/>
                  </a:schemeClr>
                </a:solidFill>
                <a:latin typeface="+mj-lt"/>
              </a:rPr>
              <a:t>Bouquot</a:t>
            </a:r>
            <a:r>
              <a:rPr lang="en-US" sz="1400" dirty="0" smtClean="0">
                <a:solidFill>
                  <a:schemeClr val="tx1">
                    <a:lumMod val="75000"/>
                    <a:lumOff val="25000"/>
                  </a:schemeClr>
                </a:solidFill>
                <a:latin typeface="+mj-lt"/>
              </a:rPr>
              <a:t>. Oral &amp; Maxillofacial Pathology; 2002.</a:t>
            </a:r>
          </a:p>
          <a:p>
            <a:pPr marL="0" lvl="0" indent="0" algn="l" rtl="0">
              <a:buNone/>
            </a:pPr>
            <a:r>
              <a:rPr lang="en-US" sz="1400" dirty="0" smtClean="0">
                <a:solidFill>
                  <a:schemeClr val="tx1">
                    <a:lumMod val="75000"/>
                    <a:lumOff val="25000"/>
                  </a:schemeClr>
                </a:solidFill>
                <a:latin typeface="+mj-lt"/>
              </a:rPr>
              <a:t>8. Edelstein B. The dental caries pandemic and disparities problem. BMC Oral Health. 2006; 6(</a:t>
            </a:r>
            <a:r>
              <a:rPr lang="en-US" sz="1400" dirty="0" err="1" smtClean="0">
                <a:solidFill>
                  <a:schemeClr val="tx1">
                    <a:lumMod val="75000"/>
                    <a:lumOff val="25000"/>
                  </a:schemeClr>
                </a:solidFill>
                <a:latin typeface="+mj-lt"/>
              </a:rPr>
              <a:t>Suppl</a:t>
            </a:r>
            <a:r>
              <a:rPr lang="en-US" sz="1400" dirty="0" smtClean="0">
                <a:solidFill>
                  <a:schemeClr val="tx1">
                    <a:lumMod val="75000"/>
                    <a:lumOff val="25000"/>
                  </a:schemeClr>
                </a:solidFill>
                <a:latin typeface="+mj-lt"/>
              </a:rPr>
              <a:t> 1): S2.</a:t>
            </a:r>
          </a:p>
          <a:p>
            <a:pPr marL="0" lvl="0" indent="0" algn="l" rtl="0">
              <a:buNone/>
            </a:pPr>
            <a:r>
              <a:rPr lang="en-US" sz="1400" dirty="0" smtClean="0">
                <a:solidFill>
                  <a:schemeClr val="tx1">
                    <a:lumMod val="75000"/>
                    <a:lumOff val="25000"/>
                  </a:schemeClr>
                </a:solidFill>
                <a:latin typeface="+mj-lt"/>
              </a:rPr>
              <a:t>9. Petersen P, </a:t>
            </a:r>
            <a:r>
              <a:rPr lang="en-US" sz="1400" dirty="0" err="1" smtClean="0">
                <a:solidFill>
                  <a:schemeClr val="tx1">
                    <a:lumMod val="75000"/>
                    <a:lumOff val="25000"/>
                  </a:schemeClr>
                </a:solidFill>
                <a:latin typeface="+mj-lt"/>
              </a:rPr>
              <a:t>Razanamihaja</a:t>
            </a:r>
            <a:r>
              <a:rPr lang="en-US" sz="1400" dirty="0" smtClean="0">
                <a:solidFill>
                  <a:schemeClr val="tx1">
                    <a:lumMod val="75000"/>
                    <a:lumOff val="25000"/>
                  </a:schemeClr>
                </a:solidFill>
                <a:latin typeface="+mj-lt"/>
              </a:rPr>
              <a:t> N, </a:t>
            </a:r>
            <a:r>
              <a:rPr lang="en-US" sz="1400" dirty="0" err="1" smtClean="0">
                <a:solidFill>
                  <a:schemeClr val="tx1">
                    <a:lumMod val="75000"/>
                    <a:lumOff val="25000"/>
                  </a:schemeClr>
                </a:solidFill>
                <a:latin typeface="+mj-lt"/>
              </a:rPr>
              <a:t>Poulsen</a:t>
            </a:r>
            <a:r>
              <a:rPr lang="en-US" sz="1400" dirty="0" smtClean="0">
                <a:solidFill>
                  <a:schemeClr val="tx1">
                    <a:lumMod val="75000"/>
                    <a:lumOff val="25000"/>
                  </a:schemeClr>
                </a:solidFill>
                <a:latin typeface="+mj-lt"/>
              </a:rPr>
              <a:t> V. Surveillance of oral health among children and adults in Madagascar. Geneva, Switzerland: WHO. 2004.</a:t>
            </a:r>
          </a:p>
          <a:p>
            <a:pPr marL="0" lvl="0" indent="0" algn="l" rtl="0">
              <a:buNone/>
            </a:pPr>
            <a:r>
              <a:rPr lang="en-US" sz="1400" dirty="0" smtClean="0">
                <a:solidFill>
                  <a:schemeClr val="tx1">
                    <a:lumMod val="75000"/>
                    <a:lumOff val="25000"/>
                  </a:schemeClr>
                </a:solidFill>
                <a:latin typeface="+mj-lt"/>
              </a:rPr>
              <a:t>10. </a:t>
            </a:r>
            <a:r>
              <a:rPr lang="en-US" sz="1400" dirty="0" err="1" smtClean="0">
                <a:solidFill>
                  <a:schemeClr val="tx1">
                    <a:lumMod val="75000"/>
                    <a:lumOff val="25000"/>
                  </a:schemeClr>
                </a:solidFill>
                <a:latin typeface="+mj-lt"/>
              </a:rPr>
              <a:t>Vos</a:t>
            </a:r>
            <a:r>
              <a:rPr lang="en-US" sz="1400" dirty="0" smtClean="0">
                <a:solidFill>
                  <a:schemeClr val="tx1">
                    <a:lumMod val="75000"/>
                    <a:lumOff val="25000"/>
                  </a:schemeClr>
                </a:solidFill>
                <a:latin typeface="+mj-lt"/>
              </a:rPr>
              <a:t> T, Flaxman AD, </a:t>
            </a:r>
            <a:r>
              <a:rPr lang="en-US" sz="1400" dirty="0" err="1" smtClean="0">
                <a:solidFill>
                  <a:schemeClr val="tx1">
                    <a:lumMod val="75000"/>
                    <a:lumOff val="25000"/>
                  </a:schemeClr>
                </a:solidFill>
                <a:latin typeface="+mj-lt"/>
              </a:rPr>
              <a:t>Naghavi</a:t>
            </a:r>
            <a:r>
              <a:rPr lang="en-US" sz="1400" dirty="0" smtClean="0">
                <a:solidFill>
                  <a:schemeClr val="tx1">
                    <a:lumMod val="75000"/>
                    <a:lumOff val="25000"/>
                  </a:schemeClr>
                </a:solidFill>
                <a:latin typeface="+mj-lt"/>
              </a:rPr>
              <a:t> M, Lozano R, Michaud C, </a:t>
            </a:r>
            <a:r>
              <a:rPr lang="en-US" sz="1400" dirty="0" err="1" smtClean="0">
                <a:solidFill>
                  <a:schemeClr val="tx1">
                    <a:lumMod val="75000"/>
                    <a:lumOff val="25000"/>
                  </a:schemeClr>
                </a:solidFill>
                <a:latin typeface="+mj-lt"/>
              </a:rPr>
              <a:t>Ezzati</a:t>
            </a:r>
            <a:r>
              <a:rPr lang="en-US" sz="1400" dirty="0" smtClean="0">
                <a:solidFill>
                  <a:schemeClr val="tx1">
                    <a:lumMod val="75000"/>
                    <a:lumOff val="25000"/>
                  </a:schemeClr>
                </a:solidFill>
                <a:latin typeface="+mj-lt"/>
              </a:rPr>
              <a:t> M, et al. Years lived with disability (YLDs) for 1160 </a:t>
            </a:r>
            <a:r>
              <a:rPr lang="en-US" sz="1400" dirty="0" err="1" smtClean="0">
                <a:solidFill>
                  <a:schemeClr val="tx1">
                    <a:lumMod val="75000"/>
                    <a:lumOff val="25000"/>
                  </a:schemeClr>
                </a:solidFill>
                <a:latin typeface="+mj-lt"/>
              </a:rPr>
              <a:t>sequelae</a:t>
            </a:r>
            <a:r>
              <a:rPr lang="en-US" sz="1400" dirty="0" smtClean="0">
                <a:solidFill>
                  <a:schemeClr val="tx1">
                    <a:lumMod val="75000"/>
                    <a:lumOff val="25000"/>
                  </a:schemeClr>
                </a:solidFill>
                <a:latin typeface="+mj-lt"/>
              </a:rPr>
              <a:t> of 289 diseases and injuries 1990–2010: a systematic analysis for the Global Burden of Disease Study 2010. The Lancet. 2013; 380(9859): 2163-96.</a:t>
            </a:r>
          </a:p>
          <a:p>
            <a:pPr marL="0" lvl="0" indent="0" algn="l" rtl="0">
              <a:buNone/>
            </a:pPr>
            <a:r>
              <a:rPr lang="en-US" sz="1400" dirty="0" smtClean="0">
                <a:solidFill>
                  <a:schemeClr val="tx1">
                    <a:lumMod val="75000"/>
                    <a:lumOff val="25000"/>
                  </a:schemeClr>
                </a:solidFill>
                <a:latin typeface="+mj-lt"/>
              </a:rPr>
              <a:t>11. Organization WH. Oral health.   [cited; Available from: </a:t>
            </a:r>
            <a:r>
              <a:rPr lang="en-US" sz="1400" u="sng" dirty="0" smtClean="0">
                <a:solidFill>
                  <a:schemeClr val="tx1">
                    <a:lumMod val="75000"/>
                    <a:lumOff val="25000"/>
                  </a:schemeClr>
                </a:solidFill>
                <a:latin typeface="+mj-lt"/>
                <a:hlinkClick r:id="rId4"/>
              </a:rPr>
              <a:t>http://www.who.int/mediacentre/factsheets/fs318/en/</a:t>
            </a:r>
            <a:endParaRPr lang="en-US" sz="1400" dirty="0">
              <a:solidFill>
                <a:schemeClr val="tx1">
                  <a:lumMod val="75000"/>
                  <a:lumOff val="25000"/>
                </a:schemeClr>
              </a:solidFill>
              <a:latin typeface="+mj-lt"/>
            </a:endParaRPr>
          </a:p>
          <a:p>
            <a:pPr marL="0" lvl="0" indent="0" algn="l" rtl="0">
              <a:buNone/>
            </a:pPr>
            <a:r>
              <a:rPr lang="en-US" sz="1400" dirty="0" smtClean="0">
                <a:solidFill>
                  <a:schemeClr val="tx1">
                    <a:lumMod val="75000"/>
                    <a:lumOff val="25000"/>
                  </a:schemeClr>
                </a:solidFill>
                <a:latin typeface="+mj-lt"/>
              </a:rPr>
              <a:t>12. Petersen PE. The World Oral Health Report 2003: continuous improvement of oral health in the 21st century–the approach of the WHO Global Oral Health </a:t>
            </a:r>
            <a:r>
              <a:rPr lang="en-US" sz="1400" dirty="0" err="1" smtClean="0">
                <a:solidFill>
                  <a:schemeClr val="tx1">
                    <a:lumMod val="75000"/>
                    <a:lumOff val="25000"/>
                  </a:schemeClr>
                </a:solidFill>
                <a:latin typeface="+mj-lt"/>
              </a:rPr>
              <a:t>Programme</a:t>
            </a:r>
            <a:r>
              <a:rPr lang="en-US" sz="1400" dirty="0" smtClean="0">
                <a:solidFill>
                  <a:schemeClr val="tx1">
                    <a:lumMod val="75000"/>
                    <a:lumOff val="25000"/>
                  </a:schemeClr>
                </a:solidFill>
                <a:latin typeface="+mj-lt"/>
              </a:rPr>
              <a:t>. Community dentistry and oral epidemiology. 2003; 31(s1): 3-24.</a:t>
            </a:r>
          </a:p>
          <a:p>
            <a:pPr marL="0" lvl="0" indent="0" algn="l" rtl="0">
              <a:buNone/>
            </a:pPr>
            <a:r>
              <a:rPr lang="en-US" sz="1400" dirty="0" smtClean="0">
                <a:solidFill>
                  <a:schemeClr val="tx1">
                    <a:lumMod val="75000"/>
                    <a:lumOff val="25000"/>
                  </a:schemeClr>
                </a:solidFill>
                <a:latin typeface="+mj-lt"/>
              </a:rPr>
              <a:t>13. People H. Html version hosted on Healthy People. </a:t>
            </a:r>
            <a:r>
              <a:rPr lang="en-US" sz="1400" dirty="0" err="1" smtClean="0">
                <a:solidFill>
                  <a:schemeClr val="tx1">
                    <a:lumMod val="75000"/>
                    <a:lumOff val="25000"/>
                  </a:schemeClr>
                </a:solidFill>
                <a:latin typeface="+mj-lt"/>
              </a:rPr>
              <a:t>gov</a:t>
            </a:r>
            <a:r>
              <a:rPr lang="en-US" sz="1400" dirty="0" smtClean="0">
                <a:solidFill>
                  <a:schemeClr val="tx1">
                    <a:lumMod val="75000"/>
                    <a:lumOff val="25000"/>
                  </a:schemeClr>
                </a:solidFill>
                <a:latin typeface="+mj-lt"/>
              </a:rPr>
              <a:t> website. Page accessed August. 2010; 13: 2006.</a:t>
            </a:r>
          </a:p>
          <a:p>
            <a:pPr marL="0" lvl="0" indent="0" algn="l" rtl="0">
              <a:buNone/>
            </a:pPr>
            <a:r>
              <a:rPr lang="en-US" sz="1400" dirty="0" smtClean="0">
                <a:solidFill>
                  <a:schemeClr val="tx1">
                    <a:lumMod val="75000"/>
                    <a:lumOff val="25000"/>
                  </a:schemeClr>
                </a:solidFill>
                <a:latin typeface="+mj-lt"/>
              </a:rPr>
              <a:t>14. Gregory J, Collins P, Davies P, Hughes J, Clarke P. National Dietary and Nutritional Survey: children aged 11⁄ 2 to 41⁄ 2 years. Volume; 1995.</a:t>
            </a:r>
          </a:p>
          <a:p>
            <a:pPr marL="0" lvl="0" indent="0" algn="l" rtl="0">
              <a:buNone/>
            </a:pPr>
            <a:r>
              <a:rPr lang="en-US" sz="1400" dirty="0" smtClean="0">
                <a:solidFill>
                  <a:schemeClr val="tx1">
                    <a:lumMod val="75000"/>
                    <a:lumOff val="25000"/>
                  </a:schemeClr>
                </a:solidFill>
                <a:latin typeface="+mj-lt"/>
              </a:rPr>
              <a:t>15. Stephen K. Caries in young populations-worldwide. </a:t>
            </a:r>
            <a:r>
              <a:rPr lang="en-US" sz="1400" dirty="0" err="1" smtClean="0">
                <a:solidFill>
                  <a:schemeClr val="tx1">
                    <a:lumMod val="75000"/>
                    <a:lumOff val="25000"/>
                  </a:schemeClr>
                </a:solidFill>
                <a:latin typeface="+mj-lt"/>
              </a:rPr>
              <a:t>Cariology</a:t>
            </a:r>
            <a:r>
              <a:rPr lang="en-US" sz="1400" dirty="0" smtClean="0">
                <a:solidFill>
                  <a:schemeClr val="tx1">
                    <a:lumMod val="75000"/>
                    <a:lumOff val="25000"/>
                  </a:schemeClr>
                </a:solidFill>
                <a:latin typeface="+mj-lt"/>
              </a:rPr>
              <a:t> for the Nineties. 1993: 37-50.</a:t>
            </a:r>
          </a:p>
          <a:p>
            <a:pPr algn="l" rtl="0"/>
            <a:endParaRPr lang="en-US" sz="700" dirty="0"/>
          </a:p>
        </p:txBody>
      </p:sp>
    </p:spTree>
    <p:extLst>
      <p:ext uri="{BB962C8B-B14F-4D97-AF65-F5344CB8AC3E}">
        <p14:creationId xmlns:p14="http://schemas.microsoft.com/office/powerpoint/2010/main" val="1633610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304800"/>
            <a:ext cx="8686800" cy="6629400"/>
          </a:xfrm>
        </p:spPr>
        <p:txBody>
          <a:bodyPr>
            <a:normAutofit fontScale="40000" lnSpcReduction="20000"/>
          </a:bodyPr>
          <a:lstStyle/>
          <a:p>
            <a:pPr marL="0" lvl="0" indent="0" algn="l" rtl="0">
              <a:buNone/>
            </a:pPr>
            <a:r>
              <a:rPr lang="en-US" sz="3800" dirty="0" smtClean="0">
                <a:solidFill>
                  <a:schemeClr val="tx1">
                    <a:lumMod val="75000"/>
                    <a:lumOff val="25000"/>
                  </a:schemeClr>
                </a:solidFill>
              </a:rPr>
              <a:t>16. Organization </a:t>
            </a:r>
            <a:r>
              <a:rPr lang="en-US" sz="3800" dirty="0">
                <a:solidFill>
                  <a:schemeClr val="tx1">
                    <a:lumMod val="75000"/>
                    <a:lumOff val="25000"/>
                  </a:schemeClr>
                </a:solidFill>
              </a:rPr>
              <a:t>WH. Oral health surveys: basic methods World Health Organization. Geneva, Switzerland. </a:t>
            </a:r>
            <a:r>
              <a:rPr lang="en-US" sz="3800" dirty="0" smtClean="0">
                <a:solidFill>
                  <a:schemeClr val="tx1">
                    <a:lumMod val="75000"/>
                    <a:lumOff val="25000"/>
                  </a:schemeClr>
                </a:solidFill>
              </a:rPr>
              <a:t>     1997.</a:t>
            </a:r>
          </a:p>
          <a:p>
            <a:pPr marL="0" lvl="0" indent="0" algn="l" rtl="0">
              <a:buNone/>
            </a:pPr>
            <a:r>
              <a:rPr lang="en-US" sz="3800" dirty="0" smtClean="0">
                <a:solidFill>
                  <a:schemeClr val="tx1">
                    <a:lumMod val="75000"/>
                    <a:lumOff val="25000"/>
                  </a:schemeClr>
                </a:solidFill>
              </a:rPr>
              <a:t>17. Li </a:t>
            </a:r>
            <a:r>
              <a:rPr lang="en-US" sz="3800" dirty="0">
                <a:solidFill>
                  <a:schemeClr val="tx1">
                    <a:lumMod val="75000"/>
                    <a:lumOff val="25000"/>
                  </a:schemeClr>
                </a:solidFill>
              </a:rPr>
              <a:t>Y, Wang W. Predicting caries in permanent teeth from caries in primary teeth: an eight-year cohort study. Journal of dental research. 2002; 81(8): </a:t>
            </a:r>
            <a:r>
              <a:rPr lang="en-US" sz="3800" dirty="0" smtClean="0">
                <a:solidFill>
                  <a:schemeClr val="tx1">
                    <a:lumMod val="75000"/>
                    <a:lumOff val="25000"/>
                  </a:schemeClr>
                </a:solidFill>
              </a:rPr>
              <a:t>561-6.</a:t>
            </a:r>
          </a:p>
          <a:p>
            <a:pPr marL="0" lvl="0" indent="0" algn="l" rtl="0">
              <a:buNone/>
            </a:pPr>
            <a:r>
              <a:rPr lang="en-US" sz="3800" dirty="0" smtClean="0">
                <a:solidFill>
                  <a:schemeClr val="tx1">
                    <a:lumMod val="75000"/>
                    <a:lumOff val="25000"/>
                  </a:schemeClr>
                </a:solidFill>
              </a:rPr>
              <a:t>18. Organization </a:t>
            </a:r>
            <a:r>
              <a:rPr lang="en-US" sz="3800" dirty="0">
                <a:solidFill>
                  <a:schemeClr val="tx1">
                    <a:lumMod val="75000"/>
                    <a:lumOff val="25000"/>
                  </a:schemeClr>
                </a:solidFill>
              </a:rPr>
              <a:t>WH. Oral Health Information Systems. Geneva, Switzerland. 1981.</a:t>
            </a:r>
          </a:p>
          <a:p>
            <a:pPr marL="0" lvl="0" indent="0" algn="l" rtl="0">
              <a:buNone/>
            </a:pPr>
            <a:r>
              <a:rPr lang="en-US" sz="3800" dirty="0" smtClean="0">
                <a:solidFill>
                  <a:schemeClr val="tx1">
                    <a:lumMod val="75000"/>
                    <a:lumOff val="25000"/>
                  </a:schemeClr>
                </a:solidFill>
              </a:rPr>
              <a:t>19. Petersen </a:t>
            </a:r>
            <a:r>
              <a:rPr lang="en-US" sz="3800" dirty="0">
                <a:solidFill>
                  <a:schemeClr val="tx1">
                    <a:lumMod val="75000"/>
                    <a:lumOff val="25000"/>
                  </a:schemeClr>
                </a:solidFill>
              </a:rPr>
              <a:t>PE, Bourgeois D, Ogawa H, </a:t>
            </a:r>
            <a:r>
              <a:rPr lang="en-US" sz="3800" dirty="0" err="1">
                <a:solidFill>
                  <a:schemeClr val="tx1">
                    <a:lumMod val="75000"/>
                    <a:lumOff val="25000"/>
                  </a:schemeClr>
                </a:solidFill>
              </a:rPr>
              <a:t>Estupinan</a:t>
            </a:r>
            <a:r>
              <a:rPr lang="en-US" sz="3800" dirty="0">
                <a:solidFill>
                  <a:schemeClr val="tx1">
                    <a:lumMod val="75000"/>
                    <a:lumOff val="25000"/>
                  </a:schemeClr>
                </a:solidFill>
              </a:rPr>
              <a:t>-Day S, </a:t>
            </a:r>
            <a:r>
              <a:rPr lang="en-US" sz="3800" dirty="0" err="1">
                <a:solidFill>
                  <a:schemeClr val="tx1">
                    <a:lumMod val="75000"/>
                    <a:lumOff val="25000"/>
                  </a:schemeClr>
                </a:solidFill>
              </a:rPr>
              <a:t>Ndiaye</a:t>
            </a:r>
            <a:r>
              <a:rPr lang="en-US" sz="3800" dirty="0">
                <a:solidFill>
                  <a:schemeClr val="tx1">
                    <a:lumMod val="75000"/>
                    <a:lumOff val="25000"/>
                  </a:schemeClr>
                </a:solidFill>
              </a:rPr>
              <a:t> C. The global burden of oral diseases and risks to oral health. Bulletin of the World Health Organization. 2005; 83(9): 661-9.</a:t>
            </a:r>
          </a:p>
          <a:p>
            <a:pPr marL="0" lvl="0" indent="0" algn="l" rtl="0">
              <a:buNone/>
            </a:pPr>
            <a:r>
              <a:rPr lang="en-US" sz="3800" dirty="0" smtClean="0">
                <a:solidFill>
                  <a:schemeClr val="tx1">
                    <a:lumMod val="75000"/>
                    <a:lumOff val="25000"/>
                  </a:schemeClr>
                </a:solidFill>
              </a:rPr>
              <a:t>20. </a:t>
            </a:r>
            <a:r>
              <a:rPr lang="en-US" sz="3800" dirty="0" err="1" smtClean="0">
                <a:solidFill>
                  <a:schemeClr val="tx1">
                    <a:lumMod val="75000"/>
                    <a:lumOff val="25000"/>
                  </a:schemeClr>
                </a:solidFill>
              </a:rPr>
              <a:t>Hobdell</a:t>
            </a:r>
            <a:r>
              <a:rPr lang="en-US" sz="3800" dirty="0" smtClean="0">
                <a:solidFill>
                  <a:schemeClr val="tx1">
                    <a:lumMod val="75000"/>
                    <a:lumOff val="25000"/>
                  </a:schemeClr>
                </a:solidFill>
              </a:rPr>
              <a:t> </a:t>
            </a:r>
            <a:r>
              <a:rPr lang="en-US" sz="3800" dirty="0">
                <a:solidFill>
                  <a:schemeClr val="tx1">
                    <a:lumMod val="75000"/>
                    <a:lumOff val="25000"/>
                  </a:schemeClr>
                </a:solidFill>
              </a:rPr>
              <a:t>M, Petersen PE, Clarkson J, Johnson N. Global goals for oral health 2020. International dental journal. 2003; 53(5): 285-8.</a:t>
            </a:r>
          </a:p>
          <a:p>
            <a:pPr marL="0" lvl="0" indent="0" algn="l" rtl="0">
              <a:buNone/>
            </a:pPr>
            <a:r>
              <a:rPr lang="en-US" sz="3800" dirty="0" smtClean="0">
                <a:solidFill>
                  <a:schemeClr val="tx1">
                    <a:lumMod val="75000"/>
                    <a:lumOff val="25000"/>
                  </a:schemeClr>
                </a:solidFill>
              </a:rPr>
              <a:t>21. Al‐</a:t>
            </a:r>
            <a:r>
              <a:rPr lang="en-US" sz="3800" dirty="0" err="1" smtClean="0">
                <a:solidFill>
                  <a:schemeClr val="tx1">
                    <a:lumMod val="75000"/>
                    <a:lumOff val="25000"/>
                  </a:schemeClr>
                </a:solidFill>
              </a:rPr>
              <a:t>Shammery</a:t>
            </a:r>
            <a:r>
              <a:rPr lang="en-US" sz="3800" dirty="0" smtClean="0">
                <a:solidFill>
                  <a:schemeClr val="tx1">
                    <a:lumMod val="75000"/>
                    <a:lumOff val="25000"/>
                  </a:schemeClr>
                </a:solidFill>
              </a:rPr>
              <a:t> </a:t>
            </a:r>
            <a:r>
              <a:rPr lang="en-US" sz="3800" dirty="0">
                <a:solidFill>
                  <a:schemeClr val="tx1">
                    <a:lumMod val="75000"/>
                    <a:lumOff val="25000"/>
                  </a:schemeClr>
                </a:solidFill>
              </a:rPr>
              <a:t>AR, Guile EE, EI‐</a:t>
            </a:r>
            <a:r>
              <a:rPr lang="en-US" sz="3800" dirty="0" err="1">
                <a:solidFill>
                  <a:schemeClr val="tx1">
                    <a:lumMod val="75000"/>
                    <a:lumOff val="25000"/>
                  </a:schemeClr>
                </a:solidFill>
              </a:rPr>
              <a:t>Backly</a:t>
            </a:r>
            <a:r>
              <a:rPr lang="en-US" sz="3800" dirty="0">
                <a:solidFill>
                  <a:schemeClr val="tx1">
                    <a:lumMod val="75000"/>
                    <a:lumOff val="25000"/>
                  </a:schemeClr>
                </a:solidFill>
              </a:rPr>
              <a:t> M. Prevalence of caries in primary school children in Saudi Arabia. Community dentistry and oral epidemiology. 1990; 18(6): 320-1.</a:t>
            </a:r>
          </a:p>
          <a:p>
            <a:pPr marL="0" lvl="0" indent="0" algn="l" rtl="0">
              <a:buNone/>
            </a:pPr>
            <a:r>
              <a:rPr lang="en-US" sz="3800" dirty="0" smtClean="0">
                <a:solidFill>
                  <a:schemeClr val="tx1">
                    <a:lumMod val="75000"/>
                    <a:lumOff val="25000"/>
                  </a:schemeClr>
                </a:solidFill>
              </a:rPr>
              <a:t>22. Al‐Banyan </a:t>
            </a:r>
            <a:r>
              <a:rPr lang="en-US" sz="3800" dirty="0">
                <a:solidFill>
                  <a:schemeClr val="tx1">
                    <a:lumMod val="75000"/>
                    <a:lumOff val="25000"/>
                  </a:schemeClr>
                </a:solidFill>
              </a:rPr>
              <a:t>R, </a:t>
            </a:r>
            <a:r>
              <a:rPr lang="en-US" sz="3800" dirty="0" err="1">
                <a:solidFill>
                  <a:schemeClr val="tx1">
                    <a:lumMod val="75000"/>
                    <a:lumOff val="25000"/>
                  </a:schemeClr>
                </a:solidFill>
              </a:rPr>
              <a:t>Echeverri</a:t>
            </a:r>
            <a:r>
              <a:rPr lang="en-US" sz="3800" dirty="0">
                <a:solidFill>
                  <a:schemeClr val="tx1">
                    <a:lumMod val="75000"/>
                    <a:lumOff val="25000"/>
                  </a:schemeClr>
                </a:solidFill>
              </a:rPr>
              <a:t> E, </a:t>
            </a:r>
            <a:r>
              <a:rPr lang="en-US" sz="3800" dirty="0" err="1">
                <a:solidFill>
                  <a:schemeClr val="tx1">
                    <a:lumMod val="75000"/>
                    <a:lumOff val="25000"/>
                  </a:schemeClr>
                </a:solidFill>
              </a:rPr>
              <a:t>Narendran</a:t>
            </a:r>
            <a:r>
              <a:rPr lang="en-US" sz="3800" dirty="0">
                <a:solidFill>
                  <a:schemeClr val="tx1">
                    <a:lumMod val="75000"/>
                    <a:lumOff val="25000"/>
                  </a:schemeClr>
                </a:solidFill>
              </a:rPr>
              <a:t> S, Keene H. Oral health survey of 5–12‐year‐old children of National Guard employees in Riyadh, Saudi Arabia. International Journal of </a:t>
            </a:r>
            <a:r>
              <a:rPr lang="en-US" sz="3800" dirty="0" err="1">
                <a:solidFill>
                  <a:schemeClr val="tx1">
                    <a:lumMod val="75000"/>
                    <a:lumOff val="25000"/>
                  </a:schemeClr>
                </a:solidFill>
              </a:rPr>
              <a:t>Paediatric</a:t>
            </a:r>
            <a:r>
              <a:rPr lang="en-US" sz="3800" dirty="0">
                <a:solidFill>
                  <a:schemeClr val="tx1">
                    <a:lumMod val="75000"/>
                    <a:lumOff val="25000"/>
                  </a:schemeClr>
                </a:solidFill>
              </a:rPr>
              <a:t> Dentistry. 2000; 10(1): </a:t>
            </a:r>
            <a:r>
              <a:rPr lang="en-US" sz="3800" dirty="0" smtClean="0">
                <a:solidFill>
                  <a:schemeClr val="tx1">
                    <a:lumMod val="75000"/>
                    <a:lumOff val="25000"/>
                  </a:schemeClr>
                </a:solidFill>
              </a:rPr>
              <a:t>39-45.</a:t>
            </a:r>
          </a:p>
          <a:p>
            <a:pPr marL="0" lvl="0" indent="0" algn="l" rtl="0">
              <a:buNone/>
            </a:pPr>
            <a:r>
              <a:rPr lang="en-US" sz="3800" dirty="0" smtClean="0">
                <a:solidFill>
                  <a:schemeClr val="tx1">
                    <a:lumMod val="75000"/>
                    <a:lumOff val="25000"/>
                  </a:schemeClr>
                </a:solidFill>
              </a:rPr>
              <a:t>23. </a:t>
            </a:r>
            <a:r>
              <a:rPr lang="en-US" sz="3800" dirty="0" err="1" smtClean="0">
                <a:solidFill>
                  <a:schemeClr val="tx1">
                    <a:lumMod val="75000"/>
                    <a:lumOff val="25000"/>
                  </a:schemeClr>
                </a:solidFill>
              </a:rPr>
              <a:t>Wyne</a:t>
            </a:r>
            <a:r>
              <a:rPr lang="en-US" sz="3800" dirty="0" smtClean="0">
                <a:solidFill>
                  <a:schemeClr val="tx1">
                    <a:lumMod val="75000"/>
                    <a:lumOff val="25000"/>
                  </a:schemeClr>
                </a:solidFill>
              </a:rPr>
              <a:t> </a:t>
            </a:r>
            <a:r>
              <a:rPr lang="en-US" sz="3800" dirty="0">
                <a:solidFill>
                  <a:schemeClr val="tx1">
                    <a:lumMod val="75000"/>
                    <a:lumOff val="25000"/>
                  </a:schemeClr>
                </a:solidFill>
              </a:rPr>
              <a:t>AH, Al-</a:t>
            </a:r>
            <a:r>
              <a:rPr lang="en-US" sz="3800" dirty="0" err="1">
                <a:solidFill>
                  <a:schemeClr val="tx1">
                    <a:lumMod val="75000"/>
                    <a:lumOff val="25000"/>
                  </a:schemeClr>
                </a:solidFill>
              </a:rPr>
              <a:t>Ghannam</a:t>
            </a:r>
            <a:r>
              <a:rPr lang="en-US" sz="3800" dirty="0">
                <a:solidFill>
                  <a:schemeClr val="tx1">
                    <a:lumMod val="75000"/>
                    <a:lumOff val="25000"/>
                  </a:schemeClr>
                </a:solidFill>
              </a:rPr>
              <a:t> NA, Al-</a:t>
            </a:r>
            <a:r>
              <a:rPr lang="en-US" sz="3800" dirty="0" err="1">
                <a:solidFill>
                  <a:schemeClr val="tx1">
                    <a:lumMod val="75000"/>
                    <a:lumOff val="25000"/>
                  </a:schemeClr>
                </a:solidFill>
              </a:rPr>
              <a:t>Shammery</a:t>
            </a:r>
            <a:r>
              <a:rPr lang="en-US" sz="3800" dirty="0">
                <a:solidFill>
                  <a:schemeClr val="tx1">
                    <a:lumMod val="75000"/>
                    <a:lumOff val="25000"/>
                  </a:schemeClr>
                </a:solidFill>
              </a:rPr>
              <a:t> AR, Khan NB. Caries prevalence, severity and pattern in pre-school children. Saudi medical journal. 2002; 23(5): 580-4.</a:t>
            </a:r>
          </a:p>
          <a:p>
            <a:pPr marL="0" lvl="0" indent="0" algn="l" rtl="0">
              <a:buNone/>
            </a:pPr>
            <a:r>
              <a:rPr lang="en-US" sz="3800" dirty="0" smtClean="0">
                <a:solidFill>
                  <a:schemeClr val="tx1">
                    <a:lumMod val="75000"/>
                    <a:lumOff val="25000"/>
                  </a:schemeClr>
                </a:solidFill>
              </a:rPr>
              <a:t>24. Al‐Malik </a:t>
            </a:r>
            <a:r>
              <a:rPr lang="en-US" sz="3800" dirty="0">
                <a:solidFill>
                  <a:schemeClr val="tx1">
                    <a:lumMod val="75000"/>
                    <a:lumOff val="25000"/>
                  </a:schemeClr>
                </a:solidFill>
              </a:rPr>
              <a:t>MI, Holt RD, </a:t>
            </a:r>
            <a:r>
              <a:rPr lang="en-US" sz="3800" dirty="0" err="1">
                <a:solidFill>
                  <a:schemeClr val="tx1">
                    <a:lumMod val="75000"/>
                    <a:lumOff val="25000"/>
                  </a:schemeClr>
                </a:solidFill>
              </a:rPr>
              <a:t>Bedi</a:t>
            </a:r>
            <a:r>
              <a:rPr lang="en-US" sz="3800" dirty="0">
                <a:solidFill>
                  <a:schemeClr val="tx1">
                    <a:lumMod val="75000"/>
                    <a:lumOff val="25000"/>
                  </a:schemeClr>
                </a:solidFill>
              </a:rPr>
              <a:t> R. Erosion, caries and rampant caries in preschool children in Jeddah, Saudi Arabia. Community dentistry and oral epidemiology. 2002; 30(1): 16-23.</a:t>
            </a:r>
          </a:p>
          <a:p>
            <a:pPr marL="0" lvl="0" indent="0" algn="l" rtl="0">
              <a:buNone/>
            </a:pPr>
            <a:r>
              <a:rPr lang="en-US" sz="3800" dirty="0" smtClean="0">
                <a:solidFill>
                  <a:schemeClr val="tx1">
                    <a:lumMod val="75000"/>
                    <a:lumOff val="25000"/>
                  </a:schemeClr>
                </a:solidFill>
              </a:rPr>
              <a:t>25. </a:t>
            </a:r>
            <a:r>
              <a:rPr lang="en-US" sz="3800" dirty="0" err="1" smtClean="0">
                <a:solidFill>
                  <a:schemeClr val="tx1">
                    <a:lumMod val="75000"/>
                    <a:lumOff val="25000"/>
                  </a:schemeClr>
                </a:solidFill>
              </a:rPr>
              <a:t>Aldosari</a:t>
            </a:r>
            <a:r>
              <a:rPr lang="en-US" sz="3800" dirty="0" smtClean="0">
                <a:solidFill>
                  <a:schemeClr val="tx1">
                    <a:lumMod val="75000"/>
                    <a:lumOff val="25000"/>
                  </a:schemeClr>
                </a:solidFill>
              </a:rPr>
              <a:t> </a:t>
            </a:r>
            <a:r>
              <a:rPr lang="en-US" sz="3800" dirty="0">
                <a:solidFill>
                  <a:schemeClr val="tx1">
                    <a:lumMod val="75000"/>
                    <a:lumOff val="25000"/>
                  </a:schemeClr>
                </a:solidFill>
              </a:rPr>
              <a:t>A, </a:t>
            </a:r>
            <a:r>
              <a:rPr lang="en-US" sz="3800" dirty="0" err="1">
                <a:solidFill>
                  <a:schemeClr val="tx1">
                    <a:lumMod val="75000"/>
                    <a:lumOff val="25000"/>
                  </a:schemeClr>
                </a:solidFill>
              </a:rPr>
              <a:t>Wyne</a:t>
            </a:r>
            <a:r>
              <a:rPr lang="en-US" sz="3800" dirty="0">
                <a:solidFill>
                  <a:schemeClr val="tx1">
                    <a:lumMod val="75000"/>
                    <a:lumOff val="25000"/>
                  </a:schemeClr>
                </a:solidFill>
              </a:rPr>
              <a:t> A, </a:t>
            </a:r>
            <a:r>
              <a:rPr lang="en-US" sz="3800" dirty="0" err="1">
                <a:solidFill>
                  <a:schemeClr val="tx1">
                    <a:lumMod val="75000"/>
                    <a:lumOff val="25000"/>
                  </a:schemeClr>
                </a:solidFill>
              </a:rPr>
              <a:t>Akpata</a:t>
            </a:r>
            <a:r>
              <a:rPr lang="en-US" sz="3800" dirty="0">
                <a:solidFill>
                  <a:schemeClr val="tx1">
                    <a:lumMod val="75000"/>
                    <a:lumOff val="25000"/>
                  </a:schemeClr>
                </a:solidFill>
              </a:rPr>
              <a:t> E, Khan N. Caries prevalence and its relation to water fluoride levels among schoolchildren in Central Province of Saudi Arabia. International dental journal. 2004; 54(6): 424-8.</a:t>
            </a:r>
          </a:p>
          <a:p>
            <a:pPr marL="0" lvl="0" indent="0" algn="l" rtl="0">
              <a:buNone/>
            </a:pPr>
            <a:r>
              <a:rPr lang="en-US" sz="3800" dirty="0" smtClean="0">
                <a:solidFill>
                  <a:schemeClr val="tx1">
                    <a:lumMod val="75000"/>
                    <a:lumOff val="25000"/>
                  </a:schemeClr>
                </a:solidFill>
              </a:rPr>
              <a:t>26. Al-</a:t>
            </a:r>
            <a:r>
              <a:rPr lang="en-US" sz="3800" dirty="0" err="1" smtClean="0">
                <a:solidFill>
                  <a:schemeClr val="tx1">
                    <a:lumMod val="75000"/>
                    <a:lumOff val="25000"/>
                  </a:schemeClr>
                </a:solidFill>
              </a:rPr>
              <a:t>Sadhan</a:t>
            </a:r>
            <a:r>
              <a:rPr lang="en-US" sz="3800" dirty="0" smtClean="0">
                <a:solidFill>
                  <a:schemeClr val="tx1">
                    <a:lumMod val="75000"/>
                    <a:lumOff val="25000"/>
                  </a:schemeClr>
                </a:solidFill>
              </a:rPr>
              <a:t> </a:t>
            </a:r>
            <a:r>
              <a:rPr lang="en-US" sz="3800" dirty="0">
                <a:solidFill>
                  <a:schemeClr val="tx1">
                    <a:lumMod val="75000"/>
                    <a:lumOff val="25000"/>
                  </a:schemeClr>
                </a:solidFill>
              </a:rPr>
              <a:t>S. Dental caries prevalence among 12-14 year-old schoolchildren in Riyadh: A 14 year follow-up study of the Oral Health Survey of Saudi Arabia Phase I. Saudi Dental Journal. 2006; 18(1): 2-7.</a:t>
            </a:r>
          </a:p>
          <a:p>
            <a:pPr marL="0" lvl="0" indent="0" algn="l" rtl="0">
              <a:buNone/>
            </a:pPr>
            <a:r>
              <a:rPr lang="en-US" sz="3800" dirty="0" smtClean="0">
                <a:solidFill>
                  <a:schemeClr val="tx1">
                    <a:lumMod val="75000"/>
                    <a:lumOff val="25000"/>
                  </a:schemeClr>
                </a:solidFill>
              </a:rPr>
              <a:t>27. Farsi </a:t>
            </a:r>
            <a:r>
              <a:rPr lang="en-US" sz="3800" dirty="0">
                <a:solidFill>
                  <a:schemeClr val="tx1">
                    <a:lumMod val="75000"/>
                    <a:lumOff val="25000"/>
                  </a:schemeClr>
                </a:solidFill>
              </a:rPr>
              <a:t>N. Developmental enamel defects and their association with dental caries in preschoolers in Jeddah, Saudi Arabia. Oral health &amp; preventive dentistry. 2010; 8(1): 85.</a:t>
            </a:r>
          </a:p>
          <a:p>
            <a:pPr marL="0" lvl="0" indent="0" algn="l" rtl="0">
              <a:buNone/>
            </a:pPr>
            <a:r>
              <a:rPr lang="en-US" sz="3800" dirty="0" smtClean="0">
                <a:solidFill>
                  <a:schemeClr val="tx1">
                    <a:lumMod val="75000"/>
                    <a:lumOff val="25000"/>
                  </a:schemeClr>
                </a:solidFill>
              </a:rPr>
              <a:t>28. Al </a:t>
            </a:r>
            <a:r>
              <a:rPr lang="en-US" sz="3800" dirty="0" err="1">
                <a:solidFill>
                  <a:schemeClr val="tx1">
                    <a:lumMod val="75000"/>
                    <a:lumOff val="25000"/>
                  </a:schemeClr>
                </a:solidFill>
              </a:rPr>
              <a:t>Agili</a:t>
            </a:r>
            <a:r>
              <a:rPr lang="en-US" sz="3800" dirty="0">
                <a:solidFill>
                  <a:schemeClr val="tx1">
                    <a:lumMod val="75000"/>
                    <a:lumOff val="25000"/>
                  </a:schemeClr>
                </a:solidFill>
              </a:rPr>
              <a:t> D, </a:t>
            </a:r>
            <a:r>
              <a:rPr lang="en-US" sz="3800" dirty="0" err="1">
                <a:solidFill>
                  <a:schemeClr val="tx1">
                    <a:lumMod val="75000"/>
                    <a:lumOff val="25000"/>
                  </a:schemeClr>
                </a:solidFill>
              </a:rPr>
              <a:t>Niazy</a:t>
            </a:r>
            <a:r>
              <a:rPr lang="en-US" sz="3800" dirty="0">
                <a:solidFill>
                  <a:schemeClr val="tx1">
                    <a:lumMod val="75000"/>
                    <a:lumOff val="25000"/>
                  </a:schemeClr>
                </a:solidFill>
              </a:rPr>
              <a:t> H, Pass M. Prevalence and socioeconomic determinants of dental sealant use among schoolchildren in Saudi Arabia. EMHJ. 2012; 18(12).</a:t>
            </a:r>
          </a:p>
          <a:p>
            <a:pPr marL="0" lvl="0" indent="0" algn="l" rtl="0">
              <a:buNone/>
            </a:pPr>
            <a:r>
              <a:rPr lang="en-US" sz="3800" dirty="0" smtClean="0">
                <a:solidFill>
                  <a:schemeClr val="tx1">
                    <a:lumMod val="75000"/>
                    <a:lumOff val="25000"/>
                  </a:schemeClr>
                </a:solidFill>
              </a:rPr>
              <a:t>29. Amin </a:t>
            </a:r>
            <a:r>
              <a:rPr lang="en-US" sz="3800" dirty="0">
                <a:solidFill>
                  <a:schemeClr val="tx1">
                    <a:lumMod val="75000"/>
                    <a:lumOff val="25000"/>
                  </a:schemeClr>
                </a:solidFill>
              </a:rPr>
              <a:t>T, Al‐Abad B. Oral hygiene practices, dental knowledge, dietary habits and their relation to caries among male primary school children in Al </a:t>
            </a:r>
            <a:r>
              <a:rPr lang="en-US" sz="3800" dirty="0" err="1">
                <a:solidFill>
                  <a:schemeClr val="tx1">
                    <a:lumMod val="75000"/>
                    <a:lumOff val="25000"/>
                  </a:schemeClr>
                </a:solidFill>
              </a:rPr>
              <a:t>Hassa</a:t>
            </a:r>
            <a:r>
              <a:rPr lang="en-US" sz="3800" dirty="0">
                <a:solidFill>
                  <a:schemeClr val="tx1">
                    <a:lumMod val="75000"/>
                    <a:lumOff val="25000"/>
                  </a:schemeClr>
                </a:solidFill>
              </a:rPr>
              <a:t>, Saudi Arabia. International journal of dental hygiene. 2008; 6(4): 361-70.</a:t>
            </a:r>
          </a:p>
          <a:p>
            <a:pPr marL="0" lvl="0" indent="0" algn="l" rtl="0">
              <a:buNone/>
            </a:pPr>
            <a:r>
              <a:rPr lang="en-US" sz="3800" dirty="0" smtClean="0">
                <a:solidFill>
                  <a:schemeClr val="tx1">
                    <a:lumMod val="75000"/>
                    <a:lumOff val="25000"/>
                  </a:schemeClr>
                </a:solidFill>
              </a:rPr>
              <a:t>30. </a:t>
            </a:r>
            <a:r>
              <a:rPr lang="en-US" sz="3800" dirty="0" err="1" smtClean="0">
                <a:solidFill>
                  <a:schemeClr val="tx1">
                    <a:lumMod val="75000"/>
                    <a:lumOff val="25000"/>
                  </a:schemeClr>
                </a:solidFill>
              </a:rPr>
              <a:t>Alaki</a:t>
            </a:r>
            <a:r>
              <a:rPr lang="en-US" sz="3800" dirty="0" smtClean="0">
                <a:solidFill>
                  <a:schemeClr val="tx1">
                    <a:lumMod val="75000"/>
                    <a:lumOff val="25000"/>
                  </a:schemeClr>
                </a:solidFill>
              </a:rPr>
              <a:t> </a:t>
            </a:r>
            <a:r>
              <a:rPr lang="en-US" sz="3800" dirty="0">
                <a:solidFill>
                  <a:schemeClr val="tx1">
                    <a:lumMod val="75000"/>
                    <a:lumOff val="25000"/>
                  </a:schemeClr>
                </a:solidFill>
              </a:rPr>
              <a:t>SM, </a:t>
            </a:r>
            <a:r>
              <a:rPr lang="en-US" sz="3800" dirty="0" err="1">
                <a:solidFill>
                  <a:schemeClr val="tx1">
                    <a:lumMod val="75000"/>
                    <a:lumOff val="25000"/>
                  </a:schemeClr>
                </a:solidFill>
              </a:rPr>
              <a:t>Ashiry</a:t>
            </a:r>
            <a:r>
              <a:rPr lang="en-US" sz="3800" dirty="0">
                <a:solidFill>
                  <a:schemeClr val="tx1">
                    <a:lumMod val="75000"/>
                    <a:lumOff val="25000"/>
                  </a:schemeClr>
                </a:solidFill>
              </a:rPr>
              <a:t> E, </a:t>
            </a:r>
            <a:r>
              <a:rPr lang="en-US" sz="3800" dirty="0" err="1">
                <a:solidFill>
                  <a:schemeClr val="tx1">
                    <a:lumMod val="75000"/>
                    <a:lumOff val="25000"/>
                  </a:schemeClr>
                </a:solidFill>
              </a:rPr>
              <a:t>Bakry</a:t>
            </a:r>
            <a:r>
              <a:rPr lang="en-US" sz="3800" dirty="0">
                <a:solidFill>
                  <a:schemeClr val="tx1">
                    <a:lumMod val="75000"/>
                    <a:lumOff val="25000"/>
                  </a:schemeClr>
                </a:solidFill>
              </a:rPr>
              <a:t> NS, </a:t>
            </a:r>
            <a:r>
              <a:rPr lang="en-US" sz="3800" dirty="0" err="1">
                <a:solidFill>
                  <a:schemeClr val="tx1">
                    <a:lumMod val="75000"/>
                    <a:lumOff val="25000"/>
                  </a:schemeClr>
                </a:solidFill>
              </a:rPr>
              <a:t>Baghlaf</a:t>
            </a:r>
            <a:r>
              <a:rPr lang="en-US" sz="3800" dirty="0">
                <a:solidFill>
                  <a:schemeClr val="tx1">
                    <a:lumMod val="75000"/>
                    <a:lumOff val="25000"/>
                  </a:schemeClr>
                </a:solidFill>
              </a:rPr>
              <a:t> KK, </a:t>
            </a:r>
            <a:r>
              <a:rPr lang="en-US" sz="3800" dirty="0" err="1">
                <a:solidFill>
                  <a:schemeClr val="tx1">
                    <a:lumMod val="75000"/>
                    <a:lumOff val="25000"/>
                  </a:schemeClr>
                </a:solidFill>
              </a:rPr>
              <a:t>Bagher</a:t>
            </a:r>
            <a:r>
              <a:rPr lang="en-US" sz="3800" dirty="0">
                <a:solidFill>
                  <a:schemeClr val="tx1">
                    <a:lumMod val="75000"/>
                    <a:lumOff val="25000"/>
                  </a:schemeClr>
                </a:solidFill>
              </a:rPr>
              <a:t> SM. The effects of asthma and asthma medication on dental caries and salivary characteristics in children. Oral Health </a:t>
            </a:r>
            <a:r>
              <a:rPr lang="en-US" sz="3800" dirty="0" err="1">
                <a:solidFill>
                  <a:schemeClr val="tx1">
                    <a:lumMod val="75000"/>
                    <a:lumOff val="25000"/>
                  </a:schemeClr>
                </a:solidFill>
              </a:rPr>
              <a:t>Prev</a:t>
            </a:r>
            <a:r>
              <a:rPr lang="en-US" sz="3800" dirty="0">
                <a:solidFill>
                  <a:schemeClr val="tx1">
                    <a:lumMod val="75000"/>
                    <a:lumOff val="25000"/>
                  </a:schemeClr>
                </a:solidFill>
              </a:rPr>
              <a:t> Dent. 2013; 11(2): 113-20.</a:t>
            </a:r>
          </a:p>
          <a:p>
            <a:pPr marL="0" indent="0" algn="l" rtl="0">
              <a:buNone/>
            </a:pPr>
            <a:endParaRPr lang="en-US" dirty="0" smtClean="0"/>
          </a:p>
        </p:txBody>
      </p:sp>
    </p:spTree>
    <p:extLst>
      <p:ext uri="{BB962C8B-B14F-4D97-AF65-F5344CB8AC3E}">
        <p14:creationId xmlns:p14="http://schemas.microsoft.com/office/powerpoint/2010/main" val="3874105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 </a:t>
            </a:r>
            <a:endParaRPr lang="ar-SA" dirty="0"/>
          </a:p>
        </p:txBody>
      </p:sp>
      <p:sp>
        <p:nvSpPr>
          <p:cNvPr id="3" name="عنصر نائب للمحتوى 2"/>
          <p:cNvSpPr>
            <a:spLocks noGrp="1"/>
          </p:cNvSpPr>
          <p:nvPr>
            <p:ph idx="1"/>
          </p:nvPr>
        </p:nvSpPr>
        <p:spPr>
          <a:xfrm>
            <a:off x="609600" y="914400"/>
            <a:ext cx="8229600" cy="4525963"/>
          </a:xfrm>
        </p:spPr>
        <p:txBody>
          <a:bodyPr>
            <a:normAutofit/>
          </a:bodyPr>
          <a:lstStyle/>
          <a:p>
            <a:pPr marL="0" indent="0" algn="ctr" rtl="0">
              <a:buNone/>
            </a:pPr>
            <a:r>
              <a:rPr lang="en-US" sz="6600" dirty="0" smtClean="0">
                <a:solidFill>
                  <a:schemeClr val="accent5">
                    <a:lumMod val="75000"/>
                  </a:schemeClr>
                </a:solidFill>
                <a:latin typeface="Adobe Caslon Pro" pitchFamily="18" charset="0"/>
              </a:rPr>
              <a:t>THANK YOU</a:t>
            </a:r>
            <a:endParaRPr lang="ar-SA" sz="6600" dirty="0">
              <a:solidFill>
                <a:schemeClr val="accent5">
                  <a:lumMod val="75000"/>
                </a:schemeClr>
              </a:solidFill>
              <a:latin typeface="Adobe Caslon Pro" pitchFamily="18" charset="0"/>
            </a:endParaRPr>
          </a:p>
        </p:txBody>
      </p:sp>
    </p:spTree>
    <p:extLst>
      <p:ext uri="{BB962C8B-B14F-4D97-AF65-F5344CB8AC3E}">
        <p14:creationId xmlns:p14="http://schemas.microsoft.com/office/powerpoint/2010/main" val="1767275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33771</TotalTime>
  <Words>2054</Words>
  <Application>Microsoft Office PowerPoint</Application>
  <PresentationFormat>عرض على الشاشة (3:4)‏</PresentationFormat>
  <Paragraphs>154</Paragraphs>
  <Slides>29</Slides>
  <Notes>8</Notes>
  <HiddenSlides>0</HiddenSlides>
  <MMClips>0</MMClips>
  <ScaleCrop>false</ScaleCrop>
  <HeadingPairs>
    <vt:vector size="4" baseType="variant">
      <vt:variant>
        <vt:lpstr>نسق</vt:lpstr>
      </vt:variant>
      <vt:variant>
        <vt:i4>3</vt:i4>
      </vt:variant>
      <vt:variant>
        <vt:lpstr>عناوين الشرائح</vt:lpstr>
      </vt:variant>
      <vt:variant>
        <vt:i4>29</vt:i4>
      </vt:variant>
    </vt:vector>
  </HeadingPairs>
  <TitlesOfParts>
    <vt:vector size="32" baseType="lpstr">
      <vt:lpstr>نسق Office</vt:lpstr>
      <vt:lpstr>1_نسق Office</vt:lpstr>
      <vt:lpstr>2_نسق Office</vt:lpstr>
      <vt:lpstr>Dental Caries Among Children and  its Risk Factors; A Systematic Review</vt:lpstr>
      <vt:lpstr>Objectives</vt:lpstr>
      <vt:lpstr>عرض تقديمي في PowerPoint</vt:lpstr>
      <vt:lpstr>Significance of the topic</vt:lpstr>
      <vt:lpstr> </vt:lpstr>
      <vt:lpstr>عرض تقديمي في PowerPoint</vt:lpstr>
      <vt:lpstr> </vt:lpstr>
      <vt:lpstr>عرض تقديمي في PowerPoint</vt:lpstr>
      <vt:lpstr>عرض تقديمي في PowerPoint</vt:lpstr>
      <vt:lpstr>AIM</vt:lpstr>
      <vt:lpstr>Methodology</vt:lpstr>
      <vt:lpstr>In Saudi Arabia  </vt:lpstr>
      <vt:lpstr>عرض تقديمي في PowerPoint</vt:lpstr>
      <vt:lpstr>عرض تقديمي في PowerPoint</vt:lpstr>
      <vt:lpstr>عرض تقديمي في PowerPoint</vt:lpstr>
      <vt:lpstr>عرض تقديمي في PowerPoint</vt:lpstr>
      <vt:lpstr>عرض تقديمي في PowerPoint</vt:lpstr>
      <vt:lpstr> </vt:lpstr>
      <vt:lpstr>Risk factors: </vt:lpstr>
      <vt:lpstr>عرض تقديمي في PowerPoint</vt:lpstr>
      <vt:lpstr>عرض تقديمي في PowerPoint</vt:lpstr>
      <vt:lpstr>عرض تقديمي في PowerPoint</vt:lpstr>
      <vt:lpstr>عرض تقديمي في PowerPoint</vt:lpstr>
      <vt:lpstr>Preventions</vt:lpstr>
      <vt:lpstr>عرض تقديمي في PowerPoint</vt:lpstr>
      <vt:lpstr>Conclusion</vt:lpstr>
      <vt:lpstr>References </vt:lpstr>
      <vt:lpstr>عرض تقديمي في PowerPoint</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Dental caries</dc:title>
  <dc:creator>SONY</dc:creator>
  <cp:lastModifiedBy>SONY</cp:lastModifiedBy>
  <cp:revision>154</cp:revision>
  <dcterms:created xsi:type="dcterms:W3CDTF">2014-12-12T16:47:40Z</dcterms:created>
  <dcterms:modified xsi:type="dcterms:W3CDTF">2016-03-27T20:55:43Z</dcterms:modified>
</cp:coreProperties>
</file>