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05" r:id="rId3"/>
    <p:sldId id="304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3" r:id="rId19"/>
    <p:sldId id="325" r:id="rId20"/>
    <p:sldId id="322" r:id="rId21"/>
    <p:sldId id="321" r:id="rId22"/>
  </p:sldIdLst>
  <p:sldSz cx="9144000" cy="6858000" type="screen4x3"/>
  <p:notesSz cx="9144000" cy="6858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216A"/>
    <a:srgbClr val="FF9933"/>
    <a:srgbClr val="1111A7"/>
    <a:srgbClr val="FFFFFF"/>
    <a:srgbClr val="FFFFCC"/>
    <a:srgbClr val="FFC000"/>
    <a:srgbClr val="FF66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>
      <p:cViewPr varScale="1">
        <p:scale>
          <a:sx n="71" d="100"/>
          <a:sy n="71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C19EA08-5E2E-4628-BAA8-E990841A5506}" type="datetimeFigureOut">
              <a:rPr lang="zh-CN" altLang="en-US"/>
              <a:pPr>
                <a:defRPr/>
              </a:pPr>
              <a:t>2014/10/22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4099962-3A2E-4F2A-A3EB-B6D6A30DFDE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109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9291253-E4CF-4464-AE3A-200E8DD7489A}" type="datetimeFigureOut">
              <a:rPr lang="zh-CN" altLang="en-US"/>
              <a:pPr>
                <a:defRPr/>
              </a:pPr>
              <a:t>2014/10/22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4FA83B9-218A-4B9F-9C76-039DD296E0A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94715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d:\我的文档\创新门诊服务模式\图片1.bmp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13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16"/>
          <p:cNvGrpSpPr>
            <a:grpSpLocks/>
          </p:cNvGrpSpPr>
          <p:nvPr/>
        </p:nvGrpSpPr>
        <p:grpSpPr bwMode="auto">
          <a:xfrm>
            <a:off x="1403648" y="496689"/>
            <a:ext cx="6486126" cy="871115"/>
            <a:chOff x="1409700" y="1295400"/>
            <a:chExt cx="7734299" cy="1044575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1428728" y="2261616"/>
              <a:ext cx="7715272" cy="0"/>
            </a:xfrm>
            <a:prstGeom prst="line">
              <a:avLst/>
            </a:prstGeom>
            <a:ln w="76200"/>
            <a:effectLst>
              <a:softEdge rad="3175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 bwMode="auto">
            <a:xfrm>
              <a:off x="1409700" y="1295400"/>
              <a:ext cx="1517780" cy="10445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 bwMode="auto">
            <a:xfrm>
              <a:off x="2981120" y="1295400"/>
              <a:ext cx="1464058" cy="10445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 bwMode="auto">
            <a:xfrm>
              <a:off x="4507468" y="1295400"/>
              <a:ext cx="1500735" cy="10445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03648" y="3861048"/>
            <a:ext cx="6400800" cy="720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831740" y="2457972"/>
            <a:ext cx="5544616" cy="1224136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57" y="6173254"/>
            <a:ext cx="3039043" cy="55835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079" y="6141870"/>
            <a:ext cx="1210554" cy="62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404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65D8F4-8822-42E3-9227-7BE5B6BD3F17}" type="datetimeFigureOut">
              <a:rPr lang="zh-CN" altLang="en-US"/>
              <a:pPr>
                <a:defRPr/>
              </a:pPr>
              <a:t>2014/10/22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371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89972BD-75F3-49D8-89C8-C063C44BB28B}" type="datetimeFigureOut">
              <a:rPr lang="zh-CN" altLang="en-US"/>
              <a:pPr>
                <a:defRPr/>
              </a:pPr>
              <a:t>2014/10/22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051050" y="6308725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BFBBDD7-DAF0-417D-8CED-29A9F163CBB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505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6AEC2C9-ABC1-4EEA-B9B6-D7D7B123A706}" type="datetimeFigureOut">
              <a:rPr lang="zh-CN" altLang="en-US"/>
              <a:pPr>
                <a:defRPr/>
              </a:pPr>
              <a:t>2014/10/22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3BB0EE00-0182-4408-8033-D4B7B135209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05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9408739-C5EB-46F8-A936-2FF3CE9E5378}" type="datetimeFigureOut">
              <a:rPr lang="zh-CN" altLang="en-US"/>
              <a:pPr>
                <a:defRPr/>
              </a:pPr>
              <a:t>2014/10/22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987FF1E1-3028-41D5-B39D-0FA048B2D38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258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612DF50-F968-4F3E-BB82-54B7D42ECCC7}" type="datetimeFigureOut">
              <a:rPr lang="zh-CN" altLang="en-US"/>
              <a:pPr>
                <a:defRPr/>
              </a:pPr>
              <a:t>2014/10/22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03A68E35-47EA-4DA1-B037-D23F0E64EF0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0131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36A5193-2B61-47D8-B3AC-C80DCA1CE00E}" type="datetimeFigureOut">
              <a:rPr lang="zh-CN" altLang="en-US"/>
              <a:pPr>
                <a:defRPr/>
              </a:pPr>
              <a:t>2014/10/22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87645A29-27F2-4D45-91B1-75FF00CA8DF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199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3B8A501B-781B-4D14-BE26-A4E37DE5C901}" type="datetimeFigureOut">
              <a:rPr lang="zh-CN" altLang="en-US"/>
              <a:pPr>
                <a:defRPr/>
              </a:pPr>
              <a:t>2014/10/22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C98422E8-CC41-4773-8906-7301284FB8A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491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B3990C4-B38D-4F47-B53F-AB764D546437}" type="datetimeFigureOut">
              <a:rPr lang="zh-CN" altLang="en-US"/>
              <a:pPr>
                <a:defRPr/>
              </a:pPr>
              <a:t>2014/10/22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38F0019-3E9D-475E-824F-4BF1D874EAD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90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01805E1-1284-4849-BCF0-02F13F364C5D}" type="datetimeFigureOut">
              <a:rPr lang="zh-CN" altLang="en-US"/>
              <a:pPr>
                <a:defRPr/>
              </a:pPr>
              <a:t>2014/10/22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8E21E35E-97E7-4FE0-8A0C-C2174F8BFBF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96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A2443CB5-D341-4424-8F0B-94C4B789B407}" type="datetimeFigureOut">
              <a:rPr lang="zh-CN" altLang="en-US"/>
              <a:pPr>
                <a:defRPr/>
              </a:pPr>
              <a:t>2014/10/22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179723E-8302-45A8-BAFA-0217EF9B22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641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我的文档\创新门诊服务模式\图片1.bmp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8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pic>
        <p:nvPicPr>
          <p:cNvPr id="2" name="Picture 2" descr="D:\我的文档\My Pictures\图片1111.png"/>
          <p:cNvPicPr>
            <a:picLocks noChangeAspect="1" noChangeArrowheads="1"/>
          </p:cNvPicPr>
          <p:nvPr/>
        </p:nvPicPr>
        <p:blipFill rotWithShape="1">
          <a:blip r:embed="rId14" cstate="print">
            <a:grayscl/>
          </a:blip>
          <a:srcRect r="25896"/>
          <a:stretch/>
        </p:blipFill>
        <p:spPr bwMode="auto">
          <a:xfrm>
            <a:off x="18703" y="6122991"/>
            <a:ext cx="2321049" cy="616278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876" y="6249765"/>
            <a:ext cx="2664296" cy="4895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6072897"/>
            <a:ext cx="1298747" cy="66637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itchFamily="34" charset="-122"/>
          <a:ea typeface="微软雅黑" pitchFamily="34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71600" y="1772816"/>
            <a:ext cx="6984776" cy="1909292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zh-CN" sz="4000" b="1" dirty="0"/>
              <a:t>The effects of initial and subsequent adiposity status on diabetes mellitus</a:t>
            </a:r>
            <a:endParaRPr lang="zh-CN" altLang="en-US" sz="4000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 Speaker: </a:t>
            </a:r>
            <a:r>
              <a:rPr lang="en-US" altLang="zh-CN" b="1" dirty="0" err="1" smtClean="0">
                <a:solidFill>
                  <a:schemeClr val="tx1"/>
                </a:solidFill>
              </a:rPr>
              <a:t>Qingtao</a:t>
            </a:r>
            <a:r>
              <a:rPr lang="en-US" altLang="zh-CN" b="1" dirty="0" smtClean="0">
                <a:solidFill>
                  <a:schemeClr val="tx1"/>
                </a:solidFill>
              </a:rPr>
              <a:t>  </a:t>
            </a:r>
            <a:r>
              <a:rPr lang="en-US" altLang="zh-CN" b="1" dirty="0" err="1" smtClean="0">
                <a:solidFill>
                  <a:schemeClr val="tx1"/>
                </a:solidFill>
              </a:rPr>
              <a:t>Meng</a:t>
            </a:r>
            <a:r>
              <a:rPr lang="en-US" altLang="zh-CN" b="1" dirty="0" smtClean="0">
                <a:solidFill>
                  <a:schemeClr val="tx1"/>
                </a:solidFill>
              </a:rPr>
              <a:t>. MD</a:t>
            </a:r>
          </a:p>
          <a:p>
            <a:r>
              <a:rPr lang="en-US" altLang="zh-CN" b="1" dirty="0" smtClean="0">
                <a:solidFill>
                  <a:schemeClr val="tx1"/>
                </a:solidFill>
              </a:rPr>
              <a:t>West China hospital, </a:t>
            </a:r>
            <a:r>
              <a:rPr lang="en-US" altLang="zh-CN" b="1" dirty="0" err="1" smtClean="0">
                <a:solidFill>
                  <a:schemeClr val="tx1"/>
                </a:solidFill>
              </a:rPr>
              <a:t>Chendu</a:t>
            </a:r>
            <a:r>
              <a:rPr lang="en-US" altLang="zh-CN" b="1" dirty="0" smtClean="0">
                <a:solidFill>
                  <a:schemeClr val="tx1"/>
                </a:solidFill>
              </a:rPr>
              <a:t>, China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Background</a:t>
            </a:r>
            <a:endParaRPr lang="zh-CN" altLang="en-US" b="1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Diabetes Mellitus is a major global public health challenge</a:t>
            </a:r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b="1" dirty="0" smtClean="0">
              <a:solidFill>
                <a:srgbClr val="FF9933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564904"/>
            <a:ext cx="5832648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4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Background</a:t>
            </a:r>
            <a:endParaRPr lang="zh-CN" altLang="en-US" b="1" dirty="0" smtClean="0"/>
          </a:p>
        </p:txBody>
      </p:sp>
      <p:sp>
        <p:nvSpPr>
          <p:cNvPr id="22531" name="内容占位符 9"/>
          <p:cNvSpPr>
            <a:spLocks noGrp="1"/>
          </p:cNvSpPr>
          <p:nvPr>
            <p:ph idx="1"/>
          </p:nvPr>
        </p:nvSpPr>
        <p:spPr>
          <a:xfrm>
            <a:off x="539552" y="1412776"/>
            <a:ext cx="8578352" cy="388843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 smtClean="0"/>
              <a:t>As an </a:t>
            </a:r>
            <a:r>
              <a:rPr lang="en-US" altLang="zh-CN" dirty="0"/>
              <a:t>important risk factor for DM, Obesity is rising throughout the world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en-US" altLang="zh-CN" dirty="0" smtClean="0"/>
              <a:t>Therefore</a:t>
            </a:r>
            <a:r>
              <a:rPr lang="en-US" altLang="zh-CN" dirty="0"/>
              <a:t>, obesity-related DM is a large public health </a:t>
            </a:r>
            <a:r>
              <a:rPr lang="en-US" altLang="zh-CN" dirty="0" smtClean="0"/>
              <a:t>burden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20889"/>
            <a:ext cx="6768752" cy="309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Background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There is recent evidence showing that becoming </a:t>
            </a:r>
            <a:r>
              <a:rPr lang="en-US" altLang="zh-CN" dirty="0"/>
              <a:t>a </a:t>
            </a:r>
            <a:r>
              <a:rPr lang="en-US" altLang="zh-CN" dirty="0" smtClean="0"/>
              <a:t>non-obese adult </a:t>
            </a:r>
            <a:r>
              <a:rPr lang="en-US" altLang="zh-CN" dirty="0"/>
              <a:t>could reverse the adverse effects of childhood obesity </a:t>
            </a:r>
            <a:r>
              <a:rPr lang="en-US" altLang="zh-CN" dirty="0" smtClean="0"/>
              <a:t>on DM</a:t>
            </a:r>
          </a:p>
          <a:p>
            <a:pPr marL="0" indent="0">
              <a:buNone/>
            </a:pPr>
            <a:endParaRPr lang="zh-CN" altLang="en-US" dirty="0">
              <a:solidFill>
                <a:srgbClr val="FF9933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140969"/>
            <a:ext cx="7962900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9" y="4474876"/>
            <a:ext cx="6982971" cy="125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26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Background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There is also evidence demonstrating that weight loss could reduce the subsequent risk of developing DM in adulthood.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12976"/>
            <a:ext cx="5380658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212976"/>
            <a:ext cx="3284984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679812"/>
            <a:ext cx="5164634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16" y="2492896"/>
            <a:ext cx="8658225" cy="1320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60" y="3958307"/>
            <a:ext cx="8424936" cy="1739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412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Objective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Therefore, </a:t>
            </a:r>
            <a:r>
              <a:rPr lang="en-US" altLang="zh-CN" dirty="0" smtClean="0"/>
              <a:t>the main </a:t>
            </a:r>
            <a:r>
              <a:rPr lang="en-US" altLang="zh-CN" dirty="0"/>
              <a:t>purpose of the study was to determine whether a change </a:t>
            </a:r>
            <a:r>
              <a:rPr lang="en-US" altLang="zh-CN" dirty="0" smtClean="0"/>
              <a:t>from initial </a:t>
            </a:r>
            <a:r>
              <a:rPr lang="en-US" altLang="zh-CN" dirty="0"/>
              <a:t>overweight or obesity to subsequently </a:t>
            </a:r>
            <a:r>
              <a:rPr lang="en-US" altLang="zh-CN" dirty="0" smtClean="0"/>
              <a:t>non obese </a:t>
            </a:r>
            <a:r>
              <a:rPr lang="en-US" altLang="zh-CN" dirty="0"/>
              <a:t>body mass </a:t>
            </a:r>
            <a:r>
              <a:rPr lang="en-US" altLang="zh-CN" dirty="0" smtClean="0"/>
              <a:t>index(BMI</a:t>
            </a:r>
            <a:r>
              <a:rPr lang="en-US" altLang="zh-CN" dirty="0"/>
              <a:t>), as compared with the subjects who persist with overweight </a:t>
            </a:r>
            <a:r>
              <a:rPr lang="en-US" altLang="zh-CN" dirty="0" smtClean="0"/>
              <a:t>or obesity</a:t>
            </a:r>
            <a:r>
              <a:rPr lang="en-US" altLang="zh-CN" dirty="0"/>
              <a:t>, would be associated with a reduced risk of DM in adulthood.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71899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Method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600" dirty="0" smtClean="0"/>
              <a:t>1. Study population</a:t>
            </a:r>
          </a:p>
          <a:p>
            <a:r>
              <a:rPr lang="en-US" altLang="zh-CN" sz="2400" dirty="0"/>
              <a:t>A group of 711 participants in an urban community , located in Chengdu, Sichuan province, China.</a:t>
            </a:r>
          </a:p>
          <a:p>
            <a:endParaRPr lang="en-US" altLang="zh-CN" sz="3600" dirty="0" smtClean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212976"/>
            <a:ext cx="568863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4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Method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600" dirty="0"/>
              <a:t>2</a:t>
            </a:r>
            <a:r>
              <a:rPr lang="en-US" altLang="zh-CN" sz="3600" dirty="0" smtClean="0"/>
              <a:t>. Data collection </a:t>
            </a:r>
          </a:p>
          <a:p>
            <a:r>
              <a:rPr lang="en-US" altLang="zh-CN" sz="2400" dirty="0"/>
              <a:t>The data were collected in 1992 and then again in 2007 from </a:t>
            </a:r>
            <a:r>
              <a:rPr lang="en-US" altLang="zh-CN" sz="2400" dirty="0" smtClean="0"/>
              <a:t>this group.</a:t>
            </a:r>
          </a:p>
          <a:p>
            <a:r>
              <a:rPr lang="en-US" altLang="zh-CN" sz="2400" dirty="0" smtClean="0"/>
              <a:t>In both of the years, the medical </a:t>
            </a:r>
            <a:r>
              <a:rPr lang="en-US" altLang="zh-CN" sz="2400" dirty="0"/>
              <a:t>professionals did a survey of cardiovascular disease (</a:t>
            </a:r>
            <a:r>
              <a:rPr lang="en-US" altLang="zh-CN" sz="2400" dirty="0" smtClean="0"/>
              <a:t>CVD) risk factors including the standardized questionnaire</a:t>
            </a:r>
            <a:r>
              <a:rPr lang="en-US" altLang="zh-CN" sz="2400" dirty="0"/>
              <a:t>, physical examination and laboratory </a:t>
            </a:r>
            <a:r>
              <a:rPr lang="en-US" altLang="zh-CN" sz="2400" dirty="0" smtClean="0"/>
              <a:t>tests. </a:t>
            </a:r>
            <a:endParaRPr lang="en-US" altLang="zh-CN" sz="2400" dirty="0"/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4301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Method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2. Data collection </a:t>
            </a:r>
            <a:endParaRPr lang="en-US" altLang="zh-CN" dirty="0" smtClean="0"/>
          </a:p>
          <a:p>
            <a:r>
              <a:rPr lang="en-US" altLang="zh-CN" sz="2400" dirty="0"/>
              <a:t>The questionnaire included sex, age, and CVD risk factors, such as smoking status, alcohol consumption levels and physical activity. </a:t>
            </a:r>
            <a:endParaRPr lang="en-US" altLang="zh-CN" sz="2400" dirty="0" smtClean="0"/>
          </a:p>
          <a:p>
            <a:r>
              <a:rPr lang="en-US" altLang="zh-CN" sz="2400" dirty="0" smtClean="0"/>
              <a:t>The </a:t>
            </a:r>
            <a:r>
              <a:rPr lang="en-US" altLang="zh-CN" sz="2400" dirty="0"/>
              <a:t>physical examination included measurement </a:t>
            </a:r>
            <a:r>
              <a:rPr lang="en-US" altLang="zh-CN" sz="2400" dirty="0" smtClean="0"/>
              <a:t>of blood </a:t>
            </a:r>
            <a:r>
              <a:rPr lang="en-US" altLang="zh-CN" sz="2400" dirty="0"/>
              <a:t>pressure, height, weight, and so on. </a:t>
            </a:r>
            <a:endParaRPr lang="en-US" altLang="zh-CN" sz="2400" dirty="0" smtClean="0"/>
          </a:p>
          <a:p>
            <a:r>
              <a:rPr lang="en-US" altLang="zh-CN" sz="2400" dirty="0" smtClean="0"/>
              <a:t>Laboratory </a:t>
            </a:r>
            <a:r>
              <a:rPr lang="en-US" altLang="zh-CN" sz="2400" dirty="0"/>
              <a:t>tests included measurement </a:t>
            </a:r>
            <a:r>
              <a:rPr lang="en-US" altLang="zh-CN" sz="2400" dirty="0" smtClean="0"/>
              <a:t>of fasting </a:t>
            </a:r>
            <a:r>
              <a:rPr lang="en-US" altLang="zh-CN" sz="2400" dirty="0"/>
              <a:t>plasma glucose (FPG), fasting serum total cholesterol (TC), </a:t>
            </a:r>
            <a:r>
              <a:rPr lang="en-US" altLang="zh-CN" sz="2400" dirty="0" smtClean="0"/>
              <a:t>low-density lipoprotein cholesterol </a:t>
            </a:r>
            <a:r>
              <a:rPr lang="en-US" altLang="zh-CN" sz="2400" dirty="0"/>
              <a:t>(LDL-C), high-density lipoprotein cholesterol (HDL-C), and </a:t>
            </a:r>
            <a:r>
              <a:rPr lang="en-US" altLang="zh-CN" sz="2400" dirty="0" smtClean="0"/>
              <a:t>triglyceride (TG</a:t>
            </a:r>
            <a:r>
              <a:rPr lang="en-US" altLang="zh-CN" sz="2400" dirty="0"/>
              <a:t>). </a:t>
            </a:r>
          </a:p>
          <a:p>
            <a:endParaRPr lang="en-US" altLang="zh-CN" sz="2400" dirty="0"/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5523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Method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114800"/>
          </a:xfrm>
        </p:spPr>
        <p:txBody>
          <a:bodyPr/>
          <a:lstStyle/>
          <a:p>
            <a:r>
              <a:rPr lang="en-US" altLang="zh-CN" dirty="0" smtClean="0"/>
              <a:t>3. Related </a:t>
            </a:r>
            <a:r>
              <a:rPr lang="en-US" altLang="zh-CN" dirty="0" smtClean="0"/>
              <a:t>definitions </a:t>
            </a:r>
            <a:endParaRPr lang="en-US" altLang="zh-CN" dirty="0" smtClean="0"/>
          </a:p>
          <a:p>
            <a:r>
              <a:rPr lang="en-US" altLang="zh-CN" sz="2400" dirty="0"/>
              <a:t>1). Hypertension</a:t>
            </a:r>
            <a:r>
              <a:rPr lang="en-US" altLang="zh-CN" sz="2400" dirty="0" smtClean="0"/>
              <a:t>: SBP </a:t>
            </a:r>
            <a:r>
              <a:rPr lang="zh-CN" altLang="en-US" sz="2400" dirty="0" smtClean="0"/>
              <a:t>≥</a:t>
            </a:r>
            <a:r>
              <a:rPr lang="en-US" altLang="zh-CN" sz="2400" dirty="0" smtClean="0"/>
              <a:t>140 mmHg, or DBP </a:t>
            </a:r>
            <a:r>
              <a:rPr lang="zh-CN" altLang="en-US" sz="2400" dirty="0" smtClean="0"/>
              <a:t>≥</a:t>
            </a:r>
            <a:r>
              <a:rPr lang="en-US" altLang="zh-CN" sz="2400" dirty="0" smtClean="0"/>
              <a:t>90 mmHg, and/or those receiving antihypertensive medications;</a:t>
            </a:r>
          </a:p>
          <a:p>
            <a:r>
              <a:rPr lang="en-US" altLang="zh-CN" sz="2400" dirty="0" smtClean="0"/>
              <a:t>2). Diabetes mellitus: self-reported history or a fasting plasma glucose </a:t>
            </a:r>
            <a:r>
              <a:rPr lang="zh-CN" altLang="en-US" sz="2400" dirty="0" smtClean="0"/>
              <a:t>≥</a:t>
            </a:r>
            <a:r>
              <a:rPr lang="en-US" altLang="zh-CN" sz="2400" dirty="0" smtClean="0"/>
              <a:t>7.0 </a:t>
            </a:r>
            <a:r>
              <a:rPr lang="en-US" altLang="zh-CN" sz="2400" dirty="0" err="1" smtClean="0"/>
              <a:t>mmol</a:t>
            </a:r>
            <a:r>
              <a:rPr lang="en-US" altLang="zh-CN" sz="2400" dirty="0" smtClean="0"/>
              <a:t>/L;</a:t>
            </a:r>
          </a:p>
          <a:p>
            <a:r>
              <a:rPr lang="en-US" altLang="zh-CN" sz="2400" dirty="0" smtClean="0"/>
              <a:t>3). Smoking: average cigarette consumption </a:t>
            </a:r>
            <a:r>
              <a:rPr lang="zh-CN" altLang="en-US" sz="2400" dirty="0" smtClean="0"/>
              <a:t>≥</a:t>
            </a:r>
            <a:r>
              <a:rPr lang="en-US" altLang="zh-CN" sz="2400" dirty="0"/>
              <a:t> </a:t>
            </a:r>
            <a:r>
              <a:rPr lang="en-US" altLang="zh-CN" sz="2400" dirty="0" smtClean="0"/>
              <a:t>1 /day;</a:t>
            </a:r>
          </a:p>
          <a:p>
            <a:r>
              <a:rPr lang="en-US" altLang="zh-CN" sz="2400" dirty="0" smtClean="0"/>
              <a:t>4). Alcohol intake: average intake of alcohol </a:t>
            </a:r>
            <a:r>
              <a:rPr lang="zh-CN" altLang="en-US" sz="2400" dirty="0" smtClean="0"/>
              <a:t>≥ </a:t>
            </a:r>
            <a:r>
              <a:rPr lang="en-US" altLang="zh-CN" sz="2400" dirty="0" smtClean="0"/>
              <a:t>50g/ day</a:t>
            </a:r>
            <a:r>
              <a:rPr lang="zh-CN" altLang="en-US" sz="2400" dirty="0" smtClean="0"/>
              <a:t>；</a:t>
            </a:r>
            <a:endParaRPr lang="en-US" altLang="zh-CN" sz="2400" dirty="0" smtClean="0"/>
          </a:p>
          <a:p>
            <a:r>
              <a:rPr lang="en-US" altLang="zh-CN" sz="2400" dirty="0" smtClean="0"/>
              <a:t>5). Physically active: excise one or more times per week, and more than 20 min each time;</a:t>
            </a:r>
          </a:p>
          <a:p>
            <a:r>
              <a:rPr lang="en-US" altLang="zh-CN" sz="2400" dirty="0" smtClean="0"/>
              <a:t>6). Overweight or obese: </a:t>
            </a:r>
            <a:r>
              <a:rPr lang="en-US" altLang="zh-CN" sz="2400" dirty="0"/>
              <a:t>BMI≥ 25 kg/m</a:t>
            </a:r>
            <a:r>
              <a:rPr lang="en-US" altLang="zh-CN" sz="2400" baseline="30000" dirty="0"/>
              <a:t>2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62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2016224"/>
          </a:xfrm>
        </p:spPr>
        <p:txBody>
          <a:bodyPr/>
          <a:lstStyle/>
          <a:p>
            <a:pPr algn="l"/>
            <a:r>
              <a:rPr lang="en-US" altLang="zh-CN" b="1" dirty="0" smtClean="0"/>
              <a:t>                 Method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sz="3200" dirty="0">
                <a:latin typeface="+mn-lt"/>
                <a:ea typeface="+mn-ea"/>
                <a:cs typeface="+mn-cs"/>
              </a:rPr>
              <a:t>4. Classification of adiposity status</a:t>
            </a:r>
            <a:r>
              <a:rPr lang="en-US" altLang="zh-CN" sz="2400" dirty="0">
                <a:latin typeface="+mn-lt"/>
                <a:ea typeface="+mn-ea"/>
                <a:cs typeface="+mn-cs"/>
              </a:rPr>
              <a:t/>
            </a:r>
            <a:br>
              <a:rPr lang="en-US" altLang="zh-CN" sz="2400" dirty="0">
                <a:latin typeface="+mn-lt"/>
                <a:ea typeface="+mn-ea"/>
                <a:cs typeface="+mn-cs"/>
              </a:rPr>
            </a:br>
            <a:endParaRPr lang="zh-CN" altLang="en-US" sz="24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988840"/>
            <a:ext cx="8229600" cy="381642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en-US" altLang="zh-CN" sz="2400" dirty="0" smtClean="0">
                <a:solidFill>
                  <a:schemeClr val="tx1"/>
                </a:solidFill>
              </a:rPr>
              <a:t>24 subjects were excluded because they were diagnosed of DM in 1992; only 687 participants have complete data.    </a:t>
            </a:r>
          </a:p>
          <a:p>
            <a:pPr marL="0" indent="0">
              <a:buNone/>
            </a:pPr>
            <a:r>
              <a:rPr lang="en-US" altLang="zh-CN" sz="2400" dirty="0" smtClean="0"/>
              <a:t>According </a:t>
            </a:r>
            <a:r>
              <a:rPr lang="en-US" altLang="zh-CN" sz="2400" dirty="0"/>
              <a:t>to </a:t>
            </a:r>
            <a:r>
              <a:rPr lang="en-US" altLang="zh-CN" sz="2400" dirty="0" smtClean="0"/>
              <a:t>both the 1992 and 2007 BMI </a:t>
            </a:r>
            <a:r>
              <a:rPr lang="en-US" altLang="zh-CN" sz="2400" dirty="0"/>
              <a:t>status, </a:t>
            </a:r>
            <a:r>
              <a:rPr lang="en-US" altLang="zh-CN" sz="2400" dirty="0" smtClean="0"/>
              <a:t>the participants </a:t>
            </a:r>
            <a:r>
              <a:rPr lang="en-US" altLang="zh-CN" sz="2400" dirty="0"/>
              <a:t>were categorized into 4 groups:</a:t>
            </a:r>
            <a:endParaRPr lang="en-US" altLang="zh-CN" sz="2400" dirty="0" smtClean="0"/>
          </a:p>
          <a:p>
            <a:r>
              <a:rPr lang="en-US" altLang="zh-CN" sz="2400" dirty="0" smtClean="0"/>
              <a:t>Group I: constantly normal BMI</a:t>
            </a:r>
          </a:p>
          <a:p>
            <a:r>
              <a:rPr lang="en-US" altLang="zh-CN" sz="2400" dirty="0" smtClean="0"/>
              <a:t>Group II: turning to be overweight or obese</a:t>
            </a:r>
          </a:p>
          <a:p>
            <a:r>
              <a:rPr lang="en-US" altLang="zh-CN" sz="2400" dirty="0" smtClean="0"/>
              <a:t>Group III: turning to have normal BMI</a:t>
            </a:r>
          </a:p>
          <a:p>
            <a:r>
              <a:rPr lang="en-US" altLang="zh-CN" sz="2400" dirty="0" smtClean="0"/>
              <a:t>Group IV: constantly overweight or obese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1002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pPr algn="l"/>
            <a:r>
              <a:rPr lang="en-US" altLang="zh-CN" b="1" dirty="0"/>
              <a:t> </a:t>
            </a:r>
            <a:r>
              <a:rPr lang="en-US" altLang="zh-CN" b="1" dirty="0" smtClean="0"/>
              <a:t>                Method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sz="3200" dirty="0" smtClean="0">
                <a:latin typeface="+mn-lt"/>
                <a:ea typeface="+mn-ea"/>
                <a:cs typeface="+mn-cs"/>
              </a:rPr>
              <a:t>4</a:t>
            </a:r>
            <a:r>
              <a:rPr lang="en-US" altLang="zh-CN" sz="3200" dirty="0">
                <a:latin typeface="+mn-lt"/>
                <a:ea typeface="+mn-ea"/>
                <a:cs typeface="+mn-cs"/>
              </a:rPr>
              <a:t>. Classification of adiposity status</a:t>
            </a:r>
            <a:br>
              <a:rPr lang="en-US" altLang="zh-CN" sz="3200" dirty="0">
                <a:latin typeface="+mn-lt"/>
                <a:ea typeface="+mn-ea"/>
                <a:cs typeface="+mn-cs"/>
              </a:rPr>
            </a:br>
            <a:endParaRPr lang="zh-CN" altLang="en-US" sz="3200" dirty="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内容占位符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6376461"/>
              </p:ext>
            </p:extLst>
          </p:nvPr>
        </p:nvGraphicFramePr>
        <p:xfrm>
          <a:off x="2555776" y="1484784"/>
          <a:ext cx="6264696" cy="42396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348"/>
                <a:gridCol w="3132348"/>
              </a:tblGrid>
              <a:tr h="2088232">
                <a:tc>
                  <a:txBody>
                    <a:bodyPr/>
                    <a:lstStyle/>
                    <a:p>
                      <a:endParaRPr lang="en-US" altLang="zh-CN" dirty="0" smtClean="0"/>
                    </a:p>
                    <a:p>
                      <a:r>
                        <a:rPr lang="en-US" altLang="zh-CN" dirty="0" smtClean="0"/>
                        <a:t>Group</a:t>
                      </a:r>
                      <a:r>
                        <a:rPr lang="en-US" altLang="zh-CN" baseline="0" dirty="0" smtClean="0"/>
                        <a:t> I (constant normal BMI)</a:t>
                      </a:r>
                    </a:p>
                    <a:p>
                      <a:r>
                        <a:rPr lang="en-US" altLang="zh-CN" baseline="0" dirty="0" smtClean="0"/>
                        <a:t>412 persons</a:t>
                      </a:r>
                    </a:p>
                    <a:p>
                      <a:r>
                        <a:rPr lang="en-US" altLang="zh-CN" baseline="0" dirty="0" smtClean="0"/>
                        <a:t>1992: BMI </a:t>
                      </a:r>
                      <a:r>
                        <a:rPr lang="en-US" altLang="zh-CN" sz="1800" baseline="0" dirty="0" smtClean="0"/>
                        <a:t>&lt; </a:t>
                      </a:r>
                      <a:r>
                        <a:rPr lang="en-US" altLang="zh-CN" baseline="0" dirty="0" smtClean="0"/>
                        <a:t>25</a:t>
                      </a:r>
                    </a:p>
                    <a:p>
                      <a:r>
                        <a:rPr lang="en-US" altLang="zh-CN" baseline="0" dirty="0" smtClean="0"/>
                        <a:t>2007: BMI </a:t>
                      </a:r>
                      <a:r>
                        <a:rPr lang="en-US" altLang="zh-CN" sz="1800" baseline="0" dirty="0" smtClean="0"/>
                        <a:t>&lt; </a:t>
                      </a:r>
                      <a:r>
                        <a:rPr lang="en-US" altLang="zh-CN" baseline="0" dirty="0" smtClean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smtClean="0"/>
                    </a:p>
                    <a:p>
                      <a:r>
                        <a:rPr lang="en-US" altLang="zh-CN" smtClean="0"/>
                        <a:t>Group </a:t>
                      </a:r>
                      <a:r>
                        <a:rPr lang="en-US" altLang="zh-CN" dirty="0" smtClean="0"/>
                        <a:t>II (turning overweight</a:t>
                      </a:r>
                      <a:r>
                        <a:rPr lang="en-US" altLang="zh-CN" baseline="0" dirty="0" smtClean="0"/>
                        <a:t> or obese)</a:t>
                      </a:r>
                    </a:p>
                    <a:p>
                      <a:r>
                        <a:rPr lang="en-US" altLang="zh-CN" baseline="0" dirty="0" smtClean="0"/>
                        <a:t>88 persons</a:t>
                      </a:r>
                    </a:p>
                    <a:p>
                      <a:r>
                        <a:rPr lang="en-US" altLang="zh-CN" baseline="0" dirty="0" smtClean="0"/>
                        <a:t>1992: BMI</a:t>
                      </a:r>
                      <a:r>
                        <a:rPr lang="en-US" altLang="zh-CN" sz="2000" baseline="0" dirty="0" smtClean="0"/>
                        <a:t> &lt; </a:t>
                      </a:r>
                      <a:r>
                        <a:rPr lang="en-US" altLang="zh-CN" baseline="0" dirty="0" smtClean="0"/>
                        <a:t>25</a:t>
                      </a:r>
                    </a:p>
                    <a:p>
                      <a:r>
                        <a:rPr lang="en-US" altLang="zh-CN" baseline="0" dirty="0" smtClean="0"/>
                        <a:t>2007: </a:t>
                      </a:r>
                      <a:r>
                        <a:rPr lang="en-US" altLang="zh-CN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BMI </a:t>
                      </a:r>
                      <a:r>
                        <a:rPr lang="zh-CN" altLang="en-US" sz="2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r>
                        <a:rPr lang="zh-CN" alt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baseline="0" dirty="0" smtClean="0"/>
                        <a:t>25</a:t>
                      </a:r>
                    </a:p>
                  </a:txBody>
                  <a:tcPr/>
                </a:tc>
              </a:tr>
              <a:tr h="2151422">
                <a:tc>
                  <a:txBody>
                    <a:bodyPr/>
                    <a:lstStyle/>
                    <a:p>
                      <a:endParaRPr lang="en-US" altLang="zh-CN" sz="1800" b="1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Group III (turning normal BMI)</a:t>
                      </a:r>
                    </a:p>
                    <a:p>
                      <a:r>
                        <a:rPr lang="en-US" altLang="zh-CN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58 persons</a:t>
                      </a:r>
                    </a:p>
                    <a:p>
                      <a:r>
                        <a:rPr lang="en-US" altLang="zh-CN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1992: BMI </a:t>
                      </a:r>
                      <a:r>
                        <a:rPr lang="zh-CN" alt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r>
                        <a:rPr lang="en-US" altLang="zh-CN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25</a:t>
                      </a:r>
                    </a:p>
                    <a:p>
                      <a:r>
                        <a:rPr lang="en-US" altLang="zh-CN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2007: BMI &lt; 25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altLang="zh-CN" sz="1800" b="1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altLang="zh-CN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Group </a:t>
                      </a:r>
                      <a:r>
                        <a:rPr lang="en-US" altLang="zh-CN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IV </a:t>
                      </a:r>
                      <a:r>
                        <a:rPr lang="en-US" altLang="zh-CN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(constant overweight or obese)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altLang="zh-CN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129 persons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altLang="zh-CN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1992: BMI </a:t>
                      </a:r>
                      <a:r>
                        <a:rPr lang="zh-CN" alt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r>
                        <a:rPr lang="en-US" altLang="zh-CN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25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altLang="zh-CN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2007: BMI </a:t>
                      </a:r>
                      <a:r>
                        <a:rPr lang="zh-CN" alt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≥ </a:t>
                      </a:r>
                      <a:r>
                        <a:rPr lang="en-US" altLang="zh-CN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0" name="椭圆 9"/>
          <p:cNvSpPr/>
          <p:nvPr/>
        </p:nvSpPr>
        <p:spPr>
          <a:xfrm>
            <a:off x="251520" y="2650717"/>
            <a:ext cx="2068270" cy="168789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 latinLnBrk="1"/>
            <a:r>
              <a:rPr lang="en-US" altLang="zh-CN" b="1" dirty="0" smtClean="0">
                <a:solidFill>
                  <a:schemeClr val="tx1"/>
                </a:solidFill>
                <a:latin typeface="+mn-ea"/>
                <a:cs typeface="HY헤드라인M"/>
              </a:rPr>
              <a:t>Total:687 </a:t>
            </a:r>
          </a:p>
          <a:p>
            <a:pPr algn="ctr" latinLnBrk="1"/>
            <a:r>
              <a:rPr lang="en-US" altLang="zh-CN" b="1" dirty="0" smtClean="0">
                <a:solidFill>
                  <a:schemeClr val="tx1"/>
                </a:solidFill>
                <a:latin typeface="+mn-ea"/>
                <a:cs typeface="HY헤드라인M"/>
              </a:rPr>
              <a:t>male</a:t>
            </a:r>
            <a:r>
              <a:rPr lang="en-US" altLang="zh-CN" b="1" dirty="0">
                <a:solidFill>
                  <a:schemeClr val="tx1"/>
                </a:solidFill>
                <a:latin typeface="+mn-ea"/>
                <a:cs typeface="HY헤드라인M"/>
              </a:rPr>
              <a:t>: 58.1%</a:t>
            </a:r>
          </a:p>
          <a:p>
            <a:r>
              <a:rPr lang="en-US" altLang="zh-CN" b="1" dirty="0" smtClean="0">
                <a:solidFill>
                  <a:schemeClr val="tx1"/>
                </a:solidFill>
                <a:latin typeface="+mn-ea"/>
                <a:cs typeface="HY헤드라인M"/>
              </a:rPr>
              <a:t>48.1±6.2 in </a:t>
            </a:r>
            <a:r>
              <a:rPr lang="en-US" altLang="zh-CN" b="1" dirty="0">
                <a:solidFill>
                  <a:schemeClr val="tx1"/>
                </a:solidFill>
                <a:latin typeface="+mn-ea"/>
                <a:cs typeface="HY헤드라인M"/>
              </a:rPr>
              <a:t>1992</a:t>
            </a:r>
            <a:endParaRPr lang="zh-CN" altLang="en-US" b="1" dirty="0">
              <a:solidFill>
                <a:schemeClr val="tx1"/>
              </a:solidFill>
              <a:latin typeface="+mn-ea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26573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0645" y="188640"/>
            <a:ext cx="8229600" cy="1143000"/>
          </a:xfrm>
        </p:spPr>
        <p:txBody>
          <a:bodyPr/>
          <a:lstStyle/>
          <a:p>
            <a:r>
              <a:rPr lang="en-US" altLang="zh-CN" b="1" dirty="0"/>
              <a:t>Results 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 smtClean="0"/>
          </a:p>
          <a:p>
            <a:endParaRPr lang="en-US" altLang="zh-CN" sz="2400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72816"/>
            <a:ext cx="8625736" cy="408523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23528" y="1260049"/>
            <a:ext cx="907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/>
              <a:t>Characteristics of participants in 1992 and 2007 according to the adiposity status  </a:t>
            </a:r>
          </a:p>
        </p:txBody>
      </p:sp>
    </p:spTree>
    <p:extLst>
      <p:ext uri="{BB962C8B-B14F-4D97-AF65-F5344CB8AC3E}">
        <p14:creationId xmlns:p14="http://schemas.microsoft.com/office/powerpoint/2010/main" val="290011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Results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0992" y="1340768"/>
            <a:ext cx="9073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/>
              <a:t>C</a:t>
            </a:r>
            <a:r>
              <a:rPr lang="en-US" altLang="zh-CN" dirty="0" smtClean="0"/>
              <a:t>umulative </a:t>
            </a:r>
            <a:r>
              <a:rPr lang="en-US" altLang="zh-CN" dirty="0"/>
              <a:t>incidence of DM during the follow-up according to the adiposity status groups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67685" y="4149080"/>
            <a:ext cx="86247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The cumulative incidence of DM was 8.0% for group I, 6.8% for group II, 22.4% for group III and 17.1% for group IV, respectively. The cumulative incidence of DM was significantly higher in groups III and IV than in groups I and II (all p values &lt; 0.05</a:t>
            </a:r>
            <a:r>
              <a:rPr lang="en-US" altLang="zh-CN" dirty="0" smtClean="0"/>
              <a:t>). There are no significant difference between group I and group II, and also, the cumulative incidence of DM were not significantly different between group III and IV.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86" y="2181000"/>
            <a:ext cx="8429625" cy="172819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78936" y="3506652"/>
            <a:ext cx="8429625" cy="43204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 latinLnBrk="1"/>
            <a:endParaRPr lang="zh-CN" altLang="en-US" sz="3600" b="1" dirty="0" smtClean="0">
              <a:solidFill>
                <a:schemeClr val="bg1">
                  <a:lumMod val="95000"/>
                </a:schemeClr>
              </a:solidFill>
              <a:latin typeface="+mn-ea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206550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Results</a:t>
            </a:r>
            <a:endParaRPr lang="zh-CN" altLang="en-US" dirty="0"/>
          </a:p>
        </p:txBody>
      </p:sp>
      <p:pic>
        <p:nvPicPr>
          <p:cNvPr id="1025" name="Picture 1" descr="C:\Users\think\AppData\Roaming\Tencent\Users\309225245\QQ\WinTemp\RichOle\$G2FT0NR8CE{QC6Y23L)OY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367" y="2033954"/>
            <a:ext cx="5904656" cy="352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/>
        </p:nvCxnSpPr>
        <p:spPr>
          <a:xfrm>
            <a:off x="2627784" y="2780928"/>
            <a:ext cx="3456384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627784" y="2898594"/>
            <a:ext cx="3604592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708503" y="3045096"/>
            <a:ext cx="3456384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323528" y="1110624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 smtClean="0"/>
              <a:t>Using COX’s proportional hazards regression model, with </a:t>
            </a:r>
            <a:r>
              <a:rPr lang="en-US" altLang="zh-CN" dirty="0"/>
              <a:t>group I as reference, groups III and IV had a significant two to three-fold increased DM risk;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761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Results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114800"/>
          </a:xfrm>
        </p:spPr>
        <p:txBody>
          <a:bodyPr/>
          <a:lstStyle/>
          <a:p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76" y="1604455"/>
            <a:ext cx="9144000" cy="1507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323528" y="111062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 smtClean="0"/>
              <a:t>Cox model were adjusted by covariates, the </a:t>
            </a:r>
            <a:r>
              <a:rPr lang="en-US" altLang="zh-CN" dirty="0" smtClean="0"/>
              <a:t>hazards </a:t>
            </a:r>
            <a:r>
              <a:rPr lang="en-US" altLang="zh-CN" dirty="0" smtClean="0"/>
              <a:t>ratio of </a:t>
            </a:r>
            <a:r>
              <a:rPr lang="en-US" altLang="zh-CN" dirty="0"/>
              <a:t>DM</a:t>
            </a:r>
            <a:r>
              <a:rPr lang="en-US" altLang="zh-CN" dirty="0" smtClean="0"/>
              <a:t>: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1979712" y="2271899"/>
            <a:ext cx="1368152" cy="79208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 latinLnBrk="1"/>
            <a:endParaRPr lang="zh-CN" altLang="en-US" sz="3600" b="1" dirty="0" smtClean="0">
              <a:solidFill>
                <a:schemeClr val="bg1">
                  <a:lumMod val="95000"/>
                </a:schemeClr>
              </a:solidFill>
              <a:latin typeface="+mn-ea"/>
              <a:cs typeface="HY헤드라인M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355976" y="2271899"/>
            <a:ext cx="1368152" cy="79208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 latinLnBrk="1"/>
            <a:endParaRPr lang="zh-CN" altLang="en-US" sz="3600" b="1" dirty="0" smtClean="0">
              <a:solidFill>
                <a:schemeClr val="bg1">
                  <a:lumMod val="95000"/>
                </a:schemeClr>
              </a:solidFill>
              <a:latin typeface="+mn-ea"/>
              <a:cs typeface="HY헤드라인M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04248" y="2271899"/>
            <a:ext cx="1368152" cy="79208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 latinLnBrk="1"/>
            <a:endParaRPr lang="zh-CN" altLang="en-US" sz="3600" b="1" dirty="0" smtClean="0">
              <a:solidFill>
                <a:schemeClr val="bg1">
                  <a:lumMod val="95000"/>
                </a:schemeClr>
              </a:solidFill>
              <a:latin typeface="+mn-ea"/>
              <a:cs typeface="HY헤드라인M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9512" y="3123193"/>
            <a:ext cx="92525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/>
              <a:t>Model </a:t>
            </a:r>
            <a:r>
              <a:rPr lang="en-US" altLang="zh-CN" b="1" dirty="0"/>
              <a:t>1</a:t>
            </a:r>
            <a:r>
              <a:rPr lang="en-US" altLang="zh-CN" dirty="0"/>
              <a:t>: adjusted for age and sex. </a:t>
            </a:r>
            <a:endParaRPr lang="en-US" altLang="zh-CN" dirty="0" smtClean="0"/>
          </a:p>
          <a:p>
            <a:r>
              <a:rPr lang="en-US" altLang="zh-CN" b="1" dirty="0" smtClean="0"/>
              <a:t>Model </a:t>
            </a:r>
            <a:r>
              <a:rPr lang="en-US" altLang="zh-CN" b="1" dirty="0"/>
              <a:t>2</a:t>
            </a:r>
            <a:r>
              <a:rPr lang="en-US" altLang="zh-CN" dirty="0"/>
              <a:t>: adjusted for age, sex and the history of hypertension. </a:t>
            </a:r>
            <a:endParaRPr lang="en-US" altLang="zh-CN" dirty="0" smtClean="0"/>
          </a:p>
          <a:p>
            <a:r>
              <a:rPr lang="en-US" altLang="zh-CN" b="1" dirty="0" smtClean="0"/>
              <a:t>Model </a:t>
            </a:r>
            <a:r>
              <a:rPr lang="en-US" altLang="zh-CN" b="1" dirty="0"/>
              <a:t>3</a:t>
            </a:r>
            <a:r>
              <a:rPr lang="en-US" altLang="zh-CN" dirty="0"/>
              <a:t>: adjusted for age, sex, the history of hypertension and lipids (including TC</a:t>
            </a:r>
            <a:r>
              <a:rPr lang="en-US" altLang="zh-CN" dirty="0" smtClean="0"/>
              <a:t>,</a:t>
            </a:r>
          </a:p>
          <a:p>
            <a:r>
              <a:rPr lang="en-US" altLang="zh-CN" dirty="0" smtClean="0"/>
              <a:t>HDL-C</a:t>
            </a:r>
            <a:r>
              <a:rPr lang="en-US" altLang="zh-CN" dirty="0"/>
              <a:t>, TG and LDL-C). </a:t>
            </a:r>
            <a:endParaRPr lang="en-US" altLang="zh-CN" dirty="0" smtClean="0"/>
          </a:p>
          <a:p>
            <a:r>
              <a:rPr lang="en-US" altLang="zh-CN" b="1" dirty="0" smtClean="0"/>
              <a:t>Model </a:t>
            </a:r>
            <a:r>
              <a:rPr lang="en-US" altLang="zh-CN" b="1" dirty="0"/>
              <a:t>4</a:t>
            </a:r>
            <a:r>
              <a:rPr lang="en-US" altLang="zh-CN" dirty="0"/>
              <a:t>: adjusted for age, sex, SBP, DBP, TC, HDL-C, TG, LDL-C, FPG and the history of hypertension.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863588" y="5489014"/>
            <a:ext cx="698477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b="1" dirty="0" smtClean="0"/>
              <a:t>After adjustment of all the covariates, the </a:t>
            </a:r>
            <a:r>
              <a:rPr lang="en-US" altLang="zh-CN" b="1" dirty="0"/>
              <a:t>risk was </a:t>
            </a:r>
            <a:r>
              <a:rPr lang="en-US" altLang="zh-CN" b="1" dirty="0" smtClean="0"/>
              <a:t>only slightly reduced </a:t>
            </a:r>
            <a:endParaRPr lang="zh-CN" altLang="en-US" b="1" dirty="0"/>
          </a:p>
        </p:txBody>
      </p:sp>
      <p:sp>
        <p:nvSpPr>
          <p:cNvPr id="17" name="下箭头 16"/>
          <p:cNvSpPr/>
          <p:nvPr/>
        </p:nvSpPr>
        <p:spPr>
          <a:xfrm>
            <a:off x="3599892" y="4876242"/>
            <a:ext cx="1512168" cy="545638"/>
          </a:xfrm>
          <a:prstGeom prst="downArrow">
            <a:avLst/>
          </a:prstGeom>
          <a:solidFill>
            <a:srgbClr val="C0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 latinLnBrk="1"/>
            <a:endParaRPr lang="zh-CN" altLang="en-US" sz="3600" b="1" dirty="0" smtClean="0">
              <a:solidFill>
                <a:schemeClr val="bg1">
                  <a:lumMod val="95000"/>
                </a:schemeClr>
              </a:solidFill>
              <a:latin typeface="+mn-ea"/>
              <a:cs typeface="HY헤드라인M"/>
            </a:endParaRPr>
          </a:p>
        </p:txBody>
      </p:sp>
    </p:spTree>
    <p:extLst>
      <p:ext uri="{BB962C8B-B14F-4D97-AF65-F5344CB8AC3E}">
        <p14:creationId xmlns:p14="http://schemas.microsoft.com/office/powerpoint/2010/main" val="304562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Results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3448708"/>
            <a:ext cx="9144000" cy="2585323"/>
          </a:xfrm>
        </p:spPr>
        <p:txBody>
          <a:bodyPr wrap="square">
            <a:sp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US" altLang="zh-CN" sz="18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Model 1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 included the status of overweight or obesity in 1992.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sz="18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Model </a:t>
            </a:r>
            <a:r>
              <a:rPr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 included the status 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of 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overweight 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or obesity 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in 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2007.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sz="18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Model 3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 included the status of overweight or obesity 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in 1992 and 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2007.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sz="18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Model </a:t>
            </a:r>
            <a:r>
              <a:rPr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 included age, sex, SBP, DBP, TC, HDL-C, TG, 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FPG, LDL-C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and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 the history 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of hypertension, as well as the status of overweight 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or obesity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 in 1992.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sz="1800" b="1" dirty="0" smtClean="0">
                <a:latin typeface="Arial" panose="020B0604020202020204" pitchFamily="34" charset="0"/>
                <a:ea typeface="宋体" panose="02010600030101010101" pitchFamily="2" charset="-122"/>
              </a:rPr>
              <a:t>Model </a:t>
            </a:r>
            <a:r>
              <a:rPr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 included age, sex, SBP, DBP, TC, HDL-C, TG, FPG, LDL-C, and </a:t>
            </a:r>
            <a:endParaRPr lang="en-US" altLang="zh-CN" sz="1800" dirty="0" smtClean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the history of 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hypertension, as well as the status of overweight or 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obesity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in </a:t>
            </a:r>
            <a:r>
              <a:rPr lang="en-US" altLang="zh-CN" sz="1800" dirty="0" smtClean="0">
                <a:latin typeface="Arial" panose="020B0604020202020204" pitchFamily="34" charset="0"/>
                <a:ea typeface="宋体" panose="02010600030101010101" pitchFamily="2" charset="-122"/>
              </a:rPr>
              <a:t>1992 and 2007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endParaRPr lang="zh-CN" altLang="en-US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073" name="Picture 1" descr="C:\Users\think\AppData\Roaming\Tencent\Users\309225245\QQ\WinTemp\RichOle\GGTB6O[WL{[SLC3D%5J4NL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56" y="1951529"/>
            <a:ext cx="7416824" cy="152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395536" y="1305199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 smtClean="0"/>
              <a:t>Multivariate logistic regression model, </a:t>
            </a:r>
            <a:r>
              <a:rPr lang="en-US" altLang="zh-CN" dirty="0"/>
              <a:t>r</a:t>
            </a:r>
            <a:r>
              <a:rPr lang="en-US" altLang="zh-CN" dirty="0" smtClean="0"/>
              <a:t>elative </a:t>
            </a:r>
            <a:r>
              <a:rPr lang="en-US" altLang="zh-CN" dirty="0"/>
              <a:t>risks of overweight or obesity in 1992 and 2007 in predicting DM.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762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 smtClean="0"/>
              <a:t> Evidence from other studies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1800" dirty="0" smtClean="0"/>
              <a:t>Some </a:t>
            </a:r>
            <a:r>
              <a:rPr lang="en-US" altLang="zh-CN" sz="1800" dirty="0"/>
              <a:t>previous studies have shown that initial weight change </a:t>
            </a:r>
            <a:r>
              <a:rPr lang="en-US" altLang="zh-CN" sz="1800" dirty="0" smtClean="0"/>
              <a:t>might have </a:t>
            </a:r>
            <a:r>
              <a:rPr lang="en-US" altLang="zh-CN" sz="1800" dirty="0"/>
              <a:t>a larger impact on DM incidence than recent weight </a:t>
            </a:r>
            <a:r>
              <a:rPr lang="en-US" altLang="zh-CN" sz="1800" dirty="0" smtClean="0"/>
              <a:t>change.</a:t>
            </a:r>
            <a:r>
              <a:rPr lang="en-US" altLang="zh-CN" sz="1800" dirty="0"/>
              <a:t> And our </a:t>
            </a:r>
            <a:r>
              <a:rPr lang="en-US" altLang="zh-CN" sz="1800" dirty="0" smtClean="0"/>
              <a:t>results </a:t>
            </a:r>
            <a:r>
              <a:rPr lang="en-US" altLang="zh-CN" sz="1800" dirty="0" smtClean="0"/>
              <a:t>complement their finding, because we confirm </a:t>
            </a:r>
            <a:r>
              <a:rPr lang="en-US" altLang="zh-CN" sz="1800" dirty="0" smtClean="0"/>
              <a:t>that  </a:t>
            </a:r>
            <a:r>
              <a:rPr lang="en-US" altLang="zh-CN" sz="1800" dirty="0"/>
              <a:t>initial overweight or obesity in adulthood could </a:t>
            </a:r>
            <a:r>
              <a:rPr lang="en-US" altLang="zh-CN" sz="1800" dirty="0" smtClean="0"/>
              <a:t>predict the </a:t>
            </a:r>
            <a:r>
              <a:rPr lang="en-US" altLang="zh-CN" sz="1800" dirty="0"/>
              <a:t>development of DM independently of subsequent overweight </a:t>
            </a:r>
            <a:r>
              <a:rPr lang="en-US" altLang="zh-CN" sz="1800" dirty="0" smtClean="0"/>
              <a:t>or obesity.</a:t>
            </a:r>
            <a:endParaRPr lang="en-US" altLang="zh-CN" sz="1800" dirty="0"/>
          </a:p>
          <a:p>
            <a:r>
              <a:rPr lang="en-US" altLang="zh-CN" sz="1800" dirty="0"/>
              <a:t>obesity.</a:t>
            </a:r>
            <a:endParaRPr lang="en-US" altLang="zh-CN" sz="1800" dirty="0" smtClean="0"/>
          </a:p>
          <a:p>
            <a:endParaRPr lang="zh-CN" altLang="en-US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315308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086201"/>
            <a:ext cx="4320480" cy="82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03" y="4321510"/>
            <a:ext cx="3456384" cy="148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4005064"/>
            <a:ext cx="4464497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Evidence from other studies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1800" dirty="0" smtClean="0"/>
              <a:t>Weight loss is still important, because </a:t>
            </a:r>
            <a:r>
              <a:rPr lang="en-US" altLang="zh-CN" sz="1800" dirty="0" smtClean="0"/>
              <a:t>many </a:t>
            </a:r>
            <a:r>
              <a:rPr lang="en-US" altLang="zh-CN" sz="1800" dirty="0"/>
              <a:t>studies have shown </a:t>
            </a:r>
            <a:r>
              <a:rPr lang="en-US" altLang="zh-CN" sz="1800" dirty="0" smtClean="0"/>
              <a:t>that weight </a:t>
            </a:r>
            <a:r>
              <a:rPr lang="en-US" altLang="zh-CN" sz="1800" dirty="0" smtClean="0"/>
              <a:t>reduction</a:t>
            </a:r>
            <a:r>
              <a:rPr lang="en-US" altLang="zh-CN" sz="1800" dirty="0" smtClean="0"/>
              <a:t> in the adulthood is </a:t>
            </a:r>
            <a:r>
              <a:rPr lang="en-US" altLang="zh-CN" sz="1800" dirty="0" smtClean="0"/>
              <a:t>associated with </a:t>
            </a:r>
            <a:r>
              <a:rPr lang="en-US" altLang="zh-CN" sz="1800" dirty="0"/>
              <a:t>significantly reduced </a:t>
            </a:r>
            <a:r>
              <a:rPr lang="en-US" altLang="zh-CN" sz="1800" dirty="0" smtClean="0"/>
              <a:t>DM risk, however, these </a:t>
            </a:r>
            <a:r>
              <a:rPr lang="en-US" altLang="zh-CN" sz="1800" dirty="0" smtClean="0"/>
              <a:t>current </a:t>
            </a:r>
            <a:r>
              <a:rPr lang="en-US" altLang="zh-CN" sz="1800" dirty="0" smtClean="0"/>
              <a:t>studies also </a:t>
            </a:r>
            <a:r>
              <a:rPr lang="en-US" altLang="zh-CN" sz="1800" dirty="0"/>
              <a:t>suggest that weight status plays a larger role in diabetes </a:t>
            </a:r>
            <a:r>
              <a:rPr lang="en-US" altLang="zh-CN" sz="1800" dirty="0" smtClean="0"/>
              <a:t>risk than </a:t>
            </a:r>
            <a:r>
              <a:rPr lang="en-US" altLang="zh-CN" sz="1800" dirty="0"/>
              <a:t>do changes in </a:t>
            </a:r>
            <a:r>
              <a:rPr lang="en-US" altLang="zh-CN" sz="1800" dirty="0" smtClean="0"/>
              <a:t>weight. </a:t>
            </a:r>
          </a:p>
          <a:p>
            <a:endParaRPr lang="zh-CN" altLang="en-US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931" y="3803152"/>
            <a:ext cx="4125557" cy="99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17" y="3716059"/>
            <a:ext cx="3646802" cy="119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085184"/>
            <a:ext cx="73152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83" y="2708920"/>
            <a:ext cx="4250270" cy="974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200" y="2708920"/>
            <a:ext cx="4071968" cy="110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877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Conclusion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7031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800" dirty="0">
                <a:solidFill>
                  <a:schemeClr val="dk1"/>
                </a:solidFill>
              </a:rPr>
              <a:t>Our findings showed that a change from initial overweight or </a:t>
            </a:r>
            <a:r>
              <a:rPr lang="en-US" altLang="zh-CN" sz="1800" dirty="0" smtClean="0">
                <a:solidFill>
                  <a:schemeClr val="dk1"/>
                </a:solidFill>
              </a:rPr>
              <a:t>obesity to </a:t>
            </a:r>
            <a:r>
              <a:rPr lang="en-US" altLang="zh-CN" sz="1800" dirty="0">
                <a:solidFill>
                  <a:schemeClr val="dk1"/>
                </a:solidFill>
              </a:rPr>
              <a:t>a normal BMI, as compared with the subjects who persist </a:t>
            </a:r>
            <a:r>
              <a:rPr lang="en-US" altLang="zh-CN" sz="1800" dirty="0" smtClean="0">
                <a:solidFill>
                  <a:schemeClr val="dk1"/>
                </a:solidFill>
              </a:rPr>
              <a:t>with overweight </a:t>
            </a:r>
            <a:r>
              <a:rPr lang="en-US" altLang="zh-CN" sz="1800" dirty="0">
                <a:solidFill>
                  <a:schemeClr val="dk1"/>
                </a:solidFill>
              </a:rPr>
              <a:t>or obesity, would not be associated with a reduced risk </a:t>
            </a:r>
            <a:r>
              <a:rPr lang="en-US" altLang="zh-CN" sz="1800" dirty="0" smtClean="0">
                <a:solidFill>
                  <a:schemeClr val="dk1"/>
                </a:solidFill>
              </a:rPr>
              <a:t>of DM </a:t>
            </a:r>
            <a:r>
              <a:rPr lang="en-US" altLang="zh-CN" sz="1800" dirty="0">
                <a:solidFill>
                  <a:schemeClr val="dk1"/>
                </a:solidFill>
              </a:rPr>
              <a:t>in adulthood</a:t>
            </a:r>
            <a:r>
              <a:rPr lang="en-US" altLang="zh-CN" sz="1800" dirty="0" smtClean="0">
                <a:solidFill>
                  <a:schemeClr val="dk1"/>
                </a:solidFill>
              </a:rPr>
              <a:t>. </a:t>
            </a:r>
          </a:p>
          <a:p>
            <a:r>
              <a:rPr lang="en-US" altLang="zh-CN" sz="1800" dirty="0"/>
              <a:t>On the other hand, the risks of DM among the </a:t>
            </a:r>
            <a:r>
              <a:rPr lang="en-US" altLang="zh-CN" sz="1800" dirty="0" smtClean="0"/>
              <a:t>subjects with </a:t>
            </a:r>
            <a:r>
              <a:rPr lang="en-US" altLang="zh-CN" sz="1800" dirty="0"/>
              <a:t>initially normal BMI who became overweight or obese </a:t>
            </a:r>
            <a:r>
              <a:rPr lang="en-US" altLang="zh-CN" sz="1800" dirty="0" smtClean="0"/>
              <a:t>subsequently were </a:t>
            </a:r>
            <a:r>
              <a:rPr lang="en-US" altLang="zh-CN" sz="1800" dirty="0"/>
              <a:t>similar to those who were never overweight or obese</a:t>
            </a:r>
            <a:r>
              <a:rPr lang="en-US" altLang="zh-CN" sz="1800" dirty="0" smtClean="0"/>
              <a:t>.</a:t>
            </a:r>
          </a:p>
          <a:p>
            <a:r>
              <a:rPr lang="en-US" altLang="zh-CN" sz="1800" dirty="0" smtClean="0"/>
              <a:t> Therefore, initial </a:t>
            </a:r>
            <a:r>
              <a:rPr lang="en-US" altLang="zh-CN" sz="1800" dirty="0"/>
              <a:t>BMI status might play a larger role </a:t>
            </a:r>
            <a:r>
              <a:rPr lang="en-US" altLang="zh-CN" sz="1800" dirty="0" smtClean="0"/>
              <a:t>in DM </a:t>
            </a:r>
            <a:r>
              <a:rPr lang="en-US" altLang="zh-CN" sz="1800" dirty="0"/>
              <a:t>risk than do changes in BMI in adulthood</a:t>
            </a:r>
            <a:r>
              <a:rPr lang="en-US" altLang="zh-CN" sz="1800" dirty="0" smtClean="0"/>
              <a:t>.</a:t>
            </a:r>
          </a:p>
          <a:p>
            <a:r>
              <a:rPr lang="en-US" altLang="zh-CN" sz="1800" dirty="0"/>
              <a:t>O</a:t>
            </a:r>
            <a:r>
              <a:rPr lang="en-US" altLang="zh-CN" sz="1800" dirty="0" smtClean="0"/>
              <a:t>nce the subjects </a:t>
            </a:r>
            <a:r>
              <a:rPr lang="en-US" altLang="zh-CN" sz="1800" dirty="0"/>
              <a:t>are overweight or obese in adulthood, they are at high </a:t>
            </a:r>
            <a:r>
              <a:rPr lang="en-US" altLang="zh-CN" sz="1800" dirty="0" smtClean="0"/>
              <a:t>risk for </a:t>
            </a:r>
            <a:r>
              <a:rPr lang="en-US" altLang="zh-CN" sz="1800" dirty="0"/>
              <a:t>DM to a certain extent, as compared with the subjects who </a:t>
            </a:r>
            <a:r>
              <a:rPr lang="en-US" altLang="zh-CN" sz="1800" dirty="0" smtClean="0"/>
              <a:t>are never </a:t>
            </a:r>
            <a:r>
              <a:rPr lang="en-US" altLang="zh-CN" sz="1800" dirty="0"/>
              <a:t>overweight or obese, even succeeding in weight loss</a:t>
            </a:r>
            <a:r>
              <a:rPr lang="en-US" altLang="zh-CN" sz="1800" dirty="0" smtClean="0"/>
              <a:t>.</a:t>
            </a:r>
          </a:p>
          <a:p>
            <a:r>
              <a:rPr lang="en-US" altLang="zh-CN" sz="1800" dirty="0"/>
              <a:t>K</a:t>
            </a:r>
            <a:r>
              <a:rPr lang="en-US" altLang="zh-CN" sz="1800" dirty="0" smtClean="0"/>
              <a:t>eeping weight </a:t>
            </a:r>
            <a:r>
              <a:rPr lang="en-US" altLang="zh-CN" sz="1800" dirty="0"/>
              <a:t>in the normal BMI range should be emphasized in the </a:t>
            </a:r>
            <a:r>
              <a:rPr lang="en-US" altLang="zh-CN" sz="1800" dirty="0" smtClean="0"/>
              <a:t>public for </a:t>
            </a:r>
            <a:r>
              <a:rPr lang="en-US" altLang="zh-CN" sz="1800" dirty="0"/>
              <a:t>preventing DM.</a:t>
            </a:r>
            <a:endParaRPr lang="zh-CN" altLang="en-US" sz="1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50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72816"/>
            <a:ext cx="6768752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7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华西医院模板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latinLnBrk="1">
          <a:defRPr sz="3600" b="1" dirty="0" smtClean="0">
            <a:solidFill>
              <a:schemeClr val="bg1">
                <a:lumMod val="95000"/>
              </a:schemeClr>
            </a:solidFill>
            <a:latin typeface="+mn-ea"/>
            <a:cs typeface="HY헤드라인M"/>
          </a:defRPr>
        </a:defPPr>
      </a:lstStyle>
      <a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华西医院模板3</Template>
  <TotalTime>2526</TotalTime>
  <Words>1218</Words>
  <Application>Microsoft Office PowerPoint</Application>
  <PresentationFormat>全屏显示(4:3)</PresentationFormat>
  <Paragraphs>114</Paragraphs>
  <Slides>21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华西医院模板3</vt:lpstr>
      <vt:lpstr>The effects of initial and subsequent adiposity status on diabetes mellitus</vt:lpstr>
      <vt:lpstr>Background</vt:lpstr>
      <vt:lpstr>Background</vt:lpstr>
      <vt:lpstr>Background</vt:lpstr>
      <vt:lpstr>Background</vt:lpstr>
      <vt:lpstr>Objective</vt:lpstr>
      <vt:lpstr>Method</vt:lpstr>
      <vt:lpstr>Method</vt:lpstr>
      <vt:lpstr>Method</vt:lpstr>
      <vt:lpstr>Method</vt:lpstr>
      <vt:lpstr>                 Method 4. Classification of adiposity status </vt:lpstr>
      <vt:lpstr>                 Method 4. Classification of adiposity status </vt:lpstr>
      <vt:lpstr>Results </vt:lpstr>
      <vt:lpstr>Results</vt:lpstr>
      <vt:lpstr>Results</vt:lpstr>
      <vt:lpstr>Results</vt:lpstr>
      <vt:lpstr>Results</vt:lpstr>
      <vt:lpstr> Evidence from other studies</vt:lpstr>
      <vt:lpstr>Evidence from other studies</vt:lpstr>
      <vt:lpstr>Conclusion</vt:lpstr>
      <vt:lpstr>PowerPoint 演示文稿</vt:lpstr>
    </vt:vector>
  </TitlesOfParts>
  <Company>West China Hospital, Sichuan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Zhao Zhen-gang</dc:creator>
  <cp:lastModifiedBy>lenovo</cp:lastModifiedBy>
  <cp:revision>250</cp:revision>
  <dcterms:created xsi:type="dcterms:W3CDTF">2013-11-25T16:30:49Z</dcterms:created>
  <dcterms:modified xsi:type="dcterms:W3CDTF">2014-10-22T06:50:10Z</dcterms:modified>
</cp:coreProperties>
</file>