
<file path=[Content_Types].xml><?xml version="1.0" encoding="utf-8"?>
<Types xmlns="http://schemas.openxmlformats.org/package/2006/content-types">
  <Default Extension="jpeg" ContentType="image/jpeg"/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3"/>
    <p:sldId id="257" r:id="rId4"/>
    <p:sldId id="260" r:id="rId5"/>
    <p:sldId id="259" r:id="rId6"/>
    <p:sldId id="266" r:id="rId7"/>
    <p:sldId id="263" r:id="rId8"/>
    <p:sldId id="264" r:id="rId10"/>
    <p:sldId id="265" r:id="rId11"/>
    <p:sldId id="271" r:id="rId12"/>
    <p:sldId id="276" r:id="rId13"/>
    <p:sldId id="281" r:id="rId14"/>
    <p:sldId id="272" r:id="rId15"/>
    <p:sldId id="300" r:id="rId16"/>
    <p:sldId id="273" r:id="rId17"/>
    <p:sldId id="274" r:id="rId18"/>
    <p:sldId id="275" r:id="rId19"/>
    <p:sldId id="294" r:id="rId20"/>
    <p:sldId id="277" r:id="rId21"/>
    <p:sldId id="278" r:id="rId22"/>
    <p:sldId id="279" r:id="rId23"/>
    <p:sldId id="280" r:id="rId24"/>
    <p:sldId id="282" r:id="rId25"/>
    <p:sldId id="310" r:id="rId26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-536" y="-68"/>
      </p:cViewPr>
      <p:guideLst>
        <p:guide orient="horz" pos="2160"/>
        <p:guide pos="387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42770" y="1431824"/>
            <a:ext cx="6872756" cy="3865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35830" y="5512523"/>
            <a:ext cx="5886637" cy="451024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 rot="2694077">
            <a:off x="897546" y="2415615"/>
            <a:ext cx="6601676" cy="1200329"/>
          </a:xfrm>
        </p:spPr>
        <p:txBody>
          <a:bodyPr anchor="b">
            <a:normAutofit/>
          </a:bodyPr>
          <a:lstStyle>
            <a:lvl1pPr algn="ctr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 rot="2694077">
            <a:off x="62004" y="3513037"/>
            <a:ext cx="6626700" cy="535531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68F3-64E5-428B-AB5B-23BA274AD3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A860C-AC94-47F1-A757-0AD7AAE084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68F3-64E5-428B-AB5B-23BA274AD3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A860C-AC94-47F1-A757-0AD7AAE084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 rot="2674143">
            <a:off x="294920" y="2505826"/>
            <a:ext cx="7370054" cy="1421928"/>
          </a:xfrm>
        </p:spPr>
        <p:txBody>
          <a:bodyPr wrap="square" anchor="b">
            <a:normAutofit/>
          </a:bodyPr>
          <a:lstStyle>
            <a:lvl1pPr algn="ctr">
              <a:defRPr sz="72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68F3-64E5-428B-AB5B-23BA274AD3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A860C-AC94-47F1-A757-0AD7AAE084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68F3-64E5-428B-AB5B-23BA274AD3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A860C-AC94-47F1-A757-0AD7AAE084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0323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68F3-64E5-428B-AB5B-23BA274AD3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A860C-AC94-47F1-A757-0AD7AAE084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 rot="2756687">
            <a:off x="285521" y="2510752"/>
            <a:ext cx="7016365" cy="1421928"/>
          </a:xfrm>
        </p:spPr>
        <p:txBody>
          <a:bodyPr>
            <a:normAutofit/>
          </a:bodyPr>
          <a:lstStyle>
            <a:lvl1pPr algn="ctr">
              <a:defRPr sz="72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68F3-64E5-428B-AB5B-23BA274AD3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A860C-AC94-47F1-A757-0AD7AAE084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68F3-64E5-428B-AB5B-23BA274AD3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A860C-AC94-47F1-A757-0AD7AAE084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344472" y="365125"/>
            <a:ext cx="1009328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434264" cy="5811838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68F3-64E5-428B-AB5B-23BA274AD3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A860C-AC94-47F1-A757-0AD7AAE084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3.xml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16668F3-64E5-428B-AB5B-23BA274AD3AC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91A860C-AC94-47F1-A757-0AD7AAE08476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9.xml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4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6.xml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9.xml"/><Relationship Id="rId2" Type="http://schemas.openxmlformats.org/officeDocument/2006/relationships/image" Target="../media/image2.tiff"/><Relationship Id="rId1" Type="http://schemas.openxmlformats.org/officeDocument/2006/relationships/image" Target="../media/image1.tiff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20.xml"/><Relationship Id="rId1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21.xml"/><Relationship Id="rId1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22.xml"/><Relationship Id="rId1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24.xml"/><Relationship Id="rId1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25.xml"/><Relationship Id="rId1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26.xml"/><Relationship Id="rId1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27.xml"/><Relationship Id="rId1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9.xml"/><Relationship Id="rId1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1053465" y="764540"/>
            <a:ext cx="10085070" cy="25533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/>
            <a:r>
              <a:rPr lang="en-US" altLang="zh-CN" sz="4000" b="1" i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Gynura divaricata</a:t>
            </a:r>
            <a:r>
              <a:rPr lang="en-US" altLang="zh-CN" sz="4000" b="1">
                <a:latin typeface="Times New Roman" panose="02020603050405020304" charset="0"/>
                <a:cs typeface="Times New Roman" panose="02020603050405020304" charset="0"/>
              </a:rPr>
              <a:t> rich in 3, 5-</a:t>
            </a:r>
            <a:r>
              <a:rPr lang="en-US" altLang="zh-CN" sz="4000" b="1">
                <a:latin typeface="Times New Roman" panose="02020603050405020304" charset="0"/>
                <a:ea typeface="宋体" panose="02010600030101010101" pitchFamily="2" charset="-122"/>
                <a:cs typeface="宋体" panose="02010600030101010101" pitchFamily="2" charset="-122"/>
              </a:rPr>
              <a:t>/</a:t>
            </a:r>
            <a:r>
              <a:rPr lang="en-US" altLang="zh-CN" sz="4000" b="1">
                <a:latin typeface="Times New Roman" panose="02020603050405020304" charset="0"/>
                <a:cs typeface="Times New Roman" panose="02020603050405020304" charset="0"/>
              </a:rPr>
              <a:t>4, 5-dicaffeoylquinic acid</a:t>
            </a:r>
            <a:r>
              <a:rPr lang="en-US" altLang="zh-CN" sz="4000" b="1">
                <a:latin typeface="Times New Roman" panose="02020603050405020304" charset="0"/>
                <a:ea typeface="宋体" panose="02010600030101010101" pitchFamily="2" charset="-122"/>
                <a:cs typeface="宋体" panose="02010600030101010101" pitchFamily="2" charset="-122"/>
              </a:rPr>
              <a:t> and c</a:t>
            </a:r>
            <a:r>
              <a:rPr lang="en-US" altLang="zh-CN" sz="4000" b="1">
                <a:latin typeface="Times New Roman" panose="02020603050405020304" charset="0"/>
                <a:cs typeface="Times New Roman" panose="02020603050405020304" charset="0"/>
              </a:rPr>
              <a:t>hlorogenic acid reduces islet cell apoptosis and </a:t>
            </a:r>
            <a:r>
              <a:rPr lang="en-US" altLang="zh-CN" sz="4000" b="1">
                <a:latin typeface="Times New Roman" panose="02020603050405020304" charset="0"/>
                <a:ea typeface="宋体" panose="02010600030101010101" pitchFamily="2" charset="-122"/>
                <a:cs typeface="宋体" panose="02010600030101010101" pitchFamily="2" charset="-122"/>
              </a:rPr>
              <a:t>improv</a:t>
            </a:r>
            <a:r>
              <a:rPr lang="en-US" altLang="zh-CN" sz="4000" b="1">
                <a:latin typeface="Times New Roman" panose="02020603050405020304" charset="0"/>
                <a:cs typeface="Times New Roman" panose="02020603050405020304" charset="0"/>
              </a:rPr>
              <a:t>es pancreatic function in </a:t>
            </a:r>
            <a:r>
              <a:rPr lang="en-US" altLang="zh-CN" sz="40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type 2 diabetic mice</a:t>
            </a:r>
            <a:endParaRPr lang="en-US" altLang="zh-CN" sz="40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Picture 10" descr="XB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40640" y="295"/>
            <a:ext cx="2987824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文本框 1"/>
          <p:cNvSpPr txBox="1"/>
          <p:nvPr/>
        </p:nvSpPr>
        <p:spPr>
          <a:xfrm>
            <a:off x="718185" y="4861560"/>
            <a:ext cx="11024235" cy="1476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>
                <a:cs typeface="+mn-lt"/>
              </a:rPr>
              <a:t>Xiao-Lu Yin, Bing-Qing Xu and Yu-Qing Zhang</a:t>
            </a:r>
            <a:r>
              <a:rPr lang="zh-CN" altLang="en-US" b="1">
                <a:cs typeface="+mn-lt"/>
                <a:sym typeface="+mn-ea"/>
              </a:rPr>
              <a:t>*</a:t>
            </a:r>
            <a:endParaRPr lang="zh-CN" altLang="en-US" b="1">
              <a:cs typeface="+mn-lt"/>
            </a:endParaRPr>
          </a:p>
          <a:p>
            <a:pPr algn="l"/>
            <a:r>
              <a:rPr lang="zh-CN" altLang="en-US" b="1">
                <a:cs typeface="+mn-lt"/>
              </a:rPr>
              <a:t>[* Corresponding author: 086-0512-65880181(Tel/Fax); E-mail: sericult@suda.edu.cn</a:t>
            </a:r>
            <a:endParaRPr lang="zh-CN" altLang="en-US" b="1">
              <a:cs typeface="+mn-lt"/>
            </a:endParaRPr>
          </a:p>
          <a:p>
            <a:pPr algn="l"/>
            <a:r>
              <a:rPr lang="zh-CN" altLang="en-US" b="1">
                <a:cs typeface="+mn-lt"/>
              </a:rPr>
              <a:t>Yin Xiaolu, Email: yinxiaolu1881992@163.com, </a:t>
            </a:r>
            <a:endParaRPr lang="zh-CN" altLang="en-US" b="1">
              <a:cs typeface="+mn-lt"/>
            </a:endParaRPr>
          </a:p>
          <a:p>
            <a:pPr algn="l"/>
            <a:r>
              <a:rPr lang="zh-CN" altLang="en-US" b="1">
                <a:cs typeface="+mn-lt"/>
              </a:rPr>
              <a:t>Xu Bingqing, Email: 2</a:t>
            </a:r>
            <a:r>
              <a:rPr lang="en-US" altLang="zh-CN" b="1">
                <a:cs typeface="+mn-lt"/>
              </a:rPr>
              <a:t>09858603</a:t>
            </a:r>
            <a:r>
              <a:rPr lang="zh-CN" altLang="en-US" b="1">
                <a:cs typeface="+mn-lt"/>
              </a:rPr>
              <a:t>@qq.com. ]</a:t>
            </a:r>
            <a:endParaRPr lang="zh-CN" altLang="en-US" b="1">
              <a:cs typeface="+mn-lt"/>
            </a:endParaRPr>
          </a:p>
          <a:p>
            <a:pPr algn="l"/>
            <a:r>
              <a:rPr lang="zh-CN" altLang="en-US" b="1">
                <a:cs typeface="+mn-lt"/>
              </a:rPr>
              <a:t>Silk Biotechnology Laboratory, School of Biology and Basic Medical Sciences, Soochow University</a:t>
            </a:r>
            <a:r>
              <a:rPr lang="en-US" altLang="zh-CN"/>
              <a:t>.</a:t>
            </a:r>
            <a:endParaRPr lang="en-US" altLang="zh-CN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Administrator\Desktop\新建文件夹\201105190723249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830" y="13970"/>
            <a:ext cx="10396220" cy="6256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10" name="MH_Entry_1"/>
          <p:cNvSpPr/>
          <p:nvPr>
            <p:custDataLst>
              <p:tags r:id="rId2"/>
            </p:custDataLst>
          </p:nvPr>
        </p:nvSpPr>
        <p:spPr>
          <a:xfrm>
            <a:off x="6816725" y="1263650"/>
            <a:ext cx="4084955" cy="83312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3175">
            <a:solidFill>
              <a:srgbClr val="FFFFFF">
                <a:alpha val="4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2">
                    <a:lumMod val="10000"/>
                  </a:schemeClr>
                </a:solidFill>
                <a:ea typeface="华文细黑" panose="02010600040101010101" pitchFamily="2" charset="-122"/>
                <a:cs typeface="+mn-lt"/>
              </a:rPr>
              <a:t>Introduction</a:t>
            </a:r>
            <a:endParaRPr lang="en-US" altLang="zh-CN" sz="2800" b="1" dirty="0">
              <a:solidFill>
                <a:schemeClr val="bg2">
                  <a:lumMod val="10000"/>
                </a:schemeClr>
              </a:solidFill>
              <a:ea typeface="华文细黑" panose="02010600040101010101" pitchFamily="2" charset="-122"/>
              <a:cs typeface="+mn-lt"/>
            </a:endParaRPr>
          </a:p>
        </p:txBody>
      </p:sp>
      <p:sp>
        <p:nvSpPr>
          <p:cNvPr id="2541" name="MH_Entry_2"/>
          <p:cNvSpPr/>
          <p:nvPr>
            <p:custDataLst>
              <p:tags r:id="rId3"/>
            </p:custDataLst>
          </p:nvPr>
        </p:nvSpPr>
        <p:spPr>
          <a:xfrm>
            <a:off x="5920740" y="2426970"/>
            <a:ext cx="4168775" cy="889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 w="3175">
            <a:solidFill>
              <a:srgbClr val="FFFFFF">
                <a:alpha val="4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ea typeface="华文细黑" panose="02010600040101010101" pitchFamily="2" charset="-122"/>
                <a:cs typeface="+mn-lt"/>
              </a:rPr>
              <a:t>Research contents</a:t>
            </a:r>
            <a:r>
              <a:rPr lang="en-US" altLang="zh-CN" sz="2800" b="1" dirty="0">
                <a:solidFill>
                  <a:schemeClr val="bg1"/>
                </a:solidFill>
                <a:ea typeface="华文细黑" panose="02010600040101010101" pitchFamily="2" charset="-122"/>
                <a:cs typeface="+mn-lt"/>
              </a:rPr>
              <a:t> </a:t>
            </a:r>
            <a:endParaRPr lang="en-US" altLang="zh-CN" sz="2800" b="1" dirty="0">
              <a:solidFill>
                <a:schemeClr val="bg1"/>
              </a:solidFill>
              <a:ea typeface="华文细黑" panose="02010600040101010101" pitchFamily="2" charset="-122"/>
              <a:cs typeface="+mn-lt"/>
            </a:endParaRPr>
          </a:p>
        </p:txBody>
      </p:sp>
      <p:sp>
        <p:nvSpPr>
          <p:cNvPr id="2544" name="MH_Entry_3"/>
          <p:cNvSpPr/>
          <p:nvPr>
            <p:custDataLst>
              <p:tags r:id="rId4"/>
            </p:custDataLst>
          </p:nvPr>
        </p:nvSpPr>
        <p:spPr>
          <a:xfrm>
            <a:off x="7117080" y="3783965"/>
            <a:ext cx="3784600" cy="82550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3175">
            <a:solidFill>
              <a:srgbClr val="FFFFFF">
                <a:alpha val="4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800" b="1" dirty="0">
                <a:solidFill>
                  <a:schemeClr val="bg2">
                    <a:lumMod val="10000"/>
                  </a:schemeClr>
                </a:solidFill>
                <a:ea typeface="华文细黑" panose="02010600040101010101" pitchFamily="2" charset="-122"/>
                <a:cs typeface="+mn-lt"/>
              </a:rPr>
              <a:t>Results</a:t>
            </a:r>
            <a:endParaRPr lang="en-US" altLang="zh-CN" sz="2800" b="1" dirty="0">
              <a:solidFill>
                <a:schemeClr val="bg2">
                  <a:lumMod val="10000"/>
                </a:schemeClr>
              </a:solidFill>
              <a:ea typeface="华文细黑" panose="02010600040101010101" pitchFamily="2" charset="-122"/>
              <a:cs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25830" y="443865"/>
            <a:ext cx="4212590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72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Content</a:t>
            </a:r>
            <a:endParaRPr lang="en-US" altLang="zh-CN" sz="7200" b="1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2"/>
          <p:cNvPicPr>
            <a:picLocks noGrp="1"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495300" y="325755"/>
            <a:ext cx="6276975" cy="52971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72275" y="981075"/>
            <a:ext cx="3917315" cy="3223260"/>
          </a:xfrm>
          <a:prstGeom prst="rect">
            <a:avLst/>
          </a:prstGeom>
          <a:noFill/>
          <a:ln w="9525">
            <a:noFill/>
          </a:ln>
          <a:effectLst>
            <a:outerShdw dist="35921" dir="2699999" algn="ctr" rotWithShape="0">
              <a:schemeClr val="bg2"/>
            </a:outerShdw>
          </a:effectLst>
        </p:spPr>
      </p:pic>
      <p:sp>
        <p:nvSpPr>
          <p:cNvPr id="3" name="椭圆 2"/>
          <p:cNvSpPr/>
          <p:nvPr/>
        </p:nvSpPr>
        <p:spPr bwMode="auto">
          <a:xfrm>
            <a:off x="5374005" y="4594225"/>
            <a:ext cx="3113405" cy="1983740"/>
          </a:xfrm>
          <a:prstGeom prst="ellipse">
            <a:avLst/>
          </a:prstGeom>
          <a:gradFill flip="none" rotWithShape="1">
            <a:gsLst>
              <a:gs pos="0">
                <a:srgbClr val="FF99CC">
                  <a:shade val="30000"/>
                  <a:satMod val="115000"/>
                </a:srgbClr>
              </a:gs>
              <a:gs pos="50000">
                <a:srgbClr val="FF99CC">
                  <a:shade val="67500"/>
                  <a:satMod val="115000"/>
                </a:srgbClr>
              </a:gs>
              <a:gs pos="100000">
                <a:srgbClr val="FF99CC"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r>
              <a:rPr lang="en-US" altLang="zh-CN" sz="2400" b="1" dirty="0">
                <a:solidFill>
                  <a:srgbClr val="0000FF"/>
                </a:solidFill>
                <a:cs typeface="+mn-lt"/>
              </a:rPr>
              <a:t>drug resistance</a:t>
            </a:r>
            <a:endParaRPr lang="en-US" altLang="zh-CN" sz="2400" b="1" dirty="0">
              <a:solidFill>
                <a:srgbClr val="0000FF"/>
              </a:solidFill>
              <a:cs typeface="+mn-lt"/>
            </a:endParaRPr>
          </a:p>
          <a:p>
            <a:r>
              <a:rPr lang="en-US" altLang="zh-CN" sz="2400" b="1" dirty="0">
                <a:solidFill>
                  <a:srgbClr val="0000FF"/>
                </a:solidFill>
                <a:ea typeface="黑体" panose="02010609060101010101" pitchFamily="49" charset="-122"/>
                <a:cs typeface="+mn-lt"/>
              </a:rPr>
              <a:t>and side effects</a:t>
            </a:r>
            <a:endParaRPr lang="en-US" altLang="zh-CN" sz="2400" b="1" dirty="0">
              <a:solidFill>
                <a:srgbClr val="0000FF"/>
              </a:solidFill>
              <a:ea typeface="黑体" panose="02010609060101010101" pitchFamily="49" charset="-122"/>
              <a:cs typeface="+mn-lt"/>
            </a:endParaRPr>
          </a:p>
        </p:txBody>
      </p:sp>
      <p:sp>
        <p:nvSpPr>
          <p:cNvPr id="7" name="Freeform 6"/>
          <p:cNvSpPr/>
          <p:nvPr/>
        </p:nvSpPr>
        <p:spPr bwMode="gray">
          <a:xfrm rot="20580000">
            <a:off x="8363585" y="4138930"/>
            <a:ext cx="717550" cy="1409700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flip="none" rotWithShape="1">
            <a:gsLst>
              <a:gs pos="0">
                <a:srgbClr val="9999FF">
                  <a:shade val="30000"/>
                  <a:satMod val="115000"/>
                </a:srgbClr>
              </a:gs>
              <a:gs pos="50000">
                <a:srgbClr val="9999FF">
                  <a:shade val="67500"/>
                  <a:satMod val="115000"/>
                </a:srgbClr>
              </a:gs>
              <a:gs pos="100000">
                <a:srgbClr val="9999FF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0">
            <a:noFill/>
            <a:prstDash val="solid"/>
            <a:rou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658745" y="2744470"/>
            <a:ext cx="15468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cs typeface="+mn-lt"/>
              </a:rPr>
              <a:t>Diabetes</a:t>
            </a:r>
            <a:endParaRPr lang="en-US" altLang="zh-CN" sz="2400">
              <a:cs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85085" y="743585"/>
            <a:ext cx="18465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/>
              <a:t> </a:t>
            </a:r>
            <a:r>
              <a:rPr lang="zh-CN" altLang="en-US" b="1"/>
              <a:t>hyperglycemia</a:t>
            </a:r>
            <a:endParaRPr lang="zh-CN" altLang="en-US" b="1"/>
          </a:p>
        </p:txBody>
      </p:sp>
      <p:sp>
        <p:nvSpPr>
          <p:cNvPr id="6" name="文本框 5"/>
          <p:cNvSpPr txBox="1"/>
          <p:nvPr/>
        </p:nvSpPr>
        <p:spPr>
          <a:xfrm>
            <a:off x="381635" y="1859915"/>
            <a:ext cx="17957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/>
              <a:t>hy</a:t>
            </a:r>
            <a:r>
              <a:rPr lang="zh-CN" altLang="en-US" b="1">
                <a:cs typeface="+mn-lt"/>
              </a:rPr>
              <a:t>perlipidemi</a:t>
            </a:r>
            <a:r>
              <a:rPr lang="zh-CN" altLang="en-US" b="1"/>
              <a:t>a</a:t>
            </a:r>
            <a:endParaRPr lang="zh-CN" altLang="en-US" b="1"/>
          </a:p>
        </p:txBody>
      </p:sp>
      <p:sp>
        <p:nvSpPr>
          <p:cNvPr id="8" name="文本框 7"/>
          <p:cNvSpPr txBox="1"/>
          <p:nvPr/>
        </p:nvSpPr>
        <p:spPr>
          <a:xfrm>
            <a:off x="547370" y="4039235"/>
            <a:ext cx="16179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>
                <a:cs typeface="+mn-lt"/>
              </a:rPr>
              <a:t>hypertension</a:t>
            </a:r>
            <a:endParaRPr lang="zh-CN" altLang="en-US" b="1">
              <a:cs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85085" y="4930775"/>
            <a:ext cx="1884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>
                <a:cs typeface="+mn-lt"/>
              </a:rPr>
              <a:t>arteriosclerosis</a:t>
            </a:r>
            <a:endParaRPr lang="zh-CN" altLang="en-US" b="1">
              <a:cs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912610" y="1808480"/>
            <a:ext cx="361950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bg1"/>
                </a:solidFill>
                <a:cs typeface="+mn-lt"/>
              </a:rPr>
              <a:t>sulfonylurea drug</a:t>
            </a:r>
            <a:r>
              <a:rPr lang="en-US" altLang="zh-CN" sz="2400" b="1">
                <a:solidFill>
                  <a:schemeClr val="bg1"/>
                </a:solidFill>
                <a:cs typeface="+mn-lt"/>
              </a:rPr>
              <a:t>s</a:t>
            </a:r>
            <a:endParaRPr lang="en-US" altLang="zh-CN" sz="2400" b="1">
              <a:solidFill>
                <a:schemeClr val="bg1"/>
              </a:solidFill>
              <a:cs typeface="+mn-lt"/>
            </a:endParaRPr>
          </a:p>
          <a:p>
            <a:pPr algn="l"/>
            <a:r>
              <a:rPr lang="zh-CN" altLang="en-US" sz="2400" b="1">
                <a:solidFill>
                  <a:schemeClr val="bg1"/>
                </a:solidFill>
                <a:cs typeface="+mn-lt"/>
              </a:rPr>
              <a:t>biguanide </a:t>
            </a:r>
            <a:r>
              <a:rPr lang="en-US" altLang="zh-CN" sz="2400" b="1">
                <a:solidFill>
                  <a:schemeClr val="bg1"/>
                </a:solidFill>
                <a:cs typeface="+mn-lt"/>
              </a:rPr>
              <a:t>drugs</a:t>
            </a:r>
            <a:endParaRPr lang="en-US" altLang="zh-CN" sz="2400" b="1">
              <a:solidFill>
                <a:schemeClr val="bg1"/>
              </a:solidFill>
              <a:cs typeface="+mn-lt"/>
            </a:endParaRPr>
          </a:p>
          <a:p>
            <a:pPr algn="l"/>
            <a:r>
              <a:rPr lang="zh-CN" altLang="en-US" sz="2400" b="1">
                <a:solidFill>
                  <a:schemeClr val="bg1"/>
                </a:solidFill>
                <a:cs typeface="+mn-lt"/>
              </a:rPr>
              <a:t>α-glucosidase inhibitor </a:t>
            </a:r>
            <a:endParaRPr lang="zh-CN" altLang="en-US" sz="2400" b="1">
              <a:solidFill>
                <a:schemeClr val="bg1"/>
              </a:solidFill>
              <a:cs typeface="+mn-lt"/>
            </a:endParaRPr>
          </a:p>
          <a:p>
            <a:pPr algn="l"/>
            <a:r>
              <a:rPr lang="en-US" altLang="zh-CN" sz="2400" b="1">
                <a:solidFill>
                  <a:schemeClr val="bg1"/>
                </a:solidFill>
                <a:cs typeface="+mn-lt"/>
              </a:rPr>
              <a:t>drugs and so on.</a:t>
            </a:r>
            <a:endParaRPr lang="en-US" altLang="zh-CN" sz="2400" b="1">
              <a:solidFill>
                <a:schemeClr val="bg1"/>
              </a:solidFill>
              <a:cs typeface="+mn-lt"/>
            </a:endParaRPr>
          </a:p>
        </p:txBody>
      </p:sp>
      <p:pic>
        <p:nvPicPr>
          <p:cNvPr id="11" name="图片 10" descr="t013942d7a55d7389b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66655" y="4064635"/>
            <a:ext cx="1219200" cy="17151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47370" y="589915"/>
            <a:ext cx="211137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latin typeface="Times New Roman" panose="02020603050405020304" charset="0"/>
                <a:cs typeface="Times New Roman" panose="02020603050405020304" charset="0"/>
              </a:rPr>
              <a:t>Introduction</a:t>
            </a:r>
            <a:endParaRPr lang="en-US" altLang="zh-CN" sz="2800" b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4"/>
    </p:custDataLst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bldLvl="0" animBg="1"/>
      <p:bldP spid="7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234565" y="48895"/>
            <a:ext cx="7722870" cy="389191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-129540" y="3940810"/>
            <a:ext cx="1245108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>
                <a:cs typeface="+mn-lt"/>
              </a:rPr>
              <a:t>Gynura divaricata (L.) DC (GD), a kind of TCMH, called“Bai Bei San Qi”in China</a:t>
            </a:r>
            <a:r>
              <a:rPr lang="en-US" altLang="zh-CN" sz="2400" b="1">
                <a:cs typeface="+mn-lt"/>
              </a:rPr>
              <a:t>.</a:t>
            </a:r>
            <a:endParaRPr lang="en-US" altLang="zh-CN" sz="2400" b="1">
              <a:cs typeface="+mn-lt"/>
            </a:endParaRPr>
          </a:p>
          <a:p>
            <a:pPr algn="l"/>
            <a:r>
              <a:rPr lang="zh-CN" altLang="en-US" sz="2400" b="1">
                <a:cs typeface="+mn-lt"/>
              </a:rPr>
              <a:t> A new cerebroside from Gynura divaricata</a:t>
            </a:r>
            <a:r>
              <a:rPr lang="en-US" altLang="zh-CN" sz="2400" b="1">
                <a:cs typeface="+mn-lt"/>
              </a:rPr>
              <a:t>, </a:t>
            </a:r>
            <a:r>
              <a:rPr lang="zh-CN" altLang="en-US" sz="2400" b="1">
                <a:cs typeface="+mn-lt"/>
              </a:rPr>
              <a:t>is a new source of food approved by the </a:t>
            </a:r>
            <a:endParaRPr lang="zh-CN" altLang="en-US" sz="2400" b="1">
              <a:cs typeface="+mn-lt"/>
            </a:endParaRPr>
          </a:p>
          <a:p>
            <a:pPr algn="l"/>
            <a:r>
              <a:rPr lang="zh-CN" altLang="en-US" sz="2400" b="1">
                <a:cs typeface="+mn-lt"/>
              </a:rPr>
              <a:t>Ministry of Health of the People’s Republic of China in 2010</a:t>
            </a:r>
            <a:r>
              <a:rPr lang="en-US" altLang="zh-CN" sz="2400" b="1">
                <a:cs typeface="+mn-lt"/>
              </a:rPr>
              <a:t>.</a:t>
            </a:r>
            <a:r>
              <a:rPr lang="zh-CN" altLang="en-US" sz="2400" b="1">
                <a:cs typeface="+mn-lt"/>
              </a:rPr>
              <a:t> </a:t>
            </a:r>
            <a:endParaRPr lang="zh-CN" altLang="en-US" sz="2400" b="1">
              <a:cs typeface="+mn-lt"/>
            </a:endParaRPr>
          </a:p>
          <a:p>
            <a:pPr algn="l"/>
            <a:r>
              <a:rPr lang="zh-CN" altLang="en-US" sz="2400" b="1">
                <a:cs typeface="+mn-lt"/>
              </a:rPr>
              <a:t>It is a medicinal and edible plant that is usually used for the treatment of diabetes</a:t>
            </a:r>
            <a:r>
              <a:rPr lang="en-US" altLang="zh-CN" sz="2400" b="1">
                <a:cs typeface="+mn-lt"/>
              </a:rPr>
              <a:t>.</a:t>
            </a:r>
            <a:endParaRPr lang="en-US" altLang="zh-CN" sz="2400" b="1">
              <a:cs typeface="+mn-lt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3" name="Group 8"/>
          <p:cNvGrpSpPr/>
          <p:nvPr/>
        </p:nvGrpSpPr>
        <p:grpSpPr>
          <a:xfrm>
            <a:off x="4334828" y="300990"/>
            <a:ext cx="2998787" cy="1601788"/>
            <a:chOff x="1920" y="1026"/>
            <a:chExt cx="1889" cy="1009"/>
          </a:xfrm>
        </p:grpSpPr>
        <p:grpSp>
          <p:nvGrpSpPr>
            <p:cNvPr id="47109" name="Group 9"/>
            <p:cNvGrpSpPr/>
            <p:nvPr/>
          </p:nvGrpSpPr>
          <p:grpSpPr>
            <a:xfrm>
              <a:off x="1920" y="1026"/>
              <a:ext cx="1889" cy="1009"/>
              <a:chOff x="1997" y="1314"/>
              <a:chExt cx="1889" cy="1009"/>
            </a:xfrm>
          </p:grpSpPr>
          <p:grpSp>
            <p:nvGrpSpPr>
              <p:cNvPr id="47110" name="Group 10"/>
              <p:cNvGrpSpPr/>
              <p:nvPr/>
            </p:nvGrpSpPr>
            <p:grpSpPr>
              <a:xfrm>
                <a:off x="1997" y="1404"/>
                <a:ext cx="1889" cy="919"/>
                <a:chOff x="1973" y="1027"/>
                <a:chExt cx="1926" cy="937"/>
              </a:xfrm>
            </p:grpSpPr>
            <p:sp>
              <p:nvSpPr>
                <p:cNvPr id="51211" name="Oval 11"/>
                <p:cNvSpPr>
                  <a:spLocks noChangeArrowheads="1"/>
                </p:cNvSpPr>
                <p:nvPr/>
              </p:nvSpPr>
              <p:spPr bwMode="gray">
                <a:xfrm>
                  <a:off x="1994" y="1057"/>
                  <a:ext cx="1905" cy="90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8627"/>
                        <a:invGamma/>
                      </a:schemeClr>
                    </a:gs>
                  </a:gsLst>
                  <a:lin ang="2700000" scaled="1"/>
                </a:gra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1212" name="Oval 12"/>
                <p:cNvSpPr>
                  <a:spLocks noChangeArrowheads="1"/>
                </p:cNvSpPr>
                <p:nvPr/>
              </p:nvSpPr>
              <p:spPr bwMode="gray">
                <a:xfrm>
                  <a:off x="1973" y="1027"/>
                  <a:ext cx="1905" cy="90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>
                        <a:gamma/>
                        <a:tint val="44314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2700000" scaled="1"/>
                </a:gra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1213" name="Oval 13"/>
              <p:cNvSpPr>
                <a:spLocks noChangeArrowheads="1"/>
              </p:cNvSpPr>
              <p:nvPr/>
            </p:nvSpPr>
            <p:spPr bwMode="gray">
              <a:xfrm>
                <a:off x="2086" y="1314"/>
                <a:ext cx="1691" cy="845"/>
              </a:xfrm>
              <a:prstGeom prst="ellipse">
                <a:avLst/>
              </a:prstGeom>
              <a:gradFill rotWithShape="1">
                <a:gsLst>
                  <a:gs pos="0">
                    <a:schemeClr val="folHlink">
                      <a:gamma/>
                      <a:shade val="46275"/>
                      <a:invGamma/>
                    </a:schemeClr>
                  </a:gs>
                  <a:gs pos="100000">
                    <a:schemeClr val="folHlink"/>
                  </a:gs>
                </a:gsLst>
                <a:lin ang="2700000" scaled="1"/>
              </a:gradFill>
              <a:ln w="9525" algn="ctr">
                <a:noFill/>
                <a:round/>
              </a:ln>
              <a:effectLst/>
            </p:spPr>
            <p:txBody>
              <a:bodyPr vert="eaVert"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214" name="Oval 14"/>
              <p:cNvSpPr>
                <a:spLocks noChangeArrowheads="1"/>
              </p:cNvSpPr>
              <p:nvPr/>
            </p:nvSpPr>
            <p:spPr bwMode="gray">
              <a:xfrm>
                <a:off x="2108" y="1319"/>
                <a:ext cx="1650" cy="824"/>
              </a:xfrm>
              <a:prstGeom prst="ellipse">
                <a:avLst/>
              </a:prstGeom>
              <a:gradFill rotWithShape="1">
                <a:gsLst>
                  <a:gs pos="0">
                    <a:schemeClr val="folHlink">
                      <a:alpha val="0"/>
                    </a:schemeClr>
                  </a:gs>
                  <a:gs pos="100000">
                    <a:schemeClr val="folHlink">
                      <a:gamma/>
                      <a:tint val="34902"/>
                      <a:invGamma/>
                    </a:schemeClr>
                  </a:gs>
                </a:gsLst>
                <a:lin ang="2700000" scaled="1"/>
              </a:gradFill>
              <a:ln w="9525" algn="ctr">
                <a:noFill/>
                <a:round/>
              </a:ln>
              <a:effectLst/>
            </p:spPr>
            <p:txBody>
              <a:bodyPr vert="eaVert"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215" name="Oval 15"/>
              <p:cNvSpPr>
                <a:spLocks noChangeArrowheads="1"/>
              </p:cNvSpPr>
              <p:nvPr/>
            </p:nvSpPr>
            <p:spPr bwMode="gray">
              <a:xfrm>
                <a:off x="2125" y="1327"/>
                <a:ext cx="1570" cy="770"/>
              </a:xfrm>
              <a:prstGeom prst="ellipse">
                <a:avLst/>
              </a:prstGeom>
              <a:gradFill rotWithShape="1">
                <a:gsLst>
                  <a:gs pos="0">
                    <a:schemeClr val="folHlink">
                      <a:gamma/>
                      <a:shade val="79216"/>
                      <a:invGamma/>
                    </a:schemeClr>
                  </a:gs>
                  <a:gs pos="100000">
                    <a:schemeClr val="folHlink">
                      <a:alpha val="48000"/>
                    </a:schemeClr>
                  </a:gs>
                </a:gsLst>
                <a:lin ang="2700000" scaled="1"/>
              </a:gradFill>
              <a:ln w="9525" algn="ctr">
                <a:noFill/>
                <a:round/>
              </a:ln>
              <a:effectLst/>
            </p:spPr>
            <p:txBody>
              <a:bodyPr vert="eaVert"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7116" name="Text Box 17"/>
            <p:cNvSpPr txBox="1"/>
            <p:nvPr/>
          </p:nvSpPr>
          <p:spPr>
            <a:xfrm>
              <a:off x="2048" y="1152"/>
              <a:ext cx="1740" cy="2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0" hangingPunct="0"/>
              <a:endParaRPr lang="en-US" altLang="zh-CN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086985" y="671830"/>
            <a:ext cx="15265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/>
              <a:t>contents</a:t>
            </a:r>
            <a:endParaRPr lang="en-US" altLang="zh-CN" sz="2800"/>
          </a:p>
        </p:txBody>
      </p:sp>
      <p:sp>
        <p:nvSpPr>
          <p:cNvPr id="51206" name="Freeform 6"/>
          <p:cNvSpPr/>
          <p:nvPr/>
        </p:nvSpPr>
        <p:spPr bwMode="gray">
          <a:xfrm>
            <a:off x="3463290" y="1738630"/>
            <a:ext cx="1075055" cy="138493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21" name="Freeform 21"/>
          <p:cNvSpPr/>
          <p:nvPr/>
        </p:nvSpPr>
        <p:spPr bwMode="gray">
          <a:xfrm flipH="1">
            <a:off x="6847840" y="1739265"/>
            <a:ext cx="1085850" cy="135826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AutoShape 19"/>
          <p:cNvSpPr>
            <a:spLocks noChangeArrowheads="1"/>
          </p:cNvSpPr>
          <p:nvPr/>
        </p:nvSpPr>
        <p:spPr bwMode="auto">
          <a:xfrm>
            <a:off x="1633220" y="2988310"/>
            <a:ext cx="4053840" cy="3397885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chemeClr val="tx1"/>
            </a:solidFill>
            <a:round/>
          </a:ln>
        </p:spPr>
        <p:txBody>
          <a:bodyPr wrap="none" anchor="ctr"/>
          <a:lstStyle/>
          <a:p>
            <a:pPr algn="l"/>
            <a:r>
              <a:rPr lang="en-US" altLang="zh-CN" sz="2000" b="1">
                <a:cs typeface="+mn-lt"/>
                <a:sym typeface="+mn-ea"/>
              </a:rPr>
              <a:t>Identification of main </a:t>
            </a:r>
            <a:endParaRPr lang="en-US" altLang="zh-CN" sz="2000" b="1">
              <a:cs typeface="+mn-lt"/>
              <a:sym typeface="+mn-ea"/>
            </a:endParaRPr>
          </a:p>
          <a:p>
            <a:pPr algn="l"/>
            <a:r>
              <a:rPr lang="en-US" altLang="zh-CN" sz="2000" b="1">
                <a:cs typeface="+mn-lt"/>
                <a:sym typeface="+mn-ea"/>
              </a:rPr>
              <a:t>bioactive components</a:t>
            </a:r>
            <a:endParaRPr lang="en-US" altLang="zh-CN" sz="2000" b="1">
              <a:cs typeface="+mn-lt"/>
              <a:sym typeface="+mn-ea"/>
            </a:endParaRPr>
          </a:p>
          <a:p>
            <a:pPr algn="l"/>
            <a:r>
              <a:rPr lang="en-US" altLang="zh-CN" sz="2000" b="1">
                <a:cs typeface="+mn-lt"/>
                <a:sym typeface="+mn-ea"/>
              </a:rPr>
              <a:t>of GDP (Fresh GD </a:t>
            </a:r>
            <a:endParaRPr lang="en-US" altLang="zh-CN" sz="2000" b="1">
              <a:cs typeface="+mn-lt"/>
              <a:sym typeface="+mn-ea"/>
            </a:endParaRPr>
          </a:p>
          <a:p>
            <a:pPr algn="l"/>
            <a:r>
              <a:rPr lang="en-US" altLang="zh-CN" sz="2000" b="1">
                <a:cs typeface="+mn-lt"/>
                <a:sym typeface="+mn-ea"/>
              </a:rPr>
              <a:t>aerial parts were lyophilised </a:t>
            </a:r>
            <a:endParaRPr lang="en-US" altLang="zh-CN" sz="2000" b="1">
              <a:cs typeface="+mn-lt"/>
              <a:sym typeface="+mn-ea"/>
            </a:endParaRPr>
          </a:p>
          <a:p>
            <a:pPr algn="l"/>
            <a:r>
              <a:rPr lang="en-US" altLang="zh-CN" sz="2000" b="1">
                <a:cs typeface="+mn-lt"/>
                <a:sym typeface="+mn-ea"/>
              </a:rPr>
              <a:t>into powders)</a:t>
            </a:r>
            <a:endParaRPr lang="en-US" altLang="zh-CN" sz="2000" b="1">
              <a:cs typeface="+mn-lt"/>
              <a:sym typeface="+mn-ea"/>
            </a:endParaRPr>
          </a:p>
        </p:txBody>
      </p:sp>
      <p:sp>
        <p:nvSpPr>
          <p:cNvPr id="32776" name="AutoShape 19"/>
          <p:cNvSpPr>
            <a:spLocks noChangeArrowheads="1"/>
          </p:cNvSpPr>
          <p:nvPr/>
        </p:nvSpPr>
        <p:spPr bwMode="auto">
          <a:xfrm>
            <a:off x="5985510" y="2988310"/>
            <a:ext cx="4220845" cy="3397885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64000">
                <a:srgbClr val="00B0F0"/>
              </a:gs>
              <a:gs pos="100000">
                <a:srgbClr val="034373"/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chemeClr val="tx1"/>
            </a:solidFill>
            <a:round/>
          </a:ln>
        </p:spPr>
        <p:txBody>
          <a:bodyPr wrap="none" anchor="ctr"/>
          <a:lstStyle/>
          <a:p>
            <a:pPr algn="l" eaLnBrk="0" hangingPunct="0"/>
            <a:r>
              <a:rPr lang="en-US" altLang="zh-CN" sz="2000" b="1">
                <a:cs typeface="+mn-lt"/>
                <a:sym typeface="+mn-ea"/>
              </a:rPr>
              <a:t>Study on the therapeutic </a:t>
            </a:r>
            <a:endParaRPr lang="en-US" altLang="zh-CN" sz="2000" b="1">
              <a:cs typeface="+mn-lt"/>
              <a:sym typeface="+mn-ea"/>
            </a:endParaRPr>
          </a:p>
          <a:p>
            <a:pPr algn="l" eaLnBrk="0" hangingPunct="0"/>
            <a:r>
              <a:rPr lang="en-US" altLang="zh-CN" sz="2000" b="1">
                <a:cs typeface="+mn-lt"/>
                <a:sym typeface="+mn-ea"/>
              </a:rPr>
              <a:t>effects and mechanism of </a:t>
            </a:r>
            <a:endParaRPr lang="en-US" altLang="zh-CN" sz="2000" b="1">
              <a:cs typeface="+mn-lt"/>
              <a:sym typeface="+mn-ea"/>
            </a:endParaRPr>
          </a:p>
          <a:p>
            <a:pPr algn="l" eaLnBrk="0" hangingPunct="0"/>
            <a:r>
              <a:rPr lang="zh-CN" altLang="en-US" sz="2000" b="1">
                <a:cs typeface="+mn-lt"/>
                <a:sym typeface="+mn-ea"/>
              </a:rPr>
              <a:t>GD lyophilised powder</a:t>
            </a:r>
            <a:r>
              <a:rPr lang="en-US" altLang="zh-CN" sz="2000" b="1">
                <a:cs typeface="+mn-lt"/>
                <a:sym typeface="+mn-ea"/>
              </a:rPr>
              <a:t> </a:t>
            </a:r>
            <a:endParaRPr lang="en-US" altLang="zh-CN" sz="2000" b="1">
              <a:cs typeface="+mn-lt"/>
              <a:sym typeface="+mn-ea"/>
            </a:endParaRPr>
          </a:p>
          <a:p>
            <a:pPr algn="l" eaLnBrk="0" hangingPunct="0"/>
            <a:r>
              <a:rPr lang="en-US" altLang="zh-CN" sz="2000" b="1">
                <a:cs typeface="+mn-lt"/>
                <a:sym typeface="+mn-ea"/>
              </a:rPr>
              <a:t>on type 2 diabetic mice</a:t>
            </a:r>
            <a:endParaRPr lang="zh-CN" altLang="en-US" sz="2000" b="1" dirty="0">
              <a:solidFill>
                <a:srgbClr val="000000"/>
              </a:solidFill>
              <a:cs typeface="+mn-lt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20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135" y="239395"/>
            <a:ext cx="12063095" cy="3723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altLang="zh-CN" sz="28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endParaRPr lang="en-US" altLang="zh-CN" sz="28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endParaRPr lang="en-US" altLang="zh-CN" sz="28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endParaRPr lang="en-US" altLang="zh-CN" sz="4000" b="1" dirty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ctr"/>
            <a:endParaRPr lang="en-US" altLang="zh-CN" sz="4000" b="1" dirty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ctr"/>
            <a:endParaRPr lang="en-US" altLang="zh-CN" sz="4000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en-US" altLang="zh-CN" sz="3200" b="1" dirty="0">
                <a:cs typeface="+mn-lt"/>
              </a:rPr>
              <a:t>         Identification of main bioactive components of GD</a:t>
            </a:r>
            <a:endParaRPr lang="en-US" altLang="zh-CN" sz="3200" b="1" dirty="0">
              <a:cs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98830" y="-10160"/>
            <a:ext cx="176276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>
                <a:latin typeface="Times New Roman" panose="02020603050405020304" charset="0"/>
                <a:cs typeface="Times New Roman" panose="02020603050405020304" charset="0"/>
              </a:rPr>
              <a:t>Results</a:t>
            </a:r>
            <a:endParaRPr lang="en-US" altLang="zh-CN" sz="4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爆炸形 2 3"/>
          <p:cNvSpPr/>
          <p:nvPr/>
        </p:nvSpPr>
        <p:spPr>
          <a:xfrm>
            <a:off x="4850130" y="526415"/>
            <a:ext cx="2961640" cy="2303145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200"/>
              <a:t>Part 1</a:t>
            </a:r>
            <a:endParaRPr lang="en-US" altLang="zh-CN" sz="320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771650" y="47625"/>
            <a:ext cx="7125970" cy="56832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90880" y="5464175"/>
            <a:ext cx="1081024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2000"/>
          </a:p>
          <a:p>
            <a:r>
              <a:rPr lang="zh-CN" altLang="en-US" sz="2000" b="1">
                <a:cs typeface="+mn-lt"/>
              </a:rPr>
              <a:t>HPLC chromatogram of 70% methanol extract of GD and four standards at 323 nm. </a:t>
            </a:r>
            <a:endParaRPr lang="zh-CN" altLang="en-US" sz="2000" b="1">
              <a:cs typeface="+mn-lt"/>
            </a:endParaRPr>
          </a:p>
          <a:p>
            <a:r>
              <a:rPr lang="zh-CN" altLang="en-US" sz="2000" b="1">
                <a:cs typeface="+mn-lt"/>
              </a:rPr>
              <a:t>70% M-GD</a:t>
            </a:r>
            <a:r>
              <a:rPr lang="en-US" altLang="zh-CN" sz="2000" b="1">
                <a:cs typeface="+mn-lt"/>
              </a:rPr>
              <a:t>(</a:t>
            </a:r>
            <a:r>
              <a:rPr lang="zh-CN" altLang="en-US" sz="2000" b="1">
                <a:cs typeface="+mn-lt"/>
              </a:rPr>
              <a:t>70% methanol extract  of GD lyophili</a:t>
            </a:r>
            <a:r>
              <a:rPr lang="en-US" altLang="zh-CN" sz="2000" b="1">
                <a:cs typeface="+mn-lt"/>
              </a:rPr>
              <a:t>s</a:t>
            </a:r>
            <a:r>
              <a:rPr lang="zh-CN" altLang="en-US" sz="2000" b="1">
                <a:cs typeface="+mn-lt"/>
              </a:rPr>
              <a:t>ed powder</a:t>
            </a:r>
            <a:r>
              <a:rPr lang="en-US" altLang="zh-CN" sz="2000" b="1">
                <a:cs typeface="+mn-lt"/>
              </a:rPr>
              <a:t>)</a:t>
            </a:r>
            <a:r>
              <a:rPr lang="zh-CN" altLang="en-US" sz="2000" b="1">
                <a:cs typeface="+mn-lt"/>
              </a:rPr>
              <a:t>; </a:t>
            </a:r>
            <a:endParaRPr lang="zh-CN" altLang="en-US" sz="2000" b="1">
              <a:cs typeface="+mn-lt"/>
            </a:endParaRPr>
          </a:p>
          <a:p>
            <a:endParaRPr lang="zh-CN" altLang="en-US" sz="2000" b="1">
              <a:cs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97705" y="2251075"/>
            <a:ext cx="22021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chemeClr val="accent1">
                    <a:lumMod val="75000"/>
                  </a:schemeClr>
                </a:solidFill>
                <a:cs typeface="+mn-lt"/>
                <a:sym typeface="+mn-ea"/>
              </a:rPr>
              <a:t>chlorogenic acid</a:t>
            </a:r>
            <a:endParaRPr lang="zh-CN" altLang="en-US" b="1">
              <a:solidFill>
                <a:schemeClr val="accent1">
                  <a:lumMod val="75000"/>
                </a:schemeClr>
              </a:solidFill>
              <a:cs typeface="+mn-lt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935345" y="3592195"/>
            <a:ext cx="2962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chemeClr val="accent2">
                    <a:lumMod val="75000"/>
                  </a:schemeClr>
                </a:solidFill>
                <a:cs typeface="+mn-lt"/>
                <a:sym typeface="+mn-ea"/>
              </a:rPr>
              <a:t>3,4-dicaffeoylquinic acid</a:t>
            </a:r>
            <a:endParaRPr lang="zh-CN" altLang="en-US" b="1">
              <a:solidFill>
                <a:schemeClr val="accent2">
                  <a:lumMod val="75000"/>
                </a:schemeClr>
              </a:solidFill>
              <a:cs typeface="+mn-lt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075295" y="246380"/>
            <a:ext cx="28371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00B0F0"/>
                </a:solidFill>
                <a:cs typeface="+mn-lt"/>
                <a:sym typeface="+mn-ea"/>
              </a:rPr>
              <a:t>3,5-dicaffeoylquinic acid</a:t>
            </a:r>
            <a:endParaRPr lang="zh-CN" altLang="en-US" b="1" dirty="0">
              <a:solidFill>
                <a:srgbClr val="00B0F0"/>
              </a:solidFill>
              <a:cs typeface="+mn-lt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213090" y="2855595"/>
            <a:ext cx="28371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accent6">
                    <a:lumMod val="50000"/>
                  </a:schemeClr>
                </a:solidFill>
                <a:cs typeface="+mn-lt"/>
                <a:sym typeface="+mn-ea"/>
              </a:rPr>
              <a:t>4,5-dicaffeoylquinic acid</a:t>
            </a:r>
            <a:endParaRPr lang="zh-CN" altLang="en-US" b="1" dirty="0">
              <a:solidFill>
                <a:schemeClr val="accent6">
                  <a:lumMod val="50000"/>
                </a:schemeClr>
              </a:solidFill>
              <a:cs typeface="+mn-lt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9" descr="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1270" y="24130"/>
            <a:ext cx="5898515" cy="46297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330200" y="5692140"/>
            <a:ext cx="1153160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>
                <a:cs typeface="+mn-lt"/>
              </a:rPr>
              <a:t> Negative ion mass spectra of four main chemical constituents in 70% methanol extract of GD.</a:t>
            </a:r>
            <a:endParaRPr lang="zh-CN" altLang="en-US" sz="2000" b="1">
              <a:cs typeface="+mn-lt"/>
            </a:endParaRPr>
          </a:p>
        </p:txBody>
      </p:sp>
      <p:graphicFrame>
        <p:nvGraphicFramePr>
          <p:cNvPr id="9" name="表格 8"/>
          <p:cNvGraphicFramePr/>
          <p:nvPr/>
        </p:nvGraphicFramePr>
        <p:xfrm>
          <a:off x="5712460" y="2555875"/>
          <a:ext cx="6505575" cy="2900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9140"/>
                <a:gridCol w="1478915"/>
                <a:gridCol w="887095"/>
                <a:gridCol w="1182370"/>
                <a:gridCol w="2218055"/>
              </a:tblGrid>
              <a:tr h="91313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 dirty="0">
                          <a:cs typeface="+mn-lt"/>
                        </a:rPr>
                        <a:t>Peak</a:t>
                      </a:r>
                      <a:endParaRPr lang="en-US" altLang="en-US" sz="1600" b="1" dirty="0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cs typeface="+mn-lt"/>
                        </a:rPr>
                        <a:t>Retention</a:t>
                      </a:r>
                      <a:r>
                        <a:rPr lang="en-US" sz="1600" b="1">
                          <a:ea typeface="宋体" panose="02010600030101010101" pitchFamily="2" charset="-122"/>
                          <a:cs typeface="+mn-lt"/>
                        </a:rPr>
                        <a:t> </a:t>
                      </a:r>
                      <a:r>
                        <a:rPr lang="en-US" sz="1600" b="1">
                          <a:cs typeface="+mn-lt"/>
                        </a:rPr>
                        <a:t>time (min)</a:t>
                      </a:r>
                      <a:endParaRPr lang="en-US" altLang="en-US" sz="16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 dirty="0">
                          <a:cs typeface="+mn-lt"/>
                        </a:rPr>
                        <a:t>[M-H]</a:t>
                      </a:r>
                      <a:r>
                        <a:rPr lang="en-US" sz="1600" b="1" baseline="30000" dirty="0">
                          <a:cs typeface="+mn-lt"/>
                        </a:rPr>
                        <a:t>-</a:t>
                      </a:r>
                      <a:endParaRPr lang="en-US" altLang="en-US" sz="1600" b="1" dirty="0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cs typeface="+mn-lt"/>
                        </a:rPr>
                        <a:t>MolecularWeigh</a:t>
                      </a:r>
                      <a:r>
                        <a:rPr lang="en-US" sz="1600" b="1">
                          <a:ea typeface="宋体" panose="02010600030101010101" pitchFamily="2" charset="-122"/>
                          <a:cs typeface="+mn-lt"/>
                        </a:rPr>
                        <a:t>t</a:t>
                      </a:r>
                      <a:endParaRPr lang="en-US" altLang="en-US" sz="16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ea typeface="宋体" panose="02010600030101010101" pitchFamily="2" charset="-122"/>
                          <a:cs typeface="+mn-lt"/>
                        </a:rPr>
                        <a:t> Name of</a:t>
                      </a:r>
                      <a:endParaRPr lang="en-US" sz="1600" b="1">
                        <a:ea typeface="宋体" panose="02010600030101010101" pitchFamily="2" charset="-122"/>
                        <a:cs typeface="+mn-lt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1600" b="1">
                          <a:cs typeface="+mn-lt"/>
                          <a:sym typeface="+mn-ea"/>
                        </a:rPr>
                        <a:t>Compound</a:t>
                      </a:r>
                      <a:endParaRPr lang="en-US" altLang="en-US" sz="1600" b="1">
                        <a:ea typeface="Times New Roman" panose="02020603050405020304" charset="0"/>
                        <a:cs typeface="+mn-lt"/>
                        <a:sym typeface="+mn-ea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847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cs typeface="+mn-lt"/>
                        </a:rPr>
                        <a:t>1</a:t>
                      </a:r>
                      <a:endParaRPr lang="en-US" altLang="en-US" sz="16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cs typeface="+mn-lt"/>
                        </a:rPr>
                        <a:t>15.790</a:t>
                      </a:r>
                      <a:endParaRPr lang="en-US" altLang="en-US" sz="16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cs typeface="+mn-lt"/>
                        </a:rPr>
                        <a:t>353.2</a:t>
                      </a:r>
                      <a:endParaRPr lang="en-US" altLang="en-US" sz="16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cs typeface="+mn-lt"/>
                        </a:rPr>
                        <a:t>354</a:t>
                      </a:r>
                      <a:endParaRPr lang="en-US" altLang="en-US" sz="16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solidFill>
                            <a:schemeClr val="accent1">
                              <a:lumMod val="75000"/>
                            </a:schemeClr>
                          </a:solidFill>
                          <a:cs typeface="+mn-lt"/>
                        </a:rPr>
                        <a:t>chlorogenic acid</a:t>
                      </a:r>
                      <a:endParaRPr lang="en-US" altLang="en-US" sz="1600" b="1">
                        <a:solidFill>
                          <a:schemeClr val="accent1">
                            <a:lumMod val="75000"/>
                          </a:schemeClr>
                        </a:solidFill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927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cs typeface="+mn-lt"/>
                        </a:rPr>
                        <a:t>2</a:t>
                      </a:r>
                      <a:endParaRPr lang="en-US" altLang="en-US" sz="16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cs typeface="+mn-lt"/>
                        </a:rPr>
                        <a:t>26.893</a:t>
                      </a:r>
                      <a:endParaRPr lang="en-US" altLang="en-US" sz="16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cs typeface="+mn-lt"/>
                        </a:rPr>
                        <a:t>515.2</a:t>
                      </a:r>
                      <a:endParaRPr lang="en-US" altLang="en-US" sz="16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cs typeface="+mn-lt"/>
                        </a:rPr>
                        <a:t>516</a:t>
                      </a:r>
                      <a:endParaRPr lang="en-US" altLang="en-US" sz="16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solidFill>
                            <a:schemeClr val="accent2">
                              <a:lumMod val="75000"/>
                            </a:schemeClr>
                          </a:solidFill>
                          <a:cs typeface="+mn-lt"/>
                        </a:rPr>
                        <a:t>3, 4-dicaffeoylquinic acid</a:t>
                      </a:r>
                      <a:endParaRPr lang="en-US" altLang="en-US" sz="1600" b="1">
                        <a:solidFill>
                          <a:schemeClr val="accent2">
                            <a:lumMod val="75000"/>
                          </a:schemeClr>
                        </a:solidFill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990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cs typeface="+mn-lt"/>
                        </a:rPr>
                        <a:t>3</a:t>
                      </a:r>
                      <a:endParaRPr lang="en-US" altLang="en-US" sz="16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cs typeface="+mn-lt"/>
                        </a:rPr>
                        <a:t>28.060</a:t>
                      </a:r>
                      <a:endParaRPr lang="en-US" altLang="en-US" sz="16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cs typeface="+mn-lt"/>
                        </a:rPr>
                        <a:t>515.3</a:t>
                      </a:r>
                      <a:endParaRPr lang="en-US" altLang="en-US" sz="16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cs typeface="+mn-lt"/>
                        </a:rPr>
                        <a:t>516</a:t>
                      </a:r>
                      <a:endParaRPr lang="en-US" altLang="en-US" sz="16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solidFill>
                            <a:srgbClr val="00B0F0"/>
                          </a:solidFill>
                          <a:cs typeface="+mn-lt"/>
                        </a:rPr>
                        <a:t>3, 5-dicaffeoylquinic acid</a:t>
                      </a:r>
                      <a:endParaRPr lang="en-US" altLang="en-US" sz="1600" b="1">
                        <a:solidFill>
                          <a:srgbClr val="00B0F0"/>
                        </a:solidFill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990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cs typeface="+mn-lt"/>
                        </a:rPr>
                        <a:t>4</a:t>
                      </a:r>
                      <a:endParaRPr lang="en-US" altLang="en-US" sz="16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cs typeface="+mn-lt"/>
                        </a:rPr>
                        <a:t>29.615</a:t>
                      </a:r>
                      <a:endParaRPr lang="en-US" altLang="en-US" sz="16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cs typeface="+mn-lt"/>
                        </a:rPr>
                        <a:t>515.3</a:t>
                      </a:r>
                      <a:endParaRPr lang="en-US" altLang="en-US" sz="16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cs typeface="+mn-lt"/>
                        </a:rPr>
                        <a:t>516</a:t>
                      </a:r>
                      <a:endParaRPr lang="en-US" altLang="en-US" sz="16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solidFill>
                            <a:schemeClr val="accent6">
                              <a:lumMod val="50000"/>
                            </a:schemeClr>
                          </a:solidFill>
                          <a:cs typeface="+mn-lt"/>
                        </a:rPr>
                        <a:t>4, 5-dicaffeoylquinic acid</a:t>
                      </a:r>
                      <a:endParaRPr lang="en-US" altLang="en-US" sz="1600" b="1">
                        <a:solidFill>
                          <a:schemeClr val="accent6">
                            <a:lumMod val="50000"/>
                          </a:schemeClr>
                        </a:solidFill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/>
        </p:nvGraphicFramePr>
        <p:xfrm>
          <a:off x="850265" y="1626235"/>
          <a:ext cx="10455275" cy="43618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55290"/>
                <a:gridCol w="4317365"/>
                <a:gridCol w="1623060"/>
                <a:gridCol w="1559560"/>
              </a:tblGrid>
              <a:tr h="12668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b="1" dirty="0">
                          <a:cs typeface="Times New Roman" panose="02020603050405020304" charset="0"/>
                        </a:rPr>
                        <a:t>Bioactive components</a:t>
                      </a:r>
                      <a:endParaRPr lang="en-US" sz="2000" b="1" dirty="0"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b="1" dirty="0">
                          <a:latin typeface="+mn-lt"/>
                          <a:cs typeface="Times New Roman" panose="02020603050405020304" charset="0"/>
                        </a:rPr>
                        <a:t>Linear regression</a:t>
                      </a:r>
                      <a:endParaRPr lang="en-US" sz="2000" b="1" dirty="0">
                        <a:latin typeface="+mn-lt"/>
                        <a:cs typeface="Times New Roman" panose="02020603050405020304" charset="0"/>
                      </a:endParaRPr>
                    </a:p>
                    <a:p>
                      <a:pPr algn="l">
                        <a:buNone/>
                      </a:pPr>
                      <a:r>
                        <a:rPr lang="en-US" sz="2000" b="1" dirty="0">
                          <a:latin typeface="+mn-lt"/>
                          <a:cs typeface="Times New Roman" panose="02020603050405020304" charset="0"/>
                        </a:rPr>
                        <a:t>equations</a:t>
                      </a:r>
                      <a:endParaRPr lang="en-US" sz="2000" b="1" dirty="0">
                        <a:latin typeface="+mn-lt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b="1" dirty="0">
                          <a:cs typeface="Times New Roman" panose="02020603050405020304" charset="0"/>
                        </a:rPr>
                        <a:t>Correlation coefficients (R2)</a:t>
                      </a:r>
                      <a:endParaRPr lang="en-US" sz="2000" b="1" dirty="0"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b="1" dirty="0">
                          <a:cs typeface="Times New Roman" panose="02020603050405020304" charset="0"/>
                        </a:rPr>
                        <a:t>Contents            (mg/g GD powder)</a:t>
                      </a:r>
                      <a:endParaRPr lang="en-US" sz="2000" b="1" dirty="0"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261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b="1" dirty="0">
                          <a:cs typeface="Times New Roman" panose="02020603050405020304" charset="0"/>
                        </a:rPr>
                        <a:t>Chlorogenic acid</a:t>
                      </a:r>
                      <a:endParaRPr lang="en-US" sz="2000" b="1" dirty="0"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b="1" dirty="0">
                          <a:cs typeface="Times New Roman" panose="02020603050405020304" charset="0"/>
                        </a:rPr>
                        <a:t>y=381854.86597+57440112.13043x</a:t>
                      </a:r>
                      <a:endParaRPr lang="en-US" sz="2000" b="1" dirty="0"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b="1" dirty="0">
                          <a:cs typeface="Times New Roman" panose="02020603050405020304" charset="0"/>
                        </a:rPr>
                        <a:t>0.99884</a:t>
                      </a:r>
                      <a:endParaRPr lang="en-US" sz="2000" b="1" dirty="0"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b="1" dirty="0">
                          <a:cs typeface="Times New Roman" panose="02020603050405020304" charset="0"/>
                        </a:rPr>
                        <a:t>5.57±0.35</a:t>
                      </a:r>
                      <a:endParaRPr lang="en-US" sz="2000" b="1" dirty="0"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391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b="1" dirty="0">
                          <a:cs typeface="Times New Roman" panose="02020603050405020304" charset="0"/>
                        </a:rPr>
                        <a:t>3, 4-dicaffeoylquinic acid</a:t>
                      </a:r>
                      <a:endParaRPr lang="en-US" sz="2000" b="1" dirty="0"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b="1" dirty="0">
                          <a:cs typeface="Times New Roman" panose="02020603050405020304" charset="0"/>
                        </a:rPr>
                        <a:t>y=-27745.44883+68618107.60542x</a:t>
                      </a:r>
                      <a:endParaRPr lang="en-US" sz="2000" b="1" dirty="0"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b="1" dirty="0">
                          <a:cs typeface="Times New Roman" panose="02020603050405020304" charset="0"/>
                        </a:rPr>
                        <a:t>0.99988</a:t>
                      </a:r>
                      <a:endParaRPr lang="en-US" sz="2000" b="1" dirty="0"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b="1" dirty="0">
                          <a:cs typeface="Times New Roman" panose="02020603050405020304" charset="0"/>
                        </a:rPr>
                        <a:t>0.67±0.08</a:t>
                      </a:r>
                      <a:endParaRPr lang="en-US" sz="2000" b="1" dirty="0"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391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b="1" dirty="0">
                          <a:cs typeface="Times New Roman" panose="02020603050405020304" charset="0"/>
                        </a:rPr>
                        <a:t>3, 5-dicaffeoylquinic acid</a:t>
                      </a:r>
                      <a:endParaRPr lang="en-US" sz="2000" b="1" dirty="0"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b="1" dirty="0">
                          <a:cs typeface="Times New Roman" panose="02020603050405020304" charset="0"/>
                        </a:rPr>
                        <a:t>y=250500.51458+78350260.14366x</a:t>
                      </a:r>
                      <a:endParaRPr lang="en-US" sz="2000" b="1" dirty="0"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b="1" dirty="0">
                          <a:cs typeface="Times New Roman" panose="02020603050405020304" charset="0"/>
                        </a:rPr>
                        <a:t>0.99905</a:t>
                      </a:r>
                      <a:endParaRPr lang="en-US" sz="2000" b="1" dirty="0"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2000" b="1" dirty="0"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455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b="1" dirty="0">
                          <a:cs typeface="Times New Roman" panose="02020603050405020304" charset="0"/>
                        </a:rPr>
                        <a:t>4, 5-dicaffeoylquinic acid　</a:t>
                      </a:r>
                      <a:endParaRPr lang="en-US" sz="2000" b="1" dirty="0"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b="1" dirty="0">
                          <a:cs typeface="Times New Roman" panose="02020603050405020304" charset="0"/>
                        </a:rPr>
                        <a:t>y=26676.51400+9837283.14720x</a:t>
                      </a:r>
                      <a:endParaRPr lang="en-US" sz="2000" b="1" dirty="0"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b="1" dirty="0">
                          <a:cs typeface="Times New Roman" panose="02020603050405020304" charset="0"/>
                        </a:rPr>
                        <a:t>0.99975</a:t>
                      </a:r>
                      <a:endParaRPr lang="en-US" sz="2000" b="1" dirty="0"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b="1" dirty="0">
                          <a:cs typeface="Times New Roman" panose="02020603050405020304" charset="0"/>
                        </a:rPr>
                        <a:t>6.84±0.14</a:t>
                      </a:r>
                      <a:endParaRPr lang="en-US" sz="2000" b="1" dirty="0"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559435" y="743585"/>
            <a:ext cx="1037336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>
                <a:cs typeface="+mn-lt"/>
              </a:rPr>
              <a:t>Quantification of four bioactive components in methanol extract of GD</a:t>
            </a:r>
            <a:endParaRPr lang="zh-CN" altLang="en-US" sz="2400" b="1">
              <a:cs typeface="+mn-lt"/>
            </a:endParaRPr>
          </a:p>
        </p:txBody>
      </p:sp>
      <p:sp>
        <p:nvSpPr>
          <p:cNvPr id="5" name="同侧圆角矩形 4"/>
          <p:cNvSpPr/>
          <p:nvPr/>
        </p:nvSpPr>
        <p:spPr>
          <a:xfrm>
            <a:off x="9486265" y="4103370"/>
            <a:ext cx="1819275" cy="643890"/>
          </a:xfrm>
          <a:prstGeom prst="round2Same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altLang="zh-CN" sz="2000" b="1"/>
              <a:t>10.29</a:t>
            </a:r>
            <a:r>
              <a:rPr lang="en-US" altLang="zh-CN" sz="2000" b="1">
                <a:cs typeface="+mn-lt"/>
              </a:rPr>
              <a:t>±0.74</a:t>
            </a:r>
            <a:endParaRPr lang="en-US" altLang="zh-CN" sz="2000" b="1">
              <a:cs typeface="+mn-lt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054735" y="60325"/>
            <a:ext cx="7722235" cy="557784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31545" y="5994400"/>
            <a:ext cx="121488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cs typeface="+mn-lt"/>
              </a:rPr>
              <a:t>Structures of </a:t>
            </a:r>
            <a:r>
              <a:rPr lang="en-US" altLang="zh-CN" sz="2400" b="1">
                <a:cs typeface="+mn-lt"/>
              </a:rPr>
              <a:t>chlorogenic acid and its 3 derivatives  </a:t>
            </a:r>
            <a:endParaRPr lang="en-US" altLang="zh-CN" sz="2400" b="1">
              <a:cs typeface="+mn-lt"/>
            </a:endParaRPr>
          </a:p>
        </p:txBody>
      </p:sp>
      <p:sp>
        <p:nvSpPr>
          <p:cNvPr id="4" name="矩形标注 3"/>
          <p:cNvSpPr/>
          <p:nvPr/>
        </p:nvSpPr>
        <p:spPr>
          <a:xfrm>
            <a:off x="7174230" y="2268220"/>
            <a:ext cx="5033010" cy="1744345"/>
          </a:xfrm>
          <a:prstGeom prst="wedgeRectCallout">
            <a:avLst>
              <a:gd name="adj1" fmla="val -59841"/>
              <a:gd name="adj2" fmla="val 3747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000" b="1">
                <a:solidFill>
                  <a:schemeClr val="tx1"/>
                </a:solidFill>
              </a:rPr>
              <a:t>Chlorogenic acid, a phenolic compound </a:t>
            </a:r>
            <a:endParaRPr lang="en-US" altLang="zh-CN" sz="2000" b="1">
              <a:solidFill>
                <a:schemeClr val="tx1"/>
              </a:solidFill>
            </a:endParaRPr>
          </a:p>
          <a:p>
            <a:pPr algn="ctr"/>
            <a:r>
              <a:rPr lang="en-US" altLang="zh-CN" sz="2000" b="1">
                <a:solidFill>
                  <a:schemeClr val="tx1"/>
                </a:solidFill>
              </a:rPr>
              <a:t>found widespread in plants, is widely recognised as an antioxidant function and had hypoglycemia effects.</a:t>
            </a:r>
            <a:endParaRPr lang="en-US" altLang="zh-CN" sz="20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020" y="1523365"/>
            <a:ext cx="12125960" cy="3076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zh-CN" sz="4000">
              <a:cs typeface="+mn-lt"/>
            </a:endParaRPr>
          </a:p>
          <a:p>
            <a:pPr algn="l"/>
            <a:endParaRPr lang="en-US" altLang="zh-CN" sz="4000">
              <a:cs typeface="+mn-lt"/>
            </a:endParaRPr>
          </a:p>
          <a:p>
            <a:pPr algn="l"/>
            <a:r>
              <a:rPr lang="en-US" altLang="zh-CN" sz="3200" b="1">
                <a:cs typeface="+mn-lt"/>
              </a:rPr>
              <a:t>          </a:t>
            </a:r>
            <a:endParaRPr lang="en-US" altLang="zh-CN" sz="3200" b="1">
              <a:cs typeface="+mn-lt"/>
            </a:endParaRPr>
          </a:p>
          <a:p>
            <a:pPr algn="l"/>
            <a:r>
              <a:rPr lang="en-US" altLang="zh-CN" sz="3200" b="1">
                <a:cs typeface="+mn-lt"/>
              </a:rPr>
              <a:t>	Study on the therapeutic effects and mechanism of </a:t>
            </a:r>
            <a:r>
              <a:rPr lang="zh-CN" altLang="en-US" sz="3200" b="1">
                <a:cs typeface="+mn-lt"/>
                <a:sym typeface="+mn-ea"/>
              </a:rPr>
              <a:t>GD     lyophilised powder</a:t>
            </a:r>
            <a:r>
              <a:rPr lang="en-US" altLang="zh-CN" sz="3200" b="1">
                <a:cs typeface="+mn-lt"/>
              </a:rPr>
              <a:t> on type 2 diabetic mice</a:t>
            </a:r>
            <a:endParaRPr lang="en-US" altLang="zh-CN"/>
          </a:p>
          <a:p>
            <a:endParaRPr lang="en-US" altLang="zh-CN"/>
          </a:p>
        </p:txBody>
      </p:sp>
      <p:sp>
        <p:nvSpPr>
          <p:cNvPr id="3" name="爆炸形 2 2"/>
          <p:cNvSpPr/>
          <p:nvPr/>
        </p:nvSpPr>
        <p:spPr>
          <a:xfrm>
            <a:off x="4349115" y="435610"/>
            <a:ext cx="3116580" cy="2051685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200" b="1"/>
              <a:t>Part 2</a:t>
            </a:r>
            <a:endParaRPr lang="en-US" altLang="zh-CN" sz="3200" b="1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/>
        </p:nvGraphicFramePr>
        <p:xfrm>
          <a:off x="534035" y="655320"/>
          <a:ext cx="11139805" cy="38614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1910"/>
                <a:gridCol w="1637030"/>
                <a:gridCol w="1637030"/>
                <a:gridCol w="1638935"/>
                <a:gridCol w="1638935"/>
                <a:gridCol w="1638300"/>
                <a:gridCol w="1637665"/>
              </a:tblGrid>
              <a:tr h="341630">
                <a:tc rowSpan="2"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 dirty="0">
                          <a:cs typeface="+mn-lt"/>
                        </a:rPr>
                        <a:t>Groups</a:t>
                      </a:r>
                      <a:endParaRPr lang="en-US" altLang="en-US" sz="2000" b="1" dirty="0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cs typeface="+mn-lt"/>
                        </a:rPr>
                        <a:t>FBG (mmol/L)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cs typeface="+mn-lt"/>
                        </a:rPr>
                        <a:t>Hypoglyc</a:t>
                      </a:r>
                      <a:r>
                        <a:rPr lang="en-US" sz="2000" b="1">
                          <a:ea typeface="宋体" panose="02010600030101010101" pitchFamily="2" charset="-122"/>
                          <a:cs typeface="+mn-lt"/>
                        </a:rPr>
                        <a:t>a</a:t>
                      </a:r>
                      <a:r>
                        <a:rPr lang="en-US" sz="2000" b="1">
                          <a:cs typeface="+mn-lt"/>
                        </a:rPr>
                        <a:t>e-mic rate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2460">
                <a:tc vMerge="1">
                  <a:tcPr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0 Week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1 Week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2 Week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3 Week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4 week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R cap="flat">
                      <a:noFill/>
                    </a:lnR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57658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Normal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5.36±1.22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6.80±0.35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5.34±0.96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5.76±0.81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5.47±0.89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cs typeface="Times New Roman" panose="02020603050405020304" charset="0"/>
                        </a:rPr>
                        <a:t>－</a:t>
                      </a:r>
                      <a:endParaRPr lang="en-US" altLang="en-US" sz="2000" b="1"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cap="flat"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848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Model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21.94±4.63</a:t>
                      </a:r>
                      <a:r>
                        <a:rPr lang="en-US" sz="2000" b="1" baseline="30000">
                          <a:solidFill>
                            <a:srgbClr val="000000"/>
                          </a:solidFill>
                          <a:cs typeface="+mn-lt"/>
                        </a:rPr>
                        <a:t>**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20.88±3.53</a:t>
                      </a:r>
                      <a:r>
                        <a:rPr lang="en-US" sz="2000" b="1" baseline="30000">
                          <a:solidFill>
                            <a:srgbClr val="000000"/>
                          </a:solidFill>
                          <a:cs typeface="+mn-lt"/>
                        </a:rPr>
                        <a:t>**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21.20±4.55</a:t>
                      </a:r>
                      <a:r>
                        <a:rPr lang="en-US" sz="2000" b="1" baseline="30000">
                          <a:solidFill>
                            <a:srgbClr val="000000"/>
                          </a:solidFill>
                          <a:cs typeface="+mn-lt"/>
                        </a:rPr>
                        <a:t>**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19.85±2.76</a:t>
                      </a:r>
                      <a:r>
                        <a:rPr lang="en-US" sz="2000" b="1" baseline="30000">
                          <a:solidFill>
                            <a:srgbClr val="000000"/>
                          </a:solidFill>
                          <a:cs typeface="+mn-lt"/>
                        </a:rPr>
                        <a:t>**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22.78±0.87</a:t>
                      </a:r>
                      <a:r>
                        <a:rPr lang="en-US" sz="2000" b="1" baseline="30000">
                          <a:solidFill>
                            <a:srgbClr val="000000"/>
                          </a:solidFill>
                          <a:cs typeface="+mn-lt"/>
                        </a:rPr>
                        <a:t>**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Times New Roman" panose="02020603050405020304" charset="0"/>
                        </a:rPr>
                        <a:t>－</a:t>
                      </a:r>
                      <a:endParaRPr lang="en-US" altLang="en-US" sz="2000" b="1"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721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1% GD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22.07±0.70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19.52±5.33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16.38±4.54</a:t>
                      </a:r>
                      <a:r>
                        <a:rPr lang="en-US" sz="2000" b="1" baseline="30000">
                          <a:solidFill>
                            <a:srgbClr val="000000"/>
                          </a:solidFill>
                          <a:cs typeface="+mn-lt"/>
                        </a:rPr>
                        <a:t>#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17.40±3.85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 dirty="0">
                          <a:cs typeface="+mn-lt"/>
                        </a:rPr>
                        <a:t>17.42±5.76</a:t>
                      </a:r>
                      <a:r>
                        <a:rPr lang="en-US" sz="2000" b="1" baseline="30000" dirty="0">
                          <a:solidFill>
                            <a:srgbClr val="000000"/>
                          </a:solidFill>
                          <a:cs typeface="+mn-lt"/>
                        </a:rPr>
                        <a:t>#</a:t>
                      </a:r>
                      <a:endParaRPr lang="en-US" altLang="en-US" sz="2000" b="1" dirty="0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 dirty="0">
                          <a:cs typeface="+mn-lt"/>
                        </a:rPr>
                        <a:t>21.07%</a:t>
                      </a:r>
                      <a:endParaRPr lang="en-US" altLang="en-US" sz="2000" b="1" dirty="0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785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5% GD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22.06±0.55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18.39±2.98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13.97±3.75</a:t>
                      </a:r>
                      <a:r>
                        <a:rPr lang="en-US" sz="2000" b="1" baseline="30000">
                          <a:solidFill>
                            <a:srgbClr val="000000"/>
                          </a:solidFill>
                          <a:cs typeface="+mn-lt"/>
                        </a:rPr>
                        <a:t>##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14.99±4.69</a:t>
                      </a:r>
                      <a:r>
                        <a:rPr lang="en-US" sz="2000" b="1" baseline="30000">
                          <a:solidFill>
                            <a:srgbClr val="000000"/>
                          </a:solidFill>
                          <a:cs typeface="+mn-lt"/>
                        </a:rPr>
                        <a:t>#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13.39±5.78</a:t>
                      </a:r>
                      <a:r>
                        <a:rPr lang="en-US" sz="2000" b="1" baseline="30000">
                          <a:solidFill>
                            <a:srgbClr val="000000"/>
                          </a:solidFill>
                          <a:cs typeface="+mn-lt"/>
                        </a:rPr>
                        <a:t>##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cs typeface="+mn-lt"/>
                        </a:rPr>
                        <a:t>39.30%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721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10% GD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21.23±1.58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17.49±4.92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12.47±5.32</a:t>
                      </a:r>
                      <a:r>
                        <a:rPr lang="en-US" sz="2000" b="1" baseline="30000">
                          <a:solidFill>
                            <a:srgbClr val="000000"/>
                          </a:solidFill>
                          <a:cs typeface="+mn-lt"/>
                        </a:rPr>
                        <a:t>##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13.24±5.38</a:t>
                      </a:r>
                      <a:r>
                        <a:rPr lang="en-US" sz="2000" b="1" baseline="30000">
                          <a:solidFill>
                            <a:srgbClr val="000000"/>
                          </a:solidFill>
                          <a:cs typeface="+mn-lt"/>
                        </a:rPr>
                        <a:t>##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12.44±4.60</a:t>
                      </a:r>
                      <a:r>
                        <a:rPr lang="en-US" sz="2000" b="1" baseline="30000">
                          <a:solidFill>
                            <a:srgbClr val="000000"/>
                          </a:solidFill>
                          <a:cs typeface="+mn-lt"/>
                        </a:rPr>
                        <a:t>##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 u="sng">
                          <a:solidFill>
                            <a:srgbClr val="FF0000"/>
                          </a:solidFill>
                          <a:cs typeface="+mn-lt"/>
                        </a:rPr>
                        <a:t>41.40%</a:t>
                      </a:r>
                      <a:endParaRPr lang="en-US" altLang="en-US" sz="2000" b="1" u="sng">
                        <a:solidFill>
                          <a:srgbClr val="FF0000"/>
                        </a:solidFill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70485" y="4516755"/>
            <a:ext cx="1180782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zh-CN" altLang="en-US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The hypoglycaemic rate= (FBG before treatment－FBG after 4 weeks of GD treatment)/FBG before treatment×100%.</a:t>
            </a:r>
            <a:endParaRPr lang="zh-CN" altLang="en-US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4" name="直接箭头连接符 3"/>
          <p:cNvCxnSpPr/>
          <p:nvPr/>
        </p:nvCxnSpPr>
        <p:spPr>
          <a:xfrm flipH="1" flipV="1">
            <a:off x="11384280" y="3291840"/>
            <a:ext cx="24765" cy="69786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203960" y="194945"/>
            <a:ext cx="681799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400" b="1">
                <a:sym typeface="+mn-ea"/>
              </a:rPr>
              <a:t>Effects of GD on FBG(Fasting Blood Glucose)</a:t>
            </a:r>
            <a:endParaRPr lang="en-US" altLang="zh-CN" sz="2400" b="1"/>
          </a:p>
        </p:txBody>
      </p:sp>
      <p:sp>
        <p:nvSpPr>
          <p:cNvPr id="5" name="文本框 4"/>
          <p:cNvSpPr txBox="1"/>
          <p:nvPr/>
        </p:nvSpPr>
        <p:spPr>
          <a:xfrm>
            <a:off x="70485" y="5288280"/>
            <a:ext cx="121589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/>
              <a:t>The groups included normal,model, 1%,5%,10%GD group.normal and model mice were fed normal diet, </a:t>
            </a:r>
            <a:endParaRPr lang="en-US" altLang="zh-CN" b="1"/>
          </a:p>
          <a:p>
            <a:r>
              <a:rPr lang="en-US" altLang="zh-CN" b="1"/>
              <a:t>and the other groups were fed GD diet.After 4 weeks, the FBG in normal mice was unchanged, and the FBG in </a:t>
            </a:r>
            <a:endParaRPr lang="en-US" altLang="zh-CN" b="1"/>
          </a:p>
          <a:p>
            <a:r>
              <a:rPr lang="en-US" altLang="zh-CN" b="1"/>
              <a:t>model mice was been very high. The FBG in other 3 GD-treated groups was always going down.the </a:t>
            </a:r>
            <a:endParaRPr lang="en-US" altLang="zh-CN" b="1"/>
          </a:p>
          <a:p>
            <a:r>
              <a:rPr lang="en-US" altLang="zh-CN" b="1"/>
              <a:t>hypoglycaemia rate had reduced 41.4% in 10%GD group. the results proved that GD could lower FBG level,</a:t>
            </a:r>
            <a:endParaRPr lang="en-US" altLang="zh-CN" b="1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1" descr="OGTT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1595" y="853440"/>
            <a:ext cx="6167120" cy="4936490"/>
          </a:xfrm>
          <a:prstGeom prst="rect">
            <a:avLst/>
          </a:prstGeom>
        </p:spPr>
      </p:pic>
      <p:pic>
        <p:nvPicPr>
          <p:cNvPr id="12" name="图片 12" descr="ITT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37275" y="951230"/>
            <a:ext cx="5872480" cy="48387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322070" y="5994400"/>
            <a:ext cx="9631680" cy="983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zh-CN" altLang="en-US"/>
          </a:p>
          <a:p>
            <a:pPr algn="l"/>
            <a:r>
              <a:rPr lang="en-US" altLang="zh-CN" sz="2000" b="1">
                <a:latin typeface="Times New Roman" panose="02020603050405020304" charset="0"/>
                <a:cs typeface="Times New Roman" panose="02020603050405020304" charset="0"/>
              </a:rPr>
              <a:t>Figure 1 </a:t>
            </a:r>
            <a:r>
              <a:rPr lang="zh-CN" altLang="en-US" sz="2000" b="1">
                <a:latin typeface="Times New Roman" panose="02020603050405020304" charset="0"/>
                <a:cs typeface="Times New Roman" panose="02020603050405020304" charset="0"/>
              </a:rPr>
              <a:t>The effect</a:t>
            </a:r>
            <a:r>
              <a:rPr lang="en-US" altLang="zh-CN" sz="2000" b="1">
                <a:latin typeface="Times New Roman" panose="02020603050405020304" charset="0"/>
                <a:cs typeface="Times New Roman" panose="02020603050405020304" charset="0"/>
              </a:rPr>
              <a:t>s</a:t>
            </a:r>
            <a:r>
              <a:rPr lang="zh-CN" altLang="en-US" sz="2000" b="1">
                <a:latin typeface="Times New Roman" panose="02020603050405020304" charset="0"/>
                <a:cs typeface="Times New Roman" panose="02020603050405020304" charset="0"/>
              </a:rPr>
              <a:t> of different dose of </a:t>
            </a:r>
            <a:r>
              <a:rPr lang="en-US" altLang="zh-CN" sz="2000" b="1">
                <a:latin typeface="Times New Roman" panose="02020603050405020304" charset="0"/>
                <a:cs typeface="Times New Roman" panose="02020603050405020304" charset="0"/>
              </a:rPr>
              <a:t>GD</a:t>
            </a:r>
            <a:r>
              <a:rPr lang="zh-CN" altLang="en-US" sz="2000" b="1">
                <a:latin typeface="Times New Roman" panose="02020603050405020304" charset="0"/>
                <a:cs typeface="Times New Roman" panose="02020603050405020304" charset="0"/>
              </a:rPr>
              <a:t>P on OGTT </a:t>
            </a:r>
            <a:r>
              <a:rPr lang="en-US" altLang="zh-CN" sz="2000" b="1">
                <a:latin typeface="Times New Roman" panose="02020603050405020304" charset="0"/>
                <a:cs typeface="Times New Roman" panose="02020603050405020304" charset="0"/>
              </a:rPr>
              <a:t>(left) and ITT (right) </a:t>
            </a:r>
            <a:r>
              <a:rPr lang="zh-CN" altLang="en-US" sz="2000" b="1">
                <a:latin typeface="Times New Roman" panose="02020603050405020304" charset="0"/>
                <a:cs typeface="Times New Roman" panose="02020603050405020304" charset="0"/>
              </a:rPr>
              <a:t>in mice</a:t>
            </a:r>
            <a:endParaRPr lang="zh-CN" altLang="en-US" sz="2000">
              <a:latin typeface="+mn-ea"/>
            </a:endParaRPr>
          </a:p>
          <a:p>
            <a:pPr algn="l"/>
            <a:endParaRPr lang="zh-CN" altLang="en-US" sz="2000">
              <a:latin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48640" y="106680"/>
            <a:ext cx="46672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/>
              <a:t>Effects of GD on OGTT and ITT</a:t>
            </a:r>
            <a:endParaRPr lang="en-US" altLang="zh-CN" sz="2400" b="1"/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103755" y="109855"/>
            <a:ext cx="5951220" cy="53390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09345" y="5590540"/>
            <a:ext cx="9730105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>
                <a:cs typeface="+mn-lt"/>
              </a:rPr>
              <a:t> </a:t>
            </a:r>
            <a:r>
              <a:rPr lang="en-US" altLang="zh-CN" sz="2000" b="1">
                <a:cs typeface="+mn-lt"/>
              </a:rPr>
              <a:t>Figure 2 </a:t>
            </a:r>
            <a:r>
              <a:rPr lang="zh-CN" altLang="en-US" sz="2000" b="1">
                <a:cs typeface="+mn-lt"/>
              </a:rPr>
              <a:t>Effect of oral GD on the fasting serum insulin levels</a:t>
            </a:r>
            <a:r>
              <a:rPr lang="en-US" altLang="zh-CN" sz="2000" b="1">
                <a:cs typeface="+mn-lt"/>
              </a:rPr>
              <a:t>. </a:t>
            </a:r>
            <a:r>
              <a:rPr lang="zh-CN" altLang="en-US" sz="2000" b="1">
                <a:cs typeface="+mn-lt"/>
              </a:rPr>
              <a:t>The fasting serum insulin levels were determined in mice in the fasting state after 4 weeks of GD treatment. </a:t>
            </a:r>
            <a:endParaRPr lang="zh-CN" altLang="en-US" sz="2000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zh-CN" altLang="en-US" b="1"/>
              <a:t> </a:t>
            </a:r>
            <a:endParaRPr lang="zh-CN" altLang="en-US" b="1"/>
          </a:p>
        </p:txBody>
      </p:sp>
      <p:sp>
        <p:nvSpPr>
          <p:cNvPr id="4" name="线形标注 1 3"/>
          <p:cNvSpPr/>
          <p:nvPr/>
        </p:nvSpPr>
        <p:spPr>
          <a:xfrm>
            <a:off x="4718685" y="109855"/>
            <a:ext cx="1943100" cy="594995"/>
          </a:xfrm>
          <a:prstGeom prst="borderCallout1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altLang="zh-CN" sz="2000" b="1"/>
              <a:t>insulin resistance</a:t>
            </a:r>
            <a:endParaRPr lang="en-US" altLang="zh-CN" sz="2000" b="1"/>
          </a:p>
        </p:txBody>
      </p:sp>
      <p:cxnSp>
        <p:nvCxnSpPr>
          <p:cNvPr id="5" name="直接箭头连接符 4"/>
          <p:cNvCxnSpPr/>
          <p:nvPr/>
        </p:nvCxnSpPr>
        <p:spPr>
          <a:xfrm flipV="1">
            <a:off x="3766820" y="704850"/>
            <a:ext cx="635" cy="1097280"/>
          </a:xfrm>
          <a:prstGeom prst="straightConnector1">
            <a:avLst/>
          </a:prstGeom>
          <a:ln w="28575"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 83"/>
          <p:cNvSpPr/>
          <p:nvPr/>
        </p:nvSpPr>
        <p:spPr>
          <a:xfrm rot="3120000">
            <a:off x="5847080" y="748665"/>
            <a:ext cx="1517015" cy="675005"/>
          </a:xfrm>
          <a:custGeom>
            <a:avLst/>
            <a:gdLst>
              <a:gd name="connsiteX0" fmla="*/ 405946 w 461547"/>
              <a:gd name="connsiteY0" fmla="*/ 0 h 641672"/>
              <a:gd name="connsiteX1" fmla="*/ 461547 w 461547"/>
              <a:gd name="connsiteY1" fmla="*/ 346143 h 641672"/>
              <a:gd name="connsiteX2" fmla="*/ 459596 w 461547"/>
              <a:gd name="connsiteY2" fmla="*/ 345737 h 641672"/>
              <a:gd name="connsiteX3" fmla="*/ 382928 w 461547"/>
              <a:gd name="connsiteY3" fmla="*/ 242787 h 641672"/>
              <a:gd name="connsiteX4" fmla="*/ 381480 w 461547"/>
              <a:gd name="connsiteY4" fmla="*/ 247440 h 641672"/>
              <a:gd name="connsiteX5" fmla="*/ 0 w 461547"/>
              <a:gd name="connsiteY5" fmla="*/ 639491 h 641672"/>
              <a:gd name="connsiteX6" fmla="*/ 329858 w 461547"/>
              <a:gd name="connsiteY6" fmla="*/ 237025 h 641672"/>
              <a:gd name="connsiteX7" fmla="*/ 331034 w 461547"/>
              <a:gd name="connsiteY7" fmla="*/ 231233 h 641672"/>
              <a:gd name="connsiteX8" fmla="*/ 218681 w 461547"/>
              <a:gd name="connsiteY8" fmla="*/ 295540 h 641672"/>
              <a:gd name="connsiteX9" fmla="*/ 216730 w 461547"/>
              <a:gd name="connsiteY9" fmla="*/ 295133 h 64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1547" h="641672">
                <a:moveTo>
                  <a:pt x="405946" y="0"/>
                </a:moveTo>
                <a:lnTo>
                  <a:pt x="461547" y="346143"/>
                </a:lnTo>
                <a:lnTo>
                  <a:pt x="459596" y="345737"/>
                </a:lnTo>
                <a:lnTo>
                  <a:pt x="382928" y="242787"/>
                </a:lnTo>
                <a:lnTo>
                  <a:pt x="381480" y="247440"/>
                </a:lnTo>
                <a:cubicBezTo>
                  <a:pt x="258966" y="618095"/>
                  <a:pt x="24250" y="652446"/>
                  <a:pt x="0" y="639491"/>
                </a:cubicBezTo>
                <a:cubicBezTo>
                  <a:pt x="130520" y="649125"/>
                  <a:pt x="294836" y="390929"/>
                  <a:pt x="329858" y="237025"/>
                </a:cubicBezTo>
                <a:lnTo>
                  <a:pt x="331034" y="231233"/>
                </a:lnTo>
                <a:lnTo>
                  <a:pt x="218681" y="295540"/>
                </a:lnTo>
                <a:lnTo>
                  <a:pt x="216730" y="29513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054975" y="903605"/>
            <a:ext cx="41960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/>
              <a:t>the fasting serum insulin of the </a:t>
            </a:r>
            <a:endParaRPr lang="en-US" altLang="zh-CN" b="1"/>
          </a:p>
          <a:p>
            <a:r>
              <a:rPr lang="en-US" altLang="zh-CN" b="1"/>
              <a:t>model mice was markedly increased </a:t>
            </a:r>
            <a:endParaRPr lang="en-US" altLang="zh-CN" b="1"/>
          </a:p>
          <a:p>
            <a:r>
              <a:rPr lang="en-US" altLang="zh-CN" b="1"/>
              <a:t>compared with those normal mice.</a:t>
            </a:r>
            <a:endParaRPr lang="en-US" altLang="zh-CN"/>
          </a:p>
          <a:p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7940675" y="3029585"/>
            <a:ext cx="44246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/>
              <a:t>following the GD treatment,the inceasd</a:t>
            </a:r>
            <a:endParaRPr lang="en-US" altLang="zh-CN" b="1"/>
          </a:p>
          <a:p>
            <a:r>
              <a:rPr lang="en-US" altLang="zh-CN" b="1"/>
              <a:t>fasting serum insulin was reduced </a:t>
            </a:r>
            <a:endParaRPr lang="en-US" altLang="zh-CN" b="1"/>
          </a:p>
          <a:p>
            <a:r>
              <a:rPr lang="en-US" altLang="zh-CN" b="1"/>
              <a:t>gradually. the insulin of highest group</a:t>
            </a:r>
            <a:endParaRPr lang="en-US" altLang="zh-CN" b="1"/>
          </a:p>
          <a:p>
            <a:r>
              <a:rPr lang="en-US" altLang="zh-CN" b="1"/>
              <a:t>had approached to the normal group.</a:t>
            </a:r>
            <a:r>
              <a:rPr lang="en-US" altLang="zh-CN"/>
              <a:t> </a:t>
            </a:r>
            <a:endParaRPr lang="en-US" altLang="zh-CN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709420" y="5746115"/>
            <a:ext cx="9445625" cy="983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>
                <a:cs typeface="+mn-lt"/>
              </a:rPr>
              <a:t> </a:t>
            </a:r>
            <a:r>
              <a:rPr lang="en-US" altLang="zh-CN" sz="2000" b="1">
                <a:cs typeface="+mn-lt"/>
              </a:rPr>
              <a:t>Figure 3 </a:t>
            </a:r>
            <a:r>
              <a:rPr lang="zh-CN" altLang="en-US" sz="2000" b="1">
                <a:cs typeface="+mn-lt"/>
              </a:rPr>
              <a:t>Effects of GD on ISI </a:t>
            </a:r>
            <a:r>
              <a:rPr lang="en-US" altLang="zh-CN" sz="2000" b="1">
                <a:cs typeface="+mn-lt"/>
              </a:rPr>
              <a:t>(Ln[1/(FBG × fasting plasma insulin)])</a:t>
            </a:r>
            <a:r>
              <a:rPr lang="zh-CN" altLang="en-US" sz="2000" b="1">
                <a:cs typeface="+mn-lt"/>
              </a:rPr>
              <a:t> </a:t>
            </a:r>
            <a:endParaRPr lang="zh-CN" altLang="en-US" sz="2000" b="1">
              <a:cs typeface="+mn-lt"/>
            </a:endParaRPr>
          </a:p>
          <a:p>
            <a:pPr algn="l"/>
            <a:r>
              <a:rPr lang="zh-CN" altLang="en-US" sz="2000" b="1">
                <a:cs typeface="+mn-lt"/>
              </a:rPr>
              <a:t>and HOMA-IR </a:t>
            </a:r>
            <a:r>
              <a:rPr lang="en-US" altLang="zh-CN" sz="2000" b="1">
                <a:cs typeface="+mn-lt"/>
              </a:rPr>
              <a:t>(FBG (mmol/L) × fasting plasma insulin (mIU/L)]/22.5)</a:t>
            </a:r>
            <a:r>
              <a:rPr lang="zh-CN" altLang="en-US" sz="2000" b="1">
                <a:cs typeface="+mn-lt"/>
              </a:rPr>
              <a:t>. </a:t>
            </a:r>
            <a:endParaRPr lang="zh-CN" altLang="en-US" sz="2000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zh-CN" altLang="en-US" b="1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zh-CN" altLang="en-US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3" name="图片 2" descr="图片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46075" y="357505"/>
            <a:ext cx="11249660" cy="453136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80390" y="4912360"/>
            <a:ext cx="1121219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/>
              <a:t>The two index were related to the insulin metabolism. the obvious decrease in ISI and a significant increase in HOMA-IR.</a:t>
            </a:r>
            <a:endParaRPr lang="en-US" altLang="zh-CN" sz="2000" b="1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327140" y="5720080"/>
            <a:ext cx="380174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>
                <a:cs typeface="+mn-lt"/>
              </a:rPr>
              <a:t>Figure 4 </a:t>
            </a:r>
            <a:r>
              <a:rPr lang="zh-CN" altLang="en-US" sz="2000" b="1">
                <a:cs typeface="+mn-lt"/>
              </a:rPr>
              <a:t>Effect of GD on GSP. </a:t>
            </a:r>
            <a:endParaRPr lang="zh-CN" altLang="en-US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3" name="图片 2" descr="图片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229100" y="81280"/>
            <a:ext cx="6948805" cy="5560060"/>
          </a:xfrm>
          <a:prstGeom prst="rect">
            <a:avLst/>
          </a:prstGeom>
        </p:spPr>
      </p:pic>
      <p:sp>
        <p:nvSpPr>
          <p:cNvPr id="4" name="椭圆形标注 3"/>
          <p:cNvSpPr/>
          <p:nvPr/>
        </p:nvSpPr>
        <p:spPr>
          <a:xfrm>
            <a:off x="187960" y="209550"/>
            <a:ext cx="3914775" cy="3839845"/>
          </a:xfrm>
          <a:prstGeom prst="wedgeEllipseCallout">
            <a:avLst>
              <a:gd name="adj1" fmla="val 52384"/>
              <a:gd name="adj2" fmla="val 2229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cs typeface="+mn-lt"/>
              </a:rPr>
              <a:t> GSP</a:t>
            </a:r>
            <a:r>
              <a:rPr lang="zh-CN" altLang="en-US" sz="2000" b="1">
                <a:cs typeface="+mn-lt"/>
                <a:sym typeface="+mn-ea"/>
              </a:rPr>
              <a:t>(glycated serum protein)</a:t>
            </a:r>
            <a:r>
              <a:rPr lang="zh-CN" altLang="en-US" sz="2000" b="1">
                <a:cs typeface="+mn-lt"/>
              </a:rPr>
              <a:t>, which is related to the blood glucose concentration, can effectively reflect the average blood glucose level of diabetic patients </a:t>
            </a:r>
            <a:r>
              <a:rPr lang="zh-CN" altLang="en-US" sz="2000" b="1">
                <a:cs typeface="+mn-lt"/>
                <a:sym typeface="+mn-ea"/>
              </a:rPr>
              <a:t>1 to 2 weeks </a:t>
            </a:r>
            <a:r>
              <a:rPr lang="en-US" altLang="zh-CN" sz="2000" b="1">
                <a:cs typeface="+mn-lt"/>
                <a:sym typeface="+mn-ea"/>
              </a:rPr>
              <a:t>i</a:t>
            </a:r>
            <a:r>
              <a:rPr lang="zh-CN" altLang="en-US" sz="2000" b="1">
                <a:cs typeface="+mn-lt"/>
              </a:rPr>
              <a:t>n the past </a:t>
            </a:r>
            <a:r>
              <a:rPr lang="zh-CN" altLang="en-US" sz="2000">
                <a:cs typeface="+mn-lt"/>
              </a:rPr>
              <a:t>.</a:t>
            </a:r>
            <a:endParaRPr lang="zh-CN" altLang="en-US" sz="2000">
              <a:cs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25500" y="5180965"/>
            <a:ext cx="416115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/>
              <a:t>The GSP level in model group was obviously increased relative to that of normal mice. Oral GDP decresed the GSPand the 10% GD-treated group had reduced to 2.5mmol/L.</a:t>
            </a:r>
            <a:endParaRPr lang="en-US" altLang="zh-CN" b="1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/>
        </p:nvGraphicFramePr>
        <p:xfrm>
          <a:off x="730250" y="683260"/>
          <a:ext cx="10780395" cy="42068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06650"/>
                <a:gridCol w="2806700"/>
                <a:gridCol w="2786380"/>
                <a:gridCol w="2780665"/>
              </a:tblGrid>
              <a:tr h="96520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Groups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GSH-PX(U/mgprot)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T-SOD(U/mgprot)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cs typeface="+mn-lt"/>
                        </a:rPr>
                        <a:t>MDA(nmol/mgprot)</a:t>
                      </a:r>
                      <a:endParaRPr lang="en-US" altLang="en-US" sz="2000" b="1"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897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cs typeface="+mn-lt"/>
                        </a:rPr>
                        <a:t>Normal</a:t>
                      </a:r>
                      <a:endParaRPr lang="en-US" altLang="en-US" sz="2000" b="1">
                        <a:solidFill>
                          <a:srgbClr val="000000"/>
                        </a:solidFill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  <a:cs typeface="+mn-lt"/>
                        </a:rPr>
                        <a:t>81.57</a:t>
                      </a:r>
                      <a:r>
                        <a:rPr lang="en-US" sz="2000" b="1">
                          <a:solidFill>
                            <a:srgbClr val="000000"/>
                          </a:solidFill>
                          <a:cs typeface="+mn-lt"/>
                        </a:rPr>
                        <a:t>±</a:t>
                      </a:r>
                      <a:r>
                        <a:rPr lang="en-US" sz="20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  <a:cs typeface="+mn-lt"/>
                        </a:rPr>
                        <a:t>5.48</a:t>
                      </a:r>
                      <a:endParaRPr lang="en-US" altLang="en-US" sz="2000" b="1">
                        <a:solidFill>
                          <a:srgbClr val="000000"/>
                        </a:solidFill>
                        <a:ea typeface="宋体" panose="02010600030101010101" pitchFamily="2" charset="-122"/>
                        <a:cs typeface="+mn-lt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cs typeface="+mn-lt"/>
                        </a:rPr>
                        <a:t>210.50±2.37</a:t>
                      </a:r>
                      <a:endParaRPr lang="en-US" altLang="en-US" sz="2000" b="1">
                        <a:solidFill>
                          <a:srgbClr val="000000"/>
                        </a:solidFill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cs typeface="+mn-lt"/>
                        </a:rPr>
                        <a:t>0.68±0.10</a:t>
                      </a:r>
                      <a:endParaRPr lang="en-US" altLang="en-US" sz="2000" b="1">
                        <a:solidFill>
                          <a:srgbClr val="000000"/>
                        </a:solidFill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cs typeface="+mn-lt"/>
                        </a:rPr>
                        <a:t>Model</a:t>
                      </a:r>
                      <a:endParaRPr lang="en-US" altLang="en-US" sz="2000" b="1">
                        <a:solidFill>
                          <a:srgbClr val="000000"/>
                        </a:solidFill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  <a:cs typeface="+mn-lt"/>
                        </a:rPr>
                        <a:t>49.68</a:t>
                      </a:r>
                      <a:r>
                        <a:rPr lang="en-US" sz="2000" b="1">
                          <a:solidFill>
                            <a:srgbClr val="000000"/>
                          </a:solidFill>
                          <a:cs typeface="+mn-lt"/>
                        </a:rPr>
                        <a:t>±</a:t>
                      </a:r>
                      <a:r>
                        <a:rPr lang="en-US" sz="20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  <a:cs typeface="+mn-lt"/>
                        </a:rPr>
                        <a:t>6.89</a:t>
                      </a:r>
                      <a:r>
                        <a:rPr lang="en-US" sz="2000" b="1" baseline="30000">
                          <a:solidFill>
                            <a:srgbClr val="000000"/>
                          </a:solidFill>
                          <a:cs typeface="+mn-lt"/>
                        </a:rPr>
                        <a:t>**</a:t>
                      </a:r>
                      <a:endParaRPr lang="en-US" altLang="en-US" sz="2000" b="1">
                        <a:solidFill>
                          <a:srgbClr val="000000"/>
                        </a:solidFill>
                        <a:ea typeface="宋体" panose="02010600030101010101" pitchFamily="2" charset="-122"/>
                        <a:cs typeface="+mn-lt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cs typeface="+mn-lt"/>
                        </a:rPr>
                        <a:t>131.99±10.19</a:t>
                      </a:r>
                      <a:r>
                        <a:rPr lang="en-US" sz="2000" b="1" baseline="30000">
                          <a:solidFill>
                            <a:srgbClr val="000000"/>
                          </a:solidFill>
                          <a:cs typeface="+mn-lt"/>
                        </a:rPr>
                        <a:t>**</a:t>
                      </a:r>
                      <a:endParaRPr lang="en-US" altLang="en-US" sz="2000" b="1">
                        <a:solidFill>
                          <a:srgbClr val="000000"/>
                        </a:solidFill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cs typeface="+mn-lt"/>
                        </a:rPr>
                        <a:t>1.57±0.31</a:t>
                      </a:r>
                      <a:r>
                        <a:rPr lang="en-US" sz="2000" b="1" baseline="30000">
                          <a:solidFill>
                            <a:srgbClr val="000000"/>
                          </a:solidFill>
                          <a:cs typeface="+mn-lt"/>
                        </a:rPr>
                        <a:t>**</a:t>
                      </a:r>
                      <a:endParaRPr lang="en-US" altLang="en-US" sz="2000" b="1">
                        <a:solidFill>
                          <a:srgbClr val="000000"/>
                        </a:solidFill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897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cs typeface="+mn-lt"/>
                        </a:rPr>
                        <a:t>1% GD</a:t>
                      </a:r>
                      <a:endParaRPr lang="en-US" altLang="en-US" sz="2000" b="1">
                        <a:solidFill>
                          <a:srgbClr val="000000"/>
                        </a:solidFill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  <a:cs typeface="+mn-lt"/>
                        </a:rPr>
                        <a:t>61.10</a:t>
                      </a:r>
                      <a:r>
                        <a:rPr lang="en-US" sz="2000" b="1">
                          <a:solidFill>
                            <a:srgbClr val="000000"/>
                          </a:solidFill>
                          <a:cs typeface="+mn-lt"/>
                        </a:rPr>
                        <a:t>±</a:t>
                      </a:r>
                      <a:r>
                        <a:rPr lang="en-US" sz="20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  <a:cs typeface="+mn-lt"/>
                        </a:rPr>
                        <a:t>6.34</a:t>
                      </a:r>
                      <a:endParaRPr lang="en-US" altLang="en-US" sz="2000" b="1">
                        <a:solidFill>
                          <a:srgbClr val="000000"/>
                        </a:solidFill>
                        <a:ea typeface="宋体" panose="02010600030101010101" pitchFamily="2" charset="-122"/>
                        <a:cs typeface="+mn-lt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cs typeface="+mn-lt"/>
                        </a:rPr>
                        <a:t>138.79±3.78</a:t>
                      </a:r>
                      <a:r>
                        <a:rPr lang="en-US" sz="2000" b="1" baseline="30000">
                          <a:solidFill>
                            <a:srgbClr val="000000"/>
                          </a:solidFill>
                          <a:cs typeface="+mn-lt"/>
                        </a:rPr>
                        <a:t>#</a:t>
                      </a:r>
                      <a:endParaRPr lang="en-US" altLang="en-US" sz="2000" b="1">
                        <a:solidFill>
                          <a:srgbClr val="000000"/>
                        </a:solidFill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cs typeface="+mn-lt"/>
                        </a:rPr>
                        <a:t>1.24±0.19</a:t>
                      </a:r>
                      <a:endParaRPr lang="en-US" altLang="en-US" sz="2000" b="1">
                        <a:solidFill>
                          <a:srgbClr val="000000"/>
                        </a:solidFill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06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cs typeface="+mn-lt"/>
                        </a:rPr>
                        <a:t>5% GD</a:t>
                      </a:r>
                      <a:endParaRPr lang="en-US" altLang="en-US" sz="2000" b="1">
                        <a:solidFill>
                          <a:srgbClr val="000000"/>
                        </a:solidFill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  <a:cs typeface="+mn-lt"/>
                        </a:rPr>
                        <a:t>68.43</a:t>
                      </a:r>
                      <a:r>
                        <a:rPr lang="en-US" sz="2000" b="1">
                          <a:solidFill>
                            <a:srgbClr val="000000"/>
                          </a:solidFill>
                          <a:cs typeface="+mn-lt"/>
                        </a:rPr>
                        <a:t>±</a:t>
                      </a:r>
                      <a:r>
                        <a:rPr lang="en-US" sz="2000" b="1">
                          <a:solidFill>
                            <a:srgbClr val="000000"/>
                          </a:solidFill>
                          <a:ea typeface="宋体" panose="02010600030101010101" pitchFamily="2" charset="-122"/>
                          <a:cs typeface="+mn-lt"/>
                        </a:rPr>
                        <a:t>7.49</a:t>
                      </a:r>
                      <a:r>
                        <a:rPr lang="en-US" sz="2000" b="1" baseline="30000">
                          <a:solidFill>
                            <a:srgbClr val="000000"/>
                          </a:solidFill>
                          <a:cs typeface="+mn-lt"/>
                        </a:rPr>
                        <a:t>#</a:t>
                      </a:r>
                      <a:endParaRPr lang="en-US" altLang="en-US" sz="2000" b="1">
                        <a:solidFill>
                          <a:srgbClr val="000000"/>
                        </a:solidFill>
                        <a:ea typeface="宋体" panose="02010600030101010101" pitchFamily="2" charset="-122"/>
                        <a:cs typeface="+mn-lt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cs typeface="+mn-lt"/>
                        </a:rPr>
                        <a:t>184.35±10.02</a:t>
                      </a:r>
                      <a:r>
                        <a:rPr lang="en-US" sz="2000" b="1" baseline="30000">
                          <a:solidFill>
                            <a:srgbClr val="000000"/>
                          </a:solidFill>
                          <a:cs typeface="+mn-lt"/>
                        </a:rPr>
                        <a:t>##</a:t>
                      </a:r>
                      <a:endParaRPr lang="en-US" altLang="en-US" sz="2000" b="1">
                        <a:solidFill>
                          <a:srgbClr val="000000"/>
                        </a:solidFill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cs typeface="+mn-lt"/>
                        </a:rPr>
                        <a:t>0.97±0.09</a:t>
                      </a:r>
                      <a:r>
                        <a:rPr lang="en-US" sz="2000" b="1" baseline="30000">
                          <a:solidFill>
                            <a:srgbClr val="000000"/>
                          </a:solidFill>
                          <a:cs typeface="+mn-lt"/>
                        </a:rPr>
                        <a:t>#</a:t>
                      </a:r>
                      <a:endParaRPr lang="en-US" altLang="en-US" sz="2000" b="1">
                        <a:solidFill>
                          <a:srgbClr val="000000"/>
                        </a:solidFill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897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cs typeface="+mn-lt"/>
                        </a:rPr>
                        <a:t>10% GD </a:t>
                      </a:r>
                      <a:endParaRPr lang="en-US" altLang="en-US" sz="2000" b="1">
                        <a:solidFill>
                          <a:srgbClr val="000000"/>
                        </a:solidFill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2000" b="1">
                        <a:solidFill>
                          <a:srgbClr val="000000"/>
                        </a:solidFill>
                        <a:ea typeface="宋体" panose="02010600030101010101" pitchFamily="2" charset="-122"/>
                        <a:cs typeface="+mn-lt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2000" b="1">
                        <a:solidFill>
                          <a:srgbClr val="000000"/>
                        </a:solidFill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cs typeface="+mn-lt"/>
                        </a:rPr>
                        <a:t>0.79±0.10</a:t>
                      </a:r>
                      <a:r>
                        <a:rPr lang="en-US" sz="2000" b="1" baseline="30000">
                          <a:solidFill>
                            <a:srgbClr val="000000"/>
                          </a:solidFill>
                          <a:cs typeface="+mn-lt"/>
                        </a:rPr>
                        <a:t>#</a:t>
                      </a:r>
                      <a:endParaRPr lang="en-US" altLang="en-US" sz="2000" b="1">
                        <a:solidFill>
                          <a:srgbClr val="000000"/>
                        </a:solidFill>
                        <a:ea typeface="Times New Roman" panose="02020603050405020304" charset="0"/>
                        <a:cs typeface="+mn-lt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2218055" y="5418455"/>
            <a:ext cx="253365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>
                <a:latin typeface="+mj-lt"/>
                <a:cs typeface="+mj-lt"/>
                <a:sym typeface="+mn-ea"/>
              </a:rPr>
              <a:t> </a:t>
            </a:r>
            <a:endParaRPr lang="zh-CN" altLang="en-US" sz="2000" b="1">
              <a:latin typeface="+mj-lt"/>
              <a:cs typeface="+mj-lt"/>
            </a:endParaRPr>
          </a:p>
          <a:p>
            <a:pPr algn="l"/>
            <a:endParaRPr lang="zh-CN" altLang="en-US" sz="2000" b="1"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endParaRPr lang="zh-CN" altLang="en-US" sz="2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3" name="直接箭头连接符 2"/>
          <p:cNvCxnSpPr/>
          <p:nvPr/>
        </p:nvCxnSpPr>
        <p:spPr>
          <a:xfrm flipV="1">
            <a:off x="4912995" y="4074795"/>
            <a:ext cx="0" cy="8153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4"/>
          <p:cNvCxnSpPr/>
          <p:nvPr/>
        </p:nvCxnSpPr>
        <p:spPr>
          <a:xfrm flipV="1">
            <a:off x="8001635" y="4074795"/>
            <a:ext cx="0" cy="8153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 flipH="1">
            <a:off x="10196195" y="4260850"/>
            <a:ext cx="3810" cy="62928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7"/>
          <p:cNvSpPr/>
          <p:nvPr/>
        </p:nvSpPr>
        <p:spPr>
          <a:xfrm>
            <a:off x="5965825" y="4344035"/>
            <a:ext cx="1896110" cy="44894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indent="0">
              <a:buNone/>
            </a:pPr>
            <a:r>
              <a:rPr lang="en-US" sz="2000" b="1">
                <a:solidFill>
                  <a:srgbClr val="000000"/>
                </a:solidFill>
                <a:cs typeface="+mn-lt"/>
                <a:sym typeface="+mn-ea"/>
              </a:rPr>
              <a:t>197.18±7.74</a:t>
            </a:r>
            <a:r>
              <a:rPr lang="en-US" sz="2000" b="1" baseline="30000">
                <a:solidFill>
                  <a:srgbClr val="000000"/>
                </a:solidFill>
                <a:cs typeface="+mn-lt"/>
                <a:sym typeface="+mn-ea"/>
              </a:rPr>
              <a:t>##</a:t>
            </a:r>
            <a:endParaRPr lang="zh-CN" altLang="en-US" sz="2000"/>
          </a:p>
        </p:txBody>
      </p:sp>
      <p:sp>
        <p:nvSpPr>
          <p:cNvPr id="9" name="圆角矩形 8"/>
          <p:cNvSpPr/>
          <p:nvPr/>
        </p:nvSpPr>
        <p:spPr>
          <a:xfrm>
            <a:off x="3096260" y="4344035"/>
            <a:ext cx="1690370" cy="40703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indent="0">
              <a:buNone/>
            </a:pPr>
            <a:r>
              <a:rPr lang="en-US" sz="2000" b="1">
                <a:solidFill>
                  <a:srgbClr val="000000"/>
                </a:solidFill>
                <a:cs typeface="+mn-lt"/>
                <a:sym typeface="+mn-ea"/>
              </a:rPr>
              <a:t>76.05±5.31</a:t>
            </a:r>
            <a:r>
              <a:rPr lang="en-US" sz="2000" b="1" baseline="30000">
                <a:solidFill>
                  <a:srgbClr val="000000"/>
                </a:solidFill>
                <a:cs typeface="+mn-lt"/>
                <a:sym typeface="+mn-ea"/>
              </a:rPr>
              <a:t>##</a:t>
            </a:r>
            <a:endParaRPr lang="zh-CN" altLang="en-US" sz="2000" b="1">
              <a:cs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88720" y="289560"/>
            <a:ext cx="63277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400" b="1">
                <a:latin typeface="+mj-lt"/>
                <a:cs typeface="+mj-lt"/>
                <a:sym typeface="+mn-ea"/>
              </a:rPr>
              <a:t>Effects of GD on GSH-PX, T-SOD and MDA</a:t>
            </a:r>
            <a:endParaRPr lang="zh-CN" altLang="en-US" sz="2400"/>
          </a:p>
        </p:txBody>
      </p:sp>
      <p:sp>
        <p:nvSpPr>
          <p:cNvPr id="11" name="文本框 10"/>
          <p:cNvSpPr txBox="1"/>
          <p:nvPr/>
        </p:nvSpPr>
        <p:spPr>
          <a:xfrm>
            <a:off x="249555" y="5196840"/>
            <a:ext cx="1174242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 b="1"/>
              <a:t>the level of GSH-PX and T-SOD in 10% GD group had reached 76.05 and 197.18, respectively.</a:t>
            </a:r>
            <a:endParaRPr lang="en-US" altLang="zh-CN" sz="2000" b="1"/>
          </a:p>
          <a:p>
            <a:r>
              <a:rPr lang="en-US" altLang="zh-CN" sz="2000" b="1"/>
              <a:t>after oral GDP,GD prevent the increase of MDA in a dose-dependent manner. the results showed</a:t>
            </a:r>
            <a:endParaRPr lang="en-US" altLang="zh-CN" sz="2000" b="1"/>
          </a:p>
          <a:p>
            <a:r>
              <a:rPr lang="en-US" altLang="zh-CN" sz="2000" b="1"/>
              <a:t>that GD enhance antioxidant capacity effectively and reduce oxidative damage.</a:t>
            </a:r>
            <a:endParaRPr lang="en-US" altLang="zh-CN" sz="2000" b="1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394460" y="5744845"/>
            <a:ext cx="10460355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>
                <a:cs typeface="+mn-lt"/>
              </a:rPr>
              <a:t> </a:t>
            </a:r>
            <a:r>
              <a:rPr lang="en-US" altLang="zh-CN" sz="2000" b="1">
                <a:cs typeface="+mn-lt"/>
              </a:rPr>
              <a:t>Figure 5 </a:t>
            </a:r>
            <a:r>
              <a:rPr lang="zh-CN" altLang="en-US" sz="2000" b="1">
                <a:cs typeface="+mn-lt"/>
              </a:rPr>
              <a:t>Histopathologic examination of pancreas in diabetic mice (HE stain, ×400). </a:t>
            </a:r>
            <a:endParaRPr lang="zh-CN" altLang="en-US" sz="2000" b="1">
              <a:cs typeface="+mn-lt"/>
            </a:endParaRPr>
          </a:p>
          <a:p>
            <a:pPr algn="l"/>
            <a:endParaRPr lang="zh-CN" altLang="en-US" sz="2000" b="1">
              <a:cs typeface="+mn-lt"/>
            </a:endParaRPr>
          </a:p>
          <a:p>
            <a:pPr algn="l"/>
            <a:r>
              <a:rPr lang="zh-CN" altLang="en-US" sz="2000" b="1">
                <a:cs typeface="+mn-lt"/>
              </a:rPr>
              <a:t>Arrows represent the pancreatic islet with pancreatic β-cells. </a:t>
            </a:r>
            <a:endParaRPr lang="zh-CN" altLang="en-US" sz="2000" b="1">
              <a:cs typeface="+mn-lt"/>
            </a:endParaRPr>
          </a:p>
        </p:txBody>
      </p:sp>
      <p:pic>
        <p:nvPicPr>
          <p:cNvPr id="4" name="图片 3" descr="未标题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9570" y="65405"/>
            <a:ext cx="7932420" cy="5679440"/>
          </a:xfrm>
          <a:prstGeom prst="rect">
            <a:avLst/>
          </a:prstGeom>
        </p:spPr>
      </p:pic>
      <p:sp>
        <p:nvSpPr>
          <p:cNvPr id="7" name="矩形标注 6"/>
          <p:cNvSpPr/>
          <p:nvPr/>
        </p:nvSpPr>
        <p:spPr>
          <a:xfrm>
            <a:off x="977900" y="301625"/>
            <a:ext cx="2863850" cy="1283335"/>
          </a:xfrm>
          <a:prstGeom prst="wedgeRectCallout">
            <a:avLst>
              <a:gd name="adj1" fmla="val 65769"/>
              <a:gd name="adj2" fmla="val 70888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>
                <a:solidFill>
                  <a:schemeClr val="tx1"/>
                </a:solidFill>
                <a:cs typeface="+mn-lt"/>
                <a:sym typeface="+mn-ea"/>
              </a:rPr>
              <a:t>In normal mice,the complete pcreatic islet structure and abundant β-cells</a:t>
            </a:r>
            <a:endParaRPr lang="en-US" altLang="zh-CN" b="1">
              <a:solidFill>
                <a:schemeClr val="tx1"/>
              </a:solidFill>
              <a:cs typeface="+mn-lt"/>
              <a:sym typeface="+mn-ea"/>
            </a:endParaRPr>
          </a:p>
        </p:txBody>
      </p:sp>
      <p:sp>
        <p:nvSpPr>
          <p:cNvPr id="9" name="线形标注 1 8"/>
          <p:cNvSpPr/>
          <p:nvPr/>
        </p:nvSpPr>
        <p:spPr>
          <a:xfrm>
            <a:off x="9796780" y="525780"/>
            <a:ext cx="1905000" cy="2104390"/>
          </a:xfrm>
          <a:prstGeom prst="borderCallout1">
            <a:avLst>
              <a:gd name="adj1" fmla="val 13353"/>
              <a:gd name="adj2" fmla="val 2500"/>
              <a:gd name="adj3" fmla="val 57121"/>
              <a:gd name="adj4" fmla="val -3263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>
                <a:solidFill>
                  <a:schemeClr val="tx1"/>
                </a:solidFill>
                <a:cs typeface="+mn-lt"/>
              </a:rPr>
              <a:t>the islets were </a:t>
            </a:r>
            <a:endParaRPr lang="en-US" altLang="zh-CN" b="1">
              <a:solidFill>
                <a:schemeClr val="tx1"/>
              </a:solidFill>
              <a:cs typeface="+mn-lt"/>
            </a:endParaRPr>
          </a:p>
          <a:p>
            <a:pPr algn="ctr"/>
            <a:r>
              <a:rPr lang="en-US" altLang="zh-CN" b="1">
                <a:solidFill>
                  <a:schemeClr val="tx1"/>
                </a:solidFill>
                <a:cs typeface="+mn-lt"/>
              </a:rPr>
              <a:t>atrophic and </a:t>
            </a:r>
            <a:endParaRPr lang="en-US" altLang="zh-CN" b="1">
              <a:solidFill>
                <a:schemeClr val="tx1"/>
              </a:solidFill>
              <a:cs typeface="+mn-lt"/>
            </a:endParaRPr>
          </a:p>
          <a:p>
            <a:pPr algn="ctr"/>
            <a:r>
              <a:rPr lang="en-US" altLang="zh-CN" b="1">
                <a:solidFill>
                  <a:schemeClr val="tx1"/>
                </a:solidFill>
                <a:cs typeface="+mn-lt"/>
              </a:rPr>
              <a:t>severely damaged,the β-cells were reduced in diabetic mice.</a:t>
            </a:r>
            <a:endParaRPr lang="en-US" altLang="zh-CN" b="1">
              <a:solidFill>
                <a:schemeClr val="tx1"/>
              </a:solidFill>
              <a:cs typeface="+mn-lt"/>
            </a:endParaRPr>
          </a:p>
        </p:txBody>
      </p:sp>
      <p:sp>
        <p:nvSpPr>
          <p:cNvPr id="10" name="矩形标注 9"/>
          <p:cNvSpPr/>
          <p:nvPr/>
        </p:nvSpPr>
        <p:spPr>
          <a:xfrm>
            <a:off x="9796780" y="3268345"/>
            <a:ext cx="1966595" cy="1661795"/>
          </a:xfrm>
          <a:prstGeom prst="wedgeRectCallout">
            <a:avLst>
              <a:gd name="adj1" fmla="val -60913"/>
              <a:gd name="adj2" fmla="val 42166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>
                <a:solidFill>
                  <a:schemeClr val="tx1"/>
                </a:solidFill>
              </a:rPr>
              <a:t>had no obvious </a:t>
            </a:r>
            <a:endParaRPr lang="en-US" altLang="zh-CN" b="1">
              <a:solidFill>
                <a:schemeClr val="tx1"/>
              </a:solidFill>
            </a:endParaRPr>
          </a:p>
          <a:p>
            <a:pPr algn="ctr"/>
            <a:r>
              <a:rPr lang="en-US" altLang="zh-CN" b="1">
                <a:solidFill>
                  <a:schemeClr val="tx1"/>
                </a:solidFill>
              </a:rPr>
              <a:t>pathological changes or hollowing in highest dose group.</a:t>
            </a:r>
            <a:endParaRPr lang="en-US" altLang="zh-CN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28166" y="5690339"/>
            <a:ext cx="9648787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zh-CN" altLang="en-US" sz="2000" b="1" dirty="0"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</a:endParaRPr>
          </a:p>
          <a:p>
            <a:pPr algn="l"/>
            <a:r>
              <a:rPr lang="zh-CN" altLang="en-US" sz="2000" b="1" dirty="0">
                <a:ea typeface="黑体" panose="02010609060101010101" pitchFamily="49" charset="-122"/>
                <a:cs typeface="+mn-lt"/>
              </a:rPr>
              <a:t> </a:t>
            </a:r>
            <a:r>
              <a:rPr lang="en-US" altLang="zh-CN" sz="2000" b="1" dirty="0">
                <a:ea typeface="黑体" panose="02010609060101010101" pitchFamily="49" charset="-122"/>
                <a:cs typeface="+mn-lt"/>
              </a:rPr>
              <a:t>Figure 6 </a:t>
            </a:r>
            <a:r>
              <a:rPr lang="zh-CN" altLang="en-US" sz="2000" b="1" dirty="0">
                <a:ea typeface="黑体" panose="02010609060101010101" pitchFamily="49" charset="-122"/>
                <a:cs typeface="+mn-lt"/>
              </a:rPr>
              <a:t>Insulin immunohistochemistry of pancreas in diabetic mice (×400).</a:t>
            </a:r>
            <a:r>
              <a:rPr lang="zh-CN" altLang="en-US" sz="2000" b="1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 </a:t>
            </a:r>
            <a:endParaRPr lang="zh-CN" altLang="en-US" sz="2000" b="1" dirty="0"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</a:endParaRPr>
          </a:p>
          <a:p>
            <a:pPr algn="l"/>
            <a:endParaRPr lang="zh-CN" altLang="en-US" sz="2000" b="1" dirty="0"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</a:endParaRPr>
          </a:p>
        </p:txBody>
      </p:sp>
      <p:pic>
        <p:nvPicPr>
          <p:cNvPr id="4" name="图片 3" descr="未标题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5045" y="113030"/>
            <a:ext cx="9041130" cy="5577205"/>
          </a:xfrm>
          <a:prstGeom prst="rect">
            <a:avLst/>
          </a:prstGeom>
        </p:spPr>
      </p:pic>
      <p:sp>
        <p:nvSpPr>
          <p:cNvPr id="3" name="矩形标注 2"/>
          <p:cNvSpPr/>
          <p:nvPr/>
        </p:nvSpPr>
        <p:spPr>
          <a:xfrm>
            <a:off x="995680" y="434340"/>
            <a:ext cx="2661285" cy="1433830"/>
          </a:xfrm>
          <a:prstGeom prst="wedgeRectCallout">
            <a:avLst>
              <a:gd name="adj1" fmla="val 63960"/>
              <a:gd name="adj2" fmla="val 52745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>
                <a:solidFill>
                  <a:schemeClr val="tx1"/>
                </a:solidFill>
              </a:rPr>
              <a:t>A large number of insulin-positive </a:t>
            </a:r>
            <a:r>
              <a:rPr lang="en-US" altLang="zh-CN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β-cells were found in normal mice.</a:t>
            </a:r>
            <a:endParaRPr lang="en-US" altLang="zh-CN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线形标注 1 5"/>
          <p:cNvSpPr/>
          <p:nvPr/>
        </p:nvSpPr>
        <p:spPr>
          <a:xfrm>
            <a:off x="10226040" y="618490"/>
            <a:ext cx="1918970" cy="1722755"/>
          </a:xfrm>
          <a:prstGeom prst="borderCallout1">
            <a:avLst>
              <a:gd name="adj1" fmla="val 14964"/>
              <a:gd name="adj2" fmla="val -1554"/>
              <a:gd name="adj3" fmla="val 60644"/>
              <a:gd name="adj4" fmla="val -9501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>
                <a:solidFill>
                  <a:schemeClr val="tx1"/>
                </a:solidFill>
              </a:rPr>
              <a:t>the number of insulin-positive </a:t>
            </a:r>
            <a:endParaRPr lang="en-US" altLang="zh-CN" b="1">
              <a:solidFill>
                <a:schemeClr val="tx1"/>
              </a:solidFill>
            </a:endParaRPr>
          </a:p>
          <a:p>
            <a:pPr algn="ctr"/>
            <a:r>
              <a:rPr lang="en-US" altLang="zh-CN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β-cells was lesseded.</a:t>
            </a:r>
            <a:endParaRPr lang="en-US" altLang="zh-CN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线形标注 1 6"/>
          <p:cNvSpPr/>
          <p:nvPr/>
        </p:nvSpPr>
        <p:spPr>
          <a:xfrm>
            <a:off x="10036810" y="3034030"/>
            <a:ext cx="2108200" cy="2209800"/>
          </a:xfrm>
          <a:prstGeom prst="borderCallout1">
            <a:avLst>
              <a:gd name="adj1" fmla="val 101522"/>
              <a:gd name="adj2" fmla="val 49487"/>
              <a:gd name="adj3" fmla="val 112500"/>
              <a:gd name="adj4" fmla="val -75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>
                <a:solidFill>
                  <a:schemeClr val="tx1"/>
                </a:solidFill>
              </a:rPr>
              <a:t>the distribution area of the brown </a:t>
            </a:r>
            <a:endParaRPr lang="en-US" altLang="zh-CN" b="1">
              <a:solidFill>
                <a:schemeClr val="tx1"/>
              </a:solidFill>
            </a:endParaRPr>
          </a:p>
          <a:p>
            <a:pPr algn="ctr"/>
            <a:r>
              <a:rPr lang="en-US" altLang="zh-CN" b="1">
                <a:solidFill>
                  <a:schemeClr val="tx1"/>
                </a:solidFill>
              </a:rPr>
              <a:t>granules was larger and formed on oval shape.</a:t>
            </a:r>
            <a:endParaRPr lang="en-US" altLang="zh-CN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-78662" y="5566946"/>
            <a:ext cx="1253299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 dirty="0">
                <a:cs typeface="+mn-lt"/>
              </a:rPr>
              <a:t> </a:t>
            </a:r>
            <a:r>
              <a:rPr lang="en-US" altLang="zh-CN" sz="2000" b="1" dirty="0">
                <a:cs typeface="+mn-lt"/>
              </a:rPr>
              <a:t>Figure 7</a:t>
            </a:r>
            <a:endParaRPr lang="zh-CN" altLang="en-US" sz="2000" b="1" dirty="0">
              <a:cs typeface="+mn-lt"/>
            </a:endParaRPr>
          </a:p>
          <a:p>
            <a:pPr algn="l"/>
            <a:r>
              <a:rPr lang="zh-CN" altLang="en-US" sz="2000" b="1" dirty="0">
                <a:cs typeface="+mn-lt"/>
              </a:rPr>
              <a:t>Effect of GD on GLUT2, GK, MafA, PDX-1, Bcl-2, Bax, and caspase-3 protein expressions in pancrea</a:t>
            </a:r>
            <a:r>
              <a:rPr lang="en-US" altLang="zh-CN" sz="2000" b="1" dirty="0">
                <a:cs typeface="+mn-lt"/>
              </a:rPr>
              <a:t>s.</a:t>
            </a:r>
            <a:r>
              <a:rPr lang="zh-CN" altLang="en-US" sz="2000" b="1" dirty="0">
                <a:cs typeface="+mn-lt"/>
              </a:rPr>
              <a:t> </a:t>
            </a:r>
            <a:endParaRPr lang="zh-CN" altLang="en-US" sz="2000" b="1" dirty="0">
              <a:cs typeface="+mn-lt"/>
            </a:endParaRPr>
          </a:p>
          <a:p>
            <a:pPr algn="l"/>
            <a:endParaRPr lang="zh-CN" altLang="en-US" sz="2000" b="1" dirty="0">
              <a:cs typeface="+mn-lt"/>
            </a:endParaRPr>
          </a:p>
        </p:txBody>
      </p:sp>
      <p:pic>
        <p:nvPicPr>
          <p:cNvPr id="5" name="图片 4" descr="2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655" y="33020"/>
            <a:ext cx="7447915" cy="5867400"/>
          </a:xfrm>
          <a:prstGeom prst="rect">
            <a:avLst/>
          </a:prstGeom>
        </p:spPr>
      </p:pic>
      <p:sp>
        <p:nvSpPr>
          <p:cNvPr id="2" name="左中括号 1"/>
          <p:cNvSpPr/>
          <p:nvPr/>
        </p:nvSpPr>
        <p:spPr>
          <a:xfrm rot="10800000">
            <a:off x="5687695" y="1605280"/>
            <a:ext cx="196215" cy="421005"/>
          </a:xfrm>
          <a:prstGeom prst="lef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线形标注 1 5"/>
          <p:cNvSpPr/>
          <p:nvPr/>
        </p:nvSpPr>
        <p:spPr>
          <a:xfrm flipH="1">
            <a:off x="3282950" y="122555"/>
            <a:ext cx="2194560" cy="815340"/>
          </a:xfrm>
          <a:prstGeom prst="borderCallout1">
            <a:avLst>
              <a:gd name="adj1" fmla="val 46105"/>
              <a:gd name="adj2" fmla="val -2459"/>
              <a:gd name="adj3" fmla="val 183333"/>
              <a:gd name="adj4" fmla="val -17216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>
                <a:solidFill>
                  <a:schemeClr val="tx1"/>
                </a:solidFill>
              </a:rPr>
              <a:t>involved in glucose metabolism</a:t>
            </a:r>
            <a:endParaRPr lang="en-US" altLang="zh-CN" b="1">
              <a:solidFill>
                <a:schemeClr val="tx1"/>
              </a:solidFill>
            </a:endParaRPr>
          </a:p>
        </p:txBody>
      </p:sp>
      <p:sp>
        <p:nvSpPr>
          <p:cNvPr id="7" name="椭圆形标注 6"/>
          <p:cNvSpPr/>
          <p:nvPr/>
        </p:nvSpPr>
        <p:spPr>
          <a:xfrm>
            <a:off x="287020" y="227965"/>
            <a:ext cx="2413635" cy="1678305"/>
          </a:xfrm>
          <a:prstGeom prst="wedgeEllipseCallout">
            <a:avLst>
              <a:gd name="adj1" fmla="val 63680"/>
              <a:gd name="adj2" fmla="val 78868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>
                <a:solidFill>
                  <a:schemeClr val="tx1"/>
                </a:solidFill>
              </a:rPr>
              <a:t>a novel target for the treatment of T2D</a:t>
            </a:r>
            <a:endParaRPr lang="en-US" altLang="zh-CN" b="1">
              <a:solidFill>
                <a:schemeClr val="tx1"/>
              </a:solidFill>
            </a:endParaRPr>
          </a:p>
        </p:txBody>
      </p:sp>
      <p:sp>
        <p:nvSpPr>
          <p:cNvPr id="8" name="矩形标注 7"/>
          <p:cNvSpPr/>
          <p:nvPr/>
        </p:nvSpPr>
        <p:spPr>
          <a:xfrm>
            <a:off x="418465" y="2394585"/>
            <a:ext cx="1598930" cy="1496695"/>
          </a:xfrm>
          <a:prstGeom prst="wedgeRectCallout">
            <a:avLst>
              <a:gd name="adj1" fmla="val 111074"/>
              <a:gd name="adj2" fmla="val -23439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>
                <a:solidFill>
                  <a:schemeClr val="tx1"/>
                </a:solidFill>
              </a:rPr>
              <a:t>an important transcription factor for insulin gene expression</a:t>
            </a:r>
            <a:r>
              <a:rPr lang="en-US" altLang="zh-CN"/>
              <a:t>.</a:t>
            </a:r>
            <a:endParaRPr lang="en-US" altLang="zh-CN"/>
          </a:p>
        </p:txBody>
      </p:sp>
      <p:sp>
        <p:nvSpPr>
          <p:cNvPr id="9" name="左大括号 8"/>
          <p:cNvSpPr/>
          <p:nvPr/>
        </p:nvSpPr>
        <p:spPr>
          <a:xfrm>
            <a:off x="2603500" y="3144520"/>
            <a:ext cx="274320" cy="88392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圆角矩形标注 9"/>
          <p:cNvSpPr/>
          <p:nvPr/>
        </p:nvSpPr>
        <p:spPr>
          <a:xfrm>
            <a:off x="418465" y="4193540"/>
            <a:ext cx="2150110" cy="915035"/>
          </a:xfrm>
          <a:prstGeom prst="wedgeRoundRectCallout">
            <a:avLst>
              <a:gd name="adj1" fmla="val 50738"/>
              <a:gd name="adj2" fmla="val -113011"/>
              <a:gd name="adj3" fmla="val 1666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b="1">
                <a:solidFill>
                  <a:schemeClr val="tx1"/>
                </a:solidFill>
              </a:rPr>
              <a:t>were ralated to cell apoptosis.</a:t>
            </a:r>
            <a:endParaRPr lang="en-US" altLang="zh-CN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9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317115" y="99695"/>
            <a:ext cx="7139305" cy="56705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97560" y="5884545"/>
            <a:ext cx="11233785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>
                <a:cs typeface="+mn-lt"/>
              </a:rPr>
              <a:t>Figure 8 </a:t>
            </a:r>
            <a:r>
              <a:rPr lang="zh-CN" altLang="en-US" sz="2000" b="1">
                <a:cs typeface="+mn-lt"/>
              </a:rPr>
              <a:t>Schematic representation of the protective effect of GD diet in pancreatic tissue of </a:t>
            </a:r>
            <a:endParaRPr lang="zh-CN" altLang="en-US" sz="2000" b="1">
              <a:cs typeface="+mn-lt"/>
            </a:endParaRPr>
          </a:p>
          <a:p>
            <a:pPr algn="l"/>
            <a:r>
              <a:rPr lang="zh-CN" altLang="en-US" sz="2000" b="1">
                <a:cs typeface="+mn-lt"/>
              </a:rPr>
              <a:t>type 2 diabetic mice</a:t>
            </a:r>
            <a:r>
              <a:rPr lang="zh-CN" altLang="en-US" sz="2000">
                <a:cs typeface="+mn-lt"/>
              </a:rPr>
              <a:t>.</a:t>
            </a:r>
            <a:endParaRPr lang="zh-CN" altLang="en-US" sz="2000">
              <a:cs typeface="+mn-lt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5745" y="855345"/>
            <a:ext cx="11907520" cy="3830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 b="1" dirty="0">
                <a:latin typeface="Times New Roman" panose="02020603050405020304" charset="0"/>
                <a:cs typeface="Times New Roman" panose="02020603050405020304" charset="0"/>
              </a:rPr>
              <a:t>Summary</a:t>
            </a:r>
            <a:endParaRPr lang="en-US" altLang="zh-CN" sz="3600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charset="0"/>
                <a:cs typeface="Times New Roman" panose="02020603050405020304" charset="0"/>
              </a:rPr>
              <a:t>the treatment of GD rich in chlorogenic acid and its derivatives can successfully ameliorate </a:t>
            </a:r>
            <a:r>
              <a:rPr lang="en-US" altLang="zh-CN" sz="2400" b="1" dirty="0" err="1">
                <a:latin typeface="Times New Roman" panose="02020603050405020304" charset="0"/>
                <a:cs typeface="Times New Roman" panose="02020603050405020304" charset="0"/>
              </a:rPr>
              <a:t>hyperglycaemia</a:t>
            </a:r>
            <a:r>
              <a:rPr lang="en-US" altLang="zh-CN" sz="2400" b="1" dirty="0">
                <a:latin typeface="Times New Roman" panose="02020603050405020304" charset="0"/>
                <a:cs typeface="Times New Roman" panose="02020603050405020304" charset="0"/>
              </a:rPr>
              <a:t> and </a:t>
            </a:r>
            <a:r>
              <a:rPr lang="en-US" altLang="zh-CN" sz="2400" b="1" dirty="0" err="1">
                <a:latin typeface="Times New Roman" panose="02020603050405020304" charset="0"/>
                <a:cs typeface="Times New Roman" panose="02020603050405020304" charset="0"/>
              </a:rPr>
              <a:t>hyperinsulinemia</a:t>
            </a:r>
            <a:r>
              <a:rPr lang="en-US" altLang="zh-CN" sz="2400" b="1" dirty="0">
                <a:latin typeface="Times New Roman" panose="02020603050405020304" charset="0"/>
                <a:cs typeface="Times New Roman" panose="02020603050405020304" charset="0"/>
              </a:rPr>
              <a:t>, and improve the function of the pancreas.</a:t>
            </a:r>
            <a:endParaRPr lang="en-US" altLang="zh-CN" sz="2400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pPr algn="l" fontAlgn="auto">
              <a:lnSpc>
                <a:spcPct val="150000"/>
              </a:lnSpc>
            </a:pPr>
            <a:endParaRPr lang="en-US" altLang="zh-CN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charset="0"/>
                <a:cs typeface="Times New Roman" panose="02020603050405020304" charset="0"/>
              </a:rPr>
              <a:t>1. GD can be regarded as vegetables, and the tender stems are edible.</a:t>
            </a:r>
            <a:endParaRPr lang="en-US" altLang="zh-CN" sz="2400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charset="0"/>
                <a:cs typeface="Times New Roman" panose="02020603050405020304" charset="0"/>
              </a:rPr>
              <a:t>2. GD can be m</a:t>
            </a:r>
            <a:r>
              <a:rPr lang="en-US" altLang="zh-CN" sz="2400" b="1" dirty="0" smtClean="0">
                <a:latin typeface="Times New Roman" panose="02020603050405020304" charset="0"/>
                <a:cs typeface="Times New Roman" panose="02020603050405020304" charset="0"/>
              </a:rPr>
              <a:t>ade </a:t>
            </a:r>
            <a:r>
              <a:rPr lang="en-US" altLang="zh-CN" sz="2400" b="1" dirty="0">
                <a:latin typeface="Times New Roman" panose="02020603050405020304" charset="0"/>
                <a:cs typeface="Times New Roman" panose="02020603050405020304" charset="0"/>
              </a:rPr>
              <a:t>into medicine to treat diabetes.</a:t>
            </a:r>
            <a:endParaRPr lang="en-US" altLang="zh-CN" sz="2400" b="1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view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5875" y="-17780"/>
            <a:ext cx="12198350" cy="72186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20184569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20184569"/>
</p:tagLst>
</file>

<file path=ppt/tags/tag3.xml><?xml version="1.0" encoding="utf-8"?>
<p:tagLst xmlns:p="http://schemas.openxmlformats.org/presentationml/2006/main">
  <p:tag name="KSO_WM_TEMPLATE_CATEGORY" val="custom"/>
  <p:tag name="KSO_WM_TEMPLATE_INDEX" val="20184569"/>
  <p:tag name="KSO_WM_TAG_VERSION" val="1.0"/>
  <p:tag name="KSO_WM_TEMPLATE_THUMBS_INDEX" val="1、9、12、16、5、21"/>
  <p:tag name="KSO_WM_BEAUTIFY_FLAG" val="#wm#"/>
</p:tagLst>
</file>

<file path=ppt/tags/tag4.xml><?xml version="1.0" encoding="utf-8"?>
<p:tagLst xmlns:p="http://schemas.openxmlformats.org/presentationml/2006/main">
  <p:tag name="KSO_WM_TEMPLATE_CATEGORY" val="custom"/>
  <p:tag name="KSO_WM_TEMPLATE_INDEX" val="20184569"/>
</p:tagLst>
</file>

<file path=ppt/tags/tag5.xml><?xml version="1.0" encoding="utf-8"?>
<p:tagLst xmlns:p="http://schemas.openxmlformats.org/presentationml/2006/main">
  <p:tag name="MH" val="20150512102531"/>
  <p:tag name="MH_LIBRARY" val="CONTENTS"/>
  <p:tag name="MH_TYPE" val="ENTRY"/>
  <p:tag name="ID" val="545285"/>
  <p:tag name="MH_ORDER" val="1"/>
</p:tagLst>
</file>

<file path=ppt/tags/tag6.xml><?xml version="1.0" encoding="utf-8"?>
<p:tagLst xmlns:p="http://schemas.openxmlformats.org/presentationml/2006/main">
  <p:tag name="MH" val="20150512102531"/>
  <p:tag name="MH_LIBRARY" val="CONTENTS"/>
  <p:tag name="MH_TYPE" val="ENTRY"/>
  <p:tag name="ID" val="545285"/>
  <p:tag name="MH_ORDER" val="2"/>
</p:tagLst>
</file>

<file path=ppt/tags/tag7.xml><?xml version="1.0" encoding="utf-8"?>
<p:tagLst xmlns:p="http://schemas.openxmlformats.org/presentationml/2006/main">
  <p:tag name="MH" val="20150512102531"/>
  <p:tag name="MH_LIBRARY" val="CONTENTS"/>
  <p:tag name="MH_TYPE" val="ENTRY"/>
  <p:tag name="ID" val="545285"/>
  <p:tag name="MH_ORDER" val="3"/>
</p:tagLst>
</file>

<file path=ppt/tags/tag8.xml><?xml version="1.0" encoding="utf-8"?>
<p:tagLst xmlns:p="http://schemas.openxmlformats.org/presentationml/2006/main">
  <p:tag name="KSO_WM_TEMPLATE_CATEGORY" val="custom"/>
  <p:tag name="KSO_WM_TEMPLATE_INDEX" val="20184569"/>
</p:tagLst>
</file>

<file path=ppt/tags/tag9.xml><?xml version="1.0" encoding="utf-8"?>
<p:tagLst xmlns:p="http://schemas.openxmlformats.org/presentationml/2006/main">
  <p:tag name="KSO_WM_TEMPLATE_CATEGORY" val="custom"/>
  <p:tag name="KSO_WM_TEMPLATE_INDEX" val="20184569"/>
</p:tagLst>
</file>

<file path=ppt/tags/tag10.xml><?xml version="1.0" encoding="utf-8"?>
<p:tagLst xmlns:p="http://schemas.openxmlformats.org/presentationml/2006/main">
  <p:tag name="KSO_WM_TEMPLATE_CATEGORY" val="custom"/>
  <p:tag name="KSO_WM_TEMPLATE_INDEX" val="20184569"/>
</p:tagLst>
</file>

<file path=ppt/tags/tag11.xml><?xml version="1.0" encoding="utf-8"?>
<p:tagLst xmlns:p="http://schemas.openxmlformats.org/presentationml/2006/main">
  <p:tag name="KSO_WM_TEMPLATE_CATEGORY" val="custom"/>
  <p:tag name="KSO_WM_TEMPLATE_INDEX" val="20184569"/>
</p:tagLst>
</file>

<file path=ppt/tags/tag12.xml><?xml version="1.0" encoding="utf-8"?>
<p:tagLst xmlns:p="http://schemas.openxmlformats.org/presentationml/2006/main">
  <p:tag name="KSO_WM_TEMPLATE_CATEGORY" val="custom"/>
  <p:tag name="KSO_WM_TEMPLATE_INDEX" val="20184569"/>
</p:tagLst>
</file>

<file path=ppt/tags/tag13.xml><?xml version="1.0" encoding="utf-8"?>
<p:tagLst xmlns:p="http://schemas.openxmlformats.org/presentationml/2006/main">
  <p:tag name="KSO_WM_TEMPLATE_CATEGORY" val="custom"/>
  <p:tag name="KSO_WM_TEMPLATE_INDEX" val="20184569"/>
</p:tagLst>
</file>

<file path=ppt/tags/tag14.xml><?xml version="1.0" encoding="utf-8"?>
<p:tagLst xmlns:p="http://schemas.openxmlformats.org/presentationml/2006/main">
  <p:tag name="KSO_WM_TEMPLATE_CATEGORY" val="custom"/>
  <p:tag name="KSO_WM_TEMPLATE_INDEX" val="20184569"/>
</p:tagLst>
</file>

<file path=ppt/tags/tag15.xml><?xml version="1.0" encoding="utf-8"?>
<p:tagLst xmlns:p="http://schemas.openxmlformats.org/presentationml/2006/main">
  <p:tag name="KSO_WM_TEMPLATE_CATEGORY" val="custom"/>
  <p:tag name="KSO_WM_TEMPLATE_INDEX" val="20184569"/>
</p:tagLst>
</file>

<file path=ppt/tags/tag16.xml><?xml version="1.0" encoding="utf-8"?>
<p:tagLst xmlns:p="http://schemas.openxmlformats.org/presentationml/2006/main">
  <p:tag name="KSO_WM_TEMPLATE_CATEGORY" val="custom"/>
  <p:tag name="KSO_WM_TEMPLATE_INDEX" val="20184569"/>
</p:tagLst>
</file>

<file path=ppt/tags/tag17.xml><?xml version="1.0" encoding="utf-8"?>
<p:tagLst xmlns:p="http://schemas.openxmlformats.org/presentationml/2006/main">
  <p:tag name="KSO_WM_TEMPLATE_CATEGORY" val="custom"/>
  <p:tag name="KSO_WM_TEMPLATE_INDEX" val="20184569"/>
</p:tagLst>
</file>

<file path=ppt/tags/tag18.xml><?xml version="1.0" encoding="utf-8"?>
<p:tagLst xmlns:p="http://schemas.openxmlformats.org/presentationml/2006/main">
  <p:tag name="KSO_WM_TEMPLATE_CATEGORY" val="custom"/>
  <p:tag name="KSO_WM_TEMPLATE_INDEX" val="20184569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184569"/>
</p:tagLst>
</file>

<file path=ppt/tags/tag20.xml><?xml version="1.0" encoding="utf-8"?>
<p:tagLst xmlns:p="http://schemas.openxmlformats.org/presentationml/2006/main">
  <p:tag name="KSO_WM_TEMPLATE_CATEGORY" val="custom"/>
  <p:tag name="KSO_WM_TEMPLATE_INDEX" val="20184569"/>
</p:tagLst>
</file>

<file path=ppt/tags/tag21.xml><?xml version="1.0" encoding="utf-8"?>
<p:tagLst xmlns:p="http://schemas.openxmlformats.org/presentationml/2006/main">
  <p:tag name="KSO_WM_TEMPLATE_CATEGORY" val="custom"/>
  <p:tag name="KSO_WM_TEMPLATE_INDEX" val="20184569"/>
</p:tagLst>
</file>

<file path=ppt/tags/tag22.xml><?xml version="1.0" encoding="utf-8"?>
<p:tagLst xmlns:p="http://schemas.openxmlformats.org/presentationml/2006/main">
  <p:tag name="KSO_WM_TEMPLATE_CATEGORY" val="custom"/>
  <p:tag name="KSO_WM_TEMPLATE_INDEX" val="20184569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184569"/>
</p:tagLst>
</file>

<file path=ppt/tags/tag24.xml><?xml version="1.0" encoding="utf-8"?>
<p:tagLst xmlns:p="http://schemas.openxmlformats.org/presentationml/2006/main">
  <p:tag name="KSO_WM_TEMPLATE_CATEGORY" val="custom"/>
  <p:tag name="KSO_WM_TEMPLATE_INDEX" val="20184569"/>
</p:tagLst>
</file>

<file path=ppt/tags/tag25.xml><?xml version="1.0" encoding="utf-8"?>
<p:tagLst xmlns:p="http://schemas.openxmlformats.org/presentationml/2006/main">
  <p:tag name="KSO_WM_TEMPLATE_CATEGORY" val="custom"/>
  <p:tag name="KSO_WM_TEMPLATE_INDEX" val="20184569"/>
</p:tagLst>
</file>

<file path=ppt/tags/tag26.xml><?xml version="1.0" encoding="utf-8"?>
<p:tagLst xmlns:p="http://schemas.openxmlformats.org/presentationml/2006/main">
  <p:tag name="KSO_WM_TEMPLATE_CATEGORY" val="custom"/>
  <p:tag name="KSO_WM_TEMPLATE_INDEX" val="20184569"/>
</p:tagLst>
</file>

<file path=ppt/tags/tag27.xml><?xml version="1.0" encoding="utf-8"?>
<p:tagLst xmlns:p="http://schemas.openxmlformats.org/presentationml/2006/main">
  <p:tag name="KSO_WM_TEMPLATE_CATEGORY" val="custom"/>
  <p:tag name="KSO_WM_TEMPLATE_INDEX" val="20184569"/>
</p:tagLst>
</file>

<file path=ppt/tags/tag28.xml><?xml version="1.0" encoding="utf-8"?>
<p:tagLst xmlns:p="http://schemas.openxmlformats.org/presentationml/2006/main">
  <p:tag name="KSO_WM_TEMPLATE_CATEGORY" val="custom"/>
  <p:tag name="KSO_WM_TEMPLATE_INDEX" val="20184569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184569"/>
</p:tagLst>
</file>

<file path=ppt/theme/theme1.xml><?xml version="1.0" encoding="utf-8"?>
<a:theme xmlns:a="http://schemas.openxmlformats.org/drawingml/2006/main" name="1_自定义设计方案">
  <a:themeElements>
    <a:clrScheme name="Office">
      <a:dk1>
        <a:srgbClr val="000000"/>
      </a:dk1>
      <a:lt1>
        <a:srgbClr val="FFFFFF"/>
      </a:lt1>
      <a:dk2>
        <a:srgbClr val="B04080"/>
      </a:dk2>
      <a:lt2>
        <a:srgbClr val="E7E6E6"/>
      </a:lt2>
      <a:accent1>
        <a:srgbClr val="B04080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6671</Words>
  <Application>WPS 演示</Application>
  <PresentationFormat>自定义</PresentationFormat>
  <Paragraphs>427</Paragraphs>
  <Slides>23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Arial</vt:lpstr>
      <vt:lpstr>宋体</vt:lpstr>
      <vt:lpstr>Wingdings</vt:lpstr>
      <vt:lpstr>Times New Roman</vt:lpstr>
      <vt:lpstr>华文细黑</vt:lpstr>
      <vt:lpstr>黑体</vt:lpstr>
      <vt:lpstr>微软雅黑</vt:lpstr>
      <vt:lpstr>Arial Unicode MS</vt:lpstr>
      <vt:lpstr>Calibri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WRUM，NO，OM</cp:lastModifiedBy>
  <cp:revision>63</cp:revision>
  <dcterms:created xsi:type="dcterms:W3CDTF">2018-05-17T02:20:00Z</dcterms:created>
  <dcterms:modified xsi:type="dcterms:W3CDTF">2018-09-11T06:25:55Z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2052-10.1.0.7469</vt:lpwstr>
  </property>
</Properties>
</file>