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7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01C48-C004-446C-A3EB-013567BB5833}" type="datetimeFigureOut">
              <a:rPr lang="zh-CN" altLang="en-US" smtClean="0"/>
              <a:pPr/>
              <a:t>2015/7/20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276BC-B86C-4B0E-8721-8B533A2D92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4282" y="2130425"/>
            <a:ext cx="8786874" cy="1470025"/>
          </a:xfrm>
        </p:spPr>
        <p:txBody>
          <a:bodyPr>
            <a:noAutofit/>
          </a:bodyPr>
          <a:lstStyle/>
          <a:p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Dual Inhibition of Cdc7 and Cdk9 by PHA-767491 Suppresses </a:t>
            </a:r>
            <a:r>
              <a:rPr lang="en-US" altLang="zh-CN" sz="28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Hepatocarcinoma</a:t>
            </a: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Synergistically with 5-FU</a:t>
            </a:r>
            <a:endParaRPr lang="zh-CN" altLang="zh-CN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85918" y="485776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en-US" altLang="zh-CN" sz="1800" dirty="0" smtClean="0">
                <a:solidFill>
                  <a:schemeClr val="tx1"/>
                </a:solidFill>
              </a:rPr>
              <a:t>Xi Chen, MD, PhD</a:t>
            </a:r>
          </a:p>
          <a:p>
            <a:pPr algn="r"/>
            <a:r>
              <a:rPr lang="en-US" altLang="zh-CN" sz="1800" dirty="0" smtClean="0">
                <a:solidFill>
                  <a:schemeClr val="tx1"/>
                </a:solidFill>
              </a:rPr>
              <a:t>Associate Professor, Zhejiang University School of Medicine</a:t>
            </a:r>
          </a:p>
          <a:p>
            <a:pPr algn="r"/>
            <a:r>
              <a:rPr lang="en-US" altLang="zh-CN" sz="1800" dirty="0" smtClean="0">
                <a:solidFill>
                  <a:schemeClr val="tx1"/>
                </a:solidFill>
              </a:rPr>
              <a:t>Deputy Director, Zhejiang Key Laboratory for Neonatal Diseases</a:t>
            </a:r>
          </a:p>
          <a:p>
            <a:pPr algn="r"/>
            <a:r>
              <a:rPr lang="en-US" altLang="zh-CN" sz="1800" dirty="0" smtClean="0">
                <a:solidFill>
                  <a:schemeClr val="tx1"/>
                </a:solidFill>
              </a:rPr>
              <a:t>Hangzhou, China</a:t>
            </a:r>
            <a:endParaRPr lang="zh-CN" altLang="en-US" sz="1800" dirty="0">
              <a:solidFill>
                <a:schemeClr val="tx1"/>
              </a:solidFill>
            </a:endParaRPr>
          </a:p>
        </p:txBody>
      </p:sp>
      <p:pic>
        <p:nvPicPr>
          <p:cNvPr id="1027" name="Picture 3" descr="C:\Users\Administrator\Desktop\未标题-1.jpg"/>
          <p:cNvPicPr>
            <a:picLocks noChangeAspect="1" noChangeArrowheads="1"/>
          </p:cNvPicPr>
          <p:nvPr/>
        </p:nvPicPr>
        <p:blipFill>
          <a:blip r:embed="rId2" cstate="print"/>
          <a:srcRect b="10189"/>
          <a:stretch>
            <a:fillRect/>
          </a:stretch>
        </p:blipFill>
        <p:spPr bwMode="auto">
          <a:xfrm>
            <a:off x="1357322" y="500066"/>
            <a:ext cx="3714744" cy="642918"/>
          </a:xfrm>
          <a:prstGeom prst="rect">
            <a:avLst/>
          </a:prstGeom>
          <a:noFill/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838200" y="3786190"/>
            <a:ext cx="77724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5</a:t>
            </a:r>
            <a:r>
              <a:rPr lang="en-US" altLang="zh-CN" sz="2400" baseline="300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altLang="zh-CN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Pacific-Asia Cancer Summit on Cancer Therapy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July 20-22, 2015, Brisbane, Australia</a:t>
            </a:r>
            <a:endParaRPr kumimoji="0" lang="zh-CN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3" name="Picture 9" descr="http://www.360cn.com.cn/editor/attached/20140110/20140110100038_122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1000132" cy="10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Background</a:t>
            </a:r>
            <a:endParaRPr lang="zh-CN" alt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 err="1"/>
              <a:t>Hepatocarcinoma</a:t>
            </a:r>
            <a:r>
              <a:rPr lang="en-US" altLang="zh-CN" sz="2400" dirty="0"/>
              <a:t> (HCC) </a:t>
            </a:r>
            <a:r>
              <a:rPr lang="en-US" altLang="zh-CN" sz="2400" dirty="0" err="1" smtClean="0"/>
              <a:t>chemoresistance</a:t>
            </a:r>
            <a:r>
              <a:rPr lang="en-US" altLang="zh-CN" sz="2400" dirty="0" smtClean="0"/>
              <a:t>:</a:t>
            </a:r>
          </a:p>
          <a:p>
            <a:r>
              <a:rPr lang="en-US" altLang="zh-CN" sz="2400" dirty="0" smtClean="0"/>
              <a:t>5-Fluorouracil </a:t>
            </a:r>
            <a:r>
              <a:rPr lang="en-US" altLang="zh-CN" sz="2400" dirty="0"/>
              <a:t>(5-FU</a:t>
            </a:r>
            <a:r>
              <a:rPr lang="en-US" altLang="zh-CN" sz="2400" dirty="0" smtClean="0"/>
              <a:t>): </a:t>
            </a:r>
            <a:r>
              <a:rPr lang="en-US" altLang="zh-CN" sz="2400" dirty="0" err="1" smtClean="0"/>
              <a:t>antimetabolite</a:t>
            </a:r>
            <a:r>
              <a:rPr lang="en-US" altLang="zh-CN" sz="2400" dirty="0" smtClean="0"/>
              <a:t>, S phase block</a:t>
            </a:r>
          </a:p>
          <a:p>
            <a:r>
              <a:rPr lang="en-US" altLang="zh-CN" sz="2400" dirty="0" smtClean="0"/>
              <a:t>Checkpoint </a:t>
            </a:r>
            <a:r>
              <a:rPr lang="en-US" altLang="zh-CN" sz="2400" dirty="0" err="1"/>
              <a:t>kinase</a:t>
            </a:r>
            <a:r>
              <a:rPr lang="en-US" altLang="zh-CN" sz="2400" dirty="0"/>
              <a:t> 1 (Chk1</a:t>
            </a:r>
            <a:r>
              <a:rPr lang="en-US" altLang="zh-CN" sz="2400" dirty="0" smtClean="0"/>
              <a:t>) activation: DNA repair and cell division</a:t>
            </a:r>
          </a:p>
        </p:txBody>
      </p:sp>
      <p:pic>
        <p:nvPicPr>
          <p:cNvPr id="4" name="Picture 3" descr="C:\Users\Administrator\Desktop\未标题-1.jpg"/>
          <p:cNvPicPr>
            <a:picLocks noChangeAspect="1" noChangeArrowheads="1"/>
          </p:cNvPicPr>
          <p:nvPr/>
        </p:nvPicPr>
        <p:blipFill>
          <a:blip r:embed="rId2" cstate="print"/>
          <a:srcRect b="10189"/>
          <a:stretch>
            <a:fillRect/>
          </a:stretch>
        </p:blipFill>
        <p:spPr bwMode="auto">
          <a:xfrm>
            <a:off x="0" y="0"/>
            <a:ext cx="3714744" cy="642918"/>
          </a:xfrm>
          <a:prstGeom prst="rect">
            <a:avLst/>
          </a:prstGeom>
          <a:noFill/>
        </p:spPr>
      </p:pic>
      <p:pic>
        <p:nvPicPr>
          <p:cNvPr id="5" name="图片 4" descr="Figure GA final.jpg"/>
          <p:cNvPicPr>
            <a:picLocks noChangeAspect="1"/>
          </p:cNvPicPr>
          <p:nvPr/>
        </p:nvPicPr>
        <p:blipFill>
          <a:blip r:embed="rId3" cstate="print"/>
          <a:srcRect l="7812" t="63889" r="17187" b="5555"/>
          <a:stretch>
            <a:fillRect/>
          </a:stretch>
        </p:blipFill>
        <p:spPr>
          <a:xfrm>
            <a:off x="1142976" y="3857628"/>
            <a:ext cx="6858048" cy="1571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Background</a:t>
            </a:r>
            <a:endParaRPr lang="zh-CN" alt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4" name="Picture 3" descr="C:\Users\Administrator\Desktop\未标题-1.jpg"/>
          <p:cNvPicPr>
            <a:picLocks noChangeAspect="1" noChangeArrowheads="1"/>
          </p:cNvPicPr>
          <p:nvPr/>
        </p:nvPicPr>
        <p:blipFill>
          <a:blip r:embed="rId2" cstate="print"/>
          <a:srcRect b="10189"/>
          <a:stretch>
            <a:fillRect/>
          </a:stretch>
        </p:blipFill>
        <p:spPr bwMode="auto">
          <a:xfrm>
            <a:off x="0" y="0"/>
            <a:ext cx="3714744" cy="642918"/>
          </a:xfrm>
          <a:prstGeom prst="rect">
            <a:avLst/>
          </a:prstGeom>
          <a:noFill/>
        </p:spPr>
      </p:pic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5858"/>
          </a:xfrm>
        </p:spPr>
        <p:txBody>
          <a:bodyPr>
            <a:normAutofit lnSpcReduction="10000"/>
          </a:bodyPr>
          <a:lstStyle/>
          <a:p>
            <a:r>
              <a:rPr lang="en-US" altLang="zh-CN" sz="2400" dirty="0" smtClean="0"/>
              <a:t>Cell </a:t>
            </a:r>
            <a:r>
              <a:rPr lang="en-US" altLang="zh-CN" sz="2400" dirty="0"/>
              <a:t>division cycle </a:t>
            </a:r>
            <a:r>
              <a:rPr lang="en-US" altLang="zh-CN" sz="2400" dirty="0" err="1"/>
              <a:t>kinase</a:t>
            </a:r>
            <a:r>
              <a:rPr lang="en-US" altLang="zh-CN" sz="2400" dirty="0"/>
              <a:t> 7 (Cdc7</a:t>
            </a:r>
            <a:r>
              <a:rPr lang="en-US" altLang="zh-CN" sz="2400" dirty="0" smtClean="0"/>
              <a:t>): target for re-sensitize </a:t>
            </a:r>
            <a:r>
              <a:rPr lang="en-US" altLang="zh-CN" sz="2400" dirty="0" err="1" smtClean="0"/>
              <a:t>chemoresistance</a:t>
            </a:r>
            <a:r>
              <a:rPr lang="en-US" altLang="zh-CN" sz="2400" dirty="0" smtClean="0"/>
              <a:t> through Chk1 inhibition and promotion of apoptosis</a:t>
            </a:r>
          </a:p>
        </p:txBody>
      </p:sp>
      <p:pic>
        <p:nvPicPr>
          <p:cNvPr id="9" name="图片 8" descr="Figure GA2.jpg"/>
          <p:cNvPicPr>
            <a:picLocks noChangeAspect="1"/>
          </p:cNvPicPr>
          <p:nvPr/>
        </p:nvPicPr>
        <p:blipFill>
          <a:blip r:embed="rId3" cstate="print"/>
          <a:srcRect l="11718" t="44445" r="17187" b="4166"/>
          <a:stretch>
            <a:fillRect/>
          </a:stretch>
        </p:blipFill>
        <p:spPr>
          <a:xfrm>
            <a:off x="1071538" y="3286124"/>
            <a:ext cx="6929486" cy="28174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74720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Background</a:t>
            </a:r>
            <a:endParaRPr lang="zh-CN" alt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2844" y="1214423"/>
            <a:ext cx="9001156" cy="1571636"/>
          </a:xfrm>
        </p:spPr>
        <p:txBody>
          <a:bodyPr/>
          <a:lstStyle/>
          <a:p>
            <a:r>
              <a:rPr lang="en-US" altLang="zh-CN" sz="2400" dirty="0" smtClean="0"/>
              <a:t>PHA-767491: dual inhibitor of Cdc7 and Cdk9</a:t>
            </a:r>
          </a:p>
          <a:p>
            <a:r>
              <a:rPr lang="en-US" altLang="zh-CN" sz="2400" dirty="0" smtClean="0"/>
              <a:t>Cdk9: </a:t>
            </a:r>
            <a:r>
              <a:rPr lang="en-US" altLang="zh-CN" sz="2400" dirty="0" err="1" smtClean="0"/>
              <a:t>cyclin</a:t>
            </a:r>
            <a:r>
              <a:rPr lang="en-US" altLang="zh-CN" sz="2400" dirty="0" smtClean="0"/>
              <a:t>-dependent </a:t>
            </a:r>
            <a:r>
              <a:rPr lang="en-US" altLang="zh-CN" sz="2400" dirty="0" err="1" smtClean="0"/>
              <a:t>kinase</a:t>
            </a:r>
            <a:r>
              <a:rPr lang="en-US" altLang="zh-CN" sz="2400" dirty="0" smtClean="0"/>
              <a:t>, binds </a:t>
            </a:r>
            <a:r>
              <a:rPr lang="en-US" altLang="zh-CN" sz="2400" dirty="0"/>
              <a:t>to </a:t>
            </a:r>
            <a:r>
              <a:rPr lang="en-US" altLang="zh-CN" sz="2400" dirty="0" err="1"/>
              <a:t>cyclins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to regulate transcription</a:t>
            </a:r>
            <a:endParaRPr lang="zh-CN" altLang="en-US" sz="2400" dirty="0"/>
          </a:p>
        </p:txBody>
      </p:sp>
      <p:pic>
        <p:nvPicPr>
          <p:cNvPr id="4" name="Picture 3" descr="C:\Users\Administrator\Desktop\未标题-1.jpg"/>
          <p:cNvPicPr>
            <a:picLocks noChangeAspect="1" noChangeArrowheads="1"/>
          </p:cNvPicPr>
          <p:nvPr/>
        </p:nvPicPr>
        <p:blipFill>
          <a:blip r:embed="rId2" cstate="print"/>
          <a:srcRect b="10189"/>
          <a:stretch>
            <a:fillRect/>
          </a:stretch>
        </p:blipFill>
        <p:spPr bwMode="auto">
          <a:xfrm>
            <a:off x="0" y="0"/>
            <a:ext cx="3714744" cy="642918"/>
          </a:xfrm>
          <a:prstGeom prst="rect">
            <a:avLst/>
          </a:prstGeom>
          <a:noFill/>
        </p:spPr>
      </p:pic>
      <p:pic>
        <p:nvPicPr>
          <p:cNvPr id="5" name="Picture 2" descr="E:\2015文章\00published\CCDT revision\Figures CCDT new\Figure.6 GA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643182"/>
            <a:ext cx="7338112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2015文章\00published\CCDT revision\Figures CCDT new\Figure 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635143"/>
            <a:ext cx="6480175" cy="4294187"/>
          </a:xfrm>
          <a:prstGeom prst="rect">
            <a:avLst/>
          </a:prstGeom>
          <a:noFill/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457200" y="642918"/>
            <a:ext cx="8229600" cy="774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+mj-cs"/>
              </a:rPr>
              <a:t>Data</a:t>
            </a:r>
            <a:endParaRPr lang="zh-CN" alt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7" name="Picture 3" descr="C:\Users\Administrator\Desktop\未标题-1.jpg"/>
          <p:cNvPicPr>
            <a:picLocks noChangeAspect="1" noChangeArrowheads="1"/>
          </p:cNvPicPr>
          <p:nvPr/>
        </p:nvPicPr>
        <p:blipFill>
          <a:blip r:embed="rId3" cstate="print"/>
          <a:srcRect b="10189"/>
          <a:stretch>
            <a:fillRect/>
          </a:stretch>
        </p:blipFill>
        <p:spPr bwMode="auto">
          <a:xfrm>
            <a:off x="0" y="0"/>
            <a:ext cx="3714744" cy="642918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928662" y="6072206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Co-administration of PHA-767491 with 5-FU exhibited enhanced </a:t>
            </a:r>
            <a:r>
              <a:rPr lang="en-US" altLang="zh-CN" b="1" dirty="0" err="1"/>
              <a:t>cytotoxicity</a:t>
            </a:r>
            <a:r>
              <a:rPr lang="en-US" altLang="zh-CN" b="1" dirty="0"/>
              <a:t> on HCC cells.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2015文章\00published\CCDT revision\Figures CCDT new\Figure 2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774821"/>
            <a:ext cx="4664052" cy="3297253"/>
          </a:xfrm>
          <a:prstGeom prst="rect">
            <a:avLst/>
          </a:prstGeom>
          <a:noFill/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457200" y="642918"/>
            <a:ext cx="8229600" cy="774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+mj-cs"/>
              </a:rPr>
              <a:t>Data</a:t>
            </a:r>
            <a:endParaRPr lang="zh-CN" alt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6" name="Picture 3" descr="C:\Users\Administrator\Desktop\未标题-1.jpg"/>
          <p:cNvPicPr>
            <a:picLocks noChangeAspect="1" noChangeArrowheads="1"/>
          </p:cNvPicPr>
          <p:nvPr/>
        </p:nvPicPr>
        <p:blipFill>
          <a:blip r:embed="rId3" cstate="print"/>
          <a:srcRect b="10189"/>
          <a:stretch>
            <a:fillRect/>
          </a:stretch>
        </p:blipFill>
        <p:spPr bwMode="auto">
          <a:xfrm>
            <a:off x="0" y="0"/>
            <a:ext cx="3714744" cy="642918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1500166" y="5500702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Inhibition of 5-FU-associated Chk1 </a:t>
            </a:r>
            <a:r>
              <a:rPr lang="en-US" altLang="zh-CN" b="1" dirty="0" err="1"/>
              <a:t>phosphorylation</a:t>
            </a:r>
            <a:r>
              <a:rPr lang="en-US" altLang="zh-CN" b="1" dirty="0"/>
              <a:t> by PHA-767491.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2015文章\00published\CCDT revision\Figures CCDT new\Figure 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500174"/>
            <a:ext cx="4869330" cy="4000528"/>
          </a:xfrm>
          <a:prstGeom prst="rect">
            <a:avLst/>
          </a:prstGeom>
          <a:noFill/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457200" y="642918"/>
            <a:ext cx="8229600" cy="774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+mj-cs"/>
              </a:rPr>
              <a:t>Data</a:t>
            </a:r>
            <a:endParaRPr lang="zh-CN" alt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4" name="Picture 3" descr="C:\Users\Administrator\Desktop\未标题-1.jpg"/>
          <p:cNvPicPr>
            <a:picLocks noChangeAspect="1" noChangeArrowheads="1"/>
          </p:cNvPicPr>
          <p:nvPr/>
        </p:nvPicPr>
        <p:blipFill>
          <a:blip r:embed="rId3" cstate="print"/>
          <a:srcRect b="10189"/>
          <a:stretch>
            <a:fillRect/>
          </a:stretch>
        </p:blipFill>
        <p:spPr bwMode="auto">
          <a:xfrm>
            <a:off x="0" y="0"/>
            <a:ext cx="3714744" cy="642918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2571736" y="5786454"/>
            <a:ext cx="4080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/>
              <a:t>Downregulation</a:t>
            </a:r>
            <a:r>
              <a:rPr lang="en-US" altLang="zh-CN" b="1" dirty="0"/>
              <a:t> of Mcl1 by PHA-767491.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2015文章\00published\CCDT revision\Figures CCDT new\Figure 4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14321"/>
            <a:ext cx="6480175" cy="6315075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571472" y="6417254"/>
            <a:ext cx="85011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Co-administration of PHA-767491 with 5-FU further increased apoptosis in HCC cells.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2015文章\00published\CCDT revision\Figures CCDT new\Figure.5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530350"/>
            <a:ext cx="6480175" cy="3797300"/>
          </a:xfrm>
          <a:prstGeom prst="rect">
            <a:avLst/>
          </a:prstGeom>
          <a:noFill/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457200" y="642918"/>
            <a:ext cx="8229600" cy="774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+mj-cs"/>
              </a:rPr>
              <a:t>Data</a:t>
            </a:r>
            <a:endParaRPr lang="zh-CN" alt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4" name="Picture 3" descr="C:\Users\Administrator\Desktop\未标题-1.jpg"/>
          <p:cNvPicPr>
            <a:picLocks noChangeAspect="1" noChangeArrowheads="1"/>
          </p:cNvPicPr>
          <p:nvPr/>
        </p:nvPicPr>
        <p:blipFill>
          <a:blip r:embed="rId3" cstate="print"/>
          <a:srcRect b="10189"/>
          <a:stretch>
            <a:fillRect/>
          </a:stretch>
        </p:blipFill>
        <p:spPr bwMode="auto">
          <a:xfrm>
            <a:off x="0" y="0"/>
            <a:ext cx="3714744" cy="642918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1071538" y="5702874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Synergistic antitumor activity of PHA-767491 with 5-FU in HCC </a:t>
            </a:r>
            <a:r>
              <a:rPr lang="en-US" altLang="zh-CN" b="1" dirty="0" err="1"/>
              <a:t>xenografts</a:t>
            </a:r>
            <a:r>
              <a:rPr lang="en-US" altLang="zh-CN" b="1" dirty="0"/>
              <a:t>.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428596" y="868330"/>
            <a:ext cx="8229600" cy="774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+mj-cs"/>
              </a:rPr>
              <a:t>Conclusion</a:t>
            </a:r>
            <a:endParaRPr lang="zh-CN" alt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3" name="Picture 3" descr="C:\Users\Administrator\Desktop\未标题-1.jpg"/>
          <p:cNvPicPr>
            <a:picLocks noChangeAspect="1" noChangeArrowheads="1"/>
          </p:cNvPicPr>
          <p:nvPr/>
        </p:nvPicPr>
        <p:blipFill>
          <a:blip r:embed="rId2" cstate="print"/>
          <a:srcRect b="10189"/>
          <a:stretch>
            <a:fillRect/>
          </a:stretch>
        </p:blipFill>
        <p:spPr bwMode="auto">
          <a:xfrm>
            <a:off x="0" y="0"/>
            <a:ext cx="3714744" cy="642918"/>
          </a:xfrm>
          <a:prstGeom prst="rect">
            <a:avLst/>
          </a:prstGeom>
          <a:noFill/>
        </p:spPr>
      </p:pic>
      <p:sp>
        <p:nvSpPr>
          <p:cNvPr id="4" name="矩形 3"/>
          <p:cNvSpPr/>
          <p:nvPr/>
        </p:nvSpPr>
        <p:spPr>
          <a:xfrm>
            <a:off x="1071538" y="2285992"/>
            <a:ext cx="73581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/>
              <a:t>● </a:t>
            </a:r>
            <a:r>
              <a:rPr lang="en-US" altLang="zh-CN" sz="2400" dirty="0" smtClean="0"/>
              <a:t>   </a:t>
            </a:r>
            <a:r>
              <a:rPr lang="en-US" altLang="zh-CN" sz="2400" dirty="0"/>
              <a:t>Combination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of </a:t>
            </a:r>
            <a:r>
              <a:rPr lang="en-US" altLang="zh-CN" sz="2400" dirty="0" smtClean="0"/>
              <a:t>5-FU with PHA-767491, a dual inhibitor of Cdc7 and Cdk9, </a:t>
            </a:r>
            <a:r>
              <a:rPr lang="en-US" altLang="zh-CN" sz="2400" dirty="0" smtClean="0"/>
              <a:t>exhibited a </a:t>
            </a:r>
            <a:r>
              <a:rPr lang="en-US" altLang="zh-CN" sz="2400" dirty="0"/>
              <a:t>synergistic antitumor effect </a:t>
            </a:r>
            <a:r>
              <a:rPr lang="en-US" altLang="zh-CN" sz="2400" dirty="0" smtClean="0"/>
              <a:t>on human </a:t>
            </a:r>
            <a:r>
              <a:rPr lang="en-US" altLang="zh-CN" sz="2400" dirty="0"/>
              <a:t>HCC </a:t>
            </a:r>
            <a:r>
              <a:rPr lang="en-US" altLang="zh-CN" sz="2400" dirty="0" smtClean="0"/>
              <a:t>cells through inhibition of Chk1 and Mcl1 and promotion of apoptosis.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457200" y="725454"/>
            <a:ext cx="8229600" cy="774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+mj-cs"/>
              </a:rPr>
              <a:t>Perspectives</a:t>
            </a:r>
            <a:endParaRPr lang="zh-CN" alt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4" name="Picture 3" descr="C:\Users\Administrator\Desktop\未标题-1.jpg"/>
          <p:cNvPicPr>
            <a:picLocks noChangeAspect="1" noChangeArrowheads="1"/>
          </p:cNvPicPr>
          <p:nvPr/>
        </p:nvPicPr>
        <p:blipFill>
          <a:blip r:embed="rId2" cstate="print"/>
          <a:srcRect b="10189"/>
          <a:stretch>
            <a:fillRect/>
          </a:stretch>
        </p:blipFill>
        <p:spPr bwMode="auto">
          <a:xfrm>
            <a:off x="0" y="0"/>
            <a:ext cx="3714744" cy="642918"/>
          </a:xfrm>
          <a:prstGeom prst="rect">
            <a:avLst/>
          </a:prstGeom>
          <a:noFill/>
        </p:spPr>
      </p:pic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175736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Further mechanistic studies on the combinational regimen.</a:t>
            </a:r>
          </a:p>
          <a:p>
            <a:pPr>
              <a:lnSpc>
                <a:spcPct val="150000"/>
              </a:lnSpc>
            </a:pPr>
            <a:r>
              <a:rPr lang="en-US" altLang="zh-CN" sz="2400" dirty="0" err="1" smtClean="0"/>
              <a:t>Prodrug</a:t>
            </a:r>
            <a:r>
              <a:rPr lang="en-US" altLang="zh-CN" sz="2400" dirty="0" smtClean="0"/>
              <a:t> PHA-767491: systematic in vivo studies for its antitumor efficacy and  systematic toxicology.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2013101812531585268.jpg"/>
          <p:cNvPicPr>
            <a:picLocks noChangeAspect="1"/>
          </p:cNvPicPr>
          <p:nvPr/>
        </p:nvPicPr>
        <p:blipFill>
          <a:blip r:embed="rId2" cstate="print">
            <a:lum bright="20000" contrast="-30000"/>
          </a:blip>
          <a:stretch>
            <a:fillRect/>
          </a:stretch>
        </p:blipFill>
        <p:spPr>
          <a:xfrm>
            <a:off x="0" y="1224494"/>
            <a:ext cx="9144000" cy="5633530"/>
          </a:xfrm>
          <a:prstGeom prst="rect">
            <a:avLst/>
          </a:prstGeom>
        </p:spPr>
      </p:pic>
      <p:sp>
        <p:nvSpPr>
          <p:cNvPr id="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928670"/>
            <a:ext cx="8229600" cy="9159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Acknowledgements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85786" y="2285992"/>
            <a:ext cx="766762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z="2000" dirty="0"/>
              <a:t>National Science Foundation of </a:t>
            </a:r>
            <a:r>
              <a:rPr lang="en-US" altLang="zh-CN" sz="2000" dirty="0" smtClean="0"/>
              <a:t>China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z="2000" dirty="0"/>
              <a:t>National Science &amp; Technology Pillar Program</a:t>
            </a:r>
            <a:endParaRPr lang="en-US" altLang="zh-CN" sz="2000" dirty="0" smtClean="0"/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endParaRPr lang="en-US" altLang="zh-CN" sz="2000" dirty="0"/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z="2000" dirty="0"/>
              <a:t>Drs. Wei Li, Lin-</a:t>
            </a:r>
            <a:r>
              <a:rPr lang="en-US" altLang="zh-CN" sz="2000" dirty="0" err="1"/>
              <a:t>Jie</a:t>
            </a:r>
            <a:r>
              <a:rPr lang="en-US" altLang="zh-CN" sz="2000" dirty="0"/>
              <a:t> Li, Hong-</a:t>
            </a:r>
            <a:r>
              <a:rPr lang="en-US" altLang="zh-CN" sz="2000" dirty="0" err="1"/>
              <a:t>Qiang</a:t>
            </a:r>
            <a:r>
              <a:rPr lang="en-US" altLang="zh-CN" sz="2000" dirty="0"/>
              <a:t> </a:t>
            </a:r>
            <a:r>
              <a:rPr lang="en-US" altLang="zh-CN" sz="2000" dirty="0" err="1"/>
              <a:t>Shen</a:t>
            </a:r>
            <a:r>
              <a:rPr lang="en-US" altLang="zh-CN" sz="2000" dirty="0"/>
              <a:t>, Shi-</a:t>
            </a:r>
            <a:r>
              <a:rPr lang="en-US" altLang="zh-CN" sz="2000" dirty="0" err="1"/>
              <a:t>Qiang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Shang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z="2000" dirty="0"/>
              <a:t>f</a:t>
            </a:r>
            <a:r>
              <a:rPr lang="en-US" altLang="zh-CN" sz="2000" dirty="0" smtClean="0"/>
              <a:t>rom the Central Laboratory, Children’s Hospital,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z="2000" dirty="0" smtClean="0"/>
              <a:t>Zhejiang University School of Medicine</a:t>
            </a:r>
            <a:endParaRPr lang="en-US" altLang="zh-CN" sz="2000" dirty="0"/>
          </a:p>
        </p:txBody>
      </p:sp>
      <p:pic>
        <p:nvPicPr>
          <p:cNvPr id="6" name="Picture 3" descr="C:\Users\Administrator\Desktop\未标题-1.jpg"/>
          <p:cNvPicPr>
            <a:picLocks noChangeAspect="1" noChangeArrowheads="1"/>
          </p:cNvPicPr>
          <p:nvPr/>
        </p:nvPicPr>
        <p:blipFill>
          <a:blip r:embed="rId3" cstate="print"/>
          <a:srcRect b="10189"/>
          <a:stretch>
            <a:fillRect/>
          </a:stretch>
        </p:blipFill>
        <p:spPr bwMode="auto">
          <a:xfrm>
            <a:off x="0" y="71438"/>
            <a:ext cx="3714744" cy="642918"/>
          </a:xfrm>
          <a:prstGeom prst="rect">
            <a:avLst/>
          </a:prstGeom>
          <a:noFill/>
        </p:spPr>
      </p:pic>
      <p:sp>
        <p:nvSpPr>
          <p:cNvPr id="7" name="Rectangle 4"/>
          <p:cNvSpPr>
            <a:spLocks/>
          </p:cNvSpPr>
          <p:nvPr/>
        </p:nvSpPr>
        <p:spPr bwMode="auto">
          <a:xfrm>
            <a:off x="357158" y="485776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CN" sz="4800" b="1" i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Thank  you!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277</Words>
  <Application>Microsoft Office PowerPoint</Application>
  <PresentationFormat>全屏显示(4:3)</PresentationFormat>
  <Paragraphs>38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宋体</vt:lpstr>
      <vt:lpstr>Arial</vt:lpstr>
      <vt:lpstr>Calibri</vt:lpstr>
      <vt:lpstr>Times New Roman</vt:lpstr>
      <vt:lpstr>Office 主题</vt:lpstr>
      <vt:lpstr>Dual Inhibition of Cdc7 and Cdk9 by PHA-767491 Suppresses Hepatocarcinoma Synergistically with 5-FU</vt:lpstr>
      <vt:lpstr>Background</vt:lpstr>
      <vt:lpstr>Background</vt:lpstr>
      <vt:lpstr>Background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Acknowledgements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</dc:creator>
  <cp:lastModifiedBy>Chen Xi</cp:lastModifiedBy>
  <cp:revision>22</cp:revision>
  <dcterms:created xsi:type="dcterms:W3CDTF">2015-06-24T00:33:45Z</dcterms:created>
  <dcterms:modified xsi:type="dcterms:W3CDTF">2015-07-20T12:40:06Z</dcterms:modified>
</cp:coreProperties>
</file>