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4"/>
  </p:notesMasterIdLst>
  <p:sldIdLst>
    <p:sldId id="292" r:id="rId2"/>
    <p:sldId id="293" r:id="rId3"/>
    <p:sldId id="295" r:id="rId4"/>
    <p:sldId id="294" r:id="rId5"/>
    <p:sldId id="308" r:id="rId6"/>
    <p:sldId id="309" r:id="rId7"/>
    <p:sldId id="310" r:id="rId8"/>
    <p:sldId id="311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3" r:id="rId18"/>
    <p:sldId id="324" r:id="rId19"/>
    <p:sldId id="343" r:id="rId20"/>
    <p:sldId id="325" r:id="rId21"/>
    <p:sldId id="326" r:id="rId22"/>
    <p:sldId id="327" r:id="rId23"/>
    <p:sldId id="328" r:id="rId24"/>
    <p:sldId id="339" r:id="rId25"/>
    <p:sldId id="330" r:id="rId26"/>
    <p:sldId id="331" r:id="rId27"/>
    <p:sldId id="332" r:id="rId28"/>
    <p:sldId id="333" r:id="rId29"/>
    <p:sldId id="334" r:id="rId30"/>
    <p:sldId id="335" r:id="rId31"/>
    <p:sldId id="337" r:id="rId32"/>
    <p:sldId id="338" r:id="rId33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60"/>
  </p:normalViewPr>
  <p:slideViewPr>
    <p:cSldViewPr>
      <p:cViewPr varScale="1">
        <p:scale>
          <a:sx n="80" d="100"/>
          <a:sy n="80" d="100"/>
        </p:scale>
        <p:origin x="-1675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FD72C-DF9F-46FC-9370-B68AB0C9F3F7}" type="datetimeFigureOut">
              <a:rPr lang="en-GB" smtClean="0"/>
              <a:pPr/>
              <a:t>16/08/2015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BADD6-CA5B-4FC3-AFEC-A8E482A5785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128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3828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97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3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9257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4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5952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0898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6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8703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7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090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8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161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9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968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10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880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11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367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dirty="0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12</a:t>
            </a:fld>
            <a:endParaRPr lang="en-US" altLang="nl-BE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086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dirty="0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13</a:t>
            </a:fld>
            <a:endParaRPr lang="en-US" altLang="nl-BE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3932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dirty="0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14</a:t>
            </a:fld>
            <a:endParaRPr lang="en-US" altLang="nl-BE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57303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dirty="0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15</a:t>
            </a:fld>
            <a:endParaRPr lang="en-US" altLang="nl-BE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710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16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1797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17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7889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18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75406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BE" altLang="nl-BE" smtClean="0">
              <a:latin typeface="Arial" pitchFamily="34" charset="0"/>
            </a:endParaRPr>
          </a:p>
        </p:txBody>
      </p:sp>
      <p:sp>
        <p:nvSpPr>
          <p:cNvPr id="54276" name="Tijdelijke aanduiding voor dianumm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1A90542-34A0-4594-A1B5-071E1734DAC4}" type="slidenum">
              <a:rPr lang="en-US" altLang="nl-BE">
                <a:cs typeface="Arial" pitchFamily="34" charset="0"/>
              </a:rPr>
              <a:pPr/>
              <a:t>19</a:t>
            </a:fld>
            <a:endParaRPr lang="en-US" altLang="nl-BE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20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80475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21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629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22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6450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23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3012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664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26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9029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27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36949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28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69131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29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35097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30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00220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31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52622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D76E67-1466-4FBC-915E-C61B0857B2D0}" type="datetime1">
              <a:rPr lang="en-US" altLang="nl-BE" smtClean="0">
                <a:solidFill>
                  <a:srgbClr val="000000"/>
                </a:solidFill>
              </a:rPr>
              <a:pPr/>
              <a:t>8/16/2015</a:t>
            </a:fld>
            <a:endParaRPr lang="en-US" altLang="nl-BE" smtClean="0">
              <a:solidFill>
                <a:srgbClr val="000000"/>
              </a:solidFill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A9DEEE-1C69-4B40-847F-9741101081E4}" type="slidenum">
              <a:rPr lang="en-US" altLang="nl-BE" smtClean="0">
                <a:solidFill>
                  <a:srgbClr val="000000"/>
                </a:solidFill>
              </a:rPr>
              <a:pPr/>
              <a:t>32</a:t>
            </a:fld>
            <a:endParaRPr lang="en-US" altLang="nl-B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558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1409700" cy="6858000"/>
          </a:xfrm>
          <a:prstGeom prst="rect">
            <a:avLst/>
          </a:prstGeom>
          <a:solidFill>
            <a:srgbClr val="393E72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BE" altLang="en-US" smtClean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638800" y="1028700"/>
            <a:ext cx="2959100" cy="571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BE" altLang="en-US" smtClean="0">
              <a:solidFill>
                <a:srgbClr val="000000"/>
              </a:solidFill>
            </a:endParaRPr>
          </a:p>
        </p:txBody>
      </p:sp>
      <p:pic>
        <p:nvPicPr>
          <p:cNvPr id="7" name="Picture 10" descr="Figuur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75" y="88900"/>
            <a:ext cx="10096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0" y="1181100"/>
            <a:ext cx="1435100" cy="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 flipH="1">
            <a:off x="-25400" y="6286500"/>
            <a:ext cx="1435100" cy="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61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409700" y="2286000"/>
            <a:ext cx="7734300" cy="1143000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4761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98900"/>
            <a:ext cx="7772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nl-NL" smtClean="0"/>
              <a:t>Klik om het opmaakprofiel van de modelondertitel te bewerken</a:t>
            </a: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24257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E83C7-870D-433B-A085-8CCB3FB89B5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1270000"/>
            <a:ext cx="1397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itchFamily="-111" charset="0"/>
              </a:defRPr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12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00800"/>
            <a:ext cx="1397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5DB06-2037-4ABA-8384-9CD3142DC67F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652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3D8BC-99FB-4603-A182-41194EF1267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734300" y="6524625"/>
            <a:ext cx="14097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C25D1E9-EB58-4186-B492-F4E4444072A6}" type="slidenum">
              <a:rPr lang="nl-NL" altLang="nl-B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0245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38E75-CC3F-4726-BFAD-32E25274B0F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734300" y="6500813"/>
            <a:ext cx="14097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1F58EF1-0A6E-49FD-8756-A4BC40FEDFE3}" type="slidenum">
              <a:rPr lang="nl-NL" altLang="nl-B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83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562100" y="1943100"/>
            <a:ext cx="354965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64150" y="1943100"/>
            <a:ext cx="354965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83F65-B2FE-4460-90D8-45FF61EF6FB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AA203-10CF-4A73-97FE-0CA0F1D31179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976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B2644-AA98-4AA6-BD58-A934AC7914C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3474D-3D8E-412E-B1F2-AB7A9E7D4526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415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C471C-9B88-4D8B-BFF4-B11AFD9131A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A0F7F-E112-4170-BEA5-EA5B8B717E13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079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6680F-3D12-4AE2-A5CD-05C31E5C7DB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DDBA4-E75B-4D37-A3FA-178B2CCC820E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588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83810-980C-4E66-B086-DB9DD55E31E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25FD5-ADFA-4991-BE48-E1D46AC3F6A9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299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6E990-30B9-4597-8DE9-B5B3FB851A5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40D87-0059-4123-9061-358FDF81453F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5516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A4CF1-8174-4419-A6BF-2899C169F02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7BFA3-BF8E-4535-8039-28959074568B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37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000875" y="1041400"/>
            <a:ext cx="1812925" cy="52451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562100" y="1041400"/>
            <a:ext cx="5286375" cy="52451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2ED83-B44B-4C5C-8D33-8B260D6BA60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F68E9-782B-48F1-A3A9-E3010535830F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2028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en tekst bov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62100" y="1041400"/>
            <a:ext cx="7251700" cy="7493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1562100" y="1943100"/>
            <a:ext cx="7251700" cy="20955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562100" y="4191000"/>
            <a:ext cx="7251700" cy="20955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DE7D4-74CD-4873-A0E0-6B2503E9772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734300" y="6524625"/>
            <a:ext cx="14097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52B249F-3431-4264-A159-A8510170255B}" type="slidenum">
              <a:rPr lang="nl-NL" altLang="nl-B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681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62100" y="1041400"/>
            <a:ext cx="7251700" cy="7493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1562100" y="1943100"/>
            <a:ext cx="3549650" cy="43434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64150" y="1943100"/>
            <a:ext cx="3549650" cy="43434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EB4C3-6549-41E1-95B0-7DBFB5F3ED7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DF146-8D52-41A5-AAA7-F79D351B566F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3316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kst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62100" y="1041400"/>
            <a:ext cx="7251700" cy="7493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1562100" y="1943100"/>
            <a:ext cx="3549650" cy="43434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5264150" y="1943100"/>
            <a:ext cx="3549650" cy="20955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5264150" y="4191000"/>
            <a:ext cx="3549650" cy="20955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8B4A8-589F-4703-9003-FB3D4C8BE27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DF46A-7373-4AFC-BD04-45FD869BAABF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3718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oud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990600"/>
            <a:ext cx="7632700" cy="85407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989138"/>
            <a:ext cx="3743325" cy="404177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38713" y="1989138"/>
            <a:ext cx="3744912" cy="1944687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38713" y="4086225"/>
            <a:ext cx="3744912" cy="19446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9E8F4-6632-4BF5-A1D3-C1584D02AB3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8/16/2015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DDBE9-37DB-448F-AC78-DC31B1B149A2}" type="slidenum">
              <a:rPr lang="nl-NL" altLang="nl-B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 altLang="nl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1476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62100" y="1943100"/>
            <a:ext cx="72517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 smtClean="0"/>
              <a:t>Klik om de opmaakprofielen van de modeltekst te bewerken</a:t>
            </a:r>
          </a:p>
          <a:p>
            <a:pPr lvl="1"/>
            <a:r>
              <a:rPr lang="en-US" altLang="nl-BE" smtClean="0"/>
              <a:t>Tweede niveau</a:t>
            </a:r>
          </a:p>
          <a:p>
            <a:pPr lvl="2"/>
            <a:r>
              <a:rPr lang="en-US" altLang="nl-BE" smtClean="0"/>
              <a:t>Derde niveau</a:t>
            </a:r>
          </a:p>
          <a:p>
            <a:pPr lvl="3"/>
            <a:r>
              <a:rPr lang="en-US" altLang="nl-BE" smtClean="0"/>
              <a:t>Vierde niveau</a:t>
            </a:r>
          </a:p>
          <a:p>
            <a:pPr lvl="4"/>
            <a:r>
              <a:rPr lang="en-US" altLang="nl-BE" smtClean="0"/>
              <a:t>Vijfde niveau</a:t>
            </a:r>
          </a:p>
        </p:txBody>
      </p:sp>
      <p:sp>
        <p:nvSpPr>
          <p:cNvPr id="475139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73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0" sz="1400" b="0">
                <a:latin typeface="Arial" pitchFamily="-111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CF6042-2BD5-472F-A7E2-88856D127CB3}" type="datetime1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8/16/2015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7514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 b="0">
                <a:latin typeface="Arial" pitchFamily="-111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316"/>
          <a:stretch>
            <a:fillRect/>
          </a:stretch>
        </p:blipFill>
        <p:spPr bwMode="auto">
          <a:xfrm>
            <a:off x="0" y="0"/>
            <a:ext cx="914400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126" name="Picture 7" descr="Figuur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" y="88900"/>
            <a:ext cx="574675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514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00800"/>
            <a:ext cx="1409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CE321F-9EA7-4AD0-BF4D-3F1243C4C3A9}" type="slidenum">
              <a:rPr lang="en-US" altLang="nl-BE">
                <a:solidFill>
                  <a:srgbClr val="FFFFFF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altLang="nl-BE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128" name="Rectangle 11"/>
          <p:cNvSpPr>
            <a:spLocks noChangeArrowheads="1"/>
          </p:cNvSpPr>
          <p:nvPr/>
        </p:nvSpPr>
        <p:spPr bwMode="auto">
          <a:xfrm>
            <a:off x="5791200" y="939800"/>
            <a:ext cx="3048000" cy="4826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BE" altLang="en-US" smtClean="0">
              <a:solidFill>
                <a:srgbClr val="000000"/>
              </a:solidFill>
            </a:endParaRPr>
          </a:p>
        </p:txBody>
      </p:sp>
      <p:sp>
        <p:nvSpPr>
          <p:cNvPr id="5129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562100" y="1041400"/>
            <a:ext cx="72517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 smtClean="0"/>
              <a:t>Klik om het opmaakprofiel te bewerken</a:t>
            </a:r>
          </a:p>
        </p:txBody>
      </p:sp>
      <p:sp>
        <p:nvSpPr>
          <p:cNvPr id="5130" name="Line 13"/>
          <p:cNvSpPr>
            <a:spLocks noChangeShapeType="1"/>
          </p:cNvSpPr>
          <p:nvPr/>
        </p:nvSpPr>
        <p:spPr bwMode="auto">
          <a:xfrm flipH="1">
            <a:off x="0" y="647700"/>
            <a:ext cx="1409700" cy="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1" name="Line 15"/>
          <p:cNvSpPr>
            <a:spLocks noChangeShapeType="1"/>
          </p:cNvSpPr>
          <p:nvPr/>
        </p:nvSpPr>
        <p:spPr bwMode="auto">
          <a:xfrm flipH="1">
            <a:off x="1588" y="92075"/>
            <a:ext cx="1409700" cy="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848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+mj-lt"/>
          <a:ea typeface="+mj-ea"/>
          <a:cs typeface="Osaka" pitchFamily="-11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Verdana" pitchFamily="34" charset="0"/>
          <a:ea typeface="Osaka" pitchFamily="16" charset="-128"/>
          <a:cs typeface="Osaka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Verdana" pitchFamily="34" charset="0"/>
          <a:ea typeface="Osaka" pitchFamily="16" charset="-128"/>
          <a:cs typeface="Osaka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Verdana" pitchFamily="34" charset="0"/>
          <a:ea typeface="Osaka" pitchFamily="16" charset="-128"/>
          <a:cs typeface="Osaka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Verdana" pitchFamily="34" charset="0"/>
          <a:ea typeface="Osaka" pitchFamily="16" charset="-128"/>
          <a:cs typeface="Osaka" pitchFamily="-11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Verdana" pitchFamily="34" charset="0"/>
          <a:ea typeface="Osaka" pitchFamily="1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Verdana" pitchFamily="34" charset="0"/>
          <a:ea typeface="Osaka" pitchFamily="1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Verdana" pitchFamily="34" charset="0"/>
          <a:ea typeface="Osaka" pitchFamily="1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8000"/>
          </a:solidFill>
          <a:latin typeface="Verdana" pitchFamily="34" charset="0"/>
          <a:ea typeface="Osaka" pitchFamily="1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Osaka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Osaka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Osaka" pitchFamily="-111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Osaka" pitchFamily="-111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Osaka" pitchFamily="-111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C4CD27-BF89-495B-B23E-2BCE96AD9DEE}" type="slidenum">
              <a:rPr lang="nl-NL" altLang="nl-BE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nl-NL" altLang="nl-BE" sz="1400" dirty="0" smtClean="0">
              <a:solidFill>
                <a:srgbClr val="000000"/>
              </a:solidFill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755576" y="215287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FUTURE OF MICROBIAL ECOLOGY AND TECHNOLOGY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4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The </a:t>
            </a:r>
            <a:r>
              <a:rPr lang="en-US" dirty="0" smtClean="0">
                <a:solidFill>
                  <a:sysClr val="windowText" lastClr="000000"/>
                </a:solidFill>
                <a:latin typeface="Calibri"/>
              </a:rPr>
              <a:t>Manufacturing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&amp; Trading 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Microbiome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1" name="Ondertitel 2"/>
          <p:cNvSpPr txBox="1">
            <a:spLocks/>
          </p:cNvSpPr>
          <p:nvPr/>
        </p:nvSpPr>
        <p:spPr>
          <a:xfrm>
            <a:off x="1441376" y="3908648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WILLY VERSTRAETE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LabMET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nl-BE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rgbClr val="00B050"/>
                </a:solidFill>
                <a:latin typeface="Calibri"/>
              </a:rPr>
              <a:t>july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2015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1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C4CD27-BF89-495B-B23E-2BCE96AD9DEE}" type="slidenum">
              <a:rPr lang="nl-NL" altLang="nl-BE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nl-NL" altLang="nl-BE" sz="1400" smtClean="0">
              <a:solidFill>
                <a:srgbClr val="000000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539552" y="9087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OVERVIEW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539552" y="223428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1.The microbiome as an operational (read engineering) concept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2.The microbiome and the methodology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3.The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physical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interfaces as sites for ‘ ICT’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4.The manufacturing microbes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5.The microbiome and the society at large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6.The platforms of progress for MET (and possibly for LabMET)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7.The conclusions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23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C4CD27-BF89-495B-B23E-2BCE96AD9DEE}" type="slidenum">
              <a:rPr lang="nl-NL" altLang="nl-BE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nl-NL" altLang="nl-BE" sz="1400" smtClean="0">
              <a:solidFill>
                <a:srgbClr val="000000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67544" y="11081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1.The microbiome as an operational concept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467544" y="24337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1.1. A real ‘team’ and not a haphazard mix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-Examine the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Pareto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structure : note the 80% have-nots are essential to keep the other 20% active ( Marzorati et al. 2008)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-Observe for ‘added value ‘ cross feeding patterns (more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exergy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per delta G ) for example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meandering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nl-BE" sz="32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slow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metabolism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-Observe for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diversity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the more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better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the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stability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(Ho et al. 2014)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2" descr="D:\15Willy L\2015-01-02_085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4112" y="3470412"/>
            <a:ext cx="2088232" cy="1655900"/>
          </a:xfrm>
          <a:prstGeom prst="rect">
            <a:avLst/>
          </a:prstGeom>
          <a:noFill/>
        </p:spPr>
      </p:pic>
      <p:pic>
        <p:nvPicPr>
          <p:cNvPr id="8" name="Picture 15" descr="http://www.okavangotours.com/assets/okvango%20river%20meander%20-%20robh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6600" y="3542420"/>
            <a:ext cx="1296144" cy="1608380"/>
          </a:xfrm>
          <a:prstGeom prst="roundRect">
            <a:avLst>
              <a:gd name="adj" fmla="val 2169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3878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C4CD27-BF89-495B-B23E-2BCE96AD9DEE}" type="slidenum">
              <a:rPr lang="nl-NL" altLang="nl-BE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nl-NL" altLang="nl-BE" sz="1400" smtClean="0">
              <a:solidFill>
                <a:srgbClr val="000000"/>
              </a:solidFill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611560" y="10064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1.The microbiome as an operational concept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0" name="Tijdelijke aanduiding voor inhoud 2"/>
          <p:cNvSpPr txBox="1">
            <a:spLocks/>
          </p:cNvSpPr>
          <p:nvPr/>
        </p:nvSpPr>
        <p:spPr>
          <a:xfrm>
            <a:off x="611560" y="23320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1.2.The generator of ‘new life’</a:t>
            </a:r>
          </a:p>
          <a:p>
            <a:pPr lvl="0">
              <a:buNone/>
              <a:defRPr/>
            </a:pP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selection pressures in communities of higher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plants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nl-BE" u="sng" noProof="0" dirty="0" smtClean="0">
                <a:solidFill>
                  <a:sysClr val="windowText" lastClr="000000"/>
                </a:solidFill>
                <a:latin typeface="Calibri"/>
              </a:rPr>
              <a:t>h</a:t>
            </a:r>
            <a:r>
              <a:rPr lang="nl-BE" u="sng" dirty="0" err="1" smtClean="0">
                <a:solidFill>
                  <a:sysClr val="windowText" lastClr="000000"/>
                </a:solidFill>
                <a:latin typeface="Calibri"/>
              </a:rPr>
              <a:t>eritable</a:t>
            </a:r>
            <a:r>
              <a:rPr lang="nl-BE" u="sng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u="sng" dirty="0" err="1" smtClean="0">
                <a:solidFill>
                  <a:sysClr val="windowText" lastClr="000000"/>
                </a:solidFill>
                <a:latin typeface="Calibri"/>
              </a:rPr>
              <a:t>phenotypes</a:t>
            </a:r>
            <a:r>
              <a:rPr lang="nl-BE" u="sng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resulting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from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distinct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genotypes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, have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recently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and for the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first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time been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reported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(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Zuppinger-Dingley et al. 2014)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certainly happens also in microbiomes (although only fragmentary evidence so far, Wilmes et al 2009 ) and this will generate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NOVEL GENES AND THEIR PRODUCTS  </a:t>
            </a:r>
            <a:endParaRPr kumimoji="0" lang="nl-BE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238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Osaka" pitchFamily="-8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C4CD27-BF89-495B-B23E-2BCE96AD9DEE}" type="slidenum">
              <a:rPr lang="nl-NL" altLang="nl-BE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nl-NL" altLang="nl-BE" sz="1400" smtClean="0">
              <a:solidFill>
                <a:srgbClr val="000000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67544" y="11281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1.The microbiome as an operational concept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467544" y="245369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1.2. The generators of new life are ….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Apparently ‘generalists’ have too large genomes to allow mutations / they must keep tight control (Mc Ilroy et al2013 ; Wilmes et al 2014). Hence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‘specialists’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have high levels of within population variation for diversification and fine-scale niche participation ( Carbonero et al. 2014)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 : Microbiomes are generators of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value! Specialists are drivers for fitting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niches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153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467544" y="10064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1.The microbiome as an operational concept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Tijdelijke aanduiding voor inhoud 2"/>
          <p:cNvSpPr txBox="1">
            <a:spLocks/>
          </p:cNvSpPr>
          <p:nvPr/>
        </p:nvSpPr>
        <p:spPr>
          <a:xfrm>
            <a:off x="467544" y="23320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1.3. The proctector of established ‘law and order’</a:t>
            </a:r>
          </a:p>
          <a:p>
            <a:pPr>
              <a:buNone/>
              <a:defRPr/>
            </a:pP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Now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 the first time it is scientifically established : Biodiversity is inversely related to disease (Johnson et al. 2013). </a:t>
            </a:r>
          </a:p>
          <a:p>
            <a:pPr>
              <a:buNone/>
              <a:defRPr/>
            </a:pP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The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established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microbiome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has a ‘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barrier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’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function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Home: There is an urgent need to better learn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microbiomes deal with invasion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(De Roy et al. 2013) and how to use them instead of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‘stamping out disinfection’</a:t>
            </a:r>
            <a:endParaRPr kumimoji="0" lang="nl-BE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71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395536" y="99214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2.The microbiome and the methodology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395536" y="231770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2.1.Genomics and microbiomes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 genomics of today are far too bulky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 genomics now give mainly lists and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ratios</a:t>
            </a: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-We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should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not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be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gene-centric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but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b="1" dirty="0" smtClean="0">
                <a:solidFill>
                  <a:sysClr val="windowText" lastClr="000000"/>
                </a:solidFill>
                <a:latin typeface="Calibri"/>
              </a:rPr>
              <a:t>system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genome-centric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(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Prosser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2015)</a:t>
            </a: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nl-BE" dirty="0" smtClean="0">
              <a:solidFill>
                <a:sysClr val="windowText" lastClr="000000"/>
              </a:solidFill>
              <a:latin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Compare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: machine 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 </a:t>
            </a:r>
            <a:r>
              <a:rPr kumimoji="0" lang="nl-BE" sz="3200" b="0" i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factory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- multinational </a:t>
            </a: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58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/>
          </p:cNvSpPr>
          <p:nvPr/>
        </p:nvSpPr>
        <p:spPr>
          <a:xfrm>
            <a:off x="467544" y="10064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2.The microbiome and the methodology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467544" y="23320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2.2. Genomics as predictors of change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must deal with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changes which are going to occur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capacity and traits -We need early warning indicators – We must give more attention to Proteomics (Wilmes and Bond 2009)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Home: Monitor changes in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Anabolic Genes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It can signal that the microbiome is developing the ‘intelligence’ to desporulate at lower trigger values,to produce a new cutting edge enzyme, etc. 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94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103385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2.The microbiome and the methodology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57200" y="235942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2.3. Engineering the ‘team’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UcPeriod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From scratch (DeRoy et al. 2014)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 with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generalists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they are essential for  Ecosystem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Functioning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, particularly if you have low redundancy, which is normally the case at on-start (Gravel et al. 2011)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In the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near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future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of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use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: 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genomic editing tools (RNAi, DNAi, guide nucleases ), robotic DNA alterations (Trent et al. 1995) with a priori in silicio validation of the outcome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2" descr="D:\15Willy L\2015-01-02_09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739949"/>
            <a:ext cx="2681581" cy="1351057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667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103385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2.The microbiome and the methodology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57200" y="235942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2.3. Engineering the team </a:t>
            </a:r>
          </a:p>
          <a:p>
            <a:pPr lvl="0">
              <a:buNone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 By conventional MRM ( Verstraete et al. 2007; 2012) :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take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an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nl-BE" b="1" dirty="0" err="1" smtClean="0">
                <a:solidFill>
                  <a:sysClr val="windowText" lastClr="000000"/>
                </a:solidFill>
                <a:latin typeface="Calibri"/>
              </a:rPr>
              <a:t>existing</a:t>
            </a:r>
            <a:r>
              <a:rPr lang="nl-BE" b="1" dirty="0" smtClean="0">
                <a:solidFill>
                  <a:sysClr val="windowText" lastClr="000000"/>
                </a:solidFill>
                <a:latin typeface="Calibri"/>
              </a:rPr>
              <a:t> team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force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it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evolve to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tasks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better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cooperation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Microbial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team resilient to changes in NH3 levels in biofilters ( Cabrol et al. 2013) </a:t>
            </a:r>
            <a:endParaRPr lang="nl-BE" dirty="0" smtClean="0">
              <a:solidFill>
                <a:sysClr val="windowText" lastClr="000000"/>
              </a:solidFill>
              <a:latin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Microbial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team ‘vaccinated’ against invaders(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viruses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?)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 : Verify if you have a team/Implement microbial management to create ‘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knowledge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’ 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709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/>
          </p:cNvSpPr>
          <p:nvPr/>
        </p:nvSpPr>
        <p:spPr>
          <a:xfrm>
            <a:off x="467544" y="145536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3.The </a:t>
            </a:r>
            <a:r>
              <a:rPr kumimoji="0" lang="nl-BE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physical</a:t>
            </a:r>
            <a:r>
              <a:rPr kumimoji="0" lang="nl-BE" sz="4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interfaces as sites for </a:t>
            </a:r>
            <a:r>
              <a:rPr lang="nl-BE" b="1" dirty="0" err="1" smtClean="0">
                <a:solidFill>
                  <a:sysClr val="windowText" lastClr="000000"/>
                </a:solidFill>
                <a:latin typeface="Calibri"/>
              </a:rPr>
              <a:t>microbial</a:t>
            </a:r>
            <a:r>
              <a:rPr lang="nl-BE" b="1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nl-BE" sz="4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ICT</a:t>
            </a:r>
            <a:br>
              <a:rPr kumimoji="0" lang="nl-BE" sz="4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nl-BE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467544" y="278092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3.1.Microbial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ICT 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microbiome depends on </a:t>
            </a:r>
            <a:r>
              <a:rPr kumimoji="0" lang="nl-BE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exchange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It must deal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-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3D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</a:t>
            </a:r>
            <a:endParaRPr lang="nl-BE" dirty="0" smtClean="0">
              <a:solidFill>
                <a:sysClr val="windowText" lastClr="000000"/>
              </a:solidFill>
              <a:latin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its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flow</a:t>
            </a: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-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methanogenic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consortia organized at the 2um level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pheromones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AHLs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nanowires,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e-shuttles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nl-BE" noProof="0" dirty="0" smtClean="0">
                <a:solidFill>
                  <a:sysClr val="windowText" lastClr="000000"/>
                </a:solidFill>
                <a:latin typeface="Calibri"/>
              </a:rPr>
              <a:t>-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gradients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metabolites (Bachmann et al. 2013) / advective flow patterns in 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flocs</a:t>
            </a: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062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467544" y="11890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l-BE" b="1" dirty="0" smtClean="0">
                <a:solidFill>
                  <a:sysClr val="windowText" lastClr="000000"/>
                </a:solidFill>
                <a:latin typeface="Calibri"/>
              </a:rPr>
              <a:t>3.The </a:t>
            </a:r>
            <a:r>
              <a:rPr lang="nl-BE" b="1" dirty="0" err="1" smtClean="0">
                <a:solidFill>
                  <a:sysClr val="windowText" lastClr="000000"/>
                </a:solidFill>
                <a:latin typeface="Calibri"/>
              </a:rPr>
              <a:t>physical</a:t>
            </a:r>
            <a:r>
              <a:rPr lang="nl-BE" b="1" dirty="0" smtClean="0">
                <a:solidFill>
                  <a:sysClr val="windowText" lastClr="000000"/>
                </a:solidFill>
                <a:latin typeface="Calibri"/>
              </a:rPr>
              <a:t> interfaces as sites for </a:t>
            </a:r>
            <a:r>
              <a:rPr lang="nl-BE" b="1" dirty="0" err="1" smtClean="0">
                <a:solidFill>
                  <a:sysClr val="windowText" lastClr="000000"/>
                </a:solidFill>
                <a:latin typeface="Calibri"/>
              </a:rPr>
              <a:t>microbial</a:t>
            </a:r>
            <a:r>
              <a:rPr lang="nl-BE" b="1" dirty="0" smtClean="0">
                <a:solidFill>
                  <a:sysClr val="windowText" lastClr="000000"/>
                </a:solidFill>
                <a:latin typeface="Calibri"/>
              </a:rPr>
              <a:t>  ICT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467544" y="23320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3.2.The sites of interactive microbial behavior are the interfaces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Type A : the external co-habitation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Rhizosphere / Phylosphere / Gut / Skin / Abiotic materials (electrodes ) 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-they achieve densities of 40 gCDW/L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-in case of higher host : the interface is ‘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b="1" dirty="0" err="1" smtClean="0">
                <a:solidFill>
                  <a:sysClr val="windowText" lastClr="000000"/>
                </a:solidFill>
                <a:latin typeface="Calibri"/>
              </a:rPr>
              <a:t>privileged</a:t>
            </a:r>
            <a:r>
              <a:rPr lang="nl-BE" b="1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’ e.g. in the mucosa by immuno responses ( Jacob et al. 2014); in the roots by exudates (Guttman et al. 2014)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Remark: It has been shown for roots that the interface maintains its microbiome when transplanted (Tumbull et al. 2014). This is a very important tool for MRM 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l-NL" altLang="nl-B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577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539552" y="118339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3.The </a:t>
            </a: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physical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interfaces at sites for  ICT</a:t>
            </a:r>
            <a:b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539552" y="232639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3.2.Types of interfaces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 Mutalism / Symbiosis : The microbial partner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</a:t>
            </a:r>
            <a:r>
              <a:rPr kumimoji="0" lang="nl-BE" sz="3200" b="0" i="0" u="sng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often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integrated into the higher cell structure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nodule / The Amoeba-Legionella vacuole / the Wolbachia –insect system / The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mitochondria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 : We should learn to ‘evolve’ new types of integrated microbiomes e.g.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</a:t>
            </a:r>
            <a:r>
              <a:rPr kumimoji="0" lang="nl-BE" sz="3200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root nodules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which hold bacteria that produce metal chelators, plant defence chemicals,vitamins,PHA, special bio-acitve proteines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mitochondria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from rumen cells empowered by special methanotrophs, resp butyrate producing bacteria 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l-NL" altLang="nl-B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40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395536" y="100254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4.The manufacturing microbiomes 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(Verstraete 2015)</a:t>
            </a: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395536" y="232811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 Question: What can microbes / microbiomes do that industrial technology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yet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readily bring forward 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1.Total dissipation of substances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 minimal costs. Yet this is diminishing in demand –The focuss is now on degradation to </a:t>
            </a:r>
            <a:r>
              <a:rPr lang="nl-BE" dirty="0" err="1" smtClean="0">
                <a:solidFill>
                  <a:sysClr val="windowText" lastClr="000000"/>
                </a:solidFill>
                <a:latin typeface="Calibri"/>
              </a:rPr>
              <a:t>operational</a:t>
            </a:r>
            <a:r>
              <a:rPr lang="nl-BE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units ready to be recovered.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</a:t>
            </a:r>
            <a:r>
              <a:rPr kumimoji="0" lang="nl-BE" sz="3200" b="0" i="0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Upgrading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high(er) molecular order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proteins, PHAs, vitamins, exo PS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3.Providing a ‘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healthy entourage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’ (De Schrijver et al; 2014) ; counteracting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‘resistome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‘ (Neyra etal.2014)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dirty="0" err="1" smtClean="0">
                <a:solidFill>
                  <a:srgbClr val="00B050"/>
                </a:solidFill>
                <a:latin typeface="Calibri"/>
              </a:rPr>
              <a:t>Consideration</a:t>
            </a:r>
            <a:r>
              <a:rPr lang="nl-BE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The urban society is in need of cycling at site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( see further ) and also of better protection against pandemics and Antibiotic Resistance Genes (Frosberg et al.2014)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l-NL" altLang="nl-B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774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67544" y="9782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OVERVIEW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67544" y="230383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1.The microbiome as an operational (read engineering ) concept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2.The microbiome and the methodology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3.The interfaces at sites for ‘organic ICT’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4.The manufacturing microbes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5.The microbiome and the society at large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-Lessons in general / Planetary challenges /Market economy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6.The platforms of progress for MET (and possibly for LabMET 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7.The conclusions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l-NL" altLang="nl-B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840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67544" y="123934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5.The </a:t>
            </a: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microbiome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and the society at </a:t>
            </a: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large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67544" y="25649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A.Lessons to be learned from special microbiomes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Minimal </a:t>
            </a:r>
            <a:r>
              <a:rPr kumimoji="0" lang="nl-BE" sz="3200" b="0" i="1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1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</a:t>
            </a:r>
            <a:r>
              <a:rPr kumimoji="0" lang="nl-BE" sz="3200" b="0" i="1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eg in deep soils and sediments : minimal entropy,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max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homeostasis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slow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metabolism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: the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driving force of life is H2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from minerals (Parkes et al. 2011)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viral parasitism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Oceans are full of virusses (10 for 1 bacterium ) (Wertz and Williams 2013).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viruses drive the re-cycling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Ageing and caring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older cells get damaged, but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then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transfer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good traits in ONE daughter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line. Eternal life thus exists ! (Ackermann 2008)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 : There are boundaries conditions from which we can learn eg in terms of basic needs, optimal cycling and methods to activate the next generation 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27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379291" y="106060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5.The microbiome and the society at large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4"/>
          <p:cNvSpPr txBox="1">
            <a:spLocks/>
          </p:cNvSpPr>
          <p:nvPr/>
        </p:nvSpPr>
        <p:spPr>
          <a:xfrm>
            <a:off x="440955" y="232815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 The planetary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challenges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nl-BE" sz="45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nl-BE" sz="45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nl-BE" sz="4500" dirty="0" err="1" smtClean="0">
                <a:solidFill>
                  <a:srgbClr val="FF0000"/>
                </a:solidFill>
                <a:latin typeface="Calibri"/>
              </a:rPr>
              <a:t>Ecosystem</a:t>
            </a:r>
            <a:r>
              <a:rPr lang="nl-BE" sz="45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nl-BE" sz="4500" dirty="0" err="1" smtClean="0">
                <a:solidFill>
                  <a:srgbClr val="FF0000"/>
                </a:solidFill>
                <a:latin typeface="Calibri"/>
              </a:rPr>
              <a:t>Functioning</a:t>
            </a:r>
            <a:r>
              <a:rPr lang="nl-BE" sz="4500" dirty="0" smtClean="0">
                <a:solidFill>
                  <a:srgbClr val="FF0000"/>
                </a:solidFill>
                <a:latin typeface="Calibri"/>
              </a:rPr>
              <a:t>  (EF</a:t>
            </a:r>
            <a:r>
              <a:rPr lang="nl-BE" sz="4500" dirty="0" smtClean="0">
                <a:solidFill>
                  <a:srgbClr val="FF0000"/>
                </a:solidFill>
                <a:latin typeface="Calibri"/>
              </a:rPr>
              <a:t>)</a:t>
            </a:r>
            <a:endParaRPr kumimoji="0" lang="nl-BE" sz="45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soil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microbiomes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produce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massive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amounts</a:t>
            </a:r>
            <a:endParaRPr kumimoji="0" lang="nl-BE" sz="45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CO2!!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45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soil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microbiomes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sz="4500" dirty="0" smtClean="0">
                <a:solidFill>
                  <a:sysClr val="windowText" lastClr="000000"/>
                </a:solidFill>
                <a:latin typeface="Calibri"/>
              </a:rPr>
              <a:t>are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THE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bio-actuators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in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Climate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45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but</a:t>
            </a:r>
            <a:r>
              <a:rPr kumimoji="0" lang="nl-BE" sz="4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we have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sz="4500" noProof="0" dirty="0" err="1" smtClean="0">
                <a:solidFill>
                  <a:sysClr val="windowText" lastClr="000000"/>
                </a:solidFill>
                <a:latin typeface="Calibri"/>
              </a:rPr>
              <a:t>no</a:t>
            </a:r>
            <a:r>
              <a:rPr lang="nl-BE" sz="4500" noProof="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sz="4500" noProof="0" dirty="0" err="1" smtClean="0">
                <a:solidFill>
                  <a:sysClr val="windowText" lastClr="000000"/>
                </a:solidFill>
                <a:latin typeface="Calibri"/>
              </a:rPr>
              <a:t>clue</a:t>
            </a:r>
            <a:r>
              <a:rPr lang="nl-BE" sz="4500" noProof="0" dirty="0" smtClean="0">
                <a:solidFill>
                  <a:sysClr val="windowText" lastClr="000000"/>
                </a:solidFill>
                <a:latin typeface="Calibri"/>
              </a:rPr>
              <a:t> as </a:t>
            </a:r>
            <a:r>
              <a:rPr lang="nl-BE" sz="4500" noProof="0" dirty="0" err="1" smtClean="0">
                <a:solidFill>
                  <a:sysClr val="windowText" lastClr="000000"/>
                </a:solidFill>
                <a:latin typeface="Calibri"/>
              </a:rPr>
              <a:t>yet</a:t>
            </a:r>
            <a:r>
              <a:rPr lang="nl-BE" sz="4500" noProof="0" dirty="0" smtClean="0">
                <a:solidFill>
                  <a:sysClr val="windowText" lastClr="000000"/>
                </a:solidFill>
                <a:latin typeface="Calibri"/>
              </a:rPr>
              <a:t> on  </a:t>
            </a:r>
            <a:r>
              <a:rPr lang="nl-BE" sz="4500" noProof="0" dirty="0" err="1" smtClean="0">
                <a:solidFill>
                  <a:sysClr val="windowText" lastClr="000000"/>
                </a:solidFill>
                <a:latin typeface="Calibri"/>
              </a:rPr>
              <a:t>how</a:t>
            </a:r>
            <a:r>
              <a:rPr lang="nl-BE" sz="4500" noProof="0" dirty="0" smtClean="0">
                <a:solidFill>
                  <a:sysClr val="windowText" lastClr="000000"/>
                </a:solidFill>
                <a:latin typeface="Calibri"/>
              </a:rPr>
              <a:t> to deal </a:t>
            </a:r>
            <a:r>
              <a:rPr lang="nl-BE" sz="4500" noProof="0" dirty="0" err="1" smtClean="0">
                <a:solidFill>
                  <a:sysClr val="windowText" lastClr="000000"/>
                </a:solidFill>
                <a:latin typeface="Calibri"/>
              </a:rPr>
              <a:t>with</a:t>
            </a:r>
            <a:r>
              <a:rPr lang="nl-BE" sz="4500" noProof="0" dirty="0" smtClean="0">
                <a:solidFill>
                  <a:sysClr val="windowText" lastClr="000000"/>
                </a:solidFill>
                <a:latin typeface="Calibri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sz="4500" dirty="0" err="1" smtClean="0">
                <a:solidFill>
                  <a:sysClr val="windowText" lastClr="000000"/>
                </a:solidFill>
                <a:latin typeface="Calibri"/>
              </a:rPr>
              <a:t>t</a:t>
            </a:r>
            <a:r>
              <a:rPr kumimoji="0" lang="nl-BE" sz="4500" b="0" i="0" u="none" strike="noStrike" kern="1200" cap="none" spc="0" normalizeH="0" baseline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hem</a:t>
            </a:r>
            <a:r>
              <a:rPr kumimoji="0" lang="nl-BE" sz="4500" b="0" i="0" u="none" strike="noStrike" kern="1200" cap="none" spc="0" normalizeH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nl-BE" sz="45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51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5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</a:t>
            </a:r>
            <a:r>
              <a:rPr kumimoji="0" lang="nl-BE" sz="5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5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Home : The microbial services in the soil and sediment ecosystems will </a:t>
            </a:r>
            <a:r>
              <a:rPr kumimoji="0" lang="nl-BE" sz="5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get</a:t>
            </a:r>
            <a:r>
              <a:rPr kumimoji="0" lang="nl-BE" sz="5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5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recognition</a:t>
            </a:r>
            <a:r>
              <a:rPr kumimoji="0" lang="nl-BE" sz="5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and become the hype </a:t>
            </a:r>
            <a:r>
              <a:rPr kumimoji="0" lang="nl-BE" sz="51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, </a:t>
            </a:r>
            <a:r>
              <a:rPr kumimoji="0" lang="nl-BE" sz="5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next to the one of the gut </a:t>
            </a:r>
            <a:endParaRPr kumimoji="0" lang="nl-BE" sz="51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2" descr="D:\15Willy L\2015-01-02_0850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39952" y="2976916"/>
            <a:ext cx="4320480" cy="2389742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933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395536" y="10761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5.The microbiome and the society at large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04226" y="19888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C.The market economy within the microbial world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-We humans need large scale experiments about new </a:t>
            </a:r>
            <a:r>
              <a:rPr kumimoji="0" lang="nl-B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societal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approaches</a:t>
            </a:r>
            <a:endParaRPr kumimoji="0" lang="nl-BE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sz="2000" noProof="0" dirty="0" err="1" smtClean="0">
                <a:solidFill>
                  <a:sysClr val="windowText" lastClr="000000"/>
                </a:solidFill>
                <a:latin typeface="Calibri"/>
              </a:rPr>
              <a:t>Such</a:t>
            </a:r>
            <a:r>
              <a:rPr lang="nl-BE" sz="2000" noProof="0" dirty="0" smtClean="0">
                <a:solidFill>
                  <a:sysClr val="windowText" lastClr="000000"/>
                </a:solidFill>
                <a:latin typeface="Calibri"/>
              </a:rPr>
              <a:t> as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the concept of minimal garanteed income for each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the Morris (2012) theorem about world dominance of the western culture. Is it really a matter of constant  ‘exposure / challenge / change’ 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home: We </a:t>
            </a:r>
            <a:r>
              <a:rPr kumimoji="0" lang="nl-B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nl-BE" sz="2000" dirty="0" err="1" smtClean="0">
                <a:solidFill>
                  <a:srgbClr val="00B050"/>
                </a:solidFill>
                <a:latin typeface="Calibri"/>
              </a:rPr>
              <a:t>use</a:t>
            </a:r>
            <a:r>
              <a:rPr lang="nl-BE" sz="2000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microbial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ecology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operating at the level of millions of </a:t>
            </a:r>
            <a:r>
              <a:rPr kumimoji="0" lang="nl-B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actuators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and  </a:t>
            </a:r>
            <a:r>
              <a:rPr kumimoji="0" lang="nl-B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learn in a short time a lot of lessons applicable in macro-economics.</a:t>
            </a: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2" descr="D:\14 Willy L\2014-12-31_125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926160" y="2564903"/>
            <a:ext cx="5514507" cy="792088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15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3" descr="Bann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360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nl-BE" sz="2400" kern="1200" dirty="0" smtClean="0">
                <a:solidFill>
                  <a:srgbClr val="FF0000"/>
                </a:solidFill>
                <a:latin typeface="Calibri"/>
              </a:rPr>
              <a:t/>
            </a:r>
            <a:br>
              <a:rPr lang="nl-BE" sz="2400" kern="1200" dirty="0" smtClean="0">
                <a:solidFill>
                  <a:srgbClr val="FF0000"/>
                </a:solidFill>
                <a:latin typeface="Calibri"/>
              </a:rPr>
            </a:br>
            <a:r>
              <a:rPr lang="nl-BE" sz="2400" kern="1200" dirty="0" smtClean="0">
                <a:solidFill>
                  <a:srgbClr val="FF0000"/>
                </a:solidFill>
                <a:latin typeface="Calibri"/>
              </a:rPr>
              <a:t/>
            </a:r>
            <a:br>
              <a:rPr lang="nl-BE" sz="2400" kern="1200" dirty="0" smtClean="0">
                <a:solidFill>
                  <a:srgbClr val="FF0000"/>
                </a:solidFill>
                <a:latin typeface="Calibri"/>
              </a:rPr>
            </a:br>
            <a:r>
              <a:rPr lang="nl-BE" sz="2400" kern="1200" dirty="0" err="1" smtClean="0">
                <a:solidFill>
                  <a:srgbClr val="FF0000"/>
                </a:solidFill>
                <a:latin typeface="Calibri"/>
              </a:rPr>
              <a:t>C.The</a:t>
            </a:r>
            <a:r>
              <a:rPr lang="nl-BE" sz="2400" kern="12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nl-BE" sz="2400" kern="1200" dirty="0" err="1" smtClean="0">
                <a:solidFill>
                  <a:srgbClr val="FF0000"/>
                </a:solidFill>
                <a:latin typeface="Calibri"/>
              </a:rPr>
              <a:t>market</a:t>
            </a:r>
            <a:r>
              <a:rPr lang="nl-BE" sz="2400" kern="12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nl-BE" sz="2400" kern="1200" dirty="0" err="1" smtClean="0">
                <a:solidFill>
                  <a:srgbClr val="FF0000"/>
                </a:solidFill>
                <a:latin typeface="Calibri"/>
              </a:rPr>
              <a:t>economy</a:t>
            </a:r>
            <a:r>
              <a:rPr lang="nl-BE" sz="2400" kern="12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nl-BE" sz="2400" kern="1200" dirty="0" err="1" smtClean="0">
                <a:solidFill>
                  <a:srgbClr val="FF0000"/>
                </a:solidFill>
                <a:latin typeface="Calibri"/>
              </a:rPr>
              <a:t>within</a:t>
            </a:r>
            <a:r>
              <a:rPr lang="nl-BE" sz="2400" kern="1200" dirty="0" smtClean="0">
                <a:solidFill>
                  <a:srgbClr val="FF0000"/>
                </a:solidFill>
                <a:latin typeface="Calibri"/>
              </a:rPr>
              <a:t> the </a:t>
            </a:r>
            <a:r>
              <a:rPr lang="nl-BE" sz="2400" kern="1200" dirty="0" err="1" smtClean="0">
                <a:solidFill>
                  <a:srgbClr val="FF0000"/>
                </a:solidFill>
                <a:latin typeface="Calibri"/>
              </a:rPr>
              <a:t>microbial</a:t>
            </a:r>
            <a:r>
              <a:rPr lang="nl-BE" sz="2400" kern="12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nl-BE" sz="2400" kern="1200" dirty="0" err="1" smtClean="0">
                <a:solidFill>
                  <a:srgbClr val="FF0000"/>
                </a:solidFill>
                <a:latin typeface="Calibri"/>
              </a:rPr>
              <a:t>world</a:t>
            </a:r>
            <a:r>
              <a:rPr lang="nl-BE" kern="1200" dirty="0" smtClean="0">
                <a:solidFill>
                  <a:srgbClr val="FF0000"/>
                </a:solidFill>
                <a:latin typeface="Calibri"/>
              </a:rPr>
              <a:t/>
            </a:r>
            <a:br>
              <a:rPr lang="nl-BE" kern="1200" dirty="0" smtClean="0">
                <a:solidFill>
                  <a:srgbClr val="FF0000"/>
                </a:solidFill>
                <a:latin typeface="Calibri"/>
              </a:rPr>
            </a:br>
            <a:r>
              <a:rPr lang="nl-BE" sz="2800" kern="120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br>
              <a:rPr lang="nl-BE" sz="2800" kern="1200" dirty="0" smtClean="0">
                <a:solidFill>
                  <a:sysClr val="windowText" lastClr="000000"/>
                </a:solidFill>
                <a:latin typeface="Calibri"/>
              </a:rPr>
            </a:br>
            <a:endParaRPr lang="nl-BE" dirty="0"/>
          </a:p>
        </p:txBody>
      </p:sp>
      <p:sp>
        <p:nvSpPr>
          <p:cNvPr id="4099" name="Tijdelijke aanduiding voor dianumm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43C5115-A882-449B-A761-21B0B8BE8F40}" type="slidenum">
              <a:rPr lang="en-US" altLang="nl-BE" smtClean="0">
                <a:cs typeface="Arial" pitchFamily="34" charset="0"/>
              </a:rPr>
              <a:pPr/>
              <a:t>19</a:t>
            </a:fld>
            <a:endParaRPr lang="en-US" altLang="nl-BE" smtClean="0">
              <a:cs typeface="Arial" pitchFamily="34" charset="0"/>
            </a:endParaRPr>
          </a:p>
        </p:txBody>
      </p:sp>
      <p:sp>
        <p:nvSpPr>
          <p:cNvPr id="4100" name="Tekstvak 14"/>
          <p:cNvSpPr txBox="1">
            <a:spLocks noChangeArrowheads="1"/>
          </p:cNvSpPr>
          <p:nvPr/>
        </p:nvSpPr>
        <p:spPr bwMode="auto">
          <a:xfrm>
            <a:off x="0" y="16716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nl-BE" sz="2400" b="1" dirty="0">
                <a:latin typeface="Calibri" pitchFamily="34" charset="0"/>
              </a:rPr>
              <a:t>             </a:t>
            </a:r>
            <a:endParaRPr lang="en-US" altLang="nl-BE" sz="1600" b="1" dirty="0">
              <a:latin typeface="Calibri" pitchFamily="34" charset="0"/>
            </a:endParaRPr>
          </a:p>
        </p:txBody>
      </p:sp>
      <p:sp>
        <p:nvSpPr>
          <p:cNvPr id="4101" name="Tekstvak 14"/>
          <p:cNvSpPr txBox="1">
            <a:spLocks noChangeArrowheads="1"/>
          </p:cNvSpPr>
          <p:nvPr/>
        </p:nvSpPr>
        <p:spPr bwMode="auto">
          <a:xfrm>
            <a:off x="323528" y="2333625"/>
            <a:ext cx="9144322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nl-BE" sz="2400" dirty="0" smtClean="0">
                <a:latin typeface="Calibri" pitchFamily="34" charset="0"/>
              </a:rPr>
              <a:t>*</a:t>
            </a:r>
            <a:r>
              <a:rPr lang="nl-BE" altLang="nl-BE" sz="2400" dirty="0" err="1" smtClean="0">
                <a:solidFill>
                  <a:srgbClr val="FF0000"/>
                </a:solidFill>
              </a:rPr>
              <a:t>Economists</a:t>
            </a:r>
            <a:r>
              <a:rPr lang="nl-BE" altLang="nl-BE" sz="2400" dirty="0" smtClean="0">
                <a:solidFill>
                  <a:srgbClr val="FF0000"/>
                </a:solidFill>
              </a:rPr>
              <a:t> start to </a:t>
            </a:r>
          </a:p>
          <a:p>
            <a:r>
              <a:rPr lang="nl-BE" altLang="nl-BE" sz="2400" dirty="0" smtClean="0">
                <a:solidFill>
                  <a:srgbClr val="FF0000"/>
                </a:solidFill>
              </a:rPr>
              <a:t> deal </a:t>
            </a:r>
            <a:r>
              <a:rPr lang="nl-BE" altLang="nl-BE" sz="2400" dirty="0" err="1" smtClean="0">
                <a:solidFill>
                  <a:srgbClr val="FF0000"/>
                </a:solidFill>
              </a:rPr>
              <a:t>with</a:t>
            </a:r>
            <a:r>
              <a:rPr lang="nl-BE" altLang="nl-BE" sz="2400" dirty="0" smtClean="0">
                <a:solidFill>
                  <a:srgbClr val="FF0000"/>
                </a:solidFill>
              </a:rPr>
              <a:t> </a:t>
            </a:r>
            <a:r>
              <a:rPr lang="nl-BE" altLang="nl-BE" sz="2400" dirty="0" err="1" smtClean="0">
                <a:solidFill>
                  <a:srgbClr val="FF0000"/>
                </a:solidFill>
              </a:rPr>
              <a:t>microbial</a:t>
            </a:r>
            <a:endParaRPr lang="nl-BE" altLang="nl-BE" sz="2400" dirty="0" smtClean="0">
              <a:solidFill>
                <a:srgbClr val="FF0000"/>
              </a:solidFill>
            </a:endParaRPr>
          </a:p>
          <a:p>
            <a:r>
              <a:rPr lang="nl-BE" altLang="nl-BE" sz="2400" dirty="0" smtClean="0">
                <a:solidFill>
                  <a:srgbClr val="FF0000"/>
                </a:solidFill>
              </a:rPr>
              <a:t> </a:t>
            </a:r>
            <a:r>
              <a:rPr lang="nl-BE" altLang="nl-BE" sz="2400" dirty="0" err="1" smtClean="0">
                <a:solidFill>
                  <a:srgbClr val="FF0000"/>
                </a:solidFill>
              </a:rPr>
              <a:t>metabolism</a:t>
            </a:r>
            <a:r>
              <a:rPr lang="nl-BE" altLang="nl-BE" sz="24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nl-BE" altLang="nl-BE" dirty="0" smtClean="0">
                <a:solidFill>
                  <a:srgbClr val="FF0000"/>
                </a:solidFill>
              </a:rPr>
              <a:t>(</a:t>
            </a:r>
            <a:r>
              <a:rPr lang="nl-BE" altLang="nl-BE" dirty="0" err="1" smtClean="0">
                <a:solidFill>
                  <a:srgbClr val="FF0000"/>
                </a:solidFill>
              </a:rPr>
              <a:t>Tasoff</a:t>
            </a:r>
            <a:r>
              <a:rPr lang="nl-BE" altLang="nl-BE" dirty="0" smtClean="0">
                <a:solidFill>
                  <a:srgbClr val="FF0000"/>
                </a:solidFill>
              </a:rPr>
              <a:t> et al. 2015 PLOS ONE )</a:t>
            </a:r>
          </a:p>
          <a:p>
            <a:pPr eaLnBrk="1" hangingPunct="1"/>
            <a:r>
              <a:rPr lang="en-US" altLang="nl-BE" sz="2800" dirty="0" smtClean="0">
                <a:latin typeface="Calibri" pitchFamily="34" charset="0"/>
              </a:rPr>
              <a:t> </a:t>
            </a:r>
            <a:r>
              <a:rPr lang="en-US" altLang="nl-BE" sz="2800" b="1" dirty="0">
                <a:latin typeface="Calibri" pitchFamily="34" charset="0"/>
              </a:rPr>
              <a:t>The </a:t>
            </a:r>
            <a:r>
              <a:rPr lang="en-US" altLang="nl-BE" sz="2800" b="1" dirty="0" smtClean="0">
                <a:latin typeface="Calibri" pitchFamily="34" charset="0"/>
              </a:rPr>
              <a:t> </a:t>
            </a:r>
            <a:r>
              <a:rPr lang="en-US" altLang="nl-BE" sz="2800" b="1" dirty="0">
                <a:latin typeface="Calibri" pitchFamily="34" charset="0"/>
              </a:rPr>
              <a:t>“trading “ between </a:t>
            </a:r>
            <a:r>
              <a:rPr lang="en-US" altLang="nl-BE" sz="2800" b="1" dirty="0" smtClean="0">
                <a:latin typeface="Calibri" pitchFamily="34" charset="0"/>
              </a:rPr>
              <a:t>bacteria</a:t>
            </a:r>
          </a:p>
          <a:p>
            <a:pPr eaLnBrk="1" hangingPunct="1"/>
            <a:endParaRPr lang="en-US" altLang="nl-BE" sz="2400" b="1" dirty="0" smtClean="0">
              <a:latin typeface="Calibri" pitchFamily="34" charset="0"/>
            </a:endParaRPr>
          </a:p>
          <a:p>
            <a:pPr eaLnBrk="1" hangingPunct="1"/>
            <a:endParaRPr lang="en-US" altLang="nl-BE" sz="2400" b="1" dirty="0" smtClean="0">
              <a:latin typeface="Calibri" pitchFamily="34" charset="0"/>
            </a:endParaRPr>
          </a:p>
          <a:p>
            <a:pPr eaLnBrk="1" hangingPunct="1"/>
            <a:endParaRPr lang="en-US" altLang="nl-BE" sz="1600" b="1" dirty="0">
              <a:latin typeface="Calibri" pitchFamily="34" charset="0"/>
            </a:endParaRPr>
          </a:p>
        </p:txBody>
      </p:sp>
      <p:sp>
        <p:nvSpPr>
          <p:cNvPr id="4102" name="Rechthoek 6"/>
          <p:cNvSpPr>
            <a:spLocks noChangeArrowheads="1"/>
          </p:cNvSpPr>
          <p:nvPr/>
        </p:nvSpPr>
        <p:spPr bwMode="auto">
          <a:xfrm>
            <a:off x="323850" y="2924175"/>
            <a:ext cx="457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l-BE" altLang="nl-BE" sz="1600" dirty="0">
              <a:solidFill>
                <a:srgbClr val="00B050"/>
              </a:solidFill>
            </a:endParaRPr>
          </a:p>
          <a:p>
            <a:endParaRPr lang="nl-BE" altLang="nl-BE" sz="1600" dirty="0">
              <a:solidFill>
                <a:srgbClr val="00B050"/>
              </a:solidFill>
            </a:endParaRPr>
          </a:p>
          <a:p>
            <a:endParaRPr lang="nl-BE" altLang="nl-BE" sz="2400" dirty="0">
              <a:solidFill>
                <a:srgbClr val="FF0000"/>
              </a:solidFill>
            </a:endParaRPr>
          </a:p>
          <a:p>
            <a:endParaRPr lang="nl-BE" altLang="nl-BE" sz="2400" dirty="0" smtClean="0">
              <a:solidFill>
                <a:srgbClr val="FF0000"/>
              </a:solidFill>
            </a:endParaRPr>
          </a:p>
          <a:p>
            <a:endParaRPr lang="nl-BE" altLang="nl-BE" sz="2400" dirty="0" smtClean="0">
              <a:solidFill>
                <a:srgbClr val="FF0000"/>
              </a:solidFill>
            </a:endParaRPr>
          </a:p>
          <a:p>
            <a:r>
              <a:rPr lang="nl-BE" altLang="nl-BE" sz="2400" dirty="0" err="1" smtClean="0">
                <a:solidFill>
                  <a:srgbClr val="00B050"/>
                </a:solidFill>
              </a:rPr>
              <a:t>Take</a:t>
            </a:r>
            <a:r>
              <a:rPr lang="nl-BE" altLang="nl-BE" sz="2400" dirty="0" smtClean="0">
                <a:solidFill>
                  <a:srgbClr val="00B050"/>
                </a:solidFill>
              </a:rPr>
              <a:t> </a:t>
            </a:r>
            <a:r>
              <a:rPr lang="nl-BE" altLang="nl-BE" sz="2400" dirty="0">
                <a:solidFill>
                  <a:srgbClr val="00B050"/>
                </a:solidFill>
              </a:rPr>
              <a:t>home : </a:t>
            </a:r>
            <a:r>
              <a:rPr lang="nl-BE" altLang="nl-BE" sz="2400" dirty="0" err="1">
                <a:solidFill>
                  <a:srgbClr val="00B050"/>
                </a:solidFill>
              </a:rPr>
              <a:t>By</a:t>
            </a:r>
            <a:r>
              <a:rPr lang="nl-BE" altLang="nl-BE" sz="2400" dirty="0">
                <a:solidFill>
                  <a:srgbClr val="00B050"/>
                </a:solidFill>
              </a:rPr>
              <a:t> trading </a:t>
            </a:r>
            <a:r>
              <a:rPr lang="nl-BE" altLang="nl-BE" sz="2400" dirty="0" err="1">
                <a:solidFill>
                  <a:srgbClr val="00B050"/>
                </a:solidFill>
              </a:rPr>
              <a:t>with</a:t>
            </a:r>
            <a:r>
              <a:rPr lang="nl-BE" altLang="nl-BE" sz="2400" dirty="0">
                <a:solidFill>
                  <a:srgbClr val="00B050"/>
                </a:solidFill>
              </a:rPr>
              <a:t> </a:t>
            </a:r>
            <a:r>
              <a:rPr lang="nl-BE" altLang="nl-BE" sz="2400" dirty="0" err="1">
                <a:solidFill>
                  <a:srgbClr val="00B050"/>
                </a:solidFill>
              </a:rPr>
              <a:t>one</a:t>
            </a:r>
            <a:r>
              <a:rPr lang="nl-BE" altLang="nl-BE" sz="2400" dirty="0">
                <a:solidFill>
                  <a:srgbClr val="00B050"/>
                </a:solidFill>
              </a:rPr>
              <a:t> </a:t>
            </a:r>
            <a:r>
              <a:rPr lang="nl-BE" altLang="nl-BE" sz="2400" dirty="0" err="1">
                <a:solidFill>
                  <a:srgbClr val="00B050"/>
                </a:solidFill>
              </a:rPr>
              <a:t>another</a:t>
            </a:r>
            <a:r>
              <a:rPr lang="nl-BE" altLang="nl-BE" sz="2400" dirty="0">
                <a:solidFill>
                  <a:srgbClr val="00B050"/>
                </a:solidFill>
              </a:rPr>
              <a:t> , microbes </a:t>
            </a:r>
            <a:r>
              <a:rPr lang="nl-BE" altLang="nl-BE" sz="2400" dirty="0" err="1">
                <a:solidFill>
                  <a:srgbClr val="00B050"/>
                </a:solidFill>
              </a:rPr>
              <a:t>clearly</a:t>
            </a:r>
            <a:r>
              <a:rPr lang="nl-BE" altLang="nl-BE" sz="2400" dirty="0">
                <a:solidFill>
                  <a:srgbClr val="00B050"/>
                </a:solidFill>
              </a:rPr>
              <a:t> </a:t>
            </a:r>
            <a:r>
              <a:rPr lang="nl-BE" altLang="nl-BE" sz="2400" dirty="0" err="1">
                <a:solidFill>
                  <a:srgbClr val="00B050"/>
                </a:solidFill>
              </a:rPr>
              <a:t>grow</a:t>
            </a:r>
            <a:r>
              <a:rPr lang="nl-BE" altLang="nl-BE" sz="2400" dirty="0">
                <a:solidFill>
                  <a:srgbClr val="00B050"/>
                </a:solidFill>
              </a:rPr>
              <a:t> </a:t>
            </a:r>
            <a:r>
              <a:rPr lang="nl-BE" altLang="nl-BE" sz="2400" dirty="0" err="1">
                <a:solidFill>
                  <a:srgbClr val="00B050"/>
                </a:solidFill>
              </a:rPr>
              <a:t>better</a:t>
            </a:r>
            <a:r>
              <a:rPr lang="nl-BE" altLang="nl-BE" sz="2400" dirty="0">
                <a:solidFill>
                  <a:srgbClr val="00B050"/>
                </a:solidFill>
              </a:rPr>
              <a:t> !</a:t>
            </a:r>
          </a:p>
          <a:p>
            <a:endParaRPr lang="nl-BE" altLang="nl-BE" sz="1600" dirty="0">
              <a:solidFill>
                <a:srgbClr val="FF0000"/>
              </a:solidFill>
            </a:endParaRPr>
          </a:p>
          <a:p>
            <a:endParaRPr lang="nl-BE" altLang="nl-BE" sz="1600" dirty="0">
              <a:solidFill>
                <a:srgbClr val="FF0000"/>
              </a:solidFill>
            </a:endParaRPr>
          </a:p>
          <a:p>
            <a:endParaRPr lang="nl-BE" altLang="nl-BE" sz="1600" dirty="0">
              <a:solidFill>
                <a:srgbClr val="FF0000"/>
              </a:solidFill>
            </a:endParaRPr>
          </a:p>
        </p:txBody>
      </p:sp>
      <p:pic>
        <p:nvPicPr>
          <p:cNvPr id="4103" name="Picture 2" descr="C:\Users\Willy\Pictures\2015-08-15_164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1487488"/>
            <a:ext cx="3430588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103385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5.The microbiome and the society at large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67544" y="1916832"/>
            <a:ext cx="8229600" cy="4824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D.Some key microbial ecology elements to better explore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-r and K strategies : the progressive and the conservative investors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-team players versus ‘profiteurs’ : </a:t>
            </a:r>
            <a:r>
              <a:rPr kumimoji="0" lang="nl-B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changing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environments with real gradients disfavor microbial cheators (Allisson et al. 2014)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-sexual promiscous resp ‘puritan’ behavior (HGT) : in ‘hot’ spots, the former thrive (Van Meirvenne et al. 2014)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 Hubbell (2005) neutral niche theorem : each species constantly creates its own niche 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nl-B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thereby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trying to improve its </a:t>
            </a:r>
            <a:r>
              <a:rPr kumimoji="0" lang="nl-B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fate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 </a:t>
            </a:r>
            <a:r>
              <a:rPr kumimoji="0" lang="nl-B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each</a:t>
            </a:r>
            <a:r>
              <a:rPr kumimoji="0" lang="nl-BE" sz="2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2400" b="0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tries</a:t>
            </a:r>
            <a:r>
              <a:rPr kumimoji="0" lang="nl-BE" sz="2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</a:t>
            </a:r>
            <a:r>
              <a:rPr kumimoji="0" lang="nl-B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happy)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Home :There is plenty of room for transferable  macro </a:t>
            </a:r>
            <a:r>
              <a:rPr kumimoji="0" lang="nl-B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ecological</a:t>
            </a:r>
            <a:r>
              <a:rPr kumimoji="0" lang="nl-B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wisdom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048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88984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6.The platforms of progress-3 </a:t>
            </a: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examples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57200" y="22154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1.Socalled ‘gene drive systems ‘ for advanced medical and zootechnical microbiomes (Trent et al. 1997)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We will have systems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which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redesign the entire DNA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-by means of tools for improved guidance of DNA functioning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-by mapping in advance the outcome of the functionality in the open microbial world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 : We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will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create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platform for accelerated evolvement towards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NEW UNEXPECTED MICROBIAL OUTCOMES AND OPPORTUNITIES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338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96185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6.The platforms of progress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57200" y="228741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The interaction higher-lower organisms under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transient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conditions (plants (algae), insects, animals –humans)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vast domains of having lower levels of Antibiotic Resistance Genes (ARGs), less immuno deficiency, better microbial entourage, competitive exclusion for biocontrol, suppressive microbiomes (ex- and internal ), microbiomes vaccinated against X, Y, Z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33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96185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6.The platforms of </a:t>
            </a: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progress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57200" y="228741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2.The interaction 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Root symbionts for drought conditions :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 not transfer genes but a whole endophyte microbiome (the set of evolved species )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wheat can use 50% less water and can endure 70 C (Rodriguez et al 2008, Bell et al 2005)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Home: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interfase procaryotic/eucaryotic interaction is booming business for decades to come </a:t>
            </a:r>
            <a:endParaRPr kumimoji="0" lang="nl-BE" sz="3200" b="0" i="0" u="sng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6" descr="http://www.themudskipper.org/Paleoecology_file/rhizosphe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916832"/>
            <a:ext cx="3312368" cy="235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041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BE" kern="1200" dirty="0" smtClean="0">
                <a:solidFill>
                  <a:sysClr val="windowText" lastClr="000000"/>
                </a:solidFill>
                <a:latin typeface="Calibri"/>
              </a:rPr>
              <a:t>6.The platforms of </a:t>
            </a:r>
            <a:r>
              <a:rPr lang="nl-BE" kern="1200" dirty="0" err="1" smtClean="0">
                <a:solidFill>
                  <a:sysClr val="windowText" lastClr="000000"/>
                </a:solidFill>
                <a:latin typeface="Calibri"/>
              </a:rPr>
              <a:t>progress</a:t>
            </a:r>
            <a:r>
              <a:rPr lang="nl-BE" kern="120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br>
              <a:rPr lang="nl-BE" kern="1200" dirty="0" smtClean="0">
                <a:solidFill>
                  <a:sysClr val="windowText" lastClr="000000"/>
                </a:solidFill>
                <a:latin typeface="Calibri"/>
              </a:rPr>
            </a:b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buNone/>
            </a:pPr>
            <a:r>
              <a:rPr lang="nl-BE" dirty="0" smtClean="0">
                <a:solidFill>
                  <a:srgbClr val="FF0000"/>
                </a:solidFill>
              </a:rPr>
              <a:t>3.The </a:t>
            </a:r>
            <a:r>
              <a:rPr lang="nl-BE" dirty="0" err="1" smtClean="0">
                <a:solidFill>
                  <a:srgbClr val="FF0000"/>
                </a:solidFill>
              </a:rPr>
              <a:t>cyclic</a:t>
            </a:r>
            <a:r>
              <a:rPr lang="nl-BE" dirty="0" smtClean="0">
                <a:solidFill>
                  <a:srgbClr val="FF0000"/>
                </a:solidFill>
              </a:rPr>
              <a:t> </a:t>
            </a:r>
            <a:r>
              <a:rPr lang="nl-BE" dirty="0" err="1" smtClean="0">
                <a:solidFill>
                  <a:srgbClr val="FF0000"/>
                </a:solidFill>
              </a:rPr>
              <a:t>economy</a:t>
            </a:r>
            <a:r>
              <a:rPr lang="nl-BE" dirty="0" smtClean="0">
                <a:solidFill>
                  <a:srgbClr val="FF0000"/>
                </a:solidFill>
              </a:rPr>
              <a:t> </a:t>
            </a:r>
            <a:endParaRPr lang="nl-BE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nl-BE" dirty="0" smtClean="0"/>
              <a:t>-Stop the </a:t>
            </a:r>
            <a:r>
              <a:rPr lang="nl-BE" dirty="0" err="1" smtClean="0"/>
              <a:t>massive</a:t>
            </a:r>
            <a:r>
              <a:rPr lang="nl-BE" dirty="0" smtClean="0"/>
              <a:t> transport </a:t>
            </a:r>
            <a:r>
              <a:rPr lang="nl-BE" dirty="0" err="1" smtClean="0"/>
              <a:t>from</a:t>
            </a:r>
            <a:r>
              <a:rPr lang="nl-BE" dirty="0" smtClean="0"/>
              <a:t> the </a:t>
            </a:r>
            <a:r>
              <a:rPr lang="nl-BE" dirty="0" err="1" smtClean="0"/>
              <a:t>agro</a:t>
            </a:r>
            <a:r>
              <a:rPr lang="nl-BE" dirty="0" smtClean="0"/>
              <a:t> </a:t>
            </a:r>
            <a:r>
              <a:rPr lang="nl-BE" dirty="0" err="1" smtClean="0"/>
              <a:t>environemnt</a:t>
            </a:r>
            <a:r>
              <a:rPr lang="nl-BE" dirty="0" smtClean="0"/>
              <a:t> to mega </a:t>
            </a:r>
            <a:r>
              <a:rPr lang="nl-BE" dirty="0" err="1" smtClean="0"/>
              <a:t>cities</a:t>
            </a:r>
            <a:r>
              <a:rPr lang="nl-BE" dirty="0" smtClean="0"/>
              <a:t> </a:t>
            </a:r>
            <a:r>
              <a:rPr lang="nl-BE" dirty="0" smtClean="0"/>
              <a:t>, </a:t>
            </a:r>
            <a:r>
              <a:rPr lang="nl-BE" dirty="0" err="1" smtClean="0"/>
              <a:t>but</a:t>
            </a:r>
            <a:r>
              <a:rPr lang="nl-BE" dirty="0" smtClean="0"/>
              <a:t> </a:t>
            </a:r>
            <a:r>
              <a:rPr lang="nl-BE" dirty="0" err="1" smtClean="0"/>
              <a:t>cycle</a:t>
            </a:r>
            <a:r>
              <a:rPr lang="nl-BE" dirty="0" smtClean="0"/>
              <a:t> at site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 smtClean="0"/>
              <a:t>involving</a:t>
            </a:r>
            <a:r>
              <a:rPr lang="nl-BE" dirty="0" smtClean="0"/>
              <a:t> </a:t>
            </a:r>
            <a:r>
              <a:rPr lang="nl-BE" u="sng" dirty="0" err="1" smtClean="0"/>
              <a:t>empowered</a:t>
            </a:r>
            <a:r>
              <a:rPr lang="nl-BE" u="sng" dirty="0" smtClean="0"/>
              <a:t> </a:t>
            </a:r>
            <a:r>
              <a:rPr lang="nl-BE" u="sng" dirty="0" err="1" smtClean="0"/>
              <a:t>microbiomes</a:t>
            </a:r>
            <a:r>
              <a:rPr lang="nl-BE" u="sng" dirty="0" smtClean="0"/>
              <a:t>  </a:t>
            </a:r>
            <a:r>
              <a:rPr lang="nl-BE" dirty="0" smtClean="0"/>
              <a:t>!!!</a:t>
            </a:r>
          </a:p>
          <a:p>
            <a:pPr>
              <a:buNone/>
            </a:pPr>
            <a:r>
              <a:rPr lang="nl-BE" dirty="0" err="1" smtClean="0"/>
              <a:t>Feed</a:t>
            </a:r>
            <a:r>
              <a:rPr lang="nl-BE" dirty="0" smtClean="0"/>
              <a:t> </a:t>
            </a:r>
            <a:r>
              <a:rPr lang="nl-BE" dirty="0" smtClean="0"/>
              <a:t>and </a:t>
            </a:r>
            <a:r>
              <a:rPr lang="nl-BE" dirty="0" err="1" smtClean="0"/>
              <a:t>food</a:t>
            </a:r>
            <a:r>
              <a:rPr lang="nl-BE" dirty="0" smtClean="0"/>
              <a:t> </a:t>
            </a:r>
            <a:r>
              <a:rPr lang="nl-BE" dirty="0" err="1" smtClean="0"/>
              <a:t>production</a:t>
            </a:r>
            <a:r>
              <a:rPr lang="nl-BE" dirty="0" smtClean="0"/>
              <a:t> </a:t>
            </a:r>
            <a:r>
              <a:rPr lang="nl-BE" dirty="0" err="1" smtClean="0"/>
              <a:t>needs</a:t>
            </a:r>
            <a:r>
              <a:rPr lang="nl-BE" dirty="0" smtClean="0"/>
              <a:t> to </a:t>
            </a:r>
            <a:r>
              <a:rPr lang="nl-BE" dirty="0" err="1" smtClean="0"/>
              <a:t>be</a:t>
            </a:r>
            <a:r>
              <a:rPr lang="nl-BE" dirty="0" smtClean="0"/>
              <a:t> set </a:t>
            </a:r>
            <a:r>
              <a:rPr lang="nl-BE" dirty="0" err="1" smtClean="0"/>
              <a:t>beyong</a:t>
            </a:r>
            <a:r>
              <a:rPr lang="nl-BE" dirty="0" smtClean="0"/>
              <a:t> the </a:t>
            </a:r>
            <a:r>
              <a:rPr lang="nl-BE" dirty="0" err="1" smtClean="0"/>
              <a:t>current</a:t>
            </a:r>
            <a:r>
              <a:rPr lang="nl-BE" dirty="0" smtClean="0"/>
              <a:t> </a:t>
            </a:r>
            <a:r>
              <a:rPr lang="nl-BE" dirty="0" err="1" smtClean="0"/>
              <a:t>agro-system</a:t>
            </a:r>
            <a:r>
              <a:rPr lang="nl-BE" dirty="0" smtClean="0"/>
              <a:t> as </a:t>
            </a:r>
            <a:r>
              <a:rPr lang="nl-BE" dirty="0" err="1" smtClean="0"/>
              <a:t>it</a:t>
            </a:r>
            <a:r>
              <a:rPr lang="nl-BE" dirty="0" smtClean="0"/>
              <a:t> stands  </a:t>
            </a:r>
            <a:r>
              <a:rPr lang="nl-BE" dirty="0" err="1" smtClean="0"/>
              <a:t>today</a:t>
            </a:r>
            <a:r>
              <a:rPr lang="nl-BE" dirty="0" smtClean="0"/>
              <a:t> .The </a:t>
            </a:r>
            <a:r>
              <a:rPr lang="nl-BE" dirty="0" err="1" smtClean="0"/>
              <a:t>latter</a:t>
            </a:r>
            <a:r>
              <a:rPr lang="nl-BE" dirty="0" smtClean="0"/>
              <a:t> have  </a:t>
            </a:r>
            <a:r>
              <a:rPr lang="nl-BE" dirty="0" err="1" smtClean="0"/>
              <a:t>reached</a:t>
            </a:r>
            <a:r>
              <a:rPr lang="nl-BE" dirty="0" smtClean="0"/>
              <a:t> </a:t>
            </a:r>
            <a:r>
              <a:rPr lang="nl-BE" dirty="0" err="1" smtClean="0"/>
              <a:t>their</a:t>
            </a:r>
            <a:r>
              <a:rPr lang="nl-BE" dirty="0" smtClean="0"/>
              <a:t>  </a:t>
            </a:r>
            <a:r>
              <a:rPr lang="nl-BE" dirty="0" err="1" smtClean="0"/>
              <a:t>limits</a:t>
            </a:r>
            <a:r>
              <a:rPr lang="nl-BE" dirty="0" smtClean="0"/>
              <a:t> of efficiency  (!!)</a:t>
            </a:r>
          </a:p>
          <a:p>
            <a:endParaRPr lang="nl-BE" dirty="0" smtClean="0"/>
          </a:p>
          <a:p>
            <a:pPr>
              <a:buNone/>
            </a:pPr>
            <a:r>
              <a:rPr lang="nl-BE" dirty="0" err="1" smtClean="0"/>
              <a:t>Example</a:t>
            </a:r>
            <a:r>
              <a:rPr lang="nl-BE" dirty="0" smtClean="0"/>
              <a:t> : The N </a:t>
            </a:r>
            <a:r>
              <a:rPr lang="nl-BE" dirty="0" err="1" smtClean="0"/>
              <a:t>cycle</a:t>
            </a:r>
            <a:r>
              <a:rPr lang="nl-BE" dirty="0" smtClean="0"/>
              <a:t> 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114449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6.The platforms of progress </a:t>
            </a:r>
            <a:b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nl-BE" sz="4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Short cycling at site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3" name="Picture 11" descr="C:\Users\Lenovo\Desktop\Manuscripts\EST manuscript\Supporting material\EST abstract submitt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4706"/>
            <a:ext cx="8229600" cy="401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2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88984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7. </a:t>
            </a: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Conclusions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(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1/5)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57200" y="22154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future of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Microbial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Ecology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nl-BE" sz="3200" b="0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Technology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a)The microbiome as such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-it strives for max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ergy and thus max complexity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-its operational structure (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Pareto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is its hallmark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-it is a constant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creator of new life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new added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-its generalists are the ‘conservators’, its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specialists are the ‘renewers and inventors’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-its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anabolism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its predictor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3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457200" y="103385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Conclusions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(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2/5) 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457200" y="2359421"/>
            <a:ext cx="83632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b)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Interfaces</a:t>
            </a:r>
            <a:r>
              <a:rPr kumimoji="0" lang="nl-BE" sz="3200" b="0" i="0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 abiotic and biotic / are the sites of microbial organisation by means of organic ICT: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 abiotic interface guides, but the biotic interface even </a:t>
            </a:r>
            <a:r>
              <a:rPr lang="nl-BE" u="sng" dirty="0" err="1" smtClean="0">
                <a:solidFill>
                  <a:sysClr val="windowText" lastClr="000000"/>
                </a:solidFill>
                <a:latin typeface="Calibri"/>
              </a:rPr>
              <a:t>creates</a:t>
            </a:r>
            <a:r>
              <a:rPr lang="nl-BE" u="sng" dirty="0" smtClean="0">
                <a:solidFill>
                  <a:sysClr val="windowText" lastClr="000000"/>
                </a:solidFill>
                <a:latin typeface="Calibri"/>
              </a:rPr>
              <a:t> ‘privileges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’ for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its microbiome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 interface is the tool to ‘engineer’ and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transplant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the  microbiome 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718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611560" y="131135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Conclusions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(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3/5)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611560" y="263691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l-BE" sz="3200" b="0" i="0" u="sng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c) The long term </a:t>
            </a:r>
            <a:r>
              <a:rPr kumimoji="0" lang="nl-BE" sz="3200" b="0" i="0" u="sng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ecosystem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services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-the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microbial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component of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Ecosystem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Services is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bound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become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central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theme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Climate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975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8178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Conclusions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(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4/5)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57200" y="214339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d)The manufacturing microbiomes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-develop microbiomes which are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our protectors against ‘resistomes’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-establish the effective operational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connection between lower and higher biology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(nodule, mitochondrium, …) This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will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require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development of integrative  ‘gene drive systems’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-engineer a biobased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cyclic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economy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 the mega urbanized society and its urgently needed 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local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sustainability 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72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67544" y="10064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Conclusions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(5/5)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67544" y="23320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u="sng" dirty="0" smtClean="0">
                <a:solidFill>
                  <a:sysClr val="windowText" lastClr="000000"/>
                </a:solidFill>
                <a:latin typeface="Calibri"/>
              </a:rPr>
              <a:t>e</a:t>
            </a:r>
            <a:r>
              <a:rPr kumimoji="0" lang="nl-BE" sz="32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The </a:t>
            </a:r>
            <a:r>
              <a:rPr kumimoji="0" lang="nl-BE" sz="3200" b="1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manufacturing </a:t>
            </a:r>
            <a:r>
              <a:rPr kumimoji="0" lang="nl-BE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microbiome</a:t>
            </a:r>
            <a:r>
              <a:rPr kumimoji="0" lang="nl-BE" sz="3200" b="1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nl-BE" b="1" u="sng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b="1" u="sng" dirty="0" err="1" smtClean="0">
                <a:solidFill>
                  <a:sysClr val="windowText" lastClr="000000"/>
                </a:solidFill>
                <a:latin typeface="Calibri"/>
              </a:rPr>
              <a:t>also</a:t>
            </a:r>
            <a:r>
              <a:rPr lang="nl-BE" b="1" u="sng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nl-BE" b="1" u="sng" dirty="0" err="1" smtClean="0">
                <a:solidFill>
                  <a:sysClr val="windowText" lastClr="000000"/>
                </a:solidFill>
                <a:latin typeface="Calibri"/>
              </a:rPr>
              <a:t>trades</a:t>
            </a:r>
            <a:r>
              <a:rPr lang="nl-BE" b="1" u="sng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endParaRPr kumimoji="0" lang="nl-BE" sz="3200" b="1" i="0" u="sng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microbiomes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evolve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constantly generate NEW processes and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products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trade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exchange </a:t>
            </a:r>
            <a:r>
              <a:rPr kumimoji="0" lang="nl-B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them</a:t>
            </a: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803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457200" y="11058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Outlook forward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>
          <a:xfrm>
            <a:off x="457200" y="243142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Happy are those who now start…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(Beijerinck 1930)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2" descr="D:\15Willy L\2015-01-02_09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39" y="4500773"/>
            <a:ext cx="2955123" cy="1974328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766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41" t="27290" r="13136" b="22530"/>
          <a:stretch>
            <a:fillRect/>
          </a:stretch>
        </p:blipFill>
        <p:spPr bwMode="auto">
          <a:xfrm>
            <a:off x="5973763" y="3060700"/>
            <a:ext cx="3190875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8713" y="1284288"/>
            <a:ext cx="13604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2825" y="4724400"/>
            <a:ext cx="14859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3088" y="3259138"/>
            <a:ext cx="31321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600700"/>
            <a:ext cx="32273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5" y="2768600"/>
            <a:ext cx="1433513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1588" y="2017713"/>
            <a:ext cx="2138362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0" y="1268413"/>
            <a:ext cx="52927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6000" dirty="0">
                <a:solidFill>
                  <a:srgbClr val="FF8000"/>
                </a:solidFill>
                <a:latin typeface="Calibri"/>
                <a:cs typeface="Osaka" pitchFamily="-111" charset="-128"/>
              </a:rPr>
              <a:t>Thanks</a:t>
            </a:r>
            <a:r>
              <a:rPr lang="en-GB" sz="54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6000" dirty="0">
                <a:solidFill>
                  <a:srgbClr val="FF8000"/>
                </a:solidFill>
                <a:latin typeface="Calibri"/>
                <a:cs typeface="Osaka" pitchFamily="-111" charset="-128"/>
              </a:rPr>
              <a:t>to…</a:t>
            </a:r>
          </a:p>
          <a:p>
            <a:pPr>
              <a:defRPr/>
            </a:pPr>
            <a:r>
              <a:rPr lang="en-GB" sz="2000" dirty="0">
                <a:solidFill>
                  <a:srgbClr val="FF8000"/>
                </a:solidFill>
                <a:latin typeface="Calibri"/>
                <a:cs typeface="Osaka" pitchFamily="-111" charset="-128"/>
              </a:rPr>
              <a:t>Silvio </a:t>
            </a:r>
            <a:r>
              <a:rPr lang="en-GB" sz="2000" dirty="0" smtClean="0">
                <a:solidFill>
                  <a:srgbClr val="FF8000"/>
                </a:solidFill>
                <a:latin typeface="Calibri"/>
                <a:cs typeface="Osaka" pitchFamily="-111" charset="-128"/>
              </a:rPr>
              <a:t>Matassa ; </a:t>
            </a:r>
            <a:r>
              <a:rPr lang="en-GB" sz="2000" dirty="0">
                <a:solidFill>
                  <a:srgbClr val="FF8000"/>
                </a:solidFill>
                <a:latin typeface="Calibri"/>
                <a:cs typeface="Osaka" pitchFamily="-111" charset="-128"/>
              </a:rPr>
              <a:t>Filipe </a:t>
            </a:r>
            <a:r>
              <a:rPr lang="en-GB" sz="2000" dirty="0" smtClean="0">
                <a:solidFill>
                  <a:srgbClr val="FF8000"/>
                </a:solidFill>
                <a:latin typeface="Calibri"/>
                <a:cs typeface="Osaka" pitchFamily="-111" charset="-128"/>
              </a:rPr>
              <a:t>Silva, Stef </a:t>
            </a:r>
            <a:r>
              <a:rPr lang="en-GB" sz="2000" dirty="0" err="1">
                <a:solidFill>
                  <a:srgbClr val="FF8000"/>
                </a:solidFill>
                <a:latin typeface="Calibri"/>
                <a:cs typeface="Osaka" pitchFamily="-111" charset="-128"/>
              </a:rPr>
              <a:t>Vervaet</a:t>
            </a:r>
            <a:r>
              <a:rPr lang="en-GB" sz="2000" dirty="0">
                <a:solidFill>
                  <a:srgbClr val="FF8000"/>
                </a:solidFill>
                <a:latin typeface="Calibri"/>
                <a:cs typeface="Osaka" pitchFamily="-111" charset="-128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2B249F-3431-4264-A159-A8510170255B}" type="slidenum">
              <a:rPr lang="nl-NL" altLang="nl-BE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l-NL" altLang="nl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193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bmet_template">
  <a:themeElements>
    <a:clrScheme name="Avecom LabME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vecom LabMET">
      <a:majorFont>
        <a:latin typeface="Verdana"/>
        <a:ea typeface="Osaka"/>
        <a:cs typeface=""/>
      </a:majorFont>
      <a:minorFont>
        <a:latin typeface="Verdana"/>
        <a:ea typeface="Osaka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sq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sq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vecom LabME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ecom LabME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ecom LabME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ecom LabME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ecom LabME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ecom LabME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ecom LabME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ecom LabME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ecom LabME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ecom LabME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ecom LabME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ecom LabME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2285</Words>
  <Application>Microsoft Office PowerPoint</Application>
  <PresentationFormat>Diavoorstelling (4:3)</PresentationFormat>
  <Paragraphs>316</Paragraphs>
  <Slides>32</Slides>
  <Notes>31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32</vt:i4>
      </vt:variant>
    </vt:vector>
  </HeadingPairs>
  <TitlesOfParts>
    <vt:vector size="33" baseType="lpstr">
      <vt:lpstr>Labmet_template</vt:lpstr>
      <vt:lpstr>Dia 1</vt:lpstr>
      <vt:lpstr>Dia 2</vt:lpstr>
      <vt:lpstr>Dia 3</vt:lpstr>
      <vt:lpstr>Dia 4</vt:lpstr>
      <vt:lpstr>Dia 5</vt:lpstr>
      <vt:lpstr>Dia 6</vt:lpstr>
      <vt:lpstr>Dia 7</vt:lpstr>
      <vt:lpstr>Dia 8</vt:lpstr>
      <vt:lpstr>Dia 9</vt:lpstr>
      <vt:lpstr>Dia 10</vt:lpstr>
      <vt:lpstr>Dia 11</vt:lpstr>
      <vt:lpstr>Dia 12</vt:lpstr>
      <vt:lpstr>Dia 13</vt:lpstr>
      <vt:lpstr>Dia 14</vt:lpstr>
      <vt:lpstr>Dia 15</vt:lpstr>
      <vt:lpstr>Dia 16</vt:lpstr>
      <vt:lpstr>Dia 17</vt:lpstr>
      <vt:lpstr>Dia 18</vt:lpstr>
      <vt:lpstr>  C.The market economy within the microbial world   </vt:lpstr>
      <vt:lpstr>Dia 20</vt:lpstr>
      <vt:lpstr>Dia 21</vt:lpstr>
      <vt:lpstr>Dia 22</vt:lpstr>
      <vt:lpstr>Dia 23</vt:lpstr>
      <vt:lpstr>6.The platforms of progress  </vt:lpstr>
      <vt:lpstr>Dia 25</vt:lpstr>
      <vt:lpstr>Dia 26</vt:lpstr>
      <vt:lpstr>Dia 27</vt:lpstr>
      <vt:lpstr>Dia 28</vt:lpstr>
      <vt:lpstr>Dia 29</vt:lpstr>
      <vt:lpstr>Dia 30</vt:lpstr>
      <vt:lpstr>Dia 31</vt:lpstr>
      <vt:lpstr>Dia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MICROBIAL ECOLOGY AND TECHNOLOGY</dc:title>
  <dc:creator>Willy</dc:creator>
  <cp:lastModifiedBy>Willy</cp:lastModifiedBy>
  <cp:revision>84</cp:revision>
  <dcterms:created xsi:type="dcterms:W3CDTF">2015-01-01T20:23:44Z</dcterms:created>
  <dcterms:modified xsi:type="dcterms:W3CDTF">2015-08-16T19:28:55Z</dcterms:modified>
</cp:coreProperties>
</file>