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sldIdLst>
    <p:sldId id="324" r:id="rId3"/>
    <p:sldId id="276" r:id="rId4"/>
    <p:sldId id="256" r:id="rId5"/>
    <p:sldId id="304" r:id="rId6"/>
    <p:sldId id="294" r:id="rId7"/>
    <p:sldId id="257" r:id="rId8"/>
    <p:sldId id="258" r:id="rId9"/>
    <p:sldId id="323" r:id="rId10"/>
    <p:sldId id="259" r:id="rId11"/>
    <p:sldId id="321" r:id="rId12"/>
    <p:sldId id="301" r:id="rId13"/>
    <p:sldId id="260" r:id="rId14"/>
    <p:sldId id="299" r:id="rId15"/>
    <p:sldId id="305" r:id="rId16"/>
    <p:sldId id="287" r:id="rId17"/>
    <p:sldId id="300" r:id="rId18"/>
    <p:sldId id="261" r:id="rId19"/>
    <p:sldId id="262" r:id="rId20"/>
    <p:sldId id="288" r:id="rId21"/>
    <p:sldId id="289" r:id="rId22"/>
    <p:sldId id="263" r:id="rId23"/>
    <p:sldId id="319" r:id="rId24"/>
    <p:sldId id="320" r:id="rId25"/>
    <p:sldId id="264" r:id="rId26"/>
    <p:sldId id="265" r:id="rId27"/>
    <p:sldId id="266" r:id="rId28"/>
    <p:sldId id="290" r:id="rId29"/>
    <p:sldId id="312" r:id="rId30"/>
    <p:sldId id="278" r:id="rId31"/>
    <p:sldId id="267" r:id="rId32"/>
    <p:sldId id="302" r:id="rId33"/>
    <p:sldId id="306" r:id="rId34"/>
    <p:sldId id="314" r:id="rId35"/>
    <p:sldId id="303" r:id="rId36"/>
    <p:sldId id="293" r:id="rId37"/>
    <p:sldId id="315" r:id="rId38"/>
    <p:sldId id="268" r:id="rId39"/>
    <p:sldId id="295" r:id="rId40"/>
    <p:sldId id="269" r:id="rId41"/>
    <p:sldId id="298" r:id="rId42"/>
    <p:sldId id="316" r:id="rId43"/>
    <p:sldId id="270" r:id="rId44"/>
    <p:sldId id="296" r:id="rId45"/>
    <p:sldId id="271" r:id="rId46"/>
    <p:sldId id="307" r:id="rId47"/>
    <p:sldId id="317" r:id="rId48"/>
    <p:sldId id="318" r:id="rId49"/>
    <p:sldId id="279" r:id="rId50"/>
    <p:sldId id="280" r:id="rId51"/>
    <p:sldId id="322" r:id="rId52"/>
    <p:sldId id="292" r:id="rId53"/>
    <p:sldId id="297" r:id="rId54"/>
    <p:sldId id="281" r:id="rId55"/>
    <p:sldId id="274" r:id="rId56"/>
    <p:sldId id="275" r:id="rId57"/>
    <p:sldId id="284" r:id="rId58"/>
    <p:sldId id="282" r:id="rId59"/>
    <p:sldId id="283" r:id="rId60"/>
    <p:sldId id="309" r:id="rId61"/>
    <p:sldId id="308" r:id="rId62"/>
    <p:sldId id="325" r:id="rId6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C0306"/>
    <a:srgbClr val="17046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snapToGrid="0" snapToObjects="1">
      <p:cViewPr varScale="1">
        <p:scale>
          <a:sx n="65" d="100"/>
          <a:sy n="65" d="100"/>
        </p:scale>
        <p:origin x="-1440"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A302E2F-DB73-A44F-AD44-D2DC66B5D47E}"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F2B156-134A-374D-BD96-9209920F6309}" type="slidenum">
              <a:rPr lang="en-US" smtClean="0"/>
              <a:pPr/>
              <a:t>‹#›</a:t>
            </a:fld>
            <a:endParaRPr lang="en-US"/>
          </a:p>
        </p:txBody>
      </p:sp>
    </p:spTree>
    <p:extLst>
      <p:ext uri="{BB962C8B-B14F-4D97-AF65-F5344CB8AC3E}">
        <p14:creationId xmlns:p14="http://schemas.microsoft.com/office/powerpoint/2010/main" xmlns="" val="862181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302E2F-DB73-A44F-AD44-D2DC66B5D47E}"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F2B156-134A-374D-BD96-9209920F6309}" type="slidenum">
              <a:rPr lang="en-US" smtClean="0"/>
              <a:pPr/>
              <a:t>‹#›</a:t>
            </a:fld>
            <a:endParaRPr lang="en-US"/>
          </a:p>
        </p:txBody>
      </p:sp>
    </p:spTree>
    <p:extLst>
      <p:ext uri="{BB962C8B-B14F-4D97-AF65-F5344CB8AC3E}">
        <p14:creationId xmlns:p14="http://schemas.microsoft.com/office/powerpoint/2010/main" xmlns="" val="2036530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A302E2F-DB73-A44F-AD44-D2DC66B5D47E}"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F2B156-134A-374D-BD96-9209920F6309}" type="slidenum">
              <a:rPr lang="en-US" smtClean="0"/>
              <a:pPr/>
              <a:t>‹#›</a:t>
            </a:fld>
            <a:endParaRPr lang="en-US"/>
          </a:p>
        </p:txBody>
      </p:sp>
    </p:spTree>
    <p:extLst>
      <p:ext uri="{BB962C8B-B14F-4D97-AF65-F5344CB8AC3E}">
        <p14:creationId xmlns:p14="http://schemas.microsoft.com/office/powerpoint/2010/main" xmlns="" val="787889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A302E2F-DB73-A44F-AD44-D2DC66B5D47E}"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2B156-134A-374D-BD96-9209920F6309}" type="slidenum">
              <a:rPr lang="en-US" smtClean="0"/>
              <a:pPr/>
              <a:t>‹#›</a:t>
            </a:fld>
            <a:endParaRPr lang="en-US"/>
          </a:p>
        </p:txBody>
      </p:sp>
    </p:spTree>
    <p:extLst>
      <p:ext uri="{BB962C8B-B14F-4D97-AF65-F5344CB8AC3E}">
        <p14:creationId xmlns:p14="http://schemas.microsoft.com/office/powerpoint/2010/main" xmlns="" val="1536475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A302E2F-DB73-A44F-AD44-D2DC66B5D47E}" type="datetimeFigureOut">
              <a:rPr lang="en-US" smtClean="0"/>
              <a:pPr/>
              <a:t>10/4/2014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FF2B156-134A-374D-BD96-9209920F6309}" type="slidenum">
              <a:rPr lang="en-US" smtClean="0"/>
              <a:pPr/>
              <a:t>‹#›</a:t>
            </a:fld>
            <a:endParaRPr lang="en-US"/>
          </a:p>
        </p:txBody>
      </p:sp>
    </p:spTree>
    <p:extLst>
      <p:ext uri="{BB962C8B-B14F-4D97-AF65-F5344CB8AC3E}">
        <p14:creationId xmlns:p14="http://schemas.microsoft.com/office/powerpoint/2010/main" xmlns="" val="3491473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A302E2F-DB73-A44F-AD44-D2DC66B5D47E}" type="datetimeFigureOut">
              <a:rPr lang="en-US" smtClean="0"/>
              <a:pPr/>
              <a:t>10/4/2014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FF2B156-134A-374D-BD96-9209920F6309}" type="slidenum">
              <a:rPr lang="en-US" smtClean="0"/>
              <a:pPr/>
              <a:t>‹#›</a:t>
            </a:fld>
            <a:endParaRPr lang="en-US"/>
          </a:p>
        </p:txBody>
      </p:sp>
    </p:spTree>
    <p:extLst>
      <p:ext uri="{BB962C8B-B14F-4D97-AF65-F5344CB8AC3E}">
        <p14:creationId xmlns:p14="http://schemas.microsoft.com/office/powerpoint/2010/main" xmlns="" val="3556925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302E2F-DB73-A44F-AD44-D2DC66B5D47E}" type="datetimeFigureOut">
              <a:rPr lang="en-US" smtClean="0"/>
              <a:pPr/>
              <a:t>10/4/2014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FF2B156-134A-374D-BD96-9209920F6309}" type="slidenum">
              <a:rPr lang="en-US" smtClean="0"/>
              <a:pPr/>
              <a:t>‹#›</a:t>
            </a:fld>
            <a:endParaRPr lang="en-US"/>
          </a:p>
        </p:txBody>
      </p:sp>
    </p:spTree>
    <p:extLst>
      <p:ext uri="{BB962C8B-B14F-4D97-AF65-F5344CB8AC3E}">
        <p14:creationId xmlns:p14="http://schemas.microsoft.com/office/powerpoint/2010/main" xmlns="" val="4269411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302E2F-DB73-A44F-AD44-D2DC66B5D47E}"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2B156-134A-374D-BD96-9209920F6309}" type="slidenum">
              <a:rPr lang="en-US" smtClean="0"/>
              <a:pPr/>
              <a:t>‹#›</a:t>
            </a:fld>
            <a:endParaRPr lang="en-US"/>
          </a:p>
        </p:txBody>
      </p:sp>
    </p:spTree>
    <p:extLst>
      <p:ext uri="{BB962C8B-B14F-4D97-AF65-F5344CB8AC3E}">
        <p14:creationId xmlns:p14="http://schemas.microsoft.com/office/powerpoint/2010/main" xmlns="" val="3366674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A302E2F-DB73-A44F-AD44-D2DC66B5D47E}"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FF2B156-134A-374D-BD96-9209920F6309}" type="slidenum">
              <a:rPr lang="en-US" smtClean="0"/>
              <a:pPr/>
              <a:t>‹#›</a:t>
            </a:fld>
            <a:endParaRPr lang="en-US"/>
          </a:p>
        </p:txBody>
      </p:sp>
    </p:spTree>
    <p:extLst>
      <p:ext uri="{BB962C8B-B14F-4D97-AF65-F5344CB8AC3E}">
        <p14:creationId xmlns:p14="http://schemas.microsoft.com/office/powerpoint/2010/main" xmlns="" val="863981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302E2F-DB73-A44F-AD44-D2DC66B5D47E}"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F2B156-134A-374D-BD96-9209920F6309}" type="slidenum">
              <a:rPr lang="en-US" smtClean="0"/>
              <a:pPr/>
              <a:t>‹#›</a:t>
            </a:fld>
            <a:endParaRPr lang="en-US"/>
          </a:p>
        </p:txBody>
      </p:sp>
    </p:spTree>
    <p:extLst>
      <p:ext uri="{BB962C8B-B14F-4D97-AF65-F5344CB8AC3E}">
        <p14:creationId xmlns:p14="http://schemas.microsoft.com/office/powerpoint/2010/main" xmlns="" val="36686318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A302E2F-DB73-A44F-AD44-D2DC66B5D47E}"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FF2B156-134A-374D-BD96-9209920F6309}" type="slidenum">
              <a:rPr lang="en-US" smtClean="0"/>
              <a:pPr/>
              <a:t>‹#›</a:t>
            </a:fld>
            <a:endParaRPr lang="en-US"/>
          </a:p>
        </p:txBody>
      </p:sp>
    </p:spTree>
    <p:extLst>
      <p:ext uri="{BB962C8B-B14F-4D97-AF65-F5344CB8AC3E}">
        <p14:creationId xmlns:p14="http://schemas.microsoft.com/office/powerpoint/2010/main" xmlns="" val="11125543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6B39CD96-FE84-45A4-9698-34115E2D2790}" type="datetimeFigureOut">
              <a:rPr lang="en-US" smtClean="0"/>
              <a:pPr/>
              <a:t>10/4/2014</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FDDD9E73-348D-4815-B485-C17C4C42F303}"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6B39CD96-FE84-45A4-9698-34115E2D2790}"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6B39CD96-FE84-45A4-9698-34115E2D2790}" type="datetimeFigureOut">
              <a:rPr lang="en-US" smtClean="0"/>
              <a:pPr/>
              <a:t>10/4/2014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6B39CD96-FE84-45A4-9698-34115E2D2790}" type="datetimeFigureOut">
              <a:rPr lang="en-US" smtClean="0"/>
              <a:pPr/>
              <a:t>10/4/2014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B39CD96-FE84-45A4-9698-34115E2D2790}" type="datetimeFigureOut">
              <a:rPr lang="en-US" smtClean="0"/>
              <a:pPr/>
              <a:t>10/4/2014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pPr/>
              <a:t>10/4/2014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DDD9E73-348D-4815-B485-C17C4C42F303}"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6B39CD96-FE84-45A4-9698-34115E2D2790}" type="datetimeFigureOut">
              <a:rPr lang="en-US" smtClean="0"/>
              <a:pPr/>
              <a:t>10/4/2014</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FDDD9E73-348D-4815-B485-C17C4C42F303}"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6B39CD96-FE84-45A4-9698-34115E2D2790}" type="datetimeFigureOut">
              <a:rPr lang="en-US" smtClean="0"/>
              <a:pPr/>
              <a:t>10/4/2014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DDD9E73-348D-4815-B485-C17C4C42F30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3366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302E2F-DB73-A44F-AD44-D2DC66B5D47E}" type="datetimeFigureOut">
              <a:rPr lang="en-US" smtClean="0"/>
              <a:pPr/>
              <a:t>10/4/2014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F2B156-134A-374D-BD96-9209920F6309}" type="slidenum">
              <a:rPr lang="en-US" smtClean="0"/>
              <a:pPr/>
              <a:t>‹#›</a:t>
            </a:fld>
            <a:endParaRPr lang="en-US"/>
          </a:p>
        </p:txBody>
      </p:sp>
    </p:spTree>
    <p:extLst>
      <p:ext uri="{BB962C8B-B14F-4D97-AF65-F5344CB8AC3E}">
        <p14:creationId xmlns:p14="http://schemas.microsoft.com/office/powerpoint/2010/main" xmlns="" val="1157203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6B39CD96-FE84-45A4-9698-34115E2D2790}" type="datetimeFigureOut">
              <a:rPr lang="en-US" smtClean="0"/>
              <a:pPr/>
              <a:t>10/4/2014</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FDDD9E73-348D-4815-B485-C17C4C42F30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gif"/><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3.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2.gi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55.gif"/><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7.xml"/><Relationship Id="rId4" Type="http://schemas.openxmlformats.org/officeDocument/2006/relationships/image" Target="../media/image60.jpeg"/></Relationships>
</file>

<file path=ppt/slides/_rels/slide60.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hyperlink" Target="addictiontherapy.conferenceseries.com" TargetMode="External"/><Relationship Id="rId1" Type="http://schemas.openxmlformats.org/officeDocument/2006/relationships/slideLayout" Target="../slideLayouts/slideLayout1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876800" y="6019800"/>
            <a:ext cx="4191000" cy="6096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p:spPr>
        <p:txBody>
          <a:bodyPr>
            <a:noAutofit/>
          </a:bodyPr>
          <a:lstStyle/>
          <a:p>
            <a:r>
              <a:rPr lang="en-US" sz="3600" b="1" dirty="0" smtClean="0">
                <a:solidFill>
                  <a:schemeClr val="bg1"/>
                </a:solidFill>
              </a:rPr>
              <a:t>William S. Jacobs</a:t>
            </a:r>
            <a:endParaRPr lang="en-US" sz="3600" b="1" dirty="0">
              <a:solidFill>
                <a:schemeClr val="bg1"/>
              </a:solidFill>
            </a:endParaRPr>
          </a:p>
        </p:txBody>
      </p:sp>
      <p:sp>
        <p:nvSpPr>
          <p:cNvPr id="2" name="Title 1"/>
          <p:cNvSpPr>
            <a:spLocks noGrp="1"/>
          </p:cNvSpPr>
          <p:nvPr>
            <p:ph type="ctrTitle"/>
          </p:nvPr>
        </p:nvSpPr>
        <p:spPr>
          <a:xfrm>
            <a:off x="0" y="1371600"/>
            <a:ext cx="9144000" cy="1676400"/>
          </a:xfrm>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4800" b="1" smtClean="0">
                <a:solidFill>
                  <a:schemeClr val="tx1"/>
                </a:solidFill>
                <a:latin typeface="Times New Roman" pitchFamily="18" charset="0"/>
                <a:cs typeface="Times New Roman" pitchFamily="18" charset="0"/>
              </a:rPr>
              <a:t>Addiction Therapy-2014</a:t>
            </a:r>
            <a:r>
              <a:rPr sz="4800" b="1" smtClean="0">
                <a:solidFill>
                  <a:schemeClr val="tx1"/>
                </a:solidFill>
              </a:rPr>
              <a:t/>
            </a:r>
            <a:br>
              <a:rPr sz="4800" b="1" smtClean="0">
                <a:solidFill>
                  <a:schemeClr val="tx1"/>
                </a:solidFill>
              </a:rPr>
            </a:br>
            <a:r>
              <a:rPr sz="2400" b="1" smtClean="0">
                <a:solidFill>
                  <a:schemeClr val="tx1"/>
                </a:solidFill>
                <a:latin typeface="Perpetua"/>
                <a:ea typeface="+mn-ea"/>
                <a:cs typeface="+mn-cs"/>
              </a:rPr>
              <a:t>Chicago,  USA</a:t>
            </a:r>
            <a:br>
              <a:rPr sz="2400" b="1" smtClean="0">
                <a:solidFill>
                  <a:schemeClr val="tx1"/>
                </a:solidFill>
                <a:latin typeface="Perpetua"/>
                <a:ea typeface="+mn-ea"/>
                <a:cs typeface="+mn-cs"/>
              </a:rPr>
            </a:br>
            <a:r>
              <a:rPr sz="2400" b="1" smtClean="0">
                <a:solidFill>
                  <a:schemeClr val="tx1"/>
                </a:solidFill>
                <a:latin typeface="Perpetua"/>
                <a:ea typeface="+mn-ea"/>
                <a:cs typeface="+mn-cs"/>
              </a:rPr>
              <a:t>August 4 - 6,  2014</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descr="C:\Users\nagapraveen-p\AppData\Local\Microsoft\Windows\Temporary Internet Files\Content.Outlook\XLM8YBCH\logo (2).png"/>
          <p:cNvPicPr>
            <a:picLocks noChangeAspect="1" noChangeArrowheads="1"/>
          </p:cNvPicPr>
          <p:nvPr/>
        </p:nvPicPr>
        <p:blipFill>
          <a:blip r:embed="rId2"/>
          <a:srcRect/>
          <a:stretch>
            <a:fillRect/>
          </a:stretch>
        </p:blipFill>
        <p:spPr bwMode="auto">
          <a:xfrm>
            <a:off x="152400" y="0"/>
            <a:ext cx="2907916" cy="1425165"/>
          </a:xfrm>
          <a:prstGeom prst="rect">
            <a:avLst/>
          </a:prstGeom>
          <a:noFill/>
        </p:spPr>
      </p:pic>
      <p:pic>
        <p:nvPicPr>
          <p:cNvPr id="1026" name="Picture 2" descr="H:\Yossef Sari\AT-2014 Group Photo_Day 1.jpg"/>
          <p:cNvPicPr>
            <a:picLocks noChangeAspect="1" noChangeArrowheads="1"/>
          </p:cNvPicPr>
          <p:nvPr/>
        </p:nvPicPr>
        <p:blipFill>
          <a:blip r:embed="rId3"/>
          <a:srcRect/>
          <a:stretch>
            <a:fillRect/>
          </a:stretch>
        </p:blipFill>
        <p:spPr bwMode="auto">
          <a:xfrm>
            <a:off x="228600" y="3429000"/>
            <a:ext cx="4343400" cy="2895600"/>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5" name="Picture 2" descr="\\omicswb-144\Vittal Team\nikhil\Addicton 2014 day 2\IMG_0789.jpg"/>
          <p:cNvPicPr>
            <a:picLocks noChangeAspect="1" noChangeArrowheads="1"/>
          </p:cNvPicPr>
          <p:nvPr/>
        </p:nvPicPr>
        <p:blipFill>
          <a:blip r:embed="rId4"/>
          <a:srcRect/>
          <a:stretch>
            <a:fillRect/>
          </a:stretch>
        </p:blipFill>
        <p:spPr bwMode="auto">
          <a:xfrm>
            <a:off x="5948976" y="3429000"/>
            <a:ext cx="1720183" cy="2384710"/>
          </a:xfrm>
          <a:prstGeom prst="rect">
            <a:avLst/>
          </a:prstGeom>
          <a:noFill/>
        </p:spPr>
      </p:pic>
    </p:spTree>
    <p:extLst>
      <p:ext uri="{BB962C8B-B14F-4D97-AF65-F5344CB8AC3E}">
        <p14:creationId xmlns="" xmlns:p14="http://schemas.microsoft.com/office/powerpoint/2010/main" val="23182188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21987" y="315521"/>
            <a:ext cx="7183487" cy="2006179"/>
          </a:xfrm>
        </p:spPr>
        <p:txBody>
          <a:bodyPr>
            <a:normAutofit/>
          </a:bodyPr>
          <a:lstStyle/>
          <a:p>
            <a:r>
              <a:rPr lang="en-US" sz="6000" dirty="0" smtClean="0"/>
              <a:t>Pain</a:t>
            </a:r>
            <a:r>
              <a:rPr lang="en-US" sz="6000" dirty="0"/>
              <a:t> </a:t>
            </a:r>
            <a:r>
              <a:rPr lang="en-US" sz="6000" dirty="0" smtClean="0"/>
              <a:t>&amp; Addiction </a:t>
            </a:r>
            <a:r>
              <a:rPr lang="en-US" dirty="0" smtClean="0"/>
              <a:t/>
            </a:r>
            <a:br>
              <a:rPr lang="en-US" dirty="0" smtClean="0"/>
            </a:br>
            <a:endParaRPr lang="en-US" dirty="0"/>
          </a:p>
        </p:txBody>
      </p:sp>
      <p:sp>
        <p:nvSpPr>
          <p:cNvPr id="3" name="Subtitle 2"/>
          <p:cNvSpPr>
            <a:spLocks noGrp="1"/>
          </p:cNvSpPr>
          <p:nvPr>
            <p:ph type="subTitle" idx="1"/>
          </p:nvPr>
        </p:nvSpPr>
        <p:spPr>
          <a:xfrm>
            <a:off x="1371599" y="3561513"/>
            <a:ext cx="6833875" cy="3296487"/>
          </a:xfrm>
        </p:spPr>
        <p:txBody>
          <a:bodyPr>
            <a:normAutofit fontScale="62500" lnSpcReduction="20000"/>
          </a:bodyPr>
          <a:lstStyle/>
          <a:p>
            <a:endParaRPr lang="en-US" dirty="0" smtClean="0">
              <a:solidFill>
                <a:schemeClr val="tx1"/>
              </a:solidFill>
            </a:endParaRPr>
          </a:p>
          <a:p>
            <a:r>
              <a:rPr lang="en-US" sz="8000" dirty="0" smtClean="0">
                <a:solidFill>
                  <a:schemeClr val="tx1"/>
                </a:solidFill>
              </a:rPr>
              <a:t>William S. Jacobs, MD</a:t>
            </a:r>
          </a:p>
          <a:p>
            <a:r>
              <a:rPr lang="en-US" sz="3300" dirty="0" smtClean="0">
                <a:solidFill>
                  <a:schemeClr val="tx1"/>
                </a:solidFill>
              </a:rPr>
              <a:t>Chief of Addiction Medicine/Associate Professor</a:t>
            </a:r>
          </a:p>
          <a:p>
            <a:r>
              <a:rPr lang="en-US" sz="3300" dirty="0" smtClean="0">
                <a:solidFill>
                  <a:schemeClr val="tx1"/>
                </a:solidFill>
              </a:rPr>
              <a:t>Medical College of Georgia</a:t>
            </a:r>
          </a:p>
          <a:p>
            <a:r>
              <a:rPr lang="en-US" sz="3300" dirty="0" smtClean="0">
                <a:solidFill>
                  <a:schemeClr val="tx1"/>
                </a:solidFill>
              </a:rPr>
              <a:t>Medical Director </a:t>
            </a:r>
          </a:p>
          <a:p>
            <a:r>
              <a:rPr lang="en-US" sz="3300" dirty="0" smtClean="0">
                <a:solidFill>
                  <a:schemeClr val="tx1"/>
                </a:solidFill>
              </a:rPr>
              <a:t>The Bluff Plantation</a:t>
            </a:r>
          </a:p>
          <a:p>
            <a:r>
              <a:rPr lang="en-US" sz="3300" dirty="0" smtClean="0">
                <a:solidFill>
                  <a:schemeClr val="tx1"/>
                </a:solidFill>
              </a:rPr>
              <a:t>Chief Medical Officer</a:t>
            </a:r>
          </a:p>
          <a:p>
            <a:r>
              <a:rPr lang="en-US" sz="3300" dirty="0" smtClean="0">
                <a:solidFill>
                  <a:schemeClr val="tx1"/>
                </a:solidFill>
              </a:rPr>
              <a:t>Georgia Detox &amp; Recovery</a:t>
            </a:r>
          </a:p>
          <a:p>
            <a:endParaRPr lang="en-US" dirty="0">
              <a:solidFill>
                <a:schemeClr val="tx1"/>
              </a:solidFill>
            </a:endParaRPr>
          </a:p>
        </p:txBody>
      </p:sp>
      <p:pic>
        <p:nvPicPr>
          <p:cNvPr id="4" name="Picture 3" descr="thereandbackagain.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17784" y="1568966"/>
            <a:ext cx="4826419" cy="2316681"/>
          </a:xfrm>
          <a:prstGeom prst="rect">
            <a:avLst/>
          </a:prstGeom>
        </p:spPr>
      </p:pic>
    </p:spTree>
    <p:extLst>
      <p:ext uri="{BB962C8B-B14F-4D97-AF65-F5344CB8AC3E}">
        <p14:creationId xmlns:p14="http://schemas.microsoft.com/office/powerpoint/2010/main" xmlns="" val="3344345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strVal val="#ppt_w*0.70"/>
                                          </p:val>
                                        </p:tav>
                                        <p:tav tm="100000">
                                          <p:val>
                                            <p:strVal val="#ppt_w"/>
                                          </p:val>
                                        </p:tav>
                                      </p:tavLst>
                                    </p:anim>
                                    <p:anim calcmode="lin" valueType="num">
                                      <p:cBhvr>
                                        <p:cTn id="8" dur="1000" fill="hold"/>
                                        <p:tgtEl>
                                          <p:spTgt spid="4"/>
                                        </p:tgtEl>
                                        <p:attrNameLst>
                                          <p:attrName>ppt_h</p:attrName>
                                        </p:attrNameLst>
                                      </p:cBhvr>
                                      <p:tavLst>
                                        <p:tav tm="0">
                                          <p:val>
                                            <p:strVal val="#ppt_h"/>
                                          </p:val>
                                        </p:tav>
                                        <p:tav tm="100000">
                                          <p:val>
                                            <p:strVal val="#ppt_h"/>
                                          </p:val>
                                        </p:tav>
                                      </p:tavLst>
                                    </p:anim>
                                    <p:animEffect transition="in" filter="fade">
                                      <p:cBhvr>
                                        <p:cTn id="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6310" y="1219827"/>
            <a:ext cx="8035637" cy="1815882"/>
          </a:xfrm>
          <a:prstGeom prst="rect">
            <a:avLst/>
          </a:prstGeom>
        </p:spPr>
        <p:txBody>
          <a:bodyPr wrap="square">
            <a:spAutoFit/>
          </a:bodyPr>
          <a:lstStyle/>
          <a:p>
            <a:r>
              <a:rPr lang="en-US" sz="2800" dirty="0"/>
              <a:t>Prior to the 1990s, </a:t>
            </a:r>
            <a:r>
              <a:rPr lang="en-US" sz="2800" dirty="0">
                <a:solidFill>
                  <a:srgbClr val="FFFFFF"/>
                </a:solidFill>
              </a:rPr>
              <a:t>“chronic pain” </a:t>
            </a:r>
            <a:r>
              <a:rPr lang="en-US" sz="2800" dirty="0"/>
              <a:t>was not a broadly recognized concept in medicine. </a:t>
            </a:r>
            <a:endParaRPr lang="en-US" sz="2800" dirty="0" smtClean="0"/>
          </a:p>
          <a:p>
            <a:endParaRPr lang="en-US" sz="2800" dirty="0" smtClean="0"/>
          </a:p>
          <a:p>
            <a:endParaRPr lang="en-US" sz="2800" dirty="0" smtClean="0"/>
          </a:p>
        </p:txBody>
      </p:sp>
      <p:pic>
        <p:nvPicPr>
          <p:cNvPr id="2" name="Picture 1" descr="UAB Anesthesiology Logo.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256081" y="3298649"/>
            <a:ext cx="4605677" cy="1940577"/>
          </a:xfrm>
          <a:prstGeom prst="rect">
            <a:avLst/>
          </a:prstGeom>
        </p:spPr>
      </p:pic>
      <p:pic>
        <p:nvPicPr>
          <p:cNvPr id="3" name="Picture 2" descr="MCG logo.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718436" y="3035709"/>
            <a:ext cx="2617152" cy="2617152"/>
          </a:xfrm>
          <a:prstGeom prst="rect">
            <a:avLst/>
          </a:prstGeom>
        </p:spPr>
      </p:pic>
    </p:spTree>
    <p:extLst>
      <p:ext uri="{BB962C8B-B14F-4D97-AF65-F5344CB8AC3E}">
        <p14:creationId xmlns:p14="http://schemas.microsoft.com/office/powerpoint/2010/main" xmlns="" val="15389849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in definition IASP.gif"/>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5080"/>
            <a:ext cx="9144000" cy="6868160"/>
          </a:xfrm>
          <a:prstGeom prst="rect">
            <a:avLst/>
          </a:prstGeom>
        </p:spPr>
      </p:pic>
    </p:spTree>
    <p:extLst>
      <p:ext uri="{BB962C8B-B14F-4D97-AF65-F5344CB8AC3E}">
        <p14:creationId xmlns:p14="http://schemas.microsoft.com/office/powerpoint/2010/main" xmlns="" val="290305367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23348" y="136975"/>
            <a:ext cx="4715119" cy="6494085"/>
          </a:xfrm>
          <a:prstGeom prst="rect">
            <a:avLst/>
          </a:prstGeom>
        </p:spPr>
        <p:txBody>
          <a:bodyPr wrap="square">
            <a:spAutoFit/>
          </a:bodyPr>
          <a:lstStyle/>
          <a:p>
            <a:r>
              <a:rPr lang="en-US" sz="3200" dirty="0" smtClean="0"/>
              <a:t>By </a:t>
            </a:r>
            <a:r>
              <a:rPr lang="en-US" sz="3200" dirty="0"/>
              <a:t>the mid 1990s I was told that I was doing an inadequate job of treating pain. I was being needlessly stingy with opioids</a:t>
            </a:r>
            <a:r>
              <a:rPr lang="en-US" sz="3200" dirty="0" smtClean="0"/>
              <a:t>.</a:t>
            </a:r>
          </a:p>
          <a:p>
            <a:endParaRPr lang="en-US" sz="3200" dirty="0"/>
          </a:p>
          <a:p>
            <a:r>
              <a:rPr lang="en-US" sz="3200" dirty="0" smtClean="0"/>
              <a:t> </a:t>
            </a:r>
            <a:r>
              <a:rPr lang="en-US" sz="3200" dirty="0"/>
              <a:t>Esteemed speakers at medical conferences preached for more </a:t>
            </a:r>
            <a:r>
              <a:rPr lang="en-US" sz="3200" dirty="0" smtClean="0"/>
              <a:t>“appropriate” </a:t>
            </a:r>
            <a:r>
              <a:rPr lang="en-US" sz="3200" dirty="0"/>
              <a:t>(liberal) use of opioids in pain management.</a:t>
            </a:r>
          </a:p>
        </p:txBody>
      </p:sp>
      <p:pic>
        <p:nvPicPr>
          <p:cNvPr id="3" name="Picture 2" descr="miracle drug cartoon.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013013" y="2727013"/>
            <a:ext cx="4130988" cy="4130988"/>
          </a:xfrm>
          <a:prstGeom prst="rect">
            <a:avLst/>
          </a:prstGeom>
        </p:spPr>
      </p:pic>
      <p:pic>
        <p:nvPicPr>
          <p:cNvPr id="4" name="Picture 3" descr="partners against pain logo.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6337616" y="-1"/>
            <a:ext cx="2806384" cy="2733805"/>
          </a:xfrm>
          <a:prstGeom prst="rect">
            <a:avLst/>
          </a:prstGeom>
        </p:spPr>
      </p:pic>
    </p:spTree>
    <p:extLst>
      <p:ext uri="{BB962C8B-B14F-4D97-AF65-F5344CB8AC3E}">
        <p14:creationId xmlns:p14="http://schemas.microsoft.com/office/powerpoint/2010/main" xmlns="" val="4261829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51655" y="237363"/>
            <a:ext cx="8002884" cy="5139869"/>
          </a:xfrm>
          <a:prstGeom prst="rect">
            <a:avLst/>
          </a:prstGeom>
        </p:spPr>
        <p:txBody>
          <a:bodyPr wrap="square">
            <a:spAutoFit/>
          </a:bodyPr>
          <a:lstStyle/>
          <a:p>
            <a:r>
              <a:rPr lang="en-US" sz="2400" dirty="0" smtClean="0"/>
              <a:t>in </a:t>
            </a:r>
            <a:r>
              <a:rPr lang="en-US" sz="2400" dirty="0"/>
              <a:t>1996, Purdue Pharmaceuticals introduced </a:t>
            </a:r>
            <a:r>
              <a:rPr lang="en-US" sz="2400" dirty="0" err="1"/>
              <a:t>Oxycontin</a:t>
            </a:r>
            <a:r>
              <a:rPr lang="en-US" sz="2400" dirty="0"/>
              <a:t> as a </a:t>
            </a:r>
            <a:r>
              <a:rPr lang="en-US" sz="2400" dirty="0" smtClean="0"/>
              <a:t>“safe</a:t>
            </a:r>
            <a:r>
              <a:rPr lang="en-US" sz="2400" dirty="0"/>
              <a:t>, long-acting opioid that would avoid the euphoric rush of short-acting opioids, and thus could be used chronically without fear of addiction or </a:t>
            </a:r>
            <a:r>
              <a:rPr lang="en-US" sz="2400" dirty="0" smtClean="0"/>
              <a:t>misuse”. </a:t>
            </a:r>
          </a:p>
          <a:p>
            <a:endParaRPr lang="en-US" sz="2400" dirty="0" smtClean="0"/>
          </a:p>
          <a:p>
            <a:r>
              <a:rPr lang="en-US" sz="2400" dirty="0" smtClean="0"/>
              <a:t>A </a:t>
            </a:r>
            <a:r>
              <a:rPr lang="en-US" sz="2400" dirty="0"/>
              <a:t>new wonder drug had been developed “just in time” to meet our new </a:t>
            </a:r>
            <a:r>
              <a:rPr lang="en-US" sz="2400" dirty="0" smtClean="0"/>
              <a:t>needs</a:t>
            </a:r>
            <a:r>
              <a:rPr lang="en-US" sz="2400" dirty="0"/>
              <a:t> </a:t>
            </a:r>
            <a:r>
              <a:rPr lang="en-US" sz="2400" dirty="0" smtClean="0"/>
              <a:t>and with </a:t>
            </a:r>
            <a:r>
              <a:rPr lang="en-US" sz="2400" dirty="0"/>
              <a:t>new pressures to aggressively treat all forms of </a:t>
            </a:r>
            <a:r>
              <a:rPr lang="en-US" sz="2400" dirty="0" smtClean="0"/>
              <a:t>pain.</a:t>
            </a:r>
          </a:p>
          <a:p>
            <a:endParaRPr lang="en-US" sz="2400" dirty="0" smtClean="0"/>
          </a:p>
          <a:p>
            <a:r>
              <a:rPr lang="en-US" sz="2400" dirty="0" smtClean="0"/>
              <a:t> </a:t>
            </a:r>
            <a:r>
              <a:rPr lang="en-US" sz="2400" dirty="0" err="1"/>
              <a:t>Oxycontin</a:t>
            </a:r>
            <a:r>
              <a:rPr lang="en-US" sz="2400" dirty="0"/>
              <a:t> </a:t>
            </a:r>
            <a:r>
              <a:rPr lang="en-US" sz="2800" dirty="0" smtClean="0"/>
              <a:t>became </a:t>
            </a:r>
          </a:p>
          <a:p>
            <a:r>
              <a:rPr lang="en-US" sz="2800" dirty="0"/>
              <a:t>t</a:t>
            </a:r>
            <a:r>
              <a:rPr lang="en-US" sz="2800" dirty="0" smtClean="0"/>
              <a:t>he best </a:t>
            </a:r>
            <a:r>
              <a:rPr lang="en-US" sz="2800" dirty="0"/>
              <a:t>selling </a:t>
            </a:r>
            <a:endParaRPr lang="en-US" sz="2800" dirty="0" smtClean="0"/>
          </a:p>
          <a:p>
            <a:r>
              <a:rPr lang="en-US" sz="2800" dirty="0" smtClean="0"/>
              <a:t>opioid in the </a:t>
            </a:r>
          </a:p>
          <a:p>
            <a:r>
              <a:rPr lang="en-US" sz="2800" dirty="0" smtClean="0"/>
              <a:t>world </a:t>
            </a:r>
            <a:r>
              <a:rPr lang="en-US" sz="2800" dirty="0"/>
              <a:t>by 2001.</a:t>
            </a:r>
          </a:p>
        </p:txBody>
      </p:sp>
      <p:pic>
        <p:nvPicPr>
          <p:cNvPr id="3" name="Picture 2"/>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760666" y="3374522"/>
            <a:ext cx="5150425" cy="3279104"/>
          </a:xfrm>
          <a:prstGeom prst="rect">
            <a:avLst/>
          </a:prstGeom>
        </p:spPr>
      </p:pic>
      <p:sp>
        <p:nvSpPr>
          <p:cNvPr id="6" name="TextBox 5"/>
          <p:cNvSpPr txBox="1"/>
          <p:nvPr/>
        </p:nvSpPr>
        <p:spPr>
          <a:xfrm>
            <a:off x="5951772" y="6147321"/>
            <a:ext cx="2713904" cy="369332"/>
          </a:xfrm>
          <a:prstGeom prst="rect">
            <a:avLst/>
          </a:prstGeom>
          <a:noFill/>
        </p:spPr>
        <p:txBody>
          <a:bodyPr wrap="none" rtlCol="0">
            <a:spAutoFit/>
          </a:bodyPr>
          <a:lstStyle/>
          <a:p>
            <a:r>
              <a:rPr lang="en-US" b="1" dirty="0" smtClean="0">
                <a:solidFill>
                  <a:srgbClr val="FF0000"/>
                </a:solidFill>
              </a:rPr>
              <a:t>______________________</a:t>
            </a:r>
            <a:endParaRPr lang="en-US" b="1" dirty="0">
              <a:solidFill>
                <a:srgbClr val="FF0000"/>
              </a:solidFill>
            </a:endParaRPr>
          </a:p>
        </p:txBody>
      </p:sp>
    </p:spTree>
    <p:extLst>
      <p:ext uri="{BB962C8B-B14F-4D97-AF65-F5344CB8AC3E}">
        <p14:creationId xmlns:p14="http://schemas.microsoft.com/office/powerpoint/2010/main" xmlns="" val="136793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07724" y="1737316"/>
            <a:ext cx="7908636" cy="4832093"/>
          </a:xfrm>
          <a:prstGeom prst="rect">
            <a:avLst/>
          </a:prstGeom>
        </p:spPr>
        <p:txBody>
          <a:bodyPr wrap="square">
            <a:spAutoFit/>
          </a:bodyPr>
          <a:lstStyle/>
          <a:p>
            <a:r>
              <a:rPr lang="en-US" sz="2800" dirty="0"/>
              <a:t>A</a:t>
            </a:r>
            <a:r>
              <a:rPr lang="en-US" sz="2800" dirty="0" smtClean="0"/>
              <a:t>t UF, several factors led to the creation of the Department of Psychiatry Chronic Pain Clinic.</a:t>
            </a:r>
          </a:p>
          <a:p>
            <a:r>
              <a:rPr lang="en-US" sz="2800" dirty="0"/>
              <a:t>W</a:t>
            </a:r>
            <a:r>
              <a:rPr lang="en-US" sz="2800" dirty="0" smtClean="0"/>
              <a:t>e </a:t>
            </a:r>
            <a:r>
              <a:rPr lang="en-US" sz="2800" dirty="0"/>
              <a:t>were early adopters of this newly recommended practice</a:t>
            </a:r>
            <a:r>
              <a:rPr lang="en-US" sz="2800" dirty="0" smtClean="0"/>
              <a:t>. </a:t>
            </a:r>
          </a:p>
          <a:p>
            <a:r>
              <a:rPr lang="en-US" sz="2800" dirty="0" smtClean="0"/>
              <a:t>We treated patients </a:t>
            </a:r>
            <a:r>
              <a:rPr lang="en-US" sz="2800" dirty="0"/>
              <a:t>whom </a:t>
            </a:r>
            <a:r>
              <a:rPr lang="en-US" sz="2800" dirty="0" smtClean="0"/>
              <a:t>others refused to treat. </a:t>
            </a:r>
          </a:p>
          <a:p>
            <a:endParaRPr lang="en-US" sz="2800" dirty="0"/>
          </a:p>
          <a:p>
            <a:r>
              <a:rPr lang="en-US" sz="2800" dirty="0" smtClean="0"/>
              <a:t>Though I knew the dangers of </a:t>
            </a:r>
            <a:r>
              <a:rPr lang="en-US" sz="2800" dirty="0" err="1"/>
              <a:t>Oxycontin</a:t>
            </a:r>
            <a:r>
              <a:rPr lang="en-US" sz="2800" dirty="0"/>
              <a:t>, which by this time had proven to be easily crushed and injected by those seeking to abuse it, </a:t>
            </a:r>
            <a:r>
              <a:rPr lang="en-US" sz="2800" dirty="0" smtClean="0"/>
              <a:t>I championed </a:t>
            </a:r>
            <a:r>
              <a:rPr lang="en-US" sz="2800" dirty="0"/>
              <a:t>the concept that a long-acting opioid ought to be safe for chronic use.</a:t>
            </a:r>
          </a:p>
        </p:txBody>
      </p:sp>
      <p:pic>
        <p:nvPicPr>
          <p:cNvPr id="3" name="Picture 2" descr="UF Dept of Psych banner.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71333" y="471995"/>
            <a:ext cx="4126893" cy="1265321"/>
          </a:xfrm>
          <a:prstGeom prst="rect">
            <a:avLst/>
          </a:prstGeom>
        </p:spPr>
      </p:pic>
      <p:pic>
        <p:nvPicPr>
          <p:cNvPr id="4" name="Picture 3" descr="UF pain phone #.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562042" y="471995"/>
            <a:ext cx="3440785" cy="1265321"/>
          </a:xfrm>
          <a:prstGeom prst="rect">
            <a:avLst/>
          </a:prstGeom>
        </p:spPr>
      </p:pic>
    </p:spTree>
    <p:extLst>
      <p:ext uri="{BB962C8B-B14F-4D97-AF65-F5344CB8AC3E}">
        <p14:creationId xmlns:p14="http://schemas.microsoft.com/office/powerpoint/2010/main" xmlns="" val="5811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oxycontin concentartion v tim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35906" y="0"/>
            <a:ext cx="8629059" cy="6823748"/>
          </a:xfrm>
          <a:prstGeom prst="rect">
            <a:avLst/>
          </a:prstGeom>
        </p:spPr>
      </p:pic>
      <p:sp>
        <p:nvSpPr>
          <p:cNvPr id="3" name="Lightning Bolt 2"/>
          <p:cNvSpPr/>
          <p:nvPr/>
        </p:nvSpPr>
        <p:spPr>
          <a:xfrm>
            <a:off x="0" y="709770"/>
            <a:ext cx="684827" cy="572797"/>
          </a:xfrm>
          <a:prstGeom prst="lightningBol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0000"/>
              </a:solidFill>
            </a:endParaRPr>
          </a:p>
        </p:txBody>
      </p:sp>
    </p:spTree>
    <p:extLst>
      <p:ext uri="{BB962C8B-B14F-4D97-AF65-F5344CB8AC3E}">
        <p14:creationId xmlns:p14="http://schemas.microsoft.com/office/powerpoint/2010/main" xmlns="" val="2550878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5635" y="300182"/>
            <a:ext cx="3882141" cy="6124754"/>
          </a:xfrm>
          <a:prstGeom prst="rect">
            <a:avLst/>
          </a:prstGeom>
        </p:spPr>
        <p:txBody>
          <a:bodyPr wrap="square">
            <a:spAutoFit/>
          </a:bodyPr>
          <a:lstStyle/>
          <a:p>
            <a:r>
              <a:rPr lang="en-US" sz="2800" dirty="0"/>
              <a:t>We were also early adopters of methadone in the management of chronic non-malignant pain. It was generic, cheap, had been around forever, </a:t>
            </a:r>
            <a:endParaRPr lang="en-US" sz="2800" dirty="0" smtClean="0"/>
          </a:p>
          <a:p>
            <a:r>
              <a:rPr lang="en-US" sz="2800" dirty="0" smtClean="0"/>
              <a:t>and </a:t>
            </a:r>
            <a:r>
              <a:rPr lang="en-US" sz="2800" dirty="0"/>
              <a:t>was used to treat opioid addiction </a:t>
            </a:r>
            <a:endParaRPr lang="en-US" sz="2800" dirty="0" smtClean="0"/>
          </a:p>
          <a:p>
            <a:r>
              <a:rPr lang="en-US" sz="2800" dirty="0"/>
              <a:t>A</a:t>
            </a:r>
            <a:r>
              <a:rPr lang="en-US" sz="2800" dirty="0" smtClean="0"/>
              <a:t>nd I was also an </a:t>
            </a:r>
            <a:r>
              <a:rPr lang="en-US" sz="2800" dirty="0" err="1" smtClean="0"/>
              <a:t>addictionologist</a:t>
            </a:r>
            <a:r>
              <a:rPr lang="en-US" sz="2800" dirty="0"/>
              <a:t> </a:t>
            </a:r>
            <a:r>
              <a:rPr lang="en-US" sz="2800" dirty="0" smtClean="0"/>
              <a:t>who had worked in a not-for-profit Methadone Maintenance Program</a:t>
            </a:r>
          </a:p>
        </p:txBody>
      </p:sp>
      <p:pic>
        <p:nvPicPr>
          <p:cNvPr id="4" name="Picture 3" descr="Methadone pills.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852369" y="1"/>
            <a:ext cx="4291632" cy="6858000"/>
          </a:xfrm>
          <a:prstGeom prst="rect">
            <a:avLst/>
          </a:prstGeom>
        </p:spPr>
      </p:pic>
    </p:spTree>
    <p:extLst>
      <p:ext uri="{BB962C8B-B14F-4D97-AF65-F5344CB8AC3E}">
        <p14:creationId xmlns:p14="http://schemas.microsoft.com/office/powerpoint/2010/main" xmlns="" val="18044681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366FF"/>
        </a:solidFill>
        <a:effectLst/>
      </p:bgPr>
    </p:bg>
    <p:spTree>
      <p:nvGrpSpPr>
        <p:cNvPr id="1" name=""/>
        <p:cNvGrpSpPr/>
        <p:nvPr/>
      </p:nvGrpSpPr>
      <p:grpSpPr>
        <a:xfrm>
          <a:off x="0" y="0"/>
          <a:ext cx="0" cy="0"/>
          <a:chOff x="0" y="0"/>
          <a:chExt cx="0" cy="0"/>
        </a:xfrm>
      </p:grpSpPr>
      <p:pic>
        <p:nvPicPr>
          <p:cNvPr id="2" name="Picture 1" descr="koolaid.gif"/>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916758" y="2385949"/>
            <a:ext cx="4227242" cy="4255330"/>
          </a:xfrm>
          <a:prstGeom prst="rect">
            <a:avLst/>
          </a:prstGeom>
        </p:spPr>
      </p:pic>
      <p:sp>
        <p:nvSpPr>
          <p:cNvPr id="3" name="Rectangle 2"/>
          <p:cNvSpPr/>
          <p:nvPr/>
        </p:nvSpPr>
        <p:spPr>
          <a:xfrm>
            <a:off x="0" y="1"/>
            <a:ext cx="4916758" cy="6555642"/>
          </a:xfrm>
          <a:prstGeom prst="rect">
            <a:avLst/>
          </a:prstGeom>
        </p:spPr>
        <p:txBody>
          <a:bodyPr wrap="square">
            <a:spAutoFit/>
          </a:bodyPr>
          <a:lstStyle/>
          <a:p>
            <a:r>
              <a:rPr lang="en-US" sz="2800" dirty="0"/>
              <a:t>I believed that patients with chronic pain deserved to have a background dose of a long acting opioid like methadone, and then some short-acting opioids on hand for breakthrough pain. </a:t>
            </a:r>
          </a:p>
          <a:p>
            <a:r>
              <a:rPr lang="en-US" sz="2800" dirty="0"/>
              <a:t>A “controller” medication and a “rescue” medication is a pharmaceutical model widely used in the treatment of asthma, rheumatoid arthritis, and diabetes, so I embraced that concept for treating chronic pain.</a:t>
            </a:r>
          </a:p>
        </p:txBody>
      </p:sp>
    </p:spTree>
    <p:extLst>
      <p:ext uri="{BB962C8B-B14F-4D97-AF65-F5344CB8AC3E}">
        <p14:creationId xmlns:p14="http://schemas.microsoft.com/office/powerpoint/2010/main" xmlns="" val="3356211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methadone deaths 1999-2010.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79" y="386015"/>
            <a:ext cx="9143621" cy="6086222"/>
          </a:xfrm>
          <a:prstGeom prst="rect">
            <a:avLst/>
          </a:prstGeom>
        </p:spPr>
      </p:pic>
    </p:spTree>
    <p:extLst>
      <p:ext uri="{BB962C8B-B14F-4D97-AF65-F5344CB8AC3E}">
        <p14:creationId xmlns:p14="http://schemas.microsoft.com/office/powerpoint/2010/main" xmlns="" val="2438109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12684" y="505829"/>
            <a:ext cx="6059325" cy="3539430"/>
          </a:xfrm>
          <a:prstGeom prst="rect">
            <a:avLst/>
          </a:prstGeom>
        </p:spPr>
        <p:txBody>
          <a:bodyPr wrap="square">
            <a:spAutoFit/>
          </a:bodyPr>
          <a:lstStyle/>
          <a:p>
            <a:r>
              <a:rPr lang="en-US" sz="3200" dirty="0"/>
              <a:t>This movement toward more aggressive pain management was so strong that the Joint Commission </a:t>
            </a:r>
            <a:r>
              <a:rPr lang="en-US" sz="3200" dirty="0" smtClean="0"/>
              <a:t>(the </a:t>
            </a:r>
            <a:r>
              <a:rPr lang="en-US" sz="3200" dirty="0"/>
              <a:t>accrediting body for quality medical practice) created a standard</a:t>
            </a:r>
            <a:r>
              <a:rPr lang="en-US" sz="3200" dirty="0" smtClean="0"/>
              <a:t>:</a:t>
            </a:r>
          </a:p>
          <a:p>
            <a:endParaRPr lang="en-US" sz="3200" dirty="0" smtClean="0"/>
          </a:p>
        </p:txBody>
      </p:sp>
      <p:pic>
        <p:nvPicPr>
          <p:cNvPr id="3" name="Picture 2" descr="jcaho.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81735" y="3848305"/>
            <a:ext cx="7148760" cy="2573554"/>
          </a:xfrm>
          <a:prstGeom prst="rect">
            <a:avLst/>
          </a:prstGeom>
        </p:spPr>
      </p:pic>
    </p:spTree>
    <p:extLst>
      <p:ext uri="{BB962C8B-B14F-4D97-AF65-F5344CB8AC3E}">
        <p14:creationId xmlns:p14="http://schemas.microsoft.com/office/powerpoint/2010/main" xmlns="" val="19535191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JCAHO pain standards.gif"/>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68243" y="0"/>
            <a:ext cx="8435289" cy="6335839"/>
          </a:xfrm>
          <a:prstGeom prst="rect">
            <a:avLst/>
          </a:prstGeom>
        </p:spPr>
      </p:pic>
      <p:sp>
        <p:nvSpPr>
          <p:cNvPr id="3" name="TextBox 2"/>
          <p:cNvSpPr txBox="1"/>
          <p:nvPr/>
        </p:nvSpPr>
        <p:spPr>
          <a:xfrm>
            <a:off x="6711307" y="6367260"/>
            <a:ext cx="1697588" cy="369332"/>
          </a:xfrm>
          <a:prstGeom prst="rect">
            <a:avLst/>
          </a:prstGeom>
          <a:noFill/>
        </p:spPr>
        <p:txBody>
          <a:bodyPr wrap="none" rtlCol="0">
            <a:spAutoFit/>
          </a:bodyPr>
          <a:lstStyle/>
          <a:p>
            <a:r>
              <a:rPr lang="en-US" dirty="0" smtClean="0">
                <a:solidFill>
                  <a:srgbClr val="FFFF00"/>
                </a:solidFill>
              </a:rPr>
              <a:t>From Medscape</a:t>
            </a:r>
            <a:endParaRPr lang="en-US" dirty="0">
              <a:solidFill>
                <a:srgbClr val="FFFF00"/>
              </a:solidFill>
            </a:endParaRPr>
          </a:p>
        </p:txBody>
      </p:sp>
    </p:spTree>
    <p:extLst>
      <p:ext uri="{BB962C8B-B14F-4D97-AF65-F5344CB8AC3E}">
        <p14:creationId xmlns:p14="http://schemas.microsoft.com/office/powerpoint/2010/main" xmlns="" val="26307301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1480" y="261494"/>
            <a:ext cx="4694179" cy="6001642"/>
          </a:xfrm>
          <a:prstGeom prst="rect">
            <a:avLst/>
          </a:prstGeom>
        </p:spPr>
        <p:txBody>
          <a:bodyPr wrap="square">
            <a:spAutoFit/>
          </a:bodyPr>
          <a:lstStyle/>
          <a:p>
            <a:r>
              <a:rPr lang="en-US" sz="3200" dirty="0"/>
              <a:t>every patient must be asked about their pain at every visit so that it could be appropriately addressed. </a:t>
            </a:r>
          </a:p>
          <a:p>
            <a:r>
              <a:rPr lang="en-US" sz="3200" dirty="0"/>
              <a:t>We put visual analog pain scales on the paperwork for every visit, so the “pain scales” became a </a:t>
            </a:r>
            <a:r>
              <a:rPr lang="en-US" sz="3200" dirty="0">
                <a:solidFill>
                  <a:srgbClr val="FF0000"/>
                </a:solidFill>
              </a:rPr>
              <a:t>vital sign </a:t>
            </a:r>
            <a:r>
              <a:rPr lang="en-US" sz="3200" dirty="0"/>
              <a:t>just like heart rate, blood pressure, respiratory rate and temperature.</a:t>
            </a:r>
          </a:p>
        </p:txBody>
      </p:sp>
      <p:pic>
        <p:nvPicPr>
          <p:cNvPr id="3" name="Picture 2" descr="pain 5th VS.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826279" y="2887039"/>
            <a:ext cx="4317721" cy="3970961"/>
          </a:xfrm>
          <a:prstGeom prst="rect">
            <a:avLst/>
          </a:prstGeom>
        </p:spPr>
      </p:pic>
    </p:spTree>
    <p:extLst>
      <p:ext uri="{BB962C8B-B14F-4D97-AF65-F5344CB8AC3E}">
        <p14:creationId xmlns:p14="http://schemas.microsoft.com/office/powerpoint/2010/main" xmlns="" val="1475557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PainScal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361" y="261494"/>
            <a:ext cx="9137639" cy="6348254"/>
          </a:xfrm>
          <a:prstGeom prst="rect">
            <a:avLst/>
          </a:prstGeom>
        </p:spPr>
      </p:pic>
    </p:spTree>
    <p:extLst>
      <p:ext uri="{BB962C8B-B14F-4D97-AF65-F5344CB8AC3E}">
        <p14:creationId xmlns:p14="http://schemas.microsoft.com/office/powerpoint/2010/main" xmlns="" val="8494566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pain assessment multilingual.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8770" y="871647"/>
            <a:ext cx="9135230" cy="5006227"/>
          </a:xfrm>
          <a:prstGeom prst="rect">
            <a:avLst/>
          </a:prstGeom>
        </p:spPr>
      </p:pic>
    </p:spTree>
    <p:extLst>
      <p:ext uri="{BB962C8B-B14F-4D97-AF65-F5344CB8AC3E}">
        <p14:creationId xmlns:p14="http://schemas.microsoft.com/office/powerpoint/2010/main" xmlns="" val="29499144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9000" y="819727"/>
            <a:ext cx="7573818" cy="4401205"/>
          </a:xfrm>
          <a:prstGeom prst="rect">
            <a:avLst/>
          </a:prstGeom>
        </p:spPr>
        <p:txBody>
          <a:bodyPr wrap="square">
            <a:spAutoFit/>
          </a:bodyPr>
          <a:lstStyle/>
          <a:p>
            <a:r>
              <a:rPr lang="en-US" sz="2800" dirty="0"/>
              <a:t>O</a:t>
            </a:r>
            <a:r>
              <a:rPr lang="en-US" sz="2800" dirty="0" smtClean="0"/>
              <a:t>ur clinic </a:t>
            </a:r>
            <a:r>
              <a:rPr lang="en-US" sz="2800" dirty="0"/>
              <a:t>became very </a:t>
            </a:r>
            <a:r>
              <a:rPr lang="en-US" sz="2800" dirty="0" smtClean="0"/>
              <a:t>busy. </a:t>
            </a:r>
            <a:r>
              <a:rPr lang="en-US" sz="2800" dirty="0"/>
              <a:t>We had patients seeking out our </a:t>
            </a:r>
            <a:r>
              <a:rPr lang="en-US" sz="2800" dirty="0" smtClean="0"/>
              <a:t>compassionate</a:t>
            </a:r>
            <a:r>
              <a:rPr lang="en-US" sz="2800" dirty="0"/>
              <a:t>, forward thinking </a:t>
            </a:r>
            <a:r>
              <a:rPr lang="en-US" sz="2800" dirty="0" smtClean="0"/>
              <a:t>care, coming from hundreds of miles. </a:t>
            </a:r>
            <a:r>
              <a:rPr lang="en-US" sz="2800" dirty="0"/>
              <a:t>T</a:t>
            </a:r>
            <a:r>
              <a:rPr lang="en-US" sz="2800" dirty="0" smtClean="0"/>
              <a:t>hese </a:t>
            </a:r>
            <a:r>
              <a:rPr lang="en-US" sz="2800" dirty="0"/>
              <a:t>turned out to be some tough and very needy patients - lots of </a:t>
            </a:r>
            <a:r>
              <a:rPr lang="en-US" sz="2800" dirty="0" err="1" smtClean="0"/>
              <a:t>worksman’s</a:t>
            </a:r>
            <a:r>
              <a:rPr lang="en-US" sz="2800" dirty="0" smtClean="0"/>
              <a:t> comp </a:t>
            </a:r>
            <a:r>
              <a:rPr lang="en-US" sz="2800" dirty="0"/>
              <a:t>cases, lots of patients with multiple prior back surgeries, lots of permanently disabled low functioning depressed unemployable </a:t>
            </a:r>
            <a:r>
              <a:rPr lang="en-US" sz="2800" dirty="0" smtClean="0"/>
              <a:t>patients.</a:t>
            </a:r>
          </a:p>
          <a:p>
            <a:endParaRPr lang="en-US" sz="2800" dirty="0"/>
          </a:p>
          <a:p>
            <a:r>
              <a:rPr lang="en-US" sz="2800" dirty="0" smtClean="0"/>
              <a:t> To </a:t>
            </a:r>
            <a:r>
              <a:rPr lang="en-US" sz="2800" dirty="0"/>
              <a:t>the point where it became </a:t>
            </a:r>
            <a:r>
              <a:rPr lang="en-US" sz="2800" dirty="0" smtClean="0"/>
              <a:t>overwhelming.</a:t>
            </a:r>
            <a:r>
              <a:rPr lang="en-US" sz="2800" dirty="0" smtClean="0">
                <a:effectLst/>
              </a:rPr>
              <a:t> </a:t>
            </a:r>
            <a:endParaRPr lang="en-US" sz="2800" dirty="0"/>
          </a:p>
        </p:txBody>
      </p:sp>
    </p:spTree>
    <p:extLst>
      <p:ext uri="{BB962C8B-B14F-4D97-AF65-F5344CB8AC3E}">
        <p14:creationId xmlns:p14="http://schemas.microsoft.com/office/powerpoint/2010/main" xmlns="" val="27755036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0091" y="723690"/>
            <a:ext cx="6707909" cy="4401205"/>
          </a:xfrm>
          <a:prstGeom prst="rect">
            <a:avLst/>
          </a:prstGeom>
        </p:spPr>
        <p:txBody>
          <a:bodyPr wrap="square">
            <a:spAutoFit/>
          </a:bodyPr>
          <a:lstStyle/>
          <a:p>
            <a:r>
              <a:rPr lang="en-US" sz="2800" dirty="0" smtClean="0"/>
              <a:t>I noticed that no </a:t>
            </a:r>
            <a:r>
              <a:rPr lang="en-US" sz="2800" dirty="0"/>
              <a:t>matter how much I</a:t>
            </a:r>
            <a:r>
              <a:rPr lang="en-US" sz="2800" dirty="0" smtClean="0"/>
              <a:t> listened </a:t>
            </a:r>
            <a:r>
              <a:rPr lang="en-US" sz="2800" dirty="0"/>
              <a:t>and empathized and cared, and no matter how many opioids I</a:t>
            </a:r>
            <a:r>
              <a:rPr lang="en-US" sz="2800" dirty="0" smtClean="0"/>
              <a:t> </a:t>
            </a:r>
            <a:r>
              <a:rPr lang="en-US" sz="2800" dirty="0"/>
              <a:t>prescribed, </a:t>
            </a:r>
            <a:r>
              <a:rPr lang="en-US" sz="2800" dirty="0" smtClean="0"/>
              <a:t>most </a:t>
            </a:r>
            <a:r>
              <a:rPr lang="en-US" sz="2800" dirty="0"/>
              <a:t>never got better. </a:t>
            </a:r>
            <a:endParaRPr lang="en-US" sz="2800" dirty="0" smtClean="0"/>
          </a:p>
          <a:p>
            <a:endParaRPr lang="en-US" sz="2800" dirty="0"/>
          </a:p>
          <a:p>
            <a:r>
              <a:rPr lang="en-US" sz="2800" dirty="0" smtClean="0"/>
              <a:t>Many </a:t>
            </a:r>
            <a:r>
              <a:rPr lang="en-US" sz="2800" dirty="0"/>
              <a:t>cheated and lied </a:t>
            </a:r>
            <a:r>
              <a:rPr lang="en-US" sz="2800" dirty="0" smtClean="0"/>
              <a:t>to me </a:t>
            </a:r>
            <a:r>
              <a:rPr lang="en-US" sz="2800" dirty="0"/>
              <a:t>and got more opioids </a:t>
            </a:r>
            <a:r>
              <a:rPr lang="en-US" sz="2800" dirty="0" smtClean="0"/>
              <a:t>&amp; other drugs from </a:t>
            </a:r>
            <a:r>
              <a:rPr lang="en-US" sz="2800" dirty="0"/>
              <a:t>different doctors. They sold their drugs on the street. They lost them and demanded more. </a:t>
            </a:r>
            <a:endParaRPr lang="en-US" sz="2800" dirty="0" smtClean="0"/>
          </a:p>
          <a:p>
            <a:endParaRPr lang="en-US" sz="2800" dirty="0"/>
          </a:p>
        </p:txBody>
      </p:sp>
    </p:spTree>
    <p:extLst>
      <p:ext uri="{BB962C8B-B14F-4D97-AF65-F5344CB8AC3E}">
        <p14:creationId xmlns:p14="http://schemas.microsoft.com/office/powerpoint/2010/main" xmlns="" val="67095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6112" y="2228929"/>
            <a:ext cx="7172009" cy="4401205"/>
          </a:xfrm>
          <a:prstGeom prst="rect">
            <a:avLst/>
          </a:prstGeom>
        </p:spPr>
        <p:txBody>
          <a:bodyPr wrap="square">
            <a:spAutoFit/>
          </a:bodyPr>
          <a:lstStyle/>
          <a:p>
            <a:r>
              <a:rPr lang="en-US" sz="2800" dirty="0">
                <a:solidFill>
                  <a:srgbClr val="FFFFFF"/>
                </a:solidFill>
              </a:rPr>
              <a:t>Disease Synonyms</a:t>
            </a:r>
          </a:p>
          <a:p>
            <a:r>
              <a:rPr lang="en-US" sz="2800" dirty="0"/>
              <a:t>Chronic pain associated w psychosocial dysfunction</a:t>
            </a:r>
          </a:p>
          <a:p>
            <a:r>
              <a:rPr lang="en-US" sz="2800" dirty="0"/>
              <a:t>Chronic pain associated with psychosocial dysfunction</a:t>
            </a:r>
          </a:p>
          <a:p>
            <a:r>
              <a:rPr lang="en-US" sz="2800" dirty="0"/>
              <a:t>Psychosocial dysfunction due to chronic pain </a:t>
            </a:r>
          </a:p>
          <a:p>
            <a:endParaRPr lang="en-US" sz="2800" dirty="0"/>
          </a:p>
          <a:p>
            <a:r>
              <a:rPr lang="en-US" sz="2800" dirty="0">
                <a:solidFill>
                  <a:srgbClr val="FFFFFF"/>
                </a:solidFill>
              </a:rPr>
              <a:t>Applies To</a:t>
            </a:r>
          </a:p>
          <a:p>
            <a:r>
              <a:rPr lang="en-US" sz="2800" dirty="0"/>
              <a:t>Chronic pain associated with significant psychosocial dysfunction</a:t>
            </a:r>
          </a:p>
        </p:txBody>
      </p:sp>
      <p:sp>
        <p:nvSpPr>
          <p:cNvPr id="3" name="TextBox 2"/>
          <p:cNvSpPr txBox="1"/>
          <p:nvPr/>
        </p:nvSpPr>
        <p:spPr>
          <a:xfrm>
            <a:off x="1382106" y="1313337"/>
            <a:ext cx="5042818" cy="830997"/>
          </a:xfrm>
          <a:prstGeom prst="rect">
            <a:avLst/>
          </a:prstGeom>
          <a:noFill/>
        </p:spPr>
        <p:txBody>
          <a:bodyPr wrap="square" rtlCol="0">
            <a:spAutoFit/>
          </a:bodyPr>
          <a:lstStyle/>
          <a:p>
            <a:r>
              <a:rPr lang="en-US" sz="4800" dirty="0" smtClean="0"/>
              <a:t>ICD-9          338.4</a:t>
            </a:r>
            <a:endParaRPr lang="en-US" sz="4800" dirty="0"/>
          </a:p>
        </p:txBody>
      </p:sp>
      <p:sp>
        <p:nvSpPr>
          <p:cNvPr id="4" name="TextBox 3"/>
          <p:cNvSpPr txBox="1"/>
          <p:nvPr/>
        </p:nvSpPr>
        <p:spPr>
          <a:xfrm>
            <a:off x="1" y="103849"/>
            <a:ext cx="9144000" cy="1077218"/>
          </a:xfrm>
          <a:prstGeom prst="rect">
            <a:avLst/>
          </a:prstGeom>
          <a:noFill/>
        </p:spPr>
        <p:txBody>
          <a:bodyPr wrap="square" rtlCol="0">
            <a:spAutoFit/>
          </a:bodyPr>
          <a:lstStyle/>
          <a:p>
            <a:pPr algn="ctr"/>
            <a:r>
              <a:rPr lang="en-US" sz="3200" dirty="0" smtClean="0"/>
              <a:t>Around 2003 </a:t>
            </a:r>
            <a:r>
              <a:rPr lang="en-US" sz="3200" dirty="0"/>
              <a:t>“chronic pain syndrome” was recognized with its own ICD-9 diagnostic </a:t>
            </a:r>
            <a:r>
              <a:rPr lang="en-US" sz="3200" dirty="0" smtClean="0"/>
              <a:t>code.</a:t>
            </a:r>
            <a:endParaRPr lang="en-US" sz="3200" dirty="0"/>
          </a:p>
        </p:txBody>
      </p:sp>
    </p:spTree>
    <p:extLst>
      <p:ext uri="{BB962C8B-B14F-4D97-AF65-F5344CB8AC3E}">
        <p14:creationId xmlns:p14="http://schemas.microsoft.com/office/powerpoint/2010/main" xmlns="" val="280690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universal precautions chronic pain.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7000" y="0"/>
            <a:ext cx="8870674" cy="6858000"/>
          </a:xfrm>
          <a:prstGeom prst="rect">
            <a:avLst/>
          </a:prstGeom>
        </p:spPr>
      </p:pic>
    </p:spTree>
    <p:extLst>
      <p:ext uri="{BB962C8B-B14F-4D97-AF65-F5344CB8AC3E}">
        <p14:creationId xmlns:p14="http://schemas.microsoft.com/office/powerpoint/2010/main" xmlns="" val="1992941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19898" y="446596"/>
            <a:ext cx="5468640" cy="6001642"/>
          </a:xfrm>
          <a:prstGeom prst="rect">
            <a:avLst/>
          </a:prstGeom>
        </p:spPr>
        <p:txBody>
          <a:bodyPr wrap="square">
            <a:spAutoFit/>
          </a:bodyPr>
          <a:lstStyle/>
          <a:p>
            <a:r>
              <a:rPr lang="en-US" sz="2400" dirty="0"/>
              <a:t>We </a:t>
            </a:r>
            <a:r>
              <a:rPr lang="en-US" sz="2400" dirty="0" smtClean="0"/>
              <a:t>did recognize these aberrant behaviors so we </a:t>
            </a:r>
            <a:r>
              <a:rPr lang="en-US" sz="2400" dirty="0"/>
              <a:t>created a structured, standardized program for our patients who </a:t>
            </a:r>
            <a:r>
              <a:rPr lang="en-US" sz="2400" dirty="0" smtClean="0"/>
              <a:t>we thought needed </a:t>
            </a:r>
            <a:r>
              <a:rPr lang="en-US" sz="2400" dirty="0"/>
              <a:t>opioids to manage their pain. </a:t>
            </a:r>
            <a:endParaRPr lang="en-US" sz="2400" dirty="0" smtClean="0"/>
          </a:p>
          <a:p>
            <a:endParaRPr lang="en-US" sz="2400" dirty="0" smtClean="0"/>
          </a:p>
          <a:p>
            <a:r>
              <a:rPr lang="en-US" sz="2400" dirty="0" smtClean="0"/>
              <a:t>Every </a:t>
            </a:r>
            <a:r>
              <a:rPr lang="en-US" sz="2400" dirty="0"/>
              <a:t>patient </a:t>
            </a:r>
            <a:r>
              <a:rPr lang="en-US" sz="2400" dirty="0" smtClean="0"/>
              <a:t>prescribed opioids </a:t>
            </a:r>
            <a:r>
              <a:rPr lang="en-US" sz="2400" dirty="0"/>
              <a:t>signed a </a:t>
            </a:r>
            <a:r>
              <a:rPr lang="en-US" sz="2400" dirty="0" smtClean="0"/>
              <a:t>consent/treatment agreement which </a:t>
            </a:r>
            <a:r>
              <a:rPr lang="en-US" sz="2400" dirty="0"/>
              <a:t>explained the dangers of opioids and the “rules” of our program. We required them to participate in educational group visits. </a:t>
            </a:r>
            <a:r>
              <a:rPr lang="en-US" sz="2400" dirty="0" smtClean="0"/>
              <a:t>We had them see psychiatrists and psychologists for the psychiatric symptoms.</a:t>
            </a:r>
          </a:p>
          <a:p>
            <a:endParaRPr lang="en-US" sz="2400" dirty="0" smtClean="0"/>
          </a:p>
          <a:p>
            <a:r>
              <a:rPr lang="en-US" sz="2400" dirty="0" smtClean="0"/>
              <a:t> </a:t>
            </a:r>
            <a:endParaRPr lang="en-US" sz="2400" dirty="0"/>
          </a:p>
        </p:txBody>
      </p:sp>
      <p:pic>
        <p:nvPicPr>
          <p:cNvPr id="3" name="Picture 2" descr="controlled substance agreement.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883136" y="3553268"/>
            <a:ext cx="3260864" cy="3304732"/>
          </a:xfrm>
          <a:prstGeom prst="rect">
            <a:avLst/>
          </a:prstGeom>
        </p:spPr>
      </p:pic>
    </p:spTree>
    <p:extLst>
      <p:ext uri="{BB962C8B-B14F-4D97-AF65-F5344CB8AC3E}">
        <p14:creationId xmlns:p14="http://schemas.microsoft.com/office/powerpoint/2010/main" xmlns="" val="14956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5267" y="891657"/>
            <a:ext cx="8608382" cy="1384995"/>
          </a:xfrm>
          <a:prstGeom prst="rect">
            <a:avLst/>
          </a:prstGeom>
        </p:spPr>
        <p:txBody>
          <a:bodyPr wrap="square">
            <a:spAutoFit/>
          </a:bodyPr>
          <a:lstStyle/>
          <a:p>
            <a:r>
              <a:rPr lang="en-US" sz="2800" dirty="0"/>
              <a:t>We required Urine Drug Screens to ensure they were not using other drugs, and even more importantly, to ensure they were actually taking the drugs we were prescribing.</a:t>
            </a:r>
          </a:p>
        </p:txBody>
      </p:sp>
      <p:pic>
        <p:nvPicPr>
          <p:cNvPr id="4" name="Picture 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3023218"/>
            <a:ext cx="9144000" cy="3834782"/>
          </a:xfrm>
          <a:prstGeom prst="rect">
            <a:avLst/>
          </a:prstGeom>
        </p:spPr>
      </p:pic>
    </p:spTree>
    <p:extLst>
      <p:ext uri="{BB962C8B-B14F-4D97-AF65-F5344CB8AC3E}">
        <p14:creationId xmlns:p14="http://schemas.microsoft.com/office/powerpoint/2010/main" xmlns="" val="13421176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C0306"/>
        </a:solidFill>
        <a:effectLst/>
      </p:bgPr>
    </p:bg>
    <p:spTree>
      <p:nvGrpSpPr>
        <p:cNvPr id="1" name=""/>
        <p:cNvGrpSpPr/>
        <p:nvPr/>
      </p:nvGrpSpPr>
      <p:grpSpPr>
        <a:xfrm>
          <a:off x="0" y="0"/>
          <a:ext cx="0" cy="0"/>
          <a:chOff x="0" y="0"/>
          <a:chExt cx="0" cy="0"/>
        </a:xfrm>
      </p:grpSpPr>
      <p:pic>
        <p:nvPicPr>
          <p:cNvPr id="2" name="Picture 1" descr="beat drug test products.gif"/>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553744"/>
            <a:ext cx="4600225" cy="2300867"/>
          </a:xfrm>
          <a:prstGeom prst="rect">
            <a:avLst/>
          </a:prstGeom>
        </p:spPr>
      </p:pic>
      <p:pic>
        <p:nvPicPr>
          <p:cNvPr id="3" name="Picture 2" descr="lil' whiz.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521550" y="4707760"/>
            <a:ext cx="4622450" cy="1880859"/>
          </a:xfrm>
          <a:prstGeom prst="rect">
            <a:avLst/>
          </a:prstGeom>
        </p:spPr>
      </p:pic>
      <p:pic>
        <p:nvPicPr>
          <p:cNvPr id="4" name="Picture 3" descr="whizzinator.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2110099" y="-6964"/>
            <a:ext cx="4381467" cy="4560708"/>
          </a:xfrm>
          <a:prstGeom prst="rect">
            <a:avLst/>
          </a:prstGeom>
        </p:spPr>
      </p:pic>
    </p:spTree>
    <p:extLst>
      <p:ext uri="{BB962C8B-B14F-4D97-AF65-F5344CB8AC3E}">
        <p14:creationId xmlns:p14="http://schemas.microsoft.com/office/powerpoint/2010/main" xmlns="" val="535370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77635" y="484909"/>
            <a:ext cx="7008091" cy="4401205"/>
          </a:xfrm>
          <a:prstGeom prst="rect">
            <a:avLst/>
          </a:prstGeom>
        </p:spPr>
        <p:txBody>
          <a:bodyPr wrap="square">
            <a:spAutoFit/>
          </a:bodyPr>
          <a:lstStyle/>
          <a:p>
            <a:r>
              <a:rPr lang="en-US" sz="2800" dirty="0" smtClean="0"/>
              <a:t>We </a:t>
            </a:r>
            <a:r>
              <a:rPr lang="en-US" sz="2800" dirty="0"/>
              <a:t>prescribed opioids only in a 28-day supply, to ensure that refills never came due on a weekend. </a:t>
            </a:r>
            <a:endParaRPr lang="en-US" sz="2800" dirty="0" smtClean="0"/>
          </a:p>
          <a:p>
            <a:endParaRPr lang="en-US" sz="2800" dirty="0" smtClean="0"/>
          </a:p>
          <a:p>
            <a:r>
              <a:rPr lang="en-US" sz="2800" dirty="0" smtClean="0"/>
              <a:t>We </a:t>
            </a:r>
            <a:r>
              <a:rPr lang="en-US" sz="2800" dirty="0"/>
              <a:t>never refilled opioids by phone or on the weekend. </a:t>
            </a:r>
            <a:endParaRPr lang="en-US" sz="2800" dirty="0" smtClean="0"/>
          </a:p>
          <a:p>
            <a:endParaRPr lang="en-US" sz="2800" dirty="0" smtClean="0"/>
          </a:p>
          <a:p>
            <a:r>
              <a:rPr lang="en-US" sz="2800" dirty="0" smtClean="0"/>
              <a:t>We did </a:t>
            </a:r>
            <a:r>
              <a:rPr lang="en-US" sz="2800" dirty="0"/>
              <a:t>a substance abuse evaluation for all the patients we were considering starting on chronic opioids.</a:t>
            </a:r>
          </a:p>
        </p:txBody>
      </p:sp>
    </p:spTree>
    <p:extLst>
      <p:ext uri="{BB962C8B-B14F-4D97-AF65-F5344CB8AC3E}">
        <p14:creationId xmlns:p14="http://schemas.microsoft.com/office/powerpoint/2010/main" xmlns="" val="28718514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1100" y="265305"/>
            <a:ext cx="6706589" cy="6124754"/>
          </a:xfrm>
          <a:prstGeom prst="rect">
            <a:avLst/>
          </a:prstGeom>
        </p:spPr>
        <p:txBody>
          <a:bodyPr wrap="square">
            <a:spAutoFit/>
          </a:bodyPr>
          <a:lstStyle/>
          <a:p>
            <a:r>
              <a:rPr lang="en-US" sz="2800" dirty="0"/>
              <a:t>We </a:t>
            </a:r>
            <a:r>
              <a:rPr lang="en-US" sz="2800" dirty="0" smtClean="0"/>
              <a:t>tightened the boundaries whenever aberrant behavior was identified. </a:t>
            </a:r>
          </a:p>
          <a:p>
            <a:r>
              <a:rPr lang="en-US" sz="2800" dirty="0" smtClean="0"/>
              <a:t>If a patient ran out early when would bring them back in 2 weeks instead of 4.</a:t>
            </a:r>
          </a:p>
          <a:p>
            <a:endParaRPr lang="en-US" sz="2800" dirty="0" smtClean="0"/>
          </a:p>
          <a:p>
            <a:r>
              <a:rPr lang="en-US" sz="2800" dirty="0" smtClean="0"/>
              <a:t>If a patient tested positive for </a:t>
            </a:r>
            <a:r>
              <a:rPr lang="en-US" sz="2800" dirty="0" err="1" smtClean="0"/>
              <a:t>unprescribed</a:t>
            </a:r>
            <a:r>
              <a:rPr lang="en-US" sz="2800" dirty="0" smtClean="0"/>
              <a:t> or illicit substances (or negative for prescribed ones), we counseled them and told most they could have one and only one more chance.</a:t>
            </a:r>
          </a:p>
          <a:p>
            <a:endParaRPr lang="en-US" sz="2800" dirty="0" smtClean="0"/>
          </a:p>
          <a:p>
            <a:r>
              <a:rPr lang="en-US" sz="2800" dirty="0" smtClean="0"/>
              <a:t>we re-evaluated their substance use disorder diagnoses and used ASAM criteria to recommend appropriate levels of treatment. </a:t>
            </a:r>
            <a:endParaRPr lang="en-US" sz="2800" dirty="0"/>
          </a:p>
        </p:txBody>
      </p:sp>
      <p:pic>
        <p:nvPicPr>
          <p:cNvPr id="3" name="Picture 2" descr="asam criteria cover.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604000" y="2800350"/>
            <a:ext cx="2540000" cy="2705100"/>
          </a:xfrm>
          <a:prstGeom prst="rect">
            <a:avLst/>
          </a:prstGeom>
        </p:spPr>
      </p:pic>
    </p:spTree>
    <p:extLst>
      <p:ext uri="{BB962C8B-B14F-4D97-AF65-F5344CB8AC3E}">
        <p14:creationId xmlns:p14="http://schemas.microsoft.com/office/powerpoint/2010/main" xmlns="" val="1165803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20091" y="1039092"/>
            <a:ext cx="6303818" cy="4401205"/>
          </a:xfrm>
          <a:prstGeom prst="rect">
            <a:avLst/>
          </a:prstGeom>
        </p:spPr>
        <p:txBody>
          <a:bodyPr wrap="square">
            <a:spAutoFit/>
          </a:bodyPr>
          <a:lstStyle/>
          <a:p>
            <a:r>
              <a:rPr lang="en-US" sz="2800" dirty="0"/>
              <a:t>Yet even with our carefully structured pain program, </a:t>
            </a:r>
            <a:endParaRPr lang="en-US" sz="2800" dirty="0" smtClean="0"/>
          </a:p>
          <a:p>
            <a:r>
              <a:rPr lang="en-US" sz="2800" dirty="0" smtClean="0"/>
              <a:t>even </a:t>
            </a:r>
            <a:r>
              <a:rPr lang="en-US" sz="2800" dirty="0"/>
              <a:t>with a program which exceeded published recommendations for cautious opioid prescribing, </a:t>
            </a:r>
            <a:endParaRPr lang="en-US" sz="2800" dirty="0" smtClean="0"/>
          </a:p>
          <a:p>
            <a:r>
              <a:rPr lang="en-US" sz="2800" dirty="0" smtClean="0"/>
              <a:t>our </a:t>
            </a:r>
            <a:r>
              <a:rPr lang="en-US" sz="2800" dirty="0"/>
              <a:t>patients were not getting better. </a:t>
            </a:r>
            <a:endParaRPr lang="en-US" sz="2800" dirty="0" smtClean="0"/>
          </a:p>
          <a:p>
            <a:endParaRPr lang="en-US" sz="2800" dirty="0"/>
          </a:p>
          <a:p>
            <a:r>
              <a:rPr lang="en-US" sz="2800" dirty="0"/>
              <a:t>I</a:t>
            </a:r>
            <a:r>
              <a:rPr lang="en-US" sz="2800" dirty="0" smtClean="0"/>
              <a:t> </a:t>
            </a:r>
            <a:r>
              <a:rPr lang="en-US" sz="2800" dirty="0"/>
              <a:t>still found </a:t>
            </a:r>
            <a:r>
              <a:rPr lang="en-US" sz="2800" dirty="0" smtClean="0"/>
              <a:t>these pain </a:t>
            </a:r>
            <a:r>
              <a:rPr lang="en-US" sz="2800" dirty="0"/>
              <a:t>patients </a:t>
            </a:r>
            <a:r>
              <a:rPr lang="en-US" sz="2800" dirty="0" smtClean="0"/>
              <a:t>to be the the </a:t>
            </a:r>
            <a:r>
              <a:rPr lang="en-US" sz="2800" dirty="0"/>
              <a:t>most challenging patients </a:t>
            </a:r>
            <a:r>
              <a:rPr lang="en-US" sz="2800" dirty="0" smtClean="0"/>
              <a:t>I had ever treated. </a:t>
            </a:r>
            <a:endParaRPr lang="en-US" sz="2800" dirty="0"/>
          </a:p>
        </p:txBody>
      </p:sp>
    </p:spTree>
    <p:extLst>
      <p:ext uri="{BB962C8B-B14F-4D97-AF65-F5344CB8AC3E}">
        <p14:creationId xmlns:p14="http://schemas.microsoft.com/office/powerpoint/2010/main" xmlns="" val="286102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pill mills a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645776" y="0"/>
            <a:ext cx="5498224" cy="6858000"/>
          </a:xfrm>
          <a:prstGeom prst="rect">
            <a:avLst/>
          </a:prstGeom>
        </p:spPr>
      </p:pic>
      <p:sp>
        <p:nvSpPr>
          <p:cNvPr id="3" name="Rectangle 2"/>
          <p:cNvSpPr/>
          <p:nvPr/>
        </p:nvSpPr>
        <p:spPr>
          <a:xfrm>
            <a:off x="0" y="36511"/>
            <a:ext cx="3645776" cy="5693867"/>
          </a:xfrm>
          <a:prstGeom prst="rect">
            <a:avLst/>
          </a:prstGeom>
        </p:spPr>
        <p:txBody>
          <a:bodyPr wrap="square">
            <a:spAutoFit/>
          </a:bodyPr>
          <a:lstStyle/>
          <a:p>
            <a:r>
              <a:rPr lang="en-US" sz="2800" dirty="0">
                <a:solidFill>
                  <a:schemeClr val="bg1"/>
                </a:solidFill>
              </a:rPr>
              <a:t>I saw physicians across the state build up huge numbers of pain patients on massive doses of opioids, and then close their clinics and disappear, releasing hundreds of opioid-dependent patients onto the streets in search of a compassionate provider. </a:t>
            </a:r>
          </a:p>
        </p:txBody>
      </p:sp>
    </p:spTree>
    <p:extLst>
      <p:ext uri="{BB962C8B-B14F-4D97-AF65-F5344CB8AC3E}">
        <p14:creationId xmlns:p14="http://schemas.microsoft.com/office/powerpoint/2010/main" xmlns="" val="55152350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Fl oxycodone counties 2010.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184976" y="0"/>
            <a:ext cx="6627997" cy="6042525"/>
          </a:xfrm>
          <a:prstGeom prst="rect">
            <a:avLst/>
          </a:prstGeom>
        </p:spPr>
      </p:pic>
      <p:sp>
        <p:nvSpPr>
          <p:cNvPr id="3" name="TextBox 2"/>
          <p:cNvSpPr txBox="1"/>
          <p:nvPr/>
        </p:nvSpPr>
        <p:spPr>
          <a:xfrm>
            <a:off x="1924377" y="6201113"/>
            <a:ext cx="5581726" cy="461665"/>
          </a:xfrm>
          <a:prstGeom prst="rect">
            <a:avLst/>
          </a:prstGeom>
          <a:noFill/>
        </p:spPr>
        <p:txBody>
          <a:bodyPr wrap="none" rtlCol="0">
            <a:spAutoFit/>
          </a:bodyPr>
          <a:lstStyle/>
          <a:p>
            <a:r>
              <a:rPr lang="en-US" sz="2400" b="1" dirty="0" smtClean="0"/>
              <a:t>December 11, 2010  </a:t>
            </a:r>
            <a:r>
              <a:rPr lang="en-US" sz="2400" b="1" dirty="0" err="1" smtClean="0"/>
              <a:t>www.Gainesville.com</a:t>
            </a:r>
            <a:r>
              <a:rPr lang="en-US" sz="2400" b="1" dirty="0" smtClean="0"/>
              <a:t> </a:t>
            </a:r>
            <a:endParaRPr lang="en-US" sz="2400" b="1" dirty="0"/>
          </a:p>
        </p:txBody>
      </p:sp>
    </p:spTree>
    <p:extLst>
      <p:ext uri="{BB962C8B-B14F-4D97-AF65-F5344CB8AC3E}">
        <p14:creationId xmlns:p14="http://schemas.microsoft.com/office/powerpoint/2010/main" xmlns="" val="106997117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35182" y="519545"/>
            <a:ext cx="7366000" cy="5693866"/>
          </a:xfrm>
          <a:prstGeom prst="rect">
            <a:avLst/>
          </a:prstGeom>
        </p:spPr>
        <p:txBody>
          <a:bodyPr wrap="square">
            <a:spAutoFit/>
          </a:bodyPr>
          <a:lstStyle/>
          <a:p>
            <a:r>
              <a:rPr lang="en-US" sz="2400" dirty="0" smtClean="0"/>
              <a:t>Some patients were admitted to the hospital for unrelated problem (out of control diabetes or HTN…) and were placed on the dose which they had been prescribed and were supposed to have been taking.</a:t>
            </a:r>
          </a:p>
          <a:p>
            <a:endParaRPr lang="en-US" sz="2400" dirty="0" smtClean="0"/>
          </a:p>
          <a:p>
            <a:r>
              <a:rPr lang="en-US" sz="2400" dirty="0" smtClean="0"/>
              <a:t>Many became somnolent and stopped breathing,  because in fact they had not been taking anything close to that dose, but rather had been selling most of their opioids.</a:t>
            </a:r>
          </a:p>
          <a:p>
            <a:endParaRPr lang="en-US" sz="2400" dirty="0"/>
          </a:p>
          <a:p>
            <a:r>
              <a:rPr lang="en-US" sz="2400" dirty="0"/>
              <a:t>Now I became “the bad guy”, explaining that although I was willing to try to help, I could prescribe only a fraction of the dose their prior physician was prescribing, especially with the benzodiazepines and sedatives. </a:t>
            </a:r>
          </a:p>
          <a:p>
            <a:endParaRPr lang="en-US" sz="2800" dirty="0"/>
          </a:p>
        </p:txBody>
      </p:sp>
    </p:spTree>
    <p:extLst>
      <p:ext uri="{BB962C8B-B14F-4D97-AF65-F5344CB8AC3E}">
        <p14:creationId xmlns:p14="http://schemas.microsoft.com/office/powerpoint/2010/main" xmlns="" val="430805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7066" y="845963"/>
            <a:ext cx="5116934" cy="4401205"/>
          </a:xfrm>
          <a:prstGeom prst="rect">
            <a:avLst/>
          </a:prstGeom>
        </p:spPr>
        <p:txBody>
          <a:bodyPr wrap="square">
            <a:spAutoFit/>
          </a:bodyPr>
          <a:lstStyle/>
          <a:p>
            <a:r>
              <a:rPr lang="en-US" sz="2800" dirty="0"/>
              <a:t>In </a:t>
            </a:r>
            <a:r>
              <a:rPr lang="en-US" sz="2800" dirty="0" smtClean="0"/>
              <a:t>2007 after I returned to private practice, </a:t>
            </a:r>
            <a:r>
              <a:rPr lang="en-US" sz="2800" dirty="0"/>
              <a:t>the State of Washington published guidelines for the use of opioids in the management of chronic pain. </a:t>
            </a:r>
            <a:endParaRPr lang="en-US" sz="2800" dirty="0" smtClean="0"/>
          </a:p>
          <a:p>
            <a:endParaRPr lang="en-US" sz="2800" dirty="0" smtClean="0"/>
          </a:p>
          <a:p>
            <a:r>
              <a:rPr lang="en-US" sz="2800" dirty="0" smtClean="0"/>
              <a:t>The pain and addiction practice I created in Jacksonville already </a:t>
            </a:r>
            <a:r>
              <a:rPr lang="en-US" sz="2800" dirty="0"/>
              <a:t>met or exceeded all of these standards. </a:t>
            </a:r>
          </a:p>
        </p:txBody>
      </p:sp>
      <p:pic>
        <p:nvPicPr>
          <p:cNvPr id="3" name="Picture 2" descr="Washington State Opioid-Guidelin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334000" y="2184400"/>
            <a:ext cx="3810000" cy="4673600"/>
          </a:xfrm>
          <a:prstGeom prst="rect">
            <a:avLst/>
          </a:prstGeom>
        </p:spPr>
      </p:pic>
    </p:spTree>
    <p:extLst>
      <p:ext uri="{BB962C8B-B14F-4D97-AF65-F5344CB8AC3E}">
        <p14:creationId xmlns:p14="http://schemas.microsoft.com/office/powerpoint/2010/main" xmlns="" val="1819557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69741" y="3093525"/>
            <a:ext cx="7844385" cy="3046988"/>
          </a:xfrm>
          <a:prstGeom prst="rect">
            <a:avLst/>
          </a:prstGeom>
        </p:spPr>
        <p:txBody>
          <a:bodyPr wrap="square">
            <a:spAutoFit/>
          </a:bodyPr>
          <a:lstStyle/>
          <a:p>
            <a:r>
              <a:rPr lang="en-US" sz="3200" dirty="0"/>
              <a:t>I thought I had one of the most advanced pain programs in the state</a:t>
            </a:r>
            <a:r>
              <a:rPr lang="en-US" sz="3200" dirty="0" smtClean="0"/>
              <a:t>.</a:t>
            </a:r>
          </a:p>
          <a:p>
            <a:endParaRPr lang="en-US" sz="3200" dirty="0"/>
          </a:p>
          <a:p>
            <a:r>
              <a:rPr lang="en-US" sz="3200" dirty="0"/>
              <a:t>When Florida passed legislation requiring licenses for pain clinics, I trained their first set of inspectors.</a:t>
            </a:r>
          </a:p>
        </p:txBody>
      </p:sp>
      <p:pic>
        <p:nvPicPr>
          <p:cNvPr id="3" name="Picture 2" descr="NexStep banner.gif"/>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10500" cy="2244845"/>
          </a:xfrm>
          <a:prstGeom prst="rect">
            <a:avLst/>
          </a:prstGeom>
        </p:spPr>
      </p:pic>
    </p:spTree>
    <p:extLst>
      <p:ext uri="{BB962C8B-B14F-4D97-AF65-F5344CB8AC3E}">
        <p14:creationId xmlns:p14="http://schemas.microsoft.com/office/powerpoint/2010/main" xmlns="" val="448301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Oxycontin-old v new street value.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220801" y="0"/>
            <a:ext cx="4923199" cy="6858000"/>
          </a:xfrm>
          <a:prstGeom prst="rect">
            <a:avLst/>
          </a:prstGeom>
        </p:spPr>
      </p:pic>
      <p:pic>
        <p:nvPicPr>
          <p:cNvPr id="3" name="Picture 2" descr="oxycontin-maker-pleads-guilty 2007.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 y="-1"/>
            <a:ext cx="4213895" cy="3822651"/>
          </a:xfrm>
          <a:prstGeom prst="rect">
            <a:avLst/>
          </a:prstGeom>
        </p:spPr>
      </p:pic>
    </p:spTree>
    <p:extLst>
      <p:ext uri="{BB962C8B-B14F-4D97-AF65-F5344CB8AC3E}">
        <p14:creationId xmlns:p14="http://schemas.microsoft.com/office/powerpoint/2010/main" xmlns="" val="30866877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77590" y="139672"/>
            <a:ext cx="8228157" cy="4319782"/>
          </a:xfrm>
          <a:prstGeom prst="rect">
            <a:avLst/>
          </a:prstGeom>
        </p:spPr>
      </p:pic>
      <p:sp>
        <p:nvSpPr>
          <p:cNvPr id="3" name="Rectangle 2"/>
          <p:cNvSpPr/>
          <p:nvPr/>
        </p:nvSpPr>
        <p:spPr>
          <a:xfrm>
            <a:off x="910872" y="4263130"/>
            <a:ext cx="7735997" cy="2308324"/>
          </a:xfrm>
          <a:prstGeom prst="rect">
            <a:avLst/>
          </a:prstGeom>
        </p:spPr>
        <p:txBody>
          <a:bodyPr wrap="square">
            <a:spAutoFit/>
          </a:bodyPr>
          <a:lstStyle/>
          <a:p>
            <a:r>
              <a:rPr lang="en-US" sz="2400" dirty="0"/>
              <a:t>The Florida Prescription Drug Monitoring Program, known as E-FORCSE</a:t>
            </a:r>
            <a:r>
              <a:rPr lang="en-US" sz="2400" baseline="30000" dirty="0"/>
              <a:t>®</a:t>
            </a:r>
            <a:r>
              <a:rPr lang="en-US" sz="2400" dirty="0"/>
              <a:t> (Electronic-Florida Online Reporting of Controlled Substance Evaluation Program), was created by the 2009 Florida Legislature in an initiative to encourage safer prescribing of controlled substances and to reduce drug abuse and diversion within the state of Florida.</a:t>
            </a:r>
          </a:p>
        </p:txBody>
      </p:sp>
    </p:spTree>
    <p:extLst>
      <p:ext uri="{BB962C8B-B14F-4D97-AF65-F5344CB8AC3E}">
        <p14:creationId xmlns:p14="http://schemas.microsoft.com/office/powerpoint/2010/main" xmlns="" val="319028817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florida pain clinic law effect.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522989"/>
            <a:ext cx="9144000" cy="5964561"/>
          </a:xfrm>
          <a:prstGeom prst="rect">
            <a:avLst/>
          </a:prstGeom>
        </p:spPr>
      </p:pic>
    </p:spTree>
    <p:extLst>
      <p:ext uri="{BB962C8B-B14F-4D97-AF65-F5344CB8AC3E}">
        <p14:creationId xmlns:p14="http://schemas.microsoft.com/office/powerpoint/2010/main" xmlns="" val="46651362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pharmacy no more oxy.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1257113"/>
            <a:ext cx="4381500" cy="3989409"/>
          </a:xfrm>
          <a:prstGeom prst="rect">
            <a:avLst/>
          </a:prstGeom>
        </p:spPr>
      </p:pic>
      <p:pic>
        <p:nvPicPr>
          <p:cNvPr id="3" name="Picture 2" descr=" oxycontin not on premises.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413908" y="123170"/>
            <a:ext cx="4762500" cy="6350000"/>
          </a:xfrm>
          <a:prstGeom prst="rect">
            <a:avLst/>
          </a:prstGeom>
        </p:spPr>
      </p:pic>
    </p:spTree>
    <p:extLst>
      <p:ext uri="{BB962C8B-B14F-4D97-AF65-F5344CB8AC3E}">
        <p14:creationId xmlns:p14="http://schemas.microsoft.com/office/powerpoint/2010/main" xmlns="" val="289332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C0306"/>
        </a:solidFill>
        <a:effectLst/>
      </p:bgPr>
    </p:bg>
    <p:spTree>
      <p:nvGrpSpPr>
        <p:cNvPr id="1" name=""/>
        <p:cNvGrpSpPr/>
        <p:nvPr/>
      </p:nvGrpSpPr>
      <p:grpSpPr>
        <a:xfrm>
          <a:off x="0" y="0"/>
          <a:ext cx="0" cy="0"/>
          <a:chOff x="0" y="0"/>
          <a:chExt cx="0" cy="0"/>
        </a:xfrm>
      </p:grpSpPr>
      <p:pic>
        <p:nvPicPr>
          <p:cNvPr id="2" name="Picture 1" descr="walgreens_oxycontin_sign.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4474"/>
            <a:ext cx="4395346" cy="5860462"/>
          </a:xfrm>
          <a:prstGeom prst="rect">
            <a:avLst/>
          </a:prstGeom>
        </p:spPr>
      </p:pic>
      <p:pic>
        <p:nvPicPr>
          <p:cNvPr id="3" name="Picture 2" descr="walgreens oxycontin in safe.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872387" y="3368694"/>
            <a:ext cx="5271613" cy="3489306"/>
          </a:xfrm>
          <a:prstGeom prst="rect">
            <a:avLst/>
          </a:prstGeom>
        </p:spPr>
      </p:pic>
    </p:spTree>
    <p:extLst>
      <p:ext uri="{BB962C8B-B14F-4D97-AF65-F5344CB8AC3E}">
        <p14:creationId xmlns:p14="http://schemas.microsoft.com/office/powerpoint/2010/main" xmlns="" val="12512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4363" y="427182"/>
            <a:ext cx="7620001" cy="5693867"/>
          </a:xfrm>
          <a:prstGeom prst="rect">
            <a:avLst/>
          </a:prstGeom>
        </p:spPr>
        <p:txBody>
          <a:bodyPr wrap="square">
            <a:spAutoFit/>
          </a:bodyPr>
          <a:lstStyle/>
          <a:p>
            <a:r>
              <a:rPr lang="en-US" sz="2800" dirty="0" smtClean="0"/>
              <a:t>I was continuing to do Forensic work as an Expert </a:t>
            </a:r>
            <a:r>
              <a:rPr lang="en-US" sz="2800" dirty="0"/>
              <a:t>W</a:t>
            </a:r>
            <a:r>
              <a:rPr lang="en-US" sz="2800" dirty="0" smtClean="0"/>
              <a:t>itness and was being bombarded with cases of overdose deaths from around the state.</a:t>
            </a:r>
          </a:p>
          <a:p>
            <a:endParaRPr lang="en-US" sz="2800" dirty="0" smtClean="0"/>
          </a:p>
          <a:p>
            <a:r>
              <a:rPr lang="en-US" sz="2800" dirty="0" smtClean="0"/>
              <a:t>I reviewed </a:t>
            </a:r>
            <a:r>
              <a:rPr lang="en-US" sz="2800" dirty="0"/>
              <a:t>patient mortality in our practice. </a:t>
            </a:r>
            <a:r>
              <a:rPr lang="en-US" sz="2800" dirty="0" smtClean="0"/>
              <a:t>I had not had any deaths but my partner had a couple.</a:t>
            </a:r>
          </a:p>
          <a:p>
            <a:endParaRPr lang="en-US" sz="2800" dirty="0" smtClean="0"/>
          </a:p>
          <a:p>
            <a:r>
              <a:rPr lang="en-US" sz="2800" dirty="0" smtClean="0"/>
              <a:t>They were all listed by the Medical Examiners as</a:t>
            </a:r>
          </a:p>
          <a:p>
            <a:r>
              <a:rPr lang="en-US" sz="2800" dirty="0" smtClean="0"/>
              <a:t>“</a:t>
            </a:r>
            <a:r>
              <a:rPr lang="en-US" sz="2800" dirty="0"/>
              <a:t>Accidental death related to the combined effects of . . .” </a:t>
            </a:r>
            <a:endParaRPr lang="en-US" sz="2800" dirty="0" smtClean="0"/>
          </a:p>
          <a:p>
            <a:r>
              <a:rPr lang="en-US" sz="2800" dirty="0" smtClean="0"/>
              <a:t>and </a:t>
            </a:r>
            <a:r>
              <a:rPr lang="en-US" sz="2800" dirty="0"/>
              <a:t>listed all of the drugs discovered on a post mortem toxicology screen, at least one of which was an opioid. </a:t>
            </a:r>
          </a:p>
        </p:txBody>
      </p:sp>
    </p:spTree>
    <p:extLst>
      <p:ext uri="{BB962C8B-B14F-4D97-AF65-F5344CB8AC3E}">
        <p14:creationId xmlns:p14="http://schemas.microsoft.com/office/powerpoint/2010/main" xmlns="" val="2829875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opioid prescriptions deaths admission graph.gif"/>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70385" y="0"/>
            <a:ext cx="7804984" cy="6858000"/>
          </a:xfrm>
          <a:prstGeom prst="rect">
            <a:avLst/>
          </a:prstGeom>
        </p:spPr>
      </p:pic>
    </p:spTree>
    <p:extLst>
      <p:ext uri="{BB962C8B-B14F-4D97-AF65-F5344CB8AC3E}">
        <p14:creationId xmlns:p14="http://schemas.microsoft.com/office/powerpoint/2010/main" xmlns="" val="250567169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0252"/>
            <a:ext cx="5670499" cy="5324535"/>
          </a:xfrm>
          <a:prstGeom prst="rect">
            <a:avLst/>
          </a:prstGeom>
        </p:spPr>
        <p:txBody>
          <a:bodyPr wrap="square">
            <a:spAutoFit/>
          </a:bodyPr>
          <a:lstStyle/>
          <a:p>
            <a:pPr lvl="0"/>
            <a:r>
              <a:rPr lang="en-US" sz="2000" dirty="0" smtClean="0"/>
              <a:t>The </a:t>
            </a:r>
            <a:r>
              <a:rPr lang="en-US" sz="2000" dirty="0"/>
              <a:t>US has </a:t>
            </a:r>
            <a:r>
              <a:rPr lang="en-US" sz="2000" dirty="0">
                <a:solidFill>
                  <a:srgbClr val="FF0000"/>
                </a:solidFill>
              </a:rPr>
              <a:t>5% </a:t>
            </a:r>
            <a:r>
              <a:rPr lang="en-US" sz="2000" dirty="0"/>
              <a:t>of the world’s population, yet consumes </a:t>
            </a:r>
            <a:r>
              <a:rPr lang="en-US" sz="2000" dirty="0">
                <a:solidFill>
                  <a:srgbClr val="FF0000"/>
                </a:solidFill>
              </a:rPr>
              <a:t>85% </a:t>
            </a:r>
            <a:r>
              <a:rPr lang="en-US" sz="2000" dirty="0"/>
              <a:t>of the world’s prescription opioids</a:t>
            </a:r>
            <a:r>
              <a:rPr lang="en-US" sz="2000" dirty="0" smtClean="0"/>
              <a:t>.</a:t>
            </a:r>
          </a:p>
          <a:p>
            <a:pPr lvl="0"/>
            <a:endParaRPr lang="en-US" sz="2000" dirty="0"/>
          </a:p>
          <a:p>
            <a:pPr lvl="0"/>
            <a:r>
              <a:rPr lang="en-US" sz="2000" dirty="0"/>
              <a:t>Accidental opioid overdoses are now the leading cause of death in adults between the ages of 35 and 55 (above cancer, suicide, car accidents, heart attacks, smoking, </a:t>
            </a:r>
            <a:r>
              <a:rPr lang="en-US" sz="2000" dirty="0" smtClean="0"/>
              <a:t>HIV).</a:t>
            </a:r>
          </a:p>
          <a:p>
            <a:pPr lvl="0"/>
            <a:endParaRPr lang="en-US" sz="2000" dirty="0" smtClean="0"/>
          </a:p>
          <a:p>
            <a:r>
              <a:rPr lang="en-US" sz="2000" dirty="0" smtClean="0"/>
              <a:t>Emergency Departments see more cases related to prescription drug abuse than to illegal drug abuse.</a:t>
            </a:r>
          </a:p>
          <a:p>
            <a:pPr lvl="0"/>
            <a:endParaRPr lang="en-US" sz="2000" dirty="0"/>
          </a:p>
          <a:p>
            <a:pPr lvl="0"/>
            <a:r>
              <a:rPr lang="en-US" sz="2000" dirty="0"/>
              <a:t>One quarter of high school students have used prescription opioids to </a:t>
            </a:r>
            <a:r>
              <a:rPr lang="en-US" sz="2000" dirty="0" smtClean="0"/>
              <a:t>get </a:t>
            </a:r>
            <a:r>
              <a:rPr lang="en-US" sz="2000" dirty="0"/>
              <a:t>high. </a:t>
            </a:r>
            <a:endParaRPr lang="en-US" sz="2000" dirty="0" smtClean="0"/>
          </a:p>
          <a:p>
            <a:pPr lvl="0"/>
            <a:endParaRPr lang="en-US" sz="2000" dirty="0"/>
          </a:p>
          <a:p>
            <a:pPr lvl="0"/>
            <a:r>
              <a:rPr lang="en-US" sz="2000" dirty="0" smtClean="0"/>
              <a:t>High </a:t>
            </a:r>
            <a:r>
              <a:rPr lang="en-US" sz="2000" dirty="0"/>
              <a:t>school students now look forward to having their wisdom teeth taken out because they know they will </a:t>
            </a:r>
            <a:r>
              <a:rPr lang="en-US" sz="2000" dirty="0" smtClean="0"/>
              <a:t>get </a:t>
            </a:r>
            <a:r>
              <a:rPr lang="en-US" sz="2000" dirty="0"/>
              <a:t>a prescription for </a:t>
            </a:r>
            <a:r>
              <a:rPr lang="en-US" sz="2000" dirty="0" smtClean="0"/>
              <a:t>opioids.</a:t>
            </a:r>
            <a:endParaRPr lang="en-US" sz="2000" dirty="0"/>
          </a:p>
        </p:txBody>
      </p:sp>
      <p:pic>
        <p:nvPicPr>
          <p:cNvPr id="3" name="Picture 2" descr="oxycontin candy.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211031" y="4399895"/>
            <a:ext cx="3932969" cy="2458105"/>
          </a:xfrm>
          <a:prstGeom prst="rect">
            <a:avLst/>
          </a:prstGeom>
        </p:spPr>
      </p:pic>
    </p:spTree>
    <p:extLst>
      <p:ext uri="{BB962C8B-B14F-4D97-AF65-F5344CB8AC3E}">
        <p14:creationId xmlns:p14="http://schemas.microsoft.com/office/powerpoint/2010/main" xmlns="" val="1454219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Leading causes of non intentional injury relatd deaths.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 y="50284"/>
            <a:ext cx="9144000" cy="6673856"/>
          </a:xfrm>
          <a:prstGeom prst="rect">
            <a:avLst/>
          </a:prstGeom>
        </p:spPr>
      </p:pic>
    </p:spTree>
    <p:extLst>
      <p:ext uri="{BB962C8B-B14F-4D97-AF65-F5344CB8AC3E}">
        <p14:creationId xmlns:p14="http://schemas.microsoft.com/office/powerpoint/2010/main" xmlns="" val="358125650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C0306"/>
        </a:solidFill>
        <a:effectLst/>
      </p:bgPr>
    </p:bg>
    <p:spTree>
      <p:nvGrpSpPr>
        <p:cNvPr id="1" name=""/>
        <p:cNvGrpSpPr/>
        <p:nvPr/>
      </p:nvGrpSpPr>
      <p:grpSpPr>
        <a:xfrm>
          <a:off x="0" y="0"/>
          <a:ext cx="0" cy="0"/>
          <a:chOff x="0" y="0"/>
          <a:chExt cx="0" cy="0"/>
        </a:xfrm>
      </p:grpSpPr>
      <p:pic>
        <p:nvPicPr>
          <p:cNvPr id="2" name="Picture 1" descr="prescription opioids and heroin.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990600" y="0"/>
            <a:ext cx="7161116" cy="6858000"/>
          </a:xfrm>
          <a:prstGeom prst="rect">
            <a:avLst/>
          </a:prstGeom>
        </p:spPr>
      </p:pic>
    </p:spTree>
    <p:extLst>
      <p:ext uri="{BB962C8B-B14F-4D97-AF65-F5344CB8AC3E}">
        <p14:creationId xmlns:p14="http://schemas.microsoft.com/office/powerpoint/2010/main" xmlns="" val="319488701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39091" y="394081"/>
            <a:ext cx="7331363" cy="6186308"/>
          </a:xfrm>
          <a:prstGeom prst="rect">
            <a:avLst/>
          </a:prstGeom>
        </p:spPr>
        <p:txBody>
          <a:bodyPr wrap="square">
            <a:spAutoFit/>
          </a:bodyPr>
          <a:lstStyle/>
          <a:p>
            <a:pPr lvl="0"/>
            <a:r>
              <a:rPr lang="en-US" sz="2400" b="1" dirty="0" smtClean="0"/>
              <a:t>This </a:t>
            </a:r>
            <a:r>
              <a:rPr lang="en-US" sz="2400" b="1" dirty="0"/>
              <a:t>is a public health issue.</a:t>
            </a:r>
            <a:r>
              <a:rPr lang="en-US" sz="2400" dirty="0"/>
              <a:t> It is about keeping patients safe. It is NOT about which providers are the nicest or most compassionate. In fact, in this instance, the best practice is the hardest practice – </a:t>
            </a:r>
            <a:r>
              <a:rPr lang="en-US" sz="2400" dirty="0" smtClean="0"/>
              <a:t>the one that sets limits </a:t>
            </a:r>
            <a:r>
              <a:rPr lang="en-US" sz="2400" dirty="0"/>
              <a:t>and </a:t>
            </a:r>
            <a:r>
              <a:rPr lang="en-US" sz="2400" dirty="0" smtClean="0"/>
              <a:t>tells patients what they don’t want to hear.</a:t>
            </a:r>
          </a:p>
          <a:p>
            <a:pPr lvl="0"/>
            <a:endParaRPr lang="en-US" sz="3600" dirty="0"/>
          </a:p>
          <a:p>
            <a:pPr lvl="0"/>
            <a:r>
              <a:rPr lang="en-US" sz="2400" b="1" dirty="0" smtClean="0"/>
              <a:t>There </a:t>
            </a:r>
            <a:r>
              <a:rPr lang="en-US" sz="2400" b="1" dirty="0"/>
              <a:t>are no published </a:t>
            </a:r>
            <a:r>
              <a:rPr lang="en-US" sz="2400" b="1" dirty="0" smtClean="0"/>
              <a:t>guidelines </a:t>
            </a:r>
            <a:r>
              <a:rPr lang="en-US" sz="2400" dirty="0" smtClean="0"/>
              <a:t>around </a:t>
            </a:r>
            <a:r>
              <a:rPr lang="en-US" sz="2400" dirty="0"/>
              <a:t>the recommended </a:t>
            </a:r>
            <a:r>
              <a:rPr lang="en-US" sz="2400" dirty="0" smtClean="0"/>
              <a:t>amount </a:t>
            </a:r>
            <a:r>
              <a:rPr lang="en-US" sz="2400" dirty="0"/>
              <a:t>of opioids for acute pain. </a:t>
            </a:r>
            <a:endParaRPr lang="en-US" sz="2400" dirty="0" smtClean="0"/>
          </a:p>
          <a:p>
            <a:pPr lvl="0"/>
            <a:endParaRPr lang="en-US" sz="2400" dirty="0" smtClean="0"/>
          </a:p>
          <a:p>
            <a:pPr lvl="0"/>
            <a:r>
              <a:rPr lang="en-US" sz="2400" b="1" dirty="0" smtClean="0"/>
              <a:t>There </a:t>
            </a:r>
            <a:r>
              <a:rPr lang="en-US" sz="2400" b="1" dirty="0"/>
              <a:t>is no easy method to dispose of opioids</a:t>
            </a:r>
            <a:r>
              <a:rPr lang="en-US" sz="2400" dirty="0"/>
              <a:t> that are no longer needed.</a:t>
            </a:r>
            <a:endParaRPr lang="en-US" sz="3600" dirty="0"/>
          </a:p>
          <a:p>
            <a:pPr lvl="1"/>
            <a:r>
              <a:rPr lang="en-US" sz="2400" dirty="0"/>
              <a:t>It is illegal to return them to your doctor or your pharmacist.</a:t>
            </a:r>
            <a:endParaRPr lang="en-US" sz="3600" dirty="0"/>
          </a:p>
          <a:p>
            <a:pPr lvl="1"/>
            <a:r>
              <a:rPr lang="en-US" sz="2400" dirty="0"/>
              <a:t>It is </a:t>
            </a:r>
            <a:r>
              <a:rPr lang="en-US" sz="2400" dirty="0" smtClean="0"/>
              <a:t>unsafe </a:t>
            </a:r>
            <a:r>
              <a:rPr lang="en-US" sz="2400" dirty="0"/>
              <a:t>to flush them down the </a:t>
            </a:r>
            <a:r>
              <a:rPr lang="en-US" sz="2400" dirty="0" smtClean="0"/>
              <a:t>toilet.</a:t>
            </a:r>
          </a:p>
          <a:p>
            <a:pPr lvl="1"/>
            <a:r>
              <a:rPr lang="en-US" sz="2400" dirty="0" smtClean="0"/>
              <a:t>The Drop Boxes that do exist are few and far between.</a:t>
            </a:r>
            <a:endParaRPr lang="en-US" sz="3600" dirty="0"/>
          </a:p>
        </p:txBody>
      </p:sp>
    </p:spTree>
    <p:extLst>
      <p:ext uri="{BB962C8B-B14F-4D97-AF65-F5344CB8AC3E}">
        <p14:creationId xmlns:p14="http://schemas.microsoft.com/office/powerpoint/2010/main" xmlns="" val="44651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 Drop Box prescription meds.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861256" y="2776202"/>
            <a:ext cx="3282744" cy="3742747"/>
          </a:xfrm>
          <a:prstGeom prst="rect">
            <a:avLst/>
          </a:prstGeom>
        </p:spPr>
      </p:pic>
      <p:pic>
        <p:nvPicPr>
          <p:cNvPr id="3" name="Picture 2" descr="disposal prescription meds.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42256" y="3088123"/>
            <a:ext cx="5819000" cy="2190177"/>
          </a:xfrm>
          <a:prstGeom prst="rect">
            <a:avLst/>
          </a:prstGeom>
        </p:spPr>
      </p:pic>
      <p:pic>
        <p:nvPicPr>
          <p:cNvPr id="5" name="Picture 4" descr="Take-BackBulletin1.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0" y="0"/>
            <a:ext cx="9144000" cy="2823706"/>
          </a:xfrm>
          <a:prstGeom prst="rect">
            <a:avLst/>
          </a:prstGeom>
        </p:spPr>
      </p:pic>
    </p:spTree>
    <p:extLst>
      <p:ext uri="{BB962C8B-B14F-4D97-AF65-F5344CB8AC3E}">
        <p14:creationId xmlns:p14="http://schemas.microsoft.com/office/powerpoint/2010/main" xmlns="" val="36255514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00727" y="484908"/>
            <a:ext cx="6707909" cy="5262979"/>
          </a:xfrm>
          <a:prstGeom prst="rect">
            <a:avLst/>
          </a:prstGeom>
        </p:spPr>
        <p:txBody>
          <a:bodyPr wrap="square">
            <a:spAutoFit/>
          </a:bodyPr>
          <a:lstStyle/>
          <a:p>
            <a:r>
              <a:rPr lang="en-US" sz="2400" dirty="0" smtClean="0"/>
              <a:t>I  was </a:t>
            </a:r>
            <a:r>
              <a:rPr lang="en-US" sz="2400" dirty="0"/>
              <a:t>only doing what I</a:t>
            </a:r>
            <a:r>
              <a:rPr lang="en-US" sz="2400" dirty="0" smtClean="0"/>
              <a:t> was </a:t>
            </a:r>
            <a:r>
              <a:rPr lang="en-US" sz="2400" dirty="0"/>
              <a:t>told to do. T</a:t>
            </a:r>
            <a:r>
              <a:rPr lang="en-US" sz="2400" dirty="0" smtClean="0"/>
              <a:t>he </a:t>
            </a:r>
            <a:r>
              <a:rPr lang="en-US" sz="2400" dirty="0" smtClean="0">
                <a:solidFill>
                  <a:schemeClr val="bg1"/>
                </a:solidFill>
              </a:rPr>
              <a:t>paradigm shift in the  standard of practice </a:t>
            </a:r>
            <a:r>
              <a:rPr lang="en-US" sz="2400" dirty="0" smtClean="0"/>
              <a:t>required me and my colleagues to ask every patient about their pain and then to treat it.</a:t>
            </a:r>
          </a:p>
          <a:p>
            <a:endParaRPr lang="en-US" sz="2400" dirty="0"/>
          </a:p>
          <a:p>
            <a:r>
              <a:rPr lang="en-US" sz="2400" dirty="0" smtClean="0"/>
              <a:t>With no real accurate way to measure benefit except the patient’s report.</a:t>
            </a:r>
          </a:p>
          <a:p>
            <a:endParaRPr lang="en-US" sz="2400" dirty="0" smtClean="0"/>
          </a:p>
          <a:p>
            <a:r>
              <a:rPr lang="en-US" sz="2400" dirty="0" smtClean="0"/>
              <a:t>Just </a:t>
            </a:r>
            <a:r>
              <a:rPr lang="en-US" sz="2400" dirty="0"/>
              <a:t>as Galen had been taught by Hippocrates that bloodletting was safe and effective medicine, </a:t>
            </a:r>
            <a:endParaRPr lang="en-US" sz="2400" dirty="0" smtClean="0"/>
          </a:p>
          <a:p>
            <a:r>
              <a:rPr lang="en-US" sz="2400" dirty="0" smtClean="0"/>
              <a:t>I </a:t>
            </a:r>
            <a:r>
              <a:rPr lang="en-US" sz="2400" dirty="0"/>
              <a:t>had been taught </a:t>
            </a:r>
            <a:r>
              <a:rPr lang="en-US" sz="2400" dirty="0" smtClean="0"/>
              <a:t>that lots of chronic daily </a:t>
            </a:r>
            <a:r>
              <a:rPr lang="en-US" sz="2400" dirty="0"/>
              <a:t>opioids </a:t>
            </a:r>
            <a:r>
              <a:rPr lang="en-US" sz="2400" dirty="0" smtClean="0"/>
              <a:t>in both immediate &amp; extended release formulations should </a:t>
            </a:r>
            <a:r>
              <a:rPr lang="en-US" sz="2400" dirty="0"/>
              <a:t>be used safely in the management of chronic pain. </a:t>
            </a:r>
          </a:p>
        </p:txBody>
      </p:sp>
    </p:spTree>
    <p:extLst>
      <p:ext uri="{BB962C8B-B14F-4D97-AF65-F5344CB8AC3E}">
        <p14:creationId xmlns:p14="http://schemas.microsoft.com/office/powerpoint/2010/main" xmlns="" val="885116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oxycontin_sales_2006-2011.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16350" y="0"/>
            <a:ext cx="4582118" cy="6701348"/>
          </a:xfrm>
          <a:prstGeom prst="rect">
            <a:avLst/>
          </a:prstGeom>
        </p:spPr>
      </p:pic>
    </p:spTree>
    <p:extLst>
      <p:ext uri="{BB962C8B-B14F-4D97-AF65-F5344CB8AC3E}">
        <p14:creationId xmlns:p14="http://schemas.microsoft.com/office/powerpoint/2010/main" xmlns="" val="402647773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C0306"/>
        </a:solidFill>
        <a:effectLst/>
      </p:bgPr>
    </p:bg>
    <p:spTree>
      <p:nvGrpSpPr>
        <p:cNvPr id="1" name=""/>
        <p:cNvGrpSpPr/>
        <p:nvPr/>
      </p:nvGrpSpPr>
      <p:grpSpPr>
        <a:xfrm>
          <a:off x="0" y="0"/>
          <a:ext cx="0" cy="0"/>
          <a:chOff x="0" y="0"/>
          <a:chExt cx="0" cy="0"/>
        </a:xfrm>
      </p:grpSpPr>
      <p:pic>
        <p:nvPicPr>
          <p:cNvPr id="2" name="Picture 1" descr="pain med market 2012.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605630"/>
            <a:ext cx="9181436" cy="5227628"/>
          </a:xfrm>
          <a:prstGeom prst="rect">
            <a:avLst/>
          </a:prstGeom>
        </p:spPr>
      </p:pic>
    </p:spTree>
    <p:extLst>
      <p:ext uri="{BB962C8B-B14F-4D97-AF65-F5344CB8AC3E}">
        <p14:creationId xmlns:p14="http://schemas.microsoft.com/office/powerpoint/2010/main" xmlns="" val="265325258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C0306"/>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5578929" cy="3755368"/>
          </a:xfrm>
          <a:prstGeom prst="rect">
            <a:avLst/>
          </a:prstGeom>
        </p:spPr>
      </p:pic>
      <p:pic>
        <p:nvPicPr>
          <p:cNvPr id="3" name="Picture 2" descr="zohydro marketing.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972912" y="2232018"/>
            <a:ext cx="6161524" cy="4625982"/>
          </a:xfrm>
          <a:prstGeom prst="rect">
            <a:avLst/>
          </a:prstGeom>
        </p:spPr>
      </p:pic>
    </p:spTree>
    <p:extLst>
      <p:ext uri="{BB962C8B-B14F-4D97-AF65-F5344CB8AC3E}">
        <p14:creationId xmlns:p14="http://schemas.microsoft.com/office/powerpoint/2010/main" xmlns="" val="86402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94235" y="381028"/>
            <a:ext cx="6430818" cy="5816976"/>
          </a:xfrm>
          <a:prstGeom prst="rect">
            <a:avLst/>
          </a:prstGeom>
        </p:spPr>
        <p:txBody>
          <a:bodyPr wrap="square">
            <a:spAutoFit/>
          </a:bodyPr>
          <a:lstStyle/>
          <a:p>
            <a:pPr lvl="0"/>
            <a:r>
              <a:rPr lang="en-US" sz="2400" dirty="0" smtClean="0"/>
              <a:t>After 30 plus years of trying to follow unsubstantiated standards </a:t>
            </a:r>
          </a:p>
          <a:p>
            <a:pPr lvl="0"/>
            <a:r>
              <a:rPr lang="en-US" sz="2400" dirty="0" smtClean="0"/>
              <a:t>of pain management-</a:t>
            </a:r>
          </a:p>
          <a:p>
            <a:pPr lvl="0"/>
            <a:endParaRPr lang="en-US" sz="3600" dirty="0" smtClean="0"/>
          </a:p>
          <a:p>
            <a:pPr lvl="1"/>
            <a:r>
              <a:rPr lang="en-US" sz="2400" dirty="0" smtClean="0"/>
              <a:t>There is NO convincing evidence that opioids improve outcomes in chronic pain.</a:t>
            </a:r>
          </a:p>
          <a:p>
            <a:pPr lvl="1"/>
            <a:endParaRPr lang="en-US" sz="3600" dirty="0" smtClean="0"/>
          </a:p>
          <a:p>
            <a:pPr lvl="1"/>
            <a:r>
              <a:rPr lang="en-US" sz="2400" dirty="0" smtClean="0"/>
              <a:t>There is good evidence that opioids impair social function, contribute to behavioral comorbidities, decrease function, </a:t>
            </a:r>
          </a:p>
          <a:p>
            <a:pPr lvl="1"/>
            <a:r>
              <a:rPr lang="en-US" sz="2400" dirty="0" smtClean="0"/>
              <a:t>and kill people.</a:t>
            </a:r>
          </a:p>
          <a:p>
            <a:pPr lvl="1"/>
            <a:endParaRPr lang="en-US" sz="3600" dirty="0" smtClean="0"/>
          </a:p>
          <a:p>
            <a:pPr lvl="1"/>
            <a:r>
              <a:rPr lang="en-US" sz="2400" dirty="0" smtClean="0"/>
              <a:t>Opioids are excellent for acute pain but are usually the wrong tool for chronic pain.</a:t>
            </a:r>
            <a:endParaRPr lang="en-US" sz="3600" dirty="0" smtClean="0"/>
          </a:p>
        </p:txBody>
      </p:sp>
    </p:spTree>
    <p:extLst>
      <p:ext uri="{BB962C8B-B14F-4D97-AF65-F5344CB8AC3E}">
        <p14:creationId xmlns:p14="http://schemas.microsoft.com/office/powerpoint/2010/main" xmlns="" val="322053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23818" y="565727"/>
            <a:ext cx="7077364" cy="5201424"/>
          </a:xfrm>
          <a:prstGeom prst="rect">
            <a:avLst/>
          </a:prstGeom>
        </p:spPr>
        <p:txBody>
          <a:bodyPr wrap="square">
            <a:spAutoFit/>
          </a:bodyPr>
          <a:lstStyle/>
          <a:p>
            <a:pPr lvl="0"/>
            <a:r>
              <a:rPr lang="en-US" sz="2800" dirty="0" smtClean="0"/>
              <a:t>By asking every patient about pain at every visit, we had “</a:t>
            </a:r>
            <a:r>
              <a:rPr lang="en-US" sz="2800" dirty="0" err="1" smtClean="0"/>
              <a:t>medicalized</a:t>
            </a:r>
            <a:r>
              <a:rPr lang="en-US" sz="2800" dirty="0" smtClean="0"/>
              <a:t>” pain.</a:t>
            </a:r>
          </a:p>
          <a:p>
            <a:pPr lvl="0"/>
            <a:endParaRPr lang="en-US" sz="4000" dirty="0" smtClean="0"/>
          </a:p>
          <a:p>
            <a:pPr lvl="1"/>
            <a:r>
              <a:rPr lang="en-US" sz="2800" dirty="0" smtClean="0"/>
              <a:t>Pain is a normal component of everyday life – it is not always an anomaly requiring treatment.</a:t>
            </a:r>
          </a:p>
          <a:p>
            <a:pPr lvl="1"/>
            <a:endParaRPr lang="en-US" sz="4000" dirty="0" smtClean="0"/>
          </a:p>
          <a:p>
            <a:pPr lvl="1"/>
            <a:r>
              <a:rPr lang="en-US" sz="2800" dirty="0" smtClean="0"/>
              <a:t>Pain is a protective reflex. It galvanizes us to improve and change. Removing it does the opposite, allowing us to become victims and to stagnate.</a:t>
            </a:r>
            <a:endParaRPr lang="en-US" sz="4000" dirty="0"/>
          </a:p>
        </p:txBody>
      </p:sp>
    </p:spTree>
    <p:extLst>
      <p:ext uri="{BB962C8B-B14F-4D97-AF65-F5344CB8AC3E}">
        <p14:creationId xmlns:p14="http://schemas.microsoft.com/office/powerpoint/2010/main" xmlns="" val="3878077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0C0306"/>
        </a:solidFill>
        <a:effectLst/>
      </p:bgPr>
    </p:bg>
    <p:spTree>
      <p:nvGrpSpPr>
        <p:cNvPr id="1" name=""/>
        <p:cNvGrpSpPr/>
        <p:nvPr/>
      </p:nvGrpSpPr>
      <p:grpSpPr>
        <a:xfrm>
          <a:off x="0" y="0"/>
          <a:ext cx="0" cy="0"/>
          <a:chOff x="0" y="0"/>
          <a:chExt cx="0" cy="0"/>
        </a:xfrm>
      </p:grpSpPr>
      <p:pic>
        <p:nvPicPr>
          <p:cNvPr id="2" name="Picture 1" descr="sources prescription opioids 2012.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519653"/>
          </a:xfrm>
          <a:prstGeom prst="rect">
            <a:avLst/>
          </a:prstGeom>
        </p:spPr>
      </p:pic>
    </p:spTree>
    <p:extLst>
      <p:ext uri="{BB962C8B-B14F-4D97-AF65-F5344CB8AC3E}">
        <p14:creationId xmlns:p14="http://schemas.microsoft.com/office/powerpoint/2010/main" xmlns="" val="474438095"/>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Fl rx_drug_overdose_deaths 2012.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0694" y="758949"/>
            <a:ext cx="9133306" cy="5132918"/>
          </a:xfrm>
          <a:prstGeom prst="rect">
            <a:avLst/>
          </a:prstGeom>
        </p:spPr>
      </p:pic>
    </p:spTree>
    <p:extLst>
      <p:ext uri="{BB962C8B-B14F-4D97-AF65-F5344CB8AC3E}">
        <p14:creationId xmlns:p14="http://schemas.microsoft.com/office/powerpoint/2010/main" xmlns="" val="400721962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high dose OD = multiple MD OD.gif"/>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645954" y="236590"/>
            <a:ext cx="7849529" cy="6475097"/>
          </a:xfrm>
          <a:prstGeom prst="rect">
            <a:avLst/>
          </a:prstGeom>
        </p:spPr>
      </p:pic>
    </p:spTree>
    <p:extLst>
      <p:ext uri="{BB962C8B-B14F-4D97-AF65-F5344CB8AC3E}">
        <p14:creationId xmlns:p14="http://schemas.microsoft.com/office/powerpoint/2010/main" xmlns="" val="115296792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12455" y="415637"/>
            <a:ext cx="6534727" cy="5693867"/>
          </a:xfrm>
          <a:prstGeom prst="rect">
            <a:avLst/>
          </a:prstGeom>
        </p:spPr>
        <p:txBody>
          <a:bodyPr wrap="square">
            <a:spAutoFit/>
          </a:bodyPr>
          <a:lstStyle/>
          <a:p>
            <a:pPr lvl="0"/>
            <a:r>
              <a:rPr lang="en-US" sz="2800" dirty="0" smtClean="0"/>
              <a:t>As I have weaned patients down on their opioids – their function and ADLs didn’t seem to change. </a:t>
            </a:r>
          </a:p>
          <a:p>
            <a:pPr lvl="0"/>
            <a:r>
              <a:rPr lang="en-US" sz="2800" dirty="0" smtClean="0"/>
              <a:t>The patients who were working while taking 400mg a day are still working when taking 100mg a day. </a:t>
            </a:r>
          </a:p>
          <a:p>
            <a:pPr lvl="0"/>
            <a:r>
              <a:rPr lang="en-US" sz="2800" dirty="0" smtClean="0"/>
              <a:t>Those who were lying on the couch while taking 400mg a day are still lying on the couch while taking 100mg a day.</a:t>
            </a:r>
            <a:endParaRPr lang="en-US" sz="4000" dirty="0" smtClean="0"/>
          </a:p>
          <a:p>
            <a:pPr lvl="1"/>
            <a:r>
              <a:rPr lang="en-US" sz="2800" dirty="0" smtClean="0"/>
              <a:t>There appears to be a dose above which more opioids don’t improve function in chronic pain – and it must be pretty low, as I still haven’t found it.</a:t>
            </a:r>
            <a:endParaRPr lang="en-US" sz="4000" dirty="0" smtClean="0"/>
          </a:p>
        </p:txBody>
      </p:sp>
    </p:spTree>
    <p:extLst>
      <p:ext uri="{BB962C8B-B14F-4D97-AF65-F5344CB8AC3E}">
        <p14:creationId xmlns:p14="http://schemas.microsoft.com/office/powerpoint/2010/main" xmlns="" val="2362537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58273" y="357909"/>
            <a:ext cx="6823363" cy="5693867"/>
          </a:xfrm>
          <a:prstGeom prst="rect">
            <a:avLst/>
          </a:prstGeom>
        </p:spPr>
        <p:txBody>
          <a:bodyPr wrap="square">
            <a:spAutoFit/>
          </a:bodyPr>
          <a:lstStyle/>
          <a:p>
            <a:pPr lvl="0"/>
            <a:r>
              <a:rPr lang="en-US" sz="2800" dirty="0" smtClean="0"/>
              <a:t>Chronic </a:t>
            </a:r>
            <a:r>
              <a:rPr lang="en-US" sz="2800" dirty="0"/>
              <a:t>pain is a </a:t>
            </a:r>
            <a:r>
              <a:rPr lang="en-US" sz="2800" dirty="0" smtClean="0"/>
              <a:t>witches’ brew </a:t>
            </a:r>
            <a:r>
              <a:rPr lang="en-US" sz="2800" dirty="0"/>
              <a:t>of </a:t>
            </a:r>
            <a:endParaRPr lang="en-US" sz="2800" dirty="0" smtClean="0"/>
          </a:p>
          <a:p>
            <a:pPr lvl="0"/>
            <a:r>
              <a:rPr lang="en-US" sz="2800" dirty="0" smtClean="0"/>
              <a:t>nociceptive &amp; neuropathic pain</a:t>
            </a:r>
            <a:r>
              <a:rPr lang="en-US" sz="2800" dirty="0"/>
              <a:t>, </a:t>
            </a:r>
            <a:endParaRPr lang="en-US" sz="2800" dirty="0" smtClean="0"/>
          </a:p>
          <a:p>
            <a:pPr lvl="0"/>
            <a:r>
              <a:rPr lang="en-US" sz="2800" dirty="0"/>
              <a:t>e</a:t>
            </a:r>
            <a:r>
              <a:rPr lang="en-US" sz="2800" dirty="0" smtClean="0"/>
              <a:t>motional, </a:t>
            </a:r>
            <a:r>
              <a:rPr lang="en-US" sz="2800" dirty="0" err="1" smtClean="0"/>
              <a:t>spritual</a:t>
            </a:r>
            <a:r>
              <a:rPr lang="en-US" sz="2800" dirty="0" smtClean="0"/>
              <a:t> and psychic </a:t>
            </a:r>
            <a:r>
              <a:rPr lang="en-US" sz="2800" dirty="0"/>
              <a:t>pain, </a:t>
            </a:r>
            <a:endParaRPr lang="en-US" sz="2800" dirty="0" smtClean="0"/>
          </a:p>
          <a:p>
            <a:pPr lvl="0"/>
            <a:r>
              <a:rPr lang="en-US" sz="2800" dirty="0" smtClean="0"/>
              <a:t>boredom</a:t>
            </a:r>
            <a:r>
              <a:rPr lang="en-US" sz="2800" dirty="0"/>
              <a:t>, and </a:t>
            </a:r>
            <a:r>
              <a:rPr lang="en-US" sz="2800" dirty="0" err="1"/>
              <a:t>anhedonia</a:t>
            </a:r>
            <a:r>
              <a:rPr lang="en-US" sz="2800" dirty="0"/>
              <a:t> </a:t>
            </a:r>
            <a:endParaRPr lang="en-US" sz="2800" dirty="0" smtClean="0"/>
          </a:p>
          <a:p>
            <a:pPr lvl="0"/>
            <a:r>
              <a:rPr lang="en-US" sz="2800" dirty="0" smtClean="0"/>
              <a:t>– </a:t>
            </a:r>
            <a:r>
              <a:rPr lang="en-US" sz="2800" dirty="0"/>
              <a:t>all of which </a:t>
            </a:r>
            <a:r>
              <a:rPr lang="en-US" sz="2800" dirty="0" smtClean="0"/>
              <a:t>initially feel better </a:t>
            </a:r>
            <a:r>
              <a:rPr lang="en-US" sz="2800" dirty="0"/>
              <a:t>on opioids, and </a:t>
            </a:r>
            <a:r>
              <a:rPr lang="en-US" sz="2800" dirty="0" smtClean="0"/>
              <a:t>all are usually </a:t>
            </a:r>
            <a:r>
              <a:rPr lang="en-US" sz="2800" dirty="0"/>
              <a:t>made </a:t>
            </a:r>
            <a:r>
              <a:rPr lang="en-US" sz="2800" u="sng" dirty="0"/>
              <a:t>worse</a:t>
            </a:r>
            <a:r>
              <a:rPr lang="en-US" sz="2800" dirty="0"/>
              <a:t> by </a:t>
            </a:r>
            <a:r>
              <a:rPr lang="en-US" sz="2800" dirty="0" smtClean="0"/>
              <a:t>high dose chronic </a:t>
            </a:r>
            <a:r>
              <a:rPr lang="en-US" sz="2800" dirty="0"/>
              <a:t>opioids.</a:t>
            </a:r>
            <a:endParaRPr lang="en-US" sz="4000" dirty="0"/>
          </a:p>
          <a:p>
            <a:pPr lvl="1"/>
            <a:endParaRPr lang="en-US" sz="2800" dirty="0" smtClean="0"/>
          </a:p>
          <a:p>
            <a:pPr lvl="1"/>
            <a:r>
              <a:rPr lang="en-US" sz="2800" dirty="0" smtClean="0"/>
              <a:t>Acute </a:t>
            </a:r>
            <a:r>
              <a:rPr lang="en-US" sz="2800" dirty="0"/>
              <a:t>pain is almost entirely nociceptive pain, and is well managed with opioids.</a:t>
            </a:r>
            <a:endParaRPr lang="en-US" sz="4000" dirty="0"/>
          </a:p>
          <a:p>
            <a:pPr lvl="1"/>
            <a:endParaRPr lang="en-US" sz="2800" dirty="0" smtClean="0"/>
          </a:p>
          <a:p>
            <a:pPr lvl="1"/>
            <a:r>
              <a:rPr lang="en-US" sz="2800" dirty="0" smtClean="0"/>
              <a:t>Chronic </a:t>
            </a:r>
            <a:r>
              <a:rPr lang="en-US" sz="2800" dirty="0"/>
              <a:t>pain </a:t>
            </a:r>
            <a:r>
              <a:rPr lang="en-US" sz="2800" dirty="0" smtClean="0"/>
              <a:t>is usually </a:t>
            </a:r>
            <a:r>
              <a:rPr lang="en-US" sz="2800" dirty="0"/>
              <a:t>amplified and prolonged by the use of opioids.</a:t>
            </a:r>
            <a:endParaRPr lang="en-US" sz="4000" dirty="0"/>
          </a:p>
        </p:txBody>
      </p:sp>
    </p:spTree>
    <p:extLst>
      <p:ext uri="{BB962C8B-B14F-4D97-AF65-F5344CB8AC3E}">
        <p14:creationId xmlns:p14="http://schemas.microsoft.com/office/powerpoint/2010/main" xmlns="" val="3676387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0279" y="462786"/>
            <a:ext cx="6176818" cy="5509200"/>
          </a:xfrm>
          <a:prstGeom prst="rect">
            <a:avLst/>
          </a:prstGeom>
        </p:spPr>
        <p:txBody>
          <a:bodyPr wrap="square">
            <a:spAutoFit/>
          </a:bodyPr>
          <a:lstStyle/>
          <a:p>
            <a:r>
              <a:rPr lang="en-US" sz="3200" dirty="0" smtClean="0"/>
              <a:t>I have found that if we do the  </a:t>
            </a:r>
            <a:r>
              <a:rPr lang="en-US" sz="3200" dirty="0"/>
              <a:t>difficult interventions </a:t>
            </a:r>
            <a:r>
              <a:rPr lang="en-US" sz="3200" dirty="0" smtClean="0"/>
              <a:t>with patients as well as </a:t>
            </a:r>
          </a:p>
          <a:p>
            <a:r>
              <a:rPr lang="en-US" sz="3200" dirty="0" smtClean="0"/>
              <a:t>their other health care providers, </a:t>
            </a:r>
          </a:p>
          <a:p>
            <a:endParaRPr lang="en-US" sz="3200" dirty="0" smtClean="0"/>
          </a:p>
          <a:p>
            <a:r>
              <a:rPr lang="en-US" sz="3200" dirty="0" smtClean="0"/>
              <a:t>opioid </a:t>
            </a:r>
            <a:r>
              <a:rPr lang="en-US" sz="3200" dirty="0"/>
              <a:t>related </a:t>
            </a:r>
            <a:r>
              <a:rPr lang="en-US" sz="3200" dirty="0" smtClean="0"/>
              <a:t>morbidity and mortality drops. </a:t>
            </a:r>
          </a:p>
          <a:p>
            <a:endParaRPr lang="en-US" sz="3200" dirty="0" smtClean="0"/>
          </a:p>
          <a:p>
            <a:r>
              <a:rPr lang="en-US" sz="3200" dirty="0"/>
              <a:t>W</a:t>
            </a:r>
            <a:r>
              <a:rPr lang="en-US" sz="3200" dirty="0" smtClean="0"/>
              <a:t>e are getting </a:t>
            </a:r>
            <a:r>
              <a:rPr lang="en-US" sz="3200" dirty="0"/>
              <a:t>evidence that we have improved the safety of our patients</a:t>
            </a:r>
            <a:r>
              <a:rPr lang="en-US" sz="3200" dirty="0" smtClean="0"/>
              <a:t>.</a:t>
            </a:r>
            <a:endParaRPr lang="en-US" sz="3200" dirty="0"/>
          </a:p>
        </p:txBody>
      </p:sp>
    </p:spTree>
    <p:extLst>
      <p:ext uri="{BB962C8B-B14F-4D97-AF65-F5344CB8AC3E}">
        <p14:creationId xmlns:p14="http://schemas.microsoft.com/office/powerpoint/2010/main" xmlns="" val="215974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4404" y="633838"/>
            <a:ext cx="7556609" cy="707886"/>
          </a:xfrm>
          <a:prstGeom prst="rect">
            <a:avLst/>
          </a:prstGeom>
          <a:noFill/>
        </p:spPr>
        <p:txBody>
          <a:bodyPr wrap="square" rtlCol="0">
            <a:spAutoFit/>
          </a:bodyPr>
          <a:lstStyle/>
          <a:p>
            <a:r>
              <a:rPr lang="en-US" sz="4000" dirty="0" smtClean="0"/>
              <a:t>…by changing the paradigm back…</a:t>
            </a:r>
          </a:p>
        </p:txBody>
      </p:sp>
      <p:pic>
        <p:nvPicPr>
          <p:cNvPr id="3" name="Picture 2" descr="thereandbackagain.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282494" y="1528758"/>
            <a:ext cx="6523125" cy="3131101"/>
          </a:xfrm>
          <a:prstGeom prst="rect">
            <a:avLst/>
          </a:prstGeom>
        </p:spPr>
      </p:pic>
    </p:spTree>
    <p:extLst>
      <p:ext uri="{BB962C8B-B14F-4D97-AF65-F5344CB8AC3E}">
        <p14:creationId xmlns:p14="http://schemas.microsoft.com/office/powerpoint/2010/main" xmlns="" val="3714057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0C0306"/>
        </a:solidFill>
        <a:effectLst/>
      </p:bgPr>
    </p:bg>
    <p:spTree>
      <p:nvGrpSpPr>
        <p:cNvPr id="1" name=""/>
        <p:cNvGrpSpPr/>
        <p:nvPr/>
      </p:nvGrpSpPr>
      <p:grpSpPr>
        <a:xfrm>
          <a:off x="0" y="0"/>
          <a:ext cx="0" cy="0"/>
          <a:chOff x="0" y="0"/>
          <a:chExt cx="0" cy="0"/>
        </a:xfrm>
      </p:grpSpPr>
      <p:pic>
        <p:nvPicPr>
          <p:cNvPr id="3" name="Picture 2" descr="kenneth-blum.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65343" y="1270114"/>
            <a:ext cx="4508221" cy="4382993"/>
          </a:xfrm>
          <a:prstGeom prst="rect">
            <a:avLst/>
          </a:prstGeom>
        </p:spPr>
      </p:pic>
    </p:spTree>
    <p:extLst>
      <p:ext uri="{BB962C8B-B14F-4D97-AF65-F5344CB8AC3E}">
        <p14:creationId xmlns:p14="http://schemas.microsoft.com/office/powerpoint/2010/main" xmlns="" val="2835953392"/>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IMG_3147 copy.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rot="16200000" flipH="1" flipV="1">
            <a:off x="1176987" y="859902"/>
            <a:ext cx="6879216" cy="5159412"/>
          </a:xfrm>
          <a:prstGeom prst="rect">
            <a:avLst/>
          </a:prstGeom>
        </p:spPr>
      </p:pic>
    </p:spTree>
    <p:extLst>
      <p:ext uri="{BB962C8B-B14F-4D97-AF65-F5344CB8AC3E}">
        <p14:creationId xmlns:p14="http://schemas.microsoft.com/office/powerpoint/2010/main" xmlns="" val="3618812344"/>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GRU Psychiatry VM.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327795"/>
            <a:ext cx="9144000" cy="2613970"/>
          </a:xfrm>
          <a:prstGeom prst="rect">
            <a:avLst/>
          </a:prstGeom>
        </p:spPr>
      </p:pic>
      <p:pic>
        <p:nvPicPr>
          <p:cNvPr id="3" name="Picture 2" descr="GRU anesthesiology vigilance.jp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36187" y="2941765"/>
            <a:ext cx="3916235" cy="3916235"/>
          </a:xfrm>
          <a:prstGeom prst="rect">
            <a:avLst/>
          </a:prstGeom>
        </p:spPr>
      </p:pic>
      <p:pic>
        <p:nvPicPr>
          <p:cNvPr id="4" name="Picture 3" descr="GRU anesth S. Meiler.jpg"/>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4345540" y="3300397"/>
            <a:ext cx="4798460" cy="2662729"/>
          </a:xfrm>
          <a:prstGeom prst="rect">
            <a:avLst/>
          </a:prstGeom>
        </p:spPr>
      </p:pic>
    </p:spTree>
    <p:extLst>
      <p:ext uri="{BB962C8B-B14F-4D97-AF65-F5344CB8AC3E}">
        <p14:creationId xmlns:p14="http://schemas.microsoft.com/office/powerpoint/2010/main" xmlns="" val="82420122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G_0039.JP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xmlns="" val="136446119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4419600"/>
            <a:ext cx="8686800" cy="1219200"/>
          </a:xfrm>
          <a:custGeom>
            <a:avLst/>
            <a:gdLst>
              <a:gd name="connsiteX0" fmla="*/ 0 w 4191000"/>
              <a:gd name="connsiteY0" fmla="*/ 0 h 609600"/>
              <a:gd name="connsiteX1" fmla="*/ 3886200 w 4191000"/>
              <a:gd name="connsiteY1" fmla="*/ 0 h 609600"/>
              <a:gd name="connsiteX2" fmla="*/ 4191000 w 4191000"/>
              <a:gd name="connsiteY2" fmla="*/ 304800 h 609600"/>
              <a:gd name="connsiteX3" fmla="*/ 3886200 w 4191000"/>
              <a:gd name="connsiteY3" fmla="*/ 609600 h 609600"/>
              <a:gd name="connsiteX4" fmla="*/ 0 w 4191000"/>
              <a:gd name="connsiteY4" fmla="*/ 609600 h 609600"/>
              <a:gd name="connsiteX5" fmla="*/ 0 w 4191000"/>
              <a:gd name="connsiteY5" fmla="*/ 0 h 60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91000" h="609600">
                <a:moveTo>
                  <a:pt x="0" y="0"/>
                </a:moveTo>
                <a:lnTo>
                  <a:pt x="3886200" y="0"/>
                </a:lnTo>
                <a:lnTo>
                  <a:pt x="4191000" y="304800"/>
                </a:lnTo>
                <a:lnTo>
                  <a:pt x="3886200" y="609600"/>
                </a:lnTo>
                <a:lnTo>
                  <a:pt x="0" y="609600"/>
                </a:lnTo>
                <a:lnTo>
                  <a:pt x="0" y="0"/>
                </a:lnTo>
                <a:close/>
              </a:path>
            </a:pathLst>
          </a:custGeom>
          <a:solidFill>
            <a:srgbClr val="0070C0"/>
          </a:solidFill>
          <a:ln>
            <a:solidFill>
              <a:schemeClr val="tx1"/>
            </a:solidFill>
          </a:ln>
        </p:spPr>
        <p:txBody>
          <a:bodyPr>
            <a:noAutofit/>
          </a:bodyPr>
          <a:lstStyle/>
          <a:p>
            <a:r>
              <a:rPr lang="en-US" sz="2800" b="1" dirty="0" smtClean="0">
                <a:solidFill>
                  <a:schemeClr val="bg1"/>
                </a:solidFill>
              </a:rPr>
              <a:t>Addiction Therapy – 2015 Website:</a:t>
            </a:r>
          </a:p>
          <a:p>
            <a:r>
              <a:rPr lang="en-US" sz="3200" b="1" dirty="0" smtClean="0">
                <a:solidFill>
                  <a:schemeClr val="bg1"/>
                </a:solidFill>
                <a:hlinkClick r:id="rId2" action="ppaction://hlinkfile"/>
              </a:rPr>
              <a:t>addictiontherapy.conferenceseries.com</a:t>
            </a:r>
            <a:endParaRPr lang="en-US" sz="3200" b="1" dirty="0">
              <a:solidFill>
                <a:schemeClr val="bg1"/>
              </a:solidFill>
            </a:endParaRPr>
          </a:p>
        </p:txBody>
      </p:sp>
      <p:sp>
        <p:nvSpPr>
          <p:cNvPr id="2" name="Title 1"/>
          <p:cNvSpPr>
            <a:spLocks noGrp="1"/>
          </p:cNvSpPr>
          <p:nvPr>
            <p:ph type="ctrTitle"/>
          </p:nvPr>
        </p:nvSpPr>
        <p:spPr>
          <a:xfrm>
            <a:off x="0" y="1371600"/>
            <a:ext cx="9144000" cy="2209800"/>
          </a:xfrm>
          <a:blipFill>
            <a:blip r:embed="rId3"/>
            <a:tile tx="0" ty="0" sx="100000" sy="100000" flip="none" algn="tl"/>
          </a:blipFill>
          <a:ln>
            <a:solidFill>
              <a:schemeClr val="bg1"/>
            </a:solidFill>
          </a:ln>
          <a:effectLst>
            <a:innerShdw blurRad="63500" dist="50800" dir="16200000">
              <a:prstClr val="black">
                <a:alpha val="50000"/>
              </a:prstClr>
            </a:innerShdw>
          </a:effectLst>
        </p:spPr>
        <p:style>
          <a:lnRef idx="0">
            <a:scrgbClr r="0" g="0" b="0"/>
          </a:lnRef>
          <a:fillRef idx="1002">
            <a:schemeClr val="lt2"/>
          </a:fillRef>
          <a:effectRef idx="0">
            <a:scrgbClr r="0" g="0" b="0"/>
          </a:effectRef>
          <a:fontRef idx="major"/>
        </p:style>
        <p:txBody>
          <a:bodyPr>
            <a:noAutofit/>
          </a:bodyPr>
          <a:lstStyle/>
          <a:p>
            <a:pPr lvl="0">
              <a:spcBef>
                <a:spcPts val="0"/>
              </a:spcBef>
            </a:pPr>
            <a:r>
              <a:rPr sz="3600" smtClean="0">
                <a:solidFill>
                  <a:srgbClr val="00B0F0"/>
                </a:solidFill>
                <a:latin typeface="Times New Roman" pitchFamily="18" charset="0"/>
                <a:cs typeface="Times New Roman" pitchFamily="18" charset="0"/>
              </a:rPr>
              <a:t>Meet the eminent gathering once again at</a:t>
            </a:r>
            <a:r>
              <a:rPr sz="4800" b="1" smtClean="0">
                <a:solidFill>
                  <a:schemeClr val="tx1"/>
                </a:solidFill>
                <a:latin typeface="Times New Roman" pitchFamily="18" charset="0"/>
                <a:cs typeface="Times New Roman" pitchFamily="18" charset="0"/>
              </a:rPr>
              <a:t/>
            </a:r>
            <a:br>
              <a:rPr sz="4800" b="1" smtClean="0">
                <a:solidFill>
                  <a:schemeClr val="tx1"/>
                </a:solidFill>
                <a:latin typeface="Times New Roman" pitchFamily="18" charset="0"/>
                <a:cs typeface="Times New Roman" pitchFamily="18" charset="0"/>
              </a:rPr>
            </a:br>
            <a:r>
              <a:rPr sz="4800" b="1" smtClean="0">
                <a:solidFill>
                  <a:schemeClr val="tx1"/>
                </a:solidFill>
                <a:latin typeface="Times New Roman" pitchFamily="18" charset="0"/>
                <a:cs typeface="Times New Roman" pitchFamily="18" charset="0"/>
              </a:rPr>
              <a:t>Addiction Therapy-2015</a:t>
            </a:r>
            <a:r>
              <a:rPr sz="4800" b="1" smtClean="0">
                <a:solidFill>
                  <a:schemeClr val="tx1"/>
                </a:solidFill>
              </a:rPr>
              <a:t/>
            </a:r>
            <a:br>
              <a:rPr sz="4800" b="1" smtClean="0">
                <a:solidFill>
                  <a:schemeClr val="tx1"/>
                </a:solidFill>
              </a:rPr>
            </a:br>
            <a:r>
              <a:rPr sz="2400" b="1" smtClean="0">
                <a:solidFill>
                  <a:schemeClr val="tx1"/>
                </a:solidFill>
                <a:latin typeface="Perpetua"/>
                <a:ea typeface="+mn-ea"/>
                <a:cs typeface="+mn-cs"/>
              </a:rPr>
              <a:t>Florida,  USA</a:t>
            </a:r>
            <a:br>
              <a:rPr sz="2400" b="1" smtClean="0">
                <a:solidFill>
                  <a:schemeClr val="tx1"/>
                </a:solidFill>
                <a:latin typeface="Perpetua"/>
                <a:ea typeface="+mn-ea"/>
                <a:cs typeface="+mn-cs"/>
              </a:rPr>
            </a:br>
            <a:r>
              <a:rPr sz="2400" b="1" smtClean="0">
                <a:solidFill>
                  <a:schemeClr val="tx1"/>
                </a:solidFill>
                <a:latin typeface="Perpetua"/>
                <a:ea typeface="+mn-ea"/>
                <a:cs typeface="+mn-cs"/>
              </a:rPr>
              <a:t>August 3 - 5,  2015</a:t>
            </a:r>
            <a:endParaRPr lang="en-US" sz="4800" b="1" dirty="0">
              <a:solidFill>
                <a:schemeClr val="tx1"/>
              </a:solidFill>
            </a:endParaRPr>
          </a:p>
        </p:txBody>
      </p:sp>
      <p:sp>
        <p:nvSpPr>
          <p:cNvPr id="40962" name="AutoShape 2"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4" name="AutoShape 4"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6" name="AutoShape 6"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0968" name="AutoShape 8" descr="data:image/jpeg;base64,/9j/4AAQSkZJRgABAQAAAQABAAD/2wCEAAkGBxQSEhQUERQUFRQVGBIXGBgUFxUVGBUXGBUYFhgXFhcYHSggGR8lHRcYITEiJiktLi4uGB8zODMsNygtLisBCgoKDg0OGxAQGywkICYxNzctLDQtNCwtNDQvLy80LDQvNCwsLC0sLywsLy8sLCwsLDQsLCwsLCwsLCwsLCwsLP/AABEIAK0BIwMBEQACEQEDEQH/xAAcAAEAAQUBAQAAAAAAAAAAAAAABgIDBAUHAQj/xABKEAACAQIEAwQFBwoDBQkAAAABAgMAEQQFEiEGMVETIkFhBxQycYFScpGhsbLRFSMzNEJTYnOSwYKzwxckQ9LwFiU1dIOTosLx/8QAGwEBAAIDAQEAAAAAAAAAAAAAAAIFAQMEBgf/xAA3EQACAQIDBAgFAwQDAQAAAAAAAQIDEQQFIRIxQXETMlFhgaGxwTM0kdHwFBXhIkJS8QYjcmL/2gAMAwEAAhEDEQA/AO40AoBQCgFAKAUAoBQCgFAKAUAoBQCgFAKAUAoBQCgFAKAUAoBQCgFAKAUAoBQCgFAKAUAoBQCgFAKAUAoBQCgFAKAUAoBQCgFAKAUAoBQCgFAeE0BYTE6nKrvptqPgCdwvvtv5AjrWdlpXIqV3ZGRWCQoBQCgFAKAUAoBQCgFAKAUAoBQCgFAKAUAoBQCgFAKAUAoBQCgFAKAUAoCzLOFZQdtRsOl+dvfz+isqLabXAhKai0nxMXOMWUUadixtfpWCZr8tx76wGYsGNt97eYrIMjPc2MWiKKzYiY6Y1PIdZH/hUXJ62tW6jS27yl1Vv+3ic9evsWhHrPcvcz8vwgiQKCWI3LHm7HdmbzJua1Tk5O5thHZjYyaiTFAKAUAoBQCgFAKAUAoBQCgFAKAUAoBQCgFAKAUAoBQCgFAKAUAoBQCgFAY2YYQSxsjcmHMcwRuGHmDY/Cp05uElJGqtSVWDg+P55ENh4k06oMaCSjFe0XmCNrsPH3jnflVnUy9VIqpR48PsUdDN3Rk6OJWq0v8AcqxPEeFgXXEzTSb6RYqoPViQP+unOtNLLq0pWkrI662b0Ix/oe0y7wHg3laTGznVJJdUJ8FB7xHQXFgP4fOpY+cYWoQ3Lf8An5vMZZCVS+Iqb3u5EzqtLc9oBQCgFAKAUAoBQCgFAKAUAoBQCgFAKAUAoBQCgFAKAUAoBQCgFAKAUAoBQA0Bzn0hYLTMsg5SLv8AOXb7Cv0VfZXUvTcOz3PJZ7Q2ayqL+71REocOZHSNebsqj3sbf3qwnJQi5PgVlCm5zUFxZ2zBYZYo0RfZRQo9wFq8nOTnJyfE97TgoRUVuRdkS43v8CR9YqJMw5cB8mSRf8RYfWf70BgYTMHEgRiHGrTf42uCOdAbwUB7QCgFAKAUAoBQCgFAKAUAoC1iJ1jUs5CqouSdgBUZSUVd7iUISnJRirtkXxHHUINkjkcde6oPuBN/pAqulmdNPRN+RbQyWq1eUkvqxBx1ETZ45FHXutb3gG/0UjmlNvVNGZ5LVSvGSfkSbD4lZEV0IZWFwRyNWMZKa2ovQqKkJU5OMlZojMnHUQJHZS7EjmngbfKqueZwTa2X5FvHJajSe0vMycq4ujnlWIRyKW1WLabbKW8D0BrZRx8Ks1BJq5qxGVVKNN1HJNLn2m2zjMRh4mlYEhdOy2udTBdr++uqtWVKDmziw1CVeoqceJHv+3kX7qX6U/5q4P3SH+L8iz/ZKn+a8/sbbIM/XFl9COujRfVp31auVj/D9ddOGxca97Jq3ucWMwMsLs7TTv2dxrZ+OI1ZlMUpKsy7FP2SR18q0TzKEZNbL0OuGTVJRUtpaq/HibnI82XExmRVZQGK2a19gDfY+ddeHrqtHaSscGLwssNPYk76XMLN+KoYGKd53HNUt3T0Yk2Hu3Naq+OpUns733G/DZZWrx2lZLvNaOPU/cyf1LXN+6Q/xfkdbySf+a+jN/k+dRYkExk3FtSsLMt+Vx/cXFdtDEwrK8StxOEqYd2mt+58C7mmaR4dNcrWHIDmWPQAc6nVrQpR2pshQw9SvLZpq5HH48jvtDIR1JUfVc1wPNIcIvyLVZJUtrNeZmZZxjDKwRg0ZJsNVipJ5DUDt8a20cwpVHsu6NFfKa1KO0rSXdvJHeu8qyN8aZVJiFiWJQSGYkkgBRa29/Pp0rvwGIhRcnN8CozbCVMTGMaa1uafJeFTh5o5ZpohoJOhbsTsQNza3O/LwrficwhUg4RT14nPgcoqUaiqTktOCJXJnEY5am9wt9tqqS/LH5Vkf9HH8dz9lgPpoAcHPJ+kfSOg/AbfSaAzsHl6R7gXPU8/h0oDLoBQCgFAKAUAoBQCgFAKAUAoCJekWQiGJQdmk387KSPr3+AqszRvo0u8uclinVlJ8F7kNyjCiWeKNiQrtY252sTt9FVVCmqlSMHxL3E1XSoymt6R7nOEEM8ka3Ko1hfnYqDv9NMRTVOrKC3Ixharq0YzlvZLfR1KTHKpOyupHlqG/wBlWmVyexJd5SZ3FKcZcWvQhWJ9t/nv941Tz6z5v1PQw6i5L0L+UT9nPE/R0v7iQD9RNToS2KsZd5qxMNujOPamTX0hT2w6L8uQfQqk/barfM5WpJdr9NSgyWF6zl2L1aOf1RnpiZejfniPdD/qVbZV1p+HuUOebqfj7EUzD9NL/Ml++1VtX4kub9S5ofCjyXoibcFSacHIw/ZaU/QimrfL3ag33s8/msdrFRj2pepAQSdybk7knmSdyTVJe+rPS6LRG2zDLVTC4eYFtUpfVe1tr2tt5V1VaMYUYVFvZxUcRKeIqU3a0bWMngdiMWtvFZAfMW1faBWzL2+nXI1Zsk8M+a/PMucezE4rSeSItv8AFcn+30VLMpN1rdiIZPBLD37X6GJw/liTdoZWZVVe6RtqY+ZFja3LzqGEwvTXve1tDZmGNeH2dm129eXLeeQcPuR32VeoHeP9gPprfTyupLrtLlr/AAc9XO6UXanFvyX38ia4fEzlFCg2AUare1t7Vztvzq5irJK9zzs3eTdrdxTiImAvPOiD+J/7bCtkISl1U2aZ1YQV5tI1WIzjBRc5XkI8I12+nYfXXVDAV5cLc/y5w1M1w0N0r8vyxuuHMVBiY+0iS1iVIexZSOu55ix+NaK9CVGezI6sNiYYiG3E3YFaToPaAUAoBQCgFAKAUAoBQCgFAKAUAoCH+kf9HD88/cNVeadSPP2LvJPiT5e5GOGP1uD5x+41V2D+PHn7Mtsf8rU5e5VxT+uT/OH3FpjPjz/OAy/5WHL3ZIfRz7M/zo/sarDK+rLmVWeb4cmQ3E+2/wA9/vGqifWfN+pfw6i5L0LTcqi9xIk3GeO7VcL5xdp8XsP/AKmrHH1dtQ5X+pUZXQ6N1f8A1b6fiI1VcW5MvRvzxHuh/wBSrbKutPw9yhzzdT8fYimYfppf5kv32qtq/ElzfqXND4UeS9ETLhH9Qm983+WKtcD8tLxKLMvnYeHqQVapkeiJn+RpMVgcKIygK6ydZI5kjawNXDw8q2GpqPAof1kMNjKrnfXs/wBou8PcLzYedZHMZUBr6SxO4I8VFZwuCqUqim2iGOzKjXouEU7u3BfctZwYjI2IkX5IF+9y2Fl5XNddanQg3WqL3+iOHD1sTUSw9J25afV77cjWYfiEdoutLRbg8yw6NYbWB8K43ml5WtaPn9vAsP2RKm3tXl9F99e1mZ/2SxEqhjiI3DAEG7lTfxAG1Qngq9ZXlUvfnb7E4ZjhqDtGk4tdyv8Ac3+b4w4TBqLjtAiRrb5QUAke4Amr/AYbblGD3Ja+B5PN8aqUJ1Vvk9PH7I5hiJQN3bn4sdz+NeqVkjwa2pvtZgSYtPlfUfwrF0b1Rn2G54P4g9VnuTeJ7LJbwHg9v4fsJrkxmH6anpvW4s8uxLw9S0tz3nY43BAIIINiCNwQeRrzZ61O5VQCgFAKAUAoBQCgFAKAUAoBQCgFAQ/0j/o4fnn7jVV5p1I8/Yu8k68+XuRjhj9bg+cfuNVdg/jx5+zLbH/Kz5e5VxT+uT/OH3FpjPjz/OAy/wCVhy92SH0c+zP86P7Gqwyvqy5lVnm+HJkMxZ78nzpPvGqefWlzfqX9PqrkvQuY/D9nI6dCLe4gMPqIqdWGxNxIUanSU1L800KZ5y2i/wCwgQe4MxH3vqrEpOVu5WJQgo3txd/QTw6RH/Ggf6XdR9Sg/Gszhs271fzYhPacu528k/clvo354j3Q/wCpVllXWn4e5SZ5up+PsRTMP00v8yX77VW1fiS5v1Lmh8KPJeiJlwj+oTe+b/LFWuB+Wl4lFmXzsPD1IKtUyPRHUuET/ukPzT95q9Jg/gQ5Hj8y+anz9jcXrqOI1WaZHFOCGBW+9169bda11acasHCW420K86E1OD1Oc5zlT4aQo4NjfQ3g46+/qPCvO4ihKjPZe7gz12ExUMRT2lv4rsZn8L8QHDNockwsdx8gn9oeXUfHnz3YPFui9mXV9Pzic+YYBYiO1Drrz7vsWOPs9Dyd0gqncToW/ab3fgOtfQMBR6OltPe/xHyXMq36rFdGurDTx4+engYHCnBcmNHbTuUiPIixeS23dvsq+dvcPGo4rHKk9mOr8kd2Dy7bim9IkzPo3wWm2mW9va7Rr++3s/VVf+4178PoWX7dQtaxD+IvR/PAwbDap0YgWFhIpJsNQ5Eb+1sB4gDeu6hmEJq09H5FfiMtlHqarzJdwnNPhCuExg2P6CQG6NtcxavAjcgHzA5CuHEqFX/tpeK48/ud+E6Sj/1VfB+xMb1wlgL0AvQHtAeXpcHtAeXoD2gPL0B7QCgFAKAUAoCH+kf9HD88/caqvNOpHn7F3knXny9yMcMfrcHzj9xqrsH8ePP2ZbY/5WfL3KuKf1yf5w+4tMZ8ef5wGX/Kw5e7JD6OfZn+dH9jVYZX1ZcyqzzfDkyF4z2pPnSfeNU9TfLx9S/p9WPJehvOMMLpkifwkijPxUBT9Wmu3HQtOMu1L89CvyyptQlHsk/P+bmgY7VwsskbninD9nLGnyYIB9GquzGw2Jxj2RXucOX1Okpyn2yfsbr0b88R7of9SurKutPw9yvzzdT8fYimYfppf5kv32qtq/ElzfqXND4UeS9ETLhH9Qm983+WKtcD8tLxKLMvnYeHqQVapkeiJJmzkYDB6SRvJyJHXpVjXbWFpWf5ZlVh4p42tddhb4MmY4tAWYiz7FmI9k9TUMBJ9Ortks0hFYaVkuHDvKuNpmGLYBmA0x7BiBy8jWcwlLp3ZvcjGVQi8Mrpb3wLvDmDGIw+KWQkldDKSSSrBXIIv9B8jUsJTVWlOMvAhjqrw9elKC7U+9aEahF9/AC/4f8AXlUsqw0a9baqaQjrLkty8X5XNX/IMfPC4XYo61aj2YJb7ve/Ba87GJnah3wsY21i7HxJknaO/wAFRdq9xgsX+opOut13Zdy+/Hs3HzzE5YsDVjhnrKy2n3tX+i3Lt38Tt+HhCKqqLKoCgdABYCqNtt3Z6GKSVkajifiSPAqjSo7B2KjRpuCBffURW/D4eVdtRdrGjEYmNBJyI9/tRw37mf6Iv+eur9sqf5Lz+xyfulLsZRmPF8WNwmLWJJEaOLXd9IsdQsV0sbEHe9IYSVGrByad2Zli4V6U9lbkRnh31/Gp2EMrJHGSzyF3Fyx2DMDqbYWCjbrXZX6Cg9uSu3uRxYd4ivHYi7JcTaZpnc+CSPL8M5lxAuHkALNd2LKiBie9Yi5PLb4aKdCFZuvNWj2G+pXqUUqEHeXaejgfMHGuTF2k5gGWZiP8Q2Hw2p+tw6dlDTkh+ixEldz1K+HeKMThMQMJmBYqSFDObsl9lOv9tD1NyOuxFYr4anVp9JR+n5uM0MVUpVOirfUR4qT8vaNb6Nbd3U2n9WJ9m9ue9HCP6K9tf5Mqcv12zfT+DptVJbHMOEMXIc3xCtI5UNi7KXYqLS7WBNharfFQisLFpdnoU+FnJ4qSb7SrOeI8VjsScLl7FUUkF1OksBszl+apflbc7dbVilh6VCn0lbf2fnEzVxFWvU6Kjp3lc3A+PjXXFjWaQb6dcqXPQMWN/iAKwsbQk7Shp4GXgq8VeNTU2XAvFzzOcNitp11aSRpL6faVhyDCx5cwD0rVjMIoLpKfVNuDxbm+jqdZE5qvLEUAoBQCgIj6RkJiiNthJv5XRrVWZov+uL7/AGZdZJJKrJd3uiHZRixDPHIQSEa5Ate1iNr++qmhUVOpGb4F5iaTq0ZU1xQzjGCaeSVQQHa4BtewUDe3urNeoqlSU1xGFpOlRjTb1SJd6O4iI5WI2ZlAPXSN/ttVplcWoSfayjzuac4x4peu4hGM9qT50n3jVNU3y8fU9DT6seS9Caca4e+Fgk+RoB9zJb7QtXGYQvRjLst5oocrqWxNSHbfyf2uRTKcP2k8SfKdL+4G5+oGquhDbqRj3lzianR0Zy7E/wA+ptuPf1v/ANKP7z115l8bwXucWT/LeL9jY+jfniPdD/qVuyrrT8Pc5c83U/H2IpmH6aX+ZL99qravxJc36lzQ+FHkvRE14Lj1YKVR+00o+lFFW+Xq+HkuZQZrLZxcZdiXqQJfPY9D4HoapD0nI2uPzNZMNBCAwaItcm1je9rb38a6qtdTowppbjjo4aUMRUqtq0rGVwOhOLWw5LIT5C1vtIrZl6brrkac2klhn3tFzjyIjFajydEI+Fwf7fTWcyi1Wv2ojk808PbsZjcP52MMsylC3aAAWI2IBG9/f4VDC4lUVKLV77jZjsG68oSUktnfc1Dd0BentHz6fCt1eq6FFYWHOb7+zlHj3o5cHQ/V4p5hUXdSXZHjLnU3r/4t2nvF2WvBHgp7EEpa58HEjTKD8HP9Jr1eQ6YXopc/qeP/AORu+MdaPL6aeZ1fIs0TFQJMh2Ybj5LDZlPuNclWk6c3BnRRqqpBTRdx+WwzgCaNJApuA6hrHlcXrEKkoaxdiU6cZ6SVzRZ9k+Aw8Ekz4aABFNu4BqbkqjzJsK6KNWvUmoKTOarSoU4OTitDnfC2Fb1LMZf2exWO/Vr6iPgLf1CrTEyXTU495V4SL6KpLhYmXoiH+6Sfz3/y4q4cz+KuX3O3K/gvn9jRcE97N5zL7Y9aIvzD9oF2/wAJaujF6YWKju09DRhNcXJy36nVqpi6OY+mRFvhjtqKzg9dI0W+sn66t8r/AL1yKfNd8PH2MXAEnPUJ53F/f6nvU5/JP8/uIw+e/Ow6xVKXRyDIWIzLHEHcLmBBHUOavayvh4L/AMlFQ+YqeJufQ3AOzxD+OqNfgFJ+1vqrnzSX9UUdGVxWzJ950Y1VFqcwx4UZ+nZ89Sa7fKMBv/8AG1/fVvG/6F38PqVE7frlb80OoVUFuKAUAoBQFrE4dZFKuAysLEHkRUZRUlZ7iUJyhJSi7NEYxHAsJN0kkQdO6w+sX+k1Xyyym3o2vMtoZ1WStKKfke4XgaFTd3kcdNlB99hf66Qyymndtvy9BUzqtJWikvP1JNBh1RQqAKqiwAFgBVhGKirLcVM5SnJyk7tkal4GhYkmSbvEnmnib/JqulllNtvaevL7FrHOq0Ulsx05/c3ePytZYDCxbSQouLX7pBB3FvCu2rRjUp9G9xX0sRKlV6WO/Xlqa3K+EooJVlV5GK3sGK23BXwUeBNc9HAQpTU02zrxGaVa1N02kk+fuyvOOF48TJ2jvIp0qtl02sCT4qetZr4KFaW020RwuZVMPT2IpNXvrf7l/IshTC69DO2vTfXp203tawHyjU8NhI0L7Lbv7GvF46eJttJK3Z3mtm4JhZmYyS3ZmY2KWuxJNu751zyy2nKTltPXl9jrhnNaMVHZjou/h4m4yXKVw0ZjRmYFi12te5AHgB0rrw9BUY7KZw4rEyxE9uSS04GFm3CkE7F+8jnmUI38yCCL+daa2BpVXtbn3G/DZnWoR2VZrsZrU4DjvvNIR5BB9dq0LK4X1k/I6nndS2kF5khyrKYsOumJbX5k7s3vJ/8Ayu6jQhSVoIrMRiateW1Ud/Q9zTKosQumVbgbgjYqeoIrNajCqrTQw+IqUJbVNkdPAyBgVlktvzCG3TwFz+FctPL4U57cZO63bvr4cO87a2bVKsOjlFWe/fquzx3PuuZmXcGwRsGYtIRuNdtN+ukDf43pSy+lB3d2+8xWzatUjsxtFd356G1zrKo8TC8Mo7rDmOakbhl8wasqVSVOSlEqKtKNSLjI5h6jmGUSM0QMsJ5lVZ4383Ubo3n9Z5VcbeHxcbS0fn/JTbGIwkv6dV+fQz/9qjWscMuv+YbfRpvWv9rV+tpyNv7q7dQwGwmYZtIplBihB2JVkjTzVTvI1vH6xWzbw+Ei9nV+f8GtwxGLa2tF+fUmWeZQmGyqeGEGyxt5szEgljbmTXBSqupiYzl2lhUpKnh3CPYYnolQjCSAgj8+/MEf8OLrWzMneqrdnuzTliapO/b7I1vGfDk8OJ9ewQJN9TqouytaxYL+0rDmPf1224XEQnT6GqQxWHqQqdNS8ShPSmQul8N+cGxtJYavcVuPdWXleuktCKzTTWGpj5Pk2JzLFDE41SkKkWVlKhgpuI0U76b82PP7JVa1PDU+jpb/AM3/AGI06NTE1OkqqyMjjvJJ4cUuOwqs26ltK6ijqNNyo3KkbH49ajg69OdLoahLGUKkKirUyzL6UJWTRHh1Ex2vqLAHqEtc+69Z/bIp3ctCLzOTjZR1L3B/DcscWJxWJBV3hmCq2zWYFmdh4EkDb39axicTGU404bk1/BPC4aUYyqT3tM1fB2ZzYbAyy4dNZXERa10lroYje+ncb238K3YqnCpWjGbtozThKk6dFygr6+RsJ/Sg7rpgw4Ep2BLmSx8kVQTWpZYk7zlp9DZLM21aMdTP4A4alErYzF6hK2rQH2a7e07DwJBIA8ATtyrXjcTDZ6GnuNuCw01Lpqm9nQarCzFAKAUAoBQCgFAKAUAoBQCgFAKA8vQHtAKAUAoBQCgFAeEUB5oFDFj0ChkEUAAoD2gKOzHQUMWK6GRQFOgUMWMTOP1eb+XL9w1spdePNEanUfIhXoc/QT/zF+4K78z68eRXZX8OXM6AEFVhaWKqAUAoBQCgFAa7iHNlwmGmxDi6woz26kDZfibD40BxbLsvz3MMM2ZJjWjJ7R4oFLoGVTyVB3bbELqvew33vQHU/Rxn0uOwEU2IQpN3kkBUrdlNtQB5ahY9NzQEnoCOZ5xzgMHKIcTiUSQ27tmYrfca9IOj42oDfYXEpIivGyujgMrKQVZSLggjmDQF2gItj/SHlsPadpiowYn7N1AdmD3II0qpJsVNyBYWoCQ5fjo541lhdXjcAqym4YeVAXyaA4nwzn75jn8jDHssMT/mIV19niEUMCAoIA2BYkg7mgO20BrM+z/D4KPtcVKsSXsC17sbXsqjdjbwAoCnh7iLDY6PtMJKsqA2NrgqedmVgCvxFAbWgNTmvEuFw0iRYiZIndXdQ9xdUBLG/IABTzNAX8kzeHFwpPh31xPq0tZlvpdkbZgD7SkUBn0BGD6Qcu9Y9W9bj7a+m3e06r209pbRe+1r86Ak9AWcXiViR5JDpRFZ2J5KqjUxPuANARl/STlY7O+Mi/O30+0QLErdzbuC4O7WoCVg0B7QEYX0gZccT6sMVGZr6bd7TqvbT2ltF77WvQEnoCiWQKCzEBQCSSbAAbkknkKAjuT8e5fipjBBio3l3AWzLrI37jMAH5H2SaAkOIiDqytuGBU+GxFjWU2ndGGrqzNTgcuwuXRSMtoYvbdnckCwtcljtWyrWnVd5s10qMKStBGPw9xxgcc7R4XELI63OmzoxA5lQ4GoeYvWo2kioBQCgFAKAUBEfSzCXyjGhb3EerborqzfUDQFn0bZpEMlw0uoaIYSHPyTEDrv05X+NAbvhTiOLMIBiMOHEZZlHaKFJK87C52vt8KA3BoDiHo+yPD49s6lxsaySGWVbvuYx+cN0J3QggWI5aR0oCT+gHEM2VKGvZJplW/ye6+3+JmoDpNAcG4Q4ew2Jn4gfERLI0cmJCFhfRqacll6NdRvzFtqAnPoKP8A3PB8+f8AzWoCfsKA476MMqgXO810wxjsH/M2RR2V2dT2e3duNtvCgOx0Bxf0pzTPnuXxRwJidERkjhkYKjuTIWuTtsI0O/yRQGy4ByjGx5xiMTNhEwsM8JDxxyxuokUx2bSpvc2bwt3j1oDq1Acj9JmVxYrPMqgnXVG6y6luRqClmsSN7XAoDqOV5bFholigRY411aUXYDUxY2+JJ+NAYHGuJeLL8ZJHs6QTspHMERtYi1AcIyXJsZiskWCDLoWSRmcYsyxrIWWcgkq1iNlMdr8t6A75wssoweGGI/TCGISbhu+EAO4JB38b0Bb4z/8AD8b/AOWxX+S9AcGjyDDjhdsV2SesGYfnSLuPz4jsG8Bp8Bt40B3/AIYcnB4YncmGAn/21oDG45xLx5djHjuHXDzlSOakRt3h7ufwoDmfBvBOW4nI4HxJSIszO2JDRxyK4lZdHaOCLbBbcvjvQHZILaVsdQsLNe+oW538b0BCPTbiGTJ8ToJGowobfJaVQw+I2+NAc4mybMMRhMuMGXQQ+r+ryxYhJotUg0Brm5HtGzkX5igPoFaAifpRyOTG5dNBEyq7GNl1kKrlHDaCTyvbbzAoDn/BuahcywcGZ5b6tjERo4JotUakBGXvRg6XBGoagSLnkPADtooBQCgFAKAUBbnjVlZXAKkEEHkQRYg+VqA43i/Q7FqdcPmbRYWRgzQe343tftAGt4FlJFhzoDqGQYXDYPDx4eBkWOMWF3Uk73LMfEkkk+ZoDP8AXo/3if1L+NAcz4j9GqTYiebCZicKuKv6xEoDrJfdrWddid7G+7NvY2oCccL5fhsBho8NA66Iwd2dSzEkszMepJJ8uXIUBtfXo/3if1L+NAQzh7hKPCtmTeto/r7SN7Kr2Woyn5Z127Ty9nz2A2XAmUR5bg0wvrCS6DIddljvrYt7OpuV+tASH16P94n9S/jQET4Z4bjwmNxuL9aR/XG1aLKvZ94tbVrOrn0FASz16P8AeJ/Uv40BEuOuF4cwMMseKGGxWHN4pkIYgEglWXULjbbfbfncggWuCuFI8FNNisRjPWsXOArytpQBBY6VUE+Kr4/srYDxAmXr0f7xP6l/GgIvnXD8eIzHB471lF9VDjs7K3aagw9vWNPPoeVAScY6P94n9S/jQFE+IhdWVnjKsCpBZbEEWIO/SgOXf7LVAbDrmjjL2k7Q4ayk8w2ntNfUA30+HK+9AdPwksESLHG0aoiqqgMtgqiwA36CgLGddniMPND2yL20Useq6tp1oU1WuL2ve1xQEMHAcf5H/Jfrqe3q7bQv73tbdn2nw9qgJrlTRwwxRdqjdmiJquovpULe1za9qAvYmeGRGR2jZHDKwLLYqwsQd+lAcrj9E0QYRHMnbACTtfVTbc9C+u3+LTf470B1hcZEAAHjAH8S/jQGDnuGw2Lglw8zoY5VKtZ1BHiCD4EEAj3UBAMs9GwDwDF5mcThcKwaHDkKgBB7oZtZuBytbcdBtQHTRjo/3if1L+NAaTjPJ8PmWFfDSzKgbSyurKSjKbggE7+II6E8udARzIuCymLhxWOzL1xsMpSBSqRBLgrdrMdRsffcC5NAdDilVhdSCPIg/ZQFygFAKAUAoBQHlALUAtQA0BahxKsWCkEodLDodIax+DA/GsKSd7cCUoSik2t+70LtZIigLOKxSxgFzYFkUc/aZgqjbqSKw5JbyUYOTsi9WSIoBQFmTForIrOoZ7hASAWIFzpHjYUM2ZeoYFAY2YY6OBC8rBVFhc9TsAANyT0FAU5bmcWIUtC4YA6TzBVrA6WU7qdxsaNWBdbFIJBGXXtCpYLcaioNiQOlzS3EF6gBoDGbHxiQxmRe0CdoVuNWi9tVul/Gs7MrXsR243tcxMBxBh5tGiQfnGZUDXQuVAY6AwBYWYG423FTlRnHeiEa0JbmbStZtNXmfEOGw76J5ljYqGs1/ZJIvy8j9FbadCpUV4q5qnXpwdpOxk/lOG0Z7VLSkCM6haQnkE61Ho53as9N5LpI6O+/cZYqBMUAoBQCgFAe0AoBQCgFAKAUAoBQCgMXM8asMTyNyUXt1PIKPMkgfGoVKipxcmbaNJ1aiguP55EZyjtMPKhljde3usjMUIM5LOhWzG17lBe37FcFDbpTTkmtrfz3r7fQs8T0dem1CSez1Uk+rufDk/qeJm0nYtP6wGk0ynsNKWjKmx7o794xud97HlepqrLYc9rXs7PfTiQlh4dIqWxZXX9Wuvtrw9yvGY94ox2eKExd4VL/AJkdkHDG4PsjVay6r2PWpubUdJ3vx00/O81wpRnL+qns2T011t56cbFmTFyNEVldXCYrBAHXGzgmVCUk7PYEbW2GxHSjctmzd9V2X38bGVCKneKteMuDS3Pdc8lzjEGR2V1XRN2YjaSBEI16QrBu/rYbg38Rtap7cm278d2n+yHQ09lK3C97P/VjNlx049dlDlhh2lVIgq2J7JGuxA1G1ybDz5+E7y1fYatiH9Ebb978S3hMTJ2kEYxva9skrGyx3U9mdLLYbKDyBvuOZ3qSe7UxKKs3s2sY+ShkTB97VqbFEalS6WR9lNrjcX+PSkdyMT1b8BgMzxCx4eRpTMZ8JLNoKoBrSON106RffVY87+VSRGUY3atuZVgcxk14K2ME3rDEugWMbdjI/d0i6qGAFjve2/MGRFrfobjicRFIxLIYSZU7KQD2JQGKkkiwBGob7G9vGsogjRvnstuyMsa2xIhfFRqNNjCZAbNdVckLHvcAn4VLZW8iy5Ljmik1JIMUyYbGMH0xlmZJVAW6D9m+kgWvblepKN12akW7GFh86xIVm7dXD4eeXeTDsVKpdZIVjF9OrukNfmN9jWzYi3u495DafaVY+acxSI+IZhLgHnPcjGkrbUq2X2WUlTe53uCKzFRumludiEnKzV+Begie/Z9qb/k9GEmiLWLyMbX08tNlt5X570032/u3GGna1+G8s5Y7xQ5cQxmLRzOqssdwBhNSxowW4Fxz5m+5NTmlKU1u/wBkIXjGDvf/AEbThPGGXRI2NEzSxlzCBGAhut9IHfULfSdRO58KhiIKN0oWs9+v53k6E3Kzc73W787D3EY+KHMZTNJHGpwkG8jKoP56brRQlKgtlN/1P0QcoxrPafD3Zp8tcB4mhUDDy49jCCg3T1ZtTRhhdVZ1JFrePWt9Rf0tS6yjr9ePgaoPVOO5y0+n3KY8+nSOUPiQXJg/ODsZIIo5ZWQzRlLGwAtpfla9zvWXQg5K0dNdNU20tz/giq01F3lrprvWr3q3uZ2Ix7q0UC466SPIGxBEJZCqIywAgaAzai1yOQtWuNNNObp6rhr369psc2mo7e/jp9OwtJns8cJxBk7eHDTSRyMiqO3hsAJRbbUjmxINjZqy6EJS2LWclddz7PFGOmnGO3vSf1Xb4FvE5jjAYIpJDG8kck7FTBGQS+0KmUaSI1Iv4nnyrMadJqUoq9nbj9dO36GHUqXSbtdX4fTXsMjD4/EznBJ26xmWPEtI8PZyBxG6BWQ7qCQd7XAuw6Wi4U4bb2b2ate6338fxE9qpJxV7Xve3dYv5hjMVHiPVVYn1hw8MtlJiiUgzowta6gWUkf8QX3FRhCnKHSPhvXa+H14mZznGfR9u5+v8EtWuM6z2gFAKAUAoBQCgFAKAokiDbMARsdwDuNwd6w0nozKk1qhJEGFmAIuDuL7jcHejSe8Jtbi2uDjDFwiBzsWCjUR0J5msbEb3tqSdSTjstu3YUx4CJVZVjQK19QCqA1/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0xZFw4ZPkr7OnkPZ+T7vKl2LI9GHW99K3tpvYez8n3eVYuxZAYZBpsq9zZdh3drd3ptttWbsWRRBgIkZnSNFd/aZVUM3ziBc1lyk1ZswoRTukJsDG51PGjMNrsqk7b8yKKckrJhwi9Wi40Km1wDpN1uAdJta46bE1hNozZFmHL4k16I417Q3fSqjWT4tYd741lzk7Xb0MKEVeyKRlUAj7IQxdl8jQuj+m1qz0k9rau79tzHRwts2Vi8uGQLoCqEtbTYabdLcrVG7ve+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 name="Picture 2" descr="C:\Users\nagapraveen-p\AppData\Local\Microsoft\Windows\Temporary Internet Files\Content.Outlook\XLM8YBCH\logo (2).png"/>
          <p:cNvPicPr>
            <a:picLocks noChangeAspect="1" noChangeArrowheads="1"/>
          </p:cNvPicPr>
          <p:nvPr/>
        </p:nvPicPr>
        <p:blipFill>
          <a:blip r:embed="rId4"/>
          <a:srcRect/>
          <a:stretch>
            <a:fillRect/>
          </a:stretch>
        </p:blipFill>
        <p:spPr bwMode="auto">
          <a:xfrm>
            <a:off x="3124200" y="0"/>
            <a:ext cx="2907916" cy="1425165"/>
          </a:xfrm>
          <a:prstGeom prst="rect">
            <a:avLst/>
          </a:prstGeom>
          <a:noFill/>
        </p:spPr>
      </p:pic>
    </p:spTree>
    <p:extLst>
      <p:ext uri="{BB962C8B-B14F-4D97-AF65-F5344CB8AC3E}">
        <p14:creationId xmlns="" xmlns:p14="http://schemas.microsoft.com/office/powerpoint/2010/main" val="2318218855"/>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4879</TotalTime>
  <Words>1979</Words>
  <Application>Microsoft Macintosh PowerPoint</Application>
  <PresentationFormat>On-screen Show (4:3)</PresentationFormat>
  <Paragraphs>156</Paragraphs>
  <Slides>61</Slides>
  <Notes>0</Notes>
  <HiddenSlides>0</HiddenSlides>
  <MMClips>0</MMClips>
  <ScaleCrop>false</ScaleCrop>
  <HeadingPairs>
    <vt:vector size="4" baseType="variant">
      <vt:variant>
        <vt:lpstr>Theme</vt:lpstr>
      </vt:variant>
      <vt:variant>
        <vt:i4>2</vt:i4>
      </vt:variant>
      <vt:variant>
        <vt:lpstr>Slide Titles</vt:lpstr>
      </vt:variant>
      <vt:variant>
        <vt:i4>61</vt:i4>
      </vt:variant>
    </vt:vector>
  </HeadingPairs>
  <TitlesOfParts>
    <vt:vector size="63" baseType="lpstr">
      <vt:lpstr>Office Theme</vt:lpstr>
      <vt:lpstr>Equity</vt:lpstr>
      <vt:lpstr>Addiction Therapy-2014 Chicago,  USA August 4 - 6,  2014</vt:lpstr>
      <vt:lpstr>Pain &amp; Addiction  </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Meet the eminent gathering once again at Addiction Therapy-2015 Florida,  USA August 3 - 5,  2015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 JACOBS</dc:creator>
  <cp:lastModifiedBy>omics-ws304</cp:lastModifiedBy>
  <cp:revision>102</cp:revision>
  <dcterms:created xsi:type="dcterms:W3CDTF">2014-04-07T23:42:42Z</dcterms:created>
  <dcterms:modified xsi:type="dcterms:W3CDTF">2014-10-04T08:32:59Z</dcterms:modified>
</cp:coreProperties>
</file>