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6471" y="486917"/>
            <a:ext cx="8411057" cy="501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56565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5CB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9272" y="1648078"/>
            <a:ext cx="3916679" cy="3589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56565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11480" y="6217920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10967" y="6219278"/>
            <a:ext cx="457339" cy="4570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471" y="486917"/>
            <a:ext cx="8411057" cy="501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1347" y="1613661"/>
            <a:ext cx="8401304" cy="222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5CB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198" y="6359201"/>
            <a:ext cx="1418589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83676" y="6350361"/>
            <a:ext cx="17335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888888"/>
                </a:solidFill>
                <a:latin typeface="Trebuchet MS"/>
                <a:cs typeface="Trebuchet MS"/>
              </a:defRPr>
            </a:lvl1pPr>
          </a:lstStyle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428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4759" y="6263132"/>
            <a:ext cx="187833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5CB8"/>
                </a:solidFill>
                <a:latin typeface="Trebuchet MS"/>
                <a:cs typeface="Trebuchet MS"/>
              </a:rPr>
              <a:t>Imagination </a:t>
            </a:r>
            <a:r>
              <a:rPr sz="1600" b="1" spc="-20" dirty="0">
                <a:solidFill>
                  <a:srgbClr val="005CB8"/>
                </a:solidFill>
                <a:latin typeface="Trebuchet MS"/>
                <a:cs typeface="Trebuchet MS"/>
              </a:rPr>
              <a:t>at</a:t>
            </a:r>
            <a:r>
              <a:rPr sz="1600" b="1" spc="-12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600" b="1" spc="-55" dirty="0">
                <a:solidFill>
                  <a:srgbClr val="005CB8"/>
                </a:solidFill>
                <a:latin typeface="Trebuchet MS"/>
                <a:cs typeface="Trebuchet MS"/>
              </a:rPr>
              <a:t>work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420" y="3317494"/>
            <a:ext cx="7744459" cy="1097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4320"/>
              </a:lnSpc>
            </a:pPr>
            <a:r>
              <a:rPr sz="4000" spc="-95" dirty="0">
                <a:solidFill>
                  <a:srgbClr val="565656"/>
                </a:solidFill>
                <a:latin typeface="Trebuchet MS"/>
                <a:cs typeface="Trebuchet MS"/>
              </a:rPr>
              <a:t>Intensified </a:t>
            </a:r>
            <a:r>
              <a:rPr sz="4000" spc="-20" dirty="0">
                <a:solidFill>
                  <a:srgbClr val="565656"/>
                </a:solidFill>
                <a:latin typeface="Trebuchet MS"/>
                <a:cs typeface="Trebuchet MS"/>
              </a:rPr>
              <a:t>manufacturing </a:t>
            </a:r>
            <a:r>
              <a:rPr sz="4000" spc="-100" dirty="0">
                <a:solidFill>
                  <a:srgbClr val="565656"/>
                </a:solidFill>
                <a:latin typeface="Trebuchet MS"/>
                <a:cs typeface="Trebuchet MS"/>
              </a:rPr>
              <a:t>culture  </a:t>
            </a:r>
            <a:r>
              <a:rPr sz="4000" spc="-45" dirty="0">
                <a:solidFill>
                  <a:srgbClr val="565656"/>
                </a:solidFill>
                <a:latin typeface="Trebuchet MS"/>
                <a:cs typeface="Trebuchet MS"/>
              </a:rPr>
              <a:t>media </a:t>
            </a:r>
            <a:r>
              <a:rPr sz="4000" spc="-80" dirty="0">
                <a:solidFill>
                  <a:srgbClr val="565656"/>
                </a:solidFill>
                <a:latin typeface="Trebuchet MS"/>
                <a:cs typeface="Trebuchet MS"/>
              </a:rPr>
              <a:t>development</a:t>
            </a:r>
            <a:r>
              <a:rPr sz="4000" spc="-4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4000" spc="-25" dirty="0">
                <a:solidFill>
                  <a:srgbClr val="565656"/>
                </a:solidFill>
                <a:latin typeface="Trebuchet MS"/>
                <a:cs typeface="Trebuchet MS"/>
              </a:rPr>
              <a:t>considerations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548" y="4736591"/>
            <a:ext cx="1685925" cy="905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000"/>
              </a:lnSpc>
            </a:pP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William</a:t>
            </a:r>
            <a:r>
              <a:rPr sz="1800" spc="-1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Whitford  </a:t>
            </a: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Cell</a:t>
            </a:r>
            <a:r>
              <a:rPr sz="1800" spc="-2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565656"/>
                </a:solidFill>
                <a:latin typeface="Trebuchet MS"/>
                <a:cs typeface="Trebuchet MS"/>
              </a:rPr>
              <a:t>Culture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GE</a:t>
            </a:r>
            <a:r>
              <a:rPr sz="1800" spc="-2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Healthcare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53000" y="2133600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191" y="778002"/>
            <a:ext cx="137414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25" dirty="0">
                <a:solidFill>
                  <a:srgbClr val="565656"/>
                </a:solidFill>
              </a:rPr>
              <a:t>Age</a:t>
            </a:r>
            <a:r>
              <a:rPr spc="10" dirty="0">
                <a:solidFill>
                  <a:srgbClr val="565656"/>
                </a:solidFill>
              </a:rPr>
              <a:t>n</a:t>
            </a:r>
            <a:r>
              <a:rPr spc="35" dirty="0">
                <a:solidFill>
                  <a:srgbClr val="565656"/>
                </a:solidFill>
              </a:rPr>
              <a:t>da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405" indent="-172085">
              <a:lnSpc>
                <a:spcPct val="100000"/>
              </a:lnSpc>
              <a:buFont typeface="Arial"/>
              <a:buChar char="•"/>
              <a:tabLst>
                <a:tab pos="193040" algn="l"/>
              </a:tabLst>
            </a:pPr>
            <a:r>
              <a:rPr sz="1800" spc="-10" dirty="0">
                <a:solidFill>
                  <a:srgbClr val="565656"/>
                </a:solidFill>
              </a:rPr>
              <a:t>Continuous</a:t>
            </a:r>
            <a:r>
              <a:rPr sz="1800" spc="-125" dirty="0">
                <a:solidFill>
                  <a:srgbClr val="565656"/>
                </a:solidFill>
              </a:rPr>
              <a:t> </a:t>
            </a:r>
            <a:r>
              <a:rPr sz="1800" spc="-5" dirty="0">
                <a:solidFill>
                  <a:srgbClr val="565656"/>
                </a:solidFill>
              </a:rPr>
              <a:t>Manufacturing</a:t>
            </a:r>
            <a:endParaRPr sz="1800"/>
          </a:p>
          <a:p>
            <a:pPr marL="19240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93040" algn="l"/>
              </a:tabLst>
            </a:pPr>
            <a:r>
              <a:rPr sz="1800" spc="-10" dirty="0">
                <a:solidFill>
                  <a:srgbClr val="565656"/>
                </a:solidFill>
              </a:rPr>
              <a:t>Drivers </a:t>
            </a:r>
            <a:r>
              <a:rPr sz="1800" spc="-55" dirty="0">
                <a:solidFill>
                  <a:srgbClr val="565656"/>
                </a:solidFill>
              </a:rPr>
              <a:t>for </a:t>
            </a:r>
            <a:r>
              <a:rPr sz="1800" spc="-10" dirty="0">
                <a:solidFill>
                  <a:srgbClr val="565656"/>
                </a:solidFill>
              </a:rPr>
              <a:t>Continuous</a:t>
            </a:r>
            <a:r>
              <a:rPr sz="1800" spc="-320" dirty="0">
                <a:solidFill>
                  <a:srgbClr val="565656"/>
                </a:solidFill>
              </a:rPr>
              <a:t> </a:t>
            </a:r>
            <a:r>
              <a:rPr sz="1800" spc="-5" dirty="0">
                <a:solidFill>
                  <a:srgbClr val="565656"/>
                </a:solidFill>
              </a:rPr>
              <a:t>Manufacturing</a:t>
            </a:r>
            <a:endParaRPr sz="1800"/>
          </a:p>
          <a:p>
            <a:pPr marL="19240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93040" algn="l"/>
              </a:tabLst>
            </a:pPr>
            <a:r>
              <a:rPr sz="1800" spc="10" dirty="0">
                <a:solidFill>
                  <a:srgbClr val="565656"/>
                </a:solidFill>
              </a:rPr>
              <a:t>Case </a:t>
            </a:r>
            <a:r>
              <a:rPr sz="1800" spc="-20" dirty="0">
                <a:solidFill>
                  <a:srgbClr val="565656"/>
                </a:solidFill>
              </a:rPr>
              <a:t>Study</a:t>
            </a:r>
            <a:r>
              <a:rPr sz="1800" spc="-335" dirty="0">
                <a:solidFill>
                  <a:srgbClr val="565656"/>
                </a:solidFill>
              </a:rPr>
              <a:t> </a:t>
            </a:r>
            <a:r>
              <a:rPr sz="1800" spc="5" dirty="0">
                <a:solidFill>
                  <a:srgbClr val="565656"/>
                </a:solidFill>
              </a:rPr>
              <a:t>1</a:t>
            </a:r>
            <a:endParaRPr sz="1800"/>
          </a:p>
          <a:p>
            <a:pPr marL="19240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93040" algn="l"/>
              </a:tabLst>
            </a:pPr>
            <a:r>
              <a:rPr sz="1800" spc="10" dirty="0">
                <a:solidFill>
                  <a:srgbClr val="565656"/>
                </a:solidFill>
              </a:rPr>
              <a:t>Case </a:t>
            </a:r>
            <a:r>
              <a:rPr sz="1800" spc="-15" dirty="0">
                <a:solidFill>
                  <a:srgbClr val="565656"/>
                </a:solidFill>
              </a:rPr>
              <a:t>Study</a:t>
            </a:r>
            <a:r>
              <a:rPr sz="1800" spc="-360" dirty="0">
                <a:solidFill>
                  <a:srgbClr val="565656"/>
                </a:solidFill>
              </a:rPr>
              <a:t> </a:t>
            </a:r>
            <a:r>
              <a:rPr sz="1800" spc="10" dirty="0">
                <a:solidFill>
                  <a:srgbClr val="565656"/>
                </a:solidFill>
              </a:rPr>
              <a:t>2</a:t>
            </a:r>
            <a:endParaRPr sz="1800"/>
          </a:p>
          <a:p>
            <a:pPr marL="192405" indent="-17208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93040" algn="l"/>
              </a:tabLst>
            </a:pPr>
            <a:r>
              <a:rPr sz="1800" spc="-15" dirty="0">
                <a:solidFill>
                  <a:srgbClr val="565656"/>
                </a:solidFill>
              </a:rPr>
              <a:t>Conclusion</a:t>
            </a:r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3482359" y="2813811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657335" y="6350361"/>
            <a:ext cx="863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915" y="1509014"/>
            <a:ext cx="7990205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400" spc="-10" dirty="0"/>
              <a:t>Continuous</a:t>
            </a:r>
            <a:r>
              <a:rPr sz="5400" spc="-430" dirty="0"/>
              <a:t> </a:t>
            </a:r>
            <a:r>
              <a:rPr sz="5400" spc="-25" dirty="0"/>
              <a:t>manufacturing</a:t>
            </a:r>
            <a:endParaRPr sz="5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" y="541781"/>
            <a:ext cx="7926705" cy="88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460"/>
              </a:lnSpc>
            </a:pPr>
            <a:r>
              <a:rPr spc="-105" dirty="0">
                <a:solidFill>
                  <a:srgbClr val="565656"/>
                </a:solidFill>
              </a:rPr>
              <a:t>The </a:t>
            </a:r>
            <a:r>
              <a:rPr spc="-95" dirty="0">
                <a:solidFill>
                  <a:srgbClr val="565656"/>
                </a:solidFill>
              </a:rPr>
              <a:t>future </a:t>
            </a:r>
            <a:r>
              <a:rPr spc="-100" dirty="0">
                <a:solidFill>
                  <a:srgbClr val="565656"/>
                </a:solidFill>
              </a:rPr>
              <a:t>of </a:t>
            </a:r>
            <a:r>
              <a:rPr spc="-35" dirty="0">
                <a:solidFill>
                  <a:srgbClr val="565656"/>
                </a:solidFill>
              </a:rPr>
              <a:t>pharmaceutical</a:t>
            </a:r>
            <a:r>
              <a:rPr spc="-675" dirty="0">
                <a:solidFill>
                  <a:srgbClr val="565656"/>
                </a:solidFill>
              </a:rPr>
              <a:t> </a:t>
            </a:r>
            <a:r>
              <a:rPr spc="-50" dirty="0">
                <a:solidFill>
                  <a:srgbClr val="565656"/>
                </a:solidFill>
              </a:rPr>
              <a:t>manufacturing:  </a:t>
            </a:r>
            <a:r>
              <a:rPr spc="-20" dirty="0">
                <a:solidFill>
                  <a:srgbClr val="565656"/>
                </a:solidFill>
              </a:rPr>
              <a:t>what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-65" dirty="0">
                <a:solidFill>
                  <a:srgbClr val="565656"/>
                </a:solidFill>
              </a:rPr>
              <a:t>to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-90" dirty="0">
                <a:solidFill>
                  <a:srgbClr val="565656"/>
                </a:solidFill>
              </a:rPr>
              <a:t>expect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65" dirty="0">
                <a:solidFill>
                  <a:srgbClr val="565656"/>
                </a:solidFill>
              </a:rPr>
              <a:t>in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-85" dirty="0">
                <a:solidFill>
                  <a:srgbClr val="565656"/>
                </a:solidFill>
              </a:rPr>
              <a:t>the</a:t>
            </a:r>
            <a:r>
              <a:rPr spc="-245" dirty="0">
                <a:solidFill>
                  <a:srgbClr val="565656"/>
                </a:solidFill>
              </a:rPr>
              <a:t> </a:t>
            </a:r>
            <a:r>
              <a:rPr spc="-85" dirty="0">
                <a:solidFill>
                  <a:srgbClr val="565656"/>
                </a:solidFill>
              </a:rPr>
              <a:t>next</a:t>
            </a:r>
            <a:r>
              <a:rPr spc="-229" dirty="0">
                <a:solidFill>
                  <a:srgbClr val="565656"/>
                </a:solidFill>
              </a:rPr>
              <a:t> </a:t>
            </a:r>
            <a:r>
              <a:rPr spc="15" dirty="0">
                <a:solidFill>
                  <a:srgbClr val="565656"/>
                </a:solidFill>
              </a:rPr>
              <a:t>25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45" dirty="0">
                <a:solidFill>
                  <a:srgbClr val="565656"/>
                </a:solidFill>
              </a:rPr>
              <a:t>years?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49773" y="1829689"/>
            <a:ext cx="3694429" cy="4232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580" marR="382905" indent="-182880">
              <a:lnSpc>
                <a:spcPct val="100000"/>
              </a:lnSpc>
              <a:buFont typeface="Arial"/>
              <a:buChar char="•"/>
              <a:tabLst>
                <a:tab pos="195580" algn="l"/>
              </a:tabLst>
            </a:pPr>
            <a:r>
              <a:rPr sz="1800" spc="-45" dirty="0">
                <a:solidFill>
                  <a:srgbClr val="565656"/>
                </a:solidFill>
                <a:latin typeface="Trebuchet MS"/>
                <a:cs typeface="Trebuchet MS"/>
              </a:rPr>
              <a:t>Intensified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manufacturing 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approaches</a:t>
            </a:r>
            <a:r>
              <a:rPr sz="18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are</a:t>
            </a:r>
            <a:r>
              <a:rPr sz="18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being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accepted</a:t>
            </a:r>
            <a:endParaRPr sz="1800">
              <a:latin typeface="Trebuchet MS"/>
              <a:cs typeface="Trebuchet MS"/>
            </a:endParaRPr>
          </a:p>
          <a:p>
            <a:pPr marL="195580" marR="144780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195580" algn="l"/>
              </a:tabLst>
            </a:pP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Growing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interest</a:t>
            </a:r>
            <a:r>
              <a:rPr sz="18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in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leveraging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the  </a:t>
            </a:r>
            <a:r>
              <a:rPr sz="1800" spc="-45" dirty="0">
                <a:solidFill>
                  <a:srgbClr val="565656"/>
                </a:solidFill>
                <a:latin typeface="Trebuchet MS"/>
                <a:cs typeface="Trebuchet MS"/>
              </a:rPr>
              <a:t>benefits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continuous 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manufacturing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into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the 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biopharmaceutical</a:t>
            </a:r>
            <a:r>
              <a:rPr sz="1800" spc="-1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industry</a:t>
            </a:r>
            <a:endParaRPr sz="1800">
              <a:latin typeface="Trebuchet MS"/>
              <a:cs typeface="Trebuchet MS"/>
            </a:endParaRPr>
          </a:p>
          <a:p>
            <a:pPr marL="195580" marR="80454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195580" algn="l"/>
              </a:tabLst>
            </a:pP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Industrial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academic  researchers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involved in 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development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1800" spc="-2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continuous 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manufacturing</a:t>
            </a:r>
            <a:endParaRPr sz="1800">
              <a:latin typeface="Trebuchet MS"/>
              <a:cs typeface="Trebuchet MS"/>
            </a:endParaRPr>
          </a:p>
          <a:p>
            <a:pPr marL="195580" marR="73660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195580" algn="l"/>
              </a:tabLst>
            </a:pP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Cleaner, </a:t>
            </a:r>
            <a:r>
              <a:rPr sz="1800" spc="-100" dirty="0">
                <a:solidFill>
                  <a:srgbClr val="565656"/>
                </a:solidFill>
                <a:latin typeface="Trebuchet MS"/>
                <a:cs typeface="Trebuchet MS"/>
              </a:rPr>
              <a:t>flexible,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more </a:t>
            </a:r>
            <a:r>
              <a:rPr sz="1800" spc="-80" dirty="0">
                <a:solidFill>
                  <a:srgbClr val="565656"/>
                </a:solidFill>
                <a:latin typeface="Trebuchet MS"/>
                <a:cs typeface="Trebuchet MS"/>
              </a:rPr>
              <a:t>efficient </a:t>
            </a:r>
            <a:r>
              <a:rPr sz="1800" spc="50" dirty="0">
                <a:solidFill>
                  <a:srgbClr val="565656"/>
                </a:solidFill>
                <a:latin typeface="Trebuchet MS"/>
                <a:cs typeface="Trebuchet MS"/>
              </a:rPr>
              <a:t>CM 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is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encouraged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by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565656"/>
                </a:solidFill>
                <a:latin typeface="Trebuchet MS"/>
                <a:cs typeface="Trebuchet MS"/>
              </a:rPr>
              <a:t>EMA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FDA</a:t>
            </a:r>
            <a:endParaRPr sz="1800">
              <a:latin typeface="Trebuchet MS"/>
              <a:cs typeface="Trebuchet MS"/>
            </a:endParaRPr>
          </a:p>
          <a:p>
            <a:pPr marL="2105025" marR="5080" indent="2540">
              <a:lnSpc>
                <a:spcPct val="100000"/>
              </a:lnSpc>
              <a:spcBef>
                <a:spcPts val="1060"/>
              </a:spcBef>
            </a:pPr>
            <a:r>
              <a:rPr sz="900" spc="30" dirty="0">
                <a:solidFill>
                  <a:srgbClr val="565656"/>
                </a:solidFill>
                <a:latin typeface="Trebuchet MS"/>
                <a:cs typeface="Trebuchet MS"/>
              </a:rPr>
              <a:t>CM=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Continuous</a:t>
            </a:r>
            <a:r>
              <a:rPr sz="9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Manufacturing  </a:t>
            </a:r>
            <a:r>
              <a:rPr sz="900" spc="15" dirty="0">
                <a:solidFill>
                  <a:srgbClr val="565656"/>
                </a:solidFill>
                <a:latin typeface="Trebuchet MS"/>
                <a:cs typeface="Trebuchet MS"/>
              </a:rPr>
              <a:t>EMA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Europien</a:t>
            </a:r>
            <a:r>
              <a:rPr sz="9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Medical</a:t>
            </a:r>
            <a:r>
              <a:rPr sz="900" spc="-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Agency</a:t>
            </a:r>
            <a:endParaRPr sz="900">
              <a:latin typeface="Trebuchet MS"/>
              <a:cs typeface="Trebuchet MS"/>
            </a:endParaRPr>
          </a:p>
          <a:p>
            <a:pPr marL="1705610">
              <a:lnSpc>
                <a:spcPct val="100000"/>
              </a:lnSpc>
            </a:pP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FDA</a:t>
            </a:r>
            <a:r>
              <a:rPr sz="900" spc="-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565656"/>
                </a:solidFill>
                <a:latin typeface="Trebuchet MS"/>
                <a:cs typeface="Trebuchet MS"/>
              </a:rPr>
              <a:t>US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Food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20" dirty="0">
                <a:solidFill>
                  <a:srgbClr val="565656"/>
                </a:solidFill>
                <a:latin typeface="Trebuchet MS"/>
                <a:cs typeface="Trebuchet MS"/>
              </a:rPr>
              <a:t>Drug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Administration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728787"/>
            <a:ext cx="4514850" cy="432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82359" y="2813811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57335" y="6350361"/>
            <a:ext cx="863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5" dirty="0">
                <a:solidFill>
                  <a:srgbClr val="565656"/>
                </a:solidFill>
              </a:rPr>
              <a:t>Intensified</a:t>
            </a:r>
            <a:r>
              <a:rPr spc="-260" dirty="0">
                <a:solidFill>
                  <a:srgbClr val="565656"/>
                </a:solidFill>
              </a:rPr>
              <a:t> </a:t>
            </a:r>
            <a:r>
              <a:rPr spc="-25" dirty="0">
                <a:solidFill>
                  <a:srgbClr val="565656"/>
                </a:solidFill>
              </a:rPr>
              <a:t>biomanufacturing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29961" y="1645792"/>
            <a:ext cx="3660775" cy="4149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High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density</a:t>
            </a:r>
            <a:r>
              <a:rPr sz="2000" spc="-3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endParaRPr sz="20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In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distinct</a:t>
            </a:r>
            <a:r>
              <a:rPr sz="1800" spc="-3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565656"/>
                </a:solidFill>
                <a:latin typeface="Trebuchet MS"/>
                <a:cs typeface="Trebuchet MS"/>
              </a:rPr>
              <a:t>modes</a:t>
            </a:r>
            <a:endParaRPr sz="18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81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Intensified</a:t>
            </a:r>
            <a:r>
              <a:rPr sz="16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batch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8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10" dirty="0">
                <a:solidFill>
                  <a:srgbClr val="565656"/>
                </a:solidFill>
                <a:latin typeface="Trebuchet MS"/>
                <a:cs typeface="Trebuchet MS"/>
              </a:rPr>
              <a:t>Continuous</a:t>
            </a:r>
            <a:r>
              <a:rPr sz="16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biomanufactruing</a:t>
            </a:r>
            <a:endParaRPr sz="1600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52"/>
              </a:spcBef>
              <a:buClr>
                <a:srgbClr val="565656"/>
              </a:buClr>
              <a:buFont typeface="Trebuchet MS"/>
              <a:buChar char="–"/>
            </a:pPr>
            <a:endParaRPr sz="2350">
              <a:latin typeface="Times New Roman"/>
              <a:cs typeface="Times New Roman"/>
            </a:endParaRPr>
          </a:p>
          <a:p>
            <a:pPr marL="21526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z="1800" spc="45" dirty="0">
                <a:solidFill>
                  <a:srgbClr val="565656"/>
                </a:solidFill>
                <a:latin typeface="Trebuchet MS"/>
                <a:cs typeface="Trebuchet MS"/>
              </a:rPr>
              <a:t>Many</a:t>
            </a:r>
            <a:r>
              <a:rPr sz="18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approaches</a:t>
            </a:r>
            <a:r>
              <a:rPr sz="18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instruments</a:t>
            </a:r>
            <a:endParaRPr sz="18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8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Culture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parameter</a:t>
            </a:r>
            <a:r>
              <a:rPr sz="16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565656"/>
                </a:solidFill>
                <a:latin typeface="Trebuchet MS"/>
                <a:cs typeface="Trebuchet MS"/>
              </a:rPr>
              <a:t>changes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8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Altered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media</a:t>
            </a:r>
            <a:r>
              <a:rPr sz="16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circuits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805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Altered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performance</a:t>
            </a:r>
            <a:r>
              <a:rPr sz="16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565656"/>
                </a:solidFill>
                <a:latin typeface="Trebuchet MS"/>
                <a:cs typeface="Trebuchet MS"/>
              </a:rPr>
              <a:t>demands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endParaRPr sz="2000">
              <a:latin typeface="Times New Roman"/>
              <a:cs typeface="Times New Roman"/>
            </a:endParaRPr>
          </a:p>
          <a:p>
            <a:pPr marL="1335405" marR="27940" indent="-1225550">
              <a:lnSpc>
                <a:spcPct val="100000"/>
              </a:lnSpc>
            </a:pPr>
            <a:r>
              <a:rPr sz="1800" spc="-50" dirty="0">
                <a:solidFill>
                  <a:srgbClr val="005CB8"/>
                </a:solidFill>
                <a:latin typeface="Trebuchet MS"/>
                <a:cs typeface="Trebuchet MS"/>
              </a:rPr>
              <a:t>Optimized</a:t>
            </a:r>
            <a:r>
              <a:rPr sz="1800" spc="-12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05CB8"/>
                </a:solidFill>
                <a:latin typeface="Trebuchet MS"/>
                <a:cs typeface="Trebuchet MS"/>
              </a:rPr>
              <a:t>materials</a:t>
            </a:r>
            <a:r>
              <a:rPr sz="1800" spc="-14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005CB8"/>
                </a:solidFill>
                <a:latin typeface="Trebuchet MS"/>
                <a:cs typeface="Trebuchet MS"/>
              </a:rPr>
              <a:t>is</a:t>
            </a:r>
            <a:r>
              <a:rPr sz="1800" spc="-13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spc="30" dirty="0">
                <a:solidFill>
                  <a:srgbClr val="005CB8"/>
                </a:solidFill>
                <a:latin typeface="Trebuchet MS"/>
                <a:cs typeface="Trebuchet MS"/>
              </a:rPr>
              <a:t>an</a:t>
            </a:r>
            <a:r>
              <a:rPr sz="1800" spc="-14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05CB8"/>
                </a:solidFill>
                <a:latin typeface="Trebuchet MS"/>
                <a:cs typeface="Trebuchet MS"/>
              </a:rPr>
              <a:t>economic  </a:t>
            </a:r>
            <a:r>
              <a:rPr sz="1800" spc="-40" dirty="0">
                <a:solidFill>
                  <a:srgbClr val="005CB8"/>
                </a:solidFill>
                <a:latin typeface="Trebuchet MS"/>
                <a:cs typeface="Trebuchet MS"/>
              </a:rPr>
              <a:t>imperative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728787"/>
            <a:ext cx="4514850" cy="4324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0" y="1120090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657335" y="6350361"/>
            <a:ext cx="863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60" dirty="0">
                <a:solidFill>
                  <a:srgbClr val="565656"/>
                </a:solidFill>
              </a:rPr>
              <a:t>Why</a:t>
            </a:r>
            <a:r>
              <a:rPr spc="-695" dirty="0">
                <a:solidFill>
                  <a:srgbClr val="565656"/>
                </a:solidFill>
              </a:rPr>
              <a:t> </a:t>
            </a:r>
            <a:r>
              <a:rPr spc="-25" dirty="0">
                <a:solidFill>
                  <a:srgbClr val="565656"/>
                </a:solidFill>
              </a:rPr>
              <a:t>consider </a:t>
            </a:r>
            <a:r>
              <a:rPr spc="-10" dirty="0">
                <a:solidFill>
                  <a:srgbClr val="565656"/>
                </a:solidFill>
              </a:rPr>
              <a:t>continuous </a:t>
            </a:r>
            <a:r>
              <a:rPr dirty="0">
                <a:solidFill>
                  <a:srgbClr val="565656"/>
                </a:solidFill>
              </a:rPr>
              <a:t>manufacturing?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29961" y="1645792"/>
            <a:ext cx="2621915" cy="2631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General</a:t>
            </a:r>
            <a:r>
              <a:rPr sz="2000" spc="-2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considerations: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continuous </a:t>
            </a:r>
            <a:r>
              <a:rPr sz="2000" spc="40" dirty="0">
                <a:solidFill>
                  <a:srgbClr val="565656"/>
                </a:solidFill>
                <a:latin typeface="Trebuchet MS"/>
                <a:cs typeface="Trebuchet MS"/>
              </a:rPr>
              <a:t>vs</a:t>
            </a:r>
            <a:r>
              <a:rPr sz="2000" spc="-3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batch</a:t>
            </a:r>
            <a:endParaRPr sz="20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General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Quality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Cost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Speed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Flexibility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3203" y="1605724"/>
            <a:ext cx="4934505" cy="3577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4720" y="3167634"/>
            <a:ext cx="742315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60" dirty="0">
                <a:solidFill>
                  <a:srgbClr val="FFFFFF"/>
                </a:solidFill>
                <a:latin typeface="Trebuchet MS"/>
                <a:cs typeface="Trebuchet MS"/>
              </a:rPr>
              <a:t>Flexibility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57335" y="6350361"/>
            <a:ext cx="863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54400" y="3167634"/>
            <a:ext cx="575945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15" dirty="0">
                <a:solidFill>
                  <a:srgbClr val="FFFFFF"/>
                </a:solidFill>
                <a:latin typeface="Trebuchet MS"/>
                <a:cs typeface="Trebuchet MS"/>
              </a:rPr>
              <a:t>Qu</a:t>
            </a:r>
            <a:r>
              <a:rPr sz="1400" spc="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400" spc="-9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400" spc="-8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400" spc="-45" dirty="0">
                <a:solidFill>
                  <a:srgbClr val="FFFFFF"/>
                </a:solidFill>
                <a:latin typeface="Trebuchet MS"/>
                <a:cs typeface="Trebuchet MS"/>
              </a:rPr>
              <a:t>ty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1590" y="4718177"/>
            <a:ext cx="496570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5" dirty="0">
                <a:solidFill>
                  <a:srgbClr val="FFFFFF"/>
                </a:solidFill>
                <a:latin typeface="Trebuchet MS"/>
                <a:cs typeface="Trebuchet MS"/>
              </a:rPr>
              <a:t>Speed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99561" y="4729226"/>
            <a:ext cx="372745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5" dirty="0">
                <a:solidFill>
                  <a:srgbClr val="FFFFFF"/>
                </a:solidFill>
                <a:latin typeface="Trebuchet MS"/>
                <a:cs typeface="Trebuchet MS"/>
              </a:rPr>
              <a:t>Cost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10536" y="2123440"/>
            <a:ext cx="629920" cy="226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4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00" spc="-30" dirty="0">
                <a:solidFill>
                  <a:srgbClr val="FFFFFF"/>
                </a:solidFill>
                <a:latin typeface="Trebuchet MS"/>
                <a:cs typeface="Trebuchet MS"/>
              </a:rPr>
              <a:t>ener</a:t>
            </a:r>
            <a:r>
              <a:rPr sz="1400" spc="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400" spc="-8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14677" y="3316604"/>
            <a:ext cx="1421130" cy="744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Why 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consider  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continuous  </a:t>
            </a:r>
            <a:r>
              <a:rPr sz="1600" dirty="0">
                <a:solidFill>
                  <a:srgbClr val="FFFFFF"/>
                </a:solidFill>
                <a:latin typeface="Trebuchet MS"/>
                <a:cs typeface="Trebuchet MS"/>
              </a:rPr>
              <a:t>manuf</a:t>
            </a:r>
            <a:r>
              <a:rPr sz="1600" spc="-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spc="-20" dirty="0">
                <a:solidFill>
                  <a:srgbClr val="FFFFFF"/>
                </a:solidFill>
                <a:latin typeface="Trebuchet MS"/>
                <a:cs typeface="Trebuchet MS"/>
              </a:rPr>
              <a:t>cturin</a:t>
            </a:r>
            <a:r>
              <a:rPr sz="1600" spc="-3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600" spc="114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5" dirty="0">
                <a:solidFill>
                  <a:srgbClr val="565656"/>
                </a:solidFill>
              </a:rPr>
              <a:t>Advantages </a:t>
            </a:r>
            <a:r>
              <a:rPr spc="-65" dirty="0">
                <a:solidFill>
                  <a:srgbClr val="565656"/>
                </a:solidFill>
              </a:rPr>
              <a:t>to </a:t>
            </a:r>
            <a:r>
              <a:rPr spc="-10" dirty="0">
                <a:solidFill>
                  <a:srgbClr val="565656"/>
                </a:solidFill>
              </a:rPr>
              <a:t>continuous</a:t>
            </a:r>
            <a:r>
              <a:rPr spc="-675" dirty="0">
                <a:solidFill>
                  <a:srgbClr val="565656"/>
                </a:solidFill>
              </a:rPr>
              <a:t> </a:t>
            </a:r>
            <a:r>
              <a:rPr spc="-25" dirty="0">
                <a:solidFill>
                  <a:srgbClr val="565656"/>
                </a:solidFill>
              </a:rPr>
              <a:t>biomanufacturing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08198" y="6348984"/>
            <a:ext cx="1418590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29-1442-41</a:t>
            </a:r>
            <a:r>
              <a:rPr sz="900" spc="-100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888888"/>
                </a:solidFill>
                <a:latin typeface="Trebuchet MS"/>
                <a:cs typeface="Trebuchet MS"/>
              </a:rPr>
              <a:t>AA</a:t>
            </a:r>
            <a:r>
              <a:rPr sz="900" spc="-65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900" spc="-265" dirty="0">
                <a:solidFill>
                  <a:srgbClr val="888888"/>
                </a:solidFill>
                <a:latin typeface="Trebuchet MS"/>
                <a:cs typeface="Trebuchet MS"/>
              </a:rPr>
              <a:t>|                              </a:t>
            </a:r>
            <a:r>
              <a:rPr sz="900" spc="-260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888888"/>
                </a:solidFill>
                <a:latin typeface="Trebuchet MS"/>
                <a:cs typeface="Trebuchet MS"/>
              </a:rPr>
              <a:t>March</a:t>
            </a:r>
            <a:r>
              <a:rPr sz="900" spc="-60" dirty="0">
                <a:solidFill>
                  <a:srgbClr val="888888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2015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1511" y="1229486"/>
            <a:ext cx="4029075" cy="526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Supported by </a:t>
            </a:r>
            <a:r>
              <a:rPr sz="1400" spc="5" dirty="0">
                <a:solidFill>
                  <a:srgbClr val="565656"/>
                </a:solidFill>
                <a:latin typeface="Trebuchet MS"/>
                <a:cs typeface="Trebuchet MS"/>
              </a:rPr>
              <a:t>standards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regulatory</a:t>
            </a:r>
            <a:r>
              <a:rPr sz="1400" spc="-31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agencies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5" dirty="0">
                <a:solidFill>
                  <a:srgbClr val="565656"/>
                </a:solidFill>
                <a:latin typeface="Trebuchet MS"/>
                <a:cs typeface="Trebuchet MS"/>
              </a:rPr>
              <a:t>An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established </a:t>
            </a:r>
            <a:r>
              <a:rPr sz="1400" spc="-60" dirty="0">
                <a:solidFill>
                  <a:srgbClr val="565656"/>
                </a:solidFill>
                <a:latin typeface="Trebuchet MS"/>
                <a:cs typeface="Trebuchet MS"/>
              </a:rPr>
              <a:t>PAT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 </a:t>
            </a:r>
            <a:r>
              <a:rPr sz="1400" spc="25" dirty="0">
                <a:solidFill>
                  <a:srgbClr val="565656"/>
                </a:solidFill>
                <a:latin typeface="Trebuchet MS"/>
                <a:cs typeface="Trebuchet MS"/>
              </a:rPr>
              <a:t>QbD</a:t>
            </a:r>
            <a:r>
              <a:rPr sz="1400" spc="-3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friendly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technology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Faster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more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robust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development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Heightens</a:t>
            </a:r>
            <a:r>
              <a:rPr sz="14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processing</a:t>
            </a:r>
            <a:r>
              <a:rPr sz="14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parameter</a:t>
            </a:r>
            <a:r>
              <a:rPr sz="14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consistency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Less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failure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from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stressed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mulitplex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5" dirty="0">
                <a:solidFill>
                  <a:srgbClr val="565656"/>
                </a:solidFill>
                <a:latin typeface="Trebuchet MS"/>
                <a:cs typeface="Trebuchet MS"/>
              </a:rPr>
              <a:t>PID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control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Increases</a:t>
            </a:r>
            <a:r>
              <a:rPr sz="14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operational</a:t>
            </a:r>
            <a:r>
              <a:rPr sz="14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efficiency</a:t>
            </a:r>
            <a:r>
              <a:rPr sz="14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capability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Accepts materials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 </a:t>
            </a:r>
            <a:r>
              <a:rPr sz="1400" spc="-40" dirty="0">
                <a:solidFill>
                  <a:srgbClr val="565656"/>
                </a:solidFill>
                <a:latin typeface="Trebuchet MS"/>
                <a:cs typeface="Trebuchet MS"/>
              </a:rPr>
              <a:t>activity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unavailable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in</a:t>
            </a:r>
            <a:r>
              <a:rPr sz="1400" spc="-2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batch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20" dirty="0">
                <a:solidFill>
                  <a:srgbClr val="565656"/>
                </a:solidFill>
                <a:latin typeface="Trebuchet MS"/>
                <a:cs typeface="Trebuchet MS"/>
              </a:rPr>
              <a:t>Runs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higher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65656"/>
                </a:solidFill>
                <a:latin typeface="Trebuchet MS"/>
                <a:cs typeface="Trebuchet MS"/>
              </a:rPr>
              <a:t>molecular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metabolic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efficiency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Lowers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reaction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volume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65656"/>
                </a:solidFill>
                <a:latin typeface="Trebuchet MS"/>
                <a:cs typeface="Trebuchet MS"/>
              </a:rPr>
              <a:t>times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Provides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increased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flow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565656"/>
                </a:solidFill>
                <a:latin typeface="Trebuchet MS"/>
                <a:cs typeface="Trebuchet MS"/>
              </a:rPr>
              <a:t>flexibility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Reduces</a:t>
            </a:r>
            <a:r>
              <a:rPr sz="14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65656"/>
                </a:solidFill>
                <a:latin typeface="Trebuchet MS"/>
                <a:cs typeface="Trebuchet MS"/>
              </a:rPr>
              <a:t>equipment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565656"/>
                </a:solidFill>
                <a:latin typeface="Trebuchet MS"/>
                <a:cs typeface="Trebuchet MS"/>
              </a:rPr>
              <a:t>footprint</a:t>
            </a:r>
            <a:r>
              <a:rPr sz="1400" spc="-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5" dirty="0">
                <a:solidFill>
                  <a:srgbClr val="565656"/>
                </a:solidFill>
                <a:latin typeface="Trebuchet MS"/>
                <a:cs typeface="Trebuchet MS"/>
              </a:rPr>
              <a:t>facility</a:t>
            </a:r>
            <a:r>
              <a:rPr sz="14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extent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Reduces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operator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565656"/>
                </a:solidFill>
                <a:latin typeface="Trebuchet MS"/>
                <a:cs typeface="Trebuchet MS"/>
              </a:rPr>
              <a:t>activities</a:t>
            </a:r>
            <a:r>
              <a:rPr sz="14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intervention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Increases </a:t>
            </a: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overall </a:t>
            </a:r>
            <a:r>
              <a:rPr sz="1400" spc="-55" dirty="0">
                <a:solidFill>
                  <a:srgbClr val="565656"/>
                </a:solidFill>
                <a:latin typeface="Trebuchet MS"/>
                <a:cs typeface="Trebuchet MS"/>
              </a:rPr>
              <a:t>facility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utilization</a:t>
            </a:r>
            <a:r>
              <a:rPr sz="1400" spc="-2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efficiency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Reducing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CPA</a:t>
            </a:r>
            <a:r>
              <a:rPr sz="14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COG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increases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profitability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Reduces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initial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build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565656"/>
                </a:solidFill>
                <a:latin typeface="Trebuchet MS"/>
                <a:cs typeface="Trebuchet MS"/>
              </a:rPr>
              <a:t>equipment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expenses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Supports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565656"/>
                </a:solidFill>
                <a:latin typeface="Trebuchet MS"/>
                <a:cs typeface="Trebuchet MS"/>
              </a:rPr>
              <a:t>many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sustainability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green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565656"/>
                </a:solidFill>
                <a:latin typeface="Trebuchet MS"/>
                <a:cs typeface="Trebuchet MS"/>
              </a:rPr>
              <a:t>initiatives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35" dirty="0">
                <a:solidFill>
                  <a:srgbClr val="565656"/>
                </a:solidFill>
                <a:latin typeface="Trebuchet MS"/>
                <a:cs typeface="Trebuchet MS"/>
              </a:rPr>
              <a:t>Many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limitations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565656"/>
                </a:solidFill>
                <a:latin typeface="Trebuchet MS"/>
                <a:cs typeface="Trebuchet MS"/>
              </a:rPr>
              <a:t>concerns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being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565656"/>
                </a:solidFill>
                <a:latin typeface="Trebuchet MS"/>
                <a:cs typeface="Trebuchet MS"/>
              </a:rPr>
              <a:t>alleviated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Simplifies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r>
              <a:rPr sz="14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10" dirty="0">
                <a:solidFill>
                  <a:srgbClr val="565656"/>
                </a:solidFill>
                <a:latin typeface="Trebuchet MS"/>
                <a:cs typeface="Trebuchet MS"/>
              </a:rPr>
              <a:t>/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reduces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wastage</a:t>
            </a:r>
            <a:r>
              <a:rPr sz="14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565656"/>
                </a:solidFill>
                <a:latin typeface="Trebuchet MS"/>
                <a:cs typeface="Trebuchet MS"/>
              </a:rPr>
              <a:t>loss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25" dirty="0">
                <a:solidFill>
                  <a:srgbClr val="565656"/>
                </a:solidFill>
                <a:latin typeface="Trebuchet MS"/>
                <a:cs typeface="Trebuchet MS"/>
              </a:rPr>
              <a:t>Reduced</a:t>
            </a:r>
            <a:r>
              <a:rPr sz="14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material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25" dirty="0">
                <a:solidFill>
                  <a:srgbClr val="565656"/>
                </a:solidFill>
                <a:latin typeface="Trebuchet MS"/>
                <a:cs typeface="Trebuchet MS"/>
              </a:rPr>
              <a:t>usage</a:t>
            </a:r>
            <a:r>
              <a:rPr sz="14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in</a:t>
            </a:r>
            <a:r>
              <a:rPr sz="1400" spc="-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development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0" dirty="0">
                <a:solidFill>
                  <a:srgbClr val="565656"/>
                </a:solidFill>
                <a:latin typeface="Trebuchet MS"/>
                <a:cs typeface="Trebuchet MS"/>
              </a:rPr>
              <a:t>Heightens</a:t>
            </a:r>
            <a:r>
              <a:rPr sz="14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operating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565656"/>
                </a:solidFill>
                <a:latin typeface="Trebuchet MS"/>
                <a:cs typeface="Trebuchet MS"/>
              </a:rPr>
              <a:t>material</a:t>
            </a:r>
            <a:r>
              <a:rPr sz="14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utilization</a:t>
            </a:r>
            <a:r>
              <a:rPr sz="1400" spc="-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565656"/>
                </a:solidFill>
                <a:latin typeface="Trebuchet MS"/>
                <a:cs typeface="Trebuchet MS"/>
              </a:rPr>
              <a:t>efficiency</a:t>
            </a:r>
            <a:endParaRPr sz="1400">
              <a:latin typeface="Trebuchet MS"/>
              <a:cs typeface="Trebuchet MS"/>
            </a:endParaRPr>
          </a:p>
          <a:p>
            <a:pPr marL="184785" indent="-172085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85420" algn="l"/>
              </a:tabLst>
            </a:pPr>
            <a:r>
              <a:rPr sz="1400" spc="-15" dirty="0">
                <a:solidFill>
                  <a:srgbClr val="565656"/>
                </a:solidFill>
                <a:latin typeface="Trebuchet MS"/>
                <a:cs typeface="Trebuchet MS"/>
              </a:rPr>
              <a:t>Reduces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565656"/>
                </a:solidFill>
                <a:latin typeface="Trebuchet MS"/>
                <a:cs typeface="Trebuchet MS"/>
              </a:rPr>
              <a:t>intermediate</a:t>
            </a:r>
            <a:r>
              <a:rPr sz="14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45" dirty="0">
                <a:solidFill>
                  <a:srgbClr val="565656"/>
                </a:solidFill>
                <a:latin typeface="Trebuchet MS"/>
                <a:cs typeface="Trebuchet MS"/>
              </a:rPr>
              <a:t>final</a:t>
            </a:r>
            <a:r>
              <a:rPr sz="14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20" dirty="0">
                <a:solidFill>
                  <a:srgbClr val="565656"/>
                </a:solidFill>
                <a:latin typeface="Trebuchet MS"/>
                <a:cs typeface="Trebuchet MS"/>
              </a:rPr>
              <a:t>product</a:t>
            </a:r>
            <a:r>
              <a:rPr sz="14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565656"/>
                </a:solidFill>
                <a:latin typeface="Trebuchet MS"/>
                <a:cs typeface="Trebuchet MS"/>
              </a:rPr>
              <a:t>inventory</a:t>
            </a:r>
            <a:r>
              <a:rPr sz="1350" spc="-97" baseline="-9259" dirty="0">
                <a:solidFill>
                  <a:srgbClr val="888888"/>
                </a:solidFill>
                <a:latin typeface="Trebuchet MS"/>
                <a:cs typeface="Trebuchet MS"/>
              </a:rPr>
              <a:t>7</a:t>
            </a:r>
            <a:endParaRPr sz="1350" baseline="-9259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1866900"/>
            <a:ext cx="4241546" cy="3019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63" y="1862073"/>
            <a:ext cx="4251325" cy="3028950"/>
          </a:xfrm>
          <a:custGeom>
            <a:avLst/>
            <a:gdLst/>
            <a:ahLst/>
            <a:cxnLst/>
            <a:rect l="l" t="t" r="r" b="b"/>
            <a:pathLst>
              <a:path w="4251325" h="3028950">
                <a:moveTo>
                  <a:pt x="0" y="3028950"/>
                </a:moveTo>
                <a:lnTo>
                  <a:pt x="4251071" y="3028950"/>
                </a:lnTo>
                <a:lnTo>
                  <a:pt x="4251071" y="0"/>
                </a:lnTo>
                <a:lnTo>
                  <a:pt x="0" y="0"/>
                </a:lnTo>
                <a:lnTo>
                  <a:pt x="0" y="3028950"/>
                </a:lnTo>
                <a:close/>
              </a:path>
            </a:pathLst>
          </a:custGeom>
          <a:ln w="9525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34132" y="5029200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8573"/>
            <a:ext cx="9144000" cy="68294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1480" y="6217920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84573" y="2597543"/>
            <a:ext cx="4646930" cy="3033395"/>
          </a:xfrm>
          <a:custGeom>
            <a:avLst/>
            <a:gdLst/>
            <a:ahLst/>
            <a:cxnLst/>
            <a:rect l="l" t="t" r="r" b="b"/>
            <a:pathLst>
              <a:path w="4646930" h="3033395">
                <a:moveTo>
                  <a:pt x="0" y="3033395"/>
                </a:moveTo>
                <a:lnTo>
                  <a:pt x="4646676" y="3033395"/>
                </a:lnTo>
                <a:lnTo>
                  <a:pt x="4646676" y="0"/>
                </a:lnTo>
                <a:lnTo>
                  <a:pt x="0" y="0"/>
                </a:lnTo>
                <a:lnTo>
                  <a:pt x="0" y="30333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52721" y="2655823"/>
            <a:ext cx="4117975" cy="854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800" spc="-20" dirty="0">
                <a:solidFill>
                  <a:srgbClr val="565656"/>
                </a:solidFill>
              </a:rPr>
              <a:t>Enabling </a:t>
            </a:r>
            <a:r>
              <a:rPr sz="2800" spc="-30" dirty="0">
                <a:solidFill>
                  <a:srgbClr val="565656"/>
                </a:solidFill>
              </a:rPr>
              <a:t>technologies </a:t>
            </a:r>
            <a:r>
              <a:rPr sz="2800" spc="-80" dirty="0">
                <a:solidFill>
                  <a:srgbClr val="565656"/>
                </a:solidFill>
              </a:rPr>
              <a:t>for  </a:t>
            </a:r>
            <a:r>
              <a:rPr sz="2800" spc="-10" dirty="0">
                <a:solidFill>
                  <a:srgbClr val="565656"/>
                </a:solidFill>
              </a:rPr>
              <a:t>continuous</a:t>
            </a:r>
            <a:r>
              <a:rPr sz="2800" spc="-210" dirty="0">
                <a:solidFill>
                  <a:srgbClr val="565656"/>
                </a:solidFill>
              </a:rPr>
              <a:t> </a:t>
            </a:r>
            <a:r>
              <a:rPr sz="2800" spc="-15" dirty="0">
                <a:solidFill>
                  <a:srgbClr val="565656"/>
                </a:solidFill>
              </a:rPr>
              <a:t>manufacturing</a:t>
            </a:r>
            <a:endParaRPr sz="2800"/>
          </a:p>
        </p:txBody>
      </p:sp>
      <p:sp>
        <p:nvSpPr>
          <p:cNvPr id="6" name="object 6"/>
          <p:cNvSpPr txBox="1"/>
          <p:nvPr/>
        </p:nvSpPr>
        <p:spPr>
          <a:xfrm>
            <a:off x="4252721" y="3513531"/>
            <a:ext cx="2701290" cy="2043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6095">
              <a:lnSpc>
                <a:spcPct val="146500"/>
              </a:lnSpc>
            </a:pP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Single-use</a:t>
            </a:r>
            <a:r>
              <a:rPr sz="1800" spc="-1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technology 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Process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control 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Facility</a:t>
            </a:r>
            <a:r>
              <a:rPr sz="18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design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ts val="3170"/>
              </a:lnSpc>
              <a:spcBef>
                <a:spcPts val="259"/>
              </a:spcBef>
            </a:pP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culture </a:t>
            </a:r>
            <a:r>
              <a:rPr sz="1800" spc="10" dirty="0">
                <a:solidFill>
                  <a:srgbClr val="565656"/>
                </a:solidFill>
                <a:latin typeface="Trebuchet MS"/>
                <a:cs typeface="Trebuchet MS"/>
              </a:rPr>
              <a:t>systems  </a:t>
            </a: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culture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z="1800" spc="-2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design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783054" y="3733800"/>
            <a:ext cx="1872249" cy="10514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culture </a:t>
            </a:r>
            <a:r>
              <a:rPr spc="-30" dirty="0">
                <a:solidFill>
                  <a:srgbClr val="565656"/>
                </a:solidFill>
              </a:rPr>
              <a:t>medium</a:t>
            </a:r>
            <a:r>
              <a:rPr spc="-585" dirty="0">
                <a:solidFill>
                  <a:srgbClr val="565656"/>
                </a:solidFill>
              </a:rPr>
              <a:t> </a:t>
            </a:r>
            <a:r>
              <a:rPr dirty="0">
                <a:solidFill>
                  <a:srgbClr val="565656"/>
                </a:solidFill>
              </a:rPr>
              <a:t>design</a:t>
            </a:r>
          </a:p>
        </p:txBody>
      </p:sp>
      <p:sp>
        <p:nvSpPr>
          <p:cNvPr id="3" name="object 3"/>
          <p:cNvSpPr/>
          <p:nvPr/>
        </p:nvSpPr>
        <p:spPr>
          <a:xfrm>
            <a:off x="4846701" y="2130602"/>
            <a:ext cx="3663950" cy="36828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79538" y="5912510"/>
            <a:ext cx="1263650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MVC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million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viable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cells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882" y="1464817"/>
            <a:ext cx="7638415" cy="4504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005CB8"/>
                </a:solidFill>
                <a:latin typeface="Trebuchet MS"/>
                <a:cs typeface="Trebuchet MS"/>
              </a:rPr>
              <a:t>Importance</a:t>
            </a:r>
            <a:r>
              <a:rPr sz="2000" spc="-18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005CB8"/>
                </a:solidFill>
                <a:latin typeface="Trebuchet MS"/>
                <a:cs typeface="Trebuchet MS"/>
              </a:rPr>
              <a:t>of</a:t>
            </a:r>
            <a:r>
              <a:rPr sz="2000" spc="-13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005CB8"/>
                </a:solidFill>
                <a:latin typeface="Trebuchet MS"/>
                <a:cs typeface="Trebuchet MS"/>
              </a:rPr>
              <a:t>cell</a:t>
            </a:r>
            <a:r>
              <a:rPr sz="2000" spc="-16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005CB8"/>
                </a:solidFill>
                <a:latin typeface="Trebuchet MS"/>
                <a:cs typeface="Trebuchet MS"/>
              </a:rPr>
              <a:t>culture</a:t>
            </a:r>
            <a:r>
              <a:rPr sz="2000" spc="-15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005CB8"/>
                </a:solidFill>
                <a:latin typeface="Trebuchet MS"/>
                <a:cs typeface="Trebuchet MS"/>
              </a:rPr>
              <a:t>medium</a:t>
            </a:r>
            <a:r>
              <a:rPr sz="2000" spc="-16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005CB8"/>
                </a:solidFill>
                <a:latin typeface="Trebuchet MS"/>
                <a:cs typeface="Trebuchet MS"/>
              </a:rPr>
              <a:t>performance</a:t>
            </a:r>
            <a:r>
              <a:rPr sz="2000" spc="-18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005CB8"/>
                </a:solidFill>
                <a:latin typeface="Trebuchet MS"/>
                <a:cs typeface="Trebuchet MS"/>
              </a:rPr>
              <a:t>on</a:t>
            </a:r>
            <a:r>
              <a:rPr sz="2000" spc="-13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005CB8"/>
                </a:solidFill>
                <a:latin typeface="Trebuchet MS"/>
                <a:cs typeface="Trebuchet MS"/>
              </a:rPr>
              <a:t>manufacturability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"/>
              </a:spcBef>
            </a:pPr>
            <a:endParaRPr sz="1900">
              <a:latin typeface="Times New Roman"/>
              <a:cs typeface="Times New Roman"/>
            </a:endParaRPr>
          </a:p>
          <a:p>
            <a:pPr marL="214629" marR="3825240" indent="-182880">
              <a:lnSpc>
                <a:spcPct val="100000"/>
              </a:lnSpc>
              <a:buFont typeface="Arial"/>
              <a:buChar char="•"/>
              <a:tabLst>
                <a:tab pos="215265" algn="l"/>
              </a:tabLst>
            </a:pPr>
            <a:r>
              <a:rPr sz="1800" spc="45" dirty="0">
                <a:solidFill>
                  <a:srgbClr val="565656"/>
                </a:solidFill>
                <a:latin typeface="Trebuchet MS"/>
                <a:cs typeface="Trebuchet MS"/>
              </a:rPr>
              <a:t>Many</a:t>
            </a:r>
            <a:r>
              <a:rPr sz="18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processes</a:t>
            </a:r>
            <a:r>
              <a:rPr sz="18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are</a:t>
            </a:r>
            <a:r>
              <a:rPr sz="18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565656"/>
                </a:solidFill>
                <a:latin typeface="Trebuchet MS"/>
                <a:cs typeface="Trebuchet MS"/>
              </a:rPr>
              <a:t>based  </a:t>
            </a:r>
            <a:r>
              <a:rPr sz="1800" spc="10" dirty="0">
                <a:solidFill>
                  <a:srgbClr val="565656"/>
                </a:solidFill>
                <a:latin typeface="Trebuchet MS"/>
                <a:cs typeface="Trebuchet MS"/>
              </a:rPr>
              <a:t>on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maintaining </a:t>
            </a:r>
            <a:r>
              <a:rPr sz="1800" spc="45" dirty="0">
                <a:solidFill>
                  <a:srgbClr val="565656"/>
                </a:solidFill>
                <a:latin typeface="Trebuchet MS"/>
                <a:cs typeface="Trebuchet MS"/>
              </a:rPr>
              <a:t>a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constant </a:t>
            </a:r>
            <a:r>
              <a:rPr sz="1800" spc="-65" dirty="0">
                <a:solidFill>
                  <a:srgbClr val="565656"/>
                </a:solidFill>
                <a:latin typeface="Trebuchet MS"/>
                <a:cs typeface="Trebuchet MS"/>
              </a:rPr>
              <a:t>cell- 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specific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rate</a:t>
            </a:r>
            <a:r>
              <a:rPr sz="1800" spc="-3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565656"/>
                </a:solidFill>
                <a:latin typeface="Trebuchet MS"/>
                <a:cs typeface="Trebuchet MS"/>
              </a:rPr>
              <a:t>(CSPR)</a:t>
            </a:r>
            <a:endParaRPr sz="1800">
              <a:latin typeface="Trebuchet MS"/>
              <a:cs typeface="Trebuchet MS"/>
            </a:endParaRPr>
          </a:p>
          <a:p>
            <a:pPr marL="214629" indent="-18288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15265" algn="l"/>
              </a:tabLst>
            </a:pP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High</a:t>
            </a:r>
            <a:r>
              <a:rPr sz="1800" spc="-2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CSPR:</a:t>
            </a:r>
            <a:endParaRPr sz="1800">
              <a:latin typeface="Trebuchet MS"/>
              <a:cs typeface="Trebuchet MS"/>
            </a:endParaRPr>
          </a:p>
          <a:p>
            <a:pPr marL="412750" lvl="1" indent="-196850">
              <a:lnSpc>
                <a:spcPct val="100000"/>
              </a:lnSpc>
              <a:spcBef>
                <a:spcPts val="605"/>
              </a:spcBef>
              <a:buFont typeface="Trebuchet MS"/>
              <a:buChar char="–"/>
              <a:tabLst>
                <a:tab pos="413384" algn="l"/>
              </a:tabLst>
            </a:pP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z="1600" spc="-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not</a:t>
            </a:r>
            <a:r>
              <a:rPr sz="16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adapted</a:t>
            </a:r>
            <a:r>
              <a:rPr sz="16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16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16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565656"/>
                </a:solidFill>
                <a:latin typeface="Trebuchet MS"/>
                <a:cs typeface="Trebuchet MS"/>
              </a:rPr>
              <a:t>cell</a:t>
            </a:r>
            <a:endParaRPr sz="1600">
              <a:latin typeface="Trebuchet MS"/>
              <a:cs typeface="Trebuchet MS"/>
            </a:endParaRPr>
          </a:p>
          <a:p>
            <a:pPr marL="412750">
              <a:lnSpc>
                <a:spcPct val="100000"/>
              </a:lnSpc>
            </a:pP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metabolism</a:t>
            </a:r>
            <a:endParaRPr sz="1600">
              <a:latin typeface="Trebuchet MS"/>
              <a:cs typeface="Trebuchet MS"/>
            </a:endParaRPr>
          </a:p>
          <a:p>
            <a:pPr marL="41275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3384" algn="l"/>
              </a:tabLst>
            </a:pP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requires </a:t>
            </a:r>
            <a:r>
              <a:rPr sz="1600" dirty="0">
                <a:solidFill>
                  <a:srgbClr val="565656"/>
                </a:solidFill>
                <a:latin typeface="Trebuchet MS"/>
                <a:cs typeface="Trebuchet MS"/>
              </a:rPr>
              <a:t>high </a:t>
            </a:r>
            <a:r>
              <a:rPr sz="1600" spc="-40" dirty="0">
                <a:solidFill>
                  <a:srgbClr val="565656"/>
                </a:solidFill>
                <a:latin typeface="Trebuchet MS"/>
                <a:cs typeface="Trebuchet MS"/>
              </a:rPr>
              <a:t>volumetric</a:t>
            </a:r>
            <a:r>
              <a:rPr sz="1600" spc="-2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endParaRPr sz="1600">
              <a:latin typeface="Trebuchet MS"/>
              <a:cs typeface="Trebuchet MS"/>
            </a:endParaRPr>
          </a:p>
          <a:p>
            <a:pPr marL="412750" marR="395986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3384" algn="l"/>
              </a:tabLst>
            </a:pPr>
            <a:r>
              <a:rPr sz="1600" spc="10" dirty="0">
                <a:solidFill>
                  <a:srgbClr val="565656"/>
                </a:solidFill>
                <a:latin typeface="Trebuchet MS"/>
                <a:cs typeface="Trebuchet MS"/>
              </a:rPr>
              <a:t>many </a:t>
            </a: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medium </a:t>
            </a:r>
            <a:r>
              <a:rPr sz="1600" spc="-10" dirty="0">
                <a:solidFill>
                  <a:srgbClr val="565656"/>
                </a:solidFill>
                <a:latin typeface="Trebuchet MS"/>
                <a:cs typeface="Trebuchet MS"/>
              </a:rPr>
              <a:t>components </a:t>
            </a:r>
            <a:r>
              <a:rPr sz="1600" spc="-40" dirty="0">
                <a:solidFill>
                  <a:srgbClr val="565656"/>
                </a:solidFill>
                <a:latin typeface="Trebuchet MS"/>
                <a:cs typeface="Trebuchet MS"/>
              </a:rPr>
              <a:t>leave</a:t>
            </a:r>
            <a:r>
              <a:rPr sz="1600" spc="-3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565656"/>
                </a:solidFill>
                <a:latin typeface="Trebuchet MS"/>
                <a:cs typeface="Trebuchet MS"/>
              </a:rPr>
              <a:t>the 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bioreactor</a:t>
            </a: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unmetabolized</a:t>
            </a:r>
            <a:endParaRPr sz="1600">
              <a:latin typeface="Trebuchet MS"/>
              <a:cs typeface="Trebuchet MS"/>
            </a:endParaRPr>
          </a:p>
          <a:p>
            <a:pPr marL="41275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3384" algn="l"/>
              </a:tabLst>
            </a:pP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operation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not</a:t>
            </a:r>
            <a:r>
              <a:rPr sz="16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565656"/>
                </a:solidFill>
                <a:latin typeface="Trebuchet MS"/>
                <a:cs typeface="Trebuchet MS"/>
              </a:rPr>
              <a:t>cost-efficient</a:t>
            </a:r>
            <a:endParaRPr sz="1600">
              <a:latin typeface="Trebuchet MS"/>
              <a:cs typeface="Trebuchet MS"/>
            </a:endParaRPr>
          </a:p>
          <a:p>
            <a:pPr marL="214629" indent="-18288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215265" algn="l"/>
              </a:tabLst>
            </a:pP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Low</a:t>
            </a:r>
            <a:r>
              <a:rPr sz="1800" spc="-1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CSPR:</a:t>
            </a:r>
            <a:endParaRPr sz="1800">
              <a:latin typeface="Trebuchet MS"/>
              <a:cs typeface="Trebuchet MS"/>
            </a:endParaRPr>
          </a:p>
          <a:p>
            <a:pPr marL="412750" marR="3859529" lvl="1" indent="-196850">
              <a:lnSpc>
                <a:spcPct val="100000"/>
              </a:lnSpc>
              <a:spcBef>
                <a:spcPts val="605"/>
              </a:spcBef>
              <a:buFont typeface="Trebuchet MS"/>
              <a:buChar char="–"/>
              <a:tabLst>
                <a:tab pos="413384" algn="l"/>
              </a:tabLst>
            </a:pP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16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565656"/>
                </a:solidFill>
                <a:latin typeface="Trebuchet MS"/>
                <a:cs typeface="Trebuchet MS"/>
              </a:rPr>
              <a:t>cell</a:t>
            </a:r>
            <a:r>
              <a:rPr sz="16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culture</a:t>
            </a:r>
            <a:r>
              <a:rPr sz="16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z="16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565656"/>
                </a:solidFill>
                <a:latin typeface="Trebuchet MS"/>
                <a:cs typeface="Trebuchet MS"/>
              </a:rPr>
              <a:t>is</a:t>
            </a:r>
            <a:r>
              <a:rPr sz="16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meeting</a:t>
            </a:r>
            <a:r>
              <a:rPr sz="16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565656"/>
                </a:solidFill>
                <a:latin typeface="Trebuchet MS"/>
                <a:cs typeface="Trebuchet MS"/>
              </a:rPr>
              <a:t>the  </a:t>
            </a:r>
            <a:r>
              <a:rPr sz="1600" spc="-75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lines </a:t>
            </a:r>
            <a:r>
              <a:rPr sz="1600" spc="-40" dirty="0">
                <a:solidFill>
                  <a:srgbClr val="565656"/>
                </a:solidFill>
                <a:latin typeface="Trebuchet MS"/>
                <a:cs typeface="Trebuchet MS"/>
              </a:rPr>
              <a:t>nutritional</a:t>
            </a:r>
            <a:r>
              <a:rPr sz="16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needs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07289" y="413414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57335" y="6350361"/>
            <a:ext cx="8636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621792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3915" y="1509014"/>
            <a:ext cx="6894195" cy="157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160"/>
              </a:lnSpc>
            </a:pPr>
            <a:r>
              <a:rPr sz="5400" spc="45" dirty="0">
                <a:solidFill>
                  <a:srgbClr val="FFFFFF"/>
                </a:solidFill>
                <a:latin typeface="Trebuchet MS"/>
                <a:cs typeface="Trebuchet MS"/>
              </a:rPr>
              <a:t>Case </a:t>
            </a:r>
            <a:r>
              <a:rPr sz="5400" spc="-15" dirty="0">
                <a:solidFill>
                  <a:srgbClr val="FFFFFF"/>
                </a:solidFill>
                <a:latin typeface="Trebuchet MS"/>
                <a:cs typeface="Trebuchet MS"/>
              </a:rPr>
              <a:t>study </a:t>
            </a:r>
            <a:r>
              <a:rPr sz="5400" spc="-420" dirty="0">
                <a:solidFill>
                  <a:srgbClr val="FFFFFF"/>
                </a:solidFill>
                <a:latin typeface="Trebuchet MS"/>
                <a:cs typeface="Trebuchet MS"/>
              </a:rPr>
              <a:t>1:</a:t>
            </a:r>
            <a:r>
              <a:rPr sz="5400" spc="-120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400" spc="-65" dirty="0">
                <a:solidFill>
                  <a:srgbClr val="FFFFFF"/>
                </a:solidFill>
                <a:latin typeface="Trebuchet MS"/>
                <a:cs typeface="Trebuchet MS"/>
              </a:rPr>
              <a:t>perfusion</a:t>
            </a:r>
            <a:endParaRPr sz="5400" dirty="0">
              <a:latin typeface="Trebuchet MS"/>
              <a:cs typeface="Trebuchet MS"/>
            </a:endParaRPr>
          </a:p>
          <a:p>
            <a:pPr marL="12700">
              <a:lnSpc>
                <a:spcPts val="6160"/>
              </a:lnSpc>
            </a:pPr>
            <a:r>
              <a:rPr sz="5400" spc="-60" dirty="0">
                <a:solidFill>
                  <a:srgbClr val="FFFFFF"/>
                </a:solidFill>
                <a:latin typeface="Trebuchet MS"/>
                <a:cs typeface="Trebuchet MS"/>
              </a:rPr>
              <a:t>media</a:t>
            </a:r>
            <a:r>
              <a:rPr sz="5400" spc="-45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400" spc="-100" dirty="0">
                <a:solidFill>
                  <a:srgbClr val="FFFFFF"/>
                </a:solidFill>
                <a:latin typeface="Trebuchet MS"/>
                <a:cs typeface="Trebuchet MS"/>
              </a:rPr>
              <a:t>development</a:t>
            </a:r>
            <a:endParaRPr sz="54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" y="541781"/>
            <a:ext cx="7849870" cy="88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460"/>
              </a:lnSpc>
            </a:pPr>
            <a:r>
              <a:rPr spc="-45" dirty="0">
                <a:solidFill>
                  <a:srgbClr val="565656"/>
                </a:solidFill>
              </a:rPr>
              <a:t>Perfusion</a:t>
            </a:r>
            <a:r>
              <a:rPr spc="-22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medium</a:t>
            </a:r>
            <a:r>
              <a:rPr spc="-215" dirty="0">
                <a:solidFill>
                  <a:srgbClr val="565656"/>
                </a:solidFill>
              </a:rPr>
              <a:t> </a:t>
            </a:r>
            <a:r>
              <a:rPr spc="-60" dirty="0">
                <a:solidFill>
                  <a:srgbClr val="565656"/>
                </a:solidFill>
              </a:rPr>
              <a:t>development</a:t>
            </a:r>
            <a:r>
              <a:rPr spc="-229" dirty="0">
                <a:solidFill>
                  <a:srgbClr val="565656"/>
                </a:solidFill>
              </a:rPr>
              <a:t> </a:t>
            </a:r>
            <a:r>
              <a:rPr spc="15" dirty="0">
                <a:solidFill>
                  <a:srgbClr val="565656"/>
                </a:solidFill>
              </a:rPr>
              <a:t>based</a:t>
            </a:r>
            <a:r>
              <a:rPr spc="-250" dirty="0">
                <a:solidFill>
                  <a:srgbClr val="565656"/>
                </a:solidFill>
              </a:rPr>
              <a:t> </a:t>
            </a:r>
            <a:r>
              <a:rPr spc="25" dirty="0">
                <a:solidFill>
                  <a:srgbClr val="565656"/>
                </a:solidFill>
              </a:rPr>
              <a:t>on</a:t>
            </a:r>
            <a:r>
              <a:rPr spc="-225" dirty="0">
                <a:solidFill>
                  <a:srgbClr val="565656"/>
                </a:solidFill>
              </a:rPr>
              <a:t> </a:t>
            </a:r>
            <a:r>
              <a:rPr spc="60" dirty="0">
                <a:solidFill>
                  <a:srgbClr val="565656"/>
                </a:solidFill>
              </a:rPr>
              <a:t>an  </a:t>
            </a:r>
            <a:r>
              <a:rPr spc="-50" dirty="0">
                <a:solidFill>
                  <a:srgbClr val="565656"/>
                </a:solidFill>
              </a:rPr>
              <a:t>existing </a:t>
            </a:r>
            <a:r>
              <a:rPr spc="-55" dirty="0">
                <a:solidFill>
                  <a:srgbClr val="565656"/>
                </a:solidFill>
              </a:rPr>
              <a:t>fed-batch </a:t>
            </a:r>
            <a:r>
              <a:rPr spc="-30" dirty="0">
                <a:solidFill>
                  <a:srgbClr val="565656"/>
                </a:solidFill>
              </a:rPr>
              <a:t>medium</a:t>
            </a:r>
            <a:r>
              <a:rPr spc="-630" dirty="0">
                <a:solidFill>
                  <a:srgbClr val="565656"/>
                </a:solidFill>
              </a:rPr>
              <a:t> </a:t>
            </a:r>
            <a:r>
              <a:rPr spc="-65" dirty="0">
                <a:solidFill>
                  <a:srgbClr val="565656"/>
                </a:solidFill>
              </a:rPr>
              <a:t>platform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647063"/>
            <a:ext cx="3842385" cy="1968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005CB8"/>
                </a:solidFill>
                <a:latin typeface="Trebuchet MS"/>
                <a:cs typeface="Trebuchet MS"/>
              </a:rPr>
              <a:t>Scope</a:t>
            </a:r>
            <a:endParaRPr sz="20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94"/>
              </a:spcBef>
            </a:pP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To </a:t>
            </a:r>
            <a:r>
              <a:rPr sz="2000" spc="-10" dirty="0">
                <a:solidFill>
                  <a:srgbClr val="565656"/>
                </a:solidFill>
                <a:latin typeface="Trebuchet MS"/>
                <a:cs typeface="Trebuchet MS"/>
              </a:rPr>
              <a:t>study combinations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in </a:t>
            </a:r>
            <a:r>
              <a:rPr sz="2000" spc="35" dirty="0">
                <a:solidFill>
                  <a:srgbClr val="565656"/>
                </a:solidFill>
                <a:latin typeface="Trebuchet MS"/>
                <a:cs typeface="Trebuchet MS"/>
              </a:rPr>
              <a:t>an 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existing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medium </a:t>
            </a:r>
            <a:r>
              <a:rPr sz="2000" spc="-70" dirty="0">
                <a:solidFill>
                  <a:srgbClr val="565656"/>
                </a:solidFill>
                <a:latin typeface="Trebuchet MS"/>
                <a:cs typeface="Trebuchet MS"/>
              </a:rPr>
              <a:t>platform, 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consisting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565656"/>
                </a:solidFill>
                <a:latin typeface="Trebuchet MS"/>
                <a:cs typeface="Trebuchet MS"/>
              </a:rPr>
              <a:t>feeds,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to 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develop </a:t>
            </a:r>
            <a:r>
              <a:rPr sz="2000" spc="55" dirty="0">
                <a:solidFill>
                  <a:srgbClr val="565656"/>
                </a:solidFill>
                <a:latin typeface="Trebuchet MS"/>
                <a:cs typeface="Trebuchet MS"/>
              </a:rPr>
              <a:t>a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high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performing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2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9015" y="1647063"/>
            <a:ext cx="3889375" cy="3366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005CB8"/>
                </a:solidFill>
                <a:latin typeface="Trebuchet MS"/>
                <a:cs typeface="Trebuchet MS"/>
              </a:rPr>
              <a:t>Materials </a:t>
            </a:r>
            <a:r>
              <a:rPr sz="2000" spc="20" dirty="0">
                <a:solidFill>
                  <a:srgbClr val="005CB8"/>
                </a:solidFill>
                <a:latin typeface="Trebuchet MS"/>
                <a:cs typeface="Trebuchet MS"/>
              </a:rPr>
              <a:t>and</a:t>
            </a:r>
            <a:r>
              <a:rPr sz="2000" spc="-35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005CB8"/>
                </a:solidFill>
                <a:latin typeface="Trebuchet MS"/>
                <a:cs typeface="Trebuchet MS"/>
              </a:rPr>
              <a:t>methods</a:t>
            </a:r>
            <a:endParaRPr sz="2000">
              <a:latin typeface="Trebuchet MS"/>
              <a:cs typeface="Trebuchet MS"/>
            </a:endParaRPr>
          </a:p>
          <a:p>
            <a:pPr marL="12700" marR="515620">
              <a:lnSpc>
                <a:spcPct val="100000"/>
              </a:lnSpc>
              <a:spcBef>
                <a:spcPts val="1200"/>
              </a:spcBef>
            </a:pPr>
            <a:r>
              <a:rPr sz="2000" spc="15" dirty="0">
                <a:solidFill>
                  <a:srgbClr val="565656"/>
                </a:solidFill>
                <a:latin typeface="Trebuchet MS"/>
                <a:cs typeface="Trebuchet MS"/>
              </a:rPr>
              <a:t>ActiCHO™</a:t>
            </a:r>
            <a:r>
              <a:rPr sz="2000" spc="-4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platform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(ActiCHO </a:t>
            </a: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P 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medium,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ActiCHO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Feed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A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 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ActiCHO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Feed</a:t>
            </a:r>
            <a:r>
              <a:rPr sz="2000" spc="-3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565656"/>
                </a:solidFill>
                <a:latin typeface="Trebuchet MS"/>
                <a:cs typeface="Trebuchet MS"/>
              </a:rPr>
              <a:t>B)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ReadyToProcess</a:t>
            </a:r>
            <a:r>
              <a:rPr sz="2000" spc="-20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565656"/>
                </a:solidFill>
                <a:latin typeface="Trebuchet MS"/>
                <a:cs typeface="Trebuchet MS"/>
              </a:rPr>
              <a:t>WAVE™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25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system</a:t>
            </a:r>
            <a:endParaRPr sz="2000">
              <a:latin typeface="Trebuchet MS"/>
              <a:cs typeface="Trebuchet MS"/>
            </a:endParaRPr>
          </a:p>
          <a:p>
            <a:pPr marL="12700" marR="168910">
              <a:lnSpc>
                <a:spcPct val="100000"/>
              </a:lnSpc>
              <a:spcBef>
                <a:spcPts val="1200"/>
              </a:spcBef>
            </a:pP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L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Cellbag™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bioreactor 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with </a:t>
            </a: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floating</a:t>
            </a:r>
            <a:r>
              <a:rPr sz="2000" spc="-3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filter</a:t>
            </a:r>
            <a:endParaRPr sz="2000">
              <a:latin typeface="Trebuchet MS"/>
              <a:cs typeface="Trebuchet MS"/>
            </a:endParaRPr>
          </a:p>
          <a:p>
            <a:pPr marL="12700" marR="281305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MAb-producing </a:t>
            </a:r>
            <a:r>
              <a:rPr sz="2000" spc="-85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2000" spc="-70" dirty="0">
                <a:solidFill>
                  <a:srgbClr val="565656"/>
                </a:solidFill>
                <a:latin typeface="Trebuchet MS"/>
                <a:cs typeface="Trebuchet MS"/>
              </a:rPr>
              <a:t>line</a:t>
            </a:r>
            <a:r>
              <a:rPr sz="2000" spc="-4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65" dirty="0">
                <a:solidFill>
                  <a:srgbClr val="565656"/>
                </a:solidFill>
                <a:latin typeface="Trebuchet MS"/>
                <a:cs typeface="Trebuchet MS"/>
              </a:rPr>
              <a:t>(licensed 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from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Cellca</a:t>
            </a:r>
            <a:r>
              <a:rPr sz="2000" spc="-3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GmbH)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64339" y="4488131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96376" y="6350361"/>
            <a:ext cx="147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5" dirty="0">
                <a:solidFill>
                  <a:srgbClr val="565656"/>
                </a:solidFill>
              </a:rPr>
              <a:t>Experimental</a:t>
            </a:r>
            <a:r>
              <a:rPr spc="-245" dirty="0">
                <a:solidFill>
                  <a:srgbClr val="565656"/>
                </a:solidFill>
              </a:rPr>
              <a:t> </a:t>
            </a:r>
            <a:r>
              <a:rPr spc="-20" dirty="0">
                <a:solidFill>
                  <a:srgbClr val="565656"/>
                </a:solidFill>
              </a:rPr>
              <a:t>strategy</a:t>
            </a:r>
          </a:p>
        </p:txBody>
      </p:sp>
      <p:sp>
        <p:nvSpPr>
          <p:cNvPr id="3" name="object 3"/>
          <p:cNvSpPr/>
          <p:nvPr/>
        </p:nvSpPr>
        <p:spPr>
          <a:xfrm>
            <a:off x="3203575" y="1714245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0" y="120014"/>
                </a:moveTo>
                <a:lnTo>
                  <a:pt x="9429" y="73294"/>
                </a:lnTo>
                <a:lnTo>
                  <a:pt x="35147" y="35147"/>
                </a:lnTo>
                <a:lnTo>
                  <a:pt x="73294" y="9429"/>
                </a:lnTo>
                <a:lnTo>
                  <a:pt x="120014" y="0"/>
                </a:lnTo>
                <a:lnTo>
                  <a:pt x="2615946" y="0"/>
                </a:lnTo>
                <a:lnTo>
                  <a:pt x="2662666" y="9429"/>
                </a:lnTo>
                <a:lnTo>
                  <a:pt x="2700813" y="35147"/>
                </a:lnTo>
                <a:lnTo>
                  <a:pt x="2726531" y="73294"/>
                </a:lnTo>
                <a:lnTo>
                  <a:pt x="2735961" y="120014"/>
                </a:lnTo>
                <a:lnTo>
                  <a:pt x="2735961" y="599948"/>
                </a:lnTo>
                <a:lnTo>
                  <a:pt x="2726531" y="646668"/>
                </a:lnTo>
                <a:lnTo>
                  <a:pt x="2700813" y="684815"/>
                </a:lnTo>
                <a:lnTo>
                  <a:pt x="2662666" y="710533"/>
                </a:lnTo>
                <a:lnTo>
                  <a:pt x="2615946" y="719963"/>
                </a:lnTo>
                <a:lnTo>
                  <a:pt x="120014" y="719963"/>
                </a:lnTo>
                <a:lnTo>
                  <a:pt x="73294" y="710533"/>
                </a:lnTo>
                <a:lnTo>
                  <a:pt x="35147" y="684815"/>
                </a:lnTo>
                <a:lnTo>
                  <a:pt x="9429" y="646668"/>
                </a:lnTo>
                <a:lnTo>
                  <a:pt x="0" y="599948"/>
                </a:lnTo>
                <a:lnTo>
                  <a:pt x="0" y="120014"/>
                </a:lnTo>
                <a:close/>
              </a:path>
            </a:pathLst>
          </a:custGeom>
          <a:ln w="19050">
            <a:solidFill>
              <a:srgbClr val="005C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63188" y="1791334"/>
            <a:ext cx="1816735" cy="561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2255" marR="5080" indent="-250190">
              <a:lnSpc>
                <a:spcPct val="100000"/>
              </a:lnSpc>
            </a:pPr>
            <a:r>
              <a:rPr sz="1800" spc="-30" dirty="0">
                <a:solidFill>
                  <a:srgbClr val="005CB8"/>
                </a:solidFill>
                <a:latin typeface="Trebuchet MS"/>
                <a:cs typeface="Trebuchet MS"/>
              </a:rPr>
              <a:t>Perfusion</a:t>
            </a:r>
            <a:r>
              <a:rPr sz="1800" spc="-15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005CB8"/>
                </a:solidFill>
                <a:latin typeface="Trebuchet MS"/>
                <a:cs typeface="Trebuchet MS"/>
              </a:rPr>
              <a:t>medium  </a:t>
            </a:r>
            <a:r>
              <a:rPr sz="1800" spc="-35" dirty="0">
                <a:solidFill>
                  <a:srgbClr val="005CB8"/>
                </a:solidFill>
                <a:latin typeface="Trebuchet MS"/>
                <a:cs typeface="Trebuchet MS"/>
              </a:rPr>
              <a:t>development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58163" y="3051810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6" y="0"/>
                </a:moveTo>
                <a:lnTo>
                  <a:pt x="119887" y="0"/>
                </a:lnTo>
                <a:lnTo>
                  <a:pt x="73241" y="9429"/>
                </a:lnTo>
                <a:lnTo>
                  <a:pt x="35131" y="35147"/>
                </a:lnTo>
                <a:lnTo>
                  <a:pt x="9427" y="73294"/>
                </a:lnTo>
                <a:lnTo>
                  <a:pt x="0" y="120014"/>
                </a:lnTo>
                <a:lnTo>
                  <a:pt x="0" y="599947"/>
                </a:lnTo>
                <a:lnTo>
                  <a:pt x="9427" y="646668"/>
                </a:lnTo>
                <a:lnTo>
                  <a:pt x="35131" y="684815"/>
                </a:lnTo>
                <a:lnTo>
                  <a:pt x="73241" y="710533"/>
                </a:lnTo>
                <a:lnTo>
                  <a:pt x="119887" y="719963"/>
                </a:lnTo>
                <a:lnTo>
                  <a:pt x="2615946" y="719963"/>
                </a:lnTo>
                <a:lnTo>
                  <a:pt x="2662666" y="710533"/>
                </a:lnTo>
                <a:lnTo>
                  <a:pt x="2700813" y="684815"/>
                </a:lnTo>
                <a:lnTo>
                  <a:pt x="2726531" y="646668"/>
                </a:lnTo>
                <a:lnTo>
                  <a:pt x="2735961" y="599947"/>
                </a:lnTo>
                <a:lnTo>
                  <a:pt x="2735961" y="120014"/>
                </a:lnTo>
                <a:lnTo>
                  <a:pt x="2726531" y="73294"/>
                </a:lnTo>
                <a:lnTo>
                  <a:pt x="2700813" y="35147"/>
                </a:lnTo>
                <a:lnTo>
                  <a:pt x="2662666" y="9429"/>
                </a:lnTo>
                <a:lnTo>
                  <a:pt x="2615946" y="0"/>
                </a:lnTo>
                <a:close/>
              </a:path>
            </a:pathLst>
          </a:custGeom>
          <a:solidFill>
            <a:srgbClr val="369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04492" y="3266185"/>
            <a:ext cx="2042795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Screening </a:t>
            </a:r>
            <a:r>
              <a:rPr sz="1800" spc="15" dirty="0">
                <a:solidFill>
                  <a:srgbClr val="FFFFFF"/>
                </a:solidFill>
                <a:latin typeface="Trebuchet MS"/>
                <a:cs typeface="Trebuchet MS"/>
              </a:rPr>
              <a:t>DoE</a:t>
            </a:r>
            <a:r>
              <a:rPr sz="1800" spc="-3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study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21535" y="2662682"/>
            <a:ext cx="1599565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3692F8"/>
                </a:solidFill>
                <a:latin typeface="Trebuchet MS"/>
                <a:cs typeface="Trebuchet MS"/>
              </a:rPr>
              <a:t>Batch</a:t>
            </a:r>
            <a:r>
              <a:rPr sz="1800" spc="-235" dirty="0">
                <a:solidFill>
                  <a:srgbClr val="3692F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692F8"/>
                </a:solidFill>
                <a:latin typeface="Trebuchet MS"/>
                <a:cs typeface="Trebuchet MS"/>
              </a:rPr>
              <a:t>approach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55622" y="4060571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6" y="0"/>
                </a:moveTo>
                <a:lnTo>
                  <a:pt x="120015" y="0"/>
                </a:lnTo>
                <a:lnTo>
                  <a:pt x="73294" y="9429"/>
                </a:lnTo>
                <a:lnTo>
                  <a:pt x="35147" y="35147"/>
                </a:lnTo>
                <a:lnTo>
                  <a:pt x="9429" y="73294"/>
                </a:lnTo>
                <a:lnTo>
                  <a:pt x="0" y="120014"/>
                </a:lnTo>
                <a:lnTo>
                  <a:pt x="0" y="599947"/>
                </a:lnTo>
                <a:lnTo>
                  <a:pt x="9429" y="646668"/>
                </a:lnTo>
                <a:lnTo>
                  <a:pt x="35147" y="684815"/>
                </a:lnTo>
                <a:lnTo>
                  <a:pt x="73294" y="710533"/>
                </a:lnTo>
                <a:lnTo>
                  <a:pt x="120015" y="719962"/>
                </a:lnTo>
                <a:lnTo>
                  <a:pt x="2615946" y="719962"/>
                </a:lnTo>
                <a:lnTo>
                  <a:pt x="2662666" y="710533"/>
                </a:lnTo>
                <a:lnTo>
                  <a:pt x="2700813" y="684815"/>
                </a:lnTo>
                <a:lnTo>
                  <a:pt x="2726531" y="646668"/>
                </a:lnTo>
                <a:lnTo>
                  <a:pt x="2735961" y="599947"/>
                </a:lnTo>
                <a:lnTo>
                  <a:pt x="2735961" y="120014"/>
                </a:lnTo>
                <a:lnTo>
                  <a:pt x="2726531" y="73294"/>
                </a:lnTo>
                <a:lnTo>
                  <a:pt x="2700813" y="35147"/>
                </a:lnTo>
                <a:lnTo>
                  <a:pt x="2662666" y="9429"/>
                </a:lnTo>
                <a:lnTo>
                  <a:pt x="2615946" y="0"/>
                </a:lnTo>
                <a:close/>
              </a:path>
            </a:pathLst>
          </a:custGeom>
          <a:solidFill>
            <a:srgbClr val="369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54251" y="4275073"/>
            <a:ext cx="2336800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Optimization </a:t>
            </a:r>
            <a:r>
              <a:rPr sz="1800" spc="15" dirty="0">
                <a:solidFill>
                  <a:srgbClr val="FFFFFF"/>
                </a:solidFill>
                <a:latin typeface="Trebuchet MS"/>
                <a:cs typeface="Trebuchet MS"/>
              </a:rPr>
              <a:t>DoE</a:t>
            </a:r>
            <a:r>
              <a:rPr sz="1800" spc="-2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rebuchet MS"/>
                <a:cs typeface="Trebuchet MS"/>
              </a:rPr>
              <a:t>study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55622" y="5069332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6" y="0"/>
                </a:moveTo>
                <a:lnTo>
                  <a:pt x="120015" y="0"/>
                </a:lnTo>
                <a:lnTo>
                  <a:pt x="73294" y="9429"/>
                </a:lnTo>
                <a:lnTo>
                  <a:pt x="35147" y="35147"/>
                </a:lnTo>
                <a:lnTo>
                  <a:pt x="9429" y="73294"/>
                </a:lnTo>
                <a:lnTo>
                  <a:pt x="0" y="120015"/>
                </a:lnTo>
                <a:lnTo>
                  <a:pt x="0" y="599986"/>
                </a:lnTo>
                <a:lnTo>
                  <a:pt x="9429" y="646698"/>
                </a:lnTo>
                <a:lnTo>
                  <a:pt x="35147" y="684842"/>
                </a:lnTo>
                <a:lnTo>
                  <a:pt x="73294" y="710558"/>
                </a:lnTo>
                <a:lnTo>
                  <a:pt x="120015" y="719988"/>
                </a:lnTo>
                <a:lnTo>
                  <a:pt x="2615946" y="719988"/>
                </a:lnTo>
                <a:lnTo>
                  <a:pt x="2662666" y="710558"/>
                </a:lnTo>
                <a:lnTo>
                  <a:pt x="2700813" y="684842"/>
                </a:lnTo>
                <a:lnTo>
                  <a:pt x="2726531" y="646698"/>
                </a:lnTo>
                <a:lnTo>
                  <a:pt x="2735961" y="599986"/>
                </a:lnTo>
                <a:lnTo>
                  <a:pt x="2735961" y="120015"/>
                </a:lnTo>
                <a:lnTo>
                  <a:pt x="2726531" y="73294"/>
                </a:lnTo>
                <a:lnTo>
                  <a:pt x="2700813" y="35147"/>
                </a:lnTo>
                <a:lnTo>
                  <a:pt x="2662666" y="9429"/>
                </a:lnTo>
                <a:lnTo>
                  <a:pt x="2615946" y="0"/>
                </a:lnTo>
                <a:close/>
              </a:path>
            </a:pathLst>
          </a:custGeom>
          <a:solidFill>
            <a:srgbClr val="3692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934082" y="5146802"/>
            <a:ext cx="1979930" cy="561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Medium</a:t>
            </a:r>
            <a:r>
              <a:rPr sz="1800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Trebuchet MS"/>
                <a:cs typeface="Trebuchet MS"/>
              </a:rPr>
              <a:t>verification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8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perfusion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6791" y="2662682"/>
            <a:ext cx="2289810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>
                <a:solidFill>
                  <a:srgbClr val="005CB8"/>
                </a:solidFill>
                <a:latin typeface="Trebuchet MS"/>
                <a:cs typeface="Trebuchet MS"/>
              </a:rPr>
              <a:t>Steady-state</a:t>
            </a:r>
            <a:r>
              <a:rPr sz="1800" spc="-204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5CB8"/>
                </a:solidFill>
                <a:latin typeface="Trebuchet MS"/>
                <a:cs typeface="Trebuchet MS"/>
              </a:rPr>
              <a:t>approach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42509" y="3051810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5" y="0"/>
                </a:moveTo>
                <a:lnTo>
                  <a:pt x="120014" y="0"/>
                </a:lnTo>
                <a:lnTo>
                  <a:pt x="73294" y="9429"/>
                </a:lnTo>
                <a:lnTo>
                  <a:pt x="35147" y="35147"/>
                </a:lnTo>
                <a:lnTo>
                  <a:pt x="9429" y="73294"/>
                </a:lnTo>
                <a:lnTo>
                  <a:pt x="0" y="120014"/>
                </a:lnTo>
                <a:lnTo>
                  <a:pt x="0" y="599947"/>
                </a:lnTo>
                <a:lnTo>
                  <a:pt x="9429" y="646668"/>
                </a:lnTo>
                <a:lnTo>
                  <a:pt x="35147" y="684815"/>
                </a:lnTo>
                <a:lnTo>
                  <a:pt x="73294" y="710533"/>
                </a:lnTo>
                <a:lnTo>
                  <a:pt x="120014" y="719963"/>
                </a:lnTo>
                <a:lnTo>
                  <a:pt x="2615945" y="719963"/>
                </a:lnTo>
                <a:lnTo>
                  <a:pt x="2662666" y="710533"/>
                </a:lnTo>
                <a:lnTo>
                  <a:pt x="2700813" y="684815"/>
                </a:lnTo>
                <a:lnTo>
                  <a:pt x="2726531" y="646668"/>
                </a:lnTo>
                <a:lnTo>
                  <a:pt x="2735961" y="599947"/>
                </a:lnTo>
                <a:lnTo>
                  <a:pt x="2735961" y="120014"/>
                </a:lnTo>
                <a:lnTo>
                  <a:pt x="2726531" y="73294"/>
                </a:lnTo>
                <a:lnTo>
                  <a:pt x="2700813" y="35147"/>
                </a:lnTo>
                <a:lnTo>
                  <a:pt x="2662666" y="9429"/>
                </a:lnTo>
                <a:lnTo>
                  <a:pt x="2615945" y="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34153" y="3129026"/>
            <a:ext cx="2354580" cy="561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58470">
              <a:lnSpc>
                <a:spcPct val="100000"/>
              </a:lnSpc>
            </a:pPr>
            <a:r>
              <a:rPr sz="1800" spc="-30" dirty="0">
                <a:solidFill>
                  <a:srgbClr val="FFFFFF"/>
                </a:solidFill>
                <a:latin typeface="Trebuchet MS"/>
                <a:cs typeface="Trebuchet MS"/>
              </a:rPr>
              <a:t>Perfusion </a:t>
            </a:r>
            <a:r>
              <a:rPr sz="1800" spc="-50" dirty="0">
                <a:solidFill>
                  <a:srgbClr val="FFFFFF"/>
                </a:solidFill>
                <a:latin typeface="Trebuchet MS"/>
                <a:cs typeface="Trebuchet MS"/>
              </a:rPr>
              <a:t>with 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steady-state</a:t>
            </a:r>
            <a:r>
              <a:rPr sz="1800" spc="-2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conditions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842509" y="4067047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5" y="0"/>
                </a:moveTo>
                <a:lnTo>
                  <a:pt x="120014" y="0"/>
                </a:lnTo>
                <a:lnTo>
                  <a:pt x="73294" y="9427"/>
                </a:lnTo>
                <a:lnTo>
                  <a:pt x="35147" y="35131"/>
                </a:lnTo>
                <a:lnTo>
                  <a:pt x="9429" y="73241"/>
                </a:lnTo>
                <a:lnTo>
                  <a:pt x="0" y="119887"/>
                </a:lnTo>
                <a:lnTo>
                  <a:pt x="0" y="599947"/>
                </a:lnTo>
                <a:lnTo>
                  <a:pt x="9429" y="646668"/>
                </a:lnTo>
                <a:lnTo>
                  <a:pt x="35147" y="684815"/>
                </a:lnTo>
                <a:lnTo>
                  <a:pt x="73294" y="710533"/>
                </a:lnTo>
                <a:lnTo>
                  <a:pt x="120014" y="719963"/>
                </a:lnTo>
                <a:lnTo>
                  <a:pt x="2615945" y="719963"/>
                </a:lnTo>
                <a:lnTo>
                  <a:pt x="2662666" y="710533"/>
                </a:lnTo>
                <a:lnTo>
                  <a:pt x="2700813" y="684815"/>
                </a:lnTo>
                <a:lnTo>
                  <a:pt x="2726531" y="646668"/>
                </a:lnTo>
                <a:lnTo>
                  <a:pt x="2735961" y="599947"/>
                </a:lnTo>
                <a:lnTo>
                  <a:pt x="2735961" y="119887"/>
                </a:lnTo>
                <a:lnTo>
                  <a:pt x="2726531" y="73241"/>
                </a:lnTo>
                <a:lnTo>
                  <a:pt x="2700813" y="35131"/>
                </a:lnTo>
                <a:lnTo>
                  <a:pt x="2662666" y="9427"/>
                </a:lnTo>
                <a:lnTo>
                  <a:pt x="2615945" y="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92751" y="4144391"/>
            <a:ext cx="2435860" cy="561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1290">
              <a:lnSpc>
                <a:spcPct val="100000"/>
              </a:lnSpc>
            </a:pP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Spent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media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analysis  </a:t>
            </a:r>
            <a:r>
              <a:rPr sz="1800" spc="1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800" spc="-4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new 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medium </a:t>
            </a: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design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42509" y="5082159"/>
            <a:ext cx="2736215" cy="720090"/>
          </a:xfrm>
          <a:custGeom>
            <a:avLst/>
            <a:gdLst/>
            <a:ahLst/>
            <a:cxnLst/>
            <a:rect l="l" t="t" r="r" b="b"/>
            <a:pathLst>
              <a:path w="2736215" h="720089">
                <a:moveTo>
                  <a:pt x="2615945" y="0"/>
                </a:moveTo>
                <a:lnTo>
                  <a:pt x="120014" y="0"/>
                </a:lnTo>
                <a:lnTo>
                  <a:pt x="73294" y="9429"/>
                </a:lnTo>
                <a:lnTo>
                  <a:pt x="35147" y="35147"/>
                </a:lnTo>
                <a:lnTo>
                  <a:pt x="9429" y="73294"/>
                </a:lnTo>
                <a:lnTo>
                  <a:pt x="0" y="120015"/>
                </a:lnTo>
                <a:lnTo>
                  <a:pt x="0" y="600011"/>
                </a:lnTo>
                <a:lnTo>
                  <a:pt x="9429" y="646718"/>
                </a:lnTo>
                <a:lnTo>
                  <a:pt x="35147" y="684863"/>
                </a:lnTo>
                <a:lnTo>
                  <a:pt x="73294" y="710582"/>
                </a:lnTo>
                <a:lnTo>
                  <a:pt x="120014" y="720013"/>
                </a:lnTo>
                <a:lnTo>
                  <a:pt x="2615945" y="720013"/>
                </a:lnTo>
                <a:lnTo>
                  <a:pt x="2662666" y="710582"/>
                </a:lnTo>
                <a:lnTo>
                  <a:pt x="2700813" y="684863"/>
                </a:lnTo>
                <a:lnTo>
                  <a:pt x="2726531" y="646718"/>
                </a:lnTo>
                <a:lnTo>
                  <a:pt x="2735961" y="600011"/>
                </a:lnTo>
                <a:lnTo>
                  <a:pt x="2735961" y="120015"/>
                </a:lnTo>
                <a:lnTo>
                  <a:pt x="2726531" y="73294"/>
                </a:lnTo>
                <a:lnTo>
                  <a:pt x="2700813" y="35147"/>
                </a:lnTo>
                <a:lnTo>
                  <a:pt x="2662666" y="9429"/>
                </a:lnTo>
                <a:lnTo>
                  <a:pt x="2615945" y="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221604" y="5160009"/>
            <a:ext cx="1980564" cy="561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Medium</a:t>
            </a:r>
            <a:r>
              <a:rPr sz="1800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Trebuchet MS"/>
                <a:cs typeface="Trebuchet MS"/>
              </a:rPr>
              <a:t>verification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8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perfusion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61844" y="4867655"/>
            <a:ext cx="723900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46703" y="2503932"/>
            <a:ext cx="725424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71871" y="2503932"/>
            <a:ext cx="725424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61844" y="3858767"/>
            <a:ext cx="723900" cy="115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47588" y="4876800"/>
            <a:ext cx="725423" cy="115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47588" y="3861815"/>
            <a:ext cx="725423" cy="115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310373" y="5911291"/>
            <a:ext cx="1433195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0" dirty="0">
                <a:solidFill>
                  <a:srgbClr val="565656"/>
                </a:solidFill>
                <a:latin typeface="Trebuchet MS"/>
                <a:cs typeface="Trebuchet MS"/>
              </a:rPr>
              <a:t>DoE</a:t>
            </a:r>
            <a:r>
              <a:rPr sz="9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design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9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experiments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103603" y="1382932"/>
            <a:ext cx="1872249" cy="10514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596376" y="6350361"/>
            <a:ext cx="147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915" y="1509014"/>
            <a:ext cx="4751705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400" spc="-20" dirty="0"/>
              <a:t>Batch</a:t>
            </a:r>
            <a:r>
              <a:rPr sz="5400" spc="-450" dirty="0"/>
              <a:t> </a:t>
            </a:r>
            <a:r>
              <a:rPr sz="5400" spc="5" dirty="0"/>
              <a:t>approach</a:t>
            </a:r>
            <a:endParaRPr sz="5400"/>
          </a:p>
        </p:txBody>
      </p:sp>
      <p:sp>
        <p:nvSpPr>
          <p:cNvPr id="3" name="object 3"/>
          <p:cNvSpPr/>
          <p:nvPr/>
        </p:nvSpPr>
        <p:spPr>
          <a:xfrm>
            <a:off x="3276600" y="3329987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5" dirty="0">
                <a:solidFill>
                  <a:srgbClr val="565656"/>
                </a:solidFill>
              </a:rPr>
              <a:t>Screening </a:t>
            </a:r>
            <a:r>
              <a:rPr spc="35" dirty="0">
                <a:solidFill>
                  <a:srgbClr val="565656"/>
                </a:solidFill>
              </a:rPr>
              <a:t>DoE</a:t>
            </a:r>
            <a:r>
              <a:rPr spc="-640" dirty="0">
                <a:solidFill>
                  <a:srgbClr val="565656"/>
                </a:solidFill>
              </a:rPr>
              <a:t> </a:t>
            </a:r>
            <a:r>
              <a:rPr spc="-95" dirty="0">
                <a:solidFill>
                  <a:srgbClr val="565656"/>
                </a:solidFill>
              </a:rPr>
              <a:t>study: </a:t>
            </a:r>
            <a:r>
              <a:rPr spc="5" dirty="0">
                <a:solidFill>
                  <a:srgbClr val="565656"/>
                </a:solidFill>
              </a:rPr>
              <a:t>design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26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pc="-65" dirty="0"/>
              <a:t>Three</a:t>
            </a:r>
            <a:r>
              <a:rPr spc="-200" dirty="0"/>
              <a:t> </a:t>
            </a:r>
            <a:r>
              <a:rPr spc="-55" dirty="0"/>
              <a:t>factors:</a:t>
            </a:r>
          </a:p>
          <a:p>
            <a:pPr marL="216535">
              <a:lnSpc>
                <a:spcPct val="100000"/>
              </a:lnSpc>
              <a:spcBef>
                <a:spcPts val="605"/>
              </a:spcBef>
            </a:pPr>
            <a:r>
              <a:rPr sz="1600" spc="190" dirty="0">
                <a:latin typeface="Trebuchet MS"/>
                <a:cs typeface="Trebuchet MS"/>
              </a:rPr>
              <a:t>– </a:t>
            </a:r>
            <a:r>
              <a:rPr sz="1600" spc="10" dirty="0">
                <a:latin typeface="Trebuchet MS"/>
                <a:cs typeface="Trebuchet MS"/>
              </a:rPr>
              <a:t>ActiCHO™ </a:t>
            </a:r>
            <a:r>
              <a:rPr sz="1600" spc="-20" dirty="0">
                <a:latin typeface="Trebuchet MS"/>
                <a:cs typeface="Trebuchet MS"/>
              </a:rPr>
              <a:t>P medium </a:t>
            </a:r>
            <a:r>
              <a:rPr sz="1600" spc="5" dirty="0">
                <a:latin typeface="Trebuchet MS"/>
                <a:cs typeface="Trebuchet MS"/>
              </a:rPr>
              <a:t>(50%, </a:t>
            </a:r>
            <a:r>
              <a:rPr sz="1600" spc="60" dirty="0">
                <a:latin typeface="Trebuchet MS"/>
                <a:cs typeface="Trebuchet MS"/>
              </a:rPr>
              <a:t>75%,</a:t>
            </a:r>
            <a:r>
              <a:rPr sz="1600" spc="-325" dirty="0">
                <a:latin typeface="Trebuchet MS"/>
                <a:cs typeface="Trebuchet MS"/>
              </a:rPr>
              <a:t> </a:t>
            </a:r>
            <a:r>
              <a:rPr sz="1600" spc="50" dirty="0">
                <a:latin typeface="Trebuchet MS"/>
                <a:cs typeface="Trebuchet MS"/>
              </a:rPr>
              <a:t>100%)</a:t>
            </a:r>
            <a:endParaRPr sz="1600">
              <a:latin typeface="Trebuchet MS"/>
              <a:cs typeface="Trebuchet MS"/>
            </a:endParaRPr>
          </a:p>
          <a:p>
            <a:pPr marL="216535">
              <a:lnSpc>
                <a:spcPct val="100000"/>
              </a:lnSpc>
              <a:spcBef>
                <a:spcPts val="600"/>
              </a:spcBef>
            </a:pPr>
            <a:r>
              <a:rPr sz="1600" spc="190" dirty="0">
                <a:latin typeface="Trebuchet MS"/>
                <a:cs typeface="Trebuchet MS"/>
              </a:rPr>
              <a:t>–</a:t>
            </a:r>
            <a:r>
              <a:rPr sz="1600" spc="275" dirty="0">
                <a:latin typeface="Trebuchet MS"/>
                <a:cs typeface="Trebuchet MS"/>
              </a:rPr>
              <a:t> </a:t>
            </a:r>
            <a:r>
              <a:rPr sz="1600" spc="-30" dirty="0"/>
              <a:t>ActiCHO</a:t>
            </a:r>
            <a:r>
              <a:rPr sz="1600" spc="-110" dirty="0"/>
              <a:t> </a:t>
            </a:r>
            <a:r>
              <a:rPr sz="1600" spc="-50" dirty="0"/>
              <a:t>Feed</a:t>
            </a:r>
            <a:r>
              <a:rPr sz="1600" spc="-75" dirty="0"/>
              <a:t> </a:t>
            </a:r>
            <a:r>
              <a:rPr sz="1600" spc="-5" dirty="0"/>
              <a:t>A</a:t>
            </a:r>
            <a:r>
              <a:rPr sz="1600" spc="-114" dirty="0"/>
              <a:t> </a:t>
            </a:r>
            <a:r>
              <a:rPr sz="1600" spc="10" dirty="0"/>
              <a:t>(0%,</a:t>
            </a:r>
            <a:r>
              <a:rPr sz="1600" spc="-85" dirty="0"/>
              <a:t> </a:t>
            </a:r>
            <a:r>
              <a:rPr sz="1600" spc="85" dirty="0"/>
              <a:t>5%,</a:t>
            </a:r>
            <a:r>
              <a:rPr sz="1600" spc="-95" dirty="0"/>
              <a:t> </a:t>
            </a:r>
            <a:r>
              <a:rPr sz="1600" spc="60" dirty="0"/>
              <a:t>10%,</a:t>
            </a:r>
            <a:r>
              <a:rPr sz="1600" spc="-85" dirty="0"/>
              <a:t> </a:t>
            </a:r>
            <a:r>
              <a:rPr sz="1600" spc="65" dirty="0"/>
              <a:t>15%)</a:t>
            </a:r>
            <a:endParaRPr sz="1600">
              <a:latin typeface="Trebuchet MS"/>
              <a:cs typeface="Trebuchet MS"/>
            </a:endParaRPr>
          </a:p>
          <a:p>
            <a:pPr marL="216535">
              <a:lnSpc>
                <a:spcPct val="100000"/>
              </a:lnSpc>
              <a:spcBef>
                <a:spcPts val="600"/>
              </a:spcBef>
            </a:pPr>
            <a:r>
              <a:rPr sz="1600" spc="190" dirty="0">
                <a:latin typeface="Trebuchet MS"/>
                <a:cs typeface="Trebuchet MS"/>
              </a:rPr>
              <a:t>–</a:t>
            </a:r>
            <a:r>
              <a:rPr sz="1600" spc="280" dirty="0">
                <a:latin typeface="Trebuchet MS"/>
                <a:cs typeface="Trebuchet MS"/>
              </a:rPr>
              <a:t> </a:t>
            </a:r>
            <a:r>
              <a:rPr sz="1600" spc="-30" dirty="0"/>
              <a:t>ActiCHO</a:t>
            </a:r>
            <a:r>
              <a:rPr sz="1600" spc="-110" dirty="0"/>
              <a:t> </a:t>
            </a:r>
            <a:r>
              <a:rPr sz="1600" spc="-50" dirty="0"/>
              <a:t>Feed</a:t>
            </a:r>
            <a:r>
              <a:rPr sz="1600" spc="-75" dirty="0"/>
              <a:t> </a:t>
            </a:r>
            <a:r>
              <a:rPr sz="1600" spc="15" dirty="0"/>
              <a:t>B</a:t>
            </a:r>
            <a:r>
              <a:rPr sz="1600" spc="-114" dirty="0"/>
              <a:t> </a:t>
            </a:r>
            <a:r>
              <a:rPr sz="1600" spc="10" dirty="0"/>
              <a:t>(0%,</a:t>
            </a:r>
            <a:r>
              <a:rPr sz="1600" spc="-85" dirty="0"/>
              <a:t> </a:t>
            </a:r>
            <a:r>
              <a:rPr sz="1600" dirty="0"/>
              <a:t>0.5%,</a:t>
            </a:r>
            <a:r>
              <a:rPr sz="1600" spc="-80" dirty="0"/>
              <a:t> </a:t>
            </a:r>
            <a:r>
              <a:rPr sz="1600" spc="85" dirty="0"/>
              <a:t>1%,</a:t>
            </a:r>
            <a:r>
              <a:rPr sz="1600" spc="-95" dirty="0"/>
              <a:t> </a:t>
            </a:r>
            <a:r>
              <a:rPr sz="1600" spc="5" dirty="0"/>
              <a:t>1.5%)</a:t>
            </a:r>
            <a:endParaRPr sz="1600">
              <a:latin typeface="Trebuchet MS"/>
              <a:cs typeface="Trebuchet MS"/>
            </a:endParaRPr>
          </a:p>
          <a:p>
            <a:pPr marL="215265" marR="5080" indent="-18288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15900" algn="l"/>
              </a:tabLst>
            </a:pPr>
            <a:r>
              <a:rPr spc="-80" dirty="0"/>
              <a:t>Ten </a:t>
            </a:r>
            <a:r>
              <a:rPr spc="-55" dirty="0"/>
              <a:t>experiments, three </a:t>
            </a:r>
            <a:r>
              <a:rPr spc="-40" dirty="0"/>
              <a:t>replicates </a:t>
            </a:r>
            <a:r>
              <a:rPr spc="-25" dirty="0"/>
              <a:t>at  </a:t>
            </a:r>
            <a:r>
              <a:rPr spc="-30" dirty="0"/>
              <a:t>ActiCHO</a:t>
            </a:r>
            <a:r>
              <a:rPr spc="-145" dirty="0"/>
              <a:t> </a:t>
            </a:r>
            <a:r>
              <a:rPr spc="-20" dirty="0"/>
              <a:t>P</a:t>
            </a:r>
            <a:r>
              <a:rPr spc="-135" dirty="0"/>
              <a:t> </a:t>
            </a:r>
            <a:r>
              <a:rPr spc="75" dirty="0"/>
              <a:t>75%,</a:t>
            </a:r>
            <a:r>
              <a:rPr spc="-155" dirty="0"/>
              <a:t> </a:t>
            </a:r>
            <a:r>
              <a:rPr spc="-30" dirty="0"/>
              <a:t>ActiCHO</a:t>
            </a:r>
            <a:r>
              <a:rPr spc="-145" dirty="0"/>
              <a:t> </a:t>
            </a:r>
            <a:r>
              <a:rPr spc="-50" dirty="0"/>
              <a:t>Feed</a:t>
            </a:r>
            <a:r>
              <a:rPr spc="-145" dirty="0"/>
              <a:t> </a:t>
            </a:r>
            <a:r>
              <a:rPr dirty="0"/>
              <a:t>A</a:t>
            </a:r>
            <a:r>
              <a:rPr spc="-135" dirty="0"/>
              <a:t> </a:t>
            </a:r>
            <a:r>
              <a:rPr spc="70" dirty="0"/>
              <a:t>10%,  </a:t>
            </a:r>
            <a:r>
              <a:rPr spc="15" dirty="0"/>
              <a:t>and</a:t>
            </a:r>
            <a:r>
              <a:rPr spc="-170" dirty="0"/>
              <a:t> </a:t>
            </a:r>
            <a:r>
              <a:rPr spc="-30" dirty="0"/>
              <a:t>ActiCHO</a:t>
            </a:r>
            <a:r>
              <a:rPr spc="-155" dirty="0"/>
              <a:t> </a:t>
            </a:r>
            <a:r>
              <a:rPr spc="-50" dirty="0"/>
              <a:t>Feed</a:t>
            </a:r>
            <a:r>
              <a:rPr spc="-155" dirty="0"/>
              <a:t> </a:t>
            </a:r>
            <a:r>
              <a:rPr spc="20" dirty="0"/>
              <a:t>B</a:t>
            </a:r>
            <a:r>
              <a:rPr spc="-145" dirty="0"/>
              <a:t> </a:t>
            </a:r>
            <a:r>
              <a:rPr spc="275" dirty="0"/>
              <a:t>1%</a:t>
            </a:r>
          </a:p>
          <a:p>
            <a:pPr marL="215265" indent="-18288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15900" algn="l"/>
              </a:tabLst>
            </a:pPr>
            <a:r>
              <a:rPr spc="-20" dirty="0"/>
              <a:t>D-optimal </a:t>
            </a:r>
            <a:r>
              <a:rPr spc="-35" dirty="0"/>
              <a:t>design, </a:t>
            </a:r>
            <a:r>
              <a:rPr spc="-40" dirty="0"/>
              <a:t>interaction</a:t>
            </a:r>
            <a:r>
              <a:rPr spc="-355" dirty="0"/>
              <a:t> </a:t>
            </a:r>
            <a:r>
              <a:rPr spc="-35" dirty="0"/>
              <a:t>model</a:t>
            </a:r>
          </a:p>
          <a:p>
            <a:pPr marL="12700" marR="213995">
              <a:lnSpc>
                <a:spcPct val="100000"/>
              </a:lnSpc>
              <a:spcBef>
                <a:spcPts val="1000"/>
              </a:spcBef>
            </a:pPr>
            <a:r>
              <a:rPr sz="2000" spc="-40" dirty="0">
                <a:solidFill>
                  <a:srgbClr val="005CB8"/>
                </a:solidFill>
              </a:rPr>
              <a:t>Clear </a:t>
            </a:r>
            <a:r>
              <a:rPr sz="2000" spc="-50" dirty="0">
                <a:solidFill>
                  <a:srgbClr val="005CB8"/>
                </a:solidFill>
              </a:rPr>
              <a:t>potential </a:t>
            </a:r>
            <a:r>
              <a:rPr sz="2000" spc="-40" dirty="0">
                <a:solidFill>
                  <a:srgbClr val="005CB8"/>
                </a:solidFill>
              </a:rPr>
              <a:t>that </a:t>
            </a:r>
            <a:r>
              <a:rPr sz="2000" spc="-20" dirty="0">
                <a:solidFill>
                  <a:srgbClr val="005CB8"/>
                </a:solidFill>
              </a:rPr>
              <a:t>medium  </a:t>
            </a:r>
            <a:r>
              <a:rPr sz="2000" spc="-25" dirty="0">
                <a:solidFill>
                  <a:srgbClr val="005CB8"/>
                </a:solidFill>
              </a:rPr>
              <a:t>performance</a:t>
            </a:r>
            <a:r>
              <a:rPr sz="2000" spc="-195" dirty="0">
                <a:solidFill>
                  <a:srgbClr val="005CB8"/>
                </a:solidFill>
              </a:rPr>
              <a:t> </a:t>
            </a:r>
            <a:r>
              <a:rPr sz="2000" spc="15" dirty="0">
                <a:solidFill>
                  <a:srgbClr val="005CB8"/>
                </a:solidFill>
              </a:rPr>
              <a:t>can</a:t>
            </a:r>
            <a:r>
              <a:rPr sz="2000" spc="-160" dirty="0">
                <a:solidFill>
                  <a:srgbClr val="005CB8"/>
                </a:solidFill>
              </a:rPr>
              <a:t> </a:t>
            </a:r>
            <a:r>
              <a:rPr sz="2000" spc="-35" dirty="0">
                <a:solidFill>
                  <a:srgbClr val="005CB8"/>
                </a:solidFill>
              </a:rPr>
              <a:t>be</a:t>
            </a:r>
            <a:r>
              <a:rPr sz="2000" spc="-160" dirty="0">
                <a:solidFill>
                  <a:srgbClr val="005CB8"/>
                </a:solidFill>
              </a:rPr>
              <a:t> </a:t>
            </a:r>
            <a:r>
              <a:rPr sz="2000" spc="-10" dirty="0">
                <a:solidFill>
                  <a:srgbClr val="005CB8"/>
                </a:solidFill>
              </a:rPr>
              <a:t>enhanced</a:t>
            </a:r>
            <a:r>
              <a:rPr sz="2000" spc="-185" dirty="0">
                <a:solidFill>
                  <a:srgbClr val="005CB8"/>
                </a:solidFill>
              </a:rPr>
              <a:t> </a:t>
            </a:r>
            <a:r>
              <a:rPr sz="2000" spc="-10" dirty="0">
                <a:solidFill>
                  <a:srgbClr val="005CB8"/>
                </a:solidFill>
              </a:rPr>
              <a:t>by  </a:t>
            </a:r>
            <a:r>
              <a:rPr sz="2000" spc="-55" dirty="0">
                <a:solidFill>
                  <a:srgbClr val="005CB8"/>
                </a:solidFill>
              </a:rPr>
              <a:t>the</a:t>
            </a:r>
            <a:r>
              <a:rPr sz="2000" spc="-155" dirty="0">
                <a:solidFill>
                  <a:srgbClr val="005CB8"/>
                </a:solidFill>
              </a:rPr>
              <a:t> </a:t>
            </a:r>
            <a:r>
              <a:rPr sz="2000" spc="-35" dirty="0">
                <a:solidFill>
                  <a:srgbClr val="005CB8"/>
                </a:solidFill>
              </a:rPr>
              <a:t>addition</a:t>
            </a:r>
            <a:r>
              <a:rPr sz="2000" spc="-175" dirty="0">
                <a:solidFill>
                  <a:srgbClr val="005CB8"/>
                </a:solidFill>
              </a:rPr>
              <a:t> </a:t>
            </a:r>
            <a:r>
              <a:rPr sz="2000" spc="-65" dirty="0">
                <a:solidFill>
                  <a:srgbClr val="005CB8"/>
                </a:solidFill>
              </a:rPr>
              <a:t>of</a:t>
            </a:r>
            <a:r>
              <a:rPr sz="2000" spc="-155" dirty="0">
                <a:solidFill>
                  <a:srgbClr val="005CB8"/>
                </a:solidFill>
              </a:rPr>
              <a:t> </a:t>
            </a:r>
            <a:r>
              <a:rPr sz="2000" spc="-70" dirty="0">
                <a:solidFill>
                  <a:srgbClr val="005CB8"/>
                </a:solidFill>
              </a:rPr>
              <a:t>feed</a:t>
            </a:r>
            <a:r>
              <a:rPr sz="2000" spc="-170" dirty="0">
                <a:solidFill>
                  <a:srgbClr val="005CB8"/>
                </a:solidFill>
              </a:rPr>
              <a:t> </a:t>
            </a:r>
            <a:r>
              <a:rPr sz="2000" spc="-15" dirty="0">
                <a:solidFill>
                  <a:srgbClr val="005CB8"/>
                </a:solidFill>
              </a:rPr>
              <a:t>solutions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122047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BATCH</a:t>
            </a:r>
            <a:r>
              <a:rPr sz="1200" spc="-14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34509" y="1650746"/>
            <a:ext cx="322516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Viable </a:t>
            </a:r>
            <a:r>
              <a:rPr sz="2000" spc="-85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(c</a:t>
            </a:r>
            <a:r>
              <a:rPr sz="1950" spc="-209" baseline="-21367" dirty="0">
                <a:solidFill>
                  <a:srgbClr val="565656"/>
                </a:solidFill>
                <a:latin typeface="Trebuchet MS"/>
                <a:cs typeface="Trebuchet MS"/>
              </a:rPr>
              <a:t>v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)</a:t>
            </a:r>
            <a:r>
              <a:rPr sz="2000" spc="-3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concentrations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72405" y="2053869"/>
            <a:ext cx="4079748" cy="393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96000" y="337478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0" dirty="0">
                <a:solidFill>
                  <a:srgbClr val="565656"/>
                </a:solidFill>
              </a:rPr>
              <a:t>Optimization </a:t>
            </a:r>
            <a:r>
              <a:rPr spc="35" dirty="0">
                <a:solidFill>
                  <a:srgbClr val="565656"/>
                </a:solidFill>
              </a:rPr>
              <a:t>DoE </a:t>
            </a:r>
            <a:r>
              <a:rPr spc="-95" dirty="0">
                <a:solidFill>
                  <a:srgbClr val="565656"/>
                </a:solidFill>
              </a:rPr>
              <a:t>study:</a:t>
            </a:r>
            <a:r>
              <a:rPr spc="-675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9084" y="1648078"/>
            <a:ext cx="2759075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580" marR="5080" indent="-182880">
              <a:lnSpc>
                <a:spcPct val="100000"/>
              </a:lnSpc>
              <a:buFont typeface="Arial"/>
              <a:buChar char="•"/>
              <a:tabLst>
                <a:tab pos="195580" algn="l"/>
              </a:tabLst>
            </a:pP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Good models</a:t>
            </a:r>
            <a:r>
              <a:rPr sz="1800" spc="-409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obtained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for 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viable </a:t>
            </a:r>
            <a:r>
              <a:rPr sz="1800" spc="-80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density </a:t>
            </a:r>
            <a:r>
              <a:rPr sz="1800" spc="-100" dirty="0">
                <a:solidFill>
                  <a:srgbClr val="565656"/>
                </a:solidFill>
                <a:latin typeface="Trebuchet MS"/>
                <a:cs typeface="Trebuchet MS"/>
              </a:rPr>
              <a:t>(VCD) 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2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titer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084" y="4076065"/>
            <a:ext cx="2673985" cy="1249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buFont typeface="Arial"/>
              <a:buChar char="•"/>
              <a:tabLst>
                <a:tab pos="195580" algn="l"/>
              </a:tabLst>
            </a:pP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Sweet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spot </a:t>
            </a:r>
            <a:r>
              <a:rPr sz="1800" spc="-65" dirty="0">
                <a:solidFill>
                  <a:srgbClr val="565656"/>
                </a:solidFill>
                <a:latin typeface="Trebuchet MS"/>
                <a:cs typeface="Trebuchet MS"/>
              </a:rPr>
              <a:t>identified</a:t>
            </a:r>
            <a:r>
              <a:rPr sz="1800" spc="-3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endParaRPr sz="1800">
              <a:latin typeface="Trebuchet MS"/>
              <a:cs typeface="Trebuchet MS"/>
            </a:endParaRPr>
          </a:p>
          <a:p>
            <a:pPr marL="393700" lvl="1" indent="-196850">
              <a:lnSpc>
                <a:spcPct val="100000"/>
              </a:lnSpc>
              <a:spcBef>
                <a:spcPts val="605"/>
              </a:spcBef>
              <a:buChar char="–"/>
              <a:tabLst>
                <a:tab pos="393700" algn="l"/>
              </a:tabLst>
            </a:pPr>
            <a:r>
              <a:rPr sz="1600" spc="160" dirty="0">
                <a:solidFill>
                  <a:srgbClr val="565656"/>
                </a:solidFill>
                <a:latin typeface="Trebuchet MS"/>
                <a:cs typeface="Trebuchet MS"/>
              </a:rPr>
              <a:t>71%</a:t>
            </a:r>
            <a:r>
              <a:rPr sz="1600" spc="-3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565656"/>
                </a:solidFill>
                <a:latin typeface="Trebuchet MS"/>
                <a:cs typeface="Trebuchet MS"/>
              </a:rPr>
              <a:t>ActiCHO™ </a:t>
            </a: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P medium</a:t>
            </a:r>
            <a:endParaRPr sz="1600">
              <a:latin typeface="Trebuchet MS"/>
              <a:cs typeface="Trebuchet MS"/>
            </a:endParaRPr>
          </a:p>
          <a:p>
            <a:pPr marL="39370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393700" algn="l"/>
              </a:tabLst>
            </a:pPr>
            <a:r>
              <a:rPr sz="1600" spc="65" dirty="0">
                <a:solidFill>
                  <a:srgbClr val="565656"/>
                </a:solidFill>
                <a:latin typeface="Trebuchet MS"/>
                <a:cs typeface="Trebuchet MS"/>
              </a:rPr>
              <a:t>7.5%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ActiCHO</a:t>
            </a:r>
            <a:r>
              <a:rPr sz="1600" spc="-3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565656"/>
                </a:solidFill>
                <a:latin typeface="Trebuchet MS"/>
                <a:cs typeface="Trebuchet MS"/>
              </a:rPr>
              <a:t>Feed </a:t>
            </a:r>
            <a:r>
              <a:rPr sz="1600" dirty="0">
                <a:solidFill>
                  <a:srgbClr val="565656"/>
                </a:solidFill>
                <a:latin typeface="Trebuchet MS"/>
                <a:cs typeface="Trebuchet MS"/>
              </a:rPr>
              <a:t>A</a:t>
            </a:r>
            <a:endParaRPr sz="1600">
              <a:latin typeface="Trebuchet MS"/>
              <a:cs typeface="Trebuchet MS"/>
            </a:endParaRPr>
          </a:p>
          <a:p>
            <a:pPr marL="39370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393700" algn="l"/>
              </a:tabLst>
            </a:pPr>
            <a:r>
              <a:rPr sz="1600" spc="60" dirty="0">
                <a:solidFill>
                  <a:srgbClr val="565656"/>
                </a:solidFill>
                <a:latin typeface="Trebuchet MS"/>
                <a:cs typeface="Trebuchet MS"/>
              </a:rPr>
              <a:t>0.9% </a:t>
            </a: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ActiCHO </a:t>
            </a:r>
            <a:r>
              <a:rPr sz="1600" spc="-50" dirty="0">
                <a:solidFill>
                  <a:srgbClr val="565656"/>
                </a:solidFill>
                <a:latin typeface="Trebuchet MS"/>
                <a:cs typeface="Trebuchet MS"/>
              </a:rPr>
              <a:t>Feed</a:t>
            </a:r>
            <a:r>
              <a:rPr sz="1600" spc="-3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565656"/>
                </a:solidFill>
                <a:latin typeface="Trebuchet MS"/>
                <a:cs typeface="Trebuchet MS"/>
              </a:rPr>
              <a:t>B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502" y="216408"/>
            <a:ext cx="122047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BATCH</a:t>
            </a:r>
            <a:r>
              <a:rPr sz="1200" spc="-14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65067" y="2435351"/>
            <a:ext cx="5309235" cy="3402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77209" y="1647063"/>
            <a:ext cx="4861560" cy="62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Contour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plots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for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VCD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65656"/>
                </a:solidFill>
                <a:latin typeface="Trebuchet MS"/>
                <a:cs typeface="Trebuchet MS"/>
              </a:rPr>
              <a:t>titer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45" dirty="0">
                <a:solidFill>
                  <a:srgbClr val="565656"/>
                </a:solidFill>
                <a:latin typeface="Trebuchet MS"/>
                <a:cs typeface="Trebuchet MS"/>
              </a:rPr>
              <a:t>vs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ActiCHO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P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medium,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Feed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565656"/>
                </a:solidFill>
                <a:latin typeface="Trebuchet MS"/>
                <a:cs typeface="Trebuchet MS"/>
              </a:rPr>
              <a:t>A,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Feed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B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concentrations</a:t>
            </a:r>
            <a:endParaRPr sz="2000">
              <a:latin typeface="Trebuchet MS"/>
              <a:cs typeface="Trebuchet MS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06400" y="2657982"/>
          <a:ext cx="2879138" cy="1214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3102"/>
                <a:gridCol w="645286"/>
                <a:gridCol w="645413"/>
                <a:gridCol w="645337"/>
              </a:tblGrid>
              <a:tr h="518159">
                <a:tc>
                  <a:txBody>
                    <a:bodyPr/>
                    <a:lstStyle/>
                    <a:p>
                      <a:pPr marL="90805" marR="14668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Model  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tati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spc="-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ts val="1470"/>
                        </a:lnSpc>
                      </a:pPr>
                      <a:r>
                        <a:rPr sz="2100" spc="7" baseline="-15873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9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6034" algn="ctr">
                        <a:lnSpc>
                          <a:spcPts val="869"/>
                        </a:lnSpc>
                      </a:pPr>
                      <a:r>
                        <a:rPr sz="900" spc="-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adj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2100" spc="22" baseline="-15873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r>
                        <a:rPr sz="900" spc="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3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RSD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VCD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0.84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0.67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1.88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7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-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Titer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0.89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0.78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146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179570" y="2628646"/>
            <a:ext cx="39116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CD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81294" y="2628646"/>
            <a:ext cx="39116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CD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20482" y="2628646"/>
            <a:ext cx="39116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600" spc="25" dirty="0">
                <a:solidFill>
                  <a:srgbClr val="FFFFFF"/>
                </a:solidFill>
                <a:latin typeface="Trebuchet MS"/>
                <a:cs typeface="Trebuchet MS"/>
              </a:rPr>
              <a:t>CD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62805" y="4228338"/>
            <a:ext cx="42545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5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6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600" spc="-50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64784" y="4228338"/>
            <a:ext cx="42545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5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6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600" spc="-50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03972" y="4228338"/>
            <a:ext cx="42545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5" dirty="0">
                <a:solidFill>
                  <a:srgbClr val="FFFFFF"/>
                </a:solidFill>
                <a:latin typeface="Trebuchet MS"/>
                <a:cs typeface="Trebuchet MS"/>
              </a:rPr>
              <a:t>Ti</a:t>
            </a:r>
            <a:r>
              <a:rPr sz="1600" spc="-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600" spc="-50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8847" y="5906719"/>
            <a:ext cx="1706245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565656"/>
                </a:solidFill>
                <a:latin typeface="Trebuchet MS"/>
                <a:cs typeface="Trebuchet MS"/>
              </a:rPr>
              <a:t>RSD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1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residual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standard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deviation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912876" y="572847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750" y="1959736"/>
            <a:ext cx="6613652" cy="29300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solidFill>
                  <a:srgbClr val="565656"/>
                </a:solidFill>
              </a:rPr>
              <a:t>Medium </a:t>
            </a:r>
            <a:r>
              <a:rPr spc="-85" dirty="0">
                <a:solidFill>
                  <a:srgbClr val="565656"/>
                </a:solidFill>
              </a:rPr>
              <a:t>verification </a:t>
            </a:r>
            <a:r>
              <a:rPr spc="-70" dirty="0">
                <a:solidFill>
                  <a:srgbClr val="565656"/>
                </a:solidFill>
              </a:rPr>
              <a:t>in</a:t>
            </a:r>
            <a:r>
              <a:rPr spc="-630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perfusion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122047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BATCH</a:t>
            </a:r>
            <a:r>
              <a:rPr sz="1200" spc="-14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882" y="1464817"/>
            <a:ext cx="8217534" cy="318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run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1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RV/d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20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determine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20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medium’s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maximum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performance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2750" y="5129809"/>
            <a:ext cx="8318500" cy="923925"/>
          </a:xfrm>
          <a:prstGeom prst="rect">
            <a:avLst/>
          </a:prstGeom>
          <a:solidFill>
            <a:srgbClr val="005CB8"/>
          </a:solidFill>
        </p:spPr>
        <p:txBody>
          <a:bodyPr vert="horz" wrap="square" lIns="0" tIns="174625" rIns="0" bIns="0" rtlCol="0">
            <a:spAutoFit/>
          </a:bodyPr>
          <a:lstStyle/>
          <a:p>
            <a:pPr marL="850900" marR="788035" indent="-55244">
              <a:lnSpc>
                <a:spcPct val="100000"/>
              </a:lnSpc>
              <a:spcBef>
                <a:spcPts val="1375"/>
              </a:spcBef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Window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Trebuchet MS"/>
                <a:cs typeface="Trebuchet MS"/>
              </a:rPr>
              <a:t>opportunity</a:t>
            </a:r>
            <a:r>
              <a:rPr sz="18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rebuchet MS"/>
                <a:cs typeface="Trebuchet MS"/>
              </a:rPr>
              <a:t>identified: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800" spc="-22" baseline="-20833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800" spc="82" baseline="-208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&gt;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MVC/mL,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CSPR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rebuchet MS"/>
                <a:cs typeface="Trebuchet MS"/>
              </a:rPr>
              <a:t>≈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pL/c/d, 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qP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maintained</a:t>
            </a:r>
            <a:r>
              <a:rPr sz="1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rebuchet MS"/>
                <a:cs typeface="Trebuchet MS"/>
              </a:rPr>
              <a:t>≈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pcd,</a:t>
            </a:r>
            <a:r>
              <a:rPr sz="18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rebuchet MS"/>
                <a:cs typeface="Trebuchet MS"/>
              </a:rPr>
              <a:t>NH</a:t>
            </a:r>
            <a:r>
              <a:rPr sz="1800" spc="37" baseline="-20833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800" spc="82" baseline="-208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mM,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lactate</a:t>
            </a:r>
            <a:r>
              <a:rPr sz="18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0.5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rebuchet MS"/>
                <a:cs typeface="Trebuchet MS"/>
              </a:rPr>
              <a:t>g/L,</a:t>
            </a:r>
            <a:r>
              <a:rPr sz="1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μ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0.2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spc="-7" baseline="25462" dirty="0">
                <a:solidFill>
                  <a:srgbClr val="FFFFFF"/>
                </a:solidFill>
                <a:latin typeface="Trebuchet MS"/>
                <a:cs typeface="Trebuchet MS"/>
              </a:rPr>
              <a:t>-1</a:t>
            </a:r>
            <a:endParaRPr sz="1800" baseline="25462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49794" y="4471161"/>
            <a:ext cx="1475105" cy="424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885" marR="5080" indent="-210820" algn="r">
              <a:lnSpc>
                <a:spcPct val="100000"/>
              </a:lnSpc>
            </a:pPr>
            <a:r>
              <a:rPr sz="900" spc="-10" dirty="0">
                <a:solidFill>
                  <a:srgbClr val="565656"/>
                </a:solidFill>
                <a:latin typeface="Trebuchet MS"/>
                <a:cs typeface="Trebuchet MS"/>
              </a:rPr>
              <a:t>qP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cell-specific</a:t>
            </a:r>
            <a:r>
              <a:rPr sz="9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productivity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MVC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million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viable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cells </a:t>
            </a:r>
            <a:r>
              <a:rPr sz="900" spc="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RV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reactor volume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Medium </a:t>
            </a:r>
            <a:r>
              <a:rPr spc="-85" dirty="0"/>
              <a:t>verification </a:t>
            </a:r>
            <a:r>
              <a:rPr spc="-70" dirty="0"/>
              <a:t>in</a:t>
            </a:r>
            <a:r>
              <a:rPr spc="-630" dirty="0"/>
              <a:t> </a:t>
            </a:r>
            <a:r>
              <a:rPr spc="-40" dirty="0"/>
              <a:t>perfusion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7502" y="216408"/>
            <a:ext cx="122047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BATCH</a:t>
            </a:r>
            <a:r>
              <a:rPr sz="1200" spc="-14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882" y="1464817"/>
            <a:ext cx="5582285" cy="62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Step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2:</a:t>
            </a:r>
            <a:r>
              <a:rPr sz="20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confirmation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under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steady-state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conditions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0" dirty="0">
                <a:solidFill>
                  <a:srgbClr val="565656"/>
                </a:solidFill>
                <a:latin typeface="Trebuchet MS"/>
                <a:cs typeface="Trebuchet MS"/>
              </a:rPr>
              <a:t>≈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40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MVC/mL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1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RV/d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70" dirty="0">
                <a:solidFill>
                  <a:srgbClr val="565656"/>
                </a:solidFill>
                <a:latin typeface="Trebuchet MS"/>
                <a:cs typeface="Trebuchet MS"/>
              </a:rPr>
              <a:t>(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CSPR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25)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79538" y="5769559"/>
            <a:ext cx="1264285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015" marR="5080" indent="-234950">
              <a:lnSpc>
                <a:spcPct val="100000"/>
              </a:lnSpc>
            </a:pP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MVC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million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viable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cells 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RV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reactor volume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0050" y="2457602"/>
            <a:ext cx="4054855" cy="3589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915" y="1509014"/>
            <a:ext cx="6818630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400" spc="-55" dirty="0"/>
              <a:t>Steady-state</a:t>
            </a:r>
            <a:r>
              <a:rPr sz="5400" spc="-405" dirty="0"/>
              <a:t> </a:t>
            </a:r>
            <a:r>
              <a:rPr sz="5400" spc="5" dirty="0"/>
              <a:t>approach</a:t>
            </a:r>
            <a:endParaRPr sz="5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with </a:t>
            </a:r>
            <a:r>
              <a:rPr spc="-25" dirty="0">
                <a:solidFill>
                  <a:srgbClr val="565656"/>
                </a:solidFill>
              </a:rPr>
              <a:t>steady-state</a:t>
            </a:r>
            <a:r>
              <a:rPr spc="-59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conditions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647063"/>
            <a:ext cx="3753485" cy="2167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75" dirty="0">
                <a:solidFill>
                  <a:srgbClr val="005CB8"/>
                </a:solidFill>
                <a:latin typeface="Trebuchet MS"/>
                <a:cs typeface="Trebuchet MS"/>
              </a:rPr>
              <a:t>Objective</a:t>
            </a:r>
            <a:endParaRPr sz="2000">
              <a:latin typeface="Trebuchet MS"/>
              <a:cs typeface="Trebuchet MS"/>
            </a:endParaRPr>
          </a:p>
          <a:p>
            <a:pPr marL="215265" marR="101600" indent="-18288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10" dirty="0">
                <a:solidFill>
                  <a:srgbClr val="565656"/>
                </a:solidFill>
                <a:latin typeface="Trebuchet MS"/>
                <a:cs typeface="Trebuchet MS"/>
              </a:rPr>
              <a:t>Measure </a:t>
            </a:r>
            <a:r>
              <a:rPr sz="1800" spc="-80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specific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productivity 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amino</a:t>
            </a:r>
            <a:r>
              <a:rPr sz="18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acid</a:t>
            </a:r>
            <a:r>
              <a:rPr sz="18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consumption</a:t>
            </a:r>
            <a:r>
              <a:rPr sz="1800" spc="-11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rates  </a:t>
            </a:r>
            <a:r>
              <a:rPr sz="1800" spc="60" dirty="0">
                <a:solidFill>
                  <a:srgbClr val="565656"/>
                </a:solidFill>
                <a:latin typeface="Trebuchet MS"/>
                <a:cs typeface="Trebuchet MS"/>
              </a:rPr>
              <a:t>as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the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rate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is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decreased 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stepwise</a:t>
            </a:r>
            <a:r>
              <a:rPr sz="18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from</a:t>
            </a:r>
            <a:r>
              <a:rPr sz="18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565656"/>
                </a:solidFill>
                <a:latin typeface="Trebuchet MS"/>
                <a:cs typeface="Trebuchet MS"/>
              </a:rPr>
              <a:t>100</a:t>
            </a:r>
            <a:r>
              <a:rPr sz="18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18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25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565656"/>
                </a:solidFill>
                <a:latin typeface="Trebuchet MS"/>
                <a:cs typeface="Trebuchet MS"/>
              </a:rPr>
              <a:t>pL/c/d.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5" dirty="0">
                <a:solidFill>
                  <a:srgbClr val="565656"/>
                </a:solidFill>
                <a:latin typeface="Trebuchet MS"/>
                <a:cs typeface="Trebuchet MS"/>
              </a:rPr>
              <a:t>Use</a:t>
            </a:r>
            <a:r>
              <a:rPr sz="18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information</a:t>
            </a:r>
            <a:r>
              <a:rPr sz="18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design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endParaRPr sz="1800">
              <a:latin typeface="Trebuchet MS"/>
              <a:cs typeface="Trebuchet MS"/>
            </a:endParaRPr>
          </a:p>
          <a:p>
            <a:pPr marL="215265">
              <a:lnSpc>
                <a:spcPct val="100000"/>
              </a:lnSpc>
            </a:pP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9015" y="1647063"/>
            <a:ext cx="3766820" cy="62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Illustration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2000" spc="-3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experimental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strategy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in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steady-state</a:t>
            </a:r>
            <a:r>
              <a:rPr sz="2000" spc="-4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approach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46701" y="2486647"/>
            <a:ext cx="3610229" cy="3577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596376" y="6350361"/>
            <a:ext cx="147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19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Spent</a:t>
            </a:r>
            <a:r>
              <a:rPr spc="-235" dirty="0"/>
              <a:t> </a:t>
            </a:r>
            <a:r>
              <a:rPr spc="-35" dirty="0"/>
              <a:t>media</a:t>
            </a:r>
            <a:r>
              <a:rPr spc="-240" dirty="0"/>
              <a:t> </a:t>
            </a:r>
            <a:r>
              <a:rPr spc="10" dirty="0"/>
              <a:t>analysis</a:t>
            </a:r>
            <a:r>
              <a:rPr spc="-235" dirty="0"/>
              <a:t> </a:t>
            </a:r>
            <a:r>
              <a:rPr spc="35" dirty="0"/>
              <a:t>and</a:t>
            </a:r>
            <a:r>
              <a:rPr spc="-260" dirty="0"/>
              <a:t> </a:t>
            </a:r>
            <a:r>
              <a:rPr spc="-30" dirty="0"/>
              <a:t>new</a:t>
            </a:r>
            <a:r>
              <a:rPr spc="-235" dirty="0"/>
              <a:t> </a:t>
            </a:r>
            <a:r>
              <a:rPr spc="-30" dirty="0"/>
              <a:t>medium</a:t>
            </a:r>
            <a:r>
              <a:rPr spc="-229" dirty="0"/>
              <a:t> </a:t>
            </a:r>
            <a:r>
              <a:rPr spc="5" dirty="0"/>
              <a:t>design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647063"/>
            <a:ext cx="3591560" cy="927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Impact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the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cell-specific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rate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65656"/>
                </a:solidFill>
                <a:latin typeface="Trebuchet MS"/>
                <a:cs typeface="Trebuchet MS"/>
              </a:rPr>
              <a:t>(CSPR)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565656"/>
                </a:solidFill>
                <a:latin typeface="Trebuchet MS"/>
                <a:cs typeface="Trebuchet MS"/>
              </a:rPr>
              <a:t>on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565656"/>
                </a:solidFill>
                <a:latin typeface="Trebuchet MS"/>
                <a:cs typeface="Trebuchet MS"/>
              </a:rPr>
              <a:t>cell- 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specific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productivity</a:t>
            </a:r>
            <a:r>
              <a:rPr sz="2000" spc="-3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(qP)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31079" y="1743329"/>
            <a:ext cx="3881501" cy="3795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96376" y="6350361"/>
            <a:ext cx="14732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sz="900" dirty="0">
                <a:solidFill>
                  <a:srgbClr val="888888"/>
                </a:solidFill>
                <a:latin typeface="Trebuchet MS"/>
                <a:cs typeface="Trebuchet MS"/>
              </a:rPr>
              <a:t>20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>
                <a:solidFill>
                  <a:srgbClr val="565656"/>
                </a:solidFill>
              </a:rPr>
              <a:t>Spent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media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10" dirty="0">
                <a:solidFill>
                  <a:srgbClr val="565656"/>
                </a:solidFill>
              </a:rPr>
              <a:t>analysis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35" dirty="0">
                <a:solidFill>
                  <a:srgbClr val="565656"/>
                </a:solidFill>
              </a:rPr>
              <a:t>and</a:t>
            </a:r>
            <a:r>
              <a:rPr spc="-260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new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medium</a:t>
            </a:r>
            <a:r>
              <a:rPr spc="-229" dirty="0">
                <a:solidFill>
                  <a:srgbClr val="565656"/>
                </a:solidFill>
              </a:rPr>
              <a:t> </a:t>
            </a:r>
            <a:r>
              <a:rPr spc="5" dirty="0">
                <a:solidFill>
                  <a:srgbClr val="565656"/>
                </a:solidFill>
              </a:rPr>
              <a:t>design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882" y="1464817"/>
            <a:ext cx="6299835" cy="62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Impact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565656"/>
                </a:solidFill>
                <a:latin typeface="Trebuchet MS"/>
                <a:cs typeface="Trebuchet MS"/>
              </a:rPr>
              <a:t>on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CSPR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5" dirty="0">
                <a:solidFill>
                  <a:srgbClr val="565656"/>
                </a:solidFill>
                <a:latin typeface="Trebuchet MS"/>
                <a:cs typeface="Trebuchet MS"/>
              </a:rPr>
              <a:t>on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amino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acid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consumption: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heat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5" dirty="0">
                <a:solidFill>
                  <a:srgbClr val="565656"/>
                </a:solidFill>
                <a:latin typeface="Trebuchet MS"/>
                <a:cs typeface="Trebuchet MS"/>
              </a:rPr>
              <a:t>map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for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65656"/>
                </a:solidFill>
                <a:latin typeface="Trebuchet MS"/>
                <a:cs typeface="Trebuchet MS"/>
              </a:rPr>
              <a:t>seven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limiting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amino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acids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565656"/>
                </a:solidFill>
                <a:latin typeface="Trebuchet MS"/>
                <a:cs typeface="Trebuchet MS"/>
              </a:rPr>
              <a:t>different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CSPR</a:t>
            </a:r>
            <a:endParaRPr sz="2000">
              <a:latin typeface="Trebuchet MS"/>
              <a:cs typeface="Trebuchet M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28828" y="2354326"/>
          <a:ext cx="8338184" cy="2721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529"/>
                <a:gridCol w="991450"/>
                <a:gridCol w="746506"/>
                <a:gridCol w="746633"/>
                <a:gridCol w="746632"/>
                <a:gridCol w="746633"/>
                <a:gridCol w="746633"/>
                <a:gridCol w="746632"/>
                <a:gridCol w="746633"/>
                <a:gridCol w="746632"/>
                <a:gridCol w="746626"/>
              </a:tblGrid>
              <a:tr h="274320">
                <a:tc rowSpan="2">
                  <a:txBody>
                    <a:bodyPr/>
                    <a:lstStyle/>
                    <a:p>
                      <a:pPr marL="91440" marR="806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2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mi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no  </a:t>
                      </a:r>
                      <a:r>
                        <a:rPr sz="1200" spc="-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acid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5090" marR="10795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ActiCHO™  </a:t>
                      </a:r>
                      <a:r>
                        <a:rPr sz="1200" spc="-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supplement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CSPR</a:t>
                      </a:r>
                      <a:r>
                        <a:rPr sz="1200" spc="-1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1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(pL/c/d)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101.1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84.9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82.3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76.8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75.8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70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66.3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43.4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4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25.4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</a:tr>
              <a:tr h="30949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ASN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  <a:tr h="3094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SER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  <a:tr h="3094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spc="-6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GLY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  <a:tr h="30949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200" spc="-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ARG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  <a:tr h="30949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PRO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</a:tr>
              <a:tr h="30949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TYR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B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  <a:tr h="3094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LYS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2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Feed</a:t>
                      </a:r>
                      <a:r>
                        <a:rPr sz="1200" spc="-1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  <a:solidFill>
                      <a:srgbClr val="00366D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37743" y="5303652"/>
            <a:ext cx="3388995" cy="455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0900"/>
              </a:lnSpc>
            </a:pPr>
            <a:r>
              <a:rPr sz="1200" spc="-30" dirty="0">
                <a:solidFill>
                  <a:srgbClr val="565656"/>
                </a:solidFill>
                <a:latin typeface="Trebuchet MS"/>
                <a:cs typeface="Trebuchet MS"/>
              </a:rPr>
              <a:t>Between</a:t>
            </a:r>
            <a:r>
              <a:rPr sz="12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125" dirty="0">
                <a:solidFill>
                  <a:srgbClr val="565656"/>
                </a:solidFill>
                <a:latin typeface="Trebuchet MS"/>
                <a:cs typeface="Trebuchet MS"/>
              </a:rPr>
              <a:t>20%</a:t>
            </a:r>
            <a:r>
              <a:rPr sz="12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1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2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125" dirty="0">
                <a:solidFill>
                  <a:srgbClr val="565656"/>
                </a:solidFill>
                <a:latin typeface="Trebuchet MS"/>
                <a:cs typeface="Trebuchet MS"/>
              </a:rPr>
              <a:t>30%</a:t>
            </a:r>
            <a:r>
              <a:rPr sz="12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12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45" dirty="0">
                <a:solidFill>
                  <a:srgbClr val="565656"/>
                </a:solidFill>
                <a:latin typeface="Trebuchet MS"/>
                <a:cs typeface="Trebuchet MS"/>
              </a:rPr>
              <a:t>initial</a:t>
            </a:r>
            <a:r>
              <a:rPr sz="1200" spc="-10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565656"/>
                </a:solidFill>
                <a:latin typeface="Trebuchet MS"/>
                <a:cs typeface="Trebuchet MS"/>
              </a:rPr>
              <a:t>ActiCHO</a:t>
            </a:r>
            <a:r>
              <a:rPr sz="12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565656"/>
                </a:solidFill>
                <a:latin typeface="Trebuchet MS"/>
                <a:cs typeface="Trebuchet MS"/>
              </a:rPr>
              <a:t>P</a:t>
            </a:r>
            <a:r>
              <a:rPr sz="12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565656"/>
                </a:solidFill>
                <a:latin typeface="Trebuchet MS"/>
                <a:cs typeface="Trebuchet MS"/>
              </a:rPr>
              <a:t>medium  </a:t>
            </a:r>
            <a:r>
              <a:rPr sz="1200" spc="-25" dirty="0">
                <a:solidFill>
                  <a:srgbClr val="565656"/>
                </a:solidFill>
                <a:latin typeface="Trebuchet MS"/>
                <a:cs typeface="Trebuchet MS"/>
              </a:rPr>
              <a:t>Below</a:t>
            </a:r>
            <a:r>
              <a:rPr sz="12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125" dirty="0">
                <a:solidFill>
                  <a:srgbClr val="565656"/>
                </a:solidFill>
                <a:latin typeface="Trebuchet MS"/>
                <a:cs typeface="Trebuchet MS"/>
              </a:rPr>
              <a:t>20%</a:t>
            </a:r>
            <a:r>
              <a:rPr sz="12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4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1200" spc="-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45" dirty="0">
                <a:solidFill>
                  <a:srgbClr val="565656"/>
                </a:solidFill>
                <a:latin typeface="Trebuchet MS"/>
                <a:cs typeface="Trebuchet MS"/>
              </a:rPr>
              <a:t>initial</a:t>
            </a:r>
            <a:r>
              <a:rPr sz="1200" spc="-1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565656"/>
                </a:solidFill>
                <a:latin typeface="Trebuchet MS"/>
                <a:cs typeface="Trebuchet MS"/>
              </a:rPr>
              <a:t>ActiCHO</a:t>
            </a:r>
            <a:r>
              <a:rPr sz="12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565656"/>
                </a:solidFill>
                <a:latin typeface="Trebuchet MS"/>
                <a:cs typeface="Trebuchet MS"/>
              </a:rPr>
              <a:t>P</a:t>
            </a:r>
            <a:r>
              <a:rPr sz="12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15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2369" y="5582221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5">
                <a:moveTo>
                  <a:pt x="0" y="144005"/>
                </a:moveTo>
                <a:lnTo>
                  <a:pt x="144005" y="144005"/>
                </a:lnTo>
                <a:lnTo>
                  <a:pt x="144005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0036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2369" y="5362206"/>
            <a:ext cx="144145" cy="144145"/>
          </a:xfrm>
          <a:custGeom>
            <a:avLst/>
            <a:gdLst/>
            <a:ahLst/>
            <a:cxnLst/>
            <a:rect l="l" t="t" r="r" b="b"/>
            <a:pathLst>
              <a:path w="144145" h="144145">
                <a:moveTo>
                  <a:pt x="0" y="144005"/>
                </a:moveTo>
                <a:lnTo>
                  <a:pt x="144005" y="144005"/>
                </a:lnTo>
                <a:lnTo>
                  <a:pt x="144005" y="0"/>
                </a:lnTo>
                <a:lnTo>
                  <a:pt x="0" y="0"/>
                </a:lnTo>
                <a:lnTo>
                  <a:pt x="0" y="144005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>
                <a:solidFill>
                  <a:srgbClr val="565656"/>
                </a:solidFill>
              </a:rPr>
              <a:t>Spent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media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10" dirty="0">
                <a:solidFill>
                  <a:srgbClr val="565656"/>
                </a:solidFill>
              </a:rPr>
              <a:t>analysis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35" dirty="0">
                <a:solidFill>
                  <a:srgbClr val="565656"/>
                </a:solidFill>
              </a:rPr>
              <a:t>and</a:t>
            </a:r>
            <a:r>
              <a:rPr spc="-260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new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medium</a:t>
            </a:r>
            <a:r>
              <a:rPr spc="-229" dirty="0">
                <a:solidFill>
                  <a:srgbClr val="565656"/>
                </a:solidFill>
              </a:rPr>
              <a:t> </a:t>
            </a:r>
            <a:r>
              <a:rPr spc="5" dirty="0">
                <a:solidFill>
                  <a:srgbClr val="565656"/>
                </a:solidFill>
              </a:rPr>
              <a:t>design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647063"/>
            <a:ext cx="3407410" cy="1232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Example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amino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acid 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concentrations </a:t>
            </a: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(asparagine)</a:t>
            </a:r>
            <a:r>
              <a:rPr sz="2000" spc="-3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565656"/>
                </a:solidFill>
                <a:latin typeface="Trebuchet MS"/>
                <a:cs typeface="Trebuchet MS"/>
              </a:rPr>
              <a:t>as 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function </a:t>
            </a:r>
            <a:r>
              <a:rPr sz="2000" spc="-65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the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cell-specific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rate</a:t>
            </a:r>
            <a:r>
              <a:rPr sz="2000" spc="-3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65656"/>
                </a:solidFill>
                <a:latin typeface="Trebuchet MS"/>
                <a:cs typeface="Trebuchet MS"/>
              </a:rPr>
              <a:t>(CSPR)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31079" y="1743201"/>
            <a:ext cx="3900170" cy="3813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>
                <a:solidFill>
                  <a:srgbClr val="565656"/>
                </a:solidFill>
              </a:rPr>
              <a:t>Spent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media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10" dirty="0">
                <a:solidFill>
                  <a:srgbClr val="565656"/>
                </a:solidFill>
              </a:rPr>
              <a:t>analysis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35" dirty="0">
                <a:solidFill>
                  <a:srgbClr val="565656"/>
                </a:solidFill>
              </a:rPr>
              <a:t>and</a:t>
            </a:r>
            <a:r>
              <a:rPr spc="-260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new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-30" dirty="0">
                <a:solidFill>
                  <a:srgbClr val="565656"/>
                </a:solidFill>
              </a:rPr>
              <a:t>medium</a:t>
            </a:r>
            <a:r>
              <a:rPr spc="-229" dirty="0">
                <a:solidFill>
                  <a:srgbClr val="565656"/>
                </a:solidFill>
              </a:rPr>
              <a:t> </a:t>
            </a:r>
            <a:r>
              <a:rPr spc="5" dirty="0">
                <a:solidFill>
                  <a:srgbClr val="565656"/>
                </a:solidFill>
              </a:rPr>
              <a:t>design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Conclusion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pc="-5" dirty="0">
                <a:solidFill>
                  <a:srgbClr val="565656"/>
                </a:solidFill>
                <a:latin typeface="Trebuchet MS"/>
                <a:cs typeface="Trebuchet MS"/>
              </a:rPr>
              <a:t>Enhance</a:t>
            </a:r>
            <a:r>
              <a:rPr spc="-1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pc="20" dirty="0">
                <a:solidFill>
                  <a:srgbClr val="565656"/>
                </a:solidFill>
                <a:latin typeface="Trebuchet MS"/>
                <a:cs typeface="Trebuchet MS"/>
              </a:rPr>
              <a:t>ActiCHO™</a:t>
            </a:r>
            <a:r>
              <a:rPr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pc="-25" dirty="0">
                <a:solidFill>
                  <a:srgbClr val="565656"/>
                </a:solidFill>
                <a:latin typeface="Trebuchet MS"/>
                <a:cs typeface="Trebuchet MS"/>
              </a:rPr>
              <a:t>P</a:t>
            </a:r>
            <a:r>
              <a:rPr spc="-20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pc="-3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pc="-19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pc="-75" dirty="0">
                <a:solidFill>
                  <a:srgbClr val="565656"/>
                </a:solidFill>
                <a:latin typeface="Trebuchet MS"/>
                <a:cs typeface="Trebuchet MS"/>
              </a:rPr>
              <a:t>with</a:t>
            </a:r>
          </a:p>
          <a:p>
            <a:pPr marL="215265" indent="-182880">
              <a:lnSpc>
                <a:spcPct val="100000"/>
              </a:lnSpc>
              <a:spcBef>
                <a:spcPts val="1025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-30" dirty="0">
                <a:solidFill>
                  <a:srgbClr val="565656"/>
                </a:solidFill>
              </a:rPr>
              <a:t>ActiCHO </a:t>
            </a:r>
            <a:r>
              <a:rPr sz="2000" spc="-55" dirty="0">
                <a:solidFill>
                  <a:srgbClr val="565656"/>
                </a:solidFill>
              </a:rPr>
              <a:t>Feed </a:t>
            </a:r>
            <a:r>
              <a:rPr sz="2000" spc="-150" dirty="0">
                <a:solidFill>
                  <a:srgbClr val="565656"/>
                </a:solidFill>
              </a:rPr>
              <a:t>A:</a:t>
            </a:r>
            <a:r>
              <a:rPr sz="2000" spc="-455" dirty="0">
                <a:solidFill>
                  <a:srgbClr val="565656"/>
                </a:solidFill>
              </a:rPr>
              <a:t> </a:t>
            </a:r>
            <a:r>
              <a:rPr sz="2000" spc="315" dirty="0">
                <a:solidFill>
                  <a:srgbClr val="565656"/>
                </a:solidFill>
              </a:rPr>
              <a:t>7%</a:t>
            </a:r>
            <a:endParaRPr sz="2000"/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-30" dirty="0">
                <a:solidFill>
                  <a:srgbClr val="565656"/>
                </a:solidFill>
              </a:rPr>
              <a:t>ActiCHO </a:t>
            </a:r>
            <a:r>
              <a:rPr sz="2000" spc="-55" dirty="0">
                <a:solidFill>
                  <a:srgbClr val="565656"/>
                </a:solidFill>
              </a:rPr>
              <a:t>Feed</a:t>
            </a:r>
            <a:r>
              <a:rPr sz="2000" spc="-380" dirty="0">
                <a:solidFill>
                  <a:srgbClr val="565656"/>
                </a:solidFill>
              </a:rPr>
              <a:t> </a:t>
            </a:r>
            <a:r>
              <a:rPr sz="2000" spc="-145" dirty="0">
                <a:solidFill>
                  <a:srgbClr val="565656"/>
                </a:solidFill>
              </a:rPr>
              <a:t>B: </a:t>
            </a:r>
            <a:r>
              <a:rPr sz="2000" spc="320" dirty="0">
                <a:solidFill>
                  <a:srgbClr val="565656"/>
                </a:solidFill>
              </a:rPr>
              <a:t>1%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solidFill>
                  <a:srgbClr val="565656"/>
                </a:solidFill>
              </a:rPr>
              <a:t>Medium </a:t>
            </a:r>
            <a:r>
              <a:rPr spc="-85" dirty="0">
                <a:solidFill>
                  <a:srgbClr val="565656"/>
                </a:solidFill>
              </a:rPr>
              <a:t>verification </a:t>
            </a:r>
            <a:r>
              <a:rPr spc="-70" dirty="0">
                <a:solidFill>
                  <a:srgbClr val="565656"/>
                </a:solidFill>
              </a:rPr>
              <a:t>in</a:t>
            </a:r>
            <a:r>
              <a:rPr spc="-630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perfusion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882" y="1464817"/>
            <a:ext cx="7885430" cy="318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Step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1:</a:t>
            </a:r>
            <a:r>
              <a:rPr sz="20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run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1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RV/d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determine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the</a:t>
            </a:r>
            <a:r>
              <a:rPr sz="2000" spc="-1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maximum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performance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2750" y="5129809"/>
            <a:ext cx="8318500" cy="923925"/>
          </a:xfrm>
          <a:prstGeom prst="rect">
            <a:avLst/>
          </a:prstGeom>
          <a:solidFill>
            <a:srgbClr val="005CB8"/>
          </a:solidFill>
        </p:spPr>
        <p:txBody>
          <a:bodyPr vert="horz" wrap="square" lIns="0" tIns="174625" rIns="0" bIns="0" rtlCol="0">
            <a:spAutoFit/>
          </a:bodyPr>
          <a:lstStyle/>
          <a:p>
            <a:pPr marL="850900" marR="789305" indent="-55244">
              <a:lnSpc>
                <a:spcPct val="100000"/>
              </a:lnSpc>
              <a:spcBef>
                <a:spcPts val="1375"/>
              </a:spcBef>
            </a:pPr>
            <a:r>
              <a:rPr sz="1800" dirty="0">
                <a:solidFill>
                  <a:srgbClr val="FFFFFF"/>
                </a:solidFill>
                <a:latin typeface="Trebuchet MS"/>
                <a:cs typeface="Trebuchet MS"/>
              </a:rPr>
              <a:t>Window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Trebuchet MS"/>
                <a:cs typeface="Trebuchet MS"/>
              </a:rPr>
              <a:t>opportunity</a:t>
            </a:r>
            <a:r>
              <a:rPr sz="18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rebuchet MS"/>
                <a:cs typeface="Trebuchet MS"/>
              </a:rPr>
              <a:t>identified: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800" spc="-22" baseline="-20833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1800" spc="82" baseline="-208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&gt;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50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rebuchet MS"/>
                <a:cs typeface="Trebuchet MS"/>
              </a:rPr>
              <a:t>MVC/mL,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CSPR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rebuchet MS"/>
                <a:cs typeface="Trebuchet MS"/>
              </a:rPr>
              <a:t>≈</a:t>
            </a:r>
            <a:r>
              <a:rPr sz="18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20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pL/c/d,  </a:t>
            </a:r>
            <a:r>
              <a:rPr sz="1800" spc="-15" dirty="0">
                <a:solidFill>
                  <a:srgbClr val="FFFFFF"/>
                </a:solidFill>
                <a:latin typeface="Trebuchet MS"/>
                <a:cs typeface="Trebuchet MS"/>
              </a:rPr>
              <a:t>qP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rebuchet MS"/>
                <a:cs typeface="Trebuchet MS"/>
              </a:rPr>
              <a:t>maintained</a:t>
            </a:r>
            <a:r>
              <a:rPr sz="1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rebuchet MS"/>
                <a:cs typeface="Trebuchet MS"/>
              </a:rPr>
              <a:t>≈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30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pcd,</a:t>
            </a:r>
            <a:r>
              <a:rPr sz="1800" spc="-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rebuchet MS"/>
                <a:cs typeface="Trebuchet MS"/>
              </a:rPr>
              <a:t>NH</a:t>
            </a:r>
            <a:r>
              <a:rPr sz="1800" spc="37" baseline="-20833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800" spc="82" baseline="-20833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mM,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rebuchet MS"/>
                <a:cs typeface="Trebuchet MS"/>
              </a:rPr>
              <a:t>lactate</a:t>
            </a:r>
            <a:r>
              <a:rPr sz="1800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0.5</a:t>
            </a:r>
            <a:r>
              <a:rPr sz="180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rebuchet MS"/>
                <a:cs typeface="Trebuchet MS"/>
              </a:rPr>
              <a:t>g/L,</a:t>
            </a:r>
            <a:r>
              <a:rPr sz="1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rebuchet MS"/>
                <a:cs typeface="Trebuchet MS"/>
              </a:rPr>
              <a:t>μ</a:t>
            </a:r>
            <a:r>
              <a:rPr sz="18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rebuchet MS"/>
                <a:cs typeface="Trebuchet MS"/>
              </a:rPr>
              <a:t>&lt;</a:t>
            </a:r>
            <a:r>
              <a:rPr sz="1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rebuchet MS"/>
                <a:cs typeface="Trebuchet MS"/>
              </a:rPr>
              <a:t>0.2</a:t>
            </a:r>
            <a:r>
              <a:rPr sz="180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800" spc="-7" baseline="25462" dirty="0">
                <a:solidFill>
                  <a:srgbClr val="FFFFFF"/>
                </a:solidFill>
                <a:latin typeface="Trebuchet MS"/>
                <a:cs typeface="Trebuchet MS"/>
              </a:rPr>
              <a:t>-1</a:t>
            </a:r>
            <a:endParaRPr sz="1800" baseline="25462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2750" y="1949830"/>
            <a:ext cx="6743827" cy="2967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714233" y="4773421"/>
            <a:ext cx="1029335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RV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reactor volume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Medium </a:t>
            </a:r>
            <a:r>
              <a:rPr spc="-85" dirty="0"/>
              <a:t>verification </a:t>
            </a:r>
            <a:r>
              <a:rPr spc="-70" dirty="0"/>
              <a:t>in</a:t>
            </a:r>
            <a:r>
              <a:rPr spc="-630" dirty="0"/>
              <a:t> </a:t>
            </a:r>
            <a:r>
              <a:rPr spc="-40" dirty="0"/>
              <a:t>perfusion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882" y="1464817"/>
            <a:ext cx="5582285" cy="62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Step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2:</a:t>
            </a:r>
            <a:r>
              <a:rPr sz="20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confirmation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under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steady-state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conditions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50</a:t>
            </a:r>
            <a:r>
              <a:rPr sz="20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MVC/mL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20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10" dirty="0">
                <a:solidFill>
                  <a:srgbClr val="565656"/>
                </a:solidFill>
                <a:latin typeface="Trebuchet MS"/>
                <a:cs typeface="Trebuchet MS"/>
              </a:rPr>
              <a:t>1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565656"/>
                </a:solidFill>
                <a:latin typeface="Trebuchet MS"/>
                <a:cs typeface="Trebuchet MS"/>
              </a:rPr>
              <a:t>RV/d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70" dirty="0">
                <a:solidFill>
                  <a:srgbClr val="565656"/>
                </a:solidFill>
                <a:latin typeface="Trebuchet MS"/>
                <a:cs typeface="Trebuchet MS"/>
              </a:rPr>
              <a:t>(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8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CSPR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565656"/>
                </a:solidFill>
                <a:latin typeface="Trebuchet MS"/>
                <a:cs typeface="Trebuchet MS"/>
              </a:rPr>
              <a:t>20)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7118" y="2435186"/>
            <a:ext cx="4072636" cy="3605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79538" y="5769559"/>
            <a:ext cx="1264285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015" marR="5080" indent="-234950">
              <a:lnSpc>
                <a:spcPct val="100000"/>
              </a:lnSpc>
            </a:pP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MVC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million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viable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565656"/>
                </a:solidFill>
                <a:latin typeface="Trebuchet MS"/>
                <a:cs typeface="Trebuchet MS"/>
              </a:rPr>
              <a:t>cells 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RV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reactor volume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1480" y="621792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3915" y="1509014"/>
            <a:ext cx="6814184" cy="1577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160"/>
              </a:lnSpc>
            </a:pPr>
            <a:r>
              <a:rPr sz="5400" spc="45" dirty="0">
                <a:solidFill>
                  <a:srgbClr val="FFFFFF"/>
                </a:solidFill>
                <a:latin typeface="Trebuchet MS"/>
                <a:cs typeface="Trebuchet MS"/>
              </a:rPr>
              <a:t>Case </a:t>
            </a:r>
            <a:r>
              <a:rPr sz="5400" spc="-40" dirty="0">
                <a:solidFill>
                  <a:srgbClr val="FFFFFF"/>
                </a:solidFill>
                <a:latin typeface="Trebuchet MS"/>
                <a:cs typeface="Trebuchet MS"/>
              </a:rPr>
              <a:t>Study </a:t>
            </a:r>
            <a:r>
              <a:rPr sz="5400" spc="-405" dirty="0">
                <a:solidFill>
                  <a:srgbClr val="FFFFFF"/>
                </a:solidFill>
                <a:latin typeface="Trebuchet MS"/>
                <a:cs typeface="Trebuchet MS"/>
              </a:rPr>
              <a:t>2: </a:t>
            </a:r>
            <a:r>
              <a:rPr sz="5400" spc="-155" dirty="0">
                <a:solidFill>
                  <a:srgbClr val="FFFFFF"/>
                </a:solidFill>
                <a:latin typeface="Trebuchet MS"/>
                <a:cs typeface="Trebuchet MS"/>
              </a:rPr>
              <a:t>T-Cells</a:t>
            </a:r>
            <a:r>
              <a:rPr sz="5400" spc="-1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400" spc="-114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endParaRPr sz="5400">
              <a:latin typeface="Trebuchet MS"/>
              <a:cs typeface="Trebuchet MS"/>
            </a:endParaRPr>
          </a:p>
          <a:p>
            <a:pPr marL="12700">
              <a:lnSpc>
                <a:spcPts val="6160"/>
              </a:lnSpc>
            </a:pPr>
            <a:r>
              <a:rPr sz="5400" spc="-65" dirty="0">
                <a:solidFill>
                  <a:srgbClr val="FFFFFF"/>
                </a:solidFill>
                <a:latin typeface="Trebuchet MS"/>
                <a:cs typeface="Trebuchet MS"/>
              </a:rPr>
              <a:t>perfusion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with </a:t>
            </a:r>
            <a:r>
              <a:rPr spc="-25" dirty="0">
                <a:solidFill>
                  <a:srgbClr val="565656"/>
                </a:solidFill>
              </a:rPr>
              <a:t>steady-state</a:t>
            </a:r>
            <a:r>
              <a:rPr spc="-58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set-up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647063"/>
            <a:ext cx="3912870" cy="2188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75" dirty="0">
                <a:solidFill>
                  <a:srgbClr val="005CB8"/>
                </a:solidFill>
                <a:latin typeface="Trebuchet MS"/>
                <a:cs typeface="Trebuchet MS"/>
              </a:rPr>
              <a:t>Objective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Times New Roman"/>
              <a:cs typeface="Times New Roman"/>
            </a:endParaRPr>
          </a:p>
          <a:p>
            <a:pPr marL="215265" marR="60388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Employ </a:t>
            </a:r>
            <a:r>
              <a:rPr sz="1800" spc="45" dirty="0">
                <a:solidFill>
                  <a:srgbClr val="565656"/>
                </a:solidFill>
                <a:latin typeface="Trebuchet MS"/>
                <a:cs typeface="Trebuchet MS"/>
              </a:rPr>
              <a:t>a </a:t>
            </a: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Xuri</a:t>
            </a:r>
            <a:r>
              <a:rPr sz="1800" spc="-44" baseline="25462" dirty="0">
                <a:solidFill>
                  <a:srgbClr val="565656"/>
                </a:solidFill>
                <a:latin typeface="Trebuchet MS"/>
                <a:cs typeface="Trebuchet MS"/>
              </a:rPr>
              <a:t>TM</a:t>
            </a:r>
            <a:r>
              <a:rPr sz="1800" spc="-60" baseline="25462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Cell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Expansion  System </a:t>
            </a:r>
            <a:r>
              <a:rPr sz="1800" spc="35" dirty="0">
                <a:solidFill>
                  <a:srgbClr val="565656"/>
                </a:solidFill>
                <a:latin typeface="Trebuchet MS"/>
                <a:cs typeface="Trebuchet MS"/>
              </a:rPr>
              <a:t>W25</a:t>
            </a:r>
            <a:r>
              <a:rPr sz="1800" spc="-3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rocking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bioreactor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"/>
              </a:spcBef>
              <a:buClr>
                <a:srgbClr val="565656"/>
              </a:buClr>
              <a:buFont typeface="Arial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21526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Compare</a:t>
            </a:r>
            <a:r>
              <a:rPr sz="18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batch</a:t>
            </a:r>
            <a:r>
              <a:rPr sz="18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culture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"/>
              </a:spcBef>
              <a:buClr>
                <a:srgbClr val="565656"/>
              </a:buClr>
              <a:buFont typeface="Arial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21526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Study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relative </a:t>
            </a: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impact</a:t>
            </a:r>
            <a:r>
              <a:rPr sz="1800" spc="-4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502" y="216408"/>
            <a:ext cx="5492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30" dirty="0">
                <a:solidFill>
                  <a:srgbClr val="868686"/>
                </a:solidFill>
                <a:latin typeface="Trebuchet MS"/>
                <a:cs typeface="Trebuchet MS"/>
              </a:rPr>
              <a:t>T-CELLS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02479" y="1572767"/>
            <a:ext cx="3955160" cy="37882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with </a:t>
            </a:r>
            <a:r>
              <a:rPr spc="-25" dirty="0">
                <a:solidFill>
                  <a:srgbClr val="565656"/>
                </a:solidFill>
              </a:rPr>
              <a:t>steady-state</a:t>
            </a:r>
            <a:r>
              <a:rPr spc="-585" dirty="0">
                <a:solidFill>
                  <a:srgbClr val="565656"/>
                </a:solidFill>
              </a:rPr>
              <a:t> </a:t>
            </a:r>
            <a:r>
              <a:rPr spc="-35" dirty="0">
                <a:solidFill>
                  <a:srgbClr val="565656"/>
                </a:solidFill>
              </a:rPr>
              <a:t>set-up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9272" y="1443735"/>
            <a:ext cx="3673475" cy="2778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10" dirty="0">
                <a:solidFill>
                  <a:srgbClr val="005CB8"/>
                </a:solidFill>
                <a:latin typeface="Trebuchet MS"/>
                <a:cs typeface="Trebuchet MS"/>
              </a:rPr>
              <a:t>Methods</a:t>
            </a:r>
            <a:endParaRPr sz="20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Expansion </a:t>
            </a:r>
            <a:r>
              <a:rPr sz="1800" spc="-60" dirty="0">
                <a:solidFill>
                  <a:srgbClr val="565656"/>
                </a:solidFill>
                <a:latin typeface="Trebuchet MS"/>
                <a:cs typeface="Trebuchet MS"/>
              </a:rPr>
              <a:t>of</a:t>
            </a:r>
            <a:r>
              <a:rPr sz="1800" spc="-3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T-Cells</a:t>
            </a:r>
            <a:endParaRPr sz="18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605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T225</a:t>
            </a:r>
            <a:r>
              <a:rPr sz="16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flasks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15" dirty="0">
                <a:solidFill>
                  <a:srgbClr val="565656"/>
                </a:solidFill>
                <a:latin typeface="Trebuchet MS"/>
                <a:cs typeface="Trebuchet MS"/>
              </a:rPr>
              <a:t>CD3/CD28</a:t>
            </a:r>
            <a:r>
              <a:rPr sz="16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565656"/>
                </a:solidFill>
                <a:latin typeface="Trebuchet MS"/>
                <a:cs typeface="Trebuchet MS"/>
              </a:rPr>
              <a:t>beads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15" dirty="0">
                <a:solidFill>
                  <a:srgbClr val="565656"/>
                </a:solidFill>
                <a:latin typeface="Trebuchet MS"/>
                <a:cs typeface="Trebuchet MS"/>
              </a:rPr>
              <a:t>&gt;day </a:t>
            </a:r>
            <a:r>
              <a:rPr sz="1600" spc="-130" dirty="0">
                <a:solidFill>
                  <a:srgbClr val="565656"/>
                </a:solidFill>
                <a:latin typeface="Trebuchet MS"/>
                <a:cs typeface="Trebuchet MS"/>
              </a:rPr>
              <a:t>3: </a:t>
            </a:r>
            <a:r>
              <a:rPr sz="1600" spc="-45" dirty="0">
                <a:solidFill>
                  <a:srgbClr val="565656"/>
                </a:solidFill>
                <a:latin typeface="Trebuchet MS"/>
                <a:cs typeface="Trebuchet MS"/>
              </a:rPr>
              <a:t>cells </a:t>
            </a: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kept </a:t>
            </a:r>
            <a:r>
              <a:rPr sz="1600" spc="75" dirty="0">
                <a:solidFill>
                  <a:srgbClr val="565656"/>
                </a:solidFill>
                <a:latin typeface="Trebuchet MS"/>
                <a:cs typeface="Trebuchet MS"/>
              </a:rPr>
              <a:t>@</a:t>
            </a:r>
            <a:r>
              <a:rPr sz="1600" spc="-2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40" dirty="0">
                <a:solidFill>
                  <a:srgbClr val="565656"/>
                </a:solidFill>
                <a:latin typeface="Trebuchet MS"/>
                <a:cs typeface="Trebuchet MS"/>
              </a:rPr>
              <a:t>0.5x10</a:t>
            </a:r>
            <a:r>
              <a:rPr sz="1575" spc="-60" baseline="26455" dirty="0">
                <a:solidFill>
                  <a:srgbClr val="565656"/>
                </a:solidFill>
                <a:latin typeface="Trebuchet MS"/>
                <a:cs typeface="Trebuchet MS"/>
              </a:rPr>
              <a:t>6</a:t>
            </a:r>
            <a:endParaRPr sz="1575" baseline="26455">
              <a:latin typeface="Trebuchet MS"/>
              <a:cs typeface="Trebuchet MS"/>
            </a:endParaRPr>
          </a:p>
          <a:p>
            <a:pPr lvl="1">
              <a:lnSpc>
                <a:spcPct val="100000"/>
              </a:lnSpc>
              <a:spcBef>
                <a:spcPts val="14"/>
              </a:spcBef>
              <a:buClr>
                <a:srgbClr val="565656"/>
              </a:buClr>
              <a:buFont typeface="Trebuchet MS"/>
              <a:buChar char="–"/>
            </a:pPr>
            <a:endParaRPr sz="1400">
              <a:latin typeface="Times New Roman"/>
              <a:cs typeface="Times New Roman"/>
            </a:endParaRPr>
          </a:p>
          <a:p>
            <a:pPr marL="215265" indent="-182880">
              <a:lnSpc>
                <a:spcPct val="100000"/>
              </a:lnSpc>
              <a:buFont typeface="Arial"/>
              <a:buChar char="•"/>
              <a:tabLst>
                <a:tab pos="215900" algn="l"/>
              </a:tabLst>
            </a:pPr>
            <a:r>
              <a:rPr sz="1800" spc="35" dirty="0">
                <a:solidFill>
                  <a:srgbClr val="565656"/>
                </a:solidFill>
                <a:latin typeface="Trebuchet MS"/>
                <a:cs typeface="Trebuchet MS"/>
              </a:rPr>
              <a:t>Day</a:t>
            </a:r>
            <a:r>
              <a:rPr sz="18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5" dirty="0">
                <a:solidFill>
                  <a:srgbClr val="565656"/>
                </a:solidFill>
                <a:latin typeface="Trebuchet MS"/>
                <a:cs typeface="Trebuchet MS"/>
              </a:rPr>
              <a:t>5</a:t>
            </a:r>
            <a:r>
              <a:rPr sz="18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post</a:t>
            </a:r>
            <a:r>
              <a:rPr sz="18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expansion</a:t>
            </a:r>
            <a:endParaRPr sz="18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605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Xuri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2L </a:t>
            </a: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Cellbag</a:t>
            </a:r>
            <a:r>
              <a:rPr sz="1575" spc="-30" baseline="26455" dirty="0">
                <a:solidFill>
                  <a:srgbClr val="565656"/>
                </a:solidFill>
                <a:latin typeface="Trebuchet MS"/>
                <a:cs typeface="Trebuchet MS"/>
              </a:rPr>
              <a:t>TM 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1600" spc="-21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reactor</a:t>
            </a:r>
            <a:endParaRPr sz="1600">
              <a:latin typeface="Trebuchet MS"/>
              <a:cs typeface="Trebuchet MS"/>
            </a:endParaRPr>
          </a:p>
          <a:p>
            <a:pPr marL="413384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414020" algn="l"/>
              </a:tabLst>
            </a:pP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Count</a:t>
            </a:r>
            <a:r>
              <a:rPr sz="16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kept</a:t>
            </a:r>
            <a:r>
              <a:rPr sz="1600" spc="-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16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40" dirty="0">
                <a:solidFill>
                  <a:srgbClr val="565656"/>
                </a:solidFill>
                <a:latin typeface="Trebuchet MS"/>
                <a:cs typeface="Trebuchet MS"/>
              </a:rPr>
              <a:t>0.5x10</a:t>
            </a:r>
            <a:r>
              <a:rPr sz="1575" spc="-60" baseline="26455" dirty="0">
                <a:solidFill>
                  <a:srgbClr val="565656"/>
                </a:solidFill>
                <a:latin typeface="Trebuchet MS"/>
                <a:cs typeface="Trebuchet MS"/>
              </a:rPr>
              <a:t>6 </a:t>
            </a:r>
            <a:r>
              <a:rPr sz="1600" spc="-55" dirty="0">
                <a:solidFill>
                  <a:srgbClr val="565656"/>
                </a:solidFill>
                <a:latin typeface="Trebuchet MS"/>
                <a:cs typeface="Trebuchet MS"/>
              </a:rPr>
              <a:t>until</a:t>
            </a:r>
            <a:r>
              <a:rPr sz="1600" spc="-12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0" dirty="0">
                <a:solidFill>
                  <a:srgbClr val="565656"/>
                </a:solidFill>
                <a:latin typeface="Trebuchet MS"/>
                <a:cs typeface="Trebuchet MS"/>
              </a:rPr>
              <a:t>1L</a:t>
            </a:r>
            <a:r>
              <a:rPr sz="1600" spc="-1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25" dirty="0">
                <a:solidFill>
                  <a:srgbClr val="565656"/>
                </a:solidFill>
                <a:latin typeface="Trebuchet MS"/>
                <a:cs typeface="Trebuchet MS"/>
              </a:rPr>
              <a:t>volume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084" y="4432427"/>
            <a:ext cx="3608704" cy="928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buFont typeface="Arial"/>
              <a:buChar char="•"/>
              <a:tabLst>
                <a:tab pos="195580" algn="l"/>
              </a:tabLst>
            </a:pPr>
            <a:r>
              <a:rPr sz="1800" spc="-30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initiated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at</a:t>
            </a:r>
            <a:r>
              <a:rPr sz="1800" spc="-3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45" dirty="0">
                <a:solidFill>
                  <a:srgbClr val="565656"/>
                </a:solidFill>
                <a:latin typeface="Trebuchet MS"/>
                <a:cs typeface="Trebuchet MS"/>
              </a:rPr>
              <a:t>2.0x10</a:t>
            </a:r>
            <a:r>
              <a:rPr sz="1800" spc="-67" baseline="25462" dirty="0">
                <a:solidFill>
                  <a:srgbClr val="565656"/>
                </a:solidFill>
                <a:latin typeface="Trebuchet MS"/>
                <a:cs typeface="Trebuchet MS"/>
              </a:rPr>
              <a:t>6</a:t>
            </a:r>
            <a:endParaRPr sz="1800" baseline="25462">
              <a:latin typeface="Trebuchet MS"/>
              <a:cs typeface="Trebuchet MS"/>
            </a:endParaRPr>
          </a:p>
          <a:p>
            <a:pPr marL="393700" lvl="1" indent="-196850">
              <a:lnSpc>
                <a:spcPct val="100000"/>
              </a:lnSpc>
              <a:spcBef>
                <a:spcPts val="605"/>
              </a:spcBef>
              <a:buFont typeface="Trebuchet MS"/>
              <a:buChar char="–"/>
              <a:tabLst>
                <a:tab pos="393700" algn="l"/>
              </a:tabLst>
            </a:pP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Perfusion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rate per </a:t>
            </a:r>
            <a:r>
              <a:rPr sz="1600" spc="-75" dirty="0">
                <a:solidFill>
                  <a:srgbClr val="565656"/>
                </a:solidFill>
                <a:latin typeface="Trebuchet MS"/>
                <a:cs typeface="Trebuchet MS"/>
              </a:rPr>
              <a:t>cell</a:t>
            </a:r>
            <a:r>
              <a:rPr sz="1600" spc="-2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565656"/>
                </a:solidFill>
                <a:latin typeface="Trebuchet MS"/>
                <a:cs typeface="Trebuchet MS"/>
              </a:rPr>
              <a:t>concentration</a:t>
            </a:r>
            <a:endParaRPr sz="1600">
              <a:latin typeface="Trebuchet MS"/>
              <a:cs typeface="Trebuchet MS"/>
            </a:endParaRPr>
          </a:p>
          <a:p>
            <a:pPr marL="393700" lvl="1" indent="-196850">
              <a:lnSpc>
                <a:spcPct val="100000"/>
              </a:lnSpc>
              <a:spcBef>
                <a:spcPts val="600"/>
              </a:spcBef>
              <a:buFont typeface="Trebuchet MS"/>
              <a:buChar char="–"/>
              <a:tabLst>
                <a:tab pos="393700" algn="l"/>
              </a:tabLst>
            </a:pPr>
            <a:r>
              <a:rPr sz="1600" spc="-10" dirty="0">
                <a:solidFill>
                  <a:srgbClr val="565656"/>
                </a:solidFill>
                <a:latin typeface="Trebuchet MS"/>
                <a:cs typeface="Trebuchet MS"/>
              </a:rPr>
              <a:t>Through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2.0x10</a:t>
            </a:r>
            <a:r>
              <a:rPr sz="1575" spc="-52" baseline="26455" dirty="0">
                <a:solidFill>
                  <a:srgbClr val="565656"/>
                </a:solidFill>
                <a:latin typeface="Trebuchet MS"/>
                <a:cs typeface="Trebuchet MS"/>
              </a:rPr>
              <a:t>10 </a:t>
            </a:r>
            <a:r>
              <a:rPr sz="1600" spc="50" dirty="0">
                <a:solidFill>
                  <a:srgbClr val="565656"/>
                </a:solidFill>
                <a:latin typeface="Trebuchet MS"/>
                <a:cs typeface="Trebuchet MS"/>
              </a:rPr>
              <a:t>as</a:t>
            </a:r>
            <a:r>
              <a:rPr sz="1600" spc="-3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565656"/>
                </a:solidFill>
                <a:latin typeface="Trebuchet MS"/>
                <a:cs typeface="Trebuchet MS"/>
              </a:rPr>
              <a:t>in </a:t>
            </a:r>
            <a:r>
              <a:rPr sz="1600" i="1" spc="-35" dirty="0">
                <a:solidFill>
                  <a:srgbClr val="565656"/>
                </a:solidFill>
                <a:latin typeface="Trebuchet MS"/>
                <a:cs typeface="Trebuchet MS"/>
              </a:rPr>
              <a:t>Results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502" y="216408"/>
            <a:ext cx="5492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30" dirty="0">
                <a:solidFill>
                  <a:srgbClr val="868686"/>
                </a:solidFill>
                <a:latin typeface="Trebuchet MS"/>
                <a:cs typeface="Trebuchet MS"/>
              </a:rPr>
              <a:t>T-CELLS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066029" y="1865629"/>
            <a:ext cx="3390900" cy="267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47715" y="4785105"/>
            <a:ext cx="177546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20" dirty="0">
                <a:solidFill>
                  <a:srgbClr val="565656"/>
                </a:solidFill>
                <a:latin typeface="Trebuchet MS"/>
                <a:cs typeface="Trebuchet MS"/>
              </a:rPr>
              <a:t>Xuri™ </a:t>
            </a:r>
            <a:r>
              <a:rPr sz="1200" spc="10" dirty="0">
                <a:solidFill>
                  <a:srgbClr val="565656"/>
                </a:solidFill>
                <a:latin typeface="Trebuchet MS"/>
                <a:cs typeface="Trebuchet MS"/>
              </a:rPr>
              <a:t>Cellbag™</a:t>
            </a:r>
            <a:r>
              <a:rPr sz="1200" spc="-2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200" spc="-25" dirty="0">
                <a:solidFill>
                  <a:srgbClr val="565656"/>
                </a:solidFill>
                <a:latin typeface="Trebuchet MS"/>
                <a:cs typeface="Trebuchet MS"/>
              </a:rPr>
              <a:t>bioreactor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1402" y="1111503"/>
            <a:ext cx="3829557" cy="2724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88077" y="3596678"/>
            <a:ext cx="3492627" cy="26079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20">
              <a:lnSpc>
                <a:spcPct val="100000"/>
              </a:lnSpc>
            </a:pPr>
            <a:r>
              <a:rPr sz="2000" spc="-25" dirty="0"/>
              <a:t>Perfusion </a:t>
            </a:r>
            <a:r>
              <a:rPr sz="2000" spc="-50" dirty="0"/>
              <a:t>culture</a:t>
            </a:r>
            <a:r>
              <a:rPr sz="2000" spc="-385" dirty="0"/>
              <a:t> </a:t>
            </a:r>
            <a:r>
              <a:rPr sz="2000" spc="-70" dirty="0"/>
              <a:t>effects</a:t>
            </a:r>
            <a:endParaRPr sz="2000"/>
          </a:p>
          <a:p>
            <a:pPr marL="222885" indent="-18288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223520" algn="l"/>
              </a:tabLst>
            </a:pPr>
            <a:r>
              <a:rPr sz="1800" dirty="0">
                <a:solidFill>
                  <a:srgbClr val="565656"/>
                </a:solidFill>
              </a:rPr>
              <a:t>Delays </a:t>
            </a:r>
            <a:r>
              <a:rPr sz="1800" spc="-80" dirty="0">
                <a:solidFill>
                  <a:srgbClr val="565656"/>
                </a:solidFill>
              </a:rPr>
              <a:t>T-cell </a:t>
            </a:r>
            <a:r>
              <a:rPr sz="1800" spc="-50" dirty="0">
                <a:solidFill>
                  <a:srgbClr val="565656"/>
                </a:solidFill>
              </a:rPr>
              <a:t>culture</a:t>
            </a:r>
            <a:r>
              <a:rPr sz="1800" spc="-350" dirty="0">
                <a:solidFill>
                  <a:srgbClr val="565656"/>
                </a:solidFill>
              </a:rPr>
              <a:t> </a:t>
            </a:r>
            <a:r>
              <a:rPr sz="1800" spc="-20" dirty="0">
                <a:solidFill>
                  <a:srgbClr val="565656"/>
                </a:solidFill>
              </a:rPr>
              <a:t>arrest</a:t>
            </a:r>
            <a:endParaRPr sz="1800"/>
          </a:p>
          <a:p>
            <a:pPr marL="222885" indent="-18288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23520" algn="l"/>
              </a:tabLst>
            </a:pPr>
            <a:r>
              <a:rPr sz="1800" spc="-25" dirty="0">
                <a:solidFill>
                  <a:srgbClr val="565656"/>
                </a:solidFill>
              </a:rPr>
              <a:t>Extends </a:t>
            </a:r>
            <a:r>
              <a:rPr sz="1800" spc="-80" dirty="0">
                <a:solidFill>
                  <a:srgbClr val="565656"/>
                </a:solidFill>
              </a:rPr>
              <a:t>T-cell </a:t>
            </a:r>
            <a:r>
              <a:rPr sz="1800" spc="-50" dirty="0">
                <a:solidFill>
                  <a:srgbClr val="565656"/>
                </a:solidFill>
              </a:rPr>
              <a:t>culture</a:t>
            </a:r>
            <a:r>
              <a:rPr sz="1800" spc="125" dirty="0">
                <a:solidFill>
                  <a:srgbClr val="565656"/>
                </a:solidFill>
              </a:rPr>
              <a:t> </a:t>
            </a:r>
            <a:r>
              <a:rPr sz="1800" spc="-55" dirty="0">
                <a:solidFill>
                  <a:srgbClr val="565656"/>
                </a:solidFill>
              </a:rPr>
              <a:t>viability</a:t>
            </a:r>
            <a:endParaRPr sz="1800"/>
          </a:p>
          <a:p>
            <a:pPr marL="222885" indent="-18288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23520" algn="l"/>
              </a:tabLst>
            </a:pPr>
            <a:r>
              <a:rPr sz="1800" dirty="0">
                <a:solidFill>
                  <a:srgbClr val="565656"/>
                </a:solidFill>
              </a:rPr>
              <a:t>Supports</a:t>
            </a:r>
            <a:r>
              <a:rPr sz="1800" spc="-145" dirty="0">
                <a:solidFill>
                  <a:srgbClr val="565656"/>
                </a:solidFill>
              </a:rPr>
              <a:t> </a:t>
            </a:r>
            <a:r>
              <a:rPr sz="1800" dirty="0">
                <a:solidFill>
                  <a:srgbClr val="565656"/>
                </a:solidFill>
              </a:rPr>
              <a:t>much</a:t>
            </a:r>
            <a:r>
              <a:rPr sz="1800" spc="-120" dirty="0">
                <a:solidFill>
                  <a:srgbClr val="565656"/>
                </a:solidFill>
              </a:rPr>
              <a:t> </a:t>
            </a:r>
            <a:r>
              <a:rPr sz="1800" spc="-15" dirty="0">
                <a:solidFill>
                  <a:srgbClr val="565656"/>
                </a:solidFill>
              </a:rPr>
              <a:t>higher</a:t>
            </a:r>
            <a:r>
              <a:rPr sz="1800" spc="-125" dirty="0">
                <a:solidFill>
                  <a:srgbClr val="565656"/>
                </a:solidFill>
              </a:rPr>
              <a:t> </a:t>
            </a:r>
            <a:r>
              <a:rPr sz="1800" spc="-50" dirty="0">
                <a:solidFill>
                  <a:srgbClr val="565656"/>
                </a:solidFill>
              </a:rPr>
              <a:t>culture</a:t>
            </a:r>
            <a:r>
              <a:rPr sz="1800" spc="-135" dirty="0">
                <a:solidFill>
                  <a:srgbClr val="565656"/>
                </a:solidFill>
              </a:rPr>
              <a:t> </a:t>
            </a:r>
            <a:r>
              <a:rPr sz="1800" spc="-30" dirty="0">
                <a:solidFill>
                  <a:srgbClr val="565656"/>
                </a:solidFill>
              </a:rPr>
              <a:t>densities</a:t>
            </a:r>
            <a:endParaRPr sz="18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with </a:t>
            </a:r>
            <a:r>
              <a:rPr spc="-25" dirty="0">
                <a:solidFill>
                  <a:srgbClr val="565656"/>
                </a:solidFill>
              </a:rPr>
              <a:t>steady-state</a:t>
            </a:r>
            <a:r>
              <a:rPr spc="-600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results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7502" y="216408"/>
            <a:ext cx="5492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30" dirty="0">
                <a:solidFill>
                  <a:srgbClr val="868686"/>
                </a:solidFill>
                <a:latin typeface="Trebuchet MS"/>
                <a:cs typeface="Trebuchet MS"/>
              </a:rPr>
              <a:t>T-CELLS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2800" y="1037082"/>
            <a:ext cx="4171061" cy="2742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7409" y="3911536"/>
            <a:ext cx="4267708" cy="2302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>
                <a:solidFill>
                  <a:srgbClr val="565656"/>
                </a:solidFill>
              </a:rPr>
              <a:t>Perfusion </a:t>
            </a:r>
            <a:r>
              <a:rPr spc="-80" dirty="0">
                <a:solidFill>
                  <a:srgbClr val="565656"/>
                </a:solidFill>
              </a:rPr>
              <a:t>with </a:t>
            </a:r>
            <a:r>
              <a:rPr spc="-25" dirty="0">
                <a:solidFill>
                  <a:srgbClr val="565656"/>
                </a:solidFill>
              </a:rPr>
              <a:t>steady-state</a:t>
            </a:r>
            <a:r>
              <a:rPr spc="-600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results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87502" y="216408"/>
            <a:ext cx="54927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30" dirty="0">
                <a:solidFill>
                  <a:srgbClr val="868686"/>
                </a:solidFill>
                <a:latin typeface="Trebuchet MS"/>
                <a:cs typeface="Trebuchet MS"/>
              </a:rPr>
              <a:t>T-CELLS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9272" y="1575689"/>
            <a:ext cx="3728085" cy="2270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40" dirty="0">
                <a:solidFill>
                  <a:srgbClr val="005CB8"/>
                </a:solidFill>
                <a:latin typeface="Trebuchet MS"/>
                <a:cs typeface="Trebuchet MS"/>
              </a:rPr>
              <a:t>Metabolite</a:t>
            </a:r>
            <a:r>
              <a:rPr sz="2000" spc="-215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000" spc="-70" dirty="0">
                <a:solidFill>
                  <a:srgbClr val="005CB8"/>
                </a:solidFill>
                <a:latin typeface="Trebuchet MS"/>
                <a:cs typeface="Trebuchet MS"/>
              </a:rPr>
              <a:t>effects</a:t>
            </a:r>
            <a:endParaRPr sz="2000">
              <a:latin typeface="Trebuchet MS"/>
              <a:cs typeface="Trebuchet MS"/>
            </a:endParaRPr>
          </a:p>
          <a:p>
            <a:pPr marL="215265" marR="803275" indent="-182880">
              <a:lnSpc>
                <a:spcPct val="100000"/>
              </a:lnSpc>
              <a:spcBef>
                <a:spcPts val="810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Effectively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restores</a:t>
            </a:r>
            <a:r>
              <a:rPr sz="1800" spc="-21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565656"/>
                </a:solidFill>
                <a:latin typeface="Trebuchet MS"/>
                <a:cs typeface="Trebuchet MS"/>
              </a:rPr>
              <a:t>primary 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metabolites</a:t>
            </a:r>
            <a:endParaRPr sz="1800">
              <a:latin typeface="Trebuchet MS"/>
              <a:cs typeface="Trebuchet MS"/>
            </a:endParaRPr>
          </a:p>
          <a:p>
            <a:pPr marL="215265" marR="614045" indent="-18288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Efficiently </a:t>
            </a:r>
            <a:r>
              <a:rPr sz="1800" spc="-15" dirty="0">
                <a:solidFill>
                  <a:srgbClr val="565656"/>
                </a:solidFill>
                <a:latin typeface="Trebuchet MS"/>
                <a:cs typeface="Trebuchet MS"/>
              </a:rPr>
              <a:t>removes</a:t>
            </a:r>
            <a:r>
              <a:rPr sz="1800" spc="-20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565656"/>
                </a:solidFill>
                <a:latin typeface="Trebuchet MS"/>
                <a:cs typeface="Trebuchet MS"/>
              </a:rPr>
              <a:t>undesired  </a:t>
            </a:r>
            <a:r>
              <a:rPr sz="1800" spc="-5" dirty="0">
                <a:solidFill>
                  <a:srgbClr val="565656"/>
                </a:solidFill>
                <a:latin typeface="Trebuchet MS"/>
                <a:cs typeface="Trebuchet MS"/>
              </a:rPr>
              <a:t>secondary</a:t>
            </a:r>
            <a:r>
              <a:rPr sz="1800" spc="-21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metabolites</a:t>
            </a:r>
            <a:endParaRPr sz="1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215900" algn="l"/>
              </a:tabLst>
            </a:pPr>
            <a:r>
              <a:rPr sz="1800" spc="-35" dirty="0">
                <a:solidFill>
                  <a:srgbClr val="565656"/>
                </a:solidFill>
                <a:latin typeface="Trebuchet MS"/>
                <a:cs typeface="Trebuchet MS"/>
              </a:rPr>
              <a:t>Equally</a:t>
            </a:r>
            <a:r>
              <a:rPr sz="18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565656"/>
                </a:solidFill>
                <a:latin typeface="Trebuchet MS"/>
                <a:cs typeface="Trebuchet MS"/>
              </a:rPr>
              <a:t>effective</a:t>
            </a:r>
            <a:r>
              <a:rPr sz="1800" spc="-13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565656"/>
                </a:solidFill>
                <a:latin typeface="Trebuchet MS"/>
                <a:cs typeface="Trebuchet MS"/>
              </a:rPr>
              <a:t>for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565656"/>
                </a:solidFill>
                <a:latin typeface="Trebuchet MS"/>
                <a:cs typeface="Trebuchet MS"/>
              </a:rPr>
              <a:t>growth</a:t>
            </a:r>
            <a:r>
              <a:rPr sz="18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565656"/>
                </a:solidFill>
                <a:latin typeface="Trebuchet MS"/>
                <a:cs typeface="Trebuchet MS"/>
              </a:rPr>
              <a:t>factors,</a:t>
            </a:r>
            <a:endParaRPr sz="1800">
              <a:latin typeface="Trebuchet MS"/>
              <a:cs typeface="Trebuchet MS"/>
            </a:endParaRPr>
          </a:p>
          <a:p>
            <a:pPr marL="215265">
              <a:lnSpc>
                <a:spcPct val="100000"/>
              </a:lnSpc>
            </a:pPr>
            <a:r>
              <a:rPr sz="1800" dirty="0">
                <a:solidFill>
                  <a:srgbClr val="565656"/>
                </a:solidFill>
                <a:latin typeface="Trebuchet MS"/>
                <a:cs typeface="Trebuchet MS"/>
              </a:rPr>
              <a:t>hormones </a:t>
            </a:r>
            <a:r>
              <a:rPr sz="1800" spc="1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1800" spc="-31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565656"/>
                </a:solidFill>
                <a:latin typeface="Trebuchet MS"/>
                <a:cs typeface="Trebuchet MS"/>
              </a:rPr>
              <a:t>co-factors.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89752" y="5880811"/>
            <a:ext cx="2856230" cy="287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2960" marR="5080" indent="-810895">
              <a:lnSpc>
                <a:spcPct val="100000"/>
              </a:lnSpc>
            </a:pP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SEC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size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exclusion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565656"/>
                </a:solidFill>
                <a:latin typeface="Trebuchet MS"/>
                <a:cs typeface="Trebuchet MS"/>
              </a:rPr>
              <a:t>chromatography,</a:t>
            </a:r>
            <a:r>
              <a:rPr sz="900" spc="-3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565656"/>
                </a:solidFill>
                <a:latin typeface="Trebuchet MS"/>
                <a:cs typeface="Trebuchet MS"/>
              </a:rPr>
              <a:t>n.a.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not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analyzed  CIEX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35" dirty="0">
                <a:solidFill>
                  <a:srgbClr val="565656"/>
                </a:solidFill>
                <a:latin typeface="Trebuchet MS"/>
                <a:cs typeface="Trebuchet MS"/>
              </a:rPr>
              <a:t>=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cation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565656"/>
                </a:solidFill>
                <a:latin typeface="Trebuchet MS"/>
                <a:cs typeface="Trebuchet MS"/>
              </a:rPr>
              <a:t>exchange</a:t>
            </a:r>
            <a:r>
              <a:rPr sz="900" spc="-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chromatography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6471" y="541781"/>
            <a:ext cx="8143875" cy="885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460"/>
              </a:lnSpc>
            </a:pPr>
            <a:r>
              <a:rPr spc="-45" dirty="0">
                <a:solidFill>
                  <a:srgbClr val="565656"/>
                </a:solidFill>
              </a:rPr>
              <a:t>Perfusion</a:t>
            </a:r>
            <a:r>
              <a:rPr spc="-225" dirty="0">
                <a:solidFill>
                  <a:srgbClr val="565656"/>
                </a:solidFill>
              </a:rPr>
              <a:t> </a:t>
            </a:r>
            <a:r>
              <a:rPr spc="-40" dirty="0">
                <a:solidFill>
                  <a:srgbClr val="565656"/>
                </a:solidFill>
              </a:rPr>
              <a:t>at</a:t>
            </a:r>
            <a:r>
              <a:rPr spc="-245" dirty="0">
                <a:solidFill>
                  <a:srgbClr val="565656"/>
                </a:solidFill>
              </a:rPr>
              <a:t> </a:t>
            </a:r>
            <a:r>
              <a:rPr spc="-120" dirty="0">
                <a:solidFill>
                  <a:srgbClr val="565656"/>
                </a:solidFill>
              </a:rPr>
              <a:t>different</a:t>
            </a:r>
            <a:r>
              <a:rPr spc="-225" dirty="0">
                <a:solidFill>
                  <a:srgbClr val="565656"/>
                </a:solidFill>
              </a:rPr>
              <a:t> </a:t>
            </a:r>
            <a:r>
              <a:rPr spc="-20" dirty="0">
                <a:solidFill>
                  <a:srgbClr val="565656"/>
                </a:solidFill>
              </a:rPr>
              <a:t>rates</a:t>
            </a:r>
            <a:r>
              <a:rPr spc="-235" dirty="0">
                <a:solidFill>
                  <a:srgbClr val="565656"/>
                </a:solidFill>
              </a:rPr>
              <a:t> </a:t>
            </a:r>
            <a:r>
              <a:rPr spc="114" dirty="0">
                <a:solidFill>
                  <a:srgbClr val="565656"/>
                </a:solidFill>
              </a:rPr>
              <a:t>as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85" dirty="0">
                <a:solidFill>
                  <a:srgbClr val="565656"/>
                </a:solidFill>
              </a:rPr>
              <a:t>a</a:t>
            </a:r>
            <a:r>
              <a:rPr spc="-240" dirty="0">
                <a:solidFill>
                  <a:srgbClr val="565656"/>
                </a:solidFill>
              </a:rPr>
              <a:t> </a:t>
            </a:r>
            <a:r>
              <a:rPr spc="-20" dirty="0">
                <a:solidFill>
                  <a:srgbClr val="565656"/>
                </a:solidFill>
              </a:rPr>
              <a:t>tuning</a:t>
            </a:r>
            <a:r>
              <a:rPr spc="-245" dirty="0">
                <a:solidFill>
                  <a:srgbClr val="565656"/>
                </a:solidFill>
              </a:rPr>
              <a:t> </a:t>
            </a:r>
            <a:r>
              <a:rPr spc="-85" dirty="0">
                <a:solidFill>
                  <a:srgbClr val="565656"/>
                </a:solidFill>
              </a:rPr>
              <a:t>fork</a:t>
            </a:r>
            <a:r>
              <a:rPr spc="-225" dirty="0">
                <a:solidFill>
                  <a:srgbClr val="565656"/>
                </a:solidFill>
              </a:rPr>
              <a:t> </a:t>
            </a:r>
            <a:r>
              <a:rPr spc="-90" dirty="0">
                <a:solidFill>
                  <a:srgbClr val="565656"/>
                </a:solidFill>
              </a:rPr>
              <a:t>for  </a:t>
            </a:r>
            <a:r>
              <a:rPr spc="70" dirty="0">
                <a:solidFill>
                  <a:srgbClr val="565656"/>
                </a:solidFill>
              </a:rPr>
              <a:t>MAb </a:t>
            </a:r>
            <a:r>
              <a:rPr spc="-45" dirty="0">
                <a:solidFill>
                  <a:srgbClr val="565656"/>
                </a:solidFill>
              </a:rPr>
              <a:t>product</a:t>
            </a:r>
            <a:r>
              <a:rPr spc="-615" dirty="0">
                <a:solidFill>
                  <a:srgbClr val="565656"/>
                </a:solidFill>
              </a:rPr>
              <a:t> </a:t>
            </a:r>
            <a:r>
              <a:rPr spc="-70" dirty="0">
                <a:solidFill>
                  <a:srgbClr val="565656"/>
                </a:solidFill>
              </a:rPr>
              <a:t>quality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9699" y="1758188"/>
          <a:ext cx="8318500" cy="4004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3995"/>
                <a:gridCol w="1500759"/>
                <a:gridCol w="1073404"/>
                <a:gridCol w="1620139"/>
                <a:gridCol w="956945"/>
                <a:gridCol w="957071"/>
                <a:gridCol w="956983"/>
              </a:tblGrid>
              <a:tr h="518159">
                <a:tc>
                  <a:txBody>
                    <a:bodyPr/>
                    <a:lstStyle/>
                    <a:p>
                      <a:pPr marL="91440" marR="269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3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Analytical  </a:t>
                      </a: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spc="-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hn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400" spc="-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l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ogy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Analyte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400" spc="-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Fed-batch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1400" spc="-2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pL/c/d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43</a:t>
                      </a:r>
                      <a:r>
                        <a:rPr sz="1400" spc="-2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pL/c/d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77</a:t>
                      </a:r>
                      <a:r>
                        <a:rPr sz="1400" spc="-2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pL/c/d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90</a:t>
                      </a:r>
                      <a:r>
                        <a:rPr sz="1400" spc="-2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8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pL/c/d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</a:tr>
              <a:tr h="347979">
                <a:tc row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CIEX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Acidic</a:t>
                      </a:r>
                      <a:r>
                        <a:rPr sz="1400" spc="-17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variants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6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sz="1400" spc="-1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60%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25%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23%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19%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12%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-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Alkaline</a:t>
                      </a:r>
                      <a:r>
                        <a:rPr sz="1400" spc="-18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variants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3%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7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SEC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Aggregate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0.4%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0.3%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0.2%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0.5%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80">
                <a:tc rowSpan="4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Glycan</a:t>
                      </a:r>
                      <a:r>
                        <a:rPr sz="1400" spc="-18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map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G0F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35%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36%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G1F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41%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45%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G2F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15%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1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14%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Man5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spc="2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3%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22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1%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T w="1270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</a:tr>
              <a:tr h="347980">
                <a:tc rowSpan="3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TNF-α</a:t>
                      </a:r>
                      <a:r>
                        <a:rPr sz="1400" spc="-17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binding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400" spc="-2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kinetics*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On </a:t>
                      </a:r>
                      <a:r>
                        <a:rPr sz="1400" spc="-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rate,</a:t>
                      </a:r>
                      <a:r>
                        <a:rPr sz="1400" spc="-27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350" baseline="-216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1350" baseline="-21604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6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5.2 </a:t>
                      </a:r>
                      <a:r>
                        <a:rPr sz="14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350" spc="15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350" spc="-127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Ms</a:t>
                      </a:r>
                      <a:r>
                        <a:rPr sz="1350" spc="67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-1</a:t>
                      </a:r>
                      <a:endParaRPr sz="1350" baseline="2469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3.82 </a:t>
                      </a:r>
                      <a:r>
                        <a:rPr sz="1350" u="sng" spc="82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+ </a:t>
                      </a:r>
                      <a:r>
                        <a:rPr sz="1400" spc="-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0.07 </a:t>
                      </a:r>
                      <a:r>
                        <a:rPr sz="14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350" spc="15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350" spc="-262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Ms</a:t>
                      </a:r>
                      <a:r>
                        <a:rPr sz="1350" spc="67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-1</a:t>
                      </a:r>
                      <a:endParaRPr sz="1350" baseline="2469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</a:tr>
              <a:tr h="3479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6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Off rate,</a:t>
                      </a:r>
                      <a:r>
                        <a:rPr sz="1400" spc="-1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-1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350" spc="-22" baseline="-216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endParaRPr sz="1350" baseline="-21604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14.9 </a:t>
                      </a:r>
                      <a:r>
                        <a:rPr sz="14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350" spc="15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-5</a:t>
                      </a:r>
                      <a:r>
                        <a:rPr sz="1350" spc="-172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3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350" spc="44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-1</a:t>
                      </a:r>
                      <a:endParaRPr sz="1350" baseline="2469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8.64 </a:t>
                      </a:r>
                      <a:r>
                        <a:rPr sz="1350" u="sng" spc="82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+ </a:t>
                      </a:r>
                      <a:r>
                        <a:rPr sz="1400" spc="-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0.72</a:t>
                      </a:r>
                      <a:r>
                        <a:rPr sz="1400" spc="-23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350" spc="15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-5 </a:t>
                      </a:r>
                      <a:r>
                        <a:rPr sz="1400" spc="3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350" spc="44" baseline="24691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-1</a:t>
                      </a:r>
                      <a:endParaRPr sz="1350" baseline="2469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</a:tr>
              <a:tr h="34804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-7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Affinity,</a:t>
                      </a:r>
                      <a:r>
                        <a:rPr sz="1400" spc="-1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3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K</a:t>
                      </a:r>
                      <a:r>
                        <a:rPr sz="1350" spc="44" baseline="-21604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endParaRPr sz="1350" baseline="-21604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12700">
                      <a:solidFill>
                        <a:srgbClr val="BEBEBE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287</a:t>
                      </a:r>
                      <a:r>
                        <a:rPr sz="1400" spc="-2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4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pM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270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12700">
                      <a:solidFill>
                        <a:srgbClr val="BEBEBE"/>
                      </a:solidFill>
                      <a:prstDash val="solid"/>
                    </a:lnT>
                    <a:lnB w="1270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226</a:t>
                      </a:r>
                      <a:r>
                        <a:rPr sz="1400" spc="-21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spc="50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pM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R w="9525">
                      <a:solidFill>
                        <a:srgbClr val="BBBBBB"/>
                      </a:solidFill>
                      <a:prstDash val="solid"/>
                    </a:lnR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400" spc="-95" dirty="0">
                          <a:solidFill>
                            <a:srgbClr val="565656"/>
                          </a:solidFill>
                          <a:latin typeface="Trebuchet MS"/>
                          <a:cs typeface="Trebuchet MS"/>
                        </a:rPr>
                        <a:t>n.a.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9525">
                      <a:solidFill>
                        <a:srgbClr val="BBBBBB"/>
                      </a:solidFill>
                      <a:prstDash val="solid"/>
                    </a:lnL>
                    <a:lnT w="9525">
                      <a:solidFill>
                        <a:srgbClr val="BBBBBB"/>
                      </a:solidFill>
                      <a:prstDash val="solid"/>
                    </a:lnT>
                    <a:lnB w="9525">
                      <a:solidFill>
                        <a:srgbClr val="BBBBBB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52729" y="5878067"/>
            <a:ext cx="4100829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55" dirty="0">
                <a:solidFill>
                  <a:srgbClr val="565656"/>
                </a:solidFill>
                <a:latin typeface="Trebuchet MS"/>
                <a:cs typeface="Trebuchet MS"/>
              </a:rPr>
              <a:t>*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565656"/>
                </a:solidFill>
                <a:latin typeface="Trebuchet MS"/>
                <a:cs typeface="Trebuchet MS"/>
              </a:rPr>
              <a:t>Results</a:t>
            </a:r>
            <a:r>
              <a:rPr sz="900" spc="-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obtained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565656"/>
                </a:solidFill>
                <a:latin typeface="Trebuchet MS"/>
                <a:cs typeface="Trebuchet MS"/>
              </a:rPr>
              <a:t>using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565656"/>
                </a:solidFill>
                <a:latin typeface="Trebuchet MS"/>
                <a:cs typeface="Trebuchet MS"/>
              </a:rPr>
              <a:t>Biacore™</a:t>
            </a:r>
            <a:r>
              <a:rPr sz="900" spc="-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T200</a:t>
            </a:r>
            <a:r>
              <a:rPr sz="9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processing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unit</a:t>
            </a:r>
            <a:r>
              <a:rPr sz="900" spc="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and</a:t>
            </a:r>
            <a:r>
              <a:rPr sz="900" spc="-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5" dirty="0">
                <a:solidFill>
                  <a:srgbClr val="565656"/>
                </a:solidFill>
                <a:latin typeface="Trebuchet MS"/>
                <a:cs typeface="Trebuchet MS"/>
              </a:rPr>
              <a:t>Sensor</a:t>
            </a:r>
            <a:r>
              <a:rPr sz="900" spc="-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565656"/>
                </a:solidFill>
                <a:latin typeface="Trebuchet MS"/>
                <a:cs typeface="Trebuchet MS"/>
              </a:rPr>
              <a:t>Chip</a:t>
            </a:r>
            <a:r>
              <a:rPr sz="900" spc="-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565656"/>
                </a:solidFill>
                <a:latin typeface="Trebuchet MS"/>
                <a:cs typeface="Trebuchet MS"/>
              </a:rPr>
              <a:t>Protein</a:t>
            </a:r>
            <a:r>
              <a:rPr sz="900" spc="-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565656"/>
                </a:solidFill>
                <a:latin typeface="Trebuchet MS"/>
                <a:cs typeface="Trebuchet MS"/>
              </a:rPr>
              <a:t>A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7502" y="216408"/>
            <a:ext cx="1726564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40" dirty="0">
                <a:solidFill>
                  <a:srgbClr val="868686"/>
                </a:solidFill>
                <a:latin typeface="Trebuchet MS"/>
                <a:cs typeface="Trebuchet MS"/>
              </a:rPr>
              <a:t>STEADY-STATE</a:t>
            </a:r>
            <a:r>
              <a:rPr sz="1200" spc="-105" dirty="0">
                <a:solidFill>
                  <a:srgbClr val="868686"/>
                </a:solidFill>
                <a:latin typeface="Trebuchet MS"/>
                <a:cs typeface="Trebuchet MS"/>
              </a:rPr>
              <a:t> </a:t>
            </a:r>
            <a:r>
              <a:rPr sz="1200" spc="-10" dirty="0">
                <a:solidFill>
                  <a:srgbClr val="868686"/>
                </a:solidFill>
                <a:latin typeface="Trebuchet MS"/>
                <a:cs typeface="Trebuchet MS"/>
              </a:rPr>
              <a:t>APPROACH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915" y="1509014"/>
            <a:ext cx="8258809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400" spc="-70" dirty="0"/>
              <a:t>Perfusion </a:t>
            </a:r>
            <a:r>
              <a:rPr sz="5400" spc="-15" dirty="0"/>
              <a:t>study</a:t>
            </a:r>
            <a:r>
              <a:rPr sz="5400" spc="-735" dirty="0"/>
              <a:t> </a:t>
            </a:r>
            <a:r>
              <a:rPr sz="5400" spc="-10" dirty="0"/>
              <a:t>conclusions</a:t>
            </a:r>
            <a:endParaRPr sz="5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565656"/>
                </a:solidFill>
              </a:rPr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1347" y="1613661"/>
            <a:ext cx="8028305" cy="3085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15" dirty="0">
                <a:solidFill>
                  <a:srgbClr val="005CB8"/>
                </a:solidFill>
                <a:latin typeface="Trebuchet MS"/>
                <a:cs typeface="Trebuchet MS"/>
              </a:rPr>
              <a:t>Batch </a:t>
            </a:r>
            <a:r>
              <a:rPr sz="2800" spc="25" dirty="0">
                <a:solidFill>
                  <a:srgbClr val="005CB8"/>
                </a:solidFill>
                <a:latin typeface="Trebuchet MS"/>
                <a:cs typeface="Trebuchet MS"/>
              </a:rPr>
              <a:t>and </a:t>
            </a:r>
            <a:r>
              <a:rPr sz="2800" spc="-25" dirty="0">
                <a:solidFill>
                  <a:srgbClr val="005CB8"/>
                </a:solidFill>
                <a:latin typeface="Trebuchet MS"/>
                <a:cs typeface="Trebuchet MS"/>
              </a:rPr>
              <a:t>steady-state</a:t>
            </a:r>
            <a:r>
              <a:rPr sz="2800" spc="-580" dirty="0">
                <a:solidFill>
                  <a:srgbClr val="005CB8"/>
                </a:solidFill>
                <a:latin typeface="Trebuchet MS"/>
                <a:cs typeface="Trebuchet MS"/>
              </a:rPr>
              <a:t> </a:t>
            </a:r>
            <a:r>
              <a:rPr sz="2800" spc="5" dirty="0">
                <a:solidFill>
                  <a:srgbClr val="005CB8"/>
                </a:solidFill>
                <a:latin typeface="Trebuchet MS"/>
                <a:cs typeface="Trebuchet MS"/>
              </a:rPr>
              <a:t>approaches</a:t>
            </a:r>
            <a:endParaRPr sz="28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30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Presented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2000" spc="-12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develop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high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performing</a:t>
            </a:r>
            <a:r>
              <a:rPr sz="2000" spc="-18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media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from</a:t>
            </a:r>
            <a:r>
              <a:rPr sz="2000" spc="-14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35" dirty="0">
                <a:solidFill>
                  <a:srgbClr val="565656"/>
                </a:solidFill>
                <a:latin typeface="Trebuchet MS"/>
                <a:cs typeface="Trebuchet MS"/>
              </a:rPr>
              <a:t>an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existing</a:t>
            </a:r>
            <a:endParaRPr sz="2000">
              <a:latin typeface="Trebuchet MS"/>
              <a:cs typeface="Trebuchet MS"/>
            </a:endParaRPr>
          </a:p>
          <a:p>
            <a:pPr marL="215265">
              <a:lnSpc>
                <a:spcPct val="100000"/>
              </a:lnSpc>
            </a:pP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medium</a:t>
            </a:r>
            <a:r>
              <a:rPr sz="2000" spc="-204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platform</a:t>
            </a:r>
            <a:endParaRPr sz="20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Easily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applicable</a:t>
            </a:r>
            <a:r>
              <a:rPr sz="2000" spc="-1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for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other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65656"/>
                </a:solidFill>
                <a:latin typeface="Trebuchet MS"/>
                <a:cs typeface="Trebuchet MS"/>
              </a:rPr>
              <a:t>cell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culture</a:t>
            </a:r>
            <a:r>
              <a:rPr sz="2000" spc="-15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media</a:t>
            </a:r>
            <a:endParaRPr sz="2000">
              <a:latin typeface="Trebuchet MS"/>
              <a:cs typeface="Trebuchet MS"/>
            </a:endParaRPr>
          </a:p>
          <a:p>
            <a:pPr marL="215265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15900" algn="l"/>
              </a:tabLst>
            </a:pPr>
            <a:r>
              <a:rPr sz="2000" dirty="0">
                <a:solidFill>
                  <a:srgbClr val="565656"/>
                </a:solidFill>
                <a:latin typeface="Trebuchet MS"/>
                <a:cs typeface="Trebuchet MS"/>
              </a:rPr>
              <a:t>Serves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70" dirty="0">
                <a:solidFill>
                  <a:srgbClr val="565656"/>
                </a:solidFill>
                <a:latin typeface="Trebuchet MS"/>
                <a:cs typeface="Trebuchet MS"/>
              </a:rPr>
              <a:t>as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565656"/>
                </a:solidFill>
                <a:latin typeface="Trebuchet MS"/>
                <a:cs typeface="Trebuchet MS"/>
              </a:rPr>
              <a:t>a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fast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565656"/>
                </a:solidFill>
                <a:latin typeface="Trebuchet MS"/>
                <a:cs typeface="Trebuchet MS"/>
              </a:rPr>
              <a:t>route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to</a:t>
            </a:r>
            <a:r>
              <a:rPr sz="2000" spc="-14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30" dirty="0">
                <a:solidFill>
                  <a:srgbClr val="565656"/>
                </a:solidFill>
                <a:latin typeface="Trebuchet MS"/>
                <a:cs typeface="Trebuchet MS"/>
              </a:rPr>
              <a:t>an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565656"/>
                </a:solidFill>
                <a:latin typeface="Trebuchet MS"/>
                <a:cs typeface="Trebuchet MS"/>
              </a:rPr>
              <a:t>efficient</a:t>
            </a:r>
            <a:r>
              <a:rPr sz="2000" spc="-16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65656"/>
                </a:solidFill>
                <a:latin typeface="Trebuchet MS"/>
                <a:cs typeface="Trebuchet MS"/>
              </a:rPr>
              <a:t>upstream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perfusion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" dirty="0">
                <a:solidFill>
                  <a:srgbClr val="565656"/>
                </a:solidFill>
                <a:latin typeface="Trebuchet MS"/>
                <a:cs typeface="Trebuchet MS"/>
              </a:rPr>
              <a:t>process</a:t>
            </a:r>
            <a:endParaRPr sz="2000">
              <a:latin typeface="Trebuchet MS"/>
              <a:cs typeface="Trebuchet MS"/>
            </a:endParaRPr>
          </a:p>
          <a:p>
            <a:pPr marL="215265" marR="168910" indent="-182880">
              <a:lnSpc>
                <a:spcPct val="100000"/>
              </a:lnSpc>
              <a:spcBef>
                <a:spcPts val="994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55" dirty="0">
                <a:solidFill>
                  <a:srgbClr val="565656"/>
                </a:solidFill>
                <a:latin typeface="Trebuchet MS"/>
                <a:cs typeface="Trebuchet MS"/>
              </a:rPr>
              <a:t>Has </a:t>
            </a:r>
            <a:r>
              <a:rPr sz="2000" spc="-15" dirty="0">
                <a:solidFill>
                  <a:srgbClr val="565656"/>
                </a:solidFill>
                <a:latin typeface="Trebuchet MS"/>
                <a:cs typeface="Trebuchet MS"/>
              </a:rPr>
              <a:t>great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potential to </a:t>
            </a:r>
            <a:r>
              <a:rPr sz="2000" spc="-50" dirty="0">
                <a:solidFill>
                  <a:srgbClr val="565656"/>
                </a:solidFill>
                <a:latin typeface="Trebuchet MS"/>
                <a:cs typeface="Trebuchet MS"/>
              </a:rPr>
              <a:t>meet </a:t>
            </a:r>
            <a:r>
              <a:rPr sz="2000" spc="25" dirty="0">
                <a:solidFill>
                  <a:srgbClr val="565656"/>
                </a:solidFill>
                <a:latin typeface="Trebuchet MS"/>
                <a:cs typeface="Trebuchet MS"/>
              </a:rPr>
              <a:t>many </a:t>
            </a:r>
            <a:r>
              <a:rPr sz="2000" spc="-60" dirty="0">
                <a:solidFill>
                  <a:srgbClr val="565656"/>
                </a:solidFill>
                <a:latin typeface="Trebuchet MS"/>
                <a:cs typeface="Trebuchet MS"/>
              </a:rPr>
              <a:t>of </a:t>
            </a:r>
            <a:r>
              <a:rPr sz="2000" spc="-35" dirty="0">
                <a:solidFill>
                  <a:srgbClr val="565656"/>
                </a:solidFill>
                <a:latin typeface="Trebuchet MS"/>
                <a:cs typeface="Trebuchet MS"/>
              </a:rPr>
              <a:t>tomorrow’s </a:t>
            </a:r>
            <a:r>
              <a:rPr sz="2000" spc="15" dirty="0">
                <a:solidFill>
                  <a:srgbClr val="565656"/>
                </a:solidFill>
                <a:latin typeface="Trebuchet MS"/>
                <a:cs typeface="Trebuchet MS"/>
              </a:rPr>
              <a:t>demands </a:t>
            </a:r>
            <a:r>
              <a:rPr sz="2000" spc="-45" dirty="0">
                <a:solidFill>
                  <a:srgbClr val="565656"/>
                </a:solidFill>
                <a:latin typeface="Trebuchet MS"/>
                <a:cs typeface="Trebuchet MS"/>
              </a:rPr>
              <a:t>within 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biopharmaceutical</a:t>
            </a:r>
            <a:r>
              <a:rPr sz="2000" spc="-19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30" dirty="0">
                <a:solidFill>
                  <a:srgbClr val="565656"/>
                </a:solidFill>
                <a:latin typeface="Trebuchet MS"/>
                <a:cs typeface="Trebuchet MS"/>
              </a:rPr>
              <a:t>manufacturing,</a:t>
            </a:r>
            <a:r>
              <a:rPr sz="2000" spc="-18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10" dirty="0">
                <a:solidFill>
                  <a:srgbClr val="565656"/>
                </a:solidFill>
                <a:latin typeface="Trebuchet MS"/>
                <a:cs typeface="Trebuchet MS"/>
              </a:rPr>
              <a:t>when</a:t>
            </a:r>
            <a:r>
              <a:rPr sz="2000" spc="-17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0" dirty="0">
                <a:solidFill>
                  <a:srgbClr val="565656"/>
                </a:solidFill>
                <a:latin typeface="Trebuchet MS"/>
                <a:cs typeface="Trebuchet MS"/>
              </a:rPr>
              <a:t>combined</a:t>
            </a:r>
            <a:r>
              <a:rPr sz="2000" spc="-17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565656"/>
                </a:solidFill>
                <a:latin typeface="Trebuchet MS"/>
                <a:cs typeface="Trebuchet MS"/>
              </a:rPr>
              <a:t>with</a:t>
            </a:r>
            <a:r>
              <a:rPr sz="2000" spc="-16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55" dirty="0">
                <a:solidFill>
                  <a:srgbClr val="565656"/>
                </a:solidFill>
                <a:latin typeface="Trebuchet MS"/>
                <a:cs typeface="Trebuchet MS"/>
              </a:rPr>
              <a:t>a</a:t>
            </a:r>
            <a:r>
              <a:rPr sz="2000" spc="-150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565656"/>
                </a:solidFill>
                <a:latin typeface="Trebuchet MS"/>
                <a:cs typeface="Trebuchet MS"/>
              </a:rPr>
              <a:t>continuous  </a:t>
            </a:r>
            <a:r>
              <a:rPr sz="2000" spc="-10" dirty="0">
                <a:solidFill>
                  <a:srgbClr val="565656"/>
                </a:solidFill>
                <a:latin typeface="Trebuchet MS"/>
                <a:cs typeface="Trebuchet MS"/>
              </a:rPr>
              <a:t>downstream</a:t>
            </a:r>
            <a:r>
              <a:rPr sz="2000" spc="-215" dirty="0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565656"/>
                </a:solidFill>
                <a:latin typeface="Trebuchet MS"/>
                <a:cs typeface="Trebuchet MS"/>
              </a:rPr>
              <a:t>operation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33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565656"/>
                </a:solidFill>
              </a:rPr>
              <a:t>Conclusions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95" dirty="0"/>
              <a:t>The </a:t>
            </a:r>
            <a:r>
              <a:rPr spc="-25" dirty="0"/>
              <a:t>steady-state</a:t>
            </a:r>
            <a:r>
              <a:rPr spc="-310" dirty="0"/>
              <a:t> </a:t>
            </a:r>
            <a:r>
              <a:rPr dirty="0"/>
              <a:t>approach</a:t>
            </a:r>
          </a:p>
          <a:p>
            <a:pPr marL="215265" indent="-182880">
              <a:lnSpc>
                <a:spcPct val="100000"/>
              </a:lnSpc>
              <a:spcBef>
                <a:spcPts val="1030"/>
              </a:spcBef>
              <a:buFont typeface="Arial"/>
              <a:buChar char="•"/>
              <a:tabLst>
                <a:tab pos="215900" algn="l"/>
              </a:tabLst>
            </a:pPr>
            <a:r>
              <a:rPr sz="2000" dirty="0">
                <a:solidFill>
                  <a:srgbClr val="565656"/>
                </a:solidFill>
              </a:rPr>
              <a:t>Showed</a:t>
            </a:r>
            <a:r>
              <a:rPr sz="2000" spc="-180" dirty="0">
                <a:solidFill>
                  <a:srgbClr val="565656"/>
                </a:solidFill>
              </a:rPr>
              <a:t> </a:t>
            </a:r>
            <a:r>
              <a:rPr sz="2000" spc="-20" dirty="0">
                <a:solidFill>
                  <a:srgbClr val="565656"/>
                </a:solidFill>
              </a:rPr>
              <a:t>highly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-30" dirty="0">
                <a:solidFill>
                  <a:srgbClr val="565656"/>
                </a:solidFill>
              </a:rPr>
              <a:t>improved</a:t>
            </a:r>
            <a:r>
              <a:rPr sz="2000" spc="-175" dirty="0">
                <a:solidFill>
                  <a:srgbClr val="565656"/>
                </a:solidFill>
              </a:rPr>
              <a:t> </a:t>
            </a:r>
            <a:r>
              <a:rPr sz="2000" spc="-45" dirty="0">
                <a:solidFill>
                  <a:srgbClr val="565656"/>
                </a:solidFill>
              </a:rPr>
              <a:t>performance,</a:t>
            </a:r>
            <a:r>
              <a:rPr sz="2000" spc="-165" dirty="0">
                <a:solidFill>
                  <a:srgbClr val="565656"/>
                </a:solidFill>
              </a:rPr>
              <a:t> </a:t>
            </a:r>
            <a:r>
              <a:rPr sz="2000" spc="20" dirty="0">
                <a:solidFill>
                  <a:srgbClr val="565656"/>
                </a:solidFill>
              </a:rPr>
              <a:t>using</a:t>
            </a:r>
            <a:r>
              <a:rPr sz="2000" spc="-155" dirty="0">
                <a:solidFill>
                  <a:srgbClr val="565656"/>
                </a:solidFill>
              </a:rPr>
              <a:t> </a:t>
            </a:r>
            <a:r>
              <a:rPr sz="2000" spc="-65" dirty="0">
                <a:solidFill>
                  <a:srgbClr val="565656"/>
                </a:solidFill>
              </a:rPr>
              <a:t>twice</a:t>
            </a:r>
            <a:r>
              <a:rPr sz="2000" spc="-155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the</a:t>
            </a:r>
            <a:r>
              <a:rPr sz="2000" spc="-135" dirty="0">
                <a:solidFill>
                  <a:srgbClr val="565656"/>
                </a:solidFill>
              </a:rPr>
              <a:t> </a:t>
            </a:r>
            <a:r>
              <a:rPr sz="2000" spc="-40" dirty="0">
                <a:solidFill>
                  <a:srgbClr val="565656"/>
                </a:solidFill>
              </a:rPr>
              <a:t>development</a:t>
            </a:r>
            <a:r>
              <a:rPr sz="2000" spc="-170" dirty="0">
                <a:solidFill>
                  <a:srgbClr val="565656"/>
                </a:solidFill>
              </a:rPr>
              <a:t> </a:t>
            </a:r>
            <a:r>
              <a:rPr sz="2000" spc="-110" dirty="0">
                <a:solidFill>
                  <a:srgbClr val="565656"/>
                </a:solidFill>
              </a:rPr>
              <a:t>time,</a:t>
            </a:r>
            <a:endParaRPr sz="2000"/>
          </a:p>
          <a:p>
            <a:pPr marR="3953510" algn="ctr">
              <a:lnSpc>
                <a:spcPct val="100000"/>
              </a:lnSpc>
            </a:pPr>
            <a:r>
              <a:rPr sz="2000" spc="-10" dirty="0">
                <a:solidFill>
                  <a:srgbClr val="565656"/>
                </a:solidFill>
              </a:rPr>
              <a:t>compared</a:t>
            </a:r>
            <a:r>
              <a:rPr sz="2000" spc="-180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with</a:t>
            </a:r>
            <a:r>
              <a:rPr sz="2000" spc="-165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the</a:t>
            </a:r>
            <a:r>
              <a:rPr sz="2000" spc="-155" dirty="0">
                <a:solidFill>
                  <a:srgbClr val="565656"/>
                </a:solidFill>
              </a:rPr>
              <a:t> </a:t>
            </a:r>
            <a:r>
              <a:rPr sz="2000" spc="-15" dirty="0">
                <a:solidFill>
                  <a:srgbClr val="565656"/>
                </a:solidFill>
              </a:rPr>
              <a:t>batch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dirty="0">
                <a:solidFill>
                  <a:srgbClr val="565656"/>
                </a:solidFill>
              </a:rPr>
              <a:t>approach</a:t>
            </a:r>
            <a:endParaRPr sz="2000"/>
          </a:p>
          <a:p>
            <a:pPr marL="215265" marR="38100" indent="-182880">
              <a:lnSpc>
                <a:spcPct val="100000"/>
              </a:lnSpc>
              <a:spcBef>
                <a:spcPts val="1005"/>
              </a:spcBef>
              <a:buFont typeface="Arial"/>
              <a:buChar char="•"/>
              <a:tabLst>
                <a:tab pos="215900" algn="l"/>
              </a:tabLst>
            </a:pPr>
            <a:r>
              <a:rPr sz="2000" spc="-40" dirty="0">
                <a:solidFill>
                  <a:srgbClr val="565656"/>
                </a:solidFill>
              </a:rPr>
              <a:t>Resulted</a:t>
            </a:r>
            <a:r>
              <a:rPr sz="2000" spc="-170" dirty="0">
                <a:solidFill>
                  <a:srgbClr val="565656"/>
                </a:solidFill>
              </a:rPr>
              <a:t> </a:t>
            </a:r>
            <a:r>
              <a:rPr sz="2000" spc="-40" dirty="0">
                <a:solidFill>
                  <a:srgbClr val="565656"/>
                </a:solidFill>
              </a:rPr>
              <a:t>in</a:t>
            </a:r>
            <a:r>
              <a:rPr sz="2000" spc="-150" dirty="0">
                <a:solidFill>
                  <a:srgbClr val="565656"/>
                </a:solidFill>
              </a:rPr>
              <a:t> </a:t>
            </a:r>
            <a:r>
              <a:rPr sz="2000" spc="55" dirty="0">
                <a:solidFill>
                  <a:srgbClr val="565656"/>
                </a:solidFill>
              </a:rPr>
              <a:t>a</a:t>
            </a:r>
            <a:r>
              <a:rPr sz="2000" spc="-150" dirty="0">
                <a:solidFill>
                  <a:srgbClr val="565656"/>
                </a:solidFill>
              </a:rPr>
              <a:t> </a:t>
            </a:r>
            <a:r>
              <a:rPr sz="2000" spc="-60" dirty="0">
                <a:solidFill>
                  <a:srgbClr val="565656"/>
                </a:solidFill>
              </a:rPr>
              <a:t>final</a:t>
            </a:r>
            <a:r>
              <a:rPr sz="2000" spc="-170" dirty="0">
                <a:solidFill>
                  <a:srgbClr val="565656"/>
                </a:solidFill>
              </a:rPr>
              <a:t> </a:t>
            </a:r>
            <a:r>
              <a:rPr sz="2000" spc="5" dirty="0">
                <a:solidFill>
                  <a:srgbClr val="565656"/>
                </a:solidFill>
              </a:rPr>
              <a:t>process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with</a:t>
            </a:r>
            <a:r>
              <a:rPr sz="2000" spc="-155" dirty="0">
                <a:solidFill>
                  <a:srgbClr val="565656"/>
                </a:solidFill>
              </a:rPr>
              <a:t> </a:t>
            </a:r>
            <a:r>
              <a:rPr sz="2000" spc="-20" dirty="0">
                <a:solidFill>
                  <a:srgbClr val="565656"/>
                </a:solidFill>
              </a:rPr>
              <a:t>more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-5" dirty="0">
                <a:solidFill>
                  <a:srgbClr val="565656"/>
                </a:solidFill>
              </a:rPr>
              <a:t>than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55" dirty="0">
                <a:solidFill>
                  <a:srgbClr val="565656"/>
                </a:solidFill>
              </a:rPr>
              <a:t>a</a:t>
            </a:r>
            <a:r>
              <a:rPr sz="2000" spc="-140" dirty="0">
                <a:solidFill>
                  <a:srgbClr val="565656"/>
                </a:solidFill>
              </a:rPr>
              <a:t> </a:t>
            </a:r>
            <a:r>
              <a:rPr sz="2000" spc="210" dirty="0">
                <a:solidFill>
                  <a:srgbClr val="565656"/>
                </a:solidFill>
              </a:rPr>
              <a:t>75%</a:t>
            </a:r>
            <a:r>
              <a:rPr sz="2000" spc="-140" dirty="0">
                <a:solidFill>
                  <a:srgbClr val="565656"/>
                </a:solidFill>
              </a:rPr>
              <a:t> </a:t>
            </a:r>
            <a:r>
              <a:rPr sz="2000" spc="-20" dirty="0">
                <a:solidFill>
                  <a:srgbClr val="565656"/>
                </a:solidFill>
              </a:rPr>
              <a:t>decrease</a:t>
            </a:r>
            <a:r>
              <a:rPr sz="2000" spc="-170" dirty="0">
                <a:solidFill>
                  <a:srgbClr val="565656"/>
                </a:solidFill>
              </a:rPr>
              <a:t> </a:t>
            </a:r>
            <a:r>
              <a:rPr sz="2000" spc="-40" dirty="0">
                <a:solidFill>
                  <a:srgbClr val="565656"/>
                </a:solidFill>
              </a:rPr>
              <a:t>in</a:t>
            </a:r>
            <a:r>
              <a:rPr sz="2000" spc="-150" dirty="0">
                <a:solidFill>
                  <a:srgbClr val="565656"/>
                </a:solidFill>
              </a:rPr>
              <a:t> </a:t>
            </a:r>
            <a:r>
              <a:rPr sz="2000" spc="-60" dirty="0">
                <a:solidFill>
                  <a:srgbClr val="565656"/>
                </a:solidFill>
              </a:rPr>
              <a:t>cell-specific  </a:t>
            </a:r>
            <a:r>
              <a:rPr sz="2000" spc="-25" dirty="0">
                <a:solidFill>
                  <a:srgbClr val="565656"/>
                </a:solidFill>
              </a:rPr>
              <a:t>perfusion</a:t>
            </a:r>
            <a:r>
              <a:rPr sz="2000" spc="-175" dirty="0">
                <a:solidFill>
                  <a:srgbClr val="565656"/>
                </a:solidFill>
              </a:rPr>
              <a:t> </a:t>
            </a:r>
            <a:r>
              <a:rPr sz="2000" spc="-40" dirty="0">
                <a:solidFill>
                  <a:srgbClr val="565656"/>
                </a:solidFill>
              </a:rPr>
              <a:t>rate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-114" dirty="0">
                <a:solidFill>
                  <a:srgbClr val="565656"/>
                </a:solidFill>
              </a:rPr>
              <a:t>(CSPR),</a:t>
            </a:r>
            <a:r>
              <a:rPr sz="2000" spc="-165" dirty="0">
                <a:solidFill>
                  <a:srgbClr val="565656"/>
                </a:solidFill>
              </a:rPr>
              <a:t> </a:t>
            </a:r>
            <a:r>
              <a:rPr sz="2000" spc="-10" dirty="0">
                <a:solidFill>
                  <a:srgbClr val="565656"/>
                </a:solidFill>
              </a:rPr>
              <a:t>compared</a:t>
            </a:r>
            <a:r>
              <a:rPr sz="2000" spc="-170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with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-55" dirty="0">
                <a:solidFill>
                  <a:srgbClr val="565656"/>
                </a:solidFill>
              </a:rPr>
              <a:t>the</a:t>
            </a:r>
            <a:r>
              <a:rPr sz="2000" spc="-150" dirty="0">
                <a:solidFill>
                  <a:srgbClr val="565656"/>
                </a:solidFill>
              </a:rPr>
              <a:t> </a:t>
            </a:r>
            <a:r>
              <a:rPr sz="2000" spc="-10" dirty="0">
                <a:solidFill>
                  <a:srgbClr val="565656"/>
                </a:solidFill>
              </a:rPr>
              <a:t>starting</a:t>
            </a:r>
            <a:r>
              <a:rPr sz="2000" spc="-160" dirty="0">
                <a:solidFill>
                  <a:srgbClr val="565656"/>
                </a:solidFill>
              </a:rPr>
              <a:t> </a:t>
            </a:r>
            <a:r>
              <a:rPr sz="2000" spc="5" dirty="0">
                <a:solidFill>
                  <a:srgbClr val="565656"/>
                </a:solidFill>
              </a:rPr>
              <a:t>process</a:t>
            </a:r>
            <a:r>
              <a:rPr sz="2000" spc="-175" dirty="0">
                <a:solidFill>
                  <a:srgbClr val="565656"/>
                </a:solidFill>
              </a:rPr>
              <a:t> </a:t>
            </a:r>
            <a:r>
              <a:rPr sz="2000" spc="-20" dirty="0">
                <a:solidFill>
                  <a:srgbClr val="565656"/>
                </a:solidFill>
              </a:rPr>
              <a:t>conditions</a:t>
            </a:r>
            <a:r>
              <a:rPr sz="2000" spc="-150" dirty="0">
                <a:solidFill>
                  <a:srgbClr val="565656"/>
                </a:solidFill>
              </a:rPr>
              <a:t> </a:t>
            </a:r>
            <a:r>
              <a:rPr sz="2000" spc="-85" dirty="0">
                <a:solidFill>
                  <a:srgbClr val="565656"/>
                </a:solidFill>
              </a:rPr>
              <a:t>(20  </a:t>
            </a:r>
            <a:r>
              <a:rPr sz="2000" spc="-10" dirty="0">
                <a:solidFill>
                  <a:srgbClr val="565656"/>
                </a:solidFill>
              </a:rPr>
              <a:t>compared </a:t>
            </a:r>
            <a:r>
              <a:rPr sz="2000" spc="-50" dirty="0">
                <a:solidFill>
                  <a:srgbClr val="565656"/>
                </a:solidFill>
              </a:rPr>
              <a:t>to </a:t>
            </a:r>
            <a:r>
              <a:rPr sz="2000" spc="5" dirty="0">
                <a:solidFill>
                  <a:srgbClr val="565656"/>
                </a:solidFill>
              </a:rPr>
              <a:t>90</a:t>
            </a:r>
            <a:r>
              <a:rPr sz="2000" spc="-425" dirty="0">
                <a:solidFill>
                  <a:srgbClr val="565656"/>
                </a:solidFill>
              </a:rPr>
              <a:t> </a:t>
            </a:r>
            <a:r>
              <a:rPr sz="2000" spc="-135" dirty="0">
                <a:solidFill>
                  <a:srgbClr val="565656"/>
                </a:solidFill>
              </a:rPr>
              <a:t>pL/cell/d)</a:t>
            </a:r>
            <a:endParaRPr sz="2000"/>
          </a:p>
        </p:txBody>
      </p:sp>
      <p:sp>
        <p:nvSpPr>
          <p:cNvPr id="4" name="object 4"/>
          <p:cNvSpPr/>
          <p:nvPr/>
        </p:nvSpPr>
        <p:spPr>
          <a:xfrm>
            <a:off x="3482359" y="2804286"/>
            <a:ext cx="1872249" cy="1051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00"/>
              </a:lnSpc>
            </a:pPr>
            <a:fld id="{81D60167-4931-47E6-BA6A-407CBD079E47}" type="slidenum">
              <a:rPr dirty="0"/>
              <a:t>34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00"/>
              </a:lnSpc>
            </a:pPr>
            <a:r>
              <a:rPr dirty="0"/>
              <a:t>29-1442-41</a:t>
            </a:r>
            <a:r>
              <a:rPr spc="-100" dirty="0"/>
              <a:t> </a:t>
            </a:r>
            <a:r>
              <a:rPr spc="-5" dirty="0"/>
              <a:t>AA</a:t>
            </a:r>
            <a:r>
              <a:rPr spc="-65" dirty="0"/>
              <a:t> </a:t>
            </a:r>
            <a:r>
              <a:rPr spc="-265" dirty="0"/>
              <a:t>|                              </a:t>
            </a:r>
            <a:r>
              <a:rPr spc="-260" dirty="0"/>
              <a:t> </a:t>
            </a:r>
            <a:r>
              <a:rPr spc="10" dirty="0"/>
              <a:t>March</a:t>
            </a:r>
            <a:r>
              <a:rPr spc="-60" dirty="0"/>
              <a:t> </a:t>
            </a:r>
            <a:r>
              <a:rPr dirty="0"/>
              <a:t>2015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5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1480" y="6217920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Thank</a:t>
            </a:r>
            <a:r>
              <a:rPr spc="-315" dirty="0"/>
              <a:t> </a:t>
            </a:r>
            <a:r>
              <a:rPr spc="-80" dirty="0"/>
              <a:t>You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4175" y="2815335"/>
            <a:ext cx="2650490" cy="501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Healthcare</a:t>
            </a:r>
            <a:r>
              <a:rPr sz="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Bio-Sciences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AB,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General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Electric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company. 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Björkgatan</a:t>
            </a:r>
            <a:r>
              <a:rPr sz="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30</a:t>
            </a:r>
            <a:endParaRPr sz="800">
              <a:latin typeface="Trebuchet MS"/>
              <a:cs typeface="Trebuchet MS"/>
            </a:endParaRPr>
          </a:p>
          <a:p>
            <a:pPr marL="12700" marR="1951989">
              <a:lnSpc>
                <a:spcPct val="100000"/>
              </a:lnSpc>
            </a:pP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751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84</a:t>
            </a:r>
            <a:r>
              <a:rPr sz="80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Uppsala 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Sweden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4175" y="3729990"/>
            <a:ext cx="5637530" cy="1049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GE,</a:t>
            </a:r>
            <a:r>
              <a:rPr sz="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imagination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work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monogram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trademarks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General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Electric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Company.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HyClone,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Cell</a:t>
            </a:r>
            <a:r>
              <a:rPr sz="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Boost,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ActiCHO,</a:t>
            </a:r>
            <a:r>
              <a:rPr sz="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Xuri,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and 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Cellbag</a:t>
            </a:r>
            <a:r>
              <a:rPr sz="800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trademark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General</a:t>
            </a:r>
            <a:r>
              <a:rPr sz="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Electric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Company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one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its</a:t>
            </a:r>
            <a:r>
              <a:rPr sz="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subsidiaries.</a:t>
            </a:r>
            <a:endParaRPr sz="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800" spc="50" dirty="0">
                <a:solidFill>
                  <a:srgbClr val="FFFFFF"/>
                </a:solidFill>
                <a:latin typeface="Trebuchet MS"/>
                <a:cs typeface="Trebuchet MS"/>
              </a:rPr>
              <a:t>©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2014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General</a:t>
            </a:r>
            <a:r>
              <a:rPr sz="8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Electric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Company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95" dirty="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rights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reserved.</a:t>
            </a:r>
            <a:endParaRPr sz="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 marR="50165">
              <a:lnSpc>
                <a:spcPct val="100000"/>
              </a:lnSpc>
            </a:pP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FFFFFF"/>
                </a:solidFill>
                <a:latin typeface="Trebuchet MS"/>
                <a:cs typeface="Trebuchet MS"/>
              </a:rPr>
              <a:t>goods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services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sold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subject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terms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conditions</a:t>
            </a:r>
            <a:r>
              <a:rPr sz="8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sale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company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within</a:t>
            </a:r>
            <a:r>
              <a:rPr sz="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GE</a:t>
            </a:r>
            <a:r>
              <a:rPr sz="8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Healthcare</a:t>
            </a:r>
            <a:r>
              <a:rPr sz="800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which</a:t>
            </a:r>
            <a:r>
              <a:rPr sz="8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supplies  </a:t>
            </a:r>
            <a:r>
              <a:rPr sz="800" spc="-40" dirty="0">
                <a:solidFill>
                  <a:srgbClr val="FFFFFF"/>
                </a:solidFill>
                <a:latin typeface="Trebuchet MS"/>
                <a:cs typeface="Trebuchet MS"/>
              </a:rPr>
              <a:t>them. </a:t>
            </a: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A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copy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of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these terms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and </a:t>
            </a:r>
            <a:r>
              <a:rPr sz="800" spc="-10" dirty="0">
                <a:solidFill>
                  <a:srgbClr val="FFFFFF"/>
                </a:solidFill>
                <a:latin typeface="Trebuchet MS"/>
                <a:cs typeface="Trebuchet MS"/>
              </a:rPr>
              <a:t>conditions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is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available </a:t>
            </a:r>
            <a:r>
              <a:rPr sz="800" spc="5" dirty="0">
                <a:solidFill>
                  <a:srgbClr val="FFFFFF"/>
                </a:solidFill>
                <a:latin typeface="Trebuchet MS"/>
                <a:cs typeface="Trebuchet MS"/>
              </a:rPr>
              <a:t>on </a:t>
            </a:r>
            <a:r>
              <a:rPr sz="800" spc="-30" dirty="0">
                <a:solidFill>
                  <a:srgbClr val="FFFFFF"/>
                </a:solidFill>
                <a:latin typeface="Trebuchet MS"/>
                <a:cs typeface="Trebuchet MS"/>
              </a:rPr>
              <a:t>request.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Contact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your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local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GE Healthcare </a:t>
            </a:r>
            <a:r>
              <a:rPr sz="800" spc="-20" dirty="0">
                <a:solidFill>
                  <a:srgbClr val="FFFFFF"/>
                </a:solidFill>
                <a:latin typeface="Trebuchet MS"/>
                <a:cs typeface="Trebuchet MS"/>
              </a:rPr>
              <a:t>representative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for the  </a:t>
            </a:r>
            <a:r>
              <a:rPr sz="800" spc="-5" dirty="0">
                <a:solidFill>
                  <a:srgbClr val="FFFFFF"/>
                </a:solidFill>
                <a:latin typeface="Trebuchet MS"/>
                <a:cs typeface="Trebuchet MS"/>
              </a:rPr>
              <a:t>most </a:t>
            </a:r>
            <a:r>
              <a:rPr sz="800" spc="-15" dirty="0">
                <a:solidFill>
                  <a:srgbClr val="FFFFFF"/>
                </a:solidFill>
                <a:latin typeface="Trebuchet MS"/>
                <a:cs typeface="Trebuchet MS"/>
              </a:rPr>
              <a:t>current</a:t>
            </a:r>
            <a:r>
              <a:rPr sz="8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Trebuchet MS"/>
                <a:cs typeface="Trebuchet MS"/>
              </a:rPr>
              <a:t>information.</a:t>
            </a:r>
            <a:endParaRPr sz="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86200" y="2743200"/>
            <a:ext cx="1371600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1774</Words>
  <Application>Microsoft Office PowerPoint</Application>
  <PresentationFormat>On-screen Show (4:3)</PresentationFormat>
  <Paragraphs>409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Agenda</vt:lpstr>
      <vt:lpstr>Continuous manufacturing</vt:lpstr>
      <vt:lpstr>The future of pharmaceutical manufacturing:  what to expect in the next 25 years?</vt:lpstr>
      <vt:lpstr>Intensified biomanufacturing</vt:lpstr>
      <vt:lpstr>Why consider continuous manufacturing?</vt:lpstr>
      <vt:lpstr>Advantages to continuous biomanufacturing</vt:lpstr>
      <vt:lpstr>Enabling technologies for  continuous manufacturing</vt:lpstr>
      <vt:lpstr>Perfusion culture medium design</vt:lpstr>
      <vt:lpstr>PowerPoint Presentation</vt:lpstr>
      <vt:lpstr>Perfusion medium development based on an  existing fed-batch medium platform</vt:lpstr>
      <vt:lpstr>Experimental strategy</vt:lpstr>
      <vt:lpstr>Batch approach</vt:lpstr>
      <vt:lpstr>Screening DoE study: design</vt:lpstr>
      <vt:lpstr>Optimization DoE study: results</vt:lpstr>
      <vt:lpstr>Medium verification in perfusion</vt:lpstr>
      <vt:lpstr>Medium verification in perfusion</vt:lpstr>
      <vt:lpstr>Steady-state approach</vt:lpstr>
      <vt:lpstr>Perfusion with steady-state conditions</vt:lpstr>
      <vt:lpstr>Spent media analysis and new medium design</vt:lpstr>
      <vt:lpstr>Spent media analysis and new medium design</vt:lpstr>
      <vt:lpstr>Spent media analysis and new medium design</vt:lpstr>
      <vt:lpstr>Spent media analysis and new medium design</vt:lpstr>
      <vt:lpstr>Medium verification in perfusion</vt:lpstr>
      <vt:lpstr>Medium verification in perfusion</vt:lpstr>
      <vt:lpstr>PowerPoint Presentation</vt:lpstr>
      <vt:lpstr>Perfusion with steady-state set-up</vt:lpstr>
      <vt:lpstr>Perfusion with steady-state set-up</vt:lpstr>
      <vt:lpstr>Perfusion with steady-state results</vt:lpstr>
      <vt:lpstr>Perfusion with steady-state results</vt:lpstr>
      <vt:lpstr>Perfusion at different rates as a tuning fork for  MAb product quality</vt:lpstr>
      <vt:lpstr>Perfusion study conclusions</vt:lpstr>
      <vt:lpstr>Conclusions</vt:lpstr>
      <vt:lpstr>Conclusions</vt:lpstr>
      <vt:lpstr>Thank You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 Culture Media and Feed Optimization for Enhancing Bioprocess Productivities</dc:title>
  <dc:creator>Tariq Haq</dc:creator>
  <cp:lastModifiedBy>swetha g</cp:lastModifiedBy>
  <cp:revision>3</cp:revision>
  <dcterms:created xsi:type="dcterms:W3CDTF">2015-09-28T15:20:06Z</dcterms:created>
  <dcterms:modified xsi:type="dcterms:W3CDTF">2015-09-29T06:38:17Z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2015-09-28T00:00:00Z</vt:filetime>
  </property>
</Properties>
</file>