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1" r:id="rId9"/>
    <p:sldId id="263" r:id="rId10"/>
    <p:sldId id="265" r:id="rId11"/>
    <p:sldId id="266" r:id="rId12"/>
    <p:sldId id="267" r:id="rId13"/>
    <p:sldId id="271" r:id="rId14"/>
    <p:sldId id="272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42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DD4-3008-4087-B459-EE5EE55289AD}" type="datetimeFigureOut">
              <a:rPr lang="de-DE" smtClean="0"/>
              <a:t>02.09.2015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F1F7-1A46-46AD-B053-9E266E921D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858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DD4-3008-4087-B459-EE5EE55289AD}" type="datetimeFigureOut">
              <a:rPr lang="de-DE" smtClean="0"/>
              <a:t>02.09.2015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F1F7-1A46-46AD-B053-9E266E921D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3383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DD4-3008-4087-B459-EE5EE55289AD}" type="datetimeFigureOut">
              <a:rPr lang="de-DE" smtClean="0"/>
              <a:t>02.09.2015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F1F7-1A46-46AD-B053-9E266E921D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719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DD4-3008-4087-B459-EE5EE55289AD}" type="datetimeFigureOut">
              <a:rPr lang="de-DE" smtClean="0"/>
              <a:t>02.09.2015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F1F7-1A46-46AD-B053-9E266E921D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0535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DD4-3008-4087-B459-EE5EE55289AD}" type="datetimeFigureOut">
              <a:rPr lang="de-DE" smtClean="0"/>
              <a:t>02.09.2015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F1F7-1A46-46AD-B053-9E266E921D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7248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DD4-3008-4087-B459-EE5EE55289AD}" type="datetimeFigureOut">
              <a:rPr lang="de-DE" smtClean="0"/>
              <a:t>02.09.2015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F1F7-1A46-46AD-B053-9E266E921D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538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DD4-3008-4087-B459-EE5EE55289AD}" type="datetimeFigureOut">
              <a:rPr lang="de-DE" smtClean="0"/>
              <a:t>02.09.2015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F1F7-1A46-46AD-B053-9E266E921D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2467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DD4-3008-4087-B459-EE5EE55289AD}" type="datetimeFigureOut">
              <a:rPr lang="de-DE" smtClean="0"/>
              <a:t>02.09.2015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F1F7-1A46-46AD-B053-9E266E921D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1031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DD4-3008-4087-B459-EE5EE55289AD}" type="datetimeFigureOut">
              <a:rPr lang="de-DE" smtClean="0"/>
              <a:t>02.09.2015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F1F7-1A46-46AD-B053-9E266E921D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7272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DD4-3008-4087-B459-EE5EE55289AD}" type="datetimeFigureOut">
              <a:rPr lang="de-DE" smtClean="0"/>
              <a:t>02.09.2015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F1F7-1A46-46AD-B053-9E266E921D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3981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6DD4-3008-4087-B459-EE5EE55289AD}" type="datetimeFigureOut">
              <a:rPr lang="de-DE" smtClean="0"/>
              <a:t>02.09.2015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B8F1F7-1A46-46AD-B053-9E266E921D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440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B6DD4-3008-4087-B459-EE5EE55289AD}" type="datetimeFigureOut">
              <a:rPr lang="de-DE" smtClean="0"/>
              <a:t>02.09.2015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8F1F7-1A46-46AD-B053-9E266E921D4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108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4172/2161-1459.1000182" TargetMode="External"/><Relationship Id="rId2" Type="http://schemas.openxmlformats.org/officeDocument/2006/relationships/hyperlink" Target="http://dx.doi.org/10.1016/j.toxlet.2014.06.017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568952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 dirty="0"/>
              <a:t>Wilhelm </a:t>
            </a:r>
            <a:r>
              <a:rPr lang="en-US" sz="2400" dirty="0" err="1"/>
              <a:t>Gaus</a:t>
            </a:r>
            <a:r>
              <a:rPr lang="en-US" sz="2400" dirty="0"/>
              <a:t>, </a:t>
            </a:r>
            <a:br>
              <a:rPr lang="en-US" sz="2400" dirty="0"/>
            </a:br>
            <a:r>
              <a:rPr lang="en-US" sz="2400" dirty="0"/>
              <a:t>Institute for Epidemiology and Medical </a:t>
            </a:r>
            <a:r>
              <a:rPr lang="en-US" sz="2400" dirty="0" smtClean="0"/>
              <a:t>Biometry,</a:t>
            </a:r>
            <a:br>
              <a:rPr lang="en-US" sz="2400" dirty="0" smtClean="0"/>
            </a:br>
            <a:r>
              <a:rPr lang="en-US" sz="2400" dirty="0" smtClean="0"/>
              <a:t>Medical Faculty, University </a:t>
            </a:r>
            <a:r>
              <a:rPr lang="en-US" sz="2400" dirty="0"/>
              <a:t>of Ulm, Germany</a:t>
            </a: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3528" y="3068960"/>
            <a:ext cx="8640960" cy="1752600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1200"/>
              </a:spcBef>
            </a:pPr>
            <a:r>
              <a:rPr lang="en-US" sz="3600" b="1" dirty="0">
                <a:solidFill>
                  <a:schemeClr val="tx1"/>
                </a:solidFill>
              </a:rPr>
              <a:t>Explorative versus Confirmative </a:t>
            </a:r>
            <a:r>
              <a:rPr lang="en-US" sz="3600" b="1" dirty="0" smtClean="0">
                <a:solidFill>
                  <a:schemeClr val="tx1"/>
                </a:solidFill>
              </a:rPr>
              <a:t>Interpretation</a:t>
            </a:r>
          </a:p>
          <a:p>
            <a:pPr>
              <a:spcBef>
                <a:spcPts val="1200"/>
              </a:spcBef>
            </a:pPr>
            <a:r>
              <a:rPr lang="en-US" sz="3600" b="1" dirty="0" smtClean="0">
                <a:solidFill>
                  <a:schemeClr val="tx1"/>
                </a:solidFill>
              </a:rPr>
              <a:t>of </a:t>
            </a:r>
            <a:r>
              <a:rPr lang="en-US" sz="3600" b="1" dirty="0">
                <a:solidFill>
                  <a:schemeClr val="tx1"/>
                </a:solidFill>
              </a:rPr>
              <a:t>Statistical </a:t>
            </a:r>
            <a:r>
              <a:rPr lang="en-US" sz="3600" b="1" dirty="0" smtClean="0">
                <a:solidFill>
                  <a:schemeClr val="tx1"/>
                </a:solidFill>
              </a:rPr>
              <a:t>Significance</a:t>
            </a:r>
          </a:p>
          <a:p>
            <a:pPr>
              <a:spcBef>
                <a:spcPts val="1200"/>
              </a:spcBef>
            </a:pPr>
            <a:r>
              <a:rPr lang="en-US" sz="3600" b="1" dirty="0" smtClean="0">
                <a:solidFill>
                  <a:schemeClr val="tx1"/>
                </a:solidFill>
              </a:rPr>
              <a:t>in </a:t>
            </a:r>
            <a:r>
              <a:rPr lang="en-US" sz="3600" b="1" dirty="0">
                <a:solidFill>
                  <a:schemeClr val="tx1"/>
                </a:solidFill>
              </a:rPr>
              <a:t>Toxicological </a:t>
            </a:r>
            <a:r>
              <a:rPr lang="en-US" sz="3600" b="1" dirty="0" smtClean="0">
                <a:solidFill>
                  <a:schemeClr val="tx1"/>
                </a:solidFill>
              </a:rPr>
              <a:t>Research</a:t>
            </a:r>
          </a:p>
          <a:p>
            <a:pPr>
              <a:spcBef>
                <a:spcPts val="1200"/>
              </a:spcBef>
            </a:pPr>
            <a:r>
              <a:rPr lang="en-US" sz="3600" b="1" dirty="0" smtClean="0">
                <a:solidFill>
                  <a:schemeClr val="tx1"/>
                </a:solidFill>
              </a:rPr>
              <a:t>using </a:t>
            </a:r>
            <a:r>
              <a:rPr lang="en-US" sz="3600" b="1" dirty="0">
                <a:solidFill>
                  <a:schemeClr val="tx1"/>
                </a:solidFill>
              </a:rPr>
              <a:t>Ginkgo Biloba as an Example</a:t>
            </a:r>
            <a:endParaRPr lang="de-DE" sz="3600" dirty="0">
              <a:solidFill>
                <a:schemeClr val="tx1"/>
              </a:solidFill>
            </a:endParaRPr>
          </a:p>
          <a:p>
            <a:pPr algn="l"/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74717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548680"/>
            <a:ext cx="8568952" cy="676672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Principle of a Statistical Test</a:t>
            </a:r>
            <a:endParaRPr lang="en-GB" dirty="0"/>
          </a:p>
        </p:txBody>
      </p:sp>
      <p:sp>
        <p:nvSpPr>
          <p:cNvPr id="5" name="Textfeld 4"/>
          <p:cNvSpPr txBox="1"/>
          <p:nvPr/>
        </p:nvSpPr>
        <p:spPr>
          <a:xfrm>
            <a:off x="252941" y="1556792"/>
            <a:ext cx="86409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Null-hypothesis means there is no effect in the data.</a:t>
            </a:r>
          </a:p>
          <a:p>
            <a:endParaRPr lang="en-GB" dirty="0"/>
          </a:p>
          <a:p>
            <a:r>
              <a:rPr lang="en-GB" dirty="0" smtClean="0"/>
              <a:t>Assume null-hypothesis is true.</a:t>
            </a:r>
          </a:p>
          <a:p>
            <a:endParaRPr lang="en-GB" dirty="0" smtClean="0"/>
          </a:p>
          <a:p>
            <a:r>
              <a:rPr lang="en-GB" dirty="0" smtClean="0"/>
              <a:t>Then the probability is computed that the observed data (or more extreme data) originate from random effects .</a:t>
            </a:r>
          </a:p>
          <a:p>
            <a:endParaRPr lang="en-GB" dirty="0" smtClean="0"/>
          </a:p>
          <a:p>
            <a:r>
              <a:rPr lang="en-GB" dirty="0" smtClean="0"/>
              <a:t>If this probability is small – less than the selected level of significance – then we decide, that the assumption of the calculation, namely the null-hypothesis, is wrong.</a:t>
            </a:r>
          </a:p>
          <a:p>
            <a:endParaRPr lang="en-GB" dirty="0" smtClean="0"/>
          </a:p>
          <a:p>
            <a:r>
              <a:rPr lang="en-GB" dirty="0"/>
              <a:t>We say the test is significant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As consequence we decide that the alternative of to the null-hypothesis is right.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607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3068960"/>
            <a:ext cx="8640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If data from </a:t>
            </a:r>
            <a:r>
              <a:rPr lang="de-DE" dirty="0" smtClean="0"/>
              <a:t>a </a:t>
            </a:r>
            <a:r>
              <a:rPr lang="en-GB" dirty="0" smtClean="0"/>
              <a:t>random number generator are tested with a level of significance of 5% then the probability to get a significant result is 5%</a:t>
            </a:r>
          </a:p>
          <a:p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p</a:t>
            </a:r>
            <a:r>
              <a:rPr lang="en-GB" dirty="0" smtClean="0"/>
              <a:t>-value = probability ( test significant │ random numbers as data ) = 5%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251520" y="548680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Meaning of the p-value</a:t>
            </a:r>
            <a:endParaRPr lang="en-GB" sz="3200" dirty="0"/>
          </a:p>
        </p:txBody>
      </p:sp>
      <p:sp>
        <p:nvSpPr>
          <p:cNvPr id="4" name="Textfeld 3"/>
          <p:cNvSpPr txBox="1"/>
          <p:nvPr/>
        </p:nvSpPr>
        <p:spPr>
          <a:xfrm>
            <a:off x="251520" y="170080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</a:t>
            </a:r>
            <a:r>
              <a:rPr lang="en-GB" dirty="0" smtClean="0"/>
              <a:t>-value  =  probability (test significant </a:t>
            </a:r>
            <a:r>
              <a:rPr lang="en-GB" dirty="0" smtClean="0">
                <a:sym typeface="Symbol"/>
              </a:rPr>
              <a:t> null-hypothesis is right)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77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598560"/>
            <a:ext cx="864096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Let us make an </a:t>
            </a:r>
            <a:r>
              <a:rPr lang="en-GB" sz="3200" dirty="0"/>
              <a:t>E</a:t>
            </a:r>
            <a:r>
              <a:rPr lang="en-GB" sz="3200" dirty="0" smtClean="0"/>
              <a:t>xperiment in our Minds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A random number generator gives us n-times data for e.g. 2 groups.</a:t>
            </a:r>
          </a:p>
          <a:p>
            <a:endParaRPr lang="en-GB" dirty="0"/>
          </a:p>
          <a:p>
            <a:r>
              <a:rPr lang="en-GB" dirty="0" smtClean="0"/>
              <a:t>For each pair of groups we make a statistical test with 5% level of significance.</a:t>
            </a:r>
          </a:p>
          <a:p>
            <a:r>
              <a:rPr lang="en-GB" dirty="0" smtClean="0"/>
              <a:t>How many significant results we expect?</a:t>
            </a:r>
            <a:endParaRPr lang="en-GB" dirty="0"/>
          </a:p>
        </p:txBody>
      </p:sp>
      <p:sp>
        <p:nvSpPr>
          <p:cNvPr id="3" name="Textfeld 2"/>
          <p:cNvSpPr txBox="1"/>
          <p:nvPr/>
        </p:nvSpPr>
        <p:spPr>
          <a:xfrm>
            <a:off x="258416" y="2776860"/>
            <a:ext cx="8640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36575" algn="l"/>
                <a:tab pos="1436688" algn="r"/>
                <a:tab pos="2684463" algn="r"/>
                <a:tab pos="4310063" algn="r"/>
                <a:tab pos="4659313" algn="dec"/>
                <a:tab pos="5297488" algn="l"/>
              </a:tabLst>
            </a:pPr>
            <a:r>
              <a:rPr lang="en-GB" dirty="0" smtClean="0"/>
              <a:t>For	</a:t>
            </a:r>
            <a:r>
              <a:rPr lang="en-GB" dirty="0"/>
              <a:t>n =	1 	</a:t>
            </a:r>
            <a:r>
              <a:rPr lang="en-GB" dirty="0" smtClean="0"/>
              <a:t> we expect</a:t>
            </a:r>
            <a:r>
              <a:rPr lang="en-GB" dirty="0"/>
              <a:t>	1 </a:t>
            </a:r>
            <a:r>
              <a:rPr lang="en-GB" dirty="0">
                <a:sym typeface="Symbol"/>
              </a:rPr>
              <a:t> </a:t>
            </a:r>
            <a:r>
              <a:rPr lang="en-GB" dirty="0" smtClean="0">
                <a:sym typeface="Symbol"/>
              </a:rPr>
              <a:t>0.05  =  	0.05	 </a:t>
            </a:r>
            <a:r>
              <a:rPr lang="en-GB" dirty="0">
                <a:sym typeface="Symbol"/>
              </a:rPr>
              <a:t>false significant results</a:t>
            </a:r>
          </a:p>
          <a:p>
            <a:pPr>
              <a:tabLst>
                <a:tab pos="536575" algn="l"/>
                <a:tab pos="1436688" algn="r"/>
                <a:tab pos="2598738" algn="r"/>
                <a:tab pos="4310063" algn="r"/>
                <a:tab pos="4659313" algn="dec"/>
                <a:tab pos="5297488" algn="l"/>
              </a:tabLst>
            </a:pPr>
            <a:r>
              <a:rPr lang="en-GB" dirty="0">
                <a:sym typeface="Symbol"/>
              </a:rPr>
              <a:t>	n =	</a:t>
            </a:r>
            <a:r>
              <a:rPr lang="en-GB" dirty="0" smtClean="0">
                <a:sym typeface="Symbol"/>
              </a:rPr>
              <a:t>2  </a:t>
            </a:r>
            <a:r>
              <a:rPr lang="en-GB" dirty="0">
                <a:sym typeface="Symbol"/>
              </a:rPr>
              <a:t>	</a:t>
            </a:r>
            <a:r>
              <a:rPr lang="en-GB" dirty="0" smtClean="0">
                <a:sym typeface="Symbol"/>
              </a:rPr>
              <a:t>	2  0.05  </a:t>
            </a:r>
            <a:r>
              <a:rPr lang="en-GB" dirty="0">
                <a:sym typeface="Symbol"/>
              </a:rPr>
              <a:t>=	0.10</a:t>
            </a:r>
          </a:p>
          <a:p>
            <a:pPr>
              <a:tabLst>
                <a:tab pos="536575" algn="l"/>
                <a:tab pos="1436688" algn="r"/>
                <a:tab pos="2598738" algn="r"/>
                <a:tab pos="4310063" algn="r"/>
                <a:tab pos="4659313" algn="dec"/>
                <a:tab pos="5297488" algn="l"/>
              </a:tabLst>
            </a:pPr>
            <a:r>
              <a:rPr lang="en-GB" dirty="0">
                <a:sym typeface="Symbol"/>
              </a:rPr>
              <a:t>	n =	5	 </a:t>
            </a:r>
            <a:r>
              <a:rPr lang="en-GB" dirty="0" smtClean="0">
                <a:sym typeface="Symbol"/>
              </a:rPr>
              <a:t>	 </a:t>
            </a:r>
            <a:r>
              <a:rPr lang="en-GB" dirty="0">
                <a:sym typeface="Symbol"/>
              </a:rPr>
              <a:t>5 </a:t>
            </a:r>
            <a:r>
              <a:rPr lang="en-GB" dirty="0" smtClean="0">
                <a:sym typeface="Symbol"/>
              </a:rPr>
              <a:t> 0.05  </a:t>
            </a:r>
            <a:r>
              <a:rPr lang="en-GB" dirty="0">
                <a:sym typeface="Symbol"/>
              </a:rPr>
              <a:t>=	0.25</a:t>
            </a:r>
          </a:p>
          <a:p>
            <a:pPr>
              <a:tabLst>
                <a:tab pos="536575" algn="l"/>
                <a:tab pos="1436688" algn="r"/>
                <a:tab pos="2598738" algn="r"/>
                <a:tab pos="4310063" algn="r"/>
                <a:tab pos="4659313" algn="dec"/>
                <a:tab pos="5297488" algn="l"/>
              </a:tabLst>
            </a:pPr>
            <a:r>
              <a:rPr lang="en-GB" dirty="0">
                <a:sym typeface="Symbol"/>
              </a:rPr>
              <a:t>	n =	10	  </a:t>
            </a:r>
            <a:r>
              <a:rPr lang="en-GB" dirty="0" smtClean="0">
                <a:sym typeface="Symbol"/>
              </a:rPr>
              <a:t>	10  0.05  </a:t>
            </a:r>
            <a:r>
              <a:rPr lang="en-GB" dirty="0">
                <a:sym typeface="Symbol"/>
              </a:rPr>
              <a:t>=	</a:t>
            </a:r>
            <a:r>
              <a:rPr lang="en-GB" dirty="0" smtClean="0">
                <a:sym typeface="Symbol"/>
              </a:rPr>
              <a:t>1.00</a:t>
            </a:r>
          </a:p>
          <a:p>
            <a:pPr>
              <a:tabLst>
                <a:tab pos="536575" algn="l"/>
                <a:tab pos="1436688" algn="r"/>
                <a:tab pos="2598738" algn="r"/>
                <a:tab pos="4310063" algn="r"/>
                <a:tab pos="4659313" algn="dec"/>
                <a:tab pos="5297488" algn="l"/>
              </a:tabLst>
            </a:pPr>
            <a:r>
              <a:rPr lang="en-GB" dirty="0">
                <a:sym typeface="Symbol"/>
              </a:rPr>
              <a:t>	n =	</a:t>
            </a:r>
            <a:r>
              <a:rPr lang="en-GB" dirty="0" smtClean="0">
                <a:sym typeface="Symbol"/>
              </a:rPr>
              <a:t>50</a:t>
            </a:r>
            <a:r>
              <a:rPr lang="en-GB" dirty="0">
                <a:sym typeface="Symbol"/>
              </a:rPr>
              <a:t>	  </a:t>
            </a:r>
            <a:r>
              <a:rPr lang="en-GB" dirty="0" smtClean="0">
                <a:sym typeface="Symbol"/>
              </a:rPr>
              <a:t>	50  0.05  </a:t>
            </a:r>
            <a:r>
              <a:rPr lang="en-GB" dirty="0">
                <a:sym typeface="Symbol"/>
              </a:rPr>
              <a:t>=	</a:t>
            </a:r>
            <a:r>
              <a:rPr lang="en-GB" dirty="0" smtClean="0">
                <a:sym typeface="Symbol"/>
              </a:rPr>
              <a:t>2.50</a:t>
            </a:r>
          </a:p>
          <a:p>
            <a:pPr>
              <a:tabLst>
                <a:tab pos="536575" algn="l"/>
                <a:tab pos="1436688" algn="r"/>
                <a:tab pos="2598738" algn="r"/>
                <a:tab pos="4310063" algn="r"/>
                <a:tab pos="4659313" algn="dec"/>
                <a:tab pos="5297488" algn="l"/>
              </a:tabLst>
            </a:pPr>
            <a:r>
              <a:rPr lang="en-GB" dirty="0">
                <a:sym typeface="Symbol"/>
              </a:rPr>
              <a:t>	n =	</a:t>
            </a:r>
            <a:r>
              <a:rPr lang="en-GB" dirty="0" smtClean="0">
                <a:sym typeface="Symbol"/>
              </a:rPr>
              <a:t>100</a:t>
            </a:r>
            <a:r>
              <a:rPr lang="en-GB" dirty="0">
                <a:sym typeface="Symbol"/>
              </a:rPr>
              <a:t>	 </a:t>
            </a:r>
            <a:r>
              <a:rPr lang="en-GB" dirty="0" smtClean="0">
                <a:sym typeface="Symbol"/>
              </a:rPr>
              <a:t>	 100  0.05  </a:t>
            </a:r>
            <a:r>
              <a:rPr lang="en-GB" dirty="0">
                <a:sym typeface="Symbol"/>
              </a:rPr>
              <a:t>=	</a:t>
            </a:r>
            <a:r>
              <a:rPr lang="en-GB" dirty="0" smtClean="0">
                <a:sym typeface="Symbol"/>
              </a:rPr>
              <a:t>5.00</a:t>
            </a:r>
          </a:p>
          <a:p>
            <a:pPr>
              <a:tabLst>
                <a:tab pos="536575" algn="l"/>
                <a:tab pos="1436688" algn="r"/>
                <a:tab pos="2598738" algn="r"/>
                <a:tab pos="4310063" algn="r"/>
                <a:tab pos="4659313" algn="dec"/>
                <a:tab pos="5297488" algn="l"/>
              </a:tabLst>
            </a:pPr>
            <a:r>
              <a:rPr lang="en-GB" dirty="0">
                <a:sym typeface="Symbol"/>
              </a:rPr>
              <a:t>	n =	</a:t>
            </a:r>
            <a:r>
              <a:rPr lang="en-GB" dirty="0" smtClean="0">
                <a:sym typeface="Symbol"/>
              </a:rPr>
              <a:t>500</a:t>
            </a:r>
            <a:r>
              <a:rPr lang="en-GB" dirty="0">
                <a:sym typeface="Symbol"/>
              </a:rPr>
              <a:t>	 </a:t>
            </a:r>
            <a:r>
              <a:rPr lang="en-GB" dirty="0" smtClean="0">
                <a:sym typeface="Symbol"/>
              </a:rPr>
              <a:t>	 500  0.05  </a:t>
            </a:r>
            <a:r>
              <a:rPr lang="en-GB" dirty="0">
                <a:sym typeface="Symbol"/>
              </a:rPr>
              <a:t>=	</a:t>
            </a:r>
            <a:r>
              <a:rPr lang="en-GB" dirty="0" smtClean="0">
                <a:sym typeface="Symbol"/>
              </a:rPr>
              <a:t>25.00</a:t>
            </a:r>
          </a:p>
          <a:p>
            <a:pPr>
              <a:tabLst>
                <a:tab pos="536575" algn="l"/>
                <a:tab pos="1436688" algn="r"/>
                <a:tab pos="2598738" algn="r"/>
                <a:tab pos="4310063" algn="r"/>
                <a:tab pos="4659313" algn="dec"/>
                <a:tab pos="5297488" algn="l"/>
              </a:tabLst>
            </a:pPr>
            <a:r>
              <a:rPr lang="en-GB" dirty="0">
                <a:sym typeface="Symbol"/>
              </a:rPr>
              <a:t>	n =	</a:t>
            </a:r>
            <a:r>
              <a:rPr lang="en-GB" dirty="0" smtClean="0">
                <a:sym typeface="Symbol"/>
              </a:rPr>
              <a:t>1000</a:t>
            </a:r>
            <a:r>
              <a:rPr lang="en-GB" dirty="0">
                <a:sym typeface="Symbol"/>
              </a:rPr>
              <a:t>	 </a:t>
            </a:r>
            <a:r>
              <a:rPr lang="en-GB" dirty="0" smtClean="0">
                <a:sym typeface="Symbol"/>
              </a:rPr>
              <a:t>	 1000  0.05  </a:t>
            </a:r>
            <a:r>
              <a:rPr lang="en-GB" dirty="0">
                <a:sym typeface="Symbol"/>
              </a:rPr>
              <a:t>=	</a:t>
            </a:r>
            <a:r>
              <a:rPr lang="en-GB" dirty="0" smtClean="0">
                <a:sym typeface="Symbol"/>
              </a:rPr>
              <a:t>50.00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20" y="5589240"/>
            <a:ext cx="8647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more we test, the more false significant results we get.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737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152872" y="1881698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test are possible in a data set with v variables measured </a:t>
            </a:r>
            <a:r>
              <a:rPr lang="en-GB" dirty="0"/>
              <a:t>for g </a:t>
            </a:r>
            <a:r>
              <a:rPr lang="en-GB" dirty="0" smtClean="0"/>
              <a:t>groups </a:t>
            </a:r>
            <a:br>
              <a:rPr lang="en-GB" dirty="0" smtClean="0"/>
            </a:br>
            <a:r>
              <a:rPr lang="en-GB" dirty="0" smtClean="0"/>
              <a:t>at t time-points?</a:t>
            </a:r>
            <a:endParaRPr lang="en-GB" dirty="0"/>
          </a:p>
        </p:txBody>
      </p:sp>
      <p:sp>
        <p:nvSpPr>
          <p:cNvPr id="6" name="Textfeld 5"/>
          <p:cNvSpPr txBox="1"/>
          <p:nvPr/>
        </p:nvSpPr>
        <p:spPr>
          <a:xfrm>
            <a:off x="179512" y="2852936"/>
            <a:ext cx="8640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397375" algn="r"/>
                <a:tab pos="4659313" algn="l"/>
              </a:tabLst>
            </a:pPr>
            <a:r>
              <a:rPr lang="en-GB" dirty="0" smtClean="0"/>
              <a:t>Between g groups are 	½ </a:t>
            </a:r>
            <a:r>
              <a:rPr lang="en-GB" dirty="0" smtClean="0">
                <a:sym typeface="Symbol"/>
              </a:rPr>
              <a:t> g  (g – 1)	pairwise comparisons possible.</a:t>
            </a:r>
          </a:p>
          <a:p>
            <a:pPr>
              <a:tabLst>
                <a:tab pos="4397375" algn="r"/>
                <a:tab pos="4659313" algn="l"/>
              </a:tabLst>
            </a:pPr>
            <a:r>
              <a:rPr lang="en-GB" dirty="0" smtClean="0"/>
              <a:t>Between t time points are	 </a:t>
            </a:r>
            <a:r>
              <a:rPr lang="en-GB" dirty="0"/>
              <a:t>½ </a:t>
            </a:r>
            <a:r>
              <a:rPr lang="en-GB" dirty="0">
                <a:sym typeface="Symbol"/>
              </a:rPr>
              <a:t> </a:t>
            </a:r>
            <a:r>
              <a:rPr lang="en-GB" dirty="0" smtClean="0">
                <a:sym typeface="Symbol"/>
              </a:rPr>
              <a:t>t </a:t>
            </a:r>
            <a:r>
              <a:rPr lang="en-GB" dirty="0">
                <a:sym typeface="Symbol"/>
              </a:rPr>
              <a:t> </a:t>
            </a:r>
            <a:r>
              <a:rPr lang="en-GB" dirty="0" smtClean="0">
                <a:sym typeface="Symbol"/>
              </a:rPr>
              <a:t>(t </a:t>
            </a:r>
            <a:r>
              <a:rPr lang="en-GB" dirty="0">
                <a:sym typeface="Symbol"/>
              </a:rPr>
              <a:t>– 1</a:t>
            </a:r>
            <a:r>
              <a:rPr lang="en-GB" dirty="0" smtClean="0">
                <a:sym typeface="Symbol"/>
              </a:rPr>
              <a:t>)	pairwise comparisons possible.</a:t>
            </a:r>
          </a:p>
          <a:p>
            <a:pPr>
              <a:tabLst>
                <a:tab pos="4397375" algn="r"/>
                <a:tab pos="4659313" algn="l"/>
              </a:tabLst>
            </a:pPr>
            <a:endParaRPr lang="en-GB" dirty="0" smtClean="0">
              <a:sym typeface="Symbol"/>
            </a:endParaRPr>
          </a:p>
          <a:p>
            <a:pPr>
              <a:tabLst>
                <a:tab pos="4397375" algn="r"/>
                <a:tab pos="4659313" algn="l"/>
              </a:tabLst>
            </a:pPr>
            <a:r>
              <a:rPr lang="en-GB" dirty="0" smtClean="0">
                <a:sym typeface="Symbol"/>
              </a:rPr>
              <a:t>These comparisons can be done for each of the v variables.</a:t>
            </a:r>
          </a:p>
          <a:p>
            <a:pPr>
              <a:tabLst>
                <a:tab pos="4397375" algn="r"/>
                <a:tab pos="4659313" algn="l"/>
              </a:tabLst>
            </a:pPr>
            <a:endParaRPr lang="en-GB" dirty="0">
              <a:sym typeface="Symbol"/>
            </a:endParaRPr>
          </a:p>
          <a:p>
            <a:pPr>
              <a:tabLst>
                <a:tab pos="4397375" algn="r"/>
                <a:tab pos="4659313" algn="l"/>
              </a:tabLst>
            </a:pPr>
            <a:r>
              <a:rPr lang="en-GB" dirty="0" smtClean="0">
                <a:sym typeface="Symbol"/>
              </a:rPr>
              <a:t>Thus in total	</a:t>
            </a:r>
            <a:r>
              <a:rPr lang="en-GB" dirty="0"/>
              <a:t>½ </a:t>
            </a:r>
            <a:r>
              <a:rPr lang="en-GB" dirty="0">
                <a:sym typeface="Symbol"/>
              </a:rPr>
              <a:t> </a:t>
            </a:r>
            <a:r>
              <a:rPr lang="en-GB" dirty="0" smtClean="0">
                <a:sym typeface="Symbol"/>
              </a:rPr>
              <a:t>v  g  t  </a:t>
            </a:r>
            <a:r>
              <a:rPr lang="en-GB" dirty="0">
                <a:sym typeface="Symbol"/>
              </a:rPr>
              <a:t>(g </a:t>
            </a:r>
            <a:r>
              <a:rPr lang="en-GB" dirty="0" smtClean="0">
                <a:sym typeface="Symbol"/>
              </a:rPr>
              <a:t>+ t – 2)	pairwise comparisons are possible.</a:t>
            </a:r>
            <a:endParaRPr lang="en-GB" dirty="0">
              <a:sym typeface="Symbol"/>
            </a:endParaRPr>
          </a:p>
          <a:p>
            <a:endParaRPr lang="en-GB" dirty="0"/>
          </a:p>
        </p:txBody>
      </p:sp>
      <p:sp>
        <p:nvSpPr>
          <p:cNvPr id="2" name="Textfeld 1"/>
          <p:cNvSpPr txBox="1"/>
          <p:nvPr/>
        </p:nvSpPr>
        <p:spPr>
          <a:xfrm>
            <a:off x="189519" y="548680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Number of </a:t>
            </a:r>
            <a:r>
              <a:rPr lang="en-GB" sz="3200" dirty="0"/>
              <a:t>P</a:t>
            </a:r>
            <a:r>
              <a:rPr lang="en-GB" sz="3200" dirty="0" smtClean="0"/>
              <a:t>ossible Tests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5876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8575" y="548680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Example for Number of Possible Tests</a:t>
            </a:r>
            <a:endParaRPr lang="en-GB" sz="3200" dirty="0"/>
          </a:p>
        </p:txBody>
      </p:sp>
      <p:sp>
        <p:nvSpPr>
          <p:cNvPr id="5" name="Textfeld 4"/>
          <p:cNvSpPr txBox="1"/>
          <p:nvPr/>
        </p:nvSpPr>
        <p:spPr>
          <a:xfrm>
            <a:off x="251520" y="1700808"/>
            <a:ext cx="86409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Observational study of in-patients in a rehabilitation hospital</a:t>
            </a:r>
          </a:p>
          <a:p>
            <a:endParaRPr lang="en-GB" dirty="0" smtClean="0"/>
          </a:p>
          <a:p>
            <a:r>
              <a:rPr lang="en-GB" dirty="0" smtClean="0"/>
              <a:t>18 </a:t>
            </a:r>
            <a:r>
              <a:rPr lang="en-GB" dirty="0"/>
              <a:t>variables: </a:t>
            </a:r>
            <a:r>
              <a:rPr lang="en-GB" dirty="0" smtClean="0"/>
              <a:t>Body-mass-index, systolic and diastolic blood pressure, resting heart rate, left ventricular ejection fraction (LVEF), </a:t>
            </a:r>
            <a:r>
              <a:rPr lang="en-GB" dirty="0"/>
              <a:t>haemoglobin, </a:t>
            </a:r>
            <a:r>
              <a:rPr lang="en-GB" dirty="0" smtClean="0"/>
              <a:t>haematocrit,  HbA1c</a:t>
            </a:r>
            <a:r>
              <a:rPr lang="en-GB" dirty="0"/>
              <a:t>, LDL, </a:t>
            </a:r>
            <a:r>
              <a:rPr lang="en-GB" dirty="0" smtClean="0"/>
              <a:t>HDL, serum </a:t>
            </a:r>
            <a:r>
              <a:rPr lang="en-GB" dirty="0"/>
              <a:t>creatinine, bilirubin, </a:t>
            </a:r>
            <a:r>
              <a:rPr lang="en-GB" dirty="0" smtClean="0"/>
              <a:t>ALT, AST, gamma-GT</a:t>
            </a:r>
            <a:r>
              <a:rPr lang="en-GB" dirty="0"/>
              <a:t>, </a:t>
            </a:r>
            <a:r>
              <a:rPr lang="en-GB" dirty="0" smtClean="0"/>
              <a:t>forced expiry volume in 1 sec (FEV</a:t>
            </a:r>
            <a:r>
              <a:rPr lang="en-GB" sz="1100" dirty="0" smtClean="0"/>
              <a:t>1</a:t>
            </a:r>
            <a:r>
              <a:rPr lang="en-GB" dirty="0"/>
              <a:t>), </a:t>
            </a:r>
            <a:r>
              <a:rPr lang="en-GB" dirty="0" smtClean="0"/>
              <a:t>CRP and power in bicycle test.</a:t>
            </a:r>
          </a:p>
          <a:p>
            <a:endParaRPr lang="en-GB" dirty="0" smtClean="0"/>
          </a:p>
          <a:p>
            <a:r>
              <a:rPr lang="en-GB" dirty="0" smtClean="0"/>
              <a:t>2 gender </a:t>
            </a:r>
            <a:r>
              <a:rPr lang="en-GB" dirty="0"/>
              <a:t>groups: </a:t>
            </a:r>
            <a:r>
              <a:rPr lang="en-GB" dirty="0" smtClean="0"/>
              <a:t>female, male</a:t>
            </a:r>
          </a:p>
          <a:p>
            <a:r>
              <a:rPr lang="en-GB" dirty="0" smtClean="0"/>
              <a:t>2 age groups: ≤ 65 years, &gt;65 years</a:t>
            </a:r>
          </a:p>
          <a:p>
            <a:endParaRPr lang="en-GB" dirty="0"/>
          </a:p>
          <a:p>
            <a:r>
              <a:rPr lang="en-GB" dirty="0" smtClean="0"/>
              <a:t>2 time-points: After </a:t>
            </a:r>
            <a:r>
              <a:rPr lang="en-GB" dirty="0"/>
              <a:t>admission and before </a:t>
            </a:r>
            <a:r>
              <a:rPr lang="en-GB" dirty="0" smtClean="0"/>
              <a:t>discharge</a:t>
            </a:r>
          </a:p>
          <a:p>
            <a:endParaRPr lang="en-GB" dirty="0"/>
          </a:p>
        </p:txBody>
      </p:sp>
      <p:sp>
        <p:nvSpPr>
          <p:cNvPr id="6" name="Textfeld 5"/>
          <p:cNvSpPr txBox="1"/>
          <p:nvPr/>
        </p:nvSpPr>
        <p:spPr>
          <a:xfrm>
            <a:off x="251520" y="5000440"/>
            <a:ext cx="864096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Number of possible tests (pairwise comparisons) =</a:t>
            </a:r>
          </a:p>
          <a:p>
            <a:pPr algn="r">
              <a:spcBef>
                <a:spcPts val="600"/>
              </a:spcBef>
            </a:pPr>
            <a:r>
              <a:rPr lang="en-GB" dirty="0"/>
              <a:t>½ </a:t>
            </a:r>
            <a:r>
              <a:rPr lang="en-GB" dirty="0">
                <a:sym typeface="Symbol"/>
              </a:rPr>
              <a:t> v  g  t  (g + t – 2</a:t>
            </a:r>
            <a:r>
              <a:rPr lang="en-GB" dirty="0" smtClean="0">
                <a:sym typeface="Symbol"/>
              </a:rPr>
              <a:t>)  =  ½  18  4  2  (4 + 2 – 2)  =  288  tests possible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495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547113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Expected Number of False </a:t>
            </a:r>
            <a:r>
              <a:rPr lang="en-GB" sz="3200" dirty="0"/>
              <a:t>S</a:t>
            </a:r>
            <a:r>
              <a:rPr lang="en-GB" sz="3200" dirty="0" smtClean="0"/>
              <a:t>ignificant Tests</a:t>
            </a:r>
            <a:endParaRPr lang="en-GB" sz="3200" dirty="0"/>
          </a:p>
        </p:txBody>
      </p:sp>
      <p:sp>
        <p:nvSpPr>
          <p:cNvPr id="3" name="Textfeld 2"/>
          <p:cNvSpPr txBox="1"/>
          <p:nvPr/>
        </p:nvSpPr>
        <p:spPr>
          <a:xfrm>
            <a:off x="251520" y="2204864"/>
            <a:ext cx="86409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288 pairwise comparisons, i.e. 288 tests are possible.</a:t>
            </a:r>
          </a:p>
          <a:p>
            <a:endParaRPr lang="en-GB" dirty="0"/>
          </a:p>
          <a:p>
            <a:r>
              <a:rPr lang="en-GB" dirty="0" smtClean="0"/>
              <a:t>Assume a level of significance of 5% was selected for all tests.</a:t>
            </a:r>
          </a:p>
          <a:p>
            <a:endParaRPr lang="en-GB" dirty="0"/>
          </a:p>
          <a:p>
            <a:r>
              <a:rPr lang="en-GB" dirty="0" smtClean="0"/>
              <a:t>Assume further, all data come from a random number generator.</a:t>
            </a:r>
          </a:p>
          <a:p>
            <a:endParaRPr lang="en-GB" dirty="0"/>
          </a:p>
          <a:p>
            <a:r>
              <a:rPr lang="en-GB" dirty="0" smtClean="0"/>
              <a:t>Then we expect 228 </a:t>
            </a:r>
            <a:r>
              <a:rPr lang="en-GB" dirty="0" smtClean="0">
                <a:sym typeface="Symbol"/>
              </a:rPr>
              <a:t> 0.05 = 14.4 significant tests.</a:t>
            </a:r>
          </a:p>
          <a:p>
            <a:endParaRPr lang="en-GB" dirty="0">
              <a:sym typeface="Symbol"/>
            </a:endParaRPr>
          </a:p>
          <a:p>
            <a:r>
              <a:rPr lang="en-GB" dirty="0" smtClean="0">
                <a:sym typeface="Symbol"/>
              </a:rPr>
              <a:t>All these significant results are wrong 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541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2469089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It is regardless if a test is actually </a:t>
            </a:r>
            <a:r>
              <a:rPr lang="en-GB" dirty="0" smtClean="0"/>
              <a:t>computed</a:t>
            </a:r>
          </a:p>
          <a:p>
            <a:endParaRPr lang="en-GB" dirty="0"/>
          </a:p>
          <a:p>
            <a:r>
              <a:rPr lang="en-GB" dirty="0"/>
              <a:t>or if it is seen from descriptive statistics that it is not </a:t>
            </a:r>
            <a:r>
              <a:rPr lang="en-GB" dirty="0" smtClean="0"/>
              <a:t>significant</a:t>
            </a:r>
          </a:p>
          <a:p>
            <a:r>
              <a:rPr lang="en-GB" dirty="0" smtClean="0"/>
              <a:t>and therefor superfluous </a:t>
            </a:r>
            <a:r>
              <a:rPr lang="en-GB" dirty="0"/>
              <a:t>computational work is saved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Textfeld 2"/>
          <p:cNvSpPr txBox="1"/>
          <p:nvPr/>
        </p:nvSpPr>
        <p:spPr>
          <a:xfrm>
            <a:off x="251520" y="590656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Tests possible  -  Tests actually computed</a:t>
            </a:r>
            <a:endParaRPr lang="en-GB" sz="3200" dirty="0"/>
          </a:p>
        </p:txBody>
      </p:sp>
      <p:sp>
        <p:nvSpPr>
          <p:cNvPr id="4" name="Textfeld 3"/>
          <p:cNvSpPr txBox="1"/>
          <p:nvPr/>
        </p:nvSpPr>
        <p:spPr>
          <a:xfrm>
            <a:off x="251520" y="4149080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Relevant is the number of tests possible 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61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73787" y="518976"/>
            <a:ext cx="8640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00225" algn="l"/>
              </a:tabLst>
            </a:pPr>
            <a:r>
              <a:rPr lang="en-GB" sz="3200" dirty="0" smtClean="0"/>
              <a:t>Example: </a:t>
            </a:r>
          </a:p>
          <a:p>
            <a:pPr>
              <a:tabLst>
                <a:tab pos="1800225" algn="l"/>
              </a:tabLst>
            </a:pPr>
            <a:r>
              <a:rPr lang="en-GB" sz="3200" dirty="0" smtClean="0"/>
              <a:t>National Toxicology Program (NTP), </a:t>
            </a:r>
          </a:p>
          <a:p>
            <a:pPr>
              <a:tabLst>
                <a:tab pos="1800225" algn="l"/>
              </a:tabLst>
            </a:pPr>
            <a:r>
              <a:rPr lang="en-GB" sz="3200" dirty="0" smtClean="0"/>
              <a:t>Technical Report 578</a:t>
            </a:r>
            <a:r>
              <a:rPr lang="en-GB" sz="3200" dirty="0"/>
              <a:t> </a:t>
            </a:r>
            <a:r>
              <a:rPr lang="en-GB" sz="3200" dirty="0" smtClean="0"/>
              <a:t>on Ginkgo biloba</a:t>
            </a:r>
            <a:endParaRPr lang="en-GB" sz="3200" dirty="0"/>
          </a:p>
        </p:txBody>
      </p:sp>
      <p:sp>
        <p:nvSpPr>
          <p:cNvPr id="3" name="Textfeld 2"/>
          <p:cNvSpPr txBox="1"/>
          <p:nvPr/>
        </p:nvSpPr>
        <p:spPr>
          <a:xfrm>
            <a:off x="273787" y="2708920"/>
            <a:ext cx="86409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Four studies are reported: </a:t>
            </a:r>
            <a:r>
              <a:rPr lang="en-GB" dirty="0"/>
              <a:t>A</a:t>
            </a:r>
            <a:r>
              <a:rPr lang="en-GB" dirty="0" smtClean="0"/>
              <a:t> </a:t>
            </a:r>
            <a:r>
              <a:rPr lang="en-GB" dirty="0"/>
              <a:t>3-month study on rats, a 3-month study on </a:t>
            </a:r>
            <a:r>
              <a:rPr lang="en-GB" dirty="0" smtClean="0"/>
              <a:t>mice,</a:t>
            </a:r>
          </a:p>
          <a:p>
            <a:r>
              <a:rPr lang="en-GB" dirty="0" smtClean="0"/>
              <a:t>a </a:t>
            </a:r>
            <a:r>
              <a:rPr lang="en-GB" dirty="0"/>
              <a:t>2-year study on rats, and a 2-year study on </a:t>
            </a:r>
            <a:r>
              <a:rPr lang="en-GB" dirty="0" smtClean="0"/>
              <a:t>mice.</a:t>
            </a:r>
          </a:p>
          <a:p>
            <a:endParaRPr lang="en-GB" dirty="0" smtClean="0"/>
          </a:p>
          <a:p>
            <a:r>
              <a:rPr lang="en-US" dirty="0" smtClean="0"/>
              <a:t>3-months study on rats:</a:t>
            </a:r>
          </a:p>
          <a:p>
            <a:r>
              <a:rPr lang="en-US" dirty="0" smtClean="0"/>
              <a:t>Groups </a:t>
            </a:r>
            <a:r>
              <a:rPr lang="en-US" dirty="0"/>
              <a:t>of 10 male and 10 female rats were administered 0, 62.5, 125, 250, </a:t>
            </a:r>
            <a:r>
              <a:rPr lang="en-GB" dirty="0"/>
              <a:t>500, or 1 000 mg of Ginkgo </a:t>
            </a:r>
            <a:r>
              <a:rPr lang="en-US" dirty="0"/>
              <a:t>b</a:t>
            </a:r>
            <a:r>
              <a:rPr lang="en-GB" dirty="0" err="1"/>
              <a:t>iloba</a:t>
            </a:r>
            <a:r>
              <a:rPr lang="en-GB" dirty="0"/>
              <a:t> extract / kg body weight in corn oil by gavage, 5 days a week for 14 </a:t>
            </a:r>
            <a:r>
              <a:rPr lang="en-GB" dirty="0" smtClean="0"/>
              <a:t>weeks.</a:t>
            </a:r>
          </a:p>
          <a:p>
            <a:endParaRPr lang="en-GB" dirty="0"/>
          </a:p>
          <a:p>
            <a:r>
              <a:rPr lang="en-GB" dirty="0" smtClean="0"/>
              <a:t>At </a:t>
            </a:r>
            <a:r>
              <a:rPr lang="en-GB" dirty="0"/>
              <a:t>the end of the experiment, the stomach, liver, bile duct, thyroid gland, kidney, nose, and other locations were investigated. Typical findings were hypertrophy, atrophy, hyperplasia, inflammation, hyperkeratosis, ulcers, pigmentation etc.</a:t>
            </a:r>
          </a:p>
        </p:txBody>
      </p:sp>
    </p:spTree>
    <p:extLst>
      <p:ext uri="{BB962C8B-B14F-4D97-AF65-F5344CB8AC3E}">
        <p14:creationId xmlns:p14="http://schemas.microsoft.com/office/powerpoint/2010/main" val="54404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91344" y="548680"/>
            <a:ext cx="8712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How many Tests are Possible ?</a:t>
            </a:r>
          </a:p>
          <a:p>
            <a:r>
              <a:rPr lang="en-GB" sz="3200" dirty="0" smtClean="0"/>
              <a:t>3-Month Study </a:t>
            </a:r>
            <a:r>
              <a:rPr lang="en-GB" sz="3200" dirty="0"/>
              <a:t>on </a:t>
            </a:r>
            <a:r>
              <a:rPr lang="en-GB" sz="3200" dirty="0" smtClean="0"/>
              <a:t>Rats </a:t>
            </a:r>
            <a:r>
              <a:rPr lang="en-GB" sz="3200" dirty="0"/>
              <a:t>O</a:t>
            </a:r>
            <a:r>
              <a:rPr lang="en-GB" sz="3200" dirty="0" smtClean="0"/>
              <a:t>nly</a:t>
            </a:r>
            <a:endParaRPr lang="en-GB" sz="3200" dirty="0"/>
          </a:p>
        </p:txBody>
      </p:sp>
      <p:sp>
        <p:nvSpPr>
          <p:cNvPr id="3" name="Textfeld 2"/>
          <p:cNvSpPr txBox="1"/>
          <p:nvPr/>
        </p:nvSpPr>
        <p:spPr>
          <a:xfrm>
            <a:off x="191344" y="1916832"/>
            <a:ext cx="87129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 dosed groups + control group</a:t>
            </a:r>
          </a:p>
          <a:p>
            <a:r>
              <a:rPr lang="en-GB" dirty="0" smtClean="0"/>
              <a:t>2 sex-groups: female and male rats</a:t>
            </a:r>
          </a:p>
          <a:p>
            <a:endParaRPr lang="en-GB" dirty="0"/>
          </a:p>
          <a:p>
            <a:r>
              <a:rPr lang="en-GB" dirty="0" smtClean="0"/>
              <a:t>About 10 organs: </a:t>
            </a:r>
            <a:r>
              <a:rPr lang="en-GB" dirty="0"/>
              <a:t>stomach, liver, bile duct, thyroid gland, kidney, </a:t>
            </a:r>
            <a:r>
              <a:rPr lang="en-GB" dirty="0" smtClean="0"/>
              <a:t>nose, </a:t>
            </a:r>
            <a:r>
              <a:rPr lang="en-GB" dirty="0" err="1" smtClean="0"/>
              <a:t>etc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About 10 typical findings: </a:t>
            </a:r>
            <a:r>
              <a:rPr lang="en-GB" dirty="0"/>
              <a:t>hypertrophy, atrophy, hyperplasia, inflammation, hyperkeratosis, ulcers, </a:t>
            </a:r>
            <a:r>
              <a:rPr lang="en-GB" dirty="0" smtClean="0"/>
              <a:t>pigmentation, </a:t>
            </a:r>
            <a:r>
              <a:rPr lang="en-GB" dirty="0"/>
              <a:t>etc.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91344" y="4365104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Number of possible tests  </a:t>
            </a:r>
            <a:r>
              <a:rPr lang="en-GB" dirty="0" smtClean="0">
                <a:sym typeface="Symbol"/>
              </a:rPr>
              <a:t></a:t>
            </a:r>
            <a:endParaRPr lang="en-GB" dirty="0" smtClean="0"/>
          </a:p>
          <a:p>
            <a:pPr algn="r"/>
            <a:r>
              <a:rPr lang="en-GB" dirty="0" smtClean="0"/>
              <a:t>6 dose-groups </a:t>
            </a:r>
            <a:r>
              <a:rPr lang="en-GB" dirty="0" smtClean="0">
                <a:sym typeface="Symbol"/>
              </a:rPr>
              <a:t> 2 sex-groups  10  locations  10 possible findings</a:t>
            </a:r>
          </a:p>
          <a:p>
            <a:pPr algn="r"/>
            <a:r>
              <a:rPr lang="en-GB" dirty="0" smtClean="0">
                <a:sym typeface="Symbol"/>
              </a:rPr>
              <a:t>=  1200 possible pairwise comparisons   =  1200 possible tests </a:t>
            </a:r>
            <a:endParaRPr lang="en-GB" dirty="0"/>
          </a:p>
        </p:txBody>
      </p:sp>
      <p:sp>
        <p:nvSpPr>
          <p:cNvPr id="5" name="Textfeld 4"/>
          <p:cNvSpPr txBox="1"/>
          <p:nvPr/>
        </p:nvSpPr>
        <p:spPr>
          <a:xfrm>
            <a:off x="211493" y="5733256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Of course, not all these tests were computed, but a test would have been computed if promising descriptive statistical results were seen.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144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548680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How Many </a:t>
            </a:r>
            <a:r>
              <a:rPr lang="en-GB" sz="3200" dirty="0"/>
              <a:t>S</a:t>
            </a:r>
            <a:r>
              <a:rPr lang="en-GB" sz="3200" dirty="0" smtClean="0"/>
              <a:t>ignificant </a:t>
            </a:r>
            <a:r>
              <a:rPr lang="en-GB" sz="3200" dirty="0"/>
              <a:t>T</a:t>
            </a:r>
            <a:r>
              <a:rPr lang="en-GB" sz="3200" dirty="0" smtClean="0"/>
              <a:t>ests are Expected ?</a:t>
            </a:r>
            <a:endParaRPr lang="en-GB" sz="3200" dirty="0"/>
          </a:p>
        </p:txBody>
      </p:sp>
      <p:sp>
        <p:nvSpPr>
          <p:cNvPr id="3" name="Textfeld 2"/>
          <p:cNvSpPr txBox="1"/>
          <p:nvPr/>
        </p:nvSpPr>
        <p:spPr>
          <a:xfrm>
            <a:off x="251520" y="1844824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Assume</a:t>
            </a:r>
          </a:p>
          <a:p>
            <a:r>
              <a:rPr lang="en-GB" dirty="0"/>
              <a:t>A</a:t>
            </a:r>
            <a:r>
              <a:rPr lang="en-GB" dirty="0" smtClean="0"/>
              <a:t>ll data came from a random number generator, i.e. all null-hypotheses are valid.</a:t>
            </a:r>
          </a:p>
          <a:p>
            <a:pPr>
              <a:tabLst>
                <a:tab pos="3411538" algn="l"/>
              </a:tabLst>
            </a:pPr>
            <a:r>
              <a:rPr lang="en-GB" dirty="0" smtClean="0"/>
              <a:t>	Of </a:t>
            </a:r>
            <a:r>
              <a:rPr lang="en-GB" dirty="0"/>
              <a:t>course, NTP report 578 </a:t>
            </a:r>
            <a:r>
              <a:rPr lang="en-GB" dirty="0" smtClean="0"/>
              <a:t>presents real </a:t>
            </a:r>
            <a:r>
              <a:rPr lang="en-GB" dirty="0"/>
              <a:t>data </a:t>
            </a:r>
            <a:r>
              <a:rPr lang="en-GB" dirty="0" smtClean="0"/>
              <a:t>!</a:t>
            </a:r>
            <a:endParaRPr lang="en-GB" dirty="0"/>
          </a:p>
          <a:p>
            <a:r>
              <a:rPr lang="en-GB" dirty="0"/>
              <a:t>5% was </a:t>
            </a:r>
            <a:r>
              <a:rPr lang="en-GB" dirty="0" smtClean="0"/>
              <a:t>chosen as level of significance. 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20" y="3337991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ym typeface="Symbol"/>
              </a:rPr>
              <a:t>About </a:t>
            </a:r>
            <a:r>
              <a:rPr lang="en-GB" dirty="0" smtClean="0"/>
              <a:t>1200 tests </a:t>
            </a:r>
            <a:r>
              <a:rPr lang="en-GB" dirty="0" smtClean="0">
                <a:sym typeface="Symbol"/>
              </a:rPr>
              <a:t> 0.05   60 wrongly significant tests are expected.</a:t>
            </a:r>
            <a:endParaRPr lang="en-GB" dirty="0"/>
          </a:p>
        </p:txBody>
      </p:sp>
      <p:sp>
        <p:nvSpPr>
          <p:cNvPr id="5" name="Textfeld 4"/>
          <p:cNvSpPr txBox="1"/>
          <p:nvPr/>
        </p:nvSpPr>
        <p:spPr>
          <a:xfrm>
            <a:off x="251520" y="4077072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Actually 33 significant results were reported.</a:t>
            </a:r>
            <a:endParaRPr lang="en-GB" dirty="0"/>
          </a:p>
        </p:txBody>
      </p:sp>
      <p:sp>
        <p:nvSpPr>
          <p:cNvPr id="6" name="Textfeld 5"/>
          <p:cNvSpPr txBox="1"/>
          <p:nvPr/>
        </p:nvSpPr>
        <p:spPr>
          <a:xfrm>
            <a:off x="251520" y="4725144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 conclude,</a:t>
            </a:r>
          </a:p>
          <a:p>
            <a:r>
              <a:rPr lang="en-GB" dirty="0" smtClean="0"/>
              <a:t>all reported significant results are not a “statistical proof”,</a:t>
            </a:r>
          </a:p>
          <a:p>
            <a:r>
              <a:rPr lang="en-GB" dirty="0" smtClean="0"/>
              <a:t>but newly generated hypotheses.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56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620688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The 2 steps of Experimental Research</a:t>
            </a:r>
            <a:endParaRPr lang="en-GB" sz="3200" dirty="0"/>
          </a:p>
        </p:txBody>
      </p:sp>
      <p:sp>
        <p:nvSpPr>
          <p:cNvPr id="3" name="Textfeld 2"/>
          <p:cNvSpPr txBox="1"/>
          <p:nvPr/>
        </p:nvSpPr>
        <p:spPr>
          <a:xfrm>
            <a:off x="251520" y="170080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Hypothesis generation</a:t>
            </a:r>
            <a:endParaRPr lang="en-GB" b="1" dirty="0"/>
          </a:p>
        </p:txBody>
      </p:sp>
      <p:sp>
        <p:nvSpPr>
          <p:cNvPr id="4" name="Textfeld 3"/>
          <p:cNvSpPr txBox="1"/>
          <p:nvPr/>
        </p:nvSpPr>
        <p:spPr>
          <a:xfrm>
            <a:off x="4572000" y="1700808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Hypothesis confirmation</a:t>
            </a:r>
            <a:endParaRPr lang="en-GB" b="1" dirty="0"/>
          </a:p>
        </p:txBody>
      </p:sp>
      <p:sp>
        <p:nvSpPr>
          <p:cNvPr id="5" name="Textfeld 4"/>
          <p:cNvSpPr txBox="1"/>
          <p:nvPr/>
        </p:nvSpPr>
        <p:spPr>
          <a:xfrm>
            <a:off x="251520" y="2420888"/>
            <a:ext cx="41764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Screening investigation</a:t>
            </a:r>
          </a:p>
          <a:p>
            <a:pPr algn="ctr"/>
            <a:r>
              <a:rPr lang="en-GB" dirty="0" smtClean="0"/>
              <a:t>Survey</a:t>
            </a:r>
          </a:p>
          <a:p>
            <a:pPr algn="ctr"/>
            <a:r>
              <a:rPr lang="en-GB" dirty="0" smtClean="0"/>
              <a:t>Result of data mining</a:t>
            </a:r>
          </a:p>
          <a:p>
            <a:pPr algn="ctr"/>
            <a:r>
              <a:rPr lang="en-GB" dirty="0" smtClean="0"/>
              <a:t>Interesting thing in available data</a:t>
            </a:r>
          </a:p>
          <a:p>
            <a:pPr algn="ctr"/>
            <a:r>
              <a:rPr lang="en-GB" dirty="0" smtClean="0"/>
              <a:t>Sub-analysis in a controlled trial</a:t>
            </a:r>
            <a:endParaRPr lang="en-GB" dirty="0"/>
          </a:p>
        </p:txBody>
      </p:sp>
      <p:sp>
        <p:nvSpPr>
          <p:cNvPr id="6" name="Textfeld 5"/>
          <p:cNvSpPr txBox="1"/>
          <p:nvPr/>
        </p:nvSpPr>
        <p:spPr>
          <a:xfrm>
            <a:off x="251520" y="4581128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Statistical test significant</a:t>
            </a:r>
          </a:p>
          <a:p>
            <a:pPr algn="ctr"/>
            <a:r>
              <a:rPr lang="en-GB" b="1" dirty="0" smtClean="0"/>
              <a:t>Exploratory testing</a:t>
            </a:r>
            <a:endParaRPr lang="en-GB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251520" y="5733256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mtClean="0"/>
              <a:t>Precise hypothesis is generated</a:t>
            </a:r>
            <a:endParaRPr lang="en-GB" dirty="0"/>
          </a:p>
        </p:txBody>
      </p:sp>
      <p:sp>
        <p:nvSpPr>
          <p:cNvPr id="8" name="Textfeld 7"/>
          <p:cNvSpPr txBox="1"/>
          <p:nvPr/>
        </p:nvSpPr>
        <p:spPr>
          <a:xfrm>
            <a:off x="4572000" y="2636912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Precise hypothesis is established</a:t>
            </a:r>
            <a:endParaRPr lang="en-GB" dirty="0"/>
          </a:p>
        </p:txBody>
      </p:sp>
      <p:sp>
        <p:nvSpPr>
          <p:cNvPr id="9" name="Textfeld 8"/>
          <p:cNvSpPr txBox="1"/>
          <p:nvPr/>
        </p:nvSpPr>
        <p:spPr>
          <a:xfrm>
            <a:off x="4572000" y="3356992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 specific and controlled study is planned and performed.</a:t>
            </a:r>
          </a:p>
          <a:p>
            <a:pPr algn="ctr"/>
            <a:r>
              <a:rPr lang="en-GB" dirty="0" smtClean="0"/>
              <a:t>Specific data are gained</a:t>
            </a:r>
            <a:endParaRPr lang="en-GB" dirty="0"/>
          </a:p>
        </p:txBody>
      </p:sp>
      <p:sp>
        <p:nvSpPr>
          <p:cNvPr id="10" name="Textfeld 9"/>
          <p:cNvSpPr txBox="1"/>
          <p:nvPr/>
        </p:nvSpPr>
        <p:spPr>
          <a:xfrm>
            <a:off x="4541551" y="4581128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Statistical test significant</a:t>
            </a:r>
          </a:p>
          <a:p>
            <a:pPr algn="ctr"/>
            <a:r>
              <a:rPr lang="en-GB" b="1" dirty="0" smtClean="0"/>
              <a:t>Confirmative testing</a:t>
            </a:r>
            <a:endParaRPr lang="en-GB" b="1" dirty="0"/>
          </a:p>
        </p:txBody>
      </p:sp>
      <p:sp>
        <p:nvSpPr>
          <p:cNvPr id="11" name="Rechteck 10"/>
          <p:cNvSpPr/>
          <p:nvPr/>
        </p:nvSpPr>
        <p:spPr>
          <a:xfrm>
            <a:off x="4572000" y="5651956"/>
            <a:ext cx="44910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dirty="0">
                <a:solidFill>
                  <a:prstClr val="black"/>
                </a:solidFill>
              </a:rPr>
              <a:t>H</a:t>
            </a:r>
            <a:r>
              <a:rPr lang="en-GB" dirty="0" smtClean="0">
                <a:solidFill>
                  <a:prstClr val="black"/>
                </a:solidFill>
              </a:rPr>
              <a:t>ypothesis </a:t>
            </a:r>
            <a:r>
              <a:rPr lang="en-GB" dirty="0">
                <a:solidFill>
                  <a:prstClr val="black"/>
                </a:solidFill>
              </a:rPr>
              <a:t>is </a:t>
            </a:r>
            <a:r>
              <a:rPr lang="en-GB" dirty="0" smtClean="0">
                <a:solidFill>
                  <a:prstClr val="black"/>
                </a:solidFill>
              </a:rPr>
              <a:t>confirmed</a:t>
            </a:r>
          </a:p>
          <a:p>
            <a:pPr lvl="0" algn="ctr"/>
            <a:r>
              <a:rPr lang="en-GB" dirty="0" smtClean="0">
                <a:solidFill>
                  <a:prstClr val="black"/>
                </a:solidFill>
              </a:rPr>
              <a:t>“Statistical proof”</a:t>
            </a:r>
            <a:endParaRPr lang="en-GB" dirty="0">
              <a:solidFill>
                <a:prstClr val="black"/>
              </a:solidFill>
            </a:endParaRPr>
          </a:p>
        </p:txBody>
      </p:sp>
      <p:cxnSp>
        <p:nvCxnSpPr>
          <p:cNvPr id="14" name="Gerade Verbindung 13"/>
          <p:cNvCxnSpPr/>
          <p:nvPr/>
        </p:nvCxnSpPr>
        <p:spPr>
          <a:xfrm>
            <a:off x="4541551" y="1700808"/>
            <a:ext cx="30449" cy="4597479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60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565377"/>
            <a:ext cx="864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Prerequisites for </a:t>
            </a:r>
          </a:p>
          <a:p>
            <a:r>
              <a:rPr lang="en-GB" sz="3200" dirty="0" smtClean="0"/>
              <a:t>Confirmative Interpretation of Significance</a:t>
            </a:r>
            <a:endParaRPr lang="en-GB" sz="3200" dirty="0"/>
          </a:p>
        </p:txBody>
      </p:sp>
      <p:sp>
        <p:nvSpPr>
          <p:cNvPr id="3" name="Textfeld 2"/>
          <p:cNvSpPr txBox="1"/>
          <p:nvPr/>
        </p:nvSpPr>
        <p:spPr>
          <a:xfrm>
            <a:off x="251520" y="1988840"/>
            <a:ext cx="86409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Hypothesis was established beforehand (a priori)</a:t>
            </a:r>
          </a:p>
          <a:p>
            <a:endParaRPr lang="en-GB" dirty="0"/>
          </a:p>
          <a:p>
            <a:r>
              <a:rPr lang="en-GB" dirty="0" smtClean="0"/>
              <a:t>Level of significance was established beforehand (a priori)</a:t>
            </a:r>
          </a:p>
          <a:p>
            <a:endParaRPr lang="en-GB" dirty="0"/>
          </a:p>
          <a:p>
            <a:r>
              <a:rPr lang="en-GB" dirty="0" smtClean="0"/>
              <a:t>New data for confirmative Testing</a:t>
            </a:r>
          </a:p>
          <a:p>
            <a:r>
              <a:rPr lang="en-GB" dirty="0" smtClean="0"/>
              <a:t>= Independent data for hypothesis generation and hypothesis confirmation</a:t>
            </a:r>
          </a:p>
          <a:p>
            <a:endParaRPr lang="en-GB" dirty="0"/>
          </a:p>
          <a:p>
            <a:r>
              <a:rPr lang="en-GB" dirty="0" smtClean="0"/>
              <a:t>In case more than one statistical test was done:</a:t>
            </a:r>
          </a:p>
          <a:p>
            <a:r>
              <a:rPr lang="en-GB" dirty="0" smtClean="0"/>
              <a:t>Adjustment for multiple testing e.g. </a:t>
            </a:r>
            <a:r>
              <a:rPr lang="en-GB" dirty="0" err="1"/>
              <a:t>B</a:t>
            </a:r>
            <a:r>
              <a:rPr lang="en-GB" dirty="0" err="1" smtClean="0"/>
              <a:t>onferroni</a:t>
            </a:r>
            <a:r>
              <a:rPr lang="en-GB" dirty="0" smtClean="0"/>
              <a:t>-Holm procedure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20" y="5445224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If one or more of these 4 prerequisites are not fulfilled:</a:t>
            </a:r>
          </a:p>
          <a:p>
            <a:r>
              <a:rPr lang="en-GB" dirty="0" smtClean="0"/>
              <a:t>A significance is exploratory, i.e. a hypothesis is generated.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407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620688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Irrelevant for exploratory or confirmative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132856"/>
            <a:ext cx="86409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b="1" dirty="0"/>
              <a:t>Type of study:</a:t>
            </a:r>
            <a:r>
              <a:rPr lang="en-GB" dirty="0"/>
              <a:t> Clinical study, animal research, cell </a:t>
            </a:r>
            <a:r>
              <a:rPr lang="en-GB" dirty="0" smtClean="0"/>
              <a:t>cultures</a:t>
            </a:r>
          </a:p>
          <a:p>
            <a:endParaRPr lang="en-GB" dirty="0"/>
          </a:p>
          <a:p>
            <a:r>
              <a:rPr lang="en-GB" b="1" dirty="0" smtClean="0"/>
              <a:t>Study design:</a:t>
            </a:r>
            <a:r>
              <a:rPr lang="en-GB" dirty="0" smtClean="0"/>
              <a:t> Parallel groups or cross-over</a:t>
            </a:r>
          </a:p>
          <a:p>
            <a:endParaRPr lang="en-GB" dirty="0"/>
          </a:p>
          <a:p>
            <a:r>
              <a:rPr lang="en-GB" b="1" dirty="0" smtClean="0"/>
              <a:t>Type </a:t>
            </a:r>
            <a:r>
              <a:rPr lang="en-GB" b="1" dirty="0"/>
              <a:t>of outcome variable:</a:t>
            </a:r>
            <a:r>
              <a:rPr lang="en-GB" dirty="0"/>
              <a:t> Qualitative, rating, quantitative, normal </a:t>
            </a:r>
            <a:r>
              <a:rPr lang="en-GB" dirty="0" smtClean="0"/>
              <a:t>distributed</a:t>
            </a:r>
          </a:p>
          <a:p>
            <a:endParaRPr lang="en-GB" dirty="0"/>
          </a:p>
          <a:p>
            <a:r>
              <a:rPr lang="en-GB" b="1" dirty="0" smtClean="0"/>
              <a:t>Statistical Test used:</a:t>
            </a:r>
            <a:r>
              <a:rPr lang="en-GB" dirty="0" smtClean="0"/>
              <a:t> Chi-square test, Wilcoxon test, Student t-test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9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548680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What </a:t>
            </a:r>
            <a:r>
              <a:rPr lang="en-GB" sz="3200" dirty="0"/>
              <a:t>Y</a:t>
            </a:r>
            <a:r>
              <a:rPr lang="en-GB" sz="3200" dirty="0" smtClean="0"/>
              <a:t>ou </a:t>
            </a:r>
            <a:r>
              <a:rPr lang="en-GB" sz="3200" dirty="0"/>
              <a:t>S</a:t>
            </a:r>
            <a:r>
              <a:rPr lang="en-GB" sz="3200" dirty="0" smtClean="0"/>
              <a:t>hould </a:t>
            </a:r>
            <a:r>
              <a:rPr lang="en-GB" sz="3200" dirty="0"/>
              <a:t>T</a:t>
            </a:r>
            <a:r>
              <a:rPr lang="en-GB" sz="3200" dirty="0" smtClean="0"/>
              <a:t>ake Home</a:t>
            </a:r>
            <a:endParaRPr lang="en-GB" sz="3200" dirty="0"/>
          </a:p>
        </p:txBody>
      </p:sp>
      <p:sp>
        <p:nvSpPr>
          <p:cNvPr id="3" name="Textfeld 2"/>
          <p:cNvSpPr txBox="1"/>
          <p:nvPr/>
        </p:nvSpPr>
        <p:spPr>
          <a:xfrm>
            <a:off x="251520" y="2132856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If you are told that something is significant …</a:t>
            </a:r>
          </a:p>
          <a:p>
            <a:r>
              <a:rPr lang="en-GB" dirty="0" smtClean="0"/>
              <a:t>If a p-value &lt; 5% is presented …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251520" y="2852936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t</a:t>
            </a:r>
            <a:r>
              <a:rPr lang="en-GB" dirty="0" smtClean="0"/>
              <a:t>hen you should make </a:t>
            </a:r>
            <a:r>
              <a:rPr lang="en-GB" dirty="0"/>
              <a:t>c</a:t>
            </a:r>
            <a:r>
              <a:rPr lang="en-GB" dirty="0" smtClean="0"/>
              <a:t>lear, is the significance is exploratory or confirmative.</a:t>
            </a:r>
            <a:endParaRPr lang="en-GB" dirty="0"/>
          </a:p>
        </p:txBody>
      </p:sp>
      <p:sp>
        <p:nvSpPr>
          <p:cNvPr id="5" name="Textfeld 4"/>
          <p:cNvSpPr txBox="1"/>
          <p:nvPr/>
        </p:nvSpPr>
        <p:spPr>
          <a:xfrm>
            <a:off x="251520" y="4509120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There is another important rule which was not the topic of my presentation:</a:t>
            </a:r>
          </a:p>
          <a:p>
            <a:r>
              <a:rPr lang="en-GB" dirty="0" smtClean="0"/>
              <a:t>Never interpret a significant p-value without the appropriate descriptive statistics.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621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2060848"/>
            <a:ext cx="22322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There are several techniques to lie with statistics.</a:t>
            </a:r>
          </a:p>
          <a:p>
            <a:endParaRPr lang="en-GB" dirty="0" smtClean="0"/>
          </a:p>
          <a:p>
            <a:r>
              <a:rPr lang="en-GB" dirty="0" smtClean="0"/>
              <a:t>Now you have learned one of these capabilities.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515719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Thanks for your audience !</a:t>
            </a:r>
            <a:endParaRPr lang="en-GB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3" y="304704"/>
            <a:ext cx="6559918" cy="619932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51520" y="836712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How to Lie with Statistics 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85598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548680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References</a:t>
            </a:r>
            <a:endParaRPr lang="en-GB" sz="3200" dirty="0"/>
          </a:p>
        </p:txBody>
      </p:sp>
      <p:sp>
        <p:nvSpPr>
          <p:cNvPr id="3" name="Textfeld 2"/>
          <p:cNvSpPr txBox="1"/>
          <p:nvPr/>
        </p:nvSpPr>
        <p:spPr>
          <a:xfrm>
            <a:off x="233625" y="3068960"/>
            <a:ext cx="86409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algn="just">
              <a:spcAft>
                <a:spcPts val="0"/>
              </a:spcAft>
              <a:tabLst>
                <a:tab pos="270510" algn="l"/>
                <a:tab pos="1645920" algn="l"/>
              </a:tabLst>
            </a:pPr>
            <a:r>
              <a:rPr lang="en-GB" dirty="0" err="1" smtClean="0"/>
              <a:t>Gaus</a:t>
            </a:r>
            <a:r>
              <a:rPr lang="en-GB" dirty="0" smtClean="0"/>
              <a:t> W: </a:t>
            </a:r>
            <a:r>
              <a:rPr lang="en-US" dirty="0"/>
              <a:t>Which level of evidence does the US National Toxicology Program provide? Statistical considerations using the Technical Report 578 on Ginkgo biloba as an example.</a:t>
            </a:r>
            <a:endParaRPr lang="en-GB" sz="2800" dirty="0"/>
          </a:p>
          <a:p>
            <a:pPr>
              <a:spcAft>
                <a:spcPts val="0"/>
              </a:spcAft>
              <a:tabLst>
                <a:tab pos="270510" algn="l"/>
                <a:tab pos="1645920" algn="l"/>
              </a:tabLst>
            </a:pPr>
            <a:r>
              <a:rPr lang="en-US" dirty="0"/>
              <a:t>Toxicology Letters 229 (2014), S. </a:t>
            </a:r>
            <a:r>
              <a:rPr lang="en-US" dirty="0" smtClean="0"/>
              <a:t>402‑404,  </a:t>
            </a:r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</a:t>
            </a:r>
            <a:r>
              <a:rPr lang="en-US" u="sng" dirty="0" smtClean="0">
                <a:hlinkClick r:id="rId2"/>
              </a:rPr>
              <a:t>dx.doi.org/10.1016/j.toxlet.2014.06.017</a:t>
            </a:r>
            <a:endParaRPr lang="en-US" u="sng" dirty="0"/>
          </a:p>
          <a:p>
            <a:pPr>
              <a:spcAft>
                <a:spcPts val="0"/>
              </a:spcAft>
              <a:tabLst>
                <a:tab pos="270510" algn="l"/>
                <a:tab pos="1645920" algn="l"/>
              </a:tabLst>
            </a:pPr>
            <a:endParaRPr lang="en-US" u="sng" dirty="0" smtClean="0"/>
          </a:p>
          <a:p>
            <a:pPr algn="just">
              <a:spcAft>
                <a:spcPts val="0"/>
              </a:spcAft>
              <a:tabLst>
                <a:tab pos="270510" algn="l"/>
                <a:tab pos="1645920" algn="l"/>
              </a:tabLst>
            </a:pPr>
            <a:r>
              <a:rPr lang="en-US" u="sng" dirty="0" err="1" smtClean="0"/>
              <a:t>Heinonen</a:t>
            </a:r>
            <a:r>
              <a:rPr lang="en-US" u="sng" dirty="0" smtClean="0"/>
              <a:t> T, </a:t>
            </a:r>
            <a:r>
              <a:rPr lang="en-US" u="sng" dirty="0" err="1" smtClean="0"/>
              <a:t>Gaus</a:t>
            </a:r>
            <a:r>
              <a:rPr lang="en-US" u="sng" dirty="0" smtClean="0"/>
              <a:t> W: </a:t>
            </a:r>
            <a:r>
              <a:rPr lang="en-US" dirty="0"/>
              <a:t>Cross matching observations on toxicological and clinical data for the assessment of tolerability and safety of Ginkgo biloba leaf extract.</a:t>
            </a:r>
            <a:endParaRPr lang="en-GB" sz="2800" dirty="0"/>
          </a:p>
          <a:p>
            <a:pPr algn="just">
              <a:spcAft>
                <a:spcPts val="0"/>
              </a:spcAft>
              <a:tabLst>
                <a:tab pos="270510" algn="l"/>
                <a:tab pos="1645920" algn="l"/>
              </a:tabLst>
            </a:pPr>
            <a:r>
              <a:rPr lang="en-US" dirty="0"/>
              <a:t>Toxicology 327 (2015), S. 95‑115,</a:t>
            </a:r>
            <a:endParaRPr lang="en-GB" sz="2800" dirty="0"/>
          </a:p>
          <a:p>
            <a:pPr algn="just">
              <a:spcAft>
                <a:spcPts val="0"/>
              </a:spcAft>
              <a:tabLst>
                <a:tab pos="270510" algn="l"/>
                <a:tab pos="1645920" algn="l"/>
              </a:tabLst>
            </a:pPr>
            <a:r>
              <a:rPr lang="en-US" dirty="0"/>
              <a:t> </a:t>
            </a:r>
            <a:r>
              <a:rPr lang="en-US" u="sng" dirty="0">
                <a:solidFill>
                  <a:srgbClr val="0070C0"/>
                </a:solidFill>
              </a:rPr>
              <a:t>http://dx.doi.org/10.1016/j.tox.2014.10.013</a:t>
            </a:r>
            <a:endParaRPr lang="en-GB" u="sng" dirty="0">
              <a:solidFill>
                <a:srgbClr val="0070C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51520" y="1412776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Textfeld 4"/>
          <p:cNvSpPr txBox="1"/>
          <p:nvPr/>
        </p:nvSpPr>
        <p:spPr>
          <a:xfrm>
            <a:off x="251520" y="1268760"/>
            <a:ext cx="69127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solidFill>
                  <a:srgbClr val="FF0000"/>
                </a:solidFill>
              </a:rPr>
              <a:t>Gaus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>
                <a:solidFill>
                  <a:srgbClr val="FF0000"/>
                </a:solidFill>
              </a:rPr>
              <a:t>W, </a:t>
            </a:r>
            <a:r>
              <a:rPr lang="en-GB" dirty="0" err="1">
                <a:solidFill>
                  <a:srgbClr val="FF0000"/>
                </a:solidFill>
              </a:rPr>
              <a:t>Muche</a:t>
            </a:r>
            <a:r>
              <a:rPr lang="en-GB" dirty="0">
                <a:solidFill>
                  <a:srgbClr val="FF0000"/>
                </a:solidFill>
              </a:rPr>
              <a:t> R, Mayer B: Interpretation of Statistical Significance – Exploratory Versus Confirmative Testing in Clinical Trials, Epidemiological Studies, Meta-Analyses and Toxicological Screening (Using Ginkgo biloba as an Example).</a:t>
            </a:r>
          </a:p>
          <a:p>
            <a:r>
              <a:rPr lang="fr-FR" dirty="0" err="1">
                <a:solidFill>
                  <a:srgbClr val="FF0000"/>
                </a:solidFill>
              </a:rPr>
              <a:t>Clinical</a:t>
            </a:r>
            <a:r>
              <a:rPr lang="fr-FR" dirty="0">
                <a:solidFill>
                  <a:srgbClr val="FF0000"/>
                </a:solidFill>
              </a:rPr>
              <a:t> &amp; </a:t>
            </a:r>
            <a:r>
              <a:rPr lang="fr-FR" dirty="0" err="1">
                <a:solidFill>
                  <a:srgbClr val="FF0000"/>
                </a:solidFill>
              </a:rPr>
              <a:t>Experimental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Pharmacology</a:t>
            </a:r>
            <a:r>
              <a:rPr lang="fr-FR" dirty="0">
                <a:solidFill>
                  <a:srgbClr val="FF0000"/>
                </a:solidFill>
              </a:rPr>
              <a:t> 2015, 5:4</a:t>
            </a:r>
          </a:p>
          <a:p>
            <a:r>
              <a:rPr lang="en-GB" dirty="0">
                <a:hlinkClick r:id="rId3"/>
              </a:rPr>
              <a:t>http://dx.doi.org/10.4172/2161-1459.1000182</a:t>
            </a:r>
            <a:endParaRPr lang="en-GB" dirty="0"/>
          </a:p>
          <a:p>
            <a:endParaRPr lang="en-GB" dirty="0"/>
          </a:p>
        </p:txBody>
      </p:sp>
      <p:sp>
        <p:nvSpPr>
          <p:cNvPr id="9" name="Textfeld 8"/>
          <p:cNvSpPr txBox="1"/>
          <p:nvPr/>
        </p:nvSpPr>
        <p:spPr>
          <a:xfrm>
            <a:off x="7308304" y="1556792"/>
            <a:ext cx="151216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B</a:t>
            </a:r>
            <a:r>
              <a:rPr lang="en-GB" dirty="0" smtClean="0">
                <a:solidFill>
                  <a:srgbClr val="FF0000"/>
                </a:solidFill>
              </a:rPr>
              <a:t>rand new !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Not in the abstract.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7092280" y="1268760"/>
            <a:ext cx="0" cy="1584176"/>
          </a:xfrm>
          <a:prstGeom prst="straightConnector1">
            <a:avLst/>
          </a:prstGeom>
          <a:ln w="762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45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1177</Words>
  <Application>Microsoft Office PowerPoint</Application>
  <PresentationFormat>On-screen Show (4:3)</PresentationFormat>
  <Paragraphs>169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blank</vt:lpstr>
      <vt:lpstr>Wilhelm Gaus,  Institute for Epidemiology and Medical Biometry, Medical Faculty, University of Ulm, Germany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Wilhelm Gaus,  Institute for Epidemiology and Medical Biometry, University of Ulm, Germany</dc:title>
  <dc:creator>Wilhelm Gaus</dc:creator>
  <cp:lastModifiedBy>Toxicogenomics</cp:lastModifiedBy>
  <cp:revision>34</cp:revision>
  <dcterms:created xsi:type="dcterms:W3CDTF">2015-08-06T09:16:41Z</dcterms:created>
  <dcterms:modified xsi:type="dcterms:W3CDTF">2015-09-02T08:40:12Z</dcterms:modified>
</cp:coreProperties>
</file>