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72" r:id="rId1"/>
  </p:sldMasterIdLst>
  <p:notesMasterIdLst>
    <p:notesMasterId r:id="rId27"/>
  </p:notesMasterIdLst>
  <p:sldIdLst>
    <p:sldId id="256" r:id="rId2"/>
    <p:sldId id="257" r:id="rId3"/>
    <p:sldId id="293" r:id="rId4"/>
    <p:sldId id="340" r:id="rId5"/>
    <p:sldId id="295" r:id="rId6"/>
    <p:sldId id="298" r:id="rId7"/>
    <p:sldId id="324" r:id="rId8"/>
    <p:sldId id="329" r:id="rId9"/>
    <p:sldId id="325" r:id="rId10"/>
    <p:sldId id="368" r:id="rId11"/>
    <p:sldId id="379" r:id="rId12"/>
    <p:sldId id="380" r:id="rId13"/>
    <p:sldId id="381" r:id="rId14"/>
    <p:sldId id="331" r:id="rId15"/>
    <p:sldId id="332" r:id="rId16"/>
    <p:sldId id="387" r:id="rId17"/>
    <p:sldId id="384" r:id="rId18"/>
    <p:sldId id="366" r:id="rId19"/>
    <p:sldId id="344" r:id="rId20"/>
    <p:sldId id="345" r:id="rId21"/>
    <p:sldId id="367" r:id="rId22"/>
    <p:sldId id="346" r:id="rId23"/>
    <p:sldId id="359" r:id="rId24"/>
    <p:sldId id="388" r:id="rId25"/>
    <p:sldId id="389" r:id="rId2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CCCCFF"/>
    <a:srgbClr val="CC0000"/>
    <a:srgbClr val="CCFF66"/>
    <a:srgbClr val="FF0066"/>
    <a:srgbClr val="FF6600"/>
    <a:srgbClr val="FFCCFF"/>
    <a:srgbClr val="9999FF"/>
    <a:srgbClr val="FF33CC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8" autoAdjust="0"/>
    <p:restoredTop sz="94660"/>
  </p:normalViewPr>
  <p:slideViewPr>
    <p:cSldViewPr>
      <p:cViewPr varScale="1">
        <p:scale>
          <a:sx n="63" d="100"/>
          <a:sy n="63" d="100"/>
        </p:scale>
        <p:origin x="756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6010A-0340-419E-A51B-BDAF2EAE918A}" type="datetimeFigureOut">
              <a:rPr lang="fr-FR" smtClean="0"/>
              <a:pPr/>
              <a:t>25/04/2017</a:t>
            </a:fld>
            <a:endParaRPr lang="fr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629A4-49DA-445A-B711-0298FEC94CA1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590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629A4-49DA-445A-B711-0298FEC94CA1}" type="slidenum">
              <a:rPr lang="fr-CA" smtClean="0"/>
              <a:pPr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4360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629A4-49DA-445A-B711-0298FEC94CA1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22197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629A4-49DA-445A-B711-0298FEC94CA1}" type="slidenum">
              <a:rPr lang="fr-CA" smtClean="0"/>
              <a:pPr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7111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629A4-49DA-445A-B711-0298FEC94CA1}" type="slidenum">
              <a:rPr lang="fr-CA" smtClean="0"/>
              <a:pPr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307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3629A4-49DA-445A-B711-0298FEC94CA1}" type="slidenum">
              <a:rPr lang="fr-CA" smtClean="0"/>
              <a:pPr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52576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260B8-ACA2-4C4F-8F20-815AAAFDDE50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7665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7A4FA-F521-4F18-A14F-72A2CC6DF038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09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C3E08-5BF7-457D-804C-2E9C4AC27657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48124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AB1E-8CF1-4E99-84F0-0F099E35E233}" type="datetime1">
              <a:rPr lang="fr-FR" smtClean="0"/>
              <a:t>28/04/2017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6194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CADD4-272C-4653-9796-A90C31D5DA28}" type="datetime1">
              <a:rPr lang="fr-FR" smtClean="0"/>
              <a:t>28/04/2017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703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4A201-304C-4318-B8D5-DD5517EE5944}" type="datetime1">
              <a:rPr lang="fr-FR" smtClean="0"/>
              <a:t>28/04/2017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13453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F9F1D-F381-4D96-B9AD-CAB3A0304B61}" type="datetime1">
              <a:rPr lang="fr-FR" smtClean="0"/>
              <a:t>28/04/2017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34364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93700-553A-4282-BCA1-E75A82AB14D2}" type="datetime1">
              <a:rPr lang="fr-FR" smtClean="0"/>
              <a:t>28/04/2017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06314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7BE68-0A4F-4EFF-9859-1AF4352DEA95}" type="datetime1">
              <a:rPr lang="fr-FR" smtClean="0"/>
              <a:t>28/04/2017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8861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ACB6D-1526-48C1-831A-530DE8F18310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8019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39922-2312-4F54-9829-B6B52017DE90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374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ACA95-5D80-4868-9F14-37087E3BEE03}" type="datetime1">
              <a:rPr lang="fr-FR" smtClean="0"/>
              <a:t>28/04/2017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F7AD1-DAC5-442E-A968-1891BD4602C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68400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58" y="1528585"/>
            <a:ext cx="7488832" cy="2552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1390" y="1772816"/>
            <a:ext cx="7560000" cy="285752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tabLst>
                <a:tab pos="7437438" algn="l"/>
              </a:tabLst>
            </a:pPr>
            <a:r>
              <a:rPr lang="en-US" sz="4800" b="1" spc="50" dirty="0">
                <a:ln w="13500">
                  <a:solidFill>
                    <a:schemeClr val="bg2">
                      <a:lumMod val="95000"/>
                      <a:lumOff val="50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Using </a:t>
            </a:r>
            <a:r>
              <a:rPr lang="en-US" sz="4800" b="1" spc="50" dirty="0" err="1">
                <a:ln w="13500">
                  <a:solidFill>
                    <a:schemeClr val="bg2">
                      <a:lumMod val="95000"/>
                      <a:lumOff val="50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MUSLE</a:t>
            </a:r>
            <a:r>
              <a:rPr lang="en-US" sz="4800" b="1" spc="50" dirty="0">
                <a:ln w="13500">
                  <a:solidFill>
                    <a:schemeClr val="bg2">
                      <a:lumMod val="95000"/>
                      <a:lumOff val="50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 model and GIS to predict and estimate soil erosion </a:t>
            </a:r>
            <a:r>
              <a:rPr lang="fr-CA" sz="4800" b="1" spc="50" dirty="0" smtClean="0">
                <a:ln w="13500">
                  <a:solidFill>
                    <a:schemeClr val="bg2">
                      <a:lumMod val="95000"/>
                      <a:lumOff val="5000"/>
                      <a:alpha val="65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fr-CA" sz="4800" b="1" spc="50" dirty="0" smtClean="0">
                <a:ln w="13500">
                  <a:solidFill>
                    <a:schemeClr val="bg2">
                      <a:lumMod val="95000"/>
                      <a:lumOff val="5000"/>
                      <a:alpha val="6500"/>
                    </a:schemeClr>
                  </a:solidFill>
                  <a:prstDash val="solid"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fr-CA" sz="4800" b="1" spc="50" dirty="0">
              <a:ln w="13500">
                <a:solidFill>
                  <a:schemeClr val="bg2">
                    <a:lumMod val="95000"/>
                    <a:lumOff val="5000"/>
                    <a:alpha val="65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4077072"/>
            <a:ext cx="5544616" cy="2016224"/>
          </a:xfrm>
        </p:spPr>
        <p:txBody>
          <a:bodyPr numCol="1">
            <a:noAutofit/>
          </a:bodyPr>
          <a:lstStyle/>
          <a:p>
            <a:pPr algn="l" eaLnBrk="0" hangingPunct="0"/>
            <a:r>
              <a:rPr lang="fr-FR" sz="1600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	</a:t>
            </a:r>
          </a:p>
          <a:p>
            <a:pPr algn="l" eaLnBrk="0" hangingPunct="0"/>
            <a:r>
              <a:rPr lang="fr-FR" sz="28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Wided Batita  </a:t>
            </a:r>
            <a:endParaRPr lang="fr-FR" sz="2800" dirty="0" smtClean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  <a:p>
            <a:pPr algn="l" eaLnBrk="0" hangingPunct="0"/>
            <a:r>
              <a:rPr lang="fr-CA" sz="2000" b="1" dirty="0" err="1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Ing</a:t>
            </a:r>
            <a:r>
              <a:rPr lang="fr-CA" sz="20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, </a:t>
            </a:r>
            <a:r>
              <a:rPr lang="fr-CA" sz="2000" b="1" dirty="0" err="1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Ph.D</a:t>
            </a:r>
            <a:r>
              <a:rPr lang="fr-CA" sz="20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  <a:r>
              <a:rPr lang="fr-CA" sz="2000" b="1" dirty="0" err="1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Geomatics</a:t>
            </a:r>
            <a:r>
              <a:rPr lang="fr-CA" sz="20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</a:t>
            </a:r>
          </a:p>
          <a:p>
            <a:pPr algn="l" eaLnBrk="0" hangingPunct="0"/>
            <a:r>
              <a:rPr lang="fr-CA" sz="20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Laval </a:t>
            </a:r>
            <a:r>
              <a:rPr lang="fr-CA" sz="2000" b="1" dirty="0" err="1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University</a:t>
            </a:r>
            <a:endParaRPr lang="fr-CA" sz="2000" b="1" dirty="0" smtClean="0">
              <a:solidFill>
                <a:schemeClr val="tx1">
                  <a:lumMod val="85000"/>
                </a:schemeClr>
              </a:solidFill>
              <a:cs typeface="Times New Roman" pitchFamily="18" charset="0"/>
            </a:endParaRPr>
          </a:p>
          <a:p>
            <a:pPr algn="l" eaLnBrk="0" hangingPunct="0"/>
            <a:r>
              <a:rPr lang="fr-CA" sz="2000" b="1" dirty="0" smtClean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Québec, Canada </a:t>
            </a:r>
            <a:endParaRPr lang="fr-FR" sz="2000" b="1" dirty="0" smtClean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5" name="Picture 5" descr="UL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504" y="163452"/>
            <a:ext cx="1979712" cy="81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t1.gstatic.com/images?q=tbn:ANd9GcSL6mrM3X67yzf6njtX8OdBQFURJe__wbBmxZzQqpmwYdkTm8jY0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222" y="40183"/>
            <a:ext cx="1553629" cy="116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7380312" y="6381328"/>
            <a:ext cx="2288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 smtClean="0"/>
              <a:t>28</a:t>
            </a:r>
            <a:r>
              <a:rPr lang="fr-CA" baseline="30000" dirty="0" smtClean="0"/>
              <a:t>th</a:t>
            </a:r>
            <a:r>
              <a:rPr lang="fr-CA" dirty="0" smtClean="0"/>
              <a:t> April 2017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CA" sz="3600" dirty="0" err="1" smtClean="0"/>
              <a:t>Outline</a:t>
            </a:r>
            <a:endParaRPr lang="fr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944" y="2074180"/>
            <a:ext cx="7560000" cy="4525963"/>
          </a:xfrm>
          <a:noFill/>
        </p:spPr>
        <p:txBody>
          <a:bodyPr>
            <a:normAutofit/>
          </a:bodyPr>
          <a:lstStyle/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/>
              <a:t>Statement of the Problem</a:t>
            </a:r>
            <a:r>
              <a:rPr lang="fr-CA" dirty="0" smtClean="0"/>
              <a:t> </a:t>
            </a:r>
            <a:endParaRPr lang="fr-CA" dirty="0" smtClean="0"/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/>
              <a:t>Methodology &amp; Theoretical </a:t>
            </a:r>
            <a:r>
              <a:rPr lang="en-US" dirty="0" smtClean="0"/>
              <a:t>Orientation</a:t>
            </a:r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 smtClean="0"/>
              <a:t>Findings</a:t>
            </a:r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/>
              <a:t>Conclusion &amp; Significance</a:t>
            </a:r>
            <a:r>
              <a:rPr lang="fr-CA" dirty="0" smtClean="0"/>
              <a:t> </a:t>
            </a:r>
            <a:endParaRPr lang="fr-CA" dirty="0" smtClean="0"/>
          </a:p>
        </p:txBody>
      </p:sp>
      <p:grpSp>
        <p:nvGrpSpPr>
          <p:cNvPr id="15" name="Group 14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6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Oval 13"/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</a:t>
            </a:r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280" y="285728"/>
            <a:ext cx="7740000" cy="1143000"/>
          </a:xfrm>
        </p:spPr>
        <p:txBody>
          <a:bodyPr anchor="ctr"/>
          <a:lstStyle/>
          <a:p>
            <a:pPr>
              <a:buClr>
                <a:schemeClr val="tx2">
                  <a:lumMod val="85000"/>
                </a:schemeClr>
              </a:buClr>
            </a:pPr>
            <a:r>
              <a:rPr lang="en-US" sz="3600" dirty="0" smtClean="0"/>
              <a:t>Statement of </a:t>
            </a:r>
            <a:r>
              <a:rPr lang="en-US" sz="3600" dirty="0"/>
              <a:t>the Problem</a:t>
            </a:r>
            <a:r>
              <a:rPr lang="fr-CA" sz="3600" dirty="0"/>
              <a:t>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23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25" name="Straight Connector 24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Oval 28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</a:t>
            </a:r>
            <a:endParaRPr lang="fr-FR" sz="1400" dirty="0"/>
          </a:p>
        </p:txBody>
      </p:sp>
      <p:sp>
        <p:nvSpPr>
          <p:cNvPr id="20" name="Content Placeholder 2"/>
          <p:cNvSpPr>
            <a:spLocks noGrp="1"/>
          </p:cNvSpPr>
          <p:nvPr>
            <p:ph idx="1"/>
          </p:nvPr>
        </p:nvSpPr>
        <p:spPr>
          <a:xfrm>
            <a:off x="648525" y="1679842"/>
            <a:ext cx="7924001" cy="4525963"/>
          </a:xfrm>
          <a:noFill/>
        </p:spPr>
        <p:txBody>
          <a:bodyPr>
            <a:normAutofit fontScale="92500"/>
          </a:bodyPr>
          <a:lstStyle/>
          <a:p>
            <a:pPr marL="0" indent="0">
              <a:buClr>
                <a:schemeClr val="tx2">
                  <a:lumMod val="85000"/>
                </a:schemeClr>
              </a:buClr>
              <a:buNone/>
            </a:pPr>
            <a:r>
              <a:rPr lang="en-US" dirty="0"/>
              <a:t>Soil erosion by water </a:t>
            </a:r>
            <a:r>
              <a:rPr lang="en-US" dirty="0" smtClean="0"/>
              <a:t>is:</a:t>
            </a:r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 smtClean="0"/>
              <a:t> </a:t>
            </a:r>
            <a:r>
              <a:rPr lang="en-US" dirty="0"/>
              <a:t>recognized as a major problem arising from agricultural intensification, land degradation and </a:t>
            </a:r>
            <a:r>
              <a:rPr lang="en-US" dirty="0" smtClean="0"/>
              <a:t>global </a:t>
            </a:r>
            <a:r>
              <a:rPr lang="en-US" dirty="0"/>
              <a:t>climatic </a:t>
            </a:r>
            <a:r>
              <a:rPr lang="en-US" dirty="0" smtClean="0"/>
              <a:t>change</a:t>
            </a:r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 smtClean="0"/>
              <a:t>a </a:t>
            </a:r>
            <a:r>
              <a:rPr lang="en-US" dirty="0"/>
              <a:t>major threat to sustainable land and crop </a:t>
            </a:r>
            <a:r>
              <a:rPr lang="en-US" dirty="0" smtClean="0"/>
              <a:t>production and causes </a:t>
            </a:r>
            <a:r>
              <a:rPr lang="en-US" dirty="0"/>
              <a:t>degradation of water </a:t>
            </a:r>
            <a:r>
              <a:rPr lang="en-US" dirty="0" smtClean="0"/>
              <a:t>resources</a:t>
            </a:r>
          </a:p>
          <a:p>
            <a:pPr>
              <a:buClr>
                <a:schemeClr val="tx2">
                  <a:lumMod val="85000"/>
                </a:schemeClr>
              </a:buClr>
              <a:buBlip>
                <a:blip r:embed="rId3"/>
              </a:buBlip>
            </a:pPr>
            <a:r>
              <a:rPr lang="en-US" dirty="0" smtClean="0"/>
              <a:t>leading </a:t>
            </a:r>
            <a:r>
              <a:rPr lang="en-US" dirty="0"/>
              <a:t>to significant decrease of soil fertility in the Mediterranean region as well as in Europe</a:t>
            </a:r>
            <a:endParaRPr lang="fr-CA" dirty="0" smtClean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>
            <a:normAutofit/>
          </a:bodyPr>
          <a:lstStyle/>
          <a:p>
            <a:r>
              <a:rPr lang="en-CA" sz="3600" dirty="0" smtClean="0"/>
              <a:t>Statement</a:t>
            </a:r>
            <a:r>
              <a:rPr lang="fr-CA" sz="3600" dirty="0" smtClean="0"/>
              <a:t> </a:t>
            </a:r>
            <a:r>
              <a:rPr lang="fr-CA" sz="3600" dirty="0"/>
              <a:t>of the </a:t>
            </a:r>
            <a:r>
              <a:rPr lang="fr-CA" sz="3600" dirty="0" err="1"/>
              <a:t>Problem</a:t>
            </a:r>
            <a:r>
              <a:rPr lang="fr-CA" sz="3600" dirty="0"/>
              <a:t> </a:t>
            </a:r>
            <a:endParaRPr lang="fr-CA" sz="3600" dirty="0"/>
          </a:p>
        </p:txBody>
      </p:sp>
      <p:grpSp>
        <p:nvGrpSpPr>
          <p:cNvPr id="5" name="Group 23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6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Oval 76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3</a:t>
            </a:r>
            <a:endParaRPr lang="fr-FR" sz="1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30" y="1427400"/>
            <a:ext cx="3810000" cy="25527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3525" y="3750354"/>
            <a:ext cx="4557886" cy="280538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9336" y="3980100"/>
            <a:ext cx="3515724" cy="26382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332" y="1395010"/>
            <a:ext cx="5081786" cy="25408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21375" y="6539527"/>
            <a:ext cx="8046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sz="900" dirty="0"/>
              <a:t>https://www.google.ca/search?q=soil+erosion&amp;source=lnms&amp;tbm=isch&amp;sa=X&amp;sqi=2&amp;ved=0ahUKEwjyur7818HTAhUIbxQKHbi6BNgQ_AUIBigB&amp;biw=1280&amp;bih=615#imgrc=8rDm20tfqFn2bM:</a:t>
            </a: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en-CA" sz="3600" dirty="0"/>
              <a:t>Statement</a:t>
            </a:r>
            <a:r>
              <a:rPr lang="fr-CA" sz="3600" dirty="0"/>
              <a:t> of the </a:t>
            </a:r>
            <a:r>
              <a:rPr lang="fr-CA" sz="3600" dirty="0" err="1"/>
              <a:t>Problem</a:t>
            </a:r>
            <a:r>
              <a:rPr lang="fr-CA" sz="3600" dirty="0"/>
              <a:t> </a:t>
            </a:r>
            <a:endParaRPr lang="fr-CA" sz="3600" dirty="0">
              <a:solidFill>
                <a:srgbClr val="FF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28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Oval 33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4</a:t>
            </a:r>
            <a:endParaRPr lang="fr-FR" sz="1400" dirty="0"/>
          </a:p>
        </p:txBody>
      </p:sp>
      <p:grpSp>
        <p:nvGrpSpPr>
          <p:cNvPr id="6" name="Groupe 5"/>
          <p:cNvGrpSpPr/>
          <p:nvPr/>
        </p:nvGrpSpPr>
        <p:grpSpPr>
          <a:xfrm>
            <a:off x="759600" y="1752465"/>
            <a:ext cx="8137092" cy="4676683"/>
            <a:chOff x="792744" y="1946268"/>
            <a:chExt cx="8137092" cy="4676683"/>
          </a:xfrm>
        </p:grpSpPr>
        <p:pic>
          <p:nvPicPr>
            <p:cNvPr id="38" name="Picture 37" descr="ICZM cycle-2.em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2744" y="1946268"/>
              <a:ext cx="8137092" cy="4676683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2987824" y="3284984"/>
              <a:ext cx="2563920" cy="17281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CA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Use of GIS and RS </a:t>
              </a:r>
              <a:r>
                <a:rPr lang="fr-CA" dirty="0" err="1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tools</a:t>
              </a:r>
              <a:r>
                <a:rPr lang="fr-CA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 to </a:t>
              </a:r>
              <a:r>
                <a:rPr lang="fr-CA" dirty="0" err="1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assess</a:t>
              </a:r>
              <a:r>
                <a:rPr lang="fr-CA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 </a:t>
              </a:r>
              <a:r>
                <a:rPr lang="fr-CA" dirty="0" err="1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risk</a:t>
              </a:r>
              <a:r>
                <a:rPr lang="fr-CA" dirty="0" smtClean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 </a:t>
              </a:r>
              <a:endParaRPr lang="fr-CA" dirty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en-US" sz="3600" dirty="0"/>
              <a:t>Methodology &amp; Theoretical Orientation</a:t>
            </a:r>
            <a:endParaRPr lang="fr-CA" sz="3600" dirty="0">
              <a:solidFill>
                <a:srgbClr val="FF0000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28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Oval 33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5</a:t>
            </a:r>
            <a:endParaRPr lang="fr-FR" sz="1400" dirty="0"/>
          </a:p>
        </p:txBody>
      </p:sp>
      <p:sp>
        <p:nvSpPr>
          <p:cNvPr id="24" name="Wave 41"/>
          <p:cNvSpPr>
            <a:spLocks noGrp="1"/>
          </p:cNvSpPr>
          <p:nvPr>
            <p:ph idx="1"/>
          </p:nvPr>
        </p:nvSpPr>
        <p:spPr>
          <a:prstGeom prst="wav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just">
              <a:buNone/>
            </a:pPr>
            <a:r>
              <a:rPr lang="en-US" sz="2400" dirty="0" smtClean="0"/>
              <a:t>Monitor potential </a:t>
            </a:r>
            <a:r>
              <a:rPr lang="en-US" sz="2400" dirty="0"/>
              <a:t>land degradation in the </a:t>
            </a:r>
            <a:r>
              <a:rPr lang="en-US" sz="2400" dirty="0" err="1"/>
              <a:t>Kolymvari</a:t>
            </a:r>
            <a:r>
              <a:rPr lang="en-US" sz="2400" dirty="0"/>
              <a:t> municipality, which will be achieved through </a:t>
            </a:r>
            <a:r>
              <a:rPr lang="en-US" sz="2400" b="1" dirty="0"/>
              <a:t>Modified Universal Soil Loss Equation Model (</a:t>
            </a:r>
            <a:r>
              <a:rPr lang="en-US" sz="2400" b="1" dirty="0" err="1"/>
              <a:t>MUSLE</a:t>
            </a:r>
            <a:r>
              <a:rPr lang="en-US" sz="2400" b="1" dirty="0"/>
              <a:t>) </a:t>
            </a:r>
            <a:r>
              <a:rPr lang="en-US" sz="2400" dirty="0"/>
              <a:t>that could be utilized for predicting the scale and extent of land degradation in the study </a:t>
            </a:r>
            <a:r>
              <a:rPr lang="en-US" sz="2400" dirty="0" smtClean="0"/>
              <a:t>area</a:t>
            </a:r>
            <a:endParaRPr lang="fr-FR" sz="2400" dirty="0">
              <a:solidFill>
                <a:srgbClr val="CC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Methodology &amp; Theoretical Orientation</a:t>
            </a:r>
            <a:endParaRPr lang="fr-CA" sz="4000" dirty="0">
              <a:solidFill>
                <a:srgbClr val="FF0000"/>
              </a:solidFill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571472" y="265299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Oval 23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6</a:t>
            </a:r>
            <a:endParaRPr lang="fr-FR" sz="14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2077550"/>
            <a:ext cx="8393015" cy="4480154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sp>
        <p:nvSpPr>
          <p:cNvPr id="10" name="Rectangle 9"/>
          <p:cNvSpPr/>
          <p:nvPr/>
        </p:nvSpPr>
        <p:spPr>
          <a:xfrm>
            <a:off x="555984" y="1325627"/>
            <a:ext cx="82636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Study area</a:t>
            </a:r>
          </a:p>
          <a:p>
            <a:r>
              <a:rPr lang="en-US" dirty="0" smtClean="0"/>
              <a:t>The </a:t>
            </a:r>
            <a:r>
              <a:rPr lang="en-US" dirty="0" err="1"/>
              <a:t>centre</a:t>
            </a:r>
            <a:r>
              <a:rPr lang="en-US" dirty="0"/>
              <a:t> of geographic location of the Municipality of </a:t>
            </a:r>
            <a:r>
              <a:rPr lang="en-US" dirty="0" err="1"/>
              <a:t>Kolymvari</a:t>
            </a:r>
            <a:r>
              <a:rPr lang="en-US" dirty="0"/>
              <a:t> is approximately, E 23:46:18.00 longitude and N 35:28:54.00 latitude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Methodology &amp; Theoretical Orientation</a:t>
            </a:r>
            <a:endParaRPr lang="fr-CA" sz="4000" dirty="0">
              <a:solidFill>
                <a:srgbClr val="FF0000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67544" y="1427400"/>
            <a:ext cx="8352928" cy="50019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The characteristics of the study area: 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Blip>
                <a:blip r:embed="rId2"/>
              </a:buBlip>
            </a:pPr>
            <a:r>
              <a:rPr lang="en-US" dirty="0" smtClean="0"/>
              <a:t>The </a:t>
            </a:r>
            <a:r>
              <a:rPr lang="en-US" dirty="0"/>
              <a:t>area of </a:t>
            </a:r>
            <a:r>
              <a:rPr lang="en-US" dirty="0" err="1"/>
              <a:t>Kolymvari</a:t>
            </a:r>
            <a:r>
              <a:rPr lang="en-US" dirty="0"/>
              <a:t>, Crete, Greece is a typical Mediterranean landscape dominated by </a:t>
            </a:r>
            <a:r>
              <a:rPr lang="en-US" b="1" dirty="0"/>
              <a:t>olive </a:t>
            </a:r>
            <a:r>
              <a:rPr lang="en-US" b="1" dirty="0" smtClean="0"/>
              <a:t>cultivation</a:t>
            </a:r>
          </a:p>
          <a:p>
            <a:pPr>
              <a:buBlip>
                <a:blip r:embed="rId2"/>
              </a:buBlip>
            </a:pPr>
            <a:r>
              <a:rPr lang="en-US" dirty="0"/>
              <a:t>The island of Crete enjoys a </a:t>
            </a:r>
            <a:r>
              <a:rPr lang="en-US" b="1" dirty="0"/>
              <a:t>typical Mediterranean climate</a:t>
            </a:r>
            <a:r>
              <a:rPr lang="en-US" dirty="0"/>
              <a:t>, with </a:t>
            </a:r>
            <a:r>
              <a:rPr lang="en-US" b="1" dirty="0"/>
              <a:t>dry hot summers </a:t>
            </a:r>
            <a:r>
              <a:rPr lang="en-US" dirty="0"/>
              <a:t>and mild </a:t>
            </a:r>
            <a:r>
              <a:rPr lang="en-US" b="1" dirty="0"/>
              <a:t>rainy </a:t>
            </a:r>
            <a:r>
              <a:rPr lang="en-US" b="1" dirty="0" smtClean="0"/>
              <a:t>winters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Snow </a:t>
            </a:r>
            <a:r>
              <a:rPr lang="en-US" dirty="0"/>
              <a:t>and frost are rare near the </a:t>
            </a:r>
            <a:r>
              <a:rPr lang="en-US" dirty="0" smtClean="0"/>
              <a:t>coast</a:t>
            </a:r>
          </a:p>
          <a:p>
            <a:pPr>
              <a:buBlip>
                <a:blip r:embed="rId2"/>
              </a:buBlip>
            </a:pPr>
            <a:r>
              <a:rPr lang="en-US" dirty="0"/>
              <a:t>It is </a:t>
            </a:r>
            <a:r>
              <a:rPr lang="en-US" dirty="0" err="1"/>
              <a:t>characterised</a:t>
            </a:r>
            <a:r>
              <a:rPr lang="en-US" dirty="0"/>
              <a:t> by </a:t>
            </a:r>
            <a:r>
              <a:rPr lang="en-US" b="1" dirty="0"/>
              <a:t>Karstic limestone </a:t>
            </a:r>
            <a:r>
              <a:rPr lang="en-US" dirty="0"/>
              <a:t>of the White Mountains </a:t>
            </a:r>
            <a:r>
              <a:rPr lang="en-US" dirty="0" smtClean="0"/>
              <a:t>range</a:t>
            </a:r>
          </a:p>
          <a:p>
            <a:pPr>
              <a:buBlip>
                <a:blip r:embed="rId2"/>
              </a:buBlip>
            </a:pPr>
            <a:r>
              <a:rPr lang="en-US" dirty="0" smtClean="0"/>
              <a:t>Groundwater </a:t>
            </a:r>
            <a:r>
              <a:rPr lang="en-US" dirty="0"/>
              <a:t>is discharged through the limestone mainly to the North and South of the </a:t>
            </a:r>
            <a:r>
              <a:rPr lang="en-US" dirty="0" smtClean="0"/>
              <a:t>island</a:t>
            </a:r>
          </a:p>
          <a:p>
            <a:pPr>
              <a:buBlip>
                <a:blip r:embed="rId2"/>
              </a:buBlip>
            </a:pPr>
            <a:r>
              <a:rPr lang="fr-CA" dirty="0" err="1"/>
              <a:t>T</a:t>
            </a:r>
            <a:r>
              <a:rPr lang="fr-CA" dirty="0" err="1" smtClean="0"/>
              <a:t>wo</a:t>
            </a:r>
            <a:r>
              <a:rPr lang="fr-CA" dirty="0" smtClean="0"/>
              <a:t> </a:t>
            </a:r>
            <a:r>
              <a:rPr lang="fr-CA" dirty="0" err="1"/>
              <a:t>soil</a:t>
            </a:r>
            <a:r>
              <a:rPr lang="fr-CA" dirty="0"/>
              <a:t> types </a:t>
            </a:r>
            <a:r>
              <a:rPr lang="fr-CA" dirty="0" err="1"/>
              <a:t>that</a:t>
            </a:r>
            <a:r>
              <a:rPr lang="fr-CA" dirty="0"/>
              <a:t> are </a:t>
            </a:r>
            <a:r>
              <a:rPr lang="fr-CA" dirty="0" err="1"/>
              <a:t>predominant</a:t>
            </a:r>
            <a:r>
              <a:rPr lang="fr-CA" dirty="0"/>
              <a:t> in the </a:t>
            </a:r>
            <a:r>
              <a:rPr lang="fr-CA" dirty="0"/>
              <a:t>area: </a:t>
            </a:r>
            <a:r>
              <a:rPr lang="fr-CA" dirty="0" err="1"/>
              <a:t>Rendzina</a:t>
            </a:r>
            <a:r>
              <a:rPr lang="fr-CA" dirty="0"/>
              <a:t> </a:t>
            </a:r>
            <a:r>
              <a:rPr lang="fr-CA" dirty="0" err="1" smtClean="0"/>
              <a:t>soils</a:t>
            </a:r>
            <a:r>
              <a:rPr lang="fr-CA" dirty="0" smtClean="0"/>
              <a:t> &amp; </a:t>
            </a:r>
            <a:r>
              <a:rPr lang="fr-CA" dirty="0"/>
              <a:t>Terra Rosa </a:t>
            </a:r>
            <a:r>
              <a:rPr lang="fr-CA" dirty="0" err="1" smtClean="0"/>
              <a:t>soil</a:t>
            </a:r>
            <a:endParaRPr lang="fr-CA" dirty="0" smtClean="0"/>
          </a:p>
          <a:p>
            <a:pPr>
              <a:buBlip>
                <a:blip r:embed="rId2"/>
              </a:buBlip>
            </a:pPr>
            <a:r>
              <a:rPr lang="en-GB" dirty="0"/>
              <a:t>Ecologically, the predominant flora in the area consists mainly of </a:t>
            </a:r>
            <a:r>
              <a:rPr lang="en-GB" dirty="0" err="1"/>
              <a:t>maquies</a:t>
            </a:r>
            <a:r>
              <a:rPr lang="en-GB" dirty="0"/>
              <a:t>, </a:t>
            </a:r>
            <a:r>
              <a:rPr lang="en-GB" dirty="0" err="1"/>
              <a:t>garrigues</a:t>
            </a:r>
            <a:r>
              <a:rPr lang="en-GB" dirty="0"/>
              <a:t> and </a:t>
            </a:r>
            <a:r>
              <a:rPr lang="en-GB" dirty="0" err="1"/>
              <a:t>phrygana</a:t>
            </a:r>
            <a:r>
              <a:rPr lang="en-GB" dirty="0"/>
              <a:t> with few varieties of coniferous, chestnut and plane forest</a:t>
            </a:r>
            <a:endParaRPr lang="fr-FR" dirty="0" smtClean="0"/>
          </a:p>
        </p:txBody>
      </p:sp>
      <p:grpSp>
        <p:nvGrpSpPr>
          <p:cNvPr id="3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Oval 34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7</a:t>
            </a:r>
            <a:endParaRPr lang="fr-FR" sz="1400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>
            <a:normAutofit fontScale="90000"/>
          </a:bodyPr>
          <a:lstStyle/>
          <a:p>
            <a:r>
              <a:rPr lang="en-US" sz="4000" dirty="0"/>
              <a:t>Methodology &amp; Theoretical Orientation</a:t>
            </a:r>
            <a:endParaRPr lang="fr-CA" sz="4000" dirty="0">
              <a:solidFill>
                <a:srgbClr val="FF0000"/>
              </a:solidFill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6" name="TextBox 25"/>
          <p:cNvSpPr txBox="1"/>
          <p:nvPr/>
        </p:nvSpPr>
        <p:spPr>
          <a:xfrm>
            <a:off x="593353" y="1803435"/>
            <a:ext cx="807249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The </a:t>
            </a:r>
            <a:r>
              <a:rPr lang="fr-FR" sz="2400" dirty="0" err="1" smtClean="0">
                <a:solidFill>
                  <a:schemeClr val="tx1">
                    <a:lumMod val="95000"/>
                  </a:schemeClr>
                </a:solidFill>
              </a:rPr>
              <a:t>Dataset</a:t>
            </a:r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tx1">
                    <a:lumMod val="95000"/>
                  </a:schemeClr>
                </a:solidFill>
              </a:rPr>
              <a:t>used</a:t>
            </a:r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: </a:t>
            </a:r>
          </a:p>
          <a:p>
            <a:pPr lvl="0"/>
            <a:endParaRPr lang="fr-FR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The </a:t>
            </a:r>
            <a:r>
              <a:rPr lang="fr-FR" sz="2400" dirty="0" err="1">
                <a:solidFill>
                  <a:schemeClr val="tx1">
                    <a:lumMod val="95000"/>
                  </a:schemeClr>
                </a:solidFill>
              </a:rPr>
              <a:t>Quickbird</a:t>
            </a:r>
            <a:r>
              <a:rPr lang="fr-FR" sz="2400" dirty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fr-FR" sz="2400" dirty="0" err="1" smtClean="0">
                <a:solidFill>
                  <a:schemeClr val="tx1">
                    <a:lumMod val="95000"/>
                  </a:schemeClr>
                </a:solidFill>
              </a:rPr>
              <a:t>imagery</a:t>
            </a:r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 (2.5m)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fr-CA" sz="2400" dirty="0"/>
              <a:t>A digital </a:t>
            </a:r>
            <a:r>
              <a:rPr lang="fr-CA" sz="2400" dirty="0" err="1"/>
              <a:t>elevation</a:t>
            </a:r>
            <a:r>
              <a:rPr lang="fr-CA" sz="2400" dirty="0"/>
              <a:t> model (DEM) </a:t>
            </a:r>
            <a:r>
              <a:rPr lang="fr-CA" sz="2400" dirty="0" err="1"/>
              <a:t>is</a:t>
            </a:r>
            <a:r>
              <a:rPr lang="fr-CA" sz="2400" dirty="0"/>
              <a:t> a digital </a:t>
            </a:r>
            <a:r>
              <a:rPr lang="fr-CA" sz="2400" dirty="0" err="1"/>
              <a:t>representation</a:t>
            </a:r>
            <a:r>
              <a:rPr lang="fr-CA" sz="2400" dirty="0"/>
              <a:t> of </a:t>
            </a:r>
            <a:r>
              <a:rPr lang="fr-CA" sz="2400" dirty="0" err="1"/>
              <a:t>ground</a:t>
            </a:r>
            <a:r>
              <a:rPr lang="fr-CA" sz="2400" dirty="0"/>
              <a:t> surface </a:t>
            </a:r>
            <a:r>
              <a:rPr lang="fr-CA" sz="2400" dirty="0" err="1"/>
              <a:t>topography</a:t>
            </a:r>
            <a:r>
              <a:rPr lang="fr-CA" sz="2400" dirty="0"/>
              <a:t> </a:t>
            </a:r>
            <a:endParaRPr lang="fr-CA" sz="24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dirty="0" err="1" smtClean="0"/>
              <a:t>Corine</a:t>
            </a:r>
            <a:r>
              <a:rPr lang="en-GB" sz="2400" dirty="0" smtClean="0"/>
              <a:t> </a:t>
            </a:r>
            <a:r>
              <a:rPr lang="en-GB" sz="2400" dirty="0"/>
              <a:t>Land Cover (</a:t>
            </a:r>
            <a:r>
              <a:rPr lang="en-GB" sz="2400" dirty="0" err="1"/>
              <a:t>CLC</a:t>
            </a:r>
            <a:r>
              <a:rPr lang="en-GB" sz="2400" dirty="0"/>
              <a:t>) is a map of the European environmental landscape </a:t>
            </a:r>
            <a:endParaRPr lang="en-GB" sz="2400" dirty="0" smtClean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tx1">
                    <a:lumMod val="95000"/>
                  </a:schemeClr>
                </a:solidFill>
              </a:rPr>
              <a:t>Soil data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dirty="0" smtClean="0">
                <a:solidFill>
                  <a:schemeClr val="tx1">
                    <a:lumMod val="95000"/>
                  </a:schemeClr>
                </a:solidFill>
              </a:rPr>
              <a:t>Rainfall data by field work</a:t>
            </a:r>
            <a:endParaRPr lang="en-GB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endParaRPr lang="fr-FR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pPr lvl="0"/>
            <a:endParaRPr lang="fr-FR" sz="2400" dirty="0" smtClean="0">
              <a:solidFill>
                <a:schemeClr val="tx1">
                  <a:lumMod val="95000"/>
                </a:schemeClr>
              </a:solidFill>
            </a:endParaRPr>
          </a:p>
          <a:p>
            <a:endParaRPr lang="fr-FR" dirty="0"/>
          </a:p>
        </p:txBody>
      </p:sp>
      <p:sp>
        <p:nvSpPr>
          <p:cNvPr id="23" name="Oval 22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8</a:t>
            </a:r>
            <a:endParaRPr lang="fr-FR" sz="14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>
            <a:normAutofit fontScale="90000"/>
          </a:bodyPr>
          <a:lstStyle/>
          <a:p>
            <a:r>
              <a:rPr lang="fr-CA" sz="4000" dirty="0"/>
              <a:t>Methodology &amp; </a:t>
            </a:r>
            <a:r>
              <a:rPr lang="fr-CA" sz="4000" dirty="0" err="1"/>
              <a:t>Theoretical</a:t>
            </a:r>
            <a:r>
              <a:rPr lang="fr-CA" sz="4000" dirty="0"/>
              <a:t> Orientation</a:t>
            </a:r>
            <a:endParaRPr lang="fr-CA" sz="40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100502" y="1092564"/>
            <a:ext cx="7980760" cy="4525200"/>
          </a:xfrm>
        </p:spPr>
        <p:txBody>
          <a:bodyPr>
            <a:normAutofit/>
          </a:bodyPr>
          <a:lstStyle/>
          <a:p>
            <a:pPr lvl="2">
              <a:buFont typeface="Wingdings" pitchFamily="2" charset="2"/>
              <a:buChar char="§"/>
            </a:pPr>
            <a:endParaRPr lang="fr-FR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The </a:t>
            </a:r>
            <a:r>
              <a:rPr lang="en-US" sz="2400" dirty="0" err="1" smtClean="0"/>
              <a:t>MUSLE</a:t>
            </a:r>
            <a:r>
              <a:rPr lang="en-US" sz="2400" dirty="0" smtClean="0"/>
              <a:t>: Modified </a:t>
            </a:r>
            <a:r>
              <a:rPr lang="en-US" sz="2400" dirty="0"/>
              <a:t>version of the well known </a:t>
            </a:r>
            <a:r>
              <a:rPr lang="en-US" sz="2400" dirty="0" err="1" smtClean="0"/>
              <a:t>USLE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main difference compared to the </a:t>
            </a:r>
            <a:r>
              <a:rPr lang="en-US" sz="2400" dirty="0" err="1"/>
              <a:t>USLE</a:t>
            </a:r>
            <a:r>
              <a:rPr lang="en-US" sz="2400" dirty="0"/>
              <a:t> is the replacement of the </a:t>
            </a:r>
            <a:r>
              <a:rPr lang="en-US" sz="2400" dirty="0" smtClean="0"/>
              <a:t>rainfall </a:t>
            </a:r>
            <a:r>
              <a:rPr lang="en-US" sz="2400" dirty="0"/>
              <a:t>factor with a direct estimate of surface runoff and peak runoff </a:t>
            </a:r>
            <a:r>
              <a:rPr lang="en-US" sz="2400" dirty="0" smtClean="0"/>
              <a:t>rate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400" dirty="0"/>
              <a:t>T</a:t>
            </a:r>
            <a:r>
              <a:rPr lang="en-GB" sz="2400" dirty="0" smtClean="0"/>
              <a:t>he </a:t>
            </a:r>
            <a:r>
              <a:rPr lang="en-GB" sz="2400" dirty="0"/>
              <a:t>equation </a:t>
            </a:r>
            <a:r>
              <a:rPr lang="en-GB" sz="2400" dirty="0" smtClean="0"/>
              <a:t>: </a:t>
            </a:r>
            <a:r>
              <a:rPr lang="en-GB" b="1" dirty="0" smtClean="0"/>
              <a:t>S </a:t>
            </a:r>
            <a:r>
              <a:rPr lang="en-GB" b="1" dirty="0"/>
              <a:t>= 11.8 (Q* q </a:t>
            </a:r>
            <a:r>
              <a:rPr lang="en-GB" b="1" baseline="-25000" dirty="0"/>
              <a:t>p</a:t>
            </a:r>
            <a:r>
              <a:rPr lang="en-GB" b="1" dirty="0"/>
              <a:t>) </a:t>
            </a:r>
            <a:r>
              <a:rPr lang="en-GB" b="1" baseline="30000" dirty="0"/>
              <a:t>0.56</a:t>
            </a:r>
            <a:r>
              <a:rPr lang="en-GB" b="1" dirty="0"/>
              <a:t> K* LS * C *P</a:t>
            </a:r>
            <a:endParaRPr lang="fr-FR" dirty="0" smtClean="0"/>
          </a:p>
        </p:txBody>
      </p:sp>
      <p:grpSp>
        <p:nvGrpSpPr>
          <p:cNvPr id="3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1" name="Straight Connector 20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Oval 34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9</a:t>
            </a:r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578392" y="3855453"/>
            <a:ext cx="85689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where:</a:t>
            </a:r>
          </a:p>
          <a:p>
            <a:r>
              <a:rPr lang="en-US" dirty="0"/>
              <a:t>S is the single storm sediment yield,</a:t>
            </a:r>
          </a:p>
          <a:p>
            <a:r>
              <a:rPr lang="en-US" dirty="0"/>
              <a:t>Q is the runoff volume,</a:t>
            </a:r>
          </a:p>
          <a:p>
            <a:r>
              <a:rPr lang="en-US" dirty="0" err="1"/>
              <a:t>qpi</a:t>
            </a:r>
            <a:r>
              <a:rPr lang="en-US" dirty="0"/>
              <a:t> is the peak </a:t>
            </a:r>
            <a:r>
              <a:rPr lang="en-US" dirty="0" smtClean="0"/>
              <a:t>discharge: </a:t>
            </a:r>
            <a:r>
              <a:rPr lang="en-GB" sz="2400" b="1" dirty="0" smtClean="0"/>
              <a:t>q </a:t>
            </a:r>
            <a:r>
              <a:rPr lang="en-GB" sz="2400" b="1" baseline="-25000" dirty="0"/>
              <a:t>p</a:t>
            </a:r>
            <a:r>
              <a:rPr lang="en-GB" sz="2400" b="1" dirty="0"/>
              <a:t>= 0.278*A*d / </a:t>
            </a:r>
            <a:r>
              <a:rPr lang="en-GB" sz="2400" b="1" dirty="0" err="1"/>
              <a:t>T</a:t>
            </a:r>
            <a:r>
              <a:rPr lang="en-GB" sz="2400" b="1" baseline="-25000" dirty="0" err="1"/>
              <a:t>p</a:t>
            </a:r>
            <a:endParaRPr lang="fr-CA" sz="2400" dirty="0"/>
          </a:p>
          <a:p>
            <a:r>
              <a:rPr lang="en-GB" dirty="0"/>
              <a:t>where:</a:t>
            </a:r>
            <a:endParaRPr lang="fr-CA" dirty="0"/>
          </a:p>
          <a:p>
            <a:r>
              <a:rPr lang="en-GB" dirty="0"/>
              <a:t>A is area (km</a:t>
            </a:r>
            <a:r>
              <a:rPr lang="en-GB" baseline="30000" dirty="0"/>
              <a:t>2</a:t>
            </a:r>
            <a:r>
              <a:rPr lang="en-GB" dirty="0" smtClean="0"/>
              <a:t>)</a:t>
            </a:r>
            <a:endParaRPr lang="fr-CA" dirty="0"/>
          </a:p>
          <a:p>
            <a:r>
              <a:rPr lang="en-GB" dirty="0"/>
              <a:t>d is runoff depth (mm</a:t>
            </a:r>
            <a:r>
              <a:rPr lang="en-GB" dirty="0" smtClean="0"/>
              <a:t>) </a:t>
            </a:r>
            <a:endParaRPr lang="fr-CA" dirty="0"/>
          </a:p>
          <a:p>
            <a:r>
              <a:rPr lang="en-GB" dirty="0" err="1"/>
              <a:t>Tp</a:t>
            </a:r>
            <a:r>
              <a:rPr lang="en-GB" dirty="0"/>
              <a:t> is the rise time of the hydrograph (h) (time from the beginning of runoff to the time of peak runoff</a:t>
            </a:r>
            <a:r>
              <a:rPr lang="en-GB" dirty="0" smtClean="0"/>
              <a:t>)</a:t>
            </a:r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CA" sz="3600" dirty="0"/>
              <a:t>Methodology &amp; </a:t>
            </a:r>
            <a:r>
              <a:rPr lang="fr-CA" sz="3600" dirty="0" err="1"/>
              <a:t>Theoretical</a:t>
            </a:r>
            <a:r>
              <a:rPr lang="fr-CA" sz="3600" dirty="0"/>
              <a:t> Orientation</a:t>
            </a:r>
            <a:endParaRPr lang="fr-CA" sz="36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92000" y="1785600"/>
            <a:ext cx="77400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b="1" i="1" dirty="0"/>
              <a:t>Slope length factor (LS</a:t>
            </a:r>
            <a:r>
              <a:rPr lang="en-GB" b="1" i="1" dirty="0" smtClean="0"/>
              <a:t>)</a:t>
            </a:r>
          </a:p>
          <a:p>
            <a:pPr>
              <a:buBlip>
                <a:blip r:embed="rId2"/>
              </a:buBlip>
            </a:pPr>
            <a:r>
              <a:rPr lang="en-GB" dirty="0"/>
              <a:t>Soil loss increases more rapidly with slope steepness than it does with slope </a:t>
            </a:r>
            <a:r>
              <a:rPr lang="en-GB" dirty="0" smtClean="0"/>
              <a:t>length</a:t>
            </a:r>
            <a:endParaRPr lang="fr-CA" dirty="0"/>
          </a:p>
          <a:p>
            <a:pPr>
              <a:buBlip>
                <a:blip r:embed="rId2"/>
              </a:buBlip>
            </a:pPr>
            <a:r>
              <a:rPr lang="fr-CA" dirty="0" err="1" smtClean="0"/>
              <a:t>Equation</a:t>
            </a:r>
            <a:r>
              <a:rPr lang="fr-CA" dirty="0" smtClean="0"/>
              <a:t>: </a:t>
            </a:r>
          </a:p>
          <a:p>
            <a:pPr marL="0" indent="0" algn="ctr">
              <a:buNone/>
            </a:pPr>
            <a:r>
              <a:rPr lang="en-GB" b="1" dirty="0" smtClean="0"/>
              <a:t>LS </a:t>
            </a:r>
            <a:r>
              <a:rPr lang="en-GB" b="1" dirty="0"/>
              <a:t>= L</a:t>
            </a:r>
            <a:r>
              <a:rPr lang="en-GB" b="1" baseline="30000" dirty="0"/>
              <a:t>0.5 </a:t>
            </a:r>
            <a:r>
              <a:rPr lang="en-GB" b="1" dirty="0"/>
              <a:t>(0.0138 + 0.00974 * Y + 0.001138 * Y</a:t>
            </a:r>
            <a:r>
              <a:rPr lang="en-GB" b="1" baseline="30000" dirty="0"/>
              <a:t>2</a:t>
            </a:r>
            <a:r>
              <a:rPr lang="en-GB" b="1" dirty="0"/>
              <a:t>)</a:t>
            </a:r>
            <a:endParaRPr lang="fr-CA" dirty="0"/>
          </a:p>
          <a:p>
            <a:pPr marL="0" indent="0">
              <a:buNone/>
            </a:pPr>
            <a:r>
              <a:rPr lang="en-GB" dirty="0"/>
              <a:t>where</a:t>
            </a:r>
            <a:endParaRPr lang="fr-CA" dirty="0"/>
          </a:p>
          <a:p>
            <a:pPr marL="0" indent="0">
              <a:buNone/>
            </a:pPr>
            <a:r>
              <a:rPr lang="en-GB" dirty="0"/>
              <a:t>Y is the gradient (Slope </a:t>
            </a:r>
            <a:r>
              <a:rPr lang="en-GB" dirty="0" smtClean="0"/>
              <a:t>%) </a:t>
            </a:r>
            <a:r>
              <a:rPr lang="en-GB" dirty="0"/>
              <a:t>over the runoff length,</a:t>
            </a:r>
            <a:endParaRPr lang="fr-CA" dirty="0"/>
          </a:p>
          <a:p>
            <a:pPr marL="0" indent="0">
              <a:buNone/>
            </a:pPr>
            <a:r>
              <a:rPr lang="en-GB" dirty="0"/>
              <a:t>L is the length (m) of slope from the point of origin of the overland flow to the point where the slope decreases to the extent that sedimentation </a:t>
            </a:r>
            <a:r>
              <a:rPr lang="en-GB" dirty="0" smtClean="0"/>
              <a:t>begins</a:t>
            </a:r>
            <a:endParaRPr lang="fr-CA" dirty="0"/>
          </a:p>
          <a:p>
            <a:pPr>
              <a:buBlip>
                <a:blip r:embed="rId2"/>
              </a:buBlip>
            </a:pPr>
            <a:endParaRPr lang="fr-CA" dirty="0"/>
          </a:p>
        </p:txBody>
      </p:sp>
      <p:grpSp>
        <p:nvGrpSpPr>
          <p:cNvPr id="4" name="Group 26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6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30" name="Straight Connector 29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Oval 39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10</a:t>
            </a:r>
            <a:endParaRPr lang="fr-FR" sz="1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CA" sz="3600" dirty="0"/>
              <a:t>Methodology &amp; </a:t>
            </a:r>
            <a:r>
              <a:rPr lang="fr-CA" sz="3600" dirty="0" err="1"/>
              <a:t>Theoretical</a:t>
            </a:r>
            <a:r>
              <a:rPr lang="fr-CA" sz="3600" dirty="0"/>
              <a:t> Orientation</a:t>
            </a:r>
            <a:endParaRPr lang="fr-CA" sz="36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7" y="1785600"/>
            <a:ext cx="8405163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i="1" dirty="0" smtClean="0"/>
              <a:t>Soil </a:t>
            </a:r>
            <a:r>
              <a:rPr lang="en-GB" b="1" i="1" dirty="0"/>
              <a:t>erodibility factor (</a:t>
            </a:r>
            <a:r>
              <a:rPr lang="en-GB" b="1" i="1" dirty="0" smtClean="0"/>
              <a:t>K)</a:t>
            </a:r>
            <a:endParaRPr lang="fr-CA" dirty="0"/>
          </a:p>
          <a:p>
            <a:pPr>
              <a:buBlip>
                <a:blip r:embed="rId2"/>
              </a:buBlip>
            </a:pPr>
            <a:r>
              <a:rPr lang="en-US" dirty="0" smtClean="0"/>
              <a:t>The </a:t>
            </a:r>
            <a:r>
              <a:rPr lang="en-US" dirty="0"/>
              <a:t>K factor is the soil erodibility factor </a:t>
            </a:r>
            <a:r>
              <a:rPr lang="en-GB" dirty="0"/>
              <a:t>expressed in ton hectare hour/hectare </a:t>
            </a:r>
            <a:r>
              <a:rPr lang="en-GB" dirty="0" err="1"/>
              <a:t>megajoule</a:t>
            </a:r>
            <a:r>
              <a:rPr lang="en-GB" dirty="0"/>
              <a:t> millimetre</a:t>
            </a:r>
            <a:r>
              <a:rPr lang="en-GB" b="1" dirty="0"/>
              <a:t> </a:t>
            </a:r>
            <a:r>
              <a:rPr lang="en-US" dirty="0"/>
              <a:t>(t ha h/ ha MJ mm) which represents both </a:t>
            </a:r>
            <a:r>
              <a:rPr lang="en-US" b="1" dirty="0"/>
              <a:t>susceptibility of soil to erosion </a:t>
            </a:r>
            <a:r>
              <a:rPr lang="en-US" dirty="0"/>
              <a:t>and </a:t>
            </a:r>
            <a:r>
              <a:rPr lang="en-US" b="1" dirty="0"/>
              <a:t>the rate of runoff</a:t>
            </a:r>
            <a:endParaRPr lang="fr-CA" b="1" dirty="0" smtClean="0"/>
          </a:p>
          <a:p>
            <a:pPr algn="just">
              <a:buBlip>
                <a:blip r:embed="rId2"/>
              </a:buBlip>
            </a:pPr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K values are estimated by the soil erodibility </a:t>
            </a:r>
            <a:r>
              <a:rPr lang="en-GB" dirty="0" err="1"/>
              <a:t>nomograph</a:t>
            </a:r>
            <a:r>
              <a:rPr lang="en-GB" dirty="0"/>
              <a:t> tool</a:t>
            </a:r>
            <a:endParaRPr lang="fr-CA" dirty="0" smtClean="0"/>
          </a:p>
          <a:p>
            <a:pPr algn="just">
              <a:buBlip>
                <a:blip r:embed="rId2"/>
              </a:buBlip>
            </a:pPr>
            <a:r>
              <a:rPr lang="en-GB" dirty="0"/>
              <a:t>It consists of interpolation among plotted curves </a:t>
            </a:r>
            <a:endParaRPr lang="fr-CA" dirty="0" smtClean="0"/>
          </a:p>
          <a:p>
            <a:pPr algn="just">
              <a:buBlip>
                <a:blip r:embed="rId2"/>
              </a:buBlip>
            </a:pPr>
            <a:r>
              <a:rPr lang="en-GB" dirty="0"/>
              <a:t>The calculated 45-point K-factors were used to create a soil erodibility grid surface for the whole area, using Arc </a:t>
            </a:r>
            <a:r>
              <a:rPr lang="en-GB" dirty="0" smtClean="0"/>
              <a:t>Map geostatistical </a:t>
            </a:r>
            <a:r>
              <a:rPr lang="en-GB" dirty="0"/>
              <a:t>analyst, radial basis functions interpolation</a:t>
            </a:r>
            <a:endParaRPr lang="fr-CA" dirty="0" smtClean="0"/>
          </a:p>
          <a:p>
            <a:pPr marL="0" indent="0">
              <a:buNone/>
            </a:pPr>
            <a:endParaRPr lang="fr-CA" dirty="0" smtClean="0"/>
          </a:p>
        </p:txBody>
      </p:sp>
      <p:grpSp>
        <p:nvGrpSpPr>
          <p:cNvPr id="3" name="Group 16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2" name="Oval 41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11</a:t>
            </a:r>
            <a:endParaRPr lang="fr-FR" sz="1400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CA" sz="3600" dirty="0"/>
              <a:t>Methodology &amp; </a:t>
            </a:r>
            <a:r>
              <a:rPr lang="fr-CA" sz="3600" dirty="0" err="1"/>
              <a:t>Theoretical</a:t>
            </a:r>
            <a:r>
              <a:rPr lang="fr-CA" sz="3600" dirty="0"/>
              <a:t> Orientation</a:t>
            </a:r>
            <a:endParaRPr lang="fr-CA" sz="3600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92000" y="1785600"/>
            <a:ext cx="7740000" cy="452596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b="1" i="1" dirty="0" smtClean="0"/>
              <a:t>Cover </a:t>
            </a:r>
            <a:r>
              <a:rPr lang="en-US" b="1" i="1" dirty="0"/>
              <a:t>management factor (C) </a:t>
            </a:r>
          </a:p>
          <a:p>
            <a:pPr>
              <a:buBlip>
                <a:blip r:embed="rId2"/>
              </a:buBlip>
            </a:pPr>
            <a:r>
              <a:rPr lang="en-US" dirty="0"/>
              <a:t>The C factor represents the effect of plants, soil cover, below-ground biomass, and soil-disturbing activities on soil </a:t>
            </a:r>
            <a:r>
              <a:rPr lang="en-US" dirty="0" smtClean="0"/>
              <a:t>erosion</a:t>
            </a:r>
          </a:p>
          <a:p>
            <a:pPr>
              <a:buBlip>
                <a:blip r:embed="rId2"/>
              </a:buBlip>
            </a:pPr>
            <a:r>
              <a:rPr lang="en-US" dirty="0"/>
              <a:t>Soil erosion potential is increased if the soil has no or very little vegetative cover of plants and/or crop </a:t>
            </a:r>
            <a:r>
              <a:rPr lang="en-US" dirty="0" smtClean="0"/>
              <a:t>residues</a:t>
            </a:r>
          </a:p>
          <a:p>
            <a:pPr>
              <a:buBlip>
                <a:blip r:embed="rId2"/>
              </a:buBlip>
            </a:pPr>
            <a:r>
              <a:rPr lang="en-GB" dirty="0"/>
              <a:t>The C factor was derived from </a:t>
            </a:r>
            <a:r>
              <a:rPr lang="en-GB" dirty="0" err="1"/>
              <a:t>NDVI</a:t>
            </a:r>
            <a:r>
              <a:rPr lang="en-GB" dirty="0"/>
              <a:t> after reclassification using the fuzzy logic membership, monotonically increasing </a:t>
            </a:r>
            <a:r>
              <a:rPr lang="en-GB" dirty="0" smtClean="0"/>
              <a:t>function (This </a:t>
            </a:r>
            <a:r>
              <a:rPr lang="en-GB" dirty="0"/>
              <a:t>method doesn’t need a lot of field surveys and it can cover large areas without </a:t>
            </a:r>
            <a:r>
              <a:rPr lang="en-GB" dirty="0" smtClean="0"/>
              <a:t>data)</a:t>
            </a:r>
            <a:endParaRPr lang="en-US" dirty="0"/>
          </a:p>
          <a:p>
            <a:pPr>
              <a:buBlip>
                <a:blip r:embed="rId2"/>
              </a:buBlip>
            </a:pPr>
            <a:endParaRPr lang="fr-CA" dirty="0" smtClean="0"/>
          </a:p>
        </p:txBody>
      </p:sp>
      <p:grpSp>
        <p:nvGrpSpPr>
          <p:cNvPr id="3" name="Group 16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22" name="Straight Connector 21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1" name="Oval 40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12</a:t>
            </a:r>
            <a:endParaRPr lang="fr-FR" sz="1400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4800"/>
          </a:xfrm>
        </p:spPr>
        <p:txBody>
          <a:bodyPr anchor="ctr"/>
          <a:lstStyle/>
          <a:p>
            <a:r>
              <a:rPr lang="fr-CA" sz="3600" dirty="0"/>
              <a:t>Methodology &amp; </a:t>
            </a:r>
            <a:r>
              <a:rPr lang="fr-CA" sz="3600" dirty="0" err="1"/>
              <a:t>Theoretical</a:t>
            </a:r>
            <a:r>
              <a:rPr lang="fr-CA" sz="3600" dirty="0"/>
              <a:t> Orientation</a:t>
            </a:r>
            <a:endParaRPr lang="fr-FR" sz="3600" dirty="0">
              <a:solidFill>
                <a:srgbClr val="FF0000"/>
              </a:solidFill>
            </a:endParaRPr>
          </a:p>
        </p:txBody>
      </p:sp>
      <p:sp>
        <p:nvSpPr>
          <p:cNvPr id="24" name="Content Placeholder 22"/>
          <p:cNvSpPr>
            <a:spLocks noGrp="1"/>
          </p:cNvSpPr>
          <p:nvPr>
            <p:ph idx="1"/>
          </p:nvPr>
        </p:nvSpPr>
        <p:spPr>
          <a:xfrm>
            <a:off x="642910" y="1785601"/>
            <a:ext cx="7910690" cy="4525200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buNone/>
            </a:pPr>
            <a:r>
              <a:rPr lang="en-US" b="1" i="1" dirty="0" smtClean="0"/>
              <a:t>Support </a:t>
            </a:r>
            <a:r>
              <a:rPr lang="en-US" b="1" i="1" dirty="0"/>
              <a:t>practice factor (P)</a:t>
            </a:r>
          </a:p>
          <a:p>
            <a:pPr lvl="0" algn="just">
              <a:buBlip>
                <a:blip r:embed="rId2"/>
              </a:buBlip>
            </a:pPr>
            <a:r>
              <a:rPr lang="en-GB" dirty="0" smtClean="0"/>
              <a:t>P-factor </a:t>
            </a:r>
            <a:r>
              <a:rPr lang="en-GB" dirty="0"/>
              <a:t>reflects the impact of support practices on the average annual erosion </a:t>
            </a:r>
            <a:r>
              <a:rPr lang="en-GB" dirty="0" smtClean="0"/>
              <a:t>rate</a:t>
            </a:r>
          </a:p>
          <a:p>
            <a:pPr lvl="0" algn="just">
              <a:buBlip>
                <a:blip r:embed="rId2"/>
              </a:buBlip>
            </a:pPr>
            <a:r>
              <a:rPr lang="en-GB" dirty="0"/>
              <a:t>For the </a:t>
            </a:r>
            <a:r>
              <a:rPr lang="en-GB" dirty="0" err="1"/>
              <a:t>Kolymvari</a:t>
            </a:r>
            <a:r>
              <a:rPr lang="en-GB" dirty="0"/>
              <a:t> municipality, the only support practice existing is </a:t>
            </a:r>
            <a:r>
              <a:rPr lang="en-GB" dirty="0" smtClean="0"/>
              <a:t>terracing</a:t>
            </a:r>
          </a:p>
          <a:p>
            <a:pPr lvl="0" algn="just">
              <a:buBlip>
                <a:blip r:embed="rId2"/>
              </a:buBlip>
            </a:pPr>
            <a:r>
              <a:rPr lang="en-GB" dirty="0" smtClean="0"/>
              <a:t>Terracing </a:t>
            </a:r>
            <a:r>
              <a:rPr lang="en-GB" dirty="0"/>
              <a:t>affects sheet and rill erosion by breaking the slope length into shorter distances and hence, decreasing runoff and the associated erosion </a:t>
            </a:r>
            <a:endParaRPr lang="en-GB" dirty="0" smtClean="0"/>
          </a:p>
          <a:p>
            <a:pPr lvl="0" algn="just">
              <a:buBlip>
                <a:blip r:embed="rId2"/>
              </a:buBlip>
            </a:pPr>
            <a:r>
              <a:rPr lang="en-GB" dirty="0"/>
              <a:t>After extraction of </a:t>
            </a:r>
            <a:r>
              <a:rPr lang="en-GB" dirty="0" smtClean="0"/>
              <a:t>linear features, </a:t>
            </a:r>
            <a:r>
              <a:rPr lang="en-GB" dirty="0"/>
              <a:t>they were buffered by 30m and a value of 0.6 for the P factor was assigned </a:t>
            </a:r>
            <a:endParaRPr lang="fr-FR" dirty="0" smtClean="0"/>
          </a:p>
        </p:txBody>
      </p:sp>
      <p:grpSp>
        <p:nvGrpSpPr>
          <p:cNvPr id="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13</a:t>
            </a:r>
            <a:endParaRPr lang="fr-FR" sz="1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4800"/>
          </a:xfrm>
        </p:spPr>
        <p:txBody>
          <a:bodyPr anchor="ctr"/>
          <a:lstStyle/>
          <a:p>
            <a:r>
              <a:rPr lang="fr-CA" sz="3600" dirty="0"/>
              <a:t>Methodology &amp; </a:t>
            </a:r>
            <a:r>
              <a:rPr lang="fr-CA" sz="3600" dirty="0" err="1"/>
              <a:t>Theoretical</a:t>
            </a:r>
            <a:r>
              <a:rPr lang="fr-CA" sz="3600" dirty="0"/>
              <a:t> Orientation</a:t>
            </a:r>
            <a:endParaRPr lang="fr-FR" sz="3600" dirty="0">
              <a:solidFill>
                <a:srgbClr val="FF0000"/>
              </a:solidFill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714348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Oval 22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/>
              <a:t>14</a:t>
            </a:r>
            <a:endParaRPr lang="fr-FR" sz="1200" dirty="0"/>
          </a:p>
        </p:txBody>
      </p:sp>
      <p:sp>
        <p:nvSpPr>
          <p:cNvPr id="24" name="Content Placeholder 22"/>
          <p:cNvSpPr>
            <a:spLocks noGrp="1"/>
          </p:cNvSpPr>
          <p:nvPr>
            <p:ph idx="1"/>
          </p:nvPr>
        </p:nvSpPr>
        <p:spPr>
          <a:xfrm>
            <a:off x="642910" y="1785601"/>
            <a:ext cx="3569050" cy="4525200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b="1" i="1" dirty="0" smtClean="0"/>
              <a:t>Field work </a:t>
            </a:r>
            <a:endParaRPr lang="en-US" b="1" i="1" dirty="0"/>
          </a:p>
          <a:p>
            <a:pPr lvl="0" algn="just">
              <a:buBlip>
                <a:blip r:embed="rId3"/>
              </a:buBlip>
            </a:pPr>
            <a:r>
              <a:rPr lang="en-GB" sz="2800" dirty="0"/>
              <a:t>30 pins were installed in </a:t>
            </a:r>
            <a:r>
              <a:rPr lang="en-GB" sz="2800" dirty="0" err="1" smtClean="0"/>
              <a:t>Zympragou</a:t>
            </a:r>
            <a:endParaRPr lang="en-GB" sz="2800" dirty="0" smtClean="0"/>
          </a:p>
          <a:p>
            <a:pPr lvl="0" algn="just">
              <a:buBlip>
                <a:blip r:embed="rId3"/>
              </a:buBlip>
            </a:pPr>
            <a:r>
              <a:rPr lang="en-GB" sz="2800" dirty="0" smtClean="0"/>
              <a:t>10 </a:t>
            </a:r>
            <a:r>
              <a:rPr lang="en-GB" sz="2800" dirty="0"/>
              <a:t>more pins were </a:t>
            </a:r>
            <a:r>
              <a:rPr lang="en-GB" sz="2800" dirty="0" smtClean="0"/>
              <a:t>added; they </a:t>
            </a:r>
            <a:r>
              <a:rPr lang="en-GB" sz="2800" dirty="0"/>
              <a:t>are statistically </a:t>
            </a:r>
            <a:r>
              <a:rPr lang="en-GB" sz="2800" dirty="0" smtClean="0"/>
              <a:t>needed because </a:t>
            </a:r>
            <a:r>
              <a:rPr lang="en-GB" sz="2800" dirty="0"/>
              <a:t>erosion pins are frequently disturbed or lost due to farmers or animal traffic </a:t>
            </a:r>
            <a:endParaRPr lang="fr-FR" sz="2800" dirty="0" smtClean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4280" y="2536380"/>
            <a:ext cx="4504945" cy="3196876"/>
          </a:xfrm>
          <a:prstGeom prst="rect">
            <a:avLst/>
          </a:prstGeom>
        </p:spPr>
      </p:pic>
      <p:sp>
        <p:nvSpPr>
          <p:cNvPr id="12" name="Espace réservé du pied de page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4800"/>
          </a:xfrm>
        </p:spPr>
        <p:txBody>
          <a:bodyPr anchor="ctr"/>
          <a:lstStyle/>
          <a:p>
            <a:r>
              <a:rPr lang="fr-FR" sz="3600" dirty="0" err="1" smtClean="0"/>
              <a:t>Findings</a:t>
            </a:r>
            <a:endParaRPr lang="fr-FR" sz="3600" dirty="0"/>
          </a:p>
        </p:txBody>
      </p:sp>
      <p:grpSp>
        <p:nvGrpSpPr>
          <p:cNvPr id="3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9" name="Straight Connector 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7" name="Straight Connector 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15</a:t>
            </a: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55972" y="1857368"/>
            <a:ext cx="8032056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total precipitation for the winter period that corresponds to the study period </a:t>
            </a:r>
            <a:r>
              <a:rPr lang="en-US" sz="2400" dirty="0" smtClean="0"/>
              <a:t>was </a:t>
            </a:r>
            <a:r>
              <a:rPr lang="en-US" sz="2400" dirty="0"/>
              <a:t>750 mm.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estimation of the peak discharge and the runoff volume were estimated for the </a:t>
            </a:r>
            <a:r>
              <a:rPr lang="en-US" sz="2400" dirty="0" err="1"/>
              <a:t>Zympragou</a:t>
            </a:r>
            <a:r>
              <a:rPr lang="en-US" sz="2400" dirty="0"/>
              <a:t> area </a:t>
            </a:r>
            <a:r>
              <a:rPr lang="en-US" sz="2400" dirty="0" smtClean="0"/>
              <a:t>to 3.9 km</a:t>
            </a:r>
            <a:r>
              <a:rPr lang="en-US" sz="2400" baseline="30000" dirty="0" smtClean="0"/>
              <a:t>2</a:t>
            </a: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They </a:t>
            </a:r>
            <a:r>
              <a:rPr lang="en-US" sz="2400" dirty="0"/>
              <a:t>were extended for the whole olive cultivation area of </a:t>
            </a:r>
            <a:r>
              <a:rPr lang="en-US" sz="2400" dirty="0" err="1" smtClean="0"/>
              <a:t>Kolymvari</a:t>
            </a:r>
            <a:endParaRPr lang="en-US" sz="24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/>
              <a:t>The runoff volume (Q) was estimated to 525 </a:t>
            </a:r>
            <a:r>
              <a:rPr lang="en-US" sz="2400" dirty="0" smtClean="0"/>
              <a:t>m</a:t>
            </a:r>
            <a:r>
              <a:rPr lang="en-US" sz="2400" baseline="30000" dirty="0" smtClean="0"/>
              <a:t>3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The average </a:t>
            </a:r>
            <a:r>
              <a:rPr lang="en-US" sz="2400" dirty="0"/>
              <a:t>peak discharge (</a:t>
            </a:r>
            <a:r>
              <a:rPr lang="en-US" sz="2400" dirty="0" err="1"/>
              <a:t>qp</a:t>
            </a:r>
            <a:r>
              <a:rPr lang="en-US" sz="2400" dirty="0"/>
              <a:t>) was estimated to 0.085 m</a:t>
            </a:r>
            <a:r>
              <a:rPr lang="en-US" sz="2400" baseline="30000" dirty="0"/>
              <a:t>3</a:t>
            </a:r>
            <a:r>
              <a:rPr lang="en-US" sz="2400" dirty="0"/>
              <a:t> </a:t>
            </a:r>
            <a:r>
              <a:rPr lang="en-US" sz="2400" dirty="0" smtClean="0"/>
              <a:t>s</a:t>
            </a:r>
            <a:r>
              <a:rPr lang="en-US" sz="2400" baseline="30000" dirty="0" smtClean="0"/>
              <a:t>-1</a:t>
            </a:r>
            <a:endParaRPr lang="en-US" sz="2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dirty="0"/>
              <a:t>surface runoff was </a:t>
            </a:r>
            <a:r>
              <a:rPr lang="en-US" sz="2400" dirty="0" smtClean="0"/>
              <a:t>equal to 98.86</a:t>
            </a:r>
            <a:r>
              <a:rPr lang="en-US" sz="2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err="1" smtClean="0"/>
              <a:t>MUSLE</a:t>
            </a:r>
            <a:r>
              <a:rPr lang="en-US" sz="2400" dirty="0" smtClean="0"/>
              <a:t> </a:t>
            </a:r>
            <a:r>
              <a:rPr lang="en-US" sz="2400" dirty="0"/>
              <a:t>equation </a:t>
            </a:r>
            <a:r>
              <a:rPr lang="en-US" sz="2400" dirty="0" smtClean="0"/>
              <a:t>becomes: </a:t>
            </a:r>
            <a:r>
              <a:rPr lang="en-US" sz="2800" b="1" dirty="0" smtClean="0"/>
              <a:t>S </a:t>
            </a:r>
            <a:r>
              <a:rPr lang="en-US" sz="2800" b="1" dirty="0"/>
              <a:t>= 98.86* </a:t>
            </a:r>
            <a:r>
              <a:rPr lang="en-US" sz="2800" b="1" u="sng" dirty="0"/>
              <a:t>K* LS * C *P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Findings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600" y="2780928"/>
            <a:ext cx="4032448" cy="4525963"/>
          </a:xfrm>
        </p:spPr>
        <p:txBody>
          <a:bodyPr>
            <a:normAutofit/>
          </a:bodyPr>
          <a:lstStyle/>
          <a:p>
            <a:pPr algn="just">
              <a:buBlip>
                <a:blip r:embed="rId2"/>
              </a:buBlip>
            </a:pPr>
            <a:r>
              <a:rPr lang="en-US" sz="2400" dirty="0"/>
              <a:t>The final thematic </a:t>
            </a:r>
            <a:r>
              <a:rPr lang="en-US" sz="2400" dirty="0" smtClean="0"/>
              <a:t>map </a:t>
            </a:r>
            <a:r>
              <a:rPr lang="en-US" sz="2400" dirty="0"/>
              <a:t>of soil erosion risk over the olive cultivation </a:t>
            </a:r>
            <a:r>
              <a:rPr lang="en-US" sz="2400" dirty="0" smtClean="0"/>
              <a:t>area: </a:t>
            </a:r>
            <a:endParaRPr lang="fr-FR" sz="2400" dirty="0"/>
          </a:p>
        </p:txBody>
      </p:sp>
      <p:grpSp>
        <p:nvGrpSpPr>
          <p:cNvPr id="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Oval 29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16</a:t>
            </a:r>
            <a:endParaRPr lang="fr-FR" sz="14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088" y="1948318"/>
            <a:ext cx="3135512" cy="4640137"/>
          </a:xfrm>
          <a:prstGeom prst="rect">
            <a:avLst/>
          </a:prstGeom>
        </p:spPr>
      </p:pic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Findings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85600"/>
            <a:ext cx="3780000" cy="4525963"/>
          </a:xfrm>
        </p:spPr>
        <p:txBody>
          <a:bodyPr>
            <a:normAutofit/>
          </a:bodyPr>
          <a:lstStyle/>
          <a:p>
            <a:pPr algn="just">
              <a:buBlip>
                <a:blip r:embed="rId2"/>
              </a:buBlip>
            </a:pPr>
            <a:r>
              <a:rPr lang="en-US" sz="2400" dirty="0"/>
              <a:t>The final thematic </a:t>
            </a:r>
            <a:r>
              <a:rPr lang="en-US" sz="2400" dirty="0"/>
              <a:t>map </a:t>
            </a:r>
            <a:r>
              <a:rPr lang="en-US" sz="2400" dirty="0"/>
              <a:t>of the soil erosion risk reclassified into the five </a:t>
            </a:r>
            <a:r>
              <a:rPr lang="en-US" sz="2400" dirty="0" err="1"/>
              <a:t>ERC</a:t>
            </a:r>
            <a:r>
              <a:rPr lang="en-US" sz="2400" dirty="0"/>
              <a:t> over the olive cultivation area </a:t>
            </a:r>
            <a:endParaRPr lang="fr-FR" sz="2400" dirty="0"/>
          </a:p>
        </p:txBody>
      </p:sp>
      <p:grpSp>
        <p:nvGrpSpPr>
          <p:cNvPr id="5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Oval 29">
            <a:hlinkClick r:id="rId3" action="ppaction://hlinksldjump"/>
          </p:cNvPr>
          <p:cNvSpPr/>
          <p:nvPr/>
        </p:nvSpPr>
        <p:spPr>
          <a:xfrm>
            <a:off x="76239" y="6346443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17</a:t>
            </a:r>
            <a:endParaRPr lang="fr-FR" sz="1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1525886"/>
            <a:ext cx="3164582" cy="467352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9" y="3862646"/>
            <a:ext cx="6295962" cy="2230650"/>
          </a:xfrm>
          <a:prstGeom prst="rect">
            <a:avLst/>
          </a:prstGeom>
        </p:spPr>
      </p:pic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Findings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85600"/>
            <a:ext cx="7740000" cy="4525963"/>
          </a:xfrm>
        </p:spPr>
        <p:txBody>
          <a:bodyPr/>
          <a:lstStyle/>
          <a:p>
            <a:pPr algn="just">
              <a:buBlip>
                <a:blip r:embed="rId2"/>
              </a:buBlip>
            </a:pPr>
            <a:r>
              <a:rPr lang="en-US" dirty="0"/>
              <a:t>The strength of </a:t>
            </a:r>
            <a:r>
              <a:rPr lang="en-US" dirty="0" err="1"/>
              <a:t>MUSLE</a:t>
            </a:r>
            <a:r>
              <a:rPr lang="en-US" dirty="0"/>
              <a:t> model </a:t>
            </a:r>
            <a:r>
              <a:rPr lang="en-US" dirty="0" smtClean="0"/>
              <a:t>includes </a:t>
            </a:r>
            <a:r>
              <a:rPr lang="en-US" dirty="0"/>
              <a:t>its ability to directly estimate sediment delivery potential from soil </a:t>
            </a:r>
            <a:r>
              <a:rPr lang="en-US" dirty="0" smtClean="0"/>
              <a:t>erosion</a:t>
            </a:r>
          </a:p>
          <a:p>
            <a:pPr algn="just">
              <a:buBlip>
                <a:blip r:embed="rId2"/>
              </a:buBlip>
            </a:pPr>
            <a:r>
              <a:rPr lang="en-US" dirty="0" smtClean="0"/>
              <a:t>This </a:t>
            </a:r>
            <a:r>
              <a:rPr lang="en-US" dirty="0"/>
              <a:t>is a valuable tool for environmental management and much needed for source-sink characterization of terrestrial source and aquatic sinks of particulate matters</a:t>
            </a:r>
            <a:endParaRPr lang="fr-FR" dirty="0" smtClean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Oval 20">
            <a:hlinkClick r:id="rId3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18</a:t>
            </a:r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smtClean="0"/>
              <a:t>Conclusion &amp; </a:t>
            </a:r>
            <a:r>
              <a:rPr lang="fr-FR" sz="3600" dirty="0" err="1" smtClean="0"/>
              <a:t>Significance</a:t>
            </a:r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85600"/>
            <a:ext cx="7956464" cy="4643796"/>
          </a:xfrm>
        </p:spPr>
        <p:txBody>
          <a:bodyPr>
            <a:normAutofit fontScale="77500" lnSpcReduction="20000"/>
          </a:bodyPr>
          <a:lstStyle/>
          <a:p>
            <a:pPr marL="514350" indent="-514350" algn="just">
              <a:buFont typeface="+mj-lt"/>
              <a:buAutoNum type="romanUcPeriod"/>
            </a:pPr>
            <a:r>
              <a:rPr lang="en-US" dirty="0"/>
              <a:t>The areas located in the northern part of the peninsula belong to ERC5, because soil erosion potential coincided with the steeper slope length (L) and steepness (S) factors</a:t>
            </a:r>
          </a:p>
          <a:p>
            <a:pPr marL="514350" indent="-514350" algn="just">
              <a:buFont typeface="+mj-lt"/>
              <a:buAutoNum type="romanUcPeriod"/>
            </a:pPr>
            <a:r>
              <a:rPr lang="en-US" dirty="0"/>
              <a:t>The areas in the southern part of the area belong to ERC5, because soil erosion potential coincides with relatively intense olive cultivation</a:t>
            </a:r>
            <a:endParaRPr lang="fr-FR" dirty="0"/>
          </a:p>
          <a:p>
            <a:pPr marL="514350" indent="-514350" algn="just">
              <a:buFont typeface="+mj-lt"/>
              <a:buAutoNum type="romanUcPeriod"/>
            </a:pPr>
            <a:r>
              <a:rPr lang="en-US" dirty="0" smtClean="0"/>
              <a:t>There </a:t>
            </a:r>
            <a:r>
              <a:rPr lang="en-US" dirty="0"/>
              <a:t>is no big difference between the thematic maps generated by the two models </a:t>
            </a:r>
            <a:r>
              <a:rPr lang="en-US" dirty="0" err="1"/>
              <a:t>MUSLE</a:t>
            </a:r>
            <a:r>
              <a:rPr lang="en-US" dirty="0"/>
              <a:t> and </a:t>
            </a:r>
            <a:r>
              <a:rPr lang="en-US" dirty="0" err="1"/>
              <a:t>RUSLE</a:t>
            </a:r>
            <a:r>
              <a:rPr lang="en-US" dirty="0"/>
              <a:t>, almost the same values were found for the 5 </a:t>
            </a:r>
            <a:r>
              <a:rPr lang="en-US" dirty="0" err="1" smtClean="0"/>
              <a:t>ERCs</a:t>
            </a:r>
            <a:endParaRPr lang="en-US" dirty="0" smtClean="0"/>
          </a:p>
          <a:p>
            <a:pPr marL="514350" indent="-514350" algn="just">
              <a:buFont typeface="+mj-lt"/>
              <a:buAutoNum type="romanUcPeriod"/>
            </a:pPr>
            <a:r>
              <a:rPr lang="en-GB" dirty="0"/>
              <a:t>The assessment of soil erosion risk potential comprises a valuable tool for planning successful and sustainable management practices, especially for those areas with moderate to severe erosion </a:t>
            </a:r>
            <a:r>
              <a:rPr lang="en-GB" dirty="0" smtClean="0"/>
              <a:t>potential</a:t>
            </a:r>
            <a:endParaRPr lang="fr-FR" dirty="0" smtClean="0"/>
          </a:p>
          <a:p>
            <a:pPr algn="just">
              <a:buNone/>
            </a:pPr>
            <a:endParaRPr lang="fr-FR" dirty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Oval 29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19</a:t>
            </a:r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smtClean="0"/>
              <a:t>Conclusion &amp; </a:t>
            </a:r>
            <a:r>
              <a:rPr lang="fr-FR" sz="3600" dirty="0" err="1" smtClean="0"/>
              <a:t>Significance</a:t>
            </a:r>
            <a:r>
              <a:rPr lang="fr-FR" sz="3600" dirty="0" smtClean="0"/>
              <a:t> 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00" y="1785600"/>
            <a:ext cx="774000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GB" dirty="0" smtClean="0">
                <a:solidFill>
                  <a:srgbClr val="FF3300"/>
                </a:solidFill>
              </a:rPr>
              <a:t>X</a:t>
            </a:r>
            <a:r>
              <a:rPr lang="en-GB" dirty="0" smtClean="0"/>
              <a:t> The </a:t>
            </a:r>
            <a:r>
              <a:rPr lang="en-GB" dirty="0"/>
              <a:t>annual soil loss values generated by the </a:t>
            </a:r>
            <a:r>
              <a:rPr lang="en-GB" dirty="0" err="1" smtClean="0"/>
              <a:t>MUSLE</a:t>
            </a:r>
            <a:r>
              <a:rPr lang="en-GB" dirty="0" smtClean="0"/>
              <a:t> model was </a:t>
            </a:r>
            <a:r>
              <a:rPr lang="en-GB" dirty="0"/>
              <a:t>subject to errors included in different data and different GIS layers that are created by ArcMap </a:t>
            </a:r>
            <a:r>
              <a:rPr lang="en-GB" dirty="0" smtClean="0"/>
              <a:t>software</a:t>
            </a:r>
          </a:p>
          <a:p>
            <a:pPr marL="0" indent="0" algn="just">
              <a:buNone/>
            </a:pPr>
            <a:r>
              <a:rPr lang="en-GB" dirty="0" smtClean="0">
                <a:solidFill>
                  <a:srgbClr val="FF3300"/>
                </a:solidFill>
              </a:rPr>
              <a:t>X</a:t>
            </a:r>
            <a:r>
              <a:rPr lang="en-GB" dirty="0" smtClean="0"/>
              <a:t> Some </a:t>
            </a:r>
            <a:r>
              <a:rPr lang="en-GB" dirty="0"/>
              <a:t>of these included errors in digitizing the roads, soil layer land cover as well as the support practices (terracing) from the </a:t>
            </a:r>
            <a:r>
              <a:rPr lang="en-GB" dirty="0" err="1"/>
              <a:t>Quickbird</a:t>
            </a:r>
            <a:r>
              <a:rPr lang="en-GB" dirty="0"/>
              <a:t> satellite </a:t>
            </a:r>
            <a:r>
              <a:rPr lang="en-GB" dirty="0" smtClean="0"/>
              <a:t>imagery</a:t>
            </a:r>
          </a:p>
          <a:p>
            <a:pPr marL="0" indent="0" algn="just">
              <a:buNone/>
            </a:pPr>
            <a:r>
              <a:rPr lang="en-GB" dirty="0" smtClean="0">
                <a:solidFill>
                  <a:srgbClr val="FF3300"/>
                </a:solidFill>
              </a:rPr>
              <a:t>X</a:t>
            </a:r>
            <a:r>
              <a:rPr lang="en-GB" dirty="0" smtClean="0"/>
              <a:t> The </a:t>
            </a:r>
            <a:r>
              <a:rPr lang="en-GB" dirty="0"/>
              <a:t>processing of these different layers, by multiplication, into the Arc Map, will result in the magnification of the total error term</a:t>
            </a:r>
            <a:endParaRPr lang="fr-FR" dirty="0"/>
          </a:p>
        </p:txBody>
      </p:sp>
      <p:grpSp>
        <p:nvGrpSpPr>
          <p:cNvPr id="5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4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Oval 29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20</a:t>
            </a:r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References</a:t>
            </a:r>
            <a:r>
              <a:rPr lang="fr-FR" sz="3600" dirty="0" smtClean="0"/>
              <a:t> </a:t>
            </a:r>
            <a:endParaRPr lang="fr-FR" sz="36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21</a:t>
            </a:r>
            <a:endParaRPr lang="fr-FR" sz="1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CA" dirty="0" smtClean="0"/>
              <a:t>1.Tegegne </a:t>
            </a:r>
            <a:r>
              <a:rPr lang="fr-CA" dirty="0"/>
              <a:t>M and B </a:t>
            </a:r>
            <a:r>
              <a:rPr lang="fr-CA" dirty="0" err="1"/>
              <a:t>Sisheber</a:t>
            </a:r>
            <a:r>
              <a:rPr lang="fr-CA" dirty="0"/>
              <a:t> (2017) </a:t>
            </a:r>
            <a:r>
              <a:rPr lang="fr-CA" dirty="0" err="1"/>
              <a:t>Estimating</a:t>
            </a:r>
            <a:r>
              <a:rPr lang="fr-CA" dirty="0"/>
              <a:t>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erosion</a:t>
            </a:r>
            <a:r>
              <a:rPr lang="fr-CA" dirty="0"/>
              <a:t> </a:t>
            </a:r>
            <a:r>
              <a:rPr lang="fr-CA" dirty="0" err="1"/>
              <a:t>risk</a:t>
            </a:r>
            <a:r>
              <a:rPr lang="fr-CA" dirty="0"/>
              <a:t> and </a:t>
            </a:r>
            <a:r>
              <a:rPr lang="fr-CA" dirty="0" err="1"/>
              <a:t>evaluating</a:t>
            </a:r>
            <a:r>
              <a:rPr lang="fr-CA" dirty="0"/>
              <a:t> </a:t>
            </a:r>
            <a:r>
              <a:rPr lang="fr-CA" dirty="0" err="1"/>
              <a:t>erosion</a:t>
            </a:r>
            <a:r>
              <a:rPr lang="fr-CA" dirty="0"/>
              <a:t> control </a:t>
            </a:r>
            <a:r>
              <a:rPr lang="fr-CA" dirty="0" err="1"/>
              <a:t>measures</a:t>
            </a:r>
            <a:r>
              <a:rPr lang="fr-CA" dirty="0"/>
              <a:t> for </a:t>
            </a:r>
            <a:r>
              <a:rPr lang="fr-CA" dirty="0" err="1"/>
              <a:t>soil</a:t>
            </a:r>
            <a:r>
              <a:rPr lang="fr-CA" dirty="0"/>
              <a:t> conservation planning at </a:t>
            </a:r>
            <a:r>
              <a:rPr lang="fr-CA" dirty="0" err="1"/>
              <a:t>Koga</a:t>
            </a:r>
            <a:r>
              <a:rPr lang="fr-CA" dirty="0"/>
              <a:t> </a:t>
            </a:r>
            <a:r>
              <a:rPr lang="fr-CA" dirty="0" err="1"/>
              <a:t>watershed</a:t>
            </a:r>
            <a:r>
              <a:rPr lang="fr-CA" dirty="0"/>
              <a:t> in the </a:t>
            </a:r>
            <a:r>
              <a:rPr lang="fr-CA" dirty="0" err="1"/>
              <a:t>highlands</a:t>
            </a:r>
            <a:r>
              <a:rPr lang="fr-CA" dirty="0"/>
              <a:t> of </a:t>
            </a:r>
            <a:r>
              <a:rPr lang="fr-CA" dirty="0" err="1"/>
              <a:t>Ethiopia</a:t>
            </a:r>
            <a:r>
              <a:rPr lang="fr-CA" dirty="0"/>
              <a:t>. Solid </a:t>
            </a:r>
            <a:r>
              <a:rPr lang="fr-CA" dirty="0" err="1"/>
              <a:t>Earth</a:t>
            </a:r>
            <a:r>
              <a:rPr lang="fr-CA" dirty="0"/>
              <a:t>,  Vol 8, 13–25, doi:10.5194/se-8-13-2017. </a:t>
            </a:r>
          </a:p>
          <a:p>
            <a:pPr marL="0" indent="0">
              <a:buNone/>
            </a:pPr>
            <a:r>
              <a:rPr lang="fr-CA" dirty="0" smtClean="0"/>
              <a:t>2.Fidele </a:t>
            </a:r>
            <a:r>
              <a:rPr lang="fr-CA" dirty="0"/>
              <a:t>K, C Zhang, A </a:t>
            </a:r>
            <a:r>
              <a:rPr lang="fr-CA" dirty="0" err="1"/>
              <a:t>Kayiranga</a:t>
            </a:r>
            <a:r>
              <a:rPr lang="fr-CA" dirty="0"/>
              <a:t>, H </a:t>
            </a:r>
            <a:r>
              <a:rPr lang="fr-CA" dirty="0" err="1"/>
              <a:t>Shao</a:t>
            </a:r>
            <a:r>
              <a:rPr lang="fr-CA" dirty="0"/>
              <a:t>, X Fang, F </a:t>
            </a:r>
            <a:r>
              <a:rPr lang="fr-CA" dirty="0" err="1"/>
              <a:t>Ndayisaba</a:t>
            </a:r>
            <a:r>
              <a:rPr lang="fr-CA" dirty="0"/>
              <a:t>, L </a:t>
            </a:r>
            <a:r>
              <a:rPr lang="fr-CA" dirty="0" err="1"/>
              <a:t>Nahayo</a:t>
            </a:r>
            <a:r>
              <a:rPr lang="fr-CA" dirty="0"/>
              <a:t>, C </a:t>
            </a:r>
            <a:r>
              <a:rPr lang="fr-CA" dirty="0" err="1"/>
              <a:t>Mupenzi</a:t>
            </a:r>
            <a:r>
              <a:rPr lang="fr-CA" dirty="0"/>
              <a:t> and G Tian (2016) </a:t>
            </a:r>
            <a:r>
              <a:rPr lang="fr-CA" dirty="0" err="1"/>
              <a:t>USLE-Based</a:t>
            </a:r>
            <a:r>
              <a:rPr lang="fr-CA" dirty="0"/>
              <a:t> </a:t>
            </a:r>
            <a:r>
              <a:rPr lang="fr-CA" dirty="0" err="1"/>
              <a:t>Assessment</a:t>
            </a:r>
            <a:r>
              <a:rPr lang="fr-CA" dirty="0"/>
              <a:t> of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Erosion</a:t>
            </a:r>
            <a:r>
              <a:rPr lang="fr-CA" dirty="0"/>
              <a:t> by Water in the </a:t>
            </a:r>
            <a:r>
              <a:rPr lang="fr-CA" dirty="0" err="1"/>
              <a:t>Nyabarongo</a:t>
            </a:r>
            <a:r>
              <a:rPr lang="fr-CA" dirty="0"/>
              <a:t> River </a:t>
            </a:r>
            <a:r>
              <a:rPr lang="fr-CA" dirty="0" err="1"/>
              <a:t>Catchment</a:t>
            </a:r>
            <a:r>
              <a:rPr lang="fr-CA" dirty="0"/>
              <a:t>, Rwanda.  International Journal of </a:t>
            </a:r>
            <a:r>
              <a:rPr lang="fr-CA" dirty="0" err="1"/>
              <a:t>Environmental</a:t>
            </a:r>
            <a:r>
              <a:rPr lang="fr-CA" dirty="0"/>
              <a:t> </a:t>
            </a:r>
            <a:r>
              <a:rPr lang="fr-CA" dirty="0" err="1"/>
              <a:t>Research</a:t>
            </a:r>
            <a:r>
              <a:rPr lang="fr-CA" dirty="0"/>
              <a:t> and Public </a:t>
            </a:r>
            <a:r>
              <a:rPr lang="fr-CA" dirty="0" err="1"/>
              <a:t>Health</a:t>
            </a:r>
            <a:r>
              <a:rPr lang="fr-CA" dirty="0"/>
              <a:t> — Open Access Journal, 13, 835; doi:10.3390/ijerph13080835.</a:t>
            </a:r>
          </a:p>
          <a:p>
            <a:pPr marL="0" indent="0">
              <a:buNone/>
            </a:pPr>
            <a:r>
              <a:rPr lang="fr-CA" dirty="0" smtClean="0"/>
              <a:t>3.Bosco </a:t>
            </a:r>
            <a:r>
              <a:rPr lang="fr-CA" dirty="0"/>
              <a:t>CD, de </a:t>
            </a:r>
            <a:r>
              <a:rPr lang="fr-CA" dirty="0" err="1"/>
              <a:t>Rigo</a:t>
            </a:r>
            <a:r>
              <a:rPr lang="fr-CA" dirty="0"/>
              <a:t> O, </a:t>
            </a:r>
            <a:r>
              <a:rPr lang="fr-CA" dirty="0" err="1"/>
              <a:t>Dewitte</a:t>
            </a:r>
            <a:r>
              <a:rPr lang="fr-CA" dirty="0"/>
              <a:t> J, </a:t>
            </a:r>
            <a:r>
              <a:rPr lang="fr-CA" dirty="0" err="1"/>
              <a:t>Poesen</a:t>
            </a:r>
            <a:r>
              <a:rPr lang="fr-CA" dirty="0"/>
              <a:t> J, </a:t>
            </a:r>
            <a:r>
              <a:rPr lang="fr-CA" dirty="0" err="1"/>
              <a:t>Panagos</a:t>
            </a:r>
            <a:r>
              <a:rPr lang="fr-CA" dirty="0"/>
              <a:t> P (2015) </a:t>
            </a:r>
            <a:r>
              <a:rPr lang="fr-CA" dirty="0" err="1"/>
              <a:t>Modelling</a:t>
            </a:r>
            <a:r>
              <a:rPr lang="fr-CA" dirty="0"/>
              <a:t>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erosion</a:t>
            </a:r>
            <a:r>
              <a:rPr lang="fr-CA" dirty="0"/>
              <a:t> at </a:t>
            </a:r>
            <a:r>
              <a:rPr lang="fr-CA" dirty="0" err="1"/>
              <a:t>European</a:t>
            </a:r>
            <a:r>
              <a:rPr lang="fr-CA" dirty="0"/>
              <a:t> </a:t>
            </a:r>
            <a:r>
              <a:rPr lang="fr-CA" dirty="0" err="1"/>
              <a:t>scale</a:t>
            </a:r>
            <a:r>
              <a:rPr lang="fr-CA" dirty="0"/>
              <a:t>: </a:t>
            </a:r>
            <a:r>
              <a:rPr lang="fr-CA" dirty="0" err="1"/>
              <a:t>towards</a:t>
            </a:r>
            <a:r>
              <a:rPr lang="fr-CA" dirty="0"/>
              <a:t> </a:t>
            </a:r>
            <a:r>
              <a:rPr lang="fr-CA" dirty="0" err="1"/>
              <a:t>harmonization</a:t>
            </a:r>
            <a:r>
              <a:rPr lang="fr-CA" dirty="0"/>
              <a:t> and </a:t>
            </a:r>
            <a:r>
              <a:rPr lang="fr-CA" dirty="0" err="1"/>
              <a:t>reproducibility</a:t>
            </a:r>
            <a:r>
              <a:rPr lang="fr-CA" dirty="0"/>
              <a:t>. Nat. </a:t>
            </a:r>
            <a:r>
              <a:rPr lang="fr-CA" dirty="0" err="1"/>
              <a:t>Hazards</a:t>
            </a:r>
            <a:r>
              <a:rPr lang="fr-CA" dirty="0"/>
              <a:t> </a:t>
            </a:r>
            <a:r>
              <a:rPr lang="fr-CA" dirty="0" err="1"/>
              <a:t>Earth</a:t>
            </a:r>
            <a:r>
              <a:rPr lang="fr-CA" dirty="0"/>
              <a:t> </a:t>
            </a:r>
            <a:r>
              <a:rPr lang="fr-CA" dirty="0" err="1"/>
              <a:t>Syst</a:t>
            </a:r>
            <a:r>
              <a:rPr lang="fr-CA" dirty="0"/>
              <a:t>. </a:t>
            </a:r>
            <a:r>
              <a:rPr lang="fr-CA" dirty="0" err="1"/>
              <a:t>Sci</a:t>
            </a:r>
            <a:r>
              <a:rPr lang="fr-CA" dirty="0"/>
              <a:t>., 15: 225-245. </a:t>
            </a:r>
            <a:r>
              <a:rPr lang="fr-CA" dirty="0" err="1"/>
              <a:t>Doi</a:t>
            </a:r>
            <a:r>
              <a:rPr lang="fr-CA" dirty="0"/>
              <a:t>: 10.5194/nhess-15-225-2015.</a:t>
            </a:r>
          </a:p>
          <a:p>
            <a:pPr marL="0" indent="0">
              <a:buNone/>
            </a:pPr>
            <a:r>
              <a:rPr lang="fr-CA" dirty="0" smtClean="0"/>
              <a:t>4.Biola </a:t>
            </a:r>
            <a:r>
              <a:rPr lang="fr-CA" dirty="0"/>
              <a:t>K B, </a:t>
            </a:r>
            <a:r>
              <a:rPr lang="fr-CA" dirty="0" err="1"/>
              <a:t>Sampson</a:t>
            </a:r>
            <a:r>
              <a:rPr lang="fr-CA" dirty="0"/>
              <a:t> K A, Grace B V and Samuel N O (2015) An </a:t>
            </a:r>
            <a:r>
              <a:rPr lang="fr-CA" dirty="0" err="1"/>
              <a:t>Approach</a:t>
            </a:r>
            <a:r>
              <a:rPr lang="fr-CA" dirty="0"/>
              <a:t> for </a:t>
            </a:r>
            <a:r>
              <a:rPr lang="fr-CA" dirty="0" err="1"/>
              <a:t>Simulating</a:t>
            </a:r>
            <a:r>
              <a:rPr lang="fr-CA" dirty="0"/>
              <a:t>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 from an Agro-</a:t>
            </a:r>
            <a:r>
              <a:rPr lang="fr-CA" dirty="0" err="1"/>
              <a:t>Ecosystem</a:t>
            </a:r>
            <a:r>
              <a:rPr lang="fr-CA" dirty="0"/>
              <a:t> </a:t>
            </a:r>
            <a:r>
              <a:rPr lang="fr-CA" dirty="0" err="1"/>
              <a:t>Using</a:t>
            </a:r>
            <a:r>
              <a:rPr lang="fr-CA" dirty="0"/>
              <a:t> Multi-Agent Simulation: A Case </a:t>
            </a:r>
            <a:r>
              <a:rPr lang="fr-CA" dirty="0" err="1"/>
              <a:t>Study</a:t>
            </a:r>
            <a:r>
              <a:rPr lang="fr-CA" dirty="0"/>
              <a:t> for </a:t>
            </a:r>
            <a:r>
              <a:rPr lang="fr-CA" dirty="0" err="1"/>
              <a:t>Semi-Arid</a:t>
            </a:r>
            <a:r>
              <a:rPr lang="fr-CA" dirty="0"/>
              <a:t> Ghana, Land, Vol 4: 607-626; doi:10.3390/land4030607.</a:t>
            </a:r>
          </a:p>
          <a:p>
            <a:pPr marL="0" indent="0">
              <a:buNone/>
            </a:pPr>
            <a:r>
              <a:rPr lang="fr-CA" dirty="0" smtClean="0"/>
              <a:t>5.Parveen </a:t>
            </a:r>
            <a:r>
              <a:rPr lang="fr-CA" dirty="0"/>
              <a:t>R, Kumar U (2012) Integrated </a:t>
            </a:r>
            <a:r>
              <a:rPr lang="fr-CA" dirty="0" err="1"/>
              <a:t>Approach</a:t>
            </a:r>
            <a:r>
              <a:rPr lang="fr-CA" dirty="0"/>
              <a:t> of Universal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 </a:t>
            </a:r>
            <a:r>
              <a:rPr lang="fr-CA" dirty="0" err="1"/>
              <a:t>Equation</a:t>
            </a:r>
            <a:r>
              <a:rPr lang="fr-CA" dirty="0"/>
              <a:t> (</a:t>
            </a:r>
            <a:r>
              <a:rPr lang="fr-CA" dirty="0" err="1"/>
              <a:t>USLE</a:t>
            </a:r>
            <a:r>
              <a:rPr lang="fr-CA" dirty="0"/>
              <a:t>) and </a:t>
            </a:r>
            <a:r>
              <a:rPr lang="fr-CA" dirty="0" err="1"/>
              <a:t>Geographical</a:t>
            </a:r>
            <a:r>
              <a:rPr lang="fr-CA" dirty="0"/>
              <a:t> Information System (GIS) for </a:t>
            </a:r>
            <a:r>
              <a:rPr lang="fr-CA" dirty="0" err="1"/>
              <a:t>Soil</a:t>
            </a:r>
            <a:r>
              <a:rPr lang="fr-CA" dirty="0"/>
              <a:t> </a:t>
            </a:r>
            <a:r>
              <a:rPr lang="fr-CA" dirty="0" err="1"/>
              <a:t>Loss</a:t>
            </a:r>
            <a:r>
              <a:rPr lang="fr-CA" dirty="0"/>
              <a:t> </a:t>
            </a:r>
            <a:r>
              <a:rPr lang="fr-CA" dirty="0" err="1"/>
              <a:t>Risk</a:t>
            </a:r>
            <a:r>
              <a:rPr lang="fr-CA" dirty="0"/>
              <a:t> </a:t>
            </a:r>
            <a:r>
              <a:rPr lang="fr-CA" dirty="0" err="1"/>
              <a:t>Assessment</a:t>
            </a:r>
            <a:r>
              <a:rPr lang="fr-CA" dirty="0"/>
              <a:t> in </a:t>
            </a:r>
            <a:r>
              <a:rPr lang="fr-CA" dirty="0" err="1"/>
              <a:t>Upper</a:t>
            </a:r>
            <a:r>
              <a:rPr lang="fr-CA" dirty="0"/>
              <a:t> South </a:t>
            </a:r>
            <a:r>
              <a:rPr lang="fr-CA" dirty="0" err="1"/>
              <a:t>Koel</a:t>
            </a:r>
            <a:r>
              <a:rPr lang="fr-CA" dirty="0"/>
              <a:t> Basin, Jharkhand. Journal of Geographic Information System, 4, 588-596. </a:t>
            </a:r>
            <a:r>
              <a:rPr lang="fr-CA" dirty="0" err="1"/>
              <a:t>Doi</a:t>
            </a:r>
            <a:r>
              <a:rPr lang="fr-CA" dirty="0"/>
              <a:t>: 10.4236/jgis.2012.46061. 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smtClean="0"/>
              <a:t>End </a:t>
            </a:r>
            <a:endParaRPr lang="fr-FR" sz="36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Picture 20" descr="3677469106_ce562c963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86116" y="1660528"/>
            <a:ext cx="2411414" cy="2411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Freeform 21"/>
          <p:cNvSpPr/>
          <p:nvPr/>
        </p:nvSpPr>
        <p:spPr>
          <a:xfrm>
            <a:off x="1233654" y="3874005"/>
            <a:ext cx="6747361" cy="769441"/>
          </a:xfrm>
          <a:custGeom>
            <a:avLst/>
            <a:gdLst>
              <a:gd name="connsiteX0" fmla="*/ 0 w 6537366"/>
              <a:gd name="connsiteY0" fmla="*/ 0 h 923330"/>
              <a:gd name="connsiteX1" fmla="*/ 6537366 w 6537366"/>
              <a:gd name="connsiteY1" fmla="*/ 0 h 923330"/>
              <a:gd name="connsiteX2" fmla="*/ 6537366 w 6537366"/>
              <a:gd name="connsiteY2" fmla="*/ 923330 h 923330"/>
              <a:gd name="connsiteX3" fmla="*/ 0 w 6537366"/>
              <a:gd name="connsiteY3" fmla="*/ 923330 h 923330"/>
              <a:gd name="connsiteX4" fmla="*/ 0 w 6537366"/>
              <a:gd name="connsiteY4" fmla="*/ 0 h 923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7366" h="923330">
                <a:moveTo>
                  <a:pt x="0" y="0"/>
                </a:moveTo>
                <a:lnTo>
                  <a:pt x="6537366" y="0"/>
                </a:lnTo>
                <a:lnTo>
                  <a:pt x="6537366" y="923330"/>
                </a:lnTo>
                <a:lnTo>
                  <a:pt x="0" y="923330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40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</a:t>
            </a:r>
            <a:r>
              <a:rPr lang="fr-FR" sz="4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440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</a:t>
            </a:r>
            <a:r>
              <a:rPr lang="fr-FR" sz="4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</a:t>
            </a:r>
            <a:r>
              <a:rPr lang="fr-FR" sz="4400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fr-FR" sz="440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attention</a:t>
            </a:r>
            <a:endParaRPr lang="fr-FR" sz="440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Oval 22"/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22</a:t>
            </a:r>
            <a:endParaRPr lang="fr-FR" sz="1400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Factors</a:t>
            </a:r>
            <a:r>
              <a:rPr lang="fr-FR" sz="3600" dirty="0" smtClean="0"/>
              <a:t> </a:t>
            </a:r>
            <a:r>
              <a:rPr lang="fr-FR" sz="3600" dirty="0" err="1" smtClean="0"/>
              <a:t>generation</a:t>
            </a:r>
            <a:r>
              <a:rPr lang="fr-FR" sz="3600" dirty="0" smtClean="0"/>
              <a:t>  </a:t>
            </a:r>
            <a:endParaRPr lang="fr-FR" sz="36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23</a:t>
            </a:r>
            <a:endParaRPr lang="fr-FR" sz="1400" dirty="0"/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544" y="1640916"/>
            <a:ext cx="3019425" cy="4352924"/>
          </a:xfrm>
          <a:prstGeom prst="rect">
            <a:avLst/>
          </a:prstGeom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265" y="1621866"/>
            <a:ext cx="2705100" cy="43910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6925" y="1654896"/>
            <a:ext cx="2867025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91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600" y="284400"/>
            <a:ext cx="7740000" cy="1143000"/>
          </a:xfrm>
        </p:spPr>
        <p:txBody>
          <a:bodyPr anchor="ctr"/>
          <a:lstStyle/>
          <a:p>
            <a:r>
              <a:rPr lang="fr-FR" sz="3600" dirty="0" err="1" smtClean="0"/>
              <a:t>Factors</a:t>
            </a:r>
            <a:r>
              <a:rPr lang="fr-FR" sz="3600" dirty="0" smtClean="0"/>
              <a:t> </a:t>
            </a:r>
            <a:r>
              <a:rPr lang="fr-FR" sz="3600" dirty="0" err="1" smtClean="0"/>
              <a:t>generation</a:t>
            </a:r>
            <a:r>
              <a:rPr lang="fr-FR" sz="3600" dirty="0" smtClean="0"/>
              <a:t>  </a:t>
            </a:r>
            <a:endParaRPr lang="fr-FR" sz="3600" dirty="0"/>
          </a:p>
        </p:txBody>
      </p:sp>
      <p:grpSp>
        <p:nvGrpSpPr>
          <p:cNvPr id="14" name="Group 15"/>
          <p:cNvGrpSpPr/>
          <p:nvPr/>
        </p:nvGrpSpPr>
        <p:grpSpPr>
          <a:xfrm>
            <a:off x="571472" y="357166"/>
            <a:ext cx="8001059" cy="1000134"/>
            <a:chOff x="571472" y="500040"/>
            <a:chExt cx="8001059" cy="1000134"/>
          </a:xfrm>
        </p:grpSpPr>
        <p:grpSp>
          <p:nvGrpSpPr>
            <p:cNvPr id="15" name="Group 35"/>
            <p:cNvGrpSpPr/>
            <p:nvPr/>
          </p:nvGrpSpPr>
          <p:grpSpPr>
            <a:xfrm>
              <a:off x="571472" y="714355"/>
              <a:ext cx="4000528" cy="785819"/>
              <a:chOff x="571472" y="714355"/>
              <a:chExt cx="4000528" cy="785819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 rot="5400000">
                <a:off x="178563" y="1107265"/>
                <a:ext cx="785819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571472" y="1500174"/>
                <a:ext cx="4000528" cy="0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36"/>
            <p:cNvGrpSpPr/>
            <p:nvPr/>
          </p:nvGrpSpPr>
          <p:grpSpPr>
            <a:xfrm rot="10800000">
              <a:off x="4572000" y="500040"/>
              <a:ext cx="4000531" cy="714382"/>
              <a:chOff x="571469" y="571482"/>
              <a:chExt cx="4000531" cy="71438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 rot="16200000" flipH="1" flipV="1">
                <a:off x="214282" y="928669"/>
                <a:ext cx="714378" cy="3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V="1">
                <a:off x="571472" y="1285863"/>
                <a:ext cx="4000528" cy="1"/>
              </a:xfrm>
              <a:prstGeom prst="line">
                <a:avLst/>
              </a:prstGeom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hlinkClick r:id="rId2" action="ppaction://hlinksldjump"/>
          </p:cNvPr>
          <p:cNvSpPr/>
          <p:nvPr/>
        </p:nvSpPr>
        <p:spPr>
          <a:xfrm>
            <a:off x="71406" y="6429396"/>
            <a:ext cx="571504" cy="357190"/>
          </a:xfrm>
          <a:prstGeom prst="ellipse">
            <a:avLst/>
          </a:prstGeom>
          <a:solidFill>
            <a:srgbClr val="FF6600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24</a:t>
            </a:r>
            <a:endParaRPr lang="fr-FR" sz="1400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Batita.W- Using MUSLE model and GIS to predict and estimate soil erosion </a:t>
            </a:r>
            <a:endParaRPr lang="fr-CA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072" y="1728501"/>
            <a:ext cx="373380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3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12138</TotalTime>
  <Words>1807</Words>
  <Application>Microsoft Office PowerPoint</Application>
  <PresentationFormat>Affichage à l'écran (4:3)</PresentationFormat>
  <Paragraphs>174</Paragraphs>
  <Slides>25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Thème Office</vt:lpstr>
      <vt:lpstr>Using MUSLE model and GIS to predict and estimate soil erosion  </vt:lpstr>
      <vt:lpstr>Outline</vt:lpstr>
      <vt:lpstr>Statement of the Problem </vt:lpstr>
      <vt:lpstr>Statement of the Problem </vt:lpstr>
      <vt:lpstr>Statement of the Problem 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Methodology &amp; Theoretical Orientation</vt:lpstr>
      <vt:lpstr>Findings</vt:lpstr>
      <vt:lpstr>Findings</vt:lpstr>
      <vt:lpstr>Findings</vt:lpstr>
      <vt:lpstr>Findings</vt:lpstr>
      <vt:lpstr>Conclusion &amp; Significance </vt:lpstr>
      <vt:lpstr>Conclusion &amp; Significance </vt:lpstr>
      <vt:lpstr>References </vt:lpstr>
      <vt:lpstr>End </vt:lpstr>
      <vt:lpstr>Factors generation  </vt:lpstr>
      <vt:lpstr>Factors generation  </vt:lpstr>
    </vt:vector>
  </TitlesOfParts>
  <Company>Université Laval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amjam1</dc:creator>
  <cp:lastModifiedBy>wided batita</cp:lastModifiedBy>
  <cp:revision>605</cp:revision>
  <dcterms:created xsi:type="dcterms:W3CDTF">2009-11-18T18:13:42Z</dcterms:created>
  <dcterms:modified xsi:type="dcterms:W3CDTF">2017-04-28T09:37:11Z</dcterms:modified>
</cp:coreProperties>
</file>