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8" r:id="rId5"/>
    <p:sldId id="263" r:id="rId6"/>
    <p:sldId id="259" r:id="rId7"/>
    <p:sldId id="262" r:id="rId8"/>
    <p:sldId id="300" r:id="rId9"/>
    <p:sldId id="299" r:id="rId10"/>
    <p:sldId id="273" r:id="rId11"/>
    <p:sldId id="286" r:id="rId12"/>
    <p:sldId id="287" r:id="rId13"/>
    <p:sldId id="285" r:id="rId14"/>
    <p:sldId id="283" r:id="rId15"/>
    <p:sldId id="284" r:id="rId16"/>
    <p:sldId id="288" r:id="rId17"/>
    <p:sldId id="289" r:id="rId18"/>
    <p:sldId id="298" r:id="rId19"/>
    <p:sldId id="290" r:id="rId20"/>
    <p:sldId id="291" r:id="rId21"/>
    <p:sldId id="292" r:id="rId22"/>
    <p:sldId id="274" r:id="rId23"/>
    <p:sldId id="277" r:id="rId24"/>
    <p:sldId id="276" r:id="rId25"/>
    <p:sldId id="269" r:id="rId26"/>
    <p:sldId id="265" r:id="rId27"/>
    <p:sldId id="282" r:id="rId28"/>
    <p:sldId id="260" r:id="rId29"/>
    <p:sldId id="296" r:id="rId30"/>
    <p:sldId id="272" r:id="rId31"/>
    <p:sldId id="294" r:id="rId32"/>
    <p:sldId id="301" r:id="rId33"/>
  </p:sldIdLst>
  <p:sldSz cx="9602788" cy="6858000"/>
  <p:notesSz cx="6794500" cy="10007600"/>
  <p:defaultTextStyle>
    <a:defPPr>
      <a:defRPr lang="de-DE"/>
    </a:defPPr>
    <a:lvl1pPr algn="ctr" rtl="0" fontAlgn="base">
      <a:spcBef>
        <a:spcPct val="0"/>
      </a:spcBef>
      <a:spcAft>
        <a:spcPct val="0"/>
      </a:spcAft>
      <a:buFont typeface="Wingdings" pitchFamily="2" charset="2"/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buFont typeface="Wingdings" pitchFamily="2" charset="2"/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buFont typeface="Wingdings" pitchFamily="2" charset="2"/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buFont typeface="Wingdings" pitchFamily="2" charset="2"/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buFont typeface="Wingdings" pitchFamily="2" charset="2"/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2">
          <p15:clr>
            <a:srgbClr val="A4A3A4"/>
          </p15:clr>
        </p15:guide>
        <p15:guide id="2" orient="horz" pos="3476">
          <p15:clr>
            <a:srgbClr val="A4A3A4"/>
          </p15:clr>
        </p15:guide>
        <p15:guide id="3" orient="horz" pos="2284">
          <p15:clr>
            <a:srgbClr val="A4A3A4"/>
          </p15:clr>
        </p15:guide>
        <p15:guide id="4" orient="horz" pos="939">
          <p15:clr>
            <a:srgbClr val="A4A3A4"/>
          </p15:clr>
        </p15:guide>
        <p15:guide id="5" orient="horz" pos="763">
          <p15:clr>
            <a:srgbClr val="A4A3A4"/>
          </p15:clr>
        </p15:guide>
        <p15:guide id="6" orient="horz" pos="4013">
          <p15:clr>
            <a:srgbClr val="A4A3A4"/>
          </p15:clr>
        </p15:guide>
        <p15:guide id="7" orient="horz" pos="119">
          <p15:clr>
            <a:srgbClr val="A4A3A4"/>
          </p15:clr>
        </p15:guide>
        <p15:guide id="8" orient="horz" pos="3917">
          <p15:clr>
            <a:srgbClr val="A4A3A4"/>
          </p15:clr>
        </p15:guide>
        <p15:guide id="9" pos="589">
          <p15:clr>
            <a:srgbClr val="A4A3A4"/>
          </p15:clr>
        </p15:guide>
        <p15:guide id="10" pos="5812">
          <p15:clr>
            <a:srgbClr val="A4A3A4"/>
          </p15:clr>
        </p15:guide>
        <p15:guide id="11" pos="3106">
          <p15:clr>
            <a:srgbClr val="A4A3A4"/>
          </p15:clr>
        </p15:guide>
        <p15:guide id="12" pos="32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2A15"/>
    <a:srgbClr val="FF2E22"/>
    <a:srgbClr val="FF5852"/>
    <a:srgbClr val="33CC33"/>
    <a:srgbClr val="E5F6FF"/>
    <a:srgbClr val="7BBE40"/>
    <a:srgbClr val="CDF0FF"/>
    <a:srgbClr val="A3E3FF"/>
    <a:srgbClr val="B9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53" autoAdjust="0"/>
    <p:restoredTop sz="99773" autoAdjust="0"/>
  </p:normalViewPr>
  <p:slideViewPr>
    <p:cSldViewPr snapToGrid="0" showGuides="1">
      <p:cViewPr>
        <p:scale>
          <a:sx n="90" d="100"/>
          <a:sy n="90" d="100"/>
        </p:scale>
        <p:origin x="-72" y="114"/>
      </p:cViewPr>
      <p:guideLst>
        <p:guide orient="horz" pos="2152"/>
        <p:guide orient="horz" pos="3476"/>
        <p:guide orient="horz" pos="2284"/>
        <p:guide orient="horz" pos="939"/>
        <p:guide orient="horz" pos="763"/>
        <p:guide orient="horz" pos="4013"/>
        <p:guide orient="horz" pos="119"/>
        <p:guide orient="horz" pos="3917"/>
        <p:guide pos="589"/>
        <p:guide pos="5812"/>
        <p:guide pos="3106"/>
        <p:guide pos="3295"/>
      </p:guideLst>
    </p:cSldViewPr>
  </p:slideViewPr>
  <p:outlineViewPr>
    <p:cViewPr>
      <p:scale>
        <a:sx n="33" d="100"/>
        <a:sy n="33" d="100"/>
      </p:scale>
      <p:origin x="0" y="45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1" y="1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9C4F5-07B1-4FCA-ADDF-ED907D9843CE}" type="datetimeFigureOut">
              <a:rPr lang="en-GB" smtClean="0"/>
              <a:pPr/>
              <a:t>15/07/2015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1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386D6-43E3-4C52-B807-10408EB0630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7388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1" y="1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6A851-DEC8-479D-80E1-458C6856C2A0}" type="datetimeFigureOut">
              <a:rPr lang="en-GB" smtClean="0"/>
              <a:pPr/>
              <a:t>15/07/2015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69938" y="750888"/>
            <a:ext cx="5254625" cy="3752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52976"/>
            <a:ext cx="5435600" cy="45037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1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517AC-786D-44DF-96BE-F578D649EA2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738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3A35DD-7D2B-433A-AEF0-E7D59D425A85}" type="slidenum">
              <a:rPr lang="de-DE"/>
              <a:pPr/>
              <a:t>0</a:t>
            </a:fld>
            <a:endParaRPr lang="de-DE" dirty="0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4" y="4752976"/>
            <a:ext cx="4981575" cy="4503738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6169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tyle 1"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27100" y="1989138"/>
            <a:ext cx="8299450" cy="4064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27100" y="2446338"/>
            <a:ext cx="8299450" cy="244475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pic>
        <p:nvPicPr>
          <p:cNvPr id="2" name="Picture 1" descr="logo SABIC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632" y="241869"/>
            <a:ext cx="2309853" cy="126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58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tyle 2"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27100" y="1989138"/>
            <a:ext cx="8299450" cy="4064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27100" y="2446338"/>
            <a:ext cx="8299450" cy="244475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pic>
        <p:nvPicPr>
          <p:cNvPr id="2" name="Picture 1" descr="logo SABIC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632" y="241869"/>
            <a:ext cx="2309853" cy="126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242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100" y="1482724"/>
            <a:ext cx="8293100" cy="4735514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381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range Divider Slide">
    <p:bg>
      <p:bgPr>
        <a:gradFill flip="none" rotWithShape="1">
          <a:gsLst>
            <a:gs pos="25000">
              <a:schemeClr val="accent5"/>
            </a:gs>
            <a:gs pos="90000">
              <a:schemeClr val="accent3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000" y="1155600"/>
            <a:ext cx="7599363" cy="2008800"/>
          </a:xfrm>
        </p:spPr>
        <p:txBody>
          <a:bodyPr anchor="t"/>
          <a:lstStyle>
            <a:lvl1pPr algn="l">
              <a:defRPr sz="44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SLIDE DIVIDER TEXT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8000" y="586800"/>
            <a:ext cx="8305200" cy="442800"/>
          </a:xfr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PRESENTATION RUNNING HEAD</a:t>
            </a:r>
          </a:p>
        </p:txBody>
      </p:sp>
    </p:spTree>
    <p:extLst>
      <p:ext uri="{BB962C8B-B14F-4D97-AF65-F5344CB8AC3E}">
        <p14:creationId xmlns:p14="http://schemas.microsoft.com/office/powerpoint/2010/main" val="966333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lue Divider Slide">
    <p:bg>
      <p:bgPr>
        <a:gradFill flip="none" rotWithShape="1">
          <a:gsLst>
            <a:gs pos="25000">
              <a:schemeClr val="accent4"/>
            </a:gs>
            <a:gs pos="90000">
              <a:schemeClr val="accent2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000" y="1155600"/>
            <a:ext cx="7599363" cy="2008800"/>
          </a:xfrm>
        </p:spPr>
        <p:txBody>
          <a:bodyPr anchor="t"/>
          <a:lstStyle>
            <a:lvl1pPr algn="l">
              <a:defRPr sz="44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SLIDE DIVIDER TEXT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8000" y="586800"/>
            <a:ext cx="8305200" cy="442800"/>
          </a:xfr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PRESENTATION RUNNING HEAD</a:t>
            </a:r>
          </a:p>
        </p:txBody>
      </p:sp>
    </p:spTree>
    <p:extLst>
      <p:ext uri="{BB962C8B-B14F-4D97-AF65-F5344CB8AC3E}">
        <p14:creationId xmlns:p14="http://schemas.microsoft.com/office/powerpoint/2010/main" val="541692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7100" y="1905000"/>
            <a:ext cx="3990973" cy="4313238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6051" y="1905000"/>
            <a:ext cx="3990974" cy="4313238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927100" y="1485900"/>
            <a:ext cx="3990973" cy="246221"/>
          </a:xfrm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/>
          </p:nvPr>
        </p:nvSpPr>
        <p:spPr>
          <a:xfrm>
            <a:off x="5226051" y="1485900"/>
            <a:ext cx="3990974" cy="246221"/>
          </a:xfrm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315947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0696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594600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7100" y="1905000"/>
            <a:ext cx="3990973" cy="3609976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927100" y="1485900"/>
            <a:ext cx="3990973" cy="246221"/>
          </a:xfrm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/>
          </p:nvPr>
        </p:nvSpPr>
        <p:spPr>
          <a:xfrm>
            <a:off x="5226051" y="1485900"/>
            <a:ext cx="3990974" cy="246221"/>
          </a:xfrm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5230813" y="1905000"/>
            <a:ext cx="3986212" cy="360997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icon to add 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6551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594600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927100" y="1485900"/>
            <a:ext cx="3990973" cy="246221"/>
          </a:xfrm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/>
          </p:nvPr>
        </p:nvSpPr>
        <p:spPr>
          <a:xfrm>
            <a:off x="5226051" y="1485900"/>
            <a:ext cx="3990974" cy="246221"/>
          </a:xfrm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5230813" y="1905000"/>
            <a:ext cx="3986212" cy="360997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icon to add image</a:t>
            </a:r>
            <a:endParaRPr lang="en-GB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942976" y="1905000"/>
            <a:ext cx="3986212" cy="360997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icon to add 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3059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Image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594600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927100" y="1485900"/>
            <a:ext cx="8289925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5230813" y="3625850"/>
            <a:ext cx="3986212" cy="259238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icon to add image</a:t>
            </a:r>
            <a:endParaRPr lang="en-GB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942976" y="3625850"/>
            <a:ext cx="3986212" cy="259238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icon to add image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942975" y="1927225"/>
            <a:ext cx="8274050" cy="1487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675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7101" y="1905000"/>
            <a:ext cx="2539998" cy="4465638"/>
          </a:xfrm>
        </p:spPr>
        <p:txBody>
          <a:bodyPr/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6824" y="1905000"/>
            <a:ext cx="2540000" cy="4465638"/>
          </a:xfrm>
        </p:spPr>
        <p:txBody>
          <a:bodyPr/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6686551" y="1905000"/>
            <a:ext cx="2539999" cy="4465638"/>
          </a:xfrm>
        </p:spPr>
        <p:txBody>
          <a:bodyPr/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defRPr sz="1600" b="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927101" y="1485900"/>
            <a:ext cx="254000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806824" y="1485900"/>
            <a:ext cx="254000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686551" y="1485900"/>
            <a:ext cx="254000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315947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7030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7101" y="1905000"/>
            <a:ext cx="1952622" cy="4313238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2709" y="1905000"/>
            <a:ext cx="1952623" cy="4313238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5158318" y="1905000"/>
            <a:ext cx="1952623" cy="4313238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1"/>
          </p:nvPr>
        </p:nvSpPr>
        <p:spPr>
          <a:xfrm>
            <a:off x="7273927" y="1905000"/>
            <a:ext cx="1952623" cy="4313238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927101" y="1485901"/>
            <a:ext cx="1952622" cy="41910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3042709" y="1485901"/>
            <a:ext cx="1952623" cy="41910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5158318" y="1485901"/>
            <a:ext cx="1952623" cy="41910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7273927" y="1485901"/>
            <a:ext cx="1952623" cy="41910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315947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851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5038" y="1905000"/>
            <a:ext cx="1491190" cy="4313238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37102" y="1905000"/>
            <a:ext cx="1491191" cy="4313238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4331230" y="1905000"/>
            <a:ext cx="1491191" cy="4313238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1"/>
          </p:nvPr>
        </p:nvSpPr>
        <p:spPr>
          <a:xfrm>
            <a:off x="6033295" y="1905000"/>
            <a:ext cx="1491191" cy="4313238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7735360" y="1905000"/>
            <a:ext cx="1491190" cy="4313238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27101" y="1485901"/>
            <a:ext cx="1491190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2629165" y="1485901"/>
            <a:ext cx="1491191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4331230" y="1485901"/>
            <a:ext cx="1491191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6"/>
          </p:nvPr>
        </p:nvSpPr>
        <p:spPr>
          <a:xfrm>
            <a:off x="6033295" y="1485901"/>
            <a:ext cx="1491191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7735360" y="1485901"/>
            <a:ext cx="1491190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315947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8518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7100" y="1905000"/>
            <a:ext cx="3990973" cy="1493838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6051" y="1905000"/>
            <a:ext cx="3990974" cy="1493838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927100" y="4029075"/>
            <a:ext cx="3990973" cy="1493838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/>
          </p:nvPr>
        </p:nvSpPr>
        <p:spPr>
          <a:xfrm>
            <a:off x="5226051" y="4029075"/>
            <a:ext cx="3990974" cy="1493838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927100" y="1485900"/>
            <a:ext cx="3990973" cy="419101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5226051" y="1485900"/>
            <a:ext cx="3990974" cy="419101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927100" y="3609975"/>
            <a:ext cx="3990973" cy="419101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226051" y="3609975"/>
            <a:ext cx="3990974" cy="419101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315947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7454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594600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7100" y="1905000"/>
            <a:ext cx="3990973" cy="1493838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6051" y="1905000"/>
            <a:ext cx="3990974" cy="1493838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927100" y="4029075"/>
            <a:ext cx="3990973" cy="1493838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927100" y="1485900"/>
            <a:ext cx="3990973" cy="419101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5226051" y="1485900"/>
            <a:ext cx="3990974" cy="419101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927100" y="3609975"/>
            <a:ext cx="3990973" cy="419101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226051" y="3609975"/>
            <a:ext cx="3990974" cy="419101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5226050" y="4029075"/>
            <a:ext cx="4000500" cy="14890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3755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7101" y="1905000"/>
            <a:ext cx="2539998" cy="1493840"/>
          </a:xfrm>
        </p:spPr>
        <p:txBody>
          <a:bodyPr/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6825" y="1905000"/>
            <a:ext cx="2539999" cy="1493840"/>
          </a:xfrm>
        </p:spPr>
        <p:txBody>
          <a:bodyPr/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6686551" y="1905000"/>
            <a:ext cx="2539999" cy="1493840"/>
          </a:xfrm>
        </p:spPr>
        <p:txBody>
          <a:bodyPr/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defRPr sz="1600" b="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927101" y="4029074"/>
            <a:ext cx="2539998" cy="1493840"/>
          </a:xfrm>
        </p:spPr>
        <p:txBody>
          <a:bodyPr/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2"/>
          </p:nvPr>
        </p:nvSpPr>
        <p:spPr>
          <a:xfrm>
            <a:off x="3806825" y="4029074"/>
            <a:ext cx="2539999" cy="1493840"/>
          </a:xfrm>
        </p:spPr>
        <p:txBody>
          <a:bodyPr/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6686551" y="4029074"/>
            <a:ext cx="2539999" cy="1493840"/>
          </a:xfrm>
        </p:spPr>
        <p:txBody>
          <a:bodyPr/>
          <a:lstStyle>
            <a:lvl1pPr>
              <a:defRPr sz="1600" b="0">
                <a:solidFill>
                  <a:schemeClr val="tx1"/>
                </a:solidFill>
              </a:defRPr>
            </a:lvl1pPr>
            <a:lvl2pPr>
              <a:defRPr sz="1600" b="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927101" y="1485901"/>
            <a:ext cx="2539998" cy="419100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3806825" y="1485901"/>
            <a:ext cx="2539999" cy="419100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6"/>
          </p:nvPr>
        </p:nvSpPr>
        <p:spPr>
          <a:xfrm>
            <a:off x="6686551" y="1485901"/>
            <a:ext cx="2539999" cy="419100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 b="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927101" y="3609975"/>
            <a:ext cx="2539998" cy="419100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8"/>
          </p:nvPr>
        </p:nvSpPr>
        <p:spPr>
          <a:xfrm>
            <a:off x="3806825" y="3609975"/>
            <a:ext cx="2539999" cy="419100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9"/>
          </p:nvPr>
        </p:nvSpPr>
        <p:spPr>
          <a:xfrm>
            <a:off x="6686551" y="3609975"/>
            <a:ext cx="2539999" cy="419100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  <a:lvl2pPr>
              <a:defRPr sz="1600" b="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315947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818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7101" y="1905000"/>
            <a:ext cx="1952622" cy="149384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2709" y="1905000"/>
            <a:ext cx="1952623" cy="149384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5158318" y="1905000"/>
            <a:ext cx="1952623" cy="149384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/>
          </p:nvPr>
        </p:nvSpPr>
        <p:spPr>
          <a:xfrm>
            <a:off x="7273927" y="1905000"/>
            <a:ext cx="1952623" cy="149384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927101" y="4029074"/>
            <a:ext cx="1952622" cy="149384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3042709" y="4029074"/>
            <a:ext cx="1952623" cy="149384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5158318" y="4029074"/>
            <a:ext cx="1952623" cy="149384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7273927" y="4029074"/>
            <a:ext cx="1952623" cy="149384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6"/>
          </p:nvPr>
        </p:nvSpPr>
        <p:spPr>
          <a:xfrm>
            <a:off x="927101" y="1485901"/>
            <a:ext cx="1952622" cy="42545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7"/>
          </p:nvPr>
        </p:nvSpPr>
        <p:spPr>
          <a:xfrm>
            <a:off x="3042709" y="1485901"/>
            <a:ext cx="1952623" cy="42545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8"/>
          </p:nvPr>
        </p:nvSpPr>
        <p:spPr>
          <a:xfrm>
            <a:off x="5158318" y="1485901"/>
            <a:ext cx="1952623" cy="42545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9"/>
          </p:nvPr>
        </p:nvSpPr>
        <p:spPr>
          <a:xfrm>
            <a:off x="7273927" y="1485901"/>
            <a:ext cx="1952623" cy="42545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20"/>
          </p:nvPr>
        </p:nvSpPr>
        <p:spPr>
          <a:xfrm>
            <a:off x="927101" y="3609975"/>
            <a:ext cx="1952622" cy="42545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1"/>
          </p:nvPr>
        </p:nvSpPr>
        <p:spPr>
          <a:xfrm>
            <a:off x="3042709" y="3609975"/>
            <a:ext cx="1952623" cy="42545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2"/>
          </p:nvPr>
        </p:nvSpPr>
        <p:spPr>
          <a:xfrm>
            <a:off x="5158318" y="3609975"/>
            <a:ext cx="1952623" cy="42545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23"/>
          </p:nvPr>
        </p:nvSpPr>
        <p:spPr>
          <a:xfrm>
            <a:off x="7273927" y="3609975"/>
            <a:ext cx="1952623" cy="42545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315947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1556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7101" y="1905000"/>
            <a:ext cx="1491190" cy="149384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9165" y="1905000"/>
            <a:ext cx="1491191" cy="149384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4331230" y="1905000"/>
            <a:ext cx="1491191" cy="149384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/>
          </p:nvPr>
        </p:nvSpPr>
        <p:spPr>
          <a:xfrm>
            <a:off x="6033295" y="1905000"/>
            <a:ext cx="1491191" cy="149384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7735360" y="1905000"/>
            <a:ext cx="1491190" cy="149384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27101" y="4029074"/>
            <a:ext cx="1491190" cy="149384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2629165" y="4029074"/>
            <a:ext cx="1491191" cy="149384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4331230" y="4029074"/>
            <a:ext cx="1491191" cy="149384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6"/>
          </p:nvPr>
        </p:nvSpPr>
        <p:spPr>
          <a:xfrm>
            <a:off x="6033295" y="4029074"/>
            <a:ext cx="1491191" cy="149384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7735360" y="4029074"/>
            <a:ext cx="1491190" cy="149384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8"/>
          </p:nvPr>
        </p:nvSpPr>
        <p:spPr>
          <a:xfrm>
            <a:off x="927101" y="1485901"/>
            <a:ext cx="1491190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9"/>
          </p:nvPr>
        </p:nvSpPr>
        <p:spPr>
          <a:xfrm>
            <a:off x="2629165" y="1485901"/>
            <a:ext cx="1491191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20"/>
          </p:nvPr>
        </p:nvSpPr>
        <p:spPr>
          <a:xfrm>
            <a:off x="4331230" y="1485901"/>
            <a:ext cx="1491191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1"/>
          </p:nvPr>
        </p:nvSpPr>
        <p:spPr>
          <a:xfrm>
            <a:off x="6033295" y="1485901"/>
            <a:ext cx="1491191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22"/>
          </p:nvPr>
        </p:nvSpPr>
        <p:spPr>
          <a:xfrm>
            <a:off x="7735360" y="1485901"/>
            <a:ext cx="1491190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half" idx="23"/>
          </p:nvPr>
        </p:nvSpPr>
        <p:spPr>
          <a:xfrm>
            <a:off x="927101" y="3609975"/>
            <a:ext cx="1491190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4"/>
          </p:nvPr>
        </p:nvSpPr>
        <p:spPr>
          <a:xfrm>
            <a:off x="2629165" y="3609975"/>
            <a:ext cx="1491191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25"/>
          </p:nvPr>
        </p:nvSpPr>
        <p:spPr>
          <a:xfrm>
            <a:off x="4331230" y="3609975"/>
            <a:ext cx="1491191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Content Placeholder 3"/>
          <p:cNvSpPr>
            <a:spLocks noGrp="1"/>
          </p:cNvSpPr>
          <p:nvPr>
            <p:ph sz="half" idx="26"/>
          </p:nvPr>
        </p:nvSpPr>
        <p:spPr>
          <a:xfrm>
            <a:off x="6033295" y="3609975"/>
            <a:ext cx="1491191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27"/>
          </p:nvPr>
        </p:nvSpPr>
        <p:spPr>
          <a:xfrm>
            <a:off x="7735360" y="3609975"/>
            <a:ext cx="1491190" cy="41910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927100" y="406400"/>
            <a:ext cx="7315947" cy="577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2244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927099" y="2517775"/>
            <a:ext cx="7605713" cy="33591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chart</a:t>
            </a:r>
            <a:endParaRPr lang="en-GB" dirty="0"/>
          </a:p>
        </p:txBody>
      </p:sp>
      <p:sp>
        <p:nvSpPr>
          <p:cNvPr id="6" name="Vertical Text Placeholder 5"/>
          <p:cNvSpPr>
            <a:spLocks noGrp="1"/>
          </p:cNvSpPr>
          <p:nvPr>
            <p:ph type="body" orient="vert" sz="quarter" idx="11"/>
          </p:nvPr>
        </p:nvSpPr>
        <p:spPr>
          <a:xfrm>
            <a:off x="560388" y="2517775"/>
            <a:ext cx="366712" cy="3359150"/>
          </a:xfrm>
        </p:spPr>
        <p:txBody>
          <a:bodyPr vert="vert270" anchor="b"/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927100" y="5936194"/>
            <a:ext cx="7605713" cy="379413"/>
          </a:xfrm>
        </p:spPr>
        <p:txBody>
          <a:bodyPr/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27100" y="1484313"/>
            <a:ext cx="8299450" cy="8778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591300" y="4346575"/>
            <a:ext cx="2635250" cy="1062038"/>
          </a:xfrm>
        </p:spPr>
        <p:txBody>
          <a:bodyPr/>
          <a:lstStyle>
            <a:lvl1pPr marL="0" indent="0">
              <a:buFontTx/>
              <a:buNone/>
              <a:defRPr sz="1000" b="0">
                <a:solidFill>
                  <a:schemeClr val="tx1"/>
                </a:solidFill>
              </a:defRPr>
            </a:lvl1pPr>
            <a:lvl2pPr marL="127000" indent="0">
              <a:buFontTx/>
              <a:buNone/>
              <a:defRPr sz="1000">
                <a:solidFill>
                  <a:schemeClr val="tx1"/>
                </a:solidFill>
              </a:defRPr>
            </a:lvl2pPr>
            <a:lvl3pPr marL="360363" indent="0">
              <a:buFontTx/>
              <a:buNone/>
              <a:defRPr sz="1000"/>
            </a:lvl3pPr>
            <a:lvl4pPr marL="623887" indent="0">
              <a:buFontTx/>
              <a:buNone/>
              <a:defRPr sz="1000"/>
            </a:lvl4pPr>
            <a:lvl5pPr marL="908050" indent="0">
              <a:buFontTx/>
              <a:buNone/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94041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5985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31863" y="1211264"/>
            <a:ext cx="8297862" cy="5162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905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2561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ABIC logo_rgb.jpg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810" y="194393"/>
            <a:ext cx="868680" cy="441967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27100" y="406400"/>
            <a:ext cx="7315947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7100" y="1482724"/>
            <a:ext cx="8293100" cy="4735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invGray">
          <a:xfrm>
            <a:off x="8605838" y="6596663"/>
            <a:ext cx="61595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7A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r" eaLnBrk="0" hangingPunct="0">
              <a:buFontTx/>
              <a:buNone/>
            </a:pPr>
            <a:r>
              <a:rPr lang="en-GB" sz="900" dirty="0" smtClean="0">
                <a:solidFill>
                  <a:schemeClr val="tx1"/>
                </a:solidFill>
              </a:rPr>
              <a:t>No. </a:t>
            </a:r>
            <a:fld id="{A618EB91-68A2-413C-AF9E-E3F73DFE5122}" type="slidenum">
              <a:rPr lang="en-GB" sz="900" smtClean="0">
                <a:solidFill>
                  <a:schemeClr val="tx1"/>
                </a:solidFill>
              </a:rPr>
              <a:pPr algn="r" eaLnBrk="0" hangingPunct="0">
                <a:buFontTx/>
                <a:buNone/>
              </a:pPr>
              <a:t>‹#›</a:t>
            </a:fld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flipV="1">
            <a:off x="917575" y="6435725"/>
            <a:ext cx="8302625" cy="65088"/>
          </a:xfrm>
          <a:prstGeom prst="rect">
            <a:avLst/>
          </a:prstGeom>
          <a:gradFill flip="none" rotWithShape="1">
            <a:gsLst>
              <a:gs pos="100000">
                <a:srgbClr val="FECB00"/>
              </a:gs>
              <a:gs pos="11000">
                <a:srgbClr val="FFA100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buFontTx/>
              <a:buNone/>
            </a:pPr>
            <a:endParaRPr lang="en-GB" sz="900" dirty="0">
              <a:solidFill>
                <a:srgbClr val="FFFFFF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17575" y="1100138"/>
            <a:ext cx="8302625" cy="57150"/>
          </a:xfrm>
          <a:prstGeom prst="rect">
            <a:avLst/>
          </a:prstGeom>
          <a:gradFill flip="none" rotWithShape="1">
            <a:gsLst>
              <a:gs pos="0">
                <a:srgbClr val="009FDA"/>
              </a:gs>
              <a:gs pos="60000">
                <a:srgbClr val="2D55A5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buFontTx/>
              <a:buNone/>
            </a:pPr>
            <a:endParaRPr lang="en-GB" sz="1200" dirty="0">
              <a:solidFill>
                <a:srgbClr val="FFFFFF"/>
              </a:solidFill>
              <a:latin typeface="Arial" pitchFamily="34" charset="0"/>
              <a:ea typeface="MS PGothic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50" r:id="rId3"/>
    <p:sldLayoutId id="2147483651" r:id="rId4"/>
    <p:sldLayoutId id="2147483658" r:id="rId5"/>
    <p:sldLayoutId id="2147483652" r:id="rId6"/>
    <p:sldLayoutId id="2147483671" r:id="rId7"/>
    <p:sldLayoutId id="2147483672" r:id="rId8"/>
    <p:sldLayoutId id="2147483673" r:id="rId9"/>
    <p:sldLayoutId id="2147483661" r:id="rId10"/>
    <p:sldLayoutId id="2147483662" r:id="rId11"/>
    <p:sldLayoutId id="2147483663" r:id="rId12"/>
    <p:sldLayoutId id="2147483664" r:id="rId13"/>
    <p:sldLayoutId id="2147483674" r:id="rId14"/>
    <p:sldLayoutId id="2147483665" r:id="rId15"/>
    <p:sldLayoutId id="2147483666" r:id="rId16"/>
    <p:sldLayoutId id="2147483667" r:id="rId17"/>
    <p:sldLayoutId id="2147483656" r:id="rId18"/>
    <p:sldLayoutId id="2147483654" r:id="rId19"/>
    <p:sldLayoutId id="2147483657" r:id="rId20"/>
    <p:sldLayoutId id="2147483655" r:id="rId2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cap="all">
          <a:solidFill>
            <a:srgbClr val="53565A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>
          <a:solidFill>
            <a:srgbClr val="808080"/>
          </a:solidFill>
          <a:latin typeface="Arial" pitchFamily="34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>
          <a:solidFill>
            <a:srgbClr val="808080"/>
          </a:solidFill>
          <a:latin typeface="Arial" pitchFamily="34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>
          <a:solidFill>
            <a:srgbClr val="808080"/>
          </a:solidFill>
          <a:latin typeface="Arial" pitchFamily="34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>
          <a:solidFill>
            <a:srgbClr val="808080"/>
          </a:solidFill>
          <a:latin typeface="Arial" pitchFamily="34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>
          <a:solidFill>
            <a:srgbClr val="808080"/>
          </a:solidFill>
          <a:latin typeface="Arial" pitchFamily="34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>
          <a:solidFill>
            <a:srgbClr val="808080"/>
          </a:solidFill>
          <a:latin typeface="Arial" pitchFamily="34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>
          <a:solidFill>
            <a:srgbClr val="808080"/>
          </a:solidFill>
          <a:latin typeface="Arial" pitchFamily="34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>
          <a:solidFill>
            <a:srgbClr val="808080"/>
          </a:solidFill>
          <a:latin typeface="Arial" pitchFamily="34" charset="0"/>
        </a:defRPr>
      </a:lvl9pPr>
    </p:titleStyle>
    <p:bodyStyle>
      <a:lvl1pPr marL="0" indent="0" algn="l" rtl="0" eaLnBrk="1" fontAlgn="base" hangingPunct="1">
        <a:spcBef>
          <a:spcPct val="0"/>
        </a:spcBef>
        <a:spcAft>
          <a:spcPct val="0"/>
        </a:spcAft>
        <a:buClr>
          <a:schemeClr val="bg1"/>
        </a:buClr>
        <a:buFont typeface="Arial" pitchFamily="34" charset="0"/>
        <a:buNone/>
        <a:defRPr sz="1600">
          <a:solidFill>
            <a:srgbClr val="53565A"/>
          </a:solidFill>
          <a:latin typeface="+mn-lt"/>
          <a:ea typeface="+mn-ea"/>
          <a:cs typeface="+mn-cs"/>
        </a:defRPr>
      </a:lvl1pPr>
      <a:lvl2pPr marL="323850" indent="-196850" algn="l" rtl="0" eaLnBrk="1" fontAlgn="base" hangingPunct="1">
        <a:spcBef>
          <a:spcPct val="30000"/>
        </a:spcBef>
        <a:spcAft>
          <a:spcPct val="0"/>
        </a:spcAft>
        <a:buChar char="•"/>
        <a:defRPr sz="1600">
          <a:solidFill>
            <a:srgbClr val="53565A"/>
          </a:solidFill>
          <a:latin typeface="+mn-lt"/>
        </a:defRPr>
      </a:lvl2pPr>
      <a:lvl3pPr marL="538163" indent="-177800" algn="l" rtl="0" eaLnBrk="1" fontAlgn="base" hangingPunct="1">
        <a:spcBef>
          <a:spcPct val="30000"/>
        </a:spcBef>
        <a:spcAft>
          <a:spcPct val="0"/>
        </a:spcAft>
        <a:buChar char="•"/>
        <a:defRPr sz="1600">
          <a:solidFill>
            <a:srgbClr val="53565A"/>
          </a:solidFill>
          <a:latin typeface="+mn-lt"/>
        </a:defRPr>
      </a:lvl3pPr>
      <a:lvl4pPr marL="812800" indent="-188913" algn="l" rtl="0" eaLnBrk="1" fontAlgn="base" hangingPunct="1">
        <a:spcBef>
          <a:spcPct val="30000"/>
        </a:spcBef>
        <a:spcAft>
          <a:spcPct val="0"/>
        </a:spcAft>
        <a:buChar char="•"/>
        <a:defRPr sz="1600">
          <a:solidFill>
            <a:srgbClr val="53565A"/>
          </a:solidFill>
          <a:latin typeface="+mn-lt"/>
        </a:defRPr>
      </a:lvl4pPr>
      <a:lvl5pPr marL="1098550" indent="-190500" algn="l" rtl="0" eaLnBrk="1" fontAlgn="base" hangingPunct="1">
        <a:spcBef>
          <a:spcPct val="30000"/>
        </a:spcBef>
        <a:spcAft>
          <a:spcPct val="0"/>
        </a:spcAft>
        <a:buChar char="•"/>
        <a:defRPr sz="1600">
          <a:solidFill>
            <a:srgbClr val="53565A"/>
          </a:solidFill>
          <a:latin typeface="+mn-lt"/>
        </a:defRPr>
      </a:lvl5pPr>
      <a:lvl6pPr marL="1555750" indent="-190500" algn="l" rtl="0" eaLnBrk="1" fontAlgn="base" hangingPunct="1">
        <a:spcBef>
          <a:spcPct val="30000"/>
        </a:spcBef>
        <a:spcAft>
          <a:spcPct val="0"/>
        </a:spcAft>
        <a:buChar char="•"/>
        <a:defRPr>
          <a:solidFill>
            <a:srgbClr val="808080"/>
          </a:solidFill>
          <a:latin typeface="+mn-lt"/>
        </a:defRPr>
      </a:lvl6pPr>
      <a:lvl7pPr marL="2012950" indent="-190500" algn="l" rtl="0" eaLnBrk="1" fontAlgn="base" hangingPunct="1">
        <a:spcBef>
          <a:spcPct val="30000"/>
        </a:spcBef>
        <a:spcAft>
          <a:spcPct val="0"/>
        </a:spcAft>
        <a:buChar char="•"/>
        <a:defRPr>
          <a:solidFill>
            <a:srgbClr val="808080"/>
          </a:solidFill>
          <a:latin typeface="+mn-lt"/>
        </a:defRPr>
      </a:lvl7pPr>
      <a:lvl8pPr marL="2470150" indent="-190500" algn="l" rtl="0" eaLnBrk="1" fontAlgn="base" hangingPunct="1">
        <a:spcBef>
          <a:spcPct val="30000"/>
        </a:spcBef>
        <a:spcAft>
          <a:spcPct val="0"/>
        </a:spcAft>
        <a:buChar char="•"/>
        <a:defRPr>
          <a:solidFill>
            <a:srgbClr val="808080"/>
          </a:solidFill>
          <a:latin typeface="+mn-lt"/>
        </a:defRPr>
      </a:lvl8pPr>
      <a:lvl9pPr marL="2927350" indent="-190500" algn="l" rtl="0" eaLnBrk="1" fontAlgn="base" hangingPunct="1">
        <a:spcBef>
          <a:spcPct val="30000"/>
        </a:spcBef>
        <a:spcAft>
          <a:spcPct val="0"/>
        </a:spcAft>
        <a:buChar char="•"/>
        <a:defRPr>
          <a:solidFill>
            <a:srgbClr val="80808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9.wmf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40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2332" y="1576852"/>
            <a:ext cx="8299450" cy="818686"/>
          </a:xfrm>
        </p:spPr>
        <p:txBody>
          <a:bodyPr>
            <a:spAutoFit/>
          </a:bodyPr>
          <a:lstStyle/>
          <a:p>
            <a:pPr algn="ctr"/>
            <a:r>
              <a:rPr lang="en-GB" b="1" dirty="0" smtClean="0">
                <a:solidFill>
                  <a:srgbClr val="0033CC"/>
                </a:solidFill>
              </a:rPr>
              <a:t>Brief comparison of LC-esi-MS and </a:t>
            </a:r>
            <a:br>
              <a:rPr lang="en-GB" b="1" dirty="0" smtClean="0">
                <a:solidFill>
                  <a:srgbClr val="0033CC"/>
                </a:solidFill>
              </a:rPr>
            </a:br>
            <a:r>
              <a:rPr lang="en-GB" b="1" dirty="0" smtClean="0">
                <a:solidFill>
                  <a:srgbClr val="0033CC"/>
                </a:solidFill>
              </a:rPr>
              <a:t>LC-APCI-MS</a:t>
            </a:r>
            <a:endParaRPr lang="en-GB" b="1" dirty="0">
              <a:solidFill>
                <a:srgbClr val="0033CC"/>
              </a:solidFill>
            </a:endParaRP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27100" y="2524162"/>
            <a:ext cx="8299450" cy="244475"/>
          </a:xfrm>
        </p:spPr>
        <p:txBody>
          <a:bodyPr/>
          <a:lstStyle/>
          <a:p>
            <a:r>
              <a:rPr lang="en-GB" sz="1600" b="1" dirty="0" smtClean="0">
                <a:solidFill>
                  <a:srgbClr val="53565A"/>
                </a:solidFill>
              </a:rPr>
              <a:t>Wenjie Cao </a:t>
            </a:r>
          </a:p>
          <a:p>
            <a:r>
              <a:rPr lang="en-GB" sz="1600" b="1" dirty="0" smtClean="0">
                <a:solidFill>
                  <a:srgbClr val="53565A"/>
                </a:solidFill>
              </a:rPr>
              <a:t>SABIC Technology Center</a:t>
            </a:r>
          </a:p>
          <a:p>
            <a:r>
              <a:rPr lang="en-GB" sz="1600" b="1" dirty="0" smtClean="0">
                <a:solidFill>
                  <a:srgbClr val="53565A"/>
                </a:solidFill>
              </a:rPr>
              <a:t>Riyadh, Saudi Arabia</a:t>
            </a:r>
          </a:p>
          <a:p>
            <a:endParaRPr lang="en-GB" sz="1600" b="1" dirty="0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1896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90" y="724114"/>
            <a:ext cx="800232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90" y="4241260"/>
            <a:ext cx="8002323" cy="2231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1177942" y="2887746"/>
            <a:ext cx="0" cy="18211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2601" y="3812062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33CC"/>
                </a:solidFill>
              </a:rPr>
              <a:t>1</a:t>
            </a:r>
            <a:r>
              <a:rPr lang="en-US" sz="1800" b="1" baseline="30000" dirty="0" smtClean="0">
                <a:solidFill>
                  <a:srgbClr val="0033CC"/>
                </a:solidFill>
              </a:rPr>
              <a:t>st</a:t>
            </a:r>
            <a:r>
              <a:rPr lang="en-US" sz="1800" b="1" dirty="0" smtClean="0">
                <a:solidFill>
                  <a:srgbClr val="0033CC"/>
                </a:solidFill>
              </a:rPr>
              <a:t> difference</a:t>
            </a:r>
            <a:endParaRPr lang="en-US" sz="1800" b="1" dirty="0">
              <a:solidFill>
                <a:srgbClr val="0033CC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951504" y="2201946"/>
            <a:ext cx="0" cy="25069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67634" y="3801339"/>
            <a:ext cx="595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33CC"/>
                </a:solidFill>
              </a:rPr>
              <a:t>2nd</a:t>
            </a:r>
            <a:endParaRPr lang="en-US" sz="1800" b="1" dirty="0">
              <a:solidFill>
                <a:srgbClr val="0033CC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934260" y="2430546"/>
            <a:ext cx="0" cy="186280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99573" y="3752195"/>
            <a:ext cx="543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33CC"/>
                </a:solidFill>
              </a:rPr>
              <a:t>3rd</a:t>
            </a:r>
            <a:endParaRPr lang="en-US" sz="1800" b="1" dirty="0">
              <a:solidFill>
                <a:srgbClr val="0033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704" y="6488668"/>
            <a:ext cx="2064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33CC"/>
                </a:solidFill>
              </a:rPr>
              <a:t>Courtesy of Shimazu.com</a:t>
            </a:r>
            <a:endParaRPr lang="en-US" sz="1400" b="1" dirty="0">
              <a:solidFill>
                <a:srgbClr val="0033C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5166" y="172175"/>
            <a:ext cx="20448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33CC"/>
                </a:solidFill>
              </a:rPr>
              <a:t>Less background in APCI</a:t>
            </a:r>
            <a:endParaRPr lang="en-US" sz="1200" b="1" dirty="0">
              <a:solidFill>
                <a:srgbClr val="0033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15406" y="175735"/>
            <a:ext cx="12465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33CC"/>
                </a:solidFill>
              </a:rPr>
              <a:t>Heater in APCI</a:t>
            </a:r>
            <a:endParaRPr lang="en-US" sz="1200" b="1" dirty="0">
              <a:solidFill>
                <a:srgbClr val="0033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63333" y="187030"/>
            <a:ext cx="31309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33CC"/>
                </a:solidFill>
              </a:rPr>
              <a:t>Proton Exchange and Ion “Evaporation”</a:t>
            </a:r>
            <a:endParaRPr lang="en-US" sz="12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23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901" y="1220516"/>
            <a:ext cx="6760149" cy="491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9613" y="6488668"/>
            <a:ext cx="2024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33CC"/>
                </a:solidFill>
              </a:rPr>
              <a:t>Courtesy of LGC.com</a:t>
            </a:r>
            <a:endParaRPr lang="en-US" sz="1400" b="1" dirty="0">
              <a:solidFill>
                <a:srgbClr val="0033CC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121667" y="627265"/>
            <a:ext cx="589199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A closer look of apci Ionization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642026" y="5165387"/>
            <a:ext cx="2422187" cy="68094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1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431041"/>
              </p:ext>
            </p:extLst>
          </p:nvPr>
        </p:nvGraphicFramePr>
        <p:xfrm>
          <a:off x="955066" y="1532215"/>
          <a:ext cx="8218117" cy="4457975"/>
        </p:xfrm>
        <a:graphic>
          <a:graphicData uri="http://schemas.openxmlformats.org/drawingml/2006/table">
            <a:tbl>
              <a:tblPr/>
              <a:tblGrid>
                <a:gridCol w="1136381"/>
                <a:gridCol w="1757481"/>
                <a:gridCol w="1582581"/>
                <a:gridCol w="926941"/>
                <a:gridCol w="1582581"/>
                <a:gridCol w="1232152"/>
              </a:tblGrid>
              <a:tr h="283438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Pros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and Cons of ESI and APCI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175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ESI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APCI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31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ESI Ionization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Pros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Cons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APCI Ionization</a:t>
                      </a:r>
                      <a:endParaRPr lang="en-US" sz="1200" b="1" i="0" u="none" strike="noStrike" dirty="0">
                        <a:solidFill>
                          <a:srgbClr val="0033CC"/>
                        </a:solidFill>
                        <a:effectLst/>
                        <a:latin typeface="Verdana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 Pros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 Cons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54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"Evaporate" ions out of droplets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Multiple charged ions for high MW chemicals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Could be difficult in MS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interpretation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Gas Phase Proton Exchange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Easier to get M+1 for identification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Less sensitive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 or c</a:t>
                      </a:r>
                      <a:r>
                        <a:rPr lang="en-US" sz="1100" b="0" i="0" u="none" strike="noStrike" dirty="0" smtClean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an't </a:t>
                      </a:r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handle ionic chemicals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5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Metal ion for confirmation of M?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Metal adducts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No </a:t>
                      </a:r>
                      <a:r>
                        <a:rPr lang="en-US" sz="1100" b="0" i="0" u="none" strike="noStrike" dirty="0" smtClean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multiple-charged </a:t>
                      </a:r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ions, easier for identification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May mess up with MRM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No metal ions, </a:t>
                      </a:r>
                      <a:r>
                        <a:rPr lang="en-US" sz="1100" b="0" i="0" u="none" strike="noStrike" dirty="0" smtClean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easier </a:t>
                      </a:r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for identification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More background ions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Easier for MRM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Ion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 suppression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Neater background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5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Lower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Temperature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Good for thermally unstable chemicals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More adducts and clusters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Higher </a:t>
                      </a:r>
                      <a:r>
                        <a:rPr lang="en-US" sz="1100" b="0" i="0" u="none" strike="noStrike" dirty="0" smtClean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Temperature</a:t>
                      </a:r>
                      <a:endParaRPr lang="en-US" sz="1100" b="0" i="0" u="none" strike="noStrike" dirty="0">
                        <a:solidFill>
                          <a:srgbClr val="0033CC"/>
                        </a:solidFill>
                        <a:effectLst/>
                        <a:latin typeface="Verdana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Less cluster/adduct ions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Thermally unstable </a:t>
                      </a:r>
                      <a:r>
                        <a:rPr lang="en-US" sz="1100" b="0" i="0" u="none" strike="noStrike" dirty="0" smtClean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chemicals? </a:t>
                      </a:r>
                      <a:endParaRPr lang="en-US" sz="1100" b="0" i="0" u="none" strike="noStrike" dirty="0">
                        <a:solidFill>
                          <a:srgbClr val="0033CC"/>
                        </a:solidFill>
                        <a:effectLst/>
                        <a:latin typeface="Verdana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Can't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handle higher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flow rate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Can ionize less polar chemicals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8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Can handle higher LC-flow rate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121667" y="646721"/>
            <a:ext cx="589199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Brief Comparison of ESI and APCI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23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1318" y="635610"/>
            <a:ext cx="5350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33CC"/>
                </a:solidFill>
              </a:rPr>
              <a:t>LC FLOW RATE FOR ESI AND APCI</a:t>
            </a:r>
            <a:endParaRPr lang="en-US" sz="2400" b="1" baseline="30000" dirty="0">
              <a:solidFill>
                <a:srgbClr val="0033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729" y="6488668"/>
            <a:ext cx="1854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33CC"/>
                </a:solidFill>
              </a:rPr>
              <a:t>Courtesy of F. Klink</a:t>
            </a:r>
            <a:endParaRPr lang="en-US" sz="1400" b="1" dirty="0">
              <a:solidFill>
                <a:srgbClr val="0033CC"/>
              </a:solidFill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89" y="1284051"/>
            <a:ext cx="7469263" cy="464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12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7001" y="635610"/>
            <a:ext cx="5479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33CC"/>
                </a:solidFill>
              </a:rPr>
              <a:t>ION SUPPRESSON IN ESI AND APCI</a:t>
            </a:r>
            <a:endParaRPr lang="en-US" sz="2400" b="1" baseline="30000" dirty="0">
              <a:solidFill>
                <a:srgbClr val="0033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448" y="6488668"/>
            <a:ext cx="2024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33CC"/>
                </a:solidFill>
              </a:rPr>
              <a:t>Courtesy of LGC.com</a:t>
            </a:r>
            <a:endParaRPr lang="en-US" sz="1400" b="1" dirty="0">
              <a:solidFill>
                <a:srgbClr val="0033CC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047" y="1429966"/>
            <a:ext cx="7684851" cy="49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 bwMode="auto">
          <a:xfrm flipH="1">
            <a:off x="7577848" y="5471808"/>
            <a:ext cx="651753" cy="0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 flipH="1">
            <a:off x="7730248" y="3895927"/>
            <a:ext cx="651753" cy="0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33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25" y="1332690"/>
            <a:ext cx="8534400" cy="24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98" y="3845623"/>
            <a:ext cx="8534400" cy="256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53311" y="331934"/>
            <a:ext cx="7422204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Background adduct ions of Esi over APCI at “the same LC-MS conditions”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943583" y="1739860"/>
            <a:ext cx="768482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ESi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21407" y="4314447"/>
            <a:ext cx="768482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apci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41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52" y="3441853"/>
            <a:ext cx="8755011" cy="273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52" y="1324686"/>
            <a:ext cx="8755010" cy="2117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3614" y="415368"/>
            <a:ext cx="7422204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Background adduct ions of Esi over APCI at “the same condition”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943583" y="1739860"/>
            <a:ext cx="768482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ESi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21407" y="4314447"/>
            <a:ext cx="768482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apci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99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27" y="1391056"/>
            <a:ext cx="7935720" cy="466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196511" y="331934"/>
            <a:ext cx="5875506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Chromatograms of Esi and APCI at “the same LC-MS conditions”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128415" y="1739860"/>
            <a:ext cx="768482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ESi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196511" y="4314447"/>
            <a:ext cx="768482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apci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99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53311" y="448890"/>
            <a:ext cx="74222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b="1" kern="0" dirty="0" smtClean="0">
                <a:solidFill>
                  <a:srgbClr val="0033CC"/>
                </a:solidFill>
              </a:rPr>
              <a:t>LC-MS chromatograms and MS spectra of Esi and APCI at “the same LC-MS conditions”</a:t>
            </a:r>
            <a:endParaRPr lang="en-GB" b="1" kern="0" dirty="0">
              <a:solidFill>
                <a:srgbClr val="0033CC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78206" y="1172475"/>
            <a:ext cx="8112876" cy="5096698"/>
            <a:chOff x="778206" y="1172475"/>
            <a:chExt cx="8112876" cy="5096698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3311" y="1184140"/>
              <a:ext cx="7937771" cy="19968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206" y="3180945"/>
              <a:ext cx="7937771" cy="3088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2"/>
            <p:cNvSpPr txBox="1">
              <a:spLocks noChangeArrowheads="1"/>
            </p:cNvSpPr>
            <p:nvPr/>
          </p:nvSpPr>
          <p:spPr bwMode="auto">
            <a:xfrm>
              <a:off x="1230544" y="2333247"/>
              <a:ext cx="768482" cy="350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b" anchorCtr="0" compatLnSpc="1">
              <a:prstTxWarp prst="textNoShape">
                <a:avLst/>
              </a:prstTxWarp>
              <a:spAutoFit/>
            </a:bodyPr>
            <a:lstStyle>
              <a:lvl1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 cap="all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2pPr>
              <a:lvl3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3pPr>
              <a:lvl4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4pPr>
              <a:lvl5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5pPr>
              <a:lvl6pPr marL="4572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6pPr>
              <a:lvl7pPr marL="9144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7pPr>
              <a:lvl8pPr marL="13716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8pPr>
              <a:lvl9pPr marL="18288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9pPr>
            </a:lstStyle>
            <a:p>
              <a:pPr algn="ctr">
                <a:buFontTx/>
              </a:pPr>
              <a:r>
                <a:rPr lang="en-GB" sz="2400" b="1" kern="0" dirty="0" smtClean="0">
                  <a:solidFill>
                    <a:srgbClr val="0033CC"/>
                  </a:solidFill>
                </a:rPr>
                <a:t>ESi</a:t>
              </a:r>
              <a:endParaRPr lang="en-GB" sz="2400" b="1" kern="0" dirty="0">
                <a:solidFill>
                  <a:srgbClr val="0033CC"/>
                </a:solidFill>
              </a:endParaRPr>
            </a:p>
          </p:txBody>
        </p:sp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1402409" y="3828064"/>
              <a:ext cx="768482" cy="350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b" anchorCtr="0" compatLnSpc="1">
              <a:prstTxWarp prst="textNoShape">
                <a:avLst/>
              </a:prstTxWarp>
              <a:spAutoFit/>
            </a:bodyPr>
            <a:lstStyle>
              <a:lvl1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 cap="all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2pPr>
              <a:lvl3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3pPr>
              <a:lvl4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4pPr>
              <a:lvl5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5pPr>
              <a:lvl6pPr marL="4572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6pPr>
              <a:lvl7pPr marL="9144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7pPr>
              <a:lvl8pPr marL="13716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8pPr>
              <a:lvl9pPr marL="18288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9pPr>
            </a:lstStyle>
            <a:p>
              <a:pPr algn="ctr">
                <a:buFontTx/>
              </a:pPr>
              <a:r>
                <a:rPr lang="en-GB" sz="2400" b="1" kern="0" dirty="0" smtClean="0">
                  <a:solidFill>
                    <a:srgbClr val="FF0000"/>
                  </a:solidFill>
                </a:rPr>
                <a:t>apci</a:t>
              </a:r>
              <a:endParaRPr lang="en-GB" sz="2400" b="1" kern="0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2"/>
            <p:cNvSpPr txBox="1">
              <a:spLocks noChangeArrowheads="1"/>
            </p:cNvSpPr>
            <p:nvPr/>
          </p:nvSpPr>
          <p:spPr bwMode="auto">
            <a:xfrm>
              <a:off x="1300271" y="1461000"/>
              <a:ext cx="768482" cy="350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b" anchorCtr="0" compatLnSpc="1">
              <a:prstTxWarp prst="textNoShape">
                <a:avLst/>
              </a:prstTxWarp>
              <a:spAutoFit/>
            </a:bodyPr>
            <a:lstStyle>
              <a:lvl1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 cap="all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2pPr>
              <a:lvl3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3pPr>
              <a:lvl4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4pPr>
              <a:lvl5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5pPr>
              <a:lvl6pPr marL="4572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6pPr>
              <a:lvl7pPr marL="9144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7pPr>
              <a:lvl8pPr marL="13716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8pPr>
              <a:lvl9pPr marL="18288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9pPr>
            </a:lstStyle>
            <a:p>
              <a:pPr algn="ctr">
                <a:buFontTx/>
              </a:pPr>
              <a:r>
                <a:rPr lang="en-GB" sz="2400" b="1" kern="0" dirty="0" smtClean="0">
                  <a:solidFill>
                    <a:srgbClr val="FF0000"/>
                  </a:solidFill>
                </a:rPr>
                <a:t>apci</a:t>
              </a:r>
              <a:endParaRPr lang="en-GB" sz="2400" b="1" kern="0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2"/>
            <p:cNvSpPr txBox="1">
              <a:spLocks noChangeArrowheads="1"/>
            </p:cNvSpPr>
            <p:nvPr/>
          </p:nvSpPr>
          <p:spPr bwMode="auto">
            <a:xfrm>
              <a:off x="1391054" y="5062085"/>
              <a:ext cx="768482" cy="350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b" anchorCtr="0" compatLnSpc="1">
              <a:prstTxWarp prst="textNoShape">
                <a:avLst/>
              </a:prstTxWarp>
              <a:spAutoFit/>
            </a:bodyPr>
            <a:lstStyle>
              <a:lvl1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 cap="all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2pPr>
              <a:lvl3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3pPr>
              <a:lvl4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4pPr>
              <a:lvl5pPr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5pPr>
              <a:lvl6pPr marL="4572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6pPr>
              <a:lvl7pPr marL="9144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7pPr>
              <a:lvl8pPr marL="13716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8pPr>
              <a:lvl9pPr marL="1828800" algn="l" rtl="0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808080"/>
                  </a:solidFill>
                  <a:latin typeface="Arial" pitchFamily="34" charset="0"/>
                </a:defRPr>
              </a:lvl9pPr>
            </a:lstStyle>
            <a:p>
              <a:pPr algn="ctr">
                <a:buFontTx/>
              </a:pPr>
              <a:r>
                <a:rPr lang="en-GB" sz="2400" b="1" kern="0" dirty="0" smtClean="0">
                  <a:solidFill>
                    <a:srgbClr val="0033CC"/>
                  </a:solidFill>
                </a:rPr>
                <a:t>ESi</a:t>
              </a:r>
              <a:endParaRPr lang="en-GB" sz="2400" b="1" kern="0" dirty="0">
                <a:solidFill>
                  <a:srgbClr val="0033CC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 flipH="1">
              <a:off x="3745149" y="1361872"/>
              <a:ext cx="350196" cy="184826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 bwMode="auto">
            <a:xfrm flipH="1">
              <a:off x="3761362" y="2508679"/>
              <a:ext cx="350196" cy="184826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6316489" y="5237517"/>
              <a:ext cx="0" cy="370551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 bwMode="auto">
            <a:xfrm>
              <a:off x="3472770" y="5389917"/>
              <a:ext cx="0" cy="370551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6624537" y="5214813"/>
              <a:ext cx="0" cy="370551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6955289" y="5205085"/>
              <a:ext cx="0" cy="370551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65271359"/>
                </p:ext>
              </p:extLst>
            </p:nvPr>
          </p:nvGraphicFramePr>
          <p:xfrm>
            <a:off x="5069904" y="3525236"/>
            <a:ext cx="3109265" cy="956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8" r:id="rId5" imgW="4283640" imgH="1317600" progId="">
                    <p:embed/>
                  </p:oleObj>
                </mc:Choice>
                <mc:Fallback>
                  <p:oleObj r:id="rId5" imgW="4283640" imgH="13176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069904" y="3525236"/>
                          <a:ext cx="3109265" cy="95652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2917122" y="1172475"/>
              <a:ext cx="635265" cy="117233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noAutofit/>
            </a:bodyPr>
            <a:lstStyle/>
            <a:p>
              <a:pPr algn="l"/>
              <a:r>
                <a:rPr lang="en-US" sz="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W.J. Cao, 2014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936460" y="3492854"/>
              <a:ext cx="635265" cy="117233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noAutofit/>
            </a:bodyPr>
            <a:lstStyle/>
            <a:p>
              <a:pPr algn="l"/>
              <a:r>
                <a:rPr lang="en-US" sz="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W.J. Cao, 2014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299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53311" y="688392"/>
            <a:ext cx="6147880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APCI-MS scan spectrum of DNBP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53310" y="1274324"/>
            <a:ext cx="8242197" cy="5043967"/>
            <a:chOff x="953310" y="1274324"/>
            <a:chExt cx="8242197" cy="5043967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3310" y="1274324"/>
              <a:ext cx="8242197" cy="50439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2396028"/>
                </p:ext>
              </p:extLst>
            </p:nvPr>
          </p:nvGraphicFramePr>
          <p:xfrm>
            <a:off x="5200752" y="2029366"/>
            <a:ext cx="1495425" cy="163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52" r:id="rId4" imgW="1496160" imgH="1631160" progId="">
                    <p:embed/>
                  </p:oleObj>
                </mc:Choice>
                <mc:Fallback>
                  <p:oleObj r:id="rId4" imgW="1496160" imgH="163116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200752" y="2029366"/>
                          <a:ext cx="1495425" cy="1631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3080083" y="1490185"/>
              <a:ext cx="635265" cy="117233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noAutofit/>
            </a:bodyPr>
            <a:lstStyle/>
            <a:p>
              <a:pPr algn="l"/>
              <a:r>
                <a:rPr lang="en-US" sz="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W.J. Cao, 2014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09034" y="2250578"/>
              <a:ext cx="635265" cy="117233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noAutofit/>
            </a:bodyPr>
            <a:lstStyle/>
            <a:p>
              <a:pPr algn="l"/>
              <a:r>
                <a:rPr lang="en-US" sz="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W.J. Cao, 2014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299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953311" y="688392"/>
            <a:ext cx="6682902" cy="35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APCI Product ions of M+H</a:t>
            </a:r>
            <a:r>
              <a:rPr lang="en-GB" sz="2400" b="1" kern="0" baseline="30000" dirty="0" smtClean="0">
                <a:solidFill>
                  <a:srgbClr val="0033CC"/>
                </a:solidFill>
              </a:rPr>
              <a:t>+</a:t>
            </a:r>
            <a:endParaRPr lang="en-GB" sz="2400" b="1" kern="0" baseline="30000" dirty="0">
              <a:solidFill>
                <a:srgbClr val="0033CC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63685" y="1147863"/>
            <a:ext cx="8763000" cy="5223753"/>
            <a:chOff x="463685" y="1147863"/>
            <a:chExt cx="8763000" cy="5223753"/>
          </a:xfrm>
        </p:grpSpPr>
        <p:grpSp>
          <p:nvGrpSpPr>
            <p:cNvPr id="4" name="Group 3"/>
            <p:cNvGrpSpPr/>
            <p:nvPr/>
          </p:nvGrpSpPr>
          <p:grpSpPr>
            <a:xfrm>
              <a:off x="463685" y="1147863"/>
              <a:ext cx="8763000" cy="5223753"/>
              <a:chOff x="463685" y="1147863"/>
              <a:chExt cx="8763000" cy="5223753"/>
            </a:xfrm>
          </p:grpSpPr>
          <p:pic>
            <p:nvPicPr>
              <p:cNvPr id="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685" y="1147863"/>
                <a:ext cx="8763000" cy="52237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5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80328415"/>
                  </p:ext>
                </p:extLst>
              </p:nvPr>
            </p:nvGraphicFramePr>
            <p:xfrm>
              <a:off x="3618683" y="1648837"/>
              <a:ext cx="5151739" cy="15126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475" r:id="rId4" imgW="5250240" imgH="1542240" progId="">
                      <p:embed/>
                    </p:oleObj>
                  </mc:Choice>
                  <mc:Fallback>
                    <p:oleObj r:id="rId4" imgW="5250240" imgH="1542240" progId="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3618683" y="1648837"/>
                            <a:ext cx="5151739" cy="151265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" name="Rectangle 2"/>
              <p:cNvSpPr txBox="1">
                <a:spLocks noChangeArrowheads="1"/>
              </p:cNvSpPr>
              <p:nvPr/>
            </p:nvSpPr>
            <p:spPr bwMode="auto">
              <a:xfrm>
                <a:off x="4578517" y="3944083"/>
                <a:ext cx="3884579" cy="2631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anchor="b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1" fontAlgn="base" hangingPunct="1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defRPr sz="2000" cap="all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1" fontAlgn="base" hangingPunct="1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808080"/>
                    </a:solidFill>
                    <a:latin typeface="Arial" pitchFamily="34" charset="0"/>
                  </a:defRPr>
                </a:lvl2pPr>
                <a:lvl3pPr algn="l" rtl="0" eaLnBrk="1" fontAlgn="base" hangingPunct="1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808080"/>
                    </a:solidFill>
                    <a:latin typeface="Arial" pitchFamily="34" charset="0"/>
                  </a:defRPr>
                </a:lvl3pPr>
                <a:lvl4pPr algn="l" rtl="0" eaLnBrk="1" fontAlgn="base" hangingPunct="1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808080"/>
                    </a:solidFill>
                    <a:latin typeface="Arial" pitchFamily="34" charset="0"/>
                  </a:defRPr>
                </a:lvl4pPr>
                <a:lvl5pPr algn="l" rtl="0" eaLnBrk="1" fontAlgn="base" hangingPunct="1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808080"/>
                    </a:solidFill>
                    <a:latin typeface="Arial" pitchFamily="34" charset="0"/>
                  </a:defRPr>
                </a:lvl5pPr>
                <a:lvl6pPr marL="457200" algn="l" rtl="0" eaLnBrk="1" fontAlgn="base" hangingPunct="1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808080"/>
                    </a:solidFill>
                    <a:latin typeface="Arial" pitchFamily="34" charset="0"/>
                  </a:defRPr>
                </a:lvl6pPr>
                <a:lvl7pPr marL="914400" algn="l" rtl="0" eaLnBrk="1" fontAlgn="base" hangingPunct="1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808080"/>
                    </a:solidFill>
                    <a:latin typeface="Arial" pitchFamily="34" charset="0"/>
                  </a:defRPr>
                </a:lvl7pPr>
                <a:lvl8pPr marL="1371600" algn="l" rtl="0" eaLnBrk="1" fontAlgn="base" hangingPunct="1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808080"/>
                    </a:solidFill>
                    <a:latin typeface="Arial" pitchFamily="34" charset="0"/>
                  </a:defRPr>
                </a:lvl8pPr>
                <a:lvl9pPr marL="1828800" algn="l" rtl="0" eaLnBrk="1" fontAlgn="base" hangingPunct="1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808080"/>
                    </a:solidFill>
                    <a:latin typeface="Arial" pitchFamily="34" charset="0"/>
                  </a:defRPr>
                </a:lvl9pPr>
              </a:lstStyle>
              <a:p>
                <a:pPr algn="ctr">
                  <a:buFontTx/>
                </a:pPr>
                <a:r>
                  <a:rPr lang="en-GB" sz="1800" b="1" kern="0" dirty="0" smtClean="0">
                    <a:solidFill>
                      <a:schemeClr val="tx1">
                        <a:lumMod val="50000"/>
                      </a:schemeClr>
                    </a:solidFill>
                  </a:rPr>
                  <a:t>Ready for MRM</a:t>
                </a:r>
                <a:endParaRPr lang="en-GB" sz="1800" b="1" kern="0" baseline="300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3041583" y="1365055"/>
              <a:ext cx="635265" cy="117233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noAutofit/>
            </a:bodyPr>
            <a:lstStyle/>
            <a:p>
              <a:pPr algn="l"/>
              <a:r>
                <a:rPr lang="en-US" sz="7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W.J. Cao, 2014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6644" y="2173575"/>
              <a:ext cx="635265" cy="117233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noAutofit/>
            </a:bodyPr>
            <a:lstStyle/>
            <a:p>
              <a:pPr algn="l"/>
              <a:r>
                <a:rPr lang="en-US" sz="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W.J. Cao, 2014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299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73" y="1235413"/>
            <a:ext cx="7848600" cy="5120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6939702"/>
              </p:ext>
            </p:extLst>
          </p:nvPr>
        </p:nvGraphicFramePr>
        <p:xfrm>
          <a:off x="4513466" y="2021226"/>
          <a:ext cx="3336925" cy="162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6" r:id="rId4" imgW="3337560" imgH="1627560" progId="">
                  <p:embed/>
                </p:oleObj>
              </mc:Choice>
              <mc:Fallback>
                <p:oleObj r:id="rId4" imgW="3337560" imgH="1627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13466" y="2021226"/>
                        <a:ext cx="3336925" cy="1627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53311" y="337526"/>
            <a:ext cx="614788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ESI-MS Scan spectrum of DNBP at the “same condition”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39575" y="5092504"/>
            <a:ext cx="3913761" cy="321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 algn="ctr">
              <a:buFontTx/>
            </a:pPr>
            <a:r>
              <a:rPr lang="en-GB" sz="1100" b="1" kern="0" dirty="0" smtClean="0">
                <a:solidFill>
                  <a:srgbClr val="0033CC"/>
                </a:solidFill>
              </a:rPr>
              <a:t>May not be able to do fast FIA or Infusion optimization</a:t>
            </a:r>
            <a:endParaRPr lang="en-GB" sz="1100" b="1" kern="0" dirty="0">
              <a:solidFill>
                <a:srgbClr val="0033C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3085" y="1453334"/>
            <a:ext cx="991402" cy="173334"/>
          </a:xfrm>
          <a:prstGeom prst="rect">
            <a:avLst/>
          </a:prstGeom>
          <a:noFill/>
        </p:spPr>
        <p:txBody>
          <a:bodyPr wrap="none" lIns="0" tIns="0" rIns="36000" bIns="0" rtlCol="0">
            <a:noAutofit/>
          </a:bodyPr>
          <a:lstStyle/>
          <a:p>
            <a:pPr algn="l"/>
            <a:r>
              <a:rPr lang="en-US" sz="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W.J. Cao, 2014</a:t>
            </a:r>
          </a:p>
        </p:txBody>
      </p:sp>
    </p:spTree>
    <p:extLst>
      <p:ext uri="{BB962C8B-B14F-4D97-AF65-F5344CB8AC3E}">
        <p14:creationId xmlns:p14="http://schemas.microsoft.com/office/powerpoint/2010/main" val="46654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95666" y="635610"/>
            <a:ext cx="6261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33CC"/>
                </a:solidFill>
              </a:rPr>
              <a:t>ESI PRODUCT ION SPECTRUM OF M+Na</a:t>
            </a:r>
            <a:r>
              <a:rPr lang="en-US" sz="2400" b="1" baseline="30000" dirty="0" smtClean="0">
                <a:solidFill>
                  <a:srgbClr val="0033CC"/>
                </a:solidFill>
              </a:rPr>
              <a:t>+</a:t>
            </a:r>
            <a:endParaRPr lang="en-US" sz="2400" b="1" baseline="30000" dirty="0">
              <a:solidFill>
                <a:srgbClr val="0033CC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33854" y="1403281"/>
            <a:ext cx="8338631" cy="4705690"/>
            <a:chOff x="933854" y="1403281"/>
            <a:chExt cx="8338631" cy="4705690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854" y="1403281"/>
              <a:ext cx="8338631" cy="47056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1651858"/>
                </p:ext>
              </p:extLst>
            </p:nvPr>
          </p:nvGraphicFramePr>
          <p:xfrm>
            <a:off x="4013978" y="2197201"/>
            <a:ext cx="1493837" cy="155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8" r:id="rId4" imgW="1493640" imgH="1558800" progId="">
                    <p:embed/>
                  </p:oleObj>
                </mc:Choice>
                <mc:Fallback>
                  <p:oleObj r:id="rId4" imgW="1493640" imgH="15588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013978" y="2197201"/>
                          <a:ext cx="1493837" cy="15589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Straight Arrow Connector 6"/>
            <p:cNvCxnSpPr/>
            <p:nvPr/>
          </p:nvCxnSpPr>
          <p:spPr bwMode="auto">
            <a:xfrm>
              <a:off x="1984443" y="2772383"/>
              <a:ext cx="0" cy="330740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686478" y="1663441"/>
              <a:ext cx="635265" cy="117233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noAutofit/>
            </a:bodyPr>
            <a:lstStyle/>
            <a:p>
              <a:pPr algn="l"/>
              <a:r>
                <a:rPr lang="en-US" sz="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W.J. Cao, 2014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654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0434" y="635610"/>
            <a:ext cx="4252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33CC"/>
                </a:solidFill>
              </a:rPr>
              <a:t>AGILENT JET-STREAM ESI</a:t>
            </a:r>
            <a:endParaRPr lang="en-US" sz="2400" b="1" baseline="30000" dirty="0">
              <a:solidFill>
                <a:srgbClr val="0033CC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69" y="1236622"/>
            <a:ext cx="9835793" cy="5076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3969" y="6488668"/>
            <a:ext cx="2245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33CC"/>
                </a:solidFill>
              </a:rPr>
              <a:t>Courtesy of Agilent.com</a:t>
            </a:r>
            <a:endParaRPr lang="en-US" sz="1400" b="1" dirty="0">
              <a:solidFill>
                <a:srgbClr val="0033CC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1916349" y="3978614"/>
            <a:ext cx="0" cy="496111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33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3964" y="635610"/>
            <a:ext cx="4665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33CC"/>
                </a:solidFill>
              </a:rPr>
              <a:t>AJS-ESI SPECTRUM OF DNBP</a:t>
            </a:r>
            <a:endParaRPr lang="en-US" sz="2400" b="1" baseline="30000" dirty="0">
              <a:solidFill>
                <a:srgbClr val="0033CC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62641" y="1332689"/>
            <a:ext cx="8322993" cy="5397128"/>
            <a:chOff x="762641" y="1332689"/>
            <a:chExt cx="8322993" cy="5397128"/>
          </a:xfrm>
        </p:grpSpPr>
        <p:grpSp>
          <p:nvGrpSpPr>
            <p:cNvPr id="8" name="Group 7"/>
            <p:cNvGrpSpPr/>
            <p:nvPr/>
          </p:nvGrpSpPr>
          <p:grpSpPr>
            <a:xfrm>
              <a:off x="807396" y="1332689"/>
              <a:ext cx="8278238" cy="5068111"/>
              <a:chOff x="807396" y="1332689"/>
              <a:chExt cx="8278238" cy="5068111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807396" y="1332689"/>
                <a:ext cx="8278238" cy="5068111"/>
                <a:chOff x="807396" y="1332689"/>
                <a:chExt cx="8278238" cy="5068111"/>
              </a:xfrm>
            </p:grpSpPr>
            <p:pic>
              <p:nvPicPr>
                <p:cNvPr id="2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7396" y="1332689"/>
                  <a:ext cx="8278238" cy="50681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aphicFrame>
              <p:nvGraphicFramePr>
                <p:cNvPr id="5" name="Object 4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318519246"/>
                    </p:ext>
                  </p:extLst>
                </p:nvPr>
              </p:nvGraphicFramePr>
              <p:xfrm>
                <a:off x="4106288" y="2167310"/>
                <a:ext cx="4229100" cy="14922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9538" r:id="rId4" imgW="4229640" imgH="1492200" progId="">
                        <p:embed/>
                      </p:oleObj>
                    </mc:Choice>
                    <mc:Fallback>
                      <p:oleObj r:id="rId4" imgW="4229640" imgH="1492200" progId="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106288" y="2167310"/>
                              <a:ext cx="4229100" cy="149225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6" name="TextBox 5"/>
                <p:cNvSpPr txBox="1"/>
                <p:nvPr/>
              </p:nvSpPr>
              <p:spPr>
                <a:xfrm>
                  <a:off x="3214839" y="1605687"/>
                  <a:ext cx="635265" cy="117233"/>
                </a:xfrm>
                <a:prstGeom prst="rect">
                  <a:avLst/>
                </a:prstGeom>
                <a:noFill/>
              </p:spPr>
              <p:txBody>
                <a:bodyPr wrap="none" lIns="0" tIns="0" rIns="36000" bIns="0" rtlCol="0">
                  <a:noAutofit/>
                </a:bodyPr>
                <a:lstStyle/>
                <a:p>
                  <a:pPr algn="l"/>
                  <a:r>
                    <a:rPr lang="en-US" sz="6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W.J. Cao, 2014</a:t>
                  </a:r>
                </a:p>
              </p:txBody>
            </p:sp>
          </p:grpSp>
          <p:sp>
            <p:nvSpPr>
              <p:cNvPr id="7" name="TextBox 6"/>
              <p:cNvSpPr txBox="1"/>
              <p:nvPr/>
            </p:nvSpPr>
            <p:spPr>
              <a:xfrm>
                <a:off x="1105302" y="2537733"/>
                <a:ext cx="635265" cy="117233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noAutofit/>
              </a:bodyPr>
              <a:lstStyle/>
              <a:p>
                <a:pPr algn="l"/>
                <a:r>
                  <a:rPr lang="en-US" sz="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W.J. Cao, 2014</a:t>
                </a:r>
              </a:p>
            </p:txBody>
          </p:sp>
        </p:grpSp>
        <p:sp>
          <p:nvSpPr>
            <p:cNvPr id="9" name="TextBox 1"/>
            <p:cNvSpPr txBox="1"/>
            <p:nvPr/>
          </p:nvSpPr>
          <p:spPr>
            <a:xfrm>
              <a:off x="762641" y="6452818"/>
              <a:ext cx="66873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40080" marR="0" indent="-640080" algn="l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SimSun" panose="02010600030101010101" pitchFamily="2" charset="-122"/>
                </a:rPr>
                <a:t>Figure I. ESI produce many metal adduct ions which can’t be used for MRM analysis.   </a:t>
              </a:r>
              <a:endParaRPr lang="en-US" sz="120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654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5524" y="635610"/>
            <a:ext cx="7201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33CC"/>
                </a:solidFill>
              </a:rPr>
              <a:t>AJS-ESI PRODUCT IONs OF 2M+Na</a:t>
            </a:r>
            <a:r>
              <a:rPr lang="en-US" sz="2400" b="1" baseline="30000" dirty="0" smtClean="0">
                <a:solidFill>
                  <a:srgbClr val="0033CC"/>
                </a:solidFill>
              </a:rPr>
              <a:t>+ </a:t>
            </a:r>
            <a:r>
              <a:rPr lang="en-US" sz="2400" b="1" dirty="0" smtClean="0">
                <a:solidFill>
                  <a:srgbClr val="0033CC"/>
                </a:solidFill>
              </a:rPr>
              <a:t>At LOW CE</a:t>
            </a:r>
            <a:endParaRPr lang="en-US" sz="2400" b="1" dirty="0">
              <a:solidFill>
                <a:srgbClr val="0033CC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46307" y="1361872"/>
            <a:ext cx="8142050" cy="5038927"/>
            <a:chOff x="846307" y="1361872"/>
            <a:chExt cx="8142050" cy="503892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307" y="1361872"/>
              <a:ext cx="8142050" cy="50389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13676403"/>
                </p:ext>
              </p:extLst>
            </p:nvPr>
          </p:nvGraphicFramePr>
          <p:xfrm>
            <a:off x="3981744" y="1934048"/>
            <a:ext cx="3036887" cy="1509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2" r:id="rId4" imgW="3036600" imgH="1509480" progId="">
                    <p:embed/>
                  </p:oleObj>
                </mc:Choice>
                <mc:Fallback>
                  <p:oleObj r:id="rId4" imgW="3036600" imgH="150948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981744" y="1934048"/>
                          <a:ext cx="3036887" cy="15097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Straight Arrow Connector 6"/>
            <p:cNvCxnSpPr/>
            <p:nvPr/>
          </p:nvCxnSpPr>
          <p:spPr bwMode="auto">
            <a:xfrm>
              <a:off x="3540869" y="2363818"/>
              <a:ext cx="0" cy="301557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5502614" y="5152414"/>
              <a:ext cx="0" cy="301557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522849" y="1624937"/>
              <a:ext cx="635265" cy="117233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noAutofit/>
            </a:bodyPr>
            <a:lstStyle/>
            <a:p>
              <a:pPr algn="l"/>
              <a:r>
                <a:rPr lang="en-US" sz="7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W.J. Cao, 2014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654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4336" y="645338"/>
            <a:ext cx="7739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33CC"/>
                </a:solidFill>
              </a:rPr>
              <a:t>AJS-ESI PRODUCT IONS OF 2M+Na</a:t>
            </a:r>
            <a:r>
              <a:rPr lang="en-US" sz="2400" b="1" baseline="30000" dirty="0" smtClean="0">
                <a:solidFill>
                  <a:srgbClr val="0033CC"/>
                </a:solidFill>
              </a:rPr>
              <a:t>+</a:t>
            </a:r>
            <a:r>
              <a:rPr lang="en-US" sz="2400" b="1" dirty="0" smtClean="0">
                <a:solidFill>
                  <a:srgbClr val="0033CC"/>
                </a:solidFill>
              </a:rPr>
              <a:t> At HIGHER CE</a:t>
            </a:r>
            <a:endParaRPr lang="en-US" sz="2400" b="1" baseline="30000" dirty="0">
              <a:solidFill>
                <a:srgbClr val="0033CC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64204" y="1546698"/>
            <a:ext cx="8764622" cy="4396395"/>
            <a:chOff x="564204" y="1546698"/>
            <a:chExt cx="8764622" cy="4396395"/>
          </a:xfrm>
        </p:grpSpPr>
        <p:grpSp>
          <p:nvGrpSpPr>
            <p:cNvPr id="4" name="Group 3"/>
            <p:cNvGrpSpPr/>
            <p:nvPr/>
          </p:nvGrpSpPr>
          <p:grpSpPr>
            <a:xfrm>
              <a:off x="564204" y="1546698"/>
              <a:ext cx="8764622" cy="4396395"/>
              <a:chOff x="564204" y="1546698"/>
              <a:chExt cx="8764622" cy="4396395"/>
            </a:xfrm>
          </p:grpSpPr>
          <p:pic>
            <p:nvPicPr>
              <p:cNvPr id="3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204" y="1546698"/>
                <a:ext cx="8764622" cy="43963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5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43320850"/>
                  </p:ext>
                </p:extLst>
              </p:nvPr>
            </p:nvGraphicFramePr>
            <p:xfrm>
              <a:off x="5427831" y="2050780"/>
              <a:ext cx="3550798" cy="13088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09" r:id="rId4" imgW="4095720" imgH="1509480" progId="">
                      <p:embed/>
                    </p:oleObj>
                  </mc:Choice>
                  <mc:Fallback>
                    <p:oleObj r:id="rId4" imgW="4095720" imgH="1509480" progId="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5427831" y="2050780"/>
                            <a:ext cx="3550798" cy="1308841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7" name="Straight Arrow Connector 6"/>
              <p:cNvCxnSpPr/>
              <p:nvPr/>
            </p:nvCxnSpPr>
            <p:spPr bwMode="auto">
              <a:xfrm>
                <a:off x="8599251" y="4640094"/>
                <a:ext cx="9728" cy="564204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x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 bwMode="auto">
              <a:xfrm>
                <a:off x="5001640" y="2146571"/>
                <a:ext cx="9728" cy="564204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x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 bwMode="auto">
              <a:xfrm>
                <a:off x="1447801" y="4546060"/>
                <a:ext cx="9728" cy="564204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x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3465095" y="1778940"/>
                <a:ext cx="635265" cy="117233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noAutofit/>
              </a:bodyPr>
              <a:lstStyle/>
              <a:p>
                <a:pPr algn="l"/>
                <a:r>
                  <a:rPr lang="en-US" sz="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W.J. Cao, 2014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018674" y="2587967"/>
              <a:ext cx="635265" cy="117233"/>
            </a:xfrm>
            <a:prstGeom prst="rect">
              <a:avLst/>
            </a:prstGeom>
            <a:noFill/>
          </p:spPr>
          <p:txBody>
            <a:bodyPr wrap="none" lIns="0" tIns="0" rIns="36000" bIns="0" rtlCol="0">
              <a:noAutofit/>
            </a:bodyPr>
            <a:lstStyle/>
            <a:p>
              <a:pPr algn="l"/>
              <a:r>
                <a:rPr lang="en-US" sz="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W.J. Cao, 2014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733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35" y="1295400"/>
            <a:ext cx="7162800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750091" y="1295400"/>
            <a:ext cx="419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r>
              <a:rPr lang="en-US" altLang="en-US" sz="1800" b="1" dirty="0">
                <a:latin typeface="Times New Roman" pitchFamily="18" charset="0"/>
              </a:rPr>
              <a:t>Chromatogram of LC-UV @ 270 nm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001395" y="3671888"/>
            <a:ext cx="419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r>
              <a:rPr lang="en-US" altLang="en-US" sz="1800" b="1" dirty="0">
                <a:latin typeface="Times New Roman" pitchFamily="18" charset="0"/>
              </a:rPr>
              <a:t>Chromatogram of </a:t>
            </a:r>
            <a:r>
              <a:rPr lang="en-US" altLang="en-US" sz="1800" b="1" dirty="0" smtClean="0">
                <a:latin typeface="Times New Roman" pitchFamily="18" charset="0"/>
              </a:rPr>
              <a:t>LC-MSD </a:t>
            </a:r>
            <a:r>
              <a:rPr lang="en-US" altLang="en-US" sz="1800" b="1" dirty="0">
                <a:latin typeface="Times New Roman" pitchFamily="18" charset="0"/>
              </a:rPr>
              <a:t>(APCI +)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134360" y="17176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845435" y="1828800"/>
            <a:ext cx="5029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r>
              <a:rPr lang="en-US" altLang="en-US" sz="1400" b="1" dirty="0"/>
              <a:t> Strong UV adsorption indicates aromatic groups 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2464435" y="21336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915160" y="646113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endParaRPr lang="en-US" altLang="en-US" sz="1800" dirty="0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775856" y="4789248"/>
            <a:ext cx="2670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US" altLang="en-US" sz="1600" b="1" dirty="0"/>
              <a:t> No UV peaks, nice series</a:t>
            </a: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H="1">
            <a:off x="2616835" y="2209800"/>
            <a:ext cx="5334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2769235" y="3657600"/>
            <a:ext cx="320675" cy="1079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endParaRPr lang="en-US" altLang="en-US" sz="100" dirty="0"/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45331" y="618552"/>
            <a:ext cx="868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/>
            <a:r>
              <a:rPr lang="en-US" altLang="en-US" sz="2400" b="1" dirty="0" smtClean="0">
                <a:solidFill>
                  <a:srgbClr val="0033CC"/>
                </a:solidFill>
              </a:rPr>
              <a:t>Characterization of Polymer Additives by LC-APCI-MSD</a:t>
            </a:r>
            <a:endParaRPr lang="en-US" altLang="en-US" sz="24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41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875497" y="1342417"/>
            <a:ext cx="7958847" cy="5134583"/>
            <a:chOff x="311150" y="990600"/>
            <a:chExt cx="8299450" cy="5486400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50" y="990600"/>
              <a:ext cx="8299450" cy="445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4738" y="1192213"/>
              <a:ext cx="6181725" cy="3079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Line 5"/>
            <p:cNvSpPr>
              <a:spLocks noChangeShapeType="1"/>
            </p:cNvSpPr>
            <p:nvPr/>
          </p:nvSpPr>
          <p:spPr bwMode="auto">
            <a:xfrm flipH="1">
              <a:off x="1905000" y="2282825"/>
              <a:ext cx="419100" cy="1460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Text Box 7"/>
            <p:cNvSpPr txBox="1">
              <a:spLocks noChangeArrowheads="1"/>
            </p:cNvSpPr>
            <p:nvPr/>
          </p:nvSpPr>
          <p:spPr bwMode="auto">
            <a:xfrm>
              <a:off x="4038600" y="2538413"/>
              <a:ext cx="9017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FF0000"/>
                  </a:solidFill>
                  <a:latin typeface="Symbol" pitchFamily="18" charset="2"/>
                </a:rPr>
                <a:t>D</a:t>
              </a:r>
              <a:r>
                <a:rPr lang="en-US" altLang="en-US" sz="1800" dirty="0">
                  <a:solidFill>
                    <a:srgbClr val="FF0000"/>
                  </a:solidFill>
                </a:rPr>
                <a:t>m=44</a:t>
              </a:r>
            </a:p>
          </p:txBody>
        </p:sp>
        <p:sp>
          <p:nvSpPr>
            <p:cNvPr id="25" name="Line 8"/>
            <p:cNvSpPr>
              <a:spLocks noChangeShapeType="1"/>
            </p:cNvSpPr>
            <p:nvPr/>
          </p:nvSpPr>
          <p:spPr bwMode="auto">
            <a:xfrm flipV="1">
              <a:off x="4876800" y="2538413"/>
              <a:ext cx="228600" cy="4921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aphicFrame>
          <p:nvGraphicFramePr>
            <p:cNvPr id="26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37885994"/>
                </p:ext>
              </p:extLst>
            </p:nvPr>
          </p:nvGraphicFramePr>
          <p:xfrm>
            <a:off x="3810000" y="5492750"/>
            <a:ext cx="4724400" cy="984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23" name="ISIS/Draw Sketch" r:id="rId5" imgW="4543200" imgH="971280" progId="ISISServer">
                    <p:embed/>
                  </p:oleObj>
                </mc:Choice>
                <mc:Fallback>
                  <p:oleObj name="ISIS/Draw Sketch" r:id="rId5" imgW="4543200" imgH="971280" progId="ISISServer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0000" y="5492750"/>
                          <a:ext cx="4724400" cy="984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Line 10"/>
            <p:cNvSpPr>
              <a:spLocks noChangeShapeType="1"/>
            </p:cNvSpPr>
            <p:nvPr/>
          </p:nvSpPr>
          <p:spPr bwMode="auto">
            <a:xfrm flipV="1">
              <a:off x="4572000" y="3311525"/>
              <a:ext cx="228600" cy="5635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457200" y="5715000"/>
              <a:ext cx="33845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Nonylphenol Ethoxylates (NPE)</a:t>
              </a:r>
            </a:p>
            <a:p>
              <a:pPr eaLnBrk="1" hangingPunct="1"/>
              <a:r>
                <a:rPr lang="en-US" altLang="en-US" sz="1800" dirty="0"/>
                <a:t>Alkylphenol Ethoxylates (APE)</a:t>
              </a:r>
            </a:p>
          </p:txBody>
        </p:sp>
        <p:sp>
          <p:nvSpPr>
            <p:cNvPr id="29" name="Line 12"/>
            <p:cNvSpPr>
              <a:spLocks noChangeShapeType="1"/>
            </p:cNvSpPr>
            <p:nvPr/>
          </p:nvSpPr>
          <p:spPr bwMode="auto">
            <a:xfrm>
              <a:off x="1371600" y="366395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Line 13"/>
            <p:cNvSpPr>
              <a:spLocks noChangeShapeType="1"/>
            </p:cNvSpPr>
            <p:nvPr/>
          </p:nvSpPr>
          <p:spPr bwMode="auto">
            <a:xfrm flipV="1">
              <a:off x="5257800" y="2046288"/>
              <a:ext cx="152400" cy="2111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14"/>
            <p:cNvSpPr>
              <a:spLocks noChangeShapeType="1"/>
            </p:cNvSpPr>
            <p:nvPr/>
          </p:nvSpPr>
          <p:spPr bwMode="auto">
            <a:xfrm flipV="1">
              <a:off x="5638800" y="1552575"/>
              <a:ext cx="152400" cy="2111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502849" y="635917"/>
            <a:ext cx="81061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/>
            <a:r>
              <a:rPr lang="en-US" altLang="en-US" sz="2400" b="1" dirty="0" smtClean="0">
                <a:solidFill>
                  <a:srgbClr val="0033CC"/>
                </a:solidFill>
              </a:rPr>
              <a:t>Characterization of Polymer Additives by LC-APCI-MS</a:t>
            </a:r>
            <a:endParaRPr lang="en-US" altLang="en-US" sz="24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31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700397" y="1204255"/>
            <a:ext cx="8208524" cy="5190899"/>
            <a:chOff x="304800" y="685801"/>
            <a:chExt cx="8458201" cy="5903913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638" y="685801"/>
              <a:ext cx="8361363" cy="449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Line 4"/>
            <p:cNvSpPr>
              <a:spLocks noChangeShapeType="1"/>
            </p:cNvSpPr>
            <p:nvPr/>
          </p:nvSpPr>
          <p:spPr bwMode="auto">
            <a:xfrm flipH="1">
              <a:off x="5334000" y="3810001"/>
              <a:ext cx="12700" cy="41433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685801"/>
              <a:ext cx="8208963" cy="304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5181600" y="1066801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5562600" y="1905001"/>
              <a:ext cx="1524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867400" y="2514601"/>
              <a:ext cx="152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562600" y="1828801"/>
              <a:ext cx="75247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Symbol" pitchFamily="18" charset="2"/>
                </a:rPr>
                <a:t>D</a:t>
              </a:r>
              <a:r>
                <a:rPr lang="en-US" altLang="en-US" sz="1400" b="1" dirty="0"/>
                <a:t>m=28</a:t>
              </a: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3429000" y="4419601"/>
              <a:ext cx="3886200" cy="76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4495800" y="2895601"/>
              <a:ext cx="228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4800600" y="1371601"/>
              <a:ext cx="152400" cy="152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200400" y="2057401"/>
              <a:ext cx="15240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3505200" y="2819401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810000" y="2971801"/>
              <a:ext cx="1524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3200400" y="1981201"/>
              <a:ext cx="914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Symbol" pitchFamily="18" charset="2"/>
                </a:rPr>
                <a:t>D</a:t>
              </a:r>
              <a:r>
                <a:rPr lang="en-US" altLang="en-US" sz="1400" b="1" dirty="0"/>
                <a:t>m=28</a:t>
              </a:r>
            </a:p>
          </p:txBody>
        </p:sp>
        <p:graphicFrame>
          <p:nvGraphicFramePr>
            <p:cNvPr id="17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27002266"/>
                </p:ext>
              </p:extLst>
            </p:nvPr>
          </p:nvGraphicFramePr>
          <p:xfrm>
            <a:off x="457200" y="914401"/>
            <a:ext cx="3086100" cy="847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54" name="ISIS/Draw Sketch" r:id="rId5" imgW="3085920" imgH="847440" progId="ISISServer">
                    <p:embed/>
                  </p:oleObj>
                </mc:Choice>
                <mc:Fallback>
                  <p:oleObj name="ISIS/Draw Sketch" r:id="rId5" imgW="3085920" imgH="847440" progId="ISISServer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914401"/>
                          <a:ext cx="3086100" cy="847725"/>
                        </a:xfrm>
                        <a:prstGeom prst="rect">
                          <a:avLst/>
                        </a:prstGeom>
                        <a:noFill/>
                        <a:ln w="317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Line 18"/>
            <p:cNvSpPr>
              <a:spLocks noChangeShapeType="1"/>
            </p:cNvSpPr>
            <p:nvPr/>
          </p:nvSpPr>
          <p:spPr bwMode="auto">
            <a:xfrm flipV="1">
              <a:off x="4038600" y="2895601"/>
              <a:ext cx="304800" cy="22860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3657600" y="2330451"/>
              <a:ext cx="9144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 altLang="en-US" sz="1600" b="1" dirty="0">
                  <a:solidFill>
                    <a:srgbClr val="FF3300"/>
                  </a:solidFill>
                  <a:latin typeface="Symbol" pitchFamily="18" charset="2"/>
                </a:rPr>
                <a:t>D</a:t>
              </a:r>
              <a:r>
                <a:rPr lang="en-US" altLang="en-US" sz="1600" b="1" dirty="0">
                  <a:solidFill>
                    <a:srgbClr val="FF3300"/>
                  </a:solidFill>
                </a:rPr>
                <a:t>m=42</a:t>
              </a:r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4038600" y="2667001"/>
              <a:ext cx="76200" cy="3048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4191000" y="1676401"/>
              <a:ext cx="914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Symbol" pitchFamily="18" charset="2"/>
                </a:rPr>
                <a:t>D</a:t>
              </a:r>
              <a:r>
                <a:rPr lang="en-US" altLang="en-US" sz="1400" b="1" dirty="0"/>
                <a:t>m=28</a:t>
              </a:r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6096000" y="3048001"/>
              <a:ext cx="381000" cy="30480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6248400" y="2863851"/>
              <a:ext cx="9144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 altLang="en-US" sz="1600" b="1" dirty="0">
                  <a:solidFill>
                    <a:srgbClr val="FF3300"/>
                  </a:solidFill>
                  <a:latin typeface="Symbol" pitchFamily="18" charset="2"/>
                </a:rPr>
                <a:t>D</a:t>
              </a:r>
              <a:r>
                <a:rPr lang="en-US" altLang="en-US" sz="1600" b="1" dirty="0">
                  <a:solidFill>
                    <a:srgbClr val="FF3300"/>
                  </a:solidFill>
                </a:rPr>
                <a:t>m=42</a:t>
              </a:r>
            </a:p>
          </p:txBody>
        </p:sp>
        <p:graphicFrame>
          <p:nvGraphicFramePr>
            <p:cNvPr id="26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7265231"/>
                </p:ext>
              </p:extLst>
            </p:nvPr>
          </p:nvGraphicFramePr>
          <p:xfrm>
            <a:off x="3505200" y="5181601"/>
            <a:ext cx="4343400" cy="1408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55" name="CS ChemDraw Drawing" r:id="rId7" imgW="3497400" imgH="1407600" progId="ChemDraw.Document.6.0">
                    <p:embed/>
                  </p:oleObj>
                </mc:Choice>
                <mc:Fallback>
                  <p:oleObj name="CS ChemDraw Drawing" r:id="rId7" imgW="3497400" imgH="1407600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5200" y="5181601"/>
                          <a:ext cx="4343400" cy="1408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889000" y="5470526"/>
              <a:ext cx="2540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008000"/>
                  </a:solidFill>
                </a:rPr>
                <a:t>Sorbitan Di-Laurate</a:t>
              </a:r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304800" y="1752601"/>
              <a:ext cx="2667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rgbClr val="008000"/>
                  </a:solidFill>
                </a:rPr>
                <a:t>Sorbitan Mono-Laurate</a:t>
              </a:r>
            </a:p>
          </p:txBody>
        </p:sp>
      </p:grp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414269" y="580662"/>
            <a:ext cx="868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/>
            <a:r>
              <a:rPr lang="en-US" altLang="en-US" sz="2400" b="1" dirty="0" smtClean="0">
                <a:solidFill>
                  <a:srgbClr val="0033CC"/>
                </a:solidFill>
              </a:rPr>
              <a:t>Characterization of Polymer Additives by LC-APCI-MSD</a:t>
            </a:r>
            <a:endParaRPr lang="en-US" altLang="en-US" sz="2400" b="1" dirty="0">
              <a:solidFill>
                <a:srgbClr val="0033CC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2084" y="6556764"/>
            <a:ext cx="1335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33CC"/>
                </a:solidFill>
              </a:rPr>
              <a:t>Wenjie Cao, 2007</a:t>
            </a:r>
            <a:endParaRPr lang="en-US" sz="11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31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140" y="1288408"/>
            <a:ext cx="6484397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656707" y="675903"/>
            <a:ext cx="6971746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Quantitation by UHPLC-APCI-MS/ms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9786" y="6488668"/>
            <a:ext cx="20649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33CC"/>
                </a:solidFill>
              </a:rPr>
              <a:t>Wenjie Cao, November 2011</a:t>
            </a:r>
            <a:endParaRPr lang="en-US" sz="11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50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52" y="1274087"/>
            <a:ext cx="7937837" cy="4650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9786" y="6488668"/>
            <a:ext cx="20649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0033CC"/>
                </a:solidFill>
              </a:rPr>
              <a:t>Wenjie Cao, November 2011</a:t>
            </a:r>
            <a:endParaRPr lang="en-US" sz="1100" b="1" dirty="0">
              <a:solidFill>
                <a:srgbClr val="0033CC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656707" y="675903"/>
            <a:ext cx="6971746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Quantitation by UHPLC-APCI-MS/MS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50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407" y="1324505"/>
            <a:ext cx="8206093" cy="4648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5661" y="353696"/>
            <a:ext cx="7946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all" dirty="0" smtClean="0">
                <a:solidFill>
                  <a:srgbClr val="0033CC"/>
                </a:solidFill>
              </a:rPr>
              <a:t>EI, ESI, CI, APCI,  A trouble shooting story</a:t>
            </a:r>
          </a:p>
          <a:p>
            <a:r>
              <a:rPr lang="en-US" sz="2000" b="1" cap="all" dirty="0" smtClean="0">
                <a:solidFill>
                  <a:srgbClr val="0033CC"/>
                </a:solidFill>
              </a:rPr>
              <a:t>“Perfect” reasoning with publication backup</a:t>
            </a:r>
            <a:endParaRPr lang="en-US" sz="2000" b="1" cap="all" dirty="0">
              <a:solidFill>
                <a:srgbClr val="0033CC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2681269" y="3035030"/>
            <a:ext cx="476655" cy="389106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3142861" y="2767917"/>
            <a:ext cx="20217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33CC"/>
                </a:solidFill>
              </a:rPr>
              <a:t>What is that 106 ion? </a:t>
            </a:r>
            <a:endParaRPr lang="en-US" sz="14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85" y="1384360"/>
            <a:ext cx="3433678" cy="4873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7015" y="343970"/>
            <a:ext cx="7946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all" dirty="0" smtClean="0">
                <a:solidFill>
                  <a:srgbClr val="0033CC"/>
                </a:solidFill>
              </a:rPr>
              <a:t>Perfect reasoning, but fundamentally wrong            A trouble shooting story Mislead by publications</a:t>
            </a:r>
            <a:endParaRPr lang="en-US" sz="2000" b="1" cap="all" dirty="0">
              <a:solidFill>
                <a:srgbClr val="0033CC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552" y="1254868"/>
            <a:ext cx="6329236" cy="5132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 bwMode="auto">
          <a:xfrm>
            <a:off x="1689100" y="3821273"/>
            <a:ext cx="1828530" cy="1524000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5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85" y="1259835"/>
            <a:ext cx="3433678" cy="4873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7015" y="305058"/>
            <a:ext cx="7946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all" dirty="0" smtClean="0">
                <a:solidFill>
                  <a:srgbClr val="0033CC"/>
                </a:solidFill>
              </a:rPr>
              <a:t>Perfect reasoning, but fundamentally wrong            A trouble shooting story Mislead by publications</a:t>
            </a:r>
            <a:endParaRPr lang="en-US" sz="2000" b="1" cap="all" dirty="0">
              <a:solidFill>
                <a:srgbClr val="0033CC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907" y="1012944"/>
            <a:ext cx="5397500" cy="629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 bwMode="auto">
          <a:xfrm>
            <a:off x="1924493" y="4401879"/>
            <a:ext cx="2020201" cy="117768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63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4672" y="371358"/>
            <a:ext cx="6906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all" dirty="0" smtClean="0">
                <a:solidFill>
                  <a:srgbClr val="0033CC"/>
                </a:solidFill>
              </a:rPr>
              <a:t>EI, ESI, CI, APCI,  One more publication on APCI</a:t>
            </a:r>
            <a:endParaRPr lang="en-US" sz="2000" b="1" cap="all" dirty="0">
              <a:solidFill>
                <a:srgbClr val="0033CC"/>
              </a:solidFill>
            </a:endParaRPr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78" y="962855"/>
            <a:ext cx="5813973" cy="5980206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cxnSp>
        <p:nvCxnSpPr>
          <p:cNvPr id="20" name="Straight Arrow Connector 19"/>
          <p:cNvCxnSpPr/>
          <p:nvPr/>
        </p:nvCxnSpPr>
        <p:spPr bwMode="auto">
          <a:xfrm flipH="1">
            <a:off x="6283451" y="3221666"/>
            <a:ext cx="697886" cy="407398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 flipH="1">
            <a:off x="6041450" y="4944131"/>
            <a:ext cx="952663" cy="552877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auto">
          <a:xfrm flipH="1">
            <a:off x="5934508" y="5688395"/>
            <a:ext cx="1059605" cy="646041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073623" y="3170184"/>
            <a:ext cx="1751091" cy="255181"/>
          </a:xfrm>
          <a:prstGeom prst="rect">
            <a:avLst/>
          </a:prstGeom>
          <a:noFill/>
        </p:spPr>
        <p:txBody>
          <a:bodyPr wrap="none" lIns="0" tIns="0" rIns="36000" bIns="0" rtlCol="0">
            <a:noAutofit/>
          </a:bodyPr>
          <a:lstStyle/>
          <a:p>
            <a:pPr algn="l"/>
            <a:r>
              <a:rPr lang="en-US" dirty="0" smtClean="0"/>
              <a:t>Use air in APCI?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73623" y="5340598"/>
            <a:ext cx="2337031" cy="738664"/>
          </a:xfrm>
          <a:prstGeom prst="rect">
            <a:avLst/>
          </a:prstGeom>
          <a:noFill/>
        </p:spPr>
        <p:txBody>
          <a:bodyPr wrap="square" lIns="0" tIns="0" rIns="36000" bIns="0" rtlCol="0">
            <a:spAutoFit/>
          </a:bodyPr>
          <a:lstStyle/>
          <a:p>
            <a:pPr algn="l"/>
            <a:r>
              <a:rPr lang="en-US" dirty="0" smtClean="0"/>
              <a:t>APCI needs “greater C of additives in mobile phase? </a:t>
            </a:r>
          </a:p>
        </p:txBody>
      </p:sp>
    </p:spTree>
    <p:extLst>
      <p:ext uri="{BB962C8B-B14F-4D97-AF65-F5344CB8AC3E}">
        <p14:creationId xmlns:p14="http://schemas.microsoft.com/office/powerpoint/2010/main" val="142991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121667" y="627265"/>
            <a:ext cx="674801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>
              <a:buFontTx/>
            </a:pPr>
            <a:r>
              <a:rPr lang="en-GB" sz="2400" b="1" kern="0" dirty="0" smtClean="0">
                <a:solidFill>
                  <a:srgbClr val="0033CC"/>
                </a:solidFill>
              </a:rPr>
              <a:t>Summary of ESI and APCI for lc-ms</a:t>
            </a:r>
            <a:endParaRPr lang="en-GB" sz="2400" b="1" kern="0" dirty="0">
              <a:solidFill>
                <a:srgbClr val="0033CC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277455"/>
              </p:ext>
            </p:extLst>
          </p:nvPr>
        </p:nvGraphicFramePr>
        <p:xfrm>
          <a:off x="787940" y="1215958"/>
          <a:ext cx="8249055" cy="5455475"/>
        </p:xfrm>
        <a:graphic>
          <a:graphicData uri="http://schemas.openxmlformats.org/drawingml/2006/table">
            <a:tbl>
              <a:tblPr/>
              <a:tblGrid>
                <a:gridCol w="1913997"/>
                <a:gridCol w="1887040"/>
                <a:gridCol w="2224009"/>
                <a:gridCol w="2224009"/>
              </a:tblGrid>
              <a:tr h="32988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Summary of Pros and Cons of ESI and APCI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118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ESI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APCI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0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Pros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Cons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 Pros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 Cons *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4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Multiple charged ions for high MW chemicals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Could be difficult in MS interpretation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Proton exchange, easier to get M+1, M-1 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Can't handle </a:t>
                      </a:r>
                      <a:r>
                        <a:rPr lang="en-US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chemicals which can’t do proton-exchange.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Verdana"/>
                      </a:endParaRP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526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Metal ions for confirmation of M?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Metal adducts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No </a:t>
                      </a:r>
                      <a:r>
                        <a:rPr lang="en-US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multiple-charged </a:t>
                      </a:r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ions, easier for identification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MW range is usually less than </a:t>
                      </a:r>
                      <a:r>
                        <a:rPr lang="en-US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1500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Verdana"/>
                      </a:endParaRP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May mess up with MRM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No metal ions, </a:t>
                      </a:r>
                      <a:r>
                        <a:rPr lang="en-US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easier </a:t>
                      </a:r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for identification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Ion </a:t>
                      </a:r>
                      <a:r>
                        <a:rPr lang="en-US" sz="1200" b="0" i="0" u="none" strike="noStrike" dirty="0" smtClean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suppression </a:t>
                      </a:r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could be more serious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Less ion </a:t>
                      </a:r>
                      <a:r>
                        <a:rPr lang="en-US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suppression </a:t>
                      </a:r>
                      <a:endParaRPr lang="en-US" sz="1200" b="0" i="0" u="none" strike="noStrike" dirty="0">
                        <a:solidFill>
                          <a:srgbClr val="0000FF"/>
                        </a:solidFill>
                        <a:effectLst/>
                        <a:latin typeface="Verdana"/>
                      </a:endParaRP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0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More background ions, noisy baseline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No metal ions to mess up MRM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0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Ionic chemicals 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More matrix dependent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Neater background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0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Popular, more publications and references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Less good publications and references. 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400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Low T, good for thermally unstable chemicals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More adducts and clusters 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High T, Less cluster/adduct ions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Thermally unstable chemicals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Can't </a:t>
                      </a:r>
                      <a:r>
                        <a:rPr lang="en-US" sz="1200" b="0" i="0" u="none" strike="noStrike" dirty="0" smtClean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handle </a:t>
                      </a:r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high flow rate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Can ionize less polar chemicals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Ion </a:t>
                      </a:r>
                      <a:r>
                        <a:rPr lang="en-US" sz="1200" b="0" i="0" u="none" strike="noStrike" dirty="0" smtClean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suppression </a:t>
                      </a:r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could be more serious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High T, can handle higher LC-flow rate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0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66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</a:rPr>
                        <a:t> * may not be APCI issues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55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121666" y="1945813"/>
            <a:ext cx="6748010" cy="2105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808080"/>
                </a:solidFill>
                <a:latin typeface="Arial" pitchFamily="34" charset="0"/>
              </a:defRPr>
            </a:lvl9pPr>
          </a:lstStyle>
          <a:p>
            <a:pPr>
              <a:buFontTx/>
            </a:pPr>
            <a:r>
              <a:rPr lang="en-GB" sz="3600" b="1" kern="0" dirty="0" smtClean="0">
                <a:solidFill>
                  <a:srgbClr val="0033CC"/>
                </a:solidFill>
              </a:rPr>
              <a:t>Thank you!</a:t>
            </a:r>
          </a:p>
          <a:p>
            <a:pPr>
              <a:buFontTx/>
            </a:pPr>
            <a:endParaRPr lang="en-GB" sz="3600" b="1" kern="0" dirty="0" smtClean="0">
              <a:solidFill>
                <a:srgbClr val="0033CC"/>
              </a:solidFill>
            </a:endParaRPr>
          </a:p>
          <a:p>
            <a:pPr>
              <a:buFontTx/>
            </a:pPr>
            <a:r>
              <a:rPr lang="en-GB" sz="3600" b="1" kern="0" dirty="0" smtClean="0">
                <a:solidFill>
                  <a:srgbClr val="0033CC"/>
                </a:solidFill>
              </a:rPr>
              <a:t>Questions? </a:t>
            </a:r>
          </a:p>
          <a:p>
            <a:pPr>
              <a:buFontTx/>
            </a:pPr>
            <a:endParaRPr lang="en-GB" sz="3600" b="1" kern="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02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ABIC 2010">
      <a:dk1>
        <a:srgbClr val="53565A"/>
      </a:dk1>
      <a:lt1>
        <a:srgbClr val="FFFFFF"/>
      </a:lt1>
      <a:dk2>
        <a:srgbClr val="53565A"/>
      </a:dk2>
      <a:lt2>
        <a:srgbClr val="FFFFFF"/>
      </a:lt2>
      <a:accent1>
        <a:srgbClr val="E35205"/>
      </a:accent1>
      <a:accent2>
        <a:srgbClr val="009FE9"/>
      </a:accent2>
      <a:accent3>
        <a:srgbClr val="FFCD00"/>
      </a:accent3>
      <a:accent4>
        <a:srgbClr val="0047BB"/>
      </a:accent4>
      <a:accent5>
        <a:srgbClr val="FFA300"/>
      </a:accent5>
      <a:accent6>
        <a:srgbClr val="A7A8AA"/>
      </a:accent6>
      <a:hlink>
        <a:srgbClr val="009FDF"/>
      </a:hlink>
      <a:folHlink>
        <a:srgbClr val="041E42"/>
      </a:folHlink>
    </a:clrScheme>
    <a:fontScheme name="SABIC 201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sz="16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>
        <a:noFill/>
      </a:spPr>
      <a:bodyPr wrap="square" lIns="0" tIns="0" rIns="36000" bIns="0" rtlCol="0">
        <a:noAutofit/>
      </a:bodyPr>
      <a:lstStyle>
        <a:defPPr algn="l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906D80E839044798923F8C48E0183D" ma:contentTypeVersion="1" ma:contentTypeDescription="Create a new document." ma:contentTypeScope="" ma:versionID="b91f1cd240ddd4e05774b951aed61cf9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ddb0c952b897a810c8a4e377cff6bff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465881FB-2DFF-4699-AD7C-2CC3DAF162BA}">
  <ds:schemaRefs>
    <ds:schemaRef ds:uri="http://schemas.microsoft.com/sharepoint/v3"/>
    <ds:schemaRef ds:uri="http://www.w3.org/XML/1998/namespace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CED866A9-D48E-4A16-83BB-E82445FA75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6770C4-9D10-4781-9C44-59E0C9B49D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4895</TotalTime>
  <Words>769</Words>
  <Application>Microsoft Office PowerPoint</Application>
  <PresentationFormat>Custom</PresentationFormat>
  <Paragraphs>181</Paragraphs>
  <Slides>29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Blank</vt:lpstr>
      <vt:lpstr>ISIS/Draw Sketch</vt:lpstr>
      <vt:lpstr>CS ChemDraw Drawing</vt:lpstr>
      <vt:lpstr>Brief comparison of LC-esi-MS and  LC-APCI-MS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SABIC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for POWERPOINT 2010</dc:title>
  <dc:creator>Cao, Wenjie F.</dc:creator>
  <cp:lastModifiedBy>omics</cp:lastModifiedBy>
  <cp:revision>110</cp:revision>
  <cp:lastPrinted>2011-12-19T15:38:12Z</cp:lastPrinted>
  <dcterms:created xsi:type="dcterms:W3CDTF">2014-06-15T11:29:31Z</dcterms:created>
  <dcterms:modified xsi:type="dcterms:W3CDTF">2015-07-15T05:42:30Z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0x0101000D906D80E839044798923F8C48E0183D</vt:lpwstr>
  </property>
</Properties>
</file>