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91" r:id="rId3"/>
    <p:sldId id="257" r:id="rId4"/>
    <p:sldId id="260" r:id="rId5"/>
    <p:sldId id="259" r:id="rId6"/>
    <p:sldId id="293" r:id="rId7"/>
    <p:sldId id="292" r:id="rId8"/>
    <p:sldId id="264" r:id="rId9"/>
    <p:sldId id="266" r:id="rId10"/>
    <p:sldId id="265" r:id="rId11"/>
    <p:sldId id="267" r:id="rId12"/>
    <p:sldId id="269" r:id="rId13"/>
    <p:sldId id="270" r:id="rId14"/>
    <p:sldId id="272" r:id="rId15"/>
    <p:sldId id="271" r:id="rId16"/>
    <p:sldId id="274" r:id="rId17"/>
    <p:sldId id="273" r:id="rId18"/>
    <p:sldId id="276" r:id="rId19"/>
    <p:sldId id="278" r:id="rId20"/>
    <p:sldId id="279" r:id="rId21"/>
    <p:sldId id="280" r:id="rId22"/>
    <p:sldId id="281" r:id="rId23"/>
    <p:sldId id="282" r:id="rId24"/>
    <p:sldId id="286" r:id="rId25"/>
    <p:sldId id="284" r:id="rId26"/>
    <p:sldId id="283" r:id="rId27"/>
    <p:sldId id="285" r:id="rId28"/>
    <p:sldId id="288" r:id="rId29"/>
    <p:sldId id="290" r:id="rId30"/>
    <p:sldId id="27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11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7301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0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4860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39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590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06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148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314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2277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264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FD1CF-DEBC-4B25-87ED-239FF39830CF}" type="datetimeFigureOut">
              <a:rPr lang="en-CA" smtClean="0"/>
              <a:t>05/06/2015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96D83-5C8D-4303-A11D-47A91984CC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618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15" y="476672"/>
            <a:ext cx="8784976" cy="1470025"/>
          </a:xfrm>
        </p:spPr>
        <p:txBody>
          <a:bodyPr>
            <a:noAutofit/>
          </a:bodyPr>
          <a:lstStyle/>
          <a:p>
            <a:r>
              <a:rPr lang="en-US" sz="3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Facilitating EP4 export and synthesis is a novel mechanism underlying PGE2-induced nociceptor sensitization </a:t>
            </a:r>
            <a:br>
              <a:rPr lang="en-US" sz="3100" b="1" dirty="0" smtClean="0">
                <a:solidFill>
                  <a:schemeClr val="tx2"/>
                </a:solidFill>
                <a:latin typeface="Verdana" panose="020B0604030504040204" pitchFamily="34" charset="0"/>
              </a:rPr>
            </a:br>
            <a:endParaRPr lang="en-CA" sz="31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62827" y="2276872"/>
            <a:ext cx="3201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Verdana" panose="020B0604030504040204" pitchFamily="34" charset="0"/>
              </a:rPr>
              <a:t>Weiya Ma, PhD</a:t>
            </a:r>
            <a:endParaRPr lang="en-CA" sz="28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2627" y="3185681"/>
            <a:ext cx="68407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1"/>
                </a:solidFill>
                <a:latin typeface="Verdana" panose="020B0604030504040204" pitchFamily="34" charset="0"/>
              </a:rPr>
              <a:t>Douglas Mental Health University Institute </a:t>
            </a:r>
            <a:endParaRPr lang="en-US" sz="2000" b="1" i="1" dirty="0" smtClean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pPr algn="ctr"/>
            <a:r>
              <a:rPr lang="en-US" sz="2000" b="1" i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and </a:t>
            </a:r>
            <a:r>
              <a:rPr lang="en-US" sz="2000" b="1" i="1" dirty="0">
                <a:solidFill>
                  <a:schemeClr val="accent1"/>
                </a:solidFill>
                <a:latin typeface="Verdana" panose="020B0604030504040204" pitchFamily="34" charset="0"/>
              </a:rPr>
              <a:t>Dept. of </a:t>
            </a:r>
            <a:r>
              <a:rPr lang="en-US" sz="2000" b="1" i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Psychiatry</a:t>
            </a:r>
          </a:p>
          <a:p>
            <a:pPr algn="ctr"/>
            <a:r>
              <a:rPr lang="en-US" sz="2000" b="1" i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McGill University</a:t>
            </a:r>
          </a:p>
          <a:p>
            <a:pPr algn="ctr"/>
            <a:r>
              <a:rPr lang="en-US" sz="2000" b="1" i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Montreal</a:t>
            </a:r>
            <a:r>
              <a:rPr lang="en-US" sz="2000" b="1" i="1" dirty="0">
                <a:solidFill>
                  <a:schemeClr val="accent1"/>
                </a:solidFill>
                <a:latin typeface="Verdana" panose="020B0604030504040204" pitchFamily="34" charset="0"/>
              </a:rPr>
              <a:t>, Quebec, Canada</a:t>
            </a:r>
            <a:endParaRPr lang="en-CA" sz="20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01488" y="191264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pic>
        <p:nvPicPr>
          <p:cNvPr id="7" name="Picture 12" descr="mcgill_logo+nam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41097"/>
            <a:ext cx="3600400" cy="85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2" descr="logo_douglas_2945_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13176"/>
            <a:ext cx="3312368" cy="158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44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9812" y="2485256"/>
            <a:ext cx="2781531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eaLnBrk="0" hangingPunct="0">
              <a:spcBef>
                <a:spcPct val="20000"/>
              </a:spcBef>
            </a:pPr>
            <a:r>
              <a:rPr lang="en-US" sz="2000" b="1" dirty="0">
                <a:solidFill>
                  <a:schemeClr val="tx2"/>
                </a:solidFill>
                <a:latin typeface="Verdana" pitchFamily="34" charset="0"/>
              </a:rPr>
              <a:t>Physiological</a:t>
            </a:r>
            <a:r>
              <a:rPr lang="en-US" b="1" dirty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  <a:latin typeface="Verdana" pitchFamily="34" charset="0"/>
              </a:rPr>
              <a:t>pain</a:t>
            </a:r>
          </a:p>
          <a:p>
            <a:pPr marL="457200" indent="-457200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chemeClr val="tx2"/>
                </a:solidFill>
                <a:latin typeface="Verdana" pitchFamily="34" charset="0"/>
              </a:rPr>
              <a:t>(Warning and protective)</a:t>
            </a:r>
            <a:endParaRPr lang="en-US" sz="1400" b="1" dirty="0">
              <a:solidFill>
                <a:schemeClr val="tx2"/>
              </a:solidFill>
              <a:latin typeface="Verdana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436212" y="1875656"/>
            <a:ext cx="2934072" cy="0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65910" y="2420888"/>
            <a:ext cx="2672526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eaLnBrk="0" hangingPunct="0">
              <a:spcBef>
                <a:spcPct val="20000"/>
              </a:spcBef>
            </a:pP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Pathological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pain</a:t>
            </a:r>
          </a:p>
          <a:p>
            <a:pPr marL="457200" indent="-457200" algn="ctr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(A disease)</a:t>
            </a:r>
            <a:endParaRPr lang="en-US" sz="14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23874" y="3068960"/>
            <a:ext cx="2" cy="351006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58116" y="3430588"/>
            <a:ext cx="2952328" cy="0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411760" y="3951986"/>
            <a:ext cx="2887329" cy="91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eaLnBrk="0" hangingPunct="0">
              <a:spcBef>
                <a:spcPct val="20000"/>
              </a:spcBef>
            </a:pP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Inflammatory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pain</a:t>
            </a:r>
          </a:p>
          <a:p>
            <a:pPr marL="457200" indent="-457200" algn="ctr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(Injury or inflammation</a:t>
            </a:r>
          </a:p>
          <a:p>
            <a:pPr marL="457200" indent="-457200" algn="ctr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 in tissues)</a:t>
            </a:r>
            <a:endParaRPr lang="en-US" sz="14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5586308" y="3951986"/>
            <a:ext cx="2658100" cy="91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eaLnBrk="0" hangingPunct="0">
              <a:spcBef>
                <a:spcPct val="20000"/>
              </a:spcBef>
            </a:pP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Neuropathic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pain</a:t>
            </a:r>
          </a:p>
          <a:p>
            <a:pPr marL="457200" indent="-457200" algn="ctr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(Injury or diseases </a:t>
            </a:r>
          </a:p>
          <a:p>
            <a:pPr marL="457200" indent="-457200" algn="ctr" eaLnBrk="0" hangingPunct="0">
              <a:spcBef>
                <a:spcPct val="20000"/>
              </a:spcBef>
            </a:pPr>
            <a:r>
              <a:rPr lang="en-US" sz="1400" b="1" dirty="0">
                <a:solidFill>
                  <a:srgbClr val="C00000"/>
                </a:solidFill>
                <a:latin typeface="Verdana" pitchFamily="34" charset="0"/>
              </a:rPr>
              <a:t>o</a:t>
            </a: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f nervous systems)</a:t>
            </a:r>
            <a:endParaRPr lang="en-US" sz="14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2915816" y="5589240"/>
            <a:ext cx="1713931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eaLnBrk="0" hangingPunct="0">
              <a:spcBef>
                <a:spcPct val="20000"/>
              </a:spcBef>
            </a:pP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Acute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pain</a:t>
            </a:r>
          </a:p>
          <a:p>
            <a:pPr marL="457200" indent="-457200" algn="ctr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(&lt;1 month)</a:t>
            </a:r>
            <a:endParaRPr lang="en-US" sz="14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5781875" y="5589240"/>
            <a:ext cx="2031325" cy="91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 eaLnBrk="0" hangingPunct="0">
              <a:spcBef>
                <a:spcPct val="20000"/>
              </a:spcBef>
            </a:pP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Chronic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pain</a:t>
            </a:r>
          </a:p>
          <a:p>
            <a:pPr marL="457200" indent="-457200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(Months, years or </a:t>
            </a:r>
          </a:p>
          <a:p>
            <a:pPr marL="457200" indent="-457200" algn="ctr" eaLnBrk="0" hangingPunct="0">
              <a:spcBef>
                <a:spcPct val="20000"/>
              </a:spcBef>
            </a:pPr>
            <a:r>
              <a:rPr lang="en-US" sz="1400" b="1" dirty="0" smtClean="0">
                <a:solidFill>
                  <a:srgbClr val="C00000"/>
                </a:solidFill>
                <a:latin typeface="Verdana" pitchFamily="34" charset="0"/>
              </a:rPr>
              <a:t>a lifetime)</a:t>
            </a:r>
            <a:endParaRPr lang="en-US" sz="14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972017"/>
            <a:ext cx="917239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+mj-lt"/>
              </a:rPr>
              <a:t>Pain</a:t>
            </a:r>
            <a:endParaRPr lang="en-CA" sz="3200" b="1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866483" y="1524650"/>
            <a:ext cx="2" cy="351006"/>
          </a:xfrm>
          <a:prstGeom prst="line">
            <a:avLst/>
          </a:prstGeom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436212" y="1875656"/>
            <a:ext cx="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70284" y="1887488"/>
            <a:ext cx="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858116" y="3429000"/>
            <a:ext cx="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10444" y="3429000"/>
            <a:ext cx="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810444" y="4992588"/>
            <a:ext cx="0" cy="45263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855424" y="4975448"/>
            <a:ext cx="2692" cy="4697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04048" y="4941168"/>
            <a:ext cx="716982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938236" y="4941168"/>
            <a:ext cx="641876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457200" y="12576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Acute and chronic pain</a:t>
            </a:r>
            <a:endParaRPr lang="en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228600" y="836712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629747" y="6047827"/>
            <a:ext cx="87029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824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Facts of chronic pain</a:t>
            </a:r>
            <a:endParaRPr lang="en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Chronic pain affects </a:t>
            </a:r>
            <a:r>
              <a:rPr lang="en-US" b="1" dirty="0">
                <a:solidFill>
                  <a:schemeClr val="tx2"/>
                </a:solidFill>
              </a:rPr>
              <a:t>&gt;20% of the world </a:t>
            </a:r>
            <a:r>
              <a:rPr lang="en-US" b="1" dirty="0" smtClean="0">
                <a:solidFill>
                  <a:schemeClr val="tx2"/>
                </a:solidFill>
              </a:rPr>
              <a:t>population</a:t>
            </a:r>
            <a:r>
              <a:rPr lang="en-US" b="1" baseline="30000" dirty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and </a:t>
            </a:r>
            <a:r>
              <a:rPr lang="en-US" b="1" dirty="0">
                <a:solidFill>
                  <a:schemeClr val="tx2"/>
                </a:solidFill>
              </a:rPr>
              <a:t>incurs </a:t>
            </a:r>
            <a:r>
              <a:rPr lang="en-CA" b="1" dirty="0">
                <a:solidFill>
                  <a:schemeClr val="tx2"/>
                </a:solidFill>
              </a:rPr>
              <a:t>the worst quality of life. </a:t>
            </a:r>
            <a:endParaRPr lang="en-CA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Its total </a:t>
            </a:r>
            <a:r>
              <a:rPr lang="en-US" b="1" dirty="0">
                <a:solidFill>
                  <a:schemeClr val="tx2"/>
                </a:solidFill>
              </a:rPr>
              <a:t>cost </a:t>
            </a:r>
            <a:r>
              <a:rPr lang="en-US" b="1" dirty="0" smtClean="0">
                <a:solidFill>
                  <a:schemeClr val="tx2"/>
                </a:solidFill>
              </a:rPr>
              <a:t>to </a:t>
            </a:r>
            <a:r>
              <a:rPr lang="en-US" b="1" dirty="0">
                <a:solidFill>
                  <a:schemeClr val="tx2"/>
                </a:solidFill>
              </a:rPr>
              <a:t>Canadian society </a:t>
            </a:r>
            <a:r>
              <a:rPr lang="en-US" b="1" dirty="0" smtClean="0">
                <a:solidFill>
                  <a:schemeClr val="tx2"/>
                </a:solidFill>
              </a:rPr>
              <a:t>is $37 </a:t>
            </a:r>
            <a:r>
              <a:rPr lang="en-US" b="1" dirty="0">
                <a:solidFill>
                  <a:schemeClr val="tx2"/>
                </a:solidFill>
              </a:rPr>
              <a:t>billion per </a:t>
            </a:r>
            <a:r>
              <a:rPr lang="en-US" b="1" dirty="0" smtClean="0">
                <a:solidFill>
                  <a:schemeClr val="tx2"/>
                </a:solidFill>
              </a:rPr>
              <a:t>year, more than cancer, heart disease and HIV combined.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Persistent inflammatory pain and neuropathic pain are common chronic pain conditions.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Treatment of chronic pain is frequently unsatisfactory due to unclear key mechanisms.</a:t>
            </a:r>
            <a:endParaRPr lang="en-CA" b="1" dirty="0">
              <a:solidFill>
                <a:schemeClr val="tx2"/>
              </a:solidFill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28600" y="1120552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613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223453" y="2466335"/>
            <a:ext cx="1036830" cy="92375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DRG</a:t>
            </a:r>
            <a:endParaRPr lang="en-CA" b="1" dirty="0"/>
          </a:p>
        </p:txBody>
      </p:sp>
      <p:sp>
        <p:nvSpPr>
          <p:cNvPr id="6" name="Oval 5"/>
          <p:cNvSpPr/>
          <p:nvPr/>
        </p:nvSpPr>
        <p:spPr>
          <a:xfrm>
            <a:off x="5556427" y="2466335"/>
            <a:ext cx="1227880" cy="87283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Dorsal Horn</a:t>
            </a:r>
            <a:endParaRPr lang="en-CA" b="1" dirty="0"/>
          </a:p>
        </p:txBody>
      </p:sp>
      <p:sp>
        <p:nvSpPr>
          <p:cNvPr id="7" name="Oval 6"/>
          <p:cNvSpPr/>
          <p:nvPr/>
        </p:nvSpPr>
        <p:spPr>
          <a:xfrm>
            <a:off x="7788675" y="2496165"/>
            <a:ext cx="1080120" cy="82191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Brain</a:t>
            </a:r>
            <a:endParaRPr lang="en-CA" b="1" dirty="0"/>
          </a:p>
        </p:txBody>
      </p:sp>
      <p:cxnSp>
        <p:nvCxnSpPr>
          <p:cNvPr id="16" name="Straight Connector 15"/>
          <p:cNvCxnSpPr>
            <a:stCxn id="6" idx="4"/>
          </p:cNvCxnSpPr>
          <p:nvPr/>
        </p:nvCxnSpPr>
        <p:spPr>
          <a:xfrm>
            <a:off x="6170367" y="3339171"/>
            <a:ext cx="0" cy="14331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364739" y="3318083"/>
            <a:ext cx="0" cy="16440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170367" y="3482489"/>
            <a:ext cx="2194372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12610" y="3482489"/>
            <a:ext cx="1" cy="381421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901841" y="3966155"/>
            <a:ext cx="1790490" cy="830997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Peripheral </a:t>
            </a:r>
          </a:p>
          <a:p>
            <a:pPr algn="ctr"/>
            <a:r>
              <a:rPr lang="en-US" sz="2400" b="1" dirty="0" smtClean="0"/>
              <a:t>sensitization</a:t>
            </a:r>
            <a:endParaRPr lang="en-CA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358225" y="3894147"/>
            <a:ext cx="1790490" cy="830997"/>
          </a:xfrm>
          <a:prstGeom prst="rect">
            <a:avLst/>
          </a:prstGeom>
          <a:noFill/>
          <a:ln w="28575">
            <a:solidFill>
              <a:schemeClr val="accent3">
                <a:lumMod val="20000"/>
                <a:lumOff val="8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Central </a:t>
            </a:r>
          </a:p>
          <a:p>
            <a:pPr algn="ctr"/>
            <a:r>
              <a:rPr lang="en-US" sz="2400" b="1" dirty="0" smtClean="0"/>
              <a:t>sensitization</a:t>
            </a:r>
            <a:endParaRPr lang="en-CA" sz="2400" b="1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741868" y="3390090"/>
            <a:ext cx="0" cy="539926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797087" y="4779883"/>
            <a:ext cx="0" cy="266392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34571" y="4779883"/>
            <a:ext cx="0" cy="266392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797087" y="5046275"/>
            <a:ext cx="3437484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515829" y="5029006"/>
            <a:ext cx="0" cy="305301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5"/>
          <p:cNvSpPr>
            <a:spLocks noChangeArrowheads="1"/>
          </p:cNvSpPr>
          <p:nvPr/>
        </p:nvSpPr>
        <p:spPr bwMode="auto">
          <a:xfrm>
            <a:off x="251520" y="90872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sp>
        <p:nvSpPr>
          <p:cNvPr id="14" name="Right Arrow 13"/>
          <p:cNvSpPr/>
          <p:nvPr/>
        </p:nvSpPr>
        <p:spPr>
          <a:xfrm>
            <a:off x="2532091" y="2674083"/>
            <a:ext cx="432048" cy="508257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1" name="Right Arrow 30"/>
          <p:cNvSpPr/>
          <p:nvPr/>
        </p:nvSpPr>
        <p:spPr>
          <a:xfrm>
            <a:off x="4692331" y="2682359"/>
            <a:ext cx="432048" cy="508257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2" name="Right Arrow 31"/>
          <p:cNvSpPr/>
          <p:nvPr/>
        </p:nvSpPr>
        <p:spPr>
          <a:xfrm>
            <a:off x="7068595" y="2682359"/>
            <a:ext cx="432048" cy="508257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Right Brace 14"/>
          <p:cNvSpPr/>
          <p:nvPr/>
        </p:nvSpPr>
        <p:spPr>
          <a:xfrm rot="16200000">
            <a:off x="5819277" y="-185127"/>
            <a:ext cx="374401" cy="4644518"/>
          </a:xfrm>
          <a:prstGeom prst="rightBrac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4" name="TextBox 33"/>
          <p:cNvSpPr txBox="1"/>
          <p:nvPr/>
        </p:nvSpPr>
        <p:spPr>
          <a:xfrm>
            <a:off x="3635896" y="1340768"/>
            <a:ext cx="4691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Maladaptive Neuron plasticity</a:t>
            </a:r>
            <a:endParaRPr lang="en-CA" sz="2800" b="1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332291" y="5622339"/>
            <a:ext cx="2354303" cy="830997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>
                <a:solidFill>
                  <a:srgbClr val="FF0000"/>
                </a:solidFill>
              </a:rPr>
              <a:t>Hyperalgesia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400" b="1" i="1" dirty="0" err="1" smtClean="0">
                <a:solidFill>
                  <a:srgbClr val="FF0000"/>
                </a:solidFill>
              </a:rPr>
              <a:t>allodynia</a:t>
            </a:r>
            <a:endParaRPr lang="en-CA" sz="2400" i="1" dirty="0">
              <a:solidFill>
                <a:srgbClr val="FF0000"/>
              </a:solidFill>
            </a:endParaRPr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>
            <a:off x="35496" y="197768"/>
            <a:ext cx="9145016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mtClean="0">
                <a:solidFill>
                  <a:schemeClr val="tx2"/>
                </a:solidFill>
                <a:latin typeface="Verdana" panose="020B0604030504040204" pitchFamily="34" charset="0"/>
              </a:rPr>
              <a:t>Possible mechanisms of chronic pain</a:t>
            </a:r>
            <a:endParaRPr lang="en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1311" y="4268703"/>
            <a:ext cx="16553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Cytokines</a:t>
            </a:r>
          </a:p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chemokines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neurotrophins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Peptides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lipid mediators</a:t>
            </a:r>
          </a:p>
          <a:p>
            <a:pPr algn="ctr"/>
            <a:r>
              <a:rPr lang="en-US" b="1" dirty="0" smtClean="0">
                <a:solidFill>
                  <a:srgbClr val="C00000"/>
                </a:solidFill>
              </a:rPr>
              <a:t>etc.</a:t>
            </a:r>
            <a:endParaRPr lang="en-CA" b="1" dirty="0">
              <a:solidFill>
                <a:srgbClr val="C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60032" y="3534107"/>
            <a:ext cx="1184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Neurons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Glial cells</a:t>
            </a:r>
            <a:endParaRPr lang="en-CA" sz="2000" b="1" dirty="0">
              <a:solidFill>
                <a:schemeClr val="tx2"/>
              </a:solidFill>
            </a:endParaRPr>
          </a:p>
        </p:txBody>
      </p:sp>
      <p:sp>
        <p:nvSpPr>
          <p:cNvPr id="2" name="Explosion 2 1"/>
          <p:cNvSpPr/>
          <p:nvPr/>
        </p:nvSpPr>
        <p:spPr>
          <a:xfrm>
            <a:off x="107504" y="1908121"/>
            <a:ext cx="2339752" cy="2168951"/>
          </a:xfrm>
          <a:prstGeom prst="irregularSeal2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TextBox 38"/>
          <p:cNvSpPr txBox="1"/>
          <p:nvPr/>
        </p:nvSpPr>
        <p:spPr>
          <a:xfrm>
            <a:off x="395536" y="2682205"/>
            <a:ext cx="16399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FF0000"/>
                </a:solidFill>
              </a:rPr>
              <a:t>Inflammatory</a:t>
            </a:r>
          </a:p>
          <a:p>
            <a:pPr algn="ctr"/>
            <a:r>
              <a:rPr lang="en-US" sz="2000" b="1" i="1" dirty="0" smtClean="0">
                <a:solidFill>
                  <a:srgbClr val="FF0000"/>
                </a:solidFill>
              </a:rPr>
              <a:t>mediators</a:t>
            </a:r>
            <a:endParaRPr lang="en-CA" sz="2000" b="1" i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7213" y="1340768"/>
            <a:ext cx="1632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Injured tissue</a:t>
            </a:r>
            <a:endParaRPr lang="en-C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60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1898803" y="3356285"/>
            <a:ext cx="1392237" cy="1595438"/>
          </a:xfrm>
          <a:custGeom>
            <a:avLst/>
            <a:gdLst>
              <a:gd name="T0" fmla="*/ 0 w 877"/>
              <a:gd name="T1" fmla="*/ 2147483647 h 1005"/>
              <a:gd name="T2" fmla="*/ 2147483647 w 877"/>
              <a:gd name="T3" fmla="*/ 2147483647 h 1005"/>
              <a:gd name="T4" fmla="*/ 2147483647 w 877"/>
              <a:gd name="T5" fmla="*/ 2147483647 h 1005"/>
              <a:gd name="T6" fmla="*/ 2147483647 w 877"/>
              <a:gd name="T7" fmla="*/ 2147483647 h 1005"/>
              <a:gd name="T8" fmla="*/ 2147483647 w 877"/>
              <a:gd name="T9" fmla="*/ 2147483647 h 1005"/>
              <a:gd name="T10" fmla="*/ 2147483647 w 877"/>
              <a:gd name="T11" fmla="*/ 2147483647 h 1005"/>
              <a:gd name="T12" fmla="*/ 2147483647 w 877"/>
              <a:gd name="T13" fmla="*/ 2147483647 h 100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7"/>
              <a:gd name="T22" fmla="*/ 0 h 1005"/>
              <a:gd name="T23" fmla="*/ 877 w 877"/>
              <a:gd name="T24" fmla="*/ 1005 h 100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7" h="1005">
                <a:moveTo>
                  <a:pt x="0" y="38"/>
                </a:moveTo>
                <a:cubicBezTo>
                  <a:pt x="181" y="19"/>
                  <a:pt x="363" y="0"/>
                  <a:pt x="499" y="38"/>
                </a:cubicBezTo>
                <a:cubicBezTo>
                  <a:pt x="635" y="76"/>
                  <a:pt x="757" y="174"/>
                  <a:pt x="817" y="265"/>
                </a:cubicBezTo>
                <a:cubicBezTo>
                  <a:pt x="877" y="356"/>
                  <a:pt x="870" y="476"/>
                  <a:pt x="862" y="582"/>
                </a:cubicBezTo>
                <a:cubicBezTo>
                  <a:pt x="854" y="688"/>
                  <a:pt x="831" y="832"/>
                  <a:pt x="771" y="900"/>
                </a:cubicBezTo>
                <a:cubicBezTo>
                  <a:pt x="711" y="968"/>
                  <a:pt x="620" y="975"/>
                  <a:pt x="499" y="990"/>
                </a:cubicBezTo>
                <a:cubicBezTo>
                  <a:pt x="378" y="1005"/>
                  <a:pt x="129" y="990"/>
                  <a:pt x="46" y="990"/>
                </a:cubicBezTo>
              </a:path>
            </a:pathLst>
          </a:custGeom>
          <a:noFill/>
          <a:ln w="76200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5" name="Freeform 3"/>
          <p:cNvSpPr>
            <a:spLocks/>
          </p:cNvSpPr>
          <p:nvPr/>
        </p:nvSpPr>
        <p:spPr bwMode="auto">
          <a:xfrm>
            <a:off x="1642590" y="3447219"/>
            <a:ext cx="373062" cy="684213"/>
          </a:xfrm>
          <a:custGeom>
            <a:avLst/>
            <a:gdLst>
              <a:gd name="T0" fmla="*/ 0 w 235"/>
              <a:gd name="T1" fmla="*/ 2147483647 h 431"/>
              <a:gd name="T2" fmla="*/ 2147483647 w 235"/>
              <a:gd name="T3" fmla="*/ 2147483647 h 431"/>
              <a:gd name="T4" fmla="*/ 2147483647 w 235"/>
              <a:gd name="T5" fmla="*/ 2147483647 h 431"/>
              <a:gd name="T6" fmla="*/ 2147483647 w 235"/>
              <a:gd name="T7" fmla="*/ 0 h 431"/>
              <a:gd name="T8" fmla="*/ 0 60000 65536"/>
              <a:gd name="T9" fmla="*/ 0 60000 65536"/>
              <a:gd name="T10" fmla="*/ 0 60000 65536"/>
              <a:gd name="T11" fmla="*/ 0 60000 65536"/>
              <a:gd name="T12" fmla="*/ 0 w 235"/>
              <a:gd name="T13" fmla="*/ 0 h 431"/>
              <a:gd name="T14" fmla="*/ 235 w 235"/>
              <a:gd name="T15" fmla="*/ 431 h 4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5" h="431">
                <a:moveTo>
                  <a:pt x="0" y="408"/>
                </a:moveTo>
                <a:cubicBezTo>
                  <a:pt x="49" y="419"/>
                  <a:pt x="98" y="431"/>
                  <a:pt x="136" y="408"/>
                </a:cubicBezTo>
                <a:cubicBezTo>
                  <a:pt x="174" y="385"/>
                  <a:pt x="219" y="340"/>
                  <a:pt x="227" y="272"/>
                </a:cubicBezTo>
                <a:cubicBezTo>
                  <a:pt x="235" y="204"/>
                  <a:pt x="189" y="45"/>
                  <a:pt x="182" y="0"/>
                </a:cubicBezTo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2662956" y="3573016"/>
            <a:ext cx="450416" cy="1192969"/>
          </a:xfrm>
          <a:custGeom>
            <a:avLst/>
            <a:gdLst>
              <a:gd name="T0" fmla="*/ 2147483647 w 250"/>
              <a:gd name="T1" fmla="*/ 0 h 635"/>
              <a:gd name="T2" fmla="*/ 2147483647 w 250"/>
              <a:gd name="T3" fmla="*/ 2147483647 h 635"/>
              <a:gd name="T4" fmla="*/ 2147483647 w 250"/>
              <a:gd name="T5" fmla="*/ 2147483647 h 635"/>
              <a:gd name="T6" fmla="*/ 2147483647 w 250"/>
              <a:gd name="T7" fmla="*/ 2147483647 h 635"/>
              <a:gd name="T8" fmla="*/ 2147483647 w 250"/>
              <a:gd name="T9" fmla="*/ 2147483647 h 6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"/>
              <a:gd name="T16" fmla="*/ 0 h 635"/>
              <a:gd name="T17" fmla="*/ 250 w 250"/>
              <a:gd name="T18" fmla="*/ 635 h 63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" h="635">
                <a:moveTo>
                  <a:pt x="159" y="0"/>
                </a:moveTo>
                <a:cubicBezTo>
                  <a:pt x="125" y="60"/>
                  <a:pt x="91" y="120"/>
                  <a:pt x="68" y="181"/>
                </a:cubicBezTo>
                <a:cubicBezTo>
                  <a:pt x="45" y="242"/>
                  <a:pt x="0" y="295"/>
                  <a:pt x="23" y="363"/>
                </a:cubicBezTo>
                <a:cubicBezTo>
                  <a:pt x="46" y="431"/>
                  <a:pt x="166" y="545"/>
                  <a:pt x="204" y="590"/>
                </a:cubicBezTo>
                <a:cubicBezTo>
                  <a:pt x="242" y="635"/>
                  <a:pt x="246" y="635"/>
                  <a:pt x="250" y="635"/>
                </a:cubicBezTo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825277" y="4437112"/>
            <a:ext cx="298450" cy="504825"/>
          </a:xfrm>
          <a:custGeom>
            <a:avLst/>
            <a:gdLst>
              <a:gd name="T0" fmla="*/ 0 w 189"/>
              <a:gd name="T1" fmla="*/ 2147483647 h 378"/>
              <a:gd name="T2" fmla="*/ 2147483647 w 189"/>
              <a:gd name="T3" fmla="*/ 2147483647 h 378"/>
              <a:gd name="T4" fmla="*/ 2147483647 w 189"/>
              <a:gd name="T5" fmla="*/ 2147483647 h 378"/>
              <a:gd name="T6" fmla="*/ 2147483647 w 189"/>
              <a:gd name="T7" fmla="*/ 2147483647 h 378"/>
              <a:gd name="T8" fmla="*/ 0 60000 65536"/>
              <a:gd name="T9" fmla="*/ 0 60000 65536"/>
              <a:gd name="T10" fmla="*/ 0 60000 65536"/>
              <a:gd name="T11" fmla="*/ 0 60000 65536"/>
              <a:gd name="T12" fmla="*/ 0 w 189"/>
              <a:gd name="T13" fmla="*/ 0 h 378"/>
              <a:gd name="T14" fmla="*/ 189 w 189"/>
              <a:gd name="T15" fmla="*/ 378 h 37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9" h="378">
                <a:moveTo>
                  <a:pt x="0" y="15"/>
                </a:moveTo>
                <a:cubicBezTo>
                  <a:pt x="53" y="7"/>
                  <a:pt x="106" y="0"/>
                  <a:pt x="136" y="15"/>
                </a:cubicBezTo>
                <a:cubicBezTo>
                  <a:pt x="166" y="30"/>
                  <a:pt x="189" y="46"/>
                  <a:pt x="182" y="106"/>
                </a:cubicBezTo>
                <a:cubicBezTo>
                  <a:pt x="175" y="166"/>
                  <a:pt x="106" y="333"/>
                  <a:pt x="91" y="378"/>
                </a:cubicBezTo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1572740" y="4166357"/>
            <a:ext cx="144462" cy="142875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851250" y="1700808"/>
            <a:ext cx="1223962" cy="116335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4498950" y="2864161"/>
            <a:ext cx="0" cy="21590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778225" y="3068960"/>
            <a:ext cx="1296987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267743" y="3501132"/>
            <a:ext cx="166688" cy="215900"/>
          </a:xfrm>
          <a:custGeom>
            <a:avLst/>
            <a:gdLst>
              <a:gd name="T0" fmla="*/ 0 w 105"/>
              <a:gd name="T1" fmla="*/ 0 h 136"/>
              <a:gd name="T2" fmla="*/ 2147483647 w 105"/>
              <a:gd name="T3" fmla="*/ 2147483647 h 136"/>
              <a:gd name="T4" fmla="*/ 2147483647 w 105"/>
              <a:gd name="T5" fmla="*/ 2147483647 h 136"/>
              <a:gd name="T6" fmla="*/ 0 60000 65536"/>
              <a:gd name="T7" fmla="*/ 0 60000 65536"/>
              <a:gd name="T8" fmla="*/ 0 60000 65536"/>
              <a:gd name="T9" fmla="*/ 0 w 105"/>
              <a:gd name="T10" fmla="*/ 0 h 136"/>
              <a:gd name="T11" fmla="*/ 105 w 1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" h="136">
                <a:moveTo>
                  <a:pt x="0" y="0"/>
                </a:moveTo>
                <a:cubicBezTo>
                  <a:pt x="37" y="11"/>
                  <a:pt x="75" y="23"/>
                  <a:pt x="90" y="46"/>
                </a:cubicBezTo>
                <a:cubicBezTo>
                  <a:pt x="105" y="69"/>
                  <a:pt x="97" y="102"/>
                  <a:pt x="90" y="136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055789" y="3043440"/>
            <a:ext cx="2051795" cy="1857483"/>
          </a:xfrm>
          <a:custGeom>
            <a:avLst/>
            <a:gdLst>
              <a:gd name="T0" fmla="*/ 0 w 1339"/>
              <a:gd name="T1" fmla="*/ 2147483647 h 1149"/>
              <a:gd name="T2" fmla="*/ 2147483647 w 1339"/>
              <a:gd name="T3" fmla="*/ 2147483647 h 1149"/>
              <a:gd name="T4" fmla="*/ 2147483647 w 1339"/>
              <a:gd name="T5" fmla="*/ 2147483647 h 1149"/>
              <a:gd name="T6" fmla="*/ 2147483647 w 1339"/>
              <a:gd name="T7" fmla="*/ 2147483647 h 1149"/>
              <a:gd name="T8" fmla="*/ 2147483647 w 1339"/>
              <a:gd name="T9" fmla="*/ 2147483647 h 1149"/>
              <a:gd name="T10" fmla="*/ 2147483647 w 1339"/>
              <a:gd name="T11" fmla="*/ 2147483647 h 1149"/>
              <a:gd name="T12" fmla="*/ 2147483647 w 1339"/>
              <a:gd name="T13" fmla="*/ 2147483647 h 114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39"/>
              <a:gd name="T22" fmla="*/ 0 h 1149"/>
              <a:gd name="T23" fmla="*/ 1339 w 1339"/>
              <a:gd name="T24" fmla="*/ 1149 h 114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39" h="1149">
                <a:moveTo>
                  <a:pt x="0" y="15"/>
                </a:moveTo>
                <a:cubicBezTo>
                  <a:pt x="166" y="7"/>
                  <a:pt x="333" y="0"/>
                  <a:pt x="499" y="60"/>
                </a:cubicBezTo>
                <a:cubicBezTo>
                  <a:pt x="665" y="120"/>
                  <a:pt x="862" y="249"/>
                  <a:pt x="998" y="378"/>
                </a:cubicBezTo>
                <a:cubicBezTo>
                  <a:pt x="1134" y="507"/>
                  <a:pt x="1293" y="726"/>
                  <a:pt x="1316" y="832"/>
                </a:cubicBezTo>
                <a:cubicBezTo>
                  <a:pt x="1339" y="938"/>
                  <a:pt x="1194" y="975"/>
                  <a:pt x="1134" y="1013"/>
                </a:cubicBezTo>
                <a:cubicBezTo>
                  <a:pt x="1074" y="1051"/>
                  <a:pt x="991" y="1035"/>
                  <a:pt x="953" y="1058"/>
                </a:cubicBezTo>
                <a:cubicBezTo>
                  <a:pt x="915" y="1081"/>
                  <a:pt x="915" y="1134"/>
                  <a:pt x="907" y="1149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515075" y="4735823"/>
            <a:ext cx="82550" cy="215900"/>
          </a:xfrm>
          <a:custGeom>
            <a:avLst/>
            <a:gdLst>
              <a:gd name="T0" fmla="*/ 0 w 52"/>
              <a:gd name="T1" fmla="*/ 0 h 136"/>
              <a:gd name="T2" fmla="*/ 2147483647 w 52"/>
              <a:gd name="T3" fmla="*/ 2147483647 h 136"/>
              <a:gd name="T4" fmla="*/ 2147483647 w 52"/>
              <a:gd name="T5" fmla="*/ 2147483647 h 136"/>
              <a:gd name="T6" fmla="*/ 0 60000 65536"/>
              <a:gd name="T7" fmla="*/ 0 60000 65536"/>
              <a:gd name="T8" fmla="*/ 0 60000 65536"/>
              <a:gd name="T9" fmla="*/ 0 w 52"/>
              <a:gd name="T10" fmla="*/ 0 h 136"/>
              <a:gd name="T11" fmla="*/ 52 w 52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" h="136">
                <a:moveTo>
                  <a:pt x="0" y="0"/>
                </a:moveTo>
                <a:cubicBezTo>
                  <a:pt x="19" y="11"/>
                  <a:pt x="38" y="23"/>
                  <a:pt x="45" y="46"/>
                </a:cubicBezTo>
                <a:cubicBezTo>
                  <a:pt x="52" y="69"/>
                  <a:pt x="48" y="102"/>
                  <a:pt x="45" y="136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7091337" y="4377048"/>
            <a:ext cx="492125" cy="574675"/>
          </a:xfrm>
          <a:custGeom>
            <a:avLst/>
            <a:gdLst>
              <a:gd name="T0" fmla="*/ 0 w 310"/>
              <a:gd name="T1" fmla="*/ 0 h 362"/>
              <a:gd name="T2" fmla="*/ 2147483647 w 310"/>
              <a:gd name="T3" fmla="*/ 2147483647 h 362"/>
              <a:gd name="T4" fmla="*/ 2147483647 w 310"/>
              <a:gd name="T5" fmla="*/ 2147483647 h 362"/>
              <a:gd name="T6" fmla="*/ 2147483647 w 310"/>
              <a:gd name="T7" fmla="*/ 2147483647 h 362"/>
              <a:gd name="T8" fmla="*/ 0 60000 65536"/>
              <a:gd name="T9" fmla="*/ 0 60000 65536"/>
              <a:gd name="T10" fmla="*/ 0 60000 65536"/>
              <a:gd name="T11" fmla="*/ 0 60000 65536"/>
              <a:gd name="T12" fmla="*/ 0 w 310"/>
              <a:gd name="T13" fmla="*/ 0 h 362"/>
              <a:gd name="T14" fmla="*/ 310 w 310"/>
              <a:gd name="T15" fmla="*/ 362 h 3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0" h="362">
                <a:moveTo>
                  <a:pt x="0" y="0"/>
                </a:moveTo>
                <a:cubicBezTo>
                  <a:pt x="117" y="68"/>
                  <a:pt x="234" y="136"/>
                  <a:pt x="272" y="181"/>
                </a:cubicBezTo>
                <a:cubicBezTo>
                  <a:pt x="310" y="226"/>
                  <a:pt x="234" y="242"/>
                  <a:pt x="226" y="272"/>
                </a:cubicBezTo>
                <a:cubicBezTo>
                  <a:pt x="218" y="302"/>
                  <a:pt x="222" y="332"/>
                  <a:pt x="226" y="362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 rot="3643903">
            <a:off x="7595369" y="4447692"/>
            <a:ext cx="360362" cy="1225550"/>
          </a:xfrm>
          <a:prstGeom prst="can">
            <a:avLst>
              <a:gd name="adj" fmla="val 85022"/>
            </a:avLst>
          </a:prstGeom>
          <a:gradFill rotWithShape="1">
            <a:gsLst>
              <a:gs pos="0">
                <a:schemeClr val="accent1"/>
              </a:gs>
              <a:gs pos="100000">
                <a:srgbClr val="6E7461"/>
              </a:gs>
            </a:gsLst>
            <a:lin ang="5400000" scaled="1"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vert="eaVert"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6732562" y="4900923"/>
            <a:ext cx="431800" cy="431800"/>
          </a:xfrm>
          <a:prstGeom prst="irregularSeal1">
            <a:avLst/>
          </a:prstGeom>
          <a:gradFill rotWithShape="1">
            <a:gsLst>
              <a:gs pos="0">
                <a:srgbClr val="764700"/>
              </a:gs>
              <a:gs pos="50000">
                <a:srgbClr val="FF9900"/>
              </a:gs>
              <a:gs pos="100000">
                <a:srgbClr val="7647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004540" y="3590094"/>
            <a:ext cx="431800" cy="431800"/>
          </a:xfrm>
          <a:prstGeom prst="irregularSeal1">
            <a:avLst/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auto">
          <a:xfrm>
            <a:off x="5938812" y="5024748"/>
            <a:ext cx="360363" cy="287338"/>
          </a:xfrm>
          <a:prstGeom prst="star8">
            <a:avLst>
              <a:gd name="adj" fmla="val 38250"/>
            </a:avLst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6226150" y="4723123"/>
            <a:ext cx="288925" cy="85725"/>
          </a:xfrm>
          <a:custGeom>
            <a:avLst/>
            <a:gdLst>
              <a:gd name="T0" fmla="*/ 2147483647 w 182"/>
              <a:gd name="T1" fmla="*/ 2147483647 h 54"/>
              <a:gd name="T2" fmla="*/ 2147483647 w 182"/>
              <a:gd name="T3" fmla="*/ 2147483647 h 54"/>
              <a:gd name="T4" fmla="*/ 0 w 182"/>
              <a:gd name="T5" fmla="*/ 2147483647 h 54"/>
              <a:gd name="T6" fmla="*/ 0 60000 65536"/>
              <a:gd name="T7" fmla="*/ 0 60000 65536"/>
              <a:gd name="T8" fmla="*/ 0 60000 65536"/>
              <a:gd name="T9" fmla="*/ 0 w 182"/>
              <a:gd name="T10" fmla="*/ 0 h 54"/>
              <a:gd name="T11" fmla="*/ 182 w 182"/>
              <a:gd name="T12" fmla="*/ 54 h 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" h="54">
                <a:moveTo>
                  <a:pt x="182" y="8"/>
                </a:moveTo>
                <a:cubicBezTo>
                  <a:pt x="151" y="4"/>
                  <a:pt x="121" y="0"/>
                  <a:pt x="91" y="8"/>
                </a:cubicBezTo>
                <a:cubicBezTo>
                  <a:pt x="61" y="16"/>
                  <a:pt x="30" y="35"/>
                  <a:pt x="0" y="54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1" name="Oval 23"/>
          <p:cNvSpPr>
            <a:spLocks noChangeArrowheads="1"/>
          </p:cNvSpPr>
          <p:nvPr/>
        </p:nvSpPr>
        <p:spPr bwMode="auto">
          <a:xfrm>
            <a:off x="6370612" y="4951723"/>
            <a:ext cx="142875" cy="122238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2" name="Oval 24"/>
          <p:cNvSpPr>
            <a:spLocks noChangeArrowheads="1"/>
          </p:cNvSpPr>
          <p:nvPr/>
        </p:nvSpPr>
        <p:spPr bwMode="auto">
          <a:xfrm>
            <a:off x="6010250" y="4880286"/>
            <a:ext cx="142875" cy="122237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7234212" y="4951723"/>
            <a:ext cx="142875" cy="122238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7594575" y="4735823"/>
            <a:ext cx="142875" cy="122238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5" name="Oval 27"/>
          <p:cNvSpPr>
            <a:spLocks noChangeArrowheads="1"/>
          </p:cNvSpPr>
          <p:nvPr/>
        </p:nvSpPr>
        <p:spPr bwMode="auto">
          <a:xfrm>
            <a:off x="6946875" y="4735823"/>
            <a:ext cx="142875" cy="122238"/>
          </a:xfrm>
          <a:prstGeom prst="ellipse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6" name="Oval 28"/>
          <p:cNvSpPr>
            <a:spLocks noChangeArrowheads="1"/>
          </p:cNvSpPr>
          <p:nvPr/>
        </p:nvSpPr>
        <p:spPr bwMode="auto">
          <a:xfrm>
            <a:off x="6515075" y="5262873"/>
            <a:ext cx="142875" cy="122238"/>
          </a:xfrm>
          <a:prstGeom prst="ellipse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8" name="Oval 45"/>
          <p:cNvSpPr>
            <a:spLocks noChangeArrowheads="1"/>
          </p:cNvSpPr>
          <p:nvPr/>
        </p:nvSpPr>
        <p:spPr bwMode="auto">
          <a:xfrm>
            <a:off x="6949405" y="4941168"/>
            <a:ext cx="142875" cy="122238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1356517" y="5163864"/>
            <a:ext cx="21723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b="1" dirty="0" err="1" smtClean="0">
                <a:solidFill>
                  <a:schemeClr val="accent1"/>
                </a:solidFill>
              </a:rPr>
              <a:t>Sensitized</a:t>
            </a:r>
            <a:r>
              <a:rPr lang="fr-CA" b="1" dirty="0" smtClean="0">
                <a:solidFill>
                  <a:schemeClr val="accent1"/>
                </a:solidFill>
              </a:rPr>
              <a:t> Dorsal </a:t>
            </a:r>
          </a:p>
          <a:p>
            <a:pPr algn="ctr"/>
            <a:r>
              <a:rPr lang="fr-CA" b="1" dirty="0" smtClean="0">
                <a:solidFill>
                  <a:schemeClr val="accent1"/>
                </a:solidFill>
              </a:rPr>
              <a:t>Horn </a:t>
            </a:r>
            <a:r>
              <a:rPr lang="fr-CA" b="1" dirty="0" err="1">
                <a:solidFill>
                  <a:schemeClr val="accent1"/>
                </a:solidFill>
              </a:rPr>
              <a:t>N</a:t>
            </a:r>
            <a:r>
              <a:rPr lang="fr-CA" b="1" dirty="0" err="1" smtClean="0">
                <a:solidFill>
                  <a:schemeClr val="accent1"/>
                </a:solidFill>
              </a:rPr>
              <a:t>eurons</a:t>
            </a:r>
            <a:endParaRPr lang="fr-CA" b="1" dirty="0">
              <a:solidFill>
                <a:schemeClr val="accent1"/>
              </a:solidFill>
            </a:endParaRPr>
          </a:p>
        </p:txBody>
      </p:sp>
      <p:sp>
        <p:nvSpPr>
          <p:cNvPr id="30" name="Freeform 49"/>
          <p:cNvSpPr>
            <a:spLocks/>
          </p:cNvSpPr>
          <p:nvPr/>
        </p:nvSpPr>
        <p:spPr bwMode="auto">
          <a:xfrm>
            <a:off x="7524725" y="4653273"/>
            <a:ext cx="358775" cy="82550"/>
          </a:xfrm>
          <a:custGeom>
            <a:avLst/>
            <a:gdLst>
              <a:gd name="T0" fmla="*/ 0 w 226"/>
              <a:gd name="T1" fmla="*/ 2147483647 h 52"/>
              <a:gd name="T2" fmla="*/ 2147483647 w 226"/>
              <a:gd name="T3" fmla="*/ 2147483647 h 52"/>
              <a:gd name="T4" fmla="*/ 2147483647 w 226"/>
              <a:gd name="T5" fmla="*/ 2147483647 h 52"/>
              <a:gd name="T6" fmla="*/ 0 60000 65536"/>
              <a:gd name="T7" fmla="*/ 0 60000 65536"/>
              <a:gd name="T8" fmla="*/ 0 60000 65536"/>
              <a:gd name="T9" fmla="*/ 0 w 226"/>
              <a:gd name="T10" fmla="*/ 0 h 52"/>
              <a:gd name="T11" fmla="*/ 226 w 226"/>
              <a:gd name="T12" fmla="*/ 52 h 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6" h="52">
                <a:moveTo>
                  <a:pt x="0" y="7"/>
                </a:moveTo>
                <a:cubicBezTo>
                  <a:pt x="49" y="3"/>
                  <a:pt x="98" y="0"/>
                  <a:pt x="136" y="7"/>
                </a:cubicBezTo>
                <a:cubicBezTo>
                  <a:pt x="174" y="14"/>
                  <a:pt x="211" y="37"/>
                  <a:pt x="226" y="52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1" name="Oval 51"/>
          <p:cNvSpPr>
            <a:spLocks noChangeArrowheads="1"/>
          </p:cNvSpPr>
          <p:nvPr/>
        </p:nvSpPr>
        <p:spPr bwMode="auto">
          <a:xfrm>
            <a:off x="6659537" y="4735823"/>
            <a:ext cx="142875" cy="122238"/>
          </a:xfrm>
          <a:prstGeom prst="ellipse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32" name="Oval 52"/>
          <p:cNvSpPr>
            <a:spLocks noChangeArrowheads="1"/>
          </p:cNvSpPr>
          <p:nvPr/>
        </p:nvSpPr>
        <p:spPr bwMode="auto">
          <a:xfrm>
            <a:off x="6227737" y="4591361"/>
            <a:ext cx="142875" cy="122237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33" name="Oval 53"/>
          <p:cNvSpPr>
            <a:spLocks noChangeArrowheads="1"/>
          </p:cNvSpPr>
          <p:nvPr/>
        </p:nvSpPr>
        <p:spPr bwMode="auto">
          <a:xfrm>
            <a:off x="6588100" y="4973948"/>
            <a:ext cx="142875" cy="122238"/>
          </a:xfrm>
          <a:prstGeom prst="ellipse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34" name="Oval 54"/>
          <p:cNvSpPr>
            <a:spLocks noChangeArrowheads="1"/>
          </p:cNvSpPr>
          <p:nvPr/>
        </p:nvSpPr>
        <p:spPr bwMode="auto">
          <a:xfrm>
            <a:off x="6156300" y="4880286"/>
            <a:ext cx="142875" cy="122237"/>
          </a:xfrm>
          <a:prstGeom prst="ellipse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35" name="Oval 55"/>
          <p:cNvSpPr>
            <a:spLocks noChangeArrowheads="1"/>
          </p:cNvSpPr>
          <p:nvPr/>
        </p:nvSpPr>
        <p:spPr bwMode="auto">
          <a:xfrm>
            <a:off x="7308825" y="4662798"/>
            <a:ext cx="142875" cy="122238"/>
          </a:xfrm>
          <a:prstGeom prst="ellipse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36" name="Line 80"/>
          <p:cNvSpPr>
            <a:spLocks noChangeShapeType="1"/>
          </p:cNvSpPr>
          <p:nvPr/>
        </p:nvSpPr>
        <p:spPr bwMode="auto">
          <a:xfrm flipH="1" flipV="1">
            <a:off x="6516587" y="3140323"/>
            <a:ext cx="647700" cy="720725"/>
          </a:xfrm>
          <a:prstGeom prst="line">
            <a:avLst/>
          </a:prstGeom>
          <a:noFill/>
          <a:ln w="76200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 rot="2819655">
            <a:off x="6626298" y="2928666"/>
            <a:ext cx="1117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1400" b="1" dirty="0" err="1" smtClean="0">
                <a:solidFill>
                  <a:srgbClr val="CC3300"/>
                </a:solidFill>
              </a:rPr>
              <a:t>Enhanced</a:t>
            </a:r>
            <a:r>
              <a:rPr lang="fr-CA" sz="1400" b="1" dirty="0" smtClean="0">
                <a:solidFill>
                  <a:srgbClr val="CC3300"/>
                </a:solidFill>
              </a:rPr>
              <a:t> </a:t>
            </a:r>
          </a:p>
          <a:p>
            <a:r>
              <a:rPr lang="fr-CA" sz="1400" b="1" dirty="0" smtClean="0">
                <a:solidFill>
                  <a:srgbClr val="CC3300"/>
                </a:solidFill>
              </a:rPr>
              <a:t>pain </a:t>
            </a:r>
            <a:r>
              <a:rPr lang="fr-CA" sz="1400" b="1" dirty="0">
                <a:solidFill>
                  <a:srgbClr val="CC3300"/>
                </a:solidFill>
              </a:rPr>
              <a:t>signal</a:t>
            </a:r>
          </a:p>
        </p:txBody>
      </p:sp>
      <p:sp>
        <p:nvSpPr>
          <p:cNvPr id="38" name="Text Box 43"/>
          <p:cNvSpPr txBox="1">
            <a:spLocks noChangeArrowheads="1"/>
          </p:cNvSpPr>
          <p:nvPr/>
        </p:nvSpPr>
        <p:spPr bwMode="auto">
          <a:xfrm rot="5400000">
            <a:off x="727246" y="3006117"/>
            <a:ext cx="1117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1400" b="1" dirty="0" err="1" smtClean="0">
                <a:solidFill>
                  <a:srgbClr val="CC3300"/>
                </a:solidFill>
              </a:rPr>
              <a:t>Enhanced</a:t>
            </a:r>
            <a:r>
              <a:rPr lang="fr-CA" sz="1400" b="1" dirty="0" smtClean="0">
                <a:solidFill>
                  <a:srgbClr val="CC3300"/>
                </a:solidFill>
              </a:rPr>
              <a:t> </a:t>
            </a:r>
          </a:p>
          <a:p>
            <a:r>
              <a:rPr lang="fr-CA" sz="1400" b="1" dirty="0" smtClean="0">
                <a:solidFill>
                  <a:srgbClr val="CC3300"/>
                </a:solidFill>
              </a:rPr>
              <a:t>pain </a:t>
            </a:r>
            <a:r>
              <a:rPr lang="fr-CA" sz="1400" b="1" dirty="0">
                <a:solidFill>
                  <a:srgbClr val="CC3300"/>
                </a:solidFill>
              </a:rPr>
              <a:t>signal</a:t>
            </a:r>
          </a:p>
        </p:txBody>
      </p:sp>
      <p:sp>
        <p:nvSpPr>
          <p:cNvPr id="39" name="Line 83"/>
          <p:cNvSpPr>
            <a:spLocks noChangeShapeType="1"/>
          </p:cNvSpPr>
          <p:nvPr/>
        </p:nvSpPr>
        <p:spPr bwMode="auto">
          <a:xfrm flipV="1">
            <a:off x="467543" y="2623099"/>
            <a:ext cx="0" cy="1150937"/>
          </a:xfrm>
          <a:prstGeom prst="line">
            <a:avLst/>
          </a:prstGeom>
          <a:noFill/>
          <a:ln w="76200">
            <a:solidFill>
              <a:srgbClr val="FF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4850482" y="3710359"/>
            <a:ext cx="180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dirty="0">
                <a:solidFill>
                  <a:schemeClr val="accent1"/>
                </a:solidFill>
              </a:rPr>
              <a:t>C and A</a:t>
            </a:r>
            <a:r>
              <a:rPr lang="el-GR" dirty="0">
                <a:solidFill>
                  <a:schemeClr val="accent1"/>
                </a:solidFill>
              </a:rPr>
              <a:t>δ</a:t>
            </a:r>
            <a:r>
              <a:rPr lang="fr-CA" dirty="0">
                <a:solidFill>
                  <a:schemeClr val="accent1"/>
                </a:solidFill>
              </a:rPr>
              <a:t> axons</a:t>
            </a:r>
          </a:p>
        </p:txBody>
      </p:sp>
      <p:sp>
        <p:nvSpPr>
          <p:cNvPr id="41" name="Freeform 40"/>
          <p:cNvSpPr/>
          <p:nvPr/>
        </p:nvSpPr>
        <p:spPr>
          <a:xfrm>
            <a:off x="755575" y="2601963"/>
            <a:ext cx="1421086" cy="2366114"/>
          </a:xfrm>
          <a:custGeom>
            <a:avLst/>
            <a:gdLst>
              <a:gd name="connsiteX0" fmla="*/ 1420523 w 1421086"/>
              <a:gd name="connsiteY0" fmla="*/ 1371600 h 2366114"/>
              <a:gd name="connsiteX1" fmla="*/ 1385354 w 1421086"/>
              <a:gd name="connsiteY1" fmla="*/ 1635370 h 2366114"/>
              <a:gd name="connsiteX2" fmla="*/ 1191923 w 1421086"/>
              <a:gd name="connsiteY2" fmla="*/ 1740877 h 2366114"/>
              <a:gd name="connsiteX3" fmla="*/ 708346 w 1421086"/>
              <a:gd name="connsiteY3" fmla="*/ 1767254 h 2366114"/>
              <a:gd name="connsiteX4" fmla="*/ 479746 w 1421086"/>
              <a:gd name="connsiteY4" fmla="*/ 1907931 h 2366114"/>
              <a:gd name="connsiteX5" fmla="*/ 400615 w 1421086"/>
              <a:gd name="connsiteY5" fmla="*/ 2215662 h 2366114"/>
              <a:gd name="connsiteX6" fmla="*/ 251146 w 1421086"/>
              <a:gd name="connsiteY6" fmla="*/ 2356339 h 2366114"/>
              <a:gd name="connsiteX7" fmla="*/ 48923 w 1421086"/>
              <a:gd name="connsiteY7" fmla="*/ 2329962 h 2366114"/>
              <a:gd name="connsiteX8" fmla="*/ 4961 w 1421086"/>
              <a:gd name="connsiteY8" fmla="*/ 2136531 h 2366114"/>
              <a:gd name="connsiteX9" fmla="*/ 4961 w 1421086"/>
              <a:gd name="connsiteY9" fmla="*/ 1688123 h 2366114"/>
              <a:gd name="connsiteX10" fmla="*/ 40131 w 1421086"/>
              <a:gd name="connsiteY10" fmla="*/ 0 h 236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1086" h="2366114">
                <a:moveTo>
                  <a:pt x="1420523" y="1371600"/>
                </a:moveTo>
                <a:cubicBezTo>
                  <a:pt x="1421988" y="1472712"/>
                  <a:pt x="1423454" y="1573824"/>
                  <a:pt x="1385354" y="1635370"/>
                </a:cubicBezTo>
                <a:cubicBezTo>
                  <a:pt x="1347254" y="1696916"/>
                  <a:pt x="1304758" y="1718896"/>
                  <a:pt x="1191923" y="1740877"/>
                </a:cubicBezTo>
                <a:cubicBezTo>
                  <a:pt x="1079088" y="1762858"/>
                  <a:pt x="827042" y="1739412"/>
                  <a:pt x="708346" y="1767254"/>
                </a:cubicBezTo>
                <a:cubicBezTo>
                  <a:pt x="589650" y="1795096"/>
                  <a:pt x="531034" y="1833196"/>
                  <a:pt x="479746" y="1907931"/>
                </a:cubicBezTo>
                <a:cubicBezTo>
                  <a:pt x="428458" y="1982666"/>
                  <a:pt x="438715" y="2140927"/>
                  <a:pt x="400615" y="2215662"/>
                </a:cubicBezTo>
                <a:cubicBezTo>
                  <a:pt x="362515" y="2290397"/>
                  <a:pt x="309761" y="2337289"/>
                  <a:pt x="251146" y="2356339"/>
                </a:cubicBezTo>
                <a:cubicBezTo>
                  <a:pt x="192531" y="2375389"/>
                  <a:pt x="89954" y="2366597"/>
                  <a:pt x="48923" y="2329962"/>
                </a:cubicBezTo>
                <a:cubicBezTo>
                  <a:pt x="7892" y="2293327"/>
                  <a:pt x="12288" y="2243504"/>
                  <a:pt x="4961" y="2136531"/>
                </a:cubicBezTo>
                <a:cubicBezTo>
                  <a:pt x="-2366" y="2029558"/>
                  <a:pt x="-901" y="2044211"/>
                  <a:pt x="4961" y="1688123"/>
                </a:cubicBezTo>
                <a:cubicBezTo>
                  <a:pt x="10823" y="1332035"/>
                  <a:pt x="25477" y="666017"/>
                  <a:pt x="40131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Text Box 43"/>
          <p:cNvSpPr txBox="1">
            <a:spLocks noChangeArrowheads="1"/>
          </p:cNvSpPr>
          <p:nvPr/>
        </p:nvSpPr>
        <p:spPr bwMode="auto">
          <a:xfrm>
            <a:off x="251520" y="116632"/>
            <a:ext cx="87366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Role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of PGE2-induced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plasticity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in</a:t>
            </a:r>
          </a:p>
          <a:p>
            <a:pPr algn="ctr"/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nociceptor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sensitization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and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chronic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pain </a:t>
            </a:r>
            <a:endParaRPr lang="fr-CA" sz="28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44" name="Text Box 48"/>
          <p:cNvSpPr txBox="1">
            <a:spLocks noChangeArrowheads="1"/>
          </p:cNvSpPr>
          <p:nvPr/>
        </p:nvSpPr>
        <p:spPr bwMode="auto">
          <a:xfrm>
            <a:off x="6300191" y="5867980"/>
            <a:ext cx="16850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zh-CN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Injured t</a:t>
            </a:r>
            <a:r>
              <a:rPr lang="fr-C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issue</a:t>
            </a:r>
            <a:endParaRPr lang="fr-CA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Oval 54"/>
          <p:cNvSpPr>
            <a:spLocks noChangeArrowheads="1"/>
          </p:cNvSpPr>
          <p:nvPr/>
        </p:nvSpPr>
        <p:spPr bwMode="auto">
          <a:xfrm>
            <a:off x="6084167" y="5106963"/>
            <a:ext cx="142875" cy="122237"/>
          </a:xfrm>
          <a:prstGeom prst="ellipse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>
            <a:off x="6877396" y="5085184"/>
            <a:ext cx="142875" cy="122238"/>
          </a:xfrm>
          <a:prstGeom prst="ellipse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anchor="ctr"/>
          <a:lstStyle/>
          <a:p>
            <a:pPr eaLnBrk="0" hangingPunct="0"/>
            <a:endParaRPr lang="en-US">
              <a:latin typeface="Verdana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508645" y="3701004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Oval 48"/>
          <p:cNvSpPr/>
          <p:nvPr/>
        </p:nvSpPr>
        <p:spPr>
          <a:xfrm>
            <a:off x="2076597" y="3573016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Oval 49"/>
          <p:cNvSpPr/>
          <p:nvPr/>
        </p:nvSpPr>
        <p:spPr>
          <a:xfrm>
            <a:off x="2292621" y="3579688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1" name="Oval 50"/>
          <p:cNvSpPr/>
          <p:nvPr/>
        </p:nvSpPr>
        <p:spPr>
          <a:xfrm>
            <a:off x="3960861" y="2204864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2" name="Oval 51"/>
          <p:cNvSpPr/>
          <p:nvPr/>
        </p:nvSpPr>
        <p:spPr>
          <a:xfrm>
            <a:off x="4113261" y="2645296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3" name="Oval 52"/>
          <p:cNvSpPr/>
          <p:nvPr/>
        </p:nvSpPr>
        <p:spPr>
          <a:xfrm>
            <a:off x="4642214" y="2655654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" name="Oval 53"/>
          <p:cNvSpPr/>
          <p:nvPr/>
        </p:nvSpPr>
        <p:spPr>
          <a:xfrm>
            <a:off x="4265661" y="3022803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Oval 54"/>
          <p:cNvSpPr/>
          <p:nvPr/>
        </p:nvSpPr>
        <p:spPr>
          <a:xfrm>
            <a:off x="2474652" y="3490146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6" name="Oval 55"/>
          <p:cNvSpPr/>
          <p:nvPr/>
        </p:nvSpPr>
        <p:spPr>
          <a:xfrm>
            <a:off x="4006179" y="1837473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Oval 56"/>
          <p:cNvSpPr/>
          <p:nvPr/>
        </p:nvSpPr>
        <p:spPr>
          <a:xfrm>
            <a:off x="4968973" y="2132856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8" name="Flowchart: Magnetic Disk 57"/>
          <p:cNvSpPr/>
          <p:nvPr/>
        </p:nvSpPr>
        <p:spPr>
          <a:xfrm>
            <a:off x="4265661" y="1628800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Flowchart: Magnetic Disk 58"/>
          <p:cNvSpPr/>
          <p:nvPr/>
        </p:nvSpPr>
        <p:spPr>
          <a:xfrm>
            <a:off x="4302434" y="1628800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Flowchart: Magnetic Disk 59"/>
          <p:cNvSpPr/>
          <p:nvPr/>
        </p:nvSpPr>
        <p:spPr>
          <a:xfrm>
            <a:off x="4481685" y="1628800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Flowchart: Magnetic Disk 60"/>
          <p:cNvSpPr/>
          <p:nvPr/>
        </p:nvSpPr>
        <p:spPr>
          <a:xfrm>
            <a:off x="4518458" y="1628800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Flowchart: Magnetic Disk 61"/>
          <p:cNvSpPr/>
          <p:nvPr/>
        </p:nvSpPr>
        <p:spPr>
          <a:xfrm>
            <a:off x="4769717" y="1700808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Flowchart: Magnetic Disk 62"/>
          <p:cNvSpPr/>
          <p:nvPr/>
        </p:nvSpPr>
        <p:spPr>
          <a:xfrm>
            <a:off x="4806490" y="1700808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Flowchart: Connector 63"/>
          <p:cNvSpPr/>
          <p:nvPr/>
        </p:nvSpPr>
        <p:spPr>
          <a:xfrm>
            <a:off x="4300735" y="2132856"/>
            <a:ext cx="487288" cy="453358"/>
          </a:xfrm>
          <a:prstGeom prst="flowChartConnector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5" name="Flowchart: Magnetic Disk 64"/>
          <p:cNvSpPr/>
          <p:nvPr/>
        </p:nvSpPr>
        <p:spPr>
          <a:xfrm>
            <a:off x="4283967" y="2708920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Flowchart: Magnetic Disk 65"/>
          <p:cNvSpPr/>
          <p:nvPr/>
        </p:nvSpPr>
        <p:spPr>
          <a:xfrm>
            <a:off x="4320740" y="2708920"/>
            <a:ext cx="53541" cy="216024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Freeform 71"/>
          <p:cNvSpPr/>
          <p:nvPr/>
        </p:nvSpPr>
        <p:spPr>
          <a:xfrm>
            <a:off x="2130138" y="3056249"/>
            <a:ext cx="1721112" cy="444884"/>
          </a:xfrm>
          <a:custGeom>
            <a:avLst/>
            <a:gdLst>
              <a:gd name="connsiteX0" fmla="*/ 1786855 w 1786855"/>
              <a:gd name="connsiteY0" fmla="*/ 10421 h 471816"/>
              <a:gd name="connsiteX1" fmla="*/ 1191237 w 1786855"/>
              <a:gd name="connsiteY1" fmla="*/ 2032 h 471816"/>
              <a:gd name="connsiteX2" fmla="*/ 914400 w 1786855"/>
              <a:gd name="connsiteY2" fmla="*/ 43977 h 471816"/>
              <a:gd name="connsiteX3" fmla="*/ 562063 w 1786855"/>
              <a:gd name="connsiteY3" fmla="*/ 203368 h 471816"/>
              <a:gd name="connsiteX4" fmla="*/ 310393 w 1786855"/>
              <a:gd name="connsiteY4" fmla="*/ 362759 h 471816"/>
              <a:gd name="connsiteX5" fmla="*/ 201336 w 1786855"/>
              <a:gd name="connsiteY5" fmla="*/ 438260 h 471816"/>
              <a:gd name="connsiteX6" fmla="*/ 0 w 1786855"/>
              <a:gd name="connsiteY6" fmla="*/ 471816 h 471816"/>
              <a:gd name="connsiteX7" fmla="*/ 0 w 1786855"/>
              <a:gd name="connsiteY7" fmla="*/ 471816 h 471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86855" h="471816">
                <a:moveTo>
                  <a:pt x="1786855" y="10421"/>
                </a:moveTo>
                <a:cubicBezTo>
                  <a:pt x="1561750" y="3430"/>
                  <a:pt x="1336646" y="-3561"/>
                  <a:pt x="1191237" y="2032"/>
                </a:cubicBezTo>
                <a:cubicBezTo>
                  <a:pt x="1045828" y="7625"/>
                  <a:pt x="1019262" y="10421"/>
                  <a:pt x="914400" y="43977"/>
                </a:cubicBezTo>
                <a:cubicBezTo>
                  <a:pt x="809538" y="77533"/>
                  <a:pt x="662731" y="150238"/>
                  <a:pt x="562063" y="203368"/>
                </a:cubicBezTo>
                <a:cubicBezTo>
                  <a:pt x="461395" y="256498"/>
                  <a:pt x="370514" y="323610"/>
                  <a:pt x="310393" y="362759"/>
                </a:cubicBezTo>
                <a:cubicBezTo>
                  <a:pt x="250272" y="401908"/>
                  <a:pt x="253068" y="420084"/>
                  <a:pt x="201336" y="438260"/>
                </a:cubicBezTo>
                <a:cubicBezTo>
                  <a:pt x="149604" y="456436"/>
                  <a:pt x="0" y="471816"/>
                  <a:pt x="0" y="471816"/>
                </a:cubicBezTo>
                <a:lnTo>
                  <a:pt x="0" y="471816"/>
                </a:lnTo>
              </a:path>
            </a:pathLst>
          </a:custGeom>
          <a:noFill/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" name="Freeform 72"/>
          <p:cNvSpPr/>
          <p:nvPr/>
        </p:nvSpPr>
        <p:spPr>
          <a:xfrm>
            <a:off x="2060191" y="3490507"/>
            <a:ext cx="135544" cy="104688"/>
          </a:xfrm>
          <a:custGeom>
            <a:avLst/>
            <a:gdLst>
              <a:gd name="connsiteX0" fmla="*/ 135544 w 135544"/>
              <a:gd name="connsiteY0" fmla="*/ 0 h 104688"/>
              <a:gd name="connsiteX1" fmla="*/ 43265 w 135544"/>
              <a:gd name="connsiteY1" fmla="*/ 16778 h 104688"/>
              <a:gd name="connsiteX2" fmla="*/ 1320 w 135544"/>
              <a:gd name="connsiteY2" fmla="*/ 100668 h 104688"/>
              <a:gd name="connsiteX3" fmla="*/ 9709 w 135544"/>
              <a:gd name="connsiteY3" fmla="*/ 92279 h 104688"/>
              <a:gd name="connsiteX4" fmla="*/ 18098 w 135544"/>
              <a:gd name="connsiteY4" fmla="*/ 83890 h 104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544" h="104688">
                <a:moveTo>
                  <a:pt x="135544" y="0"/>
                </a:moveTo>
                <a:cubicBezTo>
                  <a:pt x="100590" y="0"/>
                  <a:pt x="65636" y="0"/>
                  <a:pt x="43265" y="16778"/>
                </a:cubicBezTo>
                <a:cubicBezTo>
                  <a:pt x="20894" y="33556"/>
                  <a:pt x="6913" y="88085"/>
                  <a:pt x="1320" y="100668"/>
                </a:cubicBezTo>
                <a:cubicBezTo>
                  <a:pt x="-4273" y="113251"/>
                  <a:pt x="9709" y="92279"/>
                  <a:pt x="9709" y="92279"/>
                </a:cubicBezTo>
                <a:lnTo>
                  <a:pt x="18098" y="8389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4" name="Freeform 73"/>
          <p:cNvSpPr/>
          <p:nvPr/>
        </p:nvSpPr>
        <p:spPr>
          <a:xfrm>
            <a:off x="2215677" y="3490507"/>
            <a:ext cx="52156" cy="117446"/>
          </a:xfrm>
          <a:custGeom>
            <a:avLst/>
            <a:gdLst>
              <a:gd name="connsiteX0" fmla="*/ 52156 w 52156"/>
              <a:gd name="connsiteY0" fmla="*/ 0 h 117446"/>
              <a:gd name="connsiteX1" fmla="*/ 1822 w 52156"/>
              <a:gd name="connsiteY1" fmla="*/ 58723 h 117446"/>
              <a:gd name="connsiteX2" fmla="*/ 10211 w 52156"/>
              <a:gd name="connsiteY2" fmla="*/ 117446 h 117446"/>
              <a:gd name="connsiteX3" fmla="*/ 10211 w 52156"/>
              <a:gd name="connsiteY3" fmla="*/ 117446 h 117446"/>
              <a:gd name="connsiteX4" fmla="*/ 10211 w 52156"/>
              <a:gd name="connsiteY4" fmla="*/ 117446 h 117446"/>
              <a:gd name="connsiteX5" fmla="*/ 10211 w 52156"/>
              <a:gd name="connsiteY5" fmla="*/ 117446 h 11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156" h="117446">
                <a:moveTo>
                  <a:pt x="52156" y="0"/>
                </a:moveTo>
                <a:cubicBezTo>
                  <a:pt x="30484" y="19574"/>
                  <a:pt x="8813" y="39149"/>
                  <a:pt x="1822" y="58723"/>
                </a:cubicBezTo>
                <a:cubicBezTo>
                  <a:pt x="-5169" y="78297"/>
                  <a:pt x="10211" y="117446"/>
                  <a:pt x="10211" y="117446"/>
                </a:cubicBezTo>
                <a:lnTo>
                  <a:pt x="10211" y="117446"/>
                </a:lnTo>
                <a:lnTo>
                  <a:pt x="10211" y="117446"/>
                </a:lnTo>
                <a:lnTo>
                  <a:pt x="10211" y="117446"/>
                </a:lnTo>
              </a:path>
            </a:pathLst>
          </a:custGeom>
          <a:noFill/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5" name="Oval 74"/>
          <p:cNvSpPr/>
          <p:nvPr/>
        </p:nvSpPr>
        <p:spPr>
          <a:xfrm>
            <a:off x="3059831" y="2996952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6" name="Oval 75"/>
          <p:cNvSpPr/>
          <p:nvPr/>
        </p:nvSpPr>
        <p:spPr>
          <a:xfrm>
            <a:off x="3816845" y="3008628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7" name="Oval 76"/>
          <p:cNvSpPr/>
          <p:nvPr/>
        </p:nvSpPr>
        <p:spPr>
          <a:xfrm>
            <a:off x="2627783" y="3166819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" name="Oval 77"/>
          <p:cNvSpPr/>
          <p:nvPr/>
        </p:nvSpPr>
        <p:spPr>
          <a:xfrm>
            <a:off x="5436096" y="4093208"/>
            <a:ext cx="3312368" cy="2360128"/>
          </a:xfrm>
          <a:prstGeom prst="ellipse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" name="Oval 78"/>
          <p:cNvSpPr/>
          <p:nvPr/>
        </p:nvSpPr>
        <p:spPr>
          <a:xfrm>
            <a:off x="3419872" y="2996952"/>
            <a:ext cx="107082" cy="1181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0" name="Picture 2" descr="C:\Documents and Settings\maweiy\Local Settings\Temporary Internet Files\Content.IE5\0HZT4L1R\MC900436915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8797">
            <a:off x="4299485" y="2109361"/>
            <a:ext cx="499950" cy="49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Oval 5"/>
          <p:cNvSpPr>
            <a:spLocks noChangeArrowheads="1"/>
          </p:cNvSpPr>
          <p:nvPr/>
        </p:nvSpPr>
        <p:spPr bwMode="auto">
          <a:xfrm>
            <a:off x="179512" y="119256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1" name="Text Box 48"/>
          <p:cNvSpPr txBox="1">
            <a:spLocks noChangeArrowheads="1"/>
          </p:cNvSpPr>
          <p:nvPr/>
        </p:nvSpPr>
        <p:spPr bwMode="auto">
          <a:xfrm>
            <a:off x="3203847" y="3212976"/>
            <a:ext cx="15454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b="1" dirty="0" smtClean="0"/>
              <a:t>Glu, SP, </a:t>
            </a:r>
          </a:p>
          <a:p>
            <a:pPr algn="ctr"/>
            <a:r>
              <a:rPr lang="fr-CA" b="1" dirty="0" smtClean="0"/>
              <a:t>CGRP,BDNF</a:t>
            </a:r>
            <a:endParaRPr lang="fr-CA" b="1" dirty="0"/>
          </a:p>
        </p:txBody>
      </p:sp>
      <p:sp>
        <p:nvSpPr>
          <p:cNvPr id="83" name="Text Box 48"/>
          <p:cNvSpPr txBox="1">
            <a:spLocks noChangeArrowheads="1"/>
          </p:cNvSpPr>
          <p:nvPr/>
        </p:nvSpPr>
        <p:spPr bwMode="auto">
          <a:xfrm>
            <a:off x="6238653" y="5373216"/>
            <a:ext cx="1141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2800" b="1" i="1" dirty="0" smtClean="0">
                <a:solidFill>
                  <a:srgbClr val="FF0000"/>
                </a:solidFill>
              </a:rPr>
              <a:t>PGE2</a:t>
            </a:r>
            <a:endParaRPr lang="fr-CA" sz="2800" b="1" i="1" dirty="0">
              <a:solidFill>
                <a:srgbClr val="FF0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364088" y="1412776"/>
            <a:ext cx="3744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</a:rPr>
              <a:t>PGE2-induced plasticity occurs at functional, transcriptional and translational levels. </a:t>
            </a:r>
            <a:endParaRPr lang="en-C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43"/>
          <p:cNvSpPr txBox="1">
            <a:spLocks noChangeArrowheads="1"/>
          </p:cNvSpPr>
          <p:nvPr/>
        </p:nvSpPr>
        <p:spPr bwMode="auto">
          <a:xfrm>
            <a:off x="79686" y="116632"/>
            <a:ext cx="902881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2600" b="1" dirty="0" smtClean="0">
                <a:solidFill>
                  <a:schemeClr val="accent1"/>
                </a:solidFill>
              </a:rPr>
              <a:t>Four PGE2 EP </a:t>
            </a:r>
            <a:r>
              <a:rPr lang="fr-CA" sz="2600" b="1" dirty="0" err="1" smtClean="0">
                <a:solidFill>
                  <a:schemeClr val="accent1"/>
                </a:solidFill>
              </a:rPr>
              <a:t>receptors</a:t>
            </a:r>
            <a:r>
              <a:rPr lang="fr-CA" sz="2600" b="1" dirty="0" smtClean="0">
                <a:solidFill>
                  <a:schemeClr val="accent1"/>
                </a:solidFill>
              </a:rPr>
              <a:t> are </a:t>
            </a:r>
            <a:r>
              <a:rPr lang="fr-CA" sz="2600" b="1" dirty="0" err="1" smtClean="0">
                <a:solidFill>
                  <a:schemeClr val="accent1"/>
                </a:solidFill>
              </a:rPr>
              <a:t>expressed</a:t>
            </a:r>
            <a:r>
              <a:rPr lang="fr-CA" sz="2600" b="1" dirty="0" smtClean="0">
                <a:solidFill>
                  <a:schemeClr val="accent1"/>
                </a:solidFill>
              </a:rPr>
              <a:t> in DRG </a:t>
            </a:r>
            <a:r>
              <a:rPr lang="fr-CA" sz="2600" b="1" dirty="0" err="1" smtClean="0">
                <a:solidFill>
                  <a:schemeClr val="accent1"/>
                </a:solidFill>
              </a:rPr>
              <a:t>neurons</a:t>
            </a:r>
            <a:endParaRPr lang="fr-CA" sz="2600" b="1" dirty="0">
              <a:solidFill>
                <a:schemeClr val="accent1"/>
              </a:solidFill>
            </a:endParaRPr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179512" y="692696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1" name="Oval 40"/>
          <p:cNvSpPr/>
          <p:nvPr/>
        </p:nvSpPr>
        <p:spPr>
          <a:xfrm>
            <a:off x="3851920" y="1033572"/>
            <a:ext cx="1440160" cy="6480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PGE2</a:t>
            </a:r>
            <a:endParaRPr lang="en-C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2" name="Straight Connector 41"/>
          <p:cNvCxnSpPr>
            <a:stCxn id="41" idx="4"/>
          </p:cNvCxnSpPr>
          <p:nvPr/>
        </p:nvCxnSpPr>
        <p:spPr>
          <a:xfrm>
            <a:off x="4572000" y="1681644"/>
            <a:ext cx="0" cy="288032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248173" y="1969676"/>
            <a:ext cx="4704724" cy="720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248173" y="1969676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851920" y="1969676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292080" y="1969676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948264" y="1969676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lowchart: Delay 55"/>
          <p:cNvSpPr/>
          <p:nvPr/>
        </p:nvSpPr>
        <p:spPr>
          <a:xfrm rot="5400000">
            <a:off x="1961766" y="2239762"/>
            <a:ext cx="533673" cy="798362"/>
          </a:xfrm>
          <a:prstGeom prst="flowChartDelay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7" name="Flowchart: Delay 56"/>
          <p:cNvSpPr/>
          <p:nvPr/>
        </p:nvSpPr>
        <p:spPr>
          <a:xfrm rot="5400000">
            <a:off x="3570219" y="2221760"/>
            <a:ext cx="533673" cy="834366"/>
          </a:xfrm>
          <a:prstGeom prst="flowChartDelay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8" name="Flowchart: Delay 57"/>
          <p:cNvSpPr/>
          <p:nvPr/>
        </p:nvSpPr>
        <p:spPr>
          <a:xfrm rot="5400000">
            <a:off x="5022050" y="2203702"/>
            <a:ext cx="576064" cy="828092"/>
          </a:xfrm>
          <a:prstGeom prst="flowChartDelay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9" name="Flowchart: Delay 58"/>
          <p:cNvSpPr/>
          <p:nvPr/>
        </p:nvSpPr>
        <p:spPr>
          <a:xfrm rot="5400000">
            <a:off x="6697162" y="2256546"/>
            <a:ext cx="576064" cy="828092"/>
          </a:xfrm>
          <a:prstGeom prst="flowChartDelay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07704" y="240172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EP1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34159" y="2401724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EP2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4048" y="2372107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EP3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72886" y="2382560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EP4</a:t>
            </a:r>
            <a:endParaRPr lang="en-CA" sz="2400" b="1" dirty="0">
              <a:solidFill>
                <a:srgbClr val="FF0000"/>
              </a:solidFill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176808" y="3841884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3832992" y="3841884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310082" y="3841884"/>
            <a:ext cx="0" cy="288032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129136" y="4129916"/>
            <a:ext cx="360040" cy="0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1429856" y="4611072"/>
            <a:ext cx="333832" cy="31093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1403648" y="5498068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2509976" y="4611072"/>
            <a:ext cx="261824" cy="31093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2752872" y="5498068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3832992" y="4705980"/>
            <a:ext cx="0" cy="28803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6441072" y="3783522"/>
            <a:ext cx="238088" cy="346394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7255224" y="3783522"/>
            <a:ext cx="265373" cy="32723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6372200" y="4705980"/>
            <a:ext cx="0" cy="268868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608973" y="4705980"/>
            <a:ext cx="6291" cy="268868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810493" y="4182760"/>
            <a:ext cx="714106" cy="5232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</a:rPr>
              <a:t>PLC</a:t>
            </a:r>
            <a:endParaRPr lang="en-CA" sz="2800" b="1" dirty="0">
              <a:solidFill>
                <a:schemeClr val="accent2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550752" y="4182760"/>
            <a:ext cx="589200" cy="5232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2800" b="1" dirty="0" smtClean="0">
                <a:solidFill>
                  <a:schemeClr val="accent2"/>
                </a:solidFill>
              </a:rPr>
              <a:t>C</a:t>
            </a:r>
            <a:endParaRPr lang="en-CA" sz="2800" b="1" dirty="0">
              <a:solidFill>
                <a:schemeClr val="accent2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985120" y="4182760"/>
            <a:ext cx="589200" cy="5232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2800" b="1" dirty="0" smtClean="0">
                <a:solidFill>
                  <a:schemeClr val="accent2"/>
                </a:solidFill>
              </a:rPr>
              <a:t>C</a:t>
            </a:r>
            <a:endParaRPr lang="en-CA" sz="2800" b="1" dirty="0">
              <a:solidFill>
                <a:schemeClr val="accent2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089960" y="4182760"/>
            <a:ext cx="589200" cy="5232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A</a:t>
            </a:r>
            <a:r>
              <a:rPr lang="en-US" sz="2800" b="1" dirty="0" smtClean="0">
                <a:solidFill>
                  <a:schemeClr val="accent2"/>
                </a:solidFill>
              </a:rPr>
              <a:t>C</a:t>
            </a:r>
            <a:endParaRPr lang="en-CA" sz="2800" b="1" dirty="0">
              <a:solidFill>
                <a:schemeClr val="accent2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183216" y="4182760"/>
            <a:ext cx="851515" cy="5232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</a:rPr>
              <a:t>PI3K</a:t>
            </a:r>
            <a:endParaRPr lang="en-CA" sz="2800" b="1" dirty="0">
              <a:solidFill>
                <a:schemeClr val="accent2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71600" y="4974848"/>
            <a:ext cx="845168" cy="52322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DAG</a:t>
            </a:r>
            <a:endParaRPr lang="en-CA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458566" y="4994012"/>
            <a:ext cx="654346" cy="52322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IP3</a:t>
            </a:r>
            <a:endParaRPr lang="en-CA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75856" y="4994012"/>
            <a:ext cx="1058303" cy="52322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cAMP</a:t>
            </a:r>
            <a:endParaRPr lang="en-CA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788024" y="4994012"/>
            <a:ext cx="1058303" cy="52322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cAMP</a:t>
            </a:r>
            <a:endParaRPr lang="en-CA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868144" y="4974848"/>
            <a:ext cx="1058303" cy="52322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cAMP</a:t>
            </a:r>
            <a:endParaRPr lang="en-CA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269535" y="4974848"/>
            <a:ext cx="777777" cy="52322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AKT</a:t>
            </a:r>
            <a:endParaRPr lang="en-CA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43608" y="5930116"/>
            <a:ext cx="750205" cy="52322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PKC</a:t>
            </a:r>
            <a:endParaRPr lang="en-CA" sz="28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2287059" y="5930116"/>
            <a:ext cx="916789" cy="52322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Ca++</a:t>
            </a:r>
            <a:endParaRPr lang="en-CA" sz="28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1907704" y="3257109"/>
            <a:ext cx="665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6"/>
                </a:solidFill>
              </a:rPr>
              <a:t>Gq</a:t>
            </a:r>
            <a:endParaRPr lang="en-CA" sz="3200" b="1" dirty="0">
              <a:solidFill>
                <a:schemeClr val="accent6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491880" y="3257109"/>
            <a:ext cx="604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6"/>
                </a:solidFill>
              </a:rPr>
              <a:t>Gs</a:t>
            </a:r>
            <a:endParaRPr lang="en-CA" sz="3200" b="1" dirty="0">
              <a:solidFill>
                <a:schemeClr val="accent6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025650" y="3257109"/>
            <a:ext cx="54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6"/>
                </a:solidFill>
              </a:rPr>
              <a:t>Gi</a:t>
            </a:r>
            <a:endParaRPr lang="en-CA" sz="3200" b="1" dirty="0">
              <a:solidFill>
                <a:schemeClr val="accent6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650571" y="3237945"/>
            <a:ext cx="6046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accent6"/>
                </a:solidFill>
              </a:rPr>
              <a:t>Gs</a:t>
            </a:r>
            <a:endParaRPr lang="en-CA" sz="3200" b="1" dirty="0">
              <a:solidFill>
                <a:schemeClr val="accent6"/>
              </a:solidFill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>
            <a:off x="2195736" y="2977788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851920" y="2977788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5342271" y="2977788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5307193" y="4705980"/>
            <a:ext cx="0" cy="288032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5126247" y="4994012"/>
            <a:ext cx="360040" cy="0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6967192" y="2958624"/>
            <a:ext cx="0" cy="36004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6391127" y="5481228"/>
            <a:ext cx="1" cy="160856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5959080" y="5642084"/>
            <a:ext cx="933214" cy="0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5959080" y="5642084"/>
            <a:ext cx="0" cy="28803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6895184" y="5642084"/>
            <a:ext cx="0" cy="28803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5580112" y="5930116"/>
            <a:ext cx="790601" cy="52322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PKA</a:t>
            </a:r>
            <a:endParaRPr lang="en-CA" sz="2800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6463136" y="5930116"/>
            <a:ext cx="880369" cy="52322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Epac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3033068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4983" y="1918573"/>
            <a:ext cx="82496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b="1" dirty="0" smtClean="0"/>
              <a:t>Acute </a:t>
            </a:r>
          </a:p>
          <a:p>
            <a:r>
              <a:rPr lang="en-US" b="1" dirty="0" smtClean="0"/>
              <a:t>effects</a:t>
            </a:r>
            <a:endParaRPr lang="en-US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51056" y="4211796"/>
            <a:ext cx="96090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rtlCol="0">
            <a:spAutoFit/>
          </a:bodyPr>
          <a:lstStyle/>
          <a:p>
            <a:r>
              <a:rPr lang="en-US" b="1" dirty="0" smtClean="0"/>
              <a:t>Chronic </a:t>
            </a:r>
          </a:p>
          <a:p>
            <a:r>
              <a:rPr lang="en-US" b="1" dirty="0" smtClean="0"/>
              <a:t>effects</a:t>
            </a:r>
          </a:p>
        </p:txBody>
      </p:sp>
      <p:sp>
        <p:nvSpPr>
          <p:cNvPr id="5" name="Left Brace 4"/>
          <p:cNvSpPr/>
          <p:nvPr/>
        </p:nvSpPr>
        <p:spPr>
          <a:xfrm>
            <a:off x="4211960" y="4174341"/>
            <a:ext cx="524684" cy="785090"/>
          </a:xfrm>
          <a:prstGeom prst="leftBrace">
            <a:avLst>
              <a:gd name="adj1" fmla="val 0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88024" y="4005064"/>
            <a:ext cx="244827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Up-regulates EP4 receptor</a:t>
            </a:r>
            <a:endParaRPr lang="en-US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4893236" y="1938209"/>
            <a:ext cx="22860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en-US" sz="1600" b="1" dirty="0" smtClean="0"/>
              <a:t>Increases </a:t>
            </a:r>
            <a:r>
              <a:rPr lang="en-US" sz="1600" b="1" dirty="0"/>
              <a:t>the release of </a:t>
            </a:r>
            <a:endParaRPr lang="en-US" sz="1600" b="1" dirty="0" smtClean="0"/>
          </a:p>
          <a:p>
            <a:r>
              <a:rPr lang="en-US" sz="1600" b="1" dirty="0" smtClean="0"/>
              <a:t>glutamate</a:t>
            </a:r>
            <a:r>
              <a:rPr lang="en-US" sz="1600" b="1" dirty="0"/>
              <a:t>, SP and CGRP </a:t>
            </a:r>
            <a:endParaRPr lang="en-CA" sz="1600" dirty="0"/>
          </a:p>
        </p:txBody>
      </p:sp>
      <p:sp>
        <p:nvSpPr>
          <p:cNvPr id="11" name="Rectangle 10"/>
          <p:cNvSpPr/>
          <p:nvPr/>
        </p:nvSpPr>
        <p:spPr>
          <a:xfrm>
            <a:off x="4673352" y="2700209"/>
            <a:ext cx="293793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en-US" sz="1600" b="1" dirty="0" smtClean="0"/>
              <a:t>Potentiates the sensitizing effects of other pain mediators</a:t>
            </a:r>
            <a:endParaRPr lang="en-US" sz="1600" b="1" dirty="0"/>
          </a:p>
        </p:txBody>
      </p:sp>
      <p:sp>
        <p:nvSpPr>
          <p:cNvPr id="16" name="Left Bracket 15"/>
          <p:cNvSpPr/>
          <p:nvPr/>
        </p:nvSpPr>
        <p:spPr>
          <a:xfrm>
            <a:off x="3044552" y="2227947"/>
            <a:ext cx="206504" cy="2318047"/>
          </a:xfrm>
          <a:prstGeom prst="leftBracket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/>
          <p:cNvCxnSpPr>
            <a:stCxn id="16" idx="1"/>
          </p:cNvCxnSpPr>
          <p:nvPr/>
        </p:nvCxnSpPr>
        <p:spPr>
          <a:xfrm flipH="1">
            <a:off x="2769346" y="3386971"/>
            <a:ext cx="27520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xplosion 2 18"/>
          <p:cNvSpPr/>
          <p:nvPr/>
        </p:nvSpPr>
        <p:spPr>
          <a:xfrm>
            <a:off x="683568" y="2204864"/>
            <a:ext cx="2174675" cy="2088232"/>
          </a:xfrm>
          <a:prstGeom prst="irregularSeal2">
            <a:avLst/>
          </a:prstGeom>
          <a:solidFill>
            <a:srgbClr val="FF0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Rectangle 20"/>
          <p:cNvSpPr/>
          <p:nvPr/>
        </p:nvSpPr>
        <p:spPr>
          <a:xfrm>
            <a:off x="4736644" y="1176209"/>
            <a:ext cx="25146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en-US" sz="1600" b="1" dirty="0"/>
              <a:t>Increases Na</a:t>
            </a:r>
            <a:r>
              <a:rPr lang="en-US" sz="1600" b="1" baseline="30000" dirty="0"/>
              <a:t>+</a:t>
            </a:r>
            <a:r>
              <a:rPr lang="en-US" sz="1600" b="1" dirty="0"/>
              <a:t>, Ca</a:t>
            </a:r>
            <a:r>
              <a:rPr lang="en-US" sz="1600" b="1" baseline="30000" dirty="0"/>
              <a:t>++</a:t>
            </a:r>
            <a:r>
              <a:rPr lang="en-US" sz="1600" b="1" dirty="0"/>
              <a:t> currents </a:t>
            </a:r>
            <a:endParaRPr lang="en-US" sz="1600" b="1" dirty="0" smtClean="0"/>
          </a:p>
          <a:p>
            <a:r>
              <a:rPr lang="en-US" sz="1600" b="1" dirty="0" smtClean="0"/>
              <a:t>and </a:t>
            </a:r>
            <a:r>
              <a:rPr lang="en-US" sz="1600" b="1" dirty="0"/>
              <a:t>TRPV1 </a:t>
            </a:r>
            <a:r>
              <a:rPr lang="en-US" sz="1600" b="1" dirty="0" smtClean="0"/>
              <a:t>currents</a:t>
            </a:r>
            <a:endParaRPr lang="en-CA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788024" y="4653136"/>
            <a:ext cx="279951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Up-regulates TRPV1, Nav1.8, SP, CGRP, NGF, BDNF, IL-6, etc. </a:t>
            </a:r>
            <a:endParaRPr lang="en-US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076056" y="6135687"/>
            <a:ext cx="2137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DRG neurons</a:t>
            </a:r>
            <a:endParaRPr lang="en-CA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1560" y="4293096"/>
            <a:ext cx="2208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Injured tissue</a:t>
            </a:r>
            <a:endParaRPr lang="en-CA" sz="2800" b="1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>
            <a:endCxn id="10" idx="1"/>
          </p:cNvCxnSpPr>
          <p:nvPr/>
        </p:nvCxnSpPr>
        <p:spPr>
          <a:xfrm>
            <a:off x="4137972" y="2227947"/>
            <a:ext cx="755264" cy="26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15616" y="2928615"/>
            <a:ext cx="1183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PGE2</a:t>
            </a:r>
            <a:endParaRPr lang="en-CA" sz="3600" b="1" i="1" dirty="0"/>
          </a:p>
        </p:txBody>
      </p:sp>
      <p:cxnSp>
        <p:nvCxnSpPr>
          <p:cNvPr id="38" name="Straight Connector 37"/>
          <p:cNvCxnSpPr>
            <a:endCxn id="21" idx="1"/>
          </p:cNvCxnSpPr>
          <p:nvPr/>
        </p:nvCxnSpPr>
        <p:spPr>
          <a:xfrm>
            <a:off x="4427984" y="1468596"/>
            <a:ext cx="308660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27984" y="2969515"/>
            <a:ext cx="23665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427984" y="1468596"/>
            <a:ext cx="0" cy="152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283968" y="5445224"/>
            <a:ext cx="3852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 smtClean="0">
                <a:solidFill>
                  <a:srgbClr val="C00000"/>
                </a:solidFill>
              </a:rPr>
              <a:t>(Villarreal </a:t>
            </a:r>
            <a:r>
              <a:rPr lang="en-CA" sz="1600" b="1" i="1" dirty="0">
                <a:solidFill>
                  <a:srgbClr val="C00000"/>
                </a:solidFill>
              </a:rPr>
              <a:t>et al.</a:t>
            </a:r>
            <a:r>
              <a:rPr lang="en-CA" sz="1600" b="1" dirty="0">
                <a:solidFill>
                  <a:srgbClr val="C00000"/>
                </a:solidFill>
              </a:rPr>
              <a:t>, </a:t>
            </a:r>
            <a:r>
              <a:rPr lang="en-CA" sz="1600" b="1" dirty="0" smtClean="0">
                <a:solidFill>
                  <a:srgbClr val="C00000"/>
                </a:solidFill>
              </a:rPr>
              <a:t>2009; </a:t>
            </a:r>
            <a:r>
              <a:rPr lang="en-US" sz="1600" b="1" dirty="0" smtClean="0">
                <a:solidFill>
                  <a:srgbClr val="C00000"/>
                </a:solidFill>
              </a:rPr>
              <a:t>Ma, 2010; Ma et al, 2010; St-Jacques and Ma, 2011)</a:t>
            </a:r>
            <a:endParaRPr lang="en-CA" sz="1600" b="1" dirty="0">
              <a:solidFill>
                <a:srgbClr val="C00000"/>
              </a:solidFill>
            </a:endParaRPr>
          </a:p>
        </p:txBody>
      </p:sp>
      <p:sp>
        <p:nvSpPr>
          <p:cNvPr id="59" name="Text Box 43"/>
          <p:cNvSpPr txBox="1">
            <a:spLocks noChangeArrowheads="1"/>
          </p:cNvSpPr>
          <p:nvPr/>
        </p:nvSpPr>
        <p:spPr bwMode="auto">
          <a:xfrm>
            <a:off x="251520" y="188640"/>
            <a:ext cx="85587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2400" b="1" dirty="0" smtClean="0">
                <a:solidFill>
                  <a:schemeClr val="accent1"/>
                </a:solidFill>
              </a:rPr>
              <a:t>Acute and </a:t>
            </a:r>
            <a:r>
              <a:rPr lang="fr-CA" sz="2400" b="1" dirty="0" err="1" smtClean="0">
                <a:solidFill>
                  <a:schemeClr val="accent1"/>
                </a:solidFill>
              </a:rPr>
              <a:t>chronic</a:t>
            </a:r>
            <a:r>
              <a:rPr lang="fr-CA" sz="2400" b="1" dirty="0" smtClean="0">
                <a:solidFill>
                  <a:schemeClr val="accent1"/>
                </a:solidFill>
              </a:rPr>
              <a:t> </a:t>
            </a:r>
            <a:r>
              <a:rPr lang="fr-CA" sz="2400" b="1" dirty="0" err="1" smtClean="0">
                <a:solidFill>
                  <a:schemeClr val="accent1"/>
                </a:solidFill>
              </a:rPr>
              <a:t>nociceptor</a:t>
            </a:r>
            <a:r>
              <a:rPr lang="fr-CA" sz="2400" b="1" dirty="0" smtClean="0">
                <a:solidFill>
                  <a:schemeClr val="accent1"/>
                </a:solidFill>
              </a:rPr>
              <a:t> </a:t>
            </a:r>
            <a:r>
              <a:rPr lang="fr-CA" sz="2400" b="1" dirty="0" err="1" smtClean="0">
                <a:solidFill>
                  <a:schemeClr val="accent1"/>
                </a:solidFill>
              </a:rPr>
              <a:t>sensitizing</a:t>
            </a:r>
            <a:r>
              <a:rPr lang="fr-CA" sz="2400" b="1" dirty="0" smtClean="0">
                <a:solidFill>
                  <a:schemeClr val="accent1"/>
                </a:solidFill>
              </a:rPr>
              <a:t> </a:t>
            </a:r>
            <a:r>
              <a:rPr lang="fr-CA" sz="2400" b="1" dirty="0" err="1" smtClean="0">
                <a:solidFill>
                  <a:schemeClr val="accent1"/>
                </a:solidFill>
              </a:rPr>
              <a:t>effects</a:t>
            </a:r>
            <a:r>
              <a:rPr lang="fr-CA" sz="2400" b="1" dirty="0" smtClean="0">
                <a:solidFill>
                  <a:schemeClr val="accent1"/>
                </a:solidFill>
              </a:rPr>
              <a:t> of PGE2</a:t>
            </a:r>
            <a:endParaRPr lang="fr-CA" sz="2400" b="1" dirty="0">
              <a:solidFill>
                <a:schemeClr val="accent1"/>
              </a:solidFill>
            </a:endParaRPr>
          </a:p>
        </p:txBody>
      </p:sp>
      <p:sp>
        <p:nvSpPr>
          <p:cNvPr id="60" name="Oval 5"/>
          <p:cNvSpPr>
            <a:spLocks noChangeArrowheads="1"/>
          </p:cNvSpPr>
          <p:nvPr/>
        </p:nvSpPr>
        <p:spPr bwMode="auto">
          <a:xfrm>
            <a:off x="179512" y="764704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1" name="TextBox 70"/>
          <p:cNvSpPr txBox="1"/>
          <p:nvPr/>
        </p:nvSpPr>
        <p:spPr>
          <a:xfrm>
            <a:off x="5191942" y="3378478"/>
            <a:ext cx="182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(well documented)</a:t>
            </a:r>
            <a:endParaRPr lang="en-CA" sz="1600" b="1" dirty="0">
              <a:solidFill>
                <a:srgbClr val="C0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084168" y="4343618"/>
            <a:ext cx="0" cy="3095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892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3"/>
          <p:cNvSpPr txBox="1">
            <a:spLocks noChangeArrowheads="1"/>
          </p:cNvSpPr>
          <p:nvPr/>
        </p:nvSpPr>
        <p:spPr bwMode="auto">
          <a:xfrm>
            <a:off x="513558" y="116632"/>
            <a:ext cx="80746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EP4 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is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up-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regulated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in DRG 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neurons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</a:p>
          <a:p>
            <a:pPr algn="ctr"/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during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inflammatory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and 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neuropathic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pain </a:t>
            </a:r>
          </a:p>
          <a:p>
            <a:pPr algn="ctr"/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and EP4 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antagonists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relieve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r>
              <a:rPr lang="fr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these</a:t>
            </a:r>
            <a:r>
              <a:rPr lang="fr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pain conditions</a:t>
            </a:r>
            <a:endParaRPr lang="fr-CA" sz="2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167764" y="1340768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" name="TextBox 15"/>
          <p:cNvSpPr txBox="1"/>
          <p:nvPr/>
        </p:nvSpPr>
        <p:spPr>
          <a:xfrm>
            <a:off x="5882536" y="4314582"/>
            <a:ext cx="2137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(Lin et al., 2006)</a:t>
            </a:r>
            <a:endParaRPr lang="en-CA" sz="16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2497" y="5868561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(Ma et al., 2010; </a:t>
            </a:r>
          </a:p>
          <a:p>
            <a:r>
              <a:rPr lang="en-US" sz="16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St-Jacques and Ma, 2011)</a:t>
            </a:r>
            <a:endParaRPr lang="en-CA" sz="16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267744" y="1700808"/>
            <a:ext cx="792088" cy="71876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" name="Straight Connector 6"/>
          <p:cNvCxnSpPr>
            <a:stCxn id="3" idx="4"/>
          </p:cNvCxnSpPr>
          <p:nvPr/>
        </p:nvCxnSpPr>
        <p:spPr>
          <a:xfrm>
            <a:off x="2663788" y="2419573"/>
            <a:ext cx="0" cy="26161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39552" y="2707605"/>
            <a:ext cx="4766920" cy="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68144" y="2185700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Naive</a:t>
            </a:r>
            <a:endParaRPr lang="en-CA" sz="2800" b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2195736" y="3286299"/>
            <a:ext cx="918952" cy="7920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7" name="Straight Connector 26"/>
          <p:cNvCxnSpPr>
            <a:stCxn id="26" idx="4"/>
          </p:cNvCxnSpPr>
          <p:nvPr/>
        </p:nvCxnSpPr>
        <p:spPr>
          <a:xfrm>
            <a:off x="2655212" y="4078387"/>
            <a:ext cx="0" cy="216024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53944" y="4311598"/>
            <a:ext cx="4766920" cy="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594504" y="3717032"/>
            <a:ext cx="2943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Inflammation</a:t>
            </a:r>
            <a:endParaRPr lang="en-CA" sz="2800" b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574349" y="3587718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27" name="Picture 3" descr="C:\Documents and Settings\maweiy\Local Settings\Temporary Internet Files\Content.IE5\D1J2S43I\large-Syringe-icon-0-12338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407" y="3699530"/>
            <a:ext cx="631321" cy="62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Oval 35"/>
          <p:cNvSpPr/>
          <p:nvPr/>
        </p:nvSpPr>
        <p:spPr>
          <a:xfrm>
            <a:off x="2195736" y="4814339"/>
            <a:ext cx="918952" cy="79208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7" name="Straight Connector 36"/>
          <p:cNvCxnSpPr>
            <a:stCxn id="36" idx="4"/>
          </p:cNvCxnSpPr>
          <p:nvPr/>
        </p:nvCxnSpPr>
        <p:spPr>
          <a:xfrm>
            <a:off x="2655212" y="5606427"/>
            <a:ext cx="0" cy="216024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53944" y="5822451"/>
            <a:ext cx="4766920" cy="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707515" y="5229200"/>
            <a:ext cx="2694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Nerve injury</a:t>
            </a:r>
            <a:endParaRPr lang="en-CA" sz="2800" b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31" name="Lightning Bolt 30"/>
          <p:cNvSpPr/>
          <p:nvPr/>
        </p:nvSpPr>
        <p:spPr>
          <a:xfrm rot="5248962">
            <a:off x="4578418" y="5030521"/>
            <a:ext cx="821271" cy="793403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Oval 42"/>
          <p:cNvSpPr/>
          <p:nvPr/>
        </p:nvSpPr>
        <p:spPr>
          <a:xfrm>
            <a:off x="2856844" y="3663841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Oval 43"/>
          <p:cNvSpPr/>
          <p:nvPr/>
        </p:nvSpPr>
        <p:spPr>
          <a:xfrm>
            <a:off x="2380216" y="3663841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Oval 44"/>
          <p:cNvSpPr/>
          <p:nvPr/>
        </p:nvSpPr>
        <p:spPr>
          <a:xfrm>
            <a:off x="2856844" y="5191881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Oval 45"/>
          <p:cNvSpPr/>
          <p:nvPr/>
        </p:nvSpPr>
        <p:spPr>
          <a:xfrm>
            <a:off x="2424796" y="5157192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31"/>
          <p:cNvSpPr/>
          <p:nvPr/>
        </p:nvSpPr>
        <p:spPr>
          <a:xfrm>
            <a:off x="1043608" y="1570837"/>
            <a:ext cx="936104" cy="86278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511660" y="2447310"/>
            <a:ext cx="0" cy="26161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3383668" y="1873759"/>
            <a:ext cx="626660" cy="5471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Oval 34"/>
          <p:cNvSpPr/>
          <p:nvPr/>
        </p:nvSpPr>
        <p:spPr>
          <a:xfrm>
            <a:off x="3666246" y="2114854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1" name="Straight Connector 40"/>
          <p:cNvCxnSpPr/>
          <p:nvPr/>
        </p:nvCxnSpPr>
        <p:spPr>
          <a:xfrm>
            <a:off x="3722296" y="2420888"/>
            <a:ext cx="0" cy="26161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971600" y="3001308"/>
            <a:ext cx="1080120" cy="10178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7" name="Straight Connector 46"/>
          <p:cNvCxnSpPr/>
          <p:nvPr/>
        </p:nvCxnSpPr>
        <p:spPr>
          <a:xfrm>
            <a:off x="1511660" y="4032801"/>
            <a:ext cx="0" cy="26161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3383668" y="3459250"/>
            <a:ext cx="626660" cy="5471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Oval 48"/>
          <p:cNvSpPr/>
          <p:nvPr/>
        </p:nvSpPr>
        <p:spPr>
          <a:xfrm>
            <a:off x="3506272" y="3574331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0" name="Straight Connector 49"/>
          <p:cNvCxnSpPr/>
          <p:nvPr/>
        </p:nvCxnSpPr>
        <p:spPr>
          <a:xfrm>
            <a:off x="3722296" y="4006379"/>
            <a:ext cx="0" cy="26161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264446" y="3527007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2" name="Oval 51"/>
          <p:cNvSpPr/>
          <p:nvPr/>
        </p:nvSpPr>
        <p:spPr>
          <a:xfrm>
            <a:off x="1634766" y="3617017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3" name="Oval 52"/>
          <p:cNvSpPr/>
          <p:nvPr/>
        </p:nvSpPr>
        <p:spPr>
          <a:xfrm>
            <a:off x="1574349" y="5098571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" name="Oval 53"/>
          <p:cNvSpPr/>
          <p:nvPr/>
        </p:nvSpPr>
        <p:spPr>
          <a:xfrm>
            <a:off x="971600" y="4581129"/>
            <a:ext cx="1080120" cy="94883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5" name="Straight Connector 54"/>
          <p:cNvCxnSpPr/>
          <p:nvPr/>
        </p:nvCxnSpPr>
        <p:spPr>
          <a:xfrm>
            <a:off x="1511660" y="5543654"/>
            <a:ext cx="0" cy="26161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3369276" y="4970103"/>
            <a:ext cx="626660" cy="5471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7" name="Oval 56"/>
          <p:cNvSpPr/>
          <p:nvPr/>
        </p:nvSpPr>
        <p:spPr>
          <a:xfrm>
            <a:off x="3816108" y="5085184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8" name="Straight Connector 57"/>
          <p:cNvCxnSpPr/>
          <p:nvPr/>
        </p:nvCxnSpPr>
        <p:spPr>
          <a:xfrm>
            <a:off x="3707904" y="5517232"/>
            <a:ext cx="0" cy="261610"/>
          </a:xfrm>
          <a:prstGeom prst="line">
            <a:avLst/>
          </a:prstGeom>
          <a:ln w="762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264446" y="5037860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Oval 59"/>
          <p:cNvSpPr/>
          <p:nvPr/>
        </p:nvSpPr>
        <p:spPr>
          <a:xfrm>
            <a:off x="1634766" y="5127870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Oval 60"/>
          <p:cNvSpPr/>
          <p:nvPr/>
        </p:nvSpPr>
        <p:spPr>
          <a:xfrm>
            <a:off x="3794304" y="3718347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Oval 61"/>
          <p:cNvSpPr/>
          <p:nvPr/>
        </p:nvSpPr>
        <p:spPr>
          <a:xfrm>
            <a:off x="3528076" y="5337212"/>
            <a:ext cx="171444" cy="18002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690280" y="3098834"/>
            <a:ext cx="231860" cy="37493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465938" y="3098834"/>
            <a:ext cx="210734" cy="3604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73820" y="2708920"/>
            <a:ext cx="437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?</a:t>
            </a:r>
            <a:endParaRPr lang="en-CA" sz="3200" b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657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74450"/>
            <a:ext cx="5184576" cy="484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35496" y="107921"/>
            <a:ext cx="910850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EP4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was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localized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in Golgi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apparatus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of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naive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DRG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neurons</a:t>
            </a:r>
            <a:endParaRPr lang="fr-CA" sz="21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algn="ctr"/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And PGE2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increased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EP4 distribution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into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peripheral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r>
              <a:rPr lang="fr-CA" sz="21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region</a:t>
            </a:r>
            <a:r>
              <a:rPr lang="fr-CA" sz="21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endParaRPr lang="fr-CA" sz="21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79512" y="90872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3300205" y="6165304"/>
            <a:ext cx="307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Pain, 2013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85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3"/>
          <p:cNvSpPr txBox="1">
            <a:spLocks noChangeArrowheads="1"/>
          </p:cNvSpPr>
          <p:nvPr/>
        </p:nvSpPr>
        <p:spPr bwMode="auto">
          <a:xfrm>
            <a:off x="2123728" y="251937"/>
            <a:ext cx="46987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Questions of Part I</a:t>
            </a:r>
            <a:endParaRPr lang="fr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467544" y="1772816"/>
            <a:ext cx="813690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1.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Whether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PGE2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stimulates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EP4 ex</a:t>
            </a:r>
            <a:r>
              <a:rPr lang="en-US" altLang="zh-CN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ternalization</a:t>
            </a:r>
            <a:r>
              <a:rPr lang="en-US" altLang="zh-CN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in a positive forward manner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?</a:t>
            </a:r>
          </a:p>
          <a:p>
            <a:endParaRPr lang="fr-CA" sz="2800" b="1" dirty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2.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Whether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this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event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contributes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to PGE2-induced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nociceptor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sensitization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?</a:t>
            </a:r>
            <a:endParaRPr lang="fr-CA" sz="28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79512" y="980728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2145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7" y="1340768"/>
            <a:ext cx="8743801" cy="4580250"/>
          </a:xfrm>
          <a:prstGeom prst="rect">
            <a:avLst/>
          </a:prstGeom>
        </p:spPr>
      </p:pic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451095" y="116632"/>
            <a:ext cx="851547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sz="2800" b="1" dirty="0" smtClean="0">
                <a:solidFill>
                  <a:schemeClr val="tx2"/>
                </a:solidFill>
              </a:rPr>
              <a:t>PGE2 concentration-</a:t>
            </a:r>
            <a:r>
              <a:rPr lang="fr-CA" sz="2800" b="1" dirty="0" err="1" smtClean="0">
                <a:solidFill>
                  <a:schemeClr val="tx2"/>
                </a:solidFill>
              </a:rPr>
              <a:t>dependently</a:t>
            </a:r>
            <a:r>
              <a:rPr lang="fr-CA" sz="2800" b="1" dirty="0" smtClean="0">
                <a:solidFill>
                  <a:schemeClr val="tx2"/>
                </a:solidFill>
              </a:rPr>
              <a:t> </a:t>
            </a:r>
            <a:r>
              <a:rPr lang="fr-CA" sz="2800" b="1" dirty="0" err="1" smtClean="0">
                <a:solidFill>
                  <a:schemeClr val="tx2"/>
                </a:solidFill>
              </a:rPr>
              <a:t>increased</a:t>
            </a:r>
            <a:r>
              <a:rPr lang="fr-CA" sz="2800" b="1" dirty="0" smtClean="0">
                <a:solidFill>
                  <a:schemeClr val="tx2"/>
                </a:solidFill>
              </a:rPr>
              <a:t> EP4 </a:t>
            </a:r>
          </a:p>
          <a:p>
            <a:pPr algn="ctr"/>
            <a:r>
              <a:rPr lang="fr-CA" sz="2800" b="1" dirty="0" err="1" smtClean="0">
                <a:solidFill>
                  <a:schemeClr val="tx2"/>
                </a:solidFill>
              </a:rPr>
              <a:t>cell</a:t>
            </a:r>
            <a:r>
              <a:rPr lang="fr-CA" sz="2800" b="1" dirty="0" smtClean="0">
                <a:solidFill>
                  <a:schemeClr val="tx2"/>
                </a:solidFill>
              </a:rPr>
              <a:t> surface </a:t>
            </a:r>
            <a:r>
              <a:rPr lang="fr-CA" sz="2800" b="1" dirty="0" err="1" smtClean="0">
                <a:solidFill>
                  <a:schemeClr val="tx2"/>
                </a:solidFill>
              </a:rPr>
              <a:t>density</a:t>
            </a:r>
            <a:r>
              <a:rPr lang="fr-CA" sz="2800" b="1" dirty="0" smtClean="0">
                <a:solidFill>
                  <a:schemeClr val="tx2"/>
                </a:solidFill>
              </a:rPr>
              <a:t> in </a:t>
            </a:r>
            <a:r>
              <a:rPr lang="fr-CA" sz="2800" b="1" dirty="0" err="1" smtClean="0">
                <a:solidFill>
                  <a:schemeClr val="tx2"/>
                </a:solidFill>
              </a:rPr>
              <a:t>cultured</a:t>
            </a:r>
            <a:r>
              <a:rPr lang="fr-CA" sz="2800" b="1" dirty="0" smtClean="0">
                <a:solidFill>
                  <a:schemeClr val="tx2"/>
                </a:solidFill>
              </a:rPr>
              <a:t> DRG </a:t>
            </a:r>
            <a:r>
              <a:rPr lang="fr-CA" sz="2800" b="1" dirty="0" err="1" smtClean="0">
                <a:solidFill>
                  <a:schemeClr val="tx2"/>
                </a:solidFill>
              </a:rPr>
              <a:t>neurons</a:t>
            </a:r>
            <a:r>
              <a:rPr lang="fr-CA" sz="2800" b="1" dirty="0" smtClean="0">
                <a:solidFill>
                  <a:schemeClr val="tx2"/>
                </a:solidFill>
              </a:rPr>
              <a:t>  </a:t>
            </a:r>
            <a:endParaRPr lang="fr-CA" sz="2800" b="1" dirty="0">
              <a:solidFill>
                <a:schemeClr val="tx2"/>
              </a:solidFill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28600" y="1120552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3300205" y="6165304"/>
            <a:ext cx="307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Pain, 2013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0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3"/>
          <p:cNvSpPr txBox="1">
            <a:spLocks noChangeArrowheads="1"/>
          </p:cNvSpPr>
          <p:nvPr/>
        </p:nvSpPr>
        <p:spPr bwMode="auto">
          <a:xfrm>
            <a:off x="175894" y="107921"/>
            <a:ext cx="87165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sz="2400" b="1" dirty="0" smtClean="0">
                <a:solidFill>
                  <a:schemeClr val="tx2"/>
                </a:solidFill>
              </a:rPr>
              <a:t>EP4 </a:t>
            </a:r>
            <a:r>
              <a:rPr lang="fr-CA" sz="2400" b="1" dirty="0" err="1" smtClean="0">
                <a:solidFill>
                  <a:schemeClr val="tx2"/>
                </a:solidFill>
              </a:rPr>
              <a:t>agonist</a:t>
            </a:r>
            <a:r>
              <a:rPr lang="fr-CA" sz="2400" b="1" dirty="0" smtClean="0">
                <a:solidFill>
                  <a:schemeClr val="tx2"/>
                </a:solidFill>
              </a:rPr>
              <a:t> CAY10580 </a:t>
            </a:r>
            <a:r>
              <a:rPr lang="fr-CA" sz="2400" b="1" dirty="0" err="1" smtClean="0">
                <a:solidFill>
                  <a:schemeClr val="tx2"/>
                </a:solidFill>
              </a:rPr>
              <a:t>also</a:t>
            </a:r>
            <a:r>
              <a:rPr lang="fr-CA" sz="2400" b="1" dirty="0" smtClean="0">
                <a:solidFill>
                  <a:schemeClr val="tx2"/>
                </a:solidFill>
              </a:rPr>
              <a:t> </a:t>
            </a:r>
            <a:r>
              <a:rPr lang="fr-CA" sz="2400" b="1" dirty="0" err="1" smtClean="0">
                <a:solidFill>
                  <a:schemeClr val="tx2"/>
                </a:solidFill>
              </a:rPr>
              <a:t>increased</a:t>
            </a:r>
            <a:r>
              <a:rPr lang="fr-CA" sz="2400" b="1" dirty="0" smtClean="0">
                <a:solidFill>
                  <a:schemeClr val="tx2"/>
                </a:solidFill>
              </a:rPr>
              <a:t> EP4 surface </a:t>
            </a:r>
            <a:r>
              <a:rPr lang="fr-CA" sz="2400" b="1" dirty="0" err="1" smtClean="0">
                <a:solidFill>
                  <a:schemeClr val="tx2"/>
                </a:solidFill>
              </a:rPr>
              <a:t>density</a:t>
            </a:r>
            <a:r>
              <a:rPr lang="fr-CA" sz="2400" b="1" dirty="0" smtClean="0">
                <a:solidFill>
                  <a:schemeClr val="tx2"/>
                </a:solidFill>
              </a:rPr>
              <a:t> </a:t>
            </a:r>
            <a:r>
              <a:rPr lang="fr-CA" sz="2400" b="1" dirty="0" err="1" smtClean="0">
                <a:solidFill>
                  <a:schemeClr val="tx2"/>
                </a:solidFill>
              </a:rPr>
              <a:t>while</a:t>
            </a:r>
            <a:r>
              <a:rPr lang="fr-CA" sz="2400" b="1" dirty="0">
                <a:solidFill>
                  <a:schemeClr val="tx2"/>
                </a:solidFill>
              </a:rPr>
              <a:t> </a:t>
            </a:r>
            <a:r>
              <a:rPr lang="fr-CA" sz="2400" b="1" dirty="0" smtClean="0">
                <a:solidFill>
                  <a:schemeClr val="tx2"/>
                </a:solidFill>
              </a:rPr>
              <a:t>EP4 antagonist </a:t>
            </a:r>
            <a:r>
              <a:rPr lang="fr-CA" sz="2400" b="1" dirty="0" err="1" smtClean="0">
                <a:solidFill>
                  <a:schemeClr val="tx2"/>
                </a:solidFill>
              </a:rPr>
              <a:t>suppressed</a:t>
            </a:r>
            <a:r>
              <a:rPr lang="fr-CA" sz="2400" b="1" dirty="0" smtClean="0">
                <a:solidFill>
                  <a:schemeClr val="tx2"/>
                </a:solidFill>
              </a:rPr>
              <a:t> PGE2-induced </a:t>
            </a:r>
            <a:r>
              <a:rPr lang="fr-CA" sz="2400" b="1" dirty="0" err="1" smtClean="0">
                <a:solidFill>
                  <a:schemeClr val="tx2"/>
                </a:solidFill>
              </a:rPr>
              <a:t>effect</a:t>
            </a:r>
            <a:endParaRPr lang="fr-CA" sz="24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8468529" cy="4844552"/>
          </a:xfrm>
          <a:prstGeom prst="rect">
            <a:avLst/>
          </a:prstGeom>
        </p:spPr>
      </p:pic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79512" y="1052736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3059832" y="6237312"/>
            <a:ext cx="307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Pain, 2013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700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28" y="1916832"/>
            <a:ext cx="8665943" cy="3217232"/>
          </a:xfrm>
          <a:prstGeom prst="rect">
            <a:avLst/>
          </a:prstGeom>
        </p:spPr>
      </p:pic>
      <p:sp>
        <p:nvSpPr>
          <p:cNvPr id="5" name="Text Box 43"/>
          <p:cNvSpPr txBox="1">
            <a:spLocks noChangeArrowheads="1"/>
          </p:cNvSpPr>
          <p:nvPr/>
        </p:nvSpPr>
        <p:spPr bwMode="auto">
          <a:xfrm>
            <a:off x="80446" y="107921"/>
            <a:ext cx="89560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fr-CA" sz="2400" b="1" dirty="0" err="1" smtClean="0">
                <a:solidFill>
                  <a:schemeClr val="tx2"/>
                </a:solidFill>
              </a:rPr>
              <a:t>Inhibitors</a:t>
            </a:r>
            <a:r>
              <a:rPr lang="fr-CA" sz="2400" b="1" dirty="0" smtClean="0">
                <a:solidFill>
                  <a:schemeClr val="tx2"/>
                </a:solidFill>
              </a:rPr>
              <a:t> of </a:t>
            </a:r>
            <a:r>
              <a:rPr lang="fr-CA" sz="2400" b="1" dirty="0" err="1" smtClean="0">
                <a:solidFill>
                  <a:schemeClr val="tx2"/>
                </a:solidFill>
              </a:rPr>
              <a:t>anterograde</a:t>
            </a:r>
            <a:r>
              <a:rPr lang="fr-CA" sz="2400" b="1" dirty="0" smtClean="0">
                <a:solidFill>
                  <a:schemeClr val="tx2"/>
                </a:solidFill>
              </a:rPr>
              <a:t> transport and </a:t>
            </a:r>
            <a:r>
              <a:rPr lang="fr-CA" sz="2400" b="1" dirty="0" err="1" smtClean="0">
                <a:solidFill>
                  <a:schemeClr val="tx2"/>
                </a:solidFill>
              </a:rPr>
              <a:t>protein</a:t>
            </a:r>
            <a:r>
              <a:rPr lang="fr-CA" sz="2400" b="1" dirty="0" smtClean="0">
                <a:solidFill>
                  <a:schemeClr val="tx2"/>
                </a:solidFill>
              </a:rPr>
              <a:t> </a:t>
            </a:r>
            <a:r>
              <a:rPr lang="fr-CA" sz="2400" b="1" dirty="0" err="1" smtClean="0">
                <a:solidFill>
                  <a:schemeClr val="tx2"/>
                </a:solidFill>
              </a:rPr>
              <a:t>synthesis</a:t>
            </a:r>
            <a:r>
              <a:rPr lang="fr-CA" sz="2400" b="1" dirty="0" smtClean="0">
                <a:solidFill>
                  <a:schemeClr val="tx2"/>
                </a:solidFill>
              </a:rPr>
              <a:t> </a:t>
            </a:r>
            <a:r>
              <a:rPr lang="fr-CA" sz="2400" b="1" dirty="0" err="1" smtClean="0">
                <a:solidFill>
                  <a:schemeClr val="tx2"/>
                </a:solidFill>
              </a:rPr>
              <a:t>suppressed</a:t>
            </a:r>
            <a:r>
              <a:rPr lang="fr-CA" sz="2400" b="1" dirty="0" smtClean="0">
                <a:solidFill>
                  <a:schemeClr val="tx2"/>
                </a:solidFill>
              </a:rPr>
              <a:t> PGE2-induced EP4 </a:t>
            </a:r>
            <a:r>
              <a:rPr lang="fr-CA" sz="2400" b="1" dirty="0" err="1" smtClean="0">
                <a:solidFill>
                  <a:schemeClr val="tx2"/>
                </a:solidFill>
              </a:rPr>
              <a:t>cell</a:t>
            </a:r>
            <a:r>
              <a:rPr lang="fr-CA" sz="2400" b="1" dirty="0" smtClean="0">
                <a:solidFill>
                  <a:schemeClr val="tx2"/>
                </a:solidFill>
              </a:rPr>
              <a:t> surface </a:t>
            </a:r>
            <a:r>
              <a:rPr lang="fr-CA" sz="2400" b="1" dirty="0" err="1" smtClean="0">
                <a:solidFill>
                  <a:schemeClr val="tx2"/>
                </a:solidFill>
              </a:rPr>
              <a:t>trafficking</a:t>
            </a:r>
            <a:r>
              <a:rPr lang="fr-CA" sz="2400" b="1" dirty="0" smtClean="0">
                <a:solidFill>
                  <a:schemeClr val="tx2"/>
                </a:solidFill>
              </a:rPr>
              <a:t>  </a:t>
            </a:r>
            <a:endParaRPr lang="fr-CA" sz="2400" b="1" dirty="0">
              <a:solidFill>
                <a:schemeClr val="tx2"/>
              </a:solidFill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79512" y="1052736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3275856" y="5723964"/>
            <a:ext cx="307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Pain, 2013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757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24744"/>
            <a:ext cx="6080458" cy="5193183"/>
          </a:xfrm>
          <a:prstGeom prst="rect">
            <a:avLst/>
          </a:prstGeom>
        </p:spPr>
      </p:pic>
      <p:sp>
        <p:nvSpPr>
          <p:cNvPr id="3" name="Text Box 43"/>
          <p:cNvSpPr txBox="1">
            <a:spLocks noChangeArrowheads="1"/>
          </p:cNvSpPr>
          <p:nvPr/>
        </p:nvSpPr>
        <p:spPr bwMode="auto">
          <a:xfrm>
            <a:off x="80446" y="128826"/>
            <a:ext cx="8956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CA" sz="20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Inhibitors of </a:t>
            </a:r>
            <a:r>
              <a:rPr lang="en-CA" sz="20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cAMP</a:t>
            </a:r>
            <a:r>
              <a:rPr lang="en-CA" sz="20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, PKA, PKC and PKC</a:t>
            </a:r>
            <a:r>
              <a:rPr lang="en-CA" sz="2000" b="1" dirty="0">
                <a:solidFill>
                  <a:schemeClr val="tx2"/>
                </a:solidFill>
                <a:latin typeface="Verdana" panose="020B0604030504040204" pitchFamily="34" charset="0"/>
                <a:sym typeface="Symbol"/>
              </a:rPr>
              <a:t></a:t>
            </a:r>
            <a:r>
              <a:rPr lang="en-CA" sz="2000" b="1" dirty="0">
                <a:solidFill>
                  <a:schemeClr val="tx2"/>
                </a:solidFill>
                <a:latin typeface="Verdana" panose="020B0604030504040204" pitchFamily="34" charset="0"/>
              </a:rPr>
              <a:t> </a:t>
            </a:r>
            <a:r>
              <a:rPr lang="en-CA" sz="20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attenuated 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EP4 </a:t>
            </a:r>
            <a:r>
              <a:rPr lang="en-US" sz="2000" b="1" dirty="0">
                <a:solidFill>
                  <a:schemeClr val="tx2"/>
                </a:solidFill>
                <a:latin typeface="Verdana" panose="020B0604030504040204" pitchFamily="34" charset="0"/>
              </a:rPr>
              <a:t>agonist-induced EP4 externalization</a:t>
            </a:r>
            <a:endParaRPr lang="fr-CA" sz="20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79512" y="90872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2843808" y="6372036"/>
            <a:ext cx="4132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2015, in preparation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756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4176464" cy="287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08" y="1916832"/>
            <a:ext cx="4119364" cy="4218806"/>
          </a:xfrm>
          <a:prstGeom prst="rect">
            <a:avLst/>
          </a:prstGeom>
        </p:spPr>
      </p:pic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80446" y="181089"/>
            <a:ext cx="89560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CA" sz="20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Double exposures to EP4 agonist induce a greater increase in intracellular </a:t>
            </a:r>
            <a:r>
              <a:rPr lang="en-CA" sz="20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cAMP</a:t>
            </a:r>
            <a:r>
              <a:rPr lang="en-CA" sz="20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levels and CGRP release than a single exposure, events blocked by anterograde transport inhibitor</a:t>
            </a:r>
            <a:endParaRPr lang="fr-CA" sz="20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79512" y="1336576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827584" y="5661248"/>
            <a:ext cx="307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Pain, 2013</a:t>
            </a:r>
            <a:endParaRPr lang="en-CA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1484784"/>
            <a:ext cx="3338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Intracellular </a:t>
            </a:r>
            <a:r>
              <a:rPr lang="en-US" sz="2400" b="1" dirty="0" err="1" smtClean="0">
                <a:solidFill>
                  <a:srgbClr val="FF0000"/>
                </a:solidFill>
              </a:rPr>
              <a:t>cAMP</a:t>
            </a:r>
            <a:r>
              <a:rPr lang="en-US" sz="2400" b="1" dirty="0" smtClean="0">
                <a:solidFill>
                  <a:srgbClr val="FF0000"/>
                </a:solidFill>
              </a:rPr>
              <a:t> levels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1484784"/>
            <a:ext cx="1870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CGRP release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7738" y="6165304"/>
            <a:ext cx="4132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2015, in preparation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855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795" y="1615102"/>
            <a:ext cx="6665565" cy="462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43"/>
          <p:cNvSpPr txBox="1">
            <a:spLocks noChangeArrowheads="1"/>
          </p:cNvSpPr>
          <p:nvPr/>
        </p:nvSpPr>
        <p:spPr bwMode="auto">
          <a:xfrm>
            <a:off x="251520" y="181089"/>
            <a:ext cx="864096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CA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Intraplantar</a:t>
            </a:r>
            <a:r>
              <a:rPr lang="en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injection of CFA increased EP4 levels </a:t>
            </a:r>
          </a:p>
          <a:p>
            <a:pPr algn="ctr"/>
            <a:r>
              <a:rPr lang="en-CA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at cell surface and in cytoplasm of DRG neurons, events blocked by COX2 inhibitor or EP4 antagonist</a:t>
            </a:r>
            <a:endParaRPr lang="fr-CA" sz="2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07504" y="1340768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3059832" y="6372036"/>
            <a:ext cx="3071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Pain, 2013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22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2123728" y="116632"/>
            <a:ext cx="4608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CA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Summary of Part I</a:t>
            </a:r>
            <a:endParaRPr lang="fr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42" name="Oval 5"/>
          <p:cNvSpPr>
            <a:spLocks noChangeArrowheads="1"/>
          </p:cNvSpPr>
          <p:nvPr/>
        </p:nvSpPr>
        <p:spPr bwMode="auto">
          <a:xfrm>
            <a:off x="179512" y="764704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" name="TextBox 42"/>
          <p:cNvSpPr txBox="1"/>
          <p:nvPr/>
        </p:nvSpPr>
        <p:spPr>
          <a:xfrm>
            <a:off x="345504" y="1052736"/>
            <a:ext cx="847496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PGE2/EP4 signaling facilitates EP4 cell surface trafficking in cultured DRG neurons.</a:t>
            </a:r>
          </a:p>
          <a:p>
            <a:pPr marL="342900" indent="-342900">
              <a:buAutoNum type="arabicPeriod"/>
            </a:pPr>
            <a:endParaRPr lang="en-US" sz="22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2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cAMP</a:t>
            </a:r>
            <a:r>
              <a:rPr lang="en-US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/PKA and PKC/PKC</a:t>
            </a:r>
            <a:r>
              <a:rPr lang="el-GR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ε</a:t>
            </a:r>
            <a:r>
              <a:rPr lang="en-US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signaling pathways contribute to PGE2-induced EP4 externalization. </a:t>
            </a:r>
          </a:p>
          <a:p>
            <a:pPr marL="342900" indent="-342900">
              <a:buAutoNum type="arabicPeriod"/>
            </a:pPr>
            <a:endParaRPr lang="en-US" sz="2200" b="1" dirty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PGE2-induced EP4 export is coupled to enhanced EP4 sensitivity, thus sensitizing nociceptors.</a:t>
            </a:r>
          </a:p>
          <a:p>
            <a:pPr marL="342900" indent="-342900">
              <a:buAutoNum type="arabicPeriod"/>
            </a:pPr>
            <a:endParaRPr lang="en-US" sz="22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PGE2/EP4 signaling in inflamed tissue increases EP4 cell surface trafficking in DRG neurons.</a:t>
            </a:r>
          </a:p>
          <a:p>
            <a:pPr marL="342900" indent="-342900">
              <a:buAutoNum type="arabicPeriod"/>
            </a:pPr>
            <a:endParaRPr lang="en-US" sz="22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Taken together, facilitating EP4 cell surface trafficking is a novel mechanism underlying PGE2-induced nociceptor sensitization. </a:t>
            </a:r>
            <a:endParaRPr lang="en-CA" sz="2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772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3"/>
          <p:cNvSpPr txBox="1">
            <a:spLocks noChangeArrowheads="1"/>
          </p:cNvSpPr>
          <p:nvPr/>
        </p:nvSpPr>
        <p:spPr bwMode="auto">
          <a:xfrm>
            <a:off x="2022170" y="179929"/>
            <a:ext cx="47820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Questions of Part II</a:t>
            </a:r>
            <a:endParaRPr lang="fr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467544" y="1412776"/>
            <a:ext cx="820891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1.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Whether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PGE2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stimulates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EP4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synthesis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and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axonal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trafficking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in DRG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neurons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in a positive-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forward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manner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?</a:t>
            </a:r>
            <a:endParaRPr lang="fr-CA" sz="2800" b="1" dirty="0" smtClean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endParaRPr lang="fr-CA" sz="2800" b="1" dirty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2.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Whether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this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event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contributes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to transition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from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acute to </a:t>
            </a:r>
            <a:r>
              <a:rPr lang="fr-CA" sz="28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chronic</a:t>
            </a:r>
            <a:r>
              <a:rPr lang="fr-CA" sz="28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pain?</a:t>
            </a:r>
            <a:endParaRPr lang="fr-CA" sz="28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228600" y="836712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6609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39552" y="188640"/>
            <a:ext cx="804292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fr-CA" altLang="en-US" sz="2400" b="1" dirty="0" err="1" smtClean="0">
                <a:solidFill>
                  <a:srgbClr val="003399"/>
                </a:solidFill>
              </a:rPr>
              <a:t>Hyperalgesic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priming or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prolonged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sensitization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pain, a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pre-clinical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model for transition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from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acute to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chronic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pain</a:t>
            </a:r>
            <a:endParaRPr lang="fr-CA" altLang="en-US" sz="2400" b="1" dirty="0">
              <a:solidFill>
                <a:srgbClr val="003399"/>
              </a:solidFill>
            </a:endParaRP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201488" y="1124744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pic>
        <p:nvPicPr>
          <p:cNvPr id="4" name="Picture 32" descr="MCj0359857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59985" y="2045436"/>
            <a:ext cx="1776460" cy="73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Wendy\AppData\Local\Microsoft\Windows\Temporary Internet Files\Content.IE5\LHBOTYAO\MCj0312516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3101">
            <a:off x="2784191" y="2172096"/>
            <a:ext cx="727976" cy="50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2" descr="MCj0359857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04312" y="5069772"/>
            <a:ext cx="1776460" cy="73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Wendy\AppData\Local\Microsoft\Windows\Temporary Internet Files\Content.IE5\LHBOTYAO\MCj0312516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3101">
            <a:off x="528518" y="5196432"/>
            <a:ext cx="727976" cy="50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03848" y="1484784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Single i.pl. PGE2</a:t>
            </a:r>
            <a:endParaRPr lang="en-C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4365104"/>
            <a:ext cx="266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i.pl. </a:t>
            </a:r>
            <a:r>
              <a:rPr lang="en-US" b="1" dirty="0" err="1" smtClean="0"/>
              <a:t>carr</a:t>
            </a:r>
            <a:r>
              <a:rPr lang="en-US" b="1" dirty="0" smtClean="0"/>
              <a:t>, IL-6 or stressors</a:t>
            </a:r>
            <a:endParaRPr lang="en-C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59659" y="2081174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&lt;4h</a:t>
            </a:r>
            <a:endParaRPr lang="en-CA" b="1" dirty="0"/>
          </a:p>
        </p:txBody>
      </p:sp>
      <p:sp>
        <p:nvSpPr>
          <p:cNvPr id="13" name="Right Triangle 12"/>
          <p:cNvSpPr/>
          <p:nvPr/>
        </p:nvSpPr>
        <p:spPr>
          <a:xfrm>
            <a:off x="5603537" y="1946450"/>
            <a:ext cx="185244" cy="854803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ight Triangle 15"/>
          <p:cNvSpPr/>
          <p:nvPr/>
        </p:nvSpPr>
        <p:spPr>
          <a:xfrm>
            <a:off x="3419872" y="4797152"/>
            <a:ext cx="149155" cy="854803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0" name="Picture 32" descr="MCj0359857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43812" y="5079064"/>
            <a:ext cx="1776460" cy="73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C:\Users\Wendy\AppData\Local\Microsoft\Windows\Temporary Internet Files\Content.IE5\LHBOTYAO\MCj0312516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3101">
            <a:off x="4683541" y="5268440"/>
            <a:ext cx="727976" cy="50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220072" y="4437112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i.pl. PGE2</a:t>
            </a:r>
            <a:endParaRPr lang="en-CA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884368" y="5022469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&gt;24h</a:t>
            </a:r>
            <a:endParaRPr lang="en-CA" b="1" dirty="0"/>
          </a:p>
        </p:txBody>
      </p:sp>
      <p:sp>
        <p:nvSpPr>
          <p:cNvPr id="24" name="Right Triangle 23"/>
          <p:cNvSpPr/>
          <p:nvPr/>
        </p:nvSpPr>
        <p:spPr>
          <a:xfrm>
            <a:off x="7524328" y="4681014"/>
            <a:ext cx="504056" cy="980234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TextBox 32"/>
          <p:cNvSpPr txBox="1"/>
          <p:nvPr/>
        </p:nvSpPr>
        <p:spPr>
          <a:xfrm>
            <a:off x="7601475" y="4365104"/>
            <a:ext cx="642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Pain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36" name="Left Brace 35"/>
          <p:cNvSpPr/>
          <p:nvPr/>
        </p:nvSpPr>
        <p:spPr>
          <a:xfrm rot="5400000">
            <a:off x="6679687" y="3088415"/>
            <a:ext cx="288032" cy="212133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TextBox 36"/>
          <p:cNvSpPr txBox="1"/>
          <p:nvPr/>
        </p:nvSpPr>
        <p:spPr>
          <a:xfrm>
            <a:off x="6372200" y="3501008"/>
            <a:ext cx="89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Week 2</a:t>
            </a:r>
            <a:endParaRPr lang="en-CA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378046" y="3501008"/>
            <a:ext cx="89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Week 1</a:t>
            </a:r>
            <a:endParaRPr lang="en-CA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031835" y="4365104"/>
            <a:ext cx="1540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Primary Pain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41" name="Left Brace 40"/>
          <p:cNvSpPr/>
          <p:nvPr/>
        </p:nvSpPr>
        <p:spPr>
          <a:xfrm rot="5400000">
            <a:off x="2647239" y="3088416"/>
            <a:ext cx="288032" cy="212133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TextBox 25"/>
          <p:cNvSpPr txBox="1"/>
          <p:nvPr/>
        </p:nvSpPr>
        <p:spPr>
          <a:xfrm>
            <a:off x="5436096" y="1484784"/>
            <a:ext cx="642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Pain</a:t>
            </a:r>
            <a:endParaRPr lang="en-CA" sz="2000" b="1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83568" y="3212976"/>
            <a:ext cx="769482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58336" y="6093296"/>
            <a:ext cx="3257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Reichling</a:t>
            </a:r>
            <a:r>
              <a:rPr lang="en-US" b="1" dirty="0" smtClean="0">
                <a:solidFill>
                  <a:srgbClr val="C00000"/>
                </a:solidFill>
              </a:rPr>
              <a:t> and Levine, TINS, 2009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39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61" y="952814"/>
            <a:ext cx="6349591" cy="5284498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-72008" y="56818"/>
            <a:ext cx="9324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fr-CA" altLang="en-US" sz="2000" b="1" dirty="0" smtClean="0">
                <a:solidFill>
                  <a:srgbClr val="003399"/>
                </a:solidFill>
              </a:rPr>
              <a:t>Pre-</a:t>
            </a:r>
            <a:r>
              <a:rPr lang="fr-CA" altLang="en-US" sz="2000" b="1" dirty="0" err="1" smtClean="0">
                <a:solidFill>
                  <a:srgbClr val="003399"/>
                </a:solidFill>
              </a:rPr>
              <a:t>exposure</a:t>
            </a:r>
            <a:r>
              <a:rPr lang="fr-CA" altLang="en-US" sz="2000" b="1" dirty="0" smtClean="0">
                <a:solidFill>
                  <a:srgbClr val="003399"/>
                </a:solidFill>
              </a:rPr>
              <a:t> to a </a:t>
            </a:r>
            <a:r>
              <a:rPr lang="fr-CA" altLang="en-US" sz="2000" b="1" dirty="0" err="1" smtClean="0">
                <a:solidFill>
                  <a:srgbClr val="003399"/>
                </a:solidFill>
              </a:rPr>
              <a:t>stabilized</a:t>
            </a:r>
            <a:r>
              <a:rPr lang="fr-CA" altLang="en-US" sz="2000" b="1" dirty="0" smtClean="0">
                <a:solidFill>
                  <a:srgbClr val="003399"/>
                </a:solidFill>
              </a:rPr>
              <a:t> PGE2 </a:t>
            </a:r>
            <a:r>
              <a:rPr lang="fr-CA" altLang="en-US" sz="2000" b="1" dirty="0" err="1" smtClean="0">
                <a:solidFill>
                  <a:srgbClr val="003399"/>
                </a:solidFill>
              </a:rPr>
              <a:t>analog</a:t>
            </a:r>
            <a:r>
              <a:rPr lang="fr-CA" altLang="en-US" sz="2000" b="1" dirty="0" smtClean="0">
                <a:solidFill>
                  <a:srgbClr val="003399"/>
                </a:solidFill>
              </a:rPr>
              <a:t> dmPGE2 </a:t>
            </a:r>
            <a:r>
              <a:rPr lang="fr-CA" altLang="en-US" sz="2000" b="1" dirty="0" err="1" smtClean="0">
                <a:solidFill>
                  <a:srgbClr val="003399"/>
                </a:solidFill>
              </a:rPr>
              <a:t>induced</a:t>
            </a:r>
            <a:r>
              <a:rPr lang="fr-CA" altLang="en-US" sz="2000" b="1" dirty="0" smtClean="0">
                <a:solidFill>
                  <a:srgbClr val="003399"/>
                </a:solidFill>
              </a:rPr>
              <a:t> the prolongation of pain </a:t>
            </a:r>
            <a:r>
              <a:rPr lang="fr-CA" altLang="en-US" sz="2000" b="1" dirty="0" err="1" smtClean="0">
                <a:solidFill>
                  <a:srgbClr val="003399"/>
                </a:solidFill>
              </a:rPr>
              <a:t>evoked</a:t>
            </a:r>
            <a:r>
              <a:rPr lang="fr-CA" altLang="en-US" sz="2000" b="1" dirty="0" smtClean="0">
                <a:solidFill>
                  <a:srgbClr val="003399"/>
                </a:solidFill>
              </a:rPr>
              <a:t> by subsequent  dmPGE2 challenge, an </a:t>
            </a:r>
            <a:r>
              <a:rPr lang="fr-CA" altLang="en-US" sz="2000" b="1" dirty="0" err="1" smtClean="0">
                <a:solidFill>
                  <a:srgbClr val="003399"/>
                </a:solidFill>
              </a:rPr>
              <a:t>event</a:t>
            </a:r>
            <a:r>
              <a:rPr lang="fr-CA" altLang="en-US" sz="2000" b="1" dirty="0" smtClean="0">
                <a:solidFill>
                  <a:srgbClr val="003399"/>
                </a:solidFill>
              </a:rPr>
              <a:t> </a:t>
            </a:r>
            <a:r>
              <a:rPr lang="fr-CA" altLang="en-US" sz="2000" b="1" dirty="0" err="1" smtClean="0">
                <a:solidFill>
                  <a:srgbClr val="003399"/>
                </a:solidFill>
              </a:rPr>
              <a:t>prevented</a:t>
            </a:r>
            <a:r>
              <a:rPr lang="fr-CA" altLang="en-US" sz="2000" b="1" dirty="0" smtClean="0">
                <a:solidFill>
                  <a:srgbClr val="003399"/>
                </a:solidFill>
              </a:rPr>
              <a:t> by EP4 antagonist</a:t>
            </a:r>
            <a:endParaRPr lang="fr-CA" altLang="en-US" sz="2000" b="1" dirty="0">
              <a:solidFill>
                <a:srgbClr val="003399"/>
              </a:solidFill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228600" y="836712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2987824" y="6300028"/>
            <a:ext cx="3889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Exp.Neurol., 2014</a:t>
            </a:r>
            <a:endParaRPr lang="en-CA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8344" y="1772816"/>
            <a:ext cx="559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1d</a:t>
            </a:r>
            <a:endParaRPr lang="en-CA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8344" y="4849996"/>
            <a:ext cx="559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4</a:t>
            </a:r>
            <a:r>
              <a:rPr lang="en-US" sz="2800" b="1" dirty="0" smtClean="0">
                <a:solidFill>
                  <a:srgbClr val="FF0000"/>
                </a:solidFill>
              </a:rPr>
              <a:t>d</a:t>
            </a:r>
            <a:endParaRPr lang="en-C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64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17808"/>
            <a:ext cx="6716216" cy="5263520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83568" y="44624"/>
            <a:ext cx="770485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fr-CA" altLang="en-US" sz="2400" b="1" dirty="0" smtClean="0">
                <a:solidFill>
                  <a:srgbClr val="003399"/>
                </a:solidFill>
              </a:rPr>
              <a:t>Multiple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sequential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i.pl. injection of dmPGE2 </a:t>
            </a:r>
          </a:p>
          <a:p>
            <a:pPr algn="ctr" eaLnBrk="1" hangingPunct="1"/>
            <a:r>
              <a:rPr lang="fr-CA" altLang="en-US" sz="2400" b="1" dirty="0" err="1" smtClean="0">
                <a:solidFill>
                  <a:srgbClr val="003399"/>
                </a:solidFill>
              </a:rPr>
              <a:t>Progressively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prolonged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tactile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allodynia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  <a:endParaRPr lang="fr-CA" altLang="en-US" sz="2400" b="1" dirty="0">
              <a:solidFill>
                <a:srgbClr val="003399"/>
              </a:solidFill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228600" y="90872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3131840" y="1052736"/>
            <a:ext cx="452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1d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7864" y="1052736"/>
            <a:ext cx="452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4</a:t>
            </a:r>
            <a:r>
              <a:rPr lang="en-US" sz="2000" b="1" dirty="0" smtClean="0">
                <a:solidFill>
                  <a:srgbClr val="FF0000"/>
                </a:solidFill>
              </a:rPr>
              <a:t>d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5363" y="3717032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11d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0192" y="3717032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  <a:r>
              <a:rPr lang="en-US" sz="2000" b="1" dirty="0" smtClean="0">
                <a:solidFill>
                  <a:srgbClr val="FF0000"/>
                </a:solidFill>
              </a:rPr>
              <a:t>1d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87824" y="6381328"/>
            <a:ext cx="3889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Exp.Neurol., 2014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11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19" y="1340473"/>
            <a:ext cx="6463625" cy="4968847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5496" y="149731"/>
            <a:ext cx="90281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CA" altLang="en-US" sz="2400" b="1" dirty="0" smtClean="0">
                <a:solidFill>
                  <a:srgbClr val="003399"/>
                </a:solidFill>
              </a:rPr>
              <a:t>Pre-injection of the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inhibitors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of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cAMP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and PKA </a:t>
            </a:r>
            <a:r>
              <a:rPr lang="en-US" altLang="en-US" sz="2400" b="1" dirty="0">
                <a:solidFill>
                  <a:srgbClr val="003399"/>
                </a:solidFill>
              </a:rPr>
              <a:t>with the 1</a:t>
            </a:r>
            <a:r>
              <a:rPr lang="en-US" altLang="en-US" sz="2400" b="1" baseline="30000" dirty="0">
                <a:solidFill>
                  <a:srgbClr val="003399"/>
                </a:solidFill>
              </a:rPr>
              <a:t>st</a:t>
            </a:r>
            <a:r>
              <a:rPr lang="en-US" altLang="en-US" sz="2400" b="1" dirty="0">
                <a:solidFill>
                  <a:srgbClr val="003399"/>
                </a:solidFill>
              </a:rPr>
              <a:t> dmPGE2 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blocked the prolongation of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allodynia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evoked by the 2</a:t>
            </a:r>
            <a:r>
              <a:rPr lang="fr-CA" altLang="en-US" sz="2400" b="1" baseline="30000" dirty="0" smtClean="0">
                <a:solidFill>
                  <a:srgbClr val="003399"/>
                </a:solidFill>
              </a:rPr>
              <a:t>nd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dmPGE2  </a:t>
            </a:r>
            <a:endParaRPr lang="fr-CA" altLang="en-US" sz="2400" b="1" dirty="0">
              <a:solidFill>
                <a:srgbClr val="003399"/>
              </a:solidFill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228600" y="1048544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2915816" y="6309320"/>
            <a:ext cx="3889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Exp.Neurol., 2014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42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149" y="1196752"/>
            <a:ext cx="6385902" cy="5029153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28600" y="90488"/>
            <a:ext cx="8763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fr-CA" altLang="en-US" sz="2400" b="1" dirty="0" smtClean="0">
                <a:solidFill>
                  <a:srgbClr val="003399"/>
                </a:solidFill>
              </a:rPr>
              <a:t>Pre-injection of the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inhibitors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of PKC and PKC</a:t>
            </a:r>
            <a:r>
              <a:rPr lang="el-GR" altLang="en-US" sz="2400" b="1" dirty="0" smtClean="0">
                <a:solidFill>
                  <a:srgbClr val="003399"/>
                </a:solidFill>
              </a:rPr>
              <a:t>ε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 with the 1</a:t>
            </a:r>
            <a:r>
              <a:rPr lang="en-US" altLang="en-US" sz="2400" b="1" baseline="30000" dirty="0" smtClean="0">
                <a:solidFill>
                  <a:srgbClr val="003399"/>
                </a:solidFill>
              </a:rPr>
              <a:t>st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 dmPGE2 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blocked the prolongation of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allodynia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evoked by the 2</a:t>
            </a:r>
            <a:r>
              <a:rPr lang="fr-CA" altLang="en-US" sz="2400" b="1" baseline="30000" dirty="0" smtClean="0">
                <a:solidFill>
                  <a:srgbClr val="003399"/>
                </a:solidFill>
              </a:rPr>
              <a:t>nd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dmPGE2  </a:t>
            </a:r>
            <a:endParaRPr lang="fr-CA" altLang="en-US" sz="2400" b="1" dirty="0">
              <a:solidFill>
                <a:srgbClr val="003399"/>
              </a:solidFill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228600" y="980728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2987824" y="6300028"/>
            <a:ext cx="3889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Exp.Neurol., 2014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111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10" y="2049053"/>
            <a:ext cx="8508762" cy="3324163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23528" y="234504"/>
            <a:ext cx="849694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fr-CA" altLang="en-US" sz="2400" b="1" dirty="0" smtClean="0">
                <a:solidFill>
                  <a:srgbClr val="003399"/>
                </a:solidFill>
              </a:rPr>
              <a:t>Pre-injection of COX2 inhibitor or EP4 antagonist with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carr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or CFA  blocked  or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shortened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prolongation of 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tactile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allodynia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evoked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</a:p>
          <a:p>
            <a:pPr algn="ctr" eaLnBrk="1" hangingPunct="1"/>
            <a:r>
              <a:rPr lang="fr-CA" altLang="en-US" sz="2400" b="1" dirty="0" smtClean="0">
                <a:solidFill>
                  <a:srgbClr val="003399"/>
                </a:solidFill>
              </a:rPr>
              <a:t>by subsequent dmPGE2 challenge</a:t>
            </a:r>
            <a:endParaRPr lang="fr-CA" altLang="en-US" sz="2400" b="1" dirty="0">
              <a:solidFill>
                <a:srgbClr val="003399"/>
              </a:solidFill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79512" y="155260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5805264"/>
            <a:ext cx="3889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Exp.Neurol., 2014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814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052736"/>
            <a:ext cx="5328592" cy="52591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36512" y="108501"/>
            <a:ext cx="918051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3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 single </a:t>
            </a:r>
            <a:r>
              <a:rPr lang="en-CA" sz="23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i.pl. dmPGE2 injection </a:t>
            </a:r>
            <a:r>
              <a:rPr lang="en-CA" sz="23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induced a delayed and prolonged EP4 up-regulation in DRG and sciatic nerve</a:t>
            </a:r>
            <a:endParaRPr lang="en-CA" sz="23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179512" y="980728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6300028"/>
            <a:ext cx="3889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Exp.Neurol., 2014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255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8604448" cy="3134070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28600" y="162496"/>
            <a:ext cx="8763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CA" altLang="en-US" sz="2400" b="1" dirty="0" smtClean="0">
                <a:solidFill>
                  <a:srgbClr val="003399"/>
                </a:solidFill>
              </a:rPr>
              <a:t>Double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sequential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</a:t>
            </a:r>
            <a:r>
              <a:rPr lang="fr-CA" altLang="en-US" sz="2400" b="1" dirty="0" err="1" smtClean="0">
                <a:solidFill>
                  <a:srgbClr val="003399"/>
                </a:solidFill>
              </a:rPr>
              <a:t>exposures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to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dmPGE2 induced a greater </a:t>
            </a:r>
          </a:p>
          <a:p>
            <a:pPr algn="ctr"/>
            <a:r>
              <a:rPr lang="en-US" altLang="en-US" sz="2400" b="1" dirty="0" smtClean="0">
                <a:solidFill>
                  <a:srgbClr val="003399"/>
                </a:solidFill>
              </a:rPr>
              <a:t>increase of EP4 levels in DRG neurons than a single exposure</a:t>
            </a:r>
            <a:r>
              <a:rPr lang="fr-CA" altLang="en-US" sz="2400" b="1" dirty="0" smtClean="0">
                <a:solidFill>
                  <a:srgbClr val="003399"/>
                </a:solidFill>
              </a:rPr>
              <a:t>  </a:t>
            </a:r>
            <a:endParaRPr lang="fr-CA" altLang="en-US" sz="2400" b="1" dirty="0">
              <a:solidFill>
                <a:srgbClr val="003399"/>
              </a:solidFill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228600" y="1120552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2915816" y="5805264"/>
            <a:ext cx="3889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St-Jacques and Ma, Exp.Neurol., 2014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88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1619672" y="116632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Summary of Part II</a:t>
            </a:r>
            <a:endParaRPr lang="en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Oval 5"/>
          <p:cNvSpPr>
            <a:spLocks noChangeArrowheads="1"/>
          </p:cNvSpPr>
          <p:nvPr/>
        </p:nvSpPr>
        <p:spPr bwMode="auto">
          <a:xfrm>
            <a:off x="179512" y="836712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" name="TextBox 24"/>
          <p:cNvSpPr txBox="1"/>
          <p:nvPr/>
        </p:nvSpPr>
        <p:spPr>
          <a:xfrm>
            <a:off x="395536" y="1124744"/>
            <a:ext cx="83529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Repeated </a:t>
            </a: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sequential exposures of PGE2 progressively prolonged </a:t>
            </a: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sensitization pain. </a:t>
            </a: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Activation of EP4, </a:t>
            </a:r>
            <a:r>
              <a:rPr lang="en-US" sz="2400" b="1" dirty="0" err="1" smtClean="0">
                <a:solidFill>
                  <a:schemeClr val="tx2"/>
                </a:solidFill>
                <a:latin typeface="Verdana" panose="020B0604030504040204" pitchFamily="34" charset="0"/>
              </a:rPr>
              <a:t>cAMP</a:t>
            </a: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/PKA and PKC/PKC</a:t>
            </a:r>
            <a:r>
              <a:rPr lang="el-GR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ε</a:t>
            </a: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signaling pathways is involved in this event. </a:t>
            </a: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PGE2/EP4 signaling in inflamed tissue sensitizes nociceptors to subsequent challenge of pain mediators. </a:t>
            </a: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EP4 up-regulation in DRG neurons is possibly a key event in prolonged sensitization pain and transition from acute to chronic pain.</a:t>
            </a:r>
            <a:endParaRPr lang="en-CA" sz="24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191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179512" y="83252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4" name="Rectangle 43"/>
          <p:cNvSpPr/>
          <p:nvPr/>
        </p:nvSpPr>
        <p:spPr>
          <a:xfrm>
            <a:off x="2483768" y="107921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Conclusions</a:t>
            </a:r>
            <a:endParaRPr lang="en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3528" y="1087576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PGE2/EP4 signaling in inflamed tissue stimulates the synthesis and cell surface trafficking of EP4 in DRG neurons in a positive-forward manner.</a:t>
            </a:r>
          </a:p>
          <a:p>
            <a:pPr marL="342900" indent="-342900">
              <a:buAutoNum type="arabicPeriod"/>
            </a:pPr>
            <a:endParaRPr lang="en-US" sz="2400" b="1" dirty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PGE2/EP4 signaling-induced EP4 synthesis and cell surface trafficking is coupled to enhanced EP4 </a:t>
            </a: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activity and </a:t>
            </a: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nociceptor sensitization. </a:t>
            </a:r>
            <a:endParaRPr lang="en-US" sz="2400" b="1" dirty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en-US" sz="2400" b="1" dirty="0" smtClean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Facilitating EP4 synthesis and cell surface trafficking is a novel mechanism underlying PGE2-prolonged nociceptor sensitization and transition from acute to chronic pain.  </a:t>
            </a:r>
            <a:endParaRPr lang="en-CA" sz="24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845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5"/>
          <p:cNvSpPr>
            <a:spLocks noChangeArrowheads="1"/>
          </p:cNvSpPr>
          <p:nvPr/>
        </p:nvSpPr>
        <p:spPr bwMode="auto">
          <a:xfrm>
            <a:off x="179512" y="908720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3" name="Rectangle 22"/>
          <p:cNvSpPr/>
          <p:nvPr/>
        </p:nvSpPr>
        <p:spPr>
          <a:xfrm>
            <a:off x="2555776" y="179929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2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Future direction</a:t>
            </a:r>
            <a:endParaRPr lang="en-CA" sz="3200" b="1" dirty="0">
              <a:solidFill>
                <a:schemeClr val="tx2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5536" y="1271657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Does prolonged sensitization pain occur in mice with EP4 conditional deletion in DRG neurons?</a:t>
            </a:r>
          </a:p>
          <a:p>
            <a:pPr marL="342900" indent="-342900">
              <a:buFontTx/>
              <a:buAutoNum type="arabicPeriod"/>
            </a:pPr>
            <a:endParaRPr lang="en-US" sz="2400" b="1" dirty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Can </a:t>
            </a:r>
            <a:r>
              <a:rPr lang="en-US" sz="2400" b="1" dirty="0">
                <a:solidFill>
                  <a:schemeClr val="tx2"/>
                </a:solidFill>
                <a:latin typeface="Verdana" panose="020B0604030504040204" pitchFamily="34" charset="0"/>
              </a:rPr>
              <a:t>EP4 receptor antagonists reverse </a:t>
            </a: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the established </a:t>
            </a:r>
            <a:r>
              <a:rPr lang="en-US" sz="2400" b="1" dirty="0">
                <a:solidFill>
                  <a:schemeClr val="tx2"/>
                </a:solidFill>
                <a:latin typeface="Verdana" panose="020B0604030504040204" pitchFamily="34" charset="0"/>
              </a:rPr>
              <a:t>prolonged sensitization pain? </a:t>
            </a:r>
          </a:p>
          <a:p>
            <a:pPr marL="342900" indent="-342900">
              <a:buFontTx/>
              <a:buAutoNum type="arabicPeriod"/>
            </a:pPr>
            <a:endParaRPr lang="en-US" sz="2400" b="1" dirty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Is stress hormone cortisol able to stimulate EP4 up-regulation in DRG neurons?</a:t>
            </a:r>
          </a:p>
          <a:p>
            <a:pPr marL="342900" indent="-342900">
              <a:buAutoNum type="arabicPeriod"/>
            </a:pPr>
            <a:endParaRPr lang="en-US" sz="2400" b="1" dirty="0">
              <a:solidFill>
                <a:schemeClr val="tx2"/>
              </a:solidFill>
              <a:latin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tx2"/>
                </a:solidFill>
                <a:latin typeface="Verdana" panose="020B0604030504040204" pitchFamily="34" charset="0"/>
              </a:rPr>
              <a:t> Is PGE2-induced EP4 synthesis under epigenetic modulation? </a:t>
            </a:r>
          </a:p>
        </p:txBody>
      </p:sp>
    </p:spTree>
    <p:extLst>
      <p:ext uri="{BB962C8B-B14F-4D97-AF65-F5344CB8AC3E}">
        <p14:creationId xmlns:p14="http://schemas.microsoft.com/office/powerpoint/2010/main" val="2815568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339752" y="107921"/>
            <a:ext cx="468750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fr-CA" altLang="en-US" sz="3200" b="1" dirty="0">
                <a:solidFill>
                  <a:srgbClr val="003399"/>
                </a:solidFill>
                <a:latin typeface="Verdana" panose="020B0604030504040204" pitchFamily="34" charset="0"/>
              </a:rPr>
              <a:t>Acknowledgements</a:t>
            </a: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228600" y="764704"/>
            <a:ext cx="8763000" cy="76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57200" y="1025441"/>
            <a:ext cx="7427168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810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176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542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908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480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052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624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196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CA" altLang="en-US" sz="2000" b="1" dirty="0">
                <a:solidFill>
                  <a:schemeClr val="accent1"/>
                </a:solidFill>
                <a:latin typeface="Verdana" panose="020B0604030504040204" pitchFamily="34" charset="0"/>
              </a:rPr>
              <a:t>Bruno St-Jacques, Research assistant</a:t>
            </a:r>
          </a:p>
          <a:p>
            <a:pPr eaLnBrk="1" hangingPunct="1"/>
            <a:r>
              <a:rPr lang="fr-CA" altLang="en-US" sz="2000" b="1" dirty="0">
                <a:solidFill>
                  <a:schemeClr val="accent1"/>
                </a:solidFill>
                <a:latin typeface="Verdana" panose="020B0604030504040204" pitchFamily="34" charset="0"/>
              </a:rPr>
              <a:t>Pedro Cruz Duarte, </a:t>
            </a:r>
            <a:r>
              <a:rPr lang="fr-CA" altLang="en-US" sz="20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MSc</a:t>
            </a:r>
            <a:r>
              <a:rPr lang="fr-CA" altLang="en-US" sz="20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altLang="en-US" sz="2000" b="1" dirty="0" err="1">
                <a:solidFill>
                  <a:schemeClr val="accent1"/>
                </a:solidFill>
                <a:latin typeface="Verdana" panose="020B0604030504040204" pitchFamily="34" charset="0"/>
              </a:rPr>
              <a:t>student</a:t>
            </a:r>
            <a:endParaRPr lang="fr-CA" altLang="en-US" sz="2000" b="1" dirty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pPr eaLnBrk="1" hangingPunct="1"/>
            <a:r>
              <a:rPr lang="fr-CA" altLang="en-US" sz="2000" b="1" dirty="0">
                <a:solidFill>
                  <a:schemeClr val="accent1"/>
                </a:solidFill>
                <a:latin typeface="Verdana" panose="020B0604030504040204" pitchFamily="34" charset="0"/>
              </a:rPr>
              <a:t>Manish Shukla, </a:t>
            </a:r>
            <a:r>
              <a:rPr lang="fr-CA" altLang="en-US" sz="2000" b="1" dirty="0" err="1">
                <a:solidFill>
                  <a:schemeClr val="accent1"/>
                </a:solidFill>
                <a:latin typeface="Verdana" panose="020B0604030504040204" pitchFamily="34" charset="0"/>
              </a:rPr>
              <a:t>PhD</a:t>
            </a:r>
            <a:r>
              <a:rPr lang="fr-CA" altLang="en-US" sz="2000" b="1" dirty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altLang="en-US" sz="20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student</a:t>
            </a:r>
            <a:endParaRPr lang="fr-CA" altLang="en-US" sz="2000" b="1" dirty="0" smtClean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pPr eaLnBrk="1" hangingPunct="1"/>
            <a:r>
              <a:rPr lang="fr-CA" altLang="en-US" sz="20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Ya Na Kim, </a:t>
            </a:r>
            <a:r>
              <a:rPr lang="fr-CA" altLang="en-US" sz="20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project</a:t>
            </a:r>
            <a:r>
              <a:rPr lang="fr-CA" altLang="en-US" sz="20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 </a:t>
            </a:r>
            <a:r>
              <a:rPr lang="fr-CA" altLang="en-US" sz="2000" b="1" dirty="0" err="1" smtClean="0">
                <a:solidFill>
                  <a:schemeClr val="accent1"/>
                </a:solidFill>
                <a:latin typeface="Verdana" panose="020B0604030504040204" pitchFamily="34" charset="0"/>
              </a:rPr>
              <a:t>student</a:t>
            </a:r>
            <a:endParaRPr lang="fr-CA" altLang="en-US" sz="2000" b="1" dirty="0" smtClean="0">
              <a:solidFill>
                <a:schemeClr val="accent1"/>
              </a:solidFill>
              <a:latin typeface="Verdana" panose="020B0604030504040204" pitchFamily="34" charset="0"/>
            </a:endParaRPr>
          </a:p>
          <a:p>
            <a:r>
              <a:rPr lang="en-US" sz="2000" b="1" dirty="0">
                <a:solidFill>
                  <a:schemeClr val="accent1"/>
                </a:solidFill>
                <a:latin typeface="Verdana" panose="020B0604030504040204" pitchFamily="34" charset="0"/>
              </a:rPr>
              <a:t>Uladzislau </a:t>
            </a:r>
            <a:r>
              <a:rPr lang="en-US" sz="2000" b="1" dirty="0" smtClean="0">
                <a:solidFill>
                  <a:schemeClr val="accent1"/>
                </a:solidFill>
                <a:latin typeface="Verdana" panose="020B0604030504040204" pitchFamily="34" charset="0"/>
              </a:rPr>
              <a:t>Rudakou, project student</a:t>
            </a:r>
            <a:endParaRPr lang="fr-CA" altLang="en-US" sz="2000" b="1" dirty="0">
              <a:solidFill>
                <a:schemeClr val="accent1"/>
              </a:solidFill>
              <a:latin typeface="Verdana" panose="020B0604030504040204" pitchFamily="34" charset="0"/>
            </a:endParaRPr>
          </a:p>
        </p:txBody>
      </p:sp>
      <p:pic>
        <p:nvPicPr>
          <p:cNvPr id="5" name="Picture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5542" y="3361849"/>
            <a:ext cx="2734816" cy="2121493"/>
          </a:xfrm>
          <a:prstGeom prst="rect">
            <a:avLst/>
          </a:prstGeom>
          <a:noFill/>
          <a:ln/>
        </p:spPr>
      </p:pic>
      <p:sp>
        <p:nvSpPr>
          <p:cNvPr id="6" name="Rectangle 36"/>
          <p:cNvSpPr>
            <a:spLocks noChangeArrowheads="1"/>
          </p:cNvSpPr>
          <p:nvPr/>
        </p:nvSpPr>
        <p:spPr bwMode="auto">
          <a:xfrm>
            <a:off x="361949" y="2852936"/>
            <a:ext cx="665737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b="1" dirty="0">
                <a:solidFill>
                  <a:srgbClr val="A50021"/>
                </a:solidFill>
              </a:rPr>
              <a:t>Supported by </a:t>
            </a:r>
          </a:p>
          <a:p>
            <a:pPr marL="457200" indent="-457200" eaLnBrk="1" hangingPunct="1">
              <a:buAutoNum type="arabicPeriod"/>
            </a:pPr>
            <a:r>
              <a:rPr lang="en-US" altLang="en-US" sz="2400" b="1" dirty="0" smtClean="0">
                <a:solidFill>
                  <a:srgbClr val="A50021"/>
                </a:solidFill>
              </a:rPr>
              <a:t>Canadian </a:t>
            </a:r>
            <a:r>
              <a:rPr lang="en-US" altLang="en-US" sz="2400" b="1" dirty="0">
                <a:solidFill>
                  <a:srgbClr val="A50021"/>
                </a:solidFill>
              </a:rPr>
              <a:t>Institutes of Health </a:t>
            </a:r>
            <a:r>
              <a:rPr lang="en-US" altLang="en-US" sz="2400" b="1" dirty="0" smtClean="0">
                <a:solidFill>
                  <a:srgbClr val="A50021"/>
                </a:solidFill>
              </a:rPr>
              <a:t>Research. </a:t>
            </a:r>
          </a:p>
          <a:p>
            <a:pPr marL="457200" indent="-457200" eaLnBrk="1" hangingPunct="1">
              <a:buAutoNum type="arabicPeriod"/>
            </a:pPr>
            <a:r>
              <a:rPr lang="en-US" altLang="en-US" sz="2400" b="1" dirty="0" smtClean="0">
                <a:solidFill>
                  <a:srgbClr val="A50021"/>
                </a:solidFill>
              </a:rPr>
              <a:t>National Science and Engineering Research Council of Canada</a:t>
            </a:r>
          </a:p>
          <a:p>
            <a:pPr marL="457200" indent="-457200" eaLnBrk="1" hangingPunct="1">
              <a:buAutoNum type="arabicPeriod"/>
            </a:pPr>
            <a:r>
              <a:rPr lang="en-US" altLang="en-US" sz="2400" b="1" dirty="0" smtClean="0">
                <a:solidFill>
                  <a:srgbClr val="A50021"/>
                </a:solidFill>
              </a:rPr>
              <a:t>Alan-Edwards Pain Research Foundation at McGill University</a:t>
            </a:r>
            <a:endParaRPr lang="en-US" altLang="en-US" sz="2400" b="1" dirty="0">
              <a:solidFill>
                <a:srgbClr val="A50021"/>
              </a:solidFill>
            </a:endParaRPr>
          </a:p>
        </p:txBody>
      </p:sp>
      <p:pic>
        <p:nvPicPr>
          <p:cNvPr id="8" name="Picture 473" descr="NSERC_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10110"/>
            <a:ext cx="2430469" cy="121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AECRP_red-whit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648" y="-459432"/>
            <a:ext cx="3170030" cy="72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AECRP_red-whit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7688" y="1412776"/>
            <a:ext cx="3170030" cy="72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979" y="5301208"/>
            <a:ext cx="31702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17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13161</TotalTime>
  <Words>1207</Words>
  <Application>Microsoft Office PowerPoint</Application>
  <PresentationFormat>On-screen Show (4:3)</PresentationFormat>
  <Paragraphs>222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Facilitating EP4 export and synthesis is a novel mechanism underlying PGE2-induced nociceptor sensitization  </vt:lpstr>
      <vt:lpstr>PowerPoint Presentation</vt:lpstr>
      <vt:lpstr>Facts of chronic pain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Institut Douglas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Facilitating synthesis, axonal and cell surface trafficking of EP4 receptor and TRPV1 channel contributes to PGE2-induced nociceptor sensitization and transition from acute to chronic pain</dc:title>
  <dc:creator>Weiya Ma</dc:creator>
  <cp:lastModifiedBy>Weiya Ma</cp:lastModifiedBy>
  <cp:revision>384</cp:revision>
  <dcterms:created xsi:type="dcterms:W3CDTF">2015-05-04T14:24:16Z</dcterms:created>
  <dcterms:modified xsi:type="dcterms:W3CDTF">2015-06-05T19:50:31Z</dcterms:modified>
</cp:coreProperties>
</file>