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90" r:id="rId2"/>
    <p:sldId id="29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2" r:id="rId38"/>
  </p:sldIdLst>
  <p:sldSz cx="9144000" cy="6858000" type="screen4x3"/>
  <p:notesSz cx="6858000" cy="9144000"/>
  <p:defaultTextStyle>
    <a:lvl1pPr defTabSz="457200">
      <a:defRPr>
        <a:latin typeface="Calibri"/>
        <a:ea typeface="Calibri"/>
        <a:cs typeface="Calibri"/>
        <a:sym typeface="Calibri"/>
      </a:defRPr>
    </a:lvl1pPr>
    <a:lvl2pPr indent="457200" defTabSz="457200">
      <a:defRPr>
        <a:latin typeface="Calibri"/>
        <a:ea typeface="Calibri"/>
        <a:cs typeface="Calibri"/>
        <a:sym typeface="Calibri"/>
      </a:defRPr>
    </a:lvl2pPr>
    <a:lvl3pPr indent="914400" defTabSz="457200">
      <a:defRPr>
        <a:latin typeface="Calibri"/>
        <a:ea typeface="Calibri"/>
        <a:cs typeface="Calibri"/>
        <a:sym typeface="Calibri"/>
      </a:defRPr>
    </a:lvl3pPr>
    <a:lvl4pPr indent="1371600" defTabSz="457200">
      <a:defRPr>
        <a:latin typeface="Calibri"/>
        <a:ea typeface="Calibri"/>
        <a:cs typeface="Calibri"/>
        <a:sym typeface="Calibri"/>
      </a:defRPr>
    </a:lvl4pPr>
    <a:lvl5pPr indent="1828800" defTabSz="457200">
      <a:defRPr>
        <a:latin typeface="Calibri"/>
        <a:ea typeface="Calibri"/>
        <a:cs typeface="Calibri"/>
        <a:sym typeface="Calibri"/>
      </a:defRPr>
    </a:lvl5pPr>
    <a:lvl6pPr indent="2286000" defTabSz="457200">
      <a:defRPr>
        <a:latin typeface="Calibri"/>
        <a:ea typeface="Calibri"/>
        <a:cs typeface="Calibri"/>
        <a:sym typeface="Calibri"/>
      </a:defRPr>
    </a:lvl6pPr>
    <a:lvl7pPr indent="2743200" defTabSz="457200">
      <a:defRPr>
        <a:latin typeface="Calibri"/>
        <a:ea typeface="Calibri"/>
        <a:cs typeface="Calibri"/>
        <a:sym typeface="Calibri"/>
      </a:defRPr>
    </a:lvl7pPr>
    <a:lvl8pPr indent="3200400" defTabSz="457200">
      <a:defRPr>
        <a:latin typeface="Calibri"/>
        <a:ea typeface="Calibri"/>
        <a:cs typeface="Calibri"/>
        <a:sym typeface="Calibri"/>
      </a:defRPr>
    </a:lvl8pPr>
    <a:lvl9pPr indent="3657600" defTabSz="4572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>
            <a:lvl1pPr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1" name="Shape 11"/>
          <p:cNvSpPr/>
          <p:nvPr/>
        </p:nvSpPr>
        <p:spPr>
          <a:xfrm>
            <a:off x="3445619" y="6031865"/>
            <a:ext cx="5698381" cy="811706"/>
          </a:xfrm>
          <a:prstGeom prst="rect">
            <a:avLst/>
          </a:prstGeom>
          <a:solidFill>
            <a:srgbClr val="8EB4E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 12"/>
          <p:cNvSpPr/>
          <p:nvPr/>
        </p:nvSpPr>
        <p:spPr>
          <a:xfrm>
            <a:off x="0" y="-1"/>
            <a:ext cx="9144000" cy="303038"/>
          </a:xfrm>
          <a:prstGeom prst="rect">
            <a:avLst/>
          </a:prstGeom>
          <a:solidFill>
            <a:srgbClr val="A1233B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image1.png" descr="F:\Win 8 Document\Desktop\红色系校徽展开式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957" y="6031865"/>
            <a:ext cx="3355331" cy="883226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14"/>
          <p:cNvSpPr/>
          <p:nvPr/>
        </p:nvSpPr>
        <p:spPr>
          <a:xfrm>
            <a:off x="4203699" y="6067732"/>
            <a:ext cx="4100114" cy="739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ctr"/>
            <a:r>
              <a:rPr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Optics 2014, Philadelphia, USA. </a:t>
            </a:r>
          </a:p>
          <a:p>
            <a:pPr lvl="0" algn="ctr"/>
            <a:r>
              <a:rPr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Sept. 8-10, 2014. 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Title Text</a:t>
            </a:r>
          </a:p>
        </p:txBody>
      </p:sp>
      <p:sp>
        <p:nvSpPr>
          <p:cNvPr id="17" name="Shape 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0" name="Shape 20"/>
          <p:cNvSpPr/>
          <p:nvPr/>
        </p:nvSpPr>
        <p:spPr>
          <a:xfrm>
            <a:off x="0" y="-1"/>
            <a:ext cx="9144000" cy="129874"/>
          </a:xfrm>
          <a:prstGeom prst="rect">
            <a:avLst/>
          </a:prstGeom>
          <a:solidFill>
            <a:srgbClr val="A1233B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 21"/>
          <p:cNvSpPr/>
          <p:nvPr/>
        </p:nvSpPr>
        <p:spPr>
          <a:xfrm>
            <a:off x="2540162" y="6353571"/>
            <a:ext cx="6615491" cy="501651"/>
          </a:xfrm>
          <a:prstGeom prst="rect">
            <a:avLst/>
          </a:prstGeom>
          <a:solidFill>
            <a:srgbClr val="8EB4E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" name="image1.png" descr="F:\Win 8 Document\Desktop\红色系校徽展开式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23306" y="6268173"/>
            <a:ext cx="2457605" cy="6469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-1"/>
            <a:ext cx="9144000" cy="129874"/>
          </a:xfrm>
          <a:prstGeom prst="rect">
            <a:avLst/>
          </a:prstGeom>
          <a:solidFill>
            <a:srgbClr val="A1233B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2540162" y="6353571"/>
            <a:ext cx="6615491" cy="501651"/>
          </a:xfrm>
          <a:prstGeom prst="rect">
            <a:avLst/>
          </a:prstGeom>
          <a:solidFill>
            <a:srgbClr val="8EB4E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" name="image1.png" descr="F:\Win 8 Document\Desktop\红色系校徽展开式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23306" y="6268173"/>
            <a:ext cx="2457605" cy="6469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31882189-7A4C-4A99-8191-90253D4C68CF}" type="datetimeFigureOut">
              <a:rPr lang="en-US" smtClean="0"/>
              <a:pPr/>
              <a:t>9/24/2014</a:t>
            </a:fld>
            <a:endParaRPr lang="en-IN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6495A0E0-BC8A-40C2-9E95-8614C0F506B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540162" y="6353571"/>
            <a:ext cx="6615491" cy="501651"/>
          </a:xfrm>
          <a:prstGeom prst="rect">
            <a:avLst/>
          </a:prstGeom>
          <a:solidFill>
            <a:srgbClr val="8EB4E3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 b="0"/>
            </a:pPr>
            <a:r>
              <a:rPr sz="4400" b="1"/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5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" name="Shape 5"/>
          <p:cNvSpPr/>
          <p:nvPr/>
        </p:nvSpPr>
        <p:spPr>
          <a:xfrm>
            <a:off x="0" y="-1"/>
            <a:ext cx="9144000" cy="129874"/>
          </a:xfrm>
          <a:prstGeom prst="rect">
            <a:avLst/>
          </a:prstGeom>
          <a:solidFill>
            <a:srgbClr val="A1233B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image1.png" descr="F:\Win 8 Document\Desktop\红色系校徽展开式.png"/>
          <p:cNvPicPr/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-23306" y="6268173"/>
            <a:ext cx="2457605" cy="646917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/>
          <p:nvPr/>
        </p:nvSpPr>
        <p:spPr>
          <a:xfrm>
            <a:off x="2629012" y="6448692"/>
            <a:ext cx="4453906" cy="311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Optics 2014, Philadelphia, USA. Sept. 8-10, 2014. </a:t>
            </a:r>
          </a:p>
        </p:txBody>
      </p:sp>
      <p:sp>
        <p:nvSpPr>
          <p:cNvPr id="8" name="Shape 8"/>
          <p:cNvSpPr/>
          <p:nvPr/>
        </p:nvSpPr>
        <p:spPr>
          <a:xfrm>
            <a:off x="6286499" y="6435927"/>
            <a:ext cx="2644034" cy="311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FFFFFF"/>
                </a:solidFill>
              </a:rPr>
              <a:t>sunwq@sjtu.edu.cn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algn="ctr" defTabSz="457200">
        <a:defRPr sz="4400" b="1">
          <a:latin typeface="+mn-lt"/>
          <a:ea typeface="+mn-ea"/>
          <a:cs typeface="+mn-cs"/>
          <a:sym typeface="Helvetica"/>
        </a:defRPr>
      </a:lvl1pPr>
      <a:lvl2pPr algn="ctr" defTabSz="457200">
        <a:defRPr sz="4400" b="1">
          <a:latin typeface="+mn-lt"/>
          <a:ea typeface="+mn-ea"/>
          <a:cs typeface="+mn-cs"/>
          <a:sym typeface="Helvetica"/>
        </a:defRPr>
      </a:lvl2pPr>
      <a:lvl3pPr algn="ctr" defTabSz="457200">
        <a:defRPr sz="4400" b="1">
          <a:latin typeface="+mn-lt"/>
          <a:ea typeface="+mn-ea"/>
          <a:cs typeface="+mn-cs"/>
          <a:sym typeface="Helvetica"/>
        </a:defRPr>
      </a:lvl3pPr>
      <a:lvl4pPr algn="ctr" defTabSz="457200">
        <a:defRPr sz="4400" b="1">
          <a:latin typeface="+mn-lt"/>
          <a:ea typeface="+mn-ea"/>
          <a:cs typeface="+mn-cs"/>
          <a:sym typeface="Helvetica"/>
        </a:defRPr>
      </a:lvl4pPr>
      <a:lvl5pPr algn="ctr" defTabSz="457200">
        <a:defRPr sz="4400" b="1">
          <a:latin typeface="+mn-lt"/>
          <a:ea typeface="+mn-ea"/>
          <a:cs typeface="+mn-cs"/>
          <a:sym typeface="Helvetica"/>
        </a:defRPr>
      </a:lvl5pPr>
      <a:lvl6pPr algn="ctr" defTabSz="457200">
        <a:defRPr sz="4400" b="1">
          <a:latin typeface="+mn-lt"/>
          <a:ea typeface="+mn-ea"/>
          <a:cs typeface="+mn-cs"/>
          <a:sym typeface="Helvetica"/>
        </a:defRPr>
      </a:lvl6pPr>
      <a:lvl7pPr algn="ctr" defTabSz="457200">
        <a:defRPr sz="4400" b="1">
          <a:latin typeface="+mn-lt"/>
          <a:ea typeface="+mn-ea"/>
          <a:cs typeface="+mn-cs"/>
          <a:sym typeface="Helvetica"/>
        </a:defRPr>
      </a:lvl7pPr>
      <a:lvl8pPr algn="ctr" defTabSz="457200">
        <a:defRPr sz="4400" b="1">
          <a:latin typeface="+mn-lt"/>
          <a:ea typeface="+mn-ea"/>
          <a:cs typeface="+mn-cs"/>
          <a:sym typeface="Helvetica"/>
        </a:defRPr>
      </a:lvl8pPr>
      <a:lvl9pPr algn="ctr" defTabSz="457200">
        <a:defRPr sz="4400" b="1">
          <a:latin typeface="+mn-lt"/>
          <a:ea typeface="+mn-ea"/>
          <a:cs typeface="+mn-cs"/>
          <a:sym typeface="Helvetica"/>
        </a:defRPr>
      </a:lvl9pPr>
    </p:titleStyle>
    <p:bodyStyle>
      <a:lvl1pPr marL="342900" indent="-342900" defTabSz="457200">
        <a:spcBef>
          <a:spcPts val="1300"/>
        </a:spcBef>
        <a:buSzPct val="100000"/>
        <a:buFont typeface="Arial"/>
        <a:buChar char="•"/>
        <a:defRPr sz="3200">
          <a:latin typeface="Helvetica Light"/>
          <a:ea typeface="Helvetica Light"/>
          <a:cs typeface="Helvetica Light"/>
          <a:sym typeface="Helvetica Light"/>
        </a:defRPr>
      </a:lvl1pPr>
      <a:lvl2pPr marL="783771" indent="-326571" defTabSz="457200">
        <a:spcBef>
          <a:spcPts val="1300"/>
        </a:spcBef>
        <a:buSzPct val="100000"/>
        <a:buFont typeface="Arial"/>
        <a:buChar char="–"/>
        <a:defRPr sz="3200">
          <a:latin typeface="Helvetica Light"/>
          <a:ea typeface="Helvetica Light"/>
          <a:cs typeface="Helvetica Light"/>
          <a:sym typeface="Helvetica Light"/>
        </a:defRPr>
      </a:lvl2pPr>
      <a:lvl3pPr marL="1219200" indent="-304800" defTabSz="457200">
        <a:spcBef>
          <a:spcPts val="1300"/>
        </a:spcBef>
        <a:buSzPct val="100000"/>
        <a:buFont typeface="Arial"/>
        <a:buChar char="•"/>
        <a:defRPr sz="3200">
          <a:latin typeface="Helvetica Light"/>
          <a:ea typeface="Helvetica Light"/>
          <a:cs typeface="Helvetica Light"/>
          <a:sym typeface="Helvetica Light"/>
        </a:defRPr>
      </a:lvl3pPr>
      <a:lvl4pPr marL="1737360" indent="-365760" defTabSz="457200">
        <a:spcBef>
          <a:spcPts val="1300"/>
        </a:spcBef>
        <a:buSzPct val="100000"/>
        <a:buFont typeface="Arial"/>
        <a:buChar char="–"/>
        <a:defRPr sz="3200">
          <a:latin typeface="Helvetica Light"/>
          <a:ea typeface="Helvetica Light"/>
          <a:cs typeface="Helvetica Light"/>
          <a:sym typeface="Helvetica Light"/>
        </a:defRPr>
      </a:lvl4pPr>
      <a:lvl5pPr marL="2194560" indent="-365760" defTabSz="457200">
        <a:spcBef>
          <a:spcPts val="1300"/>
        </a:spcBef>
        <a:buSzPct val="100000"/>
        <a:buFont typeface="Arial"/>
        <a:buChar char="»"/>
        <a:defRPr sz="3200">
          <a:latin typeface="Helvetica Light"/>
          <a:ea typeface="Helvetica Light"/>
          <a:cs typeface="Helvetica Light"/>
          <a:sym typeface="Helvetica Light"/>
        </a:defRPr>
      </a:lvl5pPr>
      <a:lvl6pPr marL="2651760" indent="-365760" defTabSz="457200">
        <a:spcBef>
          <a:spcPts val="1300"/>
        </a:spcBef>
        <a:buSzPct val="100000"/>
        <a:buFont typeface="Arial"/>
        <a:buChar char="•"/>
        <a:defRPr sz="3200">
          <a:latin typeface="Helvetica Light"/>
          <a:ea typeface="Helvetica Light"/>
          <a:cs typeface="Helvetica Light"/>
          <a:sym typeface="Helvetica Light"/>
        </a:defRPr>
      </a:lvl6pPr>
      <a:lvl7pPr marL="3108960" indent="-365760" defTabSz="457200">
        <a:spcBef>
          <a:spcPts val="1300"/>
        </a:spcBef>
        <a:buSzPct val="100000"/>
        <a:buFont typeface="Arial"/>
        <a:buChar char="•"/>
        <a:defRPr sz="3200">
          <a:latin typeface="Helvetica Light"/>
          <a:ea typeface="Helvetica Light"/>
          <a:cs typeface="Helvetica Light"/>
          <a:sym typeface="Helvetica Light"/>
        </a:defRPr>
      </a:lvl7pPr>
      <a:lvl8pPr marL="3566159" indent="-365759" defTabSz="457200">
        <a:spcBef>
          <a:spcPts val="1300"/>
        </a:spcBef>
        <a:buSzPct val="100000"/>
        <a:buFont typeface="Arial"/>
        <a:buChar char="•"/>
        <a:defRPr sz="3200">
          <a:latin typeface="Helvetica Light"/>
          <a:ea typeface="Helvetica Light"/>
          <a:cs typeface="Helvetica Light"/>
          <a:sym typeface="Helvetica Light"/>
        </a:defRPr>
      </a:lvl8pPr>
      <a:lvl9pPr marL="4023359" indent="-365759" defTabSz="457200">
        <a:spcBef>
          <a:spcPts val="1300"/>
        </a:spcBef>
        <a:buSzPct val="100000"/>
        <a:buFont typeface="Arial"/>
        <a:buChar char="•"/>
        <a:defRPr sz="3200"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unwq@mit.edu" TargetMode="External"/><Relationship Id="rId2" Type="http://schemas.openxmlformats.org/officeDocument/2006/relationships/hyperlink" Target="http://sjtu.edu.cn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385856" y="1683396"/>
            <a:ext cx="8279843" cy="1470026"/>
          </a:xfrm>
          <a:prstGeom prst="rect">
            <a:avLst/>
          </a:prstGeom>
        </p:spPr>
        <p:txBody>
          <a:bodyPr/>
          <a:lstStyle>
            <a:lvl1pPr defTabSz="452627">
              <a:defRPr sz="4356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 b="0"/>
            </a:pPr>
            <a:r>
              <a:rPr sz="4356" b="1"/>
              <a:t>Networks for Large Data Flows - Revolution or Evolutions?</a:t>
            </a:r>
          </a:p>
        </p:txBody>
      </p:sp>
      <p:sp>
        <p:nvSpPr>
          <p:cNvPr id="31" name="Shape 31"/>
          <p:cNvSpPr/>
          <p:nvPr/>
        </p:nvSpPr>
        <p:spPr>
          <a:xfrm>
            <a:off x="385856" y="3620415"/>
            <a:ext cx="8279843" cy="1980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ctr"/>
            <a:r>
              <a:rPr sz="2500" b="1">
                <a:latin typeface="+mn-lt"/>
                <a:ea typeface="+mn-ea"/>
                <a:cs typeface="+mn-cs"/>
                <a:sym typeface="Helvetica"/>
              </a:rPr>
              <a:t>Weiqiang Sun and Weisheng Hu</a:t>
            </a:r>
          </a:p>
          <a:p>
            <a:pPr lvl="0" algn="ctr"/>
            <a:r>
              <a:rPr sz="2500">
                <a:latin typeface="+mn-lt"/>
                <a:ea typeface="+mn-ea"/>
                <a:cs typeface="+mn-cs"/>
                <a:sym typeface="Helvetica"/>
              </a:rPr>
              <a:t>Shanghai Jiao Tong University</a:t>
            </a:r>
          </a:p>
          <a:p>
            <a:pPr lvl="0" algn="ctr"/>
            <a:r>
              <a:rPr sz="2500">
                <a:latin typeface="+mn-lt"/>
                <a:ea typeface="+mn-ea"/>
                <a:cs typeface="+mn-cs"/>
                <a:sym typeface="Helvetica"/>
              </a:rPr>
              <a:t>{sunwq, wshu}@</a:t>
            </a:r>
            <a:r>
              <a:rPr sz="2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sjtu.edu.cn</a:t>
            </a:r>
            <a:endParaRPr sz="2500">
              <a:latin typeface="+mn-lt"/>
              <a:ea typeface="+mn-ea"/>
              <a:cs typeface="+mn-cs"/>
              <a:sym typeface="Helvetica"/>
            </a:endParaRPr>
          </a:p>
          <a:p>
            <a:pPr lvl="0" algn="ctr"/>
            <a:r>
              <a:rPr sz="2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sunwq@mit.edu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Outline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57175" lvl="0" indent="-257175">
              <a:spcBef>
                <a:spcPts val="2500"/>
              </a:spcBef>
              <a:defRPr sz="1800"/>
            </a:pPr>
            <a:r>
              <a:rPr sz="2400"/>
              <a:t>The Increasing Challenges of Big Data on the network infrastructure</a:t>
            </a:r>
          </a:p>
          <a:p>
            <a:pPr marL="257175" lvl="0" indent="-257175">
              <a:spcBef>
                <a:spcPts val="2500"/>
              </a:spcBef>
              <a:defRPr sz="1800"/>
            </a:pPr>
            <a:r>
              <a:rPr sz="2400"/>
              <a:t>The Characteristics of Data Flows</a:t>
            </a:r>
          </a:p>
          <a:p>
            <a:pPr marL="257175" lvl="0" indent="-257175">
              <a:spcBef>
                <a:spcPts val="2500"/>
              </a:spcBef>
              <a:defRPr sz="1800"/>
            </a:pPr>
            <a:r>
              <a:rPr sz="2400"/>
              <a:t>Existing Efforts in Delivering Big Data</a:t>
            </a:r>
          </a:p>
          <a:p>
            <a:pPr marL="257175" lvl="0" indent="-257175">
              <a:spcBef>
                <a:spcPts val="2500"/>
              </a:spcBef>
              <a:defRPr sz="1800"/>
            </a:pPr>
            <a:r>
              <a:rPr sz="2400"/>
              <a:t>Our Proposal - Integrated Data Flow Delivery with Built-in Mass Storage </a:t>
            </a:r>
          </a:p>
          <a:p>
            <a:pPr marL="257175" lvl="0" indent="-257175">
              <a:spcBef>
                <a:spcPts val="2500"/>
              </a:spcBef>
              <a:defRPr sz="1800"/>
            </a:pPr>
            <a:r>
              <a:rPr sz="2400"/>
              <a:t>Some Results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58459" y="1385488"/>
            <a:ext cx="3436537" cy="2419359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The Ever-increasing Demand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457199" y="1600200"/>
            <a:ext cx="5394962" cy="4525963"/>
          </a:xfrm>
          <a:prstGeom prst="rect">
            <a:avLst/>
          </a:prstGeom>
        </p:spPr>
        <p:txBody>
          <a:bodyPr/>
          <a:lstStyle/>
          <a:p>
            <a:pPr marL="300037" lvl="0" indent="-300037">
              <a:defRPr sz="1800"/>
            </a:pPr>
            <a:r>
              <a:rPr sz="2800"/>
              <a:t>In 2013, data generated everyday exceeds 1EB (10</a:t>
            </a:r>
            <a:r>
              <a:rPr sz="2800" baseline="30000"/>
              <a:t>18</a:t>
            </a:r>
            <a:r>
              <a:rPr sz="2800"/>
              <a:t> bytes)</a:t>
            </a:r>
          </a:p>
          <a:p>
            <a:pPr marL="300037" lvl="0" indent="-300037">
              <a:defRPr sz="1800"/>
            </a:pPr>
            <a:r>
              <a:rPr sz="2800"/>
              <a:t>In the coming 10 years, the data generated will increase by 50-folds</a:t>
            </a:r>
          </a:p>
          <a:p>
            <a:pPr marL="300037" lvl="0" indent="-300037">
              <a:defRPr sz="1800"/>
            </a:pPr>
            <a:r>
              <a:rPr sz="2800"/>
              <a:t>The traffic between Data Centers will increase 34% every year</a:t>
            </a:r>
          </a:p>
        </p:txBody>
      </p:sp>
      <p:pic>
        <p:nvPicPr>
          <p:cNvPr id="39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57861" y="3825850"/>
            <a:ext cx="3437134" cy="25191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 defTabSz="448055">
              <a:defRPr sz="3822"/>
            </a:lvl1pPr>
          </a:lstStyle>
          <a:p>
            <a:pPr lvl="0">
              <a:defRPr sz="1800" b="0"/>
            </a:pPr>
            <a:r>
              <a:rPr sz="3822" b="1"/>
              <a:t>Big Data From the Science Domain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5257800" cy="4799440"/>
          </a:xfrm>
          <a:prstGeom prst="rect">
            <a:avLst/>
          </a:prstGeom>
        </p:spPr>
        <p:txBody>
          <a:bodyPr/>
          <a:lstStyle/>
          <a:p>
            <a:pPr marL="214312" lvl="0" indent="-214312">
              <a:defRPr sz="1800"/>
            </a:pPr>
            <a:r>
              <a:rPr sz="2000"/>
              <a:t>The demand of moving large data set among research institutions has been immense</a:t>
            </a:r>
          </a:p>
          <a:p>
            <a:pPr marL="214312" lvl="0" indent="-214312">
              <a:defRPr sz="1800"/>
            </a:pPr>
            <a:r>
              <a:rPr sz="2000"/>
              <a:t>Genomics</a:t>
            </a:r>
          </a:p>
          <a:p>
            <a:pPr marL="620485" lvl="1" indent="-163285">
              <a:defRPr sz="1800"/>
            </a:pPr>
            <a:r>
              <a:rPr sz="1600"/>
              <a:t>Data volume generated by HGP 10-folds every 12-18 Months</a:t>
            </a:r>
            <a:endParaRPr sz="2800"/>
          </a:p>
          <a:p>
            <a:pPr marL="620485" lvl="1" indent="-163285">
              <a:defRPr sz="1800"/>
            </a:pPr>
            <a:r>
              <a:rPr sz="1600"/>
              <a:t>Still rely on courier mail of HDs or tapes (BGI) *</a:t>
            </a:r>
            <a:endParaRPr sz="2800"/>
          </a:p>
          <a:p>
            <a:pPr marL="214312" lvl="0" indent="-214312">
              <a:defRPr sz="1800"/>
            </a:pPr>
            <a:r>
              <a:rPr sz="2000"/>
              <a:t>High Energy Physics (LHC at CERN)</a:t>
            </a:r>
          </a:p>
          <a:p>
            <a:pPr marL="620485" lvl="1" indent="-163285">
              <a:defRPr sz="1800"/>
            </a:pPr>
            <a:r>
              <a:rPr sz="1600"/>
              <a:t>10s - 100s TB, distributed on a daily basis</a:t>
            </a:r>
            <a:endParaRPr sz="2800"/>
          </a:p>
          <a:p>
            <a:pPr marL="214312" lvl="0" indent="-214312">
              <a:defRPr sz="1800"/>
            </a:pPr>
            <a:r>
              <a:rPr sz="2000"/>
              <a:t>Connectomics</a:t>
            </a:r>
          </a:p>
          <a:p>
            <a:pPr marL="620485" lvl="1" indent="-163285">
              <a:defRPr sz="1800"/>
            </a:pPr>
            <a:r>
              <a:rPr sz="1600"/>
              <a:t>1 mm</a:t>
            </a:r>
            <a:r>
              <a:rPr sz="1600" baseline="30000"/>
              <a:t>3</a:t>
            </a:r>
            <a:r>
              <a:rPr sz="1600"/>
              <a:t> of brain image could produce 1PB (10</a:t>
            </a:r>
            <a:r>
              <a:rPr sz="1600" baseline="30000"/>
              <a:t>15</a:t>
            </a:r>
            <a:r>
              <a:rPr sz="1600"/>
              <a:t> bytes)</a:t>
            </a:r>
          </a:p>
        </p:txBody>
      </p:sp>
      <p:pic>
        <p:nvPicPr>
          <p:cNvPr id="43" name="image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9150" y="1485900"/>
            <a:ext cx="3025701" cy="3031669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image5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42000" y="4702080"/>
            <a:ext cx="1067674" cy="1562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image6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77100" y="5219700"/>
            <a:ext cx="1879600" cy="9748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41199" y="2026443"/>
            <a:ext cx="4539301" cy="3459957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Big Data From the End Users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165600" cy="4525963"/>
          </a:xfrm>
          <a:prstGeom prst="rect">
            <a:avLst/>
          </a:prstGeom>
        </p:spPr>
        <p:txBody>
          <a:bodyPr/>
          <a:lstStyle/>
          <a:p>
            <a:pPr marL="203596" lvl="0" indent="-203596" defTabSz="434340">
              <a:spcBef>
                <a:spcPts val="1200"/>
              </a:spcBef>
              <a:defRPr sz="1800"/>
            </a:pPr>
            <a:r>
              <a:rPr sz="1900"/>
              <a:t>Huge Email attachments</a:t>
            </a:r>
          </a:p>
          <a:p>
            <a:pPr marL="597217" lvl="2" indent="-217170" defTabSz="434340">
              <a:spcBef>
                <a:spcPts val="1200"/>
              </a:spcBef>
              <a:defRPr sz="1800"/>
            </a:pPr>
            <a:r>
              <a:rPr sz="1520"/>
              <a:t>Gmail allows attachments up to 10GB from Nov. 2012. Before that, it was 25MB</a:t>
            </a:r>
            <a:endParaRPr sz="2280"/>
          </a:p>
          <a:p>
            <a:pPr marL="597217" lvl="2" indent="-217170" defTabSz="434340">
              <a:spcBef>
                <a:spcPts val="1200"/>
              </a:spcBef>
              <a:defRPr sz="1800"/>
            </a:pPr>
            <a:r>
              <a:rPr sz="1520"/>
              <a:t>outlook.com and hotmail allows 300GB (in OneDrive)</a:t>
            </a:r>
            <a:endParaRPr sz="2280"/>
          </a:p>
          <a:p>
            <a:pPr marL="597217" lvl="2" indent="-217170" defTabSz="434340">
              <a:spcBef>
                <a:spcPts val="1200"/>
              </a:spcBef>
              <a:defRPr sz="1800"/>
            </a:pPr>
            <a:r>
              <a:rPr sz="1520"/>
              <a:t>Yahoo mail allows unlimited attachments, if file is attached via dropbox </a:t>
            </a:r>
            <a:endParaRPr sz="2280"/>
          </a:p>
          <a:p>
            <a:pPr marL="203596" lvl="0" indent="-203596" defTabSz="434340">
              <a:spcBef>
                <a:spcPts val="1200"/>
              </a:spcBef>
              <a:defRPr sz="1800"/>
            </a:pPr>
            <a:r>
              <a:rPr sz="1900"/>
              <a:t>This makes distributing and sharing of huge files a lot more easier than before</a:t>
            </a:r>
          </a:p>
          <a:p>
            <a:pPr marL="203596" lvl="0" indent="-203596" defTabSz="434340">
              <a:spcBef>
                <a:spcPts val="1200"/>
              </a:spcBef>
              <a:defRPr sz="1800"/>
            </a:pPr>
            <a:r>
              <a:rPr sz="1900"/>
              <a:t>Cloud storage plays an important role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3544599"/>
            <a:ext cx="4967714" cy="2816941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Data Movement between DCs</a:t>
            </a:r>
          </a:p>
        </p:txBody>
      </p:sp>
      <p:sp>
        <p:nvSpPr>
          <p:cNvPr id="53" name="Shape 53"/>
          <p:cNvSpPr>
            <a:spLocks noGrp="1"/>
          </p:cNvSpPr>
          <p:nvPr>
            <p:ph type="body" idx="1"/>
          </p:nvPr>
        </p:nvSpPr>
        <p:spPr>
          <a:xfrm>
            <a:off x="457200" y="2570633"/>
            <a:ext cx="7874000" cy="1455267"/>
          </a:xfrm>
          <a:prstGeom prst="rect">
            <a:avLst/>
          </a:prstGeom>
        </p:spPr>
        <p:txBody>
          <a:bodyPr/>
          <a:lstStyle/>
          <a:p>
            <a:pPr marL="620485" lvl="1" indent="-163285">
              <a:spcBef>
                <a:spcPts val="700"/>
              </a:spcBef>
              <a:buClr>
                <a:srgbClr val="000000"/>
              </a:buClr>
              <a:defRPr sz="1800"/>
            </a:pPr>
            <a:r>
              <a:rPr sz="1600"/>
              <a:t>Peering - where traffic are handled to ISP and then to users</a:t>
            </a:r>
            <a:endParaRPr sz="2800"/>
          </a:p>
          <a:p>
            <a:pPr marL="620485" lvl="1" indent="-163285">
              <a:spcBef>
                <a:spcPts val="700"/>
              </a:spcBef>
              <a:buClr>
                <a:srgbClr val="000000"/>
              </a:buClr>
              <a:defRPr sz="1800"/>
            </a:pPr>
            <a:r>
              <a:rPr sz="1600"/>
              <a:t>The inter-DC links</a:t>
            </a:r>
            <a:endParaRPr sz="2800"/>
          </a:p>
          <a:p>
            <a:pPr marL="620485" lvl="1" indent="-163285">
              <a:spcBef>
                <a:spcPts val="700"/>
              </a:spcBef>
              <a:buClr>
                <a:srgbClr val="000000"/>
              </a:buClr>
              <a:defRPr sz="1800"/>
            </a:pPr>
            <a:r>
              <a:rPr sz="1600"/>
              <a:t>Backhaul, metro-connectivity and others to reach the WAN sites</a:t>
            </a:r>
          </a:p>
        </p:txBody>
      </p:sp>
      <p:sp>
        <p:nvSpPr>
          <p:cNvPr id="54" name="Shape 54"/>
          <p:cNvSpPr/>
          <p:nvPr/>
        </p:nvSpPr>
        <p:spPr>
          <a:xfrm>
            <a:off x="457200" y="1417637"/>
            <a:ext cx="8128000" cy="117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381000" lvl="0" indent="-381000">
              <a:spcBef>
                <a:spcPts val="13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sz="2000">
                <a:latin typeface="Helvetica Light"/>
                <a:ea typeface="Helvetica Light"/>
                <a:cs typeface="Helvetica Light"/>
                <a:sym typeface="Helvetica Light"/>
              </a:rPr>
              <a:t>By 2015, the traffic betw. DCs will reach 1 ZB (10</a:t>
            </a:r>
            <a:r>
              <a:rPr sz="2000" baseline="30000">
                <a:latin typeface="Helvetica Light"/>
                <a:ea typeface="Helvetica Light"/>
                <a:cs typeface="Helvetica Light"/>
                <a:sym typeface="Helvetica Light"/>
              </a:rPr>
              <a:t>21</a:t>
            </a:r>
            <a:r>
              <a:rPr sz="2000">
                <a:latin typeface="Helvetica Light"/>
                <a:ea typeface="Helvetica Light"/>
                <a:cs typeface="Helvetica Light"/>
                <a:sym typeface="Helvetica Light"/>
              </a:rPr>
              <a:t> bytes)</a:t>
            </a:r>
          </a:p>
          <a:p>
            <a:pPr marL="381000" lvl="0" indent="-381000">
              <a:spcBef>
                <a:spcPts val="13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sz="2000">
                <a:latin typeface="Helvetica Light"/>
                <a:ea typeface="Helvetica Light"/>
                <a:cs typeface="Helvetica Light"/>
                <a:sym typeface="Helvetica Light"/>
              </a:rPr>
              <a:t>The cost of network infrastructure is dominated by the Inter-DC Net. [1]</a:t>
            </a:r>
          </a:p>
        </p:txBody>
      </p:sp>
      <p:sp>
        <p:nvSpPr>
          <p:cNvPr id="55" name="Shape 55"/>
          <p:cNvSpPr/>
          <p:nvPr/>
        </p:nvSpPr>
        <p:spPr>
          <a:xfrm>
            <a:off x="5424911" y="4434973"/>
            <a:ext cx="34142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127000" lvl="0" indent="-127000">
              <a:buClr>
                <a:srgbClr val="000000"/>
              </a:buClr>
              <a:buSzPct val="100000"/>
              <a:buFont typeface="Helvetica Light"/>
              <a:buAutoNum type="arabicPeriod"/>
            </a:pPr>
            <a:r>
              <a:rPr sz="1000">
                <a:latin typeface="Helvetica Light"/>
                <a:ea typeface="Helvetica Light"/>
                <a:cs typeface="Helvetica Light"/>
                <a:sym typeface="Helvetica Light"/>
              </a:rPr>
              <a:t>A. Greenberg et al. "The cost of a cloud: research problems in data center networks." ACM SIGCOMM Computer Communication Review 39.1 (2008): 68-73.</a:t>
            </a:r>
          </a:p>
          <a:p>
            <a:pPr marL="127000" lvl="0" indent="-127000">
              <a:buClr>
                <a:srgbClr val="000000"/>
              </a:buClr>
              <a:buSzPct val="100000"/>
              <a:buFont typeface="Helvetica Light"/>
              <a:buAutoNum type="arabicPeriod"/>
            </a:pPr>
            <a:r>
              <a:rPr sz="1000">
                <a:latin typeface="Helvetica Light"/>
                <a:ea typeface="Helvetica Light"/>
                <a:cs typeface="Helvetica Light"/>
                <a:sym typeface="Helvetica Light"/>
              </a:rPr>
              <a:t>Y. Chen, S. Jain, V. K. Adhikari, Z.-L. Zhang, and K. Xu. A First Look at Inter-Data Center Traffic Characteristics via Yahoo! Datasets. In IEEE INFOCOM’11.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What Are the Problems?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128000" cy="1485901"/>
          </a:xfrm>
          <a:prstGeom prst="rect">
            <a:avLst/>
          </a:prstGeom>
        </p:spPr>
        <p:txBody>
          <a:bodyPr/>
          <a:lstStyle/>
          <a:p>
            <a:pPr marL="214312" lvl="0" indent="-214312">
              <a:defRPr sz="1800"/>
            </a:pPr>
            <a:r>
              <a:rPr sz="2000"/>
              <a:t>Bandwidth increase can barely keep up with the pace of demand increase</a:t>
            </a:r>
          </a:p>
          <a:p>
            <a:pPr marL="214312" lvl="0" indent="-214312">
              <a:defRPr sz="1800"/>
            </a:pPr>
            <a:r>
              <a:rPr sz="2000"/>
              <a:t>Bandwidth increased by 6-fold, but revenue and number of customers increase only by a single digit each year</a:t>
            </a:r>
          </a:p>
        </p:txBody>
      </p:sp>
      <p:pic>
        <p:nvPicPr>
          <p:cNvPr id="59" name="image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54134" y="3086100"/>
            <a:ext cx="6180167" cy="32016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 lvl="0">
              <a:defRPr sz="1800" b="0"/>
            </a:pPr>
            <a:r>
              <a:rPr sz="3900" b="1"/>
              <a:t>What Are the Problems? - cont.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257175" lvl="0" indent="-257175">
              <a:defRPr sz="1800"/>
            </a:pPr>
            <a:r>
              <a:rPr sz="2400"/>
              <a:t>Elephant flows compete bandwidth with interactive but small flows</a:t>
            </a:r>
          </a:p>
          <a:p>
            <a:pPr marL="257175" lvl="0" indent="-257175">
              <a:defRPr sz="1800"/>
            </a:pPr>
            <a:r>
              <a:rPr sz="2400"/>
              <a:t>Degrading the QoE of mice flows without bringing significant benefit to elephant flows</a:t>
            </a:r>
          </a:p>
          <a:p>
            <a:pPr marL="257175" lvl="0" indent="-257175">
              <a:defRPr sz="1800"/>
            </a:pPr>
            <a:r>
              <a:rPr sz="2400"/>
              <a:t>Make resource sharing among large/small flow very difficult</a:t>
            </a:r>
          </a:p>
        </p:txBody>
      </p:sp>
      <p:pic>
        <p:nvPicPr>
          <p:cNvPr id="63" name="image1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09447" y="1417637"/>
            <a:ext cx="4083683" cy="5041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Outline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The Increasing Challenges of Big Data on the network infrastructure</a:t>
            </a:r>
          </a:p>
          <a:p>
            <a:pPr marL="257175" lvl="0" indent="-257175">
              <a:spcBef>
                <a:spcPts val="2500"/>
              </a:spcBef>
              <a:defRPr sz="1800"/>
            </a:pPr>
            <a:r>
              <a:rPr sz="2400"/>
              <a:t>The Characteristics of Data Flows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Existing Efforts in Delivering Big Data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Our Proposal - Integrated Data Flow Delivery with Built-in Mass Storage 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Some Results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 defTabSz="420623">
              <a:defRPr sz="1800" b="0"/>
            </a:pPr>
            <a:r>
              <a:rPr sz="3312" b="1"/>
              <a:t>Characteristics of Big Data Flows </a:t>
            </a:r>
          </a:p>
          <a:p>
            <a:pPr lvl="0" defTabSz="420623">
              <a:defRPr sz="1800" b="0"/>
            </a:pPr>
            <a:r>
              <a:rPr sz="3312" b="1"/>
              <a:t>(From a transport network point of view)</a:t>
            </a:r>
          </a:p>
        </p:txBody>
      </p:sp>
      <p:pic>
        <p:nvPicPr>
          <p:cNvPr id="69" name="image1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4600" y="2096287"/>
            <a:ext cx="6921500" cy="23755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Data Flows are Bulky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9370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80000"/>
              </a:lnSpc>
              <a:defRPr sz="1800"/>
            </a:pPr>
            <a:r>
              <a:rPr sz="2400"/>
              <a:t>The total traffic is dominated by bulk flows that is: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2100"/>
              <a:t>Very few in number: &lt;1%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2100"/>
              <a:t>Big in size: between 100 - 1000MB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2100"/>
              <a:t>and most 100MB flows comes from larger flows</a:t>
            </a:r>
          </a:p>
          <a:p>
            <a:pPr lvl="0">
              <a:lnSpc>
                <a:spcPct val="80000"/>
              </a:lnSpc>
              <a:defRPr sz="1800"/>
            </a:pPr>
            <a:r>
              <a:rPr sz="2400"/>
              <a:t>Bulk flows occupy more than 90% of total bandwidth</a:t>
            </a:r>
          </a:p>
        </p:txBody>
      </p:sp>
      <p:pic>
        <p:nvPicPr>
          <p:cNvPr id="73" name="image1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4200" y="1746622"/>
            <a:ext cx="4653606" cy="3237757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hape 74"/>
          <p:cNvSpPr/>
          <p:nvPr/>
        </p:nvSpPr>
        <p:spPr>
          <a:xfrm>
            <a:off x="4475805" y="5695276"/>
            <a:ext cx="4572001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1100"/>
            </a:lvl1pPr>
          </a:lstStyle>
          <a:p>
            <a:pPr lvl="0">
              <a:defRPr sz="1800"/>
            </a:pPr>
            <a:r>
              <a:rPr sz="1100"/>
              <a:t>* A. Greenberg et al. "VL2: a scalable and flexible data center network." ACM SIGCOMM Computer Communication Review. Vol. 39. No. 4. ACM, 2009.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Data Flows are Delay Tolerant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1910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defRPr sz="1800"/>
            </a:pPr>
            <a:r>
              <a:rPr sz="2700"/>
              <a:t>Data flows in E-Science is often delay tolerant</a:t>
            </a:r>
          </a:p>
          <a:p>
            <a:pPr marL="742950" lvl="1" indent="-285750">
              <a:lnSpc>
                <a:spcPct val="90000"/>
              </a:lnSpc>
              <a:defRPr sz="1800"/>
            </a:pPr>
            <a:r>
              <a:rPr sz="2300"/>
              <a:t>Genomic data</a:t>
            </a:r>
          </a:p>
          <a:p>
            <a:pPr marL="742950" lvl="1" indent="-285750">
              <a:lnSpc>
                <a:spcPct val="90000"/>
              </a:lnSpc>
              <a:defRPr sz="1800"/>
            </a:pPr>
            <a:r>
              <a:rPr sz="2300"/>
              <a:t>HEP data</a:t>
            </a:r>
          </a:p>
          <a:p>
            <a:pPr lvl="0">
              <a:lnSpc>
                <a:spcPct val="90000"/>
              </a:lnSpc>
              <a:defRPr sz="1800"/>
            </a:pPr>
            <a:r>
              <a:rPr sz="2700"/>
              <a:t>Data flows between DCs are dominated by background traffic * </a:t>
            </a:r>
          </a:p>
          <a:p>
            <a:pPr marL="742950" lvl="1" indent="-285750">
              <a:lnSpc>
                <a:spcPct val="90000"/>
              </a:lnSpc>
              <a:defRPr sz="1800"/>
            </a:pPr>
            <a:r>
              <a:rPr sz="2300"/>
              <a:t>Backups</a:t>
            </a:r>
          </a:p>
          <a:p>
            <a:pPr marL="742950" lvl="1" indent="-285750">
              <a:lnSpc>
                <a:spcPct val="90000"/>
              </a:lnSpc>
              <a:defRPr sz="1800"/>
            </a:pPr>
            <a:r>
              <a:rPr sz="2300"/>
              <a:t>Content distributions and so on</a:t>
            </a:r>
          </a:p>
        </p:txBody>
      </p:sp>
      <p:sp>
        <p:nvSpPr>
          <p:cNvPr id="78" name="Shape 78"/>
          <p:cNvSpPr/>
          <p:nvPr/>
        </p:nvSpPr>
        <p:spPr>
          <a:xfrm>
            <a:off x="4432300" y="5683032"/>
            <a:ext cx="4572000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1200"/>
              <a:t>* Y. Chen, S. Jain, V. K. Adhikari, Z.-L. Zhang, and K. Xu. A First Look at Inter-Data Center Traffic Characteristics via Yahoo! Datasets. In IEEE INFOCOM’11.</a:t>
            </a:r>
          </a:p>
        </p:txBody>
      </p:sp>
      <p:pic>
        <p:nvPicPr>
          <p:cNvPr id="79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75694" y="1600200"/>
            <a:ext cx="2847081" cy="3657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Outline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The Increasing Challenges of Big Data on the network infrastructure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The Characteristics of Data Flows</a:t>
            </a:r>
          </a:p>
          <a:p>
            <a:pPr marL="257175" lvl="0" indent="-257175">
              <a:spcBef>
                <a:spcPts val="2500"/>
              </a:spcBef>
              <a:defRPr sz="1800"/>
            </a:pPr>
            <a:r>
              <a:rPr sz="2400"/>
              <a:t>Existing Efforts in Delivering Big Data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Our Proposal - Integrated Data Flow Delivery with Built-in Mass Storage 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Some Results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 b="0"/>
            </a:pPr>
            <a:r>
              <a:rPr sz="3600" b="1"/>
              <a:t>Big Data Movement - Existing Work</a:t>
            </a:r>
          </a:p>
        </p:txBody>
      </p:sp>
      <p:pic>
        <p:nvPicPr>
          <p:cNvPr id="85" name="image1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1562245"/>
            <a:ext cx="8229600" cy="40778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 defTabSz="402336">
              <a:defRPr sz="3432"/>
            </a:lvl1pPr>
          </a:lstStyle>
          <a:p>
            <a:pPr lvl="0">
              <a:defRPr sz="1800" b="0"/>
            </a:pPr>
            <a:r>
              <a:rPr sz="3432" b="1"/>
              <a:t>Moving bulk data with dedicated Optical Networks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25273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80000"/>
              </a:lnSpc>
              <a:defRPr sz="1800"/>
            </a:pPr>
            <a:r>
              <a:rPr sz="2400"/>
              <a:t>Can be dated back to early 2000s</a:t>
            </a:r>
          </a:p>
          <a:p>
            <a:pPr lvl="0">
              <a:lnSpc>
                <a:spcPct val="80000"/>
              </a:lnSpc>
              <a:defRPr sz="1800"/>
            </a:pPr>
            <a:r>
              <a:rPr sz="2400"/>
              <a:t>Use circuit switched optical networks</a:t>
            </a:r>
          </a:p>
          <a:p>
            <a:pPr lvl="0">
              <a:lnSpc>
                <a:spcPct val="80000"/>
              </a:lnSpc>
              <a:defRPr sz="1800"/>
            </a:pPr>
            <a:r>
              <a:rPr sz="2400"/>
              <a:t>A lot of interesting research and testbeds</a:t>
            </a:r>
          </a:p>
        </p:txBody>
      </p:sp>
      <p:pic>
        <p:nvPicPr>
          <p:cNvPr id="89" name="image1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90693" y="1600200"/>
            <a:ext cx="6253307" cy="3898899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hape 90"/>
          <p:cNvSpPr/>
          <p:nvPr/>
        </p:nvSpPr>
        <p:spPr>
          <a:xfrm>
            <a:off x="990600" y="5651498"/>
            <a:ext cx="7454900" cy="650241"/>
          </a:xfrm>
          <a:prstGeom prst="rect">
            <a:avLst/>
          </a:prstGeom>
          <a:solidFill>
            <a:srgbClr val="9BBB5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Resulted in good experience in building dedicated and small scale networks. But not intended for large scale deployment because of scalability issues.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1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6518" y="1600200"/>
            <a:ext cx="5918582" cy="337856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 lvl="0">
              <a:defRPr sz="1800" b="0"/>
            </a:pPr>
            <a:r>
              <a:rPr sz="3900" b="1"/>
              <a:t>Transport Protocol Optimizations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848100" cy="4525963"/>
          </a:xfrm>
          <a:prstGeom prst="rect">
            <a:avLst/>
          </a:prstGeom>
          <a:solidFill>
            <a:srgbClr val="D9D9D9">
              <a:alpha val="40000"/>
            </a:srgbClr>
          </a:solidFill>
        </p:spPr>
        <p:txBody>
          <a:bodyPr lIns="0" tIns="0" rIns="0" bIns="0"/>
          <a:lstStyle/>
          <a:p>
            <a:pPr marL="300037" lvl="0" indent="-300037">
              <a:defRPr sz="1800"/>
            </a:pPr>
            <a:r>
              <a:rPr sz="2800"/>
              <a:t>Over High speed long distances networks</a:t>
            </a:r>
          </a:p>
          <a:p>
            <a:pPr marL="300037" lvl="0" indent="-300037">
              <a:defRPr sz="1800"/>
            </a:pPr>
            <a:r>
              <a:rPr sz="2800"/>
              <a:t>Within Data Centers</a:t>
            </a:r>
          </a:p>
          <a:p>
            <a:pPr marL="300037" lvl="0" indent="-300037">
              <a:defRPr sz="1800"/>
            </a:pPr>
            <a:r>
              <a:rPr sz="2800"/>
              <a:t>Over the public Internet</a:t>
            </a:r>
          </a:p>
          <a:p>
            <a:pPr marL="300037" lvl="0" indent="-300037">
              <a:defRPr sz="1800"/>
            </a:pPr>
            <a:r>
              <a:rPr sz="2800"/>
              <a:t>Over dedicated high speed networks</a:t>
            </a:r>
          </a:p>
        </p:txBody>
      </p:sp>
      <p:sp>
        <p:nvSpPr>
          <p:cNvPr id="95" name="Shape 95"/>
          <p:cNvSpPr/>
          <p:nvPr/>
        </p:nvSpPr>
        <p:spPr>
          <a:xfrm>
            <a:off x="584200" y="5640297"/>
            <a:ext cx="8280400" cy="650241"/>
          </a:xfrm>
          <a:prstGeom prst="rect">
            <a:avLst/>
          </a:prstGeom>
          <a:solidFill>
            <a:srgbClr val="9BBB5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Necessary and important enhancements to existing protocols, but will not be able to address the scalability issues (capacity, power consumption and management). 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 b="0"/>
            </a:pPr>
            <a:r>
              <a:rPr sz="3200" b="1"/>
              <a:t>Moving Bulk Data with the public Internet</a:t>
            </a:r>
          </a:p>
        </p:txBody>
      </p:sp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911600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By optimizing the transport layer and application layer protocols</a:t>
            </a:r>
          </a:p>
          <a:p>
            <a:pPr lvl="0">
              <a:defRPr sz="1800"/>
            </a:pPr>
            <a:r>
              <a:rPr sz="3200"/>
              <a:t>By utilizing unused bandwidth</a:t>
            </a:r>
          </a:p>
        </p:txBody>
      </p:sp>
      <p:pic>
        <p:nvPicPr>
          <p:cNvPr id="99" name="image1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89425" y="1778000"/>
            <a:ext cx="4527550" cy="330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/>
          <p:nvPr/>
        </p:nvSpPr>
        <p:spPr>
          <a:xfrm>
            <a:off x="1270000" y="5475366"/>
            <a:ext cx="7213600" cy="650241"/>
          </a:xfrm>
          <a:prstGeom prst="rect">
            <a:avLst/>
          </a:prstGeom>
          <a:solidFill>
            <a:srgbClr val="9BBB5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FFFF"/>
                </a:solidFill>
              </a:rPr>
              <a:t>Make the best use of the current infrastructure and not considered to be a long term solution.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image1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70118" y="1321698"/>
            <a:ext cx="3479801" cy="495288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Hybrid Switching</a:t>
            </a:r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4290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80000"/>
              </a:lnSpc>
              <a:defRPr sz="1800"/>
            </a:pPr>
            <a:r>
              <a:rPr sz="2400"/>
              <a:t>Try to leverage the advantages of both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2100"/>
              <a:t>Fine granular packet switching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2100"/>
              <a:t>Coarse granular, large capacity optical circuit switching</a:t>
            </a:r>
          </a:p>
          <a:p>
            <a:pPr lvl="0">
              <a:lnSpc>
                <a:spcPct val="80000"/>
              </a:lnSpc>
              <a:defRPr sz="1800"/>
            </a:pPr>
            <a:r>
              <a:rPr sz="2400"/>
              <a:t>Different modes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2100"/>
              <a:t>Parallel Mode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2100"/>
              <a:t>Client/Server Mode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2100"/>
              <a:t>Integrated Mode</a:t>
            </a:r>
          </a:p>
        </p:txBody>
      </p:sp>
      <p:pic>
        <p:nvPicPr>
          <p:cNvPr id="105" name="image19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83990" y="3589959"/>
            <a:ext cx="1976019" cy="20615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Hybrid Switching in DCNs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8768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80000"/>
              </a:lnSpc>
              <a:defRPr sz="1800"/>
            </a:pPr>
            <a:r>
              <a:rPr sz="2000"/>
              <a:t>The packet-switched portion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1700"/>
              <a:t>all-to-all bandwidth for the bursty traffic</a:t>
            </a:r>
          </a:p>
          <a:p>
            <a:pPr lvl="0">
              <a:lnSpc>
                <a:spcPct val="80000"/>
              </a:lnSpc>
              <a:defRPr sz="1800"/>
            </a:pPr>
            <a:r>
              <a:rPr sz="2000"/>
              <a:t>The circuit-switched portion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1700"/>
              <a:t>baseline, slowly changing traffic</a:t>
            </a:r>
          </a:p>
          <a:p>
            <a:pPr lvl="0">
              <a:lnSpc>
                <a:spcPct val="80000"/>
              </a:lnSpc>
              <a:defRPr sz="1800"/>
            </a:pPr>
            <a:endParaRPr sz="2000"/>
          </a:p>
          <a:p>
            <a:pPr lvl="0">
              <a:lnSpc>
                <a:spcPct val="80000"/>
              </a:lnSpc>
              <a:defRPr sz="1800"/>
            </a:pPr>
            <a:r>
              <a:rPr sz="2000"/>
              <a:t>Significant benefits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1700"/>
              <a:t>Up to a factor of 3 reduction in cost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1700"/>
              <a:t>A factor of 6 reduction in complexity</a:t>
            </a:r>
          </a:p>
          <a:p>
            <a:pPr marL="742950" lvl="1" indent="-285750">
              <a:lnSpc>
                <a:spcPct val="80000"/>
              </a:lnSpc>
              <a:defRPr sz="1800"/>
            </a:pPr>
            <a:r>
              <a:rPr sz="1700"/>
              <a:t>And a factor of 9 reduction in power consumption</a:t>
            </a:r>
          </a:p>
        </p:txBody>
      </p:sp>
      <p:pic>
        <p:nvPicPr>
          <p:cNvPr id="109" name="image2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34124" y="1600200"/>
            <a:ext cx="3125676" cy="47160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SDN - the Control Plane-ng?</a:t>
            </a:r>
          </a:p>
        </p:txBody>
      </p:sp>
      <p:sp>
        <p:nvSpPr>
          <p:cNvPr id="112" name="Shape 1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259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defRPr sz="1800"/>
            </a:pPr>
            <a:r>
              <a:rPr sz="2900"/>
              <a:t>A centralized way of controlling the network elements</a:t>
            </a:r>
          </a:p>
          <a:p>
            <a:pPr lvl="0">
              <a:lnSpc>
                <a:spcPct val="90000"/>
              </a:lnSpc>
              <a:defRPr sz="1800"/>
            </a:pPr>
            <a:r>
              <a:rPr sz="2900"/>
              <a:t>Separation of Data Plane and Control Plane</a:t>
            </a:r>
          </a:p>
          <a:p>
            <a:pPr lvl="0">
              <a:lnSpc>
                <a:spcPct val="90000"/>
              </a:lnSpc>
              <a:defRPr sz="1800"/>
            </a:pPr>
            <a:r>
              <a:rPr sz="2900"/>
              <a:t>Flow based management and control</a:t>
            </a:r>
          </a:p>
        </p:txBody>
      </p:sp>
      <p:pic>
        <p:nvPicPr>
          <p:cNvPr id="113" name="image2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96944" y="1600200"/>
            <a:ext cx="5112512" cy="431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Big Data Movement - the Evolutions!</a:t>
            </a:r>
          </a:p>
        </p:txBody>
      </p:sp>
      <p:pic>
        <p:nvPicPr>
          <p:cNvPr id="11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7602" y="1867765"/>
            <a:ext cx="1701801" cy="987426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Shape 117"/>
          <p:cNvSpPr/>
          <p:nvPr/>
        </p:nvSpPr>
        <p:spPr>
          <a:xfrm>
            <a:off x="4957" y="2807153"/>
            <a:ext cx="2401079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 algn="ctr"/>
            <a:r>
              <a:t>High Speed Transmission</a:t>
            </a:r>
            <a:br/>
            <a:r>
              <a:t>for E-Science</a:t>
            </a:r>
          </a:p>
        </p:txBody>
      </p:sp>
      <p:pic>
        <p:nvPicPr>
          <p:cNvPr id="118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782" y="3615632"/>
            <a:ext cx="1936751" cy="1123951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/>
        </p:nvSpPr>
        <p:spPr>
          <a:xfrm>
            <a:off x="39599" y="4664345"/>
            <a:ext cx="240108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t>High Speed Transmission </a:t>
            </a:r>
          </a:p>
          <a:p>
            <a:pPr lvl="0" algn="ctr"/>
            <a:r>
              <a:t>in LDN</a:t>
            </a:r>
          </a:p>
        </p:txBody>
      </p:sp>
      <p:pic>
        <p:nvPicPr>
          <p:cNvPr id="120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30447" y="2545587"/>
            <a:ext cx="1213060" cy="1765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66634" y="2763690"/>
            <a:ext cx="2453516" cy="1508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mage21.png"/>
          <p:cNvPicPr/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7143277" y="2674168"/>
            <a:ext cx="1701866" cy="1437386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Shape 123"/>
          <p:cNvSpPr/>
          <p:nvPr/>
        </p:nvSpPr>
        <p:spPr>
          <a:xfrm>
            <a:off x="2036437" y="4227117"/>
            <a:ext cx="240108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pPr lvl="0"/>
            <a:r>
              <a:t>Hybrid Switching</a:t>
            </a:r>
          </a:p>
        </p:txBody>
      </p:sp>
      <p:sp>
        <p:nvSpPr>
          <p:cNvPr id="124" name="Shape 124"/>
          <p:cNvSpPr/>
          <p:nvPr/>
        </p:nvSpPr>
        <p:spPr>
          <a:xfrm>
            <a:off x="4292852" y="4339373"/>
            <a:ext cx="240108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pPr lvl="0"/>
            <a:r>
              <a:t>Hybrid Switching in DCN</a:t>
            </a:r>
          </a:p>
        </p:txBody>
      </p:sp>
      <p:sp>
        <p:nvSpPr>
          <p:cNvPr id="125" name="Shape 125"/>
          <p:cNvSpPr/>
          <p:nvPr/>
        </p:nvSpPr>
        <p:spPr>
          <a:xfrm>
            <a:off x="6793638" y="4214530"/>
            <a:ext cx="2401079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pPr lvl="0"/>
            <a:r>
              <a:t>Converging with Flow Switching</a:t>
            </a:r>
          </a:p>
        </p:txBody>
      </p:sp>
      <p:sp>
        <p:nvSpPr>
          <p:cNvPr id="126" name="Shape 126"/>
          <p:cNvSpPr/>
          <p:nvPr/>
        </p:nvSpPr>
        <p:spPr>
          <a:xfrm>
            <a:off x="467647" y="5531892"/>
            <a:ext cx="8229601" cy="1"/>
          </a:xfrm>
          <a:prstGeom prst="line">
            <a:avLst/>
          </a:prstGeom>
          <a:ln w="25400">
            <a:solidFill>
              <a:srgbClr val="4F81BD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618138" y="5503878"/>
            <a:ext cx="118608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t>Early 2000~</a:t>
            </a:r>
          </a:p>
        </p:txBody>
      </p:sp>
      <p:sp>
        <p:nvSpPr>
          <p:cNvPr id="128" name="Shape 128"/>
          <p:cNvSpPr/>
          <p:nvPr/>
        </p:nvSpPr>
        <p:spPr>
          <a:xfrm>
            <a:off x="2896254" y="5503878"/>
            <a:ext cx="68144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t>2005~</a:t>
            </a:r>
          </a:p>
        </p:txBody>
      </p:sp>
      <p:sp>
        <p:nvSpPr>
          <p:cNvPr id="129" name="Shape 129"/>
          <p:cNvSpPr/>
          <p:nvPr/>
        </p:nvSpPr>
        <p:spPr>
          <a:xfrm>
            <a:off x="5089737" y="5503878"/>
            <a:ext cx="68144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t>2010~</a:t>
            </a:r>
          </a:p>
        </p:txBody>
      </p:sp>
      <p:sp>
        <p:nvSpPr>
          <p:cNvPr id="130" name="Shape 130"/>
          <p:cNvSpPr/>
          <p:nvPr/>
        </p:nvSpPr>
        <p:spPr>
          <a:xfrm>
            <a:off x="7809533" y="5503878"/>
            <a:ext cx="63757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t>2012-</a:t>
            </a:r>
          </a:p>
        </p:txBody>
      </p:sp>
      <p:sp>
        <p:nvSpPr>
          <p:cNvPr id="131" name="Shape 131"/>
          <p:cNvSpPr/>
          <p:nvPr/>
        </p:nvSpPr>
        <p:spPr>
          <a:xfrm flipV="1">
            <a:off x="1287045" y="5363525"/>
            <a:ext cx="1" cy="129873"/>
          </a:xfrm>
          <a:prstGeom prst="line">
            <a:avLst/>
          </a:prstGeom>
          <a:ln w="25400">
            <a:solidFill>
              <a:srgbClr val="4F81BD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2" name="Shape 132"/>
          <p:cNvSpPr/>
          <p:nvPr/>
        </p:nvSpPr>
        <p:spPr>
          <a:xfrm flipV="1">
            <a:off x="3192045" y="5363525"/>
            <a:ext cx="1" cy="129873"/>
          </a:xfrm>
          <a:prstGeom prst="line">
            <a:avLst/>
          </a:prstGeom>
          <a:ln w="25400">
            <a:solidFill>
              <a:srgbClr val="4F81BD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3" name="Shape 133"/>
          <p:cNvSpPr/>
          <p:nvPr/>
        </p:nvSpPr>
        <p:spPr>
          <a:xfrm flipV="1">
            <a:off x="5382506" y="5363525"/>
            <a:ext cx="1" cy="129873"/>
          </a:xfrm>
          <a:prstGeom prst="line">
            <a:avLst/>
          </a:prstGeom>
          <a:ln w="25400">
            <a:solidFill>
              <a:srgbClr val="4F81BD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4" name="Shape 134"/>
          <p:cNvSpPr/>
          <p:nvPr/>
        </p:nvSpPr>
        <p:spPr>
          <a:xfrm flipV="1">
            <a:off x="8128322" y="5363525"/>
            <a:ext cx="1" cy="129873"/>
          </a:xfrm>
          <a:prstGeom prst="line">
            <a:avLst/>
          </a:prstGeom>
          <a:ln w="25400">
            <a:solidFill>
              <a:srgbClr val="4F81BD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Outline</a:t>
            </a:r>
          </a:p>
        </p:txBody>
      </p:sp>
      <p:sp>
        <p:nvSpPr>
          <p:cNvPr id="137" name="Shape 13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The Increasing Challenges of Big Data on the network infrastructure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The Characteristics of Data Flows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Existing Efforts in Delivering Big Data</a:t>
            </a:r>
          </a:p>
          <a:p>
            <a:pPr marL="257175" lvl="0" indent="-257175">
              <a:spcBef>
                <a:spcPts val="2500"/>
              </a:spcBef>
              <a:defRPr sz="1800"/>
            </a:pPr>
            <a:r>
              <a:rPr sz="2400"/>
              <a:t>Our Proposal - Integrated Data Flow Delivery with Built-in Mass Storage 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Some Results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22.png"/>
          <p:cNvPicPr/>
          <p:nvPr/>
        </p:nvPicPr>
        <p:blipFill>
          <a:blip r:embed="rId2">
            <a:extLst/>
          </a:blip>
          <a:srcRect l="3740" r="4261"/>
          <a:stretch>
            <a:fillRect/>
          </a:stretch>
        </p:blipFill>
        <p:spPr>
          <a:xfrm>
            <a:off x="4889498" y="1257300"/>
            <a:ext cx="4254502" cy="4470400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 b="0"/>
            </a:pPr>
            <a:r>
              <a:rPr sz="3200" b="1"/>
              <a:t>SSS- Integrated Data Flow Delivery with Built-in Mass Storage</a:t>
            </a:r>
          </a:p>
        </p:txBody>
      </p:sp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800600" cy="4525963"/>
          </a:xfrm>
          <a:prstGeom prst="rect">
            <a:avLst/>
          </a:prstGeom>
        </p:spPr>
        <p:txBody>
          <a:bodyPr/>
          <a:lstStyle/>
          <a:p>
            <a:pPr marL="300037" lvl="0" indent="-300037">
              <a:defRPr sz="1800"/>
            </a:pPr>
            <a:r>
              <a:rPr sz="2800"/>
              <a:t>High capacity optical switch for big data transfer and VT provisioning</a:t>
            </a:r>
          </a:p>
          <a:p>
            <a:pPr marL="300037" lvl="0" indent="-300037">
              <a:defRPr sz="1800"/>
            </a:pPr>
            <a:r>
              <a:rPr sz="2800"/>
              <a:t>Low capacity Electronic Switch for fine granular packet switching</a:t>
            </a:r>
          </a:p>
          <a:p>
            <a:pPr marL="300037" lvl="0" indent="-300037">
              <a:defRPr sz="1800"/>
            </a:pPr>
            <a:r>
              <a:rPr sz="2800"/>
              <a:t>In-network mess storage (for big data)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 b="0"/>
            </a:pPr>
            <a:r>
              <a:rPr sz="3200" b="1"/>
              <a:t>SSS - Integrated Data Flow Delivery with Built-in Mass Storage</a:t>
            </a:r>
          </a:p>
        </p:txBody>
      </p:sp>
      <p:pic>
        <p:nvPicPr>
          <p:cNvPr id="144" name="image2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2124699"/>
            <a:ext cx="8229600" cy="34769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Prototype Implementation</a:t>
            </a:r>
          </a:p>
        </p:txBody>
      </p:sp>
      <p:pic>
        <p:nvPicPr>
          <p:cNvPr id="147" name="image24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62913" y="1277938"/>
            <a:ext cx="2925622" cy="21373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25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2913" y="3554967"/>
            <a:ext cx="3181039" cy="2551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image26.png"/>
          <p:cNvPicPr/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312360" y="3554967"/>
            <a:ext cx="3189191" cy="2752093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/>
          <p:nvPr/>
        </p:nvSpPr>
        <p:spPr>
          <a:xfrm>
            <a:off x="3901271" y="1380133"/>
            <a:ext cx="4919326" cy="170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381000" lvl="0" indent="-381000">
              <a:buSzPct val="100000"/>
              <a:buFont typeface="Arial"/>
              <a:buChar char="•"/>
            </a:pPr>
            <a:r>
              <a:rPr sz="2400"/>
              <a:t>Built on an ATCA chassis</a:t>
            </a:r>
          </a:p>
          <a:p>
            <a:pPr marL="742950" lvl="1" indent="-285750">
              <a:buSzPct val="100000"/>
              <a:buFont typeface="Arial"/>
              <a:buChar char="-"/>
            </a:pPr>
            <a:r>
              <a:rPr sz="1900"/>
              <a:t>AWGR+TWC for Optical Switching</a:t>
            </a:r>
          </a:p>
          <a:p>
            <a:pPr marL="742950" lvl="1" indent="-285750">
              <a:buSzPct val="100000"/>
              <a:buFont typeface="Arial"/>
              <a:buChar char="-"/>
            </a:pPr>
            <a:r>
              <a:rPr sz="1900"/>
              <a:t>E-Switching</a:t>
            </a:r>
          </a:p>
          <a:p>
            <a:pPr marL="742950" lvl="1" indent="-285750">
              <a:buSzPct val="100000"/>
              <a:buFont typeface="Arial"/>
              <a:buChar char="-"/>
            </a:pPr>
            <a:r>
              <a:rPr sz="1900"/>
              <a:t>Local Storage</a:t>
            </a:r>
            <a:endParaRPr sz="2400"/>
          </a:p>
          <a:p>
            <a:pPr marL="381000" lvl="0" indent="-381000">
              <a:buSzPct val="100000"/>
              <a:buFont typeface="Arial"/>
              <a:buChar char="•"/>
            </a:pPr>
            <a:r>
              <a:rPr sz="2400"/>
              <a:t>Network controller with OpenFlow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Outline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The Increasing Challenges of Big Data on the network infrastructure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The Characteristics of Data Flows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Existing Efforts in Delivering Big Data</a:t>
            </a:r>
          </a:p>
          <a:p>
            <a:pPr marL="257175" lvl="0" indent="-257175">
              <a:spcBef>
                <a:spcPts val="2500"/>
              </a:spcBef>
              <a:buClr>
                <a:srgbClr val="D9D9D9"/>
              </a:buClr>
              <a:defRPr sz="1800"/>
            </a:pPr>
            <a:r>
              <a:rPr sz="2400">
                <a:solidFill>
                  <a:srgbClr val="D9D9D9"/>
                </a:solidFill>
              </a:rPr>
              <a:t>Our Proposal - Integrated Data Flow Delivery with Built-in Mass Storage </a:t>
            </a:r>
          </a:p>
          <a:p>
            <a:pPr marL="257175" lvl="0" indent="-257175">
              <a:spcBef>
                <a:spcPts val="2500"/>
              </a:spcBef>
              <a:defRPr sz="1800"/>
            </a:pPr>
            <a:r>
              <a:rPr sz="2400"/>
              <a:t>Some Results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Some Results</a:t>
            </a:r>
          </a:p>
        </p:txBody>
      </p:sp>
      <p:sp>
        <p:nvSpPr>
          <p:cNvPr id="156" name="Shape 15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Single queue with traffic aggregation</a:t>
            </a:r>
          </a:p>
          <a:p>
            <a:pPr lvl="0">
              <a:defRPr sz="1800"/>
            </a:pPr>
            <a:r>
              <a:rPr sz="3200"/>
              <a:t>Requests/clients has a deadline</a:t>
            </a:r>
          </a:p>
          <a:p>
            <a:pPr lvl="0">
              <a:defRPr sz="1800"/>
            </a:pPr>
            <a:r>
              <a:rPr sz="3200"/>
              <a:t>Use Earliest Deadline First (EDF) policy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Loss Rate vs. Load</a:t>
            </a:r>
          </a:p>
        </p:txBody>
      </p:sp>
      <p:pic>
        <p:nvPicPr>
          <p:cNvPr id="159" name="image2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4624" y="1600200"/>
            <a:ext cx="7914752" cy="45259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Loss Rate vs. Deadline</a:t>
            </a:r>
          </a:p>
        </p:txBody>
      </p:sp>
      <p:pic>
        <p:nvPicPr>
          <p:cNvPr id="162" name="image2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1856600"/>
            <a:ext cx="8229600" cy="40131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Loss Rate vs. Batch Size</a:t>
            </a:r>
          </a:p>
        </p:txBody>
      </p:sp>
      <p:pic>
        <p:nvPicPr>
          <p:cNvPr id="165" name="image2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2068019"/>
            <a:ext cx="8229600" cy="35903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30.png"/>
          <p:cNvPicPr/>
          <p:nvPr/>
        </p:nvPicPr>
        <p:blipFill>
          <a:blip r:embed="rId2">
            <a:extLst/>
          </a:blip>
          <a:srcRect l="3565" r="4686"/>
          <a:stretch>
            <a:fillRect/>
          </a:stretch>
        </p:blipFill>
        <p:spPr>
          <a:xfrm>
            <a:off x="1676399" y="1193800"/>
            <a:ext cx="5791201" cy="5046061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Shape 16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Average Delay vs. Load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b="0"/>
            </a:pPr>
            <a:r>
              <a:rPr sz="4400" b="1"/>
              <a:t>Conclusions</a:t>
            </a:r>
          </a:p>
        </p:txBody>
      </p:sp>
      <p:sp>
        <p:nvSpPr>
          <p:cNvPr id="171" name="Shape 17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406557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Data increasing at an unprecedented pace</a:t>
            </a:r>
          </a:p>
          <a:p>
            <a:pPr lvl="0">
              <a:defRPr sz="1800"/>
            </a:pPr>
            <a:r>
              <a:rPr sz="3200"/>
              <a:t>Data flows are bulky and delay tolerant</a:t>
            </a:r>
          </a:p>
          <a:p>
            <a:pPr lvl="0">
              <a:defRPr sz="1800"/>
            </a:pPr>
            <a:r>
              <a:rPr sz="3200"/>
              <a:t>Innovations converge at the cloud age with flow switching and the SDN concept</a:t>
            </a:r>
          </a:p>
          <a:p>
            <a:pPr lvl="0">
              <a:defRPr sz="1800"/>
            </a:pPr>
            <a:r>
              <a:rPr sz="3200"/>
              <a:t>We propose to use hybrid switching with built-in storage to support big data delivery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xfrm>
            <a:off x="685800" y="1189740"/>
            <a:ext cx="7772400" cy="1470026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 b="0"/>
            </a:pPr>
            <a:r>
              <a:rPr sz="8000" b="1"/>
              <a:t>Thank you!</a:t>
            </a:r>
          </a:p>
        </p:txBody>
      </p:sp>
      <p:sp>
        <p:nvSpPr>
          <p:cNvPr id="174" name="Shape 174"/>
          <p:cNvSpPr/>
          <p:nvPr/>
        </p:nvSpPr>
        <p:spPr>
          <a:xfrm>
            <a:off x="432079" y="3432598"/>
            <a:ext cx="8279842" cy="1054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ctr"/>
            <a:r>
              <a:rPr sz="2000" b="1">
                <a:latin typeface="+mn-lt"/>
                <a:ea typeface="+mn-ea"/>
                <a:cs typeface="+mn-cs"/>
                <a:sym typeface="Helvetica"/>
              </a:rPr>
              <a:t>Weiqiang Sun and Weisheng Hu</a:t>
            </a:r>
          </a:p>
          <a:p>
            <a:pPr lvl="0" algn="ctr"/>
            <a:r>
              <a:rPr sz="2000">
                <a:latin typeface="+mn-lt"/>
                <a:ea typeface="+mn-ea"/>
                <a:cs typeface="+mn-cs"/>
                <a:sym typeface="Helvetica"/>
              </a:rPr>
              <a:t>Shanghai Jiao Tong University</a:t>
            </a:r>
          </a:p>
          <a:p>
            <a:pPr lvl="0" algn="ctr"/>
            <a:r>
              <a:rPr sz="2000">
                <a:latin typeface="+mn-lt"/>
                <a:ea typeface="+mn-ea"/>
                <a:cs typeface="+mn-cs"/>
                <a:sym typeface="Helvetica"/>
              </a:rPr>
              <a:t>{sunwq, wshu}@sjtu.edu.cn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/>
        </p:nvSpPr>
        <p:spPr>
          <a:xfrm>
            <a:off x="486359" y="1479604"/>
            <a:ext cx="8171282" cy="299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431800" lvl="0" indent="-431800">
              <a:spcBef>
                <a:spcPts val="1300"/>
              </a:spcBef>
              <a:buSzPct val="50000"/>
              <a:buChar char="✦"/>
            </a:pPr>
            <a:r>
              <a:rPr sz="3200">
                <a:latin typeface="Helvetica Light"/>
                <a:ea typeface="Helvetica Light"/>
                <a:cs typeface="Helvetica Light"/>
                <a:sym typeface="Helvetica Light"/>
              </a:rPr>
              <a:t>Date: 2015.1 - 2019.12</a:t>
            </a:r>
          </a:p>
          <a:p>
            <a:pPr marL="431800" lvl="0" indent="-431800">
              <a:spcBef>
                <a:spcPts val="1300"/>
              </a:spcBef>
              <a:buSzPct val="50000"/>
              <a:buChar char="✦"/>
            </a:pPr>
            <a:r>
              <a:rPr sz="3200">
                <a:latin typeface="Helvetica Light"/>
                <a:ea typeface="Helvetica Light"/>
                <a:cs typeface="Helvetica Light"/>
                <a:sym typeface="Helvetica Light"/>
              </a:rPr>
              <a:t>Coverage: Storage, Computing, Processing, Transporting of Big Data</a:t>
            </a:r>
          </a:p>
          <a:p>
            <a:pPr marL="431800" lvl="0" indent="-431800">
              <a:spcBef>
                <a:spcPts val="1300"/>
              </a:spcBef>
              <a:buSzPct val="50000"/>
              <a:buChar char="✦"/>
            </a:pPr>
            <a:r>
              <a:rPr sz="3200">
                <a:latin typeface="Helvetica Light"/>
                <a:ea typeface="Helvetica Light"/>
                <a:cs typeface="Helvetica Light"/>
                <a:sym typeface="Helvetica Light"/>
              </a:rPr>
              <a:t>Number of Projects: 12</a:t>
            </a:r>
          </a:p>
          <a:p>
            <a:pPr marL="431800" lvl="0" indent="-431800">
              <a:spcBef>
                <a:spcPts val="1300"/>
              </a:spcBef>
              <a:buSzPct val="50000"/>
              <a:buChar char="✦"/>
            </a:pPr>
            <a:r>
              <a:rPr sz="3200">
                <a:latin typeface="Helvetica Light"/>
                <a:ea typeface="Helvetica Light"/>
                <a:cs typeface="Helvetica Light"/>
                <a:sym typeface="Helvetica Light"/>
              </a:rPr>
              <a:t>Support Level: 3.0 ~ 3.5 M RMB/project</a:t>
            </a:r>
          </a:p>
        </p:txBody>
      </p:sp>
      <p:sp>
        <p:nvSpPr>
          <p:cNvPr id="177" name="Shape 177"/>
          <p:cNvSpPr/>
          <p:nvPr/>
        </p:nvSpPr>
        <p:spPr>
          <a:xfrm>
            <a:off x="359352" y="504602"/>
            <a:ext cx="8425295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44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>
              <a:defRPr sz="1800" b="0"/>
            </a:pPr>
            <a:r>
              <a:rPr sz="4400" b="1"/>
              <a:t>The Big Data Initiative by NSFC</a:t>
            </a:r>
          </a:p>
        </p:txBody>
      </p:sp>
      <p:sp>
        <p:nvSpPr>
          <p:cNvPr id="178" name="Shape 178"/>
          <p:cNvSpPr/>
          <p:nvPr/>
        </p:nvSpPr>
        <p:spPr>
          <a:xfrm>
            <a:off x="1261897" y="4991879"/>
            <a:ext cx="4643598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300"/>
              </a:spcBef>
              <a:defRPr sz="3200" b="1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 b="0"/>
            </a:pPr>
            <a:r>
              <a:rPr sz="3200" b="1"/>
              <a:t>More to come in 2015…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1281</Words>
  <PresentationFormat>On-screen Show (4:3)</PresentationFormat>
  <Paragraphs>181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Default</vt:lpstr>
      <vt:lpstr>About Omics Group</vt:lpstr>
      <vt:lpstr>About Omics Group conferences</vt:lpstr>
      <vt:lpstr>Networks for Large Data Flows - Revolution or Evolutions?</vt:lpstr>
      <vt:lpstr>Outline</vt:lpstr>
      <vt:lpstr>The Ever-increasing Demand</vt:lpstr>
      <vt:lpstr>Big Data From the Science Domain</vt:lpstr>
      <vt:lpstr>Big Data From the End Users</vt:lpstr>
      <vt:lpstr>Data Movement between DCs</vt:lpstr>
      <vt:lpstr>What Are the Problems?</vt:lpstr>
      <vt:lpstr>What Are the Problems? - cont.</vt:lpstr>
      <vt:lpstr>Outline</vt:lpstr>
      <vt:lpstr>Characteristics of Big Data Flows  (From a transport network point of view)</vt:lpstr>
      <vt:lpstr>Data Flows are Bulky</vt:lpstr>
      <vt:lpstr>Data Flows are Delay Tolerant</vt:lpstr>
      <vt:lpstr>Outline</vt:lpstr>
      <vt:lpstr>Big Data Movement - Existing Work</vt:lpstr>
      <vt:lpstr>Moving bulk data with dedicated Optical Networks</vt:lpstr>
      <vt:lpstr>Transport Protocol Optimizations</vt:lpstr>
      <vt:lpstr>Moving Bulk Data with the public Internet</vt:lpstr>
      <vt:lpstr>Hybrid Switching</vt:lpstr>
      <vt:lpstr>Hybrid Switching in DCNs</vt:lpstr>
      <vt:lpstr>SDN - the Control Plane-ng?</vt:lpstr>
      <vt:lpstr>Big Data Movement - the Evolutions!</vt:lpstr>
      <vt:lpstr>Outline</vt:lpstr>
      <vt:lpstr>SSS- Integrated Data Flow Delivery with Built-in Mass Storage</vt:lpstr>
      <vt:lpstr>SSS - Integrated Data Flow Delivery with Built-in Mass Storage</vt:lpstr>
      <vt:lpstr>Prototype Implementation</vt:lpstr>
      <vt:lpstr>Outline</vt:lpstr>
      <vt:lpstr>Some Results</vt:lpstr>
      <vt:lpstr>Loss Rate vs. Load</vt:lpstr>
      <vt:lpstr>Loss Rate vs. Deadline</vt:lpstr>
      <vt:lpstr>Loss Rate vs. Batch Size</vt:lpstr>
      <vt:lpstr>Average Delay vs. Load</vt:lpstr>
      <vt:lpstr>Conclusions</vt:lpstr>
      <vt:lpstr>Thank you!</vt:lpstr>
      <vt:lpstr>Slide 36</vt:lpstr>
      <vt:lpstr>Let Us Meet Again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Omics Group</dc:title>
  <cp:lastModifiedBy>Anderson Silver</cp:lastModifiedBy>
  <cp:revision>1</cp:revision>
  <dcterms:modified xsi:type="dcterms:W3CDTF">2014-09-24T13:08:32Z</dcterms:modified>
</cp:coreProperties>
</file>