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handoutMasterIdLst>
    <p:handoutMasterId r:id="rId41"/>
  </p:handoutMasterIdLst>
  <p:sldIdLst>
    <p:sldId id="265" r:id="rId3"/>
    <p:sldId id="333" r:id="rId4"/>
    <p:sldId id="457" r:id="rId6"/>
    <p:sldId id="550" r:id="rId7"/>
    <p:sldId id="589" r:id="rId8"/>
    <p:sldId id="462" r:id="rId9"/>
    <p:sldId id="661" r:id="rId10"/>
    <p:sldId id="549" r:id="rId11"/>
    <p:sldId id="662" r:id="rId12"/>
    <p:sldId id="458" r:id="rId13"/>
    <p:sldId id="762" r:id="rId14"/>
    <p:sldId id="690" r:id="rId15"/>
    <p:sldId id="360" r:id="rId16"/>
    <p:sldId id="339" r:id="rId17"/>
    <p:sldId id="691" r:id="rId18"/>
    <p:sldId id="717" r:id="rId19"/>
    <p:sldId id="340" r:id="rId20"/>
    <p:sldId id="341" r:id="rId21"/>
    <p:sldId id="552" r:id="rId22"/>
    <p:sldId id="742" r:id="rId23"/>
    <p:sldId id="344" r:id="rId24"/>
    <p:sldId id="350" r:id="rId25"/>
    <p:sldId id="349" r:id="rId26"/>
    <p:sldId id="336" r:id="rId27"/>
    <p:sldId id="346" r:id="rId28"/>
    <p:sldId id="345" r:id="rId29"/>
    <p:sldId id="347" r:id="rId30"/>
    <p:sldId id="551" r:id="rId31"/>
    <p:sldId id="302" r:id="rId32"/>
    <p:sldId id="741" r:id="rId33"/>
    <p:sldId id="320" r:id="rId34"/>
    <p:sldId id="303" r:id="rId35"/>
    <p:sldId id="308" r:id="rId36"/>
    <p:sldId id="264" r:id="rId37"/>
    <p:sldId id="377" r:id="rId38"/>
    <p:sldId id="376" r:id="rId39"/>
    <p:sldId id="356" r:id="rId40"/>
  </p:sldIdLst>
  <p:sldSz cx="9144000" cy="6858000" type="screen4x3"/>
  <p:notesSz cx="6781800" cy="979805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6600"/>
    <a:srgbClr val="FF66FF"/>
    <a:srgbClr val="4D4D4D"/>
    <a:srgbClr val="FF0000"/>
    <a:srgbClr val="C2D1DC"/>
    <a:srgbClr val="C2D1E9"/>
    <a:srgbClr val="C9D1E9"/>
    <a:srgbClr val="C1D0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4" y="-64"/>
      </p:cViewPr>
      <p:guideLst>
        <p:guide orient="horz" pos="2307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handoutMaster" Target="handoutMasters/handoutMaster1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1750" y="0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fld id="{0D373598-B9AB-4AA5-9310-383939C2176B}" type="datetimeFigureOut">
              <a:rPr lang="zh-CN" altLang="en-US"/>
            </a:fld>
            <a:endParaRPr lang="en-US" altLang="zh-CN"/>
          </a:p>
        </p:txBody>
      </p:sp>
      <p:sp>
        <p:nvSpPr>
          <p:cNvPr id="747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747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827E974F-0F72-473B-AA77-27052DA5FE6F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endParaRPr lang="zh-CN" alt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fld id="{E956F090-CC26-402B-B9DB-D5C5E1C2BEAB}" type="datetimeFigureOut">
              <a:rPr lang="zh-CN" altLang="en-US"/>
            </a:fld>
            <a:endParaRPr lang="en-US" altLang="zh-CN"/>
          </a:p>
        </p:txBody>
      </p:sp>
      <p:sp>
        <p:nvSpPr>
          <p:cNvPr id="1331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42975" y="735013"/>
            <a:ext cx="4897438" cy="3673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654550"/>
            <a:ext cx="5426075" cy="44084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5F404A70-4186-4A9C-8BD7-41675901728E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zh-CN"/>
          </a:p>
        </p:txBody>
      </p:sp>
      <p:sp>
        <p:nvSpPr>
          <p:cNvPr id="101380" name="灯片编号占位符 3"/>
          <p:cNvSpPr txBox="1">
            <a:spLocks noGrp="1"/>
          </p:cNvSpPr>
          <p:nvPr/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1" hangingPunct="1"/>
            <a:fld id="{BB1C601F-ADB7-4553-8FA1-33D0A220E2C4}" type="slidenum">
              <a:rPr lang="zh-CN" altLang="en-US" sz="1200">
                <a:latin typeface="Calibri" panose="020F0502020204030204" pitchFamily="34" charset="0"/>
              </a:rPr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zh-CN"/>
          </a:p>
        </p:txBody>
      </p:sp>
      <p:sp>
        <p:nvSpPr>
          <p:cNvPr id="101380" name="灯片编号占位符 3"/>
          <p:cNvSpPr txBox="1">
            <a:spLocks noGrp="1"/>
          </p:cNvSpPr>
          <p:nvPr/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1" hangingPunct="1"/>
            <a:fld id="{BB1C601F-ADB7-4553-8FA1-33D0A220E2C4}" type="slidenum">
              <a:rPr lang="zh-CN" altLang="en-US" sz="1200">
                <a:latin typeface="Calibri" panose="020F0502020204030204" pitchFamily="34" charset="0"/>
              </a:rPr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zh-CN"/>
          </a:p>
        </p:txBody>
      </p:sp>
      <p:sp>
        <p:nvSpPr>
          <p:cNvPr id="101380" name="灯片编号占位符 3"/>
          <p:cNvSpPr txBox="1">
            <a:spLocks noGrp="1"/>
          </p:cNvSpPr>
          <p:nvPr/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1" hangingPunct="1"/>
            <a:fld id="{BB1C601F-ADB7-4553-8FA1-33D0A220E2C4}" type="slidenum">
              <a:rPr lang="zh-CN" altLang="en-US" sz="1200">
                <a:latin typeface="Calibri" panose="020F0502020204030204" pitchFamily="34" charset="0"/>
              </a:rPr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zh-CN"/>
          </a:p>
        </p:txBody>
      </p:sp>
      <p:sp>
        <p:nvSpPr>
          <p:cNvPr id="101380" name="灯片编号占位符 3"/>
          <p:cNvSpPr txBox="1">
            <a:spLocks noGrp="1"/>
          </p:cNvSpPr>
          <p:nvPr/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1" hangingPunct="1"/>
            <a:fld id="{BB1C601F-ADB7-4553-8FA1-33D0A220E2C4}" type="slidenum">
              <a:rPr lang="zh-CN" altLang="en-US" sz="1200">
                <a:latin typeface="Calibri" panose="020F0502020204030204" pitchFamily="34" charset="0"/>
              </a:rPr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zh-CN"/>
          </a:p>
        </p:txBody>
      </p:sp>
      <p:sp>
        <p:nvSpPr>
          <p:cNvPr id="101380" name="灯片编号占位符 3"/>
          <p:cNvSpPr txBox="1">
            <a:spLocks noGrp="1"/>
          </p:cNvSpPr>
          <p:nvPr/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1" hangingPunct="1"/>
            <a:fld id="{BB1C601F-ADB7-4553-8FA1-33D0A220E2C4}" type="slidenum">
              <a:rPr lang="zh-CN" altLang="en-US" sz="1200">
                <a:latin typeface="Calibri" panose="020F0502020204030204" pitchFamily="34" charset="0"/>
              </a:rPr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zh-CN"/>
          </a:p>
        </p:txBody>
      </p:sp>
      <p:sp>
        <p:nvSpPr>
          <p:cNvPr id="101380" name="灯片编号占位符 3"/>
          <p:cNvSpPr txBox="1">
            <a:spLocks noGrp="1"/>
          </p:cNvSpPr>
          <p:nvPr/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1" hangingPunct="1"/>
            <a:fld id="{BB1C601F-ADB7-4553-8FA1-33D0A220E2C4}" type="slidenum">
              <a:rPr lang="zh-CN" altLang="en-US" sz="1200">
                <a:latin typeface="Calibri" panose="020F0502020204030204" pitchFamily="34" charset="0"/>
              </a:rPr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zh-CN"/>
          </a:p>
        </p:txBody>
      </p:sp>
      <p:sp>
        <p:nvSpPr>
          <p:cNvPr id="101380" name="灯片编号占位符 3"/>
          <p:cNvSpPr txBox="1">
            <a:spLocks noGrp="1"/>
          </p:cNvSpPr>
          <p:nvPr/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1" hangingPunct="1"/>
            <a:fld id="{BB1C601F-ADB7-4553-8FA1-33D0A220E2C4}" type="slidenum">
              <a:rPr lang="zh-CN" altLang="en-US" sz="1200">
                <a:latin typeface="Calibri" panose="020F0502020204030204" pitchFamily="34" charset="0"/>
              </a:rPr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zh-CN"/>
          </a:p>
        </p:txBody>
      </p:sp>
      <p:sp>
        <p:nvSpPr>
          <p:cNvPr id="101380" name="灯片编号占位符 3"/>
          <p:cNvSpPr txBox="1">
            <a:spLocks noGrp="1"/>
          </p:cNvSpPr>
          <p:nvPr/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1" hangingPunct="1"/>
            <a:fld id="{BB1C601F-ADB7-4553-8FA1-33D0A220E2C4}" type="slidenum">
              <a:rPr lang="zh-CN" altLang="en-US" sz="1200">
                <a:latin typeface="Calibri" panose="020F0502020204030204" pitchFamily="34" charset="0"/>
              </a:rPr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1379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n-US" altLang="zh-CN"/>
          </a:p>
        </p:txBody>
      </p:sp>
      <p:sp>
        <p:nvSpPr>
          <p:cNvPr id="101380" name="灯片编号占位符 3"/>
          <p:cNvSpPr txBox="1">
            <a:spLocks noGrp="1"/>
          </p:cNvSpPr>
          <p:nvPr/>
        </p:nvSpPr>
        <p:spPr bwMode="auto">
          <a:xfrm>
            <a:off x="3841750" y="9305925"/>
            <a:ext cx="2938463" cy="4905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b"/>
          <a:lstStyle/>
          <a:p>
            <a:pPr algn="r" eaLnBrk="1" hangingPunct="1"/>
            <a:fld id="{BB1C601F-ADB7-4553-8FA1-33D0A220E2C4}" type="slidenum">
              <a:rPr lang="zh-CN" altLang="en-US" sz="1200">
                <a:latin typeface="Calibri" panose="020F0502020204030204" pitchFamily="34" charset="0"/>
              </a:rPr>
            </a:fld>
            <a:endParaRPr lang="en-US" altLang="zh-CN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ED3C2D-4092-49EE-A1D8-A7B05042FA8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631141-029A-4E2A-9640-6E070D47DE5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9258F-FA0C-461E-A71A-976D0FE38C8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F09989-7232-428E-AA64-4C3B808D5EA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8E4E3-0C48-45FF-9F73-89E7F214502A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425F5F-28EB-485B-B3FE-CE25C13027D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91774D-6746-49C0-9FDB-35875723D87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BDD45-FB1A-4FA2-A1DE-E48A7E509E4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A6051-90D3-42FB-A349-7576B6FDFF9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60F3BB-4F84-4208-86AF-8B0F05072FA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7AA4C-53A4-4D31-BE11-C8EC7EFA642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fld id="{E45BC9F5-39B5-460F-BD72-55004A3900E6}" type="slidenum">
              <a:rPr lang="en-US" altLang="zh-CN"/>
            </a:fld>
            <a:endParaRPr lang="en-US" altLang="zh-CN"/>
          </a:p>
        </p:txBody>
      </p:sp>
      <p:sp>
        <p:nvSpPr>
          <p:cNvPr id="1031" name="Rectangle 3" descr="11"/>
          <p:cNvSpPr>
            <a:spLocks noGrp="1" noChangeAspect="1" noChangeArrowheads="1"/>
          </p:cNvSpPr>
          <p:nvPr userDrawn="1" isPhoto="1"/>
        </p:nvSpPr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2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</a:ln>
          <a:effectLst/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1.xml"/><Relationship Id="rId2" Type="http://schemas.openxmlformats.org/officeDocument/2006/relationships/image" Target="../media/image3.jpeg"/><Relationship Id="rId1" Type="http://schemas.openxmlformats.org/officeDocument/2006/relationships/hyperlink" Target="http://www.google.com.hk/imgres?q=composition+of+plant+cell+wall&amp;newwindow=1&amp;safe=strict&amp;sa=X&amp;biw=1293&amp;bih=622&amp;tbm=isch&amp;tbnid=0ZjDwz5QLZgAkM:&amp;imgrefurl=http://www.ceres.net/aboutus/AboutUs-Biofuels-Carbo.html&amp;docid=FhQMOrS3tDIbqM&amp;imgurl=http://www.ceres.net/aboutus/Images/PlantCellWall/Tab-Complete.jpg&amp;w=360&amp;h=312&amp;ei=uN4zUrmyO4W7lAW20IGIAQ&amp;zoom=1&amp;ved=1t:3588,r:67,s:0,i:295" TargetMode="Externa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3.xml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emf"/><Relationship Id="rId1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wmf"/><Relationship Id="rId2" Type="http://schemas.openxmlformats.org/officeDocument/2006/relationships/image" Target="../media/image17.png"/><Relationship Id="rId1" Type="http://schemas.openxmlformats.org/officeDocument/2006/relationships/image" Target="../media/image16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wmf"/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wmf"/><Relationship Id="rId1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41960" y="528320"/>
            <a:ext cx="8260715" cy="54508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Advanced molecular techniques to improve </a:t>
            </a:r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sym typeface="+mn-ea"/>
              </a:rPr>
              <a:t>lignocellulase</a:t>
            </a:r>
            <a:endParaRPr lang="en-US" altLang="zh-CN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activity and production </a:t>
            </a:r>
            <a:endParaRPr lang="en-US" altLang="zh-CN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endParaRPr lang="en-US" altLang="zh-CN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  <a:spcBef>
                <a:spcPct val="100000"/>
              </a:spcBef>
            </a:pP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Weilan Shao</a:t>
            </a: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Jiangsu University, China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</a:pPr>
            <a:endParaRPr lang="en-US" altLang="zh-CN" sz="1400" b="1">
              <a:solidFill>
                <a:srgbClr val="0066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Spain, June 29, 2017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图片 1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484438" y="1341438"/>
            <a:ext cx="33353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TextBox 16"/>
          <p:cNvSpPr txBox="1">
            <a:spLocks noChangeArrowheads="1"/>
          </p:cNvSpPr>
          <p:nvPr/>
        </p:nvSpPr>
        <p:spPr bwMode="auto">
          <a:xfrm>
            <a:off x="1403350" y="1341438"/>
            <a:ext cx="863600" cy="7254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01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ndara" panose="020E050203030302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100356" name="图片 1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63713" y="2349500"/>
            <a:ext cx="3929062" cy="79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7" name="TextBox 20"/>
          <p:cNvSpPr txBox="1">
            <a:spLocks noChangeArrowheads="1"/>
          </p:cNvSpPr>
          <p:nvPr/>
        </p:nvSpPr>
        <p:spPr bwMode="auto">
          <a:xfrm>
            <a:off x="720725" y="2360613"/>
            <a:ext cx="809625" cy="7254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02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ndara" panose="020E050203030302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100358" name="图片 2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104900" y="3502025"/>
            <a:ext cx="3857625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9" name="TextBox 22"/>
          <p:cNvSpPr txBox="1">
            <a:spLocks noChangeArrowheads="1"/>
          </p:cNvSpPr>
          <p:nvPr/>
        </p:nvSpPr>
        <p:spPr bwMode="auto">
          <a:xfrm>
            <a:off x="0" y="4716463"/>
            <a:ext cx="863600" cy="7254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04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ndara" panose="020E050203030302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285750" y="-71438"/>
            <a:ext cx="4025900" cy="1084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b="1" kern="0" dirty="0">
                <a:solidFill>
                  <a:srgbClr val="ECECEC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5400" b="1" kern="0" dirty="0">
              <a:solidFill>
                <a:srgbClr val="ECECEC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8775" y="312738"/>
            <a:ext cx="2952750" cy="884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hangingPunct="1">
              <a:lnSpc>
                <a:spcPct val="130000"/>
              </a:lnSpc>
            </a:pPr>
            <a:r>
              <a:rPr lang="en-US" altLang="zh-CN" sz="4000" b="1">
                <a:solidFill>
                  <a:srgbClr val="CC0000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b="1">
              <a:solidFill>
                <a:srgbClr val="CC0000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0362" name="TextBox 25"/>
          <p:cNvSpPr txBox="1">
            <a:spLocks noChangeArrowheads="1"/>
          </p:cNvSpPr>
          <p:nvPr/>
        </p:nvSpPr>
        <p:spPr bwMode="auto">
          <a:xfrm>
            <a:off x="3276600" y="1196975"/>
            <a:ext cx="5759450" cy="6400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</a:rPr>
              <a:t>Enzyme systems and enzymes</a:t>
            </a:r>
            <a:r>
              <a:rPr lang="en-US" altLang="zh-CN" sz="36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  </a:t>
            </a:r>
            <a:endParaRPr lang="en-US" altLang="zh-CN" sz="36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00363" name="TextBox 28"/>
          <p:cNvSpPr txBox="1">
            <a:spLocks noChangeArrowheads="1"/>
          </p:cNvSpPr>
          <p:nvPr/>
        </p:nvSpPr>
        <p:spPr bwMode="auto">
          <a:xfrm>
            <a:off x="1979613" y="3429000"/>
            <a:ext cx="6805612" cy="6400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/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Mutagenesis</a:t>
            </a:r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&amp; directed evolution </a:t>
            </a:r>
            <a:endParaRPr lang="en-US" altLang="zh-CN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 Narrow" panose="020B0606020202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0364" name="图片 2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42988" y="4652963"/>
            <a:ext cx="4170362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1763713" y="4652963"/>
            <a:ext cx="7200900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26262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en-US" sz="3600" b="1">
              <a:solidFill>
                <a:srgbClr val="26262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0366" name="TextBox 31"/>
          <p:cNvSpPr txBox="1">
            <a:spLocks noChangeArrowheads="1"/>
          </p:cNvSpPr>
          <p:nvPr/>
        </p:nvSpPr>
        <p:spPr bwMode="auto">
          <a:xfrm>
            <a:off x="73025" y="3573463"/>
            <a:ext cx="746125" cy="7254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03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ndara" panose="020E050203030302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100367" name="图片 3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87525" y="5821363"/>
            <a:ext cx="3500438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2627313" y="5661025"/>
            <a:ext cx="1892300" cy="6413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/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Summary</a:t>
            </a:r>
            <a:endParaRPr lang="en-US" altLang="zh-CN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 Narrow" panose="020B0606020202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0369" name="TextBox 34"/>
          <p:cNvSpPr txBox="1">
            <a:spLocks noChangeArrowheads="1"/>
          </p:cNvSpPr>
          <p:nvPr/>
        </p:nvSpPr>
        <p:spPr bwMode="auto">
          <a:xfrm>
            <a:off x="647700" y="5808663"/>
            <a:ext cx="1139825" cy="7254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05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ndara" panose="020E050203030302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00370" name="矩形 35"/>
          <p:cNvSpPr>
            <a:spLocks noChangeArrowheads="1"/>
          </p:cNvSpPr>
          <p:nvPr/>
        </p:nvSpPr>
        <p:spPr bwMode="auto">
          <a:xfrm>
            <a:off x="2700338" y="2276475"/>
            <a:ext cx="6192837" cy="6400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sym typeface="+mn-ea"/>
              </a:rPr>
              <a:t>Gene </a:t>
            </a:r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expression</a:t>
            </a:r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sym typeface="+mn-ea"/>
              </a:rPr>
              <a:t> systems</a:t>
            </a:r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en-US" altLang="zh-CN" sz="3600" b="1" i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 Narrow" panose="020B0606020202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0371" name="TextBox 28"/>
          <p:cNvSpPr txBox="1">
            <a:spLocks noChangeArrowheads="1"/>
          </p:cNvSpPr>
          <p:nvPr/>
        </p:nvSpPr>
        <p:spPr bwMode="auto">
          <a:xfrm>
            <a:off x="1908175" y="4581525"/>
            <a:ext cx="7235825" cy="6400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High production &amp; application</a:t>
            </a:r>
            <a:endParaRPr lang="en-US" altLang="zh-CN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 Narrow" panose="020B0606020202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图片 1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70673" y="2536508"/>
            <a:ext cx="3335337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TextBox 16"/>
          <p:cNvSpPr txBox="1">
            <a:spLocks noChangeArrowheads="1"/>
          </p:cNvSpPr>
          <p:nvPr/>
        </p:nvSpPr>
        <p:spPr bwMode="auto">
          <a:xfrm>
            <a:off x="707390" y="2525713"/>
            <a:ext cx="863600" cy="7254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01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ndara" panose="020E050203030302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00362" name="TextBox 25"/>
          <p:cNvSpPr txBox="1">
            <a:spLocks noChangeArrowheads="1"/>
          </p:cNvSpPr>
          <p:nvPr/>
        </p:nvSpPr>
        <p:spPr bwMode="auto">
          <a:xfrm>
            <a:off x="2254885" y="2359660"/>
            <a:ext cx="5759450" cy="6400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eaLnBrk="1" hangingPunct="1"/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</a:rPr>
              <a:t>Enzyme systems and enzymes  </a:t>
            </a:r>
            <a:endParaRPr lang="en-US" altLang="zh-CN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79388" y="188913"/>
            <a:ext cx="8748712" cy="7924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725805" indent="-725805" algn="ctr">
              <a:lnSpc>
                <a:spcPct val="115000"/>
              </a:lnSpc>
            </a:pPr>
            <a:r>
              <a: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Types of Lignocellulases</a:t>
            </a:r>
            <a:endParaRPr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413703" y="1140143"/>
            <a:ext cx="8316912" cy="5816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725805" indent="-725805">
              <a:lnSpc>
                <a:spcPct val="115000"/>
              </a:lnSpc>
            </a:pPr>
            <a:r>
              <a:rPr lang="en-US" altLang="zh-CN" sz="2800" b="1">
                <a:solidFill>
                  <a:srgbClr val="003300"/>
                </a:solidFill>
                <a:latin typeface="Arial Narrow" panose="020B0606020202030204" pitchFamily="34" charset="0"/>
              </a:rPr>
              <a:t>Structure of lognocellulose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800">
                <a:latin typeface="Times New Roman" panose="02020603050405020304" pitchFamily="18" charset="0"/>
              </a:rPr>
              <a:t>	</a:t>
            </a: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395288" y="3816668"/>
            <a:ext cx="8316912" cy="518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725805" indent="-725805"/>
            <a:r>
              <a:rPr lang="en-US" altLang="zh-CN" sz="2800" b="1">
                <a:solidFill>
                  <a:srgbClr val="003300"/>
                </a:solidFill>
                <a:latin typeface="Arial Narrow" panose="020B0606020202030204" pitchFamily="34" charset="0"/>
              </a:rPr>
              <a:t>Lignocellulases required for a complete digestion </a:t>
            </a:r>
            <a:r>
              <a:rPr lang="en-US" altLang="zh-CN" sz="2800">
                <a:latin typeface="Times New Roman" panose="02020603050405020304" pitchFamily="18" charset="0"/>
              </a:rPr>
              <a:t>	</a:t>
            </a: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3731" name="Picture 5" descr="ANd9GcQ3jOmUAiAA1u_6hl8_GodswSzceIIT7esLkj5YpXWq9h99vcNp">
            <a:hlinkClick r:id="rId1"/>
          </p:cNvPr>
          <p:cNvPicPr>
            <a:picLocks noChangeAspect="1"/>
          </p:cNvPicPr>
          <p:nvPr/>
        </p:nvPicPr>
        <p:blipFill>
          <a:blip r:embed="rId2">
            <a:lum bright="-35999" contrast="42000"/>
          </a:blip>
          <a:srcRect t="5100" r="22749" b="34782"/>
          <a:stretch>
            <a:fillRect/>
          </a:stretch>
        </p:blipFill>
        <p:spPr>
          <a:xfrm>
            <a:off x="1136650" y="1721485"/>
            <a:ext cx="2859405" cy="19310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4431030" y="1977390"/>
            <a:ext cx="4214495" cy="1675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725805" indent="-725805">
              <a:lnSpc>
                <a:spcPct val="85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Hemicellulose (20~35%) 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725805" indent="-725805">
              <a:lnSpc>
                <a:spcPct val="85000"/>
              </a:lnSpc>
            </a:pP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sym typeface="+mn-ea"/>
            </a:endParaRPr>
          </a:p>
          <a:p>
            <a:pPr marL="725805" indent="-725805">
              <a:lnSpc>
                <a:spcPct val="85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Cellulose (34~48%)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725805" indent="-725805">
              <a:lnSpc>
                <a:spcPct val="85000"/>
              </a:lnSpc>
            </a:pP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sym typeface="+mn-ea"/>
            </a:endParaRPr>
          </a:p>
          <a:p>
            <a:pPr marL="725805" indent="-725805">
              <a:lnSpc>
                <a:spcPct val="85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Lignin (13~28%)</a:t>
            </a:r>
            <a:endParaRPr lang="zh-CN" altLang="en-US" sz="2400"/>
          </a:p>
        </p:txBody>
      </p:sp>
      <p:sp>
        <p:nvSpPr>
          <p:cNvPr id="12" name="文本框 11"/>
          <p:cNvSpPr txBox="1"/>
          <p:nvPr/>
        </p:nvSpPr>
        <p:spPr>
          <a:xfrm>
            <a:off x="1035050" y="4446270"/>
            <a:ext cx="7802880" cy="2138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725805" indent="-725805" latinLnBrk="0">
              <a:lnSpc>
                <a:spcPct val="85000"/>
              </a:lnSpc>
              <a:spcBef>
                <a:spcPts val="600"/>
              </a:spcBef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Hemicellulases:  Xylanase, xylosidase, arabinosidase, mannosidase, acetylesterase, glucuronidase and galactosidase, etc.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sym typeface="+mn-ea"/>
            </a:endParaRPr>
          </a:p>
          <a:p>
            <a:pPr marL="725805" indent="-725805" latinLnBrk="0">
              <a:lnSpc>
                <a:spcPct val="85000"/>
              </a:lnSpc>
              <a:spcBef>
                <a:spcPts val="600"/>
              </a:spcBef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Cellulases: Endoglucanase, exogluconase, glucosidase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sym typeface="+mn-ea"/>
            </a:endParaRPr>
          </a:p>
          <a:p>
            <a:pPr marL="725805" indent="-725805" latinLnBrk="0">
              <a:lnSpc>
                <a:spcPct val="85000"/>
              </a:lnSpc>
              <a:spcBef>
                <a:spcPts val="600"/>
              </a:spcBef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Ligninases: Laccase, lignin peroxidase, Mn peroxidase, and ferulic acid esterase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sym typeface="+mn-ea"/>
            </a:endParaRPr>
          </a:p>
        </p:txBody>
      </p:sp>
      <p:sp>
        <p:nvSpPr>
          <p:cNvPr id="6" name="右箭头 5"/>
          <p:cNvSpPr/>
          <p:nvPr/>
        </p:nvSpPr>
        <p:spPr>
          <a:xfrm rot="10800000">
            <a:off x="3684270" y="2614295"/>
            <a:ext cx="746760" cy="146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 rot="11460000">
            <a:off x="3108325" y="3103245"/>
            <a:ext cx="1321435" cy="1358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右箭头 3"/>
          <p:cNvSpPr/>
          <p:nvPr/>
        </p:nvSpPr>
        <p:spPr>
          <a:xfrm rot="9600000">
            <a:off x="3686810" y="2198370"/>
            <a:ext cx="746760" cy="146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  <p:transition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6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79375" y="189230"/>
            <a:ext cx="9018905" cy="8623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L="725805" indent="-725805" algn="ctr">
              <a:lnSpc>
                <a:spcPct val="115000"/>
              </a:lnSpc>
            </a:pPr>
            <a:r>
              <a: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When is a complete digestion desired?</a:t>
            </a:r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endParaRPr lang="en-US" altLang="zh-CN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179705" y="1774190"/>
            <a:ext cx="3353435" cy="1282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725805" indent="-725805">
              <a:lnSpc>
                <a:spcPct val="115000"/>
              </a:lnSpc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Traditional method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 marL="725805" indent="-725805">
              <a:lnSpc>
                <a:spcPct val="115000"/>
              </a:lnSpc>
            </a:pPr>
            <a:r>
              <a:rPr lang="en-US" altLang="zh-CN" sz="2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	</a:t>
            </a:r>
            <a:r>
              <a:rPr lang="en-US" altLang="zh-CN" sz="2000" b="1">
                <a:solidFill>
                  <a:srgbClr val="00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Chemical treatment of lognocellulose</a:t>
            </a:r>
            <a:endParaRPr lang="en-US" altLang="zh-CN" sz="2000" b="1">
              <a:solidFill>
                <a:srgbClr val="0066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2" name="图片 1" descr="222"/>
          <p:cNvPicPr>
            <a:picLocks noChangeAspect="1"/>
          </p:cNvPicPr>
          <p:nvPr/>
        </p:nvPicPr>
        <p:blipFill>
          <a:blip r:embed="rId1"/>
          <a:srcRect l="4082" t="23460" r="8271"/>
          <a:stretch>
            <a:fillRect/>
          </a:stretch>
        </p:blipFill>
        <p:spPr>
          <a:xfrm>
            <a:off x="79375" y="3759835"/>
            <a:ext cx="5400675" cy="3045460"/>
          </a:xfrm>
          <a:prstGeom prst="rect">
            <a:avLst/>
          </a:prstGeom>
        </p:spPr>
      </p:pic>
      <p:pic>
        <p:nvPicPr>
          <p:cNvPr id="3" name="图片 2" descr="2016Bioenergy"/>
          <p:cNvPicPr>
            <a:picLocks noChangeAspect="1"/>
          </p:cNvPicPr>
          <p:nvPr/>
        </p:nvPicPr>
        <p:blipFill>
          <a:blip r:embed="rId2"/>
          <a:srcRect t="22637" b="4731"/>
          <a:stretch>
            <a:fillRect/>
          </a:stretch>
        </p:blipFill>
        <p:spPr>
          <a:xfrm>
            <a:off x="3808730" y="1202055"/>
            <a:ext cx="5189220" cy="2827655"/>
          </a:xfrm>
          <a:prstGeom prst="rect">
            <a:avLst/>
          </a:prstGeom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480050" y="4501515"/>
            <a:ext cx="3353435" cy="1282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725805" indent="-725805">
              <a:lnSpc>
                <a:spcPct val="115000"/>
              </a:lnSpc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Developing method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 marL="725805" indent="-725805">
              <a:lnSpc>
                <a:spcPct val="115000"/>
              </a:lnSpc>
            </a:pPr>
            <a:r>
              <a:rPr lang="en-US" altLang="zh-CN" sz="2000" b="1">
                <a:solidFill>
                  <a:srgbClr val="0066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	Biodegradation of lognocellulose</a:t>
            </a:r>
            <a:endParaRPr lang="en-US" altLang="zh-CN" sz="2000" b="1">
              <a:solidFill>
                <a:srgbClr val="0066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</a:endParaRPr>
          </a:p>
        </p:txBody>
      </p:sp>
    </p:spTree>
    <p:custDataLst>
      <p:tags r:id="rId3"/>
    </p:custDataLst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79388" y="339408"/>
            <a:ext cx="8748712" cy="8623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725805" indent="-725805" algn="ctr">
              <a:lnSpc>
                <a:spcPct val="115000"/>
              </a:lnSpc>
            </a:pPr>
            <a:r>
              <a: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sym typeface="+mn-ea"/>
              </a:rPr>
              <a:t>Microbes Having </a:t>
            </a:r>
            <a:r>
              <a: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Enzyme Systems</a:t>
            </a:r>
            <a:r>
              <a:rPr lang="en-US" altLang="zh-CN" sz="4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</a:rPr>
              <a:t> </a:t>
            </a:r>
            <a:endParaRPr lang="en-US" altLang="zh-CN" sz="4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93725" y="1597660"/>
            <a:ext cx="7955915" cy="4582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725805" indent="-725805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cs typeface="宋体" panose="02010600030101010101" pitchFamily="2" charset="-122"/>
                <a:sym typeface="+mn-ea"/>
              </a:rPr>
              <a:t>Enzyme system</a:t>
            </a:r>
            <a:r>
              <a:rPr lang="en-US" altLang="zh-CN" sz="2800" b="1">
                <a:solidFill>
                  <a:schemeClr val="tx1"/>
                </a:solidFill>
                <a:latin typeface="Times New Roman" panose="02020603050405020304" pitchFamily="18" charset="0"/>
                <a:cs typeface="宋体" panose="02010600030101010101" pitchFamily="2" charset="-122"/>
                <a:sym typeface="+mn-ea"/>
              </a:rPr>
              <a:t>: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cs typeface="宋体" panose="02010600030101010101" pitchFamily="2" charset="-122"/>
                <a:sym typeface="+mn-ea"/>
              </a:rPr>
              <a:t> A mixture of series enzymes exhibits an advantage of  synergistical functions (1+1 &gt; 2).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cs typeface="宋体" panose="02010600030101010101" pitchFamily="2" charset="-122"/>
              <a:sym typeface="+mn-ea"/>
            </a:endParaRPr>
          </a:p>
          <a:p>
            <a:pPr marL="725805" indent="-725805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cs typeface="宋体" panose="02010600030101010101" pitchFamily="2" charset="-122"/>
                <a:sym typeface="+mn-ea"/>
              </a:rPr>
              <a:t>Well known enzyme systems in these microbes:</a:t>
            </a:r>
            <a:endParaRPr lang="en-US" altLang="zh-CN" sz="2800" b="1" i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cs typeface="宋体" panose="02010600030101010101" pitchFamily="2" charset="-122"/>
              <a:sym typeface="+mn-ea"/>
            </a:endParaRPr>
          </a:p>
          <a:p>
            <a:pPr marL="725805" indent="-725805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AutoNum type="arabicPeriod"/>
            </a:pPr>
            <a:r>
              <a:rPr lang="en-US" altLang="zh-CN" sz="24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宋体" panose="02010600030101010101" pitchFamily="2" charset="-122"/>
                <a:sym typeface="+mn-ea"/>
              </a:rPr>
              <a:t>Trichoderma reesei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cs typeface="宋体" panose="02010600030101010101" pitchFamily="2" charset="-122"/>
                <a:sym typeface="+mn-ea"/>
              </a:rPr>
              <a:t>: A fungus attacking woody plants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cs typeface="宋体" panose="02010600030101010101" pitchFamily="2" charset="-122"/>
              <a:sym typeface="+mn-ea"/>
            </a:endParaRPr>
          </a:p>
          <a:p>
            <a:pPr marL="725805" indent="-725805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AutoNum type="arabicPeriod"/>
            </a:pPr>
            <a:r>
              <a:rPr lang="en-US" altLang="zh-CN" sz="24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Clostridium thermocellum 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: A thermophile forming cellularsome.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725805" indent="-725805">
              <a:lnSpc>
                <a:spcPct val="100000"/>
              </a:lnSpc>
              <a:spcBef>
                <a:spcPts val="900"/>
              </a:spcBef>
              <a:buAutoNum type="arabicPeriod"/>
            </a:pPr>
            <a:r>
              <a:rPr lang="en-US" altLang="zh-CN" sz="24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sym typeface="+mn-ea"/>
              </a:rPr>
              <a:t>Thermotoga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sym typeface="+mn-ea"/>
              </a:rPr>
              <a:t> spp.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 : Hyper thermophles able to produce all kinds of cellulases and hemicellulases.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sym typeface="+mn-ea"/>
            </a:endParaRPr>
          </a:p>
          <a:p>
            <a:pPr marL="725805" indent="-725805">
              <a:lnSpc>
                <a:spcPct val="100000"/>
              </a:lnSpc>
              <a:spcBef>
                <a:spcPts val="900"/>
              </a:spcBef>
              <a:buAutoNum type="arabicPeriod"/>
            </a:pPr>
            <a:r>
              <a:rPr lang="en-US" altLang="zh-CN" sz="24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sym typeface="+mn-ea"/>
              </a:rPr>
              <a:t>Caldicellulosirupter</a:t>
            </a:r>
            <a:r>
              <a:rPr lang="en-US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sym typeface="+mn-ea"/>
              </a:rPr>
              <a:t> spp.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 :  Extreme thermophles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cs typeface="宋体" panose="02010600030101010101" pitchFamily="2" charset="-122"/>
                <a:sym typeface="+mn-ea"/>
              </a:rPr>
              <a:t> able to grow on heat-treated lignocelluloses.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9685" y="239395"/>
            <a:ext cx="9107805" cy="7924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L="725805" indent="-725805" algn="ctr">
              <a:lnSpc>
                <a:spcPct val="115000"/>
              </a:lnSpc>
            </a:pPr>
            <a:r>
              <a: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Enzymes for Industrial Application</a:t>
            </a:r>
            <a:endParaRPr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6375400" y="2510790"/>
            <a:ext cx="1398905" cy="518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725805" indent="-725805"/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Pulping</a:t>
            </a: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7295" name="图片 97294" descr="DSCN0534"/>
          <p:cNvPicPr>
            <a:picLocks noChangeAspect="1"/>
          </p:cNvPicPr>
          <p:nvPr/>
        </p:nvPicPr>
        <p:blipFill>
          <a:blip r:embed="rId1"/>
          <a:srcRect l="20470" t="24968" b="20364"/>
          <a:stretch>
            <a:fillRect/>
          </a:stretch>
        </p:blipFill>
        <p:spPr>
          <a:xfrm>
            <a:off x="5913120" y="3465830"/>
            <a:ext cx="2722245" cy="22974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养猪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6055" y="5219700"/>
            <a:ext cx="2034540" cy="1275715"/>
          </a:xfrm>
          <a:prstGeom prst="rect">
            <a:avLst/>
          </a:prstGeom>
        </p:spPr>
      </p:pic>
      <p:pic>
        <p:nvPicPr>
          <p:cNvPr id="5" name="图片 4" descr="养鸡图"/>
          <p:cNvPicPr>
            <a:picLocks noChangeAspect="1"/>
          </p:cNvPicPr>
          <p:nvPr/>
        </p:nvPicPr>
        <p:blipFill>
          <a:blip r:embed="rId3"/>
          <a:srcRect t="15046"/>
          <a:stretch>
            <a:fillRect/>
          </a:stretch>
        </p:blipFill>
        <p:spPr>
          <a:xfrm>
            <a:off x="721360" y="5219700"/>
            <a:ext cx="2004060" cy="1275715"/>
          </a:xfrm>
          <a:prstGeom prst="rect">
            <a:avLst/>
          </a:prstGeom>
        </p:spPr>
      </p:pic>
      <p:sp>
        <p:nvSpPr>
          <p:cNvPr id="7" name="下箭头 6"/>
          <p:cNvSpPr/>
          <p:nvPr/>
        </p:nvSpPr>
        <p:spPr>
          <a:xfrm>
            <a:off x="1890395" y="4817110"/>
            <a:ext cx="124460" cy="3384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l="15254" t="26174" r="23780" b="11601"/>
          <a:stretch>
            <a:fillRect/>
          </a:stretch>
        </p:blipFill>
        <p:spPr>
          <a:xfrm>
            <a:off x="958850" y="1496695"/>
            <a:ext cx="4566920" cy="262318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08000" y="1404620"/>
            <a:ext cx="2091690" cy="6032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725805" indent="-725805">
              <a:lnSpc>
                <a:spcPct val="140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Saccharifying</a:t>
            </a:r>
            <a:r>
              <a:rPr lang="en-US" altLang="zh-CN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  </a:t>
            </a:r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 rot="780000">
            <a:off x="2439035" y="1834515"/>
            <a:ext cx="398145" cy="130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508000" y="4359910"/>
            <a:ext cx="2671445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725805" indent="-725805"/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Forage addictives</a:t>
            </a: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下箭头 12"/>
          <p:cNvSpPr/>
          <p:nvPr/>
        </p:nvSpPr>
        <p:spPr>
          <a:xfrm>
            <a:off x="6860540" y="3028950"/>
            <a:ext cx="124460" cy="3384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  <p:transition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7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7" grpId="0" bldLvl="0" animBg="1"/>
      <p:bldP spid="10" grpId="0"/>
      <p:bldP spid="11" grpId="0" bldLvl="0" animBg="1"/>
      <p:bldP spid="9" grpId="0" bldLvl="0" animBg="1"/>
      <p:bldP spid="1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79388" y="188913"/>
            <a:ext cx="8748712" cy="7924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725805" indent="-725805" algn="ctr">
              <a:lnSpc>
                <a:spcPct val="115000"/>
              </a:lnSpc>
            </a:pPr>
            <a:r>
              <a:rPr lang="en-US" altLang="zh-CN" sz="4000" b="1">
                <a:solidFill>
                  <a:srgbClr val="003300"/>
                </a:solidFill>
                <a:latin typeface="Arial Narrow" panose="020B0606020202030204" pitchFamily="34" charset="0"/>
              </a:rPr>
              <a:t>Select the Enzymes with Good </a:t>
            </a:r>
            <a:r>
              <a:rPr lang="en-US" altLang="zh-CN" sz="4000" b="1">
                <a:solidFill>
                  <a:srgbClr val="003300"/>
                </a:solidFill>
                <a:latin typeface="Arial Narrow" panose="020B0606020202030204" pitchFamily="34" charset="0"/>
                <a:sym typeface="+mn-ea"/>
              </a:rPr>
              <a:t>Properties </a:t>
            </a:r>
            <a:endParaRPr lang="en-US" altLang="zh-CN" sz="4000" b="1">
              <a:solidFill>
                <a:srgbClr val="003300"/>
              </a:solidFill>
              <a:latin typeface="Arial Narrow" panose="020B0606020202030204" pitchFamily="34" charset="0"/>
              <a:sym typeface="+mn-ea"/>
            </a:endParaRP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253048" y="1125538"/>
            <a:ext cx="8316912" cy="15119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725805" indent="-725805"/>
            <a:r>
              <a:rPr lang="en-US" altLang="zh-CN" sz="2800" b="1">
                <a:solidFill>
                  <a:srgbClr val="003300"/>
                </a:solidFill>
                <a:latin typeface="Arial Narrow" panose="020B0606020202030204" pitchFamily="34" charset="0"/>
              </a:rPr>
              <a:t>Lignocellulases are widely distributed in microbes; their</a:t>
            </a:r>
            <a:r>
              <a:rPr lang="en-US" altLang="zh-CN" sz="2800" b="1">
                <a:solidFill>
                  <a:srgbClr val="003300"/>
                </a:solidFill>
                <a:latin typeface="Arial Narrow" panose="020B0606020202030204" pitchFamily="34" charset="0"/>
                <a:sym typeface="+mn-ea"/>
              </a:rPr>
              <a:t> properties</a:t>
            </a:r>
            <a:r>
              <a:rPr lang="en-US" altLang="zh-CN" sz="2800" b="1">
                <a:solidFill>
                  <a:srgbClr val="003300"/>
                </a:solidFill>
                <a:latin typeface="Arial Narrow" panose="020B0606020202030204" pitchFamily="34" charset="0"/>
              </a:rPr>
              <a:t> differ  in broad ranges. 	</a:t>
            </a:r>
            <a:endParaRPr lang="en-US" altLang="zh-CN" sz="2800" b="1">
              <a:solidFill>
                <a:srgbClr val="003300"/>
              </a:solidFill>
              <a:latin typeface="Arial Narrow" panose="020B0606020202030204" pitchFamily="34" charset="0"/>
            </a:endParaRPr>
          </a:p>
          <a:p>
            <a:pPr marL="725805" indent="-72580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</a:pPr>
            <a:r>
              <a:rPr lang="en-US" altLang="zh-CN" sz="2800" b="1">
                <a:solidFill>
                  <a:srgbClr val="003300"/>
                </a:solidFill>
                <a:latin typeface="Times New Roman" panose="02020603050405020304" pitchFamily="18" charset="0"/>
                <a:sym typeface="+mn-ea"/>
              </a:rPr>
              <a:t>	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cs typeface="宋体" panose="02010600030101010101" pitchFamily="2" charset="-122"/>
                <a:sym typeface="+mn-ea"/>
              </a:rPr>
              <a:t>Comparison of some 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xylan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cs typeface="宋体" panose="02010600030101010101" pitchFamily="2" charset="-122"/>
                <a:sym typeface="+mn-ea"/>
              </a:rPr>
              <a:t>ases: 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cs typeface="宋体" panose="02010600030101010101" pitchFamily="2" charset="-122"/>
              <a:sym typeface="+mn-ea"/>
            </a:endParaRPr>
          </a:p>
        </p:txBody>
      </p:sp>
      <p:graphicFrame>
        <p:nvGraphicFramePr>
          <p:cNvPr id="3" name="表格 2"/>
          <p:cNvGraphicFramePr/>
          <p:nvPr/>
        </p:nvGraphicFramePr>
        <p:xfrm>
          <a:off x="328930" y="2697480"/>
          <a:ext cx="8500745" cy="440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4575"/>
                <a:gridCol w="1217930"/>
                <a:gridCol w="1223010"/>
                <a:gridCol w="1109345"/>
                <a:gridCol w="1365885"/>
              </a:tblGrid>
              <a:tr h="6292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/>
                        <a:t>Microbal producer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pH</a:t>
                      </a:r>
                      <a:r>
                        <a:rPr lang="en-US" altLang="zh-CN" sz="2000" baseline="-25000"/>
                        <a:t>opt</a:t>
                      </a:r>
                      <a:endParaRPr lang="en-US" altLang="zh-CN" sz="2000" baseline="-25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T</a:t>
                      </a:r>
                      <a:r>
                        <a:rPr lang="en-US" altLang="zh-CN" sz="2000" baseline="-25000"/>
                        <a:t>opt</a:t>
                      </a:r>
                      <a:r>
                        <a:rPr lang="en-US" altLang="zh-CN" sz="2000"/>
                        <a:t> (</a:t>
                      </a:r>
                      <a:r>
                        <a:rPr lang="en-US" altLang="zh-CN" sz="2000" baseline="30000"/>
                        <a:t>o</a:t>
                      </a:r>
                      <a:r>
                        <a:rPr lang="en-US" altLang="zh-CN" sz="2000"/>
                        <a:t>C)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U/mg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000"/>
                        <a:t>t</a:t>
                      </a:r>
                      <a:r>
                        <a:rPr lang="en-US" altLang="zh-CN" sz="2000" baseline="-25000"/>
                        <a:t>1/2</a:t>
                      </a:r>
                      <a:endParaRPr lang="en-US" altLang="zh-CN" sz="2000" baseline="-25000"/>
                    </a:p>
                  </a:txBody>
                  <a:tcPr anchor="ctr" anchorCtr="0"/>
                </a:tc>
              </a:tr>
              <a:tr h="62928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 i="1"/>
                        <a:t>Bacillus pumilus</a:t>
                      </a:r>
                      <a:endParaRPr lang="en-US" altLang="zh-CN" sz="2000" i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pH 6.6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50</a:t>
                      </a:r>
                      <a:r>
                        <a:rPr lang="en-US" altLang="zh-CN" sz="2000">
                          <a:sym typeface="+mn-ea"/>
                        </a:rPr>
                        <a:t>℃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63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1 h </a:t>
                      </a:r>
                      <a:r>
                        <a:rPr lang="en-US" altLang="zh-CN" sz="2000" baseline="-25000">
                          <a:sym typeface="+mn-ea"/>
                        </a:rPr>
                        <a:t>60℃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</a:tr>
              <a:tr h="62928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 i="1"/>
                        <a:t>Meiothermus ruber</a:t>
                      </a:r>
                      <a:endParaRPr lang="en-US" altLang="zh-CN" sz="2000" i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pH 6.0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65℃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46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1 h </a:t>
                      </a:r>
                      <a:r>
                        <a:rPr lang="en-US" altLang="zh-CN" sz="2000" baseline="-25000">
                          <a:sym typeface="+mn-ea"/>
                        </a:rPr>
                        <a:t>73℃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</a:tr>
              <a:tr h="62928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 i="1"/>
                        <a:t>Thermoanaerobacterium</a:t>
                      </a:r>
                      <a:r>
                        <a:rPr lang="en-US" altLang="zh-CN" sz="2000"/>
                        <a:t> sp.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pH 6.2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80℃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122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1 h </a:t>
                      </a:r>
                      <a:r>
                        <a:rPr lang="en-US" altLang="zh-CN" sz="2000" baseline="-25000">
                          <a:sym typeface="+mn-ea"/>
                        </a:rPr>
                        <a:t>70℃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</a:tr>
              <a:tr h="62928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 i="1"/>
                        <a:t>Thermomyces lanuginosus</a:t>
                      </a:r>
                      <a:endParaRPr lang="en-US" altLang="zh-CN" sz="2000" i="1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pH 6.0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65℃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1,500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3 h </a:t>
                      </a:r>
                      <a:r>
                        <a:rPr lang="en-US" altLang="zh-CN" sz="2000" baseline="-25000">
                          <a:sym typeface="+mn-ea"/>
                        </a:rPr>
                        <a:t>65℃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</a:tr>
              <a:tr h="62928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2000" i="1">
                          <a:sym typeface="+mn-ea"/>
                        </a:rPr>
                        <a:t>Thermotoga maritima</a:t>
                      </a:r>
                      <a:endParaRPr lang="en-US" altLang="zh-CN" sz="2000" i="1"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pH 6.0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95℃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/>
                        <a:t>800</a:t>
                      </a:r>
                      <a:endParaRPr lang="en-US" altLang="zh-CN" sz="2000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r">
                        <a:buNone/>
                      </a:pPr>
                      <a:r>
                        <a:rPr lang="en-US" altLang="zh-CN" sz="2000">
                          <a:sym typeface="+mn-ea"/>
                        </a:rPr>
                        <a:t>&gt;2 h </a:t>
                      </a:r>
                      <a:r>
                        <a:rPr lang="en-US" altLang="zh-CN" sz="2000" baseline="-25000">
                          <a:sym typeface="+mn-ea"/>
                        </a:rPr>
                        <a:t>100℃</a:t>
                      </a:r>
                      <a:endParaRPr lang="en-US" altLang="zh-CN" sz="2000">
                        <a:sym typeface="+mn-ea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sp>
        <p:nvSpPr>
          <p:cNvPr id="4" name="流程图: 过程 3"/>
          <p:cNvSpPr/>
          <p:nvPr/>
        </p:nvSpPr>
        <p:spPr>
          <a:xfrm>
            <a:off x="6556375" y="5343525"/>
            <a:ext cx="864235" cy="360045"/>
          </a:xfrm>
          <a:prstGeom prst="flowChartProcess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流程图: 过程 4"/>
          <p:cNvSpPr/>
          <p:nvPr/>
        </p:nvSpPr>
        <p:spPr>
          <a:xfrm>
            <a:off x="5459730" y="5972175"/>
            <a:ext cx="864235" cy="360045"/>
          </a:xfrm>
          <a:prstGeom prst="flowChartProcess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 hidden="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zh-CN" altLang="zh-CN" smtClean="0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79388" y="188913"/>
            <a:ext cx="8748712" cy="7924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725805" indent="-725805" algn="ctr">
              <a:lnSpc>
                <a:spcPct val="115000"/>
              </a:lnSpc>
            </a:pPr>
            <a:r>
              <a: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Barriers in Production of Good</a:t>
            </a:r>
            <a:r>
              <a:rPr lang="en-US" altLang="zh-CN" sz="40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sym typeface="+mn-ea"/>
              </a:rPr>
              <a:t> Enzymes</a:t>
            </a:r>
            <a:endParaRPr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sym typeface="+mn-ea"/>
            </a:endParaRPr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617220" y="1155065"/>
            <a:ext cx="8105140" cy="498411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725805" indent="-725805">
              <a:lnSpc>
                <a:spcPct val="115000"/>
              </a:lnSpc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Active and and stable enzymes from extremophiles.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 marL="725805" indent="-725805">
              <a:lnSpc>
                <a:spcPct val="115000"/>
              </a:lnSpc>
            </a:pPr>
            <a:r>
              <a:rPr lang="en-US" altLang="zh-CN" sz="2800">
                <a:solidFill>
                  <a:srgbClr val="0033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Extremophiles grow at low cell densities, 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725805" indent="-725805">
              <a:lnSpc>
                <a:spcPct val="115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need extreme conditions of fermentation, 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725805" indent="-725805">
              <a:lnSpc>
                <a:spcPct val="115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and produce enzymes in mixtures.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725805" indent="-725805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Are the recombinant DNA techniques matured? 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 marL="725805" indent="-725805"/>
            <a:r>
              <a:rPr lang="en-US" altLang="zh-CN" sz="2800">
                <a:latin typeface="Times New Roman" panose="02020603050405020304" pitchFamily="18" charset="0"/>
              </a:rPr>
              <a:t>	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Hundreds genes can be expressed at high levels;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725805" indent="-725805"/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Our projects often stop at protein preparation;  Enzymes are too expensive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 for industrial appl.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725805" indent="-725805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Common problems in recombinant expression: 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 marL="725805" indent="-725805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zh-CN" sz="2800">
                <a:solidFill>
                  <a:srgbClr val="0033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Low gene expression levels;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725805" indent="-725805">
              <a:lnSpc>
                <a:spcPct val="105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Inclusion-body formation.	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245" y="1079500"/>
            <a:ext cx="8997315" cy="4147185"/>
            <a:chOff x="167" y="-469"/>
            <a:chExt cx="14169" cy="6531"/>
          </a:xfrm>
        </p:grpSpPr>
        <p:sp>
          <p:nvSpPr>
            <p:cNvPr id="138245" name="Text Box 5"/>
            <p:cNvSpPr txBox="1">
              <a:spLocks noChangeArrowheads="1"/>
            </p:cNvSpPr>
            <p:nvPr/>
          </p:nvSpPr>
          <p:spPr bwMode="auto">
            <a:xfrm>
              <a:off x="1807" y="1886"/>
              <a:ext cx="12529" cy="417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p>
              <a:pPr marL="514350" indent="-514350">
                <a:spcBef>
                  <a:spcPct val="50000"/>
                </a:spcBef>
                <a:buAutoNum type="arabicPeriod"/>
              </a:pPr>
              <a:r>
                <a:rPr lang="en-US" altLang="zh-CN" sz="2800" b="1">
                  <a:solidFill>
                    <a:schemeClr val="tx1"/>
                  </a:solidFill>
                  <a:latin typeface="Arial Narrow" panose="020B0606020202030204" pitchFamily="34" charset="0"/>
                </a:rPr>
                <a:t>Characterize and select an optimal enzyme;</a:t>
              </a:r>
              <a:endParaRPr lang="en-US" altLang="zh-CN" sz="2800" b="1">
                <a:solidFill>
                  <a:schemeClr val="tx1"/>
                </a:solidFill>
                <a:latin typeface="Arial Narrow" panose="020B0606020202030204" pitchFamily="34" charset="0"/>
              </a:endParaRPr>
            </a:p>
            <a:p>
              <a:pPr marL="514350" indent="-514350">
                <a:spcBef>
                  <a:spcPct val="50000"/>
                </a:spcBef>
                <a:buAutoNum type="arabicPeriod"/>
              </a:pPr>
              <a:r>
                <a:rPr lang="en-US" altLang="zh-CN" sz="2800" b="1">
                  <a:solidFill>
                    <a:schemeClr val="tx1"/>
                  </a:solidFill>
                  <a:latin typeface="Arial Narrow" panose="020B0606020202030204" pitchFamily="34" charset="0"/>
                </a:rPr>
                <a:t>Choose an</a:t>
              </a:r>
              <a:r>
                <a:rPr lang="en-US" altLang="zh-CN" sz="2800" b="1">
                  <a:latin typeface="Arial Narrow" panose="020B0606020202030204" pitchFamily="34" charset="0"/>
                  <a:sym typeface="+mn-ea"/>
                </a:rPr>
                <a:t> expression system with</a:t>
              </a:r>
              <a:r>
                <a:rPr lang="en-US" altLang="zh-CN" sz="2800" b="1">
                  <a:solidFill>
                    <a:schemeClr val="tx1"/>
                  </a:solidFill>
                  <a:latin typeface="Arial Narrow" panose="020B0606020202030204" pitchFamily="34" charset="0"/>
                </a:rPr>
                <a:t> the best potantial;</a:t>
              </a:r>
              <a:endParaRPr lang="en-US" altLang="zh-CN" sz="2800" b="1">
                <a:solidFill>
                  <a:schemeClr val="tx1"/>
                </a:solidFill>
                <a:latin typeface="Arial Narrow" panose="020B0606020202030204" pitchFamily="34" charset="0"/>
              </a:endParaRPr>
            </a:p>
            <a:p>
              <a:pPr marL="514350" indent="-514350">
                <a:spcBef>
                  <a:spcPct val="50000"/>
                </a:spcBef>
                <a:buAutoNum type="arabicPeriod"/>
              </a:pPr>
              <a:r>
                <a:rPr lang="en-US" altLang="zh-CN" sz="2800" b="1">
                  <a:solidFill>
                    <a:schemeClr val="tx1"/>
                  </a:solidFill>
                  <a:latin typeface="Arial Narrow" panose="020B0606020202030204" pitchFamily="34" charset="0"/>
                </a:rPr>
                <a:t>Improve expression and activity by gene mutagenesis.</a:t>
              </a:r>
              <a:endPara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69635" name="Text Box 3"/>
            <p:cNvSpPr txBox="1">
              <a:spLocks noChangeArrowheads="1"/>
            </p:cNvSpPr>
            <p:nvPr/>
          </p:nvSpPr>
          <p:spPr bwMode="auto">
            <a:xfrm>
              <a:off x="167" y="-469"/>
              <a:ext cx="13777" cy="124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p>
              <a:pPr marL="725805" indent="-725805" algn="ctr">
                <a:lnSpc>
                  <a:spcPct val="115000"/>
                </a:lnSpc>
              </a:pPr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</a:rPr>
                <a:t>Three Steps to Get Industrial</a:t>
              </a:r>
              <a:r>
                <a:rPr lang="en-US" altLang="zh-CN" sz="4000" b="1"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  <a:sym typeface="+mn-ea"/>
                </a:rPr>
                <a:t> Enzymes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sym typeface="+mn-ea"/>
              </a:endParaRPr>
            </a:p>
          </p:txBody>
        </p:sp>
      </p:grp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35685" y="2142490"/>
            <a:ext cx="7071995" cy="861060"/>
            <a:chOff x="1628" y="5560"/>
            <a:chExt cx="11137" cy="1356"/>
          </a:xfrm>
        </p:grpSpPr>
        <p:pic>
          <p:nvPicPr>
            <p:cNvPr id="100356" name="图片 19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271" y="5664"/>
              <a:ext cx="6187" cy="1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0357" name="TextBox 20"/>
            <p:cNvSpPr txBox="1">
              <a:spLocks noChangeArrowheads="1"/>
            </p:cNvSpPr>
            <p:nvPr/>
          </p:nvSpPr>
          <p:spPr bwMode="auto">
            <a:xfrm>
              <a:off x="1628" y="5664"/>
              <a:ext cx="1275" cy="11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en-US" altLang="zh-CN" sz="32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latin typeface="Candara" panose="020E050203030302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02</a:t>
              </a:r>
              <a:endPara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sp>
          <p:nvSpPr>
            <p:cNvPr id="100370" name="矩形 35"/>
            <p:cNvSpPr>
              <a:spLocks noChangeArrowheads="1"/>
            </p:cNvSpPr>
            <p:nvPr/>
          </p:nvSpPr>
          <p:spPr bwMode="auto">
            <a:xfrm>
              <a:off x="4491" y="5560"/>
              <a:ext cx="8275" cy="10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en-US" altLang="zh-CN" sz="36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latin typeface="Arial Narrow" panose="020B0606020202030204" pitchFamily="34" charset="0"/>
                  <a:sym typeface="+mn-ea"/>
                </a:rPr>
                <a:t>Gene </a:t>
              </a:r>
              <a:r>
                <a:rPr lang="en-US" altLang="zh-CN" sz="36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latin typeface="Arial Narrow" panose="020B060602020203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expression</a:t>
              </a:r>
              <a:r>
                <a:rPr lang="en-US" altLang="zh-CN" sz="36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latin typeface="Arial Narrow" panose="020B0606020202030204" pitchFamily="34" charset="0"/>
                  <a:sym typeface="+mn-ea"/>
                </a:rPr>
                <a:t> systems</a:t>
              </a:r>
              <a:r>
                <a:rPr lang="en-US" altLang="zh-CN" sz="36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latin typeface="Arial Narrow" panose="020B0606020202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endParaRPr lang="en-US" altLang="zh-CN" sz="3600" b="1" i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5" name="组合 24"/>
          <p:cNvGrpSpPr/>
          <p:nvPr/>
        </p:nvGrpSpPr>
        <p:grpSpPr>
          <a:xfrm>
            <a:off x="541020" y="1548765"/>
            <a:ext cx="4944745" cy="1015365"/>
            <a:chOff x="623" y="2453"/>
            <a:chExt cx="7787" cy="1599"/>
          </a:xfrm>
        </p:grpSpPr>
        <p:sp>
          <p:nvSpPr>
            <p:cNvPr id="6183" name="文本框 6182"/>
            <p:cNvSpPr txBox="1"/>
            <p:nvPr/>
          </p:nvSpPr>
          <p:spPr>
            <a:xfrm>
              <a:off x="850" y="2678"/>
              <a:ext cx="7560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lvl="0">
                <a:buClrTx/>
              </a:pPr>
              <a:r>
                <a:rPr lang="en-US" altLang="zh-CN" sz="2400" b="1">
                  <a:solidFill>
                    <a:srgbClr val="FFFFCC"/>
                  </a:solidFill>
                  <a:latin typeface="Arial Black" panose="020B0A04020102020204" pitchFamily="34" charset="0"/>
                  <a:ea typeface="宋体" panose="02010600030101010101" pitchFamily="2" charset="-122"/>
                </a:rPr>
                <a:t>  </a:t>
              </a:r>
              <a:endParaRPr lang="en-US" altLang="zh-CN" sz="2400" b="1">
                <a:solidFill>
                  <a:srgbClr val="FFFFCC"/>
                </a:solidFill>
                <a:latin typeface="Arial Black" panose="020B0A040201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84" name="直接连接符 6183"/>
            <p:cNvSpPr/>
            <p:nvPr/>
          </p:nvSpPr>
          <p:spPr>
            <a:xfrm flipV="1">
              <a:off x="1075" y="3700"/>
              <a:ext cx="635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85" name="直接连接符 6184"/>
            <p:cNvSpPr/>
            <p:nvPr/>
          </p:nvSpPr>
          <p:spPr>
            <a:xfrm>
              <a:off x="1075" y="4040"/>
              <a:ext cx="635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86" name="矩形 6185"/>
            <p:cNvSpPr/>
            <p:nvPr/>
          </p:nvSpPr>
          <p:spPr>
            <a:xfrm>
              <a:off x="1643" y="3700"/>
              <a:ext cx="600" cy="353"/>
            </a:xfrm>
            <a:prstGeom prst="rect">
              <a:avLst/>
            </a:prstGeom>
            <a:pattFill prst="pct10">
              <a:fgClr>
                <a:schemeClr val="bg1"/>
              </a:fgClr>
              <a:bgClr>
                <a:srgbClr val="FFFFFF"/>
              </a:bgClr>
            </a:patt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87" name="直接连接符 6186"/>
            <p:cNvSpPr/>
            <p:nvPr/>
          </p:nvSpPr>
          <p:spPr>
            <a:xfrm flipV="1">
              <a:off x="2778" y="3135"/>
              <a:ext cx="0" cy="825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6188" name="矩形 6187"/>
            <p:cNvSpPr/>
            <p:nvPr/>
          </p:nvSpPr>
          <p:spPr>
            <a:xfrm>
              <a:off x="3118" y="3700"/>
              <a:ext cx="120" cy="353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  <a:tileRect/>
            </a:gradFill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90" name="矩形 6189"/>
            <p:cNvSpPr/>
            <p:nvPr/>
          </p:nvSpPr>
          <p:spPr>
            <a:xfrm>
              <a:off x="6065" y="3700"/>
              <a:ext cx="720" cy="340"/>
            </a:xfrm>
            <a:prstGeom prst="rect">
              <a:avLst/>
            </a:prstGeom>
            <a:pattFill prst="pct40">
              <a:fgClr>
                <a:schemeClr val="accent1"/>
              </a:fgClr>
              <a:bgClr>
                <a:schemeClr val="bg1"/>
              </a:bgClr>
            </a:pattFill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191" name="文本框 6190"/>
            <p:cNvSpPr txBox="1"/>
            <p:nvPr/>
          </p:nvSpPr>
          <p:spPr>
            <a:xfrm>
              <a:off x="623" y="2453"/>
              <a:ext cx="6981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pPr lvl="0">
                <a:buClrTx/>
              </a:pPr>
              <a:r>
                <a:rPr lang="en-US" altLang="zh-CN" sz="2400" b="1" dirty="0">
                  <a:solidFill>
                    <a:srgbClr val="0066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Prom</a:t>
              </a:r>
              <a:r>
                <a:rPr lang="zh-CN" altLang="en-US" sz="2400" b="1" err="1">
                  <a:solidFill>
                    <a:srgbClr val="0066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       </a:t>
              </a:r>
              <a:r>
                <a:rPr lang="en-US" altLang="zh-CN" sz="2400" b="1" err="1">
                  <a:solidFill>
                    <a:srgbClr val="0066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+1  	rbs    mcs</a:t>
              </a:r>
              <a:r>
                <a:rPr lang="en-US" altLang="zh-CN" sz="2400" b="1" dirty="0">
                  <a:solidFill>
                    <a:srgbClr val="006600"/>
                  </a:solidFill>
                  <a:latin typeface="Arial Narrow" panose="020B0606020202030204" pitchFamily="34" charset="0"/>
                  <a:ea typeface="宋体" panose="02010600030101010101" pitchFamily="2" charset="-122"/>
                </a:rPr>
                <a:t>	Term</a:t>
              </a:r>
              <a:endParaRPr lang="en-US" altLang="zh-CN" sz="2400" b="1" dirty="0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92" name="直接连接符 6191"/>
            <p:cNvSpPr/>
            <p:nvPr/>
          </p:nvSpPr>
          <p:spPr>
            <a:xfrm>
              <a:off x="1418" y="3133"/>
              <a:ext cx="455" cy="567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93" name="直接连接符 6192"/>
            <p:cNvSpPr/>
            <p:nvPr/>
          </p:nvSpPr>
          <p:spPr>
            <a:xfrm flipH="1">
              <a:off x="3230" y="3135"/>
              <a:ext cx="473" cy="62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94" name="直接连接符 6193"/>
            <p:cNvSpPr/>
            <p:nvPr/>
          </p:nvSpPr>
          <p:spPr>
            <a:xfrm>
              <a:off x="5158" y="3135"/>
              <a:ext cx="0" cy="48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195" name="直接连接符 6194"/>
            <p:cNvSpPr/>
            <p:nvPr/>
          </p:nvSpPr>
          <p:spPr>
            <a:xfrm flipH="1">
              <a:off x="6520" y="3135"/>
              <a:ext cx="468" cy="508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6200" name="矩形 6199"/>
            <p:cNvSpPr/>
            <p:nvPr/>
          </p:nvSpPr>
          <p:spPr>
            <a:xfrm>
              <a:off x="3458" y="3700"/>
              <a:ext cx="2382" cy="340"/>
            </a:xfrm>
            <a:prstGeom prst="rect">
              <a:avLst/>
            </a:prstGeom>
            <a:pattFill prst="ltVert">
              <a:fgClr>
                <a:schemeClr val="hlink"/>
              </a:fgClr>
              <a:bgClr>
                <a:srgbClr val="761747"/>
              </a:bgClr>
            </a:pattFill>
            <a:ln w="9525" cap="flat" cmpd="sng">
              <a:solidFill>
                <a:schemeClr val="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6201" name="直接连接符 6200"/>
          <p:cNvSpPr/>
          <p:nvPr/>
        </p:nvSpPr>
        <p:spPr>
          <a:xfrm flipH="1">
            <a:off x="3275330" y="2669540"/>
            <a:ext cx="1126490" cy="1113790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sp>
      <p:sp>
        <p:nvSpPr>
          <p:cNvPr id="6202" name="直接连接符 6201"/>
          <p:cNvSpPr/>
          <p:nvPr/>
        </p:nvSpPr>
        <p:spPr>
          <a:xfrm>
            <a:off x="1239520" y="2668905"/>
            <a:ext cx="1112520" cy="1114425"/>
          </a:xfrm>
          <a:prstGeom prst="line">
            <a:avLst/>
          </a:prstGeom>
          <a:ln w="9525" cap="flat" cmpd="sng">
            <a:solidFill>
              <a:schemeClr val="tx1"/>
            </a:solidFill>
            <a:prstDash val="sysDash"/>
            <a:miter/>
            <a:headEnd type="none" w="med" len="med"/>
            <a:tailEnd type="none" w="med" len="med"/>
          </a:ln>
        </p:spPr>
      </p:sp>
      <p:sp>
        <p:nvSpPr>
          <p:cNvPr id="6205" name="文本框 6204"/>
          <p:cNvSpPr txBox="1"/>
          <p:nvPr/>
        </p:nvSpPr>
        <p:spPr>
          <a:xfrm>
            <a:off x="4401820" y="3206115"/>
            <a:ext cx="4744720" cy="30784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spcBef>
                <a:spcPct val="50000"/>
              </a:spcBef>
              <a:buClrTx/>
            </a:pPr>
            <a:r>
              <a:rPr lang="en-US" altLang="zh-CN" sz="2800" b="1" dirty="0">
                <a:latin typeface="Arial Narrow" panose="020B0606020202030204" pitchFamily="34" charset="0"/>
                <a:ea typeface="宋体" panose="02010600030101010101" pitchFamily="2" charset="-122"/>
              </a:rPr>
              <a:t>A promoter is the key point for:</a:t>
            </a:r>
            <a:endParaRPr lang="en-US" altLang="zh-CN" sz="2800" b="1" dirty="0"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marL="342900" lvl="0" indent="-342900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The rate of gene transcription</a:t>
            </a:r>
            <a:endParaRPr lang="en-US" altLang="zh-CN" sz="2400" b="1" dirty="0">
              <a:solidFill>
                <a:srgbClr val="0066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marL="342900" lvl="0" indent="-342900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Efficiancy and cost of induction</a:t>
            </a:r>
            <a:endParaRPr lang="en-US" altLang="zh-CN" sz="2400" b="1" dirty="0">
              <a:solidFill>
                <a:srgbClr val="0066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marL="342900" lvl="0" indent="-342900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Toxicity of target protein to host </a:t>
            </a:r>
            <a:endParaRPr lang="en-US" altLang="zh-CN" sz="2400" b="1" dirty="0">
              <a:solidFill>
                <a:srgbClr val="0066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  <a:p>
            <a:pPr marL="342900" lvl="0" indent="-342900">
              <a:spcBef>
                <a:spcPct val="50000"/>
              </a:spcBef>
              <a:buClrTx/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Degradation of target protein in host cells</a:t>
            </a:r>
            <a:endParaRPr lang="en-US" altLang="zh-CN" sz="2400" b="1" dirty="0">
              <a:solidFill>
                <a:srgbClr val="0066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276225" y="3645535"/>
            <a:ext cx="3942080" cy="2865755"/>
            <a:chOff x="435" y="5741"/>
            <a:chExt cx="6208" cy="4513"/>
          </a:xfrm>
        </p:grpSpPr>
        <p:grpSp>
          <p:nvGrpSpPr>
            <p:cNvPr id="21" name="组合 20"/>
            <p:cNvGrpSpPr/>
            <p:nvPr/>
          </p:nvGrpSpPr>
          <p:grpSpPr>
            <a:xfrm rot="0">
              <a:off x="2109" y="5741"/>
              <a:ext cx="4534" cy="4490"/>
              <a:chOff x="2109" y="5741"/>
              <a:chExt cx="4534" cy="4490"/>
            </a:xfrm>
          </p:grpSpPr>
          <p:sp>
            <p:nvSpPr>
              <p:cNvPr id="3" name="同心圆 2"/>
              <p:cNvSpPr/>
              <p:nvPr/>
            </p:nvSpPr>
            <p:spPr>
              <a:xfrm>
                <a:off x="2109" y="5806"/>
                <a:ext cx="4535" cy="4389"/>
              </a:xfrm>
              <a:prstGeom prst="donut">
                <a:avLst>
                  <a:gd name="adj" fmla="val 10582"/>
                </a:avLst>
              </a:prstGeom>
              <a:ln>
                <a:solidFill>
                  <a:srgbClr val="0066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" name="空心弧 4"/>
              <p:cNvSpPr/>
              <p:nvPr/>
            </p:nvSpPr>
            <p:spPr>
              <a:xfrm rot="13080000">
                <a:off x="2115" y="5741"/>
                <a:ext cx="4456" cy="4490"/>
              </a:xfrm>
              <a:prstGeom prst="blockArc">
                <a:avLst>
                  <a:gd name="adj1" fmla="val 15923957"/>
                  <a:gd name="adj2" fmla="val 218574"/>
                  <a:gd name="adj3" fmla="val 10878"/>
                </a:avLst>
              </a:prstGeom>
              <a:blipFill>
                <a:blip r:embed="rId1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空心弧 5"/>
            <p:cNvSpPr/>
            <p:nvPr/>
          </p:nvSpPr>
          <p:spPr>
            <a:xfrm rot="17220000">
              <a:off x="2141" y="5784"/>
              <a:ext cx="4471" cy="4471"/>
            </a:xfrm>
            <a:prstGeom prst="blockArc">
              <a:avLst>
                <a:gd name="adj1" fmla="val 19473418"/>
                <a:gd name="adj2" fmla="val 218574"/>
                <a:gd name="adj3" fmla="val 10878"/>
              </a:avLst>
            </a:prstGeom>
            <a:solidFill>
              <a:srgbClr val="00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3744" y="6221"/>
              <a:ext cx="1266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800" b="1">
                  <a:solidFill>
                    <a:schemeClr val="tx1"/>
                  </a:solidFill>
                  <a:latin typeface="Arial Narrow" panose="020B0606020202030204" pitchFamily="34" charset="0"/>
                </a:rPr>
                <a:t>MCS</a:t>
              </a:r>
              <a:endParaRPr lang="en-US" altLang="zh-CN" sz="1800" b="1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19740000">
              <a:off x="4595" y="8930"/>
              <a:ext cx="1266" cy="5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1800" b="1" i="1">
                  <a:solidFill>
                    <a:schemeClr val="tx1"/>
                  </a:solidFill>
                  <a:latin typeface="Arial Narrow" panose="020B0606020202030204" pitchFamily="34" charset="0"/>
                </a:rPr>
                <a:t>Ori</a:t>
              </a:r>
              <a:endParaRPr lang="en-US" altLang="zh-CN" sz="1800" b="1" i="1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35" y="7372"/>
              <a:ext cx="1674" cy="1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en-US" altLang="zh-CN" sz="1800" b="1">
                  <a:solidFill>
                    <a:schemeClr val="tx1"/>
                  </a:solidFill>
                  <a:latin typeface="Arial Narrow" panose="020B0606020202030204" pitchFamily="34" charset="0"/>
                </a:rPr>
                <a:t>Selection</a:t>
              </a:r>
              <a:endParaRPr lang="en-US" altLang="zh-CN" sz="1800" b="1">
                <a:solidFill>
                  <a:schemeClr val="tx1"/>
                </a:solidFill>
                <a:latin typeface="Arial Narrow" panose="020B0606020202030204" pitchFamily="34" charset="0"/>
              </a:endParaRPr>
            </a:p>
            <a:p>
              <a:pPr algn="r"/>
              <a:r>
                <a:rPr lang="en-US" altLang="zh-CN" sz="1800" b="1">
                  <a:solidFill>
                    <a:schemeClr val="tx1"/>
                  </a:solidFill>
                  <a:latin typeface="Arial Narrow" panose="020B0606020202030204" pitchFamily="34" charset="0"/>
                </a:rPr>
                <a:t>marker</a:t>
              </a:r>
              <a:endParaRPr lang="en-US" altLang="zh-CN" sz="1800" b="1">
                <a:solidFill>
                  <a:schemeClr val="tx1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947" y="7372"/>
              <a:ext cx="2860" cy="1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400" b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 Narrow" panose="020B0606020202030204" pitchFamily="34" charset="0"/>
                </a:rPr>
                <a:t>Expession</a:t>
              </a:r>
              <a:endParaRPr lang="en-US" altLang="zh-CN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Narrow" panose="020B0606020202030204" pitchFamily="34" charset="0"/>
              </a:endParaRPr>
            </a:p>
            <a:p>
              <a:pPr algn="ctr"/>
              <a:r>
                <a:rPr lang="en-US" altLang="zh-CN" sz="2400" b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Arial Narrow" panose="020B0606020202030204" pitchFamily="34" charset="0"/>
                </a:rPr>
                <a:t>vector</a:t>
              </a:r>
              <a:endParaRPr lang="en-US" altLang="zh-CN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182563" y="348933"/>
            <a:ext cx="8748712" cy="7924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p>
            <a:pPr marL="725805" indent="-725805" algn="ctr">
              <a:lnSpc>
                <a:spcPct val="115000"/>
              </a:lnSpc>
            </a:pPr>
            <a:r>
              <a:rPr lang="en-US" altLang="zh-CN" sz="4000" b="1">
                <a:solidFill>
                  <a:srgbClr val="003300"/>
                </a:solidFill>
                <a:latin typeface="Arial Narrow" panose="020B0606020202030204" pitchFamily="34" charset="0"/>
              </a:rPr>
              <a:t>Inducible Gene Expression in A Vector</a:t>
            </a:r>
            <a:endParaRPr lang="en-US" altLang="zh-CN" sz="4000" b="1">
              <a:solidFill>
                <a:srgbClr val="0033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5" name="Text Box 5"/>
          <p:cNvSpPr txBox="1">
            <a:spLocks noChangeArrowheads="1"/>
          </p:cNvSpPr>
          <p:nvPr/>
        </p:nvSpPr>
        <p:spPr bwMode="auto">
          <a:xfrm>
            <a:off x="889000" y="2235835"/>
            <a:ext cx="7496810" cy="32480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Arial Narrow" panose="020B0606020202030204" pitchFamily="34" charset="0"/>
              </a:rPr>
              <a:t>These inducible gene expression systems of  	</a:t>
            </a:r>
            <a:r>
              <a:rPr lang="en-US" altLang="zh-CN" sz="2800" b="1" i="1">
                <a:solidFill>
                  <a:schemeClr val="tx1"/>
                </a:solidFill>
                <a:latin typeface="Arial Narrow" panose="020B0606020202030204" pitchFamily="34" charset="0"/>
              </a:rPr>
              <a:t>E. coli 	</a:t>
            </a:r>
            <a:r>
              <a:rPr lang="en-US" altLang="zh-CN" sz="2800" b="1">
                <a:solidFill>
                  <a:schemeClr val="tx1"/>
                </a:solidFill>
                <a:latin typeface="Arial Narrow" panose="020B0606020202030204" pitchFamily="34" charset="0"/>
              </a:rPr>
              <a:t>are well known and  widely used:</a:t>
            </a:r>
            <a:endParaRPr lang="en-US" altLang="zh-CN" sz="2800" b="1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>
              <a:lnSpc>
                <a:spcPct val="160000"/>
              </a:lnSpc>
            </a:pPr>
            <a:r>
              <a:rPr lang="en-US" altLang="zh-CN" sz="2400">
                <a:solidFill>
                  <a:srgbClr val="0066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The T7 system such as pET vectors;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The Lac/Tac system such as pTrc;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160000"/>
              </a:lnSpc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The pL system such as pJLA; and so on.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All them use repressor(s) to control gene expression !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0" y="850583"/>
            <a:ext cx="9144000" cy="701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</a:bodyPr>
          <a:p>
            <a:pPr algn="ctr" eaLnBrk="1" hangingPunct="1">
              <a:spcBef>
                <a:spcPct val="50000"/>
              </a:spcBef>
            </a:pPr>
            <a:r>
              <a:rPr kumimoji="1" lang="en-US" altLang="zh-CN" sz="3600" b="1">
                <a:solidFill>
                  <a:srgbClr val="003300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 </a:t>
            </a:r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  <a:sym typeface="+mn-ea"/>
              </a:rPr>
              <a:t>Widely Used </a:t>
            </a:r>
            <a:r>
              <a:rPr kumimoji="1" lang="en-US" altLang="zh-CN" sz="40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E. coli</a:t>
            </a:r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 Expression Vectors</a:t>
            </a:r>
            <a:endParaRPr kumimoji="1"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0" y="620713"/>
            <a:ext cx="9144000" cy="134112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kumimoji="1" lang="en-US" altLang="zh-CN" sz="40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E. coli</a:t>
            </a:r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 Expression Vector System, pHsh</a:t>
            </a:r>
            <a:endParaRPr kumimoji="1"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楷体_GB2312" pitchFamily="49" charset="-122"/>
            </a:endParaRPr>
          </a:p>
          <a:p>
            <a:pPr algn="ctr" eaLnBrk="1" hangingPunct="1">
              <a:spcBef>
                <a:spcPct val="50000"/>
              </a:spcBef>
            </a:pPr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</a:rPr>
              <a:t>US Patent</a:t>
            </a:r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:</a:t>
            </a:r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US 7,807,460 B2 (Oct. 5, 2010)</a:t>
            </a:r>
            <a:endParaRPr kumimoji="1" lang="en-US" altLang="zh-CN" sz="2800" b="1">
              <a:solidFill>
                <a:srgbClr val="0066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07523" name="Object 3"/>
          <p:cNvGraphicFramePr>
            <a:graphicFrameLocks noChangeAspect="1"/>
          </p:cNvGraphicFramePr>
          <p:nvPr/>
        </p:nvGraphicFramePr>
        <p:xfrm>
          <a:off x="251460" y="2132965"/>
          <a:ext cx="4105275" cy="328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BMP 图像" r:id="rId1" imgW="3886200" imgH="3209925" progId="Paint.Picture">
                  <p:embed/>
                </p:oleObj>
              </mc:Choice>
              <mc:Fallback>
                <p:oleObj name="BMP 图像" r:id="rId1" imgW="3886200" imgH="3209925" progId="Paint.Picture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2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lum bright="-1996" contrast="60000"/>
                      </a:blip>
                      <a:srcRect l="5357" t="9343" r="7368" b="9959"/>
                      <a:stretch>
                        <a:fillRect/>
                      </a:stretch>
                    </p:blipFill>
                    <p:spPr>
                      <a:xfrm>
                        <a:off x="251460" y="2132965"/>
                        <a:ext cx="4105275" cy="32829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4" name="Text Box 4"/>
          <p:cNvSpPr txBox="1">
            <a:spLocks noChangeArrowheads="1"/>
          </p:cNvSpPr>
          <p:nvPr/>
        </p:nvSpPr>
        <p:spPr bwMode="auto">
          <a:xfrm>
            <a:off x="1042988" y="5589588"/>
            <a:ext cx="7273925" cy="9461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pHsh uses an alternative Sigma factor, </a:t>
            </a:r>
            <a:r>
              <a:rPr lang="en-US" altLang="zh-CN" sz="2800" b="1">
                <a:solidFill>
                  <a:srgbClr val="006600"/>
                </a:solidFill>
                <a:latin typeface="Symbol" panose="05050102010706020507" pitchFamily="18" charset="2"/>
              </a:rPr>
              <a:t>s</a:t>
            </a:r>
            <a:r>
              <a:rPr lang="en-US" altLang="zh-CN" sz="2800" b="1" baseline="30000">
                <a:solidFill>
                  <a:srgbClr val="006600"/>
                </a:solidFill>
                <a:latin typeface="Times New Roman" panose="02020603050405020304" pitchFamily="18" charset="0"/>
              </a:rPr>
              <a:t>32 </a:t>
            </a: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, to control target gene expression.</a:t>
            </a: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107526" name="Picture 6" descr="pHsh-T"/>
          <p:cNvPicPr>
            <a:picLocks noChangeAspect="1" noChangeArrowheads="1"/>
          </p:cNvPicPr>
          <p:nvPr/>
        </p:nvPicPr>
        <p:blipFill>
          <a:blip r:embed="rId3"/>
          <a:srcRect l="3134" t="12540" r="10919" b="6201"/>
          <a:stretch>
            <a:fillRect/>
          </a:stretch>
        </p:blipFill>
        <p:spPr bwMode="auto">
          <a:xfrm>
            <a:off x="4139883" y="2205038"/>
            <a:ext cx="4681537" cy="3319462"/>
          </a:xfrm>
          <a:prstGeom prst="rect">
            <a:avLst/>
          </a:prstGeom>
          <a:noFill/>
        </p:spPr>
      </p:pic>
    </p:spTree>
    <p:custDataLst>
      <p:tags r:id="rId4"/>
    </p:custDataLst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文本框 35841"/>
          <p:cNvSpPr txBox="1"/>
          <p:nvPr/>
        </p:nvSpPr>
        <p:spPr>
          <a:xfrm>
            <a:off x="2051050" y="2205038"/>
            <a:ext cx="4800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>
              <a:buClrTx/>
            </a:pPr>
            <a:r>
              <a:rPr lang="en-US" altLang="zh-CN" sz="2400" b="1">
                <a:solidFill>
                  <a:srgbClr val="FFFFCC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  </a:t>
            </a:r>
            <a:endParaRPr lang="en-US" altLang="zh-CN" sz="2400" b="1">
              <a:solidFill>
                <a:srgbClr val="FFFFCC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3" name="文本框 35842"/>
          <p:cNvSpPr txBox="1"/>
          <p:nvPr/>
        </p:nvSpPr>
        <p:spPr>
          <a:xfrm>
            <a:off x="162560" y="608965"/>
            <a:ext cx="8820150" cy="70104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p>
            <a:pPr lvl="0" algn="ctr">
              <a:spcBef>
                <a:spcPct val="50000"/>
              </a:spcBef>
              <a:buClrTx/>
            </a:pPr>
            <a:r>
              <a:rPr lang="en-US" altLang="zh-CN" sz="4000" b="1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宋体" panose="02010600030101010101" pitchFamily="2" charset="-122"/>
              </a:rPr>
              <a:t>Repressors Regulated Transcription</a:t>
            </a:r>
            <a:endParaRPr lang="en-US" altLang="zh-CN" sz="4000" b="1" err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5844" name="直接连接符 35843"/>
          <p:cNvSpPr/>
          <p:nvPr/>
        </p:nvSpPr>
        <p:spPr>
          <a:xfrm>
            <a:off x="1371600" y="2819400"/>
            <a:ext cx="6019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845" name="直接连接符 35844"/>
          <p:cNvSpPr/>
          <p:nvPr/>
        </p:nvSpPr>
        <p:spPr>
          <a:xfrm>
            <a:off x="1371600" y="2971800"/>
            <a:ext cx="6019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846" name="矩形 35845"/>
          <p:cNvSpPr/>
          <p:nvPr/>
        </p:nvSpPr>
        <p:spPr>
          <a:xfrm>
            <a:off x="2133600" y="2819400"/>
            <a:ext cx="381000" cy="152400"/>
          </a:xfrm>
          <a:prstGeom prst="rect">
            <a:avLst/>
          </a:prstGeom>
          <a:pattFill prst="pct10">
            <a:fgClr>
              <a:schemeClr val="bg1"/>
            </a:fgClr>
            <a:bgClr>
              <a:srgbClr val="FFFFFF"/>
            </a:bgClr>
          </a:patt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47" name="直接连接符 35846"/>
          <p:cNvSpPr/>
          <p:nvPr/>
        </p:nvSpPr>
        <p:spPr>
          <a:xfrm flipV="1">
            <a:off x="2819400" y="2590800"/>
            <a:ext cx="0" cy="381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848" name="矩形 35847"/>
          <p:cNvSpPr/>
          <p:nvPr/>
        </p:nvSpPr>
        <p:spPr>
          <a:xfrm>
            <a:off x="3048000" y="2819400"/>
            <a:ext cx="76200" cy="1524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  <a:tileRect/>
          </a:gra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49" name="矩形 35848"/>
          <p:cNvSpPr/>
          <p:nvPr/>
        </p:nvSpPr>
        <p:spPr>
          <a:xfrm>
            <a:off x="3124200" y="2819400"/>
            <a:ext cx="1828800" cy="152400"/>
          </a:xfrm>
          <a:prstGeom prst="rect">
            <a:avLst/>
          </a:prstGeom>
          <a:gradFill rotWithShape="1">
            <a:gsLst>
              <a:gs pos="0">
                <a:srgbClr val="99FF99">
                  <a:gamma/>
                  <a:shade val="46275"/>
                  <a:invGamma/>
                </a:srgbClr>
              </a:gs>
              <a:gs pos="50000">
                <a:srgbClr val="99FF99"/>
              </a:gs>
              <a:gs pos="100000">
                <a:srgbClr val="99FF99">
                  <a:gamma/>
                  <a:shade val="46275"/>
                  <a:invGamma/>
                </a:srgbClr>
              </a:gs>
            </a:gsLst>
            <a:lin ang="5400000" scaled="1"/>
            <a:tileRect/>
          </a:gradFill>
          <a:ln w="9525" cap="flat" cmpd="sng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50" name="矩形 35849"/>
          <p:cNvSpPr/>
          <p:nvPr/>
        </p:nvSpPr>
        <p:spPr>
          <a:xfrm>
            <a:off x="5410200" y="2819400"/>
            <a:ext cx="457200" cy="152400"/>
          </a:xfrm>
          <a:prstGeom prst="rect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51" name="文本框 35850"/>
          <p:cNvSpPr txBox="1"/>
          <p:nvPr/>
        </p:nvSpPr>
        <p:spPr>
          <a:xfrm>
            <a:off x="1750060" y="1980883"/>
            <a:ext cx="512635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>
              <a:buClrTx/>
            </a:pPr>
            <a:r>
              <a:rPr lang="en-US" altLang="zh-CN" sz="2400" b="1" err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P</a:t>
            </a:r>
            <a:r>
              <a:rPr lang="en-US" altLang="zh-CN" sz="2400" b="1" i="1" baseline="-25000" err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lac</a:t>
            </a:r>
            <a:r>
              <a:rPr lang="en-US" altLang="zh-CN" sz="2400" b="1" err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   +1  rbs</a:t>
            </a:r>
            <a:r>
              <a:rPr lang="en-US" altLang="zh-CN" sz="2400" b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ORF		Terminator</a:t>
            </a:r>
            <a:endParaRPr lang="en-US" altLang="zh-CN" sz="2400" b="1">
              <a:solidFill>
                <a:srgbClr val="0066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5852" name="直接连接符 35851"/>
          <p:cNvSpPr/>
          <p:nvPr/>
        </p:nvSpPr>
        <p:spPr>
          <a:xfrm>
            <a:off x="1979613" y="2420938"/>
            <a:ext cx="288925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53" name="直接连接符 35852"/>
          <p:cNvSpPr/>
          <p:nvPr/>
        </p:nvSpPr>
        <p:spPr>
          <a:xfrm flipH="1">
            <a:off x="3059113" y="2420938"/>
            <a:ext cx="155575" cy="393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54" name="直接连接符 35853"/>
          <p:cNvSpPr/>
          <p:nvPr/>
        </p:nvSpPr>
        <p:spPr>
          <a:xfrm>
            <a:off x="4038600" y="2438400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55" name="直接连接符 35854"/>
          <p:cNvSpPr/>
          <p:nvPr/>
        </p:nvSpPr>
        <p:spPr>
          <a:xfrm flipH="1">
            <a:off x="5715000" y="2420938"/>
            <a:ext cx="296863" cy="3222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57" name="文本框 35856"/>
          <p:cNvSpPr txBox="1"/>
          <p:nvPr/>
        </p:nvSpPr>
        <p:spPr>
          <a:xfrm>
            <a:off x="2051050" y="4280853"/>
            <a:ext cx="4800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>
              <a:buClrTx/>
            </a:pPr>
            <a:r>
              <a:rPr lang="en-US" altLang="zh-CN" sz="2400" b="1">
                <a:solidFill>
                  <a:srgbClr val="FFFFCC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  </a:t>
            </a:r>
            <a:endParaRPr lang="en-US" altLang="zh-CN" sz="2400" b="1">
              <a:solidFill>
                <a:srgbClr val="FFFFCC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35861" name="直接连接符 35860"/>
          <p:cNvSpPr/>
          <p:nvPr/>
        </p:nvSpPr>
        <p:spPr>
          <a:xfrm flipH="1" flipV="1">
            <a:off x="2819400" y="4937125"/>
            <a:ext cx="0" cy="76200"/>
          </a:xfrm>
          <a:prstGeom prst="line">
            <a:avLst/>
          </a:prstGeom>
          <a:ln w="9525" cap="flat" cmpd="sng">
            <a:solidFill>
              <a:srgbClr val="0066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865" name="文本框 35864"/>
          <p:cNvSpPr txBox="1"/>
          <p:nvPr/>
        </p:nvSpPr>
        <p:spPr>
          <a:xfrm rot="-2935554">
            <a:off x="1390650" y="5602288"/>
            <a:ext cx="549275" cy="92075"/>
          </a:xfrm>
          <a:prstGeom prst="rect">
            <a:avLst/>
          </a:prstGeom>
          <a:noFill/>
          <a:ln w="9525">
            <a:noFill/>
          </a:ln>
        </p:spPr>
        <p:txBody>
          <a:bodyPr rot="0" vert="eaVert" wrap="none" anchor="t">
            <a:spAutoFit/>
          </a:bodyPr>
          <a:p>
            <a:pPr lvl="0">
              <a:buClrTx/>
            </a:pPr>
            <a:endParaRPr lang="en-US" altLang="x-none" sz="2400" b="1">
              <a:solidFill>
                <a:srgbClr val="FFFFCC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73" name="文本框 35872"/>
          <p:cNvSpPr txBox="1"/>
          <p:nvPr/>
        </p:nvSpPr>
        <p:spPr>
          <a:xfrm>
            <a:off x="5003800" y="5410835"/>
            <a:ext cx="11001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>
              <a:buClrTx/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mRNA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74" name="文本框 35873"/>
          <p:cNvSpPr txBox="1"/>
          <p:nvPr/>
        </p:nvSpPr>
        <p:spPr>
          <a:xfrm>
            <a:off x="4182110" y="3574733"/>
            <a:ext cx="14732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>
              <a:buClrTx/>
            </a:pPr>
            <a:r>
              <a:rPr lang="en-US" altLang="zh-CN" sz="2400" b="1">
                <a:solidFill>
                  <a:srgbClr val="0066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sz="2400" b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IPTG</a:t>
            </a:r>
            <a:endParaRPr lang="en-US" altLang="zh-CN" sz="2400" b="1">
              <a:solidFill>
                <a:srgbClr val="0066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5878" name="燕尾形箭头 35877"/>
          <p:cNvSpPr/>
          <p:nvPr/>
        </p:nvSpPr>
        <p:spPr>
          <a:xfrm rot="5400000">
            <a:off x="3193415" y="3923665"/>
            <a:ext cx="1660525" cy="96520"/>
          </a:xfrm>
          <a:prstGeom prst="notchedRightArrow">
            <a:avLst>
              <a:gd name="adj1" fmla="val 50000"/>
              <a:gd name="adj2" fmla="val 503885"/>
            </a:avLst>
          </a:prstGeom>
          <a:solidFill>
            <a:srgbClr val="006600"/>
          </a:solidFill>
          <a:ln w="9525">
            <a:solidFill>
              <a:srgbClr val="006600"/>
            </a:solidFill>
          </a:ln>
        </p:spPr>
        <p:txBody>
          <a:bodyPr rot="10800000" vert="eaVert" wrap="none" anchor="ctr"/>
          <a:p>
            <a:pPr lvl="0" algn="ctr">
              <a:buClrTx/>
            </a:pPr>
            <a:endParaRPr lang="en-US" altLang="x-none" sz="1800">
              <a:solidFill>
                <a:srgbClr val="FFFFCC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35881" name="椭圆 35880"/>
          <p:cNvSpPr/>
          <p:nvPr/>
        </p:nvSpPr>
        <p:spPr>
          <a:xfrm>
            <a:off x="4330700" y="4031933"/>
            <a:ext cx="142875" cy="144462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84" name="椭圆 35883"/>
          <p:cNvSpPr/>
          <p:nvPr/>
        </p:nvSpPr>
        <p:spPr>
          <a:xfrm>
            <a:off x="4116388" y="3756343"/>
            <a:ext cx="142875" cy="144462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85" name="椭圆 35884"/>
          <p:cNvSpPr/>
          <p:nvPr/>
        </p:nvSpPr>
        <p:spPr>
          <a:xfrm>
            <a:off x="4259263" y="3311208"/>
            <a:ext cx="142875" cy="144462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91" name="任意多边形 35890"/>
          <p:cNvSpPr/>
          <p:nvPr/>
        </p:nvSpPr>
        <p:spPr>
          <a:xfrm rot="-533293">
            <a:off x="2184400" y="4510088"/>
            <a:ext cx="1008063" cy="287337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10800 h 21600"/>
            </a:gdLst>
            <a:ahLst/>
            <a:cxnLst>
              <a:cxn ang="270">
                <a:pos x="10800" y="0"/>
              </a:cxn>
              <a:cxn ang="180">
                <a:pos x="2700" y="10800"/>
              </a:cxn>
              <a:cxn ang="270">
                <a:pos x="10800" y="5400"/>
              </a:cxn>
              <a:cxn ang="0">
                <a:pos x="18900" y="10800"/>
              </a:cxn>
            </a:cxnLst>
            <a:rect l="txL" t="txT" r="txR" b="txB"/>
            <a:pathLst>
              <a:path w="21600" h="21600">
                <a:moveTo>
                  <a:pt x="5400" y="10800"/>
                </a:moveTo>
                <a:arcTo wR="5400" hR="5400" stAng="10800000" swAng="10800000"/>
                <a:lnTo>
                  <a:pt x="21600" y="10800"/>
                </a:lnTo>
                <a:arcTo wR="10800" hR="10800" stAng="0" swAng="-10800000"/>
                <a:close/>
              </a:path>
            </a:pathLst>
          </a:cu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92" name="椭圆 35891"/>
          <p:cNvSpPr/>
          <p:nvPr/>
        </p:nvSpPr>
        <p:spPr>
          <a:xfrm rot="-2908094">
            <a:off x="2560320" y="4437063"/>
            <a:ext cx="142875" cy="144462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93" name="椭圆 35892"/>
          <p:cNvSpPr/>
          <p:nvPr/>
        </p:nvSpPr>
        <p:spPr>
          <a:xfrm>
            <a:off x="3825875" y="3669983"/>
            <a:ext cx="142875" cy="144462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94" name="椭圆 35893"/>
          <p:cNvSpPr/>
          <p:nvPr/>
        </p:nvSpPr>
        <p:spPr>
          <a:xfrm>
            <a:off x="3059113" y="4294188"/>
            <a:ext cx="142875" cy="144462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95" name="椭圆 35894"/>
          <p:cNvSpPr/>
          <p:nvPr/>
        </p:nvSpPr>
        <p:spPr>
          <a:xfrm>
            <a:off x="3563938" y="4149725"/>
            <a:ext cx="142875" cy="144463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96" name="椭圆 35895"/>
          <p:cNvSpPr/>
          <p:nvPr/>
        </p:nvSpPr>
        <p:spPr>
          <a:xfrm>
            <a:off x="3538538" y="3455670"/>
            <a:ext cx="142875" cy="144463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97" name="任意多边形 35896"/>
          <p:cNvSpPr/>
          <p:nvPr/>
        </p:nvSpPr>
        <p:spPr>
          <a:xfrm>
            <a:off x="2555875" y="2492375"/>
            <a:ext cx="214313" cy="1152525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10800 h 21600"/>
            </a:gdLst>
            <a:ahLst/>
            <a:cxnLst>
              <a:cxn ang="270">
                <a:pos x="10800" y="0"/>
              </a:cxn>
              <a:cxn ang="180">
                <a:pos x="2700" y="10800"/>
              </a:cxn>
              <a:cxn ang="270">
                <a:pos x="10800" y="5400"/>
              </a:cxn>
              <a:cxn ang="0">
                <a:pos x="18900" y="10800"/>
              </a:cxn>
            </a:cxnLst>
            <a:rect l="txL" t="txT" r="txR" b="txB"/>
            <a:pathLst>
              <a:path w="21600" h="21600">
                <a:moveTo>
                  <a:pt x="5400" y="10800"/>
                </a:moveTo>
                <a:arcTo wR="5400" hR="5400" stAng="10800000" swAng="10800000"/>
                <a:lnTo>
                  <a:pt x="21600" y="10800"/>
                </a:lnTo>
                <a:arcTo wR="10800" hR="10800" stAng="0" swAng="-10800000"/>
                <a:close/>
              </a:path>
            </a:pathLst>
          </a:custGeom>
          <a:solidFill>
            <a:srgbClr val="C00000"/>
          </a:solidFill>
          <a:ln w="9525" cap="flat" cmpd="sng">
            <a:solidFill>
              <a:srgbClr val="C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98" name="矩形 35897"/>
          <p:cNvSpPr/>
          <p:nvPr/>
        </p:nvSpPr>
        <p:spPr>
          <a:xfrm>
            <a:off x="2555875" y="2814638"/>
            <a:ext cx="71438" cy="144462"/>
          </a:xfrm>
          <a:prstGeom prst="rect">
            <a:avLst/>
          </a:prstGeom>
          <a:solidFill>
            <a:srgbClr val="C2D1DC"/>
          </a:solidFill>
          <a:ln w="9525" cap="flat" cmpd="sng">
            <a:solidFill>
              <a:srgbClr val="C2D1DC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99" name="椭圆 35898"/>
          <p:cNvSpPr/>
          <p:nvPr/>
        </p:nvSpPr>
        <p:spPr>
          <a:xfrm>
            <a:off x="2627313" y="2546985"/>
            <a:ext cx="146050" cy="142875"/>
          </a:xfrm>
          <a:prstGeom prst="ellipse">
            <a:avLst/>
          </a:prstGeom>
          <a:solidFill>
            <a:schemeClr val="bg1"/>
          </a:solidFill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900" name="任意多边形 35899"/>
          <p:cNvSpPr/>
          <p:nvPr/>
        </p:nvSpPr>
        <p:spPr>
          <a:xfrm>
            <a:off x="3132138" y="5230813"/>
            <a:ext cx="1800225" cy="142875"/>
          </a:xfrm>
          <a:custGeom>
            <a:avLst/>
            <a:gdLst/>
            <a:ahLst/>
            <a:cxnLst/>
            <a:pathLst>
              <a:path w="1134" h="90">
                <a:moveTo>
                  <a:pt x="0" y="0"/>
                </a:moveTo>
                <a:cubicBezTo>
                  <a:pt x="30" y="19"/>
                  <a:pt x="61" y="38"/>
                  <a:pt x="91" y="45"/>
                </a:cubicBezTo>
                <a:cubicBezTo>
                  <a:pt x="121" y="52"/>
                  <a:pt x="158" y="52"/>
                  <a:pt x="181" y="45"/>
                </a:cubicBezTo>
                <a:cubicBezTo>
                  <a:pt x="204" y="38"/>
                  <a:pt x="204" y="0"/>
                  <a:pt x="227" y="0"/>
                </a:cubicBezTo>
                <a:cubicBezTo>
                  <a:pt x="250" y="0"/>
                  <a:pt x="294" y="30"/>
                  <a:pt x="317" y="45"/>
                </a:cubicBezTo>
                <a:cubicBezTo>
                  <a:pt x="340" y="60"/>
                  <a:pt x="340" y="90"/>
                  <a:pt x="363" y="90"/>
                </a:cubicBezTo>
                <a:cubicBezTo>
                  <a:pt x="386" y="90"/>
                  <a:pt x="430" y="60"/>
                  <a:pt x="453" y="45"/>
                </a:cubicBezTo>
                <a:cubicBezTo>
                  <a:pt x="476" y="30"/>
                  <a:pt x="476" y="0"/>
                  <a:pt x="499" y="0"/>
                </a:cubicBezTo>
                <a:cubicBezTo>
                  <a:pt x="522" y="0"/>
                  <a:pt x="559" y="30"/>
                  <a:pt x="589" y="45"/>
                </a:cubicBezTo>
                <a:cubicBezTo>
                  <a:pt x="619" y="60"/>
                  <a:pt x="657" y="90"/>
                  <a:pt x="680" y="90"/>
                </a:cubicBezTo>
                <a:cubicBezTo>
                  <a:pt x="703" y="90"/>
                  <a:pt x="696" y="52"/>
                  <a:pt x="726" y="45"/>
                </a:cubicBezTo>
                <a:cubicBezTo>
                  <a:pt x="756" y="38"/>
                  <a:pt x="824" y="37"/>
                  <a:pt x="862" y="45"/>
                </a:cubicBezTo>
                <a:cubicBezTo>
                  <a:pt x="900" y="53"/>
                  <a:pt x="929" y="90"/>
                  <a:pt x="952" y="90"/>
                </a:cubicBezTo>
                <a:cubicBezTo>
                  <a:pt x="975" y="90"/>
                  <a:pt x="968" y="45"/>
                  <a:pt x="998" y="45"/>
                </a:cubicBezTo>
                <a:cubicBezTo>
                  <a:pt x="1028" y="45"/>
                  <a:pt x="1104" y="83"/>
                  <a:pt x="1134" y="90"/>
                </a:cubicBezTo>
              </a:path>
            </a:pathLst>
          </a:custGeom>
          <a:noFill/>
          <a:ln w="9525" cap="flat" cmpd="sng">
            <a:solidFill>
              <a:srgbClr val="0066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901" name="任意多边形 35900"/>
          <p:cNvSpPr/>
          <p:nvPr/>
        </p:nvSpPr>
        <p:spPr>
          <a:xfrm>
            <a:off x="3132138" y="5446713"/>
            <a:ext cx="1800225" cy="142875"/>
          </a:xfrm>
          <a:custGeom>
            <a:avLst/>
            <a:gdLst/>
            <a:ahLst/>
            <a:cxnLst/>
            <a:pathLst>
              <a:path w="1134" h="90">
                <a:moveTo>
                  <a:pt x="0" y="0"/>
                </a:moveTo>
                <a:cubicBezTo>
                  <a:pt x="30" y="19"/>
                  <a:pt x="61" y="38"/>
                  <a:pt x="91" y="45"/>
                </a:cubicBezTo>
                <a:cubicBezTo>
                  <a:pt x="121" y="52"/>
                  <a:pt x="158" y="52"/>
                  <a:pt x="181" y="45"/>
                </a:cubicBezTo>
                <a:cubicBezTo>
                  <a:pt x="204" y="38"/>
                  <a:pt x="204" y="0"/>
                  <a:pt x="227" y="0"/>
                </a:cubicBezTo>
                <a:cubicBezTo>
                  <a:pt x="250" y="0"/>
                  <a:pt x="294" y="30"/>
                  <a:pt x="317" y="45"/>
                </a:cubicBezTo>
                <a:cubicBezTo>
                  <a:pt x="340" y="60"/>
                  <a:pt x="340" y="90"/>
                  <a:pt x="363" y="90"/>
                </a:cubicBezTo>
                <a:cubicBezTo>
                  <a:pt x="386" y="90"/>
                  <a:pt x="430" y="60"/>
                  <a:pt x="453" y="45"/>
                </a:cubicBezTo>
                <a:cubicBezTo>
                  <a:pt x="476" y="30"/>
                  <a:pt x="476" y="0"/>
                  <a:pt x="499" y="0"/>
                </a:cubicBezTo>
                <a:cubicBezTo>
                  <a:pt x="522" y="0"/>
                  <a:pt x="559" y="30"/>
                  <a:pt x="589" y="45"/>
                </a:cubicBezTo>
                <a:cubicBezTo>
                  <a:pt x="619" y="60"/>
                  <a:pt x="657" y="90"/>
                  <a:pt x="680" y="90"/>
                </a:cubicBezTo>
                <a:cubicBezTo>
                  <a:pt x="703" y="90"/>
                  <a:pt x="696" y="52"/>
                  <a:pt x="726" y="45"/>
                </a:cubicBezTo>
                <a:cubicBezTo>
                  <a:pt x="756" y="38"/>
                  <a:pt x="824" y="37"/>
                  <a:pt x="862" y="45"/>
                </a:cubicBezTo>
                <a:cubicBezTo>
                  <a:pt x="900" y="53"/>
                  <a:pt x="929" y="90"/>
                  <a:pt x="952" y="90"/>
                </a:cubicBezTo>
                <a:cubicBezTo>
                  <a:pt x="975" y="90"/>
                  <a:pt x="968" y="45"/>
                  <a:pt x="998" y="45"/>
                </a:cubicBezTo>
                <a:cubicBezTo>
                  <a:pt x="1028" y="45"/>
                  <a:pt x="1104" y="83"/>
                  <a:pt x="1134" y="90"/>
                </a:cubicBezTo>
              </a:path>
            </a:pathLst>
          </a:custGeom>
          <a:noFill/>
          <a:ln w="9525" cap="flat" cmpd="sng">
            <a:solidFill>
              <a:srgbClr val="0066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902" name="任意多边形 35901"/>
          <p:cNvSpPr/>
          <p:nvPr/>
        </p:nvSpPr>
        <p:spPr>
          <a:xfrm>
            <a:off x="3132138" y="5662613"/>
            <a:ext cx="1800225" cy="142875"/>
          </a:xfrm>
          <a:custGeom>
            <a:avLst/>
            <a:gdLst/>
            <a:ahLst/>
            <a:cxnLst/>
            <a:pathLst>
              <a:path w="1134" h="90">
                <a:moveTo>
                  <a:pt x="0" y="0"/>
                </a:moveTo>
                <a:cubicBezTo>
                  <a:pt x="30" y="19"/>
                  <a:pt x="61" y="38"/>
                  <a:pt x="91" y="45"/>
                </a:cubicBezTo>
                <a:cubicBezTo>
                  <a:pt x="121" y="52"/>
                  <a:pt x="158" y="52"/>
                  <a:pt x="181" y="45"/>
                </a:cubicBezTo>
                <a:cubicBezTo>
                  <a:pt x="204" y="38"/>
                  <a:pt x="204" y="0"/>
                  <a:pt x="227" y="0"/>
                </a:cubicBezTo>
                <a:cubicBezTo>
                  <a:pt x="250" y="0"/>
                  <a:pt x="294" y="30"/>
                  <a:pt x="317" y="45"/>
                </a:cubicBezTo>
                <a:cubicBezTo>
                  <a:pt x="340" y="60"/>
                  <a:pt x="340" y="90"/>
                  <a:pt x="363" y="90"/>
                </a:cubicBezTo>
                <a:cubicBezTo>
                  <a:pt x="386" y="90"/>
                  <a:pt x="430" y="60"/>
                  <a:pt x="453" y="45"/>
                </a:cubicBezTo>
                <a:cubicBezTo>
                  <a:pt x="476" y="30"/>
                  <a:pt x="476" y="0"/>
                  <a:pt x="499" y="0"/>
                </a:cubicBezTo>
                <a:cubicBezTo>
                  <a:pt x="522" y="0"/>
                  <a:pt x="559" y="30"/>
                  <a:pt x="589" y="45"/>
                </a:cubicBezTo>
                <a:cubicBezTo>
                  <a:pt x="619" y="60"/>
                  <a:pt x="657" y="90"/>
                  <a:pt x="680" y="90"/>
                </a:cubicBezTo>
                <a:cubicBezTo>
                  <a:pt x="703" y="90"/>
                  <a:pt x="696" y="52"/>
                  <a:pt x="726" y="45"/>
                </a:cubicBezTo>
                <a:cubicBezTo>
                  <a:pt x="756" y="38"/>
                  <a:pt x="824" y="37"/>
                  <a:pt x="862" y="45"/>
                </a:cubicBezTo>
                <a:cubicBezTo>
                  <a:pt x="900" y="53"/>
                  <a:pt x="929" y="90"/>
                  <a:pt x="952" y="90"/>
                </a:cubicBezTo>
                <a:cubicBezTo>
                  <a:pt x="975" y="90"/>
                  <a:pt x="968" y="45"/>
                  <a:pt x="998" y="45"/>
                </a:cubicBezTo>
                <a:cubicBezTo>
                  <a:pt x="1028" y="45"/>
                  <a:pt x="1104" y="83"/>
                  <a:pt x="1134" y="90"/>
                </a:cubicBezTo>
              </a:path>
            </a:pathLst>
          </a:custGeom>
          <a:noFill/>
          <a:ln w="9525" cap="flat" cmpd="sng">
            <a:solidFill>
              <a:srgbClr val="0066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903" name="任意多边形 35902"/>
          <p:cNvSpPr/>
          <p:nvPr/>
        </p:nvSpPr>
        <p:spPr>
          <a:xfrm>
            <a:off x="3203575" y="5805488"/>
            <a:ext cx="1800225" cy="142875"/>
          </a:xfrm>
          <a:custGeom>
            <a:avLst/>
            <a:gdLst/>
            <a:ahLst/>
            <a:cxnLst/>
            <a:pathLst>
              <a:path w="1134" h="90">
                <a:moveTo>
                  <a:pt x="0" y="0"/>
                </a:moveTo>
                <a:cubicBezTo>
                  <a:pt x="30" y="19"/>
                  <a:pt x="61" y="38"/>
                  <a:pt x="91" y="45"/>
                </a:cubicBezTo>
                <a:cubicBezTo>
                  <a:pt x="121" y="52"/>
                  <a:pt x="158" y="52"/>
                  <a:pt x="181" y="45"/>
                </a:cubicBezTo>
                <a:cubicBezTo>
                  <a:pt x="204" y="38"/>
                  <a:pt x="204" y="0"/>
                  <a:pt x="227" y="0"/>
                </a:cubicBezTo>
                <a:cubicBezTo>
                  <a:pt x="250" y="0"/>
                  <a:pt x="294" y="30"/>
                  <a:pt x="317" y="45"/>
                </a:cubicBezTo>
                <a:cubicBezTo>
                  <a:pt x="340" y="60"/>
                  <a:pt x="340" y="90"/>
                  <a:pt x="363" y="90"/>
                </a:cubicBezTo>
                <a:cubicBezTo>
                  <a:pt x="386" y="90"/>
                  <a:pt x="430" y="60"/>
                  <a:pt x="453" y="45"/>
                </a:cubicBezTo>
                <a:cubicBezTo>
                  <a:pt x="476" y="30"/>
                  <a:pt x="476" y="0"/>
                  <a:pt x="499" y="0"/>
                </a:cubicBezTo>
                <a:cubicBezTo>
                  <a:pt x="522" y="0"/>
                  <a:pt x="559" y="30"/>
                  <a:pt x="589" y="45"/>
                </a:cubicBezTo>
                <a:cubicBezTo>
                  <a:pt x="619" y="60"/>
                  <a:pt x="657" y="90"/>
                  <a:pt x="680" y="90"/>
                </a:cubicBezTo>
                <a:cubicBezTo>
                  <a:pt x="703" y="90"/>
                  <a:pt x="696" y="52"/>
                  <a:pt x="726" y="45"/>
                </a:cubicBezTo>
                <a:cubicBezTo>
                  <a:pt x="756" y="38"/>
                  <a:pt x="824" y="37"/>
                  <a:pt x="862" y="45"/>
                </a:cubicBezTo>
                <a:cubicBezTo>
                  <a:pt x="900" y="53"/>
                  <a:pt x="929" y="90"/>
                  <a:pt x="952" y="90"/>
                </a:cubicBezTo>
                <a:cubicBezTo>
                  <a:pt x="975" y="90"/>
                  <a:pt x="968" y="45"/>
                  <a:pt x="998" y="45"/>
                </a:cubicBezTo>
                <a:cubicBezTo>
                  <a:pt x="1028" y="45"/>
                  <a:pt x="1104" y="83"/>
                  <a:pt x="1134" y="90"/>
                </a:cubicBezTo>
              </a:path>
            </a:pathLst>
          </a:custGeom>
          <a:noFill/>
          <a:ln w="9525" cap="flat" cmpd="sng">
            <a:solidFill>
              <a:srgbClr val="0066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904" name="文本框 35903"/>
          <p:cNvSpPr txBox="1"/>
          <p:nvPr/>
        </p:nvSpPr>
        <p:spPr>
          <a:xfrm>
            <a:off x="1114425" y="3356928"/>
            <a:ext cx="16557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>
              <a:spcBef>
                <a:spcPct val="50000"/>
              </a:spcBef>
              <a:buClrTx/>
            </a:pPr>
            <a:r>
              <a:rPr lang="en-US" altLang="zh-CN" sz="2400" b="1" dirty="0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Repressor</a:t>
            </a:r>
            <a:endParaRPr lang="en-US" altLang="zh-CN" sz="2400" b="1" dirty="0">
              <a:solidFill>
                <a:srgbClr val="0066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5905" name="直接连接符 35904"/>
          <p:cNvSpPr/>
          <p:nvPr/>
        </p:nvSpPr>
        <p:spPr>
          <a:xfrm flipV="1">
            <a:off x="2250440" y="3141980"/>
            <a:ext cx="305435" cy="34226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2" name="椭圆 1"/>
          <p:cNvSpPr/>
          <p:nvPr/>
        </p:nvSpPr>
        <p:spPr>
          <a:xfrm>
            <a:off x="5082223" y="4176078"/>
            <a:ext cx="142875" cy="144462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690938" y="4276725"/>
            <a:ext cx="142875" cy="144463"/>
          </a:xfrm>
          <a:prstGeom prst="ellipse">
            <a:avLst/>
          </a:prstGeom>
          <a:gradFill rotWithShape="1">
            <a:gsLst>
              <a:gs pos="0">
                <a:srgbClr val="FF99FF"/>
              </a:gs>
              <a:gs pos="100000">
                <a:srgbClr val="FF99FF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>
            <a:solidFill>
              <a:srgbClr val="FF99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612265" y="2689860"/>
            <a:ext cx="700405" cy="452755"/>
            <a:chOff x="766" y="3120"/>
            <a:chExt cx="1103" cy="713"/>
          </a:xfrm>
        </p:grpSpPr>
        <p:sp>
          <p:nvSpPr>
            <p:cNvPr id="5" name="椭圆 4"/>
            <p:cNvSpPr/>
            <p:nvPr/>
          </p:nvSpPr>
          <p:spPr>
            <a:xfrm>
              <a:off x="865" y="3352"/>
              <a:ext cx="22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FF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766" y="3245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FF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966" y="3445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FF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967" y="3139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FF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176" y="3244"/>
              <a:ext cx="599" cy="389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FF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65" y="3366"/>
              <a:ext cx="22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solidFill>
                <a:srgbClr val="FF99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89" y="3120"/>
              <a:ext cx="681" cy="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b="1">
                  <a:latin typeface="Symbol" panose="05050102010706020507" charset="0"/>
                </a:rPr>
                <a:t>s</a:t>
              </a:r>
              <a:endParaRPr lang="en-US" altLang="zh-CN" b="1">
                <a:latin typeface="Symbol" panose="05050102010706020507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87475" y="4780915"/>
            <a:ext cx="6019800" cy="452120"/>
            <a:chOff x="2185" y="7529"/>
            <a:chExt cx="9480" cy="712"/>
          </a:xfrm>
        </p:grpSpPr>
        <p:sp>
          <p:nvSpPr>
            <p:cNvPr id="35862" name="矩形 35861"/>
            <p:cNvSpPr/>
            <p:nvPr/>
          </p:nvSpPr>
          <p:spPr>
            <a:xfrm>
              <a:off x="4825" y="7715"/>
              <a:ext cx="120" cy="24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  <a:tileRect/>
            </a:gradFill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185" y="7529"/>
              <a:ext cx="9480" cy="712"/>
              <a:chOff x="2185" y="7529"/>
              <a:chExt cx="9480" cy="712"/>
            </a:xfrm>
          </p:grpSpPr>
          <p:sp>
            <p:nvSpPr>
              <p:cNvPr id="35858" name="直接连接符 35857"/>
              <p:cNvSpPr/>
              <p:nvPr/>
            </p:nvSpPr>
            <p:spPr>
              <a:xfrm>
                <a:off x="2185" y="7715"/>
                <a:ext cx="9480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5859" name="直接连接符 35858"/>
              <p:cNvSpPr/>
              <p:nvPr/>
            </p:nvSpPr>
            <p:spPr>
              <a:xfrm>
                <a:off x="2185" y="7955"/>
                <a:ext cx="9480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35860" name="矩形 35859"/>
              <p:cNvSpPr/>
              <p:nvPr/>
            </p:nvSpPr>
            <p:spPr>
              <a:xfrm>
                <a:off x="3385" y="7715"/>
                <a:ext cx="600" cy="240"/>
              </a:xfrm>
              <a:prstGeom prst="rect">
                <a:avLst/>
              </a:prstGeom>
              <a:pattFill prst="pct10">
                <a:fgClr>
                  <a:schemeClr val="bg1"/>
                </a:fgClr>
                <a:bgClr>
                  <a:srgbClr val="FFFFFF"/>
                </a:bgClr>
              </a:patt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63" name="矩形 35862"/>
              <p:cNvSpPr/>
              <p:nvPr/>
            </p:nvSpPr>
            <p:spPr>
              <a:xfrm>
                <a:off x="4945" y="7715"/>
                <a:ext cx="2880" cy="240"/>
              </a:xfrm>
              <a:prstGeom prst="rect">
                <a:avLst/>
              </a:prstGeom>
              <a:gradFill rotWithShape="1">
                <a:gsLst>
                  <a:gs pos="0">
                    <a:srgbClr val="99FF99">
                      <a:gamma/>
                      <a:shade val="46275"/>
                      <a:invGamma/>
                    </a:srgbClr>
                  </a:gs>
                  <a:gs pos="50000">
                    <a:srgbClr val="99FF99"/>
                  </a:gs>
                  <a:gs pos="100000">
                    <a:srgbClr val="99FF99">
                      <a:gamma/>
                      <a:shade val="46275"/>
                      <a:invGamma/>
                    </a:srgbClr>
                  </a:gs>
                </a:gsLst>
                <a:lin ang="5400000" scaled="1"/>
                <a:tileRect/>
              </a:gradFill>
              <a:ln w="9525" cap="flat" cmpd="sng">
                <a:solidFill>
                  <a:srgbClr val="00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35864" name="矩形 35863"/>
              <p:cNvSpPr/>
              <p:nvPr/>
            </p:nvSpPr>
            <p:spPr>
              <a:xfrm>
                <a:off x="8545" y="7715"/>
                <a:ext cx="720" cy="240"/>
              </a:xfrm>
              <a:prstGeom prst="rect">
                <a:avLst/>
              </a:prstGeom>
              <a:pattFill prst="pct40">
                <a:fgClr>
                  <a:schemeClr val="accent1"/>
                </a:fgClr>
                <a:bgClr>
                  <a:schemeClr val="bg1"/>
                </a:bgClr>
              </a:pattFill>
              <a:ln w="9525" cap="flat" cmpd="sng">
                <a:solidFill>
                  <a:schemeClr val="accent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3544" y="7529"/>
                <a:ext cx="1103" cy="713"/>
                <a:chOff x="766" y="3120"/>
                <a:chExt cx="1103" cy="713"/>
              </a:xfrm>
            </p:grpSpPr>
            <p:sp>
              <p:nvSpPr>
                <p:cNvPr id="17" name="椭圆 16"/>
                <p:cNvSpPr/>
                <p:nvPr/>
              </p:nvSpPr>
              <p:spPr>
                <a:xfrm>
                  <a:off x="865" y="3352"/>
                  <a:ext cx="225" cy="22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>
                  <a:solidFill>
                    <a:srgbClr val="FF99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766" y="3245"/>
                  <a:ext cx="423" cy="38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>
                  <a:solidFill>
                    <a:srgbClr val="FF99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9" name="椭圆 18"/>
                <p:cNvSpPr/>
                <p:nvPr/>
              </p:nvSpPr>
              <p:spPr>
                <a:xfrm>
                  <a:off x="966" y="3445"/>
                  <a:ext cx="423" cy="38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>
                  <a:solidFill>
                    <a:srgbClr val="FF99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967" y="3139"/>
                  <a:ext cx="423" cy="38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>
                  <a:solidFill>
                    <a:srgbClr val="FF99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1176" y="3244"/>
                  <a:ext cx="599" cy="38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>
                  <a:solidFill>
                    <a:srgbClr val="FF99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865" y="3366"/>
                  <a:ext cx="225" cy="22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ECF40"/>
                    </a:gs>
                    <a:gs pos="100000">
                      <a:srgbClr val="846C21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 cap="flat" cmpd="sng">
                  <a:solidFill>
                    <a:srgbClr val="FF99FF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23" name="文本框 22"/>
                <p:cNvSpPr txBox="1"/>
                <p:nvPr/>
              </p:nvSpPr>
              <p:spPr>
                <a:xfrm>
                  <a:off x="1189" y="3120"/>
                  <a:ext cx="681" cy="5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r>
                    <a:rPr lang="en-US" altLang="zh-CN" b="1">
                      <a:latin typeface="Symbol" panose="05050102010706020507" charset="0"/>
                    </a:rPr>
                    <a:t>s</a:t>
                  </a:r>
                  <a:endParaRPr lang="en-US" altLang="zh-CN" b="1">
                    <a:latin typeface="Symbol" panose="05050102010706020507" charset="0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3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35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81" grpId="0" animBg="1"/>
      <p:bldP spid="35884" grpId="0" bldLvl="0" animBg="1"/>
      <p:bldP spid="35885" grpId="0" animBg="1"/>
      <p:bldP spid="35893" grpId="0" animBg="1"/>
      <p:bldP spid="35894" grpId="0" animBg="1"/>
      <p:bldP spid="35895" grpId="0" animBg="1"/>
      <p:bldP spid="35896" grpId="0" animBg="1"/>
      <p:bldP spid="2" grpId="0" bldLvl="0" animBg="1"/>
      <p:bldP spid="4" grpId="0" animBg="1"/>
      <p:bldP spid="35874" grpId="0"/>
      <p:bldP spid="35878" grpId="0" animBg="1"/>
      <p:bldP spid="35892" grpId="0" animBg="1"/>
      <p:bldP spid="35891" grpId="0" animBg="1"/>
      <p:bldP spid="35873" grpId="0"/>
      <p:bldP spid="35900" grpId="0" animBg="1"/>
      <p:bldP spid="35901" grpId="0" animBg="1"/>
      <p:bldP spid="35902" grpId="0" animBg="1"/>
      <p:bldP spid="3590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2" name="文本框 35841"/>
          <p:cNvSpPr txBox="1"/>
          <p:nvPr/>
        </p:nvSpPr>
        <p:spPr>
          <a:xfrm>
            <a:off x="2547620" y="2214563"/>
            <a:ext cx="4800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lvl="0">
              <a:buClrTx/>
            </a:pPr>
            <a:r>
              <a:rPr lang="en-US" altLang="zh-CN" sz="2400" b="1">
                <a:solidFill>
                  <a:srgbClr val="FFFFCC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  </a:t>
            </a:r>
            <a:endParaRPr lang="en-US" altLang="zh-CN" sz="2400" b="1">
              <a:solidFill>
                <a:srgbClr val="FFFFCC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35843" name="文本框 35842"/>
          <p:cNvSpPr txBox="1"/>
          <p:nvPr/>
        </p:nvSpPr>
        <p:spPr>
          <a:xfrm>
            <a:off x="162560" y="608965"/>
            <a:ext cx="8820150" cy="70739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p>
            <a:pPr lvl="0" algn="ctr">
              <a:spcBef>
                <a:spcPct val="50000"/>
              </a:spcBef>
              <a:buClrTx/>
            </a:pPr>
            <a:r>
              <a:rPr lang="en-US" altLang="zh-CN" sz="4000" b="1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宋体" panose="02010600030101010101" pitchFamily="2" charset="-122"/>
              </a:rPr>
              <a:t>Sigma factor </a:t>
            </a:r>
            <a:r>
              <a:rPr lang="en-US" altLang="zh-CN" sz="4000" b="1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ymbol" panose="05050102010706020507" charset="0"/>
                <a:ea typeface="宋体" panose="02010600030101010101" pitchFamily="2" charset="-122"/>
              </a:rPr>
              <a:t>s</a:t>
            </a:r>
            <a:r>
              <a:rPr lang="en-US" altLang="zh-CN" sz="4000" b="1" baseline="30000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宋体" panose="02010600030101010101" pitchFamily="2" charset="-122"/>
              </a:rPr>
              <a:t>32</a:t>
            </a:r>
            <a:r>
              <a:rPr lang="en-US" altLang="zh-CN" sz="4000" b="1" err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宋体" panose="02010600030101010101" pitchFamily="2" charset="-122"/>
              </a:rPr>
              <a:t> Regulated Transcription</a:t>
            </a:r>
            <a:endParaRPr lang="en-US" altLang="zh-CN" sz="4000" b="1" err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5844" name="直接连接符 35843"/>
          <p:cNvSpPr/>
          <p:nvPr/>
        </p:nvSpPr>
        <p:spPr>
          <a:xfrm>
            <a:off x="1868170" y="2828925"/>
            <a:ext cx="6019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845" name="直接连接符 35844"/>
          <p:cNvSpPr/>
          <p:nvPr/>
        </p:nvSpPr>
        <p:spPr>
          <a:xfrm>
            <a:off x="1868170" y="2981325"/>
            <a:ext cx="6019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846" name="矩形 35845"/>
          <p:cNvSpPr/>
          <p:nvPr/>
        </p:nvSpPr>
        <p:spPr>
          <a:xfrm>
            <a:off x="2630170" y="2828925"/>
            <a:ext cx="381000" cy="152400"/>
          </a:xfrm>
          <a:prstGeom prst="rect">
            <a:avLst/>
          </a:prstGeom>
          <a:pattFill prst="pct10">
            <a:fgClr>
              <a:schemeClr val="bg1"/>
            </a:fgClr>
            <a:bgClr>
              <a:srgbClr val="FFFFFF"/>
            </a:bgClr>
          </a:patt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47" name="直接连接符 35846"/>
          <p:cNvSpPr/>
          <p:nvPr/>
        </p:nvSpPr>
        <p:spPr>
          <a:xfrm flipV="1">
            <a:off x="3315970" y="2600325"/>
            <a:ext cx="0" cy="381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35848" name="矩形 35847"/>
          <p:cNvSpPr/>
          <p:nvPr/>
        </p:nvSpPr>
        <p:spPr>
          <a:xfrm>
            <a:off x="3544570" y="2828925"/>
            <a:ext cx="76200" cy="152400"/>
          </a:xfrm>
          <a:prstGeom prst="rect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  <a:tileRect/>
          </a:grad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49" name="矩形 35848"/>
          <p:cNvSpPr/>
          <p:nvPr/>
        </p:nvSpPr>
        <p:spPr>
          <a:xfrm>
            <a:off x="3620770" y="2828925"/>
            <a:ext cx="1828800" cy="152400"/>
          </a:xfrm>
          <a:prstGeom prst="rect">
            <a:avLst/>
          </a:prstGeom>
          <a:gradFill rotWithShape="1">
            <a:gsLst>
              <a:gs pos="0">
                <a:srgbClr val="99FF99">
                  <a:gamma/>
                  <a:shade val="46275"/>
                  <a:invGamma/>
                </a:srgbClr>
              </a:gs>
              <a:gs pos="50000">
                <a:srgbClr val="99FF99"/>
              </a:gs>
              <a:gs pos="100000">
                <a:srgbClr val="99FF99">
                  <a:gamma/>
                  <a:shade val="46275"/>
                  <a:invGamma/>
                </a:srgbClr>
              </a:gs>
            </a:gsLst>
            <a:lin ang="5400000" scaled="1"/>
            <a:tileRect/>
          </a:gradFill>
          <a:ln w="9525" cap="flat" cmpd="sng">
            <a:solidFill>
              <a:srgbClr val="00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50" name="矩形 35849"/>
          <p:cNvSpPr/>
          <p:nvPr/>
        </p:nvSpPr>
        <p:spPr>
          <a:xfrm>
            <a:off x="5906770" y="2828925"/>
            <a:ext cx="457200" cy="152400"/>
          </a:xfrm>
          <a:prstGeom prst="rect">
            <a:avLst/>
          </a:prstGeom>
          <a:pattFill prst="pct40">
            <a:fgClr>
              <a:schemeClr val="accent1"/>
            </a:fgClr>
            <a:bgClr>
              <a:schemeClr val="bg1"/>
            </a:bgClr>
          </a:pattFill>
          <a:ln w="9525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851" name="文本框 35850"/>
          <p:cNvSpPr txBox="1"/>
          <p:nvPr/>
        </p:nvSpPr>
        <p:spPr>
          <a:xfrm>
            <a:off x="2246630" y="1990408"/>
            <a:ext cx="512635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>
              <a:buClrTx/>
            </a:pPr>
            <a:r>
              <a:rPr lang="en-US" altLang="zh-CN" sz="2400" b="1" err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P</a:t>
            </a:r>
            <a:r>
              <a:rPr lang="en-US" altLang="zh-CN" sz="2400" b="1" i="1" baseline="-25000" err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lac</a:t>
            </a:r>
            <a:r>
              <a:rPr lang="en-US" altLang="zh-CN" sz="2400" b="1" err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  +1  rbs</a:t>
            </a:r>
            <a:r>
              <a:rPr lang="en-US" altLang="zh-CN" sz="2400" b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   ORF		Terminator</a:t>
            </a:r>
            <a:endParaRPr lang="en-US" altLang="zh-CN" sz="2400" b="1">
              <a:solidFill>
                <a:srgbClr val="0066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5852" name="直接连接符 35851"/>
          <p:cNvSpPr/>
          <p:nvPr/>
        </p:nvSpPr>
        <p:spPr>
          <a:xfrm>
            <a:off x="2476183" y="2430463"/>
            <a:ext cx="288925" cy="3603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53" name="直接连接符 35852"/>
          <p:cNvSpPr/>
          <p:nvPr/>
        </p:nvSpPr>
        <p:spPr>
          <a:xfrm flipH="1">
            <a:off x="3555683" y="2430463"/>
            <a:ext cx="155575" cy="3937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54" name="直接连接符 35853"/>
          <p:cNvSpPr/>
          <p:nvPr/>
        </p:nvSpPr>
        <p:spPr>
          <a:xfrm>
            <a:off x="4535170" y="2447925"/>
            <a:ext cx="0" cy="3048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55" name="直接连接符 35854"/>
          <p:cNvSpPr/>
          <p:nvPr/>
        </p:nvSpPr>
        <p:spPr>
          <a:xfrm flipH="1">
            <a:off x="6211570" y="2430463"/>
            <a:ext cx="296863" cy="322262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35873" name="文本框 35872"/>
          <p:cNvSpPr txBox="1"/>
          <p:nvPr/>
        </p:nvSpPr>
        <p:spPr>
          <a:xfrm>
            <a:off x="5506085" y="5828030"/>
            <a:ext cx="11001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lvl="0">
              <a:buClrTx/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mRNA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74" name="文本框 35873"/>
          <p:cNvSpPr txBox="1"/>
          <p:nvPr/>
        </p:nvSpPr>
        <p:spPr>
          <a:xfrm>
            <a:off x="4690745" y="3779520"/>
            <a:ext cx="1609090" cy="457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>
              <a:buClrTx/>
            </a:pPr>
            <a:r>
              <a:rPr lang="en-US" altLang="zh-CN" sz="2400" b="1">
                <a:solidFill>
                  <a:srgbClr val="00660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Heat Shock</a:t>
            </a:r>
            <a:endParaRPr lang="en-US" altLang="zh-CN" sz="2400" b="1">
              <a:solidFill>
                <a:srgbClr val="006600"/>
              </a:solidFill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5878" name="燕尾形箭头 35877"/>
          <p:cNvSpPr/>
          <p:nvPr/>
        </p:nvSpPr>
        <p:spPr>
          <a:xfrm rot="5400000">
            <a:off x="3703955" y="4245610"/>
            <a:ext cx="1660525" cy="96520"/>
          </a:xfrm>
          <a:prstGeom prst="notchedRightArrow">
            <a:avLst>
              <a:gd name="adj1" fmla="val 50000"/>
              <a:gd name="adj2" fmla="val 503885"/>
            </a:avLst>
          </a:prstGeom>
          <a:solidFill>
            <a:srgbClr val="006600"/>
          </a:solidFill>
          <a:ln w="9525">
            <a:solidFill>
              <a:srgbClr val="006600"/>
            </a:solidFill>
          </a:ln>
        </p:spPr>
        <p:txBody>
          <a:bodyPr rot="10800000" vert="eaVert" wrap="none" anchor="ctr"/>
          <a:p>
            <a:pPr lvl="0" algn="ctr">
              <a:buClrTx/>
            </a:pPr>
            <a:endParaRPr lang="en-US" altLang="x-none" sz="1800">
              <a:solidFill>
                <a:srgbClr val="FFFFCC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35900" name="任意多边形 35899"/>
          <p:cNvSpPr/>
          <p:nvPr/>
        </p:nvSpPr>
        <p:spPr>
          <a:xfrm>
            <a:off x="3634423" y="5648008"/>
            <a:ext cx="1800225" cy="142875"/>
          </a:xfrm>
          <a:custGeom>
            <a:avLst/>
            <a:gdLst/>
            <a:ahLst/>
            <a:cxnLst/>
            <a:pathLst>
              <a:path w="1134" h="90">
                <a:moveTo>
                  <a:pt x="0" y="0"/>
                </a:moveTo>
                <a:cubicBezTo>
                  <a:pt x="30" y="19"/>
                  <a:pt x="61" y="38"/>
                  <a:pt x="91" y="45"/>
                </a:cubicBezTo>
                <a:cubicBezTo>
                  <a:pt x="121" y="52"/>
                  <a:pt x="158" y="52"/>
                  <a:pt x="181" y="45"/>
                </a:cubicBezTo>
                <a:cubicBezTo>
                  <a:pt x="204" y="38"/>
                  <a:pt x="204" y="0"/>
                  <a:pt x="227" y="0"/>
                </a:cubicBezTo>
                <a:cubicBezTo>
                  <a:pt x="250" y="0"/>
                  <a:pt x="294" y="30"/>
                  <a:pt x="317" y="45"/>
                </a:cubicBezTo>
                <a:cubicBezTo>
                  <a:pt x="340" y="60"/>
                  <a:pt x="340" y="90"/>
                  <a:pt x="363" y="90"/>
                </a:cubicBezTo>
                <a:cubicBezTo>
                  <a:pt x="386" y="90"/>
                  <a:pt x="430" y="60"/>
                  <a:pt x="453" y="45"/>
                </a:cubicBezTo>
                <a:cubicBezTo>
                  <a:pt x="476" y="30"/>
                  <a:pt x="476" y="0"/>
                  <a:pt x="499" y="0"/>
                </a:cubicBezTo>
                <a:cubicBezTo>
                  <a:pt x="522" y="0"/>
                  <a:pt x="559" y="30"/>
                  <a:pt x="589" y="45"/>
                </a:cubicBezTo>
                <a:cubicBezTo>
                  <a:pt x="619" y="60"/>
                  <a:pt x="657" y="90"/>
                  <a:pt x="680" y="90"/>
                </a:cubicBezTo>
                <a:cubicBezTo>
                  <a:pt x="703" y="90"/>
                  <a:pt x="696" y="52"/>
                  <a:pt x="726" y="45"/>
                </a:cubicBezTo>
                <a:cubicBezTo>
                  <a:pt x="756" y="38"/>
                  <a:pt x="824" y="37"/>
                  <a:pt x="862" y="45"/>
                </a:cubicBezTo>
                <a:cubicBezTo>
                  <a:pt x="900" y="53"/>
                  <a:pt x="929" y="90"/>
                  <a:pt x="952" y="90"/>
                </a:cubicBezTo>
                <a:cubicBezTo>
                  <a:pt x="975" y="90"/>
                  <a:pt x="968" y="45"/>
                  <a:pt x="998" y="45"/>
                </a:cubicBezTo>
                <a:cubicBezTo>
                  <a:pt x="1028" y="45"/>
                  <a:pt x="1104" y="83"/>
                  <a:pt x="1134" y="90"/>
                </a:cubicBezTo>
              </a:path>
            </a:pathLst>
          </a:custGeom>
          <a:noFill/>
          <a:ln w="9525" cap="flat" cmpd="sng">
            <a:solidFill>
              <a:srgbClr val="0066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901" name="任意多边形 35900"/>
          <p:cNvSpPr/>
          <p:nvPr/>
        </p:nvSpPr>
        <p:spPr>
          <a:xfrm>
            <a:off x="3634423" y="5863908"/>
            <a:ext cx="1800225" cy="142875"/>
          </a:xfrm>
          <a:custGeom>
            <a:avLst/>
            <a:gdLst/>
            <a:ahLst/>
            <a:cxnLst/>
            <a:pathLst>
              <a:path w="1134" h="90">
                <a:moveTo>
                  <a:pt x="0" y="0"/>
                </a:moveTo>
                <a:cubicBezTo>
                  <a:pt x="30" y="19"/>
                  <a:pt x="61" y="38"/>
                  <a:pt x="91" y="45"/>
                </a:cubicBezTo>
                <a:cubicBezTo>
                  <a:pt x="121" y="52"/>
                  <a:pt x="158" y="52"/>
                  <a:pt x="181" y="45"/>
                </a:cubicBezTo>
                <a:cubicBezTo>
                  <a:pt x="204" y="38"/>
                  <a:pt x="204" y="0"/>
                  <a:pt x="227" y="0"/>
                </a:cubicBezTo>
                <a:cubicBezTo>
                  <a:pt x="250" y="0"/>
                  <a:pt x="294" y="30"/>
                  <a:pt x="317" y="45"/>
                </a:cubicBezTo>
                <a:cubicBezTo>
                  <a:pt x="340" y="60"/>
                  <a:pt x="340" y="90"/>
                  <a:pt x="363" y="90"/>
                </a:cubicBezTo>
                <a:cubicBezTo>
                  <a:pt x="386" y="90"/>
                  <a:pt x="430" y="60"/>
                  <a:pt x="453" y="45"/>
                </a:cubicBezTo>
                <a:cubicBezTo>
                  <a:pt x="476" y="30"/>
                  <a:pt x="476" y="0"/>
                  <a:pt x="499" y="0"/>
                </a:cubicBezTo>
                <a:cubicBezTo>
                  <a:pt x="522" y="0"/>
                  <a:pt x="559" y="30"/>
                  <a:pt x="589" y="45"/>
                </a:cubicBezTo>
                <a:cubicBezTo>
                  <a:pt x="619" y="60"/>
                  <a:pt x="657" y="90"/>
                  <a:pt x="680" y="90"/>
                </a:cubicBezTo>
                <a:cubicBezTo>
                  <a:pt x="703" y="90"/>
                  <a:pt x="696" y="52"/>
                  <a:pt x="726" y="45"/>
                </a:cubicBezTo>
                <a:cubicBezTo>
                  <a:pt x="756" y="38"/>
                  <a:pt x="824" y="37"/>
                  <a:pt x="862" y="45"/>
                </a:cubicBezTo>
                <a:cubicBezTo>
                  <a:pt x="900" y="53"/>
                  <a:pt x="929" y="90"/>
                  <a:pt x="952" y="90"/>
                </a:cubicBezTo>
                <a:cubicBezTo>
                  <a:pt x="975" y="90"/>
                  <a:pt x="968" y="45"/>
                  <a:pt x="998" y="45"/>
                </a:cubicBezTo>
                <a:cubicBezTo>
                  <a:pt x="1028" y="45"/>
                  <a:pt x="1104" y="83"/>
                  <a:pt x="1134" y="90"/>
                </a:cubicBezTo>
              </a:path>
            </a:pathLst>
          </a:custGeom>
          <a:noFill/>
          <a:ln w="9525" cap="flat" cmpd="sng">
            <a:solidFill>
              <a:srgbClr val="0066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902" name="任意多边形 35901"/>
          <p:cNvSpPr/>
          <p:nvPr/>
        </p:nvSpPr>
        <p:spPr>
          <a:xfrm>
            <a:off x="3634423" y="6079808"/>
            <a:ext cx="1800225" cy="142875"/>
          </a:xfrm>
          <a:custGeom>
            <a:avLst/>
            <a:gdLst/>
            <a:ahLst/>
            <a:cxnLst/>
            <a:pathLst>
              <a:path w="1134" h="90">
                <a:moveTo>
                  <a:pt x="0" y="0"/>
                </a:moveTo>
                <a:cubicBezTo>
                  <a:pt x="30" y="19"/>
                  <a:pt x="61" y="38"/>
                  <a:pt x="91" y="45"/>
                </a:cubicBezTo>
                <a:cubicBezTo>
                  <a:pt x="121" y="52"/>
                  <a:pt x="158" y="52"/>
                  <a:pt x="181" y="45"/>
                </a:cubicBezTo>
                <a:cubicBezTo>
                  <a:pt x="204" y="38"/>
                  <a:pt x="204" y="0"/>
                  <a:pt x="227" y="0"/>
                </a:cubicBezTo>
                <a:cubicBezTo>
                  <a:pt x="250" y="0"/>
                  <a:pt x="294" y="30"/>
                  <a:pt x="317" y="45"/>
                </a:cubicBezTo>
                <a:cubicBezTo>
                  <a:pt x="340" y="60"/>
                  <a:pt x="340" y="90"/>
                  <a:pt x="363" y="90"/>
                </a:cubicBezTo>
                <a:cubicBezTo>
                  <a:pt x="386" y="90"/>
                  <a:pt x="430" y="60"/>
                  <a:pt x="453" y="45"/>
                </a:cubicBezTo>
                <a:cubicBezTo>
                  <a:pt x="476" y="30"/>
                  <a:pt x="476" y="0"/>
                  <a:pt x="499" y="0"/>
                </a:cubicBezTo>
                <a:cubicBezTo>
                  <a:pt x="522" y="0"/>
                  <a:pt x="559" y="30"/>
                  <a:pt x="589" y="45"/>
                </a:cubicBezTo>
                <a:cubicBezTo>
                  <a:pt x="619" y="60"/>
                  <a:pt x="657" y="90"/>
                  <a:pt x="680" y="90"/>
                </a:cubicBezTo>
                <a:cubicBezTo>
                  <a:pt x="703" y="90"/>
                  <a:pt x="696" y="52"/>
                  <a:pt x="726" y="45"/>
                </a:cubicBezTo>
                <a:cubicBezTo>
                  <a:pt x="756" y="38"/>
                  <a:pt x="824" y="37"/>
                  <a:pt x="862" y="45"/>
                </a:cubicBezTo>
                <a:cubicBezTo>
                  <a:pt x="900" y="53"/>
                  <a:pt x="929" y="90"/>
                  <a:pt x="952" y="90"/>
                </a:cubicBezTo>
                <a:cubicBezTo>
                  <a:pt x="975" y="90"/>
                  <a:pt x="968" y="45"/>
                  <a:pt x="998" y="45"/>
                </a:cubicBezTo>
                <a:cubicBezTo>
                  <a:pt x="1028" y="45"/>
                  <a:pt x="1104" y="83"/>
                  <a:pt x="1134" y="90"/>
                </a:cubicBezTo>
              </a:path>
            </a:pathLst>
          </a:custGeom>
          <a:noFill/>
          <a:ln w="9525" cap="flat" cmpd="sng">
            <a:solidFill>
              <a:srgbClr val="0066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5903" name="任意多边形 35902"/>
          <p:cNvSpPr/>
          <p:nvPr/>
        </p:nvSpPr>
        <p:spPr>
          <a:xfrm>
            <a:off x="3705860" y="6222683"/>
            <a:ext cx="1800225" cy="142875"/>
          </a:xfrm>
          <a:custGeom>
            <a:avLst/>
            <a:gdLst/>
            <a:ahLst/>
            <a:cxnLst/>
            <a:pathLst>
              <a:path w="1134" h="90">
                <a:moveTo>
                  <a:pt x="0" y="0"/>
                </a:moveTo>
                <a:cubicBezTo>
                  <a:pt x="30" y="19"/>
                  <a:pt x="61" y="38"/>
                  <a:pt x="91" y="45"/>
                </a:cubicBezTo>
                <a:cubicBezTo>
                  <a:pt x="121" y="52"/>
                  <a:pt x="158" y="52"/>
                  <a:pt x="181" y="45"/>
                </a:cubicBezTo>
                <a:cubicBezTo>
                  <a:pt x="204" y="38"/>
                  <a:pt x="204" y="0"/>
                  <a:pt x="227" y="0"/>
                </a:cubicBezTo>
                <a:cubicBezTo>
                  <a:pt x="250" y="0"/>
                  <a:pt x="294" y="30"/>
                  <a:pt x="317" y="45"/>
                </a:cubicBezTo>
                <a:cubicBezTo>
                  <a:pt x="340" y="60"/>
                  <a:pt x="340" y="90"/>
                  <a:pt x="363" y="90"/>
                </a:cubicBezTo>
                <a:cubicBezTo>
                  <a:pt x="386" y="90"/>
                  <a:pt x="430" y="60"/>
                  <a:pt x="453" y="45"/>
                </a:cubicBezTo>
                <a:cubicBezTo>
                  <a:pt x="476" y="30"/>
                  <a:pt x="476" y="0"/>
                  <a:pt x="499" y="0"/>
                </a:cubicBezTo>
                <a:cubicBezTo>
                  <a:pt x="522" y="0"/>
                  <a:pt x="559" y="30"/>
                  <a:pt x="589" y="45"/>
                </a:cubicBezTo>
                <a:cubicBezTo>
                  <a:pt x="619" y="60"/>
                  <a:pt x="657" y="90"/>
                  <a:pt x="680" y="90"/>
                </a:cubicBezTo>
                <a:cubicBezTo>
                  <a:pt x="703" y="90"/>
                  <a:pt x="696" y="52"/>
                  <a:pt x="726" y="45"/>
                </a:cubicBezTo>
                <a:cubicBezTo>
                  <a:pt x="756" y="38"/>
                  <a:pt x="824" y="37"/>
                  <a:pt x="862" y="45"/>
                </a:cubicBezTo>
                <a:cubicBezTo>
                  <a:pt x="900" y="53"/>
                  <a:pt x="929" y="90"/>
                  <a:pt x="952" y="90"/>
                </a:cubicBezTo>
                <a:cubicBezTo>
                  <a:pt x="975" y="90"/>
                  <a:pt x="968" y="45"/>
                  <a:pt x="998" y="45"/>
                </a:cubicBezTo>
                <a:cubicBezTo>
                  <a:pt x="1028" y="45"/>
                  <a:pt x="1104" y="83"/>
                  <a:pt x="1134" y="90"/>
                </a:cubicBezTo>
              </a:path>
            </a:pathLst>
          </a:custGeom>
          <a:noFill/>
          <a:ln w="9525" cap="flat" cmpd="sng">
            <a:solidFill>
              <a:srgbClr val="0066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1885315" y="5337810"/>
            <a:ext cx="6019800" cy="152400"/>
            <a:chOff x="2178" y="7749"/>
            <a:chExt cx="9480" cy="240"/>
          </a:xfrm>
        </p:grpSpPr>
        <p:sp>
          <p:nvSpPr>
            <p:cNvPr id="35862" name="矩形 35861"/>
            <p:cNvSpPr/>
            <p:nvPr/>
          </p:nvSpPr>
          <p:spPr>
            <a:xfrm>
              <a:off x="4818" y="7749"/>
              <a:ext cx="120" cy="24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  <a:tileRect/>
            </a:gradFill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58" name="直接连接符 35857"/>
            <p:cNvSpPr/>
            <p:nvPr/>
          </p:nvSpPr>
          <p:spPr>
            <a:xfrm>
              <a:off x="2178" y="7749"/>
              <a:ext cx="94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859" name="直接连接符 35858"/>
            <p:cNvSpPr/>
            <p:nvPr/>
          </p:nvSpPr>
          <p:spPr>
            <a:xfrm>
              <a:off x="2178" y="7989"/>
              <a:ext cx="948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5860" name="矩形 35859"/>
            <p:cNvSpPr/>
            <p:nvPr/>
          </p:nvSpPr>
          <p:spPr>
            <a:xfrm>
              <a:off x="3378" y="7749"/>
              <a:ext cx="600" cy="240"/>
            </a:xfrm>
            <a:prstGeom prst="rect">
              <a:avLst/>
            </a:prstGeom>
            <a:pattFill prst="pct10">
              <a:fgClr>
                <a:schemeClr val="bg1"/>
              </a:fgClr>
              <a:bgClr>
                <a:srgbClr val="FFFFFF"/>
              </a:bgClr>
            </a:patt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63" name="矩形 35862"/>
            <p:cNvSpPr/>
            <p:nvPr/>
          </p:nvSpPr>
          <p:spPr>
            <a:xfrm>
              <a:off x="4938" y="7749"/>
              <a:ext cx="2880" cy="240"/>
            </a:xfrm>
            <a:prstGeom prst="rect">
              <a:avLst/>
            </a:prstGeom>
            <a:gradFill rotWithShape="1">
              <a:gsLst>
                <a:gs pos="0">
                  <a:srgbClr val="99FF99">
                    <a:gamma/>
                    <a:shade val="46275"/>
                    <a:invGamma/>
                  </a:srgbClr>
                </a:gs>
                <a:gs pos="50000">
                  <a:srgbClr val="99FF99"/>
                </a:gs>
                <a:gs pos="100000">
                  <a:srgbClr val="99FF99">
                    <a:gamma/>
                    <a:shade val="46275"/>
                    <a:invGamma/>
                  </a:srgbClr>
                </a:gs>
              </a:gsLst>
              <a:lin ang="5400000" scaled="1"/>
              <a:tileRect/>
            </a:gradFill>
            <a:ln w="9525" cap="flat" cmpd="sng">
              <a:solidFill>
                <a:srgbClr val="00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35864" name="矩形 35863"/>
            <p:cNvSpPr/>
            <p:nvPr/>
          </p:nvSpPr>
          <p:spPr>
            <a:xfrm>
              <a:off x="8538" y="7749"/>
              <a:ext cx="720" cy="240"/>
            </a:xfrm>
            <a:prstGeom prst="rect">
              <a:avLst/>
            </a:prstGeom>
            <a:pattFill prst="pct40">
              <a:fgClr>
                <a:schemeClr val="accent1"/>
              </a:fgClr>
              <a:bgClr>
                <a:schemeClr val="bg1"/>
              </a:bgClr>
            </a:pattFill>
            <a:ln w="9525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 rot="19620000">
            <a:off x="1586865" y="2436495"/>
            <a:ext cx="520065" cy="440690"/>
            <a:chOff x="9614" y="6140"/>
            <a:chExt cx="819" cy="694"/>
          </a:xfrm>
        </p:grpSpPr>
        <p:sp>
          <p:nvSpPr>
            <p:cNvPr id="8" name="椭圆 7"/>
            <p:cNvSpPr/>
            <p:nvPr/>
          </p:nvSpPr>
          <p:spPr>
            <a:xfrm>
              <a:off x="9614" y="6273"/>
              <a:ext cx="520" cy="401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9829" y="6360"/>
              <a:ext cx="30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9909" y="6353"/>
              <a:ext cx="22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10010" y="6446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10011" y="6140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9829" y="6186"/>
              <a:ext cx="599" cy="562"/>
            </a:xfrm>
            <a:prstGeom prst="ellipse">
              <a:avLst/>
            </a:prstGeom>
            <a:gradFill rotWithShape="1">
              <a:gsLst>
                <a:gs pos="0">
                  <a:srgbClr val="FECF40">
                    <a:alpha val="67000"/>
                  </a:srgbClr>
                </a:gs>
                <a:gs pos="100000">
                  <a:srgbClr val="846C21"/>
                </a:gs>
              </a:gsLst>
              <a:lin ang="0"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9614" y="6186"/>
              <a:ext cx="599" cy="562"/>
            </a:xfrm>
            <a:prstGeom prst="ellipse">
              <a:avLst/>
            </a:prstGeom>
            <a:gradFill rotWithShape="1">
              <a:gsLst>
                <a:gs pos="0">
                  <a:srgbClr val="FECF40">
                    <a:alpha val="25000"/>
                  </a:srgbClr>
                </a:gs>
                <a:gs pos="100000">
                  <a:srgbClr val="846C21"/>
                </a:gs>
              </a:gsLst>
              <a:lin ang="0"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 rot="13200000">
            <a:off x="2782570" y="3149600"/>
            <a:ext cx="520065" cy="440690"/>
            <a:chOff x="9614" y="6140"/>
            <a:chExt cx="819" cy="694"/>
          </a:xfrm>
        </p:grpSpPr>
        <p:sp>
          <p:nvSpPr>
            <p:cNvPr id="54" name="椭圆 53"/>
            <p:cNvSpPr/>
            <p:nvPr/>
          </p:nvSpPr>
          <p:spPr>
            <a:xfrm>
              <a:off x="9614" y="6273"/>
              <a:ext cx="520" cy="401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9829" y="6360"/>
              <a:ext cx="30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9909" y="6353"/>
              <a:ext cx="22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0010" y="6446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0011" y="6140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9829" y="6186"/>
              <a:ext cx="599" cy="562"/>
            </a:xfrm>
            <a:prstGeom prst="ellipse">
              <a:avLst/>
            </a:prstGeom>
            <a:gradFill rotWithShape="1">
              <a:gsLst>
                <a:gs pos="0">
                  <a:srgbClr val="FECF40">
                    <a:alpha val="67000"/>
                  </a:srgbClr>
                </a:gs>
                <a:gs pos="100000">
                  <a:srgbClr val="846C21"/>
                </a:gs>
              </a:gsLst>
              <a:lin ang="0"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9614" y="6186"/>
              <a:ext cx="599" cy="562"/>
            </a:xfrm>
            <a:prstGeom prst="ellipse">
              <a:avLst/>
            </a:prstGeom>
            <a:gradFill rotWithShape="1">
              <a:gsLst>
                <a:gs pos="0">
                  <a:srgbClr val="FECF40">
                    <a:alpha val="25000"/>
                  </a:srgbClr>
                </a:gs>
                <a:gs pos="100000">
                  <a:srgbClr val="846C21"/>
                </a:gs>
              </a:gsLst>
              <a:lin ang="0"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 rot="20640000">
            <a:off x="2890520" y="4403090"/>
            <a:ext cx="440055" cy="368300"/>
            <a:chOff x="2949" y="4236"/>
            <a:chExt cx="693" cy="580"/>
          </a:xfrm>
        </p:grpSpPr>
        <p:sp>
          <p:nvSpPr>
            <p:cNvPr id="62" name="椭圆 61"/>
            <p:cNvSpPr/>
            <p:nvPr/>
          </p:nvSpPr>
          <p:spPr>
            <a:xfrm>
              <a:off x="2949" y="4360"/>
              <a:ext cx="599" cy="389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962" y="4236"/>
              <a:ext cx="681" cy="5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 b="1">
                  <a:latin typeface="Symbol" panose="05050102010706020507" charset="0"/>
                </a:rPr>
                <a:t>s</a:t>
              </a:r>
              <a:endParaRPr lang="en-US" altLang="zh-CN" b="1">
                <a:latin typeface="Symbol" panose="05050102010706020507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603750" y="4083685"/>
            <a:ext cx="440055" cy="368300"/>
            <a:chOff x="2949" y="4236"/>
            <a:chExt cx="693" cy="580"/>
          </a:xfrm>
        </p:grpSpPr>
        <p:sp>
          <p:nvSpPr>
            <p:cNvPr id="65" name="椭圆 64"/>
            <p:cNvSpPr/>
            <p:nvPr/>
          </p:nvSpPr>
          <p:spPr>
            <a:xfrm>
              <a:off x="2949" y="4360"/>
              <a:ext cx="599" cy="389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 rot="19380000">
              <a:off x="2962" y="4236"/>
              <a:ext cx="681" cy="5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 b="1">
                  <a:latin typeface="Symbol" panose="05050102010706020507" charset="0"/>
                </a:rPr>
                <a:t>s</a:t>
              </a:r>
              <a:endParaRPr lang="en-US" altLang="zh-CN" b="1">
                <a:latin typeface="Symbol" panose="05050102010706020507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 rot="2040000">
            <a:off x="3770434" y="4275500"/>
            <a:ext cx="440690" cy="368831"/>
            <a:chOff x="2949" y="4236"/>
            <a:chExt cx="694" cy="607"/>
          </a:xfrm>
        </p:grpSpPr>
        <p:sp>
          <p:nvSpPr>
            <p:cNvPr id="71" name="椭圆 70"/>
            <p:cNvSpPr/>
            <p:nvPr/>
          </p:nvSpPr>
          <p:spPr>
            <a:xfrm>
              <a:off x="2949" y="4360"/>
              <a:ext cx="599" cy="389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2962" y="4236"/>
              <a:ext cx="681" cy="6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 b="1">
                  <a:latin typeface="Symbol" panose="05050102010706020507" charset="0"/>
                </a:rPr>
                <a:t>s</a:t>
              </a:r>
              <a:endParaRPr lang="en-US" altLang="zh-CN" b="1">
                <a:latin typeface="Symbol" panose="05050102010706020507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 rot="10980000">
            <a:off x="5466080" y="4362450"/>
            <a:ext cx="440055" cy="368300"/>
            <a:chOff x="2949" y="4236"/>
            <a:chExt cx="693" cy="580"/>
          </a:xfrm>
        </p:grpSpPr>
        <p:sp>
          <p:nvSpPr>
            <p:cNvPr id="92" name="椭圆 91"/>
            <p:cNvSpPr/>
            <p:nvPr/>
          </p:nvSpPr>
          <p:spPr>
            <a:xfrm>
              <a:off x="2949" y="4360"/>
              <a:ext cx="599" cy="389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2962" y="4236"/>
              <a:ext cx="681" cy="5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 b="1">
                  <a:latin typeface="Symbol" panose="05050102010706020507" charset="0"/>
                </a:rPr>
                <a:t>s</a:t>
              </a:r>
              <a:endParaRPr lang="en-US" altLang="zh-CN" b="1">
                <a:latin typeface="Symbol" panose="05050102010706020507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 rot="6000000">
            <a:off x="6805295" y="4276090"/>
            <a:ext cx="440055" cy="368300"/>
            <a:chOff x="2949" y="4236"/>
            <a:chExt cx="693" cy="580"/>
          </a:xfrm>
        </p:grpSpPr>
        <p:sp>
          <p:nvSpPr>
            <p:cNvPr id="95" name="椭圆 94"/>
            <p:cNvSpPr/>
            <p:nvPr/>
          </p:nvSpPr>
          <p:spPr>
            <a:xfrm>
              <a:off x="2949" y="4360"/>
              <a:ext cx="599" cy="389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6" name="文本框 95"/>
            <p:cNvSpPr txBox="1"/>
            <p:nvPr/>
          </p:nvSpPr>
          <p:spPr>
            <a:xfrm rot="19380000">
              <a:off x="2962" y="4236"/>
              <a:ext cx="681" cy="5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 b="1">
                  <a:latin typeface="Symbol" panose="05050102010706020507" charset="0"/>
                </a:rPr>
                <a:t>s</a:t>
              </a:r>
              <a:endParaRPr lang="en-US" altLang="zh-CN" b="1">
                <a:latin typeface="Symbol" panose="05050102010706020507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 rot="6000000">
            <a:off x="4984115" y="4629150"/>
            <a:ext cx="440055" cy="368300"/>
            <a:chOff x="2949" y="4236"/>
            <a:chExt cx="693" cy="580"/>
          </a:xfrm>
        </p:grpSpPr>
        <p:sp>
          <p:nvSpPr>
            <p:cNvPr id="98" name="椭圆 97"/>
            <p:cNvSpPr/>
            <p:nvPr/>
          </p:nvSpPr>
          <p:spPr>
            <a:xfrm>
              <a:off x="2949" y="4360"/>
              <a:ext cx="599" cy="389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2962" y="4236"/>
              <a:ext cx="681" cy="5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 b="1">
                  <a:latin typeface="Symbol" panose="05050102010706020507" charset="0"/>
                </a:rPr>
                <a:t>s</a:t>
              </a:r>
              <a:endParaRPr lang="en-US" altLang="zh-CN" b="1">
                <a:latin typeface="Symbol" panose="05050102010706020507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 rot="8040000">
            <a:off x="6159500" y="4154170"/>
            <a:ext cx="440055" cy="368300"/>
            <a:chOff x="2949" y="4236"/>
            <a:chExt cx="693" cy="580"/>
          </a:xfrm>
        </p:grpSpPr>
        <p:sp>
          <p:nvSpPr>
            <p:cNvPr id="101" name="椭圆 100"/>
            <p:cNvSpPr/>
            <p:nvPr/>
          </p:nvSpPr>
          <p:spPr>
            <a:xfrm>
              <a:off x="2949" y="4360"/>
              <a:ext cx="599" cy="389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2962" y="4236"/>
              <a:ext cx="681" cy="5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p>
              <a:r>
                <a:rPr lang="en-US" altLang="zh-CN" b="1">
                  <a:latin typeface="Symbol" panose="05050102010706020507" charset="0"/>
                </a:rPr>
                <a:t>s</a:t>
              </a:r>
              <a:endParaRPr lang="en-US" altLang="zh-CN" b="1">
                <a:latin typeface="Symbol" panose="05050102010706020507" charset="0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 rot="16200000">
            <a:off x="940435" y="2997200"/>
            <a:ext cx="520065" cy="440690"/>
            <a:chOff x="9614" y="6140"/>
            <a:chExt cx="819" cy="694"/>
          </a:xfrm>
        </p:grpSpPr>
        <p:sp>
          <p:nvSpPr>
            <p:cNvPr id="104" name="椭圆 103"/>
            <p:cNvSpPr/>
            <p:nvPr/>
          </p:nvSpPr>
          <p:spPr>
            <a:xfrm>
              <a:off x="9614" y="6273"/>
              <a:ext cx="520" cy="401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5" name="椭圆 104"/>
            <p:cNvSpPr/>
            <p:nvPr/>
          </p:nvSpPr>
          <p:spPr>
            <a:xfrm>
              <a:off x="9829" y="6360"/>
              <a:ext cx="30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6" name="椭圆 105"/>
            <p:cNvSpPr/>
            <p:nvPr/>
          </p:nvSpPr>
          <p:spPr>
            <a:xfrm>
              <a:off x="9909" y="6353"/>
              <a:ext cx="22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10010" y="6446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10011" y="6140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9829" y="6186"/>
              <a:ext cx="599" cy="562"/>
            </a:xfrm>
            <a:prstGeom prst="ellipse">
              <a:avLst/>
            </a:prstGeom>
            <a:gradFill rotWithShape="1">
              <a:gsLst>
                <a:gs pos="0">
                  <a:srgbClr val="FECF40">
                    <a:alpha val="67000"/>
                  </a:srgbClr>
                </a:gs>
                <a:gs pos="100000">
                  <a:srgbClr val="846C21"/>
                </a:gs>
              </a:gsLst>
              <a:lin ang="0"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0" name="椭圆 109"/>
            <p:cNvSpPr/>
            <p:nvPr/>
          </p:nvSpPr>
          <p:spPr>
            <a:xfrm>
              <a:off x="9614" y="6186"/>
              <a:ext cx="599" cy="562"/>
            </a:xfrm>
            <a:prstGeom prst="ellipse">
              <a:avLst/>
            </a:prstGeom>
            <a:gradFill rotWithShape="1">
              <a:gsLst>
                <a:gs pos="0">
                  <a:srgbClr val="FECF40">
                    <a:alpha val="25000"/>
                  </a:srgbClr>
                </a:gs>
                <a:gs pos="100000">
                  <a:srgbClr val="846C21"/>
                </a:gs>
              </a:gsLst>
              <a:lin ang="0"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2186305" y="5039995"/>
            <a:ext cx="900430" cy="440690"/>
            <a:chOff x="2652" y="7280"/>
            <a:chExt cx="1418" cy="694"/>
          </a:xfrm>
        </p:grpSpPr>
        <p:grpSp>
          <p:nvGrpSpPr>
            <p:cNvPr id="67" name="组合 66"/>
            <p:cNvGrpSpPr/>
            <p:nvPr/>
          </p:nvGrpSpPr>
          <p:grpSpPr>
            <a:xfrm>
              <a:off x="3378" y="7316"/>
              <a:ext cx="693" cy="580"/>
              <a:chOff x="2949" y="4236"/>
              <a:chExt cx="693" cy="580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2949" y="4360"/>
                <a:ext cx="599" cy="389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2962" y="4236"/>
                <a:ext cx="681" cy="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latin typeface="Symbol" panose="05050102010706020507" charset="0"/>
                  </a:rPr>
                  <a:t>s</a:t>
                </a:r>
                <a:endParaRPr lang="en-US" altLang="zh-CN" b="1">
                  <a:latin typeface="Symbol" panose="05050102010706020507" charset="0"/>
                </a:endParaRPr>
              </a:p>
            </p:txBody>
          </p:sp>
        </p:grpSp>
        <p:grpSp>
          <p:nvGrpSpPr>
            <p:cNvPr id="111" name="组合 110"/>
            <p:cNvGrpSpPr/>
            <p:nvPr/>
          </p:nvGrpSpPr>
          <p:grpSpPr>
            <a:xfrm rot="0">
              <a:off x="2652" y="7280"/>
              <a:ext cx="819" cy="694"/>
              <a:chOff x="9614" y="6140"/>
              <a:chExt cx="819" cy="694"/>
            </a:xfrm>
          </p:grpSpPr>
          <p:sp>
            <p:nvSpPr>
              <p:cNvPr id="112" name="椭圆 111"/>
              <p:cNvSpPr/>
              <p:nvPr/>
            </p:nvSpPr>
            <p:spPr>
              <a:xfrm>
                <a:off x="9614" y="6273"/>
                <a:ext cx="520" cy="401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9829" y="6360"/>
                <a:ext cx="305" cy="22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4" name="椭圆 113"/>
              <p:cNvSpPr/>
              <p:nvPr/>
            </p:nvSpPr>
            <p:spPr>
              <a:xfrm>
                <a:off x="9909" y="6353"/>
                <a:ext cx="225" cy="22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5" name="椭圆 114"/>
              <p:cNvSpPr/>
              <p:nvPr/>
            </p:nvSpPr>
            <p:spPr>
              <a:xfrm>
                <a:off x="10010" y="6446"/>
                <a:ext cx="423" cy="38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10011" y="6140"/>
                <a:ext cx="423" cy="38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7" name="椭圆 116"/>
              <p:cNvSpPr/>
              <p:nvPr/>
            </p:nvSpPr>
            <p:spPr>
              <a:xfrm>
                <a:off x="9829" y="6186"/>
                <a:ext cx="599" cy="562"/>
              </a:xfrm>
              <a:prstGeom prst="ellipse">
                <a:avLst/>
              </a:prstGeom>
              <a:gradFill rotWithShape="1">
                <a:gsLst>
                  <a:gs pos="0">
                    <a:srgbClr val="FECF40">
                      <a:alpha val="67000"/>
                    </a:srgbClr>
                  </a:gs>
                  <a:gs pos="100000">
                    <a:srgbClr val="846C21"/>
                  </a:gs>
                </a:gsLst>
                <a:lin ang="0"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18" name="椭圆 117"/>
              <p:cNvSpPr/>
              <p:nvPr/>
            </p:nvSpPr>
            <p:spPr>
              <a:xfrm>
                <a:off x="9614" y="6186"/>
                <a:ext cx="599" cy="562"/>
              </a:xfrm>
              <a:prstGeom prst="ellipse">
                <a:avLst/>
              </a:prstGeom>
              <a:gradFill rotWithShape="1">
                <a:gsLst>
                  <a:gs pos="0">
                    <a:srgbClr val="FECF40">
                      <a:alpha val="25000"/>
                    </a:srgbClr>
                  </a:gs>
                  <a:gs pos="100000">
                    <a:srgbClr val="846C21"/>
                  </a:gs>
                </a:gsLst>
                <a:lin ang="0"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128" name="组合 127"/>
          <p:cNvGrpSpPr/>
          <p:nvPr/>
        </p:nvGrpSpPr>
        <p:grpSpPr>
          <a:xfrm rot="2880000">
            <a:off x="1937385" y="3096895"/>
            <a:ext cx="520065" cy="440690"/>
            <a:chOff x="9614" y="6140"/>
            <a:chExt cx="819" cy="694"/>
          </a:xfrm>
        </p:grpSpPr>
        <p:sp>
          <p:nvSpPr>
            <p:cNvPr id="129" name="椭圆 128"/>
            <p:cNvSpPr/>
            <p:nvPr/>
          </p:nvSpPr>
          <p:spPr>
            <a:xfrm>
              <a:off x="9614" y="6273"/>
              <a:ext cx="520" cy="401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9829" y="6360"/>
              <a:ext cx="30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1" name="椭圆 130"/>
            <p:cNvSpPr/>
            <p:nvPr/>
          </p:nvSpPr>
          <p:spPr>
            <a:xfrm>
              <a:off x="9909" y="6353"/>
              <a:ext cx="225" cy="22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2" name="椭圆 131"/>
            <p:cNvSpPr/>
            <p:nvPr/>
          </p:nvSpPr>
          <p:spPr>
            <a:xfrm>
              <a:off x="10010" y="6446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10011" y="6140"/>
              <a:ext cx="423" cy="388"/>
            </a:xfrm>
            <a:prstGeom prst="ellipse">
              <a:avLst/>
            </a:prstGeom>
            <a:gradFill rotWithShape="1">
              <a:gsLst>
                <a:gs pos="0">
                  <a:srgbClr val="FECF40"/>
                </a:gs>
                <a:gs pos="100000">
                  <a:srgbClr val="846C21"/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4" name="椭圆 133"/>
            <p:cNvSpPr/>
            <p:nvPr/>
          </p:nvSpPr>
          <p:spPr>
            <a:xfrm>
              <a:off x="9829" y="6186"/>
              <a:ext cx="599" cy="562"/>
            </a:xfrm>
            <a:prstGeom prst="ellipse">
              <a:avLst/>
            </a:prstGeom>
            <a:gradFill rotWithShape="1">
              <a:gsLst>
                <a:gs pos="0">
                  <a:srgbClr val="FECF40">
                    <a:alpha val="67000"/>
                  </a:srgbClr>
                </a:gs>
                <a:gs pos="100000">
                  <a:srgbClr val="846C21"/>
                </a:gs>
              </a:gsLst>
              <a:lin ang="0"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35" name="椭圆 134"/>
            <p:cNvSpPr/>
            <p:nvPr/>
          </p:nvSpPr>
          <p:spPr>
            <a:xfrm>
              <a:off x="9614" y="6186"/>
              <a:ext cx="599" cy="562"/>
            </a:xfrm>
            <a:prstGeom prst="ellipse">
              <a:avLst/>
            </a:prstGeom>
            <a:gradFill rotWithShape="1">
              <a:gsLst>
                <a:gs pos="0">
                  <a:srgbClr val="FECF40">
                    <a:alpha val="25000"/>
                  </a:srgbClr>
                </a:gs>
                <a:gs pos="100000">
                  <a:srgbClr val="846C21"/>
                </a:gs>
              </a:gsLst>
              <a:lin ang="0"/>
            </a:gradFill>
            <a:ln w="9525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620770" y="5033645"/>
            <a:ext cx="889635" cy="440690"/>
            <a:chOff x="961" y="6711"/>
            <a:chExt cx="1401" cy="694"/>
          </a:xfrm>
        </p:grpSpPr>
        <p:grpSp>
          <p:nvGrpSpPr>
            <p:cNvPr id="88" name="组合 87"/>
            <p:cNvGrpSpPr/>
            <p:nvPr/>
          </p:nvGrpSpPr>
          <p:grpSpPr>
            <a:xfrm rot="0">
              <a:off x="1670" y="6757"/>
              <a:ext cx="693" cy="580"/>
              <a:chOff x="2949" y="4236"/>
              <a:chExt cx="693" cy="580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2949" y="4360"/>
                <a:ext cx="599" cy="389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0" name="文本框 89"/>
              <p:cNvSpPr txBox="1"/>
              <p:nvPr/>
            </p:nvSpPr>
            <p:spPr>
              <a:xfrm>
                <a:off x="2962" y="4236"/>
                <a:ext cx="681" cy="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latin typeface="Symbol" panose="05050102010706020507" charset="0"/>
                  </a:rPr>
                  <a:t>s</a:t>
                </a:r>
                <a:endParaRPr lang="en-US" altLang="zh-CN" b="1">
                  <a:latin typeface="Symbol" panose="05050102010706020507" charset="0"/>
                </a:endParaRPr>
              </a:p>
            </p:txBody>
          </p:sp>
        </p:grpSp>
        <p:grpSp>
          <p:nvGrpSpPr>
            <p:cNvPr id="2" name="组合 1"/>
            <p:cNvGrpSpPr/>
            <p:nvPr/>
          </p:nvGrpSpPr>
          <p:grpSpPr>
            <a:xfrm rot="0">
              <a:off x="961" y="6711"/>
              <a:ext cx="819" cy="694"/>
              <a:chOff x="9614" y="6140"/>
              <a:chExt cx="819" cy="694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9614" y="6273"/>
                <a:ext cx="520" cy="401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9829" y="6360"/>
                <a:ext cx="305" cy="22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9909" y="6353"/>
                <a:ext cx="225" cy="22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10010" y="6446"/>
                <a:ext cx="423" cy="38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0011" y="6140"/>
                <a:ext cx="423" cy="38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9829" y="6186"/>
                <a:ext cx="599" cy="562"/>
              </a:xfrm>
              <a:prstGeom prst="ellipse">
                <a:avLst/>
              </a:prstGeom>
              <a:gradFill rotWithShape="1">
                <a:gsLst>
                  <a:gs pos="0">
                    <a:srgbClr val="FECF40">
                      <a:alpha val="67000"/>
                    </a:srgbClr>
                  </a:gs>
                  <a:gs pos="100000">
                    <a:srgbClr val="846C21"/>
                  </a:gs>
                </a:gsLst>
                <a:lin ang="0"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9614" y="6186"/>
                <a:ext cx="599" cy="562"/>
              </a:xfrm>
              <a:prstGeom prst="ellipse">
                <a:avLst/>
              </a:prstGeom>
              <a:gradFill rotWithShape="1">
                <a:gsLst>
                  <a:gs pos="0">
                    <a:srgbClr val="FECF40">
                      <a:alpha val="25000"/>
                    </a:srgbClr>
                  </a:gs>
                  <a:gs pos="100000">
                    <a:srgbClr val="846C21"/>
                  </a:gs>
                </a:gsLst>
                <a:lin ang="0"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5422265" y="5033645"/>
            <a:ext cx="889635" cy="440690"/>
            <a:chOff x="961" y="6711"/>
            <a:chExt cx="1401" cy="694"/>
          </a:xfrm>
        </p:grpSpPr>
        <p:grpSp>
          <p:nvGrpSpPr>
            <p:cNvPr id="14" name="组合 13"/>
            <p:cNvGrpSpPr/>
            <p:nvPr/>
          </p:nvGrpSpPr>
          <p:grpSpPr>
            <a:xfrm rot="0">
              <a:off x="1670" y="6757"/>
              <a:ext cx="693" cy="580"/>
              <a:chOff x="2949" y="4236"/>
              <a:chExt cx="693" cy="580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2949" y="4360"/>
                <a:ext cx="599" cy="389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2962" y="4236"/>
                <a:ext cx="681" cy="5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p>
                <a:r>
                  <a:rPr lang="en-US" altLang="zh-CN" b="1">
                    <a:latin typeface="Symbol" panose="05050102010706020507" charset="0"/>
                  </a:rPr>
                  <a:t>s</a:t>
                </a:r>
                <a:endParaRPr lang="en-US" altLang="zh-CN" b="1">
                  <a:latin typeface="Symbol" panose="05050102010706020507" charset="0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 rot="0">
              <a:off x="961" y="6711"/>
              <a:ext cx="819" cy="694"/>
              <a:chOff x="9614" y="6140"/>
              <a:chExt cx="819" cy="694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9614" y="6273"/>
                <a:ext cx="520" cy="401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9829" y="6360"/>
                <a:ext cx="305" cy="22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9909" y="6353"/>
                <a:ext cx="225" cy="22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0010" y="6446"/>
                <a:ext cx="423" cy="38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0011" y="6140"/>
                <a:ext cx="423" cy="388"/>
              </a:xfrm>
              <a:prstGeom prst="ellipse">
                <a:avLst/>
              </a:prstGeom>
              <a:gradFill rotWithShape="1"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9829" y="6186"/>
                <a:ext cx="599" cy="562"/>
              </a:xfrm>
              <a:prstGeom prst="ellipse">
                <a:avLst/>
              </a:prstGeom>
              <a:gradFill rotWithShape="1">
                <a:gsLst>
                  <a:gs pos="0">
                    <a:srgbClr val="FECF40">
                      <a:alpha val="67000"/>
                    </a:srgbClr>
                  </a:gs>
                  <a:gs pos="100000">
                    <a:srgbClr val="846C21"/>
                  </a:gs>
                </a:gsLst>
                <a:lin ang="0"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9614" y="6186"/>
                <a:ext cx="599" cy="562"/>
              </a:xfrm>
              <a:prstGeom prst="ellipse">
                <a:avLst/>
              </a:prstGeom>
              <a:gradFill rotWithShape="1">
                <a:gsLst>
                  <a:gs pos="0">
                    <a:srgbClr val="FECF40">
                      <a:alpha val="25000"/>
                    </a:srgbClr>
                  </a:gs>
                  <a:gs pos="100000">
                    <a:srgbClr val="846C21"/>
                  </a:gs>
                </a:gsLst>
                <a:lin ang="0"/>
              </a:gradFill>
              <a:ln w="9525" cap="flat" cmpd="sng">
                <a:noFill/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 advTm="120000"/>
    </mc:Choice>
    <mc:Fallback>
      <p:transition advTm="1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Par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35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3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3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74" grpId="0"/>
      <p:bldP spid="35878" grpId="0" bldLvl="0" animBg="1"/>
      <p:bldP spid="35873" grpId="0"/>
      <p:bldP spid="35900" grpId="0" bldLvl="0" animBg="1"/>
      <p:bldP spid="35901" grpId="0" bldLvl="0" animBg="1"/>
      <p:bldP spid="35902" grpId="0" bldLvl="0" animBg="1"/>
      <p:bldP spid="3590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245110" y="1223010"/>
            <a:ext cx="7244080" cy="51816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</a:rPr>
              <a:t>Expression of </a:t>
            </a:r>
            <a:r>
              <a:rPr kumimoji="1" lang="en-US" altLang="zh-CN" sz="2800" b="1" i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</a:rPr>
              <a:t>Thermotoga </a:t>
            </a:r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</a:rPr>
              <a:t>Xylanase</a:t>
            </a:r>
            <a:endParaRPr kumimoji="1" lang="en-US" altLang="zh-CN" sz="2800" b="1">
              <a:solidFill>
                <a:srgbClr val="0066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08547" name="Object 3"/>
          <p:cNvGraphicFramePr>
            <a:graphicFrameLocks noChangeAspect="1"/>
          </p:cNvGraphicFramePr>
          <p:nvPr/>
        </p:nvGraphicFramePr>
        <p:xfrm>
          <a:off x="1577340" y="1740853"/>
          <a:ext cx="6192838" cy="481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图表" r:id="rId1" imgW="7584440" imgH="5908040" progId="MSGraph.Chart.8">
                  <p:embed followColorScheme="full"/>
                </p:oleObj>
              </mc:Choice>
              <mc:Fallback>
                <p:oleObj name="图表" r:id="rId1" imgW="7584440" imgH="5908040" progId="MSGraph.Chart.8">
                  <p:embed followColorScheme="full"/>
                  <p:pic>
                    <p:nvPicPr>
                      <p:cNvPr id="0" name="图片 2048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77340" y="1740853"/>
                        <a:ext cx="6192838" cy="481806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48" name="Text Box 4"/>
          <p:cNvSpPr txBox="1">
            <a:spLocks noChangeArrowheads="1"/>
          </p:cNvSpPr>
          <p:nvPr/>
        </p:nvSpPr>
        <p:spPr bwMode="auto">
          <a:xfrm>
            <a:off x="0" y="521970"/>
            <a:ext cx="9144000" cy="701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kumimoji="1" lang="en-US" altLang="zh-CN" sz="3600" b="1">
                <a:solidFill>
                  <a:srgbClr val="0033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Comparison of Expression Systems</a:t>
            </a:r>
            <a:endParaRPr kumimoji="1"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楷体_GB2312" pitchFamily="49" charset="-122"/>
            </a:endParaRP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5220335" y="4609148"/>
            <a:ext cx="1655763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FF00FF"/>
                </a:solidFill>
              </a:rPr>
              <a:t>T7 system</a:t>
            </a:r>
            <a:endParaRPr lang="en-US" altLang="zh-CN" sz="2000" b="1">
              <a:solidFill>
                <a:srgbClr val="FF00FF"/>
              </a:solidFill>
            </a:endParaRP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5220335" y="3743960"/>
            <a:ext cx="1655763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00CC66"/>
                </a:solidFill>
              </a:rPr>
              <a:t>pL system</a:t>
            </a:r>
            <a:endParaRPr lang="en-US" altLang="zh-CN" sz="2000" b="1">
              <a:solidFill>
                <a:srgbClr val="00CC66"/>
              </a:solidFill>
            </a:endParaRPr>
          </a:p>
        </p:txBody>
      </p:sp>
      <p:sp>
        <p:nvSpPr>
          <p:cNvPr id="108551" name="Text Box 7"/>
          <p:cNvSpPr txBox="1">
            <a:spLocks noChangeArrowheads="1"/>
          </p:cNvSpPr>
          <p:nvPr/>
        </p:nvSpPr>
        <p:spPr bwMode="auto">
          <a:xfrm>
            <a:off x="5148898" y="2664460"/>
            <a:ext cx="1655762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>
                <a:solidFill>
                  <a:srgbClr val="CC0000"/>
                </a:solidFill>
              </a:rPr>
              <a:t>Hsh system</a:t>
            </a:r>
            <a:endParaRPr lang="en-US" altLang="zh-CN" sz="2000" b="1">
              <a:solidFill>
                <a:srgbClr val="CC0000"/>
              </a:solidFill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5920" y="476250"/>
            <a:ext cx="8479155" cy="6298565"/>
            <a:chOff x="592" y="750"/>
            <a:chExt cx="13353" cy="9919"/>
          </a:xfrm>
        </p:grpSpPr>
        <p:pic>
          <p:nvPicPr>
            <p:cNvPr id="109570" name="Picture 2"/>
            <p:cNvPicPr>
              <a:picLocks noChangeAspect="1" noChangeArrowheads="1"/>
            </p:cNvPicPr>
            <p:nvPr/>
          </p:nvPicPr>
          <p:blipFill>
            <a:blip r:embed="rId1">
              <a:lum bright="-12000" contrast="24000"/>
            </a:blip>
            <a:srcRect r="24506"/>
            <a:stretch>
              <a:fillRect/>
            </a:stretch>
          </p:blipFill>
          <p:spPr bwMode="auto">
            <a:xfrm>
              <a:off x="8335" y="3700"/>
              <a:ext cx="3855" cy="3735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</p:pic>
        <p:sp>
          <p:nvSpPr>
            <p:cNvPr id="109571" name="Text Box 3"/>
            <p:cNvSpPr txBox="1">
              <a:spLocks noChangeArrowheads="1"/>
            </p:cNvSpPr>
            <p:nvPr/>
          </p:nvSpPr>
          <p:spPr bwMode="auto">
            <a:xfrm>
              <a:off x="8335" y="7555"/>
              <a:ext cx="5443" cy="20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L="441325" indent="-441325"/>
              <a:r>
                <a:rPr lang="en-US" altLang="zh-CN" sz="2000" b="1">
                  <a:solidFill>
                    <a:srgbClr val="006600"/>
                  </a:solidFill>
                  <a:latin typeface="Times New Roman" panose="02020603050405020304" pitchFamily="18" charset="0"/>
                </a:rPr>
                <a:t>Soluble xylanase expressed in</a:t>
              </a:r>
              <a:endPara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  <a:p>
              <a:pPr marL="441325" indent="-441325"/>
              <a:r>
                <a:rPr lang="en-US" altLang="zh-CN" sz="2000" b="1">
                  <a:solidFill>
                    <a:srgbClr val="006600"/>
                  </a:solidFill>
                  <a:latin typeface="Times New Roman" panose="02020603050405020304" pitchFamily="18" charset="0"/>
                </a:rPr>
                <a:t>plasmids: </a:t>
              </a:r>
              <a:endPara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  <a:p>
              <a:pPr marL="441325" indent="-441325"/>
              <a:r>
                <a:rPr lang="en-US" altLang="zh-CN" sz="2000" b="1">
                  <a:solidFill>
                    <a:srgbClr val="006600"/>
                  </a:solidFill>
                  <a:latin typeface="Times New Roman" panose="02020603050405020304" pitchFamily="18" charset="0"/>
                </a:rPr>
                <a:t>	1, pHsh; 	2, pET;</a:t>
              </a:r>
              <a:endPara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  <a:p>
              <a:pPr marL="441325" indent="-441325"/>
              <a:r>
                <a:rPr lang="en-US" altLang="zh-CN" sz="2000" b="1">
                  <a:solidFill>
                    <a:srgbClr val="006600"/>
                  </a:solidFill>
                  <a:latin typeface="Times New Roman" panose="02020603050405020304" pitchFamily="18" charset="0"/>
                </a:rPr>
                <a:t>	3, pHsh-ex.</a:t>
              </a:r>
              <a:endPara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9572" name="Text Box 4"/>
            <p:cNvSpPr txBox="1">
              <a:spLocks noChangeArrowheads="1"/>
            </p:cNvSpPr>
            <p:nvPr/>
          </p:nvSpPr>
          <p:spPr bwMode="auto">
            <a:xfrm>
              <a:off x="1078" y="750"/>
              <a:ext cx="12360" cy="110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>
              <a:spAutoFit/>
            </a:bodyPr>
            <a:lstStyle/>
            <a:p>
              <a:pPr algn="ctr" eaLnBrk="1" hangingPunct="1"/>
              <a:r>
                <a:rPr kumimoji="1"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  <a:ea typeface="楷体_GB2312" pitchFamily="49" charset="-122"/>
                </a:rPr>
                <a:t>Soluble Expression of Target Protein</a:t>
              </a:r>
              <a:endParaRPr kumimoji="1" lang="en-US" altLang="zh-CN" sz="40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endParaRPr>
            </a:p>
          </p:txBody>
        </p:sp>
        <p:pic>
          <p:nvPicPr>
            <p:cNvPr id="109573" name="Picture 5"/>
            <p:cNvPicPr>
              <a:picLocks noChangeAspect="1" noChangeArrowheads="1"/>
            </p:cNvPicPr>
            <p:nvPr/>
          </p:nvPicPr>
          <p:blipFill>
            <a:blip r:embed="rId2">
              <a:lum bright="-12000" contrast="24000"/>
            </a:blip>
            <a:srcRect r="17014"/>
            <a:stretch>
              <a:fillRect/>
            </a:stretch>
          </p:blipFill>
          <p:spPr bwMode="auto">
            <a:xfrm>
              <a:off x="853" y="3700"/>
              <a:ext cx="5215" cy="3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9574" name="Text Box 6"/>
            <p:cNvSpPr txBox="1">
              <a:spLocks noChangeArrowheads="1"/>
            </p:cNvSpPr>
            <p:nvPr/>
          </p:nvSpPr>
          <p:spPr bwMode="auto">
            <a:xfrm>
              <a:off x="738" y="7555"/>
              <a:ext cx="6462" cy="206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r>
                <a:rPr lang="en-US" altLang="zh-CN" sz="2000" b="1">
                  <a:solidFill>
                    <a:srgbClr val="006600"/>
                  </a:solidFill>
                  <a:latin typeface="Times New Roman" panose="02020603050405020304" pitchFamily="18" charset="0"/>
                </a:rPr>
                <a:t>Lanes 2-3, soluble and insoluble 	CelD from  pHsh–celDII; </a:t>
              </a:r>
              <a:endPara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  <a:p>
              <a:r>
                <a:rPr lang="en-US" altLang="zh-CN" sz="2000" b="1">
                  <a:solidFill>
                    <a:srgbClr val="006600"/>
                  </a:solidFill>
                  <a:latin typeface="Times New Roman" panose="02020603050405020304" pitchFamily="18" charset="0"/>
                </a:rPr>
                <a:t>Lanes 4-5, soluble and insoluble 	CelD from pET-celD.</a:t>
              </a:r>
              <a:endPara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09575" name="Rectangle 7"/>
            <p:cNvSpPr>
              <a:spLocks noChangeArrowheads="1"/>
            </p:cNvSpPr>
            <p:nvPr/>
          </p:nvSpPr>
          <p:spPr bwMode="auto">
            <a:xfrm>
              <a:off x="592" y="2340"/>
              <a:ext cx="7445" cy="129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400" b="1">
                  <a:solidFill>
                    <a:srgbClr val="006600"/>
                  </a:solidFill>
                  <a:latin typeface="Arial Narrow" panose="020B0606020202030204" pitchFamily="34" charset="0"/>
                </a:rPr>
                <a:t>CelD of </a:t>
              </a:r>
              <a:r>
                <a:rPr lang="en-US" altLang="zh-CN" sz="2400" b="1" i="1">
                  <a:solidFill>
                    <a:srgbClr val="006600"/>
                  </a:solidFill>
                  <a:latin typeface="Arial Narrow" panose="020B0606020202030204" pitchFamily="34" charset="0"/>
                </a:rPr>
                <a:t>Clostridium thermocellum</a:t>
              </a:r>
              <a:r>
                <a:rPr lang="en-US" altLang="zh-CN" sz="2400" b="1">
                  <a:solidFill>
                    <a:srgbClr val="006600"/>
                  </a:solidFill>
                  <a:latin typeface="Arial Narrow" panose="020B0606020202030204" pitchFamily="34" charset="0"/>
                </a:rPr>
                <a:t> </a:t>
              </a:r>
              <a:endParaRPr lang="en-US" altLang="zh-CN" sz="2400" b="1">
                <a:solidFill>
                  <a:srgbClr val="006600"/>
                </a:solidFill>
                <a:latin typeface="Arial Narrow" panose="020B0606020202030204" pitchFamily="34" charset="0"/>
              </a:endParaRPr>
            </a:p>
            <a:p>
              <a:r>
                <a:rPr lang="en-US" altLang="zh-CN" sz="2400" b="1">
                  <a:solidFill>
                    <a:srgbClr val="006600"/>
                  </a:solidFill>
                  <a:latin typeface="Arial Narrow" panose="020B0606020202030204" pitchFamily="34" charset="0"/>
                </a:rPr>
                <a:t>	expressed in </a:t>
              </a:r>
              <a:r>
                <a:rPr lang="en-US" altLang="zh-CN" sz="2400" b="1" i="1">
                  <a:solidFill>
                    <a:srgbClr val="006600"/>
                  </a:solidFill>
                  <a:latin typeface="Arial Narrow" panose="020B0606020202030204" pitchFamily="34" charset="0"/>
                </a:rPr>
                <a:t>E. coli</a:t>
              </a:r>
              <a:endParaRPr lang="en-US" altLang="zh-CN" sz="2400" b="1" i="1">
                <a:solidFill>
                  <a:srgbClr val="0066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9576" name="Rectangle 8"/>
            <p:cNvSpPr>
              <a:spLocks noChangeArrowheads="1"/>
            </p:cNvSpPr>
            <p:nvPr/>
          </p:nvSpPr>
          <p:spPr bwMode="auto">
            <a:xfrm>
              <a:off x="8108" y="2340"/>
              <a:ext cx="5361" cy="129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6600"/>
                  </a:solidFill>
                  <a:latin typeface="Arial Narrow" panose="020B0606020202030204" pitchFamily="34" charset="0"/>
                </a:rPr>
                <a:t>Xylanase of </a:t>
              </a:r>
              <a:r>
                <a:rPr lang="en-US" altLang="zh-CN" sz="2400" b="1" i="1">
                  <a:solidFill>
                    <a:srgbClr val="006600"/>
                  </a:solidFill>
                  <a:latin typeface="Arial Narrow" panose="020B0606020202030204" pitchFamily="34" charset="0"/>
                </a:rPr>
                <a:t>Thermomyces </a:t>
              </a:r>
              <a:endParaRPr lang="en-US" altLang="zh-CN" sz="2400" b="1" i="1">
                <a:solidFill>
                  <a:srgbClr val="006600"/>
                </a:solidFill>
                <a:latin typeface="Arial Narrow" panose="020B0606020202030204" pitchFamily="34" charset="0"/>
              </a:endParaRPr>
            </a:p>
            <a:p>
              <a:r>
                <a:rPr lang="en-US" altLang="zh-CN" sz="2400" b="1" i="1">
                  <a:solidFill>
                    <a:srgbClr val="006600"/>
                  </a:solidFill>
                  <a:latin typeface="Arial Narrow" panose="020B0606020202030204" pitchFamily="34" charset="0"/>
                </a:rPr>
                <a:t>	lanuginosus</a:t>
              </a:r>
              <a:r>
                <a:rPr lang="en-US" altLang="zh-CN" sz="2400">
                  <a:solidFill>
                    <a:srgbClr val="006600"/>
                  </a:solidFill>
                  <a:latin typeface="Arial Narrow" panose="020B0606020202030204" pitchFamily="34" charset="0"/>
                </a:rPr>
                <a:t> </a:t>
              </a:r>
              <a:endParaRPr lang="en-US" altLang="zh-CN" sz="2400">
                <a:solidFill>
                  <a:srgbClr val="0066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109577" name="Line 9"/>
            <p:cNvSpPr>
              <a:spLocks noChangeShapeType="1"/>
            </p:cNvSpPr>
            <p:nvPr/>
          </p:nvSpPr>
          <p:spPr bwMode="auto">
            <a:xfrm flipH="1">
              <a:off x="6068" y="4720"/>
              <a:ext cx="455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9578" name="Line 10"/>
            <p:cNvSpPr>
              <a:spLocks noChangeShapeType="1"/>
            </p:cNvSpPr>
            <p:nvPr/>
          </p:nvSpPr>
          <p:spPr bwMode="auto">
            <a:xfrm flipH="1">
              <a:off x="12190" y="6040"/>
              <a:ext cx="455" cy="0"/>
            </a:xfrm>
            <a:prstGeom prst="line">
              <a:avLst/>
            </a:prstGeom>
            <a:noFill/>
            <a:ln w="57150">
              <a:solidFill>
                <a:srgbClr val="006600"/>
              </a:solidFill>
              <a:rou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9579" name="Rectangle 11"/>
            <p:cNvSpPr>
              <a:spLocks noChangeArrowheads="1"/>
            </p:cNvSpPr>
            <p:nvPr/>
          </p:nvSpPr>
          <p:spPr bwMode="auto">
            <a:xfrm>
              <a:off x="8037" y="10093"/>
              <a:ext cx="5909" cy="57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en-US" altLang="zh-CN" sz="1800" b="1">
                  <a:latin typeface="Arial Narrow" panose="020B0606020202030204" pitchFamily="34" charset="0"/>
                </a:rPr>
                <a:t>Le</a:t>
              </a:r>
              <a:r>
                <a:rPr lang="en-US" altLang="zh-CN" sz="1800" b="1" i="1">
                  <a:latin typeface="Arial Narrow" panose="020B0606020202030204" pitchFamily="34" charset="0"/>
                </a:rPr>
                <a:t> et al</a:t>
              </a:r>
              <a:r>
                <a:rPr lang="en-US" altLang="zh-CN" sz="1800" b="1">
                  <a:latin typeface="Arial Narrow" panose="020B0606020202030204" pitchFamily="34" charset="0"/>
                </a:rPr>
                <a:t>., 2011</a:t>
              </a:r>
              <a:r>
                <a:rPr lang="en-US" altLang="zh-CN" sz="1800" b="1" i="1">
                  <a:latin typeface="Arial Narrow" panose="020B0606020202030204" pitchFamily="34" charset="0"/>
                </a:rPr>
                <a:t>, </a:t>
              </a:r>
              <a:r>
                <a:rPr lang="en-US" altLang="zh-CN" sz="1800" b="1">
                  <a:latin typeface="Arial Narrow" panose="020B0606020202030204" pitchFamily="34" charset="0"/>
                </a:rPr>
                <a:t>PLoS ONE, 6(4): e18489</a:t>
              </a:r>
              <a:r>
                <a:rPr lang="en-US" altLang="zh-CN" sz="1800">
                  <a:latin typeface="Arial Narrow" panose="020B0606020202030204" pitchFamily="34" charset="0"/>
                </a:rPr>
                <a:t> </a:t>
              </a:r>
              <a:endParaRPr lang="en-US" altLang="zh-CN" sz="1800">
                <a:latin typeface="Arial Narrow" panose="020B0606020202030204" pitchFamily="34" charset="0"/>
              </a:endParaRPr>
            </a:p>
          </p:txBody>
        </p:sp>
      </p:grp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01040" y="2426335"/>
            <a:ext cx="8188325" cy="861695"/>
            <a:chOff x="1104" y="3821"/>
            <a:chExt cx="12895" cy="1357"/>
          </a:xfrm>
        </p:grpSpPr>
        <p:pic>
          <p:nvPicPr>
            <p:cNvPr id="100358" name="图片 21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2160" y="3920"/>
              <a:ext cx="6075" cy="1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0363" name="TextBox 28"/>
            <p:cNvSpPr txBox="1">
              <a:spLocks noChangeArrowheads="1"/>
            </p:cNvSpPr>
            <p:nvPr/>
          </p:nvSpPr>
          <p:spPr bwMode="auto">
            <a:xfrm>
              <a:off x="3283" y="3821"/>
              <a:ext cx="10717" cy="100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latin typeface="Arial Narrow" panose="020B0606020202030204" pitchFamily="34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Mutagenesis</a:t>
              </a:r>
              <a:r>
                <a:rPr lang="en-US" altLang="zh-CN" sz="36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latin typeface="Arial Narrow" panose="020B0606020202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&amp; directed evolution</a:t>
              </a:r>
              <a:r>
                <a:rPr lang="en-US" altLang="zh-CN" sz="3600" b="1">
                  <a:solidFill>
                    <a:srgbClr val="262626"/>
                  </a:solidFill>
                  <a:latin typeface="Arial Narrow" panose="020B0606020202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endParaRPr lang="en-US" altLang="zh-CN" sz="3600" b="1">
                <a:solidFill>
                  <a:srgbClr val="262626"/>
                </a:solidFill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100366" name="TextBox 31"/>
            <p:cNvSpPr txBox="1">
              <a:spLocks noChangeArrowheads="1"/>
            </p:cNvSpPr>
            <p:nvPr/>
          </p:nvSpPr>
          <p:spPr bwMode="auto">
            <a:xfrm>
              <a:off x="1104" y="3978"/>
              <a:ext cx="1175" cy="11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en-US" altLang="zh-CN" sz="3200" b="1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effectLst/>
                  <a:latin typeface="Candara" panose="020E0502030303020204" pitchFamily="34" charset="0"/>
                  <a:ea typeface="微软雅黑" panose="020B0503020204020204" pitchFamily="34" charset="-122"/>
                  <a:cs typeface="Calibri" panose="020F0502020204030204" pitchFamily="34" charset="0"/>
                </a:rPr>
                <a:t>03</a:t>
              </a:r>
              <a:endPara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9" name="Text Box 5"/>
          <p:cNvSpPr txBox="1">
            <a:spLocks noChangeArrowheads="1"/>
          </p:cNvSpPr>
          <p:nvPr/>
        </p:nvSpPr>
        <p:spPr bwMode="auto">
          <a:xfrm>
            <a:off x="1302385" y="1938020"/>
            <a:ext cx="6990715" cy="386905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pPr marL="0" latinLnBrk="0">
              <a:lnSpc>
                <a:spcPct val="100000"/>
              </a:lnSpc>
              <a:spcBef>
                <a:spcPts val="1200"/>
              </a:spcBef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To our knowledge , we perform site-directed 	mutagenesis to reduce:</a:t>
            </a:r>
            <a:endParaRPr lang="en-US" altLang="zh-CN" sz="28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 marL="0" latinLnBrk="0">
              <a:lnSpc>
                <a:spcPct val="60000"/>
              </a:lnSpc>
              <a:spcBef>
                <a:spcPts val="1200"/>
              </a:spcBef>
            </a:pPr>
            <a:r>
              <a:rPr lang="en-US" altLang="zh-CN" sz="2400">
                <a:solidFill>
                  <a:srgbClr val="0066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The 2</a:t>
            </a:r>
            <a:r>
              <a:rPr lang="en-US" altLang="zh-CN" sz="2400" b="1" baseline="30000">
                <a:solidFill>
                  <a:srgbClr val="006600"/>
                </a:solidFill>
                <a:latin typeface="Times New Roman" panose="02020603050405020304" pitchFamily="18" charset="0"/>
              </a:rPr>
              <a:t>nd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 structure of mRNA at 5’ end;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0" latinLnBrk="0">
              <a:lnSpc>
                <a:spcPct val="60000"/>
              </a:lnSpc>
              <a:spcBef>
                <a:spcPts val="1200"/>
              </a:spcBef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The usage of rear codons of </a:t>
            </a:r>
            <a:r>
              <a:rPr lang="en-US" altLang="zh-CN" sz="2400" b="1" i="1">
                <a:solidFill>
                  <a:srgbClr val="006600"/>
                </a:solidFill>
                <a:latin typeface="Times New Roman" panose="02020603050405020304" pitchFamily="18" charset="0"/>
              </a:rPr>
              <a:t>E. coli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;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0" latinLnBrk="0">
              <a:lnSpc>
                <a:spcPct val="60000"/>
              </a:lnSpc>
              <a:spcBef>
                <a:spcPts val="1200"/>
              </a:spcBef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The CpG islands within coding regions.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0" latinLnBrk="0">
              <a:lnSpc>
                <a:spcPct val="100000"/>
              </a:lnSpc>
              <a:spcBef>
                <a:spcPts val="1200"/>
              </a:spcBef>
            </a:pPr>
            <a:r>
              <a:rPr lang="en-US" altLang="zh-CN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rPr>
              <a:t>We perform directed evolution when we do not 	know how  further to improve  a gene.</a:t>
            </a:r>
            <a:endParaRPr lang="en-US" altLang="zh-CN" sz="28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zh-CN" sz="2400">
                <a:solidFill>
                  <a:srgbClr val="006600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Randen mutation;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Selection.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196850" y="692150"/>
            <a:ext cx="8749665" cy="701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p>
            <a:pPr algn="ctr" eaLnBrk="1" hangingPunct="1"/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Optimize Gene Sequence for Producyivity</a:t>
            </a:r>
            <a:endParaRPr kumimoji="1"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楷体_GB2312" pitchFamily="49" charset="-122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4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4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4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4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4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4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4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4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4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4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4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4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4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4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4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201295" y="480695"/>
            <a:ext cx="8749665" cy="701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Reduce Hairpin Structures of mRNA</a:t>
            </a:r>
            <a:endParaRPr kumimoji="1"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楷体_GB2312" pitchFamily="49" charset="-122"/>
            </a:endParaRPr>
          </a:p>
        </p:txBody>
      </p:sp>
      <p:pic>
        <p:nvPicPr>
          <p:cNvPr id="119812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9750" y="2349500"/>
            <a:ext cx="424815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981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412875"/>
            <a:ext cx="2519363" cy="228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981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3573463"/>
            <a:ext cx="3671887" cy="250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9815" name="Text Box 7"/>
          <p:cNvSpPr txBox="1">
            <a:spLocks noChangeArrowheads="1"/>
          </p:cNvSpPr>
          <p:nvPr/>
        </p:nvSpPr>
        <p:spPr bwMode="auto">
          <a:xfrm>
            <a:off x="539750" y="1628775"/>
            <a:ext cx="4392613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Xylanase B of </a:t>
            </a:r>
            <a:r>
              <a:rPr lang="en-US" altLang="zh-CN" sz="2800" b="1" i="1">
                <a:solidFill>
                  <a:srgbClr val="006600"/>
                </a:solidFill>
                <a:latin typeface="Times New Roman" panose="02020603050405020304" pitchFamily="18" charset="0"/>
              </a:rPr>
              <a:t>Thermotoga</a:t>
            </a:r>
            <a:r>
              <a:rPr lang="en-US" altLang="zh-CN" sz="2400" b="1">
                <a:latin typeface="Times New Roman" panose="02020603050405020304" pitchFamily="18" charset="0"/>
              </a:rPr>
              <a:t> </a:t>
            </a:r>
            <a:endParaRPr lang="en-US" altLang="zh-CN" sz="24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0" y="476250"/>
            <a:ext cx="9144000" cy="701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kumimoji="1" lang="en-US" altLang="zh-CN" sz="4000" b="1">
                <a:solidFill>
                  <a:srgbClr val="003300"/>
                </a:solidFill>
                <a:latin typeface="Arial Narrow" panose="020B0606020202030204" pitchFamily="34" charset="0"/>
                <a:ea typeface="楷体_GB2312" pitchFamily="49" charset="-122"/>
              </a:rPr>
              <a:t>Reducing the Usage of Rare Codon</a:t>
            </a:r>
            <a:endParaRPr kumimoji="1" lang="en-US" altLang="zh-CN" sz="4000" b="1">
              <a:solidFill>
                <a:srgbClr val="003300"/>
              </a:solidFill>
              <a:latin typeface="Arial Narrow" panose="020B0606020202030204" pitchFamily="34" charset="0"/>
              <a:ea typeface="楷体_GB2312" pitchFamily="49" charset="-122"/>
            </a:endParaRPr>
          </a:p>
        </p:txBody>
      </p:sp>
      <p:pic>
        <p:nvPicPr>
          <p:cNvPr id="125960" name="Picture 8"/>
          <p:cNvPicPr>
            <a:picLocks noChangeAspect="1" noChangeArrowheads="1"/>
          </p:cNvPicPr>
          <p:nvPr/>
        </p:nvPicPr>
        <p:blipFill>
          <a:blip r:embed="rId1">
            <a:lum bright="-6000"/>
          </a:blip>
          <a:srcRect r="-32"/>
          <a:stretch>
            <a:fillRect/>
          </a:stretch>
        </p:blipFill>
        <p:spPr bwMode="auto">
          <a:xfrm>
            <a:off x="323850" y="1945640"/>
            <a:ext cx="8820150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5963" name="Picture 11"/>
          <p:cNvPicPr>
            <a:picLocks noChangeAspect="1" noChangeArrowheads="1"/>
          </p:cNvPicPr>
          <p:nvPr/>
        </p:nvPicPr>
        <p:blipFill>
          <a:blip r:embed="rId2">
            <a:lum bright="-12000" contrast="6000"/>
          </a:blip>
          <a:srcRect/>
          <a:stretch>
            <a:fillRect/>
          </a:stretch>
        </p:blipFill>
        <p:spPr bwMode="auto">
          <a:xfrm>
            <a:off x="0" y="4368483"/>
            <a:ext cx="8820150" cy="205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5964" name="Rectangle 12"/>
          <p:cNvSpPr>
            <a:spLocks noChangeArrowheads="1"/>
          </p:cNvSpPr>
          <p:nvPr/>
        </p:nvSpPr>
        <p:spPr bwMode="auto">
          <a:xfrm>
            <a:off x="1720850" y="1241108"/>
            <a:ext cx="57023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 i="1">
                <a:solidFill>
                  <a:srgbClr val="006600"/>
                </a:solidFill>
                <a:latin typeface="Times New Roman" panose="02020603050405020304" pitchFamily="18" charset="0"/>
              </a:rPr>
              <a:t>Thermus thermophilus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 HB27   laccase gene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2"/>
          <p:cNvSpPr txBox="1">
            <a:spLocks noChangeArrowheads="1"/>
          </p:cNvSpPr>
          <p:nvPr/>
        </p:nvSpPr>
        <p:spPr bwMode="auto">
          <a:xfrm>
            <a:off x="0" y="333375"/>
            <a:ext cx="9144000" cy="701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Reducing CpG Islands in Coding Regions</a:t>
            </a:r>
            <a:endParaRPr kumimoji="1"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楷体_GB2312" pitchFamily="49" charset="-122"/>
            </a:endParaRPr>
          </a:p>
        </p:txBody>
      </p:sp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539750" y="1125538"/>
            <a:ext cx="8353425" cy="52120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altLang="zh-CN" sz="2400" b="1" i="1">
                <a:solidFill>
                  <a:srgbClr val="006600"/>
                </a:solidFill>
                <a:latin typeface="Times New Roman" panose="02020603050405020304" pitchFamily="18" charset="0"/>
              </a:rPr>
              <a:t>Thermus thermophilus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 HB27   laccase gene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481  gacgccatcc ccgagctcag ggaggcggag gagcacctcc tcgtcctgaa ggacctggcc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541  ctccagggcg ggcgcccggc gccgcacacc cccatggact ggatgaacgg gaaggagggc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601  gacctggtcc tggtgaacgg ggccctgcgg cccaccctgg tggcccagaa ggccaccctg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661  aggcttcgcc tcctcaacgc ctccaacgcc cgctactacc gcctggccct gcaggaccac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721  cccctttacc tcatcgccgc cgatgggggc ttcctggaag agcccctgga ggtgtccgag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781  ctcctcctgg ccccaggaga gcgggccgag gtcctggtgc gcttgcggaa agagggccgc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841  ttcctcctcc aggccctgcc ctacgaccgc ggggccatgg gcatgatgga catggggggc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901  atggcccacg ccatgcccca agggccaagc cggcccgaaa cccttcttta cctcatcgcc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961  cccaagaacc ccaagccctt acccctgccc aaggccctaa gccccttccc caccctgccc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1021 gcccccgtgg tcacccgccg cctggtcctc accgaggaca tgatggccgc ccgcttcttc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1081 atcaacggcc aggtctttga ccacaggcgg gtggacctga aggggcaggc ccagacggtg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1141 gaggtctggg aggtggaaaa ccagggggac atggaccacc ccttccacct ccacgtccac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1201 cccttccagg tcctctccgt gggcgggagg cctttcccct accgggcctg gaaggatgtg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1261 gtcaacctga aggcgggcga ggtggccagg cttctggttc ccttgaggga aaagggccgg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1321 accgtttttc actgccacat cgtggagcac gaggaccggg ggatgatggg agtcctcgag</a:t>
            </a:r>
            <a:endParaRPr lang="en-US" altLang="zh-CN">
              <a:latin typeface="MingLiU" panose="02020509000000000000" pitchFamily="49" charset="-120"/>
              <a:ea typeface="MingLiU" panose="02020509000000000000" pitchFamily="49" charset="-120"/>
            </a:endParaRPr>
          </a:p>
          <a:p>
            <a:r>
              <a:rPr lang="en-US" altLang="zh-CN">
                <a:latin typeface="MingLiU" panose="02020509000000000000" pitchFamily="49" charset="-120"/>
                <a:ea typeface="MingLiU" panose="02020509000000000000" pitchFamily="49" charset="-120"/>
              </a:rPr>
              <a:t>1381 gtgggttag</a:t>
            </a:r>
            <a:endParaRPr lang="zh-CN" altLang="en-US">
              <a:latin typeface="MingLiU" panose="02020509000000000000" pitchFamily="49" charset="-120"/>
              <a:ea typeface="MingLiU" panose="02020509000000000000" pitchFamily="49" charset="-120"/>
            </a:endParaRPr>
          </a:p>
        </p:txBody>
      </p:sp>
      <p:sp>
        <p:nvSpPr>
          <p:cNvPr id="145412" name="Text Box 4"/>
          <p:cNvSpPr txBox="1">
            <a:spLocks noChangeArrowheads="1"/>
          </p:cNvSpPr>
          <p:nvPr/>
        </p:nvSpPr>
        <p:spPr bwMode="auto">
          <a:xfrm>
            <a:off x="1430020" y="1878965"/>
            <a:ext cx="6398895" cy="396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endParaRPr lang="en-US" altLang="zh-CN"/>
          </a:p>
          <a:p>
            <a:r>
              <a:rPr lang="en-US" altLang="zh-CN"/>
              <a:t>  </a:t>
            </a:r>
            <a:r>
              <a:rPr lang="en-US" altLang="zh-CN" sz="2800" b="1">
                <a:latin typeface="Arial Narrow" panose="020B0606020202030204" pitchFamily="34" charset="0"/>
              </a:rPr>
              <a:t>Identify CpG islands:</a:t>
            </a:r>
            <a:endParaRPr lang="en-US" altLang="zh-CN" sz="2800" b="1">
              <a:latin typeface="Arial Narrow" panose="020B0606020202030204" pitchFamily="34" charset="0"/>
            </a:endParaRPr>
          </a:p>
          <a:p>
            <a:r>
              <a:rPr lang="en-US" altLang="zh-CN"/>
              <a:t>    </a:t>
            </a:r>
            <a:r>
              <a:rPr lang="en-US" altLang="zh-CN" b="1">
                <a:solidFill>
                  <a:srgbClr val="006600"/>
                </a:solidFill>
                <a:latin typeface="Arial Narrow" panose="020B0606020202030204" pitchFamily="34" charset="0"/>
              </a:rPr>
              <a:t>Observed/Expected ratio &gt; 0.60</a:t>
            </a:r>
            <a:endParaRPr lang="en-US" altLang="zh-CN" b="1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r>
              <a:rPr lang="en-US" altLang="zh-CN" b="1">
                <a:solidFill>
                  <a:srgbClr val="006600"/>
                </a:solidFill>
                <a:latin typeface="Arial Narrow" panose="020B0606020202030204" pitchFamily="34" charset="0"/>
              </a:rPr>
              <a:t>     Percent C + G &gt; 50.00</a:t>
            </a:r>
            <a:endParaRPr lang="en-US" altLang="zh-CN" b="1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r>
              <a:rPr lang="en-US" altLang="zh-CN" b="1">
                <a:solidFill>
                  <a:srgbClr val="006600"/>
                </a:solidFill>
                <a:latin typeface="Arial Narrow" panose="020B0606020202030204" pitchFamily="34" charset="0"/>
              </a:rPr>
              <a:t>     Length &gt; 200</a:t>
            </a:r>
            <a:endParaRPr lang="en-US" altLang="zh-CN" b="1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endParaRPr lang="en-US" altLang="zh-CN" b="1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r>
              <a:rPr lang="en-US" altLang="zh-CN" sz="2800" b="1">
                <a:solidFill>
                  <a:srgbClr val="006600"/>
                </a:solidFill>
                <a:latin typeface="Arial Narrow" panose="020B0606020202030204" pitchFamily="34" charset="0"/>
              </a:rPr>
              <a:t>  </a:t>
            </a:r>
            <a:r>
              <a:rPr lang="en-US" altLang="zh-CN" sz="2400" b="1">
                <a:solidFill>
                  <a:srgbClr val="006600"/>
                </a:solidFill>
                <a:latin typeface="Arial Narrow" panose="020B0606020202030204" pitchFamily="34" charset="0"/>
              </a:rPr>
              <a:t>Base #            Obs/Exp		%GC</a:t>
            </a:r>
            <a:endParaRPr lang="en-US" altLang="zh-CN" sz="2400" b="1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6600"/>
                </a:solidFill>
                <a:latin typeface="Arial Narrow" panose="020B0606020202030204" pitchFamily="34" charset="0"/>
              </a:rPr>
              <a:t>  502—750		0.68		≥71.5%</a:t>
            </a:r>
            <a:endParaRPr lang="en-US" altLang="zh-CN" sz="2400" b="1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6600"/>
                </a:solidFill>
                <a:latin typeface="Arial Narrow" panose="020B0606020202030204" pitchFamily="34" charset="0"/>
              </a:rPr>
              <a:t>  675—885		0.67		≥70.5%</a:t>
            </a:r>
            <a:endParaRPr lang="en-US" altLang="zh-CN" sz="2400" b="1">
              <a:solidFill>
                <a:srgbClr val="006600"/>
              </a:solidFill>
              <a:latin typeface="Arial Narrow" panose="020B060602020203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6600"/>
                </a:solidFill>
                <a:latin typeface="Arial Narrow" panose="020B0606020202030204" pitchFamily="34" charset="0"/>
              </a:rPr>
              <a:t>  890—1120		0.65		≥67.0%</a:t>
            </a:r>
            <a:endParaRPr lang="en-US" altLang="zh-CN" sz="2400" b="1">
              <a:solidFill>
                <a:srgbClr val="0066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1108710" y="897890"/>
            <a:ext cx="7054850" cy="53644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After our rational knowledge has been applied, 	how to achieve further improvements?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Arial Narrow" panose="020B0606020202030204" pitchFamily="34" charset="0"/>
                <a:sym typeface="+mn-ea"/>
              </a:rPr>
              <a:t>A 15% increase is important for industry !  Prosedures:</a:t>
            </a:r>
            <a:endParaRPr lang="en-US" altLang="zh-CN" sz="2800" b="1">
              <a:solidFill>
                <a:schemeClr val="tx1"/>
              </a:solidFill>
              <a:latin typeface="Arial Narrow" panose="020B0606020202030204" pitchFamily="34" charset="0"/>
              <a:sym typeface="+mn-ea"/>
            </a:endParaRP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Random mutation library is created by</a:t>
            </a:r>
            <a:r>
              <a:rPr lang="en-US" altLang="zh-CN" sz="2400" b="1" i="1">
                <a:solidFill>
                  <a:srgbClr val="0066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error-prone PCR (epPCR) under error-prone conditions, e.g. in the presence of 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Manganese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The PCR products with random mutations are digested with restriction enzymes, and cloned to an expression vector.  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Transform </a:t>
            </a:r>
            <a:r>
              <a:rPr lang="en-US" altLang="zh-CN" sz="2400" b="1" i="1">
                <a:solidFill>
                  <a:srgbClr val="006600"/>
                </a:solidFill>
                <a:latin typeface="Times New Roman" panose="02020603050405020304" pitchFamily="18" charset="0"/>
              </a:rPr>
              <a:t>E. coli</a:t>
            </a: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, and select the mutants with desired property (or positive mutants).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0" y="264795"/>
            <a:ext cx="9144000" cy="701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</a:bodyPr>
          <a:p>
            <a:pPr algn="ctr" eaLnBrk="1" hangingPunct="1"/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Random Mutation &amp; Directed Revolution</a:t>
            </a:r>
            <a:endParaRPr kumimoji="1"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楷体_GB2312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78650" y="4881880"/>
            <a:ext cx="2186305" cy="39624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marL="0" indent="0">
              <a:spcBef>
                <a:spcPct val="50000"/>
              </a:spcBef>
              <a:buNone/>
            </a:pPr>
            <a:r>
              <a:rPr lang="en-US" altLang="zh-CN" sz="2000" b="1">
                <a:solidFill>
                  <a:srgbClr val="C00000"/>
                </a:solidFill>
                <a:latin typeface="Times New Roman" panose="02020603050405020304" pitchFamily="18" charset="0"/>
                <a:sym typeface="+mn-ea"/>
              </a:rPr>
              <a:t>Low efficient step!</a:t>
            </a:r>
            <a:endParaRPr lang="en-US" altLang="zh-CN" sz="2000" b="1">
              <a:solidFill>
                <a:srgbClr val="C00000"/>
              </a:solidFill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0" y="188913"/>
            <a:ext cx="9144000" cy="701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/>
            <a:r>
              <a:rPr kumimoji="1" lang="en-US" altLang="zh-CN" sz="40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In situ</a:t>
            </a:r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 Error-prone PCR (</a:t>
            </a:r>
            <a:r>
              <a:rPr kumimoji="1" lang="en-US" altLang="zh-CN" sz="4000" b="1" i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is</a:t>
            </a:r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 epPCR)</a:t>
            </a:r>
            <a:endParaRPr kumimoji="1"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楷体_GB2312" pitchFamily="49" charset="-122"/>
            </a:endParaRPr>
          </a:p>
        </p:txBody>
      </p:sp>
      <p:pic>
        <p:nvPicPr>
          <p:cNvPr id="121862" name="Picture 6" descr="Fig"/>
          <p:cNvPicPr>
            <a:picLocks noChangeAspect="1" noChangeArrowheads="1"/>
          </p:cNvPicPr>
          <p:nvPr/>
        </p:nvPicPr>
        <p:blipFill>
          <a:blip r:embed="rId1">
            <a:lum bright="-6000"/>
          </a:blip>
          <a:srcRect/>
          <a:stretch>
            <a:fillRect/>
          </a:stretch>
        </p:blipFill>
        <p:spPr bwMode="auto">
          <a:xfrm>
            <a:off x="795020" y="1641475"/>
            <a:ext cx="7585710" cy="4918075"/>
          </a:xfrm>
          <a:prstGeom prst="rect">
            <a:avLst/>
          </a:prstGeom>
          <a:noFill/>
        </p:spPr>
      </p:pic>
      <p:sp>
        <p:nvSpPr>
          <p:cNvPr id="2" name="文本框 1"/>
          <p:cNvSpPr txBox="1"/>
          <p:nvPr/>
        </p:nvSpPr>
        <p:spPr>
          <a:xfrm>
            <a:off x="664210" y="890270"/>
            <a:ext cx="7835265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eaLnBrk="1" hangingPunct="1">
              <a:spcBef>
                <a:spcPct val="50000"/>
              </a:spcBef>
            </a:pPr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US Patent</a:t>
            </a:r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:</a:t>
            </a:r>
            <a:r>
              <a:rPr kumimoji="1" lang="en-US" altLang="zh-CN" sz="2800" b="1">
                <a:solidFill>
                  <a:srgbClr val="006600"/>
                </a:solidFill>
                <a:latin typeface="Times New Roman" panose="02020603050405020304" pitchFamily="18" charset="0"/>
                <a:ea typeface="楷体_GB2312" pitchFamily="49" charset="-122"/>
                <a:sym typeface="+mn-ea"/>
              </a:rPr>
              <a:t> </a:t>
            </a:r>
            <a:r>
              <a:rPr lang="en-US" altLang="zh-CN" sz="28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sym typeface="+mn-ea"/>
              </a:rPr>
              <a:t>US 9,416,359 Β2 ( Aug. 16, 2016)</a:t>
            </a:r>
            <a:endParaRPr lang="en-US" altLang="zh-CN" sz="2800" b="1">
              <a:solidFill>
                <a:srgbClr val="00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ext Box 2"/>
          <p:cNvSpPr txBox="1">
            <a:spLocks noChangeArrowheads="1"/>
          </p:cNvSpPr>
          <p:nvPr/>
        </p:nvSpPr>
        <p:spPr bwMode="auto">
          <a:xfrm>
            <a:off x="0" y="640715"/>
            <a:ext cx="9144000" cy="7010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/>
            <a:r>
              <a:rPr kumimoji="1"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楷体_GB2312" pitchFamily="49" charset="-122"/>
              </a:rPr>
              <a:t>PPcP,  PCR Production of Circular Plasmids</a:t>
            </a:r>
            <a:endParaRPr kumimoji="1" lang="en-US" altLang="zh-CN" sz="40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楷体_GB2312" pitchFamily="49" charset="-122"/>
            </a:endParaRPr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395288" y="1341438"/>
            <a:ext cx="8569325" cy="32972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Regular  PCR:   -(-Denature—anneal—elongate-)- </a:t>
            </a: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		</a:t>
            </a: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PPcP</a:t>
            </a:r>
            <a:r>
              <a:rPr lang="zh-CN" altLang="en-US" sz="2800" b="1">
                <a:solidFill>
                  <a:srgbClr val="006600"/>
                </a:solidFill>
                <a:latin typeface="Times New Roman" panose="02020603050405020304" pitchFamily="18" charset="0"/>
              </a:rPr>
              <a:t>： </a:t>
            </a: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-(-Denature—anneal—elongate</a:t>
            </a:r>
            <a:r>
              <a:rPr lang="en-US" altLang="zh-CN" sz="2800">
                <a:solidFill>
                  <a:srgbClr val="006600"/>
                </a:solidFill>
              </a:rPr>
              <a:t>—</a:t>
            </a: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ligate-)-</a:t>
            </a:r>
            <a:endParaRPr lang="en-US" altLang="zh-CN" sz="28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100000"/>
              </a:spcBef>
            </a:pP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				 </a:t>
            </a:r>
            <a:r>
              <a:rPr lang="en-US" altLang="zh-CN" sz="2800" b="1" i="1">
                <a:solidFill>
                  <a:srgbClr val="A50021"/>
                </a:solidFill>
                <a:latin typeface="Times New Roman" panose="02020603050405020304" pitchFamily="18" charset="0"/>
              </a:rPr>
              <a:t>T. maritima</a:t>
            </a:r>
            <a:r>
              <a:rPr lang="en-US" altLang="zh-CN" sz="2800" b="1">
                <a:solidFill>
                  <a:srgbClr val="0066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A50021"/>
                </a:solidFill>
                <a:latin typeface="Times New Roman" panose="02020603050405020304" pitchFamily="18" charset="0"/>
              </a:rPr>
              <a:t>DNA ligase</a:t>
            </a:r>
            <a:endParaRPr lang="zh-CN" altLang="en-US" sz="2800" b="1">
              <a:solidFill>
                <a:srgbClr val="A5002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 flipH="1" flipV="1">
            <a:off x="7235825" y="3716338"/>
            <a:ext cx="73025" cy="576262"/>
          </a:xfrm>
          <a:prstGeom prst="line">
            <a:avLst/>
          </a:prstGeom>
          <a:noFill/>
          <a:ln w="57150">
            <a:solidFill>
              <a:srgbClr val="A50021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9388" y="5084763"/>
            <a:ext cx="2160587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0838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71775" y="5084763"/>
            <a:ext cx="2089150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083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85113" y="5084763"/>
            <a:ext cx="107950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084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5084763"/>
            <a:ext cx="2087563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0841" name="Line 9"/>
          <p:cNvSpPr>
            <a:spLocks noChangeShapeType="1"/>
          </p:cNvSpPr>
          <p:nvPr/>
        </p:nvSpPr>
        <p:spPr bwMode="auto">
          <a:xfrm>
            <a:off x="2339975" y="5661025"/>
            <a:ext cx="431800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20842" name="Line 10"/>
          <p:cNvSpPr>
            <a:spLocks noChangeShapeType="1"/>
          </p:cNvSpPr>
          <p:nvPr/>
        </p:nvSpPr>
        <p:spPr bwMode="auto">
          <a:xfrm>
            <a:off x="7451725" y="5661025"/>
            <a:ext cx="431800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120843" name="Line 11"/>
          <p:cNvSpPr>
            <a:spLocks noChangeShapeType="1"/>
          </p:cNvSpPr>
          <p:nvPr/>
        </p:nvSpPr>
        <p:spPr bwMode="auto">
          <a:xfrm>
            <a:off x="4859338" y="5661025"/>
            <a:ext cx="431800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4" descr="初筛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84213" y="2133600"/>
            <a:ext cx="2962275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708400" y="3213100"/>
            <a:ext cx="115093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/>
              <a:t>G180S</a:t>
            </a:r>
            <a:endParaRPr lang="en-US" sz="2000" b="1"/>
          </a:p>
        </p:txBody>
      </p:sp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2"/>
          <a:srcRect l="61342" t="11183" r="3278"/>
          <a:stretch>
            <a:fillRect/>
          </a:stretch>
        </p:blipFill>
        <p:spPr bwMode="auto">
          <a:xfrm>
            <a:off x="3708400" y="3573463"/>
            <a:ext cx="939800" cy="172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250825" y="1270000"/>
            <a:ext cx="3889375" cy="822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</a:rPr>
              <a:t>Xylanase of </a:t>
            </a:r>
            <a:r>
              <a:rPr lang="en-US" altLang="zh-CN" sz="2400" b="1" i="1">
                <a:latin typeface="Times New Roman" panose="02020603050405020304" pitchFamily="18" charset="0"/>
              </a:rPr>
              <a:t>Thermomyces </a:t>
            </a:r>
            <a:endParaRPr lang="en-US" altLang="zh-CN" sz="2400" b="1" i="1">
              <a:latin typeface="Times New Roman" panose="02020603050405020304" pitchFamily="18" charset="0"/>
            </a:endParaRPr>
          </a:p>
          <a:p>
            <a:r>
              <a:rPr lang="en-US" altLang="zh-CN" sz="2400" b="1" i="1">
                <a:latin typeface="Times New Roman" panose="02020603050405020304" pitchFamily="18" charset="0"/>
              </a:rPr>
              <a:t>	lanuginosus</a:t>
            </a:r>
            <a:r>
              <a:rPr lang="en-US" altLang="zh-CN" sz="2400"/>
              <a:t> </a:t>
            </a:r>
            <a:endParaRPr lang="en-US" altLang="zh-CN" sz="2400"/>
          </a:p>
        </p:txBody>
      </p:sp>
      <p:sp>
        <p:nvSpPr>
          <p:cNvPr id="122886" name="Rectangle 6"/>
          <p:cNvSpPr>
            <a:spLocks noChangeArrowheads="1"/>
          </p:cNvSpPr>
          <p:nvPr/>
        </p:nvSpPr>
        <p:spPr bwMode="auto">
          <a:xfrm>
            <a:off x="5254625" y="1196975"/>
            <a:ext cx="3889375" cy="822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</a:rPr>
              <a:t>Laccase of </a:t>
            </a:r>
            <a:r>
              <a:rPr lang="en-US" altLang="zh-CN" sz="2400" b="1" i="1">
                <a:latin typeface="Times New Roman" panose="02020603050405020304" pitchFamily="18" charset="0"/>
              </a:rPr>
              <a:t>Thermus 	thermophilus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22887" name="Text Box 7"/>
          <p:cNvSpPr txBox="1">
            <a:spLocks noChangeArrowheads="1"/>
          </p:cNvSpPr>
          <p:nvPr/>
        </p:nvSpPr>
        <p:spPr bwMode="auto">
          <a:xfrm>
            <a:off x="0" y="333375"/>
            <a:ext cx="9144000" cy="641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kumimoji="1" lang="en-US" altLang="zh-CN" sz="3600" b="1">
                <a:solidFill>
                  <a:srgbClr val="003300"/>
                </a:solidFill>
                <a:latin typeface="Times New Roman" panose="02020603050405020304" pitchFamily="18" charset="0"/>
                <a:ea typeface="楷体_GB2312" pitchFamily="49" charset="-122"/>
              </a:rPr>
              <a:t>Screening Mutants after </a:t>
            </a:r>
            <a:r>
              <a:rPr kumimoji="1" lang="en-US" altLang="zh-CN" sz="3600" b="1" i="1">
                <a:solidFill>
                  <a:srgbClr val="003300"/>
                </a:solidFill>
                <a:latin typeface="Times New Roman" panose="02020603050405020304" pitchFamily="18" charset="0"/>
                <a:ea typeface="楷体_GB2312" pitchFamily="49" charset="-122"/>
              </a:rPr>
              <a:t>in-situ</a:t>
            </a:r>
            <a:r>
              <a:rPr kumimoji="1" lang="en-US" altLang="zh-CN" sz="3600" b="1">
                <a:solidFill>
                  <a:srgbClr val="003300"/>
                </a:solidFill>
                <a:latin typeface="Times New Roman" panose="02020603050405020304" pitchFamily="18" charset="0"/>
                <a:ea typeface="楷体_GB2312" pitchFamily="49" charset="-122"/>
              </a:rPr>
              <a:t> epPCR</a:t>
            </a:r>
            <a:endParaRPr kumimoji="1" lang="en-US" altLang="zh-CN" sz="3600" b="1">
              <a:solidFill>
                <a:srgbClr val="00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12288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725" y="2133600"/>
            <a:ext cx="287972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889" name="Rectangle 9"/>
          <p:cNvSpPr>
            <a:spLocks noChangeArrowheads="1"/>
          </p:cNvSpPr>
          <p:nvPr/>
        </p:nvSpPr>
        <p:spPr bwMode="auto">
          <a:xfrm>
            <a:off x="5003800" y="5086350"/>
            <a:ext cx="4140200" cy="13128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altLang="zh-CN" sz="2000" b="1">
                <a:latin typeface="Times New Roman" panose="02020603050405020304" pitchFamily="18" charset="0"/>
              </a:rPr>
              <a:t>Detecting laccase activity on ABTS-LB plates</a:t>
            </a:r>
            <a:endParaRPr lang="en-US" altLang="zh-CN" sz="20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1600" b="1">
                <a:latin typeface="Times New Roman" panose="02020603050405020304" pitchFamily="18" charset="0"/>
              </a:rPr>
              <a:t>Arg</a:t>
            </a:r>
            <a:r>
              <a:rPr lang="en-US" altLang="zh-CN" sz="1600" b="1" baseline="30000">
                <a:latin typeface="Times New Roman" panose="02020603050405020304" pitchFamily="18" charset="0"/>
              </a:rPr>
              <a:t>432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zh-CN" sz="1600" b="1">
                <a:latin typeface="Times New Roman" panose="02020603050405020304" pitchFamily="18" charset="0"/>
              </a:rPr>
              <a:t> CGG</a:t>
            </a:r>
            <a:r>
              <a:rPr lang="en-US" altLang="zh-CN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—CGT; </a:t>
            </a:r>
            <a:r>
              <a:rPr lang="en-US" altLang="zh-CN" sz="1600" b="1">
                <a:latin typeface="Times New Roman" panose="02020603050405020304" pitchFamily="18" charset="0"/>
              </a:rPr>
              <a:t>Leu</a:t>
            </a:r>
            <a:r>
              <a:rPr lang="en-US" altLang="zh-CN" sz="1600" b="1" baseline="30000">
                <a:latin typeface="Times New Roman" panose="02020603050405020304" pitchFamily="18" charset="0"/>
              </a:rPr>
              <a:t>438</a:t>
            </a:r>
            <a:r>
              <a:rPr lang="en-US" altLang="zh-CN" sz="1600" b="1">
                <a:latin typeface="Times New Roman" panose="02020603050405020304" pitchFamily="18" charset="0"/>
              </a:rPr>
              <a:t>: CGG—CGT</a:t>
            </a:r>
            <a:endParaRPr lang="en-US" altLang="zh-CN" sz="1600" b="1">
              <a:latin typeface="Times New Roman" panose="02020603050405020304" pitchFamily="18" charset="0"/>
            </a:endParaRPr>
          </a:p>
          <a:p>
            <a:r>
              <a:rPr lang="en-US" altLang="zh-CN" sz="1600" b="1">
                <a:latin typeface="Times New Roman" panose="02020603050405020304" pitchFamily="18" charset="0"/>
              </a:rPr>
              <a:t>Laccase activity increased by 33.7%</a:t>
            </a:r>
            <a:endParaRPr lang="en-US" altLang="zh-CN" sz="1600" b="1">
              <a:latin typeface="Times New Roman" panose="02020603050405020304" pitchFamily="18" charset="0"/>
            </a:endParaRPr>
          </a:p>
        </p:txBody>
      </p:sp>
      <p:sp>
        <p:nvSpPr>
          <p:cNvPr id="122890" name="Rectangle 10"/>
          <p:cNvSpPr>
            <a:spLocks noChangeArrowheads="1"/>
          </p:cNvSpPr>
          <p:nvPr/>
        </p:nvSpPr>
        <p:spPr bwMode="auto">
          <a:xfrm>
            <a:off x="468313" y="5086350"/>
            <a:ext cx="3384550" cy="13128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altLang="zh-CN" sz="2000" b="1">
                <a:latin typeface="Times New Roman" panose="02020603050405020304" pitchFamily="18" charset="0"/>
              </a:rPr>
              <a:t>Detecting xylanase activity in xylan-LB plates</a:t>
            </a:r>
            <a:endParaRPr lang="en-US" altLang="zh-CN" sz="2000" b="1">
              <a:latin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1600" b="1">
                <a:latin typeface="Times New Roman" panose="02020603050405020304" pitchFamily="18" charset="0"/>
              </a:rPr>
              <a:t>Glue</a:t>
            </a:r>
            <a:r>
              <a:rPr lang="en-US" altLang="zh-CN" sz="1600" b="1" baseline="30000">
                <a:latin typeface="Times New Roman" panose="02020603050405020304" pitchFamily="18" charset="0"/>
              </a:rPr>
              <a:t>180</a:t>
            </a:r>
            <a:r>
              <a:rPr lang="en-US" altLang="zh-CN" sz="1600" b="1">
                <a:latin typeface="Times New Roman" panose="02020603050405020304" pitchFamily="18" charset="0"/>
              </a:rPr>
              <a:t>—Ser</a:t>
            </a:r>
            <a:r>
              <a:rPr lang="en-US" altLang="zh-CN" sz="1600" b="1" baseline="30000">
                <a:latin typeface="Times New Roman" panose="02020603050405020304" pitchFamily="18" charset="0"/>
              </a:rPr>
              <a:t>180</a:t>
            </a:r>
            <a:endParaRPr lang="en-US" altLang="zh-CN" sz="1600" b="1" baseline="30000">
              <a:latin typeface="Times New Roman" panose="02020603050405020304" pitchFamily="18" charset="0"/>
            </a:endParaRPr>
          </a:p>
          <a:p>
            <a:r>
              <a:rPr lang="en-US" altLang="zh-CN" sz="1600" b="1">
                <a:latin typeface="Times New Roman" panose="02020603050405020304" pitchFamily="18" charset="0"/>
              </a:rPr>
              <a:t>Xylanase activity increased by 12%</a:t>
            </a:r>
            <a:endParaRPr lang="en-US" altLang="zh-CN" sz="1600" b="1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9" name="TextBox 22"/>
          <p:cNvSpPr txBox="1">
            <a:spLocks noChangeArrowheads="1"/>
          </p:cNvSpPr>
          <p:nvPr/>
        </p:nvSpPr>
        <p:spPr bwMode="auto">
          <a:xfrm>
            <a:off x="527685" y="2625090"/>
            <a:ext cx="787400" cy="7251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04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ndara" panose="020E050203030302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pic>
        <p:nvPicPr>
          <p:cNvPr id="100364" name="图片 2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15085" y="2571115"/>
            <a:ext cx="3799840" cy="77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71" name="TextBox 28"/>
          <p:cNvSpPr txBox="1">
            <a:spLocks noChangeArrowheads="1"/>
          </p:cNvSpPr>
          <p:nvPr/>
        </p:nvSpPr>
        <p:spPr bwMode="auto">
          <a:xfrm>
            <a:off x="2023745" y="2431415"/>
            <a:ext cx="6593840" cy="7010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4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High production &amp; application</a:t>
            </a:r>
            <a:endParaRPr lang="en-US" altLang="zh-CN" sz="40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 Narrow" panose="020B0606020202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466090"/>
            <a:ext cx="9144000" cy="6391275"/>
            <a:chOff x="0" y="734"/>
            <a:chExt cx="14400" cy="10065"/>
          </a:xfrm>
        </p:grpSpPr>
        <p:sp>
          <p:nvSpPr>
            <p:cNvPr id="58372" name="Text Box 4"/>
            <p:cNvSpPr txBox="1">
              <a:spLocks noChangeArrowheads="1"/>
            </p:cNvSpPr>
            <p:nvPr/>
          </p:nvSpPr>
          <p:spPr bwMode="auto">
            <a:xfrm>
              <a:off x="396" y="734"/>
              <a:ext cx="13608" cy="110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  <a:cs typeface="Times New Roman" panose="02020603050405020304" pitchFamily="18" charset="0"/>
                </a:rPr>
                <a:t>Pulp Bleaching Processes at 75</a:t>
              </a:r>
              <a:r>
                <a:rPr lang="zh-CN" altLang="en-US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</a:rPr>
                <a:t>℃</a:t>
              </a:r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  <a:cs typeface="Times New Roman" panose="02020603050405020304" pitchFamily="18" charset="0"/>
                </a:rPr>
                <a:t> to 95</a:t>
              </a:r>
              <a:r>
                <a:rPr lang="zh-CN" altLang="en-US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</a:rPr>
                <a:t>℃</a:t>
              </a:r>
              <a:endParaRPr lang="zh-CN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0" y="2523"/>
              <a:ext cx="14400" cy="8276"/>
              <a:chOff x="0" y="2523"/>
              <a:chExt cx="14400" cy="8276"/>
            </a:xfrm>
          </p:grpSpPr>
          <p:pic>
            <p:nvPicPr>
              <p:cNvPr id="58370" name="Picture 2" descr="纸浆漂白工艺"/>
              <p:cNvPicPr>
                <a:picLocks noChangeAspect="1" noChangeArrowheads="1"/>
              </p:cNvPicPr>
              <p:nvPr/>
            </p:nvPicPr>
            <p:blipFill>
              <a:blip r:embed="rId1">
                <a:lum bright="-36000" contrast="42000"/>
              </a:blip>
              <a:srcRect t="2634" b="1563"/>
              <a:stretch>
                <a:fillRect/>
              </a:stretch>
            </p:blipFill>
            <p:spPr bwMode="auto">
              <a:xfrm>
                <a:off x="0" y="2523"/>
                <a:ext cx="14400" cy="8277"/>
              </a:xfrm>
              <a:prstGeom prst="rect">
                <a:avLst/>
              </a:prstGeom>
              <a:noFill/>
            </p:spPr>
          </p:pic>
          <p:sp>
            <p:nvSpPr>
              <p:cNvPr id="58377" name="Text Box 9"/>
              <p:cNvSpPr txBox="1">
                <a:spLocks noChangeArrowheads="1"/>
              </p:cNvSpPr>
              <p:nvPr/>
            </p:nvSpPr>
            <p:spPr bwMode="auto">
              <a:xfrm>
                <a:off x="0" y="2905"/>
                <a:ext cx="2043" cy="72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Cooking</a:t>
                </a:r>
                <a:endParaRPr lang="en-US" altLang="zh-CN" sz="2400" b="1">
                  <a:solidFill>
                    <a:srgbClr val="A5002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378" name="Text Box 10"/>
              <p:cNvSpPr txBox="1">
                <a:spLocks noChangeArrowheads="1"/>
              </p:cNvSpPr>
              <p:nvPr/>
            </p:nvSpPr>
            <p:spPr bwMode="auto">
              <a:xfrm>
                <a:off x="7200" y="3018"/>
                <a:ext cx="3063" cy="72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75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 to 95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endParaRPr lang="en-US" altLang="zh-CN" sz="24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379" name="Text Box 11"/>
              <p:cNvSpPr txBox="1">
                <a:spLocks noChangeArrowheads="1"/>
              </p:cNvSpPr>
              <p:nvPr/>
            </p:nvSpPr>
            <p:spPr bwMode="auto">
              <a:xfrm>
                <a:off x="2325" y="6535"/>
                <a:ext cx="3063" cy="72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75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 to 95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endParaRPr lang="en-US" altLang="zh-CN" sz="24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380" name="Text Box 12"/>
              <p:cNvSpPr txBox="1">
                <a:spLocks noChangeArrowheads="1"/>
              </p:cNvSpPr>
              <p:nvPr/>
            </p:nvSpPr>
            <p:spPr bwMode="auto">
              <a:xfrm>
                <a:off x="7313" y="6535"/>
                <a:ext cx="3062" cy="72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75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 to 95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endParaRPr lang="en-US" altLang="zh-CN" sz="24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</p:grpSp>
      </p:grpSp>
    </p:spTree>
    <p:custDataLst>
      <p:tags r:id="rId2"/>
    </p:custDataLst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466090"/>
            <a:ext cx="9144000" cy="6391275"/>
            <a:chOff x="0" y="734"/>
            <a:chExt cx="14400" cy="10065"/>
          </a:xfrm>
        </p:grpSpPr>
        <p:sp>
          <p:nvSpPr>
            <p:cNvPr id="58372" name="Text Box 4"/>
            <p:cNvSpPr txBox="1">
              <a:spLocks noChangeArrowheads="1"/>
            </p:cNvSpPr>
            <p:nvPr/>
          </p:nvSpPr>
          <p:spPr bwMode="auto">
            <a:xfrm>
              <a:off x="396" y="734"/>
              <a:ext cx="13608" cy="110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  <a:cs typeface="Times New Roman" panose="02020603050405020304" pitchFamily="18" charset="0"/>
                </a:rPr>
                <a:t>Pulp Bleaching Processes at 75</a:t>
              </a:r>
              <a:r>
                <a:rPr lang="zh-CN" altLang="en-US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</a:rPr>
                <a:t>℃</a:t>
              </a:r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  <a:cs typeface="Times New Roman" panose="02020603050405020304" pitchFamily="18" charset="0"/>
                </a:rPr>
                <a:t> to 95</a:t>
              </a:r>
              <a:r>
                <a:rPr lang="zh-CN" altLang="en-US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</a:rPr>
                <a:t>℃</a:t>
              </a:r>
              <a:endParaRPr lang="zh-CN" altLang="en-US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0" y="2523"/>
              <a:ext cx="14400" cy="8276"/>
              <a:chOff x="0" y="2523"/>
              <a:chExt cx="14400" cy="8276"/>
            </a:xfrm>
          </p:grpSpPr>
          <p:pic>
            <p:nvPicPr>
              <p:cNvPr id="58370" name="Picture 2" descr="纸浆漂白工艺"/>
              <p:cNvPicPr>
                <a:picLocks noChangeAspect="1" noChangeArrowheads="1"/>
              </p:cNvPicPr>
              <p:nvPr/>
            </p:nvPicPr>
            <p:blipFill>
              <a:blip r:embed="rId1">
                <a:lum bright="-36000" contrast="42000"/>
              </a:blip>
              <a:srcRect t="2634" b="1563"/>
              <a:stretch>
                <a:fillRect/>
              </a:stretch>
            </p:blipFill>
            <p:spPr bwMode="auto">
              <a:xfrm>
                <a:off x="0" y="2523"/>
                <a:ext cx="14400" cy="8277"/>
              </a:xfrm>
              <a:prstGeom prst="rect">
                <a:avLst/>
              </a:prstGeom>
              <a:noFill/>
            </p:spPr>
          </p:pic>
          <p:sp>
            <p:nvSpPr>
              <p:cNvPr id="58377" name="Text Box 9"/>
              <p:cNvSpPr txBox="1">
                <a:spLocks noChangeArrowheads="1"/>
              </p:cNvSpPr>
              <p:nvPr/>
            </p:nvSpPr>
            <p:spPr bwMode="auto">
              <a:xfrm>
                <a:off x="0" y="2905"/>
                <a:ext cx="2043" cy="72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A50021"/>
                    </a:solidFill>
                    <a:latin typeface="Times New Roman" panose="02020603050405020304" pitchFamily="18" charset="0"/>
                  </a:rPr>
                  <a:t>Cooking</a:t>
                </a:r>
                <a:endParaRPr lang="en-US" altLang="zh-CN" sz="2400" b="1">
                  <a:solidFill>
                    <a:srgbClr val="A50021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378" name="Text Box 10"/>
              <p:cNvSpPr txBox="1">
                <a:spLocks noChangeArrowheads="1"/>
              </p:cNvSpPr>
              <p:nvPr/>
            </p:nvSpPr>
            <p:spPr bwMode="auto">
              <a:xfrm>
                <a:off x="7200" y="3018"/>
                <a:ext cx="3063" cy="72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75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 to 95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endParaRPr lang="en-US" altLang="zh-CN" sz="24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379" name="Text Box 11"/>
              <p:cNvSpPr txBox="1">
                <a:spLocks noChangeArrowheads="1"/>
              </p:cNvSpPr>
              <p:nvPr/>
            </p:nvSpPr>
            <p:spPr bwMode="auto">
              <a:xfrm>
                <a:off x="2325" y="6535"/>
                <a:ext cx="3063" cy="72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75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 to 95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endParaRPr lang="en-US" altLang="zh-CN" sz="24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  <p:sp>
            <p:nvSpPr>
              <p:cNvPr id="58380" name="Text Box 12"/>
              <p:cNvSpPr txBox="1">
                <a:spLocks noChangeArrowheads="1"/>
              </p:cNvSpPr>
              <p:nvPr/>
            </p:nvSpPr>
            <p:spPr bwMode="auto">
              <a:xfrm>
                <a:off x="7313" y="6535"/>
                <a:ext cx="3062" cy="72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75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r>
                  <a:rPr lang="en-US" altLang="zh-CN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 to 95</a:t>
                </a:r>
                <a:r>
                  <a:rPr lang="zh-CN" altLang="en-US" sz="2400" b="1">
                    <a:solidFill>
                      <a:srgbClr val="A50021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Times New Roman" panose="02020603050405020304" pitchFamily="18" charset="0"/>
                  </a:rPr>
                  <a:t>℃</a:t>
                </a:r>
                <a:endParaRPr lang="en-US" altLang="zh-CN" sz="2400" b="1">
                  <a:solidFill>
                    <a:srgbClr val="A5002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" name="Text Box 13"/>
            <p:cNvSpPr txBox="1">
              <a:spLocks noChangeArrowheads="1"/>
            </p:cNvSpPr>
            <p:nvPr/>
          </p:nvSpPr>
          <p:spPr bwMode="auto">
            <a:xfrm>
              <a:off x="2043" y="3206"/>
              <a:ext cx="10667" cy="3840"/>
            </a:xfrm>
            <a:prstGeom prst="rect">
              <a:avLst/>
            </a:prstGeom>
            <a:solidFill>
              <a:srgbClr val="C4D2E6"/>
            </a:solidFill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p>
              <a:pPr>
                <a:spcBef>
                  <a:spcPct val="50000"/>
                </a:spcBef>
              </a:pPr>
              <a:endParaRPr lang="en-US" altLang="zh-CN" sz="2800" b="1">
                <a:solidFill>
                  <a:srgbClr val="A50021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A50021"/>
                  </a:solidFill>
                </a:rPr>
                <a:t>    Laccase of </a:t>
              </a:r>
              <a:r>
                <a:rPr lang="en-US" altLang="zh-CN" sz="2800" b="1" i="1">
                  <a:solidFill>
                    <a:srgbClr val="A50021"/>
                  </a:solidFill>
                </a:rPr>
                <a:t>Thermus,</a:t>
              </a:r>
              <a:r>
                <a:rPr lang="en-US" altLang="zh-CN" sz="2800" b="1">
                  <a:solidFill>
                    <a:srgbClr val="A50021"/>
                  </a:solidFill>
                </a:rPr>
                <a:t>  T</a:t>
              </a:r>
              <a:r>
                <a:rPr lang="en-US" altLang="zh-CN" sz="2800" b="1" baseline="-25000">
                  <a:solidFill>
                    <a:srgbClr val="A50021"/>
                  </a:solidFill>
                </a:rPr>
                <a:t>opt</a:t>
              </a:r>
              <a:r>
                <a:rPr lang="en-US" altLang="zh-CN" sz="2800" b="1">
                  <a:solidFill>
                    <a:srgbClr val="A50021"/>
                  </a:solidFill>
                </a:rPr>
                <a:t> 85℃</a:t>
              </a:r>
              <a:endParaRPr lang="en-US" altLang="zh-CN" sz="2800" b="1">
                <a:solidFill>
                  <a:srgbClr val="A50021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en-US" altLang="zh-CN" sz="2800" b="1">
                  <a:solidFill>
                    <a:srgbClr val="A50021"/>
                  </a:solidFill>
                </a:rPr>
                <a:t>    Xylanase</a:t>
              </a:r>
              <a:r>
                <a:rPr lang="en-US" altLang="zh-CN" sz="2800" b="1" i="1">
                  <a:solidFill>
                    <a:srgbClr val="A50021"/>
                  </a:solidFill>
                </a:rPr>
                <a:t> </a:t>
              </a:r>
              <a:r>
                <a:rPr lang="en-US" altLang="zh-CN" sz="2800" b="1">
                  <a:solidFill>
                    <a:srgbClr val="A50021"/>
                  </a:solidFill>
                </a:rPr>
                <a:t>of </a:t>
              </a:r>
              <a:r>
                <a:rPr lang="en-US" altLang="zh-CN" sz="2800" b="1" i="1">
                  <a:solidFill>
                    <a:srgbClr val="A50021"/>
                  </a:solidFill>
                </a:rPr>
                <a:t>Thermotoga</a:t>
              </a:r>
              <a:r>
                <a:rPr lang="en-US" altLang="zh-CN" sz="2800" b="1">
                  <a:solidFill>
                    <a:srgbClr val="A50021"/>
                  </a:solidFill>
                </a:rPr>
                <a:t>,  T</a:t>
              </a:r>
              <a:r>
                <a:rPr lang="en-US" altLang="zh-CN" sz="2800" b="1" baseline="-25000">
                  <a:solidFill>
                    <a:srgbClr val="A50021"/>
                  </a:solidFill>
                </a:rPr>
                <a:t>opt</a:t>
              </a:r>
              <a:r>
                <a:rPr lang="en-US" altLang="zh-CN" sz="2800" b="1">
                  <a:solidFill>
                    <a:srgbClr val="A50021"/>
                  </a:solidFill>
                </a:rPr>
                <a:t> 95℃</a:t>
              </a:r>
              <a:endParaRPr lang="en-US" altLang="zh-CN" sz="2800" b="1">
                <a:solidFill>
                  <a:srgbClr val="A50021"/>
                </a:solidFill>
              </a:endParaRPr>
            </a:p>
            <a:p>
              <a:pPr>
                <a:spcBef>
                  <a:spcPct val="50000"/>
                </a:spcBef>
              </a:pPr>
              <a:endParaRPr lang="en-US" altLang="zh-CN" sz="2800" b="1">
                <a:solidFill>
                  <a:srgbClr val="A50021"/>
                </a:solidFill>
              </a:endParaRPr>
            </a:p>
          </p:txBody>
        </p:sp>
      </p:grpSp>
    </p:spTree>
    <p:custDataLst>
      <p:tags r:id="rId2"/>
    </p:custDataLst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漆酶表达黑白"/>
          <p:cNvPicPr>
            <a:picLocks noChangeAspect="1" noChangeArrowheads="1"/>
          </p:cNvPicPr>
          <p:nvPr/>
        </p:nvPicPr>
        <p:blipFill>
          <a:blip r:embed="rId1"/>
          <a:srcRect r="25403"/>
          <a:stretch>
            <a:fillRect/>
          </a:stretch>
        </p:blipFill>
        <p:spPr bwMode="auto">
          <a:xfrm>
            <a:off x="468313" y="1412875"/>
            <a:ext cx="3384550" cy="3297238"/>
          </a:xfrm>
          <a:prstGeom prst="rect">
            <a:avLst/>
          </a:prstGeom>
          <a:noFill/>
        </p:spPr>
      </p:pic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0" y="549275"/>
            <a:ext cx="9144000" cy="641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kumimoji="1" lang="en-US" altLang="zh-CN" sz="3600" b="1">
                <a:solidFill>
                  <a:srgbClr val="003300"/>
                </a:solidFill>
                <a:latin typeface="Times New Roman" panose="02020603050405020304" pitchFamily="18" charset="0"/>
                <a:ea typeface="楷体_GB2312" pitchFamily="49" charset="-122"/>
              </a:rPr>
              <a:t>Improving Gene Expression of Laccase</a:t>
            </a:r>
            <a:endParaRPr kumimoji="1" lang="en-US" altLang="zh-CN" sz="3600" b="1">
              <a:solidFill>
                <a:srgbClr val="00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82948" name="Picture 4" descr="漆酶表达黑白"/>
          <p:cNvPicPr>
            <a:picLocks noChangeAspect="1" noChangeArrowheads="1"/>
          </p:cNvPicPr>
          <p:nvPr/>
        </p:nvPicPr>
        <p:blipFill>
          <a:blip r:embed="rId1"/>
          <a:srcRect l="73022"/>
          <a:stretch>
            <a:fillRect/>
          </a:stretch>
        </p:blipFill>
        <p:spPr bwMode="auto">
          <a:xfrm>
            <a:off x="3276600" y="1412875"/>
            <a:ext cx="1223963" cy="3297238"/>
          </a:xfrm>
          <a:prstGeom prst="rect">
            <a:avLst/>
          </a:prstGeom>
          <a:noFill/>
        </p:spPr>
      </p:pic>
      <p:sp>
        <p:nvSpPr>
          <p:cNvPr id="82949" name="Line 5"/>
          <p:cNvSpPr>
            <a:spLocks noChangeShapeType="1"/>
          </p:cNvSpPr>
          <p:nvPr/>
        </p:nvSpPr>
        <p:spPr bwMode="auto">
          <a:xfrm flipH="1">
            <a:off x="4356100" y="3284538"/>
            <a:ext cx="360363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82950" name="Text Box 6"/>
          <p:cNvSpPr txBox="1">
            <a:spLocks noChangeArrowheads="1"/>
          </p:cNvSpPr>
          <p:nvPr/>
        </p:nvSpPr>
        <p:spPr bwMode="auto">
          <a:xfrm>
            <a:off x="430213" y="5013325"/>
            <a:ext cx="8713787" cy="11271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rPr>
              <a:t>1, Wild-type  laccase gene in pHsh;     2, Mutated at rear codons, CpG islands; </a:t>
            </a:r>
            <a:endParaRPr lang="en-US" altLang="zh-CN" sz="20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rPr>
              <a:t>3, Mutagenesis of 2nd structure of mRNA;     4, N-terminal fusion;</a:t>
            </a:r>
            <a:endParaRPr lang="en-US" altLang="zh-CN" sz="20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20000"/>
              </a:spcBef>
            </a:pPr>
            <a:r>
              <a: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rPr>
              <a:t>5, Mutated promoter sequence;	and 6, </a:t>
            </a:r>
            <a:r>
              <a:rPr lang="en-US" altLang="zh-CN" sz="2000" b="1" i="1">
                <a:solidFill>
                  <a:srgbClr val="006600"/>
                </a:solidFill>
                <a:latin typeface="Times New Roman" panose="02020603050405020304" pitchFamily="18" charset="0"/>
              </a:rPr>
              <a:t>in situ</a:t>
            </a:r>
            <a:r>
              <a:rPr lang="en-US" altLang="zh-CN" sz="2000" b="1">
                <a:solidFill>
                  <a:srgbClr val="006600"/>
                </a:solidFill>
                <a:latin typeface="Times New Roman" panose="02020603050405020304" pitchFamily="18" charset="0"/>
              </a:rPr>
              <a:t> error-prone PCR.</a:t>
            </a:r>
            <a:endParaRPr lang="zh-CN" altLang="en-US" sz="20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51" name="Text Box 7"/>
          <p:cNvSpPr txBox="1">
            <a:spLocks noChangeArrowheads="1"/>
          </p:cNvSpPr>
          <p:nvPr/>
        </p:nvSpPr>
        <p:spPr bwMode="auto">
          <a:xfrm>
            <a:off x="468313" y="1484313"/>
            <a:ext cx="3960812" cy="3667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/>
          </a:p>
        </p:txBody>
      </p:sp>
      <p:sp>
        <p:nvSpPr>
          <p:cNvPr id="82952" name="Text Box 8"/>
          <p:cNvSpPr txBox="1">
            <a:spLocks noChangeArrowheads="1"/>
          </p:cNvSpPr>
          <p:nvPr/>
        </p:nvSpPr>
        <p:spPr bwMode="auto">
          <a:xfrm>
            <a:off x="468313" y="1412875"/>
            <a:ext cx="4032250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   M       1       2      3      4       5      6</a:t>
            </a:r>
            <a:endParaRPr lang="en-US" altLang="zh-CN" b="1"/>
          </a:p>
        </p:txBody>
      </p:sp>
      <p:sp>
        <p:nvSpPr>
          <p:cNvPr id="82953" name="Text Box 9"/>
          <p:cNvSpPr txBox="1">
            <a:spLocks noChangeArrowheads="1"/>
          </p:cNvSpPr>
          <p:nvPr/>
        </p:nvSpPr>
        <p:spPr bwMode="auto">
          <a:xfrm>
            <a:off x="4356100" y="2781300"/>
            <a:ext cx="1641475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Laccase</a:t>
            </a:r>
            <a:endParaRPr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2954" name="Text Box 10"/>
          <p:cNvSpPr txBox="1">
            <a:spLocks noChangeArrowheads="1"/>
          </p:cNvSpPr>
          <p:nvPr/>
        </p:nvSpPr>
        <p:spPr bwMode="auto">
          <a:xfrm>
            <a:off x="5580063" y="1485900"/>
            <a:ext cx="3240087" cy="28432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zh-CN" b="1"/>
              <a:t>#     Activity </a:t>
            </a:r>
            <a:r>
              <a:rPr lang="en-US" altLang="zh-CN" sz="1400" b="1"/>
              <a:t>(U/L)</a:t>
            </a:r>
            <a:r>
              <a:rPr lang="en-US" altLang="zh-CN" b="1"/>
              <a:t>    Increase</a:t>
            </a:r>
            <a:endParaRPr lang="en-US" altLang="zh-CN" b="1"/>
          </a:p>
          <a:p>
            <a:pPr marL="342900" indent="-342900">
              <a:spcBef>
                <a:spcPct val="50000"/>
              </a:spcBef>
              <a:buFontTx/>
              <a:buAutoNum type="arabicPlain"/>
            </a:pPr>
            <a:r>
              <a:rPr lang="en-US" altLang="zh-CN" b="1"/>
              <a:t>  20.7±1.5	       1</a:t>
            </a:r>
            <a:endParaRPr lang="en-US" altLang="zh-CN" b="1"/>
          </a:p>
          <a:p>
            <a:pPr marL="342900" indent="-342900">
              <a:spcBef>
                <a:spcPct val="50000"/>
              </a:spcBef>
              <a:buFontTx/>
              <a:buAutoNum type="arabicPlain"/>
            </a:pPr>
            <a:r>
              <a:rPr lang="en-US" altLang="zh-CN" b="1"/>
              <a:t>  500±18	       24</a:t>
            </a:r>
            <a:endParaRPr lang="en-US" altLang="zh-CN" b="1"/>
          </a:p>
          <a:p>
            <a:pPr marL="342900" indent="-342900">
              <a:spcBef>
                <a:spcPct val="50000"/>
              </a:spcBef>
              <a:buFontTx/>
              <a:buAutoNum type="arabicPlain"/>
            </a:pPr>
            <a:r>
              <a:rPr lang="en-US" altLang="zh-CN" b="1"/>
              <a:t>  750±19              1.5</a:t>
            </a:r>
            <a:endParaRPr lang="en-US" altLang="zh-CN" b="1"/>
          </a:p>
          <a:p>
            <a:pPr marL="342900" indent="-342900">
              <a:spcBef>
                <a:spcPct val="50000"/>
              </a:spcBef>
              <a:buFontTx/>
              <a:buAutoNum type="arabicPlain"/>
            </a:pPr>
            <a:r>
              <a:rPr lang="en-US" altLang="zh-CN" b="1"/>
              <a:t>  2083±46	       2.8</a:t>
            </a:r>
            <a:endParaRPr lang="en-US" altLang="zh-CN" b="1"/>
          </a:p>
          <a:p>
            <a:pPr marL="342900" indent="-342900">
              <a:spcBef>
                <a:spcPct val="50000"/>
              </a:spcBef>
              <a:buFontTx/>
              <a:buAutoNum type="arabicPlain"/>
            </a:pPr>
            <a:r>
              <a:rPr lang="en-US" altLang="zh-CN" b="1"/>
              <a:t>  3421±63	       1.6</a:t>
            </a:r>
            <a:endParaRPr lang="en-US" altLang="zh-CN" b="1"/>
          </a:p>
          <a:p>
            <a:pPr marL="342900" indent="-342900">
              <a:spcBef>
                <a:spcPct val="50000"/>
              </a:spcBef>
              <a:buFontTx/>
              <a:buAutoNum type="arabicPlain"/>
            </a:pPr>
            <a:r>
              <a:rPr lang="en-US" altLang="zh-CN" b="1"/>
              <a:t>  4080±38	       1.2</a:t>
            </a:r>
            <a:endParaRPr lang="en-US" altLang="zh-CN" b="1"/>
          </a:p>
        </p:txBody>
      </p:sp>
      <p:sp>
        <p:nvSpPr>
          <p:cNvPr id="82955" name="Rectangle 11"/>
          <p:cNvSpPr>
            <a:spLocks noChangeArrowheads="1"/>
          </p:cNvSpPr>
          <p:nvPr/>
        </p:nvSpPr>
        <p:spPr bwMode="auto">
          <a:xfrm>
            <a:off x="5292725" y="4438650"/>
            <a:ext cx="3455988" cy="3667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b="1"/>
              <a:t>Final   1000 U/OD/L        197×</a:t>
            </a:r>
            <a:endParaRPr lang="en-US" altLang="zh-CN" b="1"/>
          </a:p>
        </p:txBody>
      </p:sp>
      <p:sp>
        <p:nvSpPr>
          <p:cNvPr id="82956" name="Line 12"/>
          <p:cNvSpPr>
            <a:spLocks noChangeShapeType="1"/>
          </p:cNvSpPr>
          <p:nvPr/>
        </p:nvSpPr>
        <p:spPr bwMode="auto">
          <a:xfrm>
            <a:off x="5364163" y="1485900"/>
            <a:ext cx="3311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82957" name="Line 13"/>
          <p:cNvSpPr>
            <a:spLocks noChangeShapeType="1"/>
          </p:cNvSpPr>
          <p:nvPr/>
        </p:nvSpPr>
        <p:spPr bwMode="auto">
          <a:xfrm>
            <a:off x="5364163" y="1917700"/>
            <a:ext cx="3311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82958" name="Line 14"/>
          <p:cNvSpPr>
            <a:spLocks noChangeShapeType="1"/>
          </p:cNvSpPr>
          <p:nvPr/>
        </p:nvSpPr>
        <p:spPr bwMode="auto">
          <a:xfrm>
            <a:off x="5292725" y="4365625"/>
            <a:ext cx="3311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82959" name="Line 15"/>
          <p:cNvSpPr>
            <a:spLocks noChangeShapeType="1"/>
          </p:cNvSpPr>
          <p:nvPr/>
        </p:nvSpPr>
        <p:spPr bwMode="auto">
          <a:xfrm>
            <a:off x="5292725" y="4799013"/>
            <a:ext cx="3311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82960" name="Line 16"/>
          <p:cNvSpPr>
            <a:spLocks noChangeShapeType="1"/>
          </p:cNvSpPr>
          <p:nvPr/>
        </p:nvSpPr>
        <p:spPr bwMode="auto">
          <a:xfrm flipV="1">
            <a:off x="4716463" y="3140075"/>
            <a:ext cx="144462" cy="144463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82961" name="Rectangle 17"/>
          <p:cNvSpPr>
            <a:spLocks noChangeArrowheads="1"/>
          </p:cNvSpPr>
          <p:nvPr/>
        </p:nvSpPr>
        <p:spPr bwMode="auto">
          <a:xfrm>
            <a:off x="4572000" y="6308725"/>
            <a:ext cx="457200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altLang="zh-CN" sz="2000" b="1"/>
              <a:t>Chinese patent  ZL 201010567825.3</a:t>
            </a:r>
            <a:endParaRPr lang="zh-CN" altLang="en-US" sz="2000" b="1"/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5" name="Picture 3"/>
          <p:cNvPicPr>
            <a:picLocks noChangeAspect="1" noChangeArrowheads="1"/>
          </p:cNvPicPr>
          <p:nvPr>
            <p:ph idx="1"/>
          </p:nvPr>
        </p:nvPicPr>
        <p:blipFill>
          <a:blip r:embed="rId1"/>
          <a:srcRect t="11565" r="58504" b="17412"/>
          <a:stretch>
            <a:fillRect/>
          </a:stretch>
        </p:blipFill>
        <p:spPr>
          <a:xfrm>
            <a:off x="1042988" y="2708275"/>
            <a:ext cx="4392612" cy="3529013"/>
          </a:xfrm>
          <a:noFill/>
        </p:spPr>
      </p:pic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04140" y="549275"/>
            <a:ext cx="8935085" cy="7010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Replacing Alkaline Treatment with Enzymes</a:t>
            </a:r>
            <a:r>
              <a:rPr lang="en-US" altLang="zh-CN" sz="40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endParaRPr lang="zh-CN" altLang="en-US" sz="40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1906588" y="5805488"/>
            <a:ext cx="433387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</a:rPr>
              <a:t>A</a:t>
            </a:r>
            <a:endParaRPr lang="en-US" altLang="zh-CN" sz="2000" b="1">
              <a:solidFill>
                <a:schemeClr val="bg1"/>
              </a:solidFill>
            </a:endParaRPr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2843213" y="5805488"/>
            <a:ext cx="503237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</a:rPr>
              <a:t>L</a:t>
            </a:r>
            <a:endParaRPr lang="en-US" altLang="zh-CN" sz="2000" b="1">
              <a:solidFill>
                <a:schemeClr val="bg1"/>
              </a:solidFill>
            </a:endParaRPr>
          </a:p>
        </p:txBody>
      </p:sp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3778250" y="5805488"/>
            <a:ext cx="504825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</a:rPr>
              <a:t>X</a:t>
            </a:r>
            <a:endParaRPr lang="en-US" altLang="zh-CN" sz="2000" b="1">
              <a:solidFill>
                <a:schemeClr val="bg1"/>
              </a:solidFill>
            </a:endParaRP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4714875" y="5518150"/>
            <a:ext cx="576263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>
                <a:solidFill>
                  <a:schemeClr val="bg1"/>
                </a:solidFill>
              </a:rPr>
              <a:t>X</a:t>
            </a:r>
            <a:endParaRPr lang="en-US" altLang="zh-CN" sz="2000" b="1">
              <a:solidFill>
                <a:schemeClr val="bg1"/>
              </a:solidFill>
            </a:endParaRPr>
          </a:p>
          <a:p>
            <a:pPr algn="ctr"/>
            <a:r>
              <a:rPr lang="en-US" altLang="zh-CN" sz="2000" b="1">
                <a:solidFill>
                  <a:schemeClr val="bg1"/>
                </a:solidFill>
              </a:rPr>
              <a:t>L</a:t>
            </a:r>
            <a:endParaRPr lang="en-US" altLang="zh-CN" sz="2000" b="1">
              <a:solidFill>
                <a:schemeClr val="bg1"/>
              </a:solidFill>
            </a:endParaRPr>
          </a:p>
        </p:txBody>
      </p:sp>
      <p:sp>
        <p:nvSpPr>
          <p:cNvPr id="59405" name="Text Box 13"/>
          <p:cNvSpPr txBox="1">
            <a:spLocks noChangeArrowheads="1"/>
          </p:cNvSpPr>
          <p:nvPr/>
        </p:nvSpPr>
        <p:spPr bwMode="auto">
          <a:xfrm rot="16200000">
            <a:off x="-591344" y="4274344"/>
            <a:ext cx="3529013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2000" b="1">
                <a:ea typeface="Arial Unicode MS" pitchFamily="34" charset="-122"/>
              </a:rPr>
              <a:t>Delignification (%)</a:t>
            </a:r>
            <a:endParaRPr lang="en-US" altLang="zh-CN" sz="2000" b="1">
              <a:ea typeface="Arial Unicode MS" pitchFamily="34" charset="-122"/>
            </a:endParaRPr>
          </a:p>
        </p:txBody>
      </p:sp>
      <p:sp>
        <p:nvSpPr>
          <p:cNvPr id="59406" name="Text Box 14"/>
          <p:cNvSpPr txBox="1">
            <a:spLocks noChangeArrowheads="1"/>
          </p:cNvSpPr>
          <p:nvPr/>
        </p:nvSpPr>
        <p:spPr bwMode="auto">
          <a:xfrm>
            <a:off x="5830888" y="5013325"/>
            <a:ext cx="3313112" cy="10972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15000"/>
              </a:spcBef>
            </a:pPr>
            <a:r>
              <a:rPr lang="en-US" altLang="zh-CN" sz="2000" b="1">
                <a:solidFill>
                  <a:srgbClr val="006600"/>
                </a:solidFill>
              </a:rPr>
              <a:t>A, alkaline extraction;</a:t>
            </a:r>
            <a:endParaRPr lang="en-US" altLang="zh-CN" sz="2000" b="1">
              <a:solidFill>
                <a:srgbClr val="006600"/>
              </a:solidFill>
            </a:endParaRPr>
          </a:p>
          <a:p>
            <a:pPr>
              <a:spcBef>
                <a:spcPct val="15000"/>
              </a:spcBef>
            </a:pPr>
            <a:r>
              <a:rPr lang="en-US" altLang="zh-CN" sz="2000" b="1">
                <a:solidFill>
                  <a:srgbClr val="006600"/>
                </a:solidFill>
              </a:rPr>
              <a:t>L, laccase treatment;</a:t>
            </a:r>
            <a:endParaRPr lang="en-US" altLang="zh-CN" sz="2000" b="1">
              <a:solidFill>
                <a:srgbClr val="006600"/>
              </a:solidFill>
            </a:endParaRPr>
          </a:p>
          <a:p>
            <a:pPr>
              <a:spcBef>
                <a:spcPct val="15000"/>
              </a:spcBef>
            </a:pPr>
            <a:r>
              <a:rPr lang="en-US" altLang="zh-CN" sz="2000" b="1">
                <a:solidFill>
                  <a:srgbClr val="006600"/>
                </a:solidFill>
              </a:rPr>
              <a:t>X, xylanase treatment.</a:t>
            </a:r>
            <a:endParaRPr lang="en-US" altLang="zh-CN" sz="2000" b="1">
              <a:solidFill>
                <a:srgbClr val="006600"/>
              </a:solidFill>
            </a:endParaRPr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1187450" y="1557655"/>
            <a:ext cx="6844665" cy="8534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000" b="1"/>
              <a:t>Laccase of </a:t>
            </a:r>
            <a:r>
              <a:rPr lang="en-US" altLang="zh-CN" sz="2000" b="1" i="1"/>
              <a:t>Thermus,</a:t>
            </a:r>
            <a:r>
              <a:rPr lang="en-US" altLang="zh-CN" sz="2000" b="1"/>
              <a:t>  T</a:t>
            </a:r>
            <a:r>
              <a:rPr lang="en-US" altLang="zh-CN" sz="2000" b="1" baseline="-25000"/>
              <a:t>opt</a:t>
            </a:r>
            <a:r>
              <a:rPr lang="en-US" altLang="zh-CN" sz="2000" b="1"/>
              <a:t> = 85℃, t</a:t>
            </a:r>
            <a:r>
              <a:rPr lang="en-US" altLang="zh-CN" sz="2000" b="1" baseline="-25000"/>
              <a:t>1/2</a:t>
            </a:r>
            <a:r>
              <a:rPr lang="en-US" altLang="zh-CN" sz="2000" b="1"/>
              <a:t> = 2 h (90</a:t>
            </a:r>
            <a:r>
              <a:rPr lang="en-US" altLang="zh-CN" sz="2000" b="1">
                <a:sym typeface="+mn-ea"/>
              </a:rPr>
              <a:t>℃</a:t>
            </a:r>
            <a:r>
              <a:rPr lang="en-US" altLang="zh-CN" sz="2000" b="1"/>
              <a:t>) </a:t>
            </a:r>
            <a:endParaRPr lang="en-US" altLang="zh-CN" sz="2000" b="1"/>
          </a:p>
          <a:p>
            <a:pPr>
              <a:spcBef>
                <a:spcPct val="50000"/>
              </a:spcBef>
            </a:pPr>
            <a:r>
              <a:rPr lang="en-US" altLang="zh-CN" sz="2000" b="1"/>
              <a:t>Xylanase</a:t>
            </a:r>
            <a:r>
              <a:rPr lang="en-US" altLang="zh-CN" sz="2000" b="1" i="1"/>
              <a:t> </a:t>
            </a:r>
            <a:r>
              <a:rPr lang="en-US" altLang="zh-CN" sz="2000" b="1"/>
              <a:t>of </a:t>
            </a:r>
            <a:r>
              <a:rPr lang="en-US" altLang="zh-CN" sz="2000" b="1" i="1"/>
              <a:t>Thermotoga</a:t>
            </a:r>
            <a:r>
              <a:rPr lang="en-US" altLang="zh-CN" sz="2000" b="1"/>
              <a:t>,  T</a:t>
            </a:r>
            <a:r>
              <a:rPr lang="en-US" altLang="zh-CN" sz="2000" b="1" baseline="-25000"/>
              <a:t>opt</a:t>
            </a:r>
            <a:r>
              <a:rPr lang="en-US" altLang="zh-CN" sz="2000" b="1"/>
              <a:t> = 95℃</a:t>
            </a:r>
            <a:r>
              <a:rPr lang="en-US" altLang="zh-CN" sz="2000" b="1">
                <a:sym typeface="+mn-ea"/>
              </a:rPr>
              <a:t>, t</a:t>
            </a:r>
            <a:r>
              <a:rPr lang="en-US" altLang="zh-CN" sz="2000" b="1" baseline="-25000">
                <a:sym typeface="+mn-ea"/>
              </a:rPr>
              <a:t>1/2</a:t>
            </a:r>
            <a:r>
              <a:rPr lang="en-US" altLang="zh-CN" sz="2000" b="1">
                <a:sym typeface="+mn-ea"/>
              </a:rPr>
              <a:t> ≥ 2 h (100℃) </a:t>
            </a:r>
            <a:endParaRPr lang="en-US" altLang="zh-CN" sz="2000" b="1"/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0825" y="405130"/>
            <a:ext cx="8641080" cy="6216015"/>
            <a:chOff x="395" y="638"/>
            <a:chExt cx="13608" cy="9789"/>
          </a:xfrm>
        </p:grpSpPr>
        <p:sp>
          <p:nvSpPr>
            <p:cNvPr id="64524" name="Text Box 12"/>
            <p:cNvSpPr txBox="1">
              <a:spLocks noChangeArrowheads="1"/>
            </p:cNvSpPr>
            <p:nvPr/>
          </p:nvSpPr>
          <p:spPr bwMode="auto">
            <a:xfrm>
              <a:off x="395" y="638"/>
              <a:ext cx="13608" cy="110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 eaLnBrk="1" hangingPunct="1"/>
              <a:r>
                <a:rPr lang="en-US" altLang="zh-CN" sz="4000" b="1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 Narrow" panose="020B0606020202030204" pitchFamily="34" charset="0"/>
                  <a:cs typeface="Times New Roman" panose="02020603050405020304" pitchFamily="18" charset="0"/>
                </a:rPr>
                <a:t>Reducing the Use of Bleaching Chemicals </a:t>
              </a:r>
              <a:endParaRPr lang="en-US" altLang="zh-CN" sz="4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324" y="1814"/>
              <a:ext cx="12302" cy="1872"/>
              <a:chOff x="1324" y="1814"/>
              <a:chExt cx="12302" cy="1872"/>
            </a:xfrm>
          </p:grpSpPr>
          <p:sp>
            <p:nvSpPr>
              <p:cNvPr id="64517" name="Rectangle 5"/>
              <p:cNvSpPr>
                <a:spLocks noChangeArrowheads="1"/>
              </p:cNvSpPr>
              <p:nvPr/>
            </p:nvSpPr>
            <p:spPr bwMode="auto">
              <a:xfrm>
                <a:off x="1324" y="1814"/>
                <a:ext cx="12302" cy="187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altLang="zh-CN" sz="2000" b="1"/>
                  <a:t>    </a:t>
                </a:r>
                <a:r>
                  <a:rPr lang="en-US" altLang="zh-CN" sz="2400" b="1">
                    <a:latin typeface="Arial Narrow" panose="020B0606020202030204" pitchFamily="34" charset="0"/>
                  </a:rPr>
                  <a:t>   </a:t>
                </a:r>
                <a:r>
                  <a:rPr lang="en-US" altLang="zh-CN" sz="2400" b="1">
                    <a:solidFill>
                      <a:srgbClr val="006600"/>
                    </a:solidFill>
                    <a:latin typeface="Arial Narrow" panose="020B0606020202030204" pitchFamily="34" charset="0"/>
                  </a:rPr>
                  <a:t>Chemical bleaching after wheat straw pulp was treated by alkaline extracts (</a:t>
                </a:r>
                <a:r>
                  <a:rPr lang="zh-CN" altLang="en-US" sz="2400" b="1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■</a:t>
                </a:r>
                <a:r>
                  <a:rPr lang="en-US" altLang="zh-CN" sz="2400" b="1">
                    <a:solidFill>
                      <a:srgbClr val="006600"/>
                    </a:solidFill>
                    <a:latin typeface="Arial Narrow" panose="020B0606020202030204" pitchFamily="34" charset="0"/>
                  </a:rPr>
                  <a:t>), laccase (</a:t>
                </a:r>
                <a:r>
                  <a:rPr lang="en-US" altLang="zh-CN" sz="2400" b="1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□</a:t>
                </a:r>
                <a:r>
                  <a:rPr lang="en-US" altLang="zh-CN" sz="2400" b="1">
                    <a:solidFill>
                      <a:srgbClr val="006600"/>
                    </a:solidFill>
                    <a:latin typeface="Arial Narrow" panose="020B0606020202030204" pitchFamily="34" charset="0"/>
                  </a:rPr>
                  <a:t>), or treated by both xylanase and laccase (    ). </a:t>
                </a:r>
                <a:r>
                  <a:rPr lang="en-US" altLang="zh-CN" sz="2000" b="1">
                    <a:solidFill>
                      <a:srgbClr val="006600"/>
                    </a:solidFill>
                  </a:rPr>
                  <a:t> </a:t>
                </a:r>
                <a:endParaRPr lang="en-US" altLang="zh-CN" sz="2000" b="1">
                  <a:solidFill>
                    <a:srgbClr val="006600"/>
                  </a:solidFill>
                </a:endParaRPr>
              </a:p>
            </p:txBody>
          </p:sp>
          <p:sp>
            <p:nvSpPr>
              <p:cNvPr id="64527" name="Rectangle 15" descr="浅色上对角线"/>
              <p:cNvSpPr>
                <a:spLocks noChangeArrowheads="1"/>
              </p:cNvSpPr>
              <p:nvPr/>
            </p:nvSpPr>
            <p:spPr bwMode="auto">
              <a:xfrm>
                <a:off x="3986" y="3199"/>
                <a:ext cx="340" cy="340"/>
              </a:xfrm>
              <a:prstGeom prst="rect">
                <a:avLst/>
              </a:prstGeom>
              <a:pattFill prst="ltUpDiag">
                <a:fgClr>
                  <a:srgbClr val="292929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miter lim="800000"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592" y="3770"/>
              <a:ext cx="11564" cy="4846"/>
              <a:chOff x="1592" y="3770"/>
              <a:chExt cx="11564" cy="4846"/>
            </a:xfrm>
          </p:grpSpPr>
          <p:pic>
            <p:nvPicPr>
              <p:cNvPr id="64520" name="Picture 8"/>
              <p:cNvPicPr>
                <a:picLocks noChangeAspect="1" noChangeArrowheads="1"/>
              </p:cNvPicPr>
              <p:nvPr/>
            </p:nvPicPr>
            <p:blipFill>
              <a:blip r:embed="rId1">
                <a:lum bright="-12000" contrast="24000"/>
              </a:blip>
              <a:srcRect r="20023" b="28377"/>
              <a:stretch>
                <a:fillRect/>
              </a:stretch>
            </p:blipFill>
            <p:spPr bwMode="auto">
              <a:xfrm>
                <a:off x="1592" y="3770"/>
                <a:ext cx="6237" cy="37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64521" name="Picture 9"/>
              <p:cNvPicPr>
                <a:picLocks noChangeAspect="1" noChangeArrowheads="1"/>
              </p:cNvPicPr>
              <p:nvPr/>
            </p:nvPicPr>
            <p:blipFill>
              <a:blip r:embed="rId2">
                <a:lum bright="-12000" contrast="24000"/>
              </a:blip>
              <a:srcRect l="5768" t="2431" r="3859" b="18500"/>
              <a:stretch>
                <a:fillRect/>
              </a:stretch>
            </p:blipFill>
            <p:spPr bwMode="auto">
              <a:xfrm>
                <a:off x="7827" y="3770"/>
                <a:ext cx="5327" cy="37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4522" name="Line 10"/>
              <p:cNvSpPr>
                <a:spLocks noChangeShapeType="1"/>
              </p:cNvSpPr>
              <p:nvPr/>
            </p:nvSpPr>
            <p:spPr bwMode="auto">
              <a:xfrm>
                <a:off x="6237" y="5017"/>
                <a:ext cx="624" cy="1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4523" name="Line 11"/>
              <p:cNvSpPr>
                <a:spLocks noChangeShapeType="1"/>
              </p:cNvSpPr>
              <p:nvPr/>
            </p:nvSpPr>
            <p:spPr bwMode="auto">
              <a:xfrm>
                <a:off x="10096" y="5017"/>
                <a:ext cx="1131" cy="1"/>
              </a:xfrm>
              <a:prstGeom prst="line">
                <a:avLst/>
              </a:prstGeom>
              <a:noFill/>
              <a:ln w="38100">
                <a:solidFill>
                  <a:srgbClr val="800000"/>
                </a:solidFill>
                <a:round/>
                <a:headEnd type="triangle" w="med" len="med"/>
                <a:tailEnd type="triangle" w="med" len="med"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4525" name="Text Box 13"/>
              <p:cNvSpPr txBox="1">
                <a:spLocks noChangeArrowheads="1"/>
              </p:cNvSpPr>
              <p:nvPr/>
            </p:nvSpPr>
            <p:spPr bwMode="auto">
              <a:xfrm>
                <a:off x="1592" y="7512"/>
                <a:ext cx="11565" cy="1105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/>
                  <a:t>                </a:t>
                </a:r>
                <a:r>
                  <a:rPr lang="en-US" altLang="zh-CN" b="1">
                    <a:solidFill>
                      <a:srgbClr val="333333"/>
                    </a:solidFill>
                    <a:latin typeface="Times New Roman" panose="02020603050405020304" pitchFamily="18" charset="0"/>
                  </a:rPr>
                  <a:t>1            2           3             4               1        2         3         4        5</a:t>
                </a:r>
                <a:endParaRPr lang="en-US" altLang="zh-CN" b="1">
                  <a:solidFill>
                    <a:srgbClr val="333333"/>
                  </a:solidFill>
                  <a:latin typeface="Times New Roman" panose="02020603050405020304" pitchFamily="18" charset="0"/>
                </a:endParaRPr>
              </a:p>
              <a:p>
                <a:pPr algn="ctr">
                  <a:spcBef>
                    <a:spcPct val="10000"/>
                  </a:spcBef>
                </a:pPr>
                <a:r>
                  <a:rPr lang="en-US" altLang="zh-CN" sz="2000" b="1">
                    <a:solidFill>
                      <a:srgbClr val="333333"/>
                    </a:solidFill>
                    <a:latin typeface="Times New Roman" panose="02020603050405020304" pitchFamily="18" charset="0"/>
                  </a:rPr>
                  <a:t> H</a:t>
                </a:r>
                <a:r>
                  <a:rPr lang="en-US" altLang="zh-CN" sz="2000" b="1" baseline="-25000">
                    <a:solidFill>
                      <a:srgbClr val="333333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000" b="1">
                    <a:solidFill>
                      <a:srgbClr val="333333"/>
                    </a:solidFill>
                    <a:latin typeface="Times New Roman" panose="02020603050405020304" pitchFamily="18" charset="0"/>
                  </a:rPr>
                  <a:t>O</a:t>
                </a:r>
                <a:r>
                  <a:rPr lang="en-US" altLang="zh-CN" sz="2000" b="1" baseline="-25000">
                    <a:solidFill>
                      <a:srgbClr val="333333"/>
                    </a:solidFill>
                    <a:latin typeface="Times New Roman" panose="02020603050405020304" pitchFamily="18" charset="0"/>
                  </a:rPr>
                  <a:t>2 </a:t>
                </a:r>
                <a:r>
                  <a:rPr lang="en-US" altLang="zh-CN" sz="2000" b="1">
                    <a:solidFill>
                      <a:srgbClr val="333333"/>
                    </a:solidFill>
                    <a:latin typeface="Times New Roman" panose="02020603050405020304" pitchFamily="18" charset="0"/>
                  </a:rPr>
                  <a:t>Concentration</a:t>
                </a:r>
                <a:r>
                  <a:rPr lang="en-US" altLang="zh-CN" sz="2000" b="1" baseline="-25000">
                    <a:solidFill>
                      <a:srgbClr val="333333"/>
                    </a:solidFill>
                    <a:latin typeface="Times New Roman" panose="02020603050405020304" pitchFamily="18" charset="0"/>
                  </a:rPr>
                  <a:t> </a:t>
                </a:r>
                <a:r>
                  <a:rPr lang="en-US" altLang="zh-CN" sz="2000" b="1">
                    <a:solidFill>
                      <a:srgbClr val="333333"/>
                    </a:solidFill>
                    <a:latin typeface="Times New Roman" panose="02020603050405020304" pitchFamily="18" charset="0"/>
                  </a:rPr>
                  <a:t>(%)</a:t>
                </a:r>
                <a:r>
                  <a:rPr lang="en-US" altLang="zh-CN" b="1">
                    <a:solidFill>
                      <a:srgbClr val="333333"/>
                    </a:solidFill>
                    <a:latin typeface="Times New Roman" panose="02020603050405020304" pitchFamily="18" charset="0"/>
                  </a:rPr>
                  <a:t> </a:t>
                </a:r>
                <a:endParaRPr lang="en-US" altLang="zh-CN" b="1">
                  <a:solidFill>
                    <a:srgbClr val="333333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4526" name="Line 14"/>
              <p:cNvSpPr>
                <a:spLocks noChangeShapeType="1"/>
              </p:cNvSpPr>
              <p:nvPr/>
            </p:nvSpPr>
            <p:spPr bwMode="auto">
              <a:xfrm>
                <a:off x="2727" y="7512"/>
                <a:ext cx="10320" cy="0"/>
              </a:xfrm>
              <a:prstGeom prst="line">
                <a:avLst/>
              </a:prstGeom>
              <a:noFill/>
              <a:ln w="28575">
                <a:solidFill>
                  <a:srgbClr val="4D4D4D"/>
                </a:solidFill>
                <a:rou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4529" name="Text Box 17"/>
              <p:cNvSpPr txBox="1">
                <a:spLocks noChangeArrowheads="1"/>
              </p:cNvSpPr>
              <p:nvPr/>
            </p:nvSpPr>
            <p:spPr bwMode="auto">
              <a:xfrm>
                <a:off x="6014" y="3995"/>
                <a:ext cx="1135" cy="57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solidFill>
                      <a:srgbClr val="006600"/>
                    </a:solidFill>
                  </a:rPr>
                  <a:t>25%</a:t>
                </a:r>
                <a:endParaRPr lang="en-US" altLang="zh-CN" b="1">
                  <a:solidFill>
                    <a:srgbClr val="006600"/>
                  </a:solidFill>
                </a:endParaRPr>
              </a:p>
            </p:txBody>
          </p:sp>
          <p:sp>
            <p:nvSpPr>
              <p:cNvPr id="64530" name="Text Box 18"/>
              <p:cNvSpPr txBox="1">
                <a:spLocks noChangeArrowheads="1"/>
              </p:cNvSpPr>
              <p:nvPr/>
            </p:nvSpPr>
            <p:spPr bwMode="auto">
              <a:xfrm>
                <a:off x="10097" y="3995"/>
                <a:ext cx="1135" cy="57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solidFill>
                      <a:srgbClr val="006600"/>
                    </a:solidFill>
                  </a:rPr>
                  <a:t>50%</a:t>
                </a:r>
                <a:endParaRPr lang="en-US" altLang="zh-CN" b="1">
                  <a:solidFill>
                    <a:srgbClr val="006600"/>
                  </a:solidFill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282" y="8843"/>
              <a:ext cx="12186" cy="1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 sz="2000" b="1">
                  <a:solidFill>
                    <a:schemeClr val="tx1"/>
                  </a:solidFill>
                  <a:latin typeface="Arial Narrow" panose="020B0606020202030204" pitchFamily="34" charset="0"/>
                  <a:sym typeface="+mn-ea"/>
                </a:rPr>
                <a:t>         Conditions: </a:t>
              </a:r>
              <a:r>
                <a:rPr lang="en-US" altLang="zh-CN" sz="2000" b="1">
                  <a:solidFill>
                    <a:srgbClr val="006600"/>
                  </a:solidFill>
                  <a:latin typeface="Arial Narrow" panose="020B0606020202030204" pitchFamily="34" charset="0"/>
                  <a:sym typeface="+mn-ea"/>
                </a:rPr>
                <a:t>Laccase treatment, 3 U/g dry pulp, 85℃, pH 4.5; xylanase treatment, 20 U/g dry pulp, 85℃, pH 6.0;  chemical bleaching, treat pulp for 2 h with H</a:t>
              </a:r>
              <a:r>
                <a:rPr lang="en-US" altLang="zh-CN" sz="2000" b="1" baseline="-25000">
                  <a:solidFill>
                    <a:srgbClr val="006600"/>
                  </a:solidFill>
                  <a:latin typeface="Arial Narrow" panose="020B0606020202030204" pitchFamily="34" charset="0"/>
                  <a:sym typeface="+mn-ea"/>
                </a:rPr>
                <a:t>2</a:t>
              </a:r>
              <a:r>
                <a:rPr lang="en-US" altLang="zh-CN" sz="2000" b="1">
                  <a:solidFill>
                    <a:srgbClr val="006600"/>
                  </a:solidFill>
                  <a:latin typeface="Arial Narrow" panose="020B0606020202030204" pitchFamily="34" charset="0"/>
                  <a:sym typeface="+mn-ea"/>
                </a:rPr>
                <a:t>O</a:t>
              </a:r>
              <a:r>
                <a:rPr lang="en-US" altLang="zh-CN" sz="2000" b="1" baseline="-25000">
                  <a:solidFill>
                    <a:srgbClr val="006600"/>
                  </a:solidFill>
                  <a:latin typeface="Arial Narrow" panose="020B0606020202030204" pitchFamily="34" charset="0"/>
                  <a:sym typeface="+mn-ea"/>
                </a:rPr>
                <a:t>2</a:t>
              </a:r>
              <a:r>
                <a:rPr lang="en-US" altLang="zh-CN" sz="2000" b="1">
                  <a:solidFill>
                    <a:srgbClr val="006600"/>
                  </a:solidFill>
                  <a:latin typeface="Arial Narrow" panose="020B0606020202030204" pitchFamily="34" charset="0"/>
                  <a:sym typeface="+mn-ea"/>
                </a:rPr>
                <a:t> at 85℃, pH 11 after EDTA chelation.</a:t>
              </a:r>
              <a:endParaRPr lang="en-US" altLang="zh-CN" sz="2000" b="1">
                <a:solidFill>
                  <a:srgbClr val="006600"/>
                </a:solidFill>
                <a:latin typeface="Arial Narrow" panose="020B0606020202030204" pitchFamily="34" charset="0"/>
                <a:sym typeface="+mn-ea"/>
              </a:endParaRPr>
            </a:p>
          </p:txBody>
        </p:sp>
      </p:grp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512945" y="4144645"/>
            <a:ext cx="2207260" cy="2109470"/>
            <a:chOff x="6334" y="6107"/>
            <a:chExt cx="3476" cy="3322"/>
          </a:xfrm>
        </p:grpSpPr>
        <p:sp>
          <p:nvSpPr>
            <p:cNvPr id="6146" name="Oval 2"/>
            <p:cNvSpPr>
              <a:spLocks noChangeArrowheads="1"/>
            </p:cNvSpPr>
            <p:nvPr/>
          </p:nvSpPr>
          <p:spPr bwMode="auto">
            <a:xfrm>
              <a:off x="6334" y="6107"/>
              <a:ext cx="3476" cy="3322"/>
            </a:xfrm>
            <a:prstGeom prst="ellipse">
              <a:avLst/>
            </a:prstGeom>
            <a:gradFill rotWithShape="1">
              <a:gsLst>
                <a:gs pos="0">
                  <a:srgbClr val="EAEAEA">
                    <a:alpha val="70000"/>
                  </a:srgbClr>
                </a:gs>
                <a:gs pos="100000">
                  <a:srgbClr val="EAEAEA">
                    <a:gamma/>
                    <a:shade val="46275"/>
                    <a:invGamma/>
                    <a:alpha val="70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3" name="Text Box 9"/>
            <p:cNvSpPr txBox="1">
              <a:spLocks noChangeArrowheads="1"/>
            </p:cNvSpPr>
            <p:nvPr/>
          </p:nvSpPr>
          <p:spPr bwMode="auto">
            <a:xfrm>
              <a:off x="6334" y="6429"/>
              <a:ext cx="3475" cy="246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2200" b="1">
                  <a:solidFill>
                    <a:srgbClr val="800000"/>
                  </a:solidFill>
                </a:rPr>
                <a:t>Finding enzymes of high activity &amp;</a:t>
              </a:r>
              <a:endParaRPr lang="en-US" altLang="zh-CN" sz="2200" b="1">
                <a:solidFill>
                  <a:srgbClr val="800000"/>
                </a:solidFill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2200" b="1">
                  <a:solidFill>
                    <a:srgbClr val="800000"/>
                  </a:solidFill>
                </a:rPr>
                <a:t>stability</a:t>
              </a:r>
              <a:endParaRPr lang="en-US" altLang="zh-CN" sz="2200" b="1">
                <a:solidFill>
                  <a:srgbClr val="800000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00700" y="2308225"/>
            <a:ext cx="2207260" cy="2109470"/>
            <a:chOff x="8061" y="3216"/>
            <a:chExt cx="3476" cy="3322"/>
          </a:xfrm>
        </p:grpSpPr>
        <p:sp>
          <p:nvSpPr>
            <p:cNvPr id="6152" name="Oval 8"/>
            <p:cNvSpPr>
              <a:spLocks noChangeArrowheads="1"/>
            </p:cNvSpPr>
            <p:nvPr/>
          </p:nvSpPr>
          <p:spPr bwMode="auto">
            <a:xfrm>
              <a:off x="8061" y="3216"/>
              <a:ext cx="3476" cy="3322"/>
            </a:xfrm>
            <a:prstGeom prst="ellipse">
              <a:avLst/>
            </a:prstGeom>
            <a:gradFill rotWithShape="1">
              <a:gsLst>
                <a:gs pos="0">
                  <a:srgbClr val="EAEAEA">
                    <a:alpha val="70000"/>
                  </a:srgbClr>
                </a:gs>
                <a:gs pos="100000">
                  <a:srgbClr val="EAEAEA">
                    <a:gamma/>
                    <a:shade val="46275"/>
                    <a:invGamma/>
                    <a:alpha val="70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4" name="Text Box 10"/>
            <p:cNvSpPr txBox="1">
              <a:spLocks noChangeArrowheads="1"/>
            </p:cNvSpPr>
            <p:nvPr/>
          </p:nvSpPr>
          <p:spPr bwMode="auto">
            <a:xfrm>
              <a:off x="8061" y="3530"/>
              <a:ext cx="3474" cy="246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2200" b="1">
                  <a:solidFill>
                    <a:srgbClr val="006600"/>
                  </a:solidFill>
                </a:rPr>
                <a:t>Gene</a:t>
              </a:r>
              <a:endParaRPr lang="en-US" altLang="zh-CN" sz="2200" b="1">
                <a:solidFill>
                  <a:srgbClr val="006600"/>
                </a:solidFill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2200" b="1">
                  <a:solidFill>
                    <a:srgbClr val="006600"/>
                  </a:solidFill>
                </a:rPr>
                <a:t>expression,</a:t>
              </a:r>
              <a:endParaRPr lang="en-US" altLang="zh-CN" sz="2200" b="1">
                <a:solidFill>
                  <a:srgbClr val="006600"/>
                </a:solidFill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2200" b="1">
                  <a:solidFill>
                    <a:srgbClr val="006600"/>
                  </a:solidFill>
                </a:rPr>
                <a:t>mutation &amp; evolution</a:t>
              </a:r>
              <a:endParaRPr lang="en-US" altLang="zh-CN" sz="2200" b="1">
                <a:solidFill>
                  <a:srgbClr val="006600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10680" y="4144645"/>
            <a:ext cx="2207260" cy="2109470"/>
            <a:chOff x="9809" y="6108"/>
            <a:chExt cx="3476" cy="3322"/>
          </a:xfrm>
        </p:grpSpPr>
        <p:sp>
          <p:nvSpPr>
            <p:cNvPr id="6151" name="Oval 7"/>
            <p:cNvSpPr>
              <a:spLocks noChangeArrowheads="1"/>
            </p:cNvSpPr>
            <p:nvPr/>
          </p:nvSpPr>
          <p:spPr bwMode="auto">
            <a:xfrm>
              <a:off x="9809" y="6108"/>
              <a:ext cx="3476" cy="3322"/>
            </a:xfrm>
            <a:prstGeom prst="ellipse">
              <a:avLst/>
            </a:prstGeom>
            <a:gradFill rotWithShape="1">
              <a:gsLst>
                <a:gs pos="0">
                  <a:srgbClr val="EAEAEA">
                    <a:alpha val="70000"/>
                  </a:srgbClr>
                </a:gs>
                <a:gs pos="100000">
                  <a:srgbClr val="EAEAEA">
                    <a:gamma/>
                    <a:shade val="46275"/>
                    <a:invGamma/>
                    <a:alpha val="7000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55" name="Text Box 11"/>
            <p:cNvSpPr txBox="1">
              <a:spLocks noChangeArrowheads="1"/>
            </p:cNvSpPr>
            <p:nvPr/>
          </p:nvSpPr>
          <p:spPr bwMode="auto">
            <a:xfrm>
              <a:off x="9809" y="6729"/>
              <a:ext cx="3475" cy="188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2200" b="1">
                  <a:solidFill>
                    <a:srgbClr val="0000CC"/>
                  </a:solidFill>
                </a:rPr>
                <a:t>Enzyme </a:t>
              </a:r>
              <a:endParaRPr lang="en-US" altLang="zh-CN" sz="2200" b="1">
                <a:solidFill>
                  <a:srgbClr val="0000CC"/>
                </a:solidFill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2200" b="1">
                  <a:solidFill>
                    <a:srgbClr val="0000CC"/>
                  </a:solidFill>
                </a:rPr>
                <a:t>production &amp;</a:t>
              </a:r>
              <a:endParaRPr lang="en-US" altLang="zh-CN" sz="2200" b="1">
                <a:solidFill>
                  <a:srgbClr val="0000CC"/>
                </a:solidFill>
              </a:endParaRPr>
            </a:p>
            <a:p>
              <a:pPr algn="ctr">
                <a:lnSpc>
                  <a:spcPct val="110000"/>
                </a:lnSpc>
              </a:pPr>
              <a:r>
                <a:rPr lang="en-US" altLang="zh-CN" sz="2200" b="1">
                  <a:solidFill>
                    <a:srgbClr val="0000CC"/>
                  </a:solidFill>
                </a:rPr>
                <a:t>application</a:t>
              </a:r>
              <a:endParaRPr lang="en-US" altLang="zh-CN" sz="2200" b="1">
                <a:solidFill>
                  <a:srgbClr val="0000CC"/>
                </a:solidFill>
              </a:endParaRPr>
            </a:p>
          </p:txBody>
        </p:sp>
      </p:grpSp>
      <p:sp>
        <p:nvSpPr>
          <p:cNvPr id="6161" name="AutoShape 17" descr="60%"/>
          <p:cNvSpPr>
            <a:spLocks noChangeArrowheads="1"/>
          </p:cNvSpPr>
          <p:nvPr/>
        </p:nvSpPr>
        <p:spPr bwMode="auto">
          <a:xfrm rot="19685626">
            <a:off x="8166100" y="3103880"/>
            <a:ext cx="401320" cy="1293495"/>
          </a:xfrm>
          <a:prstGeom prst="curvedLeftArrow">
            <a:avLst>
              <a:gd name="adj1" fmla="val 11444"/>
              <a:gd name="adj2" fmla="val 56311"/>
              <a:gd name="adj3" fmla="val 30079"/>
            </a:avLst>
          </a:prstGeom>
          <a:solidFill>
            <a:schemeClr val="accent3">
              <a:lumMod val="50000"/>
            </a:schemeClr>
          </a:solidFill>
          <a:ln w="9525">
            <a:solidFill>
              <a:schemeClr val="accent3">
                <a:lumMod val="50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162" name="AutoShape 18" descr="60%"/>
          <p:cNvSpPr>
            <a:spLocks noChangeArrowheads="1"/>
          </p:cNvSpPr>
          <p:nvPr/>
        </p:nvSpPr>
        <p:spPr bwMode="auto">
          <a:xfrm rot="12360000">
            <a:off x="4935855" y="3032760"/>
            <a:ext cx="401320" cy="1293495"/>
          </a:xfrm>
          <a:prstGeom prst="curvedLeftArrow">
            <a:avLst>
              <a:gd name="adj1" fmla="val 11444"/>
              <a:gd name="adj2" fmla="val 56311"/>
              <a:gd name="adj3" fmla="val 30079"/>
            </a:avLst>
          </a:prstGeom>
          <a:solidFill>
            <a:schemeClr val="accent3">
              <a:lumMod val="50000"/>
            </a:schemeClr>
          </a:solidFill>
          <a:ln w="9525">
            <a:solidFill>
              <a:schemeClr val="accent3">
                <a:lumMod val="50000"/>
              </a:schemeClr>
            </a:solidFill>
            <a:miter lim="800000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pic>
        <p:nvPicPr>
          <p:cNvPr id="6186" name="图片 3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652713" y="563563"/>
            <a:ext cx="3500437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3708400" y="260350"/>
            <a:ext cx="1892300" cy="6413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 Narrow" panose="020B0606020202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Summary</a:t>
            </a:r>
            <a:endParaRPr lang="en-US" altLang="zh-CN" sz="36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Arial Narrow" panose="020B0606020202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188" name="TextBox 34"/>
          <p:cNvSpPr txBox="1">
            <a:spLocks noChangeArrowheads="1"/>
          </p:cNvSpPr>
          <p:nvPr/>
        </p:nvSpPr>
        <p:spPr bwMode="auto">
          <a:xfrm>
            <a:off x="1512888" y="550863"/>
            <a:ext cx="1139825" cy="7254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32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andara" panose="020E0502030303020204" pitchFamily="34" charset="0"/>
                <a:ea typeface="微软雅黑" panose="020B0503020204020204" pitchFamily="34" charset="-122"/>
                <a:cs typeface="Calibri" panose="020F0502020204030204" pitchFamily="34" charset="0"/>
              </a:rPr>
              <a:t>05</a:t>
            </a:r>
            <a:endParaRPr lang="en-US" altLang="zh-CN" sz="32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andara" panose="020E0502030303020204" pitchFamily="34" charset="0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0" name="Text Box 25"/>
          <p:cNvSpPr txBox="1">
            <a:spLocks noChangeArrowheads="1"/>
          </p:cNvSpPr>
          <p:nvPr/>
        </p:nvSpPr>
        <p:spPr bwMode="auto">
          <a:xfrm>
            <a:off x="129540" y="1431925"/>
            <a:ext cx="5419090" cy="204216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p>
            <a:pPr marL="0" indent="0" eaLnBrk="1" hangingPunct="1">
              <a:buNone/>
            </a:pPr>
            <a:r>
              <a:rPr kumimoji="1" lang="en-US" altLang="zh-CN" sz="2800" b="1">
                <a:solidFill>
                  <a:srgbClr val="003300"/>
                </a:solidFill>
                <a:latin typeface="Arial Narrow" panose="020B0606020202030204" pitchFamily="34" charset="0"/>
              </a:rPr>
              <a:t>1. Thermostable lignocellulases 	are 	demanded in: </a:t>
            </a:r>
            <a:endParaRPr kumimoji="1"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lvl="1" indent="0" eaLnBrk="1" hangingPunct="1">
              <a:buNone/>
            </a:pPr>
            <a:r>
              <a:rPr kumimoji="1"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</a:t>
            </a:r>
            <a:r>
              <a:rPr kumimoji="1" lang="en-US" altLang="zh-CN" sz="2400" b="1">
                <a:solidFill>
                  <a:srgbClr val="006600"/>
                </a:solidFill>
                <a:latin typeface="Times New Roman" panose="02020603050405020304" pitchFamily="18" charset="0"/>
                <a:sym typeface="+mn-ea"/>
              </a:rPr>
              <a:t>Saccharification of cellulose,</a:t>
            </a:r>
            <a:endParaRPr kumimoji="1" lang="en-US" altLang="zh-CN" sz="2400" b="1">
              <a:solidFill>
                <a:srgbClr val="006600"/>
              </a:solidFill>
              <a:latin typeface="Times New Roman" panose="02020603050405020304" pitchFamily="18" charset="0"/>
              <a:sym typeface="+mn-ea"/>
            </a:endParaRPr>
          </a:p>
          <a:p>
            <a:pPr lvl="2" indent="0" eaLnBrk="1" hangingPunct="1">
              <a:buNone/>
            </a:pPr>
            <a:r>
              <a:rPr kumimoji="1"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Industrial  processes,</a:t>
            </a:r>
            <a:endParaRPr kumimoji="1" lang="en-US" altLang="zh-CN" sz="2400" b="1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lvl="1" indent="0" eaLnBrk="1" hangingPunct="1">
              <a:buNone/>
            </a:pPr>
            <a:r>
              <a:rPr kumimoji="1" lang="en-US" altLang="zh-CN" sz="2400" b="1">
                <a:solidFill>
                  <a:srgbClr val="006600"/>
                </a:solidFill>
                <a:latin typeface="Times New Roman" panose="02020603050405020304" pitchFamily="18" charset="0"/>
              </a:rPr>
              <a:t>	Feed addictives ... ...</a:t>
            </a:r>
            <a:endParaRPr kumimoji="1" lang="en-US" altLang="zh-CN" sz="2800" b="1">
              <a:solidFill>
                <a:srgbClr val="003300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Text Box 39"/>
          <p:cNvSpPr txBox="1">
            <a:spLocks noChangeArrowheads="1"/>
          </p:cNvSpPr>
          <p:nvPr/>
        </p:nvSpPr>
        <p:spPr bwMode="auto">
          <a:xfrm>
            <a:off x="129540" y="3600450"/>
            <a:ext cx="4384040" cy="1371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r>
              <a:rPr lang="en-US" altLang="zh-CN" sz="2800" b="1">
                <a:solidFill>
                  <a:schemeClr val="tx1"/>
                </a:solidFill>
                <a:latin typeface="Arial Narrow" panose="020B0606020202030204" pitchFamily="34" charset="0"/>
              </a:rPr>
              <a:t>2. A core platform is the key 	for the industrialization  	of a lignocellulase.</a:t>
            </a:r>
            <a:endParaRPr lang="en-US" altLang="zh-CN" sz="2800" b="1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 Box 41"/>
          <p:cNvSpPr txBox="1">
            <a:spLocks noChangeArrowheads="1"/>
          </p:cNvSpPr>
          <p:nvPr/>
        </p:nvSpPr>
        <p:spPr bwMode="auto">
          <a:xfrm>
            <a:off x="142240" y="5099050"/>
            <a:ext cx="4359275" cy="1371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p>
            <a:r>
              <a:rPr lang="en-US" altLang="zh-CN" sz="2800" b="1">
                <a:solidFill>
                  <a:schemeClr val="tx1"/>
                </a:solidFill>
                <a:latin typeface="Arial Narrow" panose="020B0606020202030204" pitchFamily="34" charset="0"/>
              </a:rPr>
              <a:t>3. It is hopeful to make super 	enzymes in the moden 	biotechnical games.</a:t>
            </a:r>
            <a:endParaRPr lang="en-US" altLang="zh-CN" sz="2800" b="1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custDataLst>
      <p:tags r:id="rId2"/>
    </p:custDataLst>
  </p:cSld>
  <p:clrMapOvr>
    <a:masterClrMapping/>
  </p:clrMapOvr>
  <p:transition advTm="15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6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2" grpId="0" bldLvl="0" animBg="1"/>
      <p:bldP spid="6161" grpId="0" bldLvl="0" animBg="1"/>
      <p:bldP spid="12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808038" y="1844675"/>
            <a:ext cx="18415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1" hangingPunct="1"/>
            <a:endParaRPr kumimoji="1" lang="en-US" sz="2400">
              <a:latin typeface="Times New Roman" panose="02020603050405020304" pitchFamily="18" charset="0"/>
            </a:endParaRPr>
          </a:p>
        </p:txBody>
      </p:sp>
      <p:sp>
        <p:nvSpPr>
          <p:cNvPr id="158723" name="Text Box 4"/>
          <p:cNvSpPr txBox="1">
            <a:spLocks noChangeArrowheads="1"/>
          </p:cNvSpPr>
          <p:nvPr/>
        </p:nvSpPr>
        <p:spPr bwMode="auto">
          <a:xfrm>
            <a:off x="539750" y="1989138"/>
            <a:ext cx="201612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kumimoji="1" lang="en-US" sz="2400">
              <a:latin typeface="Times New Roman" panose="02020603050405020304" pitchFamily="18" charset="0"/>
            </a:endParaRPr>
          </a:p>
        </p:txBody>
      </p:sp>
      <p:sp>
        <p:nvSpPr>
          <p:cNvPr id="287750" name="Text Box 6"/>
          <p:cNvSpPr txBox="1">
            <a:spLocks noChangeArrowheads="1"/>
          </p:cNvSpPr>
          <p:nvPr/>
        </p:nvSpPr>
        <p:spPr bwMode="auto">
          <a:xfrm>
            <a:off x="927735" y="5542280"/>
            <a:ext cx="7777163" cy="100488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400">
                <a:latin typeface="Verdana" panose="020B0604030504040204" pitchFamily="34" charset="0"/>
              </a:rPr>
              <a:t>These works are supported by the grants from</a:t>
            </a:r>
            <a:r>
              <a:rPr lang="en-US" altLang="zh-CN">
                <a:latin typeface="Verdana" panose="020B0604030504040204" pitchFamily="34" charset="0"/>
              </a:rPr>
              <a:t> </a:t>
            </a:r>
            <a:endParaRPr lang="en-US" altLang="zh-CN">
              <a:latin typeface="Verdana" panose="020B060403050404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800000"/>
                </a:solidFill>
                <a:latin typeface="Verdana" panose="020B0604030504040204" pitchFamily="34" charset="0"/>
              </a:rPr>
              <a:t>National Science Foundation, China</a:t>
            </a:r>
            <a:r>
              <a:rPr lang="en-US" altLang="zh-CN">
                <a:latin typeface="Verdana" panose="020B0604030504040204" pitchFamily="34" charset="0"/>
              </a:rPr>
              <a:t> </a:t>
            </a:r>
            <a:endParaRPr lang="en-US" altLang="zh-CN" sz="2400" b="1">
              <a:solidFill>
                <a:srgbClr val="800000"/>
              </a:solidFill>
              <a:latin typeface="Verdana" panose="020B0604030504040204" pitchFamily="34" charset="0"/>
            </a:endParaRPr>
          </a:p>
        </p:txBody>
      </p:sp>
      <p:sp>
        <p:nvSpPr>
          <p:cNvPr id="158728" name="Text Box 8"/>
          <p:cNvSpPr txBox="1">
            <a:spLocks noChangeArrowheads="1"/>
          </p:cNvSpPr>
          <p:nvPr/>
        </p:nvSpPr>
        <p:spPr bwMode="auto">
          <a:xfrm>
            <a:off x="1051878" y="1324610"/>
            <a:ext cx="5976937" cy="4603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993300"/>
                </a:solidFill>
                <a:latin typeface="Verdana" panose="020B0604030504040204" pitchFamily="34" charset="0"/>
              </a:rPr>
              <a:t>Thanks</a:t>
            </a:r>
            <a:r>
              <a:rPr lang="zh-CN" altLang="en-US" sz="2400" b="1">
                <a:solidFill>
                  <a:srgbClr val="993300"/>
                </a:solidFill>
                <a:latin typeface="Verdana" panose="020B0604030504040204" pitchFamily="34" charset="0"/>
              </a:rPr>
              <a:t>，</a:t>
            </a:r>
            <a:r>
              <a:rPr lang="en-US" altLang="zh-CN" sz="2400" b="1">
                <a:solidFill>
                  <a:srgbClr val="993300"/>
                </a:solidFill>
                <a:latin typeface="Verdana" panose="020B0604030504040204" pitchFamily="34" charset="0"/>
              </a:rPr>
              <a:t>my gratuate students!</a:t>
            </a:r>
            <a:endParaRPr lang="en-US" altLang="zh-CN" sz="2400" b="1">
              <a:solidFill>
                <a:srgbClr val="993300"/>
              </a:solidFill>
              <a:latin typeface="Verdana" panose="020B0604030504040204" pitchFamily="34" charset="0"/>
            </a:endParaRPr>
          </a:p>
        </p:txBody>
      </p:sp>
      <p:sp>
        <p:nvSpPr>
          <p:cNvPr id="158731" name="Text Box 11"/>
          <p:cNvSpPr txBox="1">
            <a:spLocks noChangeArrowheads="1"/>
          </p:cNvSpPr>
          <p:nvPr/>
        </p:nvSpPr>
        <p:spPr bwMode="auto">
          <a:xfrm>
            <a:off x="250825" y="476250"/>
            <a:ext cx="864235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Acknowledgment</a:t>
            </a:r>
            <a:endParaRPr lang="en-US" altLang="zh-CN" sz="36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pic>
        <p:nvPicPr>
          <p:cNvPr id="2" name="图片 1" descr="片花：合影前的欢快愉悦。"/>
          <p:cNvPicPr>
            <a:picLocks noChangeAspect="1"/>
          </p:cNvPicPr>
          <p:nvPr/>
        </p:nvPicPr>
        <p:blipFill>
          <a:blip r:embed="rId1"/>
          <a:srcRect t="10378"/>
          <a:stretch>
            <a:fillRect/>
          </a:stretch>
        </p:blipFill>
        <p:spPr>
          <a:xfrm>
            <a:off x="808355" y="1989455"/>
            <a:ext cx="7482205" cy="34067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WordArt 2"/>
          <p:cNvSpPr>
            <a:spLocks noChangeArrowheads="1" noChangeShapeType="1" noTextEdit="1"/>
          </p:cNvSpPr>
          <p:nvPr/>
        </p:nvSpPr>
        <p:spPr bwMode="auto">
          <a:xfrm rot="-676783">
            <a:off x="1331913" y="1989138"/>
            <a:ext cx="6551612" cy="1296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/>
                <a:cs typeface="Times New Roman" panose="02020603050405020304"/>
              </a:rPr>
              <a:t>Thank you all!</a:t>
            </a:r>
            <a:endParaRPr lang="zh-CN" altLang="en-US" sz="3600" kern="1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57699" name="WordArt 3"/>
          <p:cNvSpPr>
            <a:spLocks noChangeArrowheads="1" noChangeShapeType="1" noTextEdit="1"/>
          </p:cNvSpPr>
          <p:nvPr/>
        </p:nvSpPr>
        <p:spPr bwMode="auto">
          <a:xfrm>
            <a:off x="827088" y="4652963"/>
            <a:ext cx="7488237" cy="555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zh-CN" sz="3600" kern="10">
                <a:ln w="19050">
                  <a:solidFill>
                    <a:srgbClr val="99CCFF"/>
                  </a:solidFill>
                  <a:rou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 panose="02020603050405020304"/>
                <a:cs typeface="Times New Roman" panose="02020603050405020304"/>
              </a:rPr>
              <a:t>We are seeking collaboration with industry !</a:t>
            </a:r>
            <a:endParaRPr lang="zh-CN" altLang="en-US" sz="3600" kern="10">
              <a:ln w="19050">
                <a:solidFill>
                  <a:srgbClr val="99CCFF"/>
                </a:solidFill>
                <a:rou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 panose="02020603050405020304"/>
              <a:cs typeface="Times New Roman" panose="02020603050405020304"/>
            </a:endParaRPr>
          </a:p>
        </p:txBody>
      </p:sp>
    </p:spTree>
    <p:custDataLst>
      <p:tags r:id="rId1"/>
    </p:custDataLst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8" name="Text Box 4"/>
          <p:cNvSpPr txBox="1">
            <a:spLocks noChangeArrowheads="1"/>
          </p:cNvSpPr>
          <p:nvPr/>
        </p:nvSpPr>
        <p:spPr bwMode="auto">
          <a:xfrm>
            <a:off x="250825" y="476250"/>
            <a:ext cx="8642350" cy="641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Related Patents</a:t>
            </a:r>
            <a:endParaRPr lang="en-US" altLang="zh-CN" sz="3600" b="1">
              <a:solidFill>
                <a:srgbClr val="00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34149" name="Text Box 5"/>
          <p:cNvSpPr txBox="1">
            <a:spLocks noChangeArrowheads="1"/>
          </p:cNvSpPr>
          <p:nvPr/>
        </p:nvSpPr>
        <p:spPr bwMode="auto">
          <a:xfrm>
            <a:off x="755650" y="1268413"/>
            <a:ext cx="8137525" cy="52120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</a:rPr>
              <a:t>A novel expression vector pHsh.</a:t>
            </a:r>
            <a:r>
              <a:rPr lang="en-US" altLang="zh-CN" sz="2400">
                <a:latin typeface="Times New Roman" panose="02020603050405020304" pitchFamily="18" charset="0"/>
              </a:rPr>
              <a:t> US 7,807,460 B2 </a:t>
            </a:r>
            <a:endParaRPr lang="en-US" altLang="zh-CN" sz="2400">
              <a:latin typeface="Times New Roman" panose="02020603050405020304" pitchFamily="18" charset="0"/>
            </a:endParaRPr>
          </a:p>
          <a:p>
            <a:endParaRPr lang="en-US" altLang="zh-CN" sz="2400">
              <a:latin typeface="Times New Roman" panose="02020603050405020304" pitchFamily="18" charset="0"/>
            </a:endParaRPr>
          </a:p>
          <a:p>
            <a:r>
              <a:rPr lang="en-US" altLang="zh-CN" sz="2400" b="1" i="1">
                <a:latin typeface="Times New Roman" panose="02020603050405020304" pitchFamily="18" charset="0"/>
              </a:rPr>
              <a:t>In situ</a:t>
            </a:r>
            <a:r>
              <a:rPr lang="en-US" altLang="zh-CN" sz="2400" b="1">
                <a:latin typeface="Times New Roman" panose="02020603050405020304" pitchFamily="18" charset="0"/>
              </a:rPr>
              <a:t> error-prone PCR</a:t>
            </a:r>
            <a:r>
              <a:rPr lang="en-US" altLang="zh-CN" sz="2400">
                <a:latin typeface="Times New Roman" panose="02020603050405020304" pitchFamily="18" charset="0"/>
              </a:rPr>
              <a:t>. </a:t>
            </a:r>
            <a:r>
              <a:rPr lang="en-US" altLang="zh-CN" sz="2400">
                <a:latin typeface="Times New Roman" panose="02020603050405020304" pitchFamily="18" charset="0"/>
                <a:sym typeface="+mn-ea"/>
              </a:rPr>
              <a:t>US 9416359 B2, </a:t>
            </a:r>
            <a:endParaRPr lang="en-US" altLang="zh-CN" sz="2400">
              <a:latin typeface="Times New Roman" panose="02020603050405020304" pitchFamily="18" charset="0"/>
              <a:sym typeface="+mn-ea"/>
            </a:endParaRPr>
          </a:p>
          <a:p>
            <a:r>
              <a:rPr lang="en-US" altLang="zh-CN" sz="2400">
                <a:latin typeface="Times New Roman" panose="02020603050405020304" pitchFamily="18" charset="0"/>
                <a:sym typeface="+mn-ea"/>
              </a:rPr>
              <a:t>	</a:t>
            </a:r>
            <a:r>
              <a:rPr lang="en-US" altLang="zh-CN" sz="2400">
                <a:latin typeface="Times New Roman" panose="02020603050405020304" pitchFamily="18" charset="0"/>
              </a:rPr>
              <a:t>Chinese patent ZL 200910025925.0.</a:t>
            </a:r>
            <a:endParaRPr lang="en-US" altLang="zh-CN" sz="2400">
              <a:latin typeface="Times New Roman" panose="02020603050405020304" pitchFamily="18" charset="0"/>
            </a:endParaRPr>
          </a:p>
          <a:p>
            <a:r>
              <a:rPr lang="en-US" altLang="zh-CN" sz="2400" b="1">
                <a:latin typeface="Times New Roman" panose="02020603050405020304" pitchFamily="18" charset="0"/>
              </a:rPr>
              <a:t>Overexpression of laccase gene</a:t>
            </a:r>
            <a:r>
              <a:rPr lang="en-US" altLang="zh-CN" sz="2400">
                <a:latin typeface="Times New Roman" panose="02020603050405020304" pitchFamily="18" charset="0"/>
              </a:rPr>
              <a:t>. Chinese patent 	</a:t>
            </a:r>
            <a:endParaRPr lang="en-US" altLang="zh-CN" sz="2400">
              <a:latin typeface="Times New Roman" panose="02020603050405020304" pitchFamily="18" charset="0"/>
            </a:endParaRPr>
          </a:p>
          <a:p>
            <a:r>
              <a:rPr lang="en-US" altLang="zh-CN" sz="2400">
                <a:latin typeface="Times New Roman" panose="02020603050405020304" pitchFamily="18" charset="0"/>
              </a:rPr>
              <a:t>	ZL 201010567825.3.</a:t>
            </a:r>
            <a:endParaRPr lang="en-US" altLang="zh-CN" sz="2400">
              <a:latin typeface="Times New Roman" panose="02020603050405020304" pitchFamily="18" charset="0"/>
            </a:endParaRPr>
          </a:p>
          <a:p>
            <a:r>
              <a:rPr lang="en-US" altLang="zh-CN" sz="2400" b="1">
                <a:latin typeface="Times New Roman" panose="02020603050405020304" pitchFamily="18" charset="0"/>
              </a:rPr>
              <a:t>Biosynthesis of S-adenosylhomocysteine</a:t>
            </a:r>
            <a:r>
              <a:rPr lang="en-US" altLang="zh-CN" sz="2400">
                <a:latin typeface="Times New Roman" panose="02020603050405020304" pitchFamily="18" charset="0"/>
              </a:rPr>
              <a:t>. Chinese patent 	application 2014102079592.</a:t>
            </a:r>
            <a:endParaRPr lang="en-US" altLang="zh-CN" sz="2400">
              <a:latin typeface="Times New Roman" panose="02020603050405020304" pitchFamily="18" charset="0"/>
            </a:endParaRPr>
          </a:p>
          <a:p>
            <a:r>
              <a:rPr lang="en-US" altLang="zh-CN" sz="2400" b="1">
                <a:latin typeface="Times New Roman" panose="02020603050405020304" pitchFamily="18" charset="0"/>
              </a:rPr>
              <a:t>A drug resistant gene-free shuttle vector</a:t>
            </a:r>
            <a:r>
              <a:rPr lang="en-US" altLang="zh-CN" sz="2400">
                <a:latin typeface="Times New Roman" panose="02020603050405020304" pitchFamily="18" charset="0"/>
              </a:rPr>
              <a:t>. Chinese patent 	application 201310191146.4. </a:t>
            </a:r>
            <a:endParaRPr lang="en-US" altLang="zh-CN" sz="2400">
              <a:latin typeface="Times New Roman" panose="02020603050405020304" pitchFamily="18" charset="0"/>
            </a:endParaRPr>
          </a:p>
          <a:p>
            <a:r>
              <a:rPr lang="en-US" altLang="zh-CN" sz="2400" b="1">
                <a:latin typeface="Times New Roman" panose="02020603050405020304" pitchFamily="18" charset="0"/>
              </a:rPr>
              <a:t>Novel T-vector, heat-shock induced expression</a:t>
            </a:r>
            <a:r>
              <a:rPr lang="en-US" altLang="zh-CN" sz="2400">
                <a:latin typeface="Times New Roman" panose="02020603050405020304" pitchFamily="18" charset="0"/>
              </a:rPr>
              <a:t>. Chinese 	patent application 201410061452.0. </a:t>
            </a:r>
            <a:endParaRPr lang="en-US" altLang="zh-CN" sz="2400">
              <a:latin typeface="Times New Roman" panose="02020603050405020304" pitchFamily="18" charset="0"/>
            </a:endParaRPr>
          </a:p>
          <a:p>
            <a:r>
              <a:rPr lang="en-US" altLang="zh-CN" sz="2400" b="1">
                <a:latin typeface="Times New Roman" panose="02020603050405020304" pitchFamily="18" charset="0"/>
              </a:rPr>
              <a:t>Novel T-vector, cold-shock induced expression</a:t>
            </a:r>
            <a:r>
              <a:rPr lang="en-US" altLang="zh-CN" sz="2400">
                <a:latin typeface="Times New Roman" panose="02020603050405020304" pitchFamily="18" charset="0"/>
              </a:rPr>
              <a:t>. Chinese 	patent application 201410501807.3.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IMING" val="|8.7|2.5|20.8|14.7|14.1"/>
</p:tagLst>
</file>

<file path=ppt/tags/tag2.xml><?xml version="1.0" encoding="utf-8"?>
<p:tagLst xmlns:p="http://schemas.openxmlformats.org/presentationml/2006/main">
  <p:tag name="TIMING" val="|8.7|2.5|20.8|14.7|14.1"/>
</p:tagLst>
</file>

<file path=ppt/tags/tag3.xml><?xml version="1.0" encoding="utf-8"?>
<p:tagLst xmlns:p="http://schemas.openxmlformats.org/presentationml/2006/main">
  <p:tag name="TIMING" val="|8.7|2.5|20.8|14.7|14.1"/>
</p:tagLst>
</file>

<file path=ppt/tags/tag4.xml><?xml version="1.0" encoding="utf-8"?>
<p:tagLst xmlns:p="http://schemas.openxmlformats.org/presentationml/2006/main">
  <p:tag name="TIMING" val="|8.7|2.5|20.8|14.7|14.1"/>
</p:tagLst>
</file>

<file path=ppt/tags/tag5.xml><?xml version="1.0" encoding="utf-8"?>
<p:tagLst xmlns:p="http://schemas.openxmlformats.org/presentationml/2006/main">
  <p:tag name="TIMING" val="|9.7"/>
</p:tagLst>
</file>

<file path=ppt/tags/tag6.xml><?xml version="1.0" encoding="utf-8"?>
<p:tagLst xmlns:p="http://schemas.openxmlformats.org/presentationml/2006/main">
  <p:tag name="TIMING" val="|2"/>
</p:tagLst>
</file>

<file path=ppt/tags/tag7.xml><?xml version="1.0" encoding="utf-8"?>
<p:tagLst xmlns:p="http://schemas.openxmlformats.org/presentationml/2006/main">
  <p:tag name="TIMING" val="|2"/>
</p:tagLst>
</file>

<file path=ppt/tags/tag8.xml><?xml version="1.0" encoding="utf-8"?>
<p:tagLst xmlns:p="http://schemas.openxmlformats.org/presentationml/2006/main">
  <p:tag name="TIMING" val="|54.6|16.8|14.6"/>
</p:tagLst>
</file>

<file path=ppt/tags/tag9.xml><?xml version="1.0" encoding="utf-8"?>
<p:tagLst xmlns:p="http://schemas.openxmlformats.org/presentationml/2006/main">
  <p:tag name="TIMING" val="|2.8|3.8|6.4"/>
</p:tagLst>
</file>

<file path=ppt/tags/tag10.xml><?xml version="1.0" encoding="utf-8"?>
<p:tagLst xmlns:p="http://schemas.openxmlformats.org/presentationml/2006/main">
  <p:tag name="TIMING" val="|9.3"/>
</p:tagLst>
</file>

<file path=ppt/theme/theme1.xml><?xml version="1.0" encoding="utf-8"?>
<a:theme xmlns:a="http://schemas.openxmlformats.org/drawingml/2006/main" name="演示文稿1">
  <a:themeElements>
    <a:clrScheme name="演示文稿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演示文稿1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演示文稿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演示文稿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演示文稿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9473</Words>
  <Application>WPS 演示</Application>
  <PresentationFormat>全屏显示(4:3)</PresentationFormat>
  <Paragraphs>500</Paragraphs>
  <Slides>37</Slides>
  <Notes>6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37</vt:i4>
      </vt:variant>
    </vt:vector>
  </HeadingPairs>
  <TitlesOfParts>
    <vt:vector size="57" baseType="lpstr">
      <vt:lpstr>Arial</vt:lpstr>
      <vt:lpstr>宋体</vt:lpstr>
      <vt:lpstr>Wingdings</vt:lpstr>
      <vt:lpstr>Calibri</vt:lpstr>
      <vt:lpstr>Times New Roman</vt:lpstr>
      <vt:lpstr>Candara</vt:lpstr>
      <vt:lpstr>微软雅黑</vt:lpstr>
      <vt:lpstr>Arial Black</vt:lpstr>
      <vt:lpstr>Arial Narrow</vt:lpstr>
      <vt:lpstr>楷体_GB2312</vt:lpstr>
      <vt:lpstr>Symbol</vt:lpstr>
      <vt:lpstr>Symbol</vt:lpstr>
      <vt:lpstr>MingLiU</vt:lpstr>
      <vt:lpstr>Arial Unicode MS</vt:lpstr>
      <vt:lpstr>Verdana</vt:lpstr>
      <vt:lpstr>Times New Roman</vt:lpstr>
      <vt:lpstr>新宋体</vt:lpstr>
      <vt:lpstr>演示文稿1</vt:lpstr>
      <vt:lpstr>Paint.Picture</vt:lpstr>
      <vt:lpstr>MSGraph.Chart.8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02585860400</dc:creator>
  <cp:lastModifiedBy>sony</cp:lastModifiedBy>
  <cp:revision>239</cp:revision>
  <dcterms:created xsi:type="dcterms:W3CDTF">2015-08-08T14:55:00Z</dcterms:created>
  <dcterms:modified xsi:type="dcterms:W3CDTF">2017-06-15T13:39:31Z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