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Lst>
  <p:notesMasterIdLst>
    <p:notesMasterId r:id="rId32"/>
  </p:notesMasterIdLst>
  <p:sldIdLst>
    <p:sldId id="287" r:id="rId3"/>
    <p:sldId id="327" r:id="rId4"/>
    <p:sldId id="328" r:id="rId5"/>
    <p:sldId id="293" r:id="rId6"/>
    <p:sldId id="303" r:id="rId7"/>
    <p:sldId id="304" r:id="rId8"/>
    <p:sldId id="306" r:id="rId9"/>
    <p:sldId id="307" r:id="rId10"/>
    <p:sldId id="309" r:id="rId11"/>
    <p:sldId id="310" r:id="rId12"/>
    <p:sldId id="311" r:id="rId13"/>
    <p:sldId id="312" r:id="rId14"/>
    <p:sldId id="313" r:id="rId15"/>
    <p:sldId id="318" r:id="rId16"/>
    <p:sldId id="315" r:id="rId17"/>
    <p:sldId id="316" r:id="rId18"/>
    <p:sldId id="317" r:id="rId19"/>
    <p:sldId id="319" r:id="rId20"/>
    <p:sldId id="314" r:id="rId21"/>
    <p:sldId id="301" r:id="rId22"/>
    <p:sldId id="320" r:id="rId23"/>
    <p:sldId id="321" r:id="rId24"/>
    <p:sldId id="323" r:id="rId25"/>
    <p:sldId id="322" r:id="rId26"/>
    <p:sldId id="324" r:id="rId27"/>
    <p:sldId id="325" r:id="rId28"/>
    <p:sldId id="300" r:id="rId29"/>
    <p:sldId id="326" r:id="rId30"/>
    <p:sldId id="329" r:id="rId31"/>
  </p:sldIdLst>
  <p:sldSz cx="9144000" cy="6858000" type="screen4x3"/>
  <p:notesSz cx="6858000" cy="9144000"/>
  <p:defaultTextStyle>
    <a:defPPr>
      <a:defRPr lang="zh-CN"/>
    </a:defPPr>
    <a:lvl1pPr algn="l" rtl="0" fontAlgn="base">
      <a:spcBef>
        <a:spcPct val="0"/>
      </a:spcBef>
      <a:spcAft>
        <a:spcPct val="0"/>
      </a:spcAft>
      <a:defRPr sz="1400" kern="1200">
        <a:solidFill>
          <a:schemeClr val="tx1"/>
        </a:solidFill>
        <a:latin typeface="Arial" charset="0"/>
        <a:ea typeface="宋体" charset="-122"/>
        <a:cs typeface="+mn-cs"/>
      </a:defRPr>
    </a:lvl1pPr>
    <a:lvl2pPr marL="457200" algn="l" rtl="0" fontAlgn="base">
      <a:spcBef>
        <a:spcPct val="0"/>
      </a:spcBef>
      <a:spcAft>
        <a:spcPct val="0"/>
      </a:spcAft>
      <a:defRPr sz="1400" kern="1200">
        <a:solidFill>
          <a:schemeClr val="tx1"/>
        </a:solidFill>
        <a:latin typeface="Arial" charset="0"/>
        <a:ea typeface="宋体" charset="-122"/>
        <a:cs typeface="+mn-cs"/>
      </a:defRPr>
    </a:lvl2pPr>
    <a:lvl3pPr marL="914400" algn="l" rtl="0" fontAlgn="base">
      <a:spcBef>
        <a:spcPct val="0"/>
      </a:spcBef>
      <a:spcAft>
        <a:spcPct val="0"/>
      </a:spcAft>
      <a:defRPr sz="1400" kern="1200">
        <a:solidFill>
          <a:schemeClr val="tx1"/>
        </a:solidFill>
        <a:latin typeface="Arial" charset="0"/>
        <a:ea typeface="宋体" charset="-122"/>
        <a:cs typeface="+mn-cs"/>
      </a:defRPr>
    </a:lvl3pPr>
    <a:lvl4pPr marL="1371600" algn="l" rtl="0" fontAlgn="base">
      <a:spcBef>
        <a:spcPct val="0"/>
      </a:spcBef>
      <a:spcAft>
        <a:spcPct val="0"/>
      </a:spcAft>
      <a:defRPr sz="1400" kern="1200">
        <a:solidFill>
          <a:schemeClr val="tx1"/>
        </a:solidFill>
        <a:latin typeface="Arial" charset="0"/>
        <a:ea typeface="宋体" charset="-122"/>
        <a:cs typeface="+mn-cs"/>
      </a:defRPr>
    </a:lvl4pPr>
    <a:lvl5pPr marL="1828800" algn="l" rtl="0" fontAlgn="base">
      <a:spcBef>
        <a:spcPct val="0"/>
      </a:spcBef>
      <a:spcAft>
        <a:spcPct val="0"/>
      </a:spcAft>
      <a:defRPr sz="1400" kern="1200">
        <a:solidFill>
          <a:schemeClr val="tx1"/>
        </a:solidFill>
        <a:latin typeface="Arial" charset="0"/>
        <a:ea typeface="宋体" charset="-122"/>
        <a:cs typeface="+mn-cs"/>
      </a:defRPr>
    </a:lvl5pPr>
    <a:lvl6pPr marL="2286000" algn="l" defTabSz="914400" rtl="0" eaLnBrk="1" latinLnBrk="0" hangingPunct="1">
      <a:defRPr sz="1400" kern="1200">
        <a:solidFill>
          <a:schemeClr val="tx1"/>
        </a:solidFill>
        <a:latin typeface="Arial" charset="0"/>
        <a:ea typeface="宋体" charset="-122"/>
        <a:cs typeface="+mn-cs"/>
      </a:defRPr>
    </a:lvl6pPr>
    <a:lvl7pPr marL="2743200" algn="l" defTabSz="914400" rtl="0" eaLnBrk="1" latinLnBrk="0" hangingPunct="1">
      <a:defRPr sz="1400" kern="1200">
        <a:solidFill>
          <a:schemeClr val="tx1"/>
        </a:solidFill>
        <a:latin typeface="Arial" charset="0"/>
        <a:ea typeface="宋体" charset="-122"/>
        <a:cs typeface="+mn-cs"/>
      </a:defRPr>
    </a:lvl7pPr>
    <a:lvl8pPr marL="3200400" algn="l" defTabSz="914400" rtl="0" eaLnBrk="1" latinLnBrk="0" hangingPunct="1">
      <a:defRPr sz="1400" kern="1200">
        <a:solidFill>
          <a:schemeClr val="tx1"/>
        </a:solidFill>
        <a:latin typeface="Arial" charset="0"/>
        <a:ea typeface="宋体" charset="-122"/>
        <a:cs typeface="+mn-cs"/>
      </a:defRPr>
    </a:lvl8pPr>
    <a:lvl9pPr marL="3657600" algn="l" defTabSz="914400" rtl="0" eaLnBrk="1" latinLnBrk="0" hangingPunct="1">
      <a:defRPr sz="1400"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3399"/>
    <a:srgbClr val="D93BB7"/>
    <a:srgbClr val="FF8F8F"/>
    <a:srgbClr val="A10BF5"/>
    <a:srgbClr val="BEEEF8"/>
    <a:srgbClr val="6600CC"/>
    <a:srgbClr val="84F4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6359" autoAdjust="0"/>
    <p:restoredTop sz="94275" autoAdjust="0"/>
  </p:normalViewPr>
  <p:slideViewPr>
    <p:cSldViewPr>
      <p:cViewPr>
        <p:scale>
          <a:sx n="100" d="100"/>
          <a:sy n="100" d="100"/>
        </p:scale>
        <p:origin x="-1152" y="10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image" Target="../media/image5.emf"/><Relationship Id="rId7" Type="http://schemas.openxmlformats.org/officeDocument/2006/relationships/image" Target="../media/image9.png"/><Relationship Id="rId2" Type="http://schemas.openxmlformats.org/officeDocument/2006/relationships/image" Target="../media/image4.emf"/><Relationship Id="rId1" Type="http://schemas.openxmlformats.org/officeDocument/2006/relationships/image" Target="../media/image3.emf"/><Relationship Id="rId6" Type="http://schemas.openxmlformats.org/officeDocument/2006/relationships/image" Target="../media/image8.png"/><Relationship Id="rId5" Type="http://schemas.openxmlformats.org/officeDocument/2006/relationships/image" Target="../media/image7.wmf"/><Relationship Id="rId4" Type="http://schemas.openxmlformats.org/officeDocument/2006/relationships/image" Target="../media/image6.png"/><Relationship Id="rId9"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image" Target="../media/image1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24.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pitchFamily="34" charset="0"/>
                <a:ea typeface="宋体" pitchFamily="2" charset="-122"/>
              </a:defRPr>
            </a:lvl1pPr>
          </a:lstStyle>
          <a:p>
            <a:pPr>
              <a:defRPr/>
            </a:pPr>
            <a:endParaRPr lang="en-US" altLang="zh-CN"/>
          </a:p>
        </p:txBody>
      </p:sp>
      <p:sp>
        <p:nvSpPr>
          <p:cNvPr id="317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ea typeface="宋体" pitchFamily="2" charset="-122"/>
              </a:defRPr>
            </a:lvl1pPr>
          </a:lstStyle>
          <a:p>
            <a:pPr>
              <a:defRPr/>
            </a:pPr>
            <a:endParaRPr lang="en-US" altLang="zh-CN"/>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17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317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pitchFamily="34" charset="0"/>
                <a:ea typeface="宋体" pitchFamily="2" charset="-122"/>
              </a:defRPr>
            </a:lvl1pPr>
          </a:lstStyle>
          <a:p>
            <a:pPr>
              <a:defRPr/>
            </a:pPr>
            <a:endParaRPr lang="en-US" altLang="zh-CN"/>
          </a:p>
        </p:txBody>
      </p:sp>
      <p:sp>
        <p:nvSpPr>
          <p:cNvPr id="317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ea typeface="宋体" pitchFamily="2" charset="-122"/>
              </a:defRPr>
            </a:lvl1pPr>
          </a:lstStyle>
          <a:p>
            <a:pPr>
              <a:defRPr/>
            </a:pPr>
            <a:fld id="{70F965DB-32FF-46DC-A9E4-73C9D39B7400}" type="slidenum">
              <a:rPr lang="en-US" altLang="zh-CN"/>
              <a:pPr>
                <a:defRPr/>
              </a:pPr>
              <a:t>‹#›</a:t>
            </a:fld>
            <a:endParaRPr lang="en-US" altLang="zh-CN"/>
          </a:p>
        </p:txBody>
      </p:sp>
    </p:spTree>
    <p:extLst>
      <p:ext uri="{BB962C8B-B14F-4D97-AF65-F5344CB8AC3E}">
        <p14:creationId xmlns:p14="http://schemas.microsoft.com/office/powerpoint/2010/main" val="30166898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AD30C53B-7E16-480D-A8B5-F9FC14AFC252}" type="slidenum">
              <a:rPr lang="en-US" altLang="zh-CN"/>
              <a:pPr>
                <a:defRPr/>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7B2B4379-F458-40CA-8DE2-45CC15D2FC95}" type="slidenum">
              <a:rPr lang="en-US" altLang="zh-CN"/>
              <a:pPr>
                <a:defRPr/>
              </a:pPr>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9D5212AA-2628-4BAC-AE31-529A26AD7665}" type="slidenum">
              <a:rPr lang="en-US" altLang="zh-CN"/>
              <a:pPr>
                <a:defRPr/>
              </a:pPr>
              <a:t>‹#›</a:t>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BBE8D1E7-40AF-4BDD-AA9C-87DB3CF62B13}" type="slidenum">
              <a:rPr lang="en-US" altLang="zh-CN"/>
              <a:pPr>
                <a:defRPr/>
              </a:pPr>
              <a:t>‹#›</a:t>
            </a:fld>
            <a:endParaRPr lang="en-US"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9B1A5571-8F38-4FBE-A515-6D1C87D4E4EC}" type="slidenum">
              <a:rPr lang="en-US" altLang="zh-CN"/>
              <a:pPr>
                <a:defRPr/>
              </a:pPr>
              <a:t>‹#›</a:t>
            </a:fld>
            <a:endParaRPr lang="en-US" alt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03A0AABB-5A19-4FC5-932B-42C5FF8A257C}" type="slidenum">
              <a:rPr lang="en-US" altLang="zh-CN"/>
              <a:pPr>
                <a:defRPr/>
              </a:pPr>
              <a:t>‹#›</a:t>
            </a:fld>
            <a:endParaRPr lang="en-US" alt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1DE4634E-7DFC-467A-8720-61B3255714A0}" type="slidenum">
              <a:rPr lang="en-US" altLang="zh-CN"/>
              <a:pPr>
                <a:defRPr/>
              </a:pPr>
              <a:t>‹#›</a:t>
            </a:fld>
            <a:endParaRPr lang="en-US" alt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FEEB8C0-D52D-4905-A742-CFBD42C10B61}" type="slidenum">
              <a:rPr lang="en-US" altLang="zh-CN"/>
              <a:pPr>
                <a:defRPr/>
              </a:pPr>
              <a:t>‹#›</a:t>
            </a:fld>
            <a:endParaRPr lang="en-US" alt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89EDCD74-919E-4638-9A9C-C046BB01627C}" type="slidenum">
              <a:rPr lang="en-US" altLang="zh-CN"/>
              <a:pPr>
                <a:defRPr/>
              </a:pPr>
              <a:t>‹#›</a:t>
            </a:fld>
            <a:endParaRPr lang="en-US" alt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F2BDBC44-FB62-4143-96C2-6E8CCE4CDE81}" type="slidenum">
              <a:rPr lang="en-US" altLang="zh-CN"/>
              <a:pPr>
                <a:defRPr/>
              </a:pPr>
              <a:t>‹#›</a:t>
            </a:fld>
            <a:endParaRPr lang="en-US" alt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95FAEE7-AF2F-4309-A236-9F4DCA6AC629}"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698" name="图片 3" descr="2623346782960976445.jpg"/>
          <p:cNvPicPr>
            <a:picLocks noChangeAspect="1"/>
          </p:cNvPicPr>
          <p:nvPr userDrawn="1"/>
        </p:nvPicPr>
        <p:blipFill>
          <a:blip r:embed="rId13"/>
          <a:srcRect/>
          <a:stretch>
            <a:fillRect/>
          </a:stretch>
        </p:blipFill>
        <p:spPr bwMode="auto">
          <a:xfrm>
            <a:off x="7681913" y="0"/>
            <a:ext cx="1462087" cy="1462088"/>
          </a:xfrm>
          <a:prstGeom prst="rect">
            <a:avLst/>
          </a:prstGeom>
          <a:noFill/>
          <a:ln w="9525">
            <a:noFill/>
            <a:miter lim="800000"/>
            <a:headEnd/>
            <a:tailEnd/>
          </a:ln>
        </p:spPr>
      </p:pic>
      <p:cxnSp>
        <p:nvCxnSpPr>
          <p:cNvPr id="5" name="直接连接符 4"/>
          <p:cNvCxnSpPr/>
          <p:nvPr userDrawn="1"/>
        </p:nvCxnSpPr>
        <p:spPr>
          <a:xfrm>
            <a:off x="0" y="1071563"/>
            <a:ext cx="7429500" cy="158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33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734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a:latin typeface="Arial" pitchFamily="34" charset="0"/>
                <a:ea typeface="宋体" pitchFamily="2" charset="-122"/>
              </a:defRPr>
            </a:lvl1pPr>
          </a:lstStyle>
          <a:p>
            <a:pPr>
              <a:defRPr/>
            </a:pPr>
            <a:endParaRPr lang="en-US" altLang="zh-CN"/>
          </a:p>
        </p:txBody>
      </p:sp>
      <p:sp>
        <p:nvSpPr>
          <p:cNvPr id="5734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Arial" pitchFamily="34" charset="0"/>
                <a:ea typeface="宋体" pitchFamily="2" charset="-122"/>
              </a:defRPr>
            </a:lvl1pPr>
          </a:lstStyle>
          <a:p>
            <a:pPr>
              <a:defRPr/>
            </a:pPr>
            <a:endParaRPr lang="en-US" altLang="zh-CN"/>
          </a:p>
        </p:txBody>
      </p:sp>
      <p:sp>
        <p:nvSpPr>
          <p:cNvPr id="5735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Arial" pitchFamily="34" charset="0"/>
                <a:ea typeface="宋体" pitchFamily="2" charset="-122"/>
              </a:defRPr>
            </a:lvl1pPr>
          </a:lstStyle>
          <a:p>
            <a:pPr>
              <a:defRPr/>
            </a:pPr>
            <a:fld id="{DEAA0BB2-2344-4A7C-9EBE-CEF9731F6B49}"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7.wmf"/><Relationship Id="rId18" Type="http://schemas.openxmlformats.org/officeDocument/2006/relationships/oleObject" Target="../embeddings/oleObject8.bin"/><Relationship Id="rId3" Type="http://schemas.openxmlformats.org/officeDocument/2006/relationships/image" Target="../media/image1.jpeg"/><Relationship Id="rId21" Type="http://schemas.openxmlformats.org/officeDocument/2006/relationships/image" Target="../media/image11.png"/><Relationship Id="rId7" Type="http://schemas.openxmlformats.org/officeDocument/2006/relationships/image" Target="../media/image4.emf"/><Relationship Id="rId12" Type="http://schemas.openxmlformats.org/officeDocument/2006/relationships/oleObject" Target="../embeddings/oleObject5.bin"/><Relationship Id="rId17" Type="http://schemas.openxmlformats.org/officeDocument/2006/relationships/image" Target="../media/image9.png"/><Relationship Id="rId2" Type="http://schemas.openxmlformats.org/officeDocument/2006/relationships/slideLayout" Target="../slideLayouts/slideLayout2.xml"/><Relationship Id="rId16" Type="http://schemas.openxmlformats.org/officeDocument/2006/relationships/oleObject" Target="../embeddings/oleObject7.bin"/><Relationship Id="rId20" Type="http://schemas.openxmlformats.org/officeDocument/2006/relationships/oleObject" Target="../embeddings/oleObject9.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6.png"/><Relationship Id="rId5" Type="http://schemas.openxmlformats.org/officeDocument/2006/relationships/image" Target="../media/image3.emf"/><Relationship Id="rId15" Type="http://schemas.openxmlformats.org/officeDocument/2006/relationships/image" Target="../media/image8.png"/><Relationship Id="rId10" Type="http://schemas.openxmlformats.org/officeDocument/2006/relationships/oleObject" Target="../embeddings/oleObject4.bin"/><Relationship Id="rId19" Type="http://schemas.openxmlformats.org/officeDocument/2006/relationships/image" Target="../media/image10.wmf"/><Relationship Id="rId4" Type="http://schemas.openxmlformats.org/officeDocument/2006/relationships/oleObject" Target="../embeddings/oleObject1.bin"/><Relationship Id="rId9" Type="http://schemas.openxmlformats.org/officeDocument/2006/relationships/image" Target="../media/image5.emf"/><Relationship Id="rId1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jpeg"/><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3.emf"/></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4.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6.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7.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20.emf"/><Relationship Id="rId5" Type="http://schemas.openxmlformats.org/officeDocument/2006/relationships/oleObject" Target="../embeddings/oleObject18.bin"/><Relationship Id="rId4" Type="http://schemas.openxmlformats.org/officeDocument/2006/relationships/image" Target="../media/image19.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22.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23.emf"/></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image" Target="../media/image2.png"/><Relationship Id="rId7" Type="http://schemas.openxmlformats.org/officeDocument/2006/relationships/image" Target="../media/image24.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22.bin"/><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25.emf"/></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0.e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25.bin"/><Relationship Id="rId5" Type="http://schemas.openxmlformats.org/officeDocument/2006/relationships/image" Target="../media/image29.emf"/><Relationship Id="rId4" Type="http://schemas.openxmlformats.org/officeDocument/2006/relationships/oleObject" Target="../embeddings/oleObject24.bin"/></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32.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33.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34.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矩形 3"/>
          <p:cNvSpPr>
            <a:spLocks noChangeArrowheads="1"/>
          </p:cNvSpPr>
          <p:nvPr/>
        </p:nvSpPr>
        <p:spPr bwMode="auto">
          <a:xfrm>
            <a:off x="152400" y="2057400"/>
            <a:ext cx="8915400" cy="1554163"/>
          </a:xfrm>
          <a:prstGeom prst="rect">
            <a:avLst/>
          </a:prstGeom>
          <a:noFill/>
          <a:ln w="9525">
            <a:noFill/>
            <a:miter lim="800000"/>
            <a:headEnd/>
            <a:tailEnd/>
          </a:ln>
        </p:spPr>
        <p:txBody>
          <a:bodyPr>
            <a:spAutoFit/>
          </a:bodyPr>
          <a:lstStyle/>
          <a:p>
            <a:pPr algn="just">
              <a:spcBef>
                <a:spcPct val="50000"/>
              </a:spcBef>
            </a:pPr>
            <a:r>
              <a:rPr lang="en-US" altLang="zh-CN" sz="3200" b="1"/>
              <a:t>Recent structure activity relationship studies (SAR) on natural occurring sulfonium salts as potent </a:t>
            </a:r>
            <a:r>
              <a:rPr lang="en-US" altLang="zh-CN" sz="3200" b="1">
                <a:latin typeface="Symbol" pitchFamily="18" charset="2"/>
              </a:rPr>
              <a:t>a</a:t>
            </a:r>
            <a:r>
              <a:rPr lang="en-US" altLang="zh-CN" sz="3200" b="1"/>
              <a:t>-glucosidase inhibitors</a:t>
            </a:r>
            <a:endParaRPr lang="en-US" altLang="zh-CN" sz="3200">
              <a:cs typeface="Arial" charset="0"/>
            </a:endParaRPr>
          </a:p>
        </p:txBody>
      </p:sp>
      <p:sp>
        <p:nvSpPr>
          <p:cNvPr id="26626" name="TextBox 8"/>
          <p:cNvSpPr txBox="1">
            <a:spLocks noChangeArrowheads="1"/>
          </p:cNvSpPr>
          <p:nvPr/>
        </p:nvSpPr>
        <p:spPr bwMode="auto">
          <a:xfrm>
            <a:off x="3505200" y="5124450"/>
            <a:ext cx="5334000" cy="1200150"/>
          </a:xfrm>
          <a:prstGeom prst="rect">
            <a:avLst/>
          </a:prstGeom>
          <a:noFill/>
          <a:ln w="9525">
            <a:noFill/>
            <a:miter lim="800000"/>
            <a:headEnd/>
            <a:tailEnd/>
          </a:ln>
        </p:spPr>
        <p:txBody>
          <a:bodyPr>
            <a:spAutoFit/>
          </a:bodyPr>
          <a:lstStyle/>
          <a:p>
            <a:pPr algn="r"/>
            <a:r>
              <a:rPr lang="en-US" altLang="zh-CN" sz="2400" b="1">
                <a:cs typeface="Arial" charset="0"/>
              </a:rPr>
              <a:t>Weijia Xie</a:t>
            </a:r>
          </a:p>
          <a:p>
            <a:pPr algn="r"/>
            <a:r>
              <a:rPr lang="en-US" altLang="zh-CN" sz="2400" b="1">
                <a:cs typeface="Arial" charset="0"/>
              </a:rPr>
              <a:t>China Pharmaceutical University</a:t>
            </a:r>
          </a:p>
          <a:p>
            <a:pPr algn="r"/>
            <a:r>
              <a:rPr lang="en-US" altLang="zh-CN" sz="2400" b="1">
                <a:cs typeface="Arial" charset="0"/>
              </a:rPr>
              <a:t>2014-08-25</a:t>
            </a:r>
          </a:p>
        </p:txBody>
      </p:sp>
      <p:pic>
        <p:nvPicPr>
          <p:cNvPr id="26627" name="Picture 8"/>
          <p:cNvPicPr>
            <a:picLocks noChangeAspect="1" noChangeArrowheads="1"/>
          </p:cNvPicPr>
          <p:nvPr/>
        </p:nvPicPr>
        <p:blipFill>
          <a:blip r:embed="rId2"/>
          <a:srcRect/>
          <a:stretch>
            <a:fillRect/>
          </a:stretch>
        </p:blipFill>
        <p:spPr bwMode="auto">
          <a:xfrm>
            <a:off x="0" y="0"/>
            <a:ext cx="7467600" cy="1027113"/>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extLst>
      <p:ext uri="{BB962C8B-B14F-4D97-AF65-F5344CB8AC3E}">
        <p14:creationId xmlns:p14="http://schemas.microsoft.com/office/powerpoint/2010/main" val="2795085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extLst>
      <p:ext uri="{BB962C8B-B14F-4D97-AF65-F5344CB8AC3E}">
        <p14:creationId xmlns:p14="http://schemas.microsoft.com/office/powerpoint/2010/main" val="2110517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8"/>
          <p:cNvPicPr>
            <a:picLocks noChangeAspect="1" noChangeArrowheads="1"/>
          </p:cNvPicPr>
          <p:nvPr/>
        </p:nvPicPr>
        <p:blipFill>
          <a:blip r:embed="rId2"/>
          <a:srcRect/>
          <a:stretch>
            <a:fillRect/>
          </a:stretch>
        </p:blipFill>
        <p:spPr bwMode="auto">
          <a:xfrm>
            <a:off x="0" y="0"/>
            <a:ext cx="7467600" cy="1027113"/>
          </a:xfrm>
          <a:prstGeom prst="rect">
            <a:avLst/>
          </a:prstGeom>
          <a:noFill/>
          <a:ln w="9525" algn="ctr">
            <a:noFill/>
            <a:miter lim="800000"/>
            <a:headEnd/>
            <a:tailEnd/>
          </a:ln>
        </p:spPr>
      </p:pic>
      <p:sp>
        <p:nvSpPr>
          <p:cNvPr id="6" name="Rectangle 3"/>
          <p:cNvSpPr txBox="1">
            <a:spLocks noChangeArrowheads="1"/>
          </p:cNvSpPr>
          <p:nvPr/>
        </p:nvSpPr>
        <p:spPr>
          <a:xfrm>
            <a:off x="42863" y="1244600"/>
            <a:ext cx="8415337" cy="5210175"/>
          </a:xfrm>
          <a:prstGeom prst="rect">
            <a:avLst/>
          </a:prstGeom>
        </p:spPr>
        <p:txBody>
          <a:bodyPr/>
          <a:lstStyle/>
          <a:p>
            <a:pPr marL="647700" indent="-647700" eaLnBrk="0" hangingPunct="0">
              <a:lnSpc>
                <a:spcPct val="150000"/>
              </a:lnSpc>
              <a:spcBef>
                <a:spcPct val="20000"/>
              </a:spcBef>
              <a:buFontTx/>
              <a:buAutoNum type="arabicPeriod"/>
              <a:defRPr/>
            </a:pPr>
            <a:r>
              <a:rPr lang="en-US" altLang="zh-CN" sz="3000" b="1" kern="0" dirty="0">
                <a:solidFill>
                  <a:srgbClr val="FF0000"/>
                </a:solidFill>
                <a:latin typeface="Arial" pitchFamily="34" charset="0"/>
                <a:ea typeface="+mn-ea"/>
                <a:cs typeface="Times New Roman" pitchFamily="18" charset="0"/>
              </a:rPr>
              <a:t>Introduction</a:t>
            </a:r>
          </a:p>
          <a:p>
            <a:pPr marL="647700" indent="-647700" eaLnBrk="0" hangingPunct="0">
              <a:lnSpc>
                <a:spcPct val="150000"/>
              </a:lnSpc>
              <a:spcBef>
                <a:spcPct val="20000"/>
              </a:spcBef>
              <a:buFontTx/>
              <a:buAutoNum type="arabicPeriod"/>
              <a:defRPr/>
            </a:pPr>
            <a:r>
              <a:rPr lang="en-US" altLang="ja-JP" sz="3000" b="1" kern="0" dirty="0">
                <a:solidFill>
                  <a:schemeClr val="accent2"/>
                </a:solidFill>
                <a:latin typeface="Arial" pitchFamily="34" charset="0"/>
                <a:ea typeface="+mn-ea"/>
                <a:cs typeface="Times New Roman" pitchFamily="18" charset="0"/>
              </a:rPr>
              <a:t>Synthetic and Biological Studies on Neoponkoranol and its Epimers</a:t>
            </a:r>
          </a:p>
          <a:p>
            <a:pPr marL="647700" indent="-647700" eaLnBrk="0" hangingPunct="0">
              <a:lnSpc>
                <a:spcPct val="150000"/>
              </a:lnSpc>
              <a:spcBef>
                <a:spcPct val="20000"/>
              </a:spcBef>
              <a:buFontTx/>
              <a:buAutoNum type="arabicPeriod"/>
              <a:defRPr/>
            </a:pPr>
            <a:r>
              <a:rPr lang="en-US" altLang="ja-JP" sz="3000" b="1" kern="0" dirty="0">
                <a:solidFill>
                  <a:schemeClr val="accent2"/>
                </a:solidFill>
                <a:latin typeface="Arial" pitchFamily="34" charset="0"/>
                <a:ea typeface="+mn-ea"/>
                <a:cs typeface="Arial" pitchFamily="34" charset="0"/>
              </a:rPr>
              <a:t>Structure Modification and Biological Evaluation of Neosalacinol</a:t>
            </a:r>
          </a:p>
          <a:p>
            <a:pPr marL="647700" indent="-647700" eaLnBrk="0" hangingPunct="0">
              <a:lnSpc>
                <a:spcPct val="150000"/>
              </a:lnSpc>
              <a:spcBef>
                <a:spcPct val="20000"/>
              </a:spcBef>
              <a:buFontTx/>
              <a:buAutoNum type="arabicPeriod"/>
              <a:defRPr/>
            </a:pPr>
            <a:r>
              <a:rPr lang="en-US" altLang="ja-JP" sz="3000" b="1" kern="0" dirty="0">
                <a:solidFill>
                  <a:schemeClr val="accent2"/>
                </a:solidFill>
                <a:latin typeface="Arial" pitchFamily="34" charset="0"/>
                <a:ea typeface="+mn-ea"/>
                <a:cs typeface="Times New Roman" pitchFamily="18" charset="0"/>
              </a:rPr>
              <a:t>Total Synthesis of Neokotalanol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928688"/>
            <a:ext cx="9144000" cy="2928937"/>
          </a:xfrm>
          <a:prstGeom prst="rect">
            <a:avLst/>
          </a:prstGeom>
          <a:solidFill>
            <a:schemeClr val="bg1"/>
          </a:solidFill>
          <a:ln w="38100">
            <a:solidFill>
              <a:srgbClr val="B111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标题 1"/>
          <p:cNvSpPr>
            <a:spLocks noGrp="1"/>
          </p:cNvSpPr>
          <p:nvPr>
            <p:ph type="title"/>
          </p:nvPr>
        </p:nvSpPr>
        <p:spPr>
          <a:xfrm>
            <a:off x="428625" y="71438"/>
            <a:ext cx="8229600" cy="1143000"/>
          </a:xfrm>
        </p:spPr>
        <p:txBody>
          <a:bodyPr>
            <a:noAutofit/>
          </a:bodyPr>
          <a:lstStyle/>
          <a:p>
            <a:pPr algn="l">
              <a:defRPr/>
            </a:pPr>
            <a:r>
              <a:rPr lang="en-US" altLang="zh-CN" sz="3600" b="1" kern="1200" dirty="0" smtClean="0">
                <a:solidFill>
                  <a:srgbClr val="558ED5"/>
                </a:solidFill>
                <a:cs typeface="Arial" charset="0"/>
              </a:rPr>
              <a:t>Introduction</a:t>
            </a:r>
            <a:r>
              <a:rPr lang="en-US" altLang="zh-CN" sz="3600" b="1" dirty="0" smtClean="0">
                <a:cs typeface="Arial" pitchFamily="34" charset="0"/>
              </a:rPr>
              <a:t/>
            </a:r>
            <a:br>
              <a:rPr lang="en-US" altLang="zh-CN" sz="3600" b="1" dirty="0" smtClean="0">
                <a:cs typeface="Arial" pitchFamily="34" charset="0"/>
              </a:rPr>
            </a:br>
            <a:endParaRPr lang="zh-CN" altLang="en-US" sz="3600" dirty="0"/>
          </a:p>
        </p:txBody>
      </p:sp>
      <p:pic>
        <p:nvPicPr>
          <p:cNvPr id="1037" name="图片 3" descr="2623346782960976445.jpg"/>
          <p:cNvPicPr>
            <a:picLocks noChangeAspect="1"/>
          </p:cNvPicPr>
          <p:nvPr/>
        </p:nvPicPr>
        <p:blipFill>
          <a:blip r:embed="rId3"/>
          <a:srcRect/>
          <a:stretch>
            <a:fillRect/>
          </a:stretch>
        </p:blipFill>
        <p:spPr bwMode="auto">
          <a:xfrm>
            <a:off x="7429500" y="0"/>
            <a:ext cx="1690688" cy="1690688"/>
          </a:xfrm>
          <a:prstGeom prst="rect">
            <a:avLst/>
          </a:prstGeom>
          <a:noFill/>
          <a:ln w="9525">
            <a:noFill/>
            <a:miter lim="800000"/>
            <a:headEnd/>
            <a:tailEnd/>
          </a:ln>
        </p:spPr>
      </p:pic>
      <p:cxnSp>
        <p:nvCxnSpPr>
          <p:cNvPr id="5" name="直接连接符 4"/>
          <p:cNvCxnSpPr/>
          <p:nvPr/>
        </p:nvCxnSpPr>
        <p:spPr>
          <a:xfrm>
            <a:off x="0" y="785813"/>
            <a:ext cx="7429500" cy="158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026" name="Object 4"/>
          <p:cNvGraphicFramePr>
            <a:graphicFrameLocks noGrp="1" noChangeAspect="1"/>
          </p:cNvGraphicFramePr>
          <p:nvPr>
            <p:ph sz="half" idx="4294967295"/>
          </p:nvPr>
        </p:nvGraphicFramePr>
        <p:xfrm>
          <a:off x="90488" y="1376363"/>
          <a:ext cx="1833562" cy="1624012"/>
        </p:xfrm>
        <a:graphic>
          <a:graphicData uri="http://schemas.openxmlformats.org/presentationml/2006/ole">
            <mc:AlternateContent xmlns:mc="http://schemas.openxmlformats.org/markup-compatibility/2006">
              <mc:Choice xmlns:v="urn:schemas-microsoft-com:vml" Requires="v">
                <p:oleObj spid="_x0000_s1044" name="CS ChemDraw Drawing" r:id="rId4" imgW="2275090" imgH="2014306" progId="ChemDraw.Document.6.0">
                  <p:embed/>
                </p:oleObj>
              </mc:Choice>
              <mc:Fallback>
                <p:oleObj name="CS ChemDraw Drawing" r:id="rId4" imgW="2275090" imgH="2014306" progId="ChemDraw.Document.6.0">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88" y="1376363"/>
                        <a:ext cx="1833562" cy="162401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5"/>
          <p:cNvGraphicFramePr>
            <a:graphicFrameLocks noChangeAspect="1"/>
          </p:cNvGraphicFramePr>
          <p:nvPr/>
        </p:nvGraphicFramePr>
        <p:xfrm>
          <a:off x="88900" y="4214813"/>
          <a:ext cx="1839913" cy="1462087"/>
        </p:xfrm>
        <a:graphic>
          <a:graphicData uri="http://schemas.openxmlformats.org/presentationml/2006/ole">
            <mc:AlternateContent xmlns:mc="http://schemas.openxmlformats.org/markup-compatibility/2006">
              <mc:Choice xmlns:v="urn:schemas-microsoft-com:vml" Requires="v">
                <p:oleObj spid="_x0000_s1045" name="CS ChemDraw Drawing" r:id="rId6" imgW="1910795" imgH="1441261" progId="ChemDraw.Document.6.0">
                  <p:embed/>
                </p:oleObj>
              </mc:Choice>
              <mc:Fallback>
                <p:oleObj name="CS ChemDraw Drawing" r:id="rId6" imgW="1910795" imgH="1441261" progId="ChemDraw.Document.6.0">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900" y="4214813"/>
                        <a:ext cx="1839913" cy="146208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9" name="Text Box 6"/>
          <p:cNvSpPr txBox="1">
            <a:spLocks noChangeArrowheads="1"/>
          </p:cNvSpPr>
          <p:nvPr/>
        </p:nvSpPr>
        <p:spPr bwMode="auto">
          <a:xfrm>
            <a:off x="4217988" y="3449638"/>
            <a:ext cx="1327150" cy="336550"/>
          </a:xfrm>
          <a:prstGeom prst="rect">
            <a:avLst/>
          </a:prstGeom>
          <a:solidFill>
            <a:srgbClr val="FFC5E2"/>
          </a:solidFill>
          <a:ln w="9525">
            <a:noFill/>
            <a:miter lim="800000"/>
            <a:headEnd/>
            <a:tailEnd/>
          </a:ln>
        </p:spPr>
        <p:txBody>
          <a:bodyPr wrap="none">
            <a:spAutoFit/>
          </a:bodyPr>
          <a:lstStyle/>
          <a:p>
            <a:pPr algn="ctr"/>
            <a:r>
              <a:rPr lang="en-US" altLang="ja-JP" sz="1600" b="1">
                <a:solidFill>
                  <a:schemeClr val="tx2"/>
                </a:solidFill>
              </a:rPr>
              <a:t>Maltase  5.2</a:t>
            </a:r>
          </a:p>
        </p:txBody>
      </p:sp>
      <p:sp>
        <p:nvSpPr>
          <p:cNvPr id="1040" name="Text Box 7"/>
          <p:cNvSpPr txBox="1">
            <a:spLocks noChangeArrowheads="1"/>
          </p:cNvSpPr>
          <p:nvPr/>
        </p:nvSpPr>
        <p:spPr bwMode="auto">
          <a:xfrm>
            <a:off x="5591175" y="3449638"/>
            <a:ext cx="1368425" cy="336550"/>
          </a:xfrm>
          <a:prstGeom prst="rect">
            <a:avLst/>
          </a:prstGeom>
          <a:solidFill>
            <a:srgbClr val="FFFF99"/>
          </a:solidFill>
          <a:ln w="9525">
            <a:noFill/>
            <a:miter lim="800000"/>
            <a:headEnd/>
            <a:tailEnd/>
          </a:ln>
        </p:spPr>
        <p:txBody>
          <a:bodyPr wrap="none">
            <a:spAutoFit/>
          </a:bodyPr>
          <a:lstStyle/>
          <a:p>
            <a:pPr algn="ctr"/>
            <a:r>
              <a:rPr lang="en-US" altLang="ja-JP" sz="1600" b="1">
                <a:solidFill>
                  <a:schemeClr val="tx2"/>
                </a:solidFill>
              </a:rPr>
              <a:t>Sucrase  1.6</a:t>
            </a:r>
          </a:p>
        </p:txBody>
      </p:sp>
      <p:sp>
        <p:nvSpPr>
          <p:cNvPr id="1041" name="Text Box 8"/>
          <p:cNvSpPr txBox="1">
            <a:spLocks noChangeArrowheads="1"/>
          </p:cNvSpPr>
          <p:nvPr/>
        </p:nvSpPr>
        <p:spPr bwMode="auto">
          <a:xfrm>
            <a:off x="7008813" y="3449638"/>
            <a:ext cx="1631950" cy="336550"/>
          </a:xfrm>
          <a:prstGeom prst="rect">
            <a:avLst/>
          </a:prstGeom>
          <a:solidFill>
            <a:srgbClr val="99FF99"/>
          </a:solidFill>
          <a:ln w="9525">
            <a:noFill/>
            <a:miter lim="800000"/>
            <a:headEnd/>
            <a:tailEnd/>
          </a:ln>
        </p:spPr>
        <p:txBody>
          <a:bodyPr wrap="none">
            <a:spAutoFit/>
          </a:bodyPr>
          <a:lstStyle/>
          <a:p>
            <a:pPr algn="ctr"/>
            <a:r>
              <a:rPr lang="en-US" altLang="ja-JP" sz="1600" b="1">
                <a:solidFill>
                  <a:schemeClr val="tx2"/>
                </a:solidFill>
              </a:rPr>
              <a:t>Isomaltase  1.3</a:t>
            </a:r>
          </a:p>
        </p:txBody>
      </p:sp>
      <p:sp>
        <p:nvSpPr>
          <p:cNvPr id="1042" name="Text Box 9"/>
          <p:cNvSpPr txBox="1">
            <a:spLocks noChangeArrowheads="1"/>
          </p:cNvSpPr>
          <p:nvPr/>
        </p:nvSpPr>
        <p:spPr bwMode="auto">
          <a:xfrm>
            <a:off x="246063" y="6176963"/>
            <a:ext cx="466725" cy="336550"/>
          </a:xfrm>
          <a:prstGeom prst="rect">
            <a:avLst/>
          </a:prstGeom>
          <a:solidFill>
            <a:srgbClr val="FFC5E2"/>
          </a:solidFill>
          <a:ln w="9525">
            <a:noFill/>
            <a:miter lim="800000"/>
            <a:headEnd/>
            <a:tailEnd/>
          </a:ln>
        </p:spPr>
        <p:txBody>
          <a:bodyPr wrap="none">
            <a:spAutoFit/>
          </a:bodyPr>
          <a:lstStyle/>
          <a:p>
            <a:pPr algn="ctr"/>
            <a:r>
              <a:rPr lang="en-US" altLang="ja-JP" sz="1600" b="1">
                <a:solidFill>
                  <a:schemeClr val="tx2"/>
                </a:solidFill>
              </a:rPr>
              <a:t>1.2</a:t>
            </a:r>
          </a:p>
        </p:txBody>
      </p:sp>
      <p:sp>
        <p:nvSpPr>
          <p:cNvPr id="1043" name="Text Box 10"/>
          <p:cNvSpPr txBox="1">
            <a:spLocks noChangeArrowheads="1"/>
          </p:cNvSpPr>
          <p:nvPr/>
        </p:nvSpPr>
        <p:spPr bwMode="auto">
          <a:xfrm>
            <a:off x="822325" y="6176963"/>
            <a:ext cx="466725" cy="336550"/>
          </a:xfrm>
          <a:prstGeom prst="rect">
            <a:avLst/>
          </a:prstGeom>
          <a:solidFill>
            <a:srgbClr val="FFFF99"/>
          </a:solidFill>
          <a:ln w="9525">
            <a:noFill/>
            <a:miter lim="800000"/>
            <a:headEnd/>
            <a:tailEnd/>
          </a:ln>
        </p:spPr>
        <p:txBody>
          <a:bodyPr wrap="none">
            <a:spAutoFit/>
          </a:bodyPr>
          <a:lstStyle/>
          <a:p>
            <a:pPr algn="ctr"/>
            <a:r>
              <a:rPr lang="en-US" altLang="ja-JP" sz="1600" b="1">
                <a:solidFill>
                  <a:schemeClr val="tx2"/>
                </a:solidFill>
              </a:rPr>
              <a:t>0.2</a:t>
            </a:r>
          </a:p>
        </p:txBody>
      </p:sp>
      <p:sp>
        <p:nvSpPr>
          <p:cNvPr id="1044" name="Text Box 11"/>
          <p:cNvSpPr txBox="1">
            <a:spLocks noChangeArrowheads="1"/>
          </p:cNvSpPr>
          <p:nvPr/>
        </p:nvSpPr>
        <p:spPr bwMode="auto">
          <a:xfrm>
            <a:off x="1398588" y="6176963"/>
            <a:ext cx="466725" cy="336550"/>
          </a:xfrm>
          <a:prstGeom prst="rect">
            <a:avLst/>
          </a:prstGeom>
          <a:solidFill>
            <a:srgbClr val="99FF99"/>
          </a:solidFill>
          <a:ln w="9525">
            <a:noFill/>
            <a:miter lim="800000"/>
            <a:headEnd/>
            <a:tailEnd/>
          </a:ln>
        </p:spPr>
        <p:txBody>
          <a:bodyPr wrap="none">
            <a:spAutoFit/>
          </a:bodyPr>
          <a:lstStyle/>
          <a:p>
            <a:pPr algn="ctr"/>
            <a:r>
              <a:rPr lang="en-US" altLang="ja-JP" sz="1600" b="1">
                <a:solidFill>
                  <a:schemeClr val="tx2"/>
                </a:solidFill>
              </a:rPr>
              <a:t>2.1</a:t>
            </a:r>
          </a:p>
        </p:txBody>
      </p:sp>
      <p:sp>
        <p:nvSpPr>
          <p:cNvPr id="1045" name="Text Box 12"/>
          <p:cNvSpPr txBox="1">
            <a:spLocks noChangeArrowheads="1"/>
          </p:cNvSpPr>
          <p:nvPr/>
        </p:nvSpPr>
        <p:spPr bwMode="auto">
          <a:xfrm>
            <a:off x="4105275" y="3087688"/>
            <a:ext cx="2527300" cy="336550"/>
          </a:xfrm>
          <a:prstGeom prst="rect">
            <a:avLst/>
          </a:prstGeom>
          <a:noFill/>
          <a:ln w="9525">
            <a:noFill/>
            <a:miter lim="800000"/>
            <a:headEnd/>
            <a:tailEnd/>
          </a:ln>
        </p:spPr>
        <p:txBody>
          <a:bodyPr wrap="none">
            <a:spAutoFit/>
          </a:bodyPr>
          <a:lstStyle/>
          <a:p>
            <a:pPr algn="ctr"/>
            <a:r>
              <a:rPr lang="en-US" altLang="ja-JP" sz="1600" b="1">
                <a:solidFill>
                  <a:schemeClr val="tx2"/>
                </a:solidFill>
              </a:rPr>
              <a:t>IC</a:t>
            </a:r>
            <a:r>
              <a:rPr lang="en-US" altLang="ja-JP" sz="1600" b="1" baseline="-25000">
                <a:solidFill>
                  <a:schemeClr val="tx2"/>
                </a:solidFill>
              </a:rPr>
              <a:t>50</a:t>
            </a:r>
            <a:r>
              <a:rPr lang="en-US" altLang="ja-JP" sz="1600" b="1">
                <a:solidFill>
                  <a:schemeClr val="tx2"/>
                </a:solidFill>
              </a:rPr>
              <a:t> Values (</a:t>
            </a:r>
            <a:r>
              <a:rPr lang="en-US" altLang="ja-JP" sz="1600" b="1">
                <a:solidFill>
                  <a:schemeClr val="tx2"/>
                </a:solidFill>
                <a:latin typeface="Symbol" pitchFamily="18" charset="2"/>
              </a:rPr>
              <a:t>m</a:t>
            </a:r>
            <a:r>
              <a:rPr lang="en-US" altLang="ja-JP" sz="1600" b="1">
                <a:solidFill>
                  <a:schemeClr val="tx2"/>
                </a:solidFill>
              </a:rPr>
              <a:t>M, </a:t>
            </a:r>
            <a:r>
              <a:rPr lang="en-US" altLang="ja-JP" sz="1600" b="1" i="1">
                <a:solidFill>
                  <a:schemeClr val="tx2"/>
                </a:solidFill>
              </a:rPr>
              <a:t>in vitro</a:t>
            </a:r>
            <a:r>
              <a:rPr lang="en-US" altLang="ja-JP" sz="1600" b="1">
                <a:solidFill>
                  <a:schemeClr val="tx2"/>
                </a:solidFill>
              </a:rPr>
              <a:t>)</a:t>
            </a:r>
          </a:p>
        </p:txBody>
      </p:sp>
      <p:graphicFrame>
        <p:nvGraphicFramePr>
          <p:cNvPr id="1028" name="Object 13"/>
          <p:cNvGraphicFramePr>
            <a:graphicFrameLocks noChangeAspect="1"/>
          </p:cNvGraphicFramePr>
          <p:nvPr/>
        </p:nvGraphicFramePr>
        <p:xfrm>
          <a:off x="4143375" y="4286250"/>
          <a:ext cx="5000625" cy="1239838"/>
        </p:xfrm>
        <a:graphic>
          <a:graphicData uri="http://schemas.openxmlformats.org/presentationml/2006/ole">
            <mc:AlternateContent xmlns:mc="http://schemas.openxmlformats.org/markup-compatibility/2006">
              <mc:Choice xmlns:v="urn:schemas-microsoft-com:vml" Requires="v">
                <p:oleObj spid="_x0000_s1046" name="CS ChemDraw Drawing" r:id="rId8" imgW="4414717" imgH="1185283" progId="ChemDraw.Document.6.0">
                  <p:embed/>
                </p:oleObj>
              </mc:Choice>
              <mc:Fallback>
                <p:oleObj name="CS ChemDraw Drawing" r:id="rId8" imgW="4414717" imgH="1185283" progId="ChemDraw.Document.6.0">
                  <p:embed/>
                  <p:pic>
                    <p:nvPicPr>
                      <p:cNvPr id="0"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43375" y="4286250"/>
                        <a:ext cx="5000625" cy="1239838"/>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46" name="Rectangle 14"/>
          <p:cNvSpPr>
            <a:spLocks noChangeArrowheads="1"/>
          </p:cNvSpPr>
          <p:nvPr/>
        </p:nvSpPr>
        <p:spPr bwMode="auto">
          <a:xfrm>
            <a:off x="498475" y="5756275"/>
            <a:ext cx="1274763" cy="366713"/>
          </a:xfrm>
          <a:prstGeom prst="rect">
            <a:avLst/>
          </a:prstGeom>
          <a:noFill/>
          <a:ln w="9525">
            <a:noFill/>
            <a:miter lim="800000"/>
            <a:headEnd/>
            <a:tailEnd/>
          </a:ln>
        </p:spPr>
        <p:txBody>
          <a:bodyPr wrap="none">
            <a:spAutoFit/>
          </a:bodyPr>
          <a:lstStyle/>
          <a:p>
            <a:pPr algn="ctr"/>
            <a:r>
              <a:rPr lang="en-US" altLang="ja-JP" sz="1800" b="1">
                <a:solidFill>
                  <a:schemeClr val="tx2"/>
                </a:solidFill>
              </a:rPr>
              <a:t>Voglibose</a:t>
            </a:r>
            <a:endParaRPr lang="en-US" altLang="ja-JP" sz="1600" b="1">
              <a:solidFill>
                <a:schemeClr val="tx2"/>
              </a:solidFill>
            </a:endParaRPr>
          </a:p>
        </p:txBody>
      </p:sp>
      <p:sp>
        <p:nvSpPr>
          <p:cNvPr id="1047" name="Text Box 15"/>
          <p:cNvSpPr txBox="1">
            <a:spLocks noChangeArrowheads="1"/>
          </p:cNvSpPr>
          <p:nvPr/>
        </p:nvSpPr>
        <p:spPr bwMode="auto">
          <a:xfrm>
            <a:off x="5810250" y="5599113"/>
            <a:ext cx="1344613" cy="369887"/>
          </a:xfrm>
          <a:prstGeom prst="rect">
            <a:avLst/>
          </a:prstGeom>
          <a:noFill/>
          <a:ln w="9525">
            <a:noFill/>
            <a:miter lim="800000"/>
            <a:headEnd/>
            <a:tailEnd/>
          </a:ln>
        </p:spPr>
        <p:txBody>
          <a:bodyPr>
            <a:spAutoFit/>
          </a:bodyPr>
          <a:lstStyle/>
          <a:p>
            <a:pPr algn="ctr"/>
            <a:r>
              <a:rPr lang="en-US" altLang="ja-JP" sz="1800" b="1">
                <a:solidFill>
                  <a:schemeClr val="tx2"/>
                </a:solidFill>
              </a:rPr>
              <a:t>Acarbose</a:t>
            </a:r>
            <a:endParaRPr lang="en-US" altLang="ja-JP" sz="1600" b="1">
              <a:solidFill>
                <a:schemeClr val="tx2"/>
              </a:solidFill>
            </a:endParaRPr>
          </a:p>
        </p:txBody>
      </p:sp>
      <p:graphicFrame>
        <p:nvGraphicFramePr>
          <p:cNvPr id="1029" name="Object 16"/>
          <p:cNvGraphicFramePr>
            <a:graphicFrameLocks noChangeAspect="1"/>
          </p:cNvGraphicFramePr>
          <p:nvPr/>
        </p:nvGraphicFramePr>
        <p:xfrm>
          <a:off x="2198688" y="5403850"/>
          <a:ext cx="1873250" cy="1295400"/>
        </p:xfrm>
        <a:graphic>
          <a:graphicData uri="http://schemas.openxmlformats.org/presentationml/2006/ole">
            <mc:AlternateContent xmlns:mc="http://schemas.openxmlformats.org/markup-compatibility/2006">
              <mc:Choice xmlns:v="urn:schemas-microsoft-com:vml" Requires="v">
                <p:oleObj spid="_x0000_s1047" name="Image" r:id="rId10" imgW="13053968" imgH="9777778" progId="">
                  <p:embed/>
                </p:oleObj>
              </mc:Choice>
              <mc:Fallback>
                <p:oleObj name="Image" r:id="rId10" imgW="13053968" imgH="9777778" progId="">
                  <p:embed/>
                  <p:pic>
                    <p:nvPicPr>
                      <p:cNvPr id="0" name="Object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98688" y="5403850"/>
                        <a:ext cx="187325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0" name="Object 17"/>
          <p:cNvGraphicFramePr>
            <a:graphicFrameLocks noGrp="1" noChangeAspect="1"/>
          </p:cNvGraphicFramePr>
          <p:nvPr>
            <p:ph sz="half" idx="4294967295"/>
          </p:nvPr>
        </p:nvGraphicFramePr>
        <p:xfrm>
          <a:off x="4052888" y="2533650"/>
          <a:ext cx="3149600" cy="493713"/>
        </p:xfrm>
        <a:graphic>
          <a:graphicData uri="http://schemas.openxmlformats.org/presentationml/2006/ole">
            <mc:AlternateContent xmlns:mc="http://schemas.openxmlformats.org/markup-compatibility/2006">
              <mc:Choice xmlns:v="urn:schemas-microsoft-com:vml" Requires="v">
                <p:oleObj spid="_x0000_s1048" name="CS ChemDraw Drawing" r:id="rId12" imgW="2953512" imgH="501396" progId="ChemDraw.Document.6.0">
                  <p:embed/>
                </p:oleObj>
              </mc:Choice>
              <mc:Fallback>
                <p:oleObj name="CS ChemDraw Drawing" r:id="rId12" imgW="2953512" imgH="501396" progId="ChemDraw.Document.6.0">
                  <p:embed/>
                  <p:pic>
                    <p:nvPicPr>
                      <p:cNvPr id="0" name="Object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52888" y="2533650"/>
                        <a:ext cx="3149600" cy="493713"/>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1" name="Object 18"/>
          <p:cNvGraphicFramePr>
            <a:graphicFrameLocks noChangeAspect="1"/>
          </p:cNvGraphicFramePr>
          <p:nvPr/>
        </p:nvGraphicFramePr>
        <p:xfrm>
          <a:off x="7566025" y="5599113"/>
          <a:ext cx="1454150" cy="1211262"/>
        </p:xfrm>
        <a:graphic>
          <a:graphicData uri="http://schemas.openxmlformats.org/presentationml/2006/ole">
            <mc:AlternateContent xmlns:mc="http://schemas.openxmlformats.org/markup-compatibility/2006">
              <mc:Choice xmlns:v="urn:schemas-microsoft-com:vml" Requires="v">
                <p:oleObj spid="_x0000_s1049" name="Image" r:id="rId14" imgW="12901587" imgH="10336508" progId="">
                  <p:embed/>
                </p:oleObj>
              </mc:Choice>
              <mc:Fallback>
                <p:oleObj name="Image" r:id="rId14" imgW="12901587" imgH="10336508" progId="">
                  <p:embed/>
                  <p:pic>
                    <p:nvPicPr>
                      <p:cNvPr id="0" name="Object 1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66025" y="5599113"/>
                        <a:ext cx="1454150" cy="1211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48" name="Text Box 19"/>
          <p:cNvSpPr txBox="1">
            <a:spLocks noChangeArrowheads="1"/>
          </p:cNvSpPr>
          <p:nvPr/>
        </p:nvSpPr>
        <p:spPr bwMode="auto">
          <a:xfrm>
            <a:off x="5640388" y="6011863"/>
            <a:ext cx="531812" cy="336550"/>
          </a:xfrm>
          <a:prstGeom prst="rect">
            <a:avLst/>
          </a:prstGeom>
          <a:solidFill>
            <a:srgbClr val="FFC5E2"/>
          </a:solidFill>
          <a:ln w="9525">
            <a:noFill/>
            <a:miter lim="800000"/>
            <a:headEnd/>
            <a:tailEnd/>
          </a:ln>
        </p:spPr>
        <p:txBody>
          <a:bodyPr>
            <a:spAutoFit/>
          </a:bodyPr>
          <a:lstStyle/>
          <a:p>
            <a:pPr algn="ctr"/>
            <a:r>
              <a:rPr lang="en-US" altLang="ja-JP" sz="1600" b="1">
                <a:solidFill>
                  <a:schemeClr val="tx2"/>
                </a:solidFill>
              </a:rPr>
              <a:t>2.0</a:t>
            </a:r>
          </a:p>
        </p:txBody>
      </p:sp>
      <p:sp>
        <p:nvSpPr>
          <p:cNvPr id="1049" name="Text Box 20"/>
          <p:cNvSpPr txBox="1">
            <a:spLocks noChangeArrowheads="1"/>
          </p:cNvSpPr>
          <p:nvPr/>
        </p:nvSpPr>
        <p:spPr bwMode="auto">
          <a:xfrm>
            <a:off x="6202363" y="6007100"/>
            <a:ext cx="579437" cy="336550"/>
          </a:xfrm>
          <a:prstGeom prst="rect">
            <a:avLst/>
          </a:prstGeom>
          <a:solidFill>
            <a:srgbClr val="FFFF99"/>
          </a:solidFill>
          <a:ln w="9525">
            <a:noFill/>
            <a:miter lim="800000"/>
            <a:headEnd/>
            <a:tailEnd/>
          </a:ln>
        </p:spPr>
        <p:txBody>
          <a:bodyPr>
            <a:spAutoFit/>
          </a:bodyPr>
          <a:lstStyle/>
          <a:p>
            <a:pPr algn="ctr"/>
            <a:r>
              <a:rPr lang="en-US" altLang="ja-JP" sz="1600" b="1">
                <a:solidFill>
                  <a:schemeClr val="tx2"/>
                </a:solidFill>
              </a:rPr>
              <a:t>1.7</a:t>
            </a:r>
          </a:p>
        </p:txBody>
      </p:sp>
      <p:sp>
        <p:nvSpPr>
          <p:cNvPr id="1050" name="Text Box 21"/>
          <p:cNvSpPr txBox="1">
            <a:spLocks noChangeArrowheads="1"/>
          </p:cNvSpPr>
          <p:nvPr/>
        </p:nvSpPr>
        <p:spPr bwMode="auto">
          <a:xfrm>
            <a:off x="6757988" y="6000750"/>
            <a:ext cx="633412" cy="336550"/>
          </a:xfrm>
          <a:prstGeom prst="rect">
            <a:avLst/>
          </a:prstGeom>
          <a:solidFill>
            <a:srgbClr val="99FF99"/>
          </a:solidFill>
          <a:ln w="9525">
            <a:noFill/>
            <a:miter lim="800000"/>
            <a:headEnd/>
            <a:tailEnd/>
          </a:ln>
        </p:spPr>
        <p:txBody>
          <a:bodyPr>
            <a:spAutoFit/>
          </a:bodyPr>
          <a:lstStyle/>
          <a:p>
            <a:pPr algn="ctr"/>
            <a:r>
              <a:rPr lang="en-US" altLang="ja-JP" sz="1600" b="1">
                <a:solidFill>
                  <a:schemeClr val="tx2"/>
                </a:solidFill>
              </a:rPr>
              <a:t>155</a:t>
            </a:r>
          </a:p>
        </p:txBody>
      </p:sp>
      <p:sp>
        <p:nvSpPr>
          <p:cNvPr id="1051" name="Text Box 22"/>
          <p:cNvSpPr txBox="1">
            <a:spLocks noChangeArrowheads="1"/>
          </p:cNvSpPr>
          <p:nvPr/>
        </p:nvSpPr>
        <p:spPr bwMode="auto">
          <a:xfrm>
            <a:off x="4395788" y="1120775"/>
            <a:ext cx="3033712" cy="1314450"/>
          </a:xfrm>
          <a:prstGeom prst="rect">
            <a:avLst/>
          </a:prstGeom>
          <a:noFill/>
          <a:ln w="9525">
            <a:noFill/>
            <a:miter lim="800000"/>
            <a:headEnd/>
            <a:tailEnd/>
          </a:ln>
        </p:spPr>
        <p:txBody>
          <a:bodyPr wrap="none">
            <a:spAutoFit/>
          </a:bodyPr>
          <a:lstStyle/>
          <a:p>
            <a:pPr algn="ctr"/>
            <a:r>
              <a:rPr lang="en-US" altLang="ja-JP" sz="1600" b="1">
                <a:solidFill>
                  <a:schemeClr val="tx2"/>
                </a:solidFill>
              </a:rPr>
              <a:t>Isolation and Structure </a:t>
            </a:r>
          </a:p>
          <a:p>
            <a:pPr algn="ctr"/>
            <a:r>
              <a:rPr lang="en-US" altLang="ja-JP" sz="1600" b="1">
                <a:solidFill>
                  <a:schemeClr val="tx2"/>
                </a:solidFill>
              </a:rPr>
              <a:t>Determination:</a:t>
            </a:r>
          </a:p>
          <a:p>
            <a:pPr algn="ctr"/>
            <a:r>
              <a:rPr lang="en-US" altLang="ja-JP" sz="1600" b="1">
                <a:solidFill>
                  <a:schemeClr val="tx2"/>
                </a:solidFill>
              </a:rPr>
              <a:t>   from an antidiabetic </a:t>
            </a:r>
          </a:p>
          <a:p>
            <a:pPr algn="ctr"/>
            <a:r>
              <a:rPr lang="en-US" altLang="ja-JP" sz="1600" b="1">
                <a:solidFill>
                  <a:schemeClr val="tx2"/>
                </a:solidFill>
              </a:rPr>
              <a:t>   Ayurvedic traditional </a:t>
            </a:r>
          </a:p>
          <a:p>
            <a:pPr algn="ctr"/>
            <a:r>
              <a:rPr lang="ja-JP" altLang="en-US" sz="1600" b="1">
                <a:solidFill>
                  <a:schemeClr val="tx2"/>
                </a:solidFill>
              </a:rPr>
              <a:t>　</a:t>
            </a:r>
            <a:r>
              <a:rPr lang="en-US" altLang="ja-JP" sz="1600" b="1">
                <a:solidFill>
                  <a:schemeClr val="tx2"/>
                </a:solidFill>
              </a:rPr>
              <a:t>medicine, </a:t>
            </a:r>
            <a:r>
              <a:rPr lang="en-US" altLang="ja-JP" sz="1600" b="1" i="1">
                <a:solidFill>
                  <a:schemeClr val="tx2"/>
                </a:solidFill>
              </a:rPr>
              <a:t>Salacia reticulata </a:t>
            </a:r>
          </a:p>
        </p:txBody>
      </p:sp>
      <p:grpSp>
        <p:nvGrpSpPr>
          <p:cNvPr id="1052" name="Group 23"/>
          <p:cNvGrpSpPr>
            <a:grpSpLocks/>
          </p:cNvGrpSpPr>
          <p:nvPr/>
        </p:nvGrpSpPr>
        <p:grpSpPr bwMode="auto">
          <a:xfrm>
            <a:off x="1905000" y="1000125"/>
            <a:ext cx="2592388" cy="2894013"/>
            <a:chOff x="1144" y="260"/>
            <a:chExt cx="1633" cy="1906"/>
          </a:xfrm>
        </p:grpSpPr>
        <p:grpSp>
          <p:nvGrpSpPr>
            <p:cNvPr id="1054" name="Group 24"/>
            <p:cNvGrpSpPr>
              <a:grpSpLocks/>
            </p:cNvGrpSpPr>
            <p:nvPr/>
          </p:nvGrpSpPr>
          <p:grpSpPr bwMode="auto">
            <a:xfrm>
              <a:off x="1157" y="260"/>
              <a:ext cx="1482" cy="1808"/>
              <a:chOff x="1202" y="253"/>
              <a:chExt cx="1482" cy="1808"/>
            </a:xfrm>
          </p:grpSpPr>
          <p:graphicFrame>
            <p:nvGraphicFramePr>
              <p:cNvPr id="1033" name="Object 26"/>
              <p:cNvGraphicFramePr>
                <a:graphicFrameLocks noChangeAspect="1"/>
              </p:cNvGraphicFramePr>
              <p:nvPr/>
            </p:nvGraphicFramePr>
            <p:xfrm>
              <a:off x="1202" y="253"/>
              <a:ext cx="1412" cy="1808"/>
            </p:xfrm>
            <a:graphic>
              <a:graphicData uri="http://schemas.openxmlformats.org/presentationml/2006/ole">
                <mc:AlternateContent xmlns:mc="http://schemas.openxmlformats.org/markup-compatibility/2006">
                  <mc:Choice xmlns:v="urn:schemas-microsoft-com:vml" Requires="v">
                    <p:oleObj spid="_x0000_s1050" name="Image" r:id="rId16" imgW="15595102" imgH="20728163" progId="">
                      <p:embed/>
                    </p:oleObj>
                  </mc:Choice>
                  <mc:Fallback>
                    <p:oleObj name="Image" r:id="rId16" imgW="15595102" imgH="20728163" progId="">
                      <p:embed/>
                      <p:pic>
                        <p:nvPicPr>
                          <p:cNvPr id="0" name="Object 2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02" y="253"/>
                            <a:ext cx="1412" cy="1808"/>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56" name="Text Box 27"/>
              <p:cNvSpPr txBox="1">
                <a:spLocks noChangeArrowheads="1"/>
              </p:cNvSpPr>
              <p:nvPr/>
            </p:nvSpPr>
            <p:spPr bwMode="auto">
              <a:xfrm>
                <a:off x="2243" y="790"/>
                <a:ext cx="283" cy="226"/>
              </a:xfrm>
              <a:prstGeom prst="rect">
                <a:avLst/>
              </a:prstGeom>
              <a:noFill/>
              <a:ln w="9525">
                <a:noFill/>
                <a:miter lim="800000"/>
                <a:headEnd/>
                <a:tailEnd/>
              </a:ln>
            </p:spPr>
            <p:txBody>
              <a:bodyPr wrap="none" lIns="171806" tIns="85903" rIns="171806" bIns="85903">
                <a:spAutoFit/>
              </a:bodyPr>
              <a:lstStyle/>
              <a:p>
                <a:pPr algn="ctr" defTabSz="1719263"/>
                <a:r>
                  <a:rPr lang="en-US" altLang="ja-JP" sz="1200" b="1">
                    <a:solidFill>
                      <a:srgbClr val="FF9900"/>
                    </a:solidFill>
                  </a:rPr>
                  <a:t>S</a:t>
                </a:r>
              </a:p>
            </p:txBody>
          </p:sp>
          <p:sp>
            <p:nvSpPr>
              <p:cNvPr id="1057" name="Text Box 28"/>
              <p:cNvSpPr txBox="1">
                <a:spLocks noChangeArrowheads="1"/>
              </p:cNvSpPr>
              <p:nvPr/>
            </p:nvSpPr>
            <p:spPr bwMode="auto">
              <a:xfrm>
                <a:off x="1656" y="1164"/>
                <a:ext cx="321" cy="226"/>
              </a:xfrm>
              <a:prstGeom prst="rect">
                <a:avLst/>
              </a:prstGeom>
              <a:noFill/>
              <a:ln w="9525">
                <a:noFill/>
                <a:miter lim="800000"/>
                <a:headEnd/>
                <a:tailEnd/>
              </a:ln>
            </p:spPr>
            <p:txBody>
              <a:bodyPr wrap="none" lIns="171806" tIns="85903" rIns="171806" bIns="85903">
                <a:spAutoFit/>
              </a:bodyPr>
              <a:lstStyle/>
              <a:p>
                <a:pPr algn="ctr" defTabSz="1719263"/>
                <a:r>
                  <a:rPr lang="en-US" altLang="ja-JP" sz="1200" b="1">
                    <a:solidFill>
                      <a:srgbClr val="FF9900"/>
                    </a:solidFill>
                  </a:rPr>
                  <a:t>S</a:t>
                </a:r>
                <a:r>
                  <a:rPr lang="en-US" altLang="ja-JP" sz="1200" b="1" baseline="30000">
                    <a:solidFill>
                      <a:srgbClr val="FF9900"/>
                    </a:solidFill>
                  </a:rPr>
                  <a:t>+</a:t>
                </a:r>
              </a:p>
            </p:txBody>
          </p:sp>
          <p:sp>
            <p:nvSpPr>
              <p:cNvPr id="1058" name="Text Box 29"/>
              <p:cNvSpPr txBox="1">
                <a:spLocks noChangeArrowheads="1"/>
              </p:cNvSpPr>
              <p:nvPr/>
            </p:nvSpPr>
            <p:spPr bwMode="auto">
              <a:xfrm>
                <a:off x="2280" y="938"/>
                <a:ext cx="348" cy="226"/>
              </a:xfrm>
              <a:prstGeom prst="rect">
                <a:avLst/>
              </a:prstGeom>
              <a:noFill/>
              <a:ln w="9525">
                <a:noFill/>
                <a:miter lim="800000"/>
                <a:headEnd/>
                <a:tailEnd/>
              </a:ln>
            </p:spPr>
            <p:txBody>
              <a:bodyPr wrap="none" lIns="171806" tIns="85903" rIns="171806" bIns="85903">
                <a:spAutoFit/>
              </a:bodyPr>
              <a:lstStyle/>
              <a:p>
                <a:pPr algn="ctr" defTabSz="1719263"/>
                <a:r>
                  <a:rPr lang="en-US" altLang="ja-JP" sz="1200" b="1">
                    <a:solidFill>
                      <a:srgbClr val="FF0066"/>
                    </a:solidFill>
                  </a:rPr>
                  <a:t>O1</a:t>
                </a:r>
                <a:endParaRPr lang="en-US" altLang="ja-JP" sz="1200" b="1" baseline="30000">
                  <a:solidFill>
                    <a:srgbClr val="FF0066"/>
                  </a:solidFill>
                </a:endParaRPr>
              </a:p>
            </p:txBody>
          </p:sp>
          <p:graphicFrame>
            <p:nvGraphicFramePr>
              <p:cNvPr id="1034" name="Object 30"/>
              <p:cNvGraphicFramePr>
                <a:graphicFrameLocks noChangeAspect="1"/>
              </p:cNvGraphicFramePr>
              <p:nvPr/>
            </p:nvGraphicFramePr>
            <p:xfrm>
              <a:off x="1961" y="1061"/>
              <a:ext cx="281" cy="248"/>
            </p:xfrm>
            <a:graphic>
              <a:graphicData uri="http://schemas.openxmlformats.org/presentationml/2006/ole">
                <mc:AlternateContent xmlns:mc="http://schemas.openxmlformats.org/markup-compatibility/2006">
                  <mc:Choice xmlns:v="urn:schemas-microsoft-com:vml" Requires="v">
                    <p:oleObj spid="_x0000_s1051" name="CS ChemDraw Drawing" r:id="rId18" imgW="1716024" imgH="1400556" progId="ChemDraw.Document.6.0">
                      <p:embed/>
                    </p:oleObj>
                  </mc:Choice>
                  <mc:Fallback>
                    <p:oleObj name="CS ChemDraw Drawing" r:id="rId18" imgW="1716024" imgH="1400556" progId="ChemDraw.Document.6.0">
                      <p:embed/>
                      <p:pic>
                        <p:nvPicPr>
                          <p:cNvPr id="0" name="Object 3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961" y="1061"/>
                            <a:ext cx="281" cy="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59" name="Line 31"/>
              <p:cNvSpPr>
                <a:spLocks noChangeShapeType="1"/>
              </p:cNvSpPr>
              <p:nvPr/>
            </p:nvSpPr>
            <p:spPr bwMode="auto">
              <a:xfrm flipH="1" flipV="1">
                <a:off x="2127" y="1208"/>
                <a:ext cx="103" cy="100"/>
              </a:xfrm>
              <a:prstGeom prst="line">
                <a:avLst/>
              </a:prstGeom>
              <a:noFill/>
              <a:ln w="9525">
                <a:solidFill>
                  <a:schemeClr val="accent2"/>
                </a:solidFill>
                <a:round/>
                <a:headEnd/>
                <a:tailEnd type="triangle" w="med" len="med"/>
              </a:ln>
            </p:spPr>
            <p:txBody>
              <a:bodyPr/>
              <a:lstStyle/>
              <a:p>
                <a:endParaRPr lang="zh-CN" altLang="en-US"/>
              </a:p>
            </p:txBody>
          </p:sp>
          <p:sp>
            <p:nvSpPr>
              <p:cNvPr id="1060" name="Text Box 32"/>
              <p:cNvSpPr txBox="1">
                <a:spLocks noChangeArrowheads="1"/>
              </p:cNvSpPr>
              <p:nvPr/>
            </p:nvSpPr>
            <p:spPr bwMode="auto">
              <a:xfrm>
                <a:off x="2336" y="488"/>
                <a:ext cx="348" cy="226"/>
              </a:xfrm>
              <a:prstGeom prst="rect">
                <a:avLst/>
              </a:prstGeom>
              <a:noFill/>
              <a:ln w="9525">
                <a:noFill/>
                <a:miter lim="800000"/>
                <a:headEnd/>
                <a:tailEnd/>
              </a:ln>
            </p:spPr>
            <p:txBody>
              <a:bodyPr wrap="none" lIns="171806" tIns="85903" rIns="171806" bIns="85903">
                <a:spAutoFit/>
              </a:bodyPr>
              <a:lstStyle/>
              <a:p>
                <a:pPr algn="ctr" defTabSz="1719263"/>
                <a:r>
                  <a:rPr lang="en-US" altLang="ja-JP" sz="1200" b="1">
                    <a:solidFill>
                      <a:srgbClr val="FF0066"/>
                    </a:solidFill>
                  </a:rPr>
                  <a:t>O2</a:t>
                </a:r>
                <a:endParaRPr lang="en-US" altLang="ja-JP" sz="1200" b="1" baseline="30000">
                  <a:solidFill>
                    <a:srgbClr val="FF0066"/>
                  </a:solidFill>
                </a:endParaRPr>
              </a:p>
            </p:txBody>
          </p:sp>
          <p:sp>
            <p:nvSpPr>
              <p:cNvPr id="1061" name="Text Box 33"/>
              <p:cNvSpPr txBox="1">
                <a:spLocks noChangeArrowheads="1"/>
              </p:cNvSpPr>
              <p:nvPr/>
            </p:nvSpPr>
            <p:spPr bwMode="auto">
              <a:xfrm>
                <a:off x="2083" y="484"/>
                <a:ext cx="348" cy="226"/>
              </a:xfrm>
              <a:prstGeom prst="rect">
                <a:avLst/>
              </a:prstGeom>
              <a:noFill/>
              <a:ln w="9525">
                <a:noFill/>
                <a:miter lim="800000"/>
                <a:headEnd/>
                <a:tailEnd/>
              </a:ln>
            </p:spPr>
            <p:txBody>
              <a:bodyPr wrap="none" lIns="171806" tIns="85903" rIns="171806" bIns="85903">
                <a:spAutoFit/>
              </a:bodyPr>
              <a:lstStyle/>
              <a:p>
                <a:pPr algn="ctr" defTabSz="1719263"/>
                <a:r>
                  <a:rPr lang="en-US" altLang="ja-JP" sz="1200" b="1">
                    <a:solidFill>
                      <a:srgbClr val="FF0066"/>
                    </a:solidFill>
                  </a:rPr>
                  <a:t>O3</a:t>
                </a:r>
                <a:endParaRPr lang="en-US" altLang="ja-JP" sz="1200" b="1" baseline="30000">
                  <a:solidFill>
                    <a:srgbClr val="FF0066"/>
                  </a:solidFill>
                </a:endParaRPr>
              </a:p>
            </p:txBody>
          </p:sp>
          <p:sp>
            <p:nvSpPr>
              <p:cNvPr id="1062" name="Text Box 34"/>
              <p:cNvSpPr txBox="1">
                <a:spLocks noChangeArrowheads="1"/>
              </p:cNvSpPr>
              <p:nvPr/>
            </p:nvSpPr>
            <p:spPr bwMode="auto">
              <a:xfrm>
                <a:off x="2064" y="1248"/>
                <a:ext cx="531" cy="226"/>
              </a:xfrm>
              <a:prstGeom prst="rect">
                <a:avLst/>
              </a:prstGeom>
              <a:noFill/>
              <a:ln w="9525">
                <a:noFill/>
                <a:miter lim="800000"/>
                <a:headEnd/>
                <a:tailEnd/>
              </a:ln>
            </p:spPr>
            <p:txBody>
              <a:bodyPr wrap="none" lIns="171806" tIns="85903" rIns="171806" bIns="85903">
                <a:spAutoFit/>
              </a:bodyPr>
              <a:lstStyle/>
              <a:p>
                <a:pPr algn="ctr" defTabSz="1719263"/>
                <a:r>
                  <a:rPr lang="en-US" altLang="ja-JP" sz="1200" b="1">
                    <a:solidFill>
                      <a:schemeClr val="accent2"/>
                    </a:solidFill>
                  </a:rPr>
                  <a:t>3.16 Å</a:t>
                </a:r>
                <a:endParaRPr lang="en-US" altLang="ja-JP" sz="1200" b="1" baseline="30000">
                  <a:solidFill>
                    <a:schemeClr val="accent2"/>
                  </a:solidFill>
                </a:endParaRPr>
              </a:p>
            </p:txBody>
          </p:sp>
        </p:grpSp>
        <p:sp>
          <p:nvSpPr>
            <p:cNvPr id="1055" name="Text Box 35"/>
            <p:cNvSpPr txBox="1">
              <a:spLocks noChangeArrowheads="1"/>
            </p:cNvSpPr>
            <p:nvPr/>
          </p:nvSpPr>
          <p:spPr bwMode="auto">
            <a:xfrm>
              <a:off x="1144" y="1910"/>
              <a:ext cx="1633" cy="256"/>
            </a:xfrm>
            <a:prstGeom prst="rect">
              <a:avLst/>
            </a:prstGeom>
            <a:noFill/>
            <a:ln w="9525">
              <a:noFill/>
              <a:miter lim="800000"/>
              <a:headEnd/>
              <a:tailEnd/>
            </a:ln>
          </p:spPr>
          <p:txBody>
            <a:bodyPr lIns="171806" tIns="85903" rIns="171806" bIns="85903">
              <a:spAutoFit/>
            </a:bodyPr>
            <a:lstStyle/>
            <a:p>
              <a:pPr algn="ctr" defTabSz="1719263"/>
              <a:r>
                <a:rPr lang="en-US" altLang="ja-JP" b="1"/>
                <a:t>Perspective view of 1</a:t>
              </a:r>
            </a:p>
          </p:txBody>
        </p:sp>
      </p:grpSp>
      <p:graphicFrame>
        <p:nvGraphicFramePr>
          <p:cNvPr id="1032" name="Object 36"/>
          <p:cNvGraphicFramePr>
            <a:graphicFrameLocks noChangeAspect="1"/>
          </p:cNvGraphicFramePr>
          <p:nvPr/>
        </p:nvGraphicFramePr>
        <p:xfrm>
          <a:off x="7458075" y="1500188"/>
          <a:ext cx="1152525" cy="1841500"/>
        </p:xfrm>
        <a:graphic>
          <a:graphicData uri="http://schemas.openxmlformats.org/presentationml/2006/ole">
            <mc:AlternateContent xmlns:mc="http://schemas.openxmlformats.org/markup-compatibility/2006">
              <mc:Choice xmlns:v="urn:schemas-microsoft-com:vml" Requires="v">
                <p:oleObj spid="_x0000_s1052" name="Image" r:id="rId20" imgW="3145542" imgH="4462281" progId="">
                  <p:embed/>
                </p:oleObj>
              </mc:Choice>
              <mc:Fallback>
                <p:oleObj name="Image" r:id="rId20" imgW="3145542" imgH="4462281" progId="">
                  <p:embed/>
                  <p:pic>
                    <p:nvPicPr>
                      <p:cNvPr id="0" name="Object 3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58075" y="1500188"/>
                        <a:ext cx="1152525" cy="184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53" name="Rectangle 37"/>
          <p:cNvSpPr>
            <a:spLocks noChangeArrowheads="1"/>
          </p:cNvSpPr>
          <p:nvPr/>
        </p:nvSpPr>
        <p:spPr bwMode="auto">
          <a:xfrm>
            <a:off x="7115175" y="2713038"/>
            <a:ext cx="1800225" cy="660400"/>
          </a:xfrm>
          <a:prstGeom prst="rect">
            <a:avLst/>
          </a:prstGeom>
          <a:noFill/>
          <a:ln w="9525">
            <a:noFill/>
            <a:miter lim="800000"/>
            <a:headEnd/>
            <a:tailEnd/>
          </a:ln>
        </p:spPr>
        <p:txBody>
          <a:bodyPr lIns="360000" tIns="180000" rIns="360000" bIns="180000" anchor="ctr">
            <a:spAutoFit/>
          </a:bodyPr>
          <a:lstStyle/>
          <a:p>
            <a:pPr algn="ctr" defTabSz="5218113">
              <a:lnSpc>
                <a:spcPct val="60000"/>
              </a:lnSpc>
            </a:pPr>
            <a:r>
              <a:rPr lang="en-US" altLang="ja-JP" sz="1600" b="1" i="1">
                <a:solidFill>
                  <a:srgbClr val="FFFF99"/>
                </a:solidFill>
              </a:rPr>
              <a:t>Salacia reticulata</a:t>
            </a:r>
            <a:r>
              <a:rPr lang="en-US" altLang="ja-JP" sz="1600" b="1">
                <a:solidFill>
                  <a:srgbClr val="FFFF99"/>
                </a:solidFill>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46038" y="1536700"/>
          <a:ext cx="8902700" cy="3244850"/>
        </p:xfrm>
        <a:graphic>
          <a:graphicData uri="http://schemas.openxmlformats.org/presentationml/2006/ole">
            <mc:AlternateContent xmlns:mc="http://schemas.openxmlformats.org/markup-compatibility/2006">
              <mc:Choice xmlns:v="urn:schemas-microsoft-com:vml" Requires="v">
                <p:oleObj spid="_x0000_s2052" name="CS ChemDraw Drawing" r:id="rId3" imgW="7884695" imgH="2878468" progId="ChemDraw.Document.6.0">
                  <p:embed/>
                </p:oleObj>
              </mc:Choice>
              <mc:Fallback>
                <p:oleObj name="CS ChemDraw Drawing" r:id="rId3" imgW="7884695" imgH="2878468" progId="ChemDraw.Document.6.0">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8" y="1536700"/>
                        <a:ext cx="8902700" cy="3244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1" name="标题 1"/>
          <p:cNvSpPr txBox="1">
            <a:spLocks/>
          </p:cNvSpPr>
          <p:nvPr/>
        </p:nvSpPr>
        <p:spPr bwMode="auto">
          <a:xfrm>
            <a:off x="214313" y="-71438"/>
            <a:ext cx="8229600" cy="1143001"/>
          </a:xfrm>
          <a:prstGeom prst="rect">
            <a:avLst/>
          </a:prstGeom>
          <a:noFill/>
          <a:ln w="9525">
            <a:noFill/>
            <a:miter lim="800000"/>
            <a:headEnd/>
            <a:tailEnd/>
          </a:ln>
        </p:spPr>
        <p:txBody>
          <a:bodyPr anchor="ctr"/>
          <a:lstStyle/>
          <a:p>
            <a:r>
              <a:rPr lang="en-US" altLang="zh-CN" sz="3200" b="1">
                <a:solidFill>
                  <a:srgbClr val="558ED5"/>
                </a:solidFill>
                <a:cs typeface="Arial" charset="0"/>
              </a:rPr>
              <a:t>Introduction</a:t>
            </a:r>
            <a:endParaRPr lang="zh-CN" altLang="en-US" sz="3200" b="1">
              <a:solidFill>
                <a:srgbClr val="558ED5"/>
              </a:solidFill>
              <a:cs typeface="Arial" charset="0"/>
            </a:endParaRPr>
          </a:p>
        </p:txBody>
      </p:sp>
      <p:pic>
        <p:nvPicPr>
          <p:cNvPr id="2052" name="图片 4" descr="2623346782960976445.jpg"/>
          <p:cNvPicPr>
            <a:picLocks noChangeAspect="1"/>
          </p:cNvPicPr>
          <p:nvPr/>
        </p:nvPicPr>
        <p:blipFill>
          <a:blip r:embed="rId5"/>
          <a:srcRect/>
          <a:stretch>
            <a:fillRect/>
          </a:stretch>
        </p:blipFill>
        <p:spPr bwMode="auto">
          <a:xfrm>
            <a:off x="7572375" y="0"/>
            <a:ext cx="1500188" cy="1500188"/>
          </a:xfrm>
          <a:prstGeom prst="rect">
            <a:avLst/>
          </a:prstGeom>
          <a:noFill/>
          <a:ln w="9525">
            <a:noFill/>
            <a:miter lim="800000"/>
            <a:headEnd/>
            <a:tailEnd/>
          </a:ln>
        </p:spPr>
      </p:pic>
      <p:sp>
        <p:nvSpPr>
          <p:cNvPr id="2053"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lgn="ctr"/>
            <a:endParaRPr lang="zh-CN" altLang="en-US"/>
          </a:p>
        </p:txBody>
      </p:sp>
      <p:sp>
        <p:nvSpPr>
          <p:cNvPr id="2054" name="TextBox 560"/>
          <p:cNvSpPr txBox="1">
            <a:spLocks noChangeArrowheads="1"/>
          </p:cNvSpPr>
          <p:nvPr/>
        </p:nvSpPr>
        <p:spPr bwMode="auto">
          <a:xfrm>
            <a:off x="142875" y="5022850"/>
            <a:ext cx="8858250" cy="1692275"/>
          </a:xfrm>
          <a:prstGeom prst="rect">
            <a:avLst/>
          </a:prstGeom>
          <a:noFill/>
          <a:ln w="9525">
            <a:noFill/>
            <a:miter lim="800000"/>
            <a:headEnd/>
            <a:tailEnd/>
          </a:ln>
        </p:spPr>
        <p:txBody>
          <a:bodyPr>
            <a:spAutoFit/>
          </a:bodyPr>
          <a:lstStyle/>
          <a:p>
            <a:pPr marL="342900" indent="-342900" algn="just">
              <a:buFontTx/>
              <a:buAutoNum type="arabicPeriod"/>
            </a:pPr>
            <a:r>
              <a:rPr lang="en-US" altLang="zh-CN" sz="1300">
                <a:cs typeface="Arial" charset="0"/>
              </a:rPr>
              <a:t>a) </a:t>
            </a:r>
            <a:r>
              <a:rPr lang="de-DE" altLang="zh-CN" sz="1300">
                <a:cs typeface="Arial" charset="0"/>
              </a:rPr>
              <a:t>Yoshikawa, M.; Murakami, T.; Yashiro, K.; Matsuda, H. </a:t>
            </a:r>
            <a:r>
              <a:rPr lang="de-DE" altLang="zh-CN" sz="1300" i="1">
                <a:cs typeface="Arial" charset="0"/>
              </a:rPr>
              <a:t>Chem. Pharm. Bull.</a:t>
            </a:r>
            <a:r>
              <a:rPr lang="de-DE" altLang="zh-CN" sz="1300">
                <a:cs typeface="Arial" charset="0"/>
              </a:rPr>
              <a:t> </a:t>
            </a:r>
            <a:r>
              <a:rPr lang="de-DE" altLang="zh-CN" sz="1300" b="1">
                <a:cs typeface="Arial" charset="0"/>
              </a:rPr>
              <a:t>1998</a:t>
            </a:r>
            <a:r>
              <a:rPr lang="de-DE" altLang="zh-CN" sz="1300">
                <a:cs typeface="Arial" charset="0"/>
              </a:rPr>
              <a:t>, </a:t>
            </a:r>
            <a:r>
              <a:rPr lang="de-DE" altLang="zh-CN" sz="1300" i="1">
                <a:cs typeface="Arial" charset="0"/>
              </a:rPr>
              <a:t>46</a:t>
            </a:r>
            <a:r>
              <a:rPr lang="de-DE" altLang="zh-CN" sz="1300">
                <a:cs typeface="Arial" charset="0"/>
              </a:rPr>
              <a:t>, 1339-1340; b)  Yoshikawa, M.; Xu, F.; Nakamura, S.; Wang, T.; Matsuda, H.; Tanabe, G.; Muraoka, O. </a:t>
            </a:r>
            <a:r>
              <a:rPr lang="de-DE" altLang="zh-CN" sz="1300" i="1">
                <a:cs typeface="Arial" charset="0"/>
              </a:rPr>
              <a:t>Heterocycles </a:t>
            </a:r>
            <a:r>
              <a:rPr lang="de-DE" altLang="zh-CN" sz="1300" b="1">
                <a:cs typeface="Arial" charset="0"/>
              </a:rPr>
              <a:t>2008</a:t>
            </a:r>
            <a:r>
              <a:rPr lang="de-DE" altLang="zh-CN" sz="1300">
                <a:cs typeface="Arial" charset="0"/>
              </a:rPr>
              <a:t>,</a:t>
            </a:r>
            <a:r>
              <a:rPr lang="de-DE" altLang="zh-CN" sz="1300" i="1">
                <a:cs typeface="Arial" charset="0"/>
              </a:rPr>
              <a:t> 75</a:t>
            </a:r>
            <a:r>
              <a:rPr lang="de-DE" altLang="zh-CN" sz="1300">
                <a:cs typeface="Arial" charset="0"/>
              </a:rPr>
              <a:t>, 1397-1405; c) Minami, Y.; Kuriyama, C.; Ikeda, K.; Kato, A.; Takebayashi, K.; Adachi, I.; Fleet, W. J. G.; Kettawan, A.; Okamoto, T.; Asano, N. </a:t>
            </a:r>
            <a:r>
              <a:rPr lang="de-DE" altLang="zh-CN" sz="1300" i="1">
                <a:cs typeface="Arial" charset="0"/>
              </a:rPr>
              <a:t>Bioorg. </a:t>
            </a:r>
            <a:r>
              <a:rPr lang="en-US" altLang="zh-CN" sz="1300" i="1">
                <a:cs typeface="Arial" charset="0"/>
              </a:rPr>
              <a:t>Med. Chem</a:t>
            </a:r>
            <a:r>
              <a:rPr lang="en-US" altLang="zh-CN" sz="1300">
                <a:cs typeface="Arial" charset="0"/>
              </a:rPr>
              <a:t>. </a:t>
            </a:r>
            <a:r>
              <a:rPr lang="en-US" altLang="zh-CN" sz="1300" b="1">
                <a:cs typeface="Arial" charset="0"/>
              </a:rPr>
              <a:t>2008</a:t>
            </a:r>
            <a:r>
              <a:rPr lang="en-US" altLang="zh-CN" sz="1300">
                <a:cs typeface="Arial" charset="0"/>
              </a:rPr>
              <a:t>, </a:t>
            </a:r>
            <a:r>
              <a:rPr lang="en-US" altLang="zh-CN" sz="1300" i="1">
                <a:cs typeface="Arial" charset="0"/>
              </a:rPr>
              <a:t>16</a:t>
            </a:r>
            <a:r>
              <a:rPr lang="en-US" altLang="zh-CN" sz="1300">
                <a:cs typeface="Arial" charset="0"/>
              </a:rPr>
              <a:t>, 2734-2740; d) Ozaki, S.; Oe, H.; Kitamura, S. </a:t>
            </a:r>
            <a:r>
              <a:rPr lang="en-US" altLang="zh-CN" sz="1300" i="1">
                <a:cs typeface="Arial" charset="0"/>
              </a:rPr>
              <a:t>J. Nat. Prod. </a:t>
            </a:r>
            <a:r>
              <a:rPr lang="en-US" altLang="zh-CN" sz="1300" b="1">
                <a:cs typeface="Arial" charset="0"/>
              </a:rPr>
              <a:t>2008</a:t>
            </a:r>
            <a:r>
              <a:rPr lang="en-US" altLang="zh-CN" sz="1300">
                <a:cs typeface="Arial" charset="0"/>
              </a:rPr>
              <a:t>, </a:t>
            </a:r>
            <a:r>
              <a:rPr lang="en-US" altLang="zh-CN" sz="1300" i="1">
                <a:cs typeface="Arial" charset="0"/>
              </a:rPr>
              <a:t>71</a:t>
            </a:r>
            <a:r>
              <a:rPr lang="en-US" altLang="zh-CN" sz="1300">
                <a:cs typeface="Arial" charset="0"/>
              </a:rPr>
              <a:t>, 981-984.</a:t>
            </a:r>
          </a:p>
          <a:p>
            <a:pPr marL="342900" indent="-342900" algn="just">
              <a:buFontTx/>
              <a:buAutoNum type="arabicPeriod"/>
            </a:pPr>
            <a:r>
              <a:rPr lang="de-DE" altLang="zh-CN" sz="1300">
                <a:cs typeface="Arial" charset="0"/>
              </a:rPr>
              <a:t>(a) </a:t>
            </a:r>
            <a:r>
              <a:rPr lang="en-US" altLang="zh-CN" sz="1300">
                <a:cs typeface="Arial" charset="0"/>
              </a:rPr>
              <a:t>Eskandari, R.; Kuntz, D. A.; Rose, D. R.; Pinto, B. M. </a:t>
            </a:r>
            <a:r>
              <a:rPr lang="en-US" altLang="zh-CN" sz="1300" i="1">
                <a:cs typeface="Arial" charset="0"/>
              </a:rPr>
              <a:t>Org. Lett.</a:t>
            </a:r>
            <a:r>
              <a:rPr lang="en-US" altLang="zh-CN" sz="1300">
                <a:cs typeface="Arial" charset="0"/>
              </a:rPr>
              <a:t>, </a:t>
            </a:r>
            <a:r>
              <a:rPr lang="en-US" altLang="zh-CN" sz="1300" b="1">
                <a:cs typeface="Arial" charset="0"/>
              </a:rPr>
              <a:t>2010, </a:t>
            </a:r>
            <a:r>
              <a:rPr lang="en-US" altLang="zh-CN" sz="1300" i="1">
                <a:cs typeface="Arial" charset="0"/>
              </a:rPr>
              <a:t>12</a:t>
            </a:r>
            <a:r>
              <a:rPr lang="en-US" altLang="zh-CN" sz="1300">
                <a:cs typeface="Arial" charset="0"/>
              </a:rPr>
              <a:t>, 1632-1635; (b) </a:t>
            </a:r>
            <a:r>
              <a:rPr lang="de-DE" altLang="zh-CN" sz="1300">
                <a:cs typeface="Arial" charset="0"/>
              </a:rPr>
              <a:t>Xie, W.;</a:t>
            </a:r>
            <a:r>
              <a:rPr lang="de-DE" altLang="zh-CN" sz="1300" baseline="30000">
                <a:cs typeface="Arial" charset="0"/>
              </a:rPr>
              <a:t> </a:t>
            </a:r>
            <a:r>
              <a:rPr lang="de-DE" altLang="zh-CN" sz="1300">
                <a:cs typeface="Arial" charset="0"/>
              </a:rPr>
              <a:t>Tanabe, G.; Akaki, J.; Morikawa, T.; Ninomiya, K.; Minematsu, T.; Yoshikawa, M.; Wu, X.; Muraoka, O. </a:t>
            </a:r>
            <a:r>
              <a:rPr lang="de-DE" altLang="zh-CN" sz="1300" i="1">
                <a:cs typeface="Arial" charset="0"/>
              </a:rPr>
              <a:t>Bioorg. </a:t>
            </a:r>
            <a:r>
              <a:rPr lang="en-US" altLang="zh-CN" sz="1300" i="1">
                <a:cs typeface="Arial" charset="0"/>
              </a:rPr>
              <a:t>Med. Chem.</a:t>
            </a:r>
            <a:r>
              <a:rPr lang="en-US" altLang="zh-CN" sz="1300">
                <a:cs typeface="Arial" charset="0"/>
              </a:rPr>
              <a:t>, </a:t>
            </a:r>
            <a:r>
              <a:rPr lang="en-US" altLang="zh-CN" sz="1300" b="1">
                <a:cs typeface="Arial" charset="0"/>
              </a:rPr>
              <a:t>2011</a:t>
            </a:r>
            <a:r>
              <a:rPr lang="en-US" altLang="zh-CN" sz="1300">
                <a:cs typeface="Arial" charset="0"/>
              </a:rPr>
              <a:t>, </a:t>
            </a:r>
            <a:r>
              <a:rPr lang="en-US" altLang="zh-CN" sz="1300" i="1">
                <a:cs typeface="Arial" charset="0"/>
              </a:rPr>
              <a:t>19</a:t>
            </a:r>
            <a:r>
              <a:rPr lang="en-US" altLang="zh-CN" sz="1300">
                <a:cs typeface="Arial" charset="0"/>
              </a:rPr>
              <a:t>, 2015-2022.</a:t>
            </a:r>
            <a:endParaRPr lang="zh-CN" altLang="en-US" sz="1300">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noGrp="1"/>
          </p:cNvSpPr>
          <p:nvPr>
            <p:ph type="title"/>
          </p:nvPr>
        </p:nvSpPr>
        <p:spPr bwMode="auto">
          <a:xfrm>
            <a:off x="76200" y="0"/>
            <a:ext cx="8229600" cy="1143000"/>
          </a:xfrm>
          <a:ln>
            <a:miter lim="800000"/>
            <a:headEnd/>
            <a:tailEnd/>
          </a:ln>
        </p:spPr>
        <p:txBody>
          <a:bodyPr anchor="ctr"/>
          <a:lstStyle/>
          <a:p>
            <a:pPr algn="l">
              <a:defRPr/>
            </a:pPr>
            <a:r>
              <a:rPr lang="en-US" altLang="ja-JP" sz="2800" b="1" kern="1200" dirty="0" smtClean="0">
                <a:solidFill>
                  <a:srgbClr val="558ED5"/>
                </a:solidFill>
                <a:cs typeface="Arial" charset="0"/>
              </a:rPr>
              <a:t>Important Structural Determinants for the Inhibitory Activity </a:t>
            </a:r>
            <a:endParaRPr lang="zh-CN" altLang="en-US" sz="2800" b="1" kern="1200" dirty="0">
              <a:solidFill>
                <a:srgbClr val="558ED5"/>
              </a:solidFill>
              <a:cs typeface="Arial" charset="0"/>
            </a:endParaRPr>
          </a:p>
        </p:txBody>
      </p:sp>
      <p:sp>
        <p:nvSpPr>
          <p:cNvPr id="14" name="Rectangle 3"/>
          <p:cNvSpPr txBox="1">
            <a:spLocks noChangeArrowheads="1"/>
          </p:cNvSpPr>
          <p:nvPr/>
        </p:nvSpPr>
        <p:spPr>
          <a:xfrm>
            <a:off x="0" y="1371600"/>
            <a:ext cx="9144000" cy="2219325"/>
          </a:xfrm>
          <a:prstGeom prst="rect">
            <a:avLst/>
          </a:prstGeom>
        </p:spPr>
        <p:txBody>
          <a:bodyPr/>
          <a:lstStyle/>
          <a:p>
            <a:pPr marL="571500" indent="-571500" algn="just" eaLnBrk="0" hangingPunct="0">
              <a:lnSpc>
                <a:spcPct val="125000"/>
              </a:lnSpc>
              <a:spcBef>
                <a:spcPct val="20000"/>
              </a:spcBef>
              <a:buFontTx/>
              <a:buAutoNum type="alphaLcParenBoth"/>
              <a:defRPr/>
            </a:pPr>
            <a:r>
              <a:rPr lang="en-US" altLang="ja-JP" sz="2000" b="1" kern="0" dirty="0">
                <a:solidFill>
                  <a:srgbClr val="000000"/>
                </a:solidFill>
                <a:latin typeface="Arial" pitchFamily="34" charset="0"/>
                <a:ea typeface="ＭＳ 明朝" pitchFamily="49" charset="-128"/>
              </a:rPr>
              <a:t> </a:t>
            </a:r>
            <a:r>
              <a:rPr lang="en-US" altLang="ja-JP" sz="2000" b="1" kern="0" dirty="0">
                <a:solidFill>
                  <a:srgbClr val="FF0000"/>
                </a:solidFill>
                <a:latin typeface="Arial" pitchFamily="34" charset="0"/>
                <a:ea typeface="ＭＳ 明朝" pitchFamily="49" charset="-128"/>
              </a:rPr>
              <a:t>2</a:t>
            </a:r>
            <a:r>
              <a:rPr lang="en-US" altLang="ja-JP" sz="2000" b="1" i="1" kern="0" dirty="0">
                <a:solidFill>
                  <a:srgbClr val="FF0000"/>
                </a:solidFill>
                <a:latin typeface="Arial" pitchFamily="34" charset="0"/>
                <a:ea typeface="ＭＳ 明朝" pitchFamily="49" charset="-128"/>
              </a:rPr>
              <a:t>S</a:t>
            </a:r>
            <a:r>
              <a:rPr lang="en-US" altLang="ja-JP" sz="2000" b="1" kern="0" dirty="0">
                <a:solidFill>
                  <a:srgbClr val="000000"/>
                </a:solidFill>
                <a:latin typeface="Arial" pitchFamily="34" charset="0"/>
                <a:ea typeface="ＭＳ 明朝" pitchFamily="49" charset="-128"/>
              </a:rPr>
              <a:t>, </a:t>
            </a:r>
            <a:r>
              <a:rPr lang="en-US" altLang="ja-JP" sz="2000" b="1" kern="0" dirty="0">
                <a:solidFill>
                  <a:srgbClr val="FF0000"/>
                </a:solidFill>
                <a:latin typeface="Arial" pitchFamily="34" charset="0"/>
                <a:ea typeface="ＭＳ 明朝" pitchFamily="49" charset="-128"/>
              </a:rPr>
              <a:t>3</a:t>
            </a:r>
            <a:r>
              <a:rPr lang="en-US" altLang="ja-JP" sz="2000" b="1" i="1" kern="0" dirty="0">
                <a:solidFill>
                  <a:srgbClr val="FF0000"/>
                </a:solidFill>
                <a:latin typeface="Arial" pitchFamily="34" charset="0"/>
                <a:ea typeface="ＭＳ 明朝" pitchFamily="49" charset="-128"/>
              </a:rPr>
              <a:t>S</a:t>
            </a:r>
            <a:r>
              <a:rPr lang="en-US" altLang="ja-JP" sz="2000" b="1" kern="0" dirty="0">
                <a:solidFill>
                  <a:srgbClr val="000000"/>
                </a:solidFill>
                <a:latin typeface="Arial" pitchFamily="34" charset="0"/>
                <a:ea typeface="ＭＳ 明朝" pitchFamily="49" charset="-128"/>
              </a:rPr>
              <a:t>, </a:t>
            </a:r>
            <a:r>
              <a:rPr lang="en-US" altLang="ja-JP" sz="2000" b="1" kern="0" dirty="0">
                <a:solidFill>
                  <a:srgbClr val="FF0000"/>
                </a:solidFill>
                <a:latin typeface="Arial" pitchFamily="34" charset="0"/>
                <a:ea typeface="ＭＳ 明朝" pitchFamily="49" charset="-128"/>
              </a:rPr>
              <a:t>4</a:t>
            </a:r>
            <a:r>
              <a:rPr lang="en-US" altLang="ja-JP" sz="2000" b="1" i="1" kern="0" dirty="0">
                <a:solidFill>
                  <a:srgbClr val="FF0000"/>
                </a:solidFill>
                <a:latin typeface="Arial" pitchFamily="34" charset="0"/>
                <a:ea typeface="ＭＳ 明朝" pitchFamily="49" charset="-128"/>
              </a:rPr>
              <a:t>R</a:t>
            </a:r>
            <a:r>
              <a:rPr lang="en-US" altLang="ja-JP" sz="2000" b="1" kern="0" dirty="0">
                <a:solidFill>
                  <a:srgbClr val="000000"/>
                </a:solidFill>
                <a:latin typeface="Arial" pitchFamily="34" charset="0"/>
                <a:ea typeface="ＭＳ 明朝" pitchFamily="49" charset="-128"/>
              </a:rPr>
              <a:t> configurations of the thiosugar moiety are important. </a:t>
            </a:r>
          </a:p>
          <a:p>
            <a:pPr marL="571500" indent="-571500" algn="just" eaLnBrk="0" hangingPunct="0">
              <a:lnSpc>
                <a:spcPct val="125000"/>
              </a:lnSpc>
              <a:spcBef>
                <a:spcPct val="20000"/>
              </a:spcBef>
              <a:buFontTx/>
              <a:buAutoNum type="alphaLcParenBoth"/>
              <a:defRPr/>
            </a:pPr>
            <a:r>
              <a:rPr lang="en-US" altLang="ja-JP" sz="2000" b="1" kern="0" dirty="0">
                <a:solidFill>
                  <a:srgbClr val="000000"/>
                </a:solidFill>
                <a:latin typeface="Arial" pitchFamily="34" charset="0"/>
                <a:ea typeface="ＭＳ 明朝" pitchFamily="49" charset="-128"/>
              </a:rPr>
              <a:t> The </a:t>
            </a:r>
            <a:r>
              <a:rPr lang="en-US" altLang="ja-JP" sz="2000" b="1" kern="0" dirty="0">
                <a:solidFill>
                  <a:srgbClr val="000000"/>
                </a:solidFill>
                <a:latin typeface="Symbol" pitchFamily="18" charset="2"/>
                <a:ea typeface="ＭＳ 明朝" pitchFamily="49" charset="-128"/>
              </a:rPr>
              <a:t>a</a:t>
            </a:r>
            <a:r>
              <a:rPr lang="en-US" altLang="ja-JP" sz="2000" b="1" kern="0" dirty="0">
                <a:solidFill>
                  <a:srgbClr val="000000"/>
                </a:solidFill>
                <a:latin typeface="Arial" pitchFamily="34" charset="0"/>
                <a:ea typeface="ＭＳ 明朝" pitchFamily="49" charset="-128"/>
              </a:rPr>
              <a:t>-orientation of the side chain is essential for the inhibition.</a:t>
            </a:r>
          </a:p>
          <a:p>
            <a:pPr marL="571500" indent="-571500" algn="just" eaLnBrk="0" hangingPunct="0">
              <a:lnSpc>
                <a:spcPct val="125000"/>
              </a:lnSpc>
              <a:spcBef>
                <a:spcPct val="20000"/>
              </a:spcBef>
              <a:buFontTx/>
              <a:buAutoNum type="alphaLcParenBoth"/>
              <a:defRPr/>
            </a:pPr>
            <a:r>
              <a:rPr lang="en-US" altLang="ja-JP" sz="2000" b="1" kern="0" dirty="0">
                <a:solidFill>
                  <a:srgbClr val="000000"/>
                </a:solidFill>
                <a:latin typeface="Arial" pitchFamily="34" charset="0"/>
                <a:ea typeface="ＭＳ 明朝" pitchFamily="49" charset="-128"/>
              </a:rPr>
              <a:t> Polyhydroxylated side chain longer than four carbons does not enhance the inhibitory activity significantly. </a:t>
            </a:r>
          </a:p>
        </p:txBody>
      </p:sp>
      <p:sp>
        <p:nvSpPr>
          <p:cNvPr id="51207" name="Text Box 4"/>
          <p:cNvSpPr txBox="1">
            <a:spLocks noChangeArrowheads="1"/>
          </p:cNvSpPr>
          <p:nvPr/>
        </p:nvSpPr>
        <p:spPr bwMode="auto">
          <a:xfrm>
            <a:off x="0" y="3124200"/>
            <a:ext cx="5943600" cy="3232150"/>
          </a:xfrm>
          <a:prstGeom prst="rect">
            <a:avLst/>
          </a:prstGeom>
          <a:noFill/>
          <a:ln w="9525">
            <a:noFill/>
            <a:miter lim="800000"/>
            <a:headEnd/>
            <a:tailEnd/>
          </a:ln>
        </p:spPr>
        <p:txBody>
          <a:bodyPr>
            <a:spAutoFit/>
          </a:bodyPr>
          <a:lstStyle/>
          <a:p>
            <a:pPr marL="481013" indent="-481013" algn="just" eaLnBrk="0" hangingPunct="0">
              <a:lnSpc>
                <a:spcPct val="125000"/>
              </a:lnSpc>
              <a:spcBef>
                <a:spcPct val="20000"/>
              </a:spcBef>
            </a:pPr>
            <a:r>
              <a:rPr lang="en-US" altLang="ja-JP" sz="2000" b="1">
                <a:solidFill>
                  <a:srgbClr val="000000"/>
                </a:solidFill>
                <a:ea typeface="ＭＳ 明朝"/>
                <a:cs typeface="ＭＳ 明朝"/>
              </a:rPr>
              <a:t>(d)  Cooperative role of </a:t>
            </a:r>
            <a:r>
              <a:rPr lang="en-US" altLang="ja-JP" sz="2000" b="1">
                <a:solidFill>
                  <a:schemeClr val="accent2"/>
                </a:solidFill>
                <a:ea typeface="ＭＳ 明朝"/>
                <a:cs typeface="ＭＳ 明朝"/>
              </a:rPr>
              <a:t>2’</a:t>
            </a:r>
            <a:r>
              <a:rPr lang="en-US" altLang="ja-JP" sz="2000" b="1" i="1">
                <a:solidFill>
                  <a:schemeClr val="accent2"/>
                </a:solidFill>
                <a:ea typeface="ＭＳ 明朝"/>
                <a:cs typeface="ＭＳ 明朝"/>
              </a:rPr>
              <a:t>S</a:t>
            </a:r>
            <a:r>
              <a:rPr lang="en-US" altLang="ja-JP" sz="2000" b="1">
                <a:solidFill>
                  <a:schemeClr val="accent2"/>
                </a:solidFill>
                <a:ea typeface="ＭＳ 明朝"/>
                <a:cs typeface="ＭＳ 明朝"/>
              </a:rPr>
              <a:t>-OH</a:t>
            </a:r>
            <a:r>
              <a:rPr lang="en-US" altLang="ja-JP" sz="2000" b="1">
                <a:solidFill>
                  <a:srgbClr val="000000"/>
                </a:solidFill>
                <a:ea typeface="ＭＳ 明朝"/>
                <a:cs typeface="ＭＳ 明朝"/>
              </a:rPr>
              <a:t> and </a:t>
            </a:r>
            <a:r>
              <a:rPr lang="en-US" altLang="ja-JP" sz="2000" b="1">
                <a:solidFill>
                  <a:schemeClr val="accent2"/>
                </a:solidFill>
                <a:ea typeface="ＭＳ 明朝"/>
                <a:cs typeface="ＭＳ 明朝"/>
              </a:rPr>
              <a:t>4’-OH </a:t>
            </a:r>
            <a:r>
              <a:rPr lang="en-US" altLang="ja-JP" sz="2000" b="1">
                <a:solidFill>
                  <a:srgbClr val="000000"/>
                </a:solidFill>
                <a:ea typeface="ＭＳ 明朝"/>
                <a:cs typeface="ＭＳ 明朝"/>
              </a:rPr>
              <a:t>is critical for strong inhibitions. Furthermore, it is of prime importance that </a:t>
            </a:r>
            <a:r>
              <a:rPr lang="en-US" altLang="ja-JP" sz="2000" b="1" i="1">
                <a:solidFill>
                  <a:srgbClr val="000000"/>
                </a:solidFill>
                <a:ea typeface="ＭＳ 明朝"/>
                <a:cs typeface="ＭＳ 明朝"/>
              </a:rPr>
              <a:t>R</a:t>
            </a:r>
            <a:r>
              <a:rPr lang="en-US" altLang="ja-JP" sz="2000" b="1">
                <a:solidFill>
                  <a:srgbClr val="000000"/>
                </a:solidFill>
                <a:ea typeface="ＭＳ 明朝"/>
                <a:cs typeface="ＭＳ 明朝"/>
              </a:rPr>
              <a:t> configuration of OH at C4’</a:t>
            </a:r>
            <a:r>
              <a:rPr lang="en-US" altLang="ja-JP" sz="2000" b="1" baseline="30000">
                <a:solidFill>
                  <a:srgbClr val="000000"/>
                </a:solidFill>
                <a:ea typeface="ＭＳ 明朝"/>
                <a:cs typeface="ＭＳ 明朝"/>
              </a:rPr>
              <a:t> </a:t>
            </a:r>
            <a:r>
              <a:rPr lang="en-US" altLang="ja-JP" sz="2000" b="1">
                <a:solidFill>
                  <a:srgbClr val="000000"/>
                </a:solidFill>
                <a:ea typeface="ＭＳ 明朝"/>
                <a:cs typeface="ＭＳ 明朝"/>
              </a:rPr>
              <a:t>is imperative to inhibitors bearing the side chain more than four carbons. </a:t>
            </a:r>
          </a:p>
          <a:p>
            <a:pPr marL="481013" indent="-481013" algn="just" eaLnBrk="0" hangingPunct="0">
              <a:lnSpc>
                <a:spcPct val="125000"/>
              </a:lnSpc>
              <a:spcBef>
                <a:spcPct val="20000"/>
              </a:spcBef>
            </a:pPr>
            <a:r>
              <a:rPr lang="en-US" altLang="ja-JP" sz="2000" b="1"/>
              <a:t>(e)  </a:t>
            </a:r>
            <a:r>
              <a:rPr lang="en-US" altLang="ja-JP" sz="2000" b="1">
                <a:solidFill>
                  <a:srgbClr val="993300"/>
                </a:solidFill>
              </a:rPr>
              <a:t>Sulfate moiety</a:t>
            </a:r>
            <a:r>
              <a:rPr lang="en-US" altLang="ja-JP" sz="2000" b="1"/>
              <a:t> might not contribute to </a:t>
            </a:r>
            <a:r>
              <a:rPr lang="en-US" altLang="ja-JP" sz="2000" b="1">
                <a:solidFill>
                  <a:srgbClr val="000000"/>
                </a:solidFill>
                <a:ea typeface="ＭＳ 明朝"/>
                <a:cs typeface="ＭＳ 明朝"/>
              </a:rPr>
              <a:t>inhibitory activity.</a:t>
            </a:r>
            <a:endParaRPr lang="ja-JP" altLang="en-US" sz="2000" b="1">
              <a:solidFill>
                <a:srgbClr val="000000"/>
              </a:solidFill>
              <a:ea typeface="ＭＳ 明朝"/>
              <a:cs typeface="ＭＳ 明朝"/>
            </a:endParaRPr>
          </a:p>
        </p:txBody>
      </p:sp>
      <p:sp>
        <p:nvSpPr>
          <p:cNvPr id="51208" name="Rectangle 6"/>
          <p:cNvSpPr>
            <a:spLocks noChangeArrowheads="1"/>
          </p:cNvSpPr>
          <p:nvPr/>
        </p:nvSpPr>
        <p:spPr bwMode="auto">
          <a:xfrm>
            <a:off x="5913438" y="3124200"/>
            <a:ext cx="3154362" cy="2514600"/>
          </a:xfrm>
          <a:prstGeom prst="rect">
            <a:avLst/>
          </a:prstGeom>
          <a:solidFill>
            <a:schemeClr val="bg1"/>
          </a:solidFill>
          <a:ln w="19050">
            <a:solidFill>
              <a:schemeClr val="accent2"/>
            </a:solidFill>
            <a:miter lim="800000"/>
            <a:headEnd/>
            <a:tailEnd/>
          </a:ln>
        </p:spPr>
        <p:txBody>
          <a:bodyPr wrap="none" anchor="ctr"/>
          <a:lstStyle/>
          <a:p>
            <a:pPr algn="ctr"/>
            <a:endParaRPr lang="ja-JP" altLang="en-US"/>
          </a:p>
        </p:txBody>
      </p:sp>
      <p:graphicFrame>
        <p:nvGraphicFramePr>
          <p:cNvPr id="51204" name="Object 5"/>
          <p:cNvGraphicFramePr>
            <a:graphicFrameLocks noChangeAspect="1"/>
          </p:cNvGraphicFramePr>
          <p:nvPr/>
        </p:nvGraphicFramePr>
        <p:xfrm>
          <a:off x="5905500" y="3206750"/>
          <a:ext cx="3087688" cy="2333625"/>
        </p:xfrm>
        <a:graphic>
          <a:graphicData uri="http://schemas.openxmlformats.org/presentationml/2006/ole">
            <mc:AlternateContent xmlns:mc="http://schemas.openxmlformats.org/markup-compatibility/2006">
              <mc:Choice xmlns:v="urn:schemas-microsoft-com:vml" Requires="v">
                <p:oleObj spid="_x0000_s51206" name="CS ChemDraw Drawing" r:id="rId3" imgW="1717044" imgH="1296649" progId="ChemDraw.Document.6.0">
                  <p:embed/>
                </p:oleObj>
              </mc:Choice>
              <mc:Fallback>
                <p:oleObj name="CS ChemDraw Drawing" r:id="rId3" imgW="1717044" imgH="1296649" progId="ChemDraw.Document.6.0">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00" y="3206750"/>
                        <a:ext cx="3087688" cy="233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42863" y="1244600"/>
            <a:ext cx="8948737" cy="5210175"/>
          </a:xfrm>
          <a:prstGeom prst="rect">
            <a:avLst/>
          </a:prstGeom>
        </p:spPr>
        <p:txBody>
          <a:bodyPr/>
          <a:lstStyle/>
          <a:p>
            <a:pPr marL="647700" indent="-647700" eaLnBrk="0" hangingPunct="0">
              <a:lnSpc>
                <a:spcPct val="150000"/>
              </a:lnSpc>
              <a:spcBef>
                <a:spcPct val="20000"/>
              </a:spcBef>
              <a:buFontTx/>
              <a:buAutoNum type="arabicPeriod"/>
              <a:defRPr/>
            </a:pPr>
            <a:r>
              <a:rPr lang="en-US" altLang="zh-CN" sz="3000" b="1" kern="0" dirty="0">
                <a:solidFill>
                  <a:schemeClr val="accent2"/>
                </a:solidFill>
                <a:latin typeface="Arial" pitchFamily="34" charset="0"/>
                <a:ea typeface="+mn-ea"/>
                <a:cs typeface="Times New Roman" pitchFamily="18" charset="0"/>
              </a:rPr>
              <a:t>Introduction</a:t>
            </a:r>
          </a:p>
          <a:p>
            <a:pPr marL="647700" indent="-647700" eaLnBrk="0" hangingPunct="0">
              <a:lnSpc>
                <a:spcPct val="150000"/>
              </a:lnSpc>
              <a:spcBef>
                <a:spcPct val="20000"/>
              </a:spcBef>
              <a:buFontTx/>
              <a:buAutoNum type="arabicPeriod"/>
              <a:defRPr/>
            </a:pPr>
            <a:r>
              <a:rPr lang="en-US" altLang="ja-JP" sz="3000" b="1" kern="0" dirty="0">
                <a:solidFill>
                  <a:srgbClr val="FF0000"/>
                </a:solidFill>
                <a:latin typeface="Arial" pitchFamily="34" charset="0"/>
                <a:ea typeface="+mn-ea"/>
                <a:cs typeface="Times New Roman" pitchFamily="18" charset="0"/>
              </a:rPr>
              <a:t>Synthetic and Biological Studies on Neoponkoranol and its Epimers</a:t>
            </a:r>
            <a:endParaRPr lang="en-US" altLang="ja-JP" sz="3000" b="1" kern="0" dirty="0">
              <a:solidFill>
                <a:srgbClr val="FF0000"/>
              </a:solidFill>
              <a:latin typeface="Arial" pitchFamily="34" charset="0"/>
              <a:ea typeface="+mn-ea"/>
              <a:cs typeface="Arial" pitchFamily="34" charset="0"/>
            </a:endParaRPr>
          </a:p>
          <a:p>
            <a:pPr marL="647700" indent="-647700" eaLnBrk="0" hangingPunct="0">
              <a:lnSpc>
                <a:spcPct val="150000"/>
              </a:lnSpc>
              <a:spcBef>
                <a:spcPct val="20000"/>
              </a:spcBef>
              <a:buFontTx/>
              <a:buAutoNum type="arabicPeriod"/>
              <a:defRPr/>
            </a:pPr>
            <a:r>
              <a:rPr lang="en-US" altLang="ja-JP" sz="3000" b="1" kern="0" dirty="0">
                <a:solidFill>
                  <a:schemeClr val="accent2"/>
                </a:solidFill>
                <a:latin typeface="Arial" pitchFamily="34" charset="0"/>
                <a:ea typeface="+mn-ea"/>
                <a:cs typeface="Arial" pitchFamily="34" charset="0"/>
              </a:rPr>
              <a:t>Structure Modification </a:t>
            </a:r>
            <a:r>
              <a:rPr lang="en-US" altLang="ja-JP" sz="3000" b="1" kern="0" dirty="0">
                <a:solidFill>
                  <a:schemeClr val="accent2"/>
                </a:solidFill>
                <a:latin typeface="Arial" pitchFamily="34" charset="0"/>
                <a:cs typeface="Arial" pitchFamily="34" charset="0"/>
              </a:rPr>
              <a:t>and Biological Evaluation </a:t>
            </a:r>
            <a:r>
              <a:rPr lang="en-US" altLang="ja-JP" sz="3000" b="1" kern="0" dirty="0">
                <a:solidFill>
                  <a:schemeClr val="accent2"/>
                </a:solidFill>
                <a:latin typeface="Arial" pitchFamily="34" charset="0"/>
                <a:ea typeface="+mn-ea"/>
                <a:cs typeface="Arial" pitchFamily="34" charset="0"/>
              </a:rPr>
              <a:t>of Neosalacinol</a:t>
            </a:r>
          </a:p>
          <a:p>
            <a:pPr marL="647700" indent="-647700" eaLnBrk="0" hangingPunct="0">
              <a:lnSpc>
                <a:spcPct val="150000"/>
              </a:lnSpc>
              <a:spcBef>
                <a:spcPct val="20000"/>
              </a:spcBef>
              <a:buFontTx/>
              <a:buAutoNum type="arabicPeriod"/>
              <a:defRPr/>
            </a:pPr>
            <a:r>
              <a:rPr lang="en-US" altLang="ja-JP" sz="3000" b="1" kern="0" dirty="0">
                <a:solidFill>
                  <a:schemeClr val="accent2"/>
                </a:solidFill>
                <a:latin typeface="Arial" pitchFamily="34" charset="0"/>
                <a:ea typeface="+mn-ea"/>
                <a:cs typeface="Times New Roman" pitchFamily="18" charset="0"/>
              </a:rPr>
              <a:t>Total Synthesis of Neokotalanol</a:t>
            </a:r>
          </a:p>
        </p:txBody>
      </p:sp>
      <p:pic>
        <p:nvPicPr>
          <p:cNvPr id="70658" name="Picture 8"/>
          <p:cNvPicPr>
            <a:picLocks noChangeAspect="1" noChangeArrowheads="1"/>
          </p:cNvPicPr>
          <p:nvPr/>
        </p:nvPicPr>
        <p:blipFill>
          <a:blip r:embed="rId2"/>
          <a:srcRect/>
          <a:stretch>
            <a:fillRect/>
          </a:stretch>
        </p:blipFill>
        <p:spPr bwMode="auto">
          <a:xfrm>
            <a:off x="0" y="0"/>
            <a:ext cx="7467600" cy="1027113"/>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6200"/>
            <a:ext cx="7620000" cy="1143000"/>
          </a:xfrm>
        </p:spPr>
        <p:txBody>
          <a:bodyPr/>
          <a:lstStyle/>
          <a:p>
            <a:pPr algn="just">
              <a:defRPr/>
            </a:pPr>
            <a:r>
              <a:rPr lang="en-US" altLang="ja-JP" sz="2800" b="1" kern="1200" dirty="0" smtClean="0">
                <a:solidFill>
                  <a:srgbClr val="558ED5"/>
                </a:solidFill>
                <a:cs typeface="Arial" charset="0"/>
              </a:rPr>
              <a:t>Synthetic and Biological Studies on Neoponkoranol and Its Epimers</a:t>
            </a:r>
            <a:endParaRPr lang="zh-CN" altLang="en-US" sz="2800" b="1" kern="1200" dirty="0" smtClean="0">
              <a:solidFill>
                <a:srgbClr val="558ED5"/>
              </a:solidFill>
              <a:cs typeface="Arial" charset="0"/>
            </a:endParaRPr>
          </a:p>
        </p:txBody>
      </p:sp>
      <p:graphicFrame>
        <p:nvGraphicFramePr>
          <p:cNvPr id="52226" name="Object 5"/>
          <p:cNvGraphicFramePr>
            <a:graphicFrameLocks noChangeAspect="1"/>
          </p:cNvGraphicFramePr>
          <p:nvPr/>
        </p:nvGraphicFramePr>
        <p:xfrm>
          <a:off x="211138" y="1344613"/>
          <a:ext cx="8177212" cy="5360987"/>
        </p:xfrm>
        <a:graphic>
          <a:graphicData uri="http://schemas.openxmlformats.org/presentationml/2006/ole">
            <mc:AlternateContent xmlns:mc="http://schemas.openxmlformats.org/markup-compatibility/2006">
              <mc:Choice xmlns:v="urn:schemas-microsoft-com:vml" Requires="v">
                <p:oleObj spid="_x0000_s52228" name="CS ChemDraw Drawing" r:id="rId3" imgW="5458490" imgH="3576393" progId="ChemDraw.Document.6.0">
                  <p:embed/>
                </p:oleObj>
              </mc:Choice>
              <mc:Fallback>
                <p:oleObj name="CS ChemDraw Drawing" r:id="rId3" imgW="5458490" imgH="3576393" progId="ChemDraw.Document.6.0">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138" y="1344613"/>
                        <a:ext cx="8177212" cy="536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50" name="Object 5"/>
          <p:cNvGraphicFramePr>
            <a:graphicFrameLocks noChangeAspect="1"/>
          </p:cNvGraphicFramePr>
          <p:nvPr/>
        </p:nvGraphicFramePr>
        <p:xfrm>
          <a:off x="230188" y="1460500"/>
          <a:ext cx="8351837" cy="4887913"/>
        </p:xfrm>
        <a:graphic>
          <a:graphicData uri="http://schemas.openxmlformats.org/presentationml/2006/ole">
            <mc:AlternateContent xmlns:mc="http://schemas.openxmlformats.org/markup-compatibility/2006">
              <mc:Choice xmlns:v="urn:schemas-microsoft-com:vml" Requires="v">
                <p:oleObj spid="_x0000_s53252" name="CS ChemDraw Drawing" r:id="rId3" imgW="5626336" imgH="3305278" progId="ChemDraw.Document.6.0">
                  <p:embed/>
                </p:oleObj>
              </mc:Choice>
              <mc:Fallback>
                <p:oleObj name="CS ChemDraw Drawing" r:id="rId3" imgW="5626336" imgH="3305278" progId="ChemDraw.Document.6.0">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188" y="1460500"/>
                        <a:ext cx="8351837" cy="4887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标题 1"/>
          <p:cNvSpPr>
            <a:spLocks noGrp="1"/>
          </p:cNvSpPr>
          <p:nvPr>
            <p:ph type="title"/>
          </p:nvPr>
        </p:nvSpPr>
        <p:spPr>
          <a:xfrm>
            <a:off x="0" y="304800"/>
            <a:ext cx="7620000" cy="1143000"/>
          </a:xfrm>
        </p:spPr>
        <p:txBody>
          <a:bodyPr/>
          <a:lstStyle/>
          <a:p>
            <a:pPr algn="just">
              <a:defRPr/>
            </a:pPr>
            <a:r>
              <a:rPr lang="en-US" altLang="ja-JP" sz="2800" b="1" kern="1200" dirty="0" smtClean="0">
                <a:solidFill>
                  <a:srgbClr val="558ED5"/>
                </a:solidFill>
                <a:cs typeface="Arial" charset="0"/>
              </a:rPr>
              <a:t>Synthesis of Neoponkoranol</a:t>
            </a:r>
            <a:endParaRPr lang="zh-CN" altLang="en-US" sz="2800" b="1" kern="1200" dirty="0" smtClean="0">
              <a:solidFill>
                <a:srgbClr val="558ED5"/>
              </a:solidFill>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0" y="304800"/>
            <a:ext cx="7620000" cy="1143000"/>
          </a:xfrm>
        </p:spPr>
        <p:txBody>
          <a:bodyPr/>
          <a:lstStyle/>
          <a:p>
            <a:pPr algn="just">
              <a:defRPr/>
            </a:pPr>
            <a:r>
              <a:rPr lang="en-US" altLang="ja-JP" sz="2800" b="1" kern="1200" dirty="0" smtClean="0">
                <a:solidFill>
                  <a:srgbClr val="558ED5"/>
                </a:solidFill>
                <a:cs typeface="Arial" charset="0"/>
              </a:rPr>
              <a:t>Synthesis of 3’-</a:t>
            </a:r>
            <a:r>
              <a:rPr lang="en-US" altLang="ja-JP" sz="2800" b="1" i="1" kern="1200" dirty="0" smtClean="0">
                <a:solidFill>
                  <a:srgbClr val="558ED5"/>
                </a:solidFill>
                <a:cs typeface="Arial" charset="0"/>
              </a:rPr>
              <a:t>epi</a:t>
            </a:r>
            <a:r>
              <a:rPr lang="en-US" altLang="ja-JP" sz="2800" b="1" kern="1200" dirty="0" smtClean="0">
                <a:solidFill>
                  <a:srgbClr val="558ED5"/>
                </a:solidFill>
                <a:cs typeface="Arial" charset="0"/>
              </a:rPr>
              <a:t>-Neoponkoranol</a:t>
            </a:r>
            <a:endParaRPr lang="zh-CN" altLang="en-US" sz="2800" b="1" kern="1200" dirty="0" smtClean="0">
              <a:solidFill>
                <a:srgbClr val="558ED5"/>
              </a:solidFill>
              <a:cs typeface="Arial" charset="0"/>
            </a:endParaRPr>
          </a:p>
        </p:txBody>
      </p:sp>
      <p:graphicFrame>
        <p:nvGraphicFramePr>
          <p:cNvPr id="54274" name="Object 6"/>
          <p:cNvGraphicFramePr>
            <a:graphicFrameLocks noChangeAspect="1"/>
          </p:cNvGraphicFramePr>
          <p:nvPr/>
        </p:nvGraphicFramePr>
        <p:xfrm>
          <a:off x="212725" y="1368425"/>
          <a:ext cx="8474075" cy="4879975"/>
        </p:xfrm>
        <a:graphic>
          <a:graphicData uri="http://schemas.openxmlformats.org/presentationml/2006/ole">
            <mc:AlternateContent xmlns:mc="http://schemas.openxmlformats.org/markup-compatibility/2006">
              <mc:Choice xmlns:v="urn:schemas-microsoft-com:vml" Requires="v">
                <p:oleObj spid="_x0000_s54276" name="CS ChemDraw Drawing" r:id="rId3" imgW="5478189" imgH="3159043" progId="ChemDraw.Document.6.0">
                  <p:embed/>
                </p:oleObj>
              </mc:Choice>
              <mc:Fallback>
                <p:oleObj name="CS ChemDraw Drawing" r:id="rId3" imgW="5478189" imgH="3159043" progId="ChemDraw.Document.6.0">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1368425"/>
                        <a:ext cx="8474075" cy="487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298" name="Object 8"/>
          <p:cNvGraphicFramePr>
            <a:graphicFrameLocks noChangeAspect="1"/>
          </p:cNvGraphicFramePr>
          <p:nvPr/>
        </p:nvGraphicFramePr>
        <p:xfrm>
          <a:off x="366713" y="1154113"/>
          <a:ext cx="8229600" cy="4981575"/>
        </p:xfrm>
        <a:graphic>
          <a:graphicData uri="http://schemas.openxmlformats.org/presentationml/2006/ole">
            <mc:AlternateContent xmlns:mc="http://schemas.openxmlformats.org/markup-compatibility/2006">
              <mc:Choice xmlns:v="urn:schemas-microsoft-com:vml" Requires="v">
                <p:oleObj spid="_x0000_s55300" name="CS ChemDraw Drawing" r:id="rId3" imgW="5693258" imgH="3420968" progId="ChemDraw.Document.6.0">
                  <p:embed/>
                </p:oleObj>
              </mc:Choice>
              <mc:Fallback>
                <p:oleObj name="CS ChemDraw Drawing" r:id="rId3" imgW="5693258" imgH="3420968" progId="ChemDraw.Document.6.0">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713" y="1154113"/>
                        <a:ext cx="8229600" cy="498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标题 1"/>
          <p:cNvSpPr>
            <a:spLocks noGrp="1"/>
          </p:cNvSpPr>
          <p:nvPr>
            <p:ph type="title"/>
          </p:nvPr>
        </p:nvSpPr>
        <p:spPr>
          <a:xfrm>
            <a:off x="0" y="304800"/>
            <a:ext cx="7620000" cy="1143000"/>
          </a:xfrm>
        </p:spPr>
        <p:txBody>
          <a:bodyPr/>
          <a:lstStyle/>
          <a:p>
            <a:pPr algn="just">
              <a:defRPr/>
            </a:pPr>
            <a:r>
              <a:rPr lang="en-US" altLang="ja-JP" sz="2800" b="1" kern="1200" dirty="0" smtClean="0">
                <a:solidFill>
                  <a:srgbClr val="558ED5"/>
                </a:solidFill>
                <a:cs typeface="Arial" charset="0"/>
              </a:rPr>
              <a:t>Synthesis of 5’-</a:t>
            </a:r>
            <a:r>
              <a:rPr lang="en-US" altLang="ja-JP" sz="2800" b="1" i="1" kern="1200" dirty="0" smtClean="0">
                <a:solidFill>
                  <a:srgbClr val="558ED5"/>
                </a:solidFill>
                <a:cs typeface="Arial" charset="0"/>
              </a:rPr>
              <a:t>epi</a:t>
            </a:r>
            <a:r>
              <a:rPr lang="en-US" altLang="ja-JP" sz="2800" b="1" kern="1200" dirty="0" smtClean="0">
                <a:solidFill>
                  <a:srgbClr val="558ED5"/>
                </a:solidFill>
                <a:cs typeface="Arial" charset="0"/>
              </a:rPr>
              <a:t>-Neoponkoranol</a:t>
            </a:r>
            <a:endParaRPr lang="zh-CN" altLang="en-US" sz="2800" b="1" kern="1200" dirty="0" smtClean="0">
              <a:solidFill>
                <a:srgbClr val="558ED5"/>
              </a:solidFill>
              <a:cs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400" y="76200"/>
            <a:ext cx="8229600" cy="1143000"/>
          </a:xfrm>
        </p:spPr>
        <p:txBody>
          <a:bodyPr/>
          <a:lstStyle/>
          <a:p>
            <a:pPr>
              <a:defRPr/>
            </a:pPr>
            <a:r>
              <a:rPr lang="en-US" altLang="ja-JP" sz="2800" b="1" kern="1200" dirty="0" smtClean="0">
                <a:solidFill>
                  <a:srgbClr val="558ED5"/>
                </a:solidFill>
                <a:cs typeface="Arial" charset="0"/>
              </a:rPr>
              <a:t>Plausible Coupling Reaction Mechanism of </a:t>
            </a:r>
            <a:br>
              <a:rPr lang="en-US" altLang="ja-JP" sz="2800" b="1" kern="1200" dirty="0" smtClean="0">
                <a:solidFill>
                  <a:srgbClr val="558ED5"/>
                </a:solidFill>
                <a:cs typeface="Arial" charset="0"/>
              </a:rPr>
            </a:br>
            <a:r>
              <a:rPr lang="en-US" altLang="ja-JP" sz="2800" b="1" kern="1200" dirty="0" smtClean="0">
                <a:solidFill>
                  <a:srgbClr val="558ED5"/>
                </a:solidFill>
                <a:cs typeface="Arial" charset="0"/>
              </a:rPr>
              <a:t>Triflate (19) with Thiosugar (11a)</a:t>
            </a:r>
            <a:endParaRPr lang="zh-CN" altLang="en-US" sz="2800" b="1" kern="1200" dirty="0" smtClean="0">
              <a:solidFill>
                <a:srgbClr val="558ED5"/>
              </a:solidFill>
              <a:cs typeface="Arial" charset="0"/>
            </a:endParaRPr>
          </a:p>
        </p:txBody>
      </p:sp>
      <p:sp>
        <p:nvSpPr>
          <p:cNvPr id="5" name="正方形/長方形 6"/>
          <p:cNvSpPr/>
          <p:nvPr/>
        </p:nvSpPr>
        <p:spPr>
          <a:xfrm>
            <a:off x="2441575" y="1143000"/>
            <a:ext cx="3273425" cy="390525"/>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 name="正方形/長方形 5"/>
          <p:cNvSpPr/>
          <p:nvPr/>
        </p:nvSpPr>
        <p:spPr>
          <a:xfrm>
            <a:off x="76200" y="2751138"/>
            <a:ext cx="2082800" cy="1439862"/>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aphicFrame>
        <p:nvGraphicFramePr>
          <p:cNvPr id="56322" name="Object 7"/>
          <p:cNvGraphicFramePr>
            <a:graphicFrameLocks noChangeAspect="1"/>
          </p:cNvGraphicFramePr>
          <p:nvPr/>
        </p:nvGraphicFramePr>
        <p:xfrm>
          <a:off x="150813" y="1204913"/>
          <a:ext cx="8537575" cy="5561012"/>
        </p:xfrm>
        <a:graphic>
          <a:graphicData uri="http://schemas.openxmlformats.org/presentationml/2006/ole">
            <mc:AlternateContent xmlns:mc="http://schemas.openxmlformats.org/markup-compatibility/2006">
              <mc:Choice xmlns:v="urn:schemas-microsoft-com:vml" Requires="v">
                <p:oleObj spid="_x0000_s56324" name="CS ChemDraw Drawing" r:id="rId3" imgW="5487364" imgH="3561256" progId="ChemDraw.Document.6.0">
                  <p:embed/>
                </p:oleObj>
              </mc:Choice>
              <mc:Fallback>
                <p:oleObj name="CS ChemDraw Drawing" r:id="rId3" imgW="5487364" imgH="3561256" progId="ChemDraw.Document.6.0">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813" y="1204913"/>
                        <a:ext cx="8537575" cy="5561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76200"/>
            <a:ext cx="7239000" cy="933450"/>
          </a:xfrm>
        </p:spPr>
        <p:txBody>
          <a:bodyPr/>
          <a:lstStyle/>
          <a:p>
            <a:pPr>
              <a:defRPr/>
            </a:pPr>
            <a:r>
              <a:rPr lang="en-US" altLang="zh-CN" sz="2800" b="1" kern="1200" dirty="0" smtClean="0">
                <a:solidFill>
                  <a:srgbClr val="558ED5"/>
                </a:solidFill>
                <a:latin typeface="Symbol" pitchFamily="18" charset="2"/>
                <a:cs typeface="Arial" charset="0"/>
              </a:rPr>
              <a:t>a</a:t>
            </a:r>
            <a:r>
              <a:rPr lang="en-US" altLang="zh-CN" sz="2800" b="1" kern="1200" dirty="0" smtClean="0">
                <a:solidFill>
                  <a:srgbClr val="558ED5"/>
                </a:solidFill>
                <a:cs typeface="Arial" charset="0"/>
              </a:rPr>
              <a:t>-Glucosidase Inhibitory Activities of </a:t>
            </a:r>
            <a:r>
              <a:rPr lang="en-US" altLang="ja-JP" sz="2800" b="1" kern="1200" dirty="0" smtClean="0">
                <a:solidFill>
                  <a:srgbClr val="558ED5"/>
                </a:solidFill>
                <a:cs typeface="Arial" charset="0"/>
              </a:rPr>
              <a:t>Neoponkoranol and Its Analogs</a:t>
            </a:r>
            <a:endParaRPr lang="zh-CN" altLang="en-US" sz="2800" b="1" kern="1200" dirty="0" smtClean="0">
              <a:solidFill>
                <a:srgbClr val="558ED5"/>
              </a:solidFill>
              <a:cs typeface="Arial" charset="0"/>
            </a:endParaRPr>
          </a:p>
        </p:txBody>
      </p:sp>
      <p:graphicFrame>
        <p:nvGraphicFramePr>
          <p:cNvPr id="59394" name="Object 5"/>
          <p:cNvGraphicFramePr>
            <a:graphicFrameLocks noChangeAspect="1"/>
          </p:cNvGraphicFramePr>
          <p:nvPr/>
        </p:nvGraphicFramePr>
        <p:xfrm>
          <a:off x="192088" y="1301750"/>
          <a:ext cx="8647112" cy="2312988"/>
        </p:xfrm>
        <a:graphic>
          <a:graphicData uri="http://schemas.openxmlformats.org/presentationml/2006/ole">
            <mc:AlternateContent xmlns:mc="http://schemas.openxmlformats.org/markup-compatibility/2006">
              <mc:Choice xmlns:v="urn:schemas-microsoft-com:vml" Requires="v">
                <p:oleObj spid="_x0000_s59400" name="CS ChemDraw Drawing" r:id="rId3" imgW="5770974" imgH="1543436" progId="ChemDraw.Document.6.0">
                  <p:embed/>
                </p:oleObj>
              </mc:Choice>
              <mc:Fallback>
                <p:oleObj name="CS ChemDraw Drawing" r:id="rId3" imgW="5770974" imgH="1543436" progId="ChemDraw.Document.6.0">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088" y="1301750"/>
                        <a:ext cx="8647112" cy="2312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395" name="Object 47"/>
          <p:cNvGraphicFramePr>
            <a:graphicFrameLocks noChangeAspect="1"/>
          </p:cNvGraphicFramePr>
          <p:nvPr/>
        </p:nvGraphicFramePr>
        <p:xfrm>
          <a:off x="-909638" y="3606800"/>
          <a:ext cx="11882438" cy="3175000"/>
        </p:xfrm>
        <a:graphic>
          <a:graphicData uri="http://schemas.openxmlformats.org/presentationml/2006/ole">
            <mc:AlternateContent xmlns:mc="http://schemas.openxmlformats.org/markup-compatibility/2006">
              <mc:Choice xmlns:v="urn:schemas-microsoft-com:vml" Requires="v">
                <p:oleObj spid="_x0000_s59401" name="Chart" r:id="rId5" imgW="10505880" imgH="3807360" progId="Excel.Sheet.8">
                  <p:embed/>
                </p:oleObj>
              </mc:Choice>
              <mc:Fallback>
                <p:oleObj name="Chart" r:id="rId5" imgW="10505880" imgH="3807360" progId="Excel.Sheet.8">
                  <p:embed/>
                  <p:pic>
                    <p:nvPicPr>
                      <p:cNvPr id="0" name="Object 4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9638" y="3606800"/>
                        <a:ext cx="11882438" cy="3175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9398" name="Text Box 50"/>
          <p:cNvSpPr txBox="1">
            <a:spLocks noChangeArrowheads="1"/>
          </p:cNvSpPr>
          <p:nvPr/>
        </p:nvSpPr>
        <p:spPr bwMode="auto">
          <a:xfrm>
            <a:off x="4422775" y="3044825"/>
            <a:ext cx="1122363" cy="323850"/>
          </a:xfrm>
          <a:prstGeom prst="rect">
            <a:avLst/>
          </a:prstGeom>
          <a:solidFill>
            <a:srgbClr val="95A1FD"/>
          </a:solidFill>
          <a:ln w="9525">
            <a:noFill/>
            <a:miter lim="800000"/>
            <a:headEnd/>
            <a:tailEnd/>
          </a:ln>
        </p:spPr>
        <p:txBody>
          <a:bodyPr>
            <a:spAutoFit/>
          </a:bodyPr>
          <a:lstStyle/>
          <a:p>
            <a:pPr algn="ctr">
              <a:spcBef>
                <a:spcPct val="50000"/>
              </a:spcBef>
            </a:pPr>
            <a:r>
              <a:rPr lang="ja-JP" altLang="en-US" sz="1500" b="1"/>
              <a:t>3</a:t>
            </a:r>
            <a:r>
              <a:rPr lang="en-US" altLang="ja-JP" sz="1500" b="1">
                <a:latin typeface="Times New Roman" pitchFamily="18" charset="0"/>
              </a:rPr>
              <a:t>'</a:t>
            </a:r>
            <a:r>
              <a:rPr lang="ja-JP" altLang="en-US" sz="1500" b="1"/>
              <a:t>-</a:t>
            </a:r>
            <a:r>
              <a:rPr lang="en-US" altLang="ja-JP" sz="1500" b="1" i="1"/>
              <a:t>epi</a:t>
            </a:r>
            <a:r>
              <a:rPr lang="en-US" altLang="ja-JP" sz="1500" b="1"/>
              <a:t>-7</a:t>
            </a:r>
          </a:p>
        </p:txBody>
      </p:sp>
      <p:sp>
        <p:nvSpPr>
          <p:cNvPr id="59399" name="Text Box 51"/>
          <p:cNvSpPr txBox="1">
            <a:spLocks noChangeArrowheads="1"/>
          </p:cNvSpPr>
          <p:nvPr/>
        </p:nvSpPr>
        <p:spPr bwMode="auto">
          <a:xfrm>
            <a:off x="7377113" y="3036888"/>
            <a:ext cx="852487" cy="323850"/>
          </a:xfrm>
          <a:prstGeom prst="rect">
            <a:avLst/>
          </a:prstGeom>
          <a:solidFill>
            <a:srgbClr val="00FF00"/>
          </a:solidFill>
          <a:ln w="9525">
            <a:noFill/>
            <a:miter lim="800000"/>
            <a:headEnd/>
            <a:tailEnd/>
          </a:ln>
        </p:spPr>
        <p:txBody>
          <a:bodyPr>
            <a:spAutoFit/>
          </a:bodyPr>
          <a:lstStyle/>
          <a:p>
            <a:pPr algn="ctr">
              <a:spcBef>
                <a:spcPct val="50000"/>
              </a:spcBef>
            </a:pPr>
            <a:r>
              <a:rPr lang="ja-JP" altLang="en-US" sz="1500" b="1"/>
              <a:t>5</a:t>
            </a:r>
            <a:r>
              <a:rPr lang="en-US" altLang="ja-JP" sz="1500" b="1">
                <a:latin typeface="Times New Roman" pitchFamily="18" charset="0"/>
              </a:rPr>
              <a:t>'</a:t>
            </a:r>
            <a:r>
              <a:rPr lang="ja-JP" altLang="en-US" sz="1500" b="1"/>
              <a:t>-</a:t>
            </a:r>
            <a:r>
              <a:rPr lang="en-US" altLang="ja-JP" sz="1500" b="1" i="1"/>
              <a:t>epi</a:t>
            </a:r>
            <a:r>
              <a:rPr lang="en-US" altLang="ja-JP" sz="1500" b="1"/>
              <a:t>-7</a:t>
            </a:r>
          </a:p>
        </p:txBody>
      </p:sp>
      <p:sp>
        <p:nvSpPr>
          <p:cNvPr id="59400" name="Text Box 52"/>
          <p:cNvSpPr txBox="1">
            <a:spLocks noChangeArrowheads="1"/>
          </p:cNvSpPr>
          <p:nvPr/>
        </p:nvSpPr>
        <p:spPr bwMode="auto">
          <a:xfrm>
            <a:off x="0" y="3268663"/>
            <a:ext cx="1905000" cy="323850"/>
          </a:xfrm>
          <a:prstGeom prst="rect">
            <a:avLst/>
          </a:prstGeom>
          <a:solidFill>
            <a:srgbClr val="FF99FF"/>
          </a:solidFill>
          <a:ln w="9525">
            <a:noFill/>
            <a:miter lim="800000"/>
            <a:headEnd/>
            <a:tailEnd/>
          </a:ln>
        </p:spPr>
        <p:txBody>
          <a:bodyPr>
            <a:spAutoFit/>
          </a:bodyPr>
          <a:lstStyle/>
          <a:p>
            <a:pPr algn="r">
              <a:spcBef>
                <a:spcPct val="50000"/>
              </a:spcBef>
            </a:pPr>
            <a:r>
              <a:rPr lang="en-US" altLang="ja-JP" sz="1500" b="1"/>
              <a:t>neoponkoranol (7)</a:t>
            </a:r>
          </a:p>
        </p:txBody>
      </p:sp>
      <p:sp>
        <p:nvSpPr>
          <p:cNvPr id="59401" name="Text Box 53"/>
          <p:cNvSpPr txBox="1">
            <a:spLocks noChangeArrowheads="1"/>
          </p:cNvSpPr>
          <p:nvPr/>
        </p:nvSpPr>
        <p:spPr bwMode="auto">
          <a:xfrm>
            <a:off x="127000" y="2947988"/>
            <a:ext cx="1765300" cy="323850"/>
          </a:xfrm>
          <a:prstGeom prst="rect">
            <a:avLst/>
          </a:prstGeom>
          <a:solidFill>
            <a:srgbClr val="FF9900"/>
          </a:solidFill>
          <a:ln w="9525">
            <a:noFill/>
            <a:miter lim="800000"/>
            <a:headEnd/>
            <a:tailEnd/>
          </a:ln>
        </p:spPr>
        <p:txBody>
          <a:bodyPr>
            <a:spAutoFit/>
          </a:bodyPr>
          <a:lstStyle/>
          <a:p>
            <a:pPr algn="r">
              <a:spcBef>
                <a:spcPct val="50000"/>
              </a:spcBef>
            </a:pPr>
            <a:r>
              <a:rPr lang="en-US" altLang="ja-JP" sz="1500" b="1"/>
              <a:t>ponkoranol (3)</a:t>
            </a:r>
          </a:p>
        </p:txBody>
      </p:sp>
      <p:sp>
        <p:nvSpPr>
          <p:cNvPr id="59402" name="Rectangle 54"/>
          <p:cNvSpPr>
            <a:spLocks noChangeArrowheads="1"/>
          </p:cNvSpPr>
          <p:nvPr/>
        </p:nvSpPr>
        <p:spPr bwMode="auto">
          <a:xfrm>
            <a:off x="3582988" y="3902075"/>
            <a:ext cx="1290637" cy="517525"/>
          </a:xfrm>
          <a:prstGeom prst="rect">
            <a:avLst/>
          </a:prstGeom>
          <a:solidFill>
            <a:schemeClr val="bg1"/>
          </a:solidFill>
          <a:ln w="9525">
            <a:noFill/>
            <a:miter lim="800000"/>
            <a:headEnd/>
            <a:tailEnd/>
          </a:ln>
        </p:spPr>
        <p:txBody>
          <a:bodyPr>
            <a:spAutoFit/>
          </a:bodyPr>
          <a:lstStyle/>
          <a:p>
            <a:pPr algn="ctr">
              <a:spcBef>
                <a:spcPct val="50000"/>
              </a:spcBef>
            </a:pPr>
            <a:r>
              <a:rPr lang="en-US" altLang="ja-JP" b="1"/>
              <a:t>IC</a:t>
            </a:r>
            <a:r>
              <a:rPr lang="en-US" altLang="ja-JP" b="1" baseline="-25000"/>
              <a:t>50</a:t>
            </a:r>
            <a:r>
              <a:rPr lang="en-US" altLang="ja-JP" b="1"/>
              <a:t> Values (</a:t>
            </a:r>
            <a:r>
              <a:rPr lang="en-US" altLang="ja-JP" b="1">
                <a:latin typeface="Symbol" pitchFamily="18" charset="2"/>
              </a:rPr>
              <a:t>m</a:t>
            </a:r>
            <a:r>
              <a:rPr lang="en-US" altLang="ja-JP" b="1"/>
              <a:t>M)</a:t>
            </a:r>
            <a:endParaRPr lang="ja-JP" altLang="en-US" b="1"/>
          </a:p>
        </p:txBody>
      </p:sp>
      <p:sp>
        <p:nvSpPr>
          <p:cNvPr id="59403" name="Rectangle 13"/>
          <p:cNvSpPr>
            <a:spLocks noChangeArrowheads="1"/>
          </p:cNvSpPr>
          <p:nvPr/>
        </p:nvSpPr>
        <p:spPr bwMode="auto">
          <a:xfrm>
            <a:off x="6688138" y="4281488"/>
            <a:ext cx="2038350" cy="1666875"/>
          </a:xfrm>
          <a:prstGeom prst="rect">
            <a:avLst/>
          </a:prstGeom>
          <a:solidFill>
            <a:schemeClr val="bg1"/>
          </a:solidFill>
          <a:ln w="9525">
            <a:solidFill>
              <a:schemeClr val="bg1"/>
            </a:solidFill>
            <a:miter lim="800000"/>
            <a:headEnd/>
            <a:tailEnd/>
          </a:ln>
        </p:spPr>
        <p:txBody>
          <a:bodyPr wrap="none" anchor="ctr"/>
          <a:lstStyle/>
          <a:p>
            <a:pPr algn="ctr"/>
            <a:endParaRPr lang="ja-JP" altLang="en-US"/>
          </a:p>
        </p:txBody>
      </p:sp>
      <p:graphicFrame>
        <p:nvGraphicFramePr>
          <p:cNvPr id="59396" name="Object 4"/>
          <p:cNvGraphicFramePr>
            <a:graphicFrameLocks noChangeAspect="1"/>
          </p:cNvGraphicFramePr>
          <p:nvPr/>
        </p:nvGraphicFramePr>
        <p:xfrm>
          <a:off x="6534150" y="4337050"/>
          <a:ext cx="1865313" cy="1697038"/>
        </p:xfrm>
        <a:graphic>
          <a:graphicData uri="http://schemas.openxmlformats.org/presentationml/2006/ole">
            <mc:AlternateContent xmlns:mc="http://schemas.openxmlformats.org/markup-compatibility/2006">
              <mc:Choice xmlns:v="urn:schemas-microsoft-com:vml" Requires="v">
                <p:oleObj spid="_x0000_s59402" name="CS ChemDraw Drawing" r:id="rId7" imgW="1910795" imgH="1647233" progId="ChemDraw.Document.6.0">
                  <p:embed/>
                </p:oleObj>
              </mc:Choice>
              <mc:Fallback>
                <p:oleObj name="CS ChemDraw Drawing" r:id="rId7" imgW="1910795" imgH="1647233" progId="ChemDraw.Document.6.0">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34150" y="4337050"/>
                        <a:ext cx="1865313" cy="1697038"/>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46" name="Object 2"/>
          <p:cNvGraphicFramePr>
            <a:graphicFrameLocks noChangeAspect="1"/>
          </p:cNvGraphicFramePr>
          <p:nvPr/>
        </p:nvGraphicFramePr>
        <p:xfrm>
          <a:off x="152400" y="1143000"/>
          <a:ext cx="8686800" cy="5653088"/>
        </p:xfrm>
        <a:graphic>
          <a:graphicData uri="http://schemas.openxmlformats.org/presentationml/2006/ole">
            <mc:AlternateContent xmlns:mc="http://schemas.openxmlformats.org/markup-compatibility/2006">
              <mc:Choice xmlns:v="urn:schemas-microsoft-com:vml" Requires="v">
                <p:oleObj spid="_x0000_s57348" name="CS ChemDraw Drawing" r:id="rId3" imgW="5748037" imgH="3742360" progId="ChemDraw.Document.6.0">
                  <p:embed/>
                </p:oleObj>
              </mc:Choice>
              <mc:Fallback>
                <p:oleObj name="CS ChemDraw Drawing" r:id="rId3" imgW="5748037" imgH="3742360" progId="ChemDraw.Document.6.0">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143000"/>
                        <a:ext cx="8686800" cy="565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7347" name="标题 1"/>
          <p:cNvSpPr txBox="1">
            <a:spLocks/>
          </p:cNvSpPr>
          <p:nvPr/>
        </p:nvSpPr>
        <p:spPr bwMode="auto">
          <a:xfrm>
            <a:off x="0" y="152400"/>
            <a:ext cx="7620000" cy="1143000"/>
          </a:xfrm>
          <a:prstGeom prst="rect">
            <a:avLst/>
          </a:prstGeom>
          <a:noFill/>
          <a:ln w="9525">
            <a:noFill/>
            <a:miter lim="800000"/>
            <a:headEnd/>
            <a:tailEnd/>
          </a:ln>
        </p:spPr>
        <p:txBody>
          <a:bodyPr/>
          <a:lstStyle/>
          <a:p>
            <a:pPr algn="just" eaLnBrk="0" hangingPunct="0"/>
            <a:r>
              <a:rPr lang="en-US" altLang="ja-JP" sz="2800" b="1">
                <a:solidFill>
                  <a:srgbClr val="558ED5"/>
                </a:solidFill>
                <a:cs typeface="Arial" charset="0"/>
              </a:rPr>
              <a:t>Synthetic studies on Neoponkoranol and Its 5’-Epimer</a:t>
            </a:r>
            <a:endParaRPr lang="zh-CN" altLang="en-US" sz="2800" b="1">
              <a:solidFill>
                <a:srgbClr val="558ED5"/>
              </a:solidFill>
              <a:cs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370" name="Object 2"/>
          <p:cNvGraphicFramePr>
            <a:graphicFrameLocks noChangeAspect="1"/>
          </p:cNvGraphicFramePr>
          <p:nvPr/>
        </p:nvGraphicFramePr>
        <p:xfrm>
          <a:off x="304800" y="2133600"/>
          <a:ext cx="8205788" cy="2895600"/>
        </p:xfrm>
        <a:graphic>
          <a:graphicData uri="http://schemas.openxmlformats.org/presentationml/2006/ole">
            <mc:AlternateContent xmlns:mc="http://schemas.openxmlformats.org/markup-compatibility/2006">
              <mc:Choice xmlns:v="urn:schemas-microsoft-com:vml" Requires="v">
                <p:oleObj spid="_x0000_s58372" name="CS ChemDraw Drawing" r:id="rId3" imgW="10728626" imgH="3785338" progId="ChemDraw.Document.6.0">
                  <p:embed/>
                </p:oleObj>
              </mc:Choice>
              <mc:Fallback>
                <p:oleObj name="CS ChemDraw Drawing" r:id="rId3" imgW="10728626" imgH="3785338" progId="ChemDraw.Document.6.0">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133600"/>
                        <a:ext cx="8205788"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8371" name="TextBox 7"/>
          <p:cNvSpPr txBox="1">
            <a:spLocks noChangeArrowheads="1"/>
          </p:cNvSpPr>
          <p:nvPr/>
        </p:nvSpPr>
        <p:spPr bwMode="auto">
          <a:xfrm>
            <a:off x="381000" y="1719263"/>
            <a:ext cx="7696200" cy="338137"/>
          </a:xfrm>
          <a:prstGeom prst="rect">
            <a:avLst/>
          </a:prstGeom>
          <a:noFill/>
          <a:ln w="9525">
            <a:noFill/>
            <a:miter lim="800000"/>
            <a:headEnd/>
            <a:tailEnd/>
          </a:ln>
        </p:spPr>
        <p:txBody>
          <a:bodyPr>
            <a:spAutoFit/>
          </a:bodyPr>
          <a:lstStyle/>
          <a:p>
            <a:r>
              <a:rPr lang="en-US" altLang="zh-CN" sz="1600" b="1"/>
              <a:t>Table1. </a:t>
            </a:r>
            <a:r>
              <a:rPr lang="en-US" altLang="zh-CN" sz="1600"/>
              <a:t>Yields of coupling reaction</a:t>
            </a:r>
            <a:r>
              <a:rPr lang="en-US" altLang="zh-CN" sz="1600" baseline="30000"/>
              <a:t>a</a:t>
            </a:r>
            <a:r>
              <a:rPr lang="en-US" altLang="zh-CN" sz="1600"/>
              <a:t> between different triflates and thiosugar (</a:t>
            </a:r>
            <a:r>
              <a:rPr lang="en-US" altLang="zh-CN" sz="1600" b="1"/>
              <a:t>11a</a:t>
            </a:r>
            <a:r>
              <a:rPr lang="en-US" altLang="zh-CN" sz="1600"/>
              <a:t>)</a:t>
            </a:r>
            <a:endParaRPr lang="zh-CN" altLang="en-US" sz="1600"/>
          </a:p>
        </p:txBody>
      </p:sp>
      <p:sp>
        <p:nvSpPr>
          <p:cNvPr id="9" name="TextBox 8"/>
          <p:cNvSpPr txBox="1"/>
          <p:nvPr/>
        </p:nvSpPr>
        <p:spPr>
          <a:xfrm>
            <a:off x="457200" y="5065713"/>
            <a:ext cx="7696200" cy="1368425"/>
          </a:xfrm>
          <a:prstGeom prst="rect">
            <a:avLst/>
          </a:prstGeom>
          <a:noFill/>
        </p:spPr>
        <p:txBody>
          <a:bodyPr>
            <a:spAutoFit/>
          </a:bodyPr>
          <a:lstStyle/>
          <a:p>
            <a:r>
              <a:rPr lang="en-US" altLang="zh-CN" i="1" baseline="30000"/>
              <a:t>a </a:t>
            </a:r>
            <a:r>
              <a:rPr lang="en-US" altLang="zh-CN"/>
              <a:t>All reactions were performed in 1.0 mmol scale in anhydrous solvents.</a:t>
            </a:r>
            <a:endParaRPr lang="zh-CN" altLang="en-US"/>
          </a:p>
          <a:p>
            <a:r>
              <a:rPr lang="en-US" altLang="zh-CN" i="1" baseline="30000"/>
              <a:t>b </a:t>
            </a:r>
            <a:r>
              <a:rPr lang="en-US" altLang="zh-CN"/>
              <a:t>Isolated yield after column chromatography.</a:t>
            </a:r>
            <a:endParaRPr lang="zh-CN" altLang="en-US"/>
          </a:p>
          <a:p>
            <a:pPr algn="just"/>
            <a:r>
              <a:rPr lang="en-US" altLang="zh-CN" i="1" baseline="30000"/>
              <a:t>c </a:t>
            </a:r>
            <a:r>
              <a:rPr lang="de-DE" altLang="zh-CN" b="1" u="sng"/>
              <a:t>Xie, W.</a:t>
            </a:r>
            <a:r>
              <a:rPr lang="de-DE" altLang="zh-CN"/>
              <a:t>; Tanabe, G.; Akaki, J.; Morikawa, T.; Ninomiya, K.; Minematsu, T.; Yoshikawa, M.; Wu,  X.; Muraoka, O. </a:t>
            </a:r>
            <a:r>
              <a:rPr lang="de-DE" altLang="zh-CN" i="1"/>
              <a:t>Bioorg. </a:t>
            </a:r>
            <a:r>
              <a:rPr lang="en-US" altLang="zh-CN" i="1"/>
              <a:t>Med. Chem.</a:t>
            </a:r>
            <a:r>
              <a:rPr lang="en-US" altLang="zh-CN"/>
              <a:t>, </a:t>
            </a:r>
            <a:r>
              <a:rPr lang="en-US" altLang="zh-CN" b="1"/>
              <a:t>2011</a:t>
            </a:r>
            <a:r>
              <a:rPr lang="en-US" altLang="zh-CN"/>
              <a:t>, </a:t>
            </a:r>
            <a:r>
              <a:rPr lang="en-US" altLang="zh-CN" i="1"/>
              <a:t>19</a:t>
            </a:r>
            <a:r>
              <a:rPr lang="en-US" altLang="zh-CN"/>
              <a:t>, 2015-2022.</a:t>
            </a:r>
          </a:p>
          <a:p>
            <a:pPr algn="just"/>
            <a:r>
              <a:rPr lang="en-US" altLang="zh-CN" i="1" baseline="30000"/>
              <a:t>d</a:t>
            </a:r>
            <a:r>
              <a:rPr lang="en-US" altLang="zh-CN" baseline="30000"/>
              <a:t> </a:t>
            </a:r>
            <a:r>
              <a:rPr lang="en-US" altLang="zh-CN"/>
              <a:t>Liu, D.; </a:t>
            </a:r>
            <a:r>
              <a:rPr lang="en-US" altLang="zh-CN" b="1" u="sng"/>
              <a:t>Xie, W.*</a:t>
            </a:r>
            <a:r>
              <a:rPr lang="en-US" altLang="zh-CN"/>
              <a:t>; Liu, L.; Yao, H.; Xu, J.; Tanabe, G.; Muraoka, O.; Wu, X. </a:t>
            </a:r>
            <a:r>
              <a:rPr lang="en-US" altLang="zh-CN" i="1"/>
              <a:t>Tetrahedron Lett. </a:t>
            </a:r>
            <a:r>
              <a:rPr lang="en-US" altLang="zh-CN" b="1"/>
              <a:t>2013</a:t>
            </a:r>
            <a:r>
              <a:rPr lang="en-US" altLang="zh-CN"/>
              <a:t>, </a:t>
            </a:r>
            <a:r>
              <a:rPr lang="en-US" altLang="zh-CN" i="1"/>
              <a:t>54</a:t>
            </a:r>
            <a:r>
              <a:rPr lang="en-US" altLang="zh-CN"/>
              <a:t>, (47), 6333-6336.</a:t>
            </a:r>
            <a:endParaRPr lang="en-US" altLang="zh-CN" i="1" baseline="30000"/>
          </a:p>
        </p:txBody>
      </p:sp>
      <p:sp>
        <p:nvSpPr>
          <p:cNvPr id="58373" name="矩形 12"/>
          <p:cNvSpPr>
            <a:spLocks noChangeArrowheads="1"/>
          </p:cNvSpPr>
          <p:nvPr/>
        </p:nvSpPr>
        <p:spPr bwMode="auto">
          <a:xfrm>
            <a:off x="4495800" y="3352800"/>
            <a:ext cx="3200400" cy="1447800"/>
          </a:xfrm>
          <a:prstGeom prst="rect">
            <a:avLst/>
          </a:prstGeom>
          <a:noFill/>
          <a:ln w="25400" algn="ctr">
            <a:solidFill>
              <a:schemeClr val="accent2"/>
            </a:solidFill>
            <a:round/>
            <a:headEnd/>
            <a:tailEnd/>
          </a:ln>
        </p:spPr>
        <p:txBody>
          <a:bodyPr wrap="none" anchor="ctr"/>
          <a:lstStyle/>
          <a:p>
            <a:pPr algn="ctr"/>
            <a:endParaRPr lang="zh-CN" altLang="en-US"/>
          </a:p>
        </p:txBody>
      </p:sp>
      <p:sp>
        <p:nvSpPr>
          <p:cNvPr id="58374" name="标题 1"/>
          <p:cNvSpPr txBox="1">
            <a:spLocks/>
          </p:cNvSpPr>
          <p:nvPr/>
        </p:nvSpPr>
        <p:spPr bwMode="auto">
          <a:xfrm>
            <a:off x="0" y="76200"/>
            <a:ext cx="7620000" cy="1143000"/>
          </a:xfrm>
          <a:prstGeom prst="rect">
            <a:avLst/>
          </a:prstGeom>
          <a:noFill/>
          <a:ln w="9525">
            <a:noFill/>
            <a:miter lim="800000"/>
            <a:headEnd/>
            <a:tailEnd/>
          </a:ln>
        </p:spPr>
        <p:txBody>
          <a:bodyPr/>
          <a:lstStyle/>
          <a:p>
            <a:pPr algn="just" eaLnBrk="0" hangingPunct="0"/>
            <a:r>
              <a:rPr lang="en-US" altLang="ja-JP" sz="2800" b="1">
                <a:solidFill>
                  <a:srgbClr val="558ED5"/>
                </a:solidFill>
                <a:cs typeface="Arial" charset="0"/>
              </a:rPr>
              <a:t>Synthetic studies on Neoponkoranol and Its 5’-Epimer</a:t>
            </a:r>
            <a:endParaRPr lang="zh-CN" altLang="en-US" sz="2800" b="1">
              <a:solidFill>
                <a:srgbClr val="558ED5"/>
              </a:solidFill>
              <a:cs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42863" y="1244600"/>
            <a:ext cx="8948737" cy="5210175"/>
          </a:xfrm>
          <a:prstGeom prst="rect">
            <a:avLst/>
          </a:prstGeom>
        </p:spPr>
        <p:txBody>
          <a:bodyPr/>
          <a:lstStyle/>
          <a:p>
            <a:pPr marL="647700" indent="-647700" eaLnBrk="0" hangingPunct="0">
              <a:lnSpc>
                <a:spcPct val="150000"/>
              </a:lnSpc>
              <a:spcBef>
                <a:spcPct val="20000"/>
              </a:spcBef>
              <a:buFontTx/>
              <a:buAutoNum type="arabicPeriod"/>
              <a:defRPr/>
            </a:pPr>
            <a:r>
              <a:rPr lang="en-US" altLang="zh-CN" sz="3000" b="1" kern="0" dirty="0">
                <a:solidFill>
                  <a:schemeClr val="accent2"/>
                </a:solidFill>
                <a:latin typeface="Arial" pitchFamily="34" charset="0"/>
                <a:ea typeface="+mn-ea"/>
                <a:cs typeface="Times New Roman" pitchFamily="18" charset="0"/>
              </a:rPr>
              <a:t>Introduction</a:t>
            </a:r>
          </a:p>
          <a:p>
            <a:pPr marL="647700" indent="-647700" eaLnBrk="0" hangingPunct="0">
              <a:lnSpc>
                <a:spcPct val="150000"/>
              </a:lnSpc>
              <a:spcBef>
                <a:spcPct val="20000"/>
              </a:spcBef>
              <a:buFontTx/>
              <a:buAutoNum type="arabicPeriod"/>
              <a:defRPr/>
            </a:pPr>
            <a:r>
              <a:rPr lang="en-US" altLang="ja-JP" sz="3000" b="1" kern="0" dirty="0">
                <a:solidFill>
                  <a:schemeClr val="accent2"/>
                </a:solidFill>
                <a:latin typeface="Arial" pitchFamily="34" charset="0"/>
                <a:ea typeface="+mn-ea"/>
                <a:cs typeface="Times New Roman" pitchFamily="18" charset="0"/>
              </a:rPr>
              <a:t>Synthetic and Biological Studies on Neoponkoranol and its Epimers</a:t>
            </a:r>
          </a:p>
          <a:p>
            <a:pPr marL="647700" indent="-647700" eaLnBrk="0" hangingPunct="0">
              <a:lnSpc>
                <a:spcPct val="150000"/>
              </a:lnSpc>
              <a:spcBef>
                <a:spcPct val="20000"/>
              </a:spcBef>
              <a:buFontTx/>
              <a:buAutoNum type="arabicPeriod"/>
              <a:defRPr/>
            </a:pPr>
            <a:r>
              <a:rPr lang="en-US" altLang="ja-JP" sz="3000" b="1" kern="0" dirty="0">
                <a:solidFill>
                  <a:srgbClr val="FF0000"/>
                </a:solidFill>
                <a:latin typeface="Arial" pitchFamily="34" charset="0"/>
                <a:ea typeface="+mn-ea"/>
                <a:cs typeface="Times New Roman" pitchFamily="18" charset="0"/>
              </a:rPr>
              <a:t>Structure Modification and Biological Evaluation of Neosalacinol</a:t>
            </a:r>
          </a:p>
          <a:p>
            <a:pPr marL="647700" indent="-647700" eaLnBrk="0" hangingPunct="0">
              <a:lnSpc>
                <a:spcPct val="150000"/>
              </a:lnSpc>
              <a:spcBef>
                <a:spcPct val="20000"/>
              </a:spcBef>
              <a:buFontTx/>
              <a:buAutoNum type="arabicPeriod"/>
              <a:defRPr/>
            </a:pPr>
            <a:r>
              <a:rPr lang="en-US" altLang="ja-JP" sz="3000" b="1" kern="0" dirty="0">
                <a:solidFill>
                  <a:schemeClr val="accent2"/>
                </a:solidFill>
                <a:latin typeface="Arial" pitchFamily="34" charset="0"/>
                <a:ea typeface="+mn-ea"/>
                <a:cs typeface="Times New Roman" pitchFamily="18" charset="0"/>
              </a:rPr>
              <a:t>Total Synthesis of Neokotalanol</a:t>
            </a:r>
          </a:p>
        </p:txBody>
      </p:sp>
      <p:pic>
        <p:nvPicPr>
          <p:cNvPr id="64514" name="Picture 8"/>
          <p:cNvPicPr>
            <a:picLocks noChangeAspect="1" noChangeArrowheads="1"/>
          </p:cNvPicPr>
          <p:nvPr/>
        </p:nvPicPr>
        <p:blipFill>
          <a:blip r:embed="rId2"/>
          <a:srcRect/>
          <a:stretch>
            <a:fillRect/>
          </a:stretch>
        </p:blipFill>
        <p:spPr bwMode="auto">
          <a:xfrm>
            <a:off x="0" y="0"/>
            <a:ext cx="7467600" cy="1027113"/>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5" name="Picture 8"/>
          <p:cNvPicPr>
            <a:picLocks noChangeAspect="1" noChangeArrowheads="1"/>
          </p:cNvPicPr>
          <p:nvPr/>
        </p:nvPicPr>
        <p:blipFill>
          <a:blip r:embed="rId3"/>
          <a:srcRect/>
          <a:stretch>
            <a:fillRect/>
          </a:stretch>
        </p:blipFill>
        <p:spPr bwMode="auto">
          <a:xfrm>
            <a:off x="0" y="0"/>
            <a:ext cx="7467600" cy="1027113"/>
          </a:xfrm>
          <a:prstGeom prst="rect">
            <a:avLst/>
          </a:prstGeom>
          <a:noFill/>
          <a:ln w="9525" algn="ctr">
            <a:noFill/>
            <a:miter lim="800000"/>
            <a:headEnd/>
            <a:tailEnd/>
          </a:ln>
        </p:spPr>
      </p:pic>
      <p:pic>
        <p:nvPicPr>
          <p:cNvPr id="61446" name="Picture 42" descr="salacinol_int_asc"/>
          <p:cNvPicPr>
            <a:picLocks noChangeAspect="1" noChangeArrowheads="1"/>
          </p:cNvPicPr>
          <p:nvPr/>
        </p:nvPicPr>
        <p:blipFill>
          <a:blip r:embed="rId4"/>
          <a:srcRect/>
          <a:stretch>
            <a:fillRect/>
          </a:stretch>
        </p:blipFill>
        <p:spPr bwMode="auto">
          <a:xfrm>
            <a:off x="5105400" y="4038600"/>
            <a:ext cx="3886200" cy="2819400"/>
          </a:xfrm>
          <a:prstGeom prst="rect">
            <a:avLst/>
          </a:prstGeom>
          <a:noFill/>
          <a:ln w="9525">
            <a:noFill/>
            <a:miter lim="800000"/>
            <a:headEnd/>
            <a:tailEnd/>
          </a:ln>
        </p:spPr>
      </p:pic>
      <p:sp>
        <p:nvSpPr>
          <p:cNvPr id="61447" name="Rectangle 37"/>
          <p:cNvSpPr>
            <a:spLocks noChangeArrowheads="1"/>
          </p:cNvSpPr>
          <p:nvPr/>
        </p:nvSpPr>
        <p:spPr bwMode="auto">
          <a:xfrm>
            <a:off x="-90488" y="2955925"/>
            <a:ext cx="4765676" cy="396875"/>
          </a:xfrm>
          <a:prstGeom prst="rect">
            <a:avLst/>
          </a:prstGeom>
          <a:noFill/>
          <a:ln w="9525">
            <a:noFill/>
            <a:miter lim="800000"/>
            <a:headEnd/>
            <a:tailEnd/>
          </a:ln>
        </p:spPr>
        <p:txBody>
          <a:bodyPr tIns="0" bIns="0">
            <a:spAutoFit/>
          </a:bodyPr>
          <a:lstStyle/>
          <a:p>
            <a:pPr marL="195263" indent="-195263" algn="ctr" eaLnBrk="0" hangingPunct="0">
              <a:spcBef>
                <a:spcPct val="30000"/>
              </a:spcBef>
            </a:pPr>
            <a:r>
              <a:rPr lang="en-US" altLang="ja-JP" sz="1300"/>
              <a:t>1. </a:t>
            </a:r>
            <a:r>
              <a:rPr lang="en-US" altLang="ja-JP" sz="1300">
                <a:ea typeface="AdvGulliv-R"/>
                <a:cs typeface="AdvGulliv-R"/>
              </a:rPr>
              <a:t>S. Nakamura, O. Muraoka, I. Nakanishi, </a:t>
            </a:r>
            <a:r>
              <a:rPr lang="en-US" altLang="ja-JP" sz="1300" i="1">
                <a:ea typeface="AdvGulliv-R"/>
                <a:cs typeface="AdvGulliv-R"/>
              </a:rPr>
              <a:t>et al</a:t>
            </a:r>
            <a:r>
              <a:rPr lang="en-US" altLang="ja-JP" sz="1300">
                <a:ea typeface="AdvGulliv-R"/>
                <a:cs typeface="AdvGulliv-R"/>
              </a:rPr>
              <a:t>.</a:t>
            </a:r>
            <a:r>
              <a:rPr lang="en-US" altLang="ja-JP" sz="1300">
                <a:latin typeface="AdvGulliv-R"/>
                <a:ea typeface="AdvGulliv-R"/>
                <a:cs typeface="AdvGulliv-R"/>
              </a:rPr>
              <a:t> </a:t>
            </a:r>
            <a:r>
              <a:rPr lang="en-US" altLang="ja-JP" sz="1300" i="1">
                <a:ea typeface="HGP創英角ｺﾞｼｯｸUB"/>
                <a:cs typeface="HGP創英角ｺﾞｼｯｸUB"/>
              </a:rPr>
              <a:t>Bioorg. Med.     Chem Lett.</a:t>
            </a:r>
            <a:r>
              <a:rPr lang="en-US" altLang="ja-JP" sz="1300">
                <a:ea typeface="HGP創英角ｺﾞｼｯｸUB"/>
                <a:cs typeface="HGP創英角ｺﾞｼｯｸUB"/>
              </a:rPr>
              <a:t>,</a:t>
            </a:r>
            <a:r>
              <a:rPr lang="en-US" altLang="ja-JP" sz="1300" b="1">
                <a:ea typeface="HGP創英角ｺﾞｼｯｸUB"/>
                <a:cs typeface="HGP創英角ｺﾞｼｯｸUB"/>
              </a:rPr>
              <a:t> 2010</a:t>
            </a:r>
            <a:r>
              <a:rPr lang="en-US" altLang="ja-JP" sz="1300">
                <a:ea typeface="HGP創英角ｺﾞｼｯｸUB"/>
                <a:cs typeface="HGP創英角ｺﾞｼｯｸUB"/>
              </a:rPr>
              <a:t>,</a:t>
            </a:r>
            <a:r>
              <a:rPr lang="en-US" altLang="ja-JP" sz="1300" b="1">
                <a:ea typeface="HGP創英角ｺﾞｼｯｸUB"/>
                <a:cs typeface="HGP創英角ｺﾞｼｯｸUB"/>
              </a:rPr>
              <a:t> </a:t>
            </a:r>
            <a:r>
              <a:rPr lang="en-US" altLang="ja-JP" sz="1300" i="1">
                <a:ea typeface="HGP創英角ｺﾞｼｯｸUB"/>
                <a:cs typeface="HGP創英角ｺﾞｼｯｸUB"/>
              </a:rPr>
              <a:t>20</a:t>
            </a:r>
            <a:r>
              <a:rPr lang="en-US" altLang="ja-JP" sz="1300">
                <a:ea typeface="HGP創英角ｺﾞｼｯｸUB"/>
                <a:cs typeface="HGP創英角ｺﾞｼｯｸUB"/>
              </a:rPr>
              <a:t>, 4420.</a:t>
            </a:r>
            <a:endParaRPr lang="ja-JP" altLang="en-US" sz="1300">
              <a:ea typeface="HGP創英角ｺﾞｼｯｸUB"/>
              <a:cs typeface="HGP創英角ｺﾞｼｯｸUB"/>
            </a:endParaRPr>
          </a:p>
        </p:txBody>
      </p:sp>
      <p:pic>
        <p:nvPicPr>
          <p:cNvPr id="61448" name="Picture 5" descr="sala_mesh_cmyk"/>
          <p:cNvPicPr>
            <a:picLocks noChangeAspect="1" noChangeArrowheads="1"/>
          </p:cNvPicPr>
          <p:nvPr/>
        </p:nvPicPr>
        <p:blipFill>
          <a:blip r:embed="rId5"/>
          <a:srcRect/>
          <a:stretch>
            <a:fillRect/>
          </a:stretch>
        </p:blipFill>
        <p:spPr bwMode="auto">
          <a:xfrm>
            <a:off x="4800600" y="1295400"/>
            <a:ext cx="4343400" cy="2743200"/>
          </a:xfrm>
          <a:prstGeom prst="rect">
            <a:avLst/>
          </a:prstGeom>
          <a:noFill/>
          <a:ln w="9525">
            <a:noFill/>
            <a:miter lim="800000"/>
            <a:headEnd/>
            <a:tailEnd/>
          </a:ln>
        </p:spPr>
      </p:pic>
      <p:graphicFrame>
        <p:nvGraphicFramePr>
          <p:cNvPr id="61442" name="Object 16"/>
          <p:cNvGraphicFramePr>
            <a:graphicFrameLocks noChangeAspect="1"/>
          </p:cNvGraphicFramePr>
          <p:nvPr/>
        </p:nvGraphicFramePr>
        <p:xfrm>
          <a:off x="0" y="1365250"/>
          <a:ext cx="4703763" cy="1454150"/>
        </p:xfrm>
        <a:graphic>
          <a:graphicData uri="http://schemas.openxmlformats.org/presentationml/2006/ole">
            <mc:AlternateContent xmlns:mc="http://schemas.openxmlformats.org/markup-compatibility/2006">
              <mc:Choice xmlns:v="urn:schemas-microsoft-com:vml" Requires="v">
                <p:oleObj spid="_x0000_s61447" name="CS ChemDraw Drawing" r:id="rId6" imgW="3491027" imgH="1078513" progId="ChemDraw.Document.6.0">
                  <p:embed/>
                </p:oleObj>
              </mc:Choice>
              <mc:Fallback>
                <p:oleObj name="CS ChemDraw Drawing" r:id="rId6" imgW="3491027" imgH="1078513" progId="ChemDraw.Document.6.0">
                  <p:embed/>
                  <p:pic>
                    <p:nvPicPr>
                      <p:cNvPr id="0"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365250"/>
                        <a:ext cx="4703763" cy="145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4" name="Object 5"/>
          <p:cNvGraphicFramePr>
            <a:graphicFrameLocks noChangeAspect="1"/>
          </p:cNvGraphicFramePr>
          <p:nvPr/>
        </p:nvGraphicFramePr>
        <p:xfrm>
          <a:off x="228600" y="3594100"/>
          <a:ext cx="4267200" cy="3263900"/>
        </p:xfrm>
        <a:graphic>
          <a:graphicData uri="http://schemas.openxmlformats.org/presentationml/2006/ole">
            <mc:AlternateContent xmlns:mc="http://schemas.openxmlformats.org/markup-compatibility/2006">
              <mc:Choice xmlns:v="urn:schemas-microsoft-com:vml" Requires="v">
                <p:oleObj spid="_x0000_s61448" name="CS ChemDraw Drawing" r:id="rId8" imgW="3489407" imgH="2643844" progId="ChemDraw.Document.6.0">
                  <p:embed/>
                </p:oleObj>
              </mc:Choice>
              <mc:Fallback>
                <p:oleObj name="CS ChemDraw Drawing" r:id="rId8" imgW="3489407" imgH="2643844" progId="ChemDraw.Document.6.0">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 y="3594100"/>
                        <a:ext cx="4267200" cy="3263900"/>
                      </a:xfrm>
                      <a:prstGeom prst="rect">
                        <a:avLst/>
                      </a:prstGeom>
                      <a:noFill/>
                      <a:extLst>
                        <a:ext uri="{909E8E84-426E-40DD-AFC4-6F175D3DCCD1}">
                          <a14:hiddenFill xmlns:a14="http://schemas.microsoft.com/office/drawing/2010/main">
                            <a:solidFill>
                              <a:srgbClr val="00CC99"/>
                            </a:solidFill>
                          </a14:hiddenFill>
                        </a:ext>
                      </a:extLst>
                    </p:spPr>
                  </p:pic>
                </p:oleObj>
              </mc:Fallback>
            </mc:AlternateContent>
          </a:graphicData>
        </a:graphic>
      </p:graphicFrame>
      <p:sp>
        <p:nvSpPr>
          <p:cNvPr id="11" name="矩形 10"/>
          <p:cNvSpPr/>
          <p:nvPr/>
        </p:nvSpPr>
        <p:spPr>
          <a:xfrm>
            <a:off x="2841625" y="4432300"/>
            <a:ext cx="1333500" cy="492125"/>
          </a:xfrm>
          <a:prstGeom prst="rect">
            <a:avLst/>
          </a:prstGeom>
          <a:solidFill>
            <a:schemeClr val="bg1">
              <a:alpha val="0"/>
            </a:schemeClr>
          </a:solidFill>
          <a:ln w="19050">
            <a:solidFill>
              <a:srgbClr val="B111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2" name="矩形 11"/>
          <p:cNvSpPr/>
          <p:nvPr/>
        </p:nvSpPr>
        <p:spPr>
          <a:xfrm>
            <a:off x="2913063" y="5003800"/>
            <a:ext cx="1582737" cy="574675"/>
          </a:xfrm>
          <a:prstGeom prst="rect">
            <a:avLst/>
          </a:prstGeom>
          <a:solidFill>
            <a:schemeClr val="bg1">
              <a:alpha val="0"/>
            </a:schemeClr>
          </a:solidFill>
          <a:ln w="19050">
            <a:solidFill>
              <a:srgbClr val="B111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13" name="矩形 12"/>
          <p:cNvSpPr/>
          <p:nvPr/>
        </p:nvSpPr>
        <p:spPr>
          <a:xfrm>
            <a:off x="2720975" y="5575300"/>
            <a:ext cx="1166813" cy="1147763"/>
          </a:xfrm>
          <a:prstGeom prst="rect">
            <a:avLst/>
          </a:prstGeom>
          <a:solidFill>
            <a:schemeClr val="bg1">
              <a:alpha val="0"/>
            </a:schemeClr>
          </a:solidFill>
          <a:ln w="19050">
            <a:solidFill>
              <a:srgbClr val="B111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04800" y="304800"/>
            <a:ext cx="8229600" cy="1143000"/>
          </a:xfrm>
        </p:spPr>
        <p:txBody>
          <a:bodyPr/>
          <a:lstStyle/>
          <a:p>
            <a:pPr>
              <a:defRPr/>
            </a:pPr>
            <a:r>
              <a:rPr lang="en-US" altLang="ja-JP" sz="3200" b="1" kern="1200" dirty="0" smtClean="0">
                <a:solidFill>
                  <a:srgbClr val="558ED5"/>
                </a:solidFill>
                <a:cs typeface="Arial" charset="0"/>
              </a:rPr>
              <a:t>Structure Modification of Neosalacinol</a:t>
            </a:r>
            <a:r>
              <a:rPr lang="en-US" altLang="ja-JP" sz="3000" b="1" dirty="0" smtClean="0">
                <a:solidFill>
                  <a:srgbClr val="FF0000"/>
                </a:solidFill>
                <a:cs typeface="Times New Roman" pitchFamily="18" charset="0"/>
              </a:rPr>
              <a:t/>
            </a:r>
            <a:br>
              <a:rPr lang="en-US" altLang="ja-JP" sz="3000" b="1" dirty="0" smtClean="0">
                <a:solidFill>
                  <a:srgbClr val="FF0000"/>
                </a:solidFill>
                <a:cs typeface="Times New Roman" pitchFamily="18" charset="0"/>
              </a:rPr>
            </a:br>
            <a:endParaRPr lang="zh-CN" altLang="en-US" sz="3000" dirty="0"/>
          </a:p>
        </p:txBody>
      </p:sp>
      <p:pic>
        <p:nvPicPr>
          <p:cNvPr id="66562" name="Picture 2"/>
          <p:cNvPicPr>
            <a:picLocks noChangeAspect="1" noChangeArrowheads="1"/>
          </p:cNvPicPr>
          <p:nvPr/>
        </p:nvPicPr>
        <p:blipFill>
          <a:blip r:embed="rId2"/>
          <a:srcRect/>
          <a:stretch>
            <a:fillRect/>
          </a:stretch>
        </p:blipFill>
        <p:spPr bwMode="auto">
          <a:xfrm>
            <a:off x="152400" y="1343025"/>
            <a:ext cx="8610600" cy="5286375"/>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矩形 7"/>
          <p:cNvSpPr>
            <a:spLocks noChangeArrowheads="1"/>
          </p:cNvSpPr>
          <p:nvPr/>
        </p:nvSpPr>
        <p:spPr bwMode="auto">
          <a:xfrm>
            <a:off x="0" y="214313"/>
            <a:ext cx="7500938" cy="579437"/>
          </a:xfrm>
          <a:prstGeom prst="rect">
            <a:avLst/>
          </a:prstGeom>
          <a:noFill/>
          <a:ln w="9525">
            <a:noFill/>
            <a:miter lim="800000"/>
            <a:headEnd/>
            <a:tailEnd/>
          </a:ln>
        </p:spPr>
        <p:txBody>
          <a:bodyPr>
            <a:spAutoFit/>
          </a:bodyPr>
          <a:lstStyle/>
          <a:p>
            <a:pPr algn="just">
              <a:spcBef>
                <a:spcPct val="50000"/>
              </a:spcBef>
            </a:pPr>
            <a:r>
              <a:rPr lang="en-US" altLang="zh-CN" sz="3200" b="1">
                <a:solidFill>
                  <a:srgbClr val="558ED5"/>
                </a:solidFill>
                <a:cs typeface="Arial" charset="0"/>
              </a:rPr>
              <a:t>Background of the project</a:t>
            </a:r>
          </a:p>
        </p:txBody>
      </p:sp>
      <p:graphicFrame>
        <p:nvGraphicFramePr>
          <p:cNvPr id="80238" name="Group 366"/>
          <p:cNvGraphicFramePr>
            <a:graphicFrameLocks noGrp="1"/>
          </p:cNvGraphicFramePr>
          <p:nvPr/>
        </p:nvGraphicFramePr>
        <p:xfrm>
          <a:off x="228600" y="1441450"/>
          <a:ext cx="7696200" cy="5339399"/>
        </p:xfrm>
        <a:graphic>
          <a:graphicData uri="http://schemas.openxmlformats.org/drawingml/2006/table">
            <a:tbl>
              <a:tblPr/>
              <a:tblGrid>
                <a:gridCol w="1143000"/>
                <a:gridCol w="1935163"/>
                <a:gridCol w="1538287"/>
                <a:gridCol w="1539875"/>
                <a:gridCol w="1539875"/>
              </a:tblGrid>
              <a:tr h="304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Entry</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Compound</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Maltase</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Sucrase</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Isomaltase</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29a (R = H)</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0.32</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0.44</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0.14</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29b (R = CH</a:t>
                      </a:r>
                      <a:r>
                        <a:rPr kumimoji="0" lang="en-US" altLang="zh-CN" sz="1200" b="1" i="0" u="none" strike="noStrike" cap="none" normalizeH="0" baseline="-25000" smtClean="0">
                          <a:ln>
                            <a:noFill/>
                          </a:ln>
                          <a:solidFill>
                            <a:schemeClr val="tx1"/>
                          </a:solidFill>
                          <a:effectLst/>
                          <a:latin typeface="Times New Roman" pitchFamily="18" charset="0"/>
                          <a:ea typeface="宋体" charset="-122"/>
                          <a:cs typeface="Times New Roman" pitchFamily="18" charset="0"/>
                        </a:rPr>
                        <a:t>3</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0.46</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5.3</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0.39</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3</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29c (R = CH</a:t>
                      </a:r>
                      <a:r>
                        <a:rPr kumimoji="0" lang="en-US" altLang="zh-CN" sz="1200" b="1" i="0" u="none" strike="noStrike" cap="none" normalizeH="0" baseline="-25000" smtClean="0">
                          <a:ln>
                            <a:noFill/>
                          </a:ln>
                          <a:solidFill>
                            <a:schemeClr val="tx1"/>
                          </a:solidFill>
                          <a:effectLst/>
                          <a:latin typeface="Times New Roman" pitchFamily="18" charset="0"/>
                          <a:ea typeface="宋体" charset="-122"/>
                          <a:cs typeface="Times New Roman" pitchFamily="18" charset="0"/>
                        </a:rPr>
                        <a:t>3</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1.3</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1.0</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0.95</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r>
              <a:tr h="168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4</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29d (R = C</a:t>
                      </a:r>
                      <a:r>
                        <a:rPr kumimoji="0" lang="en-US" altLang="zh-CN" sz="1200" b="1" i="0" u="none" strike="noStrike" cap="none" normalizeH="0" baseline="-25000" smtClean="0">
                          <a:ln>
                            <a:noFill/>
                          </a:ln>
                          <a:solidFill>
                            <a:schemeClr val="tx1"/>
                          </a:solidFill>
                          <a:effectLst/>
                          <a:latin typeface="Times New Roman" pitchFamily="18" charset="0"/>
                          <a:ea typeface="宋体" charset="-122"/>
                          <a:cs typeface="Times New Roman" pitchFamily="18" charset="0"/>
                        </a:rPr>
                        <a:t>2</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H</a:t>
                      </a:r>
                      <a:r>
                        <a:rPr kumimoji="0" lang="en-US" altLang="zh-CN" sz="1200" b="1" i="0" u="none" strike="noStrike" cap="none" normalizeH="0" baseline="-25000" smtClean="0">
                          <a:ln>
                            <a:noFill/>
                          </a:ln>
                          <a:solidFill>
                            <a:schemeClr val="tx1"/>
                          </a:solidFill>
                          <a:effectLst/>
                          <a:latin typeface="Times New Roman" pitchFamily="18" charset="0"/>
                          <a:ea typeface="宋体" charset="-122"/>
                          <a:cs typeface="Times New Roman" pitchFamily="18" charset="0"/>
                        </a:rPr>
                        <a:t>5</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0.32</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0.44</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0.14</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5</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29e (R = </a:t>
                      </a:r>
                      <a:r>
                        <a:rPr kumimoji="0" lang="en-US" altLang="zh-CN" sz="1200" b="1" i="1" u="none" strike="noStrike" cap="none" normalizeH="0" baseline="0" smtClean="0">
                          <a:ln>
                            <a:noFill/>
                          </a:ln>
                          <a:solidFill>
                            <a:schemeClr val="tx1"/>
                          </a:solidFill>
                          <a:effectLst/>
                          <a:latin typeface="Times New Roman" pitchFamily="18" charset="0"/>
                          <a:ea typeface="宋体" charset="-122"/>
                          <a:cs typeface="Times New Roman" pitchFamily="18" charset="0"/>
                        </a:rPr>
                        <a:t>o</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-CH</a:t>
                      </a:r>
                      <a:r>
                        <a:rPr kumimoji="0" lang="en-US" altLang="zh-CN" sz="1200" b="1" i="0" u="none" strike="noStrike" cap="none" normalizeH="0" baseline="-25000" smtClean="0">
                          <a:ln>
                            <a:noFill/>
                          </a:ln>
                          <a:solidFill>
                            <a:schemeClr val="tx1"/>
                          </a:solidFill>
                          <a:effectLst/>
                          <a:latin typeface="Times New Roman" pitchFamily="18" charset="0"/>
                          <a:ea typeface="宋体" charset="-122"/>
                          <a:cs typeface="Times New Roman" pitchFamily="18" charset="0"/>
                        </a:rPr>
                        <a:t>3</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0.66</a:t>
                      </a:r>
                      <a:endParaRPr kumimoji="0" lang="zh-CN" altLang="en-US" sz="1200" b="1"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0.41</a:t>
                      </a:r>
                      <a:endParaRPr kumimoji="0" lang="zh-CN" altLang="en-US" sz="1200" b="1"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0.48</a:t>
                      </a:r>
                      <a:endParaRPr kumimoji="0" lang="zh-CN" altLang="en-US" sz="1200" b="1"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r>
              <a:tr h="228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6</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29f (R = </a:t>
                      </a:r>
                      <a:r>
                        <a:rPr kumimoji="0" lang="en-US" altLang="zh-CN" sz="1200" b="1" i="1" u="none" strike="noStrike" cap="none" normalizeH="0" baseline="0" smtClean="0">
                          <a:ln>
                            <a:noFill/>
                          </a:ln>
                          <a:solidFill>
                            <a:schemeClr val="tx1"/>
                          </a:solidFill>
                          <a:effectLst/>
                          <a:latin typeface="Times New Roman" pitchFamily="18" charset="0"/>
                          <a:ea typeface="宋体" charset="-122"/>
                          <a:cs typeface="Times New Roman" pitchFamily="18" charset="0"/>
                        </a:rPr>
                        <a:t>m</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-CH</a:t>
                      </a:r>
                      <a:r>
                        <a:rPr kumimoji="0" lang="en-US" altLang="zh-CN" sz="1200" b="1" i="0" u="none" strike="noStrike" cap="none" normalizeH="0" baseline="-25000" smtClean="0">
                          <a:ln>
                            <a:noFill/>
                          </a:ln>
                          <a:solidFill>
                            <a:schemeClr val="tx1"/>
                          </a:solidFill>
                          <a:effectLst/>
                          <a:latin typeface="Times New Roman" pitchFamily="18" charset="0"/>
                          <a:ea typeface="宋体" charset="-122"/>
                          <a:cs typeface="Times New Roman" pitchFamily="18" charset="0"/>
                        </a:rPr>
                        <a:t>3</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0.84</a:t>
                      </a:r>
                      <a:endParaRPr kumimoji="0" lang="zh-CN" altLang="en-US" sz="1200" b="1"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1.3</a:t>
                      </a:r>
                      <a:endParaRPr kumimoji="0" lang="zh-CN" altLang="en-US" sz="1200" b="1"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0.35</a:t>
                      </a:r>
                      <a:endParaRPr kumimoji="0" lang="zh-CN" altLang="en-US" sz="1200" b="1"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r>
              <a:tr h="1825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7</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29g (R = </a:t>
                      </a:r>
                      <a:r>
                        <a:rPr kumimoji="0" lang="en-US" altLang="zh-CN" sz="1200" b="1" i="1" u="none" strike="noStrike" cap="none" normalizeH="0" baseline="0" smtClean="0">
                          <a:ln>
                            <a:noFill/>
                          </a:ln>
                          <a:solidFill>
                            <a:schemeClr val="tx1"/>
                          </a:solidFill>
                          <a:effectLst/>
                          <a:latin typeface="Times New Roman" pitchFamily="18" charset="0"/>
                          <a:ea typeface="宋体" charset="-122"/>
                          <a:cs typeface="Times New Roman" pitchFamily="18" charset="0"/>
                        </a:rPr>
                        <a:t>p</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-CH</a:t>
                      </a:r>
                      <a:r>
                        <a:rPr kumimoji="0" lang="en-US" altLang="zh-CN" sz="1200" b="1" i="0" u="none" strike="noStrike" cap="none" normalizeH="0" baseline="-25000" smtClean="0">
                          <a:ln>
                            <a:noFill/>
                          </a:ln>
                          <a:solidFill>
                            <a:schemeClr val="tx1"/>
                          </a:solidFill>
                          <a:effectLst/>
                          <a:latin typeface="Times New Roman" pitchFamily="18" charset="0"/>
                          <a:ea typeface="宋体" charset="-122"/>
                          <a:cs typeface="Times New Roman" pitchFamily="18" charset="0"/>
                        </a:rPr>
                        <a:t>3</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0.86</a:t>
                      </a:r>
                      <a:endParaRPr kumimoji="0" lang="zh-CN" altLang="en-US" sz="1200" b="1"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1.1</a:t>
                      </a:r>
                      <a:endParaRPr kumimoji="0" lang="zh-CN" altLang="en-US" sz="1200" b="1"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0.68</a:t>
                      </a:r>
                      <a:endParaRPr kumimoji="0" lang="zh-CN" altLang="en-US" sz="1200" b="1"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ADDE1">
                        <a:alpha val="50195"/>
                      </a:srgbClr>
                    </a:solidFill>
                  </a:tcPr>
                </a:tc>
              </a:tr>
              <a:tr h="2413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8</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29h (R = </a:t>
                      </a:r>
                      <a:r>
                        <a:rPr kumimoji="0" lang="en-US" altLang="zh-CN" sz="1200" b="1" i="1" u="none" strike="noStrike" cap="none" normalizeH="0" baseline="0" smtClean="0">
                          <a:ln>
                            <a:noFill/>
                          </a:ln>
                          <a:solidFill>
                            <a:schemeClr val="tx1"/>
                          </a:solidFill>
                          <a:effectLst/>
                          <a:latin typeface="Times New Roman" pitchFamily="18" charset="0"/>
                          <a:ea typeface="宋体" charset="-122"/>
                          <a:cs typeface="Times New Roman" pitchFamily="18" charset="0"/>
                        </a:rPr>
                        <a:t>o</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-Cl)</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0.31</a:t>
                      </a:r>
                      <a:endParaRPr kumimoji="0" lang="zh-CN" altLang="en-US" sz="1200" b="1"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0.09</a:t>
                      </a:r>
                      <a:endParaRPr kumimoji="0" lang="zh-CN" altLang="en-US" sz="1200" b="1"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0.26</a:t>
                      </a:r>
                      <a:endParaRPr kumimoji="0" lang="zh-CN" altLang="en-US" sz="1200" b="1"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ts val="1438"/>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29i (R = </a:t>
                      </a:r>
                      <a:r>
                        <a:rPr kumimoji="0" lang="en-US" altLang="zh-CN" sz="1200" b="1" i="1" u="none" strike="noStrike" cap="none" normalizeH="0" baseline="0" smtClean="0">
                          <a:ln>
                            <a:noFill/>
                          </a:ln>
                          <a:solidFill>
                            <a:schemeClr val="tx1"/>
                          </a:solidFill>
                          <a:effectLst/>
                          <a:latin typeface="Times New Roman" pitchFamily="18" charset="0"/>
                          <a:ea typeface="宋体" charset="-122"/>
                          <a:cs typeface="Times New Roman" pitchFamily="18" charset="0"/>
                        </a:rPr>
                        <a:t>m</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-Cl)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0.53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0.80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0.31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r>
              <a:tr h="3063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ts val="1438"/>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29j (R= </a:t>
                      </a:r>
                      <a:r>
                        <a:rPr kumimoji="0" lang="en-US" altLang="zh-CN" sz="1200" b="1" i="1" u="none" strike="noStrike" cap="none" normalizeH="0" baseline="0" smtClean="0">
                          <a:ln>
                            <a:noFill/>
                          </a:ln>
                          <a:solidFill>
                            <a:schemeClr val="tx1"/>
                          </a:solidFill>
                          <a:effectLst/>
                          <a:latin typeface="Times New Roman" pitchFamily="18" charset="0"/>
                          <a:ea typeface="宋体" charset="-122"/>
                          <a:cs typeface="Times New Roman" pitchFamily="18" charset="0"/>
                        </a:rPr>
                        <a:t>p</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-Cl)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0.89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0.72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0.48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r>
              <a:tr h="284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ts val="1438"/>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29k (R = </a:t>
                      </a:r>
                      <a:r>
                        <a:rPr kumimoji="0" lang="en-US" altLang="zh-CN" sz="1200" b="1" i="1" u="none" strike="noStrike" cap="none" normalizeH="0" baseline="0" smtClean="0">
                          <a:ln>
                            <a:noFill/>
                          </a:ln>
                          <a:solidFill>
                            <a:schemeClr val="tx1"/>
                          </a:solidFill>
                          <a:effectLst/>
                          <a:latin typeface="Times New Roman" pitchFamily="18" charset="0"/>
                          <a:ea typeface="宋体" charset="-122"/>
                          <a:cs typeface="Times New Roman" pitchFamily="18" charset="0"/>
                        </a:rPr>
                        <a:t>o</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-CF</a:t>
                      </a:r>
                      <a:r>
                        <a:rPr kumimoji="0" lang="en-US" altLang="zh-CN" sz="1200" b="1" i="0" u="none" strike="noStrike" cap="none" normalizeH="0" baseline="-25000" smtClean="0">
                          <a:ln>
                            <a:noFill/>
                          </a:ln>
                          <a:solidFill>
                            <a:schemeClr val="tx1"/>
                          </a:solidFill>
                          <a:effectLst/>
                          <a:latin typeface="Times New Roman" pitchFamily="18" charset="0"/>
                          <a:ea typeface="宋体" charset="-122"/>
                          <a:cs typeface="Times New Roman" pitchFamily="18" charset="0"/>
                        </a:rPr>
                        <a:t>3</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0.33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0.15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0.19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r>
              <a:tr h="3079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ts val="1438"/>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29l (R = </a:t>
                      </a:r>
                      <a:r>
                        <a:rPr kumimoji="0" lang="en-US" altLang="zh-CN" sz="1200" b="1" i="1" u="none" strike="noStrike" cap="none" normalizeH="0" baseline="0" smtClean="0">
                          <a:ln>
                            <a:noFill/>
                          </a:ln>
                          <a:solidFill>
                            <a:schemeClr val="tx1"/>
                          </a:solidFill>
                          <a:effectLst/>
                          <a:latin typeface="Times New Roman" pitchFamily="18" charset="0"/>
                          <a:ea typeface="宋体" charset="-122"/>
                          <a:cs typeface="Times New Roman" pitchFamily="18" charset="0"/>
                        </a:rPr>
                        <a:t>m</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-CF</a:t>
                      </a:r>
                      <a:r>
                        <a:rPr kumimoji="0" lang="en-US" altLang="zh-CN" sz="1200" b="1" i="0" u="none" strike="noStrike" cap="none" normalizeH="0" baseline="-25000" smtClean="0">
                          <a:ln>
                            <a:noFill/>
                          </a:ln>
                          <a:solidFill>
                            <a:schemeClr val="tx1"/>
                          </a:solidFill>
                          <a:effectLst/>
                          <a:latin typeface="Times New Roman" pitchFamily="18" charset="0"/>
                          <a:ea typeface="宋体" charset="-122"/>
                          <a:cs typeface="Times New Roman" pitchFamily="18" charset="0"/>
                        </a:rPr>
                        <a:t>3</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0.98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0.25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r>
              <a:tr h="295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ts val="1438"/>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29m (R = </a:t>
                      </a:r>
                      <a:r>
                        <a:rPr kumimoji="0" lang="en-US" altLang="zh-CN" sz="1200" b="1" i="1" u="none" strike="noStrike" cap="none" normalizeH="0" baseline="0" smtClean="0">
                          <a:ln>
                            <a:noFill/>
                          </a:ln>
                          <a:solidFill>
                            <a:schemeClr val="tx1"/>
                          </a:solidFill>
                          <a:effectLst/>
                          <a:latin typeface="Times New Roman" pitchFamily="18" charset="0"/>
                          <a:ea typeface="宋体" charset="-122"/>
                          <a:cs typeface="Times New Roman" pitchFamily="18" charset="0"/>
                        </a:rPr>
                        <a:t>p</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-CF</a:t>
                      </a:r>
                      <a:r>
                        <a:rPr kumimoji="0" lang="en-US" altLang="zh-CN" sz="1200" b="1" i="0" u="none" strike="noStrike" cap="none" normalizeH="0" baseline="-25000" smtClean="0">
                          <a:ln>
                            <a:noFill/>
                          </a:ln>
                          <a:solidFill>
                            <a:schemeClr val="tx1"/>
                          </a:solidFill>
                          <a:effectLst/>
                          <a:latin typeface="Times New Roman" pitchFamily="18" charset="0"/>
                          <a:ea typeface="宋体" charset="-122"/>
                          <a:cs typeface="Times New Roman" pitchFamily="18" charset="0"/>
                        </a:rPr>
                        <a:t>3</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0.98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0.72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0.38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r>
              <a:tr h="2349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ts val="1438"/>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29n (R = </a:t>
                      </a:r>
                      <a:r>
                        <a:rPr kumimoji="0" lang="en-US" altLang="zh-CN" sz="1200" b="1" i="1" u="none" strike="noStrike" cap="none" normalizeH="0" baseline="0" smtClean="0">
                          <a:ln>
                            <a:noFill/>
                          </a:ln>
                          <a:solidFill>
                            <a:schemeClr val="tx1"/>
                          </a:solidFill>
                          <a:effectLst/>
                          <a:latin typeface="Times New Roman" pitchFamily="18" charset="0"/>
                          <a:ea typeface="宋体" charset="-122"/>
                          <a:cs typeface="Times New Roman" pitchFamily="18" charset="0"/>
                        </a:rPr>
                        <a:t>o</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-NO</a:t>
                      </a:r>
                      <a:r>
                        <a:rPr kumimoji="0" lang="en-US" altLang="zh-CN" sz="1200" b="1" i="0" u="none" strike="noStrike" cap="none" normalizeH="0" baseline="-25000" smtClean="0">
                          <a:ln>
                            <a:noFill/>
                          </a:ln>
                          <a:solidFill>
                            <a:schemeClr val="tx1"/>
                          </a:solidFill>
                          <a:effectLst/>
                          <a:latin typeface="Times New Roman" pitchFamily="18" charset="0"/>
                          <a:ea typeface="宋体" charset="-122"/>
                          <a:cs typeface="Times New Roman" pitchFamily="18" charset="0"/>
                        </a:rPr>
                        <a:t>2</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0.042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0.21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50195"/>
                      </a:srgbClr>
                    </a:solidFill>
                  </a:tcPr>
                </a:tc>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61176"/>
                      </a:srgbClr>
                    </a:solidFill>
                  </a:tcPr>
                </a:tc>
                <a:tc>
                  <a:txBody>
                    <a:bodyPr/>
                    <a:lstStyle/>
                    <a:p>
                      <a:pPr marL="0" marR="0" lvl="0" indent="0" algn="l" defTabSz="914400" rtl="0" eaLnBrk="1" fontAlgn="base" latinLnBrk="0" hangingPunct="1">
                        <a:lnSpc>
                          <a:spcPts val="1438"/>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29o (R = </a:t>
                      </a:r>
                      <a:r>
                        <a:rPr kumimoji="0" lang="en-US" altLang="zh-CN" sz="1200" b="1" i="1" u="none" strike="noStrike" cap="none" normalizeH="0" baseline="0" smtClean="0">
                          <a:ln>
                            <a:noFill/>
                          </a:ln>
                          <a:solidFill>
                            <a:schemeClr val="tx1"/>
                          </a:solidFill>
                          <a:effectLst/>
                          <a:latin typeface="Times New Roman" pitchFamily="18" charset="0"/>
                          <a:ea typeface="宋体" charset="-122"/>
                          <a:cs typeface="Times New Roman" pitchFamily="18" charset="0"/>
                        </a:rPr>
                        <a:t>m</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-NO</a:t>
                      </a:r>
                      <a:r>
                        <a:rPr kumimoji="0" lang="en-US" altLang="zh-CN" sz="1200" b="1" i="0" u="none" strike="noStrike" cap="none" normalizeH="0" baseline="-25000" smtClean="0">
                          <a:ln>
                            <a:noFill/>
                          </a:ln>
                          <a:solidFill>
                            <a:schemeClr val="tx1"/>
                          </a:solidFill>
                          <a:effectLst/>
                          <a:latin typeface="Times New Roman" pitchFamily="18" charset="0"/>
                          <a:ea typeface="宋体" charset="-122"/>
                          <a:cs typeface="Times New Roman" pitchFamily="18" charset="0"/>
                        </a:rPr>
                        <a:t>2</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61176"/>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0.94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61176"/>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0.49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61176"/>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61176"/>
                      </a:srgbClr>
                    </a:solidFill>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61176"/>
                      </a:srgbClr>
                    </a:solidFill>
                  </a:tcPr>
                </a:tc>
                <a:tc>
                  <a:txBody>
                    <a:bodyPr/>
                    <a:lstStyle/>
                    <a:p>
                      <a:pPr marL="0" marR="0" lvl="0" indent="0" algn="l" defTabSz="914400" rtl="0" eaLnBrk="1" fontAlgn="base" latinLnBrk="0" hangingPunct="1">
                        <a:lnSpc>
                          <a:spcPts val="1438"/>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29p (R = </a:t>
                      </a:r>
                      <a:r>
                        <a:rPr kumimoji="0" lang="en-US" altLang="zh-CN" sz="1200" b="1" i="1" u="none" strike="noStrike" cap="none" normalizeH="0" baseline="0" smtClean="0">
                          <a:ln>
                            <a:noFill/>
                          </a:ln>
                          <a:solidFill>
                            <a:schemeClr val="tx1"/>
                          </a:solidFill>
                          <a:effectLst/>
                          <a:latin typeface="Times New Roman" pitchFamily="18" charset="0"/>
                          <a:ea typeface="宋体" charset="-122"/>
                          <a:cs typeface="Times New Roman" pitchFamily="18" charset="0"/>
                        </a:rPr>
                        <a:t>p</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-NO</a:t>
                      </a:r>
                      <a:r>
                        <a:rPr kumimoji="0" lang="en-US" altLang="zh-CN" sz="1200" b="1" i="0" u="none" strike="noStrike" cap="none" normalizeH="0" baseline="-25000" smtClean="0">
                          <a:ln>
                            <a:noFill/>
                          </a:ln>
                          <a:solidFill>
                            <a:schemeClr val="tx1"/>
                          </a:solidFill>
                          <a:effectLst/>
                          <a:latin typeface="Times New Roman" pitchFamily="18" charset="0"/>
                          <a:ea typeface="宋体" charset="-122"/>
                          <a:cs typeface="Times New Roman" pitchFamily="18" charset="0"/>
                        </a:rPr>
                        <a:t>2</a:t>
                      </a: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61176"/>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0.68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61176"/>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0.38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61176"/>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ADDE1">
                        <a:alpha val="61176"/>
                      </a:srgbClr>
                    </a:solid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17</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Voglibose </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1.2</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0.2</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2.1</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8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18</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Acarbose </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2.0</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1.7</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charset="-122"/>
                          <a:cs typeface="Times New Roman" pitchFamily="18" charset="0"/>
                        </a:rPr>
                        <a:t>155</a:t>
                      </a:r>
                      <a:endParaRPr kumimoji="0" lang="en-US" altLang="zh-CN" sz="1800" b="1" i="0" u="none" strike="noStrike" cap="none" normalizeH="0" baseline="0" smtClean="0">
                        <a:ln>
                          <a:noFill/>
                        </a:ln>
                        <a:solidFill>
                          <a:schemeClr val="tx1"/>
                        </a:solidFill>
                        <a:effectLst/>
                        <a:latin typeface="Arial" charset="0"/>
                        <a:ea typeface="宋体"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7708" name="Text Box 367"/>
          <p:cNvSpPr txBox="1">
            <a:spLocks noChangeArrowheads="1"/>
          </p:cNvSpPr>
          <p:nvPr/>
        </p:nvSpPr>
        <p:spPr bwMode="auto">
          <a:xfrm>
            <a:off x="152400" y="1139825"/>
            <a:ext cx="8534400" cy="304800"/>
          </a:xfrm>
          <a:prstGeom prst="rect">
            <a:avLst/>
          </a:prstGeom>
          <a:noFill/>
          <a:ln w="9525" algn="ctr">
            <a:noFill/>
            <a:miter lim="800000"/>
            <a:headEnd/>
            <a:tailEnd/>
          </a:ln>
        </p:spPr>
        <p:txBody>
          <a:bodyPr>
            <a:spAutoFit/>
          </a:bodyPr>
          <a:lstStyle/>
          <a:p>
            <a:pPr>
              <a:spcBef>
                <a:spcPct val="50000"/>
              </a:spcBef>
            </a:pPr>
            <a:r>
              <a:rPr lang="en-US" altLang="zh-CN" b="1"/>
              <a:t>Table 2.</a:t>
            </a:r>
            <a:r>
              <a:rPr lang="en-US" altLang="zh-CN"/>
              <a:t> IC</a:t>
            </a:r>
            <a:r>
              <a:rPr lang="en-US" altLang="zh-CN" baseline="-25000"/>
              <a:t>50</a:t>
            </a:r>
            <a:r>
              <a:rPr lang="en-US" altLang="zh-CN"/>
              <a:t> Values (mM) of thiosugar sulfonium salts and related compounds against disaccharidases</a:t>
            </a:r>
            <a:endParaRPr lang="en-US" altLang="zh-CN" b="1"/>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矩形 7"/>
          <p:cNvSpPr>
            <a:spLocks noChangeArrowheads="1"/>
          </p:cNvSpPr>
          <p:nvPr/>
        </p:nvSpPr>
        <p:spPr bwMode="auto">
          <a:xfrm>
            <a:off x="0" y="214313"/>
            <a:ext cx="7500938" cy="579437"/>
          </a:xfrm>
          <a:prstGeom prst="rect">
            <a:avLst/>
          </a:prstGeom>
          <a:noFill/>
          <a:ln w="9525">
            <a:noFill/>
            <a:miter lim="800000"/>
            <a:headEnd/>
            <a:tailEnd/>
          </a:ln>
        </p:spPr>
        <p:txBody>
          <a:bodyPr>
            <a:spAutoFit/>
          </a:bodyPr>
          <a:lstStyle/>
          <a:p>
            <a:pPr algn="just">
              <a:spcBef>
                <a:spcPct val="50000"/>
              </a:spcBef>
            </a:pPr>
            <a:r>
              <a:rPr lang="en-US" altLang="zh-CN" sz="3200" b="1">
                <a:solidFill>
                  <a:srgbClr val="558ED5"/>
                </a:solidFill>
                <a:cs typeface="Arial" charset="0"/>
              </a:rPr>
              <a:t>Background of the project</a:t>
            </a:r>
          </a:p>
        </p:txBody>
      </p:sp>
      <p:graphicFrame>
        <p:nvGraphicFramePr>
          <p:cNvPr id="80238" name="Group 366"/>
          <p:cNvGraphicFramePr>
            <a:graphicFrameLocks noGrp="1"/>
          </p:cNvGraphicFramePr>
          <p:nvPr/>
        </p:nvGraphicFramePr>
        <p:xfrm>
          <a:off x="228600" y="1441450"/>
          <a:ext cx="7696200" cy="5370195"/>
        </p:xfrm>
        <a:graphic>
          <a:graphicData uri="http://schemas.openxmlformats.org/drawingml/2006/table">
            <a:tbl>
              <a:tblPr/>
              <a:tblGrid>
                <a:gridCol w="1143000"/>
                <a:gridCol w="1935163"/>
                <a:gridCol w="1538287"/>
                <a:gridCol w="1539875"/>
                <a:gridCol w="1539875"/>
              </a:tblGrid>
              <a:tr h="304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Entry</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Compound</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Maltase</a:t>
                      </a:r>
                      <a:endParaRPr kumimoji="0" lang="en-US" altLang="zh-CN" sz="1800" b="1" i="0" u="none" strike="noStrike" cap="none" normalizeH="0" baseline="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Sucrase</a:t>
                      </a:r>
                      <a:endParaRPr kumimoji="0" lang="en-US" altLang="zh-CN" sz="1800" b="1" i="0" u="none" strike="noStrike" cap="none" normalizeH="0" baseline="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Isomaltase</a:t>
                      </a:r>
                      <a:endParaRPr kumimoji="0" lang="en-US" altLang="zh-CN" sz="1800" b="1" i="0" u="none" strike="noStrike" cap="none" normalizeH="0" baseline="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29a (R = H)</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0.32</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0.44</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0.14</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r>
              <a:tr h="2590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29b (R = CH</a:t>
                      </a:r>
                      <a:r>
                        <a:rPr kumimoji="0" lang="en-US" altLang="zh-CN" sz="1200" b="1" i="0" u="none" strike="noStrike" cap="none" normalizeH="0" baseline="-25000" dirty="0" smtClean="0">
                          <a:ln>
                            <a:noFill/>
                          </a:ln>
                          <a:solidFill>
                            <a:schemeClr val="tx1"/>
                          </a:solidFill>
                          <a:effectLst/>
                          <a:latin typeface="Times New Roman" pitchFamily="18" charset="0"/>
                          <a:ea typeface="宋体" pitchFamily="2" charset="-122"/>
                          <a:cs typeface="Times New Roman" pitchFamily="18" charset="0"/>
                        </a:rPr>
                        <a:t>3</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0.46</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5.3</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0.39</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r>
              <a:tr h="2133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3</a:t>
                      </a:r>
                      <a:endParaRPr kumimoji="0" lang="en-US" altLang="zh-CN" sz="1800" b="1" i="0" u="none" strike="noStrike" cap="none" normalizeH="0" baseline="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29c (R = CH</a:t>
                      </a:r>
                      <a:r>
                        <a:rPr kumimoji="0" lang="en-US" altLang="zh-CN" sz="1200" b="1" i="0" u="none" strike="noStrike" cap="none" normalizeH="0" baseline="-25000" dirty="0" smtClean="0">
                          <a:ln>
                            <a:noFill/>
                          </a:ln>
                          <a:solidFill>
                            <a:schemeClr val="tx1"/>
                          </a:solidFill>
                          <a:effectLst/>
                          <a:latin typeface="Times New Roman" pitchFamily="18" charset="0"/>
                          <a:ea typeface="宋体" pitchFamily="2" charset="-122"/>
                          <a:cs typeface="Times New Roman" pitchFamily="18" charset="0"/>
                        </a:rPr>
                        <a:t>3</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1.3</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1.0</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0.95</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r>
              <a:tr h="167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4</a:t>
                      </a:r>
                      <a:endParaRPr kumimoji="0" lang="en-US" altLang="zh-CN" sz="1800" b="1" i="0" u="none" strike="noStrike" cap="none" normalizeH="0" baseline="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29d (R = C</a:t>
                      </a:r>
                      <a:r>
                        <a:rPr kumimoji="0" lang="en-US" altLang="zh-CN" sz="1200" b="1" i="0" u="none" strike="noStrike" kern="1200" cap="none" normalizeH="0" baseline="-25000" dirty="0" smtClean="0">
                          <a:ln>
                            <a:noFill/>
                          </a:ln>
                          <a:solidFill>
                            <a:schemeClr val="tx1"/>
                          </a:solidFill>
                          <a:effectLst/>
                          <a:latin typeface="Times New Roman" pitchFamily="18" charset="0"/>
                          <a:ea typeface="宋体" pitchFamily="2" charset="-122"/>
                          <a:cs typeface="Times New Roman" pitchFamily="18" charset="0"/>
                        </a:rPr>
                        <a:t>2</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H</a:t>
                      </a:r>
                      <a:r>
                        <a:rPr kumimoji="0" lang="en-US" altLang="zh-CN" sz="1200" b="1" i="0" u="none" strike="noStrike" cap="none" normalizeH="0" baseline="-25000" dirty="0" smtClean="0">
                          <a:ln>
                            <a:noFill/>
                          </a:ln>
                          <a:solidFill>
                            <a:schemeClr val="tx1"/>
                          </a:solidFill>
                          <a:effectLst/>
                          <a:latin typeface="Times New Roman" pitchFamily="18" charset="0"/>
                          <a:ea typeface="宋体" pitchFamily="2" charset="-122"/>
                          <a:cs typeface="Times New Roman" pitchFamily="18" charset="0"/>
                        </a:rPr>
                        <a:t>5</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0.32</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0.44</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0.14</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r>
              <a:tr h="274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5</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29e (R = </a:t>
                      </a:r>
                      <a:r>
                        <a:rPr kumimoji="0" lang="en-US" altLang="zh-CN" sz="1200" b="1" i="1"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o</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-CH</a:t>
                      </a:r>
                      <a:r>
                        <a:rPr kumimoji="0" lang="en-US" altLang="zh-CN" sz="1200" b="1" i="0" u="none" strike="noStrike" kern="1200" cap="none" normalizeH="0" baseline="-25000" dirty="0" smtClean="0">
                          <a:ln>
                            <a:noFill/>
                          </a:ln>
                          <a:solidFill>
                            <a:schemeClr val="tx1"/>
                          </a:solidFill>
                          <a:effectLst/>
                          <a:latin typeface="Times New Roman" pitchFamily="18" charset="0"/>
                          <a:ea typeface="宋体" pitchFamily="2" charset="-122"/>
                          <a:cs typeface="Times New Roman" pitchFamily="18" charset="0"/>
                        </a:rPr>
                        <a:t>3</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algn="l"/>
                      <a:r>
                        <a:rPr lang="en-US" altLang="zh-CN" sz="1200" b="1" dirty="0" smtClean="0">
                          <a:latin typeface="Times New Roman" pitchFamily="18" charset="0"/>
                          <a:cs typeface="Times New Roman" pitchFamily="18" charset="0"/>
                        </a:rPr>
                        <a:t>0.66</a:t>
                      </a:r>
                      <a:endParaRPr lang="zh-CN" altLang="en-US" sz="1200" b="1" dirty="0">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algn="l"/>
                      <a:r>
                        <a:rPr lang="en-US" altLang="zh-CN" sz="1200" b="1" dirty="0" smtClean="0">
                          <a:latin typeface="Times New Roman" pitchFamily="18" charset="0"/>
                          <a:cs typeface="Times New Roman" pitchFamily="18" charset="0"/>
                        </a:rPr>
                        <a:t>0.41</a:t>
                      </a:r>
                      <a:endParaRPr lang="zh-CN" altLang="en-US" sz="1200" b="1" dirty="0">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algn="l"/>
                      <a:r>
                        <a:rPr lang="en-US" altLang="zh-CN" sz="1200" b="1" dirty="0" smtClean="0">
                          <a:latin typeface="Times New Roman" pitchFamily="18" charset="0"/>
                          <a:cs typeface="Times New Roman" pitchFamily="18" charset="0"/>
                        </a:rPr>
                        <a:t>0.48</a:t>
                      </a:r>
                      <a:endParaRPr lang="zh-CN" altLang="en-US" sz="1200" b="1" dirty="0">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r>
              <a:tr h="228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6</a:t>
                      </a:r>
                      <a:endParaRPr kumimoji="0" lang="en-US" altLang="zh-CN" sz="1800" b="1" i="0" u="none" strike="noStrike" cap="none" normalizeH="0" baseline="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29f (R = </a:t>
                      </a:r>
                      <a:r>
                        <a:rPr kumimoji="0" lang="en-US" altLang="zh-CN" sz="1200" b="1" i="1"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m</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-CH</a:t>
                      </a:r>
                      <a:r>
                        <a:rPr kumimoji="0" lang="en-US" altLang="zh-CN" sz="1200" b="1" i="0" u="none" strike="noStrike" kern="1200" cap="none" normalizeH="0" baseline="-25000" dirty="0" smtClean="0">
                          <a:ln>
                            <a:noFill/>
                          </a:ln>
                          <a:solidFill>
                            <a:schemeClr val="tx1"/>
                          </a:solidFill>
                          <a:effectLst/>
                          <a:latin typeface="Times New Roman" pitchFamily="18" charset="0"/>
                          <a:ea typeface="宋体" pitchFamily="2" charset="-122"/>
                          <a:cs typeface="Times New Roman" pitchFamily="18" charset="0"/>
                        </a:rPr>
                        <a:t>3</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algn="l"/>
                      <a:r>
                        <a:rPr lang="en-US" altLang="zh-CN" sz="1200" b="1" dirty="0" smtClean="0">
                          <a:latin typeface="Times New Roman" pitchFamily="18" charset="0"/>
                          <a:cs typeface="Times New Roman" pitchFamily="18" charset="0"/>
                        </a:rPr>
                        <a:t>0.84</a:t>
                      </a:r>
                      <a:endParaRPr lang="zh-CN" altLang="en-US" sz="1200" b="1" dirty="0">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algn="l"/>
                      <a:r>
                        <a:rPr lang="en-US" altLang="zh-CN" sz="1200" b="1" dirty="0" smtClean="0">
                          <a:latin typeface="Times New Roman" pitchFamily="18" charset="0"/>
                          <a:cs typeface="Times New Roman" pitchFamily="18" charset="0"/>
                        </a:rPr>
                        <a:t>1.3</a:t>
                      </a:r>
                      <a:endParaRPr lang="zh-CN" altLang="en-US" sz="1200" b="1" dirty="0">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algn="l"/>
                      <a:r>
                        <a:rPr lang="en-US" altLang="zh-CN" sz="1200" b="1" dirty="0" smtClean="0">
                          <a:latin typeface="Times New Roman" pitchFamily="18" charset="0"/>
                          <a:cs typeface="Times New Roman" pitchFamily="18" charset="0"/>
                        </a:rPr>
                        <a:t>0.35</a:t>
                      </a:r>
                      <a:endParaRPr lang="zh-CN" altLang="en-US" sz="1200" b="1" dirty="0">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r>
              <a:tr h="1828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7</a:t>
                      </a:r>
                      <a:endParaRPr kumimoji="0" lang="en-US" altLang="zh-CN" sz="1800" b="1" i="0" u="none" strike="noStrike" cap="none" normalizeH="0" baseline="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29g (R = </a:t>
                      </a:r>
                      <a:r>
                        <a:rPr kumimoji="0" lang="en-US" altLang="zh-CN" sz="1200" b="1" i="1"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p</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-CH</a:t>
                      </a:r>
                      <a:r>
                        <a:rPr kumimoji="0" lang="en-US" altLang="zh-CN" sz="1200" b="1" i="0" u="none" strike="noStrike" kern="1200" cap="none" normalizeH="0" baseline="-25000" dirty="0" smtClean="0">
                          <a:ln>
                            <a:noFill/>
                          </a:ln>
                          <a:solidFill>
                            <a:schemeClr val="tx1"/>
                          </a:solidFill>
                          <a:effectLst/>
                          <a:latin typeface="Times New Roman" pitchFamily="18" charset="0"/>
                          <a:ea typeface="宋体" pitchFamily="2" charset="-122"/>
                          <a:cs typeface="Times New Roman" pitchFamily="18" charset="0"/>
                        </a:rPr>
                        <a:t>3</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algn="l"/>
                      <a:r>
                        <a:rPr lang="en-US" altLang="zh-CN" sz="1200" b="1" dirty="0" smtClean="0">
                          <a:latin typeface="Times New Roman" pitchFamily="18" charset="0"/>
                          <a:cs typeface="Times New Roman" pitchFamily="18" charset="0"/>
                        </a:rPr>
                        <a:t>0.86</a:t>
                      </a:r>
                      <a:endParaRPr lang="zh-CN" altLang="en-US" sz="1200" b="1" dirty="0">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algn="l"/>
                      <a:r>
                        <a:rPr lang="en-US" altLang="zh-CN" sz="1200" b="1" dirty="0" smtClean="0">
                          <a:latin typeface="Times New Roman" pitchFamily="18" charset="0"/>
                          <a:cs typeface="Times New Roman" pitchFamily="18" charset="0"/>
                        </a:rPr>
                        <a:t>1.1</a:t>
                      </a:r>
                      <a:endParaRPr lang="zh-CN" altLang="en-US" sz="1200" b="1" dirty="0">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algn="l"/>
                      <a:r>
                        <a:rPr lang="en-US" altLang="zh-CN" sz="1200" b="1" dirty="0" smtClean="0">
                          <a:latin typeface="Times New Roman" pitchFamily="18" charset="0"/>
                          <a:cs typeface="Times New Roman" pitchFamily="18" charset="0"/>
                        </a:rPr>
                        <a:t>0.68</a:t>
                      </a:r>
                      <a:endParaRPr lang="zh-CN" altLang="en-US" sz="1200" b="1" dirty="0">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lumMod val="90000"/>
                        <a:alpha val="50000"/>
                      </a:schemeClr>
                    </a:solidFill>
                  </a:tcPr>
                </a:tc>
              </a:tr>
              <a:tr h="24193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8</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29h (R = </a:t>
                      </a:r>
                      <a:r>
                        <a:rPr kumimoji="0" lang="en-US" altLang="zh-CN" sz="1200" b="1" i="1"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o</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r>
                        <a:rPr kumimoji="0" lang="en-US" altLang="zh-CN" sz="1200" b="1"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C</a:t>
                      </a:r>
                      <a:r>
                        <a:rPr kumimoji="0" lang="en-US" altLang="zh-CN" sz="1200" b="1" i="0" u="none" strike="noStrike" kern="1200" cap="none" normalizeH="0" baseline="0" dirty="0" err="1" smtClean="0">
                          <a:ln>
                            <a:noFill/>
                          </a:ln>
                          <a:solidFill>
                            <a:schemeClr val="tx1"/>
                          </a:solidFill>
                          <a:effectLst/>
                          <a:latin typeface="Times New Roman" pitchFamily="18" charset="0"/>
                          <a:ea typeface="宋体" pitchFamily="2" charset="-122"/>
                          <a:cs typeface="Times New Roman" pitchFamily="18" charset="0"/>
                        </a:rPr>
                        <a:t>l</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algn="l"/>
                      <a:r>
                        <a:rPr lang="en-US" altLang="zh-CN" sz="1200" b="1" dirty="0" smtClean="0">
                          <a:latin typeface="Times New Roman" pitchFamily="18" charset="0"/>
                          <a:cs typeface="Times New Roman" pitchFamily="18" charset="0"/>
                        </a:rPr>
                        <a:t>0.31</a:t>
                      </a:r>
                      <a:endParaRPr lang="zh-CN" altLang="en-US" sz="1200" b="1" dirty="0">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algn="l"/>
                      <a:r>
                        <a:rPr lang="en-US" altLang="zh-CN" sz="1200" b="1" dirty="0" smtClean="0">
                          <a:latin typeface="Times New Roman" pitchFamily="18" charset="0"/>
                          <a:cs typeface="Times New Roman" pitchFamily="18" charset="0"/>
                        </a:rPr>
                        <a:t>0.09</a:t>
                      </a:r>
                      <a:endParaRPr lang="zh-CN" altLang="en-US" sz="1200" b="1" dirty="0">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algn="l"/>
                      <a:r>
                        <a:rPr lang="en-US" altLang="zh-CN" sz="1200" b="1" dirty="0" smtClean="0">
                          <a:latin typeface="Times New Roman" pitchFamily="18" charset="0"/>
                          <a:cs typeface="Times New Roman" pitchFamily="18" charset="0"/>
                        </a:rPr>
                        <a:t>0.26</a:t>
                      </a:r>
                      <a:endParaRPr lang="zh-CN" altLang="en-US" sz="1200" b="1" dirty="0">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r>
              <a:tr h="2438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ts val="1440"/>
                        </a:lnSpc>
                        <a:spcBef>
                          <a:spcPct val="0"/>
                        </a:spcBef>
                        <a:spcAft>
                          <a:spcPct val="0"/>
                        </a:spcAft>
                        <a:buClrTx/>
                        <a:buSzTx/>
                        <a:buFontTx/>
                        <a:buNone/>
                        <a:tabLst/>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29i (R = </a:t>
                      </a:r>
                      <a:r>
                        <a:rPr kumimoji="0" lang="en-US" altLang="zh-CN" sz="1200" b="1" i="1"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m</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r>
                        <a:rPr kumimoji="0" lang="en-US" altLang="zh-CN" sz="1200" b="1"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C</a:t>
                      </a:r>
                      <a:r>
                        <a:rPr kumimoji="0" lang="en-US" altLang="zh-CN" sz="1200" b="1" i="0" u="none" strike="noStrike" kern="1200" cap="none" normalizeH="0" baseline="0" dirty="0" err="1" smtClean="0">
                          <a:ln>
                            <a:noFill/>
                          </a:ln>
                          <a:solidFill>
                            <a:schemeClr val="tx1"/>
                          </a:solidFill>
                          <a:effectLst/>
                          <a:latin typeface="Times New Roman" pitchFamily="18" charset="0"/>
                          <a:ea typeface="宋体" pitchFamily="2" charset="-122"/>
                          <a:cs typeface="Times New Roman" pitchFamily="18" charset="0"/>
                        </a:rPr>
                        <a:t>l</a:t>
                      </a: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0.53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0.80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0.31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r>
              <a:tr h="30670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10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ts val="1440"/>
                        </a:lnSpc>
                        <a:spcBef>
                          <a:spcPct val="0"/>
                        </a:spcBef>
                        <a:spcAft>
                          <a:spcPct val="0"/>
                        </a:spcAft>
                        <a:buClrTx/>
                        <a:buSzTx/>
                        <a:buFontTx/>
                        <a:buNone/>
                        <a:tabLst/>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29j (R= </a:t>
                      </a:r>
                      <a:r>
                        <a:rPr kumimoji="0" lang="en-US" altLang="zh-CN" sz="1200" b="1" i="1"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p</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t>
                      </a:r>
                      <a:r>
                        <a:rPr kumimoji="0" lang="en-US" altLang="zh-CN" sz="1200" b="1" i="0" u="none" strike="noStrike" cap="none" normalizeH="0" baseline="0" dirty="0" err="1" smtClean="0">
                          <a:ln>
                            <a:noFill/>
                          </a:ln>
                          <a:solidFill>
                            <a:schemeClr val="tx1"/>
                          </a:solidFill>
                          <a:effectLst/>
                          <a:latin typeface="Times New Roman" pitchFamily="18" charset="0"/>
                          <a:ea typeface="宋体" pitchFamily="2" charset="-122"/>
                          <a:cs typeface="Times New Roman" pitchFamily="18" charset="0"/>
                        </a:rPr>
                        <a:t>C</a:t>
                      </a:r>
                      <a:r>
                        <a:rPr kumimoji="0" lang="en-US" altLang="zh-CN" sz="1200" b="1" i="0" u="none" strike="noStrike" kern="1200" cap="none" normalizeH="0" baseline="0" dirty="0" err="1" smtClean="0">
                          <a:ln>
                            <a:noFill/>
                          </a:ln>
                          <a:solidFill>
                            <a:schemeClr val="tx1"/>
                          </a:solidFill>
                          <a:effectLst/>
                          <a:latin typeface="Times New Roman" pitchFamily="18" charset="0"/>
                          <a:ea typeface="宋体" pitchFamily="2" charset="-122"/>
                          <a:cs typeface="Times New Roman" pitchFamily="18" charset="0"/>
                        </a:rPr>
                        <a:t>l</a:t>
                      </a: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0.89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0.72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0.48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r>
              <a:tr h="28384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11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ts val="1440"/>
                        </a:lnSpc>
                        <a:spcBef>
                          <a:spcPct val="0"/>
                        </a:spcBef>
                        <a:spcAft>
                          <a:spcPct val="0"/>
                        </a:spcAft>
                        <a:buClrTx/>
                        <a:buSzTx/>
                        <a:buFontTx/>
                        <a:buNone/>
                        <a:tabLst/>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29k (R = </a:t>
                      </a:r>
                      <a:r>
                        <a:rPr kumimoji="0" lang="en-US" altLang="zh-CN" sz="1200" b="1" i="1"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o</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-CF</a:t>
                      </a:r>
                      <a:r>
                        <a:rPr kumimoji="0" lang="en-US" altLang="zh-CN" sz="1200" b="1" i="0" u="none" strike="noStrike" kern="1200" cap="none" normalizeH="0" baseline="-25000" dirty="0" smtClean="0">
                          <a:ln>
                            <a:noFill/>
                          </a:ln>
                          <a:solidFill>
                            <a:schemeClr val="tx1"/>
                          </a:solidFill>
                          <a:effectLst/>
                          <a:latin typeface="Times New Roman" pitchFamily="18" charset="0"/>
                          <a:ea typeface="宋体" pitchFamily="2" charset="-122"/>
                          <a:cs typeface="Times New Roman" pitchFamily="18" charset="0"/>
                        </a:rPr>
                        <a:t>3</a:t>
                      </a: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0.33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0.15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0.19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r>
              <a:tr h="3086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ts val="1440"/>
                        </a:lnSpc>
                        <a:spcBef>
                          <a:spcPct val="0"/>
                        </a:spcBef>
                        <a:spcAft>
                          <a:spcPct val="0"/>
                        </a:spcAft>
                        <a:buClrTx/>
                        <a:buSzTx/>
                        <a:buFontTx/>
                        <a:buNone/>
                        <a:tabLst/>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29l (R = </a:t>
                      </a:r>
                      <a:r>
                        <a:rPr kumimoji="0" lang="en-US" altLang="zh-CN" sz="1200" b="1" i="1"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m</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-CF</a:t>
                      </a:r>
                      <a:r>
                        <a:rPr kumimoji="0" lang="en-US" altLang="zh-CN" sz="1200" b="1" i="0" u="none" strike="noStrike" kern="1200" cap="none" normalizeH="0" baseline="-25000" dirty="0" smtClean="0">
                          <a:ln>
                            <a:noFill/>
                          </a:ln>
                          <a:solidFill>
                            <a:schemeClr val="tx1"/>
                          </a:solidFill>
                          <a:effectLst/>
                          <a:latin typeface="Times New Roman" pitchFamily="18" charset="0"/>
                          <a:ea typeface="宋体" pitchFamily="2" charset="-122"/>
                          <a:cs typeface="Times New Roman" pitchFamily="18" charset="0"/>
                        </a:rPr>
                        <a:t>3</a:t>
                      </a: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0.98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0.82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0.25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r>
              <a:tr h="295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ts val="1440"/>
                        </a:lnSpc>
                        <a:spcBef>
                          <a:spcPct val="0"/>
                        </a:spcBef>
                        <a:spcAft>
                          <a:spcPct val="0"/>
                        </a:spcAft>
                        <a:buClrTx/>
                        <a:buSzTx/>
                        <a:buFontTx/>
                        <a:buNone/>
                        <a:tabLst/>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29m (R = </a:t>
                      </a:r>
                      <a:r>
                        <a:rPr kumimoji="0" lang="en-US" altLang="zh-CN" sz="1200" b="1" i="1"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p</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-CF</a:t>
                      </a:r>
                      <a:r>
                        <a:rPr kumimoji="0" lang="en-US" altLang="zh-CN" sz="1200" b="1" i="0" u="none" strike="noStrike" kern="1200" cap="none" normalizeH="0" baseline="-25000" dirty="0" smtClean="0">
                          <a:ln>
                            <a:noFill/>
                          </a:ln>
                          <a:solidFill>
                            <a:schemeClr val="tx1"/>
                          </a:solidFill>
                          <a:effectLst/>
                          <a:latin typeface="Times New Roman" pitchFamily="18" charset="0"/>
                          <a:ea typeface="宋体" pitchFamily="2" charset="-122"/>
                          <a:cs typeface="Times New Roman" pitchFamily="18" charset="0"/>
                        </a:rPr>
                        <a:t>3</a:t>
                      </a: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0.98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0.72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0.38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50000"/>
                      </a:schemeClr>
                    </a:solidFill>
                  </a:tcPr>
                </a:tc>
              </a:tr>
              <a:tr h="23431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14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3BB7">
                        <a:alpha val="29000"/>
                      </a:srgbClr>
                    </a:solidFill>
                  </a:tcPr>
                </a:tc>
                <a:tc>
                  <a:txBody>
                    <a:bodyPr/>
                    <a:lstStyle/>
                    <a:p>
                      <a:pPr marL="0" marR="0" lvl="0" indent="0" algn="l" defTabSz="914400" rtl="0" eaLnBrk="1" fontAlgn="base" latinLnBrk="0" hangingPunct="1">
                        <a:lnSpc>
                          <a:spcPts val="1440"/>
                        </a:lnSpc>
                        <a:spcBef>
                          <a:spcPct val="0"/>
                        </a:spcBef>
                        <a:spcAft>
                          <a:spcPct val="0"/>
                        </a:spcAft>
                        <a:buClrTx/>
                        <a:buSzTx/>
                        <a:buFontTx/>
                        <a:buNone/>
                        <a:tabLst/>
                      </a:pPr>
                      <a:r>
                        <a:rPr kumimoji="0" lang="en-US" altLang="zh-CN" sz="14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29n (R = </a:t>
                      </a:r>
                      <a:r>
                        <a:rPr kumimoji="0" lang="en-US" altLang="zh-CN" sz="1400" b="1" i="1"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o</a:t>
                      </a:r>
                      <a:r>
                        <a:rPr kumimoji="0" lang="en-US" altLang="zh-CN" sz="14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-NO</a:t>
                      </a:r>
                      <a:r>
                        <a:rPr kumimoji="0" lang="en-US" altLang="zh-CN" sz="1400" b="1" i="0" u="none" strike="noStrike" kern="1200" cap="none" normalizeH="0" baseline="-25000" dirty="0" smtClean="0">
                          <a:ln>
                            <a:noFill/>
                          </a:ln>
                          <a:solidFill>
                            <a:schemeClr val="tx1"/>
                          </a:solidFill>
                          <a:effectLst/>
                          <a:latin typeface="Times New Roman" pitchFamily="18" charset="0"/>
                          <a:ea typeface="宋体" pitchFamily="2" charset="-122"/>
                          <a:cs typeface="Times New Roman" pitchFamily="18" charset="0"/>
                        </a:rPr>
                        <a:t>2</a:t>
                      </a:r>
                      <a:r>
                        <a:rPr kumimoji="0" lang="en-US" altLang="zh-CN" sz="14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3BB7">
                        <a:alpha val="29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3BB7">
                        <a:alpha val="29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0.042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3BB7">
                        <a:alpha val="29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0.21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3BB7">
                        <a:alpha val="29000"/>
                      </a:srgbClr>
                    </a:solidFill>
                  </a:tcPr>
                </a:tc>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15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61000"/>
                      </a:schemeClr>
                    </a:solidFill>
                  </a:tcPr>
                </a:tc>
                <a:tc>
                  <a:txBody>
                    <a:bodyPr/>
                    <a:lstStyle/>
                    <a:p>
                      <a:pPr marL="0" marR="0" lvl="0" indent="0" algn="l" defTabSz="914400" rtl="0" eaLnBrk="1" fontAlgn="base" latinLnBrk="0" hangingPunct="1">
                        <a:lnSpc>
                          <a:spcPts val="1440"/>
                        </a:lnSpc>
                        <a:spcBef>
                          <a:spcPct val="0"/>
                        </a:spcBef>
                        <a:spcAft>
                          <a:spcPct val="0"/>
                        </a:spcAft>
                        <a:buClrTx/>
                        <a:buSzTx/>
                        <a:buFontTx/>
                        <a:buNone/>
                        <a:tabLst/>
                        <a:defRPr/>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29o (R = </a:t>
                      </a:r>
                      <a:r>
                        <a:rPr kumimoji="0" lang="en-US" altLang="zh-CN" sz="1200" b="1" i="1"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m</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-NO</a:t>
                      </a:r>
                      <a:r>
                        <a:rPr kumimoji="0" lang="en-US" altLang="zh-CN" sz="1200" b="1" i="0" u="none" strike="noStrike" kern="1200" cap="none" normalizeH="0" baseline="-25000" dirty="0" smtClean="0">
                          <a:ln>
                            <a:noFill/>
                          </a:ln>
                          <a:solidFill>
                            <a:schemeClr val="tx1"/>
                          </a:solidFill>
                          <a:effectLst/>
                          <a:latin typeface="Times New Roman" pitchFamily="18" charset="0"/>
                          <a:ea typeface="宋体" pitchFamily="2" charset="-122"/>
                          <a:cs typeface="Times New Roman" pitchFamily="18" charset="0"/>
                        </a:rPr>
                        <a:t>2</a:t>
                      </a: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61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0.94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61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0.49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61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61000"/>
                      </a:schemeClr>
                    </a:solidFill>
                  </a:tcPr>
                </a:tc>
              </a:tr>
              <a:tr h="2590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16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61000"/>
                      </a:schemeClr>
                    </a:solidFill>
                  </a:tcPr>
                </a:tc>
                <a:tc>
                  <a:txBody>
                    <a:bodyPr/>
                    <a:lstStyle/>
                    <a:p>
                      <a:pPr marL="0" marR="0" lvl="0" indent="0" algn="l" defTabSz="914400" rtl="0" eaLnBrk="1" fontAlgn="base" latinLnBrk="0" hangingPunct="1">
                        <a:lnSpc>
                          <a:spcPts val="1440"/>
                        </a:lnSpc>
                        <a:spcBef>
                          <a:spcPct val="0"/>
                        </a:spcBef>
                        <a:spcAft>
                          <a:spcPct val="0"/>
                        </a:spcAft>
                        <a:buClrTx/>
                        <a:buSzTx/>
                        <a:buFontTx/>
                        <a:buNone/>
                        <a:tabLst/>
                        <a:defRPr/>
                      </a:pP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29p (R = </a:t>
                      </a:r>
                      <a:r>
                        <a:rPr kumimoji="0" lang="en-US" altLang="zh-CN" sz="1200" b="1" i="1"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p</a:t>
                      </a: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-NO</a:t>
                      </a:r>
                      <a:r>
                        <a:rPr kumimoji="0" lang="en-US" altLang="zh-CN" sz="1200" b="1" i="0" u="none" strike="noStrike" kern="1200" cap="none" normalizeH="0" baseline="-25000" dirty="0" smtClean="0">
                          <a:ln>
                            <a:noFill/>
                          </a:ln>
                          <a:solidFill>
                            <a:schemeClr val="tx1"/>
                          </a:solidFill>
                          <a:effectLst/>
                          <a:latin typeface="Times New Roman" pitchFamily="18" charset="0"/>
                          <a:ea typeface="宋体" pitchFamily="2" charset="-122"/>
                          <a:cs typeface="Times New Roman" pitchFamily="18" charset="0"/>
                        </a:rPr>
                        <a:t>2</a:t>
                      </a:r>
                      <a:r>
                        <a:rPr kumimoji="0" lang="en-US" altLang="zh-CN" sz="1200" b="1" i="0" u="none" strike="noStrike" kern="1200" cap="none" normalizeH="0" baseline="0" dirty="0" smtClean="0">
                          <a:ln>
                            <a:noFill/>
                          </a:ln>
                          <a:solidFill>
                            <a:schemeClr val="tx1"/>
                          </a:solidFill>
                          <a:effectLst/>
                          <a:latin typeface="Times New Roman" pitchFamily="18" charset="0"/>
                          <a:ea typeface="宋体" pitchFamily="2" charset="-122"/>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61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0.68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61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0.38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61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90000"/>
                        <a:alpha val="61000"/>
                      </a:schemeClr>
                    </a:solidFill>
                  </a:tcPr>
                </a:tc>
              </a:tr>
              <a:tr h="2438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17</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Voglibose </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1.2</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0.2</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2.1</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81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18</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Acarbose </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smtClean="0">
                          <a:ln>
                            <a:noFill/>
                          </a:ln>
                          <a:solidFill>
                            <a:schemeClr val="tx1"/>
                          </a:solidFill>
                          <a:effectLst/>
                          <a:latin typeface="Times New Roman" pitchFamily="18" charset="0"/>
                          <a:ea typeface="宋体" pitchFamily="2" charset="-122"/>
                          <a:cs typeface="Times New Roman" pitchFamily="18" charset="0"/>
                        </a:rPr>
                        <a:t>2.0</a:t>
                      </a:r>
                      <a:endParaRPr kumimoji="0" lang="en-US" altLang="zh-CN" sz="1800" b="1" i="0" u="none" strike="noStrike" cap="none" normalizeH="0" baseline="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1.7</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Times New Roman" pitchFamily="18" charset="0"/>
                          <a:ea typeface="宋体" pitchFamily="2" charset="-122"/>
                          <a:cs typeface="Times New Roman" pitchFamily="18" charset="0"/>
                        </a:rPr>
                        <a:t>155</a:t>
                      </a:r>
                      <a:endParaRPr kumimoji="0" lang="en-US" altLang="zh-CN" sz="1800" b="1" i="0" u="none" strike="noStrike" cap="none" normalizeH="0" baseline="0" dirty="0" smtClean="0">
                        <a:ln>
                          <a:noFill/>
                        </a:ln>
                        <a:solidFill>
                          <a:schemeClr val="tx1"/>
                        </a:solidFill>
                        <a:effectLst/>
                        <a:latin typeface="Arial" pitchFamily="34" charset="0"/>
                        <a:ea typeface="宋体"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8732" name="Text Box 367"/>
          <p:cNvSpPr txBox="1">
            <a:spLocks noChangeArrowheads="1"/>
          </p:cNvSpPr>
          <p:nvPr/>
        </p:nvSpPr>
        <p:spPr bwMode="auto">
          <a:xfrm>
            <a:off x="152400" y="1139825"/>
            <a:ext cx="8305800" cy="304800"/>
          </a:xfrm>
          <a:prstGeom prst="rect">
            <a:avLst/>
          </a:prstGeom>
          <a:noFill/>
          <a:ln w="9525" algn="ctr">
            <a:noFill/>
            <a:miter lim="800000"/>
            <a:headEnd/>
            <a:tailEnd/>
          </a:ln>
        </p:spPr>
        <p:txBody>
          <a:bodyPr>
            <a:spAutoFit/>
          </a:bodyPr>
          <a:lstStyle/>
          <a:p>
            <a:pPr>
              <a:spcBef>
                <a:spcPct val="50000"/>
              </a:spcBef>
            </a:pPr>
            <a:r>
              <a:rPr lang="en-US" altLang="zh-CN" b="1"/>
              <a:t>Table 2.</a:t>
            </a:r>
            <a:r>
              <a:rPr lang="en-US" altLang="zh-CN"/>
              <a:t> IC</a:t>
            </a:r>
            <a:r>
              <a:rPr lang="en-US" altLang="zh-CN" baseline="-25000"/>
              <a:t>50</a:t>
            </a:r>
            <a:r>
              <a:rPr lang="en-US" altLang="zh-CN"/>
              <a:t> Values (</a:t>
            </a:r>
            <a:r>
              <a:rPr lang="en-US" altLang="zh-CN">
                <a:latin typeface="Symbol" pitchFamily="18" charset="2"/>
              </a:rPr>
              <a:t>m</a:t>
            </a:r>
            <a:r>
              <a:rPr lang="en-US" altLang="zh-CN"/>
              <a:t>M) of thiosugar sulfonium salts and related compounds against disaccharidases</a:t>
            </a:r>
            <a:endParaRPr lang="en-US" altLang="zh-CN" b="1"/>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9" name="Picture 2"/>
          <p:cNvPicPr>
            <a:picLocks noChangeAspect="1" noChangeArrowheads="1"/>
          </p:cNvPicPr>
          <p:nvPr/>
        </p:nvPicPr>
        <p:blipFill>
          <a:blip r:embed="rId3"/>
          <a:srcRect/>
          <a:stretch>
            <a:fillRect/>
          </a:stretch>
        </p:blipFill>
        <p:spPr bwMode="auto">
          <a:xfrm>
            <a:off x="228600" y="1295400"/>
            <a:ext cx="3810000" cy="3073400"/>
          </a:xfrm>
          <a:prstGeom prst="rect">
            <a:avLst/>
          </a:prstGeom>
          <a:noFill/>
          <a:ln w="9525" algn="ctr">
            <a:noFill/>
            <a:miter lim="800000"/>
            <a:headEnd/>
            <a:tailEnd/>
          </a:ln>
        </p:spPr>
      </p:pic>
      <p:graphicFrame>
        <p:nvGraphicFramePr>
          <p:cNvPr id="62467" name="Object 12"/>
          <p:cNvGraphicFramePr>
            <a:graphicFrameLocks noChangeAspect="1"/>
          </p:cNvGraphicFramePr>
          <p:nvPr/>
        </p:nvGraphicFramePr>
        <p:xfrm>
          <a:off x="4419600" y="1143000"/>
          <a:ext cx="4724400" cy="4308475"/>
        </p:xfrm>
        <a:graphic>
          <a:graphicData uri="http://schemas.openxmlformats.org/presentationml/2006/ole">
            <mc:AlternateContent xmlns:mc="http://schemas.openxmlformats.org/markup-compatibility/2006">
              <mc:Choice xmlns:v="urn:schemas-microsoft-com:vml" Requires="v">
                <p:oleObj spid="_x0000_s62471" name="CS ChemDraw Drawing" r:id="rId4" imgW="3521519" imgH="3203103" progId="ChemDraw.Document.6.0">
                  <p:embed/>
                </p:oleObj>
              </mc:Choice>
              <mc:Fallback>
                <p:oleObj name="CS ChemDraw Drawing" r:id="rId4" imgW="3521519" imgH="3203103" progId="ChemDraw.Document.6.0">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1143000"/>
                        <a:ext cx="4724400" cy="4308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468" name="Object 4"/>
          <p:cNvGraphicFramePr>
            <a:graphicFrameLocks noChangeAspect="1"/>
          </p:cNvGraphicFramePr>
          <p:nvPr/>
        </p:nvGraphicFramePr>
        <p:xfrm>
          <a:off x="381000" y="4745038"/>
          <a:ext cx="3321050" cy="2112962"/>
        </p:xfrm>
        <a:graphic>
          <a:graphicData uri="http://schemas.openxmlformats.org/presentationml/2006/ole">
            <mc:AlternateContent xmlns:mc="http://schemas.openxmlformats.org/markup-compatibility/2006">
              <mc:Choice xmlns:v="urn:schemas-microsoft-com:vml" Requires="v">
                <p:oleObj spid="_x0000_s62472" name="CS ChemDraw Drawing" r:id="rId6" imgW="2358743" imgH="1500728" progId="ChemDraw.Document.6.0">
                  <p:embed/>
                </p:oleObj>
              </mc:Choice>
              <mc:Fallback>
                <p:oleObj name="CS ChemDraw Drawing" r:id="rId6" imgW="2358743" imgH="1500728" progId="ChemDraw.Document.6.0">
                  <p:embed/>
                  <p:pic>
                    <p:nvPicPr>
                      <p:cNvPr id="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4745038"/>
                        <a:ext cx="3321050" cy="2112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2470" name="TextBox 4"/>
          <p:cNvSpPr txBox="1">
            <a:spLocks noChangeArrowheads="1"/>
          </p:cNvSpPr>
          <p:nvPr/>
        </p:nvSpPr>
        <p:spPr bwMode="auto">
          <a:xfrm>
            <a:off x="4038600" y="5830888"/>
            <a:ext cx="4953000" cy="639762"/>
          </a:xfrm>
          <a:prstGeom prst="rect">
            <a:avLst/>
          </a:prstGeom>
          <a:noFill/>
          <a:ln w="9525">
            <a:noFill/>
            <a:miter lim="800000"/>
            <a:headEnd/>
            <a:tailEnd/>
          </a:ln>
        </p:spPr>
        <p:txBody>
          <a:bodyPr>
            <a:spAutoFit/>
          </a:bodyPr>
          <a:lstStyle/>
          <a:p>
            <a:pPr algn="just"/>
            <a:r>
              <a:rPr lang="en-US" altLang="zh-CN" sz="1200" b="1"/>
              <a:t>Reference: </a:t>
            </a:r>
            <a:r>
              <a:rPr lang="en-US" altLang="zh-CN" sz="1200"/>
              <a:t>Tanabe, G.; Nakamura, S.; </a:t>
            </a:r>
            <a:r>
              <a:rPr lang="en-US" altLang="zh-CN" sz="1200" b="1" u="sng"/>
              <a:t>Xie, W</a:t>
            </a:r>
            <a:r>
              <a:rPr lang="en-US" altLang="zh-CN" sz="1200"/>
              <a:t>.; Tsuchiya, S.; Akaki, J.; Morikawa, T.; Yoshikawa, M.; Muraoka, O. </a:t>
            </a:r>
            <a:r>
              <a:rPr lang="en-US" altLang="zh-CN" sz="1200" i="1"/>
              <a:t>Chem. Commun</a:t>
            </a:r>
            <a:r>
              <a:rPr lang="en-US" altLang="zh-CN" sz="1200"/>
              <a:t>. </a:t>
            </a:r>
            <a:r>
              <a:rPr lang="en-US" altLang="zh-CN" sz="1200" b="1"/>
              <a:t>2012</a:t>
            </a:r>
            <a:r>
              <a:rPr lang="en-US" altLang="zh-CN" sz="1200"/>
              <a:t>, 8646–8648.)</a:t>
            </a:r>
            <a:endParaRPr lang="zh-CN" altLang="en-US" sz="1200"/>
          </a:p>
        </p:txBody>
      </p:sp>
      <p:sp>
        <p:nvSpPr>
          <p:cNvPr id="62471" name="矩形 7"/>
          <p:cNvSpPr>
            <a:spLocks noChangeArrowheads="1"/>
          </p:cNvSpPr>
          <p:nvPr/>
        </p:nvSpPr>
        <p:spPr bwMode="auto">
          <a:xfrm>
            <a:off x="0" y="112713"/>
            <a:ext cx="7500938" cy="954087"/>
          </a:xfrm>
          <a:prstGeom prst="rect">
            <a:avLst/>
          </a:prstGeom>
          <a:noFill/>
          <a:ln w="9525">
            <a:noFill/>
            <a:miter lim="800000"/>
            <a:headEnd/>
            <a:tailEnd/>
          </a:ln>
        </p:spPr>
        <p:txBody>
          <a:bodyPr>
            <a:spAutoFit/>
          </a:bodyPr>
          <a:lstStyle/>
          <a:p>
            <a:pPr algn="just">
              <a:spcBef>
                <a:spcPct val="50000"/>
              </a:spcBef>
            </a:pPr>
            <a:r>
              <a:rPr lang="en-US" altLang="zh-CN" sz="2800" b="1">
                <a:solidFill>
                  <a:srgbClr val="558ED5"/>
                </a:solidFill>
                <a:cs typeface="Arial" charset="0"/>
              </a:rPr>
              <a:t>Molecular Docking of 29n with hNtMGAM active site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42863" y="1343025"/>
            <a:ext cx="8948737" cy="5210175"/>
          </a:xfrm>
          <a:prstGeom prst="rect">
            <a:avLst/>
          </a:prstGeom>
        </p:spPr>
        <p:txBody>
          <a:bodyPr/>
          <a:lstStyle/>
          <a:p>
            <a:pPr marL="647700" indent="-647700" eaLnBrk="0" hangingPunct="0">
              <a:lnSpc>
                <a:spcPct val="150000"/>
              </a:lnSpc>
              <a:spcBef>
                <a:spcPct val="20000"/>
              </a:spcBef>
              <a:buFontTx/>
              <a:buAutoNum type="arabicPeriod"/>
              <a:defRPr/>
            </a:pPr>
            <a:r>
              <a:rPr lang="en-US" altLang="zh-CN" sz="3000" b="1" kern="0" dirty="0">
                <a:solidFill>
                  <a:schemeClr val="accent2"/>
                </a:solidFill>
                <a:latin typeface="Arial" pitchFamily="34" charset="0"/>
                <a:ea typeface="+mn-ea"/>
                <a:cs typeface="Times New Roman" pitchFamily="18" charset="0"/>
              </a:rPr>
              <a:t>Introduction</a:t>
            </a:r>
          </a:p>
          <a:p>
            <a:pPr marL="647700" indent="-647700" eaLnBrk="0" hangingPunct="0">
              <a:lnSpc>
                <a:spcPct val="150000"/>
              </a:lnSpc>
              <a:spcBef>
                <a:spcPct val="20000"/>
              </a:spcBef>
              <a:buFontTx/>
              <a:buAutoNum type="arabicPeriod"/>
              <a:defRPr/>
            </a:pPr>
            <a:r>
              <a:rPr lang="en-US" altLang="ja-JP" sz="3000" b="1" kern="0" dirty="0">
                <a:solidFill>
                  <a:schemeClr val="accent2"/>
                </a:solidFill>
                <a:latin typeface="Arial" pitchFamily="34" charset="0"/>
                <a:ea typeface="+mn-ea"/>
                <a:cs typeface="Times New Roman" pitchFamily="18" charset="0"/>
              </a:rPr>
              <a:t>Synthetic and Biological Studies on Neoponkoranol and its Epimers</a:t>
            </a:r>
          </a:p>
          <a:p>
            <a:pPr marL="647700" indent="-647700" eaLnBrk="0" hangingPunct="0">
              <a:lnSpc>
                <a:spcPct val="150000"/>
              </a:lnSpc>
              <a:spcBef>
                <a:spcPct val="20000"/>
              </a:spcBef>
              <a:buFontTx/>
              <a:buAutoNum type="arabicPeriod"/>
              <a:defRPr/>
            </a:pPr>
            <a:r>
              <a:rPr lang="en-US" altLang="ja-JP" sz="3000" b="1" kern="0" dirty="0">
                <a:solidFill>
                  <a:schemeClr val="accent2"/>
                </a:solidFill>
                <a:latin typeface="Arial" pitchFamily="34" charset="0"/>
                <a:ea typeface="+mn-ea"/>
                <a:cs typeface="Times New Roman" pitchFamily="18" charset="0"/>
              </a:rPr>
              <a:t>Structure Modification and Biological Evaluation of Neosalacinol</a:t>
            </a:r>
          </a:p>
          <a:p>
            <a:pPr marL="647700" indent="-647700" eaLnBrk="0" hangingPunct="0">
              <a:lnSpc>
                <a:spcPct val="150000"/>
              </a:lnSpc>
              <a:spcBef>
                <a:spcPct val="20000"/>
              </a:spcBef>
              <a:buFontTx/>
              <a:buAutoNum type="arabicPeriod"/>
              <a:defRPr/>
            </a:pPr>
            <a:r>
              <a:rPr lang="en-US" altLang="ja-JP" sz="3000" b="1" kern="0" dirty="0">
                <a:solidFill>
                  <a:srgbClr val="FF0000"/>
                </a:solidFill>
                <a:latin typeface="Arial" pitchFamily="34" charset="0"/>
                <a:ea typeface="+mn-ea"/>
                <a:cs typeface="Times New Roman" pitchFamily="18" charset="0"/>
              </a:rPr>
              <a:t>Total Synthesis of Neokotalanol</a:t>
            </a:r>
          </a:p>
        </p:txBody>
      </p:sp>
      <p:pic>
        <p:nvPicPr>
          <p:cNvPr id="71682" name="Picture 8"/>
          <p:cNvPicPr>
            <a:picLocks noChangeAspect="1" noChangeArrowheads="1"/>
          </p:cNvPicPr>
          <p:nvPr/>
        </p:nvPicPr>
        <p:blipFill>
          <a:blip r:embed="rId2"/>
          <a:srcRect/>
          <a:stretch>
            <a:fillRect/>
          </a:stretch>
        </p:blipFill>
        <p:spPr bwMode="auto">
          <a:xfrm>
            <a:off x="0" y="0"/>
            <a:ext cx="7467600" cy="1027113"/>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pPr algn="ctr"/>
            <a:endParaRPr lang="zh-CN" altLang="en-US"/>
          </a:p>
        </p:txBody>
      </p:sp>
      <p:graphicFrame>
        <p:nvGraphicFramePr>
          <p:cNvPr id="63491" name="_x0000_i1027"/>
          <p:cNvGraphicFramePr>
            <a:graphicFrameLocks noChangeAspect="1"/>
          </p:cNvGraphicFramePr>
          <p:nvPr/>
        </p:nvGraphicFramePr>
        <p:xfrm>
          <a:off x="304800" y="1111250"/>
          <a:ext cx="8534400" cy="5746750"/>
        </p:xfrm>
        <a:graphic>
          <a:graphicData uri="http://schemas.openxmlformats.org/presentationml/2006/ole">
            <mc:AlternateContent xmlns:mc="http://schemas.openxmlformats.org/markup-compatibility/2006">
              <mc:Choice xmlns:v="urn:schemas-microsoft-com:vml" Requires="v">
                <p:oleObj spid="_x0000_s63493" name="CS ChemDraw Drawing" r:id="rId3" imgW="5958249" imgH="4070238" progId="ChemDraw.Document.6.0">
                  <p:embed/>
                </p:oleObj>
              </mc:Choice>
              <mc:Fallback>
                <p:oleObj name="CS ChemDraw Drawing" r:id="rId3" imgW="5958249" imgH="4070238" progId="ChemDraw.Document.6.0">
                  <p:embed/>
                  <p:pic>
                    <p:nvPicPr>
                      <p:cNvPr id="0" name="_x0000_i10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111250"/>
                        <a:ext cx="8534400" cy="5746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3493" name="矩形 3"/>
          <p:cNvSpPr>
            <a:spLocks noChangeArrowheads="1"/>
          </p:cNvSpPr>
          <p:nvPr/>
        </p:nvSpPr>
        <p:spPr bwMode="auto">
          <a:xfrm>
            <a:off x="0" y="0"/>
            <a:ext cx="6051550" cy="523875"/>
          </a:xfrm>
          <a:prstGeom prst="rect">
            <a:avLst/>
          </a:prstGeom>
          <a:noFill/>
          <a:ln w="9525">
            <a:noFill/>
            <a:miter lim="800000"/>
            <a:headEnd/>
            <a:tailEnd/>
          </a:ln>
        </p:spPr>
        <p:txBody>
          <a:bodyPr wrap="none">
            <a:spAutoFit/>
          </a:bodyPr>
          <a:lstStyle/>
          <a:p>
            <a:pPr marL="647700" indent="-647700" eaLnBrk="0" hangingPunct="0">
              <a:spcBef>
                <a:spcPct val="20000"/>
              </a:spcBef>
            </a:pPr>
            <a:r>
              <a:rPr lang="en-US" altLang="ja-JP" sz="2800" b="1">
                <a:solidFill>
                  <a:srgbClr val="558ED5"/>
                </a:solidFill>
                <a:cs typeface="Arial" charset="0"/>
              </a:rPr>
              <a:t>Total Synthesis of Neokotalanol (I)</a:t>
            </a:r>
          </a:p>
        </p:txBody>
      </p:sp>
      <p:sp>
        <p:nvSpPr>
          <p:cNvPr id="63494" name="矩形 4"/>
          <p:cNvSpPr>
            <a:spLocks noChangeArrowheads="1"/>
          </p:cNvSpPr>
          <p:nvPr/>
        </p:nvSpPr>
        <p:spPr bwMode="auto">
          <a:xfrm>
            <a:off x="2438400" y="609600"/>
            <a:ext cx="5003800" cy="461963"/>
          </a:xfrm>
          <a:prstGeom prst="rect">
            <a:avLst/>
          </a:prstGeom>
          <a:noFill/>
          <a:ln w="9525">
            <a:noFill/>
            <a:miter lim="800000"/>
            <a:headEnd/>
            <a:tailEnd/>
          </a:ln>
        </p:spPr>
        <p:txBody>
          <a:bodyPr wrap="none">
            <a:spAutoFit/>
          </a:bodyPr>
          <a:lstStyle/>
          <a:p>
            <a:pPr marL="647700" indent="-647700" eaLnBrk="0" hangingPunct="0">
              <a:spcBef>
                <a:spcPct val="20000"/>
              </a:spcBef>
            </a:pPr>
            <a:r>
              <a:rPr lang="en-US" altLang="ja-JP" sz="2400" b="1">
                <a:solidFill>
                  <a:srgbClr val="558ED5"/>
                </a:solidFill>
                <a:cs typeface="Arial" charset="0"/>
              </a:rPr>
              <a:t>Preparation of Side Chain Moiety</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矩形 3"/>
          <p:cNvSpPr>
            <a:spLocks noChangeArrowheads="1"/>
          </p:cNvSpPr>
          <p:nvPr/>
        </p:nvSpPr>
        <p:spPr bwMode="auto">
          <a:xfrm>
            <a:off x="0" y="0"/>
            <a:ext cx="6151563" cy="523875"/>
          </a:xfrm>
          <a:prstGeom prst="rect">
            <a:avLst/>
          </a:prstGeom>
          <a:noFill/>
          <a:ln w="9525">
            <a:noFill/>
            <a:miter lim="800000"/>
            <a:headEnd/>
            <a:tailEnd/>
          </a:ln>
        </p:spPr>
        <p:txBody>
          <a:bodyPr wrap="none">
            <a:spAutoFit/>
          </a:bodyPr>
          <a:lstStyle/>
          <a:p>
            <a:pPr marL="647700" indent="-647700" eaLnBrk="0" hangingPunct="0">
              <a:spcBef>
                <a:spcPct val="20000"/>
              </a:spcBef>
            </a:pPr>
            <a:r>
              <a:rPr lang="en-US" altLang="ja-JP" sz="2800" b="1">
                <a:solidFill>
                  <a:srgbClr val="558ED5"/>
                </a:solidFill>
                <a:cs typeface="Arial" charset="0"/>
              </a:rPr>
              <a:t>Total Synthesis of Neokotalanol (II)</a:t>
            </a:r>
          </a:p>
        </p:txBody>
      </p:sp>
      <p:sp>
        <p:nvSpPr>
          <p:cNvPr id="86021" name="矩形 4"/>
          <p:cNvSpPr>
            <a:spLocks noChangeArrowheads="1"/>
          </p:cNvSpPr>
          <p:nvPr/>
        </p:nvSpPr>
        <p:spPr bwMode="auto">
          <a:xfrm>
            <a:off x="-50800" y="609600"/>
            <a:ext cx="7786688" cy="446088"/>
          </a:xfrm>
          <a:prstGeom prst="rect">
            <a:avLst/>
          </a:prstGeom>
          <a:noFill/>
          <a:ln w="9525">
            <a:noFill/>
            <a:miter lim="800000"/>
            <a:headEnd/>
            <a:tailEnd/>
          </a:ln>
        </p:spPr>
        <p:txBody>
          <a:bodyPr wrap="none">
            <a:spAutoFit/>
          </a:bodyPr>
          <a:lstStyle/>
          <a:p>
            <a:pPr marL="647700" indent="-647700" eaLnBrk="0" hangingPunct="0">
              <a:spcBef>
                <a:spcPct val="20000"/>
              </a:spcBef>
            </a:pPr>
            <a:r>
              <a:rPr lang="en-US" altLang="ja-JP" sz="2300" b="1">
                <a:solidFill>
                  <a:srgbClr val="558ED5"/>
                </a:solidFill>
                <a:cs typeface="Arial" charset="0"/>
              </a:rPr>
              <a:t>Coupling Reaction Between Side Chain and Thiosugar</a:t>
            </a:r>
          </a:p>
        </p:txBody>
      </p:sp>
      <p:sp>
        <p:nvSpPr>
          <p:cNvPr id="86022"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lgn="ctr"/>
            <a:endParaRPr lang="zh-CN" altLang="en-US"/>
          </a:p>
        </p:txBody>
      </p:sp>
      <p:sp>
        <p:nvSpPr>
          <p:cNvPr id="86023"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lgn="ctr"/>
            <a:endParaRPr lang="zh-CN" altLang="en-US"/>
          </a:p>
        </p:txBody>
      </p:sp>
      <p:graphicFrame>
        <p:nvGraphicFramePr>
          <p:cNvPr id="86019" name="Object 3"/>
          <p:cNvGraphicFramePr>
            <a:graphicFrameLocks noChangeAspect="1"/>
          </p:cNvGraphicFramePr>
          <p:nvPr/>
        </p:nvGraphicFramePr>
        <p:xfrm>
          <a:off x="577850" y="1520825"/>
          <a:ext cx="8016875" cy="4654550"/>
        </p:xfrm>
        <a:graphic>
          <a:graphicData uri="http://schemas.openxmlformats.org/presentationml/2006/ole">
            <mc:AlternateContent xmlns:mc="http://schemas.openxmlformats.org/markup-compatibility/2006">
              <mc:Choice xmlns:v="urn:schemas-microsoft-com:vml" Requires="v">
                <p:oleObj spid="_x0000_s86021" name="CS ChemDraw Drawing" r:id="rId3" imgW="5734275" imgH="3279058" progId="ChemDraw.Document.6.0">
                  <p:embed/>
                </p:oleObj>
              </mc:Choice>
              <mc:Fallback>
                <p:oleObj name="CS ChemDraw Drawing" r:id="rId3" imgW="5734275" imgH="3279058" progId="ChemDraw.Document.6.0">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850" y="1520825"/>
                        <a:ext cx="8016875" cy="4654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lgn="ctr"/>
            <a:endParaRPr lang="zh-CN" altLang="en-US"/>
          </a:p>
        </p:txBody>
      </p:sp>
      <p:graphicFrame>
        <p:nvGraphicFramePr>
          <p:cNvPr id="88065" name="Object 1"/>
          <p:cNvGraphicFramePr>
            <a:graphicFrameLocks noChangeAspect="1"/>
          </p:cNvGraphicFramePr>
          <p:nvPr/>
        </p:nvGraphicFramePr>
        <p:xfrm>
          <a:off x="128588" y="2035175"/>
          <a:ext cx="8302625" cy="2308225"/>
        </p:xfrm>
        <a:graphic>
          <a:graphicData uri="http://schemas.openxmlformats.org/presentationml/2006/ole">
            <mc:AlternateContent xmlns:mc="http://schemas.openxmlformats.org/markup-compatibility/2006">
              <mc:Choice xmlns:v="urn:schemas-microsoft-com:vml" Requires="v">
                <p:oleObj spid="_x0000_s88067" name="CS ChemDraw Drawing" r:id="rId3" imgW="5342725" imgH="1476401" progId="ChemDraw.Document.6.0">
                  <p:embed/>
                </p:oleObj>
              </mc:Choice>
              <mc:Fallback>
                <p:oleObj name="CS ChemDraw Drawing" r:id="rId3" imgW="5342725" imgH="1476401" progId="ChemDraw.Document.6.0">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588" y="2035175"/>
                        <a:ext cx="8302625" cy="2308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8067" name="矩形 3"/>
          <p:cNvSpPr>
            <a:spLocks noChangeArrowheads="1"/>
          </p:cNvSpPr>
          <p:nvPr/>
        </p:nvSpPr>
        <p:spPr bwMode="auto">
          <a:xfrm>
            <a:off x="0" y="0"/>
            <a:ext cx="6251575" cy="523875"/>
          </a:xfrm>
          <a:prstGeom prst="rect">
            <a:avLst/>
          </a:prstGeom>
          <a:noFill/>
          <a:ln w="9525">
            <a:noFill/>
            <a:miter lim="800000"/>
            <a:headEnd/>
            <a:tailEnd/>
          </a:ln>
        </p:spPr>
        <p:txBody>
          <a:bodyPr wrap="none">
            <a:spAutoFit/>
          </a:bodyPr>
          <a:lstStyle/>
          <a:p>
            <a:pPr marL="647700" indent="-647700" eaLnBrk="0" hangingPunct="0">
              <a:spcBef>
                <a:spcPct val="20000"/>
              </a:spcBef>
            </a:pPr>
            <a:r>
              <a:rPr lang="en-US" altLang="ja-JP" sz="2800" b="1">
                <a:solidFill>
                  <a:srgbClr val="558ED5"/>
                </a:solidFill>
                <a:cs typeface="Arial" charset="0"/>
              </a:rPr>
              <a:t>Total Synthesis of Neokotalanol (III)</a:t>
            </a:r>
          </a:p>
        </p:txBody>
      </p:sp>
      <p:sp>
        <p:nvSpPr>
          <p:cNvPr id="88068" name="矩形 4"/>
          <p:cNvSpPr>
            <a:spLocks noChangeArrowheads="1"/>
          </p:cNvSpPr>
          <p:nvPr/>
        </p:nvSpPr>
        <p:spPr bwMode="auto">
          <a:xfrm>
            <a:off x="2438400" y="609600"/>
            <a:ext cx="5105400" cy="446088"/>
          </a:xfrm>
          <a:prstGeom prst="rect">
            <a:avLst/>
          </a:prstGeom>
          <a:noFill/>
          <a:ln w="9525">
            <a:noFill/>
            <a:miter lim="800000"/>
            <a:headEnd/>
            <a:tailEnd/>
          </a:ln>
        </p:spPr>
        <p:txBody>
          <a:bodyPr wrap="none">
            <a:spAutoFit/>
          </a:bodyPr>
          <a:lstStyle/>
          <a:p>
            <a:pPr marL="647700" indent="-647700" eaLnBrk="0" hangingPunct="0">
              <a:spcBef>
                <a:spcPct val="20000"/>
              </a:spcBef>
            </a:pPr>
            <a:r>
              <a:rPr lang="en-US" altLang="ja-JP" sz="2300" b="1">
                <a:solidFill>
                  <a:srgbClr val="558ED5"/>
                </a:solidFill>
                <a:cs typeface="Arial" charset="0"/>
              </a:rPr>
              <a:t>Deprotection of Sulfonium Salt (21)</a:t>
            </a:r>
          </a:p>
        </p:txBody>
      </p:sp>
      <p:sp>
        <p:nvSpPr>
          <p:cNvPr id="88070" name="TextBox 4"/>
          <p:cNvSpPr txBox="1">
            <a:spLocks noChangeArrowheads="1"/>
          </p:cNvSpPr>
          <p:nvPr/>
        </p:nvSpPr>
        <p:spPr bwMode="auto">
          <a:xfrm>
            <a:off x="152400" y="4648200"/>
            <a:ext cx="7696200" cy="304800"/>
          </a:xfrm>
          <a:prstGeom prst="rect">
            <a:avLst/>
          </a:prstGeom>
          <a:noFill/>
          <a:ln w="9525">
            <a:noFill/>
            <a:miter lim="800000"/>
            <a:headEnd/>
            <a:tailEnd/>
          </a:ln>
        </p:spPr>
        <p:txBody>
          <a:bodyPr>
            <a:spAutoFit/>
          </a:bodyPr>
          <a:lstStyle/>
          <a:p>
            <a:pPr algn="just"/>
            <a:r>
              <a:rPr lang="en-US" altLang="zh-CN" b="1">
                <a:latin typeface="Times New Roman" pitchFamily="18" charset="0"/>
              </a:rPr>
              <a:t>Reference:</a:t>
            </a:r>
            <a:r>
              <a:rPr lang="en-US" altLang="zh-CN" b="1"/>
              <a:t> </a:t>
            </a:r>
            <a:r>
              <a:rPr lang="en-US" altLang="zh-CN" b="1" u="sng">
                <a:latin typeface="Times New Roman" pitchFamily="18" charset="0"/>
              </a:rPr>
              <a:t>Xie, W.</a:t>
            </a:r>
            <a:r>
              <a:rPr lang="en-US" altLang="zh-CN">
                <a:latin typeface="Times New Roman" pitchFamily="18" charset="0"/>
              </a:rPr>
              <a:t>; Tanabe, G.;Tsutsui, N.;Wu. X.; Muraoka, O.*</a:t>
            </a:r>
            <a:r>
              <a:rPr lang="en-US" altLang="zh-CN" i="1">
                <a:latin typeface="Times New Roman" pitchFamily="18" charset="0"/>
              </a:rPr>
              <a:t> Chin. J. Nat. Med.11</a:t>
            </a:r>
            <a:r>
              <a:rPr lang="en-US" altLang="zh-CN">
                <a:latin typeface="Times New Roman" pitchFamily="18" charset="0"/>
              </a:rPr>
              <a:t>(6), 676,</a:t>
            </a:r>
            <a:r>
              <a:rPr lang="en-US" altLang="zh-CN" b="1">
                <a:latin typeface="Times New Roman" pitchFamily="18" charset="0"/>
              </a:rPr>
              <a:t> 2013</a:t>
            </a:r>
            <a:r>
              <a:rPr lang="en-US" altLang="zh-CN">
                <a:latin typeface="Times New Roman" pitchFamily="18" charset="0"/>
              </a:rPr>
              <a:t>. </a:t>
            </a:r>
            <a:endParaRPr lang="zh-CN" altLang="en-US">
              <a:latin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矩形 7"/>
          <p:cNvSpPr>
            <a:spLocks noChangeArrowheads="1"/>
          </p:cNvSpPr>
          <p:nvPr/>
        </p:nvSpPr>
        <p:spPr bwMode="auto">
          <a:xfrm>
            <a:off x="0" y="214313"/>
            <a:ext cx="7500938" cy="579437"/>
          </a:xfrm>
          <a:prstGeom prst="rect">
            <a:avLst/>
          </a:prstGeom>
          <a:noFill/>
          <a:ln w="9525">
            <a:noFill/>
            <a:miter lim="800000"/>
            <a:headEnd/>
            <a:tailEnd/>
          </a:ln>
        </p:spPr>
        <p:txBody>
          <a:bodyPr>
            <a:spAutoFit/>
          </a:bodyPr>
          <a:lstStyle/>
          <a:p>
            <a:pPr algn="just">
              <a:spcBef>
                <a:spcPct val="50000"/>
              </a:spcBef>
            </a:pPr>
            <a:r>
              <a:rPr lang="en-US" altLang="zh-CN" sz="3200" b="1">
                <a:solidFill>
                  <a:srgbClr val="558ED5"/>
                </a:solidFill>
                <a:cs typeface="Arial" charset="0"/>
              </a:rPr>
              <a:t>Acknowledge</a:t>
            </a:r>
            <a:endParaRPr lang="en-US" altLang="zh-CN" b="1"/>
          </a:p>
        </p:txBody>
      </p:sp>
      <p:sp>
        <p:nvSpPr>
          <p:cNvPr id="89090" name="TextBox 3"/>
          <p:cNvSpPr txBox="1">
            <a:spLocks noChangeArrowheads="1"/>
          </p:cNvSpPr>
          <p:nvPr/>
        </p:nvSpPr>
        <p:spPr bwMode="auto">
          <a:xfrm>
            <a:off x="152400" y="1219200"/>
            <a:ext cx="4343400" cy="5170488"/>
          </a:xfrm>
          <a:prstGeom prst="rect">
            <a:avLst/>
          </a:prstGeom>
          <a:noFill/>
          <a:ln w="9525">
            <a:noFill/>
            <a:miter lim="800000"/>
            <a:headEnd/>
            <a:tailEnd/>
          </a:ln>
        </p:spPr>
        <p:txBody>
          <a:bodyPr>
            <a:spAutoFit/>
          </a:bodyPr>
          <a:lstStyle/>
          <a:p>
            <a:pPr algn="ctr">
              <a:lnSpc>
                <a:spcPct val="250000"/>
              </a:lnSpc>
            </a:pPr>
            <a:r>
              <a:rPr lang="en-US" altLang="zh-CN" sz="2000" b="1"/>
              <a:t>China Pharmaceutical University</a:t>
            </a:r>
          </a:p>
          <a:p>
            <a:pPr algn="ctr">
              <a:lnSpc>
                <a:spcPct val="250000"/>
              </a:lnSpc>
            </a:pPr>
            <a:r>
              <a:rPr lang="en-US" altLang="zh-CN" sz="1600" b="1"/>
              <a:t>Professor: Xiaoming Wu</a:t>
            </a:r>
          </a:p>
          <a:p>
            <a:pPr algn="ctr">
              <a:lnSpc>
                <a:spcPct val="250000"/>
              </a:lnSpc>
            </a:pPr>
            <a:r>
              <a:rPr lang="en-US" altLang="zh-CN" sz="1600" b="1"/>
              <a:t>Professor: Jinyi Xu</a:t>
            </a:r>
          </a:p>
          <a:p>
            <a:pPr algn="ctr">
              <a:lnSpc>
                <a:spcPct val="250000"/>
              </a:lnSpc>
            </a:pPr>
            <a:r>
              <a:rPr lang="en-US" altLang="zh-CN" sz="1600" b="1"/>
              <a:t>Professor: Hequan Yao</a:t>
            </a:r>
          </a:p>
          <a:p>
            <a:pPr algn="ctr">
              <a:lnSpc>
                <a:spcPct val="250000"/>
              </a:lnSpc>
            </a:pPr>
            <a:r>
              <a:rPr lang="en-US" altLang="zh-CN" sz="1600" b="1"/>
              <a:t>Dan Li (Dr.)</a:t>
            </a:r>
          </a:p>
          <a:p>
            <a:pPr algn="ctr">
              <a:lnSpc>
                <a:spcPct val="250000"/>
              </a:lnSpc>
            </a:pPr>
            <a:r>
              <a:rPr lang="en-US" altLang="zh-CN" sz="1600" b="1"/>
              <a:t>Long Liu (Ms.)</a:t>
            </a:r>
          </a:p>
          <a:p>
            <a:pPr algn="ctr">
              <a:lnSpc>
                <a:spcPct val="250000"/>
              </a:lnSpc>
            </a:pPr>
            <a:r>
              <a:rPr lang="en-US" altLang="zh-CN" sz="1600" b="1"/>
              <a:t>Chengqian Wang (Ms.)</a:t>
            </a:r>
          </a:p>
          <a:p>
            <a:pPr algn="ctr">
              <a:lnSpc>
                <a:spcPct val="250000"/>
              </a:lnSpc>
            </a:pPr>
            <a:r>
              <a:rPr lang="en-US" altLang="zh-CN" sz="1600" b="1"/>
              <a:t>Weigang He (Ms.)</a:t>
            </a:r>
            <a:endParaRPr lang="zh-CN" altLang="en-US" sz="1600" b="1"/>
          </a:p>
        </p:txBody>
      </p:sp>
      <p:sp>
        <p:nvSpPr>
          <p:cNvPr id="89091" name="TextBox 4"/>
          <p:cNvSpPr txBox="1">
            <a:spLocks noChangeArrowheads="1"/>
          </p:cNvSpPr>
          <p:nvPr/>
        </p:nvSpPr>
        <p:spPr bwMode="auto">
          <a:xfrm>
            <a:off x="4572000" y="1219200"/>
            <a:ext cx="4343400" cy="2092325"/>
          </a:xfrm>
          <a:prstGeom prst="rect">
            <a:avLst/>
          </a:prstGeom>
          <a:noFill/>
          <a:ln w="9525">
            <a:noFill/>
            <a:miter lim="800000"/>
            <a:headEnd/>
            <a:tailEnd/>
          </a:ln>
        </p:spPr>
        <p:txBody>
          <a:bodyPr>
            <a:spAutoFit/>
          </a:bodyPr>
          <a:lstStyle/>
          <a:p>
            <a:pPr algn="ctr">
              <a:lnSpc>
                <a:spcPct val="250000"/>
              </a:lnSpc>
            </a:pPr>
            <a:r>
              <a:rPr lang="en-US" altLang="zh-CN" sz="2000" b="1"/>
              <a:t>Kinki University (Japan)</a:t>
            </a:r>
          </a:p>
          <a:p>
            <a:pPr algn="ctr">
              <a:lnSpc>
                <a:spcPct val="250000"/>
              </a:lnSpc>
            </a:pPr>
            <a:r>
              <a:rPr lang="en-US" altLang="zh-CN" sz="1600" b="1"/>
              <a:t>Professor: Osamu Muraoka</a:t>
            </a:r>
          </a:p>
          <a:p>
            <a:pPr algn="ctr">
              <a:lnSpc>
                <a:spcPct val="250000"/>
              </a:lnSpc>
            </a:pPr>
            <a:r>
              <a:rPr lang="en-US" altLang="zh-CN" sz="1600" b="1"/>
              <a:t>Associate Professor: Genzoh Tanabe</a:t>
            </a:r>
          </a:p>
        </p:txBody>
      </p:sp>
      <p:sp>
        <p:nvSpPr>
          <p:cNvPr id="89092" name="矩形 5"/>
          <p:cNvSpPr>
            <a:spLocks noChangeArrowheads="1"/>
          </p:cNvSpPr>
          <p:nvPr/>
        </p:nvSpPr>
        <p:spPr bwMode="auto">
          <a:xfrm>
            <a:off x="4724400" y="4572000"/>
            <a:ext cx="4117975" cy="1323975"/>
          </a:xfrm>
          <a:prstGeom prst="rect">
            <a:avLst/>
          </a:prstGeom>
          <a:noFill/>
          <a:ln w="9525">
            <a:noFill/>
            <a:miter lim="800000"/>
            <a:headEnd/>
            <a:tailEnd/>
          </a:ln>
        </p:spPr>
        <p:txBody>
          <a:bodyPr wrap="none">
            <a:spAutoFit/>
          </a:bodyPr>
          <a:lstStyle/>
          <a:p>
            <a:pPr algn="ctr"/>
            <a:r>
              <a:rPr lang="en-US" altLang="zh-CN" sz="4000" b="1">
                <a:solidFill>
                  <a:srgbClr val="558ED5"/>
                </a:solidFill>
                <a:cs typeface="Arial" charset="0"/>
              </a:rPr>
              <a:t>Thank you for </a:t>
            </a:r>
          </a:p>
          <a:p>
            <a:pPr algn="ctr"/>
            <a:r>
              <a:rPr lang="en-US" altLang="zh-CN" sz="4000" b="1">
                <a:solidFill>
                  <a:srgbClr val="558ED5"/>
                </a:solidFill>
                <a:cs typeface="Arial" charset="0"/>
              </a:rPr>
              <a:t>your attention!!!</a:t>
            </a:r>
            <a:endParaRPr lang="zh-CN" altLang="en-US" sz="4000" b="1">
              <a:solidFill>
                <a:srgbClr val="558ED5"/>
              </a:solidFill>
              <a:cs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图片 7" descr="无标题.jpg"/>
          <p:cNvPicPr>
            <a:picLocks noChangeAspect="1"/>
          </p:cNvPicPr>
          <p:nvPr/>
        </p:nvPicPr>
        <p:blipFill>
          <a:blip r:embed="rId2"/>
          <a:srcRect/>
          <a:stretch>
            <a:fillRect/>
          </a:stretch>
        </p:blipFill>
        <p:spPr bwMode="auto">
          <a:xfrm>
            <a:off x="0" y="0"/>
            <a:ext cx="9144000" cy="4200525"/>
          </a:xfrm>
          <a:prstGeom prst="rect">
            <a:avLst/>
          </a:prstGeom>
          <a:noFill/>
          <a:ln w="9525">
            <a:noFill/>
            <a:miter lim="800000"/>
            <a:headEnd/>
            <a:tailEnd/>
          </a:ln>
        </p:spPr>
      </p:pic>
      <p:pic>
        <p:nvPicPr>
          <p:cNvPr id="90114" name="图片 5" descr="江宁2.jpg"/>
          <p:cNvPicPr>
            <a:picLocks noChangeAspect="1"/>
          </p:cNvPicPr>
          <p:nvPr/>
        </p:nvPicPr>
        <p:blipFill>
          <a:blip r:embed="rId3"/>
          <a:srcRect/>
          <a:stretch>
            <a:fillRect/>
          </a:stretch>
        </p:blipFill>
        <p:spPr bwMode="auto">
          <a:xfrm>
            <a:off x="0" y="4078288"/>
            <a:ext cx="9144000" cy="2779712"/>
          </a:xfrm>
          <a:prstGeom prst="rect">
            <a:avLst/>
          </a:prstGeom>
          <a:noFill/>
          <a:ln w="9525">
            <a:noFill/>
            <a:miter lim="800000"/>
            <a:headEnd/>
            <a:tailEnd/>
          </a:ln>
        </p:spPr>
      </p:pic>
      <p:sp>
        <p:nvSpPr>
          <p:cNvPr id="7" name="TextBox 6"/>
          <p:cNvSpPr txBox="1"/>
          <p:nvPr/>
        </p:nvSpPr>
        <p:spPr>
          <a:xfrm>
            <a:off x="0" y="48161"/>
            <a:ext cx="9144000" cy="1323439"/>
          </a:xfrm>
          <a:prstGeom prst="rect">
            <a:avLst/>
          </a:prstGeom>
          <a:noFill/>
        </p:spPr>
        <p:txBody>
          <a:bodyPr>
            <a:spAutoFit/>
          </a:bodyPr>
          <a:lstStyle/>
          <a:p>
            <a:pPr algn="ctr">
              <a:defRPr/>
            </a:pPr>
            <a:r>
              <a:rPr lang="en-US" altLang="zh-CN" sz="4000" b="1" dirty="0">
                <a:ln w="17780" cmpd="sng">
                  <a:solidFill>
                    <a:srgbClr val="FFFFFF"/>
                  </a:solidFill>
                  <a:prstDash val="solid"/>
                  <a:miter lim="800000"/>
                </a:ln>
                <a:solidFill>
                  <a:srgbClr val="0070C0"/>
                </a:solidFill>
                <a:effectLst>
                  <a:outerShdw blurRad="50800" algn="tl" rotWithShape="0">
                    <a:srgbClr val="000000"/>
                  </a:outerShdw>
                </a:effectLst>
                <a:latin typeface="+mn-lt"/>
                <a:ea typeface="+mn-ea"/>
              </a:rPr>
              <a:t>Welcome to China Pharmaceutical University !!!</a:t>
            </a:r>
            <a:endParaRPr lang="zh-CN" altLang="en-US" sz="4000" b="1" dirty="0">
              <a:ln w="17780" cmpd="sng">
                <a:solidFill>
                  <a:srgbClr val="FFFFFF"/>
                </a:solidFill>
                <a:prstDash val="solid"/>
                <a:miter lim="800000"/>
              </a:ln>
              <a:solidFill>
                <a:srgbClr val="0070C0"/>
              </a:solidFill>
              <a:effectLst>
                <a:outerShdw blurRad="50800" algn="tl" rotWithShape="0">
                  <a:srgbClr val="000000"/>
                </a:outerShdw>
              </a:effectLst>
              <a:latin typeface="+mn-lt"/>
              <a:ea typeface="+mn-e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00063" y="428625"/>
            <a:ext cx="8186737" cy="1143000"/>
          </a:xfrm>
          <a:extLst>
            <a:ext uri="{91240B29-F687-4F45-9708-019B960494DF}">
              <a14:hiddenLine xmlns:a14="http://schemas.microsoft.com/office/drawing/2010/main" w="3175">
                <a:solidFill>
                  <a:srgbClr val="000000"/>
                </a:solidFill>
                <a:miter lim="800000"/>
                <a:headEnd/>
                <a:tailEnd/>
              </a14:hiddenLine>
            </a:ext>
          </a:extLst>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55994371"/>
      </p:ext>
    </p:extLst>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4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4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课题汇报 刘丹">
  <a:themeElements>
    <a:clrScheme name="课题汇报 刘丹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课题汇报 刘丹">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4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4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课题汇报 刘丹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课题汇报 刘丹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课题汇报 刘丹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课题汇报 刘丹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课题汇报 刘丹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课题汇报 刘丹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课题汇报 刘丹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课题汇报 刘丹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课题汇报 刘丹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课题汇报 刘丹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课题汇报 刘丹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课题汇报 刘丹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2331</TotalTime>
  <Words>1366</Words>
  <Application>Microsoft Office PowerPoint</Application>
  <PresentationFormat>On-screen Show (4:3)</PresentationFormat>
  <Paragraphs>306</Paragraphs>
  <Slides>29</Slides>
  <Notes>0</Notes>
  <HiddenSlides>0</HiddenSlides>
  <MMClips>0</MMClips>
  <ScaleCrop>false</ScaleCrop>
  <HeadingPairs>
    <vt:vector size="6" baseType="variant">
      <vt:variant>
        <vt:lpstr>Theme</vt:lpstr>
      </vt:variant>
      <vt:variant>
        <vt:i4>2</vt:i4>
      </vt:variant>
      <vt:variant>
        <vt:lpstr>Embedded OLE Servers</vt:lpstr>
      </vt:variant>
      <vt:variant>
        <vt:i4>3</vt:i4>
      </vt:variant>
      <vt:variant>
        <vt:lpstr>Slide Titles</vt:lpstr>
      </vt:variant>
      <vt:variant>
        <vt:i4>29</vt:i4>
      </vt:variant>
    </vt:vector>
  </HeadingPairs>
  <TitlesOfParts>
    <vt:vector size="34" baseType="lpstr">
      <vt:lpstr>默认设计模板</vt:lpstr>
      <vt:lpstr>课题汇报 刘丹</vt:lpstr>
      <vt:lpstr>CS ChemDraw Drawing</vt:lpstr>
      <vt:lpstr>Image</vt:lpstr>
      <vt:lpstr>Chart</vt:lpstr>
      <vt:lpstr>PowerPoint Presentation</vt:lpstr>
      <vt:lpstr>About OMICS Group</vt:lpstr>
      <vt:lpstr>About OMICS Group Conferences</vt:lpstr>
      <vt:lpstr>PowerPoint Presentation</vt:lpstr>
      <vt:lpstr>Introduction </vt:lpstr>
      <vt:lpstr>PowerPoint Presentation</vt:lpstr>
      <vt:lpstr>Important Structural Determinants for the Inhibitory Activity </vt:lpstr>
      <vt:lpstr>PowerPoint Presentation</vt:lpstr>
      <vt:lpstr>Synthetic and Biological Studies on Neoponkoranol and Its Epimers</vt:lpstr>
      <vt:lpstr>Synthesis of Neoponkoranol</vt:lpstr>
      <vt:lpstr>Synthesis of 3’-epi-Neoponkoranol</vt:lpstr>
      <vt:lpstr>Synthesis of 5’-epi-Neoponkoranol</vt:lpstr>
      <vt:lpstr>Plausible Coupling Reaction Mechanism of  Triflate (19) with Thiosugar (11a)</vt:lpstr>
      <vt:lpstr>a-Glucosidase Inhibitory Activities of Neoponkoranol and Its Analogs</vt:lpstr>
      <vt:lpstr>PowerPoint Presentation</vt:lpstr>
      <vt:lpstr>PowerPoint Presentation</vt:lpstr>
      <vt:lpstr>PowerPoint Presentation</vt:lpstr>
      <vt:lpstr>PowerPoint Presentation</vt:lpstr>
      <vt:lpstr>Structure Modification of Neosalacinol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HenryCPU</dc:creator>
  <cp:lastModifiedBy>John</cp:lastModifiedBy>
  <cp:revision>143</cp:revision>
  <cp:lastPrinted>1601-01-01T00:00:00Z</cp:lastPrinted>
  <dcterms:created xsi:type="dcterms:W3CDTF">1601-01-01T00:00:00Z</dcterms:created>
  <dcterms:modified xsi:type="dcterms:W3CDTF">2014-10-09T17:58:18Z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