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</p:sldMasterIdLst>
  <p:notesMasterIdLst>
    <p:notesMasterId r:id="rId42"/>
  </p:notesMasterIdLst>
  <p:handoutMasterIdLst>
    <p:handoutMasterId r:id="rId43"/>
  </p:handoutMasterIdLst>
  <p:sldIdLst>
    <p:sldId id="256" r:id="rId2"/>
    <p:sldId id="288" r:id="rId3"/>
    <p:sldId id="333" r:id="rId4"/>
    <p:sldId id="469" r:id="rId5"/>
    <p:sldId id="386" r:id="rId6"/>
    <p:sldId id="317" r:id="rId7"/>
    <p:sldId id="440" r:id="rId8"/>
    <p:sldId id="441" r:id="rId9"/>
    <p:sldId id="345" r:id="rId10"/>
    <p:sldId id="346" r:id="rId11"/>
    <p:sldId id="347" r:id="rId12"/>
    <p:sldId id="348" r:id="rId13"/>
    <p:sldId id="261" r:id="rId14"/>
    <p:sldId id="289" r:id="rId15"/>
    <p:sldId id="442" r:id="rId16"/>
    <p:sldId id="349" r:id="rId17"/>
    <p:sldId id="468" r:id="rId18"/>
    <p:sldId id="350" r:id="rId19"/>
    <p:sldId id="353" r:id="rId20"/>
    <p:sldId id="354" r:id="rId21"/>
    <p:sldId id="357" r:id="rId22"/>
    <p:sldId id="430" r:id="rId23"/>
    <p:sldId id="431" r:id="rId24"/>
    <p:sldId id="432" r:id="rId25"/>
    <p:sldId id="433" r:id="rId26"/>
    <p:sldId id="434" r:id="rId27"/>
    <p:sldId id="448" r:id="rId28"/>
    <p:sldId id="435" r:id="rId29"/>
    <p:sldId id="437" r:id="rId30"/>
    <p:sldId id="438" r:id="rId31"/>
    <p:sldId id="439" r:id="rId32"/>
    <p:sldId id="373" r:id="rId33"/>
    <p:sldId id="375" r:id="rId34"/>
    <p:sldId id="379" r:id="rId35"/>
    <p:sldId id="381" r:id="rId36"/>
    <p:sldId id="500" r:id="rId37"/>
    <p:sldId id="499" r:id="rId38"/>
    <p:sldId id="503" r:id="rId39"/>
    <p:sldId id="502" r:id="rId40"/>
    <p:sldId id="504" r:id="rId41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3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CCFF"/>
    <a:srgbClr val="6600CC"/>
    <a:srgbClr val="FF6600"/>
    <a:srgbClr val="0000FF"/>
    <a:srgbClr val="3366FF"/>
    <a:srgbClr val="6666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 autoAdjust="0"/>
    <p:restoredTop sz="57847" autoAdjust="0"/>
  </p:normalViewPr>
  <p:slideViewPr>
    <p:cSldViewPr>
      <p:cViewPr varScale="1">
        <p:scale>
          <a:sx n="45" d="100"/>
          <a:sy n="45" d="100"/>
        </p:scale>
        <p:origin x="172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32" y="207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7.wmf"/><Relationship Id="rId2" Type="http://schemas.openxmlformats.org/officeDocument/2006/relationships/image" Target="../media/image33.wmf"/><Relationship Id="rId1" Type="http://schemas.openxmlformats.org/officeDocument/2006/relationships/image" Target="../media/image14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62.wmf"/><Relationship Id="rId1" Type="http://schemas.openxmlformats.org/officeDocument/2006/relationships/image" Target="../media/image5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wmf"/><Relationship Id="rId1" Type="http://schemas.openxmlformats.org/officeDocument/2006/relationships/image" Target="../media/image8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34" charset="-128"/>
              </a:defRPr>
            </a:lvl1pPr>
          </a:lstStyle>
          <a:p>
            <a:pPr>
              <a:defRPr/>
            </a:pPr>
            <a:fld id="{2B4D5BDB-41EE-426E-A487-A9C9FB05E664}" type="datetimeFigureOut">
              <a:rPr lang="zh-CN" altLang="en-US"/>
              <a:pPr>
                <a:defRPr/>
              </a:pPr>
              <a:t>2017/5/30</a:t>
            </a:fld>
            <a:endParaRPr lang="zh-CN" altLang="en-US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8BD090-21AE-424B-B09C-B7FCB58F6CD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14AD7AD-E021-492E-9F91-C0E9DAD4916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ja-JP" dirty="0">
              <a:latin typeface="Arial" panose="020B0604020202020204" pitchFamily="34" charset="0"/>
            </a:endParaRPr>
          </a:p>
        </p:txBody>
      </p:sp>
      <p:sp>
        <p:nvSpPr>
          <p:cNvPr id="706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234B6128-9EF3-4875-AB55-A18DA90C25DA}" type="slidenum">
              <a:rPr lang="en-US" altLang="ja-JP" sz="1200" b="0">
                <a:latin typeface="Arial" panose="020B0604020202020204" pitchFamily="34" charset="0"/>
              </a:rPr>
              <a:pPr eaLnBrk="1" hangingPunct="1"/>
              <a:t>1</a:t>
            </a:fld>
            <a:endParaRPr lang="en-US" altLang="ja-JP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Tx/>
              <a:buNone/>
            </a:pPr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Tx/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7" name="ノート プレースホルダ 2"/>
          <p:cNvSpPr>
            <a:spLocks noGrp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0" rIns="91422" bIns="45710"/>
          <a:lstStyle/>
          <a:p>
            <a:pPr>
              <a:spcBef>
                <a:spcPct val="0"/>
              </a:spcBef>
            </a:pPr>
            <a:endParaRPr lang="en-US" altLang="zh-CN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8068" name="スライド番号プレースホル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 anchor="b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2C92A99-A42C-4326-8579-8427C13D35EB}" type="slidenum">
              <a:rPr lang="ja-JP" altLang="en-US" sz="1200" b="0">
                <a:latin typeface="Arial" panose="020B0604020202020204" pitchFamily="34" charset="0"/>
              </a:rPr>
              <a:pPr algn="r" eaLnBrk="1" hangingPunct="1"/>
              <a:t>17</a:t>
            </a:fld>
            <a:endParaRPr lang="en-US" altLang="ja-JP" sz="1200" b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07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009C3-9332-4777-8D6E-D28E9864BAF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255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5009C3-9332-4777-8D6E-D28E9864BAF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679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4AD7AD-E021-492E-9F91-C0E9DAD49162}" type="slidenum">
              <a:rPr lang="en-US" altLang="ja-JP" smtClean="0"/>
              <a:pPr/>
              <a:t>39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975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rgbClr val="CCCCFF"/>
            </a:gs>
            <a:gs pos="50000">
              <a:schemeClr val="bg1"/>
            </a:gs>
            <a:gs pos="100000">
              <a:srgbClr val="CCCC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0" y="3429000"/>
            <a:ext cx="8459788" cy="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101013" y="2420938"/>
            <a:ext cx="215900" cy="1223962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6666FF">
                  <a:gamma/>
                  <a:tint val="73725"/>
                  <a:invGamma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20725" y="6464300"/>
            <a:ext cx="8459788" cy="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250825" y="0"/>
            <a:ext cx="0" cy="685800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900113" y="5634038"/>
            <a:ext cx="215900" cy="1223962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6666FF">
                  <a:gamma/>
                  <a:tint val="73725"/>
                  <a:invGamma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88" y="2246313"/>
            <a:ext cx="7772400" cy="1470025"/>
          </a:xfrm>
        </p:spPr>
        <p:txBody>
          <a:bodyPr/>
          <a:lstStyle>
            <a:lvl1pPr algn="r">
              <a:defRPr>
                <a:solidFill>
                  <a:srgbClr val="003399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24325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16263" y="61658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658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92D68C0-CB47-4B2D-B2C2-62586B68D3D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6410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4CD7A-C7F2-4531-8E9C-C644C76D50C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166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F23A7C-CBA6-44FB-BC41-7236EF99C5A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777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7958D-FE68-4E4F-89B6-3A3905B504C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78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93F7E4-BEB8-4340-A81E-E02FBF8BF9F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6446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2FB99-9FFB-4A58-A335-5CC837DF8FD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1662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FBAB3C-4CAD-4566-A72B-4101F5328CB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60132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6E8956-53E8-4289-A2E9-8143C372A5A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1627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02CEF-DBF0-4551-A48C-9C6D87734A4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776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EFB2-1F51-4618-BB89-78D0A0BFE62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339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44450"/>
            <a:ext cx="2057400" cy="6081713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6019800" cy="6081713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6F18B2-4D9C-4880-81A2-21D851AAD55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6683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3421-1240-43CD-BFDD-31E515A9C99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4691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D617C-1855-473B-B9F0-3E724FFF819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271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CCCFF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44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333399"/>
                </a:solidFill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333399"/>
                </a:solidFill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333399"/>
                </a:solidFill>
                <a:latin typeface="Arial" panose="020B0604020202020204" pitchFamily="34" charset="0"/>
              </a:defRPr>
            </a:lvl1pPr>
          </a:lstStyle>
          <a:p>
            <a:fld id="{CA2134CA-178C-4464-9ACB-C24B37B53E7F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0" y="115888"/>
            <a:ext cx="8459788" cy="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>
            <a:off x="720725" y="1052513"/>
            <a:ext cx="8459788" cy="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8820150" y="0"/>
            <a:ext cx="215900" cy="1223963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100000">
                <a:srgbClr val="6666FF">
                  <a:gamma/>
                  <a:tint val="73725"/>
                  <a:invGamma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684213" y="6670675"/>
            <a:ext cx="8459787" cy="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250825" y="0"/>
            <a:ext cx="0" cy="6858000"/>
          </a:xfrm>
          <a:prstGeom prst="line">
            <a:avLst/>
          </a:prstGeom>
          <a:noFill/>
          <a:ln w="12700">
            <a:solidFill>
              <a:srgbClr val="6666FF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ja-JP" alt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3600">
          <a:solidFill>
            <a:srgbClr val="333399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rgbClr val="5F5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rgbClr val="5F5F5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rgbClr val="5F5F5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rgbClr val="5F5F5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rgbClr val="5F5F5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5F5F5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5F5F5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5F5F5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rgbClr val="5F5F5F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6.w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5.wmf"/><Relationship Id="rId1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8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1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37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34.w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55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5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5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oleObject" Target="../embeddings/oleObject4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69.png"/><Relationship Id="rId4" Type="http://schemas.openxmlformats.org/officeDocument/2006/relationships/oleObject" Target="../embeddings/oleObject4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80.png"/><Relationship Id="rId4" Type="http://schemas.openxmlformats.org/officeDocument/2006/relationships/oleObject" Target="../embeddings/oleObject48.bin"/><Relationship Id="rId9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00000">
              <a:schemeClr val="bg1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282607"/>
            <a:ext cx="8697441" cy="2157021"/>
          </a:xfrm>
        </p:spPr>
        <p:txBody>
          <a:bodyPr/>
          <a:lstStyle/>
          <a:p>
            <a:pPr algn="ctr" eaLnBrk="1" hangingPunct="1"/>
            <a:r>
              <a:rPr lang="en-US" altLang="ja-JP" b="1" dirty="0">
                <a:latin typeface="Times New Roman" panose="02020603050405020304" pitchFamily="18" charset="0"/>
              </a:rPr>
              <a:t>Monitoring Water </a:t>
            </a:r>
            <a:r>
              <a:rPr lang="en-US" altLang="ja-JP" b="1" spc="100" dirty="0">
                <a:latin typeface="Times New Roman" panose="02020603050405020304" pitchFamily="18" charset="0"/>
              </a:rPr>
              <a:t>Quality</a:t>
            </a:r>
            <a:r>
              <a:rPr lang="en-US" altLang="ja-JP" b="1" dirty="0">
                <a:latin typeface="Times New Roman" panose="02020603050405020304" pitchFamily="18" charset="0"/>
              </a:rPr>
              <a:t> of Inland Lakes by Remotely Sensed Observations</a:t>
            </a:r>
            <a:br>
              <a:rPr lang="en-US" altLang="ja-JP" b="1" dirty="0">
                <a:latin typeface="Times New Roman" panose="02020603050405020304" pitchFamily="18" charset="0"/>
              </a:rPr>
            </a:br>
            <a:endParaRPr lang="en-US" altLang="ja-JP" b="1" dirty="0">
              <a:latin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573016"/>
            <a:ext cx="8136903" cy="2448520"/>
          </a:xfrm>
        </p:spPr>
        <p:txBody>
          <a:bodyPr/>
          <a:lstStyle/>
          <a:p>
            <a:pPr algn="ctr" eaLnBrk="1" hangingPunct="1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GS明朝E" panose="02020900000000000000" pitchFamily="18" charset="-128"/>
              </a:rPr>
              <a:t>Wei Yang</a:t>
            </a:r>
          </a:p>
          <a:p>
            <a:pPr algn="ctr" eaLnBrk="1" hangingPunct="1"/>
            <a:endParaRPr lang="en-US" altLang="ja-JP" sz="1100" b="1" dirty="0">
              <a:solidFill>
                <a:schemeClr val="tx1"/>
              </a:solidFill>
              <a:latin typeface="Times New Roman" panose="02020603050405020304" pitchFamily="18" charset="0"/>
              <a:ea typeface="HGS明朝E" panose="02020900000000000000" pitchFamily="18" charset="-128"/>
            </a:endParaRPr>
          </a:p>
          <a:p>
            <a:pPr algn="ctr" eaLnBrk="1" hangingPunct="1"/>
            <a:r>
              <a:rPr lang="en-US" altLang="ja-JP" sz="3000" dirty="0">
                <a:solidFill>
                  <a:schemeClr val="tx1"/>
                </a:solidFill>
                <a:latin typeface="Times New Roman" panose="02020603050405020304" pitchFamily="18" charset="0"/>
                <a:ea typeface="HGS明朝E" panose="02020900000000000000" pitchFamily="18" charset="-128"/>
              </a:rPr>
              <a:t>Center for Environmental Remote Sensing</a:t>
            </a:r>
          </a:p>
          <a:p>
            <a:pPr algn="ctr" eaLnBrk="1" hangingPunct="1"/>
            <a:r>
              <a:rPr lang="en-US" altLang="ja-JP" sz="3000" dirty="0">
                <a:solidFill>
                  <a:schemeClr val="tx1"/>
                </a:solidFill>
                <a:latin typeface="Times New Roman" panose="02020603050405020304" pitchFamily="18" charset="0"/>
                <a:ea typeface="HGS明朝E" panose="02020900000000000000" pitchFamily="18" charset="-128"/>
              </a:rPr>
              <a:t>Chiba University, Japan</a:t>
            </a:r>
          </a:p>
          <a:p>
            <a:pPr algn="ctr" eaLnBrk="1" hangingPunct="1"/>
            <a:r>
              <a:rPr lang="en-US" altLang="ja-JP" sz="3000" dirty="0">
                <a:solidFill>
                  <a:schemeClr val="tx1"/>
                </a:solidFill>
                <a:latin typeface="Times New Roman" panose="02020603050405020304" pitchFamily="18" charset="0"/>
                <a:ea typeface="HGS明朝E" panose="02020900000000000000" pitchFamily="18" charset="-128"/>
              </a:rPr>
              <a:t>2017-June-1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02" y="58828"/>
            <a:ext cx="1094299" cy="109039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1000"/>
                    </a14:imgEffect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6248" y="58828"/>
            <a:ext cx="1252713" cy="993908"/>
          </a:xfrm>
          <a:prstGeom prst="rect">
            <a:avLst/>
          </a:prstGeom>
          <a:solidFill>
            <a:schemeClr val="bg1"/>
          </a:solidFill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64"/>
          <p:cNvGrpSpPr>
            <a:grpSpLocks/>
          </p:cNvGrpSpPr>
          <p:nvPr/>
        </p:nvGrpSpPr>
        <p:grpSpPr bwMode="auto">
          <a:xfrm rot="16200000">
            <a:off x="1239111" y="2036471"/>
            <a:ext cx="834814" cy="163488"/>
            <a:chOff x="2003" y="3439"/>
            <a:chExt cx="468" cy="244"/>
          </a:xfrm>
        </p:grpSpPr>
        <p:sp>
          <p:nvSpPr>
            <p:cNvPr id="36" name="Oval 65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7" name="Rectangle 66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8" name="Oval 67"/>
            <p:cNvSpPr>
              <a:spLocks noChangeArrowheads="1"/>
            </p:cNvSpPr>
            <p:nvPr/>
          </p:nvSpPr>
          <p:spPr bwMode="gray">
            <a:xfrm>
              <a:off x="2401" y="3444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39" name="Oval 68"/>
            <p:cNvSpPr>
              <a:spLocks noChangeArrowheads="1"/>
            </p:cNvSpPr>
            <p:nvPr/>
          </p:nvSpPr>
          <p:spPr bwMode="gray">
            <a:xfrm>
              <a:off x="2439" y="3518"/>
              <a:ext cx="21" cy="7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grpSp>
        <p:nvGrpSpPr>
          <p:cNvPr id="30" name="Group 64"/>
          <p:cNvGrpSpPr>
            <a:grpSpLocks/>
          </p:cNvGrpSpPr>
          <p:nvPr/>
        </p:nvGrpSpPr>
        <p:grpSpPr bwMode="auto">
          <a:xfrm rot="16200000">
            <a:off x="1283298" y="4586033"/>
            <a:ext cx="834814" cy="163488"/>
            <a:chOff x="2003" y="3439"/>
            <a:chExt cx="468" cy="244"/>
          </a:xfrm>
        </p:grpSpPr>
        <p:sp>
          <p:nvSpPr>
            <p:cNvPr id="31" name="Oval 65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2" name="Rectangle 66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3" name="Oval 67"/>
            <p:cNvSpPr>
              <a:spLocks noChangeArrowheads="1"/>
            </p:cNvSpPr>
            <p:nvPr/>
          </p:nvSpPr>
          <p:spPr bwMode="gray">
            <a:xfrm>
              <a:off x="2401" y="3444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34" name="Oval 68"/>
            <p:cNvSpPr>
              <a:spLocks noChangeArrowheads="1"/>
            </p:cNvSpPr>
            <p:nvPr/>
          </p:nvSpPr>
          <p:spPr bwMode="gray">
            <a:xfrm>
              <a:off x="2439" y="3518"/>
              <a:ext cx="21" cy="7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grpSp>
        <p:nvGrpSpPr>
          <p:cNvPr id="25604" name="Group 64"/>
          <p:cNvGrpSpPr>
            <a:grpSpLocks/>
          </p:cNvGrpSpPr>
          <p:nvPr/>
        </p:nvGrpSpPr>
        <p:grpSpPr bwMode="auto">
          <a:xfrm rot="16200000">
            <a:off x="1264537" y="3314334"/>
            <a:ext cx="834814" cy="163488"/>
            <a:chOff x="2003" y="3439"/>
            <a:chExt cx="468" cy="244"/>
          </a:xfrm>
        </p:grpSpPr>
        <p:sp>
          <p:nvSpPr>
            <p:cNvPr id="25627" name="Oval 65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5628" name="Rectangle 66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34211" name="Oval 67"/>
            <p:cNvSpPr>
              <a:spLocks noChangeArrowheads="1"/>
            </p:cNvSpPr>
            <p:nvPr/>
          </p:nvSpPr>
          <p:spPr bwMode="gray">
            <a:xfrm>
              <a:off x="2401" y="3444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134212" name="Oval 68"/>
            <p:cNvSpPr>
              <a:spLocks noChangeArrowheads="1"/>
            </p:cNvSpPr>
            <p:nvPr/>
          </p:nvSpPr>
          <p:spPr bwMode="gray">
            <a:xfrm>
              <a:off x="2439" y="3518"/>
              <a:ext cx="21" cy="71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sp>
        <p:nvSpPr>
          <p:cNvPr id="25605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521752" y="258287"/>
            <a:ext cx="5486400" cy="762000"/>
          </a:xfrm>
        </p:spPr>
        <p:txBody>
          <a:bodyPr/>
          <a:lstStyle/>
          <a:p>
            <a:pPr eaLnBrk="1" hangingPunct="1"/>
            <a:r>
              <a:rPr lang="en-US" altLang="ja-JP" sz="3200" b="1" dirty="0">
                <a:latin typeface="Times New Roman" panose="02020603050405020304" pitchFamily="18" charset="0"/>
                <a:ea typeface="HGS明朝E" panose="02020900000000000000" pitchFamily="18" charset="-128"/>
              </a:rPr>
              <a:t>Outline</a:t>
            </a:r>
          </a:p>
        </p:txBody>
      </p:sp>
      <p:sp>
        <p:nvSpPr>
          <p:cNvPr id="25606" name="Rectangle 40"/>
          <p:cNvSpPr>
            <a:spLocks noChangeArrowheads="1"/>
          </p:cNvSpPr>
          <p:nvPr/>
        </p:nvSpPr>
        <p:spPr bwMode="gray">
          <a:xfrm rot="600000">
            <a:off x="1188517" y="5072832"/>
            <a:ext cx="1079500" cy="4984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400" dirty="0">
                <a:solidFill>
                  <a:srgbClr val="4D4D4D"/>
                </a:solidFill>
                <a:ea typeface="HGS明朝E" panose="02020900000000000000" pitchFamily="18" charset="-128"/>
              </a:rPr>
              <a:t>Sect. 4</a:t>
            </a:r>
          </a:p>
        </p:txBody>
      </p:sp>
      <p:grpSp>
        <p:nvGrpSpPr>
          <p:cNvPr id="25607" name="Group 58"/>
          <p:cNvGrpSpPr>
            <a:grpSpLocks/>
          </p:cNvGrpSpPr>
          <p:nvPr/>
        </p:nvGrpSpPr>
        <p:grpSpPr bwMode="auto">
          <a:xfrm>
            <a:off x="1143000" y="2492896"/>
            <a:ext cx="1090613" cy="573087"/>
            <a:chOff x="521" y="1528"/>
            <a:chExt cx="687" cy="361"/>
          </a:xfrm>
        </p:grpSpPr>
        <p:sp>
          <p:nvSpPr>
            <p:cNvPr id="25625" name="Rectangle 23"/>
            <p:cNvSpPr>
              <a:spLocks noChangeArrowheads="1"/>
            </p:cNvSpPr>
            <p:nvPr/>
          </p:nvSpPr>
          <p:spPr bwMode="gray">
            <a:xfrm rot="600000">
              <a:off x="521" y="1528"/>
              <a:ext cx="681" cy="361"/>
            </a:xfrm>
            <a:prstGeom prst="rect">
              <a:avLst/>
            </a:prstGeom>
            <a:solidFill>
              <a:srgbClr val="CCFFCC"/>
            </a:soli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FFCC"/>
              </a:extrusionClr>
              <a:contourClr>
                <a:srgbClr val="CCFFCC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5626" name="Text Box 30"/>
            <p:cNvSpPr txBox="1">
              <a:spLocks noChangeArrowheads="1"/>
            </p:cNvSpPr>
            <p:nvPr/>
          </p:nvSpPr>
          <p:spPr bwMode="auto">
            <a:xfrm rot="600000">
              <a:off x="567" y="1570"/>
              <a:ext cx="6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 sz="2400" dirty="0">
                  <a:solidFill>
                    <a:srgbClr val="4D4D4D"/>
                  </a:solidFill>
                  <a:ea typeface="HGS明朝E" panose="02020900000000000000" pitchFamily="18" charset="-128"/>
                </a:rPr>
                <a:t>Sect.2</a:t>
              </a:r>
            </a:p>
          </p:txBody>
        </p:sp>
      </p:grpSp>
      <p:grpSp>
        <p:nvGrpSpPr>
          <p:cNvPr id="25608" name="Group 59"/>
          <p:cNvGrpSpPr>
            <a:grpSpLocks/>
          </p:cNvGrpSpPr>
          <p:nvPr/>
        </p:nvGrpSpPr>
        <p:grpSpPr bwMode="auto">
          <a:xfrm>
            <a:off x="1066800" y="3762150"/>
            <a:ext cx="1176338" cy="574675"/>
            <a:chOff x="521" y="2252"/>
            <a:chExt cx="741" cy="362"/>
          </a:xfrm>
        </p:grpSpPr>
        <p:sp>
          <p:nvSpPr>
            <p:cNvPr id="25623" name="Rectangle 33"/>
            <p:cNvSpPr>
              <a:spLocks noChangeArrowheads="1"/>
            </p:cNvSpPr>
            <p:nvPr/>
          </p:nvSpPr>
          <p:spPr bwMode="gray">
            <a:xfrm rot="600000">
              <a:off x="521" y="2252"/>
              <a:ext cx="681" cy="362"/>
            </a:xfrm>
            <a:prstGeom prst="rect">
              <a:avLst/>
            </a:prstGeom>
            <a:solidFill>
              <a:srgbClr val="CCFFCC"/>
            </a:solidFill>
            <a:ln w="9525">
              <a:miter lim="800000"/>
              <a:headEnd/>
              <a:tailEnd/>
            </a:ln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CFFCC"/>
              </a:extrusionClr>
              <a:contourClr>
                <a:srgbClr val="CCFFCC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5624" name="Text Box 34"/>
            <p:cNvSpPr txBox="1">
              <a:spLocks noChangeArrowheads="1"/>
            </p:cNvSpPr>
            <p:nvPr/>
          </p:nvSpPr>
          <p:spPr bwMode="auto">
            <a:xfrm rot="600000">
              <a:off x="567" y="2299"/>
              <a:ext cx="6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 sz="2400" dirty="0">
                  <a:solidFill>
                    <a:srgbClr val="4D4D4D"/>
                  </a:solidFill>
                  <a:ea typeface="HGS明朝E" panose="02020900000000000000" pitchFamily="18" charset="-128"/>
                </a:rPr>
                <a:t> Sect.3</a:t>
              </a:r>
            </a:p>
          </p:txBody>
        </p:sp>
      </p:grpSp>
      <p:sp>
        <p:nvSpPr>
          <p:cNvPr id="25609" name="Rectangle 45"/>
          <p:cNvSpPr>
            <a:spLocks noChangeArrowheads="1"/>
          </p:cNvSpPr>
          <p:nvPr/>
        </p:nvSpPr>
        <p:spPr bwMode="gray">
          <a:xfrm rot="600000">
            <a:off x="1116013" y="1341438"/>
            <a:ext cx="1225550" cy="4984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400" dirty="0">
                <a:solidFill>
                  <a:srgbClr val="4D4D4D"/>
                </a:solidFill>
                <a:ea typeface="HGS明朝E" panose="02020900000000000000" pitchFamily="18" charset="-128"/>
              </a:rPr>
              <a:t>Sect. 1</a:t>
            </a:r>
          </a:p>
        </p:txBody>
      </p:sp>
      <p:sp>
        <p:nvSpPr>
          <p:cNvPr id="25610" name="Text Box 46"/>
          <p:cNvSpPr txBox="1">
            <a:spLocks noChangeArrowheads="1"/>
          </p:cNvSpPr>
          <p:nvPr/>
        </p:nvSpPr>
        <p:spPr bwMode="auto">
          <a:xfrm>
            <a:off x="2819400" y="2569096"/>
            <a:ext cx="49209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dirty="0">
                <a:solidFill>
                  <a:schemeClr val="accent2"/>
                </a:solidFill>
                <a:ea typeface="HGS明朝E" panose="02020900000000000000" pitchFamily="18" charset="-128"/>
              </a:rPr>
              <a:t>Enhanced Three-band Index</a:t>
            </a:r>
            <a:r>
              <a:rPr lang="en-US" altLang="ja-JP" sz="2400" b="0" dirty="0">
                <a:solidFill>
                  <a:schemeClr val="accent2"/>
                </a:solidFill>
                <a:ea typeface="HGS明朝E" panose="02020900000000000000" pitchFamily="18" charset="-128"/>
              </a:rPr>
              <a:t> for monitoring Chlorophyll-a</a:t>
            </a:r>
          </a:p>
        </p:txBody>
      </p:sp>
      <p:sp>
        <p:nvSpPr>
          <p:cNvPr id="25611" name="Text Box 47"/>
          <p:cNvSpPr txBox="1">
            <a:spLocks noChangeArrowheads="1"/>
          </p:cNvSpPr>
          <p:nvPr/>
        </p:nvSpPr>
        <p:spPr bwMode="auto">
          <a:xfrm>
            <a:off x="2819400" y="3762150"/>
            <a:ext cx="50649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dirty="0">
                <a:solidFill>
                  <a:schemeClr val="accent2"/>
                </a:solidFill>
                <a:ea typeface="HGS明朝E" panose="02020900000000000000" pitchFamily="18" charset="-128"/>
              </a:rPr>
              <a:t>SAMO-LUT algorithm</a:t>
            </a:r>
            <a:r>
              <a:rPr lang="en-US" altLang="ja-JP" sz="2400" b="0" dirty="0">
                <a:solidFill>
                  <a:schemeClr val="accent2"/>
                </a:solidFill>
                <a:ea typeface="HGS明朝E" panose="02020900000000000000" pitchFamily="18" charset="-128"/>
              </a:rPr>
              <a:t> for monitoring water constituent concentrations</a:t>
            </a:r>
          </a:p>
        </p:txBody>
      </p:sp>
      <p:sp>
        <p:nvSpPr>
          <p:cNvPr id="25612" name="Text Box 49"/>
          <p:cNvSpPr txBox="1">
            <a:spLocks noChangeArrowheads="1"/>
          </p:cNvSpPr>
          <p:nvPr/>
        </p:nvSpPr>
        <p:spPr bwMode="auto">
          <a:xfrm>
            <a:off x="2806700" y="1412875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b="0">
                <a:solidFill>
                  <a:schemeClr val="accent2"/>
                </a:solidFill>
                <a:ea typeface="HGS明朝E" panose="02020900000000000000" pitchFamily="18" charset="-128"/>
              </a:rPr>
              <a:t>General introduction</a:t>
            </a:r>
          </a:p>
        </p:txBody>
      </p:sp>
      <p:sp>
        <p:nvSpPr>
          <p:cNvPr id="25613" name="Text Box 50"/>
          <p:cNvSpPr txBox="1">
            <a:spLocks noChangeArrowheads="1"/>
          </p:cNvSpPr>
          <p:nvPr/>
        </p:nvSpPr>
        <p:spPr bwMode="auto">
          <a:xfrm>
            <a:off x="2845867" y="5149032"/>
            <a:ext cx="2662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b="0" dirty="0">
                <a:solidFill>
                  <a:schemeClr val="accent2"/>
                </a:solidFill>
                <a:ea typeface="HGS明朝E" panose="02020900000000000000" pitchFamily="18" charset="-128"/>
              </a:rPr>
              <a:t>General conclusions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558B14AF-6904-4C4B-9986-DD92F552673E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05"/>
          <p:cNvGraphicFramePr>
            <a:graphicFrameLocks noChangeAspect="1"/>
          </p:cNvGraphicFramePr>
          <p:nvPr/>
        </p:nvGraphicFramePr>
        <p:xfrm>
          <a:off x="1524000" y="3048000"/>
          <a:ext cx="6365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" name="Bitmap Image" r:id="rId4" imgW="1228571" imgH="1324160" progId="Paint.Picture">
                  <p:embed/>
                </p:oleObj>
              </mc:Choice>
              <mc:Fallback>
                <p:oleObj name="Bitmap Image" r:id="rId4" imgW="1228571" imgH="1324160" progId="Paint.Picture">
                  <p:embed/>
                  <p:pic>
                    <p:nvPicPr>
                      <p:cNvPr id="0" name="Object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0"/>
                        <a:ext cx="63658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1" name="Group 306"/>
          <p:cNvGrpSpPr>
            <a:grpSpLocks/>
          </p:cNvGrpSpPr>
          <p:nvPr/>
        </p:nvGrpSpPr>
        <p:grpSpPr bwMode="auto">
          <a:xfrm>
            <a:off x="1447800" y="2743200"/>
            <a:ext cx="288925" cy="863600"/>
            <a:chOff x="1791" y="1344"/>
            <a:chExt cx="182" cy="544"/>
          </a:xfrm>
        </p:grpSpPr>
        <p:sp>
          <p:nvSpPr>
            <p:cNvPr id="2242" name="Line 307"/>
            <p:cNvSpPr>
              <a:spLocks noChangeShapeType="1"/>
            </p:cNvSpPr>
            <p:nvPr/>
          </p:nvSpPr>
          <p:spPr bwMode="auto">
            <a:xfrm>
              <a:off x="1882" y="1344"/>
              <a:ext cx="0" cy="544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43" name="Oval 308"/>
            <p:cNvSpPr>
              <a:spLocks noChangeArrowheads="1"/>
            </p:cNvSpPr>
            <p:nvPr/>
          </p:nvSpPr>
          <p:spPr bwMode="auto">
            <a:xfrm>
              <a:off x="1791" y="1344"/>
              <a:ext cx="182" cy="362"/>
            </a:xfrm>
            <a:prstGeom prst="ellipse">
              <a:avLst/>
            </a:prstGeom>
            <a:solidFill>
              <a:srgbClr val="339966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2052" name="Rectangle 8"/>
          <p:cNvSpPr>
            <a:spLocks noChangeArrowheads="1"/>
          </p:cNvSpPr>
          <p:nvPr/>
        </p:nvSpPr>
        <p:spPr bwMode="auto">
          <a:xfrm>
            <a:off x="2209800" y="3657600"/>
            <a:ext cx="6697663" cy="2592388"/>
          </a:xfrm>
          <a:prstGeom prst="rect">
            <a:avLst/>
          </a:prstGeom>
          <a:gradFill rotWithShape="1">
            <a:gsLst>
              <a:gs pos="0">
                <a:srgbClr val="91C8FF"/>
              </a:gs>
              <a:gs pos="100000">
                <a:srgbClr val="3399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66476" name="Rectangle 236"/>
          <p:cNvSpPr>
            <a:spLocks noChangeArrowheads="1"/>
          </p:cNvSpPr>
          <p:nvPr/>
        </p:nvSpPr>
        <p:spPr bwMode="auto">
          <a:xfrm>
            <a:off x="2209800" y="3657600"/>
            <a:ext cx="6705600" cy="2590800"/>
          </a:xfrm>
          <a:prstGeom prst="rect">
            <a:avLst/>
          </a:prstGeom>
          <a:gradFill rotWithShape="0">
            <a:gsLst>
              <a:gs pos="0">
                <a:srgbClr val="24843B"/>
              </a:gs>
              <a:gs pos="100000">
                <a:srgbClr val="82B98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grpSp>
        <p:nvGrpSpPr>
          <p:cNvPr id="2054" name="Group 2"/>
          <p:cNvGrpSpPr>
            <a:grpSpLocks/>
          </p:cNvGrpSpPr>
          <p:nvPr/>
        </p:nvGrpSpPr>
        <p:grpSpPr bwMode="auto">
          <a:xfrm>
            <a:off x="533400" y="2120900"/>
            <a:ext cx="288925" cy="990600"/>
            <a:chOff x="1791" y="1344"/>
            <a:chExt cx="182" cy="544"/>
          </a:xfrm>
        </p:grpSpPr>
        <p:sp>
          <p:nvSpPr>
            <p:cNvPr id="2240" name="Line 3"/>
            <p:cNvSpPr>
              <a:spLocks noChangeShapeType="1"/>
            </p:cNvSpPr>
            <p:nvPr/>
          </p:nvSpPr>
          <p:spPr bwMode="auto">
            <a:xfrm>
              <a:off x="1882" y="1344"/>
              <a:ext cx="0" cy="544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41" name="Oval 4"/>
            <p:cNvSpPr>
              <a:spLocks noChangeArrowheads="1"/>
            </p:cNvSpPr>
            <p:nvPr/>
          </p:nvSpPr>
          <p:spPr bwMode="auto">
            <a:xfrm>
              <a:off x="1791" y="1344"/>
              <a:ext cx="182" cy="362"/>
            </a:xfrm>
            <a:prstGeom prst="ellipse">
              <a:avLst/>
            </a:prstGeom>
            <a:solidFill>
              <a:srgbClr val="339966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1459321" y="273886"/>
            <a:ext cx="65117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solidFill>
                  <a:schemeClr val="accent2"/>
                </a:solidFill>
                <a:ea typeface="HGS明朝E" panose="02020900000000000000" pitchFamily="18" charset="-128"/>
              </a:rPr>
              <a:t>Advantage of Satellite Remote Sensing</a:t>
            </a:r>
          </a:p>
        </p:txBody>
      </p:sp>
      <p:grpSp>
        <p:nvGrpSpPr>
          <p:cNvPr id="2056" name="Group 12"/>
          <p:cNvGrpSpPr>
            <a:grpSpLocks/>
          </p:cNvGrpSpPr>
          <p:nvPr/>
        </p:nvGrpSpPr>
        <p:grpSpPr bwMode="auto">
          <a:xfrm>
            <a:off x="228600" y="2438400"/>
            <a:ext cx="288925" cy="863600"/>
            <a:chOff x="1791" y="1344"/>
            <a:chExt cx="182" cy="544"/>
          </a:xfrm>
        </p:grpSpPr>
        <p:sp>
          <p:nvSpPr>
            <p:cNvPr id="2238" name="Line 13"/>
            <p:cNvSpPr>
              <a:spLocks noChangeShapeType="1"/>
            </p:cNvSpPr>
            <p:nvPr/>
          </p:nvSpPr>
          <p:spPr bwMode="auto">
            <a:xfrm>
              <a:off x="1882" y="1344"/>
              <a:ext cx="0" cy="544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39" name="Oval 14"/>
            <p:cNvSpPr>
              <a:spLocks noChangeArrowheads="1"/>
            </p:cNvSpPr>
            <p:nvPr/>
          </p:nvSpPr>
          <p:spPr bwMode="auto">
            <a:xfrm>
              <a:off x="1791" y="1344"/>
              <a:ext cx="182" cy="362"/>
            </a:xfrm>
            <a:prstGeom prst="ellipse">
              <a:avLst/>
            </a:prstGeom>
            <a:solidFill>
              <a:srgbClr val="339966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grpSp>
        <p:nvGrpSpPr>
          <p:cNvPr id="2057" name="Group 15"/>
          <p:cNvGrpSpPr>
            <a:grpSpLocks/>
          </p:cNvGrpSpPr>
          <p:nvPr/>
        </p:nvGrpSpPr>
        <p:grpSpPr bwMode="auto">
          <a:xfrm>
            <a:off x="1143000" y="2438400"/>
            <a:ext cx="288925" cy="863600"/>
            <a:chOff x="1791" y="1344"/>
            <a:chExt cx="182" cy="544"/>
          </a:xfrm>
        </p:grpSpPr>
        <p:sp>
          <p:nvSpPr>
            <p:cNvPr id="2236" name="Line 16"/>
            <p:cNvSpPr>
              <a:spLocks noChangeShapeType="1"/>
            </p:cNvSpPr>
            <p:nvPr/>
          </p:nvSpPr>
          <p:spPr bwMode="auto">
            <a:xfrm>
              <a:off x="1882" y="1344"/>
              <a:ext cx="0" cy="544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37" name="Oval 17"/>
            <p:cNvSpPr>
              <a:spLocks noChangeArrowheads="1"/>
            </p:cNvSpPr>
            <p:nvPr/>
          </p:nvSpPr>
          <p:spPr bwMode="auto">
            <a:xfrm>
              <a:off x="1791" y="1344"/>
              <a:ext cx="182" cy="362"/>
            </a:xfrm>
            <a:prstGeom prst="ellipse">
              <a:avLst/>
            </a:prstGeom>
            <a:solidFill>
              <a:srgbClr val="339966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2058" name="AutoShape 7"/>
          <p:cNvSpPr>
            <a:spLocks noChangeArrowheads="1"/>
          </p:cNvSpPr>
          <p:nvPr/>
        </p:nvSpPr>
        <p:spPr bwMode="auto">
          <a:xfrm rot="10800000" flipH="1">
            <a:off x="304800" y="3022600"/>
            <a:ext cx="1905000" cy="3240088"/>
          </a:xfrm>
          <a:prstGeom prst="flowChartDocument">
            <a:avLst/>
          </a:prstGeom>
          <a:gradFill rotWithShape="1">
            <a:gsLst>
              <a:gs pos="0">
                <a:srgbClr val="993300"/>
              </a:gs>
              <a:gs pos="100000">
                <a:srgbClr val="4718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grpSp>
        <p:nvGrpSpPr>
          <p:cNvPr id="2059" name="Group 18"/>
          <p:cNvGrpSpPr>
            <a:grpSpLocks/>
          </p:cNvGrpSpPr>
          <p:nvPr/>
        </p:nvGrpSpPr>
        <p:grpSpPr bwMode="auto">
          <a:xfrm>
            <a:off x="838200" y="2286000"/>
            <a:ext cx="288925" cy="863600"/>
            <a:chOff x="1791" y="1344"/>
            <a:chExt cx="182" cy="544"/>
          </a:xfrm>
        </p:grpSpPr>
        <p:sp>
          <p:nvSpPr>
            <p:cNvPr id="2234" name="Line 19"/>
            <p:cNvSpPr>
              <a:spLocks noChangeShapeType="1"/>
            </p:cNvSpPr>
            <p:nvPr/>
          </p:nvSpPr>
          <p:spPr bwMode="auto">
            <a:xfrm>
              <a:off x="1882" y="1344"/>
              <a:ext cx="0" cy="544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35" name="Oval 20"/>
            <p:cNvSpPr>
              <a:spLocks noChangeArrowheads="1"/>
            </p:cNvSpPr>
            <p:nvPr/>
          </p:nvSpPr>
          <p:spPr bwMode="auto">
            <a:xfrm>
              <a:off x="1791" y="1344"/>
              <a:ext cx="182" cy="362"/>
            </a:xfrm>
            <a:prstGeom prst="ellipse">
              <a:avLst/>
            </a:prstGeom>
            <a:solidFill>
              <a:srgbClr val="339966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2060" name="Oval 58"/>
          <p:cNvSpPr>
            <a:spLocks noChangeArrowheads="1"/>
          </p:cNvSpPr>
          <p:nvPr/>
        </p:nvSpPr>
        <p:spPr bwMode="auto">
          <a:xfrm>
            <a:off x="7092950" y="472440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1" name="Oval 62"/>
          <p:cNvSpPr>
            <a:spLocks noChangeArrowheads="1"/>
          </p:cNvSpPr>
          <p:nvPr/>
        </p:nvSpPr>
        <p:spPr bwMode="auto">
          <a:xfrm>
            <a:off x="8027988" y="5734050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2" name="Oval 64"/>
          <p:cNvSpPr>
            <a:spLocks noChangeArrowheads="1"/>
          </p:cNvSpPr>
          <p:nvPr/>
        </p:nvSpPr>
        <p:spPr bwMode="auto">
          <a:xfrm>
            <a:off x="5148263" y="4797425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3" name="Oval 66"/>
          <p:cNvSpPr>
            <a:spLocks noChangeArrowheads="1"/>
          </p:cNvSpPr>
          <p:nvPr/>
        </p:nvSpPr>
        <p:spPr bwMode="auto">
          <a:xfrm>
            <a:off x="7956550" y="386080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4" name="Oval 67"/>
          <p:cNvSpPr>
            <a:spLocks noChangeArrowheads="1"/>
          </p:cNvSpPr>
          <p:nvPr/>
        </p:nvSpPr>
        <p:spPr bwMode="auto">
          <a:xfrm>
            <a:off x="7740650" y="450850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5" name="Oval 68"/>
          <p:cNvSpPr>
            <a:spLocks noChangeArrowheads="1"/>
          </p:cNvSpPr>
          <p:nvPr/>
        </p:nvSpPr>
        <p:spPr bwMode="auto">
          <a:xfrm>
            <a:off x="8172450" y="4652963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6" name="Oval 69"/>
          <p:cNvSpPr>
            <a:spLocks noChangeArrowheads="1"/>
          </p:cNvSpPr>
          <p:nvPr/>
        </p:nvSpPr>
        <p:spPr bwMode="auto">
          <a:xfrm>
            <a:off x="8101013" y="5229225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7" name="Oval 71"/>
          <p:cNvSpPr>
            <a:spLocks noChangeArrowheads="1"/>
          </p:cNvSpPr>
          <p:nvPr/>
        </p:nvSpPr>
        <p:spPr bwMode="auto">
          <a:xfrm>
            <a:off x="5003800" y="594995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8" name="Oval 72"/>
          <p:cNvSpPr>
            <a:spLocks noChangeArrowheads="1"/>
          </p:cNvSpPr>
          <p:nvPr/>
        </p:nvSpPr>
        <p:spPr bwMode="auto">
          <a:xfrm>
            <a:off x="8316913" y="4941888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69" name="Oval 74"/>
          <p:cNvSpPr>
            <a:spLocks noChangeArrowheads="1"/>
          </p:cNvSpPr>
          <p:nvPr/>
        </p:nvSpPr>
        <p:spPr bwMode="auto">
          <a:xfrm>
            <a:off x="3060700" y="4651375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0" name="Oval 77"/>
          <p:cNvSpPr>
            <a:spLocks noChangeArrowheads="1"/>
          </p:cNvSpPr>
          <p:nvPr/>
        </p:nvSpPr>
        <p:spPr bwMode="auto">
          <a:xfrm>
            <a:off x="2844800" y="3787775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1" name="Oval 78"/>
          <p:cNvSpPr>
            <a:spLocks noChangeArrowheads="1"/>
          </p:cNvSpPr>
          <p:nvPr/>
        </p:nvSpPr>
        <p:spPr bwMode="auto">
          <a:xfrm>
            <a:off x="7524750" y="4221163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2" name="Oval 80"/>
          <p:cNvSpPr>
            <a:spLocks noChangeArrowheads="1"/>
          </p:cNvSpPr>
          <p:nvPr/>
        </p:nvSpPr>
        <p:spPr bwMode="auto">
          <a:xfrm>
            <a:off x="7092950" y="4365625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3" name="Oval 81"/>
          <p:cNvSpPr>
            <a:spLocks noChangeArrowheads="1"/>
          </p:cNvSpPr>
          <p:nvPr/>
        </p:nvSpPr>
        <p:spPr bwMode="auto">
          <a:xfrm>
            <a:off x="3708400" y="4005263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4" name="Oval 82"/>
          <p:cNvSpPr>
            <a:spLocks noChangeArrowheads="1"/>
          </p:cNvSpPr>
          <p:nvPr/>
        </p:nvSpPr>
        <p:spPr bwMode="auto">
          <a:xfrm>
            <a:off x="7380288" y="5661025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5" name="Oval 85"/>
          <p:cNvSpPr>
            <a:spLocks noChangeArrowheads="1"/>
          </p:cNvSpPr>
          <p:nvPr/>
        </p:nvSpPr>
        <p:spPr bwMode="auto">
          <a:xfrm>
            <a:off x="7956550" y="429260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6" name="Oval 87"/>
          <p:cNvSpPr>
            <a:spLocks noChangeArrowheads="1"/>
          </p:cNvSpPr>
          <p:nvPr/>
        </p:nvSpPr>
        <p:spPr bwMode="auto">
          <a:xfrm>
            <a:off x="5724525" y="5013325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7" name="Oval 90"/>
          <p:cNvSpPr>
            <a:spLocks noChangeArrowheads="1"/>
          </p:cNvSpPr>
          <p:nvPr/>
        </p:nvSpPr>
        <p:spPr bwMode="auto">
          <a:xfrm>
            <a:off x="7451725" y="4724400"/>
            <a:ext cx="71438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8" name="Oval 91"/>
          <p:cNvSpPr>
            <a:spLocks noChangeArrowheads="1"/>
          </p:cNvSpPr>
          <p:nvPr/>
        </p:nvSpPr>
        <p:spPr bwMode="auto">
          <a:xfrm>
            <a:off x="5795963" y="4292600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79" name="Oval 92"/>
          <p:cNvSpPr>
            <a:spLocks noChangeArrowheads="1"/>
          </p:cNvSpPr>
          <p:nvPr/>
        </p:nvSpPr>
        <p:spPr bwMode="auto">
          <a:xfrm>
            <a:off x="8316913" y="4365625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80" name="Oval 93"/>
          <p:cNvSpPr>
            <a:spLocks noChangeArrowheads="1"/>
          </p:cNvSpPr>
          <p:nvPr/>
        </p:nvSpPr>
        <p:spPr bwMode="auto">
          <a:xfrm>
            <a:off x="8027988" y="4365625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081" name="Oval 95"/>
          <p:cNvSpPr>
            <a:spLocks noChangeArrowheads="1"/>
          </p:cNvSpPr>
          <p:nvPr/>
        </p:nvSpPr>
        <p:spPr bwMode="auto">
          <a:xfrm>
            <a:off x="7885113" y="4724400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66346" name="AutoShape 106"/>
          <p:cNvSpPr>
            <a:spLocks noChangeArrowheads="1"/>
          </p:cNvSpPr>
          <p:nvPr/>
        </p:nvSpPr>
        <p:spPr bwMode="auto">
          <a:xfrm rot="10800000">
            <a:off x="1997075" y="3641725"/>
            <a:ext cx="4648200" cy="457200"/>
          </a:xfrm>
          <a:prstGeom prst="rtTriangle">
            <a:avLst/>
          </a:prstGeom>
          <a:gradFill rotWithShape="0">
            <a:gsLst>
              <a:gs pos="0">
                <a:srgbClr val="FFFF00"/>
              </a:gs>
              <a:gs pos="100000">
                <a:srgbClr val="696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en-US" altLang="zh-CN" sz="1800">
              <a:solidFill>
                <a:srgbClr val="6600CC"/>
              </a:solidFill>
            </a:endParaRPr>
          </a:p>
        </p:txBody>
      </p:sp>
      <p:sp>
        <p:nvSpPr>
          <p:cNvPr id="2083" name="Oval 152"/>
          <p:cNvSpPr>
            <a:spLocks noChangeArrowheads="1"/>
          </p:cNvSpPr>
          <p:nvPr/>
        </p:nvSpPr>
        <p:spPr bwMode="auto">
          <a:xfrm>
            <a:off x="3275013" y="4076700"/>
            <a:ext cx="71437" cy="69850"/>
          </a:xfrm>
          <a:prstGeom prst="ellipse">
            <a:avLst/>
          </a:prstGeom>
          <a:solidFill>
            <a:srgbClr val="339966"/>
          </a:solidFill>
          <a:ln w="9525" algn="ctr">
            <a:solidFill>
              <a:srgbClr val="339966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grpSp>
        <p:nvGrpSpPr>
          <p:cNvPr id="2084" name="Group 190"/>
          <p:cNvGrpSpPr>
            <a:grpSpLocks/>
          </p:cNvGrpSpPr>
          <p:nvPr/>
        </p:nvGrpSpPr>
        <p:grpSpPr bwMode="auto">
          <a:xfrm>
            <a:off x="4648200" y="4495800"/>
            <a:ext cx="2014538" cy="1390650"/>
            <a:chOff x="1474" y="845"/>
            <a:chExt cx="1269" cy="876"/>
          </a:xfrm>
        </p:grpSpPr>
        <p:pic>
          <p:nvPicPr>
            <p:cNvPr id="2228" name="Picture 54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1" y="845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9" name="Picture 161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1617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0" name="Picture 162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1027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1" name="Picture 163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1073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2" name="Picture 164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1254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3" name="Picture 165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1436"/>
              <a:ext cx="27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85" name="Group 187"/>
          <p:cNvGrpSpPr>
            <a:grpSpLocks/>
          </p:cNvGrpSpPr>
          <p:nvPr/>
        </p:nvGrpSpPr>
        <p:grpSpPr bwMode="auto">
          <a:xfrm>
            <a:off x="6781800" y="4724400"/>
            <a:ext cx="2016125" cy="1081088"/>
            <a:chOff x="3243" y="1207"/>
            <a:chExt cx="1270" cy="681"/>
          </a:xfrm>
        </p:grpSpPr>
        <p:pic>
          <p:nvPicPr>
            <p:cNvPr id="2221" name="Picture 172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7" y="1616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2" name="Picture 173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1298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3" name="Picture 174" descr="鮎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1480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4" name="Picture 175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6" y="1207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5" name="Picture 176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1570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6" name="Picture 177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6" y="1797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7" name="Picture 178" descr="鮎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616"/>
              <a:ext cx="22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227"/>
          <p:cNvGrpSpPr>
            <a:grpSpLocks/>
          </p:cNvGrpSpPr>
          <p:nvPr/>
        </p:nvGrpSpPr>
        <p:grpSpPr bwMode="auto">
          <a:xfrm>
            <a:off x="2590800" y="3886200"/>
            <a:ext cx="1444625" cy="914400"/>
            <a:chOff x="1746" y="1206"/>
            <a:chExt cx="862" cy="589"/>
          </a:xfrm>
        </p:grpSpPr>
        <p:sp>
          <p:nvSpPr>
            <p:cNvPr id="2185" name="Oval 191"/>
            <p:cNvSpPr>
              <a:spLocks noChangeArrowheads="1"/>
            </p:cNvSpPr>
            <p:nvPr/>
          </p:nvSpPr>
          <p:spPr bwMode="auto">
            <a:xfrm>
              <a:off x="1746" y="1388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86" name="Oval 192"/>
            <p:cNvSpPr>
              <a:spLocks noChangeArrowheads="1"/>
            </p:cNvSpPr>
            <p:nvPr/>
          </p:nvSpPr>
          <p:spPr bwMode="auto">
            <a:xfrm>
              <a:off x="1928" y="147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87" name="Oval 193"/>
            <p:cNvSpPr>
              <a:spLocks noChangeArrowheads="1"/>
            </p:cNvSpPr>
            <p:nvPr/>
          </p:nvSpPr>
          <p:spPr bwMode="auto">
            <a:xfrm>
              <a:off x="2019" y="161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88" name="Oval 194"/>
            <p:cNvSpPr>
              <a:spLocks noChangeArrowheads="1"/>
            </p:cNvSpPr>
            <p:nvPr/>
          </p:nvSpPr>
          <p:spPr bwMode="auto">
            <a:xfrm>
              <a:off x="2155" y="175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89" name="Oval 195"/>
            <p:cNvSpPr>
              <a:spLocks noChangeArrowheads="1"/>
            </p:cNvSpPr>
            <p:nvPr/>
          </p:nvSpPr>
          <p:spPr bwMode="auto">
            <a:xfrm>
              <a:off x="2019" y="170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0" name="Oval 196"/>
            <p:cNvSpPr>
              <a:spLocks noChangeArrowheads="1"/>
            </p:cNvSpPr>
            <p:nvPr/>
          </p:nvSpPr>
          <p:spPr bwMode="auto">
            <a:xfrm>
              <a:off x="2019" y="1206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1" name="Oval 197"/>
            <p:cNvSpPr>
              <a:spLocks noChangeArrowheads="1"/>
            </p:cNvSpPr>
            <p:nvPr/>
          </p:nvSpPr>
          <p:spPr bwMode="auto">
            <a:xfrm>
              <a:off x="2563" y="134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2" name="Oval 198"/>
            <p:cNvSpPr>
              <a:spLocks noChangeArrowheads="1"/>
            </p:cNvSpPr>
            <p:nvPr/>
          </p:nvSpPr>
          <p:spPr bwMode="auto">
            <a:xfrm>
              <a:off x="2200" y="129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3" name="Oval 199"/>
            <p:cNvSpPr>
              <a:spLocks noChangeArrowheads="1"/>
            </p:cNvSpPr>
            <p:nvPr/>
          </p:nvSpPr>
          <p:spPr bwMode="auto">
            <a:xfrm>
              <a:off x="2200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4" name="Oval 200"/>
            <p:cNvSpPr>
              <a:spLocks noChangeArrowheads="1"/>
            </p:cNvSpPr>
            <p:nvPr/>
          </p:nvSpPr>
          <p:spPr bwMode="auto">
            <a:xfrm>
              <a:off x="2336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95" name="Oval 201"/>
            <p:cNvSpPr>
              <a:spLocks noChangeArrowheads="1"/>
            </p:cNvSpPr>
            <p:nvPr/>
          </p:nvSpPr>
          <p:spPr bwMode="auto">
            <a:xfrm>
              <a:off x="2291" y="166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grpSp>
          <p:nvGrpSpPr>
            <p:cNvPr id="2196" name="Group 202"/>
            <p:cNvGrpSpPr>
              <a:grpSpLocks/>
            </p:cNvGrpSpPr>
            <p:nvPr/>
          </p:nvGrpSpPr>
          <p:grpSpPr bwMode="auto">
            <a:xfrm>
              <a:off x="1882" y="1207"/>
              <a:ext cx="725" cy="588"/>
              <a:chOff x="3062" y="1435"/>
              <a:chExt cx="725" cy="588"/>
            </a:xfrm>
          </p:grpSpPr>
          <p:sp>
            <p:nvSpPr>
              <p:cNvPr id="2197" name="Oval 203"/>
              <p:cNvSpPr>
                <a:spLocks noChangeArrowheads="1"/>
              </p:cNvSpPr>
              <p:nvPr/>
            </p:nvSpPr>
            <p:spPr bwMode="auto">
              <a:xfrm>
                <a:off x="3062" y="152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98" name="Oval 204"/>
              <p:cNvSpPr>
                <a:spLocks noChangeArrowheads="1"/>
              </p:cNvSpPr>
              <p:nvPr/>
            </p:nvSpPr>
            <p:spPr bwMode="auto">
              <a:xfrm>
                <a:off x="3560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99" name="Oval 205"/>
              <p:cNvSpPr>
                <a:spLocks noChangeArrowheads="1"/>
              </p:cNvSpPr>
              <p:nvPr/>
            </p:nvSpPr>
            <p:spPr bwMode="auto">
              <a:xfrm>
                <a:off x="3062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0" name="Oval 206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1" name="Oval 207"/>
              <p:cNvSpPr>
                <a:spLocks noChangeArrowheads="1"/>
              </p:cNvSpPr>
              <p:nvPr/>
            </p:nvSpPr>
            <p:spPr bwMode="auto">
              <a:xfrm>
                <a:off x="3243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2" name="Oval 208"/>
              <p:cNvSpPr>
                <a:spLocks noChangeArrowheads="1"/>
              </p:cNvSpPr>
              <p:nvPr/>
            </p:nvSpPr>
            <p:spPr bwMode="auto">
              <a:xfrm>
                <a:off x="3198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3" name="Oval 209"/>
              <p:cNvSpPr>
                <a:spLocks noChangeArrowheads="1"/>
              </p:cNvSpPr>
              <p:nvPr/>
            </p:nvSpPr>
            <p:spPr bwMode="auto">
              <a:xfrm>
                <a:off x="3062" y="1797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4" name="Oval 210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5" name="Oval 211"/>
              <p:cNvSpPr>
                <a:spLocks noChangeArrowheads="1"/>
              </p:cNvSpPr>
              <p:nvPr/>
            </p:nvSpPr>
            <p:spPr bwMode="auto">
              <a:xfrm>
                <a:off x="3379" y="1888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6" name="Oval 212"/>
              <p:cNvSpPr>
                <a:spLocks noChangeArrowheads="1"/>
              </p:cNvSpPr>
              <p:nvPr/>
            </p:nvSpPr>
            <p:spPr bwMode="auto">
              <a:xfrm>
                <a:off x="3334" y="197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7" name="Oval 213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8" name="Oval 214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09" name="Oval 215"/>
              <p:cNvSpPr>
                <a:spLocks noChangeArrowheads="1"/>
              </p:cNvSpPr>
              <p:nvPr/>
            </p:nvSpPr>
            <p:spPr bwMode="auto">
              <a:xfrm>
                <a:off x="3198" y="143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0" name="Oval 216"/>
              <p:cNvSpPr>
                <a:spLocks noChangeArrowheads="1"/>
              </p:cNvSpPr>
              <p:nvPr/>
            </p:nvSpPr>
            <p:spPr bwMode="auto">
              <a:xfrm>
                <a:off x="3244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1" name="Oval 217"/>
              <p:cNvSpPr>
                <a:spLocks noChangeArrowheads="1"/>
              </p:cNvSpPr>
              <p:nvPr/>
            </p:nvSpPr>
            <p:spPr bwMode="auto">
              <a:xfrm>
                <a:off x="3742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2" name="Oval 218"/>
              <p:cNvSpPr>
                <a:spLocks noChangeArrowheads="1"/>
              </p:cNvSpPr>
              <p:nvPr/>
            </p:nvSpPr>
            <p:spPr bwMode="auto">
              <a:xfrm>
                <a:off x="3379" y="152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3" name="Oval 219"/>
              <p:cNvSpPr>
                <a:spLocks noChangeArrowheads="1"/>
              </p:cNvSpPr>
              <p:nvPr/>
            </p:nvSpPr>
            <p:spPr bwMode="auto">
              <a:xfrm>
                <a:off x="3379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4" name="Oval 220"/>
              <p:cNvSpPr>
                <a:spLocks noChangeArrowheads="1"/>
              </p:cNvSpPr>
              <p:nvPr/>
            </p:nvSpPr>
            <p:spPr bwMode="auto">
              <a:xfrm>
                <a:off x="3470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5" name="Oval 221"/>
              <p:cNvSpPr>
                <a:spLocks noChangeArrowheads="1"/>
              </p:cNvSpPr>
              <p:nvPr/>
            </p:nvSpPr>
            <p:spPr bwMode="auto">
              <a:xfrm>
                <a:off x="3470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6" name="Oval 222"/>
              <p:cNvSpPr>
                <a:spLocks noChangeArrowheads="1"/>
              </p:cNvSpPr>
              <p:nvPr/>
            </p:nvSpPr>
            <p:spPr bwMode="auto">
              <a:xfrm>
                <a:off x="3379" y="166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7" name="Oval 223"/>
              <p:cNvSpPr>
                <a:spLocks noChangeArrowheads="1"/>
              </p:cNvSpPr>
              <p:nvPr/>
            </p:nvSpPr>
            <p:spPr bwMode="auto">
              <a:xfrm>
                <a:off x="3515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8" name="Oval 224"/>
              <p:cNvSpPr>
                <a:spLocks noChangeArrowheads="1"/>
              </p:cNvSpPr>
              <p:nvPr/>
            </p:nvSpPr>
            <p:spPr bwMode="auto">
              <a:xfrm>
                <a:off x="3470" y="188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19" name="Oval 225"/>
              <p:cNvSpPr>
                <a:spLocks noChangeArrowheads="1"/>
              </p:cNvSpPr>
              <p:nvPr/>
            </p:nvSpPr>
            <p:spPr bwMode="auto">
              <a:xfrm>
                <a:off x="3606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220" name="Oval 226"/>
              <p:cNvSpPr>
                <a:spLocks noChangeArrowheads="1"/>
              </p:cNvSpPr>
              <p:nvPr/>
            </p:nvSpPr>
            <p:spPr bwMode="auto">
              <a:xfrm>
                <a:off x="3334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</p:grpSp>
      </p:grpSp>
      <p:pic>
        <p:nvPicPr>
          <p:cNvPr id="266470" name="Picture 230" descr="船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3276600"/>
            <a:ext cx="809625" cy="438150"/>
          </a:xfrm>
          <a:noFill/>
        </p:spPr>
      </p:pic>
      <p:pic>
        <p:nvPicPr>
          <p:cNvPr id="266471" name="Picture 231" descr="船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3295650"/>
            <a:ext cx="809625" cy="438150"/>
          </a:xfrm>
          <a:noFill/>
        </p:spPr>
      </p:pic>
      <p:pic>
        <p:nvPicPr>
          <p:cNvPr id="266472" name="Picture 232" descr="船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3276600"/>
            <a:ext cx="809625" cy="438150"/>
          </a:xfrm>
          <a:noFill/>
        </p:spPr>
      </p:pic>
      <p:grpSp>
        <p:nvGrpSpPr>
          <p:cNvPr id="11" name="Group 237"/>
          <p:cNvGrpSpPr>
            <a:grpSpLocks/>
          </p:cNvGrpSpPr>
          <p:nvPr/>
        </p:nvGrpSpPr>
        <p:grpSpPr bwMode="auto">
          <a:xfrm>
            <a:off x="4902200" y="3746500"/>
            <a:ext cx="2057400" cy="1066800"/>
            <a:chOff x="1746" y="1206"/>
            <a:chExt cx="862" cy="589"/>
          </a:xfrm>
        </p:grpSpPr>
        <p:sp>
          <p:nvSpPr>
            <p:cNvPr id="2149" name="Oval 238"/>
            <p:cNvSpPr>
              <a:spLocks noChangeArrowheads="1"/>
            </p:cNvSpPr>
            <p:nvPr/>
          </p:nvSpPr>
          <p:spPr bwMode="auto">
            <a:xfrm>
              <a:off x="1746" y="1388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0" name="Oval 239"/>
            <p:cNvSpPr>
              <a:spLocks noChangeArrowheads="1"/>
            </p:cNvSpPr>
            <p:nvPr/>
          </p:nvSpPr>
          <p:spPr bwMode="auto">
            <a:xfrm>
              <a:off x="1928" y="147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1" name="Oval 240"/>
            <p:cNvSpPr>
              <a:spLocks noChangeArrowheads="1"/>
            </p:cNvSpPr>
            <p:nvPr/>
          </p:nvSpPr>
          <p:spPr bwMode="auto">
            <a:xfrm>
              <a:off x="2019" y="161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2" name="Oval 241"/>
            <p:cNvSpPr>
              <a:spLocks noChangeArrowheads="1"/>
            </p:cNvSpPr>
            <p:nvPr/>
          </p:nvSpPr>
          <p:spPr bwMode="auto">
            <a:xfrm>
              <a:off x="2155" y="175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3" name="Oval 242"/>
            <p:cNvSpPr>
              <a:spLocks noChangeArrowheads="1"/>
            </p:cNvSpPr>
            <p:nvPr/>
          </p:nvSpPr>
          <p:spPr bwMode="auto">
            <a:xfrm>
              <a:off x="2019" y="170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4" name="Oval 243"/>
            <p:cNvSpPr>
              <a:spLocks noChangeArrowheads="1"/>
            </p:cNvSpPr>
            <p:nvPr/>
          </p:nvSpPr>
          <p:spPr bwMode="auto">
            <a:xfrm>
              <a:off x="2019" y="1206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5" name="Oval 244"/>
            <p:cNvSpPr>
              <a:spLocks noChangeArrowheads="1"/>
            </p:cNvSpPr>
            <p:nvPr/>
          </p:nvSpPr>
          <p:spPr bwMode="auto">
            <a:xfrm>
              <a:off x="2563" y="134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6" name="Oval 245"/>
            <p:cNvSpPr>
              <a:spLocks noChangeArrowheads="1"/>
            </p:cNvSpPr>
            <p:nvPr/>
          </p:nvSpPr>
          <p:spPr bwMode="auto">
            <a:xfrm>
              <a:off x="2200" y="129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7" name="Oval 246"/>
            <p:cNvSpPr>
              <a:spLocks noChangeArrowheads="1"/>
            </p:cNvSpPr>
            <p:nvPr/>
          </p:nvSpPr>
          <p:spPr bwMode="auto">
            <a:xfrm>
              <a:off x="2200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8" name="Oval 247"/>
            <p:cNvSpPr>
              <a:spLocks noChangeArrowheads="1"/>
            </p:cNvSpPr>
            <p:nvPr/>
          </p:nvSpPr>
          <p:spPr bwMode="auto">
            <a:xfrm>
              <a:off x="2336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59" name="Oval 248"/>
            <p:cNvSpPr>
              <a:spLocks noChangeArrowheads="1"/>
            </p:cNvSpPr>
            <p:nvPr/>
          </p:nvSpPr>
          <p:spPr bwMode="auto">
            <a:xfrm>
              <a:off x="2291" y="166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grpSp>
          <p:nvGrpSpPr>
            <p:cNvPr id="2160" name="Group 249"/>
            <p:cNvGrpSpPr>
              <a:grpSpLocks/>
            </p:cNvGrpSpPr>
            <p:nvPr/>
          </p:nvGrpSpPr>
          <p:grpSpPr bwMode="auto">
            <a:xfrm>
              <a:off x="1882" y="1207"/>
              <a:ext cx="725" cy="588"/>
              <a:chOff x="3062" y="1435"/>
              <a:chExt cx="725" cy="588"/>
            </a:xfrm>
          </p:grpSpPr>
          <p:sp>
            <p:nvSpPr>
              <p:cNvPr id="2161" name="Oval 250"/>
              <p:cNvSpPr>
                <a:spLocks noChangeArrowheads="1"/>
              </p:cNvSpPr>
              <p:nvPr/>
            </p:nvSpPr>
            <p:spPr bwMode="auto">
              <a:xfrm>
                <a:off x="3062" y="152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2" name="Oval 251"/>
              <p:cNvSpPr>
                <a:spLocks noChangeArrowheads="1"/>
              </p:cNvSpPr>
              <p:nvPr/>
            </p:nvSpPr>
            <p:spPr bwMode="auto">
              <a:xfrm>
                <a:off x="3560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3" name="Oval 252"/>
              <p:cNvSpPr>
                <a:spLocks noChangeArrowheads="1"/>
              </p:cNvSpPr>
              <p:nvPr/>
            </p:nvSpPr>
            <p:spPr bwMode="auto">
              <a:xfrm>
                <a:off x="3062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4" name="Oval 253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5" name="Oval 254"/>
              <p:cNvSpPr>
                <a:spLocks noChangeArrowheads="1"/>
              </p:cNvSpPr>
              <p:nvPr/>
            </p:nvSpPr>
            <p:spPr bwMode="auto">
              <a:xfrm>
                <a:off x="3243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6" name="Oval 255"/>
              <p:cNvSpPr>
                <a:spLocks noChangeArrowheads="1"/>
              </p:cNvSpPr>
              <p:nvPr/>
            </p:nvSpPr>
            <p:spPr bwMode="auto">
              <a:xfrm>
                <a:off x="3198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7" name="Oval 256"/>
              <p:cNvSpPr>
                <a:spLocks noChangeArrowheads="1"/>
              </p:cNvSpPr>
              <p:nvPr/>
            </p:nvSpPr>
            <p:spPr bwMode="auto">
              <a:xfrm>
                <a:off x="3062" y="1797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8" name="Oval 25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69" name="Oval 258"/>
              <p:cNvSpPr>
                <a:spLocks noChangeArrowheads="1"/>
              </p:cNvSpPr>
              <p:nvPr/>
            </p:nvSpPr>
            <p:spPr bwMode="auto">
              <a:xfrm>
                <a:off x="3379" y="1888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0" name="Oval 259"/>
              <p:cNvSpPr>
                <a:spLocks noChangeArrowheads="1"/>
              </p:cNvSpPr>
              <p:nvPr/>
            </p:nvSpPr>
            <p:spPr bwMode="auto">
              <a:xfrm>
                <a:off x="3334" y="197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1" name="Oval 260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2" name="Oval 261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3" name="Oval 262"/>
              <p:cNvSpPr>
                <a:spLocks noChangeArrowheads="1"/>
              </p:cNvSpPr>
              <p:nvPr/>
            </p:nvSpPr>
            <p:spPr bwMode="auto">
              <a:xfrm>
                <a:off x="3198" y="143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4" name="Oval 263"/>
              <p:cNvSpPr>
                <a:spLocks noChangeArrowheads="1"/>
              </p:cNvSpPr>
              <p:nvPr/>
            </p:nvSpPr>
            <p:spPr bwMode="auto">
              <a:xfrm>
                <a:off x="3244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5" name="Oval 264"/>
              <p:cNvSpPr>
                <a:spLocks noChangeArrowheads="1"/>
              </p:cNvSpPr>
              <p:nvPr/>
            </p:nvSpPr>
            <p:spPr bwMode="auto">
              <a:xfrm>
                <a:off x="3742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6" name="Oval 265"/>
              <p:cNvSpPr>
                <a:spLocks noChangeArrowheads="1"/>
              </p:cNvSpPr>
              <p:nvPr/>
            </p:nvSpPr>
            <p:spPr bwMode="auto">
              <a:xfrm>
                <a:off x="3379" y="152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7" name="Oval 266"/>
              <p:cNvSpPr>
                <a:spLocks noChangeArrowheads="1"/>
              </p:cNvSpPr>
              <p:nvPr/>
            </p:nvSpPr>
            <p:spPr bwMode="auto">
              <a:xfrm>
                <a:off x="3379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8" name="Oval 267"/>
              <p:cNvSpPr>
                <a:spLocks noChangeArrowheads="1"/>
              </p:cNvSpPr>
              <p:nvPr/>
            </p:nvSpPr>
            <p:spPr bwMode="auto">
              <a:xfrm>
                <a:off x="3470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79" name="Oval 268"/>
              <p:cNvSpPr>
                <a:spLocks noChangeArrowheads="1"/>
              </p:cNvSpPr>
              <p:nvPr/>
            </p:nvSpPr>
            <p:spPr bwMode="auto">
              <a:xfrm>
                <a:off x="3470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80" name="Oval 269"/>
              <p:cNvSpPr>
                <a:spLocks noChangeArrowheads="1"/>
              </p:cNvSpPr>
              <p:nvPr/>
            </p:nvSpPr>
            <p:spPr bwMode="auto">
              <a:xfrm>
                <a:off x="3379" y="166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81" name="Oval 270"/>
              <p:cNvSpPr>
                <a:spLocks noChangeArrowheads="1"/>
              </p:cNvSpPr>
              <p:nvPr/>
            </p:nvSpPr>
            <p:spPr bwMode="auto">
              <a:xfrm>
                <a:off x="3515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82" name="Oval 271"/>
              <p:cNvSpPr>
                <a:spLocks noChangeArrowheads="1"/>
              </p:cNvSpPr>
              <p:nvPr/>
            </p:nvSpPr>
            <p:spPr bwMode="auto">
              <a:xfrm>
                <a:off x="3470" y="188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83" name="Oval 272"/>
              <p:cNvSpPr>
                <a:spLocks noChangeArrowheads="1"/>
              </p:cNvSpPr>
              <p:nvPr/>
            </p:nvSpPr>
            <p:spPr bwMode="auto">
              <a:xfrm>
                <a:off x="3606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84" name="Oval 273"/>
              <p:cNvSpPr>
                <a:spLocks noChangeArrowheads="1"/>
              </p:cNvSpPr>
              <p:nvPr/>
            </p:nvSpPr>
            <p:spPr bwMode="auto">
              <a:xfrm>
                <a:off x="3334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</p:grpSp>
      </p:grpSp>
      <p:grpSp>
        <p:nvGrpSpPr>
          <p:cNvPr id="13" name="Group 281"/>
          <p:cNvGrpSpPr>
            <a:grpSpLocks/>
          </p:cNvGrpSpPr>
          <p:nvPr/>
        </p:nvGrpSpPr>
        <p:grpSpPr bwMode="auto">
          <a:xfrm>
            <a:off x="8382000" y="1371600"/>
            <a:ext cx="685800" cy="735013"/>
            <a:chOff x="5087" y="845"/>
            <a:chExt cx="432" cy="463"/>
          </a:xfrm>
        </p:grpSpPr>
        <p:sp>
          <p:nvSpPr>
            <p:cNvPr id="2143" name="Oval 282" descr="大理石 (白)"/>
            <p:cNvSpPr>
              <a:spLocks noChangeArrowheads="1"/>
            </p:cNvSpPr>
            <p:nvPr/>
          </p:nvSpPr>
          <p:spPr bwMode="auto">
            <a:xfrm rot="2700000">
              <a:off x="5397" y="1150"/>
              <a:ext cx="122" cy="123"/>
            </a:xfrm>
            <a:prstGeom prst="ellipse">
              <a:avLst/>
            </a:prstGeom>
            <a:blipFill dpi="0" rotWithShape="1">
              <a:blip r:embed="rId9"/>
              <a:srcRect/>
              <a:tile tx="0" ty="0" sx="100000" sy="100000" flip="none" algn="tl"/>
            </a:blip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4" name="Rectangle 283" descr="右上がり対角線 (反転)"/>
            <p:cNvSpPr>
              <a:spLocks noChangeArrowheads="1"/>
            </p:cNvSpPr>
            <p:nvPr/>
          </p:nvSpPr>
          <p:spPr bwMode="auto">
            <a:xfrm rot="2700000">
              <a:off x="4973" y="976"/>
              <a:ext cx="363" cy="136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5" name="Rectangle 284"/>
            <p:cNvSpPr>
              <a:spLocks noChangeArrowheads="1"/>
            </p:cNvSpPr>
            <p:nvPr/>
          </p:nvSpPr>
          <p:spPr bwMode="auto">
            <a:xfrm rot="2700000">
              <a:off x="5275" y="1166"/>
              <a:ext cx="46" cy="4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6" name="Rectangle 285" descr="みかげ石"/>
            <p:cNvSpPr>
              <a:spLocks noChangeArrowheads="1"/>
            </p:cNvSpPr>
            <p:nvPr/>
          </p:nvSpPr>
          <p:spPr bwMode="auto">
            <a:xfrm rot="2700000">
              <a:off x="5334" y="1137"/>
              <a:ext cx="90" cy="136"/>
            </a:xfrm>
            <a:prstGeom prst="rect">
              <a:avLst/>
            </a:prstGeom>
            <a:blipFill dpi="0" rotWithShape="1">
              <a:blip r:embed="rId10">
                <a:alphaModFix amt="90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7" name="Rectangle 286" descr="みかげ石"/>
            <p:cNvSpPr>
              <a:spLocks noChangeArrowheads="1"/>
            </p:cNvSpPr>
            <p:nvPr/>
          </p:nvSpPr>
          <p:spPr bwMode="auto">
            <a:xfrm rot="2700000">
              <a:off x="5372" y="1217"/>
              <a:ext cx="46" cy="136"/>
            </a:xfrm>
            <a:prstGeom prst="rect">
              <a:avLst/>
            </a:prstGeom>
            <a:blipFill dpi="0" rotWithShape="1">
              <a:blip r:embed="rId10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8" name="Rectangle 287" descr="右上がり対角線 (反転)"/>
            <p:cNvSpPr>
              <a:spLocks noChangeArrowheads="1"/>
            </p:cNvSpPr>
            <p:nvPr/>
          </p:nvSpPr>
          <p:spPr bwMode="auto">
            <a:xfrm rot="2700000">
              <a:off x="5035" y="959"/>
              <a:ext cx="363" cy="136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grpSp>
        <p:nvGrpSpPr>
          <p:cNvPr id="14" name="Group 288"/>
          <p:cNvGrpSpPr>
            <a:grpSpLocks/>
          </p:cNvGrpSpPr>
          <p:nvPr/>
        </p:nvGrpSpPr>
        <p:grpSpPr bwMode="auto">
          <a:xfrm>
            <a:off x="4711700" y="1384300"/>
            <a:ext cx="685800" cy="735013"/>
            <a:chOff x="5087" y="845"/>
            <a:chExt cx="432" cy="463"/>
          </a:xfrm>
        </p:grpSpPr>
        <p:sp>
          <p:nvSpPr>
            <p:cNvPr id="2137" name="Oval 289" descr="大理石 (白)"/>
            <p:cNvSpPr>
              <a:spLocks noChangeArrowheads="1"/>
            </p:cNvSpPr>
            <p:nvPr/>
          </p:nvSpPr>
          <p:spPr bwMode="auto">
            <a:xfrm rot="2700000">
              <a:off x="5397" y="1150"/>
              <a:ext cx="122" cy="123"/>
            </a:xfrm>
            <a:prstGeom prst="ellipse">
              <a:avLst/>
            </a:prstGeom>
            <a:blipFill dpi="0" rotWithShape="1">
              <a:blip r:embed="rId9"/>
              <a:srcRect/>
              <a:tile tx="0" ty="0" sx="100000" sy="100000" flip="none" algn="tl"/>
            </a:blip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38" name="Rectangle 290" descr="右上がり対角線 (反転)"/>
            <p:cNvSpPr>
              <a:spLocks noChangeArrowheads="1"/>
            </p:cNvSpPr>
            <p:nvPr/>
          </p:nvSpPr>
          <p:spPr bwMode="auto">
            <a:xfrm rot="2700000">
              <a:off x="4973" y="976"/>
              <a:ext cx="363" cy="136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39" name="Rectangle 291"/>
            <p:cNvSpPr>
              <a:spLocks noChangeArrowheads="1"/>
            </p:cNvSpPr>
            <p:nvPr/>
          </p:nvSpPr>
          <p:spPr bwMode="auto">
            <a:xfrm rot="2700000">
              <a:off x="5275" y="1166"/>
              <a:ext cx="46" cy="4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0" name="Rectangle 292" descr="みかげ石"/>
            <p:cNvSpPr>
              <a:spLocks noChangeArrowheads="1"/>
            </p:cNvSpPr>
            <p:nvPr/>
          </p:nvSpPr>
          <p:spPr bwMode="auto">
            <a:xfrm rot="2700000">
              <a:off x="5334" y="1137"/>
              <a:ext cx="90" cy="136"/>
            </a:xfrm>
            <a:prstGeom prst="rect">
              <a:avLst/>
            </a:prstGeom>
            <a:blipFill dpi="0" rotWithShape="1">
              <a:blip r:embed="rId10">
                <a:alphaModFix amt="90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1" name="Rectangle 293" descr="みかげ石"/>
            <p:cNvSpPr>
              <a:spLocks noChangeArrowheads="1"/>
            </p:cNvSpPr>
            <p:nvPr/>
          </p:nvSpPr>
          <p:spPr bwMode="auto">
            <a:xfrm rot="2700000">
              <a:off x="5372" y="1217"/>
              <a:ext cx="46" cy="136"/>
            </a:xfrm>
            <a:prstGeom prst="rect">
              <a:avLst/>
            </a:prstGeom>
            <a:blipFill dpi="0" rotWithShape="1">
              <a:blip r:embed="rId10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42" name="Rectangle 294" descr="右上がり対角線 (反転)"/>
            <p:cNvSpPr>
              <a:spLocks noChangeArrowheads="1"/>
            </p:cNvSpPr>
            <p:nvPr/>
          </p:nvSpPr>
          <p:spPr bwMode="auto">
            <a:xfrm rot="2700000">
              <a:off x="5035" y="959"/>
              <a:ext cx="363" cy="136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266535" name="AutoShape 295"/>
          <p:cNvSpPr>
            <a:spLocks noChangeArrowheads="1"/>
          </p:cNvSpPr>
          <p:nvPr/>
        </p:nvSpPr>
        <p:spPr bwMode="auto">
          <a:xfrm>
            <a:off x="1371600" y="2146300"/>
            <a:ext cx="7513638" cy="1511300"/>
          </a:xfrm>
          <a:prstGeom prst="triangle">
            <a:avLst>
              <a:gd name="adj" fmla="val 50000"/>
            </a:avLst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266536" name="Rectangle 296"/>
          <p:cNvSpPr>
            <a:spLocks noChangeArrowheads="1"/>
          </p:cNvSpPr>
          <p:nvPr/>
        </p:nvSpPr>
        <p:spPr bwMode="auto">
          <a:xfrm>
            <a:off x="2717800" y="1295400"/>
            <a:ext cx="4895850" cy="995363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50000">
                <a:srgbClr val="E7FAFF"/>
              </a:gs>
              <a:gs pos="100000">
                <a:srgbClr val="00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400" b="0">
                <a:ea typeface="HGS明朝E" panose="02020900000000000000" pitchFamily="18" charset="-128"/>
              </a:rPr>
              <a:t>Satellite remote sensing can provide </a:t>
            </a:r>
          </a:p>
          <a:p>
            <a:pPr algn="ctr" eaLnBrk="1" hangingPunct="1"/>
            <a:r>
              <a:rPr lang="en-US" altLang="ja-JP" sz="2400" b="0">
                <a:ea typeface="HGS明朝E" panose="02020900000000000000" pitchFamily="18" charset="-128"/>
              </a:rPr>
              <a:t>synoptic observations of water area</a:t>
            </a:r>
          </a:p>
        </p:txBody>
      </p:sp>
      <p:sp>
        <p:nvSpPr>
          <p:cNvPr id="266537" name="AutoShape 297"/>
          <p:cNvSpPr>
            <a:spLocks noChangeArrowheads="1"/>
          </p:cNvSpPr>
          <p:nvPr/>
        </p:nvSpPr>
        <p:spPr bwMode="auto">
          <a:xfrm>
            <a:off x="5029200" y="2146300"/>
            <a:ext cx="7513638" cy="1511300"/>
          </a:xfrm>
          <a:prstGeom prst="triangle">
            <a:avLst>
              <a:gd name="adj" fmla="val 50000"/>
            </a:avLst>
          </a:prstGeom>
          <a:solidFill>
            <a:schemeClr val="accent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grpSp>
        <p:nvGrpSpPr>
          <p:cNvPr id="15" name="Group 311"/>
          <p:cNvGrpSpPr>
            <a:grpSpLocks/>
          </p:cNvGrpSpPr>
          <p:nvPr/>
        </p:nvGrpSpPr>
        <p:grpSpPr bwMode="auto">
          <a:xfrm>
            <a:off x="1258888" y="2708275"/>
            <a:ext cx="2359025" cy="960438"/>
            <a:chOff x="816" y="1680"/>
            <a:chExt cx="1486" cy="605"/>
          </a:xfrm>
        </p:grpSpPr>
        <p:sp>
          <p:nvSpPr>
            <p:cNvPr id="2135" name="Freeform 309"/>
            <p:cNvSpPr>
              <a:spLocks/>
            </p:cNvSpPr>
            <p:nvPr/>
          </p:nvSpPr>
          <p:spPr bwMode="auto">
            <a:xfrm>
              <a:off x="816" y="1968"/>
              <a:ext cx="590" cy="317"/>
            </a:xfrm>
            <a:custGeom>
              <a:avLst/>
              <a:gdLst>
                <a:gd name="T0" fmla="*/ 0 w 772"/>
                <a:gd name="T1" fmla="*/ 0 h 408"/>
                <a:gd name="T2" fmla="*/ 53 w 772"/>
                <a:gd name="T3" fmla="*/ 55 h 408"/>
                <a:gd name="T4" fmla="*/ 106 w 772"/>
                <a:gd name="T5" fmla="*/ 110 h 408"/>
                <a:gd name="T6" fmla="*/ 160 w 772"/>
                <a:gd name="T7" fmla="*/ 164 h 408"/>
                <a:gd name="T8" fmla="*/ 239 w 772"/>
                <a:gd name="T9" fmla="*/ 192 h 408"/>
                <a:gd name="T10" fmla="*/ 345 w 772"/>
                <a:gd name="T11" fmla="*/ 219 h 408"/>
                <a:gd name="T12" fmla="*/ 451 w 772"/>
                <a:gd name="T13" fmla="*/ 246 h 4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72"/>
                <a:gd name="T22" fmla="*/ 0 h 408"/>
                <a:gd name="T23" fmla="*/ 772 w 772"/>
                <a:gd name="T24" fmla="*/ 408 h 4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72" h="408">
                  <a:moveTo>
                    <a:pt x="0" y="0"/>
                  </a:moveTo>
                  <a:cubicBezTo>
                    <a:pt x="30" y="30"/>
                    <a:pt x="61" y="61"/>
                    <a:pt x="91" y="91"/>
                  </a:cubicBezTo>
                  <a:cubicBezTo>
                    <a:pt x="121" y="121"/>
                    <a:pt x="152" y="152"/>
                    <a:pt x="182" y="182"/>
                  </a:cubicBezTo>
                  <a:cubicBezTo>
                    <a:pt x="212" y="212"/>
                    <a:pt x="235" y="249"/>
                    <a:pt x="273" y="272"/>
                  </a:cubicBezTo>
                  <a:cubicBezTo>
                    <a:pt x="311" y="295"/>
                    <a:pt x="356" y="303"/>
                    <a:pt x="409" y="318"/>
                  </a:cubicBezTo>
                  <a:cubicBezTo>
                    <a:pt x="462" y="333"/>
                    <a:pt x="530" y="348"/>
                    <a:pt x="590" y="363"/>
                  </a:cubicBezTo>
                  <a:cubicBezTo>
                    <a:pt x="650" y="378"/>
                    <a:pt x="742" y="401"/>
                    <a:pt x="772" y="408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136" name="Text Box 310"/>
            <p:cNvSpPr txBox="1">
              <a:spLocks noChangeArrowheads="1"/>
            </p:cNvSpPr>
            <p:nvPr/>
          </p:nvSpPr>
          <p:spPr bwMode="auto">
            <a:xfrm>
              <a:off x="1104" y="1680"/>
              <a:ext cx="11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2400">
                  <a:solidFill>
                    <a:srgbClr val="FF0000"/>
                  </a:solidFill>
                  <a:ea typeface="HGS明朝E" panose="02020900000000000000" pitchFamily="18" charset="-128"/>
                </a:rPr>
                <a:t>Waste Water</a:t>
              </a:r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B00D4B16-F4C7-4641-891E-DC7C3C0BDDDA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Group 227"/>
          <p:cNvGrpSpPr>
            <a:grpSpLocks/>
          </p:cNvGrpSpPr>
          <p:nvPr/>
        </p:nvGrpSpPr>
        <p:grpSpPr bwMode="auto">
          <a:xfrm>
            <a:off x="3429000" y="4648200"/>
            <a:ext cx="1444625" cy="914400"/>
            <a:chOff x="1746" y="1206"/>
            <a:chExt cx="862" cy="589"/>
          </a:xfrm>
        </p:grpSpPr>
        <p:sp>
          <p:nvSpPr>
            <p:cNvPr id="2099" name="Oval 191"/>
            <p:cNvSpPr>
              <a:spLocks noChangeArrowheads="1"/>
            </p:cNvSpPr>
            <p:nvPr/>
          </p:nvSpPr>
          <p:spPr bwMode="auto">
            <a:xfrm>
              <a:off x="1746" y="1388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0" name="Oval 192"/>
            <p:cNvSpPr>
              <a:spLocks noChangeArrowheads="1"/>
            </p:cNvSpPr>
            <p:nvPr/>
          </p:nvSpPr>
          <p:spPr bwMode="auto">
            <a:xfrm>
              <a:off x="1928" y="147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1" name="Oval 193"/>
            <p:cNvSpPr>
              <a:spLocks noChangeArrowheads="1"/>
            </p:cNvSpPr>
            <p:nvPr/>
          </p:nvSpPr>
          <p:spPr bwMode="auto">
            <a:xfrm>
              <a:off x="2019" y="161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2" name="Oval 194"/>
            <p:cNvSpPr>
              <a:spLocks noChangeArrowheads="1"/>
            </p:cNvSpPr>
            <p:nvPr/>
          </p:nvSpPr>
          <p:spPr bwMode="auto">
            <a:xfrm>
              <a:off x="2155" y="175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3" name="Oval 195"/>
            <p:cNvSpPr>
              <a:spLocks noChangeArrowheads="1"/>
            </p:cNvSpPr>
            <p:nvPr/>
          </p:nvSpPr>
          <p:spPr bwMode="auto">
            <a:xfrm>
              <a:off x="2019" y="1704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4" name="Oval 196"/>
            <p:cNvSpPr>
              <a:spLocks noChangeArrowheads="1"/>
            </p:cNvSpPr>
            <p:nvPr/>
          </p:nvSpPr>
          <p:spPr bwMode="auto">
            <a:xfrm>
              <a:off x="2019" y="1206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5" name="Oval 197"/>
            <p:cNvSpPr>
              <a:spLocks noChangeArrowheads="1"/>
            </p:cNvSpPr>
            <p:nvPr/>
          </p:nvSpPr>
          <p:spPr bwMode="auto">
            <a:xfrm>
              <a:off x="2563" y="134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6" name="Oval 198"/>
            <p:cNvSpPr>
              <a:spLocks noChangeArrowheads="1"/>
            </p:cNvSpPr>
            <p:nvPr/>
          </p:nvSpPr>
          <p:spPr bwMode="auto">
            <a:xfrm>
              <a:off x="2200" y="1297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7" name="Oval 199"/>
            <p:cNvSpPr>
              <a:spLocks noChangeArrowheads="1"/>
            </p:cNvSpPr>
            <p:nvPr/>
          </p:nvSpPr>
          <p:spPr bwMode="auto">
            <a:xfrm>
              <a:off x="2200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8" name="Oval 200"/>
            <p:cNvSpPr>
              <a:spLocks noChangeArrowheads="1"/>
            </p:cNvSpPr>
            <p:nvPr/>
          </p:nvSpPr>
          <p:spPr bwMode="auto">
            <a:xfrm>
              <a:off x="2336" y="1433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109" name="Oval 201"/>
            <p:cNvSpPr>
              <a:spLocks noChangeArrowheads="1"/>
            </p:cNvSpPr>
            <p:nvPr/>
          </p:nvSpPr>
          <p:spPr bwMode="auto">
            <a:xfrm>
              <a:off x="2291" y="1660"/>
              <a:ext cx="45" cy="44"/>
            </a:xfrm>
            <a:prstGeom prst="ellipse">
              <a:avLst/>
            </a:prstGeom>
            <a:solidFill>
              <a:srgbClr val="008000"/>
            </a:solidFill>
            <a:ln w="9525" algn="ctr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grpSp>
          <p:nvGrpSpPr>
            <p:cNvPr id="2110" name="Group 202"/>
            <p:cNvGrpSpPr>
              <a:grpSpLocks/>
            </p:cNvGrpSpPr>
            <p:nvPr/>
          </p:nvGrpSpPr>
          <p:grpSpPr bwMode="auto">
            <a:xfrm>
              <a:off x="1882" y="1207"/>
              <a:ext cx="725" cy="588"/>
              <a:chOff x="3062" y="1435"/>
              <a:chExt cx="725" cy="588"/>
            </a:xfrm>
          </p:grpSpPr>
          <p:sp>
            <p:nvSpPr>
              <p:cNvPr id="2111" name="Oval 203"/>
              <p:cNvSpPr>
                <a:spLocks noChangeArrowheads="1"/>
              </p:cNvSpPr>
              <p:nvPr/>
            </p:nvSpPr>
            <p:spPr bwMode="auto">
              <a:xfrm>
                <a:off x="3062" y="152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2" name="Oval 204"/>
              <p:cNvSpPr>
                <a:spLocks noChangeArrowheads="1"/>
              </p:cNvSpPr>
              <p:nvPr/>
            </p:nvSpPr>
            <p:spPr bwMode="auto">
              <a:xfrm>
                <a:off x="3560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3" name="Oval 205"/>
              <p:cNvSpPr>
                <a:spLocks noChangeArrowheads="1"/>
              </p:cNvSpPr>
              <p:nvPr/>
            </p:nvSpPr>
            <p:spPr bwMode="auto">
              <a:xfrm>
                <a:off x="3062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4" name="Oval 206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5" name="Oval 207"/>
              <p:cNvSpPr>
                <a:spLocks noChangeArrowheads="1"/>
              </p:cNvSpPr>
              <p:nvPr/>
            </p:nvSpPr>
            <p:spPr bwMode="auto">
              <a:xfrm>
                <a:off x="3243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6" name="Oval 208"/>
              <p:cNvSpPr>
                <a:spLocks noChangeArrowheads="1"/>
              </p:cNvSpPr>
              <p:nvPr/>
            </p:nvSpPr>
            <p:spPr bwMode="auto">
              <a:xfrm>
                <a:off x="3198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7" name="Oval 209"/>
              <p:cNvSpPr>
                <a:spLocks noChangeArrowheads="1"/>
              </p:cNvSpPr>
              <p:nvPr/>
            </p:nvSpPr>
            <p:spPr bwMode="auto">
              <a:xfrm>
                <a:off x="3062" y="1797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8" name="Oval 210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19" name="Oval 211"/>
              <p:cNvSpPr>
                <a:spLocks noChangeArrowheads="1"/>
              </p:cNvSpPr>
              <p:nvPr/>
            </p:nvSpPr>
            <p:spPr bwMode="auto">
              <a:xfrm>
                <a:off x="3379" y="1888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0" name="Oval 212"/>
              <p:cNvSpPr>
                <a:spLocks noChangeArrowheads="1"/>
              </p:cNvSpPr>
              <p:nvPr/>
            </p:nvSpPr>
            <p:spPr bwMode="auto">
              <a:xfrm>
                <a:off x="3334" y="197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1" name="Oval 213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2" name="Oval 214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3" name="Oval 215"/>
              <p:cNvSpPr>
                <a:spLocks noChangeArrowheads="1"/>
              </p:cNvSpPr>
              <p:nvPr/>
            </p:nvSpPr>
            <p:spPr bwMode="auto">
              <a:xfrm>
                <a:off x="3198" y="1435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4" name="Oval 216"/>
              <p:cNvSpPr>
                <a:spLocks noChangeArrowheads="1"/>
              </p:cNvSpPr>
              <p:nvPr/>
            </p:nvSpPr>
            <p:spPr bwMode="auto">
              <a:xfrm>
                <a:off x="3244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5" name="Oval 217"/>
              <p:cNvSpPr>
                <a:spLocks noChangeArrowheads="1"/>
              </p:cNvSpPr>
              <p:nvPr/>
            </p:nvSpPr>
            <p:spPr bwMode="auto">
              <a:xfrm>
                <a:off x="3742" y="157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6" name="Oval 218"/>
              <p:cNvSpPr>
                <a:spLocks noChangeArrowheads="1"/>
              </p:cNvSpPr>
              <p:nvPr/>
            </p:nvSpPr>
            <p:spPr bwMode="auto">
              <a:xfrm>
                <a:off x="3379" y="152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7" name="Oval 219"/>
              <p:cNvSpPr>
                <a:spLocks noChangeArrowheads="1"/>
              </p:cNvSpPr>
              <p:nvPr/>
            </p:nvSpPr>
            <p:spPr bwMode="auto">
              <a:xfrm>
                <a:off x="3379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8" name="Oval 220"/>
              <p:cNvSpPr>
                <a:spLocks noChangeArrowheads="1"/>
              </p:cNvSpPr>
              <p:nvPr/>
            </p:nvSpPr>
            <p:spPr bwMode="auto">
              <a:xfrm>
                <a:off x="3470" y="1616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29" name="Oval 221"/>
              <p:cNvSpPr>
                <a:spLocks noChangeArrowheads="1"/>
              </p:cNvSpPr>
              <p:nvPr/>
            </p:nvSpPr>
            <p:spPr bwMode="auto">
              <a:xfrm>
                <a:off x="3470" y="148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30" name="Oval 222"/>
              <p:cNvSpPr>
                <a:spLocks noChangeArrowheads="1"/>
              </p:cNvSpPr>
              <p:nvPr/>
            </p:nvSpPr>
            <p:spPr bwMode="auto">
              <a:xfrm>
                <a:off x="3379" y="1661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31" name="Oval 223"/>
              <p:cNvSpPr>
                <a:spLocks noChangeArrowheads="1"/>
              </p:cNvSpPr>
              <p:nvPr/>
            </p:nvSpPr>
            <p:spPr bwMode="auto">
              <a:xfrm>
                <a:off x="3515" y="166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32" name="Oval 224"/>
              <p:cNvSpPr>
                <a:spLocks noChangeArrowheads="1"/>
              </p:cNvSpPr>
              <p:nvPr/>
            </p:nvSpPr>
            <p:spPr bwMode="auto">
              <a:xfrm>
                <a:off x="3470" y="1889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33" name="Oval 225"/>
              <p:cNvSpPr>
                <a:spLocks noChangeArrowheads="1"/>
              </p:cNvSpPr>
              <p:nvPr/>
            </p:nvSpPr>
            <p:spPr bwMode="auto">
              <a:xfrm>
                <a:off x="3606" y="1752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2134" name="Oval 226"/>
              <p:cNvSpPr>
                <a:spLocks noChangeArrowheads="1"/>
              </p:cNvSpPr>
              <p:nvPr/>
            </p:nvSpPr>
            <p:spPr bwMode="auto">
              <a:xfrm>
                <a:off x="3334" y="1843"/>
                <a:ext cx="45" cy="44"/>
              </a:xfrm>
              <a:prstGeom prst="ellipse">
                <a:avLst/>
              </a:prstGeom>
              <a:solidFill>
                <a:srgbClr val="008000"/>
              </a:solidFill>
              <a:ln w="9525" algn="ctr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65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6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66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76" grpId="0" animBg="1" autoUpdateAnimBg="0"/>
      <p:bldP spid="266346" grpId="0" animBg="1" autoUpdateAnimBg="0"/>
      <p:bldP spid="266535" grpId="0" animBg="1" autoUpdateAnimBg="0"/>
      <p:bldP spid="266536" grpId="0" animBg="1" autoUpdateAnimBg="0"/>
      <p:bldP spid="26653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9"/>
          <p:cNvSpPr txBox="1">
            <a:spLocks noChangeArrowheads="1"/>
          </p:cNvSpPr>
          <p:nvPr/>
        </p:nvSpPr>
        <p:spPr bwMode="auto">
          <a:xfrm>
            <a:off x="2209800" y="4391025"/>
            <a:ext cx="1447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/>
              <a:t>Material</a:t>
            </a:r>
          </a:p>
        </p:txBody>
      </p:sp>
      <p:sp useBgFill="1">
        <p:nvSpPr>
          <p:cNvPr id="3078" name="Freeform 6"/>
          <p:cNvSpPr>
            <a:spLocks/>
          </p:cNvSpPr>
          <p:nvPr/>
        </p:nvSpPr>
        <p:spPr bwMode="auto">
          <a:xfrm>
            <a:off x="293688" y="3730625"/>
            <a:ext cx="8816975" cy="381000"/>
          </a:xfrm>
          <a:custGeom>
            <a:avLst/>
            <a:gdLst>
              <a:gd name="T0" fmla="*/ 0 w 2592"/>
              <a:gd name="T1" fmla="*/ 95250 h 192"/>
              <a:gd name="T2" fmla="*/ 979664 w 2592"/>
              <a:gd name="T3" fmla="*/ 381000 h 192"/>
              <a:gd name="T4" fmla="*/ 1959328 w 2592"/>
              <a:gd name="T5" fmla="*/ 95250 h 192"/>
              <a:gd name="T6" fmla="*/ 3102269 w 2592"/>
              <a:gd name="T7" fmla="*/ 285750 h 192"/>
              <a:gd name="T8" fmla="*/ 4245210 w 2592"/>
              <a:gd name="T9" fmla="*/ 95250 h 192"/>
              <a:gd name="T10" fmla="*/ 5551428 w 2592"/>
              <a:gd name="T11" fmla="*/ 285750 h 192"/>
              <a:gd name="T12" fmla="*/ 6694369 w 2592"/>
              <a:gd name="T13" fmla="*/ 0 h 192"/>
              <a:gd name="T14" fmla="*/ 7837311 w 2592"/>
              <a:gd name="T15" fmla="*/ 285750 h 192"/>
              <a:gd name="T16" fmla="*/ 8816975 w 2592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92"/>
              <a:gd name="T28" fmla="*/ 0 h 192"/>
              <a:gd name="T29" fmla="*/ 2592 w 2592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92" h="192">
                <a:moveTo>
                  <a:pt x="0" y="48"/>
                </a:moveTo>
                <a:cubicBezTo>
                  <a:pt x="96" y="120"/>
                  <a:pt x="192" y="192"/>
                  <a:pt x="288" y="192"/>
                </a:cubicBezTo>
                <a:cubicBezTo>
                  <a:pt x="384" y="192"/>
                  <a:pt x="472" y="56"/>
                  <a:pt x="576" y="48"/>
                </a:cubicBezTo>
                <a:cubicBezTo>
                  <a:pt x="680" y="40"/>
                  <a:pt x="800" y="144"/>
                  <a:pt x="912" y="144"/>
                </a:cubicBezTo>
                <a:cubicBezTo>
                  <a:pt x="1024" y="144"/>
                  <a:pt x="1128" y="48"/>
                  <a:pt x="1248" y="48"/>
                </a:cubicBezTo>
                <a:cubicBezTo>
                  <a:pt x="1368" y="48"/>
                  <a:pt x="1512" y="152"/>
                  <a:pt x="1632" y="144"/>
                </a:cubicBezTo>
                <a:cubicBezTo>
                  <a:pt x="1752" y="136"/>
                  <a:pt x="1856" y="0"/>
                  <a:pt x="1968" y="0"/>
                </a:cubicBezTo>
                <a:cubicBezTo>
                  <a:pt x="2080" y="0"/>
                  <a:pt x="2200" y="144"/>
                  <a:pt x="2304" y="144"/>
                </a:cubicBezTo>
                <a:cubicBezTo>
                  <a:pt x="2408" y="144"/>
                  <a:pt x="2544" y="24"/>
                  <a:pt x="2592" y="0"/>
                </a:cubicBezTo>
              </a:path>
            </a:pathLst>
          </a:custGeom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3079" name="Group 82"/>
          <p:cNvGrpSpPr>
            <a:grpSpLocks/>
          </p:cNvGrpSpPr>
          <p:nvPr/>
        </p:nvGrpSpPr>
        <p:grpSpPr bwMode="auto">
          <a:xfrm>
            <a:off x="6248400" y="3806825"/>
            <a:ext cx="838200" cy="1219200"/>
            <a:chOff x="2640" y="2448"/>
            <a:chExt cx="384" cy="768"/>
          </a:xfrm>
        </p:grpSpPr>
        <p:grpSp>
          <p:nvGrpSpPr>
            <p:cNvPr id="3150" name="Group 81"/>
            <p:cNvGrpSpPr>
              <a:grpSpLocks/>
            </p:cNvGrpSpPr>
            <p:nvPr/>
          </p:nvGrpSpPr>
          <p:grpSpPr bwMode="auto">
            <a:xfrm>
              <a:off x="2784" y="2592"/>
              <a:ext cx="240" cy="624"/>
              <a:chOff x="3424" y="2592"/>
              <a:chExt cx="240" cy="576"/>
            </a:xfrm>
          </p:grpSpPr>
          <p:sp>
            <p:nvSpPr>
              <p:cNvPr id="3152" name="Line 8"/>
              <p:cNvSpPr>
                <a:spLocks noChangeShapeType="1"/>
              </p:cNvSpPr>
              <p:nvPr/>
            </p:nvSpPr>
            <p:spPr bwMode="auto">
              <a:xfrm>
                <a:off x="3432" y="2592"/>
                <a:ext cx="0" cy="576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53" name="Line 9"/>
              <p:cNvSpPr>
                <a:spLocks noChangeShapeType="1"/>
              </p:cNvSpPr>
              <p:nvPr/>
            </p:nvSpPr>
            <p:spPr bwMode="auto">
              <a:xfrm>
                <a:off x="3424" y="2736"/>
                <a:ext cx="240" cy="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54" name="Line 10"/>
              <p:cNvSpPr>
                <a:spLocks noChangeShapeType="1"/>
              </p:cNvSpPr>
              <p:nvPr/>
            </p:nvSpPr>
            <p:spPr bwMode="auto">
              <a:xfrm>
                <a:off x="3424" y="2880"/>
                <a:ext cx="144" cy="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151" name="Oval 7"/>
            <p:cNvSpPr>
              <a:spLocks noChangeArrowheads="1"/>
            </p:cNvSpPr>
            <p:nvPr/>
          </p:nvSpPr>
          <p:spPr bwMode="auto">
            <a:xfrm>
              <a:off x="2640" y="2448"/>
              <a:ext cx="288" cy="240"/>
            </a:xfrm>
            <a:prstGeom prst="ellipse">
              <a:avLst/>
            </a:prstGeom>
            <a:solidFill>
              <a:srgbClr val="800000"/>
            </a:solidFill>
            <a:ln w="25400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3080" name="Text Box 11"/>
          <p:cNvSpPr txBox="1">
            <a:spLocks noChangeArrowheads="1"/>
          </p:cNvSpPr>
          <p:nvPr/>
        </p:nvSpPr>
        <p:spPr bwMode="auto">
          <a:xfrm>
            <a:off x="5257800" y="4949825"/>
            <a:ext cx="297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Target Water Area</a:t>
            </a:r>
          </a:p>
        </p:txBody>
      </p:sp>
      <p:grpSp>
        <p:nvGrpSpPr>
          <p:cNvPr id="5" name="Group 113"/>
          <p:cNvGrpSpPr>
            <a:grpSpLocks/>
          </p:cNvGrpSpPr>
          <p:nvPr/>
        </p:nvGrpSpPr>
        <p:grpSpPr bwMode="auto">
          <a:xfrm>
            <a:off x="7150100" y="1050925"/>
            <a:ext cx="1981200" cy="914400"/>
            <a:chOff x="4520" y="768"/>
            <a:chExt cx="1248" cy="576"/>
          </a:xfrm>
        </p:grpSpPr>
        <p:grpSp>
          <p:nvGrpSpPr>
            <p:cNvPr id="3144" name="Group 12"/>
            <p:cNvGrpSpPr>
              <a:grpSpLocks/>
            </p:cNvGrpSpPr>
            <p:nvPr/>
          </p:nvGrpSpPr>
          <p:grpSpPr bwMode="auto">
            <a:xfrm rot="2355351">
              <a:off x="4992" y="1104"/>
              <a:ext cx="534" cy="240"/>
              <a:chOff x="3642" y="960"/>
              <a:chExt cx="534" cy="240"/>
            </a:xfrm>
          </p:grpSpPr>
          <p:sp>
            <p:nvSpPr>
              <p:cNvPr id="3146" name="Oval 13"/>
              <p:cNvSpPr>
                <a:spLocks noChangeArrowheads="1"/>
              </p:cNvSpPr>
              <p:nvPr/>
            </p:nvSpPr>
            <p:spPr bwMode="auto">
              <a:xfrm>
                <a:off x="3792" y="960"/>
                <a:ext cx="240" cy="24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3147" name="Line 14"/>
              <p:cNvSpPr>
                <a:spLocks noChangeShapeType="1"/>
              </p:cNvSpPr>
              <p:nvPr/>
            </p:nvSpPr>
            <p:spPr bwMode="auto">
              <a:xfrm>
                <a:off x="3642" y="1080"/>
                <a:ext cx="52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48" name="Line 15"/>
              <p:cNvSpPr>
                <a:spLocks noChangeShapeType="1"/>
              </p:cNvSpPr>
              <p:nvPr/>
            </p:nvSpPr>
            <p:spPr bwMode="auto">
              <a:xfrm>
                <a:off x="3642" y="990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49" name="Line 16"/>
              <p:cNvSpPr>
                <a:spLocks noChangeShapeType="1"/>
              </p:cNvSpPr>
              <p:nvPr/>
            </p:nvSpPr>
            <p:spPr bwMode="auto">
              <a:xfrm>
                <a:off x="4176" y="984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145" name="Text Box 17"/>
            <p:cNvSpPr txBox="1">
              <a:spLocks noChangeArrowheads="1"/>
            </p:cNvSpPr>
            <p:nvPr/>
          </p:nvSpPr>
          <p:spPr bwMode="auto">
            <a:xfrm>
              <a:off x="4520" y="768"/>
              <a:ext cx="12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0" lang="en-US" altLang="zh-CN" sz="2000">
                  <a:cs typeface="Arial" panose="020B0604020202020204" pitchFamily="34" charset="0"/>
                </a:rPr>
                <a:t>SATELLITE</a:t>
              </a:r>
            </a:p>
          </p:txBody>
        </p:sp>
      </p:grpSp>
      <p:sp>
        <p:nvSpPr>
          <p:cNvPr id="3082" name="Freeform 26"/>
          <p:cNvSpPr>
            <a:spLocks/>
          </p:cNvSpPr>
          <p:nvPr/>
        </p:nvSpPr>
        <p:spPr bwMode="auto">
          <a:xfrm>
            <a:off x="293688" y="4187825"/>
            <a:ext cx="8816975" cy="304800"/>
          </a:xfrm>
          <a:custGeom>
            <a:avLst/>
            <a:gdLst>
              <a:gd name="T0" fmla="*/ 0 w 2592"/>
              <a:gd name="T1" fmla="*/ 76200 h 192"/>
              <a:gd name="T2" fmla="*/ 979664 w 2592"/>
              <a:gd name="T3" fmla="*/ 304800 h 192"/>
              <a:gd name="T4" fmla="*/ 1959328 w 2592"/>
              <a:gd name="T5" fmla="*/ 76200 h 192"/>
              <a:gd name="T6" fmla="*/ 3102269 w 2592"/>
              <a:gd name="T7" fmla="*/ 228600 h 192"/>
              <a:gd name="T8" fmla="*/ 4245210 w 2592"/>
              <a:gd name="T9" fmla="*/ 76200 h 192"/>
              <a:gd name="T10" fmla="*/ 5551428 w 2592"/>
              <a:gd name="T11" fmla="*/ 228600 h 192"/>
              <a:gd name="T12" fmla="*/ 6694369 w 2592"/>
              <a:gd name="T13" fmla="*/ 0 h 192"/>
              <a:gd name="T14" fmla="*/ 7837311 w 2592"/>
              <a:gd name="T15" fmla="*/ 228600 h 192"/>
              <a:gd name="T16" fmla="*/ 8816975 w 2592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92"/>
              <a:gd name="T28" fmla="*/ 0 h 192"/>
              <a:gd name="T29" fmla="*/ 2592 w 2592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92" h="192">
                <a:moveTo>
                  <a:pt x="0" y="48"/>
                </a:moveTo>
                <a:cubicBezTo>
                  <a:pt x="96" y="120"/>
                  <a:pt x="192" y="192"/>
                  <a:pt x="288" y="192"/>
                </a:cubicBezTo>
                <a:cubicBezTo>
                  <a:pt x="384" y="192"/>
                  <a:pt x="472" y="56"/>
                  <a:pt x="576" y="48"/>
                </a:cubicBezTo>
                <a:cubicBezTo>
                  <a:pt x="680" y="40"/>
                  <a:pt x="800" y="144"/>
                  <a:pt x="912" y="144"/>
                </a:cubicBezTo>
                <a:cubicBezTo>
                  <a:pt x="1024" y="144"/>
                  <a:pt x="1128" y="48"/>
                  <a:pt x="1248" y="48"/>
                </a:cubicBezTo>
                <a:cubicBezTo>
                  <a:pt x="1368" y="48"/>
                  <a:pt x="1512" y="152"/>
                  <a:pt x="1632" y="144"/>
                </a:cubicBezTo>
                <a:cubicBezTo>
                  <a:pt x="1752" y="136"/>
                  <a:pt x="1856" y="0"/>
                  <a:pt x="1968" y="0"/>
                </a:cubicBezTo>
                <a:cubicBezTo>
                  <a:pt x="2080" y="0"/>
                  <a:pt x="2200" y="144"/>
                  <a:pt x="2304" y="144"/>
                </a:cubicBezTo>
                <a:cubicBezTo>
                  <a:pt x="2408" y="144"/>
                  <a:pt x="2544" y="24"/>
                  <a:pt x="2592" y="0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3" name="Freeform 27"/>
          <p:cNvSpPr>
            <a:spLocks/>
          </p:cNvSpPr>
          <p:nvPr/>
        </p:nvSpPr>
        <p:spPr bwMode="auto">
          <a:xfrm>
            <a:off x="304800" y="4645025"/>
            <a:ext cx="8816975" cy="304800"/>
          </a:xfrm>
          <a:custGeom>
            <a:avLst/>
            <a:gdLst>
              <a:gd name="T0" fmla="*/ 0 w 2592"/>
              <a:gd name="T1" fmla="*/ 76200 h 192"/>
              <a:gd name="T2" fmla="*/ 979664 w 2592"/>
              <a:gd name="T3" fmla="*/ 304800 h 192"/>
              <a:gd name="T4" fmla="*/ 1959328 w 2592"/>
              <a:gd name="T5" fmla="*/ 76200 h 192"/>
              <a:gd name="T6" fmla="*/ 3102269 w 2592"/>
              <a:gd name="T7" fmla="*/ 228600 h 192"/>
              <a:gd name="T8" fmla="*/ 4245210 w 2592"/>
              <a:gd name="T9" fmla="*/ 76200 h 192"/>
              <a:gd name="T10" fmla="*/ 5551428 w 2592"/>
              <a:gd name="T11" fmla="*/ 228600 h 192"/>
              <a:gd name="T12" fmla="*/ 6694369 w 2592"/>
              <a:gd name="T13" fmla="*/ 0 h 192"/>
              <a:gd name="T14" fmla="*/ 7837311 w 2592"/>
              <a:gd name="T15" fmla="*/ 228600 h 192"/>
              <a:gd name="T16" fmla="*/ 8816975 w 2592"/>
              <a:gd name="T17" fmla="*/ 0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92"/>
              <a:gd name="T28" fmla="*/ 0 h 192"/>
              <a:gd name="T29" fmla="*/ 2592 w 2592"/>
              <a:gd name="T30" fmla="*/ 192 h 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92" h="192">
                <a:moveTo>
                  <a:pt x="0" y="48"/>
                </a:moveTo>
                <a:cubicBezTo>
                  <a:pt x="96" y="120"/>
                  <a:pt x="192" y="192"/>
                  <a:pt x="288" y="192"/>
                </a:cubicBezTo>
                <a:cubicBezTo>
                  <a:pt x="384" y="192"/>
                  <a:pt x="472" y="56"/>
                  <a:pt x="576" y="48"/>
                </a:cubicBezTo>
                <a:cubicBezTo>
                  <a:pt x="680" y="40"/>
                  <a:pt x="800" y="144"/>
                  <a:pt x="912" y="144"/>
                </a:cubicBezTo>
                <a:cubicBezTo>
                  <a:pt x="1024" y="144"/>
                  <a:pt x="1128" y="48"/>
                  <a:pt x="1248" y="48"/>
                </a:cubicBezTo>
                <a:cubicBezTo>
                  <a:pt x="1368" y="48"/>
                  <a:pt x="1512" y="152"/>
                  <a:pt x="1632" y="144"/>
                </a:cubicBezTo>
                <a:cubicBezTo>
                  <a:pt x="1752" y="136"/>
                  <a:pt x="1856" y="0"/>
                  <a:pt x="1968" y="0"/>
                </a:cubicBezTo>
                <a:cubicBezTo>
                  <a:pt x="2080" y="0"/>
                  <a:pt x="2200" y="144"/>
                  <a:pt x="2304" y="144"/>
                </a:cubicBezTo>
                <a:cubicBezTo>
                  <a:pt x="2408" y="144"/>
                  <a:pt x="2544" y="24"/>
                  <a:pt x="2592" y="0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7" name="Group 111"/>
          <p:cNvGrpSpPr>
            <a:grpSpLocks/>
          </p:cNvGrpSpPr>
          <p:nvPr/>
        </p:nvGrpSpPr>
        <p:grpSpPr bwMode="auto">
          <a:xfrm>
            <a:off x="4194175" y="5451475"/>
            <a:ext cx="4933950" cy="846138"/>
            <a:chOff x="2544" y="3600"/>
            <a:chExt cx="3108" cy="533"/>
          </a:xfrm>
        </p:grpSpPr>
        <p:graphicFrame>
          <p:nvGraphicFramePr>
            <p:cNvPr id="3075" name="Object 20"/>
            <p:cNvGraphicFramePr>
              <a:graphicFrameLocks noChangeAspect="1"/>
            </p:cNvGraphicFramePr>
            <p:nvPr/>
          </p:nvGraphicFramePr>
          <p:xfrm>
            <a:off x="2544" y="3888"/>
            <a:ext cx="3108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3" name="Equation" r:id="rId4" imgW="2565360" imgH="241200" progId="Equation.3">
                    <p:embed/>
                  </p:oleObj>
                </mc:Choice>
                <mc:Fallback>
                  <p:oleObj name="Equation" r:id="rId4" imgW="2565360" imgH="241200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3888"/>
                          <a:ext cx="3108" cy="245"/>
                        </a:xfrm>
                        <a:prstGeom prst="rect">
                          <a:avLst/>
                        </a:prstGeom>
                        <a:solidFill>
                          <a:srgbClr val="C0C0C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" name="Object 21"/>
            <p:cNvGraphicFramePr>
              <a:graphicFrameLocks noChangeAspect="1"/>
            </p:cNvGraphicFramePr>
            <p:nvPr/>
          </p:nvGraphicFramePr>
          <p:xfrm>
            <a:off x="2544" y="3600"/>
            <a:ext cx="2107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4" name="Equation" r:id="rId6" imgW="2095200" imgH="241200" progId="Equation.3">
                    <p:embed/>
                  </p:oleObj>
                </mc:Choice>
                <mc:Fallback>
                  <p:oleObj name="Equation" r:id="rId6" imgW="2095200" imgH="241200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3600"/>
                          <a:ext cx="2107" cy="245"/>
                        </a:xfrm>
                        <a:prstGeom prst="rect">
                          <a:avLst/>
                        </a:prstGeom>
                        <a:solidFill>
                          <a:srgbClr val="C0C0C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114"/>
          <p:cNvGrpSpPr>
            <a:grpSpLocks/>
          </p:cNvGrpSpPr>
          <p:nvPr/>
        </p:nvGrpSpPr>
        <p:grpSpPr bwMode="auto">
          <a:xfrm>
            <a:off x="3987800" y="1114425"/>
            <a:ext cx="2570163" cy="1092200"/>
            <a:chOff x="2496" y="704"/>
            <a:chExt cx="1619" cy="688"/>
          </a:xfrm>
        </p:grpSpPr>
        <p:sp>
          <p:nvSpPr>
            <p:cNvPr id="3143" name="AutoShape 112"/>
            <p:cNvSpPr>
              <a:spLocks noChangeArrowheads="1"/>
            </p:cNvSpPr>
            <p:nvPr/>
          </p:nvSpPr>
          <p:spPr bwMode="auto">
            <a:xfrm>
              <a:off x="3072" y="1200"/>
              <a:ext cx="240" cy="19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graphicFrame>
          <p:nvGraphicFramePr>
            <p:cNvPr id="268332" name="コンテンツ プレースホルダ 6"/>
            <p:cNvGraphicFramePr>
              <a:graphicFrameLocks noChangeAspect="1"/>
            </p:cNvGraphicFramePr>
            <p:nvPr/>
          </p:nvGraphicFramePr>
          <p:xfrm>
            <a:off x="2496" y="704"/>
            <a:ext cx="1619" cy="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Equation" r:id="rId8" imgW="1396800" imgH="431640" progId="Equation.3">
                    <p:embed/>
                  </p:oleObj>
                </mc:Choice>
                <mc:Fallback>
                  <p:oleObj name="Equation" r:id="rId8" imgW="1396800" imgH="431640" progId="Equation.3">
                    <p:embed/>
                    <p:pic>
                      <p:nvPicPr>
                        <p:cNvPr id="0" name="コンテンツ プレースホルダ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704"/>
                          <a:ext cx="1619" cy="500"/>
                        </a:xfrm>
                        <a:prstGeom prst="rect">
                          <a:avLst/>
                        </a:prstGeom>
                        <a:solidFill>
                          <a:srgbClr val="00CC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4267200" y="2133600"/>
            <a:ext cx="1674813" cy="1600200"/>
            <a:chOff x="2025" y="949"/>
            <a:chExt cx="1439" cy="1318"/>
          </a:xfrm>
        </p:grpSpPr>
        <p:sp>
          <p:nvSpPr>
            <p:cNvPr id="3140" name="Oval 8"/>
            <p:cNvSpPr>
              <a:spLocks noChangeArrowheads="1"/>
            </p:cNvSpPr>
            <p:nvPr/>
          </p:nvSpPr>
          <p:spPr bwMode="gray">
            <a:xfrm>
              <a:off x="2025" y="949"/>
              <a:ext cx="1439" cy="1318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3141" name="Oval 9"/>
            <p:cNvSpPr>
              <a:spLocks noChangeArrowheads="1"/>
            </p:cNvSpPr>
            <p:nvPr/>
          </p:nvSpPr>
          <p:spPr bwMode="gray">
            <a:xfrm>
              <a:off x="2118" y="1023"/>
              <a:ext cx="1273" cy="1168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3142" name="Text Box 20"/>
            <p:cNvSpPr txBox="1">
              <a:spLocks noChangeArrowheads="1"/>
            </p:cNvSpPr>
            <p:nvPr/>
          </p:nvSpPr>
          <p:spPr bwMode="gray">
            <a:xfrm>
              <a:off x="2135" y="1439"/>
              <a:ext cx="1236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kumimoji="0" lang="en-US" altLang="ja-JP" sz="1800">
                  <a:latin typeface="Arial" panose="020B0604020202020204" pitchFamily="34" charset="0"/>
                </a:rPr>
                <a:t>Bio-optical model</a:t>
              </a:r>
            </a:p>
          </p:txBody>
        </p:sp>
      </p:grpSp>
      <p:sp>
        <p:nvSpPr>
          <p:cNvPr id="3087" name="Rectangle 10"/>
          <p:cNvSpPr>
            <a:spLocks noChangeArrowheads="1"/>
          </p:cNvSpPr>
          <p:nvPr/>
        </p:nvSpPr>
        <p:spPr bwMode="auto">
          <a:xfrm>
            <a:off x="-15875" y="196850"/>
            <a:ext cx="909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800" dirty="0">
                <a:solidFill>
                  <a:srgbClr val="333399"/>
                </a:solidFill>
                <a:ea typeface="HGS明朝E" panose="02020900000000000000" pitchFamily="18" charset="-128"/>
              </a:rPr>
              <a:t>Physical Principle of Remote Sensing in Water Body</a:t>
            </a:r>
          </a:p>
        </p:txBody>
      </p:sp>
      <p:sp>
        <p:nvSpPr>
          <p:cNvPr id="177208" name="Line 56"/>
          <p:cNvSpPr>
            <a:spLocks noChangeShapeType="1"/>
          </p:cNvSpPr>
          <p:nvPr/>
        </p:nvSpPr>
        <p:spPr bwMode="auto">
          <a:xfrm>
            <a:off x="762000" y="1978025"/>
            <a:ext cx="990600" cy="2286000"/>
          </a:xfrm>
          <a:prstGeom prst="line">
            <a:avLst/>
          </a:prstGeom>
          <a:noFill/>
          <a:ln w="50800">
            <a:solidFill>
              <a:srgbClr val="FF0000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7207" name="Oval 55"/>
          <p:cNvSpPr>
            <a:spLocks noChangeArrowheads="1"/>
          </p:cNvSpPr>
          <p:nvPr/>
        </p:nvSpPr>
        <p:spPr bwMode="auto">
          <a:xfrm>
            <a:off x="1447800" y="4187825"/>
            <a:ext cx="838200" cy="1447800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b="1">
              <a:ea typeface="ＭＳ Ｐゴシック" pitchFamily="34" charset="-128"/>
            </a:endParaRPr>
          </a:p>
        </p:txBody>
      </p:sp>
      <p:sp>
        <p:nvSpPr>
          <p:cNvPr id="3090" name="AutoShape 58"/>
          <p:cNvSpPr>
            <a:spLocks noChangeArrowheads="1"/>
          </p:cNvSpPr>
          <p:nvPr/>
        </p:nvSpPr>
        <p:spPr bwMode="auto">
          <a:xfrm>
            <a:off x="254000" y="1419225"/>
            <a:ext cx="838200" cy="762000"/>
          </a:xfrm>
          <a:prstGeom prst="sun">
            <a:avLst>
              <a:gd name="adj" fmla="val 25000"/>
            </a:avLst>
          </a:prstGeom>
          <a:gradFill rotWithShape="0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1600200" y="4568825"/>
            <a:ext cx="304800" cy="685800"/>
            <a:chOff x="1008" y="2928"/>
            <a:chExt cx="192" cy="432"/>
          </a:xfrm>
        </p:grpSpPr>
        <p:sp>
          <p:nvSpPr>
            <p:cNvPr id="3137" name="Oval 68"/>
            <p:cNvSpPr>
              <a:spLocks noChangeArrowheads="1"/>
            </p:cNvSpPr>
            <p:nvPr/>
          </p:nvSpPr>
          <p:spPr bwMode="auto">
            <a:xfrm>
              <a:off x="1104" y="2928"/>
              <a:ext cx="96" cy="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138" name="Oval 69"/>
            <p:cNvSpPr>
              <a:spLocks noChangeArrowheads="1"/>
            </p:cNvSpPr>
            <p:nvPr/>
          </p:nvSpPr>
          <p:spPr bwMode="auto">
            <a:xfrm>
              <a:off x="1008" y="3072"/>
              <a:ext cx="96" cy="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139" name="Oval 70"/>
            <p:cNvSpPr>
              <a:spLocks noChangeArrowheads="1"/>
            </p:cNvSpPr>
            <p:nvPr/>
          </p:nvSpPr>
          <p:spPr bwMode="auto">
            <a:xfrm>
              <a:off x="1104" y="3264"/>
              <a:ext cx="96" cy="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177223" name="Text Box 71"/>
          <p:cNvSpPr txBox="1">
            <a:spLocks noChangeArrowheads="1"/>
          </p:cNvSpPr>
          <p:nvPr/>
        </p:nvSpPr>
        <p:spPr bwMode="auto">
          <a:xfrm>
            <a:off x="2209800" y="5483225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Scattered</a:t>
            </a:r>
          </a:p>
        </p:txBody>
      </p:sp>
      <p:grpSp>
        <p:nvGrpSpPr>
          <p:cNvPr id="11" name="Group 117"/>
          <p:cNvGrpSpPr>
            <a:grpSpLocks/>
          </p:cNvGrpSpPr>
          <p:nvPr/>
        </p:nvGrpSpPr>
        <p:grpSpPr bwMode="auto">
          <a:xfrm>
            <a:off x="1981200" y="4873625"/>
            <a:ext cx="1295400" cy="914400"/>
            <a:chOff x="1296" y="3120"/>
            <a:chExt cx="816" cy="576"/>
          </a:xfrm>
        </p:grpSpPr>
        <p:sp>
          <p:nvSpPr>
            <p:cNvPr id="3134" name="Line 72"/>
            <p:cNvSpPr>
              <a:spLocks noChangeShapeType="1"/>
            </p:cNvSpPr>
            <p:nvPr/>
          </p:nvSpPr>
          <p:spPr bwMode="auto">
            <a:xfrm>
              <a:off x="1296" y="3408"/>
              <a:ext cx="96" cy="28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135" name="Line 73"/>
            <p:cNvSpPr>
              <a:spLocks noChangeShapeType="1"/>
            </p:cNvSpPr>
            <p:nvPr/>
          </p:nvSpPr>
          <p:spPr bwMode="auto">
            <a:xfrm>
              <a:off x="1344" y="3312"/>
              <a:ext cx="384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136" name="Line 74"/>
            <p:cNvSpPr>
              <a:spLocks noChangeShapeType="1"/>
            </p:cNvSpPr>
            <p:nvPr/>
          </p:nvSpPr>
          <p:spPr bwMode="auto">
            <a:xfrm>
              <a:off x="1392" y="3120"/>
              <a:ext cx="72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77227" name="Text Box 75"/>
          <p:cNvSpPr txBox="1">
            <a:spLocks noChangeArrowheads="1"/>
          </p:cNvSpPr>
          <p:nvPr/>
        </p:nvSpPr>
        <p:spPr bwMode="auto">
          <a:xfrm>
            <a:off x="558800" y="5102225"/>
            <a:ext cx="88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i="1">
                <a:solidFill>
                  <a:srgbClr val="FF0000"/>
                </a:solidFill>
              </a:rPr>
              <a:t>a</a:t>
            </a:r>
            <a:r>
              <a:rPr lang="en-US" altLang="zh-CN" sz="2400">
                <a:solidFill>
                  <a:srgbClr val="FF0000"/>
                </a:solidFill>
              </a:rPr>
              <a:t>(</a:t>
            </a:r>
            <a:r>
              <a:rPr lang="en-US" altLang="zh-CN" sz="2400">
                <a:solidFill>
                  <a:srgbClr val="FF0000"/>
                </a:solidFill>
                <a:cs typeface="Times New Roman" panose="02020603050405020304" pitchFamily="18" charset="0"/>
              </a:rPr>
              <a:t>λ</a:t>
            </a:r>
            <a:r>
              <a:rPr lang="en-US" altLang="zh-CN" sz="240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77228" name="Line 76"/>
          <p:cNvSpPr>
            <a:spLocks noChangeShapeType="1"/>
          </p:cNvSpPr>
          <p:nvPr/>
        </p:nvSpPr>
        <p:spPr bwMode="auto">
          <a:xfrm flipV="1">
            <a:off x="1905000" y="2968625"/>
            <a:ext cx="457200" cy="14478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7230" name="Text Box 78"/>
          <p:cNvSpPr txBox="1">
            <a:spLocks noChangeArrowheads="1"/>
          </p:cNvSpPr>
          <p:nvPr/>
        </p:nvSpPr>
        <p:spPr bwMode="auto">
          <a:xfrm>
            <a:off x="304800" y="4873625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Absorbed</a:t>
            </a:r>
          </a:p>
        </p:txBody>
      </p:sp>
      <p:sp>
        <p:nvSpPr>
          <p:cNvPr id="177231" name="Text Box 79"/>
          <p:cNvSpPr txBox="1">
            <a:spLocks noChangeArrowheads="1"/>
          </p:cNvSpPr>
          <p:nvPr/>
        </p:nvSpPr>
        <p:spPr bwMode="auto">
          <a:xfrm>
            <a:off x="1447800" y="2587625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Backward</a:t>
            </a:r>
          </a:p>
        </p:txBody>
      </p:sp>
      <p:sp>
        <p:nvSpPr>
          <p:cNvPr id="177232" name="Text Box 80"/>
          <p:cNvSpPr txBox="1">
            <a:spLocks noChangeArrowheads="1"/>
          </p:cNvSpPr>
          <p:nvPr/>
        </p:nvSpPr>
        <p:spPr bwMode="auto">
          <a:xfrm>
            <a:off x="2654300" y="2536825"/>
            <a:ext cx="107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i="1">
                <a:solidFill>
                  <a:srgbClr val="FF0000"/>
                </a:solidFill>
              </a:rPr>
              <a:t>b</a:t>
            </a:r>
            <a:r>
              <a:rPr lang="en-US" altLang="zh-CN" sz="2400" baseline="-25000">
                <a:solidFill>
                  <a:srgbClr val="FF0000"/>
                </a:solidFill>
              </a:rPr>
              <a:t>b</a:t>
            </a:r>
            <a:r>
              <a:rPr lang="en-US" altLang="zh-CN" sz="2400">
                <a:solidFill>
                  <a:srgbClr val="FF0000"/>
                </a:solidFill>
              </a:rPr>
              <a:t>(</a:t>
            </a:r>
            <a:r>
              <a:rPr lang="en-US" altLang="zh-CN" sz="2400">
                <a:solidFill>
                  <a:srgbClr val="FF0000"/>
                </a:solidFill>
                <a:cs typeface="Times New Roman" panose="02020603050405020304" pitchFamily="18" charset="0"/>
              </a:rPr>
              <a:t>λ</a:t>
            </a:r>
            <a:r>
              <a:rPr lang="en-US" altLang="zh-CN" sz="240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12" name="Group 49"/>
          <p:cNvGrpSpPr>
            <a:grpSpLocks/>
          </p:cNvGrpSpPr>
          <p:nvPr/>
        </p:nvGrpSpPr>
        <p:grpSpPr bwMode="auto">
          <a:xfrm>
            <a:off x="3392488" y="3959225"/>
            <a:ext cx="1409700" cy="1306513"/>
            <a:chOff x="305" y="1578"/>
            <a:chExt cx="1273" cy="1165"/>
          </a:xfrm>
        </p:grpSpPr>
        <p:grpSp>
          <p:nvGrpSpPr>
            <p:cNvPr id="3122" name="Group 33"/>
            <p:cNvGrpSpPr>
              <a:grpSpLocks/>
            </p:cNvGrpSpPr>
            <p:nvPr/>
          </p:nvGrpSpPr>
          <p:grpSpPr bwMode="auto">
            <a:xfrm>
              <a:off x="433" y="2413"/>
              <a:ext cx="1075" cy="330"/>
              <a:chOff x="2064" y="3840"/>
              <a:chExt cx="835" cy="276"/>
            </a:xfrm>
          </p:grpSpPr>
          <p:sp>
            <p:nvSpPr>
              <p:cNvPr id="100" name="AutoShape 14"/>
              <p:cNvSpPr>
                <a:spLocks noChangeArrowheads="1"/>
              </p:cNvSpPr>
              <p:nvPr/>
            </p:nvSpPr>
            <p:spPr bwMode="gray">
              <a:xfrm>
                <a:off x="2064" y="3840"/>
                <a:ext cx="796" cy="263"/>
              </a:xfrm>
              <a:prstGeom prst="can">
                <a:avLst>
                  <a:gd name="adj" fmla="val 25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kumimoji="0" lang="ja-JP" altLang="en-US" sz="18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charset="0"/>
                  <a:ea typeface="+mn-ea"/>
                </a:endParaRPr>
              </a:p>
            </p:txBody>
          </p:sp>
          <p:sp>
            <p:nvSpPr>
              <p:cNvPr id="3133" name="Text Box 23"/>
              <p:cNvSpPr txBox="1">
                <a:spLocks noChangeArrowheads="1"/>
              </p:cNvSpPr>
              <p:nvPr/>
            </p:nvSpPr>
            <p:spPr bwMode="gray">
              <a:xfrm>
                <a:off x="2111" y="3889"/>
                <a:ext cx="788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r>
                  <a:rPr kumimoji="0" lang="en-US" altLang="ja-JP" sz="1400">
                    <a:solidFill>
                      <a:srgbClr val="FF0000"/>
                    </a:solidFill>
                    <a:latin typeface="Arial" panose="020B0604020202020204" pitchFamily="34" charset="0"/>
                  </a:rPr>
                  <a:t>Pure Water</a:t>
                </a:r>
              </a:p>
            </p:txBody>
          </p:sp>
        </p:grpSp>
        <p:grpSp>
          <p:nvGrpSpPr>
            <p:cNvPr id="3123" name="Group 36"/>
            <p:cNvGrpSpPr>
              <a:grpSpLocks/>
            </p:cNvGrpSpPr>
            <p:nvPr/>
          </p:nvGrpSpPr>
          <p:grpSpPr bwMode="auto">
            <a:xfrm>
              <a:off x="432" y="2125"/>
              <a:ext cx="1025" cy="331"/>
              <a:chOff x="768" y="3888"/>
              <a:chExt cx="796" cy="277"/>
            </a:xfrm>
          </p:grpSpPr>
          <p:sp>
            <p:nvSpPr>
              <p:cNvPr id="2" name="AutoShape 15"/>
              <p:cNvSpPr>
                <a:spLocks noChangeArrowheads="1"/>
              </p:cNvSpPr>
              <p:nvPr/>
            </p:nvSpPr>
            <p:spPr bwMode="gray">
              <a:xfrm>
                <a:off x="768" y="3888"/>
                <a:ext cx="796" cy="263"/>
              </a:xfrm>
              <a:prstGeom prst="can">
                <a:avLst>
                  <a:gd name="adj" fmla="val 25000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kumimoji="0" lang="ja-JP" altLang="en-US" sz="1800">
                  <a:latin typeface="Arial" charset="0"/>
                  <a:ea typeface="+mn-ea"/>
                </a:endParaRPr>
              </a:p>
            </p:txBody>
          </p:sp>
          <p:sp>
            <p:nvSpPr>
              <p:cNvPr id="3131" name="Text Box 24"/>
              <p:cNvSpPr txBox="1">
                <a:spLocks noChangeArrowheads="1"/>
              </p:cNvSpPr>
              <p:nvPr/>
            </p:nvSpPr>
            <p:spPr bwMode="gray">
              <a:xfrm>
                <a:off x="887" y="3937"/>
                <a:ext cx="509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r>
                  <a:rPr kumimoji="0" lang="en-US" altLang="ja-JP" sz="1400">
                    <a:solidFill>
                      <a:srgbClr val="FF0000"/>
                    </a:solidFill>
                    <a:latin typeface="Arial" panose="020B0604020202020204" pitchFamily="34" charset="0"/>
                  </a:rPr>
                  <a:t>CDOM</a:t>
                </a:r>
              </a:p>
            </p:txBody>
          </p:sp>
        </p:grpSp>
        <p:grpSp>
          <p:nvGrpSpPr>
            <p:cNvPr id="3124" name="Group 39"/>
            <p:cNvGrpSpPr>
              <a:grpSpLocks/>
            </p:cNvGrpSpPr>
            <p:nvPr/>
          </p:nvGrpSpPr>
          <p:grpSpPr bwMode="auto">
            <a:xfrm>
              <a:off x="432" y="1854"/>
              <a:ext cx="1025" cy="343"/>
              <a:chOff x="480" y="3456"/>
              <a:chExt cx="796" cy="288"/>
            </a:xfrm>
          </p:grpSpPr>
          <p:sp>
            <p:nvSpPr>
              <p:cNvPr id="101" name="AutoShape 15"/>
              <p:cNvSpPr>
                <a:spLocks noChangeArrowheads="1"/>
              </p:cNvSpPr>
              <p:nvPr/>
            </p:nvSpPr>
            <p:spPr bwMode="gray">
              <a:xfrm>
                <a:off x="480" y="3456"/>
                <a:ext cx="796" cy="263"/>
              </a:xfrm>
              <a:prstGeom prst="can">
                <a:avLst>
                  <a:gd name="adj" fmla="val 25000"/>
                </a:avLst>
              </a:pr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kumimoji="0" lang="ja-JP" altLang="en-US" sz="1800">
                  <a:latin typeface="Arial" charset="0"/>
                  <a:ea typeface="+mn-ea"/>
                </a:endParaRPr>
              </a:p>
            </p:txBody>
          </p:sp>
          <p:sp>
            <p:nvSpPr>
              <p:cNvPr id="3129" name="Text Box 22"/>
              <p:cNvSpPr txBox="1">
                <a:spLocks noChangeArrowheads="1"/>
              </p:cNvSpPr>
              <p:nvPr/>
            </p:nvSpPr>
            <p:spPr bwMode="gray">
              <a:xfrm>
                <a:off x="573" y="3516"/>
                <a:ext cx="556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r>
                  <a:rPr kumimoji="0" lang="en-US" altLang="ja-JP" sz="1400">
                    <a:solidFill>
                      <a:srgbClr val="FF0000"/>
                    </a:solidFill>
                    <a:latin typeface="Arial" panose="020B0604020202020204" pitchFamily="34" charset="0"/>
                  </a:rPr>
                  <a:t>Tripton</a:t>
                </a:r>
              </a:p>
            </p:txBody>
          </p:sp>
        </p:grpSp>
        <p:grpSp>
          <p:nvGrpSpPr>
            <p:cNvPr id="3125" name="Group 30"/>
            <p:cNvGrpSpPr>
              <a:grpSpLocks/>
            </p:cNvGrpSpPr>
            <p:nvPr/>
          </p:nvGrpSpPr>
          <p:grpSpPr bwMode="auto">
            <a:xfrm>
              <a:off x="305" y="1578"/>
              <a:ext cx="1273" cy="330"/>
              <a:chOff x="1917" y="3456"/>
              <a:chExt cx="989" cy="276"/>
            </a:xfrm>
          </p:grpSpPr>
          <p:sp>
            <p:nvSpPr>
              <p:cNvPr id="3126" name="AutoShape 16"/>
              <p:cNvSpPr>
                <a:spLocks noChangeArrowheads="1"/>
              </p:cNvSpPr>
              <p:nvPr/>
            </p:nvSpPr>
            <p:spPr bwMode="gray">
              <a:xfrm>
                <a:off x="2016" y="3456"/>
                <a:ext cx="796" cy="262"/>
              </a:xfrm>
              <a:prstGeom prst="can">
                <a:avLst>
                  <a:gd name="adj" fmla="val 25000"/>
                </a:avLst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127" name="Text Box 22"/>
              <p:cNvSpPr txBox="1">
                <a:spLocks noChangeArrowheads="1"/>
              </p:cNvSpPr>
              <p:nvPr/>
            </p:nvSpPr>
            <p:spPr bwMode="gray">
              <a:xfrm>
                <a:off x="1917" y="3505"/>
                <a:ext cx="989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/>
                <a:r>
                  <a:rPr kumimoji="0" lang="en-US" altLang="ja-JP" sz="1400">
                    <a:solidFill>
                      <a:srgbClr val="FF0000"/>
                    </a:solidFill>
                    <a:latin typeface="Arial" panose="020B0604020202020204" pitchFamily="34" charset="0"/>
                  </a:rPr>
                  <a:t>Phytoplankton</a:t>
                </a:r>
              </a:p>
            </p:txBody>
          </p:sp>
        </p:grpSp>
      </p:grpSp>
      <p:sp>
        <p:nvSpPr>
          <p:cNvPr id="3100" name="Text Box 100"/>
          <p:cNvSpPr txBox="1">
            <a:spLocks noChangeArrowheads="1"/>
          </p:cNvSpPr>
          <p:nvPr/>
        </p:nvSpPr>
        <p:spPr bwMode="auto">
          <a:xfrm>
            <a:off x="381000" y="6016625"/>
            <a:ext cx="2895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b="0"/>
          </a:p>
        </p:txBody>
      </p:sp>
      <p:sp>
        <p:nvSpPr>
          <p:cNvPr id="177256" name="Freeform 104"/>
          <p:cNvSpPr>
            <a:spLocks/>
          </p:cNvSpPr>
          <p:nvPr/>
        </p:nvSpPr>
        <p:spPr bwMode="auto">
          <a:xfrm>
            <a:off x="6324600" y="1901825"/>
            <a:ext cx="1905000" cy="2057400"/>
          </a:xfrm>
          <a:custGeom>
            <a:avLst/>
            <a:gdLst>
              <a:gd name="T0" fmla="*/ 1905000 w 1200"/>
              <a:gd name="T1" fmla="*/ 0 h 1296"/>
              <a:gd name="T2" fmla="*/ 0 w 1200"/>
              <a:gd name="T3" fmla="*/ 1981200 h 1296"/>
              <a:gd name="T4" fmla="*/ 609600 w 1200"/>
              <a:gd name="T5" fmla="*/ 2057400 h 1296"/>
              <a:gd name="T6" fmla="*/ 1905000 w 1200"/>
              <a:gd name="T7" fmla="*/ 0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1296"/>
              <a:gd name="T14" fmla="*/ 1200 w 1200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1296">
                <a:moveTo>
                  <a:pt x="1200" y="0"/>
                </a:moveTo>
                <a:lnTo>
                  <a:pt x="0" y="1248"/>
                </a:lnTo>
                <a:lnTo>
                  <a:pt x="384" y="1296"/>
                </a:lnTo>
                <a:lnTo>
                  <a:pt x="1200" y="0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7254" name="Line 102"/>
          <p:cNvSpPr>
            <a:spLocks noChangeShapeType="1"/>
          </p:cNvSpPr>
          <p:nvPr/>
        </p:nvSpPr>
        <p:spPr bwMode="auto">
          <a:xfrm>
            <a:off x="4648200" y="4568825"/>
            <a:ext cx="381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17" name="Group 118"/>
          <p:cNvGrpSpPr>
            <a:grpSpLocks/>
          </p:cNvGrpSpPr>
          <p:nvPr/>
        </p:nvGrpSpPr>
        <p:grpSpPr bwMode="auto">
          <a:xfrm>
            <a:off x="5892800" y="1901825"/>
            <a:ext cx="2424113" cy="1905000"/>
            <a:chOff x="3696" y="1272"/>
            <a:chExt cx="1472" cy="1200"/>
          </a:xfrm>
        </p:grpSpPr>
        <p:sp>
          <p:nvSpPr>
            <p:cNvPr id="3120" name="Text Box 25"/>
            <p:cNvSpPr txBox="1">
              <a:spLocks noChangeArrowheads="1"/>
            </p:cNvSpPr>
            <p:nvPr/>
          </p:nvSpPr>
          <p:spPr bwMode="auto">
            <a:xfrm rot="-2700000">
              <a:off x="3696" y="1632"/>
              <a:ext cx="144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200">
                  <a:solidFill>
                    <a:srgbClr val="993366"/>
                  </a:solidFill>
                </a:rPr>
                <a:t>Reflectance: R(</a:t>
              </a:r>
              <a:r>
                <a:rPr lang="en-US" altLang="zh-CN" sz="2200">
                  <a:solidFill>
                    <a:srgbClr val="993366"/>
                  </a:solidFill>
                  <a:cs typeface="Times New Roman" panose="02020603050405020304" pitchFamily="18" charset="0"/>
                </a:rPr>
                <a:t>λ</a:t>
              </a:r>
              <a:r>
                <a:rPr lang="en-US" altLang="zh-CN" sz="2200">
                  <a:solidFill>
                    <a:srgbClr val="993366"/>
                  </a:solidFill>
                </a:rPr>
                <a:t>)</a:t>
              </a:r>
            </a:p>
          </p:txBody>
        </p:sp>
        <p:sp>
          <p:nvSpPr>
            <p:cNvPr id="3121" name="Line 67"/>
            <p:cNvSpPr>
              <a:spLocks noChangeShapeType="1"/>
            </p:cNvSpPr>
            <p:nvPr/>
          </p:nvSpPr>
          <p:spPr bwMode="auto">
            <a:xfrm flipV="1">
              <a:off x="4208" y="1272"/>
              <a:ext cx="960" cy="12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18" name="Group 122"/>
          <p:cNvGrpSpPr>
            <a:grpSpLocks/>
          </p:cNvGrpSpPr>
          <p:nvPr/>
        </p:nvGrpSpPr>
        <p:grpSpPr bwMode="auto">
          <a:xfrm>
            <a:off x="4111625" y="3654425"/>
            <a:ext cx="838200" cy="2667000"/>
            <a:chOff x="2544" y="2352"/>
            <a:chExt cx="528" cy="1824"/>
          </a:xfrm>
        </p:grpSpPr>
        <p:sp>
          <p:nvSpPr>
            <p:cNvPr id="3118" name="Oval 107"/>
            <p:cNvSpPr>
              <a:spLocks noChangeArrowheads="1"/>
            </p:cNvSpPr>
            <p:nvPr/>
          </p:nvSpPr>
          <p:spPr bwMode="auto">
            <a:xfrm>
              <a:off x="2544" y="3552"/>
              <a:ext cx="432" cy="624"/>
            </a:xfrm>
            <a:prstGeom prst="ellips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119" name="Line 108"/>
            <p:cNvSpPr>
              <a:spLocks noChangeShapeType="1"/>
            </p:cNvSpPr>
            <p:nvPr/>
          </p:nvSpPr>
          <p:spPr bwMode="auto">
            <a:xfrm flipV="1">
              <a:off x="2784" y="2352"/>
              <a:ext cx="288" cy="12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19" name="Group 123"/>
          <p:cNvGrpSpPr>
            <a:grpSpLocks/>
          </p:cNvGrpSpPr>
          <p:nvPr/>
        </p:nvGrpSpPr>
        <p:grpSpPr bwMode="auto">
          <a:xfrm>
            <a:off x="5867400" y="1939925"/>
            <a:ext cx="2030413" cy="571500"/>
            <a:chOff x="3696" y="1272"/>
            <a:chExt cx="1279" cy="360"/>
          </a:xfrm>
        </p:grpSpPr>
        <p:sp>
          <p:nvSpPr>
            <p:cNvPr id="3116" name="Line 109"/>
            <p:cNvSpPr>
              <a:spLocks noChangeShapeType="1"/>
            </p:cNvSpPr>
            <p:nvPr/>
          </p:nvSpPr>
          <p:spPr bwMode="auto">
            <a:xfrm flipV="1">
              <a:off x="3696" y="1488"/>
              <a:ext cx="912" cy="144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117" name="Oval 110"/>
            <p:cNvSpPr>
              <a:spLocks noChangeArrowheads="1"/>
            </p:cNvSpPr>
            <p:nvPr/>
          </p:nvSpPr>
          <p:spPr bwMode="auto">
            <a:xfrm rot="-2700000">
              <a:off x="4576" y="1272"/>
              <a:ext cx="399" cy="288"/>
            </a:xfrm>
            <a:prstGeom prst="ellips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177272" name="AutoShape 120"/>
          <p:cNvSpPr>
            <a:spLocks/>
          </p:cNvSpPr>
          <p:nvPr/>
        </p:nvSpPr>
        <p:spPr bwMode="auto">
          <a:xfrm>
            <a:off x="3276600" y="3959225"/>
            <a:ext cx="304800" cy="1295400"/>
          </a:xfrm>
          <a:prstGeom prst="leftBrace">
            <a:avLst>
              <a:gd name="adj1" fmla="val 35417"/>
              <a:gd name="adj2" fmla="val 50000"/>
            </a:avLst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464300"/>
            <a:ext cx="2133600" cy="393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34D48311-D0F4-48FD-BC73-2CA51D74EE8D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4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177277" name="Text Box 125"/>
          <p:cNvSpPr txBox="1">
            <a:spLocks noChangeArrowheads="1"/>
          </p:cNvSpPr>
          <p:nvPr/>
        </p:nvSpPr>
        <p:spPr bwMode="auto">
          <a:xfrm>
            <a:off x="2463800" y="5699125"/>
            <a:ext cx="96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i="1">
                <a:solidFill>
                  <a:srgbClr val="FF0000"/>
                </a:solidFill>
              </a:rPr>
              <a:t>b</a:t>
            </a:r>
            <a:r>
              <a:rPr lang="en-US" altLang="zh-CN" sz="2400">
                <a:solidFill>
                  <a:srgbClr val="FF0000"/>
                </a:solidFill>
              </a:rPr>
              <a:t>(</a:t>
            </a:r>
            <a:r>
              <a:rPr lang="en-US" altLang="zh-CN" sz="2400">
                <a:solidFill>
                  <a:srgbClr val="FF0000"/>
                </a:solidFill>
                <a:cs typeface="Times New Roman" panose="02020603050405020304" pitchFamily="18" charset="0"/>
              </a:rPr>
              <a:t>λ</a:t>
            </a:r>
            <a:r>
              <a:rPr lang="en-US" altLang="zh-CN" sz="240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20" name="Group 128"/>
          <p:cNvGrpSpPr>
            <a:grpSpLocks/>
          </p:cNvGrpSpPr>
          <p:nvPr/>
        </p:nvGrpSpPr>
        <p:grpSpPr bwMode="auto">
          <a:xfrm>
            <a:off x="444500" y="2600325"/>
            <a:ext cx="3581400" cy="3714750"/>
            <a:chOff x="280" y="1638"/>
            <a:chExt cx="2256" cy="2340"/>
          </a:xfrm>
        </p:grpSpPr>
        <p:sp>
          <p:nvSpPr>
            <p:cNvPr id="3111" name="Line 98"/>
            <p:cNvSpPr>
              <a:spLocks noChangeShapeType="1"/>
            </p:cNvSpPr>
            <p:nvPr/>
          </p:nvSpPr>
          <p:spPr bwMode="auto">
            <a:xfrm flipH="1">
              <a:off x="768" y="1924"/>
              <a:ext cx="912" cy="177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112" name="Line 99"/>
            <p:cNvSpPr>
              <a:spLocks noChangeShapeType="1"/>
            </p:cNvSpPr>
            <p:nvPr/>
          </p:nvSpPr>
          <p:spPr bwMode="auto">
            <a:xfrm>
              <a:off x="288" y="3506"/>
              <a:ext cx="288" cy="19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113" name="Text Box 101"/>
            <p:cNvSpPr txBox="1">
              <a:spLocks noChangeArrowheads="1"/>
            </p:cNvSpPr>
            <p:nvPr/>
          </p:nvSpPr>
          <p:spPr bwMode="auto">
            <a:xfrm>
              <a:off x="280" y="3722"/>
              <a:ext cx="2256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000" b="0">
                  <a:solidFill>
                    <a:srgbClr val="0000FF"/>
                  </a:solidFill>
                </a:rPr>
                <a:t>Inherent Optical Properties </a:t>
              </a:r>
              <a:r>
                <a:rPr lang="en-US" altLang="zh-CN" sz="2000">
                  <a:solidFill>
                    <a:srgbClr val="0000FF"/>
                  </a:solidFill>
                </a:rPr>
                <a:t>(IOP)</a:t>
              </a:r>
            </a:p>
          </p:txBody>
        </p:sp>
        <p:sp>
          <p:nvSpPr>
            <p:cNvPr id="3114" name="Rectangle 105"/>
            <p:cNvSpPr>
              <a:spLocks noChangeArrowheads="1"/>
            </p:cNvSpPr>
            <p:nvPr/>
          </p:nvSpPr>
          <p:spPr bwMode="auto">
            <a:xfrm>
              <a:off x="1680" y="1638"/>
              <a:ext cx="480" cy="288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115" name="Rectangle 106"/>
            <p:cNvSpPr>
              <a:spLocks noChangeArrowheads="1"/>
            </p:cNvSpPr>
            <p:nvPr/>
          </p:nvSpPr>
          <p:spPr bwMode="auto">
            <a:xfrm>
              <a:off x="288" y="3264"/>
              <a:ext cx="480" cy="240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177279" name="Text Box 127"/>
          <p:cNvSpPr txBox="1">
            <a:spLocks noChangeArrowheads="1"/>
          </p:cNvSpPr>
          <p:nvPr/>
        </p:nvSpPr>
        <p:spPr bwMode="auto">
          <a:xfrm>
            <a:off x="438150" y="6353175"/>
            <a:ext cx="7486650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/>
              <a:t>Specific Inherent Optical Properties (SIOP) = IOP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en-US" altLang="zh-CN" sz="2000"/>
              <a:t>Concentration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7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223" grpId="0" autoUpdateAnimBg="0"/>
      <p:bldP spid="177227" grpId="0" autoUpdateAnimBg="0"/>
      <p:bldP spid="177230" grpId="0" autoUpdateAnimBg="0"/>
      <p:bldP spid="177231" grpId="0" autoUpdateAnimBg="0"/>
      <p:bldP spid="177232" grpId="0" autoUpdateAnimBg="0"/>
      <p:bldP spid="177272" grpId="0" animBg="1"/>
      <p:bldP spid="177277" grpId="0" autoUpdateAnimBg="0"/>
      <p:bldP spid="17727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コンテンツ プレースホルダ 2"/>
          <p:cNvSpPr>
            <a:spLocks noGrp="1"/>
          </p:cNvSpPr>
          <p:nvPr>
            <p:ph idx="4294967295"/>
          </p:nvPr>
        </p:nvSpPr>
        <p:spPr>
          <a:xfrm>
            <a:off x="533400" y="1143000"/>
            <a:ext cx="8610600" cy="4648200"/>
          </a:xfrm>
        </p:spPr>
        <p:txBody>
          <a:bodyPr/>
          <a:lstStyle/>
          <a:p>
            <a:pPr eaLnBrk="1" hangingPunct="1"/>
            <a:r>
              <a:rPr lang="en-US" altLang="ja-JP">
                <a:solidFill>
                  <a:schemeClr val="tx1"/>
                </a:solidFill>
                <a:cs typeface="Times New Roman" panose="02020603050405020304" pitchFamily="18" charset="0"/>
              </a:rPr>
              <a:t>Case </a:t>
            </a:r>
            <a:r>
              <a:rPr lang="en-US" altLang="ja-JP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00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altLang="ja-JP" sz="2400">
                <a:solidFill>
                  <a:schemeClr val="tx1"/>
                </a:solidFill>
                <a:cs typeface="Times New Roman" panose="02020603050405020304" pitchFamily="18" charset="0"/>
              </a:rPr>
              <a:t>waters : </a:t>
            </a:r>
            <a:r>
              <a:rPr lang="en-US" altLang="ja-JP" sz="2400">
                <a:solidFill>
                  <a:schemeClr val="tx1"/>
                </a:solidFill>
              </a:rPr>
              <a:t>waters are those </a:t>
            </a:r>
            <a:r>
              <a:rPr lang="en-US" altLang="ja-JP" sz="2400">
                <a:solidFill>
                  <a:schemeClr val="tx1"/>
                </a:solidFill>
                <a:cs typeface="Times New Roman" panose="02020603050405020304" pitchFamily="18" charset="0"/>
              </a:rPr>
              <a:t>dominated by phytoplankton</a:t>
            </a:r>
            <a:r>
              <a:rPr lang="en-US" altLang="ja-JP" sz="2400">
                <a:solidFill>
                  <a:schemeClr val="tx1"/>
                </a:solidFill>
              </a:rPr>
              <a:t> </a:t>
            </a:r>
            <a:r>
              <a:rPr lang="en-US" altLang="ja-JP" sz="2400">
                <a:solidFill>
                  <a:schemeClr val="tx1"/>
                </a:solidFill>
                <a:latin typeface="Times New Roman" panose="02020603050405020304" pitchFamily="18" charset="0"/>
              </a:rPr>
              <a:t>(e.g. open oceans)</a:t>
            </a:r>
            <a:r>
              <a:rPr lang="en-US" altLang="ja-JP" sz="2400">
                <a:solidFill>
                  <a:schemeClr val="tx1"/>
                </a:solidFill>
              </a:rPr>
              <a:t>.</a:t>
            </a:r>
          </a:p>
          <a:p>
            <a:pPr eaLnBrk="1" hangingPunct="1"/>
            <a:endParaRPr lang="en-US" altLang="ja-JP" sz="2400"/>
          </a:p>
          <a:p>
            <a:pPr eaLnBrk="1" hangingPunct="1">
              <a:buFontTx/>
              <a:buNone/>
            </a:pPr>
            <a:r>
              <a:rPr lang="ja-JP" altLang="en-US" sz="2400"/>
              <a:t>　　</a:t>
            </a:r>
          </a:p>
          <a:p>
            <a:pPr eaLnBrk="1" hangingPunct="1"/>
            <a:endParaRPr lang="ja-JP" altLang="en-US" sz="2000"/>
          </a:p>
          <a:p>
            <a:pPr eaLnBrk="1" hangingPunct="1"/>
            <a:endParaRPr lang="ja-JP" altLang="en-US" sz="2000"/>
          </a:p>
          <a:p>
            <a:pPr eaLnBrk="1" hangingPunct="1"/>
            <a:r>
              <a:rPr lang="en-US" altLang="ja-JP">
                <a:solidFill>
                  <a:schemeClr val="tx1"/>
                </a:solidFill>
              </a:rPr>
              <a:t>Case </a:t>
            </a:r>
            <a:r>
              <a:rPr lang="en-US" altLang="ja-JP">
                <a:solidFill>
                  <a:schemeClr val="tx1"/>
                </a:solidFill>
                <a:latin typeface="Times New Roman" panose="02020603050405020304" pitchFamily="18" charset="0"/>
              </a:rPr>
              <a:t>II</a:t>
            </a:r>
            <a:r>
              <a:rPr lang="en-US" altLang="ja-JP" sz="2000">
                <a:solidFill>
                  <a:schemeClr val="tx1"/>
                </a:solidFill>
              </a:rPr>
              <a:t> </a:t>
            </a:r>
            <a:r>
              <a:rPr lang="en-US" altLang="ja-JP" sz="2400">
                <a:solidFill>
                  <a:schemeClr val="tx1"/>
                </a:solidFill>
              </a:rPr>
              <a:t>waters : waters are containing not only</a:t>
            </a:r>
            <a:r>
              <a:rPr lang="en-US" altLang="ja-JP" sz="2400"/>
              <a:t> </a:t>
            </a:r>
            <a:r>
              <a:rPr lang="en-US" altLang="ja-JP" sz="2400">
                <a:solidFill>
                  <a:srgbClr val="FF0000"/>
                </a:solidFill>
              </a:rPr>
              <a:t>phytoplankton</a:t>
            </a:r>
            <a:r>
              <a:rPr lang="en-US" altLang="ja-JP" sz="2400"/>
              <a:t>, </a:t>
            </a:r>
            <a:r>
              <a:rPr lang="en-US" altLang="ja-JP" sz="2400">
                <a:solidFill>
                  <a:schemeClr val="tx1"/>
                </a:solidFill>
              </a:rPr>
              <a:t>but also</a:t>
            </a:r>
            <a:r>
              <a:rPr lang="en-US" altLang="ja-JP" sz="2400"/>
              <a:t> </a:t>
            </a:r>
            <a:r>
              <a:rPr lang="en-US" altLang="ja-JP" sz="2400">
                <a:solidFill>
                  <a:srgbClr val="FF0000"/>
                </a:solidFill>
              </a:rPr>
              <a:t>non-phytoplankton suspended solids (</a:t>
            </a:r>
            <a:r>
              <a:rPr lang="en-US" altLang="ja-JP" sz="2400">
                <a:solidFill>
                  <a:schemeClr val="tx1"/>
                </a:solidFill>
              </a:rPr>
              <a:t>i.e.</a:t>
            </a:r>
            <a:r>
              <a:rPr lang="en-US" altLang="ja-JP" sz="2400">
                <a:solidFill>
                  <a:srgbClr val="FF0000"/>
                </a:solidFill>
              </a:rPr>
              <a:t>, tripton) </a:t>
            </a:r>
            <a:r>
              <a:rPr lang="en-US" altLang="ja-JP" sz="2400">
                <a:solidFill>
                  <a:schemeClr val="tx1"/>
                </a:solidFill>
              </a:rPr>
              <a:t>and</a:t>
            </a:r>
            <a:r>
              <a:rPr lang="en-US" altLang="ja-JP" sz="2400"/>
              <a:t> </a:t>
            </a:r>
            <a:r>
              <a:rPr lang="en-US" altLang="ja-JP" sz="2400">
                <a:solidFill>
                  <a:srgbClr val="FF0000"/>
                </a:solidFill>
              </a:rPr>
              <a:t>colored dissolved organic matters (CDOM) </a:t>
            </a:r>
            <a:r>
              <a:rPr lang="en-US" altLang="ja-JP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ja-JP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(e.g. coastal and  inland waters)</a:t>
            </a:r>
            <a:r>
              <a:rPr lang="ja-JP" alt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90800" y="5410200"/>
            <a:ext cx="3505200" cy="1023938"/>
            <a:chOff x="480" y="1187"/>
            <a:chExt cx="4005" cy="378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480" y="1392"/>
              <a:ext cx="4005" cy="17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1429" tIns="45715" rIns="91429" bIns="45715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0" lang="en-US" altLang="ja-JP" sz="2400">
                  <a:solidFill>
                    <a:srgbClr val="1D528D"/>
                  </a:solidFill>
                  <a:latin typeface="Times New Roman" pitchFamily="18" charset="0"/>
                  <a:ea typeface="HGP明朝E" pitchFamily="18" charset="-128"/>
                </a:rPr>
                <a:t>Still challenging</a:t>
              </a: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1920" y="1187"/>
              <a:ext cx="869" cy="205"/>
            </a:xfrm>
            <a:prstGeom prst="downArrow">
              <a:avLst>
                <a:gd name="adj1" fmla="val 40278"/>
                <a:gd name="adj2" fmla="val 43269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eaVert" wrap="none" anchor="ctr"/>
            <a:lstStyle/>
            <a:p>
              <a:pPr>
                <a:defRPr/>
              </a:pPr>
              <a:endParaRPr kumimoji="0" lang="ja-JP" altLang="en-US" sz="2400" dirty="0">
                <a:latin typeface="Constantia" pitchFamily="18" charset="0"/>
                <a:ea typeface="HGP明朝E" pitchFamily="18" charset="-128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219200" y="2133600"/>
            <a:ext cx="6096000" cy="1312863"/>
            <a:chOff x="360" y="3182"/>
            <a:chExt cx="3696" cy="1101"/>
          </a:xfrm>
        </p:grpSpPr>
        <p:sp>
          <p:nvSpPr>
            <p:cNvPr id="8" name="Text Box 1029"/>
            <p:cNvSpPr txBox="1">
              <a:spLocks noChangeArrowheads="1"/>
            </p:cNvSpPr>
            <p:nvPr/>
          </p:nvSpPr>
          <p:spPr bwMode="auto">
            <a:xfrm>
              <a:off x="360" y="3585"/>
              <a:ext cx="3696" cy="698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9" tIns="45715" rIns="91429" bIns="45715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0" lang="en-US" altLang="ja-JP" sz="24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Chl-a can be satisfactorily estimated with satellite images </a:t>
              </a:r>
              <a:r>
                <a:rPr kumimoji="0" lang="en-US" altLang="ja-JP" sz="2400">
                  <a:solidFill>
                    <a:schemeClr val="accent2"/>
                  </a:solidFill>
                  <a:latin typeface="Times New Roman" pitchFamily="18" charset="0"/>
                  <a:ea typeface="HGP明朝E" pitchFamily="18" charset="-128"/>
                </a:rPr>
                <a:t>(Gordon &amp; Morel, 1983)</a:t>
              </a:r>
            </a:p>
          </p:txBody>
        </p:sp>
        <p:sp>
          <p:nvSpPr>
            <p:cNvPr id="9" name="AutoShape 1030"/>
            <p:cNvSpPr>
              <a:spLocks noChangeArrowheads="1"/>
            </p:cNvSpPr>
            <p:nvPr/>
          </p:nvSpPr>
          <p:spPr bwMode="auto">
            <a:xfrm>
              <a:off x="1824" y="3182"/>
              <a:ext cx="744" cy="387"/>
            </a:xfrm>
            <a:prstGeom prst="downArrow">
              <a:avLst>
                <a:gd name="adj1" fmla="val 40278"/>
                <a:gd name="adj2" fmla="val 43269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eaVert" wrap="none" anchor="ctr"/>
            <a:lstStyle/>
            <a:p>
              <a:pPr algn="ctr">
                <a:defRPr/>
              </a:pPr>
              <a:endParaRPr kumimoji="0" lang="ja-JP" altLang="ja-JP" sz="1800" dirty="0">
                <a:solidFill>
                  <a:schemeClr val="accent2"/>
                </a:solidFill>
                <a:latin typeface="Constantia" pitchFamily="18" charset="0"/>
                <a:ea typeface="HGP明朝E" pitchFamily="18" charset="-128"/>
              </a:endParaRPr>
            </a:p>
          </p:txBody>
        </p:sp>
      </p:grpSp>
      <p:sp>
        <p:nvSpPr>
          <p:cNvPr id="27653" name="Text Box 53"/>
          <p:cNvSpPr txBox="1">
            <a:spLocks noChangeArrowheads="1"/>
          </p:cNvSpPr>
          <p:nvPr/>
        </p:nvSpPr>
        <p:spPr bwMode="auto">
          <a:xfrm>
            <a:off x="395536" y="259689"/>
            <a:ext cx="80959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solidFill>
                  <a:schemeClr val="accent2"/>
                </a:solidFill>
                <a:ea typeface="HGS明朝E" panose="02020900000000000000" pitchFamily="18" charset="-128"/>
              </a:rPr>
              <a:t>Water Types: the Perspective of Remote Sensing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32E21C88-0430-4CB5-8E1D-193DDA1ADCBA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5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85800" y="1124767"/>
            <a:ext cx="77724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400" dirty="0">
                <a:solidFill>
                  <a:srgbClr val="FF0000"/>
                </a:solidFill>
                <a:ea typeface="HGS明朝E" panose="02020900000000000000" pitchFamily="18" charset="-128"/>
              </a:rPr>
              <a:t>Interactions between Different </a:t>
            </a:r>
          </a:p>
          <a:p>
            <a:pPr algn="ctr" eaLnBrk="1" hangingPunct="1"/>
            <a:r>
              <a:rPr lang="en-US" altLang="ja-JP" sz="3400" dirty="0">
                <a:solidFill>
                  <a:srgbClr val="FF0000"/>
                </a:solidFill>
                <a:ea typeface="HGS明朝E" panose="02020900000000000000" pitchFamily="18" charset="-128"/>
              </a:rPr>
              <a:t>Components</a:t>
            </a:r>
          </a:p>
        </p:txBody>
      </p:sp>
      <p:sp>
        <p:nvSpPr>
          <p:cNvPr id="28675" name="Text Box 29"/>
          <p:cNvSpPr txBox="1">
            <a:spLocks noChangeArrowheads="1"/>
          </p:cNvSpPr>
          <p:nvPr/>
        </p:nvSpPr>
        <p:spPr bwMode="auto">
          <a:xfrm>
            <a:off x="971884" y="244475"/>
            <a:ext cx="7848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solidFill>
                  <a:schemeClr val="accent2"/>
                </a:solidFill>
                <a:ea typeface="HGS明朝E" panose="02020900000000000000" pitchFamily="18" charset="-128"/>
              </a:rPr>
              <a:t>Difficulty for Monitoring Case II Waters</a:t>
            </a:r>
          </a:p>
        </p:txBody>
      </p:sp>
      <p:grpSp>
        <p:nvGrpSpPr>
          <p:cNvPr id="28676" name="グループ化 24"/>
          <p:cNvGrpSpPr>
            <a:grpSpLocks/>
          </p:cNvGrpSpPr>
          <p:nvPr/>
        </p:nvGrpSpPr>
        <p:grpSpPr bwMode="auto">
          <a:xfrm>
            <a:off x="685800" y="3492500"/>
            <a:ext cx="3276600" cy="1828800"/>
            <a:chOff x="7500958" y="1857364"/>
            <a:chExt cx="1357322" cy="1214446"/>
          </a:xfrm>
        </p:grpSpPr>
        <p:sp>
          <p:nvSpPr>
            <p:cNvPr id="12" name="フローチャート : 磁気ディスク 11"/>
            <p:cNvSpPr>
              <a:spLocks noChangeArrowheads="1"/>
            </p:cNvSpPr>
            <p:nvPr/>
          </p:nvSpPr>
          <p:spPr bwMode="auto">
            <a:xfrm>
              <a:off x="7500958" y="1857364"/>
              <a:ext cx="1357322" cy="1214446"/>
            </a:xfrm>
            <a:prstGeom prst="flowChartMagneticDisk">
              <a:avLst/>
            </a:prstGeom>
            <a:solidFill>
              <a:srgbClr val="F1F9F9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ja-JP" altLang="en-US" sz="1800">
                <a:latin typeface="Arial" charset="0"/>
                <a:ea typeface="+mn-ea"/>
              </a:endParaRPr>
            </a:p>
          </p:txBody>
        </p:sp>
        <p:sp>
          <p:nvSpPr>
            <p:cNvPr id="28728" name="円/楕円 12"/>
            <p:cNvSpPr>
              <a:spLocks noChangeArrowheads="1"/>
            </p:cNvSpPr>
            <p:nvPr/>
          </p:nvSpPr>
          <p:spPr bwMode="auto">
            <a:xfrm>
              <a:off x="7572396" y="2357430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29" name="円/楕円 13"/>
            <p:cNvSpPr>
              <a:spLocks noChangeArrowheads="1"/>
            </p:cNvSpPr>
            <p:nvPr/>
          </p:nvSpPr>
          <p:spPr bwMode="auto">
            <a:xfrm>
              <a:off x="8286776" y="2571744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0" name="円/楕円 14"/>
            <p:cNvSpPr>
              <a:spLocks noChangeArrowheads="1"/>
            </p:cNvSpPr>
            <p:nvPr/>
          </p:nvSpPr>
          <p:spPr bwMode="auto">
            <a:xfrm>
              <a:off x="7643834" y="2786058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1" name="円/楕円 15"/>
            <p:cNvSpPr>
              <a:spLocks noChangeArrowheads="1"/>
            </p:cNvSpPr>
            <p:nvPr/>
          </p:nvSpPr>
          <p:spPr bwMode="auto">
            <a:xfrm>
              <a:off x="7858148" y="2500306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2" name="円/楕円 16"/>
            <p:cNvSpPr>
              <a:spLocks noChangeArrowheads="1"/>
            </p:cNvSpPr>
            <p:nvPr/>
          </p:nvSpPr>
          <p:spPr bwMode="auto">
            <a:xfrm>
              <a:off x="7929586" y="2714620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3" name="円/楕円 17"/>
            <p:cNvSpPr>
              <a:spLocks noChangeArrowheads="1"/>
            </p:cNvSpPr>
            <p:nvPr/>
          </p:nvSpPr>
          <p:spPr bwMode="auto">
            <a:xfrm>
              <a:off x="8181996" y="2285992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4" name="円/楕円 18"/>
            <p:cNvSpPr>
              <a:spLocks noChangeArrowheads="1"/>
            </p:cNvSpPr>
            <p:nvPr/>
          </p:nvSpPr>
          <p:spPr bwMode="auto">
            <a:xfrm>
              <a:off x="8143900" y="2928934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5" name="円/楕円 19"/>
            <p:cNvSpPr>
              <a:spLocks noChangeArrowheads="1"/>
            </p:cNvSpPr>
            <p:nvPr/>
          </p:nvSpPr>
          <p:spPr bwMode="auto">
            <a:xfrm>
              <a:off x="8429652" y="2714620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6" name="円/楕円 20"/>
            <p:cNvSpPr>
              <a:spLocks noChangeArrowheads="1"/>
            </p:cNvSpPr>
            <p:nvPr/>
          </p:nvSpPr>
          <p:spPr bwMode="auto">
            <a:xfrm>
              <a:off x="8334396" y="2071678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7" name="円/楕円 21"/>
            <p:cNvSpPr>
              <a:spLocks noChangeArrowheads="1"/>
            </p:cNvSpPr>
            <p:nvPr/>
          </p:nvSpPr>
          <p:spPr bwMode="auto">
            <a:xfrm>
              <a:off x="8001024" y="2071678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8" name="円/楕円 22"/>
            <p:cNvSpPr>
              <a:spLocks noChangeArrowheads="1"/>
            </p:cNvSpPr>
            <p:nvPr/>
          </p:nvSpPr>
          <p:spPr bwMode="auto">
            <a:xfrm>
              <a:off x="8643966" y="2428868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28739" name="円/楕円 23"/>
            <p:cNvSpPr>
              <a:spLocks noChangeArrowheads="1"/>
            </p:cNvSpPr>
            <p:nvPr/>
          </p:nvSpPr>
          <p:spPr bwMode="auto">
            <a:xfrm>
              <a:off x="8572528" y="2857496"/>
              <a:ext cx="71438" cy="71438"/>
            </a:xfrm>
            <a:prstGeom prst="ellipse">
              <a:avLst/>
            </a:prstGeom>
            <a:solidFill>
              <a:srgbClr val="92D050"/>
            </a:solidFill>
            <a:ln w="12700" algn="ctr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28677" name="グループ化 67"/>
          <p:cNvGrpSpPr>
            <a:grpSpLocks/>
          </p:cNvGrpSpPr>
          <p:nvPr/>
        </p:nvGrpSpPr>
        <p:grpSpPr bwMode="auto">
          <a:xfrm>
            <a:off x="5334000" y="3517900"/>
            <a:ext cx="2895600" cy="1752600"/>
            <a:chOff x="7500958" y="5072074"/>
            <a:chExt cx="1357322" cy="1214446"/>
          </a:xfrm>
        </p:grpSpPr>
        <p:sp>
          <p:nvSpPr>
            <p:cNvPr id="28699" name="フローチャート : 磁気ディスク 26"/>
            <p:cNvSpPr>
              <a:spLocks noChangeArrowheads="1"/>
            </p:cNvSpPr>
            <p:nvPr/>
          </p:nvSpPr>
          <p:spPr bwMode="auto">
            <a:xfrm>
              <a:off x="7500958" y="5072074"/>
              <a:ext cx="1357322" cy="1214446"/>
            </a:xfrm>
            <a:prstGeom prst="flowChartMagneticDisk">
              <a:avLst/>
            </a:prstGeom>
            <a:solidFill>
              <a:srgbClr val="F3F5D5"/>
            </a:solidFill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grpSp>
          <p:nvGrpSpPr>
            <p:cNvPr id="28700" name="グループ化 39"/>
            <p:cNvGrpSpPr>
              <a:grpSpLocks/>
            </p:cNvGrpSpPr>
            <p:nvPr/>
          </p:nvGrpSpPr>
          <p:grpSpPr bwMode="auto">
            <a:xfrm>
              <a:off x="7572396" y="5286388"/>
              <a:ext cx="1143008" cy="928694"/>
              <a:chOff x="7572396" y="5286388"/>
              <a:chExt cx="1143008" cy="928694"/>
            </a:xfrm>
          </p:grpSpPr>
          <p:sp>
            <p:nvSpPr>
              <p:cNvPr id="28715" name="円/楕円 27"/>
              <p:cNvSpPr>
                <a:spLocks noChangeArrowheads="1"/>
              </p:cNvSpPr>
              <p:nvPr/>
            </p:nvSpPr>
            <p:spPr bwMode="auto">
              <a:xfrm>
                <a:off x="7572396" y="557214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16" name="円/楕円 28"/>
              <p:cNvSpPr>
                <a:spLocks noChangeArrowheads="1"/>
              </p:cNvSpPr>
              <p:nvPr/>
            </p:nvSpPr>
            <p:spPr bwMode="auto">
              <a:xfrm>
                <a:off x="8286776" y="5786454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17" name="円/楕円 29"/>
              <p:cNvSpPr>
                <a:spLocks noChangeArrowheads="1"/>
              </p:cNvSpPr>
              <p:nvPr/>
            </p:nvSpPr>
            <p:spPr bwMode="auto">
              <a:xfrm>
                <a:off x="7643834" y="600076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18" name="円/楕円 30"/>
              <p:cNvSpPr>
                <a:spLocks noChangeArrowheads="1"/>
              </p:cNvSpPr>
              <p:nvPr/>
            </p:nvSpPr>
            <p:spPr bwMode="auto">
              <a:xfrm>
                <a:off x="7858148" y="571501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19" name="円/楕円 31"/>
              <p:cNvSpPr>
                <a:spLocks noChangeArrowheads="1"/>
              </p:cNvSpPr>
              <p:nvPr/>
            </p:nvSpPr>
            <p:spPr bwMode="auto">
              <a:xfrm>
                <a:off x="7929586" y="592933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0" name="円/楕円 32"/>
              <p:cNvSpPr>
                <a:spLocks noChangeArrowheads="1"/>
              </p:cNvSpPr>
              <p:nvPr/>
            </p:nvSpPr>
            <p:spPr bwMode="auto">
              <a:xfrm>
                <a:off x="8181996" y="5500702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1" name="円/楕円 33"/>
              <p:cNvSpPr>
                <a:spLocks noChangeArrowheads="1"/>
              </p:cNvSpPr>
              <p:nvPr/>
            </p:nvSpPr>
            <p:spPr bwMode="auto">
              <a:xfrm>
                <a:off x="8143900" y="6143644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2" name="円/楕円 34"/>
              <p:cNvSpPr>
                <a:spLocks noChangeArrowheads="1"/>
              </p:cNvSpPr>
              <p:nvPr/>
            </p:nvSpPr>
            <p:spPr bwMode="auto">
              <a:xfrm>
                <a:off x="8429652" y="5929330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3" name="円/楕円 35"/>
              <p:cNvSpPr>
                <a:spLocks noChangeArrowheads="1"/>
              </p:cNvSpPr>
              <p:nvPr/>
            </p:nvSpPr>
            <p:spPr bwMode="auto">
              <a:xfrm>
                <a:off x="8334396" y="528638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4" name="円/楕円 36"/>
              <p:cNvSpPr>
                <a:spLocks noChangeArrowheads="1"/>
              </p:cNvSpPr>
              <p:nvPr/>
            </p:nvSpPr>
            <p:spPr bwMode="auto">
              <a:xfrm>
                <a:off x="8001024" y="528638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5" name="円/楕円 37"/>
              <p:cNvSpPr>
                <a:spLocks noChangeArrowheads="1"/>
              </p:cNvSpPr>
              <p:nvPr/>
            </p:nvSpPr>
            <p:spPr bwMode="auto">
              <a:xfrm>
                <a:off x="8643966" y="5643578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28726" name="円/楕円 38"/>
              <p:cNvSpPr>
                <a:spLocks noChangeArrowheads="1"/>
              </p:cNvSpPr>
              <p:nvPr/>
            </p:nvSpPr>
            <p:spPr bwMode="auto">
              <a:xfrm>
                <a:off x="8572528" y="6072206"/>
                <a:ext cx="71438" cy="71438"/>
              </a:xfrm>
              <a:prstGeom prst="ellipse">
                <a:avLst/>
              </a:prstGeom>
              <a:solidFill>
                <a:srgbClr val="92D050"/>
              </a:solidFill>
              <a:ln w="9525" algn="ctr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4" name="円/楕円 53"/>
            <p:cNvSpPr/>
            <p:nvPr/>
          </p:nvSpPr>
          <p:spPr bwMode="auto">
            <a:xfrm>
              <a:off x="8438582" y="5571493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55" name="円/楕円 54"/>
            <p:cNvSpPr/>
            <p:nvPr/>
          </p:nvSpPr>
          <p:spPr bwMode="auto">
            <a:xfrm>
              <a:off x="8501090" y="5787101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56" name="円/楕円 55"/>
            <p:cNvSpPr/>
            <p:nvPr/>
          </p:nvSpPr>
          <p:spPr bwMode="auto">
            <a:xfrm>
              <a:off x="8215338" y="5938907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57" name="円/楕円 56"/>
            <p:cNvSpPr/>
            <p:nvPr/>
          </p:nvSpPr>
          <p:spPr bwMode="auto">
            <a:xfrm>
              <a:off x="8143900" y="5715599"/>
              <a:ext cx="71438" cy="7150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58" name="円/楕円 57"/>
            <p:cNvSpPr/>
            <p:nvPr/>
          </p:nvSpPr>
          <p:spPr bwMode="auto">
            <a:xfrm>
              <a:off x="7715272" y="5787101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59" name="円/楕円 58"/>
            <p:cNvSpPr/>
            <p:nvPr/>
          </p:nvSpPr>
          <p:spPr bwMode="auto">
            <a:xfrm>
              <a:off x="8652896" y="5359185"/>
              <a:ext cx="71438" cy="6930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0" name="円/楕円 59"/>
            <p:cNvSpPr/>
            <p:nvPr/>
          </p:nvSpPr>
          <p:spPr bwMode="auto">
            <a:xfrm>
              <a:off x="7786710" y="5359185"/>
              <a:ext cx="71438" cy="6930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1" name="円/楕円 60"/>
            <p:cNvSpPr/>
            <p:nvPr/>
          </p:nvSpPr>
          <p:spPr bwMode="auto">
            <a:xfrm>
              <a:off x="8652896" y="5930107"/>
              <a:ext cx="71438" cy="693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2" name="円/楕円 61"/>
            <p:cNvSpPr/>
            <p:nvPr/>
          </p:nvSpPr>
          <p:spPr bwMode="auto">
            <a:xfrm>
              <a:off x="8652896" y="5938907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3" name="円/楕円 62"/>
            <p:cNvSpPr/>
            <p:nvPr/>
          </p:nvSpPr>
          <p:spPr bwMode="auto">
            <a:xfrm>
              <a:off x="8358214" y="6090713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4" name="円/楕円 63"/>
            <p:cNvSpPr/>
            <p:nvPr/>
          </p:nvSpPr>
          <p:spPr bwMode="auto">
            <a:xfrm>
              <a:off x="7858148" y="6090713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5" name="円/楕円 64"/>
            <p:cNvSpPr/>
            <p:nvPr/>
          </p:nvSpPr>
          <p:spPr bwMode="auto">
            <a:xfrm>
              <a:off x="8001024" y="5571493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6" name="円/楕円 65"/>
            <p:cNvSpPr/>
            <p:nvPr/>
          </p:nvSpPr>
          <p:spPr bwMode="auto">
            <a:xfrm>
              <a:off x="8572528" y="5215079"/>
              <a:ext cx="71438" cy="7150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  <p:sp>
          <p:nvSpPr>
            <p:cNvPr id="67" name="円/楕円 66"/>
            <p:cNvSpPr/>
            <p:nvPr/>
          </p:nvSpPr>
          <p:spPr bwMode="auto">
            <a:xfrm>
              <a:off x="7929586" y="5143577"/>
              <a:ext cx="71438" cy="7150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ja-JP" altLang="en-US" sz="1800" dirty="0">
                <a:latin typeface="Arial" charset="0"/>
                <a:ea typeface="+mn-ea"/>
              </a:endParaRPr>
            </a:p>
          </p:txBody>
        </p:sp>
      </p:grpSp>
      <p:sp>
        <p:nvSpPr>
          <p:cNvPr id="213018" name="Rectangle 26"/>
          <p:cNvSpPr>
            <a:spLocks noChangeArrowheads="1"/>
          </p:cNvSpPr>
          <p:nvPr/>
        </p:nvSpPr>
        <p:spPr bwMode="auto">
          <a:xfrm>
            <a:off x="1295400" y="2590800"/>
            <a:ext cx="1905000" cy="431800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50000">
                <a:schemeClr val="bg1"/>
              </a:gs>
              <a:gs pos="100000">
                <a:srgbClr val="6600C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ja-JP" sz="2400">
                <a:ea typeface="HGS明朝E" pitchFamily="18" charset="-128"/>
              </a:rPr>
              <a:t>Case I waters</a:t>
            </a:r>
          </a:p>
        </p:txBody>
      </p:sp>
      <p:sp>
        <p:nvSpPr>
          <p:cNvPr id="213019" name="Rectangle 27"/>
          <p:cNvSpPr>
            <a:spLocks noChangeArrowheads="1"/>
          </p:cNvSpPr>
          <p:nvPr/>
        </p:nvSpPr>
        <p:spPr bwMode="auto">
          <a:xfrm>
            <a:off x="5867400" y="2667000"/>
            <a:ext cx="1828800" cy="431800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50000">
                <a:schemeClr val="bg1"/>
              </a:gs>
              <a:gs pos="100000">
                <a:srgbClr val="6600C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ja-JP" sz="2400">
                <a:ea typeface="HGS明朝E" pitchFamily="18" charset="-128"/>
              </a:rPr>
              <a:t>Case II waters</a:t>
            </a:r>
          </a:p>
        </p:txBody>
      </p:sp>
      <p:sp>
        <p:nvSpPr>
          <p:cNvPr id="28680" name="Line 62"/>
          <p:cNvSpPr>
            <a:spLocks noChangeShapeType="1"/>
          </p:cNvSpPr>
          <p:nvPr/>
        </p:nvSpPr>
        <p:spPr bwMode="auto">
          <a:xfrm>
            <a:off x="2324100" y="5181600"/>
            <a:ext cx="228600" cy="53340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681" name="Line 63"/>
          <p:cNvSpPr>
            <a:spLocks noChangeShapeType="1"/>
          </p:cNvSpPr>
          <p:nvPr/>
        </p:nvSpPr>
        <p:spPr bwMode="auto">
          <a:xfrm flipH="1">
            <a:off x="4191000" y="4876800"/>
            <a:ext cx="1524000" cy="99060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682" name="Line 65"/>
          <p:cNvSpPr>
            <a:spLocks noChangeShapeType="1"/>
          </p:cNvSpPr>
          <p:nvPr/>
        </p:nvSpPr>
        <p:spPr bwMode="auto">
          <a:xfrm>
            <a:off x="7239000" y="5029200"/>
            <a:ext cx="533400" cy="68580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683" name="Text Box 67"/>
          <p:cNvSpPr txBox="1">
            <a:spLocks noChangeArrowheads="1"/>
          </p:cNvSpPr>
          <p:nvPr/>
        </p:nvSpPr>
        <p:spPr bwMode="auto">
          <a:xfrm>
            <a:off x="2133600" y="57023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24843B"/>
                </a:solidFill>
              </a:rPr>
              <a:t>Phytoplankton</a:t>
            </a:r>
          </a:p>
        </p:txBody>
      </p:sp>
      <p:sp>
        <p:nvSpPr>
          <p:cNvPr id="28684" name="Text Box 68"/>
          <p:cNvSpPr txBox="1">
            <a:spLocks noChangeArrowheads="1"/>
          </p:cNvSpPr>
          <p:nvPr/>
        </p:nvSpPr>
        <p:spPr bwMode="auto">
          <a:xfrm>
            <a:off x="7086600" y="56515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0000FF"/>
                </a:solidFill>
              </a:rPr>
              <a:t>Tripton</a:t>
            </a:r>
          </a:p>
        </p:txBody>
      </p:sp>
      <p:sp>
        <p:nvSpPr>
          <p:cNvPr id="3141" name="Line 69"/>
          <p:cNvSpPr>
            <a:spLocks noChangeShapeType="1"/>
          </p:cNvSpPr>
          <p:nvPr/>
        </p:nvSpPr>
        <p:spPr bwMode="auto">
          <a:xfrm>
            <a:off x="787400" y="3060700"/>
            <a:ext cx="114300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4" name="Line 72"/>
          <p:cNvSpPr>
            <a:spLocks noChangeShapeType="1"/>
          </p:cNvSpPr>
          <p:nvPr/>
        </p:nvSpPr>
        <p:spPr bwMode="auto">
          <a:xfrm>
            <a:off x="1981200" y="3886200"/>
            <a:ext cx="3810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5" name="Line 73"/>
          <p:cNvSpPr>
            <a:spLocks noChangeShapeType="1"/>
          </p:cNvSpPr>
          <p:nvPr/>
        </p:nvSpPr>
        <p:spPr bwMode="auto">
          <a:xfrm flipV="1">
            <a:off x="2501900" y="38862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6" name="Line 74"/>
          <p:cNvSpPr>
            <a:spLocks noChangeShapeType="1"/>
          </p:cNvSpPr>
          <p:nvPr/>
        </p:nvSpPr>
        <p:spPr bwMode="auto">
          <a:xfrm flipV="1">
            <a:off x="2819400" y="2603500"/>
            <a:ext cx="838200" cy="1219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7" name="Line 75"/>
          <p:cNvSpPr>
            <a:spLocks noChangeShapeType="1"/>
          </p:cNvSpPr>
          <p:nvPr/>
        </p:nvSpPr>
        <p:spPr bwMode="auto">
          <a:xfrm>
            <a:off x="4826000" y="3124200"/>
            <a:ext cx="1143000" cy="838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9" name="Line 77"/>
          <p:cNvSpPr>
            <a:spLocks noChangeShapeType="1"/>
          </p:cNvSpPr>
          <p:nvPr/>
        </p:nvSpPr>
        <p:spPr bwMode="auto">
          <a:xfrm>
            <a:off x="6045200" y="4000500"/>
            <a:ext cx="762000" cy="1524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0" name="Line 78"/>
          <p:cNvSpPr>
            <a:spLocks noChangeShapeType="1"/>
          </p:cNvSpPr>
          <p:nvPr/>
        </p:nvSpPr>
        <p:spPr bwMode="auto">
          <a:xfrm flipV="1">
            <a:off x="6934200" y="3886200"/>
            <a:ext cx="228600" cy="304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1" name="Line 79"/>
          <p:cNvSpPr>
            <a:spLocks noChangeShapeType="1"/>
          </p:cNvSpPr>
          <p:nvPr/>
        </p:nvSpPr>
        <p:spPr bwMode="auto">
          <a:xfrm>
            <a:off x="7239000" y="3886200"/>
            <a:ext cx="609600" cy="76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 flipV="1">
            <a:off x="7886700" y="2743200"/>
            <a:ext cx="457200" cy="1219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694" name="AutoShape 81"/>
          <p:cNvSpPr>
            <a:spLocks noChangeArrowheads="1"/>
          </p:cNvSpPr>
          <p:nvPr/>
        </p:nvSpPr>
        <p:spPr bwMode="auto">
          <a:xfrm>
            <a:off x="381000" y="2667000"/>
            <a:ext cx="609600" cy="609600"/>
          </a:xfrm>
          <a:prstGeom prst="sun">
            <a:avLst>
              <a:gd name="adj" fmla="val 25000"/>
            </a:avLst>
          </a:prstGeom>
          <a:gradFill rotWithShape="0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28695" name="AutoShape 82"/>
          <p:cNvSpPr>
            <a:spLocks noChangeArrowheads="1"/>
          </p:cNvSpPr>
          <p:nvPr/>
        </p:nvSpPr>
        <p:spPr bwMode="auto">
          <a:xfrm>
            <a:off x="4406900" y="2755900"/>
            <a:ext cx="609600" cy="609600"/>
          </a:xfrm>
          <a:prstGeom prst="sun">
            <a:avLst>
              <a:gd name="adj" fmla="val 25000"/>
            </a:avLst>
          </a:prstGeom>
          <a:gradFill rotWithShape="0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EF339D7-8768-4E92-9C6F-5275E74E3529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6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28697" name="Line 84"/>
          <p:cNvSpPr>
            <a:spLocks noChangeShapeType="1"/>
          </p:cNvSpPr>
          <p:nvPr/>
        </p:nvSpPr>
        <p:spPr bwMode="auto">
          <a:xfrm flipH="1">
            <a:off x="6096000" y="4953000"/>
            <a:ext cx="457200" cy="914400"/>
          </a:xfrm>
          <a:prstGeom prst="line">
            <a:avLst/>
          </a:prstGeom>
          <a:noFill/>
          <a:ln w="254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698" name="Text Box 85"/>
          <p:cNvSpPr txBox="1">
            <a:spLocks noChangeArrowheads="1"/>
          </p:cNvSpPr>
          <p:nvPr/>
        </p:nvSpPr>
        <p:spPr bwMode="auto">
          <a:xfrm>
            <a:off x="5562600" y="58674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FF6600"/>
                </a:solidFill>
              </a:rPr>
              <a:t>CDOM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1"/>
          <p:cNvGraphicFramePr>
            <a:graphicFrameLocks noChangeAspect="1"/>
          </p:cNvGraphicFramePr>
          <p:nvPr/>
        </p:nvGraphicFramePr>
        <p:xfrm>
          <a:off x="457200" y="2057400"/>
          <a:ext cx="3705225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7" name="グラフ" r:id="rId4" imgW="2743200" imgH="2933700" progId="Excel.Chart.8">
                  <p:embed/>
                </p:oleObj>
              </mc:Choice>
              <mc:Fallback>
                <p:oleObj name="グラフ" r:id="rId4" imgW="2743200" imgH="2933700" progId="Excel.Char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057400"/>
                        <a:ext cx="3705225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3"/>
          <p:cNvGraphicFramePr>
            <a:graphicFrameLocks noChangeAspect="1"/>
          </p:cNvGraphicFramePr>
          <p:nvPr/>
        </p:nvGraphicFramePr>
        <p:xfrm>
          <a:off x="4419600" y="1981200"/>
          <a:ext cx="38465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グラフ" r:id="rId6" imgW="2743200" imgH="2933700" progId="Excel.Chart.8">
                  <p:embed/>
                </p:oleObj>
              </mc:Choice>
              <mc:Fallback>
                <p:oleObj name="グラフ" r:id="rId6" imgW="2743200" imgH="2933700" progId="Excel.Chart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981200"/>
                        <a:ext cx="384651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18" name="Rectangle 26"/>
          <p:cNvSpPr>
            <a:spLocks noChangeArrowheads="1"/>
          </p:cNvSpPr>
          <p:nvPr/>
        </p:nvSpPr>
        <p:spPr bwMode="auto">
          <a:xfrm>
            <a:off x="1524000" y="1524000"/>
            <a:ext cx="1905000" cy="431800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50000">
                <a:schemeClr val="bg1"/>
              </a:gs>
              <a:gs pos="100000">
                <a:srgbClr val="6600C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ja-JP" sz="2400">
                <a:ea typeface="HGS明朝E" pitchFamily="18" charset="-128"/>
              </a:rPr>
              <a:t>Case I waters</a:t>
            </a:r>
          </a:p>
        </p:txBody>
      </p:sp>
      <p:sp>
        <p:nvSpPr>
          <p:cNvPr id="213019" name="Rectangle 27"/>
          <p:cNvSpPr>
            <a:spLocks noChangeArrowheads="1"/>
          </p:cNvSpPr>
          <p:nvPr/>
        </p:nvSpPr>
        <p:spPr bwMode="auto">
          <a:xfrm>
            <a:off x="5791200" y="1524000"/>
            <a:ext cx="1828800" cy="431800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50000">
                <a:schemeClr val="bg1"/>
              </a:gs>
              <a:gs pos="100000">
                <a:srgbClr val="6600C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ja-JP" sz="2400">
                <a:ea typeface="HGS明朝E" pitchFamily="18" charset="-128"/>
              </a:rPr>
              <a:t>Case II waters</a:t>
            </a:r>
          </a:p>
        </p:txBody>
      </p:sp>
      <p:sp>
        <p:nvSpPr>
          <p:cNvPr id="4102" name="Text Box 28"/>
          <p:cNvSpPr txBox="1">
            <a:spLocks noChangeArrowheads="1"/>
          </p:cNvSpPr>
          <p:nvPr/>
        </p:nvSpPr>
        <p:spPr bwMode="auto">
          <a:xfrm>
            <a:off x="6477000" y="2209800"/>
            <a:ext cx="215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>
                <a:solidFill>
                  <a:srgbClr val="FF0000"/>
                </a:solidFill>
              </a:rPr>
              <a:t>Tripton = 90 g m</a:t>
            </a:r>
            <a:r>
              <a:rPr lang="en-US" altLang="ja-JP" sz="2000" baseline="30000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4103" name="Text Box 1031"/>
          <p:cNvSpPr txBox="1">
            <a:spLocks noChangeArrowheads="1"/>
          </p:cNvSpPr>
          <p:nvPr/>
        </p:nvSpPr>
        <p:spPr bwMode="auto">
          <a:xfrm>
            <a:off x="323528" y="332656"/>
            <a:ext cx="845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chemeClr val="accent2"/>
                </a:solidFill>
              </a:rPr>
              <a:t>Reflectance</a:t>
            </a:r>
            <a:r>
              <a:rPr lang="ja-JP" altLang="en-US" sz="2800" dirty="0">
                <a:solidFill>
                  <a:schemeClr val="accent2"/>
                </a:solidFill>
              </a:rPr>
              <a:t> </a:t>
            </a:r>
            <a:r>
              <a:rPr lang="en-US" altLang="ja-JP" sz="2800" dirty="0">
                <a:solidFill>
                  <a:schemeClr val="accent2"/>
                </a:solidFill>
              </a:rPr>
              <a:t>spectra</a:t>
            </a:r>
            <a:r>
              <a:rPr lang="en-US" altLang="zh-CN" sz="2800" dirty="0">
                <a:solidFill>
                  <a:schemeClr val="accent2"/>
                </a:solidFill>
              </a:rPr>
              <a:t> for case I and II waters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509188B-9E94-405F-A89D-CC68AB447FC4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7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35100"/>
            <a:ext cx="8229600" cy="5181600"/>
          </a:xfrm>
        </p:spPr>
        <p:txBody>
          <a:bodyPr/>
          <a:lstStyle/>
          <a:p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A number of methods have been proposed, e.g., Matrix Inversion Method</a:t>
            </a:r>
            <a:r>
              <a:rPr lang="en-US" altLang="zh-CN" sz="2600" dirty="0">
                <a:latin typeface="Times New Roman" panose="02020603050405020304" pitchFamily="18" charset="0"/>
              </a:rPr>
              <a:t> (</a:t>
            </a:r>
            <a:r>
              <a:rPr lang="en-US" altLang="zh-CN" sz="2600" dirty="0" err="1">
                <a:solidFill>
                  <a:srgbClr val="666699"/>
                </a:solidFill>
                <a:latin typeface="Times New Roman" panose="02020603050405020304" pitchFamily="18" charset="0"/>
              </a:rPr>
              <a:t>Hoogenboom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600" i="1" dirty="0">
                <a:solidFill>
                  <a:srgbClr val="666699"/>
                </a:solidFill>
                <a:latin typeface="Times New Roman" panose="02020603050405020304" pitchFamily="18" charset="0"/>
              </a:rPr>
              <a:t>et al.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, 1998</a:t>
            </a:r>
            <a:r>
              <a:rPr lang="en-US" altLang="zh-CN" sz="2600" dirty="0">
                <a:latin typeface="Times New Roman" panose="02020603050405020304" pitchFamily="18" charset="0"/>
              </a:rPr>
              <a:t>), 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Band-ratio index</a:t>
            </a:r>
            <a:r>
              <a:rPr lang="en-US" altLang="zh-CN" sz="2600" dirty="0">
                <a:latin typeface="Times New Roman" panose="02020603050405020304" pitchFamily="18" charset="0"/>
              </a:rPr>
              <a:t> (</a:t>
            </a:r>
            <a:r>
              <a:rPr lang="en-US" altLang="zh-CN" sz="2600" dirty="0" err="1">
                <a:solidFill>
                  <a:srgbClr val="666699"/>
                </a:solidFill>
                <a:latin typeface="Times New Roman" panose="02020603050405020304" pitchFamily="18" charset="0"/>
              </a:rPr>
              <a:t>Gons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, 1999; </a:t>
            </a:r>
            <a:r>
              <a:rPr lang="en-US" altLang="zh-CN" sz="2600" dirty="0" err="1">
                <a:solidFill>
                  <a:srgbClr val="666699"/>
                </a:solidFill>
                <a:latin typeface="Times New Roman" panose="02020603050405020304" pitchFamily="18" charset="0"/>
              </a:rPr>
              <a:t>Ammenberg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600" i="1" dirty="0">
                <a:solidFill>
                  <a:srgbClr val="666699"/>
                </a:solidFill>
                <a:latin typeface="Times New Roman" panose="02020603050405020304" pitchFamily="18" charset="0"/>
              </a:rPr>
              <a:t>et al.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, 2002</a:t>
            </a:r>
            <a:r>
              <a:rPr lang="en-US" altLang="zh-CN" sz="2600" dirty="0">
                <a:latin typeface="Times New Roman" panose="02020603050405020304" pitchFamily="18" charset="0"/>
              </a:rPr>
              <a:t>), 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Three-band index</a:t>
            </a:r>
            <a:r>
              <a:rPr lang="en-US" altLang="zh-CN" sz="2600" dirty="0">
                <a:latin typeface="Times New Roman" panose="02020603050405020304" pitchFamily="18" charset="0"/>
              </a:rPr>
              <a:t> (</a:t>
            </a:r>
            <a:r>
              <a:rPr lang="en-US" altLang="zh-CN" sz="2600" dirty="0" err="1">
                <a:solidFill>
                  <a:srgbClr val="666699"/>
                </a:solidFill>
                <a:latin typeface="Times New Roman" panose="02020603050405020304" pitchFamily="18" charset="0"/>
              </a:rPr>
              <a:t>Gitelson</a:t>
            </a:r>
            <a:r>
              <a:rPr lang="en-US" altLang="zh-CN" sz="2600" dirty="0">
                <a:solidFill>
                  <a:srgbClr val="666699"/>
                </a:solidFill>
                <a:latin typeface="Times New Roman" panose="02020603050405020304" pitchFamily="18" charset="0"/>
              </a:rPr>
              <a:t> et al., 2008)</a:t>
            </a:r>
            <a:r>
              <a:rPr lang="en-US" altLang="zh-CN" sz="2600" dirty="0">
                <a:latin typeface="Times New Roman" panose="02020603050405020304" pitchFamily="18" charset="0"/>
              </a:rPr>
              <a:t>, 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and so on</a:t>
            </a:r>
            <a:r>
              <a:rPr lang="en-US" altLang="zh-CN" sz="2600" dirty="0">
                <a:latin typeface="Times New Roman" panose="02020603050405020304" pitchFamily="18" charset="0"/>
              </a:rPr>
              <a:t>.</a:t>
            </a:r>
          </a:p>
          <a:p>
            <a:endParaRPr lang="en-US" altLang="zh-CN" sz="2600" dirty="0">
              <a:latin typeface="Times New Roman" panose="02020603050405020304" pitchFamily="18" charset="0"/>
            </a:endParaRPr>
          </a:p>
          <a:p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The basic idea for all of the methods is</a:t>
            </a:r>
            <a:r>
              <a:rPr lang="en-US" altLang="zh-CN" sz="2600" dirty="0">
                <a:latin typeface="Times New Roman" panose="02020603050405020304" pitchFamily="18" charset="0"/>
              </a:rPr>
              <a:t> </a:t>
            </a:r>
            <a:r>
              <a:rPr lang="en-US" altLang="zh-CN" sz="2600" dirty="0">
                <a:solidFill>
                  <a:srgbClr val="FF3399"/>
                </a:solidFill>
                <a:latin typeface="Times New Roman" panose="02020603050405020304" pitchFamily="18" charset="0"/>
              </a:rPr>
              <a:t>to</a:t>
            </a:r>
            <a:r>
              <a:rPr lang="en-US" altLang="zh-CN" sz="2600" dirty="0">
                <a:latin typeface="Times New Roman" panose="02020603050405020304" pitchFamily="18" charset="0"/>
              </a:rPr>
              <a:t> </a:t>
            </a:r>
            <a:r>
              <a:rPr lang="en-US" altLang="zh-CN" sz="2600" dirty="0">
                <a:solidFill>
                  <a:srgbClr val="FF3399"/>
                </a:solidFill>
                <a:latin typeface="Times New Roman" panose="02020603050405020304" pitchFamily="18" charset="0"/>
              </a:rPr>
              <a:t>isolate the interactions</a:t>
            </a:r>
            <a:r>
              <a:rPr lang="en-US" altLang="zh-CN" sz="2600" dirty="0">
                <a:latin typeface="Times New Roman" panose="02020603050405020304" pitchFamily="18" charset="0"/>
              </a:rPr>
              <a:t> 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between different components</a:t>
            </a:r>
            <a:r>
              <a:rPr lang="en-US" altLang="zh-CN" sz="2600" dirty="0">
                <a:latin typeface="Times New Roman" panose="02020603050405020304" pitchFamily="18" charset="0"/>
              </a:rPr>
              <a:t>.</a:t>
            </a:r>
          </a:p>
          <a:p>
            <a:endParaRPr lang="en-US" altLang="zh-CN" sz="2600" dirty="0">
              <a:latin typeface="Times New Roman" panose="02020603050405020304" pitchFamily="18" charset="0"/>
            </a:endParaRPr>
          </a:p>
          <a:p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Among these methods, the </a:t>
            </a:r>
            <a:r>
              <a:rPr lang="en-US" altLang="zh-CN" sz="2600" dirty="0">
                <a:solidFill>
                  <a:srgbClr val="FF0000"/>
                </a:solidFill>
                <a:latin typeface="Times New Roman" panose="02020603050405020304" pitchFamily="18" charset="0"/>
              </a:rPr>
              <a:t>3-band index</a:t>
            </a:r>
            <a:r>
              <a:rPr lang="en-US" altLang="zh-CN" sz="2600" dirty="0">
                <a:latin typeface="Times New Roman" panose="02020603050405020304" pitchFamily="18" charset="0"/>
              </a:rPr>
              <a:t> </a:t>
            </a:r>
            <a:r>
              <a:rPr lang="en-US" altLang="zh-CN" sz="2600" dirty="0">
                <a:solidFill>
                  <a:schemeClr val="tx1"/>
                </a:solidFill>
                <a:latin typeface="Times New Roman" panose="02020603050405020304" pitchFamily="18" charset="0"/>
              </a:rPr>
              <a:t>significantly outperformed other indices</a:t>
            </a:r>
            <a:r>
              <a:rPr lang="en-US" altLang="zh-CN" sz="2600" dirty="0">
                <a:latin typeface="Times New Roman" panose="02020603050405020304" pitchFamily="18" charset="0"/>
              </a:rPr>
              <a:t> (</a:t>
            </a:r>
            <a:r>
              <a:rPr lang="en-US" altLang="zh-CN" sz="2600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Gitelson</a:t>
            </a:r>
            <a:r>
              <a:rPr lang="en-US" altLang="zh-CN" sz="2600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6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et al.</a:t>
            </a:r>
            <a:r>
              <a:rPr lang="en-US" altLang="zh-CN" sz="2600" dirty="0">
                <a:solidFill>
                  <a:schemeClr val="accent2"/>
                </a:solidFill>
                <a:latin typeface="Times New Roman" panose="02020603050405020304" pitchFamily="18" charset="0"/>
              </a:rPr>
              <a:t>, 2008</a:t>
            </a:r>
            <a:r>
              <a:rPr lang="en-US" altLang="zh-CN" sz="2600" dirty="0">
                <a:latin typeface="Times New Roman" panose="02020603050405020304" pitchFamily="18" charset="0"/>
              </a:rPr>
              <a:t>).</a:t>
            </a:r>
          </a:p>
        </p:txBody>
      </p:sp>
      <p:sp>
        <p:nvSpPr>
          <p:cNvPr id="29699" name="Rectangle 10"/>
          <p:cNvSpPr>
            <a:spLocks noChangeArrowheads="1"/>
          </p:cNvSpPr>
          <p:nvPr/>
        </p:nvSpPr>
        <p:spPr bwMode="auto">
          <a:xfrm>
            <a:off x="432505" y="44624"/>
            <a:ext cx="8534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800" dirty="0">
                <a:solidFill>
                  <a:srgbClr val="333399"/>
                </a:solidFill>
                <a:ea typeface="HGS明朝E" panose="02020900000000000000" pitchFamily="18" charset="-128"/>
              </a:rPr>
              <a:t>Review of Previous Studies for Remote Sensing </a:t>
            </a:r>
          </a:p>
          <a:p>
            <a:pPr algn="ctr" eaLnBrk="1" hangingPunct="1"/>
            <a:r>
              <a:rPr lang="en-US" altLang="ja-JP" sz="2800" dirty="0">
                <a:solidFill>
                  <a:srgbClr val="333399"/>
                </a:solidFill>
                <a:ea typeface="HGS明朝E" panose="02020900000000000000" pitchFamily="18" charset="-128"/>
              </a:rPr>
              <a:t>in Case II Waters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35DC133A-E831-4989-B348-9B3ABC4D50F4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8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998538"/>
            <a:ext cx="7519988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99779"/>
            <a:ext cx="8610600" cy="685800"/>
          </a:xfrm>
        </p:spPr>
        <p:txBody>
          <a:bodyPr/>
          <a:lstStyle/>
          <a:p>
            <a:pPr eaLnBrk="1" hangingPunct="1"/>
            <a:r>
              <a:rPr lang="en-US" altLang="zh-CN" sz="3000" b="1" dirty="0">
                <a:latin typeface="Times New Roman" panose="02020603050405020304" pitchFamily="18" charset="0"/>
              </a:rPr>
              <a:t>Principle of the </a:t>
            </a:r>
            <a:r>
              <a:rPr lang="en-US" altLang="zh-CN" sz="3000" b="1" u="sng" dirty="0">
                <a:latin typeface="Times New Roman" panose="02020603050405020304" pitchFamily="18" charset="0"/>
              </a:rPr>
              <a:t>3-band index</a:t>
            </a:r>
            <a:r>
              <a:rPr lang="en-US" altLang="zh-CN" sz="3000" b="1" dirty="0">
                <a:latin typeface="Times New Roman" panose="02020603050405020304" pitchFamily="18" charset="0"/>
              </a:rPr>
              <a:t>: Absorption 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775325" y="1981200"/>
            <a:ext cx="1447800" cy="3481388"/>
            <a:chOff x="3648" y="1286"/>
            <a:chExt cx="912" cy="2088"/>
          </a:xfrm>
        </p:grpSpPr>
        <p:sp>
          <p:nvSpPr>
            <p:cNvPr id="5140" name="Line 8"/>
            <p:cNvSpPr>
              <a:spLocks noChangeShapeType="1"/>
            </p:cNvSpPr>
            <p:nvPr/>
          </p:nvSpPr>
          <p:spPr bwMode="auto">
            <a:xfrm>
              <a:off x="4176" y="1536"/>
              <a:ext cx="18" cy="183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41" name="Line 9"/>
            <p:cNvSpPr>
              <a:spLocks noChangeShapeType="1"/>
            </p:cNvSpPr>
            <p:nvPr/>
          </p:nvSpPr>
          <p:spPr bwMode="auto">
            <a:xfrm flipH="1">
              <a:off x="4351" y="1536"/>
              <a:ext cx="17" cy="182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42" name="Line 10"/>
            <p:cNvSpPr>
              <a:spLocks noChangeShapeType="1"/>
            </p:cNvSpPr>
            <p:nvPr/>
          </p:nvSpPr>
          <p:spPr bwMode="auto">
            <a:xfrm>
              <a:off x="4176" y="1584"/>
              <a:ext cx="192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43" name="Rectangle 12"/>
            <p:cNvSpPr>
              <a:spLocks noChangeArrowheads="1"/>
            </p:cNvSpPr>
            <p:nvPr/>
          </p:nvSpPr>
          <p:spPr bwMode="auto">
            <a:xfrm>
              <a:off x="3648" y="1286"/>
              <a:ext cx="912" cy="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2000" b="0">
                  <a:solidFill>
                    <a:srgbClr val="0000FF"/>
                  </a:solidFill>
                  <a:cs typeface="Times New Roman" panose="02020603050405020304" pitchFamily="18" charset="0"/>
                </a:rPr>
                <a:t>λ</a:t>
              </a:r>
              <a:r>
                <a:rPr lang="en-US" altLang="zh-CN" sz="2000" b="0" baseline="-25000">
                  <a:solidFill>
                    <a:srgbClr val="0000FF"/>
                  </a:solidFill>
                  <a:cs typeface="Arial" panose="020B0604020202020204" pitchFamily="34" charset="0"/>
                </a:rPr>
                <a:t>2</a:t>
              </a:r>
              <a:r>
                <a:rPr lang="zh-CN" altLang="en-US" sz="2000" b="0">
                  <a:solidFill>
                    <a:srgbClr val="0000FF"/>
                  </a:solidFill>
                  <a:ea typeface="宋体" panose="02010600030101010101" pitchFamily="2" charset="-122"/>
                </a:rPr>
                <a:t>≈</a:t>
              </a:r>
              <a:r>
                <a:rPr lang="zh-CN" altLang="en-US" sz="2000" b="0">
                  <a:solidFill>
                    <a:srgbClr val="0000FF"/>
                  </a:solidFill>
                  <a:cs typeface="Arial" panose="020B0604020202020204" pitchFamily="34" charset="0"/>
                </a:rPr>
                <a:t> 708</a:t>
              </a:r>
              <a:r>
                <a:rPr lang="en-US" altLang="zh-CN" sz="2000" b="0">
                  <a:solidFill>
                    <a:srgbClr val="0000FF"/>
                  </a:solidFill>
                  <a:cs typeface="Arial" panose="020B0604020202020204" pitchFamily="34" charset="0"/>
                </a:rPr>
                <a:t>nm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508750" y="1006475"/>
            <a:ext cx="1620838" cy="4441825"/>
            <a:chOff x="4128" y="576"/>
            <a:chExt cx="1021" cy="2798"/>
          </a:xfrm>
        </p:grpSpPr>
        <p:sp>
          <p:nvSpPr>
            <p:cNvPr id="5136" name="Line 13"/>
            <p:cNvSpPr>
              <a:spLocks noChangeShapeType="1"/>
            </p:cNvSpPr>
            <p:nvPr/>
          </p:nvSpPr>
          <p:spPr bwMode="auto">
            <a:xfrm>
              <a:off x="4512" y="816"/>
              <a:ext cx="0" cy="255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7" name="Line 14"/>
            <p:cNvSpPr>
              <a:spLocks noChangeShapeType="1"/>
            </p:cNvSpPr>
            <p:nvPr/>
          </p:nvSpPr>
          <p:spPr bwMode="auto">
            <a:xfrm>
              <a:off x="4704" y="816"/>
              <a:ext cx="0" cy="25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8" name="Line 15"/>
            <p:cNvSpPr>
              <a:spLocks noChangeShapeType="1"/>
            </p:cNvSpPr>
            <p:nvPr/>
          </p:nvSpPr>
          <p:spPr bwMode="auto">
            <a:xfrm>
              <a:off x="4512" y="864"/>
              <a:ext cx="178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9" name="Rectangle 16"/>
            <p:cNvSpPr>
              <a:spLocks noChangeArrowheads="1"/>
            </p:cNvSpPr>
            <p:nvPr/>
          </p:nvSpPr>
          <p:spPr bwMode="auto">
            <a:xfrm>
              <a:off x="4128" y="576"/>
              <a:ext cx="1021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FF0000"/>
                  </a:solidFill>
                  <a:cs typeface="Times New Roman" panose="02020603050405020304" pitchFamily="18" charset="0"/>
                </a:rPr>
                <a:t>λ</a:t>
              </a:r>
              <a:r>
                <a:rPr lang="en-US" altLang="zh-CN" sz="2000" b="0" baseline="-25000">
                  <a:solidFill>
                    <a:srgbClr val="FF0000"/>
                  </a:solidFill>
                  <a:cs typeface="Arial" panose="020B0604020202020204" pitchFamily="34" charset="0"/>
                </a:rPr>
                <a:t>3</a:t>
              </a:r>
              <a:r>
                <a:rPr lang="zh-CN" altLang="en-US" sz="2000" b="0">
                  <a:solidFill>
                    <a:srgbClr val="FF0000"/>
                  </a:solidFill>
                  <a:ea typeface="宋体" panose="02010600030101010101" pitchFamily="2" charset="-122"/>
                </a:rPr>
                <a:t>≈740</a:t>
              </a:r>
              <a:r>
                <a:rPr lang="en-US" altLang="zh-CN" sz="2000" b="0">
                  <a:solidFill>
                    <a:srgbClr val="FF0000"/>
                  </a:solidFill>
                  <a:ea typeface="宋体" panose="02010600030101010101" pitchFamily="2" charset="-122"/>
                </a:rPr>
                <a:t>nm</a:t>
              </a:r>
              <a:r>
                <a:rPr lang="en-US" altLang="zh-CN" sz="2000" b="0" baseline="-25000">
                  <a:cs typeface="Arial" panose="020B0604020202020204" pitchFamily="34" charset="0"/>
                </a:rPr>
                <a:t> </a:t>
              </a:r>
            </a:p>
          </p:txBody>
        </p:sp>
      </p:grpSp>
      <p:graphicFrame>
        <p:nvGraphicFramePr>
          <p:cNvPr id="300049" name="Object 17"/>
          <p:cNvGraphicFramePr>
            <a:graphicFrameLocks noChangeAspect="1"/>
          </p:cNvGraphicFramePr>
          <p:nvPr/>
        </p:nvGraphicFramePr>
        <p:xfrm>
          <a:off x="657225" y="3352800"/>
          <a:ext cx="2870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" name="Equation" r:id="rId5" imgW="1155600" imgH="241200" progId="Equation.3">
                  <p:embed/>
                </p:oleObj>
              </mc:Choice>
              <mc:Fallback>
                <p:oleObj name="Equation" r:id="rId5" imgW="1155600" imgH="241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3352800"/>
                        <a:ext cx="2870200" cy="56356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50" name="Object 18"/>
          <p:cNvGraphicFramePr>
            <a:graphicFrameLocks noChangeAspect="1"/>
          </p:cNvGraphicFramePr>
          <p:nvPr/>
        </p:nvGraphicFramePr>
        <p:xfrm>
          <a:off x="685800" y="4191000"/>
          <a:ext cx="238283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" name="Equation" r:id="rId7" imgW="1002960" imgH="228600" progId="Equation.3">
                  <p:embed/>
                </p:oleObj>
              </mc:Choice>
              <mc:Fallback>
                <p:oleObj name="Equation" r:id="rId7" imgW="100296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191000"/>
                        <a:ext cx="2382838" cy="509588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51" name="Object 19"/>
          <p:cNvGraphicFramePr>
            <a:graphicFrameLocks noChangeAspect="1"/>
          </p:cNvGraphicFramePr>
          <p:nvPr/>
        </p:nvGraphicFramePr>
        <p:xfrm>
          <a:off x="685800" y="4953000"/>
          <a:ext cx="29876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" name="Equation" r:id="rId9" imgW="1257120" imgH="228600" progId="Equation.3">
                  <p:embed/>
                </p:oleObj>
              </mc:Choice>
              <mc:Fallback>
                <p:oleObj name="Equation" r:id="rId9" imgW="1257120" imgH="228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953000"/>
                        <a:ext cx="2987675" cy="511175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0052" name="Object 20"/>
          <p:cNvGraphicFramePr>
            <a:graphicFrameLocks noChangeAspect="1"/>
          </p:cNvGraphicFramePr>
          <p:nvPr/>
        </p:nvGraphicFramePr>
        <p:xfrm>
          <a:off x="714375" y="5715000"/>
          <a:ext cx="510698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" name="Equation" r:id="rId11" imgW="2336760" imgH="241200" progId="Equation.3">
                  <p:embed/>
                </p:oleObj>
              </mc:Choice>
              <mc:Fallback>
                <p:oleObj name="Equation" r:id="rId11" imgW="2336760" imgH="241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5715000"/>
                        <a:ext cx="5106988" cy="49371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108575" y="2819400"/>
            <a:ext cx="1447800" cy="2589213"/>
            <a:chOff x="3127" y="1882"/>
            <a:chExt cx="912" cy="1561"/>
          </a:xfrm>
        </p:grpSpPr>
        <p:sp>
          <p:nvSpPr>
            <p:cNvPr id="5132" name="Line 5"/>
            <p:cNvSpPr>
              <a:spLocks noChangeShapeType="1"/>
            </p:cNvSpPr>
            <p:nvPr/>
          </p:nvSpPr>
          <p:spPr bwMode="auto">
            <a:xfrm flipH="1">
              <a:off x="3693" y="2147"/>
              <a:ext cx="10" cy="1296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3" name="Line 6"/>
            <p:cNvSpPr>
              <a:spLocks noChangeShapeType="1"/>
            </p:cNvSpPr>
            <p:nvPr/>
          </p:nvSpPr>
          <p:spPr bwMode="auto">
            <a:xfrm>
              <a:off x="3912" y="2107"/>
              <a:ext cx="1" cy="1328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4" name="Line 11"/>
            <p:cNvSpPr>
              <a:spLocks noChangeShapeType="1"/>
            </p:cNvSpPr>
            <p:nvPr/>
          </p:nvSpPr>
          <p:spPr bwMode="auto">
            <a:xfrm>
              <a:off x="3703" y="2217"/>
              <a:ext cx="224" cy="1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5135" name="Rectangle 23"/>
            <p:cNvSpPr>
              <a:spLocks noChangeArrowheads="1"/>
            </p:cNvSpPr>
            <p:nvPr/>
          </p:nvSpPr>
          <p:spPr bwMode="auto">
            <a:xfrm>
              <a:off x="3127" y="1882"/>
              <a:ext cx="912" cy="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2000" b="0">
                  <a:solidFill>
                    <a:srgbClr val="6600CC"/>
                  </a:solidFill>
                  <a:cs typeface="Times New Roman" panose="02020603050405020304" pitchFamily="18" charset="0"/>
                </a:rPr>
                <a:t>λ</a:t>
              </a:r>
              <a:r>
                <a:rPr lang="en-US" altLang="zh-CN" sz="2000" b="0" baseline="-25000">
                  <a:solidFill>
                    <a:srgbClr val="6600CC"/>
                  </a:solidFill>
                  <a:cs typeface="Arial" panose="020B0604020202020204" pitchFamily="34" charset="0"/>
                </a:rPr>
                <a:t>1</a:t>
              </a:r>
              <a:r>
                <a:rPr lang="zh-CN" altLang="en-US" sz="2000" b="0">
                  <a:solidFill>
                    <a:srgbClr val="6600CC"/>
                  </a:solidFill>
                  <a:ea typeface="宋体" panose="02010600030101010101" pitchFamily="2" charset="-122"/>
                </a:rPr>
                <a:t>≈</a:t>
              </a:r>
              <a:r>
                <a:rPr lang="zh-CN" altLang="en-US" sz="2000" b="0">
                  <a:solidFill>
                    <a:srgbClr val="6600CC"/>
                  </a:solidFill>
                  <a:cs typeface="Arial" panose="020B0604020202020204" pitchFamily="34" charset="0"/>
                </a:rPr>
                <a:t> 665</a:t>
              </a:r>
              <a:r>
                <a:rPr lang="en-US" altLang="zh-CN" sz="2000" b="0">
                  <a:solidFill>
                    <a:srgbClr val="6600CC"/>
                  </a:solidFill>
                  <a:cs typeface="Arial" panose="020B0604020202020204" pitchFamily="34" charset="0"/>
                </a:rPr>
                <a:t>nm</a:t>
              </a:r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0DD84566-0367-44B5-AC62-36DF8FC7FE51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9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0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0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30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30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46188"/>
            <a:ext cx="7251700" cy="556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1061" name="Object 5"/>
          <p:cNvGraphicFramePr>
            <a:graphicFrameLocks noChangeAspect="1"/>
          </p:cNvGraphicFramePr>
          <p:nvPr/>
        </p:nvGraphicFramePr>
        <p:xfrm>
          <a:off x="457200" y="4495800"/>
          <a:ext cx="36576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Equation" r:id="rId5" imgW="1473120" imgH="228600" progId="Equation.3">
                  <p:embed/>
                </p:oleObj>
              </mc:Choice>
              <mc:Fallback>
                <p:oleObj name="Equation" r:id="rId5" imgW="147312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495800"/>
                        <a:ext cx="3657600" cy="569913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410200" y="898525"/>
            <a:ext cx="2992438" cy="4659313"/>
            <a:chOff x="3408" y="576"/>
            <a:chExt cx="1885" cy="2935"/>
          </a:xfrm>
        </p:grpSpPr>
        <p:grpSp>
          <p:nvGrpSpPr>
            <p:cNvPr id="6151" name="Group 6"/>
            <p:cNvGrpSpPr>
              <a:grpSpLocks/>
            </p:cNvGrpSpPr>
            <p:nvPr/>
          </p:nvGrpSpPr>
          <p:grpSpPr bwMode="auto">
            <a:xfrm>
              <a:off x="3854" y="1056"/>
              <a:ext cx="912" cy="2448"/>
              <a:chOff x="3648" y="1286"/>
              <a:chExt cx="912" cy="2088"/>
            </a:xfrm>
          </p:grpSpPr>
          <p:sp>
            <p:nvSpPr>
              <p:cNvPr id="6162" name="Line 7"/>
              <p:cNvSpPr>
                <a:spLocks noChangeShapeType="1"/>
              </p:cNvSpPr>
              <p:nvPr/>
            </p:nvSpPr>
            <p:spPr bwMode="auto">
              <a:xfrm>
                <a:off x="4176" y="1536"/>
                <a:ext cx="18" cy="183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63" name="Line 8"/>
              <p:cNvSpPr>
                <a:spLocks noChangeShapeType="1"/>
              </p:cNvSpPr>
              <p:nvPr/>
            </p:nvSpPr>
            <p:spPr bwMode="auto">
              <a:xfrm flipH="1">
                <a:off x="4351" y="1536"/>
                <a:ext cx="17" cy="182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64" name="Line 9"/>
              <p:cNvSpPr>
                <a:spLocks noChangeShapeType="1"/>
              </p:cNvSpPr>
              <p:nvPr/>
            </p:nvSpPr>
            <p:spPr bwMode="auto">
              <a:xfrm>
                <a:off x="4176" y="1584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65" name="Rectangle 10"/>
              <p:cNvSpPr>
                <a:spLocks noChangeArrowheads="1"/>
              </p:cNvSpPr>
              <p:nvPr/>
            </p:nvSpPr>
            <p:spPr bwMode="auto">
              <a:xfrm>
                <a:off x="3648" y="1286"/>
                <a:ext cx="912" cy="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2000" b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0000FF"/>
                    </a:solidFill>
                    <a:cs typeface="Arial" panose="020B0604020202020204" pitchFamily="34" charset="0"/>
                  </a:rPr>
                  <a:t>2</a:t>
                </a:r>
                <a:r>
                  <a:rPr lang="zh-CN" altLang="en-US" sz="2000" b="0">
                    <a:solidFill>
                      <a:srgbClr val="0000FF"/>
                    </a:solidFill>
                    <a:ea typeface="宋体" panose="02010600030101010101" pitchFamily="2" charset="-122"/>
                  </a:rPr>
                  <a:t>≈</a:t>
                </a:r>
                <a:r>
                  <a:rPr lang="zh-CN" altLang="en-US" sz="2000" b="0">
                    <a:solidFill>
                      <a:srgbClr val="0000FF"/>
                    </a:solidFill>
                    <a:cs typeface="Arial" panose="020B0604020202020204" pitchFamily="34" charset="0"/>
                  </a:rPr>
                  <a:t> 708</a:t>
                </a:r>
                <a:r>
                  <a:rPr lang="en-US" altLang="zh-CN" sz="2000" b="0">
                    <a:solidFill>
                      <a:srgbClr val="0000FF"/>
                    </a:solidFill>
                    <a:cs typeface="Arial" panose="020B0604020202020204" pitchFamily="34" charset="0"/>
                  </a:rPr>
                  <a:t>nm</a:t>
                </a:r>
              </a:p>
            </p:txBody>
          </p:sp>
        </p:grpSp>
        <p:grpSp>
          <p:nvGrpSpPr>
            <p:cNvPr id="6152" name="Group 11"/>
            <p:cNvGrpSpPr>
              <a:grpSpLocks/>
            </p:cNvGrpSpPr>
            <p:nvPr/>
          </p:nvGrpSpPr>
          <p:grpSpPr bwMode="auto">
            <a:xfrm>
              <a:off x="4272" y="576"/>
              <a:ext cx="1021" cy="2880"/>
              <a:chOff x="4128" y="576"/>
              <a:chExt cx="1021" cy="2798"/>
            </a:xfrm>
          </p:grpSpPr>
          <p:sp>
            <p:nvSpPr>
              <p:cNvPr id="6158" name="Line 12"/>
              <p:cNvSpPr>
                <a:spLocks noChangeShapeType="1"/>
              </p:cNvSpPr>
              <p:nvPr/>
            </p:nvSpPr>
            <p:spPr bwMode="auto">
              <a:xfrm>
                <a:off x="4512" y="816"/>
                <a:ext cx="0" cy="255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59" name="Line 13"/>
              <p:cNvSpPr>
                <a:spLocks noChangeShapeType="1"/>
              </p:cNvSpPr>
              <p:nvPr/>
            </p:nvSpPr>
            <p:spPr bwMode="auto">
              <a:xfrm>
                <a:off x="4704" y="816"/>
                <a:ext cx="0" cy="25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60" name="Line 14"/>
              <p:cNvSpPr>
                <a:spLocks noChangeShapeType="1"/>
              </p:cNvSpPr>
              <p:nvPr/>
            </p:nvSpPr>
            <p:spPr bwMode="auto">
              <a:xfrm>
                <a:off x="4512" y="864"/>
                <a:ext cx="178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61" name="Rectangle 15"/>
              <p:cNvSpPr>
                <a:spLocks noChangeArrowheads="1"/>
              </p:cNvSpPr>
              <p:nvPr/>
            </p:nvSpPr>
            <p:spPr bwMode="auto">
              <a:xfrm>
                <a:off x="4128" y="576"/>
                <a:ext cx="1021" cy="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zh-CN" sz="2000" b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FF0000"/>
                    </a:solidFill>
                    <a:cs typeface="Arial" panose="020B0604020202020204" pitchFamily="34" charset="0"/>
                  </a:rPr>
                  <a:t>3</a:t>
                </a:r>
                <a:r>
                  <a:rPr lang="zh-CN" altLang="en-US" sz="2000" b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≈740</a:t>
                </a:r>
                <a:r>
                  <a:rPr lang="en-US" altLang="zh-CN" sz="2000" b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nm</a:t>
                </a:r>
                <a:r>
                  <a:rPr lang="en-US" altLang="zh-CN" sz="2000" b="0" baseline="-25000"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grpSp>
          <p:nvGrpSpPr>
            <p:cNvPr id="6153" name="Group 16"/>
            <p:cNvGrpSpPr>
              <a:grpSpLocks/>
            </p:cNvGrpSpPr>
            <p:nvPr/>
          </p:nvGrpSpPr>
          <p:grpSpPr bwMode="auto">
            <a:xfrm>
              <a:off x="3408" y="1440"/>
              <a:ext cx="912" cy="2071"/>
              <a:chOff x="3127" y="1882"/>
              <a:chExt cx="912" cy="1561"/>
            </a:xfrm>
          </p:grpSpPr>
          <p:sp>
            <p:nvSpPr>
              <p:cNvPr id="6154" name="Line 17"/>
              <p:cNvSpPr>
                <a:spLocks noChangeShapeType="1"/>
              </p:cNvSpPr>
              <p:nvPr/>
            </p:nvSpPr>
            <p:spPr bwMode="auto">
              <a:xfrm flipH="1">
                <a:off x="3693" y="2147"/>
                <a:ext cx="10" cy="1296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55" name="Line 18"/>
              <p:cNvSpPr>
                <a:spLocks noChangeShapeType="1"/>
              </p:cNvSpPr>
              <p:nvPr/>
            </p:nvSpPr>
            <p:spPr bwMode="auto">
              <a:xfrm>
                <a:off x="3912" y="2107"/>
                <a:ext cx="1" cy="132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56" name="Line 19"/>
              <p:cNvSpPr>
                <a:spLocks noChangeShapeType="1"/>
              </p:cNvSpPr>
              <p:nvPr/>
            </p:nvSpPr>
            <p:spPr bwMode="auto">
              <a:xfrm>
                <a:off x="3703" y="2217"/>
                <a:ext cx="224" cy="1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6157" name="Rectangle 20"/>
              <p:cNvSpPr>
                <a:spLocks noChangeArrowheads="1"/>
              </p:cNvSpPr>
              <p:nvPr/>
            </p:nvSpPr>
            <p:spPr bwMode="auto">
              <a:xfrm>
                <a:off x="3127" y="1882"/>
                <a:ext cx="912" cy="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2000" b="0">
                    <a:solidFill>
                      <a:srgbClr val="6600CC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6600CC"/>
                    </a:solidFill>
                    <a:cs typeface="Arial" panose="020B0604020202020204" pitchFamily="34" charset="0"/>
                  </a:rPr>
                  <a:t>1</a:t>
                </a:r>
                <a:r>
                  <a:rPr lang="zh-CN" altLang="en-US" sz="2000" b="0">
                    <a:solidFill>
                      <a:srgbClr val="6600CC"/>
                    </a:solidFill>
                    <a:ea typeface="宋体" panose="02010600030101010101" pitchFamily="2" charset="-122"/>
                  </a:rPr>
                  <a:t>≈</a:t>
                </a:r>
                <a:r>
                  <a:rPr lang="zh-CN" altLang="en-US" sz="2000" b="0">
                    <a:solidFill>
                      <a:srgbClr val="6600CC"/>
                    </a:solidFill>
                    <a:cs typeface="Arial" panose="020B0604020202020204" pitchFamily="34" charset="0"/>
                  </a:rPr>
                  <a:t> 665</a:t>
                </a:r>
                <a:r>
                  <a:rPr lang="en-US" altLang="zh-CN" sz="2000" b="0">
                    <a:solidFill>
                      <a:srgbClr val="6600CC"/>
                    </a:solidFill>
                    <a:cs typeface="Arial" panose="020B0604020202020204" pitchFamily="34" charset="0"/>
                  </a:rPr>
                  <a:t>nm</a:t>
                </a:r>
              </a:p>
            </p:txBody>
          </p:sp>
        </p:grpSp>
      </p:grp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333399"/>
                </a:solidFill>
              </a:rPr>
              <a:t>Principle of the </a:t>
            </a:r>
            <a:r>
              <a:rPr lang="en-US" altLang="zh-CN" u="sng" dirty="0">
                <a:solidFill>
                  <a:srgbClr val="333399"/>
                </a:solidFill>
              </a:rPr>
              <a:t>3-band index</a:t>
            </a:r>
            <a:r>
              <a:rPr lang="en-US" altLang="zh-CN" dirty="0">
                <a:solidFill>
                  <a:srgbClr val="333399"/>
                </a:solidFill>
              </a:rPr>
              <a:t>: Backscattering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0FA07DC7-7A84-4E45-AECC-311495F8A517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10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3"/>
          <p:cNvSpPr>
            <a:spLocks noChangeArrowheads="1"/>
          </p:cNvSpPr>
          <p:nvPr/>
        </p:nvSpPr>
        <p:spPr bwMode="auto">
          <a:xfrm>
            <a:off x="381000" y="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solidFill>
                  <a:srgbClr val="333399"/>
                </a:solidFill>
                <a:ea typeface="HGS明朝E" panose="02020900000000000000" pitchFamily="18" charset="-128"/>
              </a:rPr>
              <a:t> Principle of the </a:t>
            </a:r>
            <a:r>
              <a:rPr lang="en-US" altLang="ja-JP" u="sng" dirty="0">
                <a:solidFill>
                  <a:srgbClr val="333399"/>
                </a:solidFill>
                <a:ea typeface="HGS明朝E" panose="02020900000000000000" pitchFamily="18" charset="-128"/>
              </a:rPr>
              <a:t>3-band index</a:t>
            </a:r>
            <a:r>
              <a:rPr lang="en-US" altLang="ja-JP" dirty="0">
                <a:solidFill>
                  <a:srgbClr val="333399"/>
                </a:solidFill>
                <a:ea typeface="HGS明朝E" panose="02020900000000000000" pitchFamily="18" charset="-128"/>
              </a:rPr>
              <a:t>: Reflectance</a:t>
            </a:r>
            <a:endParaRPr lang="en-US" altLang="ja-JP" dirty="0">
              <a:solidFill>
                <a:srgbClr val="333399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/>
        </p:nvGraphicFramePr>
        <p:xfrm>
          <a:off x="457200" y="1474788"/>
          <a:ext cx="15240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" name="Equation" r:id="rId4" imgW="888840" imgH="431640" progId="Equation.3">
                  <p:embed/>
                </p:oleObj>
              </mc:Choice>
              <mc:Fallback>
                <p:oleObj name="Equation" r:id="rId4" imgW="88884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74788"/>
                        <a:ext cx="1524000" cy="739775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10"/>
          <p:cNvGraphicFramePr>
            <a:graphicFrameLocks noChangeAspect="1"/>
          </p:cNvGraphicFramePr>
          <p:nvPr/>
        </p:nvGraphicFramePr>
        <p:xfrm>
          <a:off x="457200" y="2374900"/>
          <a:ext cx="3352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" name="Equation" r:id="rId6" imgW="2273040" imgH="457200" progId="Equation.3">
                  <p:embed/>
                </p:oleObj>
              </mc:Choice>
              <mc:Fallback>
                <p:oleObj name="Equation" r:id="rId6" imgW="227304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74900"/>
                        <a:ext cx="3352800" cy="6731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11"/>
          <p:cNvGraphicFramePr>
            <a:graphicFrameLocks noChangeAspect="1"/>
          </p:cNvGraphicFramePr>
          <p:nvPr/>
        </p:nvGraphicFramePr>
        <p:xfrm>
          <a:off x="457200" y="3213100"/>
          <a:ext cx="312420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" name="Equation" r:id="rId8" imgW="1968480" imgH="457200" progId="Equation.3">
                  <p:embed/>
                </p:oleObj>
              </mc:Choice>
              <mc:Fallback>
                <p:oleObj name="Equation" r:id="rId8" imgW="196848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213100"/>
                        <a:ext cx="3124200" cy="7254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12"/>
          <p:cNvGraphicFramePr>
            <a:graphicFrameLocks noChangeAspect="1"/>
          </p:cNvGraphicFramePr>
          <p:nvPr/>
        </p:nvGraphicFramePr>
        <p:xfrm>
          <a:off x="457200" y="3975100"/>
          <a:ext cx="1066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" name="Equation" r:id="rId10" imgW="660240" imgH="444240" progId="Equation.3">
                  <p:embed/>
                </p:oleObj>
              </mc:Choice>
              <mc:Fallback>
                <p:oleObj name="Equation" r:id="rId10" imgW="660240" imgH="4442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975100"/>
                        <a:ext cx="1066800" cy="7175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13"/>
          <p:cNvGraphicFramePr>
            <a:graphicFrameLocks noChangeAspect="1"/>
          </p:cNvGraphicFramePr>
          <p:nvPr/>
        </p:nvGraphicFramePr>
        <p:xfrm>
          <a:off x="381000" y="5486400"/>
          <a:ext cx="18288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" name="Equation" r:id="rId12" imgW="1193760" imgH="469800" progId="Equation.3">
                  <p:embed/>
                </p:oleObj>
              </mc:Choice>
              <mc:Fallback>
                <p:oleObj name="Equation" r:id="rId12" imgW="119376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486400"/>
                        <a:ext cx="1828800" cy="7191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95" name="Object 15"/>
          <p:cNvGraphicFramePr>
            <a:graphicFrameLocks noChangeAspect="1"/>
          </p:cNvGraphicFramePr>
          <p:nvPr/>
        </p:nvGraphicFramePr>
        <p:xfrm>
          <a:off x="5867400" y="1981200"/>
          <a:ext cx="3121025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3" name="Equation" r:id="rId14" imgW="1879560" imgH="431640" progId="Equation.3">
                  <p:embed/>
                </p:oleObj>
              </mc:Choice>
              <mc:Fallback>
                <p:oleObj name="Equation" r:id="rId14" imgW="187956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981200"/>
                        <a:ext cx="3121025" cy="712788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17500" y="1384300"/>
            <a:ext cx="5410200" cy="4953000"/>
            <a:chOff x="240" y="1056"/>
            <a:chExt cx="2880" cy="3024"/>
          </a:xfrm>
        </p:grpSpPr>
        <p:sp>
          <p:nvSpPr>
            <p:cNvPr id="7228" name="AutoShape 18"/>
            <p:cNvSpPr>
              <a:spLocks noChangeArrowheads="1"/>
            </p:cNvSpPr>
            <p:nvPr/>
          </p:nvSpPr>
          <p:spPr bwMode="auto">
            <a:xfrm>
              <a:off x="2592" y="2400"/>
              <a:ext cx="528" cy="288"/>
            </a:xfrm>
            <a:prstGeom prst="rightArrow">
              <a:avLst>
                <a:gd name="adj1" fmla="val 50000"/>
                <a:gd name="adj2" fmla="val 45833"/>
              </a:avLst>
            </a:prstGeom>
            <a:solidFill>
              <a:schemeClr val="folHlink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7229" name="Rectangle 19"/>
            <p:cNvSpPr>
              <a:spLocks noChangeArrowheads="1"/>
            </p:cNvSpPr>
            <p:nvPr/>
          </p:nvSpPr>
          <p:spPr bwMode="auto">
            <a:xfrm>
              <a:off x="240" y="1056"/>
              <a:ext cx="2352" cy="3024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5815013" y="2895600"/>
            <a:ext cx="3049587" cy="2405063"/>
            <a:chOff x="3649" y="1933"/>
            <a:chExt cx="1680" cy="1396"/>
          </a:xfrm>
        </p:grpSpPr>
        <p:grpSp>
          <p:nvGrpSpPr>
            <p:cNvPr id="7222" name="Group 37"/>
            <p:cNvGrpSpPr>
              <a:grpSpLocks/>
            </p:cNvGrpSpPr>
            <p:nvPr/>
          </p:nvGrpSpPr>
          <p:grpSpPr bwMode="auto">
            <a:xfrm>
              <a:off x="3649" y="1933"/>
              <a:ext cx="1680" cy="1396"/>
              <a:chOff x="3649" y="1933"/>
              <a:chExt cx="1680" cy="1396"/>
            </a:xfrm>
          </p:grpSpPr>
          <p:sp>
            <p:nvSpPr>
              <p:cNvPr id="7224" name="Line 38"/>
              <p:cNvSpPr>
                <a:spLocks noChangeShapeType="1"/>
              </p:cNvSpPr>
              <p:nvPr/>
            </p:nvSpPr>
            <p:spPr bwMode="auto">
              <a:xfrm>
                <a:off x="3969" y="3113"/>
                <a:ext cx="1360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225" name="Line 39"/>
              <p:cNvSpPr>
                <a:spLocks noChangeShapeType="1"/>
              </p:cNvSpPr>
              <p:nvPr/>
            </p:nvSpPr>
            <p:spPr bwMode="auto">
              <a:xfrm flipV="1">
                <a:off x="3969" y="1933"/>
                <a:ext cx="0" cy="118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226" name="Text Box 40"/>
              <p:cNvSpPr txBox="1">
                <a:spLocks noChangeArrowheads="1"/>
              </p:cNvSpPr>
              <p:nvPr/>
            </p:nvSpPr>
            <p:spPr bwMode="auto">
              <a:xfrm>
                <a:off x="4174" y="3098"/>
                <a:ext cx="89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2000">
                    <a:solidFill>
                      <a:schemeClr val="accent2"/>
                    </a:solidFill>
                    <a:ea typeface="HGS明朝E" panose="02020900000000000000" pitchFamily="18" charset="-128"/>
                  </a:rPr>
                  <a:t>3-band Index</a:t>
                </a:r>
              </a:p>
            </p:txBody>
          </p:sp>
          <p:sp>
            <p:nvSpPr>
              <p:cNvPr id="7227" name="Text Box 41"/>
              <p:cNvSpPr txBox="1">
                <a:spLocks noChangeArrowheads="1"/>
              </p:cNvSpPr>
              <p:nvPr/>
            </p:nvSpPr>
            <p:spPr bwMode="auto">
              <a:xfrm rot="10800000">
                <a:off x="3649" y="2304"/>
                <a:ext cx="303" cy="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2400">
                    <a:solidFill>
                      <a:srgbClr val="006600"/>
                    </a:solidFill>
                  </a:rPr>
                  <a:t>Chl-a</a:t>
                </a:r>
              </a:p>
            </p:txBody>
          </p:sp>
        </p:grpSp>
        <p:sp>
          <p:nvSpPr>
            <p:cNvPr id="7223" name="Text Box 42"/>
            <p:cNvSpPr txBox="1">
              <a:spLocks noChangeArrowheads="1"/>
            </p:cNvSpPr>
            <p:nvPr/>
          </p:nvSpPr>
          <p:spPr bwMode="auto">
            <a:xfrm>
              <a:off x="3890" y="3113"/>
              <a:ext cx="16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 sz="1800">
                  <a:solidFill>
                    <a:schemeClr val="accent2"/>
                  </a:solidFill>
                </a:rPr>
                <a:t>0</a:t>
              </a:r>
            </a:p>
          </p:txBody>
        </p:sp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6430963" y="3200400"/>
            <a:ext cx="1974850" cy="1408113"/>
            <a:chOff x="4014" y="2024"/>
            <a:chExt cx="1088" cy="817"/>
          </a:xfrm>
        </p:grpSpPr>
        <p:sp>
          <p:nvSpPr>
            <p:cNvPr id="4" name="Oval 44"/>
            <p:cNvSpPr>
              <a:spLocks noChangeArrowheads="1"/>
            </p:cNvSpPr>
            <p:nvPr/>
          </p:nvSpPr>
          <p:spPr bwMode="auto">
            <a:xfrm>
              <a:off x="4241" y="2704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5" name="Oval 45"/>
            <p:cNvSpPr>
              <a:spLocks noChangeArrowheads="1"/>
            </p:cNvSpPr>
            <p:nvPr/>
          </p:nvSpPr>
          <p:spPr bwMode="auto">
            <a:xfrm>
              <a:off x="4785" y="2205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0" name="Oval 46"/>
            <p:cNvSpPr>
              <a:spLocks noChangeArrowheads="1"/>
            </p:cNvSpPr>
            <p:nvPr/>
          </p:nvSpPr>
          <p:spPr bwMode="auto">
            <a:xfrm>
              <a:off x="4468" y="2341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1" name="Oval 47"/>
            <p:cNvSpPr>
              <a:spLocks noChangeArrowheads="1"/>
            </p:cNvSpPr>
            <p:nvPr/>
          </p:nvSpPr>
          <p:spPr bwMode="auto">
            <a:xfrm>
              <a:off x="4649" y="2251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2" name="Oval 48"/>
            <p:cNvSpPr>
              <a:spLocks noChangeArrowheads="1"/>
            </p:cNvSpPr>
            <p:nvPr/>
          </p:nvSpPr>
          <p:spPr bwMode="auto">
            <a:xfrm>
              <a:off x="5057" y="2115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3" name="Oval 49"/>
            <p:cNvSpPr>
              <a:spLocks noChangeArrowheads="1"/>
            </p:cNvSpPr>
            <p:nvPr/>
          </p:nvSpPr>
          <p:spPr bwMode="auto">
            <a:xfrm>
              <a:off x="4649" y="2568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4" name="Oval 50"/>
            <p:cNvSpPr>
              <a:spLocks noChangeArrowheads="1"/>
            </p:cNvSpPr>
            <p:nvPr/>
          </p:nvSpPr>
          <p:spPr bwMode="auto">
            <a:xfrm>
              <a:off x="4513" y="2387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5" name="Oval 51"/>
            <p:cNvSpPr>
              <a:spLocks noChangeArrowheads="1"/>
            </p:cNvSpPr>
            <p:nvPr/>
          </p:nvSpPr>
          <p:spPr bwMode="auto">
            <a:xfrm>
              <a:off x="4785" y="2024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6" name="Oval 52"/>
            <p:cNvSpPr>
              <a:spLocks noChangeArrowheads="1"/>
            </p:cNvSpPr>
            <p:nvPr/>
          </p:nvSpPr>
          <p:spPr bwMode="auto">
            <a:xfrm>
              <a:off x="4014" y="2795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7221" name="Oval 53"/>
            <p:cNvSpPr>
              <a:spLocks noChangeArrowheads="1"/>
            </p:cNvSpPr>
            <p:nvPr/>
          </p:nvSpPr>
          <p:spPr bwMode="auto">
            <a:xfrm>
              <a:off x="4286" y="2478"/>
              <a:ext cx="45" cy="46"/>
            </a:xfrm>
            <a:prstGeom prst="ellipse">
              <a:avLst/>
            </a:prstGeom>
            <a:solidFill>
              <a:srgbClr val="3333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302134" name="Line 54"/>
          <p:cNvSpPr>
            <a:spLocks noChangeShapeType="1"/>
          </p:cNvSpPr>
          <p:nvPr/>
        </p:nvSpPr>
        <p:spPr bwMode="auto">
          <a:xfrm flipV="1">
            <a:off x="6467475" y="3092450"/>
            <a:ext cx="1851025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066800" y="2743200"/>
            <a:ext cx="1346200" cy="317500"/>
            <a:chOff x="920" y="1912"/>
            <a:chExt cx="848" cy="200"/>
          </a:xfrm>
        </p:grpSpPr>
        <p:sp>
          <p:nvSpPr>
            <p:cNvPr id="17" name="Oval 38"/>
            <p:cNvSpPr>
              <a:spLocks noChangeArrowheads="1"/>
            </p:cNvSpPr>
            <p:nvPr/>
          </p:nvSpPr>
          <p:spPr bwMode="auto">
            <a:xfrm>
              <a:off x="920" y="1912"/>
              <a:ext cx="288" cy="192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8" name="Oval 39"/>
            <p:cNvSpPr>
              <a:spLocks noChangeArrowheads="1"/>
            </p:cNvSpPr>
            <p:nvPr/>
          </p:nvSpPr>
          <p:spPr bwMode="auto">
            <a:xfrm>
              <a:off x="1480" y="1920"/>
              <a:ext cx="288" cy="192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7209" name="Rectangle 41"/>
          <p:cNvSpPr>
            <a:spLocks noChangeArrowheads="1"/>
          </p:cNvSpPr>
          <p:nvPr/>
        </p:nvSpPr>
        <p:spPr bwMode="auto">
          <a:xfrm>
            <a:off x="1587500" y="2806700"/>
            <a:ext cx="304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zh-CN" altLang="en-US" sz="360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>
            <a:off x="1066800" y="32766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>
            <a:off x="2133600" y="3289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2" name="Line 44"/>
          <p:cNvSpPr>
            <a:spLocks noChangeShapeType="1"/>
          </p:cNvSpPr>
          <p:nvPr/>
        </p:nvSpPr>
        <p:spPr bwMode="auto">
          <a:xfrm>
            <a:off x="2971800" y="3289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3" name="Line 45"/>
          <p:cNvSpPr>
            <a:spLocks noChangeShapeType="1"/>
          </p:cNvSpPr>
          <p:nvPr/>
        </p:nvSpPr>
        <p:spPr bwMode="auto">
          <a:xfrm>
            <a:off x="1447800" y="3670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214" name="Object 46"/>
          <p:cNvGraphicFramePr>
            <a:graphicFrameLocks noChangeAspect="1"/>
          </p:cNvGraphicFramePr>
          <p:nvPr/>
        </p:nvGraphicFramePr>
        <p:xfrm>
          <a:off x="381000" y="4737100"/>
          <a:ext cx="563880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4" name="Equation" r:id="rId16" imgW="3644640" imgH="469800" progId="Equation.3">
                  <p:embed/>
                </p:oleObj>
              </mc:Choice>
              <mc:Fallback>
                <p:oleObj name="Equation" r:id="rId16" imgW="3644640" imgH="4698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737100"/>
                        <a:ext cx="5638800" cy="7254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15" name="Line 47"/>
          <p:cNvSpPr>
            <a:spLocks noChangeShapeType="1"/>
          </p:cNvSpPr>
          <p:nvPr/>
        </p:nvSpPr>
        <p:spPr bwMode="auto">
          <a:xfrm>
            <a:off x="1295400" y="4813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6" name="Line 48"/>
          <p:cNvSpPr>
            <a:spLocks noChangeShapeType="1"/>
          </p:cNvSpPr>
          <p:nvPr/>
        </p:nvSpPr>
        <p:spPr bwMode="auto">
          <a:xfrm>
            <a:off x="3429000" y="4813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7" name="Line 49"/>
          <p:cNvSpPr>
            <a:spLocks noChangeShapeType="1"/>
          </p:cNvSpPr>
          <p:nvPr/>
        </p:nvSpPr>
        <p:spPr bwMode="auto">
          <a:xfrm>
            <a:off x="1917700" y="4889500"/>
            <a:ext cx="5334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>
            <a:off x="4038600" y="4813300"/>
            <a:ext cx="3810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19" name="Line 51"/>
          <p:cNvSpPr>
            <a:spLocks noChangeShapeType="1"/>
          </p:cNvSpPr>
          <p:nvPr/>
        </p:nvSpPr>
        <p:spPr bwMode="auto">
          <a:xfrm>
            <a:off x="4648200" y="4813300"/>
            <a:ext cx="6096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20" name="Line 52"/>
          <p:cNvSpPr>
            <a:spLocks noChangeShapeType="1"/>
          </p:cNvSpPr>
          <p:nvPr/>
        </p:nvSpPr>
        <p:spPr bwMode="auto">
          <a:xfrm>
            <a:off x="2438400" y="5270500"/>
            <a:ext cx="2362200" cy="76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8" name="Group 59"/>
          <p:cNvGrpSpPr>
            <a:grpSpLocks/>
          </p:cNvGrpSpPr>
          <p:nvPr/>
        </p:nvGrpSpPr>
        <p:grpSpPr bwMode="auto">
          <a:xfrm>
            <a:off x="561975" y="4181475"/>
            <a:ext cx="3254375" cy="1663700"/>
            <a:chOff x="384" y="2688"/>
            <a:chExt cx="2050" cy="1048"/>
          </a:xfrm>
        </p:grpSpPr>
        <p:graphicFrame>
          <p:nvGraphicFramePr>
            <p:cNvPr id="302094" name="Object 14"/>
            <p:cNvGraphicFramePr>
              <a:graphicFrameLocks noChangeAspect="1"/>
            </p:cNvGraphicFramePr>
            <p:nvPr/>
          </p:nvGraphicFramePr>
          <p:xfrm>
            <a:off x="1776" y="2688"/>
            <a:ext cx="65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05" name="Equation" r:id="rId18" imgW="609480" imgH="177480" progId="Equation.3">
                    <p:embed/>
                  </p:oleObj>
                </mc:Choice>
                <mc:Fallback>
                  <p:oleObj name="Equation" r:id="rId18" imgW="609480" imgH="17748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2688"/>
                          <a:ext cx="658" cy="192"/>
                        </a:xfrm>
                        <a:prstGeom prst="rect">
                          <a:avLst/>
                        </a:prstGeom>
                        <a:solidFill>
                          <a:schemeClr val="hlink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8" name="Oval 53"/>
            <p:cNvSpPr>
              <a:spLocks noChangeArrowheads="1"/>
            </p:cNvSpPr>
            <p:nvPr/>
          </p:nvSpPr>
          <p:spPr bwMode="auto">
            <a:xfrm>
              <a:off x="384" y="3544"/>
              <a:ext cx="336" cy="192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9" name="Line 55"/>
            <p:cNvSpPr>
              <a:spLocks noChangeShapeType="1"/>
            </p:cNvSpPr>
            <p:nvPr/>
          </p:nvSpPr>
          <p:spPr bwMode="auto">
            <a:xfrm flipV="1">
              <a:off x="576" y="2784"/>
              <a:ext cx="1152" cy="768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606425" y="5661025"/>
            <a:ext cx="5410200" cy="776288"/>
            <a:chOff x="432" y="3648"/>
            <a:chExt cx="2976" cy="427"/>
          </a:xfrm>
        </p:grpSpPr>
        <p:sp>
          <p:nvSpPr>
            <p:cNvPr id="7205" name="Oval 54"/>
            <p:cNvSpPr>
              <a:spLocks noChangeArrowheads="1"/>
            </p:cNvSpPr>
            <p:nvPr/>
          </p:nvSpPr>
          <p:spPr bwMode="auto">
            <a:xfrm rot="-1200000">
              <a:off x="432" y="3648"/>
              <a:ext cx="960" cy="240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7206" name="Line 56"/>
            <p:cNvSpPr>
              <a:spLocks noChangeShapeType="1"/>
            </p:cNvSpPr>
            <p:nvPr/>
          </p:nvSpPr>
          <p:spPr bwMode="auto">
            <a:xfrm>
              <a:off x="1152" y="3792"/>
              <a:ext cx="1104" cy="144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207" name="Text Box 57"/>
            <p:cNvSpPr txBox="1">
              <a:spLocks noChangeArrowheads="1"/>
            </p:cNvSpPr>
            <p:nvPr/>
          </p:nvSpPr>
          <p:spPr bwMode="auto">
            <a:xfrm>
              <a:off x="2256" y="3840"/>
              <a:ext cx="115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200">
                  <a:solidFill>
                    <a:schemeClr val="accent2"/>
                  </a:solidFill>
                </a:rPr>
                <a:t>Constants</a:t>
              </a:r>
            </a:p>
          </p:txBody>
        </p:sp>
      </p:grpSp>
      <p:grpSp>
        <p:nvGrpSpPr>
          <p:cNvPr id="21" name="Group 64"/>
          <p:cNvGrpSpPr>
            <a:grpSpLocks/>
          </p:cNvGrpSpPr>
          <p:nvPr/>
        </p:nvGrpSpPr>
        <p:grpSpPr bwMode="auto">
          <a:xfrm>
            <a:off x="1981200" y="1905000"/>
            <a:ext cx="1295400" cy="2209800"/>
            <a:chOff x="1224" y="1344"/>
            <a:chExt cx="816" cy="1296"/>
          </a:xfrm>
        </p:grpSpPr>
        <p:sp>
          <p:nvSpPr>
            <p:cNvPr id="7203" name="Line 62"/>
            <p:cNvSpPr>
              <a:spLocks noChangeShapeType="1"/>
            </p:cNvSpPr>
            <p:nvPr/>
          </p:nvSpPr>
          <p:spPr bwMode="auto">
            <a:xfrm>
              <a:off x="2016" y="1344"/>
              <a:ext cx="0" cy="1296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204" name="Line 63"/>
            <p:cNvSpPr>
              <a:spLocks noChangeShapeType="1"/>
            </p:cNvSpPr>
            <p:nvPr/>
          </p:nvSpPr>
          <p:spPr bwMode="auto">
            <a:xfrm>
              <a:off x="1224" y="1344"/>
              <a:ext cx="816" cy="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7233" name="Line 65"/>
          <p:cNvSpPr>
            <a:spLocks noChangeShapeType="1"/>
          </p:cNvSpPr>
          <p:nvPr/>
        </p:nvSpPr>
        <p:spPr bwMode="auto">
          <a:xfrm>
            <a:off x="685800" y="2743200"/>
            <a:ext cx="2286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34" name="Line 66"/>
          <p:cNvSpPr>
            <a:spLocks noChangeShapeType="1"/>
          </p:cNvSpPr>
          <p:nvPr/>
        </p:nvSpPr>
        <p:spPr bwMode="auto">
          <a:xfrm>
            <a:off x="2819400" y="2590800"/>
            <a:ext cx="22860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F2D45AD-C1A9-4FC7-949B-98CD14CA0FBF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11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7236" name="Line 68"/>
          <p:cNvSpPr>
            <a:spLocks noChangeShapeType="1"/>
          </p:cNvSpPr>
          <p:nvPr/>
        </p:nvSpPr>
        <p:spPr bwMode="auto">
          <a:xfrm>
            <a:off x="1981200" y="1981200"/>
            <a:ext cx="4800600" cy="3200400"/>
          </a:xfrm>
          <a:prstGeom prst="line">
            <a:avLst/>
          </a:prstGeom>
          <a:noFill/>
          <a:ln w="38100">
            <a:solidFill>
              <a:srgbClr val="993366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237" name="Line 69"/>
          <p:cNvSpPr>
            <a:spLocks noChangeShapeType="1"/>
          </p:cNvSpPr>
          <p:nvPr/>
        </p:nvSpPr>
        <p:spPr bwMode="auto">
          <a:xfrm>
            <a:off x="6845300" y="5257800"/>
            <a:ext cx="1524000" cy="0"/>
          </a:xfrm>
          <a:prstGeom prst="line">
            <a:avLst/>
          </a:prstGeom>
          <a:noFill/>
          <a:ln w="50800">
            <a:solidFill>
              <a:srgbClr val="99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0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7" dur="5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946150"/>
          </a:xfrm>
        </p:spPr>
        <p:txBody>
          <a:bodyPr/>
          <a:lstStyle/>
          <a:p>
            <a:pPr eaLnBrk="1" hangingPunct="1"/>
            <a:r>
              <a:rPr lang="en-US" altLang="zh-CN" sz="3000" b="1" dirty="0">
                <a:latin typeface="Times New Roman" panose="02020603050405020304" pitchFamily="18" charset="0"/>
              </a:rPr>
              <a:t>Problem of the </a:t>
            </a:r>
            <a:r>
              <a:rPr lang="en-US" altLang="zh-CN" sz="3000" b="1" u="sng" dirty="0">
                <a:latin typeface="Times New Roman" panose="02020603050405020304" pitchFamily="18" charset="0"/>
              </a:rPr>
              <a:t>3-band index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762000" y="25146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 b="0">
                <a:solidFill>
                  <a:srgbClr val="FF0000"/>
                </a:solidFill>
              </a:rPr>
              <a:t>is not reasonable anymore</a:t>
            </a:r>
            <a:r>
              <a:rPr lang="en-US" altLang="zh-CN" sz="2400" b="0">
                <a:solidFill>
                  <a:schemeClr val="accent2"/>
                </a:solidFill>
              </a:rPr>
              <a:t> (Le </a:t>
            </a:r>
            <a:r>
              <a:rPr lang="en-US" altLang="zh-CN" sz="2400" b="0" i="1">
                <a:solidFill>
                  <a:schemeClr val="accent2"/>
                </a:solidFill>
              </a:rPr>
              <a:t>et al</a:t>
            </a:r>
            <a:r>
              <a:rPr lang="en-US" altLang="zh-CN" sz="2400" b="0">
                <a:solidFill>
                  <a:schemeClr val="accent2"/>
                </a:solidFill>
              </a:rPr>
              <a:t>., 2009).  </a:t>
            </a:r>
          </a:p>
        </p:txBody>
      </p:sp>
      <p:graphicFrame>
        <p:nvGraphicFramePr>
          <p:cNvPr id="291840" name="Object 5"/>
          <p:cNvGraphicFramePr>
            <a:graphicFrameLocks noChangeAspect="1"/>
          </p:cNvGraphicFramePr>
          <p:nvPr/>
        </p:nvGraphicFramePr>
        <p:xfrm>
          <a:off x="1524000" y="1981200"/>
          <a:ext cx="57150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" name="Equation" r:id="rId4" imgW="2743200" imgH="241200" progId="Equation.3">
                  <p:embed/>
                </p:oleObj>
              </mc:Choice>
              <mc:Fallback>
                <p:oleObj name="Equation" r:id="rId4" imgW="274320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81200"/>
                        <a:ext cx="5715000" cy="471488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3111" name="Object 7"/>
          <p:cNvGraphicFramePr>
            <a:graphicFrameLocks noChangeAspect="1"/>
          </p:cNvGraphicFramePr>
          <p:nvPr/>
        </p:nvGraphicFramePr>
        <p:xfrm>
          <a:off x="1600200" y="3429000"/>
          <a:ext cx="3881438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" name="Equation" r:id="rId6" imgW="2450880" imgH="711000" progId="Equation.3">
                  <p:embed/>
                </p:oleObj>
              </mc:Choice>
              <mc:Fallback>
                <p:oleObj name="Equation" r:id="rId6" imgW="2450880" imgH="71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429000"/>
                        <a:ext cx="3881438" cy="1131888"/>
                      </a:xfrm>
                      <a:prstGeom prst="rect">
                        <a:avLst/>
                      </a:prstGeom>
                      <a:solidFill>
                        <a:srgbClr val="00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ext Box 17"/>
          <p:cNvSpPr txBox="1">
            <a:spLocks noChangeArrowheads="1"/>
          </p:cNvSpPr>
          <p:nvPr/>
        </p:nvSpPr>
        <p:spPr bwMode="auto">
          <a:xfrm>
            <a:off x="685800" y="1143000"/>
            <a:ext cx="8458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 b="0">
                <a:solidFill>
                  <a:schemeClr val="accent2"/>
                </a:solidFill>
              </a:rPr>
              <a:t>   For waters with </a:t>
            </a:r>
            <a:r>
              <a:rPr lang="en-US" altLang="zh-CN" sz="2400" b="0">
                <a:solidFill>
                  <a:srgbClr val="FF0000"/>
                </a:solidFill>
              </a:rPr>
              <a:t>high turbidity </a:t>
            </a:r>
            <a:r>
              <a:rPr lang="en-US" altLang="zh-CN" sz="2400" b="0">
                <a:solidFill>
                  <a:schemeClr val="accent2"/>
                </a:solidFill>
              </a:rPr>
              <a:t>(e.g. some Asian Lakes), the assumption</a:t>
            </a:r>
            <a:endParaRPr lang="zh-CN" altLang="en-US" sz="2400" b="0">
              <a:solidFill>
                <a:schemeClr val="accent2"/>
              </a:solidFill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1143000" y="2971800"/>
            <a:ext cx="723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0">
                <a:solidFill>
                  <a:schemeClr val="accent2"/>
                </a:solidFill>
              </a:rPr>
              <a:t> In these cases, the </a:t>
            </a:r>
            <a:r>
              <a:rPr lang="en-US" altLang="zh-CN" sz="2400" b="0">
                <a:solidFill>
                  <a:srgbClr val="FF0000"/>
                </a:solidFill>
              </a:rPr>
              <a:t>3-band index</a:t>
            </a:r>
            <a:r>
              <a:rPr lang="en-US" altLang="zh-CN" sz="2400" b="0">
                <a:solidFill>
                  <a:schemeClr val="accent2"/>
                </a:solidFill>
              </a:rPr>
              <a:t> becomes: </a:t>
            </a:r>
            <a:endParaRPr lang="zh-CN" altLang="en-US" sz="2400" b="0">
              <a:solidFill>
                <a:schemeClr val="accent2"/>
              </a:solidFill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867400" y="3581400"/>
            <a:ext cx="2057400" cy="460375"/>
            <a:chOff x="3696" y="2256"/>
            <a:chExt cx="1296" cy="290"/>
          </a:xfrm>
        </p:grpSpPr>
        <p:graphicFrame>
          <p:nvGraphicFramePr>
            <p:cNvPr id="302094" name="Object 14"/>
            <p:cNvGraphicFramePr>
              <a:graphicFrameLocks noChangeAspect="1"/>
            </p:cNvGraphicFramePr>
            <p:nvPr/>
          </p:nvGraphicFramePr>
          <p:xfrm flipV="1">
            <a:off x="3696" y="2256"/>
            <a:ext cx="33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9" name="Equation" r:id="rId8" imgW="152280" imgH="126720" progId="Equation.3">
                    <p:embed/>
                  </p:oleObj>
                </mc:Choice>
                <mc:Fallback>
                  <p:oleObj name="Equation" r:id="rId8" imgW="152280" imgH="12672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3696" y="2256"/>
                          <a:ext cx="336" cy="280"/>
                        </a:xfrm>
                        <a:prstGeom prst="rect">
                          <a:avLst/>
                        </a:prstGeom>
                        <a:solidFill>
                          <a:srgbClr val="3366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4224" y="2256"/>
            <a:ext cx="768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00" name="Equation" r:id="rId10" imgW="469800" imgH="177480" progId="Equation.3">
                    <p:embed/>
                  </p:oleObj>
                </mc:Choice>
                <mc:Fallback>
                  <p:oleObj name="Equation" r:id="rId10" imgW="469800" imgH="17748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" y="2256"/>
                          <a:ext cx="768" cy="290"/>
                        </a:xfrm>
                        <a:prstGeom prst="rect">
                          <a:avLst/>
                        </a:prstGeom>
                        <a:solidFill>
                          <a:schemeClr val="hlink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5867400" y="3581400"/>
            <a:ext cx="533400" cy="4572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 flipV="1">
            <a:off x="5867400" y="3581400"/>
            <a:ext cx="533400" cy="4572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1524000" y="1981200"/>
            <a:ext cx="5715000" cy="457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 flipV="1">
            <a:off x="1524000" y="1981200"/>
            <a:ext cx="5715000" cy="457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609600" y="5715000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>
                <a:solidFill>
                  <a:srgbClr val="FF3399"/>
                </a:solidFill>
              </a:rPr>
              <a:t>The existing methods still cannot provide satisfactory estimations for turbid case II waters. </a:t>
            </a: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1066800" y="4191000"/>
            <a:ext cx="5867400" cy="1524000"/>
            <a:chOff x="664" y="2640"/>
            <a:chExt cx="3696" cy="893"/>
          </a:xfrm>
        </p:grpSpPr>
        <p:sp>
          <p:nvSpPr>
            <p:cNvPr id="8210" name="Rectangle 12"/>
            <p:cNvSpPr>
              <a:spLocks noChangeArrowheads="1"/>
            </p:cNvSpPr>
            <p:nvPr/>
          </p:nvSpPr>
          <p:spPr bwMode="auto">
            <a:xfrm>
              <a:off x="664" y="2976"/>
              <a:ext cx="3696" cy="557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400" b="0">
                  <a:solidFill>
                    <a:srgbClr val="0000FF"/>
                  </a:solidFill>
                </a:rPr>
                <a:t>Denominator includes the absorption not only</a:t>
              </a:r>
            </a:p>
            <a:p>
              <a:pPr algn="ctr" eaLnBrk="1" hangingPunct="1"/>
              <a:r>
                <a:rPr lang="en-US" altLang="zh-CN" sz="2400" b="0">
                  <a:solidFill>
                    <a:srgbClr val="0000FF"/>
                  </a:solidFill>
                </a:rPr>
                <a:t> phytoplankton, but also tripton and CDOM</a:t>
              </a:r>
            </a:p>
          </p:txBody>
        </p:sp>
        <p:sp>
          <p:nvSpPr>
            <p:cNvPr id="8211" name="Rectangle 30"/>
            <p:cNvSpPr>
              <a:spLocks noChangeArrowheads="1"/>
            </p:cNvSpPr>
            <p:nvPr/>
          </p:nvSpPr>
          <p:spPr bwMode="auto">
            <a:xfrm>
              <a:off x="1664" y="2640"/>
              <a:ext cx="1776" cy="24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8212" name="Line 31"/>
            <p:cNvSpPr>
              <a:spLocks noChangeShapeType="1"/>
            </p:cNvSpPr>
            <p:nvPr/>
          </p:nvSpPr>
          <p:spPr bwMode="auto">
            <a:xfrm>
              <a:off x="2528" y="2880"/>
              <a:ext cx="0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169BBF1-77DA-45D3-BDDC-B10CC6B46EB7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12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207" grpId="0" autoUpdateAnimBg="0"/>
      <p:bldP spid="821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9264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 sz="3200" b="1" dirty="0">
                <a:latin typeface="Times New Roman" panose="02020603050405020304" pitchFamily="18" charset="0"/>
                <a:ea typeface="HGS明朝E" panose="02020900000000000000" pitchFamily="18" charset="-128"/>
              </a:rPr>
              <a:t>Main objectives of my research </a:t>
            </a:r>
          </a:p>
        </p:txBody>
      </p:sp>
      <p:grpSp>
        <p:nvGrpSpPr>
          <p:cNvPr id="30723" name="Group 5"/>
          <p:cNvGrpSpPr>
            <a:grpSpLocks/>
          </p:cNvGrpSpPr>
          <p:nvPr/>
        </p:nvGrpSpPr>
        <p:grpSpPr bwMode="auto">
          <a:xfrm>
            <a:off x="1143000" y="1797050"/>
            <a:ext cx="865188" cy="1168400"/>
            <a:chOff x="812" y="1797"/>
            <a:chExt cx="545" cy="736"/>
          </a:xfrm>
        </p:grpSpPr>
        <p:grpSp>
          <p:nvGrpSpPr>
            <p:cNvPr id="30733" name="Group 6"/>
            <p:cNvGrpSpPr>
              <a:grpSpLocks/>
            </p:cNvGrpSpPr>
            <p:nvPr/>
          </p:nvGrpSpPr>
          <p:grpSpPr bwMode="auto">
            <a:xfrm>
              <a:off x="812" y="1797"/>
              <a:ext cx="545" cy="536"/>
              <a:chOff x="2016" y="1920"/>
              <a:chExt cx="1680" cy="1680"/>
            </a:xfrm>
          </p:grpSpPr>
          <p:sp>
            <p:nvSpPr>
              <p:cNvPr id="28679" name="Oval 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b="1">
                  <a:ea typeface="ＭＳ Ｐゴシック" pitchFamily="34" charset="-128"/>
                </a:endParaRPr>
              </a:p>
            </p:txBody>
          </p:sp>
          <p:sp>
            <p:nvSpPr>
              <p:cNvPr id="28680" name="Freeform 8"/>
              <p:cNvSpPr>
                <a:spLocks/>
              </p:cNvSpPr>
              <p:nvPr/>
            </p:nvSpPr>
            <p:spPr bwMode="gray">
              <a:xfrm>
                <a:off x="2207" y="1948"/>
                <a:ext cx="1298" cy="633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ja-JP" altLang="en-US" b="1">
                  <a:ea typeface="ＭＳ Ｐゴシック" pitchFamily="34" charset="-128"/>
                </a:endParaRPr>
              </a:p>
            </p:txBody>
          </p:sp>
        </p:grpSp>
        <p:sp>
          <p:nvSpPr>
            <p:cNvPr id="28681" name="Text Box 9"/>
            <p:cNvSpPr txBox="1">
              <a:spLocks noChangeArrowheads="1"/>
            </p:cNvSpPr>
            <p:nvPr/>
          </p:nvSpPr>
          <p:spPr bwMode="gray">
            <a:xfrm>
              <a:off x="839" y="1979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kumimoji="0" lang="ja-JP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1</a:t>
              </a:r>
            </a:p>
          </p:txBody>
        </p:sp>
        <p:sp>
          <p:nvSpPr>
            <p:cNvPr id="28682" name="Oval 10"/>
            <p:cNvSpPr>
              <a:spLocks noChangeArrowheads="1"/>
            </p:cNvSpPr>
            <p:nvPr/>
          </p:nvSpPr>
          <p:spPr bwMode="gray">
            <a:xfrm>
              <a:off x="812" y="2361"/>
              <a:ext cx="520" cy="172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b="1">
                <a:ea typeface="ＭＳ Ｐゴシック" pitchFamily="34" charset="-128"/>
              </a:endParaRPr>
            </a:p>
          </p:txBody>
        </p:sp>
      </p:grpSp>
      <p:sp>
        <p:nvSpPr>
          <p:cNvPr id="30724" name="Text Box 12"/>
          <p:cNvSpPr txBox="1">
            <a:spLocks noChangeArrowheads="1"/>
          </p:cNvSpPr>
          <p:nvPr/>
        </p:nvSpPr>
        <p:spPr bwMode="auto">
          <a:xfrm>
            <a:off x="2108200" y="1720850"/>
            <a:ext cx="61722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ja-JP" sz="2800">
                <a:ea typeface="HGS明朝E" panose="02020900000000000000" pitchFamily="18" charset="-128"/>
              </a:rPr>
              <a:t>To develop</a:t>
            </a:r>
            <a:r>
              <a:rPr lang="en-US" altLang="ja-JP" sz="2800">
                <a:solidFill>
                  <a:srgbClr val="4D4D4D"/>
                </a:solidFill>
                <a:ea typeface="HGS明朝E" panose="02020900000000000000" pitchFamily="18" charset="-128"/>
              </a:rPr>
              <a:t> </a:t>
            </a:r>
            <a:r>
              <a:rPr lang="en-US" altLang="ja-JP" sz="2800">
                <a:solidFill>
                  <a:srgbClr val="FF0000"/>
                </a:solidFill>
                <a:ea typeface="HGS明朝E" panose="02020900000000000000" pitchFamily="18" charset="-128"/>
              </a:rPr>
              <a:t>more effective methods </a:t>
            </a:r>
            <a:r>
              <a:rPr lang="en-US" altLang="ja-JP" sz="2800">
                <a:ea typeface="HGS明朝E" panose="02020900000000000000" pitchFamily="18" charset="-128"/>
              </a:rPr>
              <a:t>to isolate the interactions between water components</a:t>
            </a:r>
          </a:p>
          <a:p>
            <a:pPr eaLnBrk="1" hangingPunct="1">
              <a:spcBef>
                <a:spcPct val="50000"/>
              </a:spcBef>
            </a:pPr>
            <a:endParaRPr lang="zh-CN" altLang="en-US" sz="2800">
              <a:ea typeface="HGS明朝E" panose="02020900000000000000" pitchFamily="18" charset="-128"/>
            </a:endParaRPr>
          </a:p>
        </p:txBody>
      </p:sp>
      <p:grpSp>
        <p:nvGrpSpPr>
          <p:cNvPr id="30725" name="Group 13"/>
          <p:cNvGrpSpPr>
            <a:grpSpLocks/>
          </p:cNvGrpSpPr>
          <p:nvPr/>
        </p:nvGrpSpPr>
        <p:grpSpPr bwMode="auto">
          <a:xfrm>
            <a:off x="1143000" y="3702050"/>
            <a:ext cx="865188" cy="1168400"/>
            <a:chOff x="812" y="1797"/>
            <a:chExt cx="545" cy="736"/>
          </a:xfrm>
        </p:grpSpPr>
        <p:grpSp>
          <p:nvGrpSpPr>
            <p:cNvPr id="30728" name="Group 14"/>
            <p:cNvGrpSpPr>
              <a:grpSpLocks/>
            </p:cNvGrpSpPr>
            <p:nvPr/>
          </p:nvGrpSpPr>
          <p:grpSpPr bwMode="auto">
            <a:xfrm>
              <a:off x="812" y="1797"/>
              <a:ext cx="545" cy="536"/>
              <a:chOff x="2016" y="1920"/>
              <a:chExt cx="1680" cy="1680"/>
            </a:xfrm>
          </p:grpSpPr>
          <p:sp>
            <p:nvSpPr>
              <p:cNvPr id="28687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ja-JP" altLang="en-US" b="1">
                  <a:ea typeface="ＭＳ Ｐゴシック" pitchFamily="34" charset="-128"/>
                </a:endParaRPr>
              </a:p>
            </p:txBody>
          </p:sp>
          <p:sp>
            <p:nvSpPr>
              <p:cNvPr id="28688" name="Freeform 16"/>
              <p:cNvSpPr>
                <a:spLocks/>
              </p:cNvSpPr>
              <p:nvPr/>
            </p:nvSpPr>
            <p:spPr bwMode="gray">
              <a:xfrm>
                <a:off x="2207" y="1948"/>
                <a:ext cx="1298" cy="633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ja-JP" altLang="en-US" b="1">
                  <a:ea typeface="ＭＳ Ｐゴシック" pitchFamily="34" charset="-128"/>
                </a:endParaRPr>
              </a:p>
            </p:txBody>
          </p:sp>
        </p:grpSp>
        <p:sp>
          <p:nvSpPr>
            <p:cNvPr id="28689" name="Text Box 17"/>
            <p:cNvSpPr txBox="1">
              <a:spLocks noChangeArrowheads="1"/>
            </p:cNvSpPr>
            <p:nvPr/>
          </p:nvSpPr>
          <p:spPr bwMode="gray">
            <a:xfrm>
              <a:off x="839" y="1979"/>
              <a:ext cx="4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/>
              <a:r>
                <a:rPr kumimoji="0" lang="ja-JP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</a:t>
              </a:r>
            </a:p>
          </p:txBody>
        </p:sp>
        <p:sp>
          <p:nvSpPr>
            <p:cNvPr id="28690" name="Oval 18"/>
            <p:cNvSpPr>
              <a:spLocks noChangeArrowheads="1"/>
            </p:cNvSpPr>
            <p:nvPr/>
          </p:nvSpPr>
          <p:spPr bwMode="gray">
            <a:xfrm>
              <a:off x="812" y="2361"/>
              <a:ext cx="520" cy="172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b="1">
                <a:ea typeface="ＭＳ Ｐゴシック" pitchFamily="34" charset="-128"/>
              </a:endParaRPr>
            </a:p>
          </p:txBody>
        </p:sp>
      </p:grpSp>
      <p:sp>
        <p:nvSpPr>
          <p:cNvPr id="30726" name="Text Box 19"/>
          <p:cNvSpPr txBox="1">
            <a:spLocks noChangeArrowheads="1"/>
          </p:cNvSpPr>
          <p:nvPr/>
        </p:nvSpPr>
        <p:spPr bwMode="auto">
          <a:xfrm>
            <a:off x="2133600" y="3702050"/>
            <a:ext cx="61722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ja-JP" sz="2800">
                <a:ea typeface="HGS明朝E" panose="02020900000000000000" pitchFamily="18" charset="-128"/>
              </a:rPr>
              <a:t>To validate their</a:t>
            </a:r>
            <a:r>
              <a:rPr lang="en-US" altLang="ja-JP" sz="2800">
                <a:solidFill>
                  <a:srgbClr val="4D4D4D"/>
                </a:solidFill>
                <a:ea typeface="HGS明朝E" panose="02020900000000000000" pitchFamily="18" charset="-128"/>
              </a:rPr>
              <a:t> </a:t>
            </a:r>
            <a:r>
              <a:rPr lang="en-US" altLang="ja-JP" sz="2800">
                <a:solidFill>
                  <a:srgbClr val="FF0000"/>
                </a:solidFill>
                <a:ea typeface="HGS明朝E" panose="02020900000000000000" pitchFamily="18" charset="-128"/>
              </a:rPr>
              <a:t>performances</a:t>
            </a:r>
            <a:r>
              <a:rPr lang="en-US" altLang="ja-JP" sz="2800">
                <a:solidFill>
                  <a:srgbClr val="4D4D4D"/>
                </a:solidFill>
                <a:ea typeface="HGS明朝E" panose="02020900000000000000" pitchFamily="18" charset="-128"/>
              </a:rPr>
              <a:t> </a:t>
            </a:r>
            <a:r>
              <a:rPr lang="en-US" altLang="ja-JP" sz="2800">
                <a:ea typeface="HGS明朝E" panose="02020900000000000000" pitchFamily="18" charset="-128"/>
              </a:rPr>
              <a:t>using simulation, </a:t>
            </a:r>
            <a:r>
              <a:rPr lang="en-US" altLang="ja-JP" sz="2800" i="1">
                <a:ea typeface="HGS明朝E" panose="02020900000000000000" pitchFamily="18" charset="-128"/>
              </a:rPr>
              <a:t>in situ</a:t>
            </a:r>
            <a:r>
              <a:rPr lang="en-US" altLang="ja-JP" sz="2800">
                <a:ea typeface="HGS明朝E" panose="02020900000000000000" pitchFamily="18" charset="-128"/>
              </a:rPr>
              <a:t> and satellite datasets</a:t>
            </a:r>
          </a:p>
          <a:p>
            <a:pPr eaLnBrk="1" hangingPunct="1">
              <a:spcBef>
                <a:spcPct val="50000"/>
              </a:spcBef>
            </a:pPr>
            <a:endParaRPr lang="zh-CN" altLang="en-US" sz="2000" b="0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7C6A9959-D2C9-4797-8F26-246C324FDEA5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13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5"/>
          <p:cNvGrpSpPr>
            <a:grpSpLocks/>
          </p:cNvGrpSpPr>
          <p:nvPr/>
        </p:nvGrpSpPr>
        <p:grpSpPr bwMode="auto">
          <a:xfrm rot="-5400000">
            <a:off x="993619" y="2230192"/>
            <a:ext cx="901700" cy="125413"/>
            <a:chOff x="2003" y="3439"/>
            <a:chExt cx="468" cy="244"/>
          </a:xfrm>
        </p:grpSpPr>
        <p:sp>
          <p:nvSpPr>
            <p:cNvPr id="23" name="Oval 6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gray">
            <a:xfrm>
              <a:off x="2400" y="3442"/>
              <a:ext cx="71" cy="235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26" name="Oval 9"/>
            <p:cNvSpPr>
              <a:spLocks noChangeArrowheads="1"/>
            </p:cNvSpPr>
            <p:nvPr/>
          </p:nvSpPr>
          <p:spPr bwMode="gray">
            <a:xfrm>
              <a:off x="2438" y="3519"/>
              <a:ext cx="20" cy="68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sp>
        <p:nvSpPr>
          <p:cNvPr id="3174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348038" y="0"/>
            <a:ext cx="2879725" cy="1143000"/>
          </a:xfrm>
        </p:spPr>
        <p:txBody>
          <a:bodyPr/>
          <a:lstStyle/>
          <a:p>
            <a:pPr eaLnBrk="1" hangingPunct="1"/>
            <a:r>
              <a:rPr lang="en-US" altLang="ja-JP" dirty="0">
                <a:latin typeface="Times New Roman" panose="02020603050405020304" pitchFamily="18" charset="0"/>
                <a:ea typeface="HGS明朝E" panose="02020900000000000000" pitchFamily="18" charset="-128"/>
              </a:rPr>
              <a:t>Section 2</a:t>
            </a: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 rot="-5400000">
            <a:off x="983457" y="4099718"/>
            <a:ext cx="901700" cy="125413"/>
            <a:chOff x="2003" y="3439"/>
            <a:chExt cx="468" cy="244"/>
          </a:xfrm>
        </p:grpSpPr>
        <p:sp>
          <p:nvSpPr>
            <p:cNvPr id="31764" name="Oval 6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1765" name="Rectangle 7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35176" name="Oval 8"/>
            <p:cNvSpPr>
              <a:spLocks noChangeArrowheads="1"/>
            </p:cNvSpPr>
            <p:nvPr/>
          </p:nvSpPr>
          <p:spPr bwMode="gray">
            <a:xfrm>
              <a:off x="2400" y="3442"/>
              <a:ext cx="71" cy="235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135177" name="Oval 9"/>
            <p:cNvSpPr>
              <a:spLocks noChangeArrowheads="1"/>
            </p:cNvSpPr>
            <p:nvPr/>
          </p:nvSpPr>
          <p:spPr bwMode="gray">
            <a:xfrm>
              <a:off x="2438" y="3519"/>
              <a:ext cx="20" cy="68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grpSp>
        <p:nvGrpSpPr>
          <p:cNvPr id="31750" name="Group 10"/>
          <p:cNvGrpSpPr>
            <a:grpSpLocks/>
          </p:cNvGrpSpPr>
          <p:nvPr/>
        </p:nvGrpSpPr>
        <p:grpSpPr bwMode="auto">
          <a:xfrm rot="-5400000">
            <a:off x="1015207" y="3512343"/>
            <a:ext cx="901700" cy="125413"/>
            <a:chOff x="2003" y="3439"/>
            <a:chExt cx="468" cy="244"/>
          </a:xfrm>
        </p:grpSpPr>
        <p:sp>
          <p:nvSpPr>
            <p:cNvPr id="31760" name="Oval 11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1761" name="Rectangle 12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35181" name="Oval 13"/>
            <p:cNvSpPr>
              <a:spLocks noChangeArrowheads="1"/>
            </p:cNvSpPr>
            <p:nvPr/>
          </p:nvSpPr>
          <p:spPr bwMode="gray">
            <a:xfrm>
              <a:off x="2400" y="3442"/>
              <a:ext cx="71" cy="235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135182" name="Oval 14"/>
            <p:cNvSpPr>
              <a:spLocks noChangeArrowheads="1"/>
            </p:cNvSpPr>
            <p:nvPr/>
          </p:nvSpPr>
          <p:spPr bwMode="gray">
            <a:xfrm>
              <a:off x="2438" y="3519"/>
              <a:ext cx="20" cy="68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sp>
        <p:nvSpPr>
          <p:cNvPr id="31751" name="Rectangle 15"/>
          <p:cNvSpPr>
            <a:spLocks noChangeArrowheads="1"/>
          </p:cNvSpPr>
          <p:nvPr/>
        </p:nvSpPr>
        <p:spPr bwMode="gray">
          <a:xfrm rot="600000">
            <a:off x="755650" y="2492375"/>
            <a:ext cx="1296988" cy="788988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CC"/>
            </a:extrusionClr>
            <a:contourClr>
              <a:srgbClr val="CCFFCC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31752" name="Text Box 16"/>
          <p:cNvSpPr txBox="1">
            <a:spLocks noChangeArrowheads="1"/>
          </p:cNvSpPr>
          <p:nvPr/>
        </p:nvSpPr>
        <p:spPr bwMode="auto">
          <a:xfrm rot="600000">
            <a:off x="897817" y="2634927"/>
            <a:ext cx="12440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800" dirty="0">
                <a:solidFill>
                  <a:srgbClr val="4D4D4D"/>
                </a:solidFill>
                <a:ea typeface="HGS明朝E" panose="02020900000000000000" pitchFamily="18" charset="-128"/>
              </a:rPr>
              <a:t>Sect. 2</a:t>
            </a:r>
          </a:p>
        </p:txBody>
      </p:sp>
      <p:sp>
        <p:nvSpPr>
          <p:cNvPr id="31753" name="Rectangle 17"/>
          <p:cNvSpPr>
            <a:spLocks noChangeArrowheads="1"/>
          </p:cNvSpPr>
          <p:nvPr/>
        </p:nvSpPr>
        <p:spPr bwMode="gray">
          <a:xfrm rot="600000">
            <a:off x="914400" y="3657600"/>
            <a:ext cx="788988" cy="434975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CC"/>
            </a:extrusionClr>
            <a:contourClr>
              <a:srgbClr val="CCFFCC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31754" name="Text Box 18"/>
          <p:cNvSpPr txBox="1">
            <a:spLocks noChangeArrowheads="1"/>
          </p:cNvSpPr>
          <p:nvPr/>
        </p:nvSpPr>
        <p:spPr bwMode="auto">
          <a:xfrm rot="600000">
            <a:off x="906463" y="3897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31755" name="Rectangle 22"/>
          <p:cNvSpPr>
            <a:spLocks noChangeArrowheads="1"/>
          </p:cNvSpPr>
          <p:nvPr/>
        </p:nvSpPr>
        <p:spPr bwMode="gray">
          <a:xfrm rot="600000">
            <a:off x="971550" y="1645613"/>
            <a:ext cx="715963" cy="3460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31756" name="Text Box 23"/>
          <p:cNvSpPr txBox="1">
            <a:spLocks noChangeArrowheads="1"/>
          </p:cNvSpPr>
          <p:nvPr/>
        </p:nvSpPr>
        <p:spPr bwMode="auto">
          <a:xfrm>
            <a:off x="2286000" y="2438400"/>
            <a:ext cx="6553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2800" dirty="0">
                <a:solidFill>
                  <a:schemeClr val="accent2"/>
                </a:solidFill>
                <a:ea typeface="HGS明朝E" panose="02020900000000000000" pitchFamily="18" charset="-128"/>
              </a:rPr>
              <a:t>An </a:t>
            </a:r>
            <a:r>
              <a:rPr lang="en-US" altLang="ja-JP" sz="2800" dirty="0">
                <a:solidFill>
                  <a:srgbClr val="FF0000"/>
                </a:solidFill>
                <a:ea typeface="HGS明朝E" panose="02020900000000000000" pitchFamily="18" charset="-128"/>
              </a:rPr>
              <a:t>Enhanced 3-band Index</a:t>
            </a:r>
            <a:r>
              <a:rPr lang="en-US" altLang="ja-JP" sz="2800" dirty="0">
                <a:solidFill>
                  <a:schemeClr val="accent2"/>
                </a:solidFill>
                <a:ea typeface="HGS明朝E" panose="02020900000000000000" pitchFamily="18" charset="-128"/>
              </a:rPr>
              <a:t> for estimating </a:t>
            </a:r>
            <a:r>
              <a:rPr lang="en-US" altLang="ja-JP" sz="2800" dirty="0" err="1">
                <a:solidFill>
                  <a:schemeClr val="accent2"/>
                </a:solidFill>
                <a:ea typeface="HGS明朝E" panose="02020900000000000000" pitchFamily="18" charset="-128"/>
              </a:rPr>
              <a:t>Chl</a:t>
            </a:r>
            <a:r>
              <a:rPr lang="en-US" altLang="ja-JP" sz="2800" dirty="0">
                <a:solidFill>
                  <a:schemeClr val="accent2"/>
                </a:solidFill>
                <a:ea typeface="HGS明朝E" panose="02020900000000000000" pitchFamily="18" charset="-128"/>
              </a:rPr>
              <a:t>-a in turbid Case II waters</a:t>
            </a:r>
            <a:endParaRPr lang="en-US" altLang="ja-JP" sz="2400" b="0" dirty="0">
              <a:solidFill>
                <a:schemeClr val="accent2"/>
              </a:solidFill>
              <a:ea typeface="HGS明朝E" panose="02020900000000000000" pitchFamily="18" charset="-128"/>
            </a:endParaRPr>
          </a:p>
        </p:txBody>
      </p:sp>
      <p:sp>
        <p:nvSpPr>
          <p:cNvPr id="31757" name="Rectangle 27"/>
          <p:cNvSpPr>
            <a:spLocks noChangeArrowheads="1"/>
          </p:cNvSpPr>
          <p:nvPr/>
        </p:nvSpPr>
        <p:spPr bwMode="gray">
          <a:xfrm rot="600000">
            <a:off x="971550" y="4568655"/>
            <a:ext cx="715963" cy="3460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6B59051-B43E-4090-9FDA-D395BFEBA7C3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14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5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76200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810000" y="4876800"/>
            <a:ext cx="4191000" cy="1600200"/>
            <a:chOff x="2400" y="3120"/>
            <a:chExt cx="2640" cy="864"/>
          </a:xfrm>
        </p:grpSpPr>
        <p:sp>
          <p:nvSpPr>
            <p:cNvPr id="9248" name="Rectangle 40"/>
            <p:cNvSpPr>
              <a:spLocks noChangeArrowheads="1"/>
            </p:cNvSpPr>
            <p:nvPr/>
          </p:nvSpPr>
          <p:spPr bwMode="auto">
            <a:xfrm>
              <a:off x="3072" y="3312"/>
              <a:ext cx="1968" cy="48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600CC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800" i="1"/>
                <a:t>Hints for new index</a:t>
              </a:r>
            </a:p>
          </p:txBody>
        </p:sp>
        <p:sp>
          <p:nvSpPr>
            <p:cNvPr id="9249" name="AutoShape 43"/>
            <p:cNvSpPr>
              <a:spLocks/>
            </p:cNvSpPr>
            <p:nvPr/>
          </p:nvSpPr>
          <p:spPr bwMode="auto">
            <a:xfrm>
              <a:off x="2400" y="3120"/>
              <a:ext cx="192" cy="864"/>
            </a:xfrm>
            <a:prstGeom prst="rightBrace">
              <a:avLst>
                <a:gd name="adj1" fmla="val 37500"/>
                <a:gd name="adj2" fmla="val 50000"/>
              </a:avLst>
            </a:prstGeom>
            <a:noFill/>
            <a:ln w="63500">
              <a:solidFill>
                <a:srgbClr val="66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9250" name="Line 44"/>
            <p:cNvSpPr>
              <a:spLocks noChangeShapeType="1"/>
            </p:cNvSpPr>
            <p:nvPr/>
          </p:nvSpPr>
          <p:spPr bwMode="auto">
            <a:xfrm>
              <a:off x="2688" y="3552"/>
              <a:ext cx="336" cy="0"/>
            </a:xfrm>
            <a:prstGeom prst="line">
              <a:avLst/>
            </a:prstGeom>
            <a:noFill/>
            <a:ln w="63500">
              <a:solidFill>
                <a:srgbClr val="66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92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9525"/>
            <a:ext cx="8382000" cy="1143000"/>
          </a:xfrm>
        </p:spPr>
        <p:txBody>
          <a:bodyPr/>
          <a:lstStyle/>
          <a:p>
            <a:r>
              <a:rPr lang="en-US" altLang="zh-CN" sz="3000" b="1" dirty="0">
                <a:latin typeface="Times New Roman" panose="02020603050405020304" pitchFamily="18" charset="0"/>
              </a:rPr>
              <a:t>Absorption properties for turbid water case</a:t>
            </a:r>
            <a:r>
              <a:rPr lang="en-US" altLang="zh-CN" sz="3200" b="1" dirty="0">
                <a:latin typeface="Times New Roman" panose="02020603050405020304" pitchFamily="18" charset="0"/>
              </a:rPr>
              <a:t> </a:t>
            </a:r>
            <a:br>
              <a:rPr lang="en-US" altLang="zh-CN" sz="3200" dirty="0">
                <a:latin typeface="Times New Roman" panose="02020603050405020304" pitchFamily="18" charset="0"/>
              </a:rPr>
            </a:br>
            <a:r>
              <a:rPr lang="en-US" altLang="zh-CN" sz="2200" dirty="0">
                <a:latin typeface="Times New Roman" panose="02020603050405020304" pitchFamily="18" charset="0"/>
              </a:rPr>
              <a:t>(</a:t>
            </a:r>
            <a:r>
              <a:rPr lang="en-US" altLang="zh-CN" sz="2200" b="1" dirty="0">
                <a:latin typeface="Times New Roman" panose="02020603050405020304" pitchFamily="18" charset="0"/>
              </a:rPr>
              <a:t>e.g. TSS=20 g m</a:t>
            </a:r>
            <a:r>
              <a:rPr lang="en-US" altLang="zh-CN" sz="2200" b="1" baseline="30000" dirty="0">
                <a:latin typeface="Times New Roman" panose="02020603050405020304" pitchFamily="18" charset="0"/>
              </a:rPr>
              <a:t>-3</a:t>
            </a:r>
            <a:r>
              <a:rPr lang="en-US" altLang="zh-CN" sz="2200" dirty="0"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33400" y="1905000"/>
            <a:ext cx="3352800" cy="1752600"/>
            <a:chOff x="240" y="1776"/>
            <a:chExt cx="2129" cy="1090"/>
          </a:xfrm>
        </p:grpSpPr>
        <p:graphicFrame>
          <p:nvGraphicFramePr>
            <p:cNvPr id="300049" name="Object 2"/>
            <p:cNvGraphicFramePr>
              <a:graphicFrameLocks noChangeAspect="1"/>
            </p:cNvGraphicFramePr>
            <p:nvPr/>
          </p:nvGraphicFramePr>
          <p:xfrm>
            <a:off x="240" y="1776"/>
            <a:ext cx="1808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3" name="Equation" r:id="rId5" imgW="1155600" imgH="241200" progId="Equation.3">
                    <p:embed/>
                  </p:oleObj>
                </mc:Choice>
                <mc:Fallback>
                  <p:oleObj name="Equation" r:id="rId5" imgW="1155600" imgH="2412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776"/>
                          <a:ext cx="1808" cy="355"/>
                        </a:xfrm>
                        <a:prstGeom prst="rect">
                          <a:avLst/>
                        </a:prstGeom>
                        <a:solidFill>
                          <a:srgbClr val="99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0050" name="Object 3"/>
            <p:cNvGraphicFramePr>
              <a:graphicFrameLocks noChangeAspect="1"/>
            </p:cNvGraphicFramePr>
            <p:nvPr/>
          </p:nvGraphicFramePr>
          <p:xfrm>
            <a:off x="240" y="2160"/>
            <a:ext cx="2034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" name="Equation" r:id="rId7" imgW="1358640" imgH="241200" progId="Equation.3">
                    <p:embed/>
                  </p:oleObj>
                </mc:Choice>
                <mc:Fallback>
                  <p:oleObj name="Equation" r:id="rId7" imgW="1358640" imgH="2412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2160"/>
                          <a:ext cx="2034" cy="339"/>
                        </a:xfrm>
                        <a:prstGeom prst="rect">
                          <a:avLst/>
                        </a:prstGeom>
                        <a:solidFill>
                          <a:srgbClr val="99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0051" name="Object 4"/>
            <p:cNvGraphicFramePr>
              <a:graphicFrameLocks noChangeAspect="1"/>
            </p:cNvGraphicFramePr>
            <p:nvPr/>
          </p:nvGraphicFramePr>
          <p:xfrm>
            <a:off x="240" y="2544"/>
            <a:ext cx="2129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5" name="Equation" r:id="rId9" imgW="1422360" imgH="228600" progId="Equation.3">
                    <p:embed/>
                  </p:oleObj>
                </mc:Choice>
                <mc:Fallback>
                  <p:oleObj name="Equation" r:id="rId9" imgW="1422360" imgH="2286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2544"/>
                          <a:ext cx="2129" cy="322"/>
                        </a:xfrm>
                        <a:prstGeom prst="rect">
                          <a:avLst/>
                        </a:prstGeom>
                        <a:solidFill>
                          <a:srgbClr val="99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5302250" y="990600"/>
            <a:ext cx="3074988" cy="4471988"/>
            <a:chOff x="3356" y="624"/>
            <a:chExt cx="1937" cy="2817"/>
          </a:xfrm>
        </p:grpSpPr>
        <p:grpSp>
          <p:nvGrpSpPr>
            <p:cNvPr id="9233" name="Group 25"/>
            <p:cNvGrpSpPr>
              <a:grpSpLocks/>
            </p:cNvGrpSpPr>
            <p:nvPr/>
          </p:nvGrpSpPr>
          <p:grpSpPr bwMode="auto">
            <a:xfrm>
              <a:off x="3840" y="1248"/>
              <a:ext cx="912" cy="2193"/>
              <a:chOff x="3648" y="1286"/>
              <a:chExt cx="912" cy="2088"/>
            </a:xfrm>
          </p:grpSpPr>
          <p:sp>
            <p:nvSpPr>
              <p:cNvPr id="9244" name="Line 8"/>
              <p:cNvSpPr>
                <a:spLocks noChangeShapeType="1"/>
              </p:cNvSpPr>
              <p:nvPr/>
            </p:nvSpPr>
            <p:spPr bwMode="auto">
              <a:xfrm>
                <a:off x="4176" y="1536"/>
                <a:ext cx="18" cy="183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5" name="Line 9"/>
              <p:cNvSpPr>
                <a:spLocks noChangeShapeType="1"/>
              </p:cNvSpPr>
              <p:nvPr/>
            </p:nvSpPr>
            <p:spPr bwMode="auto">
              <a:xfrm flipH="1">
                <a:off x="4351" y="1536"/>
                <a:ext cx="17" cy="182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6" name="Line 10"/>
              <p:cNvSpPr>
                <a:spLocks noChangeShapeType="1"/>
              </p:cNvSpPr>
              <p:nvPr/>
            </p:nvSpPr>
            <p:spPr bwMode="auto">
              <a:xfrm>
                <a:off x="4176" y="1584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7" name="Rectangle 12"/>
              <p:cNvSpPr>
                <a:spLocks noChangeArrowheads="1"/>
              </p:cNvSpPr>
              <p:nvPr/>
            </p:nvSpPr>
            <p:spPr bwMode="auto">
              <a:xfrm>
                <a:off x="3648" y="1286"/>
                <a:ext cx="912" cy="2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2000" b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0000FF"/>
                    </a:solidFill>
                    <a:cs typeface="Arial" panose="020B0604020202020204" pitchFamily="34" charset="0"/>
                  </a:rPr>
                  <a:t>2</a:t>
                </a:r>
                <a:r>
                  <a:rPr lang="zh-CN" altLang="en-US" sz="2000" b="0">
                    <a:solidFill>
                      <a:srgbClr val="0000FF"/>
                    </a:solidFill>
                    <a:ea typeface="宋体" panose="02010600030101010101" pitchFamily="2" charset="-122"/>
                  </a:rPr>
                  <a:t>≈</a:t>
                </a:r>
                <a:r>
                  <a:rPr lang="zh-CN" altLang="en-US" sz="2000" b="0">
                    <a:solidFill>
                      <a:srgbClr val="0000FF"/>
                    </a:solidFill>
                    <a:cs typeface="Arial" panose="020B0604020202020204" pitchFamily="34" charset="0"/>
                  </a:rPr>
                  <a:t> 708</a:t>
                </a:r>
                <a:r>
                  <a:rPr lang="en-US" altLang="zh-CN" sz="2000" b="0">
                    <a:solidFill>
                      <a:srgbClr val="0000FF"/>
                    </a:solidFill>
                    <a:cs typeface="Arial" panose="020B0604020202020204" pitchFamily="34" charset="0"/>
                  </a:rPr>
                  <a:t>nm</a:t>
                </a:r>
              </a:p>
            </p:txBody>
          </p:sp>
        </p:grpSp>
        <p:grpSp>
          <p:nvGrpSpPr>
            <p:cNvPr id="9234" name="Group 28"/>
            <p:cNvGrpSpPr>
              <a:grpSpLocks/>
            </p:cNvGrpSpPr>
            <p:nvPr/>
          </p:nvGrpSpPr>
          <p:grpSpPr bwMode="auto">
            <a:xfrm>
              <a:off x="3356" y="1764"/>
              <a:ext cx="912" cy="1631"/>
              <a:chOff x="3127" y="1882"/>
              <a:chExt cx="912" cy="1561"/>
            </a:xfrm>
          </p:grpSpPr>
          <p:sp>
            <p:nvSpPr>
              <p:cNvPr id="9240" name="Line 5"/>
              <p:cNvSpPr>
                <a:spLocks noChangeShapeType="1"/>
              </p:cNvSpPr>
              <p:nvPr/>
            </p:nvSpPr>
            <p:spPr bwMode="auto">
              <a:xfrm flipH="1">
                <a:off x="3693" y="2147"/>
                <a:ext cx="10" cy="1296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1" name="Line 6"/>
              <p:cNvSpPr>
                <a:spLocks noChangeShapeType="1"/>
              </p:cNvSpPr>
              <p:nvPr/>
            </p:nvSpPr>
            <p:spPr bwMode="auto">
              <a:xfrm>
                <a:off x="3912" y="2107"/>
                <a:ext cx="1" cy="1328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2" name="Line 11"/>
              <p:cNvSpPr>
                <a:spLocks noChangeShapeType="1"/>
              </p:cNvSpPr>
              <p:nvPr/>
            </p:nvSpPr>
            <p:spPr bwMode="auto">
              <a:xfrm>
                <a:off x="3703" y="2217"/>
                <a:ext cx="224" cy="1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43" name="Rectangle 23"/>
              <p:cNvSpPr>
                <a:spLocks noChangeArrowheads="1"/>
              </p:cNvSpPr>
              <p:nvPr/>
            </p:nvSpPr>
            <p:spPr bwMode="auto">
              <a:xfrm>
                <a:off x="3127" y="1882"/>
                <a:ext cx="912" cy="2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2000" b="0">
                    <a:solidFill>
                      <a:srgbClr val="6600CC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6600CC"/>
                    </a:solidFill>
                    <a:cs typeface="Arial" panose="020B0604020202020204" pitchFamily="34" charset="0"/>
                  </a:rPr>
                  <a:t>1</a:t>
                </a:r>
                <a:r>
                  <a:rPr lang="zh-CN" altLang="en-US" sz="2000" b="0">
                    <a:solidFill>
                      <a:srgbClr val="6600CC"/>
                    </a:solidFill>
                    <a:ea typeface="宋体" panose="02010600030101010101" pitchFamily="2" charset="-122"/>
                  </a:rPr>
                  <a:t>≈</a:t>
                </a:r>
                <a:r>
                  <a:rPr lang="zh-CN" altLang="en-US" sz="2000" b="0">
                    <a:solidFill>
                      <a:srgbClr val="6600CC"/>
                    </a:solidFill>
                    <a:cs typeface="Arial" panose="020B0604020202020204" pitchFamily="34" charset="0"/>
                  </a:rPr>
                  <a:t> 665</a:t>
                </a:r>
                <a:r>
                  <a:rPr lang="en-US" altLang="zh-CN" sz="2000" b="0">
                    <a:solidFill>
                      <a:srgbClr val="6600CC"/>
                    </a:solidFill>
                    <a:cs typeface="Arial" panose="020B0604020202020204" pitchFamily="34" charset="0"/>
                  </a:rPr>
                  <a:t>nm</a:t>
                </a:r>
              </a:p>
            </p:txBody>
          </p:sp>
        </p:grpSp>
        <p:grpSp>
          <p:nvGrpSpPr>
            <p:cNvPr id="9235" name="Group 26"/>
            <p:cNvGrpSpPr>
              <a:grpSpLocks/>
            </p:cNvGrpSpPr>
            <p:nvPr/>
          </p:nvGrpSpPr>
          <p:grpSpPr bwMode="auto">
            <a:xfrm>
              <a:off x="4272" y="624"/>
              <a:ext cx="1021" cy="2798"/>
              <a:chOff x="4128" y="576"/>
              <a:chExt cx="1021" cy="2798"/>
            </a:xfrm>
          </p:grpSpPr>
          <p:sp>
            <p:nvSpPr>
              <p:cNvPr id="9236" name="Line 13"/>
              <p:cNvSpPr>
                <a:spLocks noChangeShapeType="1"/>
              </p:cNvSpPr>
              <p:nvPr/>
            </p:nvSpPr>
            <p:spPr bwMode="auto">
              <a:xfrm>
                <a:off x="4512" y="816"/>
                <a:ext cx="0" cy="255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37" name="Line 14"/>
              <p:cNvSpPr>
                <a:spLocks noChangeShapeType="1"/>
              </p:cNvSpPr>
              <p:nvPr/>
            </p:nvSpPr>
            <p:spPr bwMode="auto">
              <a:xfrm>
                <a:off x="4704" y="816"/>
                <a:ext cx="0" cy="25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38" name="Line 15"/>
              <p:cNvSpPr>
                <a:spLocks noChangeShapeType="1"/>
              </p:cNvSpPr>
              <p:nvPr/>
            </p:nvSpPr>
            <p:spPr bwMode="auto">
              <a:xfrm>
                <a:off x="4512" y="864"/>
                <a:ext cx="178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ja-JP" altLang="en-US"/>
              </a:p>
            </p:txBody>
          </p:sp>
          <p:sp>
            <p:nvSpPr>
              <p:cNvPr id="9239" name="Rectangle 16"/>
              <p:cNvSpPr>
                <a:spLocks noChangeArrowheads="1"/>
              </p:cNvSpPr>
              <p:nvPr/>
            </p:nvSpPr>
            <p:spPr bwMode="auto">
              <a:xfrm>
                <a:off x="4128" y="576"/>
                <a:ext cx="1021" cy="2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zh-CN" sz="2000" b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λ</a:t>
                </a:r>
                <a:r>
                  <a:rPr lang="en-US" altLang="zh-CN" sz="2000" b="0" baseline="-25000">
                    <a:solidFill>
                      <a:srgbClr val="FF0000"/>
                    </a:solidFill>
                    <a:cs typeface="Arial" panose="020B0604020202020204" pitchFamily="34" charset="0"/>
                  </a:rPr>
                  <a:t>3</a:t>
                </a:r>
                <a:r>
                  <a:rPr lang="zh-CN" altLang="en-US" sz="2000" b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≈740</a:t>
                </a:r>
                <a:r>
                  <a:rPr lang="en-US" altLang="zh-CN" sz="2000" b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nm</a:t>
                </a:r>
                <a:r>
                  <a:rPr lang="en-US" altLang="zh-CN" sz="2000" b="0" baseline="-25000">
                    <a:cs typeface="Arial" panose="020B0604020202020204" pitchFamily="34" charset="0"/>
                  </a:rPr>
                  <a:t> </a:t>
                </a:r>
              </a:p>
            </p:txBody>
          </p:sp>
        </p:grpSp>
      </p:grpSp>
      <p:graphicFrame>
        <p:nvGraphicFramePr>
          <p:cNvPr id="300052" name="Object 5"/>
          <p:cNvGraphicFramePr>
            <a:graphicFrameLocks noChangeAspect="1"/>
          </p:cNvGraphicFramePr>
          <p:nvPr/>
        </p:nvGraphicFramePr>
        <p:xfrm>
          <a:off x="457200" y="3925888"/>
          <a:ext cx="5994400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6" name="Equation" r:id="rId11" imgW="2743200" imgH="241200" progId="Equation.3">
                  <p:embed/>
                </p:oleObj>
              </mc:Choice>
              <mc:Fallback>
                <p:oleObj name="Equation" r:id="rId11" imgW="274320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925888"/>
                        <a:ext cx="5994400" cy="493712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6534" name="Object 6"/>
          <p:cNvGraphicFramePr>
            <a:graphicFrameLocks noChangeAspect="1"/>
          </p:cNvGraphicFramePr>
          <p:nvPr/>
        </p:nvGraphicFramePr>
        <p:xfrm>
          <a:off x="1295400" y="4845050"/>
          <a:ext cx="24384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7" name="Equation" r:id="rId13" imgW="1091880" imgH="241200" progId="Equation.3">
                  <p:embed/>
                </p:oleObj>
              </mc:Choice>
              <mc:Fallback>
                <p:oleObj name="Equation" r:id="rId13" imgW="109188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845050"/>
                        <a:ext cx="2438400" cy="506413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CC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82" name="Line 34"/>
          <p:cNvSpPr>
            <a:spLocks noChangeShapeType="1"/>
          </p:cNvSpPr>
          <p:nvPr/>
        </p:nvSpPr>
        <p:spPr bwMode="auto">
          <a:xfrm>
            <a:off x="457200" y="3962400"/>
            <a:ext cx="6019800" cy="3810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0083" name="Line 35"/>
          <p:cNvSpPr>
            <a:spLocks noChangeShapeType="1"/>
          </p:cNvSpPr>
          <p:nvPr/>
        </p:nvSpPr>
        <p:spPr bwMode="auto">
          <a:xfrm flipV="1">
            <a:off x="457200" y="3925888"/>
            <a:ext cx="6019800" cy="4572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2" name="Object 36"/>
          <p:cNvGraphicFramePr>
            <a:graphicFrameLocks noChangeAspect="1"/>
          </p:cNvGraphicFramePr>
          <p:nvPr/>
        </p:nvGraphicFramePr>
        <p:xfrm>
          <a:off x="1447800" y="5454650"/>
          <a:ext cx="22685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8" name="Equation" r:id="rId15" imgW="1015920" imgH="228600" progId="Equation.3">
                  <p:embed/>
                </p:oleObj>
              </mc:Choice>
              <mc:Fallback>
                <p:oleObj name="Equation" r:id="rId15" imgW="1015920" imgH="228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454650"/>
                        <a:ext cx="2268538" cy="479425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7"/>
          <p:cNvGraphicFramePr>
            <a:graphicFrameLocks noChangeAspect="1"/>
          </p:cNvGraphicFramePr>
          <p:nvPr/>
        </p:nvGraphicFramePr>
        <p:xfrm>
          <a:off x="533400" y="6019800"/>
          <a:ext cx="32035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9" name="Equation" r:id="rId17" imgW="1434960" imgH="228600" progId="Equation.3">
                  <p:embed/>
                </p:oleObj>
              </mc:Choice>
              <mc:Fallback>
                <p:oleObj name="Equation" r:id="rId17" imgW="1434960" imgH="2286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19800"/>
                        <a:ext cx="3203575" cy="479425"/>
                      </a:xfrm>
                      <a:prstGeom prst="rect">
                        <a:avLst/>
                      </a:prstGeom>
                      <a:solidFill>
                        <a:srgbClr val="00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708F564-F4A4-4540-BC5F-F53572001F06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15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16"/>
          <p:cNvSpPr>
            <a:spLocks noChangeArrowheads="1"/>
          </p:cNvSpPr>
          <p:nvPr/>
        </p:nvSpPr>
        <p:spPr bwMode="auto">
          <a:xfrm>
            <a:off x="381000" y="228600"/>
            <a:ext cx="853440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solidFill>
                  <a:srgbClr val="333399"/>
                </a:solidFill>
                <a:ea typeface="HGS明朝E" panose="02020900000000000000" pitchFamily="18" charset="-128"/>
              </a:rPr>
              <a:t>Development of the Enhanced 3-band Index</a:t>
            </a:r>
            <a:endParaRPr lang="en-US" altLang="ja-JP" dirty="0">
              <a:solidFill>
                <a:srgbClr val="333399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grpSp>
        <p:nvGrpSpPr>
          <p:cNvPr id="2" name="Group 73"/>
          <p:cNvGrpSpPr>
            <a:grpSpLocks/>
          </p:cNvGrpSpPr>
          <p:nvPr/>
        </p:nvGrpSpPr>
        <p:grpSpPr bwMode="auto">
          <a:xfrm>
            <a:off x="5257800" y="1600200"/>
            <a:ext cx="3886200" cy="2895600"/>
            <a:chOff x="3312" y="1008"/>
            <a:chExt cx="2448" cy="1824"/>
          </a:xfrm>
        </p:grpSpPr>
        <p:sp>
          <p:nvSpPr>
            <p:cNvPr id="10285" name="Rectangle 74"/>
            <p:cNvSpPr>
              <a:spLocks noChangeArrowheads="1"/>
            </p:cNvSpPr>
            <p:nvPr/>
          </p:nvSpPr>
          <p:spPr bwMode="auto">
            <a:xfrm>
              <a:off x="3312" y="2544"/>
              <a:ext cx="24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ja-JP" sz="2400"/>
                <a:t>Chl-a = </a:t>
              </a:r>
              <a:r>
                <a:rPr lang="en-US" altLang="ja-JP" sz="2400" i="1"/>
                <a:t>l</a:t>
              </a:r>
              <a:r>
                <a:rPr lang="en-US" altLang="ja-JP" sz="2400"/>
                <a:t> × </a:t>
              </a:r>
              <a:r>
                <a:rPr lang="en-US" altLang="ja-JP" sz="2400">
                  <a:solidFill>
                    <a:srgbClr val="FF0000"/>
                  </a:solidFill>
                </a:rPr>
                <a:t>New Index </a:t>
              </a:r>
              <a:r>
                <a:rPr lang="en-US" altLang="ja-JP" sz="2400"/>
                <a:t>+ </a:t>
              </a:r>
              <a:r>
                <a:rPr lang="en-US" altLang="ja-JP" sz="2400" i="1"/>
                <a:t>m</a:t>
              </a:r>
              <a:r>
                <a:rPr lang="en-US" altLang="ja-JP" sz="2400"/>
                <a:t> </a:t>
              </a:r>
              <a:endParaRPr lang="en-US" altLang="ja-JP" sz="2400" i="1"/>
            </a:p>
          </p:txBody>
        </p:sp>
        <p:grpSp>
          <p:nvGrpSpPr>
            <p:cNvPr id="3" name="Group 96"/>
            <p:cNvGrpSpPr>
              <a:grpSpLocks/>
            </p:cNvGrpSpPr>
            <p:nvPr/>
          </p:nvGrpSpPr>
          <p:grpSpPr bwMode="auto">
            <a:xfrm>
              <a:off x="3696" y="1008"/>
              <a:ext cx="1728" cy="1452"/>
              <a:chOff x="4011" y="2106"/>
              <a:chExt cx="1286" cy="1078"/>
            </a:xfrm>
          </p:grpSpPr>
          <p:sp>
            <p:nvSpPr>
              <p:cNvPr id="7" name="Line 28"/>
              <p:cNvSpPr>
                <a:spLocks noChangeShapeType="1"/>
              </p:cNvSpPr>
              <p:nvPr/>
            </p:nvSpPr>
            <p:spPr bwMode="auto">
              <a:xfrm flipV="1">
                <a:off x="4300" y="2242"/>
                <a:ext cx="816" cy="634"/>
              </a:xfrm>
              <a:prstGeom prst="line">
                <a:avLst/>
              </a:prstGeom>
              <a:noFill/>
              <a:ln w="254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8" name="Line 29"/>
              <p:cNvSpPr>
                <a:spLocks noChangeShapeType="1"/>
              </p:cNvSpPr>
              <p:nvPr/>
            </p:nvSpPr>
            <p:spPr bwMode="auto">
              <a:xfrm>
                <a:off x="4300" y="3013"/>
                <a:ext cx="997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9" name="Line 30"/>
              <p:cNvSpPr>
                <a:spLocks noChangeShapeType="1"/>
              </p:cNvSpPr>
              <p:nvPr/>
            </p:nvSpPr>
            <p:spPr bwMode="auto">
              <a:xfrm flipH="1" flipV="1">
                <a:off x="4299" y="2106"/>
                <a:ext cx="1" cy="907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0" name="Text Box 31"/>
              <p:cNvSpPr txBox="1">
                <a:spLocks noChangeArrowheads="1"/>
              </p:cNvSpPr>
              <p:nvPr/>
            </p:nvSpPr>
            <p:spPr bwMode="auto">
              <a:xfrm>
                <a:off x="4479" y="2998"/>
                <a:ext cx="633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2000">
                    <a:solidFill>
                      <a:srgbClr val="FF0000"/>
                    </a:solidFill>
                  </a:rPr>
                  <a:t>New Index</a:t>
                </a:r>
                <a:endParaRPr lang="en-US" altLang="ja-JP" sz="2000" baseline="-2500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 rot="10800000">
                <a:off x="4011" y="2416"/>
                <a:ext cx="229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2000">
                    <a:solidFill>
                      <a:schemeClr val="accent2"/>
                    </a:solidFill>
                  </a:rPr>
                  <a:t>Chl-a</a:t>
                </a:r>
              </a:p>
            </p:txBody>
          </p:sp>
          <p:sp>
            <p:nvSpPr>
              <p:cNvPr id="12" name="Text Box 33"/>
              <p:cNvSpPr txBox="1">
                <a:spLocks noChangeArrowheads="1"/>
              </p:cNvSpPr>
              <p:nvPr/>
            </p:nvSpPr>
            <p:spPr bwMode="auto">
              <a:xfrm>
                <a:off x="4233" y="3013"/>
                <a:ext cx="14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1800">
                    <a:solidFill>
                      <a:schemeClr val="accent2"/>
                    </a:solidFill>
                  </a:rPr>
                  <a:t>0</a:t>
                </a:r>
              </a:p>
            </p:txBody>
          </p:sp>
          <p:sp>
            <p:nvSpPr>
              <p:cNvPr id="13" name="Oval 34"/>
              <p:cNvSpPr>
                <a:spLocks noChangeArrowheads="1"/>
              </p:cNvSpPr>
              <p:nvPr/>
            </p:nvSpPr>
            <p:spPr bwMode="auto">
              <a:xfrm>
                <a:off x="4572" y="2604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4" name="Oval 35"/>
              <p:cNvSpPr>
                <a:spLocks noChangeArrowheads="1"/>
              </p:cNvSpPr>
              <p:nvPr/>
            </p:nvSpPr>
            <p:spPr bwMode="auto">
              <a:xfrm>
                <a:off x="4662" y="2469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5" name="Oval 36"/>
              <p:cNvSpPr>
                <a:spLocks noChangeArrowheads="1"/>
              </p:cNvSpPr>
              <p:nvPr/>
            </p:nvSpPr>
            <p:spPr bwMode="auto">
              <a:xfrm>
                <a:off x="4889" y="2287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296" name="Oval 37"/>
              <p:cNvSpPr>
                <a:spLocks noChangeArrowheads="1"/>
              </p:cNvSpPr>
              <p:nvPr/>
            </p:nvSpPr>
            <p:spPr bwMode="auto">
              <a:xfrm>
                <a:off x="4980" y="2151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297" name="Oval 38"/>
              <p:cNvSpPr>
                <a:spLocks noChangeArrowheads="1"/>
              </p:cNvSpPr>
              <p:nvPr/>
            </p:nvSpPr>
            <p:spPr bwMode="auto">
              <a:xfrm>
                <a:off x="5070" y="2333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298" name="Oval 39"/>
              <p:cNvSpPr>
                <a:spLocks noChangeArrowheads="1"/>
              </p:cNvSpPr>
              <p:nvPr/>
            </p:nvSpPr>
            <p:spPr bwMode="auto">
              <a:xfrm>
                <a:off x="4980" y="2468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299" name="Oval 40"/>
              <p:cNvSpPr>
                <a:spLocks noChangeArrowheads="1"/>
              </p:cNvSpPr>
              <p:nvPr/>
            </p:nvSpPr>
            <p:spPr bwMode="auto">
              <a:xfrm>
                <a:off x="4617" y="2696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300" name="Oval 41"/>
              <p:cNvSpPr>
                <a:spLocks noChangeArrowheads="1"/>
              </p:cNvSpPr>
              <p:nvPr/>
            </p:nvSpPr>
            <p:spPr bwMode="auto">
              <a:xfrm>
                <a:off x="4798" y="2424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301" name="Oval 42"/>
              <p:cNvSpPr>
                <a:spLocks noChangeArrowheads="1"/>
              </p:cNvSpPr>
              <p:nvPr/>
            </p:nvSpPr>
            <p:spPr bwMode="auto">
              <a:xfrm>
                <a:off x="4345" y="2695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10302" name="Oval 43"/>
              <p:cNvSpPr>
                <a:spLocks noChangeArrowheads="1"/>
              </p:cNvSpPr>
              <p:nvPr/>
            </p:nvSpPr>
            <p:spPr bwMode="auto">
              <a:xfrm>
                <a:off x="4617" y="2378"/>
                <a:ext cx="45" cy="46"/>
              </a:xfrm>
              <a:prstGeom prst="ellipse">
                <a:avLst/>
              </a:prstGeom>
              <a:solidFill>
                <a:srgbClr val="333333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</p:grpSp>
      </p:grpSp>
      <p:graphicFrame>
        <p:nvGraphicFramePr>
          <p:cNvPr id="10242" name="Object 87"/>
          <p:cNvGraphicFramePr>
            <a:graphicFrameLocks noChangeAspect="1"/>
          </p:cNvGraphicFramePr>
          <p:nvPr/>
        </p:nvGraphicFramePr>
        <p:xfrm>
          <a:off x="533400" y="1524000"/>
          <a:ext cx="469741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9" name="Equation" r:id="rId4" imgW="2641320" imgH="380880" progId="Equation.3">
                  <p:embed/>
                </p:oleObj>
              </mc:Choice>
              <mc:Fallback>
                <p:oleObj name="Equation" r:id="rId4" imgW="2641320" imgH="380880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4000"/>
                        <a:ext cx="4697413" cy="677863"/>
                      </a:xfrm>
                      <a:prstGeom prst="rect">
                        <a:avLst/>
                      </a:prstGeom>
                      <a:solidFill>
                        <a:srgbClr val="00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5" name="Object 89"/>
          <p:cNvGraphicFramePr>
            <a:graphicFrameLocks noChangeAspect="1"/>
          </p:cNvGraphicFramePr>
          <p:nvPr/>
        </p:nvGraphicFramePr>
        <p:xfrm>
          <a:off x="495300" y="2257425"/>
          <a:ext cx="23622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0" name="Equation" r:id="rId6" imgW="1574640" imgH="888840" progId="Equation.3">
                  <p:embed/>
                </p:oleObj>
              </mc:Choice>
              <mc:Fallback>
                <p:oleObj name="Equation" r:id="rId6" imgW="1574640" imgH="888840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2257425"/>
                        <a:ext cx="2362200" cy="1336675"/>
                      </a:xfrm>
                      <a:prstGeom prst="rect">
                        <a:avLst/>
                      </a:prstGeom>
                      <a:solidFill>
                        <a:srgbClr val="BBE0E3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6" name="Object 91"/>
          <p:cNvGraphicFramePr>
            <a:graphicFrameLocks noChangeAspect="1"/>
          </p:cNvGraphicFramePr>
          <p:nvPr/>
        </p:nvGraphicFramePr>
        <p:xfrm>
          <a:off x="533400" y="3810000"/>
          <a:ext cx="9906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1" name="Equation" r:id="rId8" imgW="596880" imgH="431640" progId="Equation.3">
                  <p:embed/>
                </p:oleObj>
              </mc:Choice>
              <mc:Fallback>
                <p:oleObj name="Equation" r:id="rId8" imgW="596880" imgH="43164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810000"/>
                        <a:ext cx="990600" cy="711200"/>
                      </a:xfrm>
                      <a:prstGeom prst="rect">
                        <a:avLst/>
                      </a:prstGeom>
                      <a:solidFill>
                        <a:srgbClr val="BBE0E3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7" name="Object 93"/>
          <p:cNvGraphicFramePr>
            <a:graphicFrameLocks noChangeAspect="1"/>
          </p:cNvGraphicFramePr>
          <p:nvPr/>
        </p:nvGraphicFramePr>
        <p:xfrm>
          <a:off x="457200" y="5638800"/>
          <a:ext cx="42481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2" name="Equation" r:id="rId10" imgW="2844720" imgH="241200" progId="Equation.3">
                  <p:embed/>
                </p:oleObj>
              </mc:Choice>
              <mc:Fallback>
                <p:oleObj name="Equation" r:id="rId10" imgW="2844720" imgH="241200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638800"/>
                        <a:ext cx="4248150" cy="355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65"/>
          <p:cNvGrpSpPr>
            <a:grpSpLocks/>
          </p:cNvGrpSpPr>
          <p:nvPr/>
        </p:nvGrpSpPr>
        <p:grpSpPr bwMode="auto">
          <a:xfrm>
            <a:off x="381000" y="1447800"/>
            <a:ext cx="5410200" cy="4800600"/>
            <a:chOff x="240" y="1248"/>
            <a:chExt cx="3504" cy="2736"/>
          </a:xfrm>
        </p:grpSpPr>
        <p:sp>
          <p:nvSpPr>
            <p:cNvPr id="10283" name="Rectangle 97"/>
            <p:cNvSpPr>
              <a:spLocks noChangeArrowheads="1"/>
            </p:cNvSpPr>
            <p:nvPr/>
          </p:nvSpPr>
          <p:spPr bwMode="auto">
            <a:xfrm>
              <a:off x="240" y="1248"/>
              <a:ext cx="3168" cy="2736"/>
            </a:xfrm>
            <a:prstGeom prst="rect">
              <a:avLst/>
            </a:prstGeom>
            <a:noFill/>
            <a:ln w="19050">
              <a:solidFill>
                <a:srgbClr val="00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16" name="AutoShape 98"/>
            <p:cNvSpPr>
              <a:spLocks noChangeArrowheads="1"/>
            </p:cNvSpPr>
            <p:nvPr/>
          </p:nvSpPr>
          <p:spPr bwMode="auto">
            <a:xfrm>
              <a:off x="3408" y="1776"/>
              <a:ext cx="336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00CC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10275" name="Line 35"/>
          <p:cNvSpPr>
            <a:spLocks noChangeShapeType="1"/>
          </p:cNvSpPr>
          <p:nvPr/>
        </p:nvSpPr>
        <p:spPr bwMode="auto">
          <a:xfrm>
            <a:off x="1244600" y="26384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6" name="Line 36"/>
          <p:cNvSpPr>
            <a:spLocks noChangeShapeType="1"/>
          </p:cNvSpPr>
          <p:nvPr/>
        </p:nvSpPr>
        <p:spPr bwMode="auto">
          <a:xfrm>
            <a:off x="2159000" y="26511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7" name="Line 37"/>
          <p:cNvSpPr>
            <a:spLocks noChangeShapeType="1"/>
          </p:cNvSpPr>
          <p:nvPr/>
        </p:nvSpPr>
        <p:spPr bwMode="auto">
          <a:xfrm>
            <a:off x="1244600" y="33242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>
            <a:off x="2235200" y="33242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9" name="Line 39"/>
          <p:cNvSpPr>
            <a:spLocks noChangeShapeType="1"/>
          </p:cNvSpPr>
          <p:nvPr/>
        </p:nvSpPr>
        <p:spPr bwMode="auto">
          <a:xfrm>
            <a:off x="1397000" y="23336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0" name="Line 40"/>
          <p:cNvSpPr>
            <a:spLocks noChangeShapeType="1"/>
          </p:cNvSpPr>
          <p:nvPr/>
        </p:nvSpPr>
        <p:spPr bwMode="auto">
          <a:xfrm>
            <a:off x="2387600" y="23336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1" name="Line 41"/>
          <p:cNvSpPr>
            <a:spLocks noChangeShapeType="1"/>
          </p:cNvSpPr>
          <p:nvPr/>
        </p:nvSpPr>
        <p:spPr bwMode="auto">
          <a:xfrm>
            <a:off x="1397000" y="29432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2" name="Line 42"/>
          <p:cNvSpPr>
            <a:spLocks noChangeShapeType="1"/>
          </p:cNvSpPr>
          <p:nvPr/>
        </p:nvSpPr>
        <p:spPr bwMode="auto">
          <a:xfrm>
            <a:off x="2387600" y="3019425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292868" name="Object 2052"/>
          <p:cNvGraphicFramePr>
            <a:graphicFrameLocks noChangeAspect="1"/>
          </p:cNvGraphicFramePr>
          <p:nvPr/>
        </p:nvGraphicFramePr>
        <p:xfrm>
          <a:off x="457200" y="4648200"/>
          <a:ext cx="6134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3" name="Equation" r:id="rId12" imgW="3695400" imgH="469800" progId="Equation.3">
                  <p:embed/>
                </p:oleObj>
              </mc:Choice>
              <mc:Fallback>
                <p:oleObj name="Equation" r:id="rId12" imgW="3695400" imgH="469800" progId="Equation.3">
                  <p:embed/>
                  <p:pic>
                    <p:nvPicPr>
                      <p:cNvPr id="0" name="Object 2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648200"/>
                        <a:ext cx="6134100" cy="774700"/>
                      </a:xfrm>
                      <a:prstGeom prst="rect">
                        <a:avLst/>
                      </a:prstGeom>
                      <a:solidFill>
                        <a:srgbClr val="BBE0E3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4" name="Line 44"/>
          <p:cNvSpPr>
            <a:spLocks noChangeShapeType="1"/>
          </p:cNvSpPr>
          <p:nvPr/>
        </p:nvSpPr>
        <p:spPr bwMode="auto">
          <a:xfrm>
            <a:off x="3779838" y="4797425"/>
            <a:ext cx="360362" cy="1444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6" name="Line 46"/>
          <p:cNvSpPr>
            <a:spLocks noChangeShapeType="1"/>
          </p:cNvSpPr>
          <p:nvPr/>
        </p:nvSpPr>
        <p:spPr bwMode="auto">
          <a:xfrm>
            <a:off x="1536700" y="4800600"/>
            <a:ext cx="279400" cy="2159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7" name="Line 47"/>
          <p:cNvSpPr>
            <a:spLocks noChangeShapeType="1"/>
          </p:cNvSpPr>
          <p:nvPr/>
        </p:nvSpPr>
        <p:spPr bwMode="auto">
          <a:xfrm>
            <a:off x="4427538" y="4797425"/>
            <a:ext cx="309562" cy="1555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8" name="Line 48"/>
          <p:cNvSpPr>
            <a:spLocks noChangeShapeType="1"/>
          </p:cNvSpPr>
          <p:nvPr/>
        </p:nvSpPr>
        <p:spPr bwMode="auto">
          <a:xfrm>
            <a:off x="2146300" y="4800600"/>
            <a:ext cx="5334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89" name="Line 49"/>
          <p:cNvSpPr>
            <a:spLocks noChangeShapeType="1"/>
          </p:cNvSpPr>
          <p:nvPr/>
        </p:nvSpPr>
        <p:spPr bwMode="auto">
          <a:xfrm>
            <a:off x="5118100" y="4800600"/>
            <a:ext cx="5334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0" name="Line 50"/>
          <p:cNvSpPr>
            <a:spLocks noChangeShapeType="1"/>
          </p:cNvSpPr>
          <p:nvPr/>
        </p:nvSpPr>
        <p:spPr bwMode="auto">
          <a:xfrm>
            <a:off x="850900" y="5181600"/>
            <a:ext cx="3810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1" name="Line 51"/>
          <p:cNvSpPr>
            <a:spLocks noChangeShapeType="1"/>
          </p:cNvSpPr>
          <p:nvPr/>
        </p:nvSpPr>
        <p:spPr bwMode="auto">
          <a:xfrm>
            <a:off x="3822700" y="5181600"/>
            <a:ext cx="3810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2" name="Line 52"/>
          <p:cNvSpPr>
            <a:spLocks noChangeShapeType="1"/>
          </p:cNvSpPr>
          <p:nvPr/>
        </p:nvSpPr>
        <p:spPr bwMode="auto">
          <a:xfrm>
            <a:off x="1460500" y="5181600"/>
            <a:ext cx="3810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3" name="Line 53"/>
          <p:cNvSpPr>
            <a:spLocks noChangeShapeType="1"/>
          </p:cNvSpPr>
          <p:nvPr/>
        </p:nvSpPr>
        <p:spPr bwMode="auto">
          <a:xfrm>
            <a:off x="4508500" y="5181600"/>
            <a:ext cx="3810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4" name="Line 54"/>
          <p:cNvSpPr>
            <a:spLocks noChangeShapeType="1"/>
          </p:cNvSpPr>
          <p:nvPr/>
        </p:nvSpPr>
        <p:spPr bwMode="auto">
          <a:xfrm>
            <a:off x="2070100" y="5181600"/>
            <a:ext cx="6858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95" name="Line 55"/>
          <p:cNvSpPr>
            <a:spLocks noChangeShapeType="1"/>
          </p:cNvSpPr>
          <p:nvPr/>
        </p:nvSpPr>
        <p:spPr bwMode="auto">
          <a:xfrm>
            <a:off x="5118100" y="5181600"/>
            <a:ext cx="6858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1447800" y="5638800"/>
            <a:ext cx="6781800" cy="427038"/>
            <a:chOff x="912" y="3648"/>
            <a:chExt cx="4272" cy="269"/>
          </a:xfrm>
        </p:grpSpPr>
        <p:sp>
          <p:nvSpPr>
            <p:cNvPr id="17" name="Oval 56"/>
            <p:cNvSpPr>
              <a:spLocks noChangeArrowheads="1"/>
            </p:cNvSpPr>
            <p:nvPr/>
          </p:nvSpPr>
          <p:spPr bwMode="auto">
            <a:xfrm>
              <a:off x="912" y="3648"/>
              <a:ext cx="2160" cy="192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8" name="Line 57"/>
            <p:cNvSpPr>
              <a:spLocks noChangeShapeType="1"/>
            </p:cNvSpPr>
            <p:nvPr/>
          </p:nvSpPr>
          <p:spPr bwMode="auto">
            <a:xfrm>
              <a:off x="3072" y="3744"/>
              <a:ext cx="672" cy="1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9" name="Text Box 58"/>
            <p:cNvSpPr txBox="1">
              <a:spLocks noChangeArrowheads="1"/>
            </p:cNvSpPr>
            <p:nvPr/>
          </p:nvSpPr>
          <p:spPr bwMode="auto">
            <a:xfrm>
              <a:off x="3744" y="3648"/>
              <a:ext cx="144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200">
                  <a:solidFill>
                    <a:schemeClr val="accent2"/>
                  </a:solidFill>
                </a:rPr>
                <a:t>Constants</a:t>
              </a:r>
            </a:p>
          </p:txBody>
        </p:sp>
      </p:grp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641350" y="4022725"/>
            <a:ext cx="4267200" cy="1981200"/>
            <a:chOff x="384" y="2688"/>
            <a:chExt cx="2674" cy="1200"/>
          </a:xfrm>
        </p:grpSpPr>
        <p:graphicFrame>
          <p:nvGraphicFramePr>
            <p:cNvPr id="304223" name="Object 95"/>
            <p:cNvGraphicFramePr>
              <a:graphicFrameLocks noChangeAspect="1"/>
            </p:cNvGraphicFramePr>
            <p:nvPr/>
          </p:nvGraphicFramePr>
          <p:xfrm>
            <a:off x="2304" y="2688"/>
            <a:ext cx="754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4" name="Equation" r:id="rId14" imgW="698400" imgH="203040" progId="Equation.3">
                    <p:embed/>
                  </p:oleObj>
                </mc:Choice>
                <mc:Fallback>
                  <p:oleObj name="Equation" r:id="rId14" imgW="698400" imgH="203040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2688"/>
                          <a:ext cx="754" cy="219"/>
                        </a:xfrm>
                        <a:prstGeom prst="rect">
                          <a:avLst/>
                        </a:prstGeom>
                        <a:solidFill>
                          <a:schemeClr val="hlink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Oval 62"/>
            <p:cNvSpPr>
              <a:spLocks noChangeArrowheads="1"/>
            </p:cNvSpPr>
            <p:nvPr/>
          </p:nvSpPr>
          <p:spPr bwMode="auto">
            <a:xfrm>
              <a:off x="384" y="3648"/>
              <a:ext cx="480" cy="240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21" name="Line 63"/>
            <p:cNvSpPr>
              <a:spLocks noChangeShapeType="1"/>
            </p:cNvSpPr>
            <p:nvPr/>
          </p:nvSpPr>
          <p:spPr bwMode="auto">
            <a:xfrm flipV="1">
              <a:off x="720" y="2784"/>
              <a:ext cx="1536" cy="864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0307" name="Line 67"/>
          <p:cNvSpPr>
            <a:spLocks noChangeShapeType="1"/>
          </p:cNvSpPr>
          <p:nvPr/>
        </p:nvSpPr>
        <p:spPr bwMode="auto">
          <a:xfrm>
            <a:off x="4114800" y="2251075"/>
            <a:ext cx="0" cy="1752600"/>
          </a:xfrm>
          <a:prstGeom prst="line">
            <a:avLst/>
          </a:prstGeom>
          <a:noFill/>
          <a:ln w="63500">
            <a:solidFill>
              <a:srgbClr val="FF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08" name="Line 68"/>
          <p:cNvSpPr>
            <a:spLocks noChangeShapeType="1"/>
          </p:cNvSpPr>
          <p:nvPr/>
        </p:nvSpPr>
        <p:spPr bwMode="auto">
          <a:xfrm>
            <a:off x="762000" y="2438400"/>
            <a:ext cx="203200" cy="4445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09" name="Line 69"/>
          <p:cNvSpPr>
            <a:spLocks noChangeShapeType="1"/>
          </p:cNvSpPr>
          <p:nvPr/>
        </p:nvSpPr>
        <p:spPr bwMode="auto">
          <a:xfrm>
            <a:off x="762000" y="3048000"/>
            <a:ext cx="203200" cy="4445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A6CD81C-1DDC-40C1-B737-FE828062A911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16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10311" name="Line 71"/>
          <p:cNvSpPr>
            <a:spLocks noChangeShapeType="1"/>
          </p:cNvSpPr>
          <p:nvPr/>
        </p:nvSpPr>
        <p:spPr bwMode="auto">
          <a:xfrm>
            <a:off x="3048000" y="2209800"/>
            <a:ext cx="3810000" cy="1600200"/>
          </a:xfrm>
          <a:prstGeom prst="line">
            <a:avLst/>
          </a:prstGeom>
          <a:noFill/>
          <a:ln w="38100">
            <a:solidFill>
              <a:srgbClr val="8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12" name="Line 72"/>
          <p:cNvSpPr>
            <a:spLocks noChangeShapeType="1"/>
          </p:cNvSpPr>
          <p:nvPr/>
        </p:nvSpPr>
        <p:spPr bwMode="auto">
          <a:xfrm>
            <a:off x="6934200" y="3886200"/>
            <a:ext cx="1219200" cy="0"/>
          </a:xfrm>
          <a:prstGeom prst="line">
            <a:avLst/>
          </a:prstGeom>
          <a:noFill/>
          <a:ln w="508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2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0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タイトル 1"/>
          <p:cNvSpPr>
            <a:spLocks noGrp="1"/>
          </p:cNvSpPr>
          <p:nvPr>
            <p:ph type="title" idx="4294967295"/>
          </p:nvPr>
        </p:nvSpPr>
        <p:spPr>
          <a:xfrm>
            <a:off x="298450" y="115888"/>
            <a:ext cx="8147050" cy="576262"/>
          </a:xfrm>
        </p:spPr>
        <p:txBody>
          <a:bodyPr/>
          <a:lstStyle/>
          <a:p>
            <a:r>
              <a:rPr lang="en-US" altLang="ja-JP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Areas</a:t>
            </a:r>
            <a:r>
              <a:rPr lang="en-US" altLang="ja-JP" sz="3200" b="1" dirty="0">
                <a:latin typeface="Times New Roman" panose="02020603050405020304" pitchFamily="18" charset="0"/>
              </a:rPr>
              <a:t> 　</a:t>
            </a:r>
          </a:p>
        </p:txBody>
      </p:sp>
      <p:grpSp>
        <p:nvGrpSpPr>
          <p:cNvPr id="32771" name="グループ化 66"/>
          <p:cNvGrpSpPr>
            <a:grpSpLocks/>
          </p:cNvGrpSpPr>
          <p:nvPr/>
        </p:nvGrpSpPr>
        <p:grpSpPr bwMode="auto">
          <a:xfrm>
            <a:off x="381000" y="609600"/>
            <a:ext cx="3505200" cy="5992813"/>
            <a:chOff x="-32" y="1148331"/>
            <a:chExt cx="2938953" cy="3973317"/>
          </a:xfrm>
        </p:grpSpPr>
        <p:sp>
          <p:nvSpPr>
            <p:cNvPr id="32807" name="AutoShape 48"/>
            <p:cNvSpPr>
              <a:spLocks noChangeArrowheads="1"/>
            </p:cNvSpPr>
            <p:nvPr/>
          </p:nvSpPr>
          <p:spPr bwMode="gray">
            <a:xfrm>
              <a:off x="-32" y="1530076"/>
              <a:ext cx="2917231" cy="3591572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32808" name="AutoShape 49"/>
            <p:cNvSpPr>
              <a:spLocks noChangeArrowheads="1"/>
            </p:cNvSpPr>
            <p:nvPr/>
          </p:nvSpPr>
          <p:spPr bwMode="gray">
            <a:xfrm>
              <a:off x="44914" y="1540052"/>
              <a:ext cx="2829478" cy="3523731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32809" name="AutoShape 50"/>
            <p:cNvSpPr>
              <a:spLocks noChangeArrowheads="1"/>
            </p:cNvSpPr>
            <p:nvPr/>
          </p:nvSpPr>
          <p:spPr bwMode="gray">
            <a:xfrm>
              <a:off x="68458" y="4133965"/>
              <a:ext cx="2790953" cy="89190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32810" name="AutoShape 51"/>
            <p:cNvSpPr>
              <a:spLocks noChangeArrowheads="1"/>
            </p:cNvSpPr>
            <p:nvPr/>
          </p:nvSpPr>
          <p:spPr bwMode="gray">
            <a:xfrm>
              <a:off x="68458" y="1567987"/>
              <a:ext cx="2790953" cy="8899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kumimoji="0" lang="zh-CN" altLang="en-US" sz="1800" b="0">
                <a:latin typeface="Arial" panose="020B0604020202020204" pitchFamily="34" charset="0"/>
              </a:endParaRPr>
            </a:p>
          </p:txBody>
        </p:sp>
        <p:grpSp>
          <p:nvGrpSpPr>
            <p:cNvPr id="32811" name="Group 54"/>
            <p:cNvGrpSpPr>
              <a:grpSpLocks/>
            </p:cNvGrpSpPr>
            <p:nvPr/>
          </p:nvGrpSpPr>
          <p:grpSpPr bwMode="auto">
            <a:xfrm>
              <a:off x="285720" y="1148331"/>
              <a:ext cx="2357454" cy="691922"/>
              <a:chOff x="1289" y="587"/>
              <a:chExt cx="668" cy="647"/>
            </a:xfrm>
          </p:grpSpPr>
          <p:sp>
            <p:nvSpPr>
              <p:cNvPr id="32814" name="Oval 55"/>
              <p:cNvSpPr>
                <a:spLocks noChangeArrowheads="1"/>
              </p:cNvSpPr>
              <p:nvPr/>
            </p:nvSpPr>
            <p:spPr bwMode="gray">
              <a:xfrm>
                <a:off x="1289" y="767"/>
                <a:ext cx="668" cy="2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815" name="Oval 56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816" name="Oval 57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817" name="Oval 58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818" name="Oval 59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2812" name="Text Box 60"/>
            <p:cNvSpPr txBox="1">
              <a:spLocks noChangeArrowheads="1"/>
            </p:cNvSpPr>
            <p:nvPr/>
          </p:nvSpPr>
          <p:spPr bwMode="gray">
            <a:xfrm>
              <a:off x="342047" y="1258847"/>
              <a:ext cx="2153635" cy="545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kumimoji="0" lang="en-US" altLang="ja-JP" sz="2400" b="0">
                  <a:solidFill>
                    <a:srgbClr val="000000"/>
                  </a:solidFill>
                  <a:cs typeface="Times New Roman" panose="02020603050405020304" pitchFamily="18" charset="0"/>
                </a:rPr>
                <a:t>Lake Kasumigaura,</a:t>
              </a:r>
            </a:p>
            <a:p>
              <a:pPr algn="ctr" eaLnBrk="1" hangingPunct="1"/>
              <a:r>
                <a:rPr kumimoji="0" lang="en-US" altLang="ja-JP" sz="2400" b="0">
                  <a:solidFill>
                    <a:srgbClr val="000000"/>
                  </a:solidFill>
                  <a:cs typeface="Times New Roman" panose="02020603050405020304" pitchFamily="18" charset="0"/>
                </a:rPr>
                <a:t>Japan</a:t>
              </a:r>
              <a:endParaRPr kumimoji="0" lang="en-US" altLang="ja-JP" sz="1800" b="0">
                <a:cs typeface="Times New Roman" panose="02020603050405020304" pitchFamily="18" charset="0"/>
              </a:endParaRPr>
            </a:p>
          </p:txBody>
        </p:sp>
        <p:sp>
          <p:nvSpPr>
            <p:cNvPr id="32813" name="Text Box 61"/>
            <p:cNvSpPr txBox="1">
              <a:spLocks noChangeArrowheads="1"/>
            </p:cNvSpPr>
            <p:nvPr/>
          </p:nvSpPr>
          <p:spPr bwMode="gray">
            <a:xfrm>
              <a:off x="165018" y="1766169"/>
              <a:ext cx="2773903" cy="333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Location: Ibaraki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Area: </a:t>
              </a:r>
              <a:r>
                <a:rPr lang="en-US" altLang="zh-TW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17</a:t>
              </a:r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1</a:t>
              </a:r>
              <a:r>
                <a:rPr lang="en-US" altLang="zh-TW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 ㎞</a:t>
              </a:r>
              <a:r>
                <a:rPr lang="en-US" altLang="zh-TW" sz="2000" baseline="30000">
                  <a:solidFill>
                    <a:schemeClr val="tx2"/>
                  </a:solidFill>
                  <a:cs typeface="Times New Roman" panose="02020603050405020304" pitchFamily="18" charset="0"/>
                </a:rPr>
                <a:t>2</a:t>
              </a:r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(western)</a:t>
              </a:r>
              <a:endParaRPr lang="en-US" altLang="zh-TW" sz="2000" baseline="30000">
                <a:solidFill>
                  <a:schemeClr val="tx2"/>
                </a:solidFill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Average depth</a:t>
              </a:r>
              <a:r>
                <a:rPr lang="zh-TW" altLang="en-US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：</a:t>
              </a:r>
              <a:r>
                <a:rPr lang="en-US" altLang="zh-TW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4 m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Case II water: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  <a:latin typeface="Verdana" panose="020B0604030504040204" pitchFamily="34" charset="0"/>
                </a:rPr>
                <a:t>・</a:t>
              </a:r>
              <a:r>
                <a:rPr lang="en-US" altLang="ja-JP" sz="2000">
                  <a:solidFill>
                    <a:srgbClr val="C00000"/>
                  </a:solidFill>
                  <a:cs typeface="Times New Roman" panose="02020603050405020304" pitchFamily="18" charset="0"/>
                </a:rPr>
                <a:t>mixture of phytoplankton, tripton, and CDOM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  <a:latin typeface="Verdana" panose="020B0604030504040204" pitchFamily="34" charset="0"/>
                </a:rPr>
                <a:t>・</a:t>
              </a:r>
              <a:r>
                <a:rPr lang="en-US" altLang="ja-JP" sz="2000">
                  <a:solidFill>
                    <a:srgbClr val="C00000"/>
                  </a:solidFill>
                  <a:cs typeface="Times New Roman" panose="02020603050405020304" pitchFamily="18" charset="0"/>
                </a:rPr>
                <a:t>dominant species</a:t>
              </a:r>
              <a:endParaRPr lang="en-US" altLang="ja-JP" sz="2000">
                <a:solidFill>
                  <a:srgbClr val="C00000"/>
                </a:solidFill>
                <a:latin typeface="Verdana" panose="020B0604030504040204" pitchFamily="34" charset="0"/>
              </a:endParaRP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  <a:latin typeface="Verdana" panose="020B0604030504040204" pitchFamily="34" charset="0"/>
                </a:rPr>
                <a:t>　</a:t>
              </a:r>
              <a:r>
                <a:rPr lang="en-US" altLang="ja-JP" sz="2000">
                  <a:solidFill>
                    <a:srgbClr val="C00000"/>
                  </a:solidFill>
                  <a:cs typeface="Times New Roman" panose="02020603050405020304" pitchFamily="18" charset="0"/>
                </a:rPr>
                <a:t>diatom（winter）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  <a:cs typeface="Times New Roman" panose="02020603050405020304" pitchFamily="18" charset="0"/>
                </a:rPr>
                <a:t>　cyanobacteria（summer）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  <a:cs typeface="Times New Roman" panose="02020603050405020304" pitchFamily="18" charset="0"/>
                </a:rPr>
                <a:t>Field survey: </a:t>
              </a:r>
              <a:r>
                <a:rPr lang="en-US" altLang="ja-JP" sz="2400">
                  <a:solidFill>
                    <a:srgbClr val="C00000"/>
                  </a:solidFill>
                  <a:cs typeface="Times New Roman" panose="02020603050405020304" pitchFamily="18" charset="0"/>
                </a:rPr>
                <a:t>3 times</a:t>
              </a:r>
            </a:p>
            <a:p>
              <a:pPr eaLnBrk="1" hangingPunct="1"/>
              <a:r>
                <a:rPr lang="en-US" altLang="ja-JP" sz="2400">
                  <a:solidFill>
                    <a:srgbClr val="C00000"/>
                  </a:solidFill>
                  <a:cs typeface="Times New Roman" panose="02020603050405020304" pitchFamily="18" charset="0"/>
                </a:rPr>
                <a:t>(Feb. 18, 2006; Aug. 7, 2008; Sep. 1, 2009; routine field survey)</a:t>
              </a:r>
            </a:p>
            <a:p>
              <a:pPr eaLnBrk="1" hangingPunct="1"/>
              <a:r>
                <a:rPr lang="en-US" altLang="ja-JP" sz="2400">
                  <a:solidFill>
                    <a:srgbClr val="C00000"/>
                  </a:solidFill>
                  <a:latin typeface="Verdana" panose="020B0604030504040204" pitchFamily="34" charset="0"/>
                </a:rPr>
                <a:t>          </a:t>
              </a:r>
              <a:r>
                <a:rPr lang="en-US" altLang="ja-JP" sz="2400">
                  <a:solidFill>
                    <a:srgbClr val="C00000"/>
                  </a:solidFill>
                  <a:cs typeface="Times New Roman" panose="02020603050405020304" pitchFamily="18" charset="0"/>
                </a:rPr>
                <a:t>total 61 sites</a:t>
              </a:r>
            </a:p>
            <a:p>
              <a:pPr eaLnBrk="1" hangingPunct="1"/>
              <a:r>
                <a:rPr lang="en-US" altLang="ja-JP" sz="2400">
                  <a:solidFill>
                    <a:srgbClr val="C00000"/>
                  </a:solidFill>
                  <a:latin typeface="Verdana" panose="020B0604030504040204" pitchFamily="34" charset="0"/>
                </a:rPr>
                <a:t>　　</a:t>
              </a:r>
            </a:p>
          </p:txBody>
        </p:sp>
      </p:grpSp>
      <p:pic>
        <p:nvPicPr>
          <p:cNvPr id="57" name="図 56" descr="日本地図画像２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3705225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46"/>
          <p:cNvGrpSpPr>
            <a:grpSpLocks/>
          </p:cNvGrpSpPr>
          <p:nvPr/>
        </p:nvGrpSpPr>
        <p:grpSpPr bwMode="auto">
          <a:xfrm>
            <a:off x="4695825" y="1492250"/>
            <a:ext cx="2514600" cy="3276600"/>
            <a:chOff x="3024" y="624"/>
            <a:chExt cx="1584" cy="2064"/>
          </a:xfrm>
        </p:grpSpPr>
        <p:grpSp>
          <p:nvGrpSpPr>
            <p:cNvPr id="32801" name="グループ化 8"/>
            <p:cNvGrpSpPr>
              <a:grpSpLocks/>
            </p:cNvGrpSpPr>
            <p:nvPr/>
          </p:nvGrpSpPr>
          <p:grpSpPr bwMode="auto">
            <a:xfrm>
              <a:off x="3024" y="624"/>
              <a:ext cx="1221" cy="1035"/>
              <a:chOff x="2928926" y="4429132"/>
              <a:chExt cx="1984462" cy="1643050"/>
            </a:xfrm>
          </p:grpSpPr>
          <p:pic>
            <p:nvPicPr>
              <p:cNvPr id="32804" name="図 67" descr="霞ヶ浦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926" y="4429132"/>
                <a:ext cx="1984462" cy="1643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4" name="直線コネクタ 73"/>
              <p:cNvCxnSpPr/>
              <p:nvPr/>
            </p:nvCxnSpPr>
            <p:spPr>
              <a:xfrm>
                <a:off x="3018317" y="4857754"/>
                <a:ext cx="1500129" cy="1588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06" name="テキスト ボックス 74"/>
              <p:cNvSpPr txBox="1">
                <a:spLocks noChangeArrowheads="1"/>
              </p:cNvSpPr>
              <p:nvPr/>
            </p:nvSpPr>
            <p:spPr bwMode="auto">
              <a:xfrm>
                <a:off x="3275037" y="4500570"/>
                <a:ext cx="1018833" cy="3667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ja-JP" altLang="en-US" sz="1800">
                    <a:solidFill>
                      <a:schemeClr val="bg1"/>
                    </a:solidFill>
                    <a:latin typeface="Arial" panose="020B0604020202020204" pitchFamily="34" charset="0"/>
                  </a:rPr>
                  <a:t>20</a:t>
                </a:r>
                <a:r>
                  <a:rPr lang="en-US" altLang="ja-JP" sz="1800">
                    <a:solidFill>
                      <a:schemeClr val="bg1"/>
                    </a:solidFill>
                    <a:latin typeface="Arial" panose="020B0604020202020204" pitchFamily="34" charset="0"/>
                  </a:rPr>
                  <a:t>km</a:t>
                </a:r>
              </a:p>
            </p:txBody>
          </p:sp>
        </p:grpSp>
        <p:cxnSp>
          <p:nvCxnSpPr>
            <p:cNvPr id="32802" name="直線コネクタ 60"/>
            <p:cNvCxnSpPr>
              <a:cxnSpLocks noChangeShapeType="1"/>
            </p:cNvCxnSpPr>
            <p:nvPr/>
          </p:nvCxnSpPr>
          <p:spPr bwMode="auto">
            <a:xfrm rot="10800000" flipH="1" flipV="1">
              <a:off x="3024" y="1632"/>
              <a:ext cx="1584" cy="1056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3" name="直線コネクタ 66"/>
            <p:cNvCxnSpPr>
              <a:cxnSpLocks noChangeShapeType="1"/>
            </p:cNvCxnSpPr>
            <p:nvPr/>
          </p:nvCxnSpPr>
          <p:spPr bwMode="auto">
            <a:xfrm rot="16200000" flipH="1">
              <a:off x="3408" y="1440"/>
              <a:ext cx="2016" cy="384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7" name="コンテンツ プレースホルダ 12" descr="china7_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4267200" cy="3189288"/>
          </a:xfrm>
          <a:prstGeom prst="rect">
            <a:avLst/>
          </a:prstGeom>
          <a:solidFill>
            <a:schemeClr val="bg1">
              <a:alpha val="3098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147"/>
          <p:cNvGrpSpPr>
            <a:grpSpLocks/>
          </p:cNvGrpSpPr>
          <p:nvPr/>
        </p:nvGrpSpPr>
        <p:grpSpPr bwMode="auto">
          <a:xfrm>
            <a:off x="257175" y="1841500"/>
            <a:ext cx="2209800" cy="3886200"/>
            <a:chOff x="192" y="912"/>
            <a:chExt cx="1392" cy="2448"/>
          </a:xfrm>
        </p:grpSpPr>
        <p:grpSp>
          <p:nvGrpSpPr>
            <p:cNvPr id="32795" name="グループ化 5"/>
            <p:cNvGrpSpPr>
              <a:grpSpLocks/>
            </p:cNvGrpSpPr>
            <p:nvPr/>
          </p:nvGrpSpPr>
          <p:grpSpPr bwMode="auto">
            <a:xfrm>
              <a:off x="192" y="912"/>
              <a:ext cx="1350" cy="1170"/>
              <a:chOff x="3500430" y="1500174"/>
              <a:chExt cx="2095362" cy="1840551"/>
            </a:xfrm>
          </p:grpSpPr>
          <p:pic>
            <p:nvPicPr>
              <p:cNvPr id="32798" name="Picture 5" descr="Dian-ti 調査地点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8207" y="1500174"/>
                <a:ext cx="2047585" cy="1840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83" name="直線コネクタ 82"/>
              <p:cNvCxnSpPr/>
              <p:nvPr/>
            </p:nvCxnSpPr>
            <p:spPr>
              <a:xfrm rot="5400000">
                <a:off x="3332434" y="2260788"/>
                <a:ext cx="1334006" cy="1552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00" name="テキスト ボックス 83"/>
              <p:cNvSpPr txBox="1">
                <a:spLocks noChangeArrowheads="1"/>
              </p:cNvSpPr>
              <p:nvPr/>
            </p:nvSpPr>
            <p:spPr bwMode="auto">
              <a:xfrm>
                <a:off x="3500430" y="2928567"/>
                <a:ext cx="1142360" cy="363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ja-JP" altLang="en-US" sz="1800">
                    <a:solidFill>
                      <a:schemeClr val="bg1"/>
                    </a:solidFill>
                    <a:latin typeface="Arial" panose="020B0604020202020204" pitchFamily="34" charset="0"/>
                  </a:rPr>
                  <a:t>30</a:t>
                </a:r>
                <a:r>
                  <a:rPr lang="en-US" altLang="ja-JP" sz="1800">
                    <a:solidFill>
                      <a:schemeClr val="bg1"/>
                    </a:solidFill>
                    <a:latin typeface="Arial" panose="020B0604020202020204" pitchFamily="34" charset="0"/>
                  </a:rPr>
                  <a:t>km</a:t>
                </a:r>
              </a:p>
            </p:txBody>
          </p:sp>
        </p:grpSp>
        <p:cxnSp>
          <p:nvCxnSpPr>
            <p:cNvPr id="32796" name="直線コネクタ 79"/>
            <p:cNvCxnSpPr>
              <a:cxnSpLocks noChangeShapeType="1"/>
            </p:cNvCxnSpPr>
            <p:nvPr/>
          </p:nvCxnSpPr>
          <p:spPr bwMode="auto">
            <a:xfrm rot="10800000">
              <a:off x="1536" y="2064"/>
              <a:ext cx="48" cy="1296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7" name="直線コネクタ 80"/>
            <p:cNvCxnSpPr>
              <a:cxnSpLocks noChangeShapeType="1"/>
            </p:cNvCxnSpPr>
            <p:nvPr/>
          </p:nvCxnSpPr>
          <p:spPr bwMode="auto">
            <a:xfrm rot="10800000">
              <a:off x="240" y="2064"/>
              <a:ext cx="1296" cy="1296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2148"/>
          <p:cNvGrpSpPr>
            <a:grpSpLocks/>
          </p:cNvGrpSpPr>
          <p:nvPr/>
        </p:nvGrpSpPr>
        <p:grpSpPr bwMode="auto">
          <a:xfrm>
            <a:off x="1466850" y="1120775"/>
            <a:ext cx="3219450" cy="2049463"/>
            <a:chOff x="1056" y="576"/>
            <a:chExt cx="2028" cy="1152"/>
          </a:xfrm>
        </p:grpSpPr>
        <p:pic>
          <p:nvPicPr>
            <p:cNvPr id="32792" name="Picture 16" descr="aoko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" y="576"/>
              <a:ext cx="1500" cy="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2793" name="直線コネクタ 86"/>
            <p:cNvCxnSpPr>
              <a:cxnSpLocks noChangeShapeType="1"/>
            </p:cNvCxnSpPr>
            <p:nvPr/>
          </p:nvCxnSpPr>
          <p:spPr bwMode="auto">
            <a:xfrm rot="10800000" flipH="1">
              <a:off x="1056" y="576"/>
              <a:ext cx="528" cy="576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4" name="直線コネクタ 87"/>
            <p:cNvCxnSpPr>
              <a:cxnSpLocks noChangeShapeType="1"/>
            </p:cNvCxnSpPr>
            <p:nvPr/>
          </p:nvCxnSpPr>
          <p:spPr bwMode="auto">
            <a:xfrm rot="16200000" flipV="1">
              <a:off x="1056" y="1200"/>
              <a:ext cx="528" cy="528"/>
            </a:xfrm>
            <a:prstGeom prst="lin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2168"/>
          <p:cNvGrpSpPr>
            <a:grpSpLocks/>
          </p:cNvGrpSpPr>
          <p:nvPr/>
        </p:nvGrpSpPr>
        <p:grpSpPr bwMode="auto">
          <a:xfrm>
            <a:off x="5219700" y="381000"/>
            <a:ext cx="2982913" cy="6248400"/>
            <a:chOff x="2049" y="384"/>
            <a:chExt cx="1879" cy="3936"/>
          </a:xfrm>
        </p:grpSpPr>
        <p:grpSp>
          <p:nvGrpSpPr>
            <p:cNvPr id="32779" name="Group 2169"/>
            <p:cNvGrpSpPr>
              <a:grpSpLocks/>
            </p:cNvGrpSpPr>
            <p:nvPr/>
          </p:nvGrpSpPr>
          <p:grpSpPr bwMode="auto">
            <a:xfrm>
              <a:off x="2049" y="821"/>
              <a:ext cx="1845" cy="3499"/>
              <a:chOff x="2049" y="821"/>
              <a:chExt cx="1845" cy="3499"/>
            </a:xfrm>
          </p:grpSpPr>
          <p:sp>
            <p:nvSpPr>
              <p:cNvPr id="32789" name="AutoShape 63"/>
              <p:cNvSpPr>
                <a:spLocks noChangeArrowheads="1"/>
              </p:cNvSpPr>
              <p:nvPr/>
            </p:nvSpPr>
            <p:spPr bwMode="gray">
              <a:xfrm>
                <a:off x="2049" y="821"/>
                <a:ext cx="1845" cy="3499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34B034"/>
                  </a:gs>
                  <a:gs pos="100000">
                    <a:srgbClr val="3F8B4A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790" name="AutoShape 64"/>
              <p:cNvSpPr>
                <a:spLocks noChangeArrowheads="1"/>
              </p:cNvSpPr>
              <p:nvPr/>
            </p:nvSpPr>
            <p:spPr bwMode="gray">
              <a:xfrm>
                <a:off x="2069" y="839"/>
                <a:ext cx="1790" cy="3433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32791" name="AutoShape 65"/>
              <p:cNvSpPr>
                <a:spLocks noChangeArrowheads="1"/>
              </p:cNvSpPr>
              <p:nvPr/>
            </p:nvSpPr>
            <p:spPr bwMode="gray">
              <a:xfrm>
                <a:off x="2092" y="3358"/>
                <a:ext cx="1765" cy="86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2D050"/>
                  </a:gs>
                  <a:gs pos="100000">
                    <a:srgbClr val="B3F2B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kumimoji="0" lang="zh-CN" altLang="en-US" sz="1800" b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2780" name="Group 2173"/>
            <p:cNvGrpSpPr>
              <a:grpSpLocks/>
            </p:cNvGrpSpPr>
            <p:nvPr/>
          </p:nvGrpSpPr>
          <p:grpSpPr bwMode="auto">
            <a:xfrm>
              <a:off x="2208" y="384"/>
              <a:ext cx="1528" cy="730"/>
              <a:chOff x="2208" y="384"/>
              <a:chExt cx="1528" cy="730"/>
            </a:xfrm>
          </p:grpSpPr>
          <p:grpSp>
            <p:nvGrpSpPr>
              <p:cNvPr id="32782" name="Group 2174"/>
              <p:cNvGrpSpPr>
                <a:grpSpLocks/>
              </p:cNvGrpSpPr>
              <p:nvPr/>
            </p:nvGrpSpPr>
            <p:grpSpPr bwMode="auto">
              <a:xfrm>
                <a:off x="2208" y="384"/>
                <a:ext cx="1528" cy="730"/>
                <a:chOff x="2208" y="384"/>
                <a:chExt cx="1528" cy="730"/>
              </a:xfrm>
            </p:grpSpPr>
            <p:sp>
              <p:nvSpPr>
                <p:cNvPr id="32784" name="Oval 55"/>
                <p:cNvSpPr>
                  <a:spLocks noChangeArrowheads="1"/>
                </p:cNvSpPr>
                <p:nvPr/>
              </p:nvSpPr>
              <p:spPr bwMode="gray">
                <a:xfrm>
                  <a:off x="2208" y="636"/>
                  <a:ext cx="1528" cy="30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kumimoji="0" lang="zh-CN" altLang="en-US" sz="1800" b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85" name="Oval 56"/>
                <p:cNvSpPr>
                  <a:spLocks noChangeArrowheads="1"/>
                </p:cNvSpPr>
                <p:nvPr/>
              </p:nvSpPr>
              <p:spPr bwMode="gray">
                <a:xfrm>
                  <a:off x="2224" y="440"/>
                  <a:ext cx="1478" cy="67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36869"/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kumimoji="0" lang="zh-CN" altLang="en-US" sz="1800" b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86" name="Oval 58"/>
                <p:cNvSpPr>
                  <a:spLocks noChangeArrowheads="1"/>
                </p:cNvSpPr>
                <p:nvPr/>
              </p:nvSpPr>
              <p:spPr bwMode="gray">
                <a:xfrm>
                  <a:off x="2258" y="469"/>
                  <a:ext cx="1373" cy="61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AB2B3"/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kumimoji="0" lang="zh-CN" altLang="en-US" sz="1800" b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87" name="Oval 59"/>
                <p:cNvSpPr>
                  <a:spLocks noChangeArrowheads="1"/>
                </p:cNvSpPr>
                <p:nvPr/>
              </p:nvSpPr>
              <p:spPr bwMode="gray">
                <a:xfrm>
                  <a:off x="2338" y="486"/>
                  <a:ext cx="1220" cy="49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D6E1E2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kumimoji="0" lang="zh-CN" altLang="en-US" sz="1800" b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88" name="Oval 57"/>
                <p:cNvSpPr>
                  <a:spLocks noChangeArrowheads="1"/>
                </p:cNvSpPr>
                <p:nvPr/>
              </p:nvSpPr>
              <p:spPr bwMode="gray">
                <a:xfrm>
                  <a:off x="2242" y="384"/>
                  <a:ext cx="1444" cy="65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1F5F5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kumimoji="0" lang="zh-CN" altLang="en-US" sz="1800" b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32783" name="Text Box 72"/>
              <p:cNvSpPr txBox="1">
                <a:spLocks noChangeArrowheads="1"/>
              </p:cNvSpPr>
              <p:nvPr/>
            </p:nvSpPr>
            <p:spPr bwMode="gray">
              <a:xfrm>
                <a:off x="2341" y="564"/>
                <a:ext cx="120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/>
                <a:r>
                  <a:rPr kumimoji="0" lang="en-US" altLang="ja-JP" sz="2400" b="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Lake Dianchi,</a:t>
                </a:r>
              </a:p>
              <a:p>
                <a:pPr algn="ctr" eaLnBrk="1" hangingPunct="1"/>
                <a:r>
                  <a:rPr kumimoji="0" lang="en-US" altLang="ja-JP" sz="2400" b="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China</a:t>
                </a:r>
                <a:endParaRPr kumimoji="0" lang="en-US" altLang="ja-JP" sz="1800" b="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781" name="Text Box 73"/>
            <p:cNvSpPr txBox="1">
              <a:spLocks noChangeArrowheads="1"/>
            </p:cNvSpPr>
            <p:nvPr/>
          </p:nvSpPr>
          <p:spPr bwMode="gray">
            <a:xfrm>
              <a:off x="2130" y="1169"/>
              <a:ext cx="1798" cy="2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</a:rPr>
                <a:t>Location: Yunnan Province, China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</a:rPr>
                <a:t>Area: 300</a:t>
              </a:r>
              <a:r>
                <a:rPr lang="en-US" altLang="zh-TW" sz="2000">
                  <a:solidFill>
                    <a:schemeClr val="tx2"/>
                  </a:solidFill>
                </a:rPr>
                <a:t> ㎞</a:t>
              </a:r>
              <a:r>
                <a:rPr lang="en-US" altLang="zh-TW" sz="2000" baseline="30000">
                  <a:solidFill>
                    <a:schemeClr val="tx2"/>
                  </a:solidFill>
                </a:rPr>
                <a:t>2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</a:rPr>
                <a:t>Average depth</a:t>
              </a:r>
              <a:r>
                <a:rPr lang="zh-TW" altLang="en-US" sz="2000">
                  <a:solidFill>
                    <a:schemeClr val="tx2"/>
                  </a:solidFill>
                </a:rPr>
                <a:t>：</a:t>
              </a:r>
              <a:r>
                <a:rPr lang="en-US" altLang="ja-JP" sz="2000">
                  <a:solidFill>
                    <a:schemeClr val="tx2"/>
                  </a:solidFill>
                </a:rPr>
                <a:t>6</a:t>
              </a:r>
              <a:r>
                <a:rPr lang="en-US" altLang="zh-TW" sz="2000">
                  <a:solidFill>
                    <a:schemeClr val="tx2"/>
                  </a:solidFill>
                </a:rPr>
                <a:t> m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</a:rPr>
                <a:t>Case II water: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</a:rPr>
                <a:t>・mixture of phytoplankton, tripton, and CDOM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</a:rPr>
                <a:t>・dominant species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</a:rPr>
                <a:t>　cyanobacteria</a:t>
              </a:r>
            </a:p>
            <a:p>
              <a:pPr eaLnBrk="1" hangingPunct="1"/>
              <a:r>
                <a:rPr lang="en-US" altLang="ja-JP" sz="2000">
                  <a:solidFill>
                    <a:schemeClr val="tx2"/>
                  </a:solidFill>
                </a:rPr>
                <a:t>Field survey: </a:t>
              </a:r>
              <a:r>
                <a:rPr lang="en-US" altLang="ja-JP" sz="2000">
                  <a:solidFill>
                    <a:srgbClr val="C00000"/>
                  </a:solidFill>
                </a:rPr>
                <a:t>4 times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</a:rPr>
                <a:t>(Oct. 23, 2007; Jul. 15, 2008; Mar. 12, 2009; Jul.-Aug., 2009)</a:t>
              </a:r>
            </a:p>
            <a:p>
              <a:pPr eaLnBrk="1" hangingPunct="1"/>
              <a:r>
                <a:rPr lang="en-US" altLang="ja-JP" sz="2000">
                  <a:solidFill>
                    <a:srgbClr val="C00000"/>
                  </a:solidFill>
                </a:rPr>
                <a:t>          Total 53 sites</a:t>
              </a:r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3CB570E-B338-4D00-BD73-DA08546F97E3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17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2019300" y="0"/>
            <a:ext cx="5410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200" dirty="0">
                <a:solidFill>
                  <a:schemeClr val="accent2"/>
                </a:solidFill>
                <a:ea typeface="HGS明朝E" panose="02020900000000000000" pitchFamily="18" charset="-128"/>
              </a:rPr>
              <a:t>Data Collections</a:t>
            </a:r>
            <a:endParaRPr lang="en-US" altLang="ja-JP" sz="3200" dirty="0">
              <a:solidFill>
                <a:srgbClr val="333399"/>
              </a:solidFill>
              <a:ea typeface="HGS明朝E" panose="02020900000000000000" pitchFamily="18" charset="-128"/>
            </a:endParaRPr>
          </a:p>
        </p:txBody>
      </p:sp>
      <p:sp>
        <p:nvSpPr>
          <p:cNvPr id="33795" name="Rectangle 19"/>
          <p:cNvSpPr>
            <a:spLocks noChangeArrowheads="1"/>
          </p:cNvSpPr>
          <p:nvPr/>
        </p:nvSpPr>
        <p:spPr bwMode="auto">
          <a:xfrm>
            <a:off x="228600" y="1600200"/>
            <a:ext cx="4495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ja-JP" sz="2600">
                <a:solidFill>
                  <a:srgbClr val="006600"/>
                </a:solidFill>
                <a:ea typeface="HGS明朝E" panose="02020900000000000000" pitchFamily="18" charset="-128"/>
              </a:rPr>
              <a:t>Phytoplankton </a:t>
            </a:r>
            <a:r>
              <a:rPr lang="ja-JP" altLang="en-US" sz="2600">
                <a:solidFill>
                  <a:srgbClr val="006600"/>
                </a:solidFill>
                <a:ea typeface="HGS明朝E" panose="02020900000000000000" pitchFamily="18" charset="-128"/>
              </a:rPr>
              <a:t>(</a:t>
            </a:r>
            <a:r>
              <a:rPr lang="en-US" altLang="ja-JP" sz="2600">
                <a:solidFill>
                  <a:srgbClr val="006600"/>
                </a:solidFill>
                <a:ea typeface="HGS明朝E" panose="02020900000000000000" pitchFamily="18" charset="-128"/>
              </a:rPr>
              <a:t>Chl-a)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ja-JP" sz="2400">
                <a:solidFill>
                  <a:srgbClr val="5F5F5F"/>
                </a:solidFill>
                <a:ea typeface="HGS明朝E" panose="02020900000000000000" pitchFamily="18" charset="-128"/>
              </a:rPr>
              <a:t>    </a:t>
            </a:r>
            <a:r>
              <a:rPr lang="en-US" altLang="ja-JP" sz="2400">
                <a:ea typeface="HGS明朝E" panose="02020900000000000000" pitchFamily="18" charset="-128"/>
              </a:rPr>
              <a:t>Samples taken to lab;  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sz="2400">
                <a:ea typeface="宋体" panose="02010600030101010101" pitchFamily="2" charset="-122"/>
              </a:rPr>
              <a:t>    SCOR-UNESCO equations.</a:t>
            </a:r>
            <a:r>
              <a:rPr lang="en-US" altLang="zh-CN" sz="2400">
                <a:solidFill>
                  <a:srgbClr val="5F5F5F"/>
                </a:solidFill>
                <a:ea typeface="HGS明朝E" panose="02020900000000000000" pitchFamily="18" charset="-128"/>
              </a:rPr>
              <a:t> </a:t>
            </a:r>
            <a:endParaRPr lang="en-US" altLang="ja-JP" sz="2400">
              <a:solidFill>
                <a:srgbClr val="5F5F5F"/>
              </a:solidFill>
              <a:ea typeface="HGS明朝E" panose="02020900000000000000" pitchFamily="18" charset="-128"/>
            </a:endParaRPr>
          </a:p>
        </p:txBody>
      </p:sp>
      <p:pic>
        <p:nvPicPr>
          <p:cNvPr id="33796" name="Picture 20" descr="底泥採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1752600"/>
            <a:ext cx="24384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23" descr="C:\YANG Wei\YOSHIDA_data\卒業研究\写真\lab0606\060628_1752~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752600"/>
            <a:ext cx="21336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24"/>
          <p:cNvSpPr>
            <a:spLocks noChangeArrowheads="1"/>
          </p:cNvSpPr>
          <p:nvPr/>
        </p:nvSpPr>
        <p:spPr bwMode="auto">
          <a:xfrm>
            <a:off x="241300" y="3733800"/>
            <a:ext cx="4267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ja-JP" sz="2600">
                <a:solidFill>
                  <a:srgbClr val="006600"/>
                </a:solidFill>
                <a:ea typeface="HGS明朝E" panose="02020900000000000000" pitchFamily="18" charset="-128"/>
              </a:rPr>
              <a:t>Remote sensing reflectance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ja-JP" sz="2400">
                <a:solidFill>
                  <a:srgbClr val="5F5F5F"/>
                </a:solidFill>
                <a:ea typeface="HGS明朝E" panose="02020900000000000000" pitchFamily="18" charset="-128"/>
              </a:rPr>
              <a:t>    </a:t>
            </a:r>
            <a:r>
              <a:rPr lang="en-US" altLang="ja-JP" sz="2400">
                <a:ea typeface="HGS明朝E" panose="02020900000000000000" pitchFamily="18" charset="-128"/>
              </a:rPr>
              <a:t>Water-leaving radiance;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ja-JP" sz="2400">
                <a:ea typeface="HGS明朝E" panose="02020900000000000000" pitchFamily="18" charset="-128"/>
              </a:rPr>
              <a:t>    Downward irradiance;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ja-JP" sz="2400">
                <a:ea typeface="HGS明朝E" panose="02020900000000000000" pitchFamily="18" charset="-128"/>
              </a:rPr>
              <a:t>    Downward radiance of skylight.</a:t>
            </a:r>
          </a:p>
        </p:txBody>
      </p:sp>
      <p:grpSp>
        <p:nvGrpSpPr>
          <p:cNvPr id="33799" name="Group 28"/>
          <p:cNvGrpSpPr>
            <a:grpSpLocks/>
          </p:cNvGrpSpPr>
          <p:nvPr/>
        </p:nvGrpSpPr>
        <p:grpSpPr bwMode="auto">
          <a:xfrm>
            <a:off x="4283075" y="3505200"/>
            <a:ext cx="4648200" cy="2971800"/>
            <a:chOff x="2928" y="2496"/>
            <a:chExt cx="2424" cy="1668"/>
          </a:xfrm>
        </p:grpSpPr>
        <p:pic>
          <p:nvPicPr>
            <p:cNvPr id="33801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2496"/>
              <a:ext cx="2424" cy="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Rectangle 27"/>
            <p:cNvSpPr>
              <a:spLocks noChangeArrowheads="1"/>
            </p:cNvSpPr>
            <p:nvPr/>
          </p:nvSpPr>
          <p:spPr bwMode="auto">
            <a:xfrm>
              <a:off x="2976" y="254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6E1042A7-25B6-46EE-8CE7-F89642970BF3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18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dirty="0">
                <a:latin typeface="Times New Roman" panose="02020603050405020304" pitchFamily="18" charset="0"/>
              </a:rPr>
              <a:t>Results for </a:t>
            </a:r>
            <a:r>
              <a:rPr lang="en-US" altLang="zh-CN" sz="3200" b="1" dirty="0">
                <a:latin typeface="Times New Roman" panose="02020603050405020304" pitchFamily="18" charset="0"/>
              </a:rPr>
              <a:t>Lake</a:t>
            </a:r>
            <a:r>
              <a:rPr lang="en-US" altLang="zh-CN" sz="3200" dirty="0">
                <a:solidFill>
                  <a:srgbClr val="66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200" dirty="0" err="1">
                <a:solidFill>
                  <a:srgbClr val="FF3399"/>
                </a:solidFill>
                <a:latin typeface="Times New Roman" panose="02020603050405020304" pitchFamily="18" charset="0"/>
              </a:rPr>
              <a:t>Kasumigaura</a:t>
            </a:r>
            <a:r>
              <a:rPr lang="en-US" altLang="zh-CN" sz="3200" dirty="0">
                <a:latin typeface="Times New Roman" panose="02020603050405020304" pitchFamily="18" charset="0"/>
              </a:rPr>
              <a:t>, Japan</a:t>
            </a:r>
          </a:p>
        </p:txBody>
      </p:sp>
      <p:grpSp>
        <p:nvGrpSpPr>
          <p:cNvPr id="34819" name="Group 79"/>
          <p:cNvGrpSpPr>
            <a:grpSpLocks/>
          </p:cNvGrpSpPr>
          <p:nvPr/>
        </p:nvGrpSpPr>
        <p:grpSpPr bwMode="auto">
          <a:xfrm>
            <a:off x="685800" y="1143000"/>
            <a:ext cx="3657600" cy="2743200"/>
            <a:chOff x="873" y="745"/>
            <a:chExt cx="2179" cy="1694"/>
          </a:xfrm>
        </p:grpSpPr>
        <p:sp>
          <p:nvSpPr>
            <p:cNvPr id="35237" name="Rectangle 6"/>
            <p:cNvSpPr>
              <a:spLocks noChangeArrowheads="1"/>
            </p:cNvSpPr>
            <p:nvPr/>
          </p:nvSpPr>
          <p:spPr bwMode="auto">
            <a:xfrm>
              <a:off x="873" y="745"/>
              <a:ext cx="2179" cy="16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38" name="Line 7"/>
            <p:cNvSpPr>
              <a:spLocks noChangeShapeType="1"/>
            </p:cNvSpPr>
            <p:nvPr/>
          </p:nvSpPr>
          <p:spPr bwMode="auto">
            <a:xfrm>
              <a:off x="1355" y="980"/>
              <a:ext cx="1" cy="10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39" name="Line 8"/>
            <p:cNvSpPr>
              <a:spLocks noChangeShapeType="1"/>
            </p:cNvSpPr>
            <p:nvPr/>
          </p:nvSpPr>
          <p:spPr bwMode="auto">
            <a:xfrm>
              <a:off x="1355" y="1997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0" name="Line 9"/>
            <p:cNvSpPr>
              <a:spLocks noChangeShapeType="1"/>
            </p:cNvSpPr>
            <p:nvPr/>
          </p:nvSpPr>
          <p:spPr bwMode="auto">
            <a:xfrm>
              <a:off x="1355" y="1827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1" name="Line 10"/>
            <p:cNvSpPr>
              <a:spLocks noChangeShapeType="1"/>
            </p:cNvSpPr>
            <p:nvPr/>
          </p:nvSpPr>
          <p:spPr bwMode="auto">
            <a:xfrm>
              <a:off x="1355" y="1657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2" name="Line 11"/>
            <p:cNvSpPr>
              <a:spLocks noChangeShapeType="1"/>
            </p:cNvSpPr>
            <p:nvPr/>
          </p:nvSpPr>
          <p:spPr bwMode="auto">
            <a:xfrm>
              <a:off x="1355" y="1491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3" name="Line 12"/>
            <p:cNvSpPr>
              <a:spLocks noChangeShapeType="1"/>
            </p:cNvSpPr>
            <p:nvPr/>
          </p:nvSpPr>
          <p:spPr bwMode="auto">
            <a:xfrm>
              <a:off x="1355" y="1320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4" name="Line 13"/>
            <p:cNvSpPr>
              <a:spLocks noChangeShapeType="1"/>
            </p:cNvSpPr>
            <p:nvPr/>
          </p:nvSpPr>
          <p:spPr bwMode="auto">
            <a:xfrm>
              <a:off x="1355" y="1150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5" name="Line 14"/>
            <p:cNvSpPr>
              <a:spLocks noChangeShapeType="1"/>
            </p:cNvSpPr>
            <p:nvPr/>
          </p:nvSpPr>
          <p:spPr bwMode="auto">
            <a:xfrm>
              <a:off x="1355" y="980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6" name="Line 15"/>
            <p:cNvSpPr>
              <a:spLocks noChangeShapeType="1"/>
            </p:cNvSpPr>
            <p:nvPr/>
          </p:nvSpPr>
          <p:spPr bwMode="auto">
            <a:xfrm>
              <a:off x="1355" y="1997"/>
              <a:ext cx="15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7" name="Line 16"/>
            <p:cNvSpPr>
              <a:spLocks noChangeShapeType="1"/>
            </p:cNvSpPr>
            <p:nvPr/>
          </p:nvSpPr>
          <p:spPr bwMode="auto">
            <a:xfrm flipV="1">
              <a:off x="1355" y="197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8" name="Line 17"/>
            <p:cNvSpPr>
              <a:spLocks noChangeShapeType="1"/>
            </p:cNvSpPr>
            <p:nvPr/>
          </p:nvSpPr>
          <p:spPr bwMode="auto">
            <a:xfrm flipV="1">
              <a:off x="1740" y="197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49" name="Line 18"/>
            <p:cNvSpPr>
              <a:spLocks noChangeShapeType="1"/>
            </p:cNvSpPr>
            <p:nvPr/>
          </p:nvSpPr>
          <p:spPr bwMode="auto">
            <a:xfrm flipV="1">
              <a:off x="2120" y="197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50" name="Line 19"/>
            <p:cNvSpPr>
              <a:spLocks noChangeShapeType="1"/>
            </p:cNvSpPr>
            <p:nvPr/>
          </p:nvSpPr>
          <p:spPr bwMode="auto">
            <a:xfrm flipV="1">
              <a:off x="2505" y="197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51" name="Line 20"/>
            <p:cNvSpPr>
              <a:spLocks noChangeShapeType="1"/>
            </p:cNvSpPr>
            <p:nvPr/>
          </p:nvSpPr>
          <p:spPr bwMode="auto">
            <a:xfrm flipV="1">
              <a:off x="2886" y="197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52" name="Rectangle 21"/>
            <p:cNvSpPr>
              <a:spLocks noChangeArrowheads="1"/>
            </p:cNvSpPr>
            <p:nvPr/>
          </p:nvSpPr>
          <p:spPr bwMode="auto">
            <a:xfrm>
              <a:off x="2222" y="1227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3" name="Rectangle 22"/>
            <p:cNvSpPr>
              <a:spLocks noChangeArrowheads="1"/>
            </p:cNvSpPr>
            <p:nvPr/>
          </p:nvSpPr>
          <p:spPr bwMode="auto">
            <a:xfrm>
              <a:off x="2092" y="126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4" name="Rectangle 23"/>
            <p:cNvSpPr>
              <a:spLocks noChangeArrowheads="1"/>
            </p:cNvSpPr>
            <p:nvPr/>
          </p:nvSpPr>
          <p:spPr bwMode="auto">
            <a:xfrm>
              <a:off x="2226" y="1215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5" name="Rectangle 24"/>
            <p:cNvSpPr>
              <a:spLocks noChangeArrowheads="1"/>
            </p:cNvSpPr>
            <p:nvPr/>
          </p:nvSpPr>
          <p:spPr bwMode="auto">
            <a:xfrm>
              <a:off x="2173" y="1211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6" name="Rectangle 25"/>
            <p:cNvSpPr>
              <a:spLocks noChangeArrowheads="1"/>
            </p:cNvSpPr>
            <p:nvPr/>
          </p:nvSpPr>
          <p:spPr bwMode="auto">
            <a:xfrm>
              <a:off x="2124" y="1304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7" name="Rectangle 26"/>
            <p:cNvSpPr>
              <a:spLocks noChangeArrowheads="1"/>
            </p:cNvSpPr>
            <p:nvPr/>
          </p:nvSpPr>
          <p:spPr bwMode="auto">
            <a:xfrm>
              <a:off x="1971" y="1385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8" name="Rectangle 27"/>
            <p:cNvSpPr>
              <a:spLocks noChangeArrowheads="1"/>
            </p:cNvSpPr>
            <p:nvPr/>
          </p:nvSpPr>
          <p:spPr bwMode="auto">
            <a:xfrm>
              <a:off x="2331" y="1170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59" name="Rectangle 28"/>
            <p:cNvSpPr>
              <a:spLocks noChangeArrowheads="1"/>
            </p:cNvSpPr>
            <p:nvPr/>
          </p:nvSpPr>
          <p:spPr bwMode="auto">
            <a:xfrm>
              <a:off x="2412" y="1106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0" name="Rectangle 29"/>
            <p:cNvSpPr>
              <a:spLocks noChangeArrowheads="1"/>
            </p:cNvSpPr>
            <p:nvPr/>
          </p:nvSpPr>
          <p:spPr bwMode="auto">
            <a:xfrm>
              <a:off x="2311" y="1183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1" name="Rectangle 30"/>
            <p:cNvSpPr>
              <a:spLocks noChangeArrowheads="1"/>
            </p:cNvSpPr>
            <p:nvPr/>
          </p:nvSpPr>
          <p:spPr bwMode="auto">
            <a:xfrm>
              <a:off x="2177" y="1296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2" name="Rectangle 31"/>
            <p:cNvSpPr>
              <a:spLocks noChangeArrowheads="1"/>
            </p:cNvSpPr>
            <p:nvPr/>
          </p:nvSpPr>
          <p:spPr bwMode="auto">
            <a:xfrm>
              <a:off x="2084" y="1357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3" name="Rectangle 32"/>
            <p:cNvSpPr>
              <a:spLocks noChangeArrowheads="1"/>
            </p:cNvSpPr>
            <p:nvPr/>
          </p:nvSpPr>
          <p:spPr bwMode="auto">
            <a:xfrm>
              <a:off x="2258" y="1304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4" name="Rectangle 33"/>
            <p:cNvSpPr>
              <a:spLocks noChangeArrowheads="1"/>
            </p:cNvSpPr>
            <p:nvPr/>
          </p:nvSpPr>
          <p:spPr bwMode="auto">
            <a:xfrm>
              <a:off x="1756" y="1633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5" name="Rectangle 34"/>
            <p:cNvSpPr>
              <a:spLocks noChangeArrowheads="1"/>
            </p:cNvSpPr>
            <p:nvPr/>
          </p:nvSpPr>
          <p:spPr bwMode="auto">
            <a:xfrm>
              <a:off x="2100" y="1418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6" name="Rectangle 35"/>
            <p:cNvSpPr>
              <a:spLocks noChangeArrowheads="1"/>
            </p:cNvSpPr>
            <p:nvPr/>
          </p:nvSpPr>
          <p:spPr bwMode="auto">
            <a:xfrm>
              <a:off x="2246" y="1341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7" name="Rectangle 36"/>
            <p:cNvSpPr>
              <a:spLocks noChangeArrowheads="1"/>
            </p:cNvSpPr>
            <p:nvPr/>
          </p:nvSpPr>
          <p:spPr bwMode="auto">
            <a:xfrm>
              <a:off x="2120" y="1162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8" name="Rectangle 37"/>
            <p:cNvSpPr>
              <a:spLocks noChangeArrowheads="1"/>
            </p:cNvSpPr>
            <p:nvPr/>
          </p:nvSpPr>
          <p:spPr bwMode="auto">
            <a:xfrm>
              <a:off x="2327" y="1324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69" name="Rectangle 38"/>
            <p:cNvSpPr>
              <a:spLocks noChangeArrowheads="1"/>
            </p:cNvSpPr>
            <p:nvPr/>
          </p:nvSpPr>
          <p:spPr bwMode="auto">
            <a:xfrm>
              <a:off x="2173" y="1219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0" name="Rectangle 39"/>
            <p:cNvSpPr>
              <a:spLocks noChangeArrowheads="1"/>
            </p:cNvSpPr>
            <p:nvPr/>
          </p:nvSpPr>
          <p:spPr bwMode="auto">
            <a:xfrm>
              <a:off x="2282" y="1304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1" name="Rectangle 40"/>
            <p:cNvSpPr>
              <a:spLocks noChangeArrowheads="1"/>
            </p:cNvSpPr>
            <p:nvPr/>
          </p:nvSpPr>
          <p:spPr bwMode="auto">
            <a:xfrm>
              <a:off x="2193" y="1260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2" name="Rectangle 41"/>
            <p:cNvSpPr>
              <a:spLocks noChangeArrowheads="1"/>
            </p:cNvSpPr>
            <p:nvPr/>
          </p:nvSpPr>
          <p:spPr bwMode="auto">
            <a:xfrm>
              <a:off x="1728" y="1612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3" name="Rectangle 42"/>
            <p:cNvSpPr>
              <a:spLocks noChangeArrowheads="1"/>
            </p:cNvSpPr>
            <p:nvPr/>
          </p:nvSpPr>
          <p:spPr bwMode="auto">
            <a:xfrm>
              <a:off x="2189" y="1373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4" name="Rectangle 43"/>
            <p:cNvSpPr>
              <a:spLocks noChangeArrowheads="1"/>
            </p:cNvSpPr>
            <p:nvPr/>
          </p:nvSpPr>
          <p:spPr bwMode="auto">
            <a:xfrm>
              <a:off x="2213" y="1410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5" name="Rectangle 44"/>
            <p:cNvSpPr>
              <a:spLocks noChangeArrowheads="1"/>
            </p:cNvSpPr>
            <p:nvPr/>
          </p:nvSpPr>
          <p:spPr bwMode="auto">
            <a:xfrm>
              <a:off x="2578" y="1187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6" name="Rectangle 45"/>
            <p:cNvSpPr>
              <a:spLocks noChangeArrowheads="1"/>
            </p:cNvSpPr>
            <p:nvPr/>
          </p:nvSpPr>
          <p:spPr bwMode="auto">
            <a:xfrm>
              <a:off x="2112" y="1410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7" name="Rectangle 46"/>
            <p:cNvSpPr>
              <a:spLocks noChangeArrowheads="1"/>
            </p:cNvSpPr>
            <p:nvPr/>
          </p:nvSpPr>
          <p:spPr bwMode="auto">
            <a:xfrm>
              <a:off x="1776" y="1539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8" name="Rectangle 47"/>
            <p:cNvSpPr>
              <a:spLocks noChangeArrowheads="1"/>
            </p:cNvSpPr>
            <p:nvPr/>
          </p:nvSpPr>
          <p:spPr bwMode="auto">
            <a:xfrm>
              <a:off x="2120" y="1483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79" name="Rectangle 48"/>
            <p:cNvSpPr>
              <a:spLocks noChangeArrowheads="1"/>
            </p:cNvSpPr>
            <p:nvPr/>
          </p:nvSpPr>
          <p:spPr bwMode="auto">
            <a:xfrm>
              <a:off x="2153" y="1406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0" name="Rectangle 49"/>
            <p:cNvSpPr>
              <a:spLocks noChangeArrowheads="1"/>
            </p:cNvSpPr>
            <p:nvPr/>
          </p:nvSpPr>
          <p:spPr bwMode="auto">
            <a:xfrm>
              <a:off x="2027" y="1511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1" name="Rectangle 50"/>
            <p:cNvSpPr>
              <a:spLocks noChangeArrowheads="1"/>
            </p:cNvSpPr>
            <p:nvPr/>
          </p:nvSpPr>
          <p:spPr bwMode="auto">
            <a:xfrm>
              <a:off x="1764" y="1572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2" name="Rectangle 51"/>
            <p:cNvSpPr>
              <a:spLocks noChangeArrowheads="1"/>
            </p:cNvSpPr>
            <p:nvPr/>
          </p:nvSpPr>
          <p:spPr bwMode="auto">
            <a:xfrm>
              <a:off x="1549" y="1738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3" name="Rectangle 52"/>
            <p:cNvSpPr>
              <a:spLocks noChangeArrowheads="1"/>
            </p:cNvSpPr>
            <p:nvPr/>
          </p:nvSpPr>
          <p:spPr bwMode="auto">
            <a:xfrm>
              <a:off x="1562" y="1738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4" name="Rectangle 53"/>
            <p:cNvSpPr>
              <a:spLocks noChangeArrowheads="1"/>
            </p:cNvSpPr>
            <p:nvPr/>
          </p:nvSpPr>
          <p:spPr bwMode="auto">
            <a:xfrm>
              <a:off x="1971" y="1600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5" name="Rectangle 54"/>
            <p:cNvSpPr>
              <a:spLocks noChangeArrowheads="1"/>
            </p:cNvSpPr>
            <p:nvPr/>
          </p:nvSpPr>
          <p:spPr bwMode="auto">
            <a:xfrm>
              <a:off x="1545" y="1738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6" name="Rectangle 55"/>
            <p:cNvSpPr>
              <a:spLocks noChangeArrowheads="1"/>
            </p:cNvSpPr>
            <p:nvPr/>
          </p:nvSpPr>
          <p:spPr bwMode="auto">
            <a:xfrm>
              <a:off x="1404" y="1758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87" name="Line 56"/>
            <p:cNvSpPr>
              <a:spLocks noChangeShapeType="1"/>
            </p:cNvSpPr>
            <p:nvPr/>
          </p:nvSpPr>
          <p:spPr bwMode="auto">
            <a:xfrm flipV="1">
              <a:off x="1424" y="1093"/>
              <a:ext cx="1174" cy="73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88" name="Rectangle 57"/>
            <p:cNvSpPr>
              <a:spLocks noChangeArrowheads="1"/>
            </p:cNvSpPr>
            <p:nvPr/>
          </p:nvSpPr>
          <p:spPr bwMode="auto">
            <a:xfrm>
              <a:off x="2181" y="1612"/>
              <a:ext cx="615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y = 282.18x + 29.12</a:t>
              </a:r>
              <a:endParaRPr lang="en-US" altLang="zh-CN" sz="2000" b="0"/>
            </a:p>
          </p:txBody>
        </p:sp>
        <p:sp>
          <p:nvSpPr>
            <p:cNvPr id="35289" name="Rectangle 58"/>
            <p:cNvSpPr>
              <a:spLocks noChangeArrowheads="1"/>
            </p:cNvSpPr>
            <p:nvPr/>
          </p:nvSpPr>
          <p:spPr bwMode="auto">
            <a:xfrm>
              <a:off x="2343" y="1734"/>
              <a:ext cx="50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R</a:t>
              </a:r>
              <a:endParaRPr lang="en-US" altLang="zh-CN" sz="2000" b="0"/>
            </a:p>
          </p:txBody>
        </p:sp>
        <p:sp>
          <p:nvSpPr>
            <p:cNvPr id="35290" name="Rectangle 59"/>
            <p:cNvSpPr>
              <a:spLocks noChangeArrowheads="1"/>
            </p:cNvSpPr>
            <p:nvPr/>
          </p:nvSpPr>
          <p:spPr bwMode="auto">
            <a:xfrm>
              <a:off x="2396" y="1714"/>
              <a:ext cx="2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700" b="0">
                  <a:solidFill>
                    <a:srgbClr val="000000"/>
                  </a:solidFill>
                </a:rPr>
                <a:t>2</a:t>
              </a:r>
              <a:endParaRPr lang="zh-CN" altLang="en-US" sz="2000" b="0"/>
            </a:p>
          </p:txBody>
        </p:sp>
        <p:sp>
          <p:nvSpPr>
            <p:cNvPr id="35291" name="Rectangle 60"/>
            <p:cNvSpPr>
              <a:spLocks noChangeArrowheads="1"/>
            </p:cNvSpPr>
            <p:nvPr/>
          </p:nvSpPr>
          <p:spPr bwMode="auto">
            <a:xfrm>
              <a:off x="2420" y="1734"/>
              <a:ext cx="213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 = 0.82</a:t>
              </a:r>
              <a:endParaRPr lang="zh-CN" altLang="en-US" sz="2000" b="0"/>
            </a:p>
          </p:txBody>
        </p:sp>
        <p:sp>
          <p:nvSpPr>
            <p:cNvPr id="35292" name="Rectangle 61"/>
            <p:cNvSpPr>
              <a:spLocks noChangeArrowheads="1"/>
            </p:cNvSpPr>
            <p:nvPr/>
          </p:nvSpPr>
          <p:spPr bwMode="auto">
            <a:xfrm>
              <a:off x="1258" y="1961"/>
              <a:ext cx="38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5293" name="Rectangle 62"/>
            <p:cNvSpPr>
              <a:spLocks noChangeArrowheads="1"/>
            </p:cNvSpPr>
            <p:nvPr/>
          </p:nvSpPr>
          <p:spPr bwMode="auto">
            <a:xfrm>
              <a:off x="1221" y="1791"/>
              <a:ext cx="76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20</a:t>
              </a:r>
              <a:endParaRPr lang="zh-CN" altLang="en-US" sz="2000" b="0"/>
            </a:p>
          </p:txBody>
        </p:sp>
        <p:sp>
          <p:nvSpPr>
            <p:cNvPr id="35294" name="Rectangle 63"/>
            <p:cNvSpPr>
              <a:spLocks noChangeArrowheads="1"/>
            </p:cNvSpPr>
            <p:nvPr/>
          </p:nvSpPr>
          <p:spPr bwMode="auto">
            <a:xfrm>
              <a:off x="1221" y="1620"/>
              <a:ext cx="76" cy="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40</a:t>
              </a:r>
              <a:endParaRPr lang="zh-CN" altLang="en-US" sz="2000" b="0"/>
            </a:p>
          </p:txBody>
        </p:sp>
        <p:sp>
          <p:nvSpPr>
            <p:cNvPr id="35295" name="Rectangle 64"/>
            <p:cNvSpPr>
              <a:spLocks noChangeArrowheads="1"/>
            </p:cNvSpPr>
            <p:nvPr/>
          </p:nvSpPr>
          <p:spPr bwMode="auto">
            <a:xfrm>
              <a:off x="1221" y="1454"/>
              <a:ext cx="76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60</a:t>
              </a:r>
              <a:endParaRPr lang="zh-CN" altLang="en-US" sz="2000" b="0"/>
            </a:p>
          </p:txBody>
        </p:sp>
        <p:sp>
          <p:nvSpPr>
            <p:cNvPr id="35296" name="Rectangle 65"/>
            <p:cNvSpPr>
              <a:spLocks noChangeArrowheads="1"/>
            </p:cNvSpPr>
            <p:nvPr/>
          </p:nvSpPr>
          <p:spPr bwMode="auto">
            <a:xfrm>
              <a:off x="1221" y="1284"/>
              <a:ext cx="76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80</a:t>
              </a:r>
              <a:endParaRPr lang="zh-CN" altLang="en-US" sz="2000" b="0"/>
            </a:p>
          </p:txBody>
        </p:sp>
        <p:sp>
          <p:nvSpPr>
            <p:cNvPr id="35297" name="Rectangle 66"/>
            <p:cNvSpPr>
              <a:spLocks noChangeArrowheads="1"/>
            </p:cNvSpPr>
            <p:nvPr/>
          </p:nvSpPr>
          <p:spPr bwMode="auto">
            <a:xfrm>
              <a:off x="1185" y="1114"/>
              <a:ext cx="114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100</a:t>
              </a:r>
              <a:endParaRPr lang="zh-CN" altLang="en-US" sz="2000" b="0"/>
            </a:p>
          </p:txBody>
        </p:sp>
        <p:sp>
          <p:nvSpPr>
            <p:cNvPr id="35298" name="Rectangle 67"/>
            <p:cNvSpPr>
              <a:spLocks noChangeArrowheads="1"/>
            </p:cNvSpPr>
            <p:nvPr/>
          </p:nvSpPr>
          <p:spPr bwMode="auto">
            <a:xfrm>
              <a:off x="1185" y="943"/>
              <a:ext cx="114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120</a:t>
              </a:r>
              <a:endParaRPr lang="zh-CN" altLang="en-US" sz="2000" b="0"/>
            </a:p>
          </p:txBody>
        </p:sp>
        <p:sp>
          <p:nvSpPr>
            <p:cNvPr id="35299" name="Rectangle 68"/>
            <p:cNvSpPr>
              <a:spLocks noChangeArrowheads="1"/>
            </p:cNvSpPr>
            <p:nvPr/>
          </p:nvSpPr>
          <p:spPr bwMode="auto">
            <a:xfrm>
              <a:off x="1278" y="2078"/>
              <a:ext cx="158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-0.05</a:t>
              </a:r>
              <a:endParaRPr lang="zh-CN" altLang="en-US" sz="2000" b="0"/>
            </a:p>
          </p:txBody>
        </p:sp>
        <p:sp>
          <p:nvSpPr>
            <p:cNvPr id="35300" name="Rectangle 69"/>
            <p:cNvSpPr>
              <a:spLocks noChangeArrowheads="1"/>
            </p:cNvSpPr>
            <p:nvPr/>
          </p:nvSpPr>
          <p:spPr bwMode="auto">
            <a:xfrm>
              <a:off x="1675" y="2078"/>
              <a:ext cx="132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0.05</a:t>
              </a:r>
              <a:endParaRPr lang="zh-CN" altLang="en-US" sz="2000" b="0"/>
            </a:p>
          </p:txBody>
        </p:sp>
        <p:sp>
          <p:nvSpPr>
            <p:cNvPr id="35301" name="Rectangle 70"/>
            <p:cNvSpPr>
              <a:spLocks noChangeArrowheads="1"/>
            </p:cNvSpPr>
            <p:nvPr/>
          </p:nvSpPr>
          <p:spPr bwMode="auto">
            <a:xfrm>
              <a:off x="2056" y="2078"/>
              <a:ext cx="133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0.15</a:t>
              </a:r>
              <a:endParaRPr lang="zh-CN" altLang="en-US" sz="2000" b="0"/>
            </a:p>
          </p:txBody>
        </p:sp>
        <p:sp>
          <p:nvSpPr>
            <p:cNvPr id="35302" name="Rectangle 71"/>
            <p:cNvSpPr>
              <a:spLocks noChangeArrowheads="1"/>
            </p:cNvSpPr>
            <p:nvPr/>
          </p:nvSpPr>
          <p:spPr bwMode="auto">
            <a:xfrm>
              <a:off x="2440" y="2078"/>
              <a:ext cx="133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0.25</a:t>
              </a:r>
              <a:endParaRPr lang="zh-CN" altLang="en-US" sz="2000" b="0"/>
            </a:p>
          </p:txBody>
        </p:sp>
        <p:sp>
          <p:nvSpPr>
            <p:cNvPr id="35303" name="Rectangle 72"/>
            <p:cNvSpPr>
              <a:spLocks noChangeArrowheads="1"/>
            </p:cNvSpPr>
            <p:nvPr/>
          </p:nvSpPr>
          <p:spPr bwMode="auto">
            <a:xfrm>
              <a:off x="2821" y="2078"/>
              <a:ext cx="133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0.35</a:t>
              </a:r>
              <a:endParaRPr lang="zh-CN" altLang="en-US" sz="2000" b="0"/>
            </a:p>
          </p:txBody>
        </p:sp>
        <p:sp>
          <p:nvSpPr>
            <p:cNvPr id="35304" name="Rectangle 73"/>
            <p:cNvSpPr>
              <a:spLocks noChangeArrowheads="1"/>
            </p:cNvSpPr>
            <p:nvPr/>
          </p:nvSpPr>
          <p:spPr bwMode="auto">
            <a:xfrm>
              <a:off x="1639" y="2265"/>
              <a:ext cx="857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100" b="0">
                  <a:solidFill>
                    <a:srgbClr val="000000"/>
                  </a:solidFill>
                </a:rPr>
                <a:t>Original three-band index</a:t>
              </a:r>
              <a:endParaRPr lang="en-US" altLang="zh-CN" sz="2000" b="0"/>
            </a:p>
          </p:txBody>
        </p:sp>
        <p:sp>
          <p:nvSpPr>
            <p:cNvPr id="35305" name="Rectangle 74"/>
            <p:cNvSpPr>
              <a:spLocks noChangeArrowheads="1"/>
            </p:cNvSpPr>
            <p:nvPr/>
          </p:nvSpPr>
          <p:spPr bwMode="auto">
            <a:xfrm rot="-5400000">
              <a:off x="562" y="1367"/>
              <a:ext cx="799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100" b="0">
                  <a:solidFill>
                    <a:srgbClr val="000000"/>
                  </a:solidFill>
                </a:rPr>
                <a:t>Measured Chl-a (mg m</a:t>
              </a:r>
              <a:endParaRPr lang="en-US" altLang="zh-CN" sz="2000" b="0"/>
            </a:p>
          </p:txBody>
        </p:sp>
        <p:sp>
          <p:nvSpPr>
            <p:cNvPr id="35306" name="Rectangle 75"/>
            <p:cNvSpPr>
              <a:spLocks noChangeArrowheads="1"/>
            </p:cNvSpPr>
            <p:nvPr/>
          </p:nvSpPr>
          <p:spPr bwMode="auto">
            <a:xfrm rot="-5400000">
              <a:off x="901" y="986"/>
              <a:ext cx="46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700" b="0">
                  <a:solidFill>
                    <a:srgbClr val="000000"/>
                  </a:solidFill>
                </a:rPr>
                <a:t>-3</a:t>
              </a:r>
              <a:endParaRPr lang="zh-CN" altLang="en-US" sz="2000" b="0"/>
            </a:p>
          </p:txBody>
        </p:sp>
        <p:sp>
          <p:nvSpPr>
            <p:cNvPr id="35307" name="Rectangle 76"/>
            <p:cNvSpPr>
              <a:spLocks noChangeArrowheads="1"/>
            </p:cNvSpPr>
            <p:nvPr/>
          </p:nvSpPr>
          <p:spPr bwMode="auto">
            <a:xfrm rot="-5400000">
              <a:off x="949" y="928"/>
              <a:ext cx="28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100" b="0">
                  <a:solidFill>
                    <a:srgbClr val="000000"/>
                  </a:solidFill>
                </a:rPr>
                <a:t>)</a:t>
              </a:r>
              <a:endParaRPr lang="zh-CN" altLang="en-US" sz="2000" b="0"/>
            </a:p>
          </p:txBody>
        </p:sp>
        <p:sp>
          <p:nvSpPr>
            <p:cNvPr id="35308" name="Rectangle 77"/>
            <p:cNvSpPr>
              <a:spLocks noChangeArrowheads="1"/>
            </p:cNvSpPr>
            <p:nvPr/>
          </p:nvSpPr>
          <p:spPr bwMode="auto">
            <a:xfrm>
              <a:off x="898" y="761"/>
              <a:ext cx="222" cy="1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309" name="Rectangle 78"/>
            <p:cNvSpPr>
              <a:spLocks noChangeArrowheads="1"/>
            </p:cNvSpPr>
            <p:nvPr/>
          </p:nvSpPr>
          <p:spPr bwMode="auto">
            <a:xfrm>
              <a:off x="914" y="773"/>
              <a:ext cx="106" cy="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</a:rPr>
                <a:t>(</a:t>
              </a:r>
              <a:r>
                <a:rPr lang="en-US" altLang="zh-CN" sz="1000">
                  <a:solidFill>
                    <a:srgbClr val="000000"/>
                  </a:solidFill>
                </a:rPr>
                <a:t>A)</a:t>
              </a:r>
              <a:endParaRPr lang="en-US" altLang="zh-CN" sz="2000" b="0"/>
            </a:p>
          </p:txBody>
        </p:sp>
      </p:grpSp>
      <p:grpSp>
        <p:nvGrpSpPr>
          <p:cNvPr id="34820" name="Group 153"/>
          <p:cNvGrpSpPr>
            <a:grpSpLocks/>
          </p:cNvGrpSpPr>
          <p:nvPr/>
        </p:nvGrpSpPr>
        <p:grpSpPr bwMode="auto">
          <a:xfrm>
            <a:off x="4648200" y="1143000"/>
            <a:ext cx="3459163" cy="2689225"/>
            <a:chOff x="3018" y="740"/>
            <a:chExt cx="2179" cy="1694"/>
          </a:xfrm>
        </p:grpSpPr>
        <p:sp>
          <p:nvSpPr>
            <p:cNvPr id="35164" name="Rectangle 80"/>
            <p:cNvSpPr>
              <a:spLocks noChangeArrowheads="1"/>
            </p:cNvSpPr>
            <p:nvPr/>
          </p:nvSpPr>
          <p:spPr bwMode="auto">
            <a:xfrm>
              <a:off x="3018" y="740"/>
              <a:ext cx="2179" cy="16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65" name="Line 81"/>
            <p:cNvSpPr>
              <a:spLocks noChangeShapeType="1"/>
            </p:cNvSpPr>
            <p:nvPr/>
          </p:nvSpPr>
          <p:spPr bwMode="auto">
            <a:xfrm>
              <a:off x="3523" y="987"/>
              <a:ext cx="1" cy="10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66" name="Line 82"/>
            <p:cNvSpPr>
              <a:spLocks noChangeShapeType="1"/>
            </p:cNvSpPr>
            <p:nvPr/>
          </p:nvSpPr>
          <p:spPr bwMode="auto">
            <a:xfrm>
              <a:off x="3523" y="2010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67" name="Line 83"/>
            <p:cNvSpPr>
              <a:spLocks noChangeShapeType="1"/>
            </p:cNvSpPr>
            <p:nvPr/>
          </p:nvSpPr>
          <p:spPr bwMode="auto">
            <a:xfrm>
              <a:off x="3523" y="1840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68" name="Line 84"/>
            <p:cNvSpPr>
              <a:spLocks noChangeShapeType="1"/>
            </p:cNvSpPr>
            <p:nvPr/>
          </p:nvSpPr>
          <p:spPr bwMode="auto">
            <a:xfrm>
              <a:off x="3523" y="1670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69" name="Line 85"/>
            <p:cNvSpPr>
              <a:spLocks noChangeShapeType="1"/>
            </p:cNvSpPr>
            <p:nvPr/>
          </p:nvSpPr>
          <p:spPr bwMode="auto">
            <a:xfrm>
              <a:off x="3523" y="1500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0" name="Line 86"/>
            <p:cNvSpPr>
              <a:spLocks noChangeShapeType="1"/>
            </p:cNvSpPr>
            <p:nvPr/>
          </p:nvSpPr>
          <p:spPr bwMode="auto">
            <a:xfrm>
              <a:off x="3523" y="1327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1" name="Line 87"/>
            <p:cNvSpPr>
              <a:spLocks noChangeShapeType="1"/>
            </p:cNvSpPr>
            <p:nvPr/>
          </p:nvSpPr>
          <p:spPr bwMode="auto">
            <a:xfrm>
              <a:off x="3523" y="1157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2" name="Line 88"/>
            <p:cNvSpPr>
              <a:spLocks noChangeShapeType="1"/>
            </p:cNvSpPr>
            <p:nvPr/>
          </p:nvSpPr>
          <p:spPr bwMode="auto">
            <a:xfrm>
              <a:off x="3523" y="987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3" name="Line 89"/>
            <p:cNvSpPr>
              <a:spLocks noChangeShapeType="1"/>
            </p:cNvSpPr>
            <p:nvPr/>
          </p:nvSpPr>
          <p:spPr bwMode="auto">
            <a:xfrm>
              <a:off x="3523" y="2010"/>
              <a:ext cx="15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4" name="Line 90"/>
            <p:cNvSpPr>
              <a:spLocks noChangeShapeType="1"/>
            </p:cNvSpPr>
            <p:nvPr/>
          </p:nvSpPr>
          <p:spPr bwMode="auto">
            <a:xfrm flipV="1">
              <a:off x="3523" y="198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5" name="Line 91"/>
            <p:cNvSpPr>
              <a:spLocks noChangeShapeType="1"/>
            </p:cNvSpPr>
            <p:nvPr/>
          </p:nvSpPr>
          <p:spPr bwMode="auto">
            <a:xfrm flipV="1">
              <a:off x="3911" y="198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6" name="Line 92"/>
            <p:cNvSpPr>
              <a:spLocks noChangeShapeType="1"/>
            </p:cNvSpPr>
            <p:nvPr/>
          </p:nvSpPr>
          <p:spPr bwMode="auto">
            <a:xfrm flipV="1">
              <a:off x="4299" y="198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7" name="Line 93"/>
            <p:cNvSpPr>
              <a:spLocks noChangeShapeType="1"/>
            </p:cNvSpPr>
            <p:nvPr/>
          </p:nvSpPr>
          <p:spPr bwMode="auto">
            <a:xfrm flipV="1">
              <a:off x="4687" y="198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8" name="Line 94"/>
            <p:cNvSpPr>
              <a:spLocks noChangeShapeType="1"/>
            </p:cNvSpPr>
            <p:nvPr/>
          </p:nvSpPr>
          <p:spPr bwMode="auto">
            <a:xfrm flipV="1">
              <a:off x="5075" y="198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179" name="Rectangle 95"/>
            <p:cNvSpPr>
              <a:spLocks noChangeArrowheads="1"/>
            </p:cNvSpPr>
            <p:nvPr/>
          </p:nvSpPr>
          <p:spPr bwMode="auto">
            <a:xfrm>
              <a:off x="4344" y="1238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0" name="Rectangle 96"/>
            <p:cNvSpPr>
              <a:spLocks noChangeArrowheads="1"/>
            </p:cNvSpPr>
            <p:nvPr/>
          </p:nvSpPr>
          <p:spPr bwMode="auto">
            <a:xfrm>
              <a:off x="4340" y="127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1" name="Rectangle 97"/>
            <p:cNvSpPr>
              <a:spLocks noChangeArrowheads="1"/>
            </p:cNvSpPr>
            <p:nvPr/>
          </p:nvSpPr>
          <p:spPr bwMode="auto">
            <a:xfrm>
              <a:off x="4307" y="1225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2" name="Rectangle 98"/>
            <p:cNvSpPr>
              <a:spLocks noChangeArrowheads="1"/>
            </p:cNvSpPr>
            <p:nvPr/>
          </p:nvSpPr>
          <p:spPr bwMode="auto">
            <a:xfrm>
              <a:off x="4279" y="1221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3" name="Rectangle 99"/>
            <p:cNvSpPr>
              <a:spLocks noChangeArrowheads="1"/>
            </p:cNvSpPr>
            <p:nvPr/>
          </p:nvSpPr>
          <p:spPr bwMode="auto">
            <a:xfrm>
              <a:off x="4356" y="1314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4" name="Rectangle 100"/>
            <p:cNvSpPr>
              <a:spLocks noChangeArrowheads="1"/>
            </p:cNvSpPr>
            <p:nvPr/>
          </p:nvSpPr>
          <p:spPr bwMode="auto">
            <a:xfrm>
              <a:off x="4150" y="1395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5" name="Rectangle 101"/>
            <p:cNvSpPr>
              <a:spLocks noChangeArrowheads="1"/>
            </p:cNvSpPr>
            <p:nvPr/>
          </p:nvSpPr>
          <p:spPr bwMode="auto">
            <a:xfrm>
              <a:off x="4380" y="1181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6" name="Rectangle 102"/>
            <p:cNvSpPr>
              <a:spLocks noChangeArrowheads="1"/>
            </p:cNvSpPr>
            <p:nvPr/>
          </p:nvSpPr>
          <p:spPr bwMode="auto">
            <a:xfrm>
              <a:off x="4562" y="1112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7" name="Rectangle 103"/>
            <p:cNvSpPr>
              <a:spLocks noChangeArrowheads="1"/>
            </p:cNvSpPr>
            <p:nvPr/>
          </p:nvSpPr>
          <p:spPr bwMode="auto">
            <a:xfrm>
              <a:off x="4360" y="1189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8" name="Rectangle 104"/>
            <p:cNvSpPr>
              <a:spLocks noChangeArrowheads="1"/>
            </p:cNvSpPr>
            <p:nvPr/>
          </p:nvSpPr>
          <p:spPr bwMode="auto">
            <a:xfrm>
              <a:off x="4324" y="1306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89" name="Rectangle 105"/>
            <p:cNvSpPr>
              <a:spLocks noChangeArrowheads="1"/>
            </p:cNvSpPr>
            <p:nvPr/>
          </p:nvSpPr>
          <p:spPr bwMode="auto">
            <a:xfrm>
              <a:off x="4251" y="1367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0" name="Rectangle 106"/>
            <p:cNvSpPr>
              <a:spLocks noChangeArrowheads="1"/>
            </p:cNvSpPr>
            <p:nvPr/>
          </p:nvSpPr>
          <p:spPr bwMode="auto">
            <a:xfrm>
              <a:off x="4332" y="1310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1" name="Rectangle 107"/>
            <p:cNvSpPr>
              <a:spLocks noChangeArrowheads="1"/>
            </p:cNvSpPr>
            <p:nvPr/>
          </p:nvSpPr>
          <p:spPr bwMode="auto">
            <a:xfrm>
              <a:off x="3923" y="1642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2" name="Rectangle 108"/>
            <p:cNvSpPr>
              <a:spLocks noChangeArrowheads="1"/>
            </p:cNvSpPr>
            <p:nvPr/>
          </p:nvSpPr>
          <p:spPr bwMode="auto">
            <a:xfrm>
              <a:off x="4263" y="1424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3" name="Rectangle 109"/>
            <p:cNvSpPr>
              <a:spLocks noChangeArrowheads="1"/>
            </p:cNvSpPr>
            <p:nvPr/>
          </p:nvSpPr>
          <p:spPr bwMode="auto">
            <a:xfrm>
              <a:off x="4263" y="1351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4" name="Rectangle 110"/>
            <p:cNvSpPr>
              <a:spLocks noChangeArrowheads="1"/>
            </p:cNvSpPr>
            <p:nvPr/>
          </p:nvSpPr>
          <p:spPr bwMode="auto">
            <a:xfrm>
              <a:off x="4477" y="1173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5" name="Rectangle 111"/>
            <p:cNvSpPr>
              <a:spLocks noChangeArrowheads="1"/>
            </p:cNvSpPr>
            <p:nvPr/>
          </p:nvSpPr>
          <p:spPr bwMode="auto">
            <a:xfrm>
              <a:off x="4368" y="1335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6" name="Rectangle 112"/>
            <p:cNvSpPr>
              <a:spLocks noChangeArrowheads="1"/>
            </p:cNvSpPr>
            <p:nvPr/>
          </p:nvSpPr>
          <p:spPr bwMode="auto">
            <a:xfrm>
              <a:off x="4364" y="1229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7" name="Rectangle 113"/>
            <p:cNvSpPr>
              <a:spLocks noChangeArrowheads="1"/>
            </p:cNvSpPr>
            <p:nvPr/>
          </p:nvSpPr>
          <p:spPr bwMode="auto">
            <a:xfrm>
              <a:off x="4368" y="1310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8" name="Rectangle 114"/>
            <p:cNvSpPr>
              <a:spLocks noChangeArrowheads="1"/>
            </p:cNvSpPr>
            <p:nvPr/>
          </p:nvSpPr>
          <p:spPr bwMode="auto">
            <a:xfrm>
              <a:off x="4263" y="127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199" name="Rectangle 115"/>
            <p:cNvSpPr>
              <a:spLocks noChangeArrowheads="1"/>
            </p:cNvSpPr>
            <p:nvPr/>
          </p:nvSpPr>
          <p:spPr bwMode="auto">
            <a:xfrm>
              <a:off x="3887" y="1626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0" name="Rectangle 116"/>
            <p:cNvSpPr>
              <a:spLocks noChangeArrowheads="1"/>
            </p:cNvSpPr>
            <p:nvPr/>
          </p:nvSpPr>
          <p:spPr bwMode="auto">
            <a:xfrm>
              <a:off x="4283" y="1383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1" name="Rectangle 117"/>
            <p:cNvSpPr>
              <a:spLocks noChangeArrowheads="1"/>
            </p:cNvSpPr>
            <p:nvPr/>
          </p:nvSpPr>
          <p:spPr bwMode="auto">
            <a:xfrm>
              <a:off x="4267" y="142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2" name="Rectangle 118"/>
            <p:cNvSpPr>
              <a:spLocks noChangeArrowheads="1"/>
            </p:cNvSpPr>
            <p:nvPr/>
          </p:nvSpPr>
          <p:spPr bwMode="auto">
            <a:xfrm>
              <a:off x="4659" y="1193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3" name="Rectangle 119"/>
            <p:cNvSpPr>
              <a:spLocks noChangeArrowheads="1"/>
            </p:cNvSpPr>
            <p:nvPr/>
          </p:nvSpPr>
          <p:spPr bwMode="auto">
            <a:xfrm>
              <a:off x="4130" y="142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4" name="Rectangle 120"/>
            <p:cNvSpPr>
              <a:spLocks noChangeArrowheads="1"/>
            </p:cNvSpPr>
            <p:nvPr/>
          </p:nvSpPr>
          <p:spPr bwMode="auto">
            <a:xfrm>
              <a:off x="3964" y="1549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5" name="Rectangle 121"/>
            <p:cNvSpPr>
              <a:spLocks noChangeArrowheads="1"/>
            </p:cNvSpPr>
            <p:nvPr/>
          </p:nvSpPr>
          <p:spPr bwMode="auto">
            <a:xfrm>
              <a:off x="4206" y="1492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6" name="Rectangle 122"/>
            <p:cNvSpPr>
              <a:spLocks noChangeArrowheads="1"/>
            </p:cNvSpPr>
            <p:nvPr/>
          </p:nvSpPr>
          <p:spPr bwMode="auto">
            <a:xfrm>
              <a:off x="4174" y="1411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7" name="Rectangle 123"/>
            <p:cNvSpPr>
              <a:spLocks noChangeArrowheads="1"/>
            </p:cNvSpPr>
            <p:nvPr/>
          </p:nvSpPr>
          <p:spPr bwMode="auto">
            <a:xfrm>
              <a:off x="4085" y="1521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8" name="Rectangle 124"/>
            <p:cNvSpPr>
              <a:spLocks noChangeArrowheads="1"/>
            </p:cNvSpPr>
            <p:nvPr/>
          </p:nvSpPr>
          <p:spPr bwMode="auto">
            <a:xfrm>
              <a:off x="3887" y="1585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09" name="Rectangle 125"/>
            <p:cNvSpPr>
              <a:spLocks noChangeArrowheads="1"/>
            </p:cNvSpPr>
            <p:nvPr/>
          </p:nvSpPr>
          <p:spPr bwMode="auto">
            <a:xfrm>
              <a:off x="3717" y="1747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10" name="Rectangle 126"/>
            <p:cNvSpPr>
              <a:spLocks noChangeArrowheads="1"/>
            </p:cNvSpPr>
            <p:nvPr/>
          </p:nvSpPr>
          <p:spPr bwMode="auto">
            <a:xfrm>
              <a:off x="3729" y="1747"/>
              <a:ext cx="37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11" name="Rectangle 127"/>
            <p:cNvSpPr>
              <a:spLocks noChangeArrowheads="1"/>
            </p:cNvSpPr>
            <p:nvPr/>
          </p:nvSpPr>
          <p:spPr bwMode="auto">
            <a:xfrm>
              <a:off x="4029" y="1610"/>
              <a:ext cx="36" cy="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12" name="Rectangle 128"/>
            <p:cNvSpPr>
              <a:spLocks noChangeArrowheads="1"/>
            </p:cNvSpPr>
            <p:nvPr/>
          </p:nvSpPr>
          <p:spPr bwMode="auto">
            <a:xfrm>
              <a:off x="3713" y="1751"/>
              <a:ext cx="37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13" name="Rectangle 129"/>
            <p:cNvSpPr>
              <a:spLocks noChangeArrowheads="1"/>
            </p:cNvSpPr>
            <p:nvPr/>
          </p:nvSpPr>
          <p:spPr bwMode="auto">
            <a:xfrm>
              <a:off x="3580" y="1767"/>
              <a:ext cx="36" cy="37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14" name="Line 130"/>
            <p:cNvSpPr>
              <a:spLocks noChangeShapeType="1"/>
            </p:cNvSpPr>
            <p:nvPr/>
          </p:nvSpPr>
          <p:spPr bwMode="auto">
            <a:xfrm flipV="1">
              <a:off x="3600" y="1088"/>
              <a:ext cx="1079" cy="764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215" name="Rectangle 131"/>
            <p:cNvSpPr>
              <a:spLocks noChangeArrowheads="1"/>
            </p:cNvSpPr>
            <p:nvPr/>
          </p:nvSpPr>
          <p:spPr bwMode="auto">
            <a:xfrm>
              <a:off x="4344" y="1610"/>
              <a:ext cx="65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y = 161.24x + 28.04</a:t>
              </a:r>
              <a:endParaRPr lang="en-US" altLang="zh-CN" sz="2000" b="0"/>
            </a:p>
          </p:txBody>
        </p:sp>
        <p:sp>
          <p:nvSpPr>
            <p:cNvPr id="35216" name="Rectangle 132"/>
            <p:cNvSpPr>
              <a:spLocks noChangeArrowheads="1"/>
            </p:cNvSpPr>
            <p:nvPr/>
          </p:nvSpPr>
          <p:spPr bwMode="auto">
            <a:xfrm>
              <a:off x="4505" y="1731"/>
              <a:ext cx="5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R</a:t>
              </a:r>
              <a:endParaRPr lang="en-US" altLang="zh-CN" sz="2000" b="0"/>
            </a:p>
          </p:txBody>
        </p:sp>
        <p:sp>
          <p:nvSpPr>
            <p:cNvPr id="35217" name="Rectangle 133"/>
            <p:cNvSpPr>
              <a:spLocks noChangeArrowheads="1"/>
            </p:cNvSpPr>
            <p:nvPr/>
          </p:nvSpPr>
          <p:spPr bwMode="auto">
            <a:xfrm>
              <a:off x="4558" y="1711"/>
              <a:ext cx="2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700" b="0">
                  <a:solidFill>
                    <a:srgbClr val="000000"/>
                  </a:solidFill>
                </a:rPr>
                <a:t>2</a:t>
              </a:r>
              <a:endParaRPr lang="zh-CN" altLang="en-US" sz="2000" b="0"/>
            </a:p>
          </p:txBody>
        </p:sp>
        <p:sp>
          <p:nvSpPr>
            <p:cNvPr id="35218" name="Rectangle 134"/>
            <p:cNvSpPr>
              <a:spLocks noChangeArrowheads="1"/>
            </p:cNvSpPr>
            <p:nvPr/>
          </p:nvSpPr>
          <p:spPr bwMode="auto">
            <a:xfrm>
              <a:off x="4582" y="1731"/>
              <a:ext cx="22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 = 0.90</a:t>
              </a:r>
              <a:endParaRPr lang="zh-CN" altLang="en-US" sz="2000" b="0"/>
            </a:p>
          </p:txBody>
        </p:sp>
        <p:sp>
          <p:nvSpPr>
            <p:cNvPr id="35219" name="Rectangle 135"/>
            <p:cNvSpPr>
              <a:spLocks noChangeArrowheads="1"/>
            </p:cNvSpPr>
            <p:nvPr/>
          </p:nvSpPr>
          <p:spPr bwMode="auto">
            <a:xfrm>
              <a:off x="3426" y="1974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5220" name="Rectangle 136"/>
            <p:cNvSpPr>
              <a:spLocks noChangeArrowheads="1"/>
            </p:cNvSpPr>
            <p:nvPr/>
          </p:nvSpPr>
          <p:spPr bwMode="auto">
            <a:xfrm>
              <a:off x="3390" y="1804"/>
              <a:ext cx="8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20</a:t>
              </a:r>
              <a:endParaRPr lang="zh-CN" altLang="en-US" sz="2000" b="0"/>
            </a:p>
          </p:txBody>
        </p:sp>
        <p:sp>
          <p:nvSpPr>
            <p:cNvPr id="35221" name="Rectangle 137"/>
            <p:cNvSpPr>
              <a:spLocks noChangeArrowheads="1"/>
            </p:cNvSpPr>
            <p:nvPr/>
          </p:nvSpPr>
          <p:spPr bwMode="auto">
            <a:xfrm>
              <a:off x="3390" y="1634"/>
              <a:ext cx="8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40</a:t>
              </a:r>
              <a:endParaRPr lang="zh-CN" altLang="en-US" sz="2000" b="0"/>
            </a:p>
          </p:txBody>
        </p:sp>
        <p:sp>
          <p:nvSpPr>
            <p:cNvPr id="35222" name="Rectangle 138"/>
            <p:cNvSpPr>
              <a:spLocks noChangeArrowheads="1"/>
            </p:cNvSpPr>
            <p:nvPr/>
          </p:nvSpPr>
          <p:spPr bwMode="auto">
            <a:xfrm>
              <a:off x="3390" y="1464"/>
              <a:ext cx="8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60</a:t>
              </a:r>
              <a:endParaRPr lang="zh-CN" altLang="en-US" sz="2000" b="0"/>
            </a:p>
          </p:txBody>
        </p:sp>
        <p:sp>
          <p:nvSpPr>
            <p:cNvPr id="35223" name="Rectangle 139"/>
            <p:cNvSpPr>
              <a:spLocks noChangeArrowheads="1"/>
            </p:cNvSpPr>
            <p:nvPr/>
          </p:nvSpPr>
          <p:spPr bwMode="auto">
            <a:xfrm>
              <a:off x="3390" y="1290"/>
              <a:ext cx="8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80</a:t>
              </a:r>
              <a:endParaRPr lang="zh-CN" altLang="en-US" sz="2000" b="0"/>
            </a:p>
          </p:txBody>
        </p:sp>
        <p:sp>
          <p:nvSpPr>
            <p:cNvPr id="35224" name="Rectangle 140"/>
            <p:cNvSpPr>
              <a:spLocks noChangeArrowheads="1"/>
            </p:cNvSpPr>
            <p:nvPr/>
          </p:nvSpPr>
          <p:spPr bwMode="auto">
            <a:xfrm>
              <a:off x="3354" y="1120"/>
              <a:ext cx="1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100</a:t>
              </a:r>
              <a:endParaRPr lang="zh-CN" altLang="en-US" sz="2000" b="0"/>
            </a:p>
          </p:txBody>
        </p:sp>
        <p:sp>
          <p:nvSpPr>
            <p:cNvPr id="35225" name="Rectangle 141"/>
            <p:cNvSpPr>
              <a:spLocks noChangeArrowheads="1"/>
            </p:cNvSpPr>
            <p:nvPr/>
          </p:nvSpPr>
          <p:spPr bwMode="auto">
            <a:xfrm>
              <a:off x="3354" y="950"/>
              <a:ext cx="1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120</a:t>
              </a:r>
              <a:endParaRPr lang="zh-CN" altLang="en-US" sz="2000" b="0"/>
            </a:p>
          </p:txBody>
        </p:sp>
        <p:sp>
          <p:nvSpPr>
            <p:cNvPr id="35226" name="Rectangle 142"/>
            <p:cNvSpPr>
              <a:spLocks noChangeArrowheads="1"/>
            </p:cNvSpPr>
            <p:nvPr/>
          </p:nvSpPr>
          <p:spPr bwMode="auto">
            <a:xfrm>
              <a:off x="3467" y="2091"/>
              <a:ext cx="12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-0.1</a:t>
              </a:r>
              <a:endParaRPr lang="zh-CN" altLang="en-US" sz="2000" b="0"/>
            </a:p>
          </p:txBody>
        </p:sp>
        <p:sp>
          <p:nvSpPr>
            <p:cNvPr id="35227" name="Rectangle 143"/>
            <p:cNvSpPr>
              <a:spLocks noChangeArrowheads="1"/>
            </p:cNvSpPr>
            <p:nvPr/>
          </p:nvSpPr>
          <p:spPr bwMode="auto">
            <a:xfrm>
              <a:off x="3867" y="2091"/>
              <a:ext cx="1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0.1</a:t>
              </a:r>
              <a:endParaRPr lang="zh-CN" altLang="en-US" sz="2000" b="0"/>
            </a:p>
          </p:txBody>
        </p:sp>
        <p:sp>
          <p:nvSpPr>
            <p:cNvPr id="35228" name="Rectangle 144"/>
            <p:cNvSpPr>
              <a:spLocks noChangeArrowheads="1"/>
            </p:cNvSpPr>
            <p:nvPr/>
          </p:nvSpPr>
          <p:spPr bwMode="auto">
            <a:xfrm>
              <a:off x="4255" y="2091"/>
              <a:ext cx="1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0.3</a:t>
              </a:r>
              <a:endParaRPr lang="zh-CN" altLang="en-US" sz="2000" b="0"/>
            </a:p>
          </p:txBody>
        </p:sp>
        <p:sp>
          <p:nvSpPr>
            <p:cNvPr id="35229" name="Rectangle 145"/>
            <p:cNvSpPr>
              <a:spLocks noChangeArrowheads="1"/>
            </p:cNvSpPr>
            <p:nvPr/>
          </p:nvSpPr>
          <p:spPr bwMode="auto">
            <a:xfrm>
              <a:off x="4643" y="2091"/>
              <a:ext cx="1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0.5</a:t>
              </a:r>
              <a:endParaRPr lang="zh-CN" altLang="en-US" sz="2000" b="0"/>
            </a:p>
          </p:txBody>
        </p:sp>
        <p:sp>
          <p:nvSpPr>
            <p:cNvPr id="35230" name="Rectangle 146"/>
            <p:cNvSpPr>
              <a:spLocks noChangeArrowheads="1"/>
            </p:cNvSpPr>
            <p:nvPr/>
          </p:nvSpPr>
          <p:spPr bwMode="auto">
            <a:xfrm>
              <a:off x="5031" y="2091"/>
              <a:ext cx="1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0.7</a:t>
              </a:r>
              <a:endParaRPr lang="zh-CN" altLang="en-US" sz="2000" b="0"/>
            </a:p>
          </p:txBody>
        </p:sp>
        <p:sp>
          <p:nvSpPr>
            <p:cNvPr id="35231" name="Rectangle 147"/>
            <p:cNvSpPr>
              <a:spLocks noChangeArrowheads="1"/>
            </p:cNvSpPr>
            <p:nvPr/>
          </p:nvSpPr>
          <p:spPr bwMode="auto">
            <a:xfrm>
              <a:off x="3871" y="2293"/>
              <a:ext cx="96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100" b="0">
                  <a:solidFill>
                    <a:srgbClr val="000000"/>
                  </a:solidFill>
                </a:rPr>
                <a:t>Enhanced three-band index</a:t>
              </a:r>
              <a:endParaRPr lang="en-US" altLang="zh-CN" sz="2000" b="0"/>
            </a:p>
          </p:txBody>
        </p:sp>
        <p:sp>
          <p:nvSpPr>
            <p:cNvPr id="35232" name="Rectangle 148"/>
            <p:cNvSpPr>
              <a:spLocks noChangeArrowheads="1"/>
            </p:cNvSpPr>
            <p:nvPr/>
          </p:nvSpPr>
          <p:spPr bwMode="auto">
            <a:xfrm rot="-5400000">
              <a:off x="2795" y="1404"/>
              <a:ext cx="81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100" b="0">
                  <a:solidFill>
                    <a:srgbClr val="000000"/>
                  </a:solidFill>
                </a:rPr>
                <a:t>Measured Chl-a (mg m</a:t>
              </a:r>
              <a:endParaRPr lang="en-US" altLang="zh-CN" sz="2000" b="0"/>
            </a:p>
          </p:txBody>
        </p:sp>
        <p:sp>
          <p:nvSpPr>
            <p:cNvPr id="35233" name="Rectangle 149"/>
            <p:cNvSpPr>
              <a:spLocks noChangeArrowheads="1"/>
            </p:cNvSpPr>
            <p:nvPr/>
          </p:nvSpPr>
          <p:spPr bwMode="auto">
            <a:xfrm rot="-5400000">
              <a:off x="3140" y="1036"/>
              <a:ext cx="47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700" b="0">
                  <a:solidFill>
                    <a:srgbClr val="000000"/>
                  </a:solidFill>
                </a:rPr>
                <a:t>-3</a:t>
              </a:r>
              <a:endParaRPr lang="zh-CN" altLang="en-US" sz="2000" b="0"/>
            </a:p>
          </p:txBody>
        </p:sp>
        <p:sp>
          <p:nvSpPr>
            <p:cNvPr id="35234" name="Rectangle 150"/>
            <p:cNvSpPr>
              <a:spLocks noChangeArrowheads="1"/>
            </p:cNvSpPr>
            <p:nvPr/>
          </p:nvSpPr>
          <p:spPr bwMode="auto">
            <a:xfrm rot="-5400000">
              <a:off x="3188" y="978"/>
              <a:ext cx="2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100" b="0">
                  <a:solidFill>
                    <a:srgbClr val="000000"/>
                  </a:solidFill>
                </a:rPr>
                <a:t>)</a:t>
              </a:r>
              <a:endParaRPr lang="zh-CN" altLang="en-US" sz="2000" b="0"/>
            </a:p>
          </p:txBody>
        </p:sp>
        <p:sp>
          <p:nvSpPr>
            <p:cNvPr id="35235" name="Rectangle 151"/>
            <p:cNvSpPr>
              <a:spLocks noChangeArrowheads="1"/>
            </p:cNvSpPr>
            <p:nvPr/>
          </p:nvSpPr>
          <p:spPr bwMode="auto">
            <a:xfrm>
              <a:off x="3042" y="756"/>
              <a:ext cx="223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236" name="Rectangle 152"/>
            <p:cNvSpPr>
              <a:spLocks noChangeArrowheads="1"/>
            </p:cNvSpPr>
            <p:nvPr/>
          </p:nvSpPr>
          <p:spPr bwMode="auto">
            <a:xfrm>
              <a:off x="3059" y="769"/>
              <a:ext cx="10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</a:rPr>
                <a:t>(</a:t>
              </a:r>
              <a:r>
                <a:rPr lang="en-US" altLang="zh-CN" sz="1000">
                  <a:solidFill>
                    <a:srgbClr val="000000"/>
                  </a:solidFill>
                </a:rPr>
                <a:t>B)</a:t>
              </a:r>
              <a:endParaRPr lang="en-US" altLang="zh-CN" sz="2000" b="0"/>
            </a:p>
          </p:txBody>
        </p:sp>
      </p:grpSp>
      <p:grpSp>
        <p:nvGrpSpPr>
          <p:cNvPr id="4" name="Group 496"/>
          <p:cNvGrpSpPr>
            <a:grpSpLocks/>
          </p:cNvGrpSpPr>
          <p:nvPr/>
        </p:nvGrpSpPr>
        <p:grpSpPr bwMode="auto">
          <a:xfrm>
            <a:off x="685800" y="3962400"/>
            <a:ext cx="7467600" cy="2590800"/>
            <a:chOff x="432" y="2496"/>
            <a:chExt cx="4704" cy="1632"/>
          </a:xfrm>
        </p:grpSpPr>
        <p:grpSp>
          <p:nvGrpSpPr>
            <p:cNvPr id="34839" name="Group 318"/>
            <p:cNvGrpSpPr>
              <a:grpSpLocks/>
            </p:cNvGrpSpPr>
            <p:nvPr/>
          </p:nvGrpSpPr>
          <p:grpSpPr bwMode="auto">
            <a:xfrm>
              <a:off x="432" y="2496"/>
              <a:ext cx="2304" cy="1632"/>
              <a:chOff x="835" y="2409"/>
              <a:chExt cx="2033" cy="1586"/>
            </a:xfrm>
          </p:grpSpPr>
          <p:sp>
            <p:nvSpPr>
              <p:cNvPr id="35000" name="Rectangle 154"/>
              <p:cNvSpPr>
                <a:spLocks noChangeArrowheads="1"/>
              </p:cNvSpPr>
              <p:nvPr/>
            </p:nvSpPr>
            <p:spPr bwMode="auto">
              <a:xfrm>
                <a:off x="835" y="2409"/>
                <a:ext cx="2033" cy="15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001" name="Rectangle 155"/>
              <p:cNvSpPr>
                <a:spLocks noChangeArrowheads="1"/>
              </p:cNvSpPr>
              <p:nvPr/>
            </p:nvSpPr>
            <p:spPr bwMode="auto">
              <a:xfrm>
                <a:off x="1314" y="2565"/>
                <a:ext cx="1448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002" name="Rectangle 156"/>
              <p:cNvSpPr>
                <a:spLocks noChangeArrowheads="1"/>
              </p:cNvSpPr>
              <p:nvPr/>
            </p:nvSpPr>
            <p:spPr bwMode="auto">
              <a:xfrm>
                <a:off x="1314" y="2565"/>
                <a:ext cx="1448" cy="1105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003" name="Line 157"/>
              <p:cNvSpPr>
                <a:spLocks noChangeShapeType="1"/>
              </p:cNvSpPr>
              <p:nvPr/>
            </p:nvSpPr>
            <p:spPr bwMode="auto">
              <a:xfrm>
                <a:off x="1314" y="2565"/>
                <a:ext cx="1" cy="1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4" name="Line 158"/>
              <p:cNvSpPr>
                <a:spLocks noChangeShapeType="1"/>
              </p:cNvSpPr>
              <p:nvPr/>
            </p:nvSpPr>
            <p:spPr bwMode="auto">
              <a:xfrm>
                <a:off x="1314" y="3670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5" name="Line 159"/>
              <p:cNvSpPr>
                <a:spLocks noChangeShapeType="1"/>
              </p:cNvSpPr>
              <p:nvPr/>
            </p:nvSpPr>
            <p:spPr bwMode="auto">
              <a:xfrm>
                <a:off x="1314" y="3484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6" name="Line 160"/>
              <p:cNvSpPr>
                <a:spLocks noChangeShapeType="1"/>
              </p:cNvSpPr>
              <p:nvPr/>
            </p:nvSpPr>
            <p:spPr bwMode="auto">
              <a:xfrm>
                <a:off x="1314" y="3302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7" name="Line 161"/>
              <p:cNvSpPr>
                <a:spLocks noChangeShapeType="1"/>
              </p:cNvSpPr>
              <p:nvPr/>
            </p:nvSpPr>
            <p:spPr bwMode="auto">
              <a:xfrm>
                <a:off x="1314" y="3117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8" name="Line 162"/>
              <p:cNvSpPr>
                <a:spLocks noChangeShapeType="1"/>
              </p:cNvSpPr>
              <p:nvPr/>
            </p:nvSpPr>
            <p:spPr bwMode="auto">
              <a:xfrm>
                <a:off x="1314" y="2932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09" name="Line 163"/>
              <p:cNvSpPr>
                <a:spLocks noChangeShapeType="1"/>
              </p:cNvSpPr>
              <p:nvPr/>
            </p:nvSpPr>
            <p:spPr bwMode="auto">
              <a:xfrm>
                <a:off x="1314" y="2750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0" name="Line 164"/>
              <p:cNvSpPr>
                <a:spLocks noChangeShapeType="1"/>
              </p:cNvSpPr>
              <p:nvPr/>
            </p:nvSpPr>
            <p:spPr bwMode="auto">
              <a:xfrm>
                <a:off x="1314" y="2565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1" name="Line 165"/>
              <p:cNvSpPr>
                <a:spLocks noChangeShapeType="1"/>
              </p:cNvSpPr>
              <p:nvPr/>
            </p:nvSpPr>
            <p:spPr bwMode="auto">
              <a:xfrm>
                <a:off x="1314" y="3670"/>
                <a:ext cx="144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2" name="Line 166"/>
              <p:cNvSpPr>
                <a:spLocks noChangeShapeType="1"/>
              </p:cNvSpPr>
              <p:nvPr/>
            </p:nvSpPr>
            <p:spPr bwMode="auto">
              <a:xfrm flipV="1">
                <a:off x="1314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3" name="Line 167"/>
              <p:cNvSpPr>
                <a:spLocks noChangeShapeType="1"/>
              </p:cNvSpPr>
              <p:nvPr/>
            </p:nvSpPr>
            <p:spPr bwMode="auto">
              <a:xfrm flipV="1">
                <a:off x="1555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4" name="Line 168"/>
              <p:cNvSpPr>
                <a:spLocks noChangeShapeType="1"/>
              </p:cNvSpPr>
              <p:nvPr/>
            </p:nvSpPr>
            <p:spPr bwMode="auto">
              <a:xfrm flipV="1">
                <a:off x="1797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5" name="Line 169"/>
              <p:cNvSpPr>
                <a:spLocks noChangeShapeType="1"/>
              </p:cNvSpPr>
              <p:nvPr/>
            </p:nvSpPr>
            <p:spPr bwMode="auto">
              <a:xfrm flipV="1">
                <a:off x="2038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6" name="Line 170"/>
              <p:cNvSpPr>
                <a:spLocks noChangeShapeType="1"/>
              </p:cNvSpPr>
              <p:nvPr/>
            </p:nvSpPr>
            <p:spPr bwMode="auto">
              <a:xfrm flipV="1">
                <a:off x="2280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7" name="Line 171"/>
              <p:cNvSpPr>
                <a:spLocks noChangeShapeType="1"/>
              </p:cNvSpPr>
              <p:nvPr/>
            </p:nvSpPr>
            <p:spPr bwMode="auto">
              <a:xfrm flipV="1">
                <a:off x="2521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8" name="Line 172"/>
              <p:cNvSpPr>
                <a:spLocks noChangeShapeType="1"/>
              </p:cNvSpPr>
              <p:nvPr/>
            </p:nvSpPr>
            <p:spPr bwMode="auto">
              <a:xfrm flipV="1">
                <a:off x="2762" y="3647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19" name="Freeform 173"/>
              <p:cNvSpPr>
                <a:spLocks/>
              </p:cNvSpPr>
              <p:nvPr/>
            </p:nvSpPr>
            <p:spPr bwMode="auto">
              <a:xfrm>
                <a:off x="2717" y="2618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0" name="Freeform 174"/>
              <p:cNvSpPr>
                <a:spLocks/>
              </p:cNvSpPr>
              <p:nvPr/>
            </p:nvSpPr>
            <p:spPr bwMode="auto">
              <a:xfrm>
                <a:off x="2574" y="2739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1" name="Freeform 175"/>
              <p:cNvSpPr>
                <a:spLocks/>
              </p:cNvSpPr>
              <p:nvPr/>
            </p:nvSpPr>
            <p:spPr bwMode="auto">
              <a:xfrm>
                <a:off x="2442" y="3034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2" name="Freeform 176"/>
              <p:cNvSpPr>
                <a:spLocks/>
              </p:cNvSpPr>
              <p:nvPr/>
            </p:nvSpPr>
            <p:spPr bwMode="auto">
              <a:xfrm>
                <a:off x="2042" y="3128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3" name="Freeform 177"/>
              <p:cNvSpPr>
                <a:spLocks/>
              </p:cNvSpPr>
              <p:nvPr/>
            </p:nvSpPr>
            <p:spPr bwMode="auto">
              <a:xfrm>
                <a:off x="2155" y="3049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4" name="Freeform 178"/>
              <p:cNvSpPr>
                <a:spLocks/>
              </p:cNvSpPr>
              <p:nvPr/>
            </p:nvSpPr>
            <p:spPr bwMode="auto">
              <a:xfrm>
                <a:off x="2061" y="3125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5" name="Freeform 179"/>
              <p:cNvSpPr>
                <a:spLocks/>
              </p:cNvSpPr>
              <p:nvPr/>
            </p:nvSpPr>
            <p:spPr bwMode="auto">
              <a:xfrm>
                <a:off x="2110" y="3041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6" name="Freeform 180"/>
              <p:cNvSpPr>
                <a:spLocks/>
              </p:cNvSpPr>
              <p:nvPr/>
            </p:nvSpPr>
            <p:spPr bwMode="auto">
              <a:xfrm>
                <a:off x="2057" y="2932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7" name="Freeform 181"/>
              <p:cNvSpPr>
                <a:spLocks/>
              </p:cNvSpPr>
              <p:nvPr/>
            </p:nvSpPr>
            <p:spPr bwMode="auto">
              <a:xfrm>
                <a:off x="2370" y="3094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8" name="Freeform 182"/>
              <p:cNvSpPr>
                <a:spLocks/>
              </p:cNvSpPr>
              <p:nvPr/>
            </p:nvSpPr>
            <p:spPr bwMode="auto">
              <a:xfrm>
                <a:off x="2155" y="3060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29" name="Freeform 183"/>
              <p:cNvSpPr>
                <a:spLocks/>
              </p:cNvSpPr>
              <p:nvPr/>
            </p:nvSpPr>
            <p:spPr bwMode="auto">
              <a:xfrm>
                <a:off x="2091" y="3026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0" name="Freeform 184"/>
              <p:cNvSpPr>
                <a:spLocks/>
              </p:cNvSpPr>
              <p:nvPr/>
            </p:nvSpPr>
            <p:spPr bwMode="auto">
              <a:xfrm>
                <a:off x="2302" y="2935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1" name="Freeform 185"/>
              <p:cNvSpPr>
                <a:spLocks/>
              </p:cNvSpPr>
              <p:nvPr/>
            </p:nvSpPr>
            <p:spPr bwMode="auto">
              <a:xfrm>
                <a:off x="1801" y="3102"/>
                <a:ext cx="37" cy="38"/>
              </a:xfrm>
              <a:custGeom>
                <a:avLst/>
                <a:gdLst>
                  <a:gd name="T0" fmla="*/ 18 w 37"/>
                  <a:gd name="T1" fmla="*/ 0 h 38"/>
                  <a:gd name="T2" fmla="*/ 37 w 37"/>
                  <a:gd name="T3" fmla="*/ 38 h 38"/>
                  <a:gd name="T4" fmla="*/ 0 w 37"/>
                  <a:gd name="T5" fmla="*/ 38 h 38"/>
                  <a:gd name="T6" fmla="*/ 18 w 37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38"/>
                  <a:gd name="T14" fmla="*/ 37 w 37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38">
                    <a:moveTo>
                      <a:pt x="18" y="0"/>
                    </a:moveTo>
                    <a:lnTo>
                      <a:pt x="37" y="38"/>
                    </a:lnTo>
                    <a:lnTo>
                      <a:pt x="0" y="3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2" name="Freeform 186"/>
              <p:cNvSpPr>
                <a:spLocks/>
              </p:cNvSpPr>
              <p:nvPr/>
            </p:nvSpPr>
            <p:spPr bwMode="auto">
              <a:xfrm>
                <a:off x="2374" y="3038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3" name="Freeform 187"/>
              <p:cNvSpPr>
                <a:spLocks/>
              </p:cNvSpPr>
              <p:nvPr/>
            </p:nvSpPr>
            <p:spPr bwMode="auto">
              <a:xfrm>
                <a:off x="2276" y="3144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4" name="Freeform 188"/>
              <p:cNvSpPr>
                <a:spLocks/>
              </p:cNvSpPr>
              <p:nvPr/>
            </p:nvSpPr>
            <p:spPr bwMode="auto">
              <a:xfrm>
                <a:off x="2083" y="2898"/>
                <a:ext cx="38" cy="37"/>
              </a:xfrm>
              <a:custGeom>
                <a:avLst/>
                <a:gdLst>
                  <a:gd name="T0" fmla="*/ 19 w 38"/>
                  <a:gd name="T1" fmla="*/ 0 h 37"/>
                  <a:gd name="T2" fmla="*/ 38 w 38"/>
                  <a:gd name="T3" fmla="*/ 37 h 37"/>
                  <a:gd name="T4" fmla="*/ 0 w 38"/>
                  <a:gd name="T5" fmla="*/ 37 h 37"/>
                  <a:gd name="T6" fmla="*/ 19 w 38"/>
                  <a:gd name="T7" fmla="*/ 0 h 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7"/>
                  <a:gd name="T14" fmla="*/ 38 w 38"/>
                  <a:gd name="T15" fmla="*/ 37 h 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7">
                    <a:moveTo>
                      <a:pt x="19" y="0"/>
                    </a:moveTo>
                    <a:lnTo>
                      <a:pt x="38" y="37"/>
                    </a:lnTo>
                    <a:lnTo>
                      <a:pt x="0" y="37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5" name="Freeform 189"/>
              <p:cNvSpPr>
                <a:spLocks/>
              </p:cNvSpPr>
              <p:nvPr/>
            </p:nvSpPr>
            <p:spPr bwMode="auto">
              <a:xfrm>
                <a:off x="2174" y="3007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6" name="Freeform 190"/>
              <p:cNvSpPr>
                <a:spLocks/>
              </p:cNvSpPr>
              <p:nvPr/>
            </p:nvSpPr>
            <p:spPr bwMode="auto">
              <a:xfrm>
                <a:off x="2159" y="3079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7" name="Freeform 191"/>
              <p:cNvSpPr>
                <a:spLocks/>
              </p:cNvSpPr>
              <p:nvPr/>
            </p:nvSpPr>
            <p:spPr bwMode="auto">
              <a:xfrm>
                <a:off x="2178" y="3053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8" name="Freeform 192"/>
              <p:cNvSpPr>
                <a:spLocks/>
              </p:cNvSpPr>
              <p:nvPr/>
            </p:nvSpPr>
            <p:spPr bwMode="auto">
              <a:xfrm>
                <a:off x="1842" y="3162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39" name="Freeform 193"/>
              <p:cNvSpPr>
                <a:spLocks/>
              </p:cNvSpPr>
              <p:nvPr/>
            </p:nvSpPr>
            <p:spPr bwMode="auto">
              <a:xfrm>
                <a:off x="2053" y="3083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0" name="Freeform 194"/>
              <p:cNvSpPr>
                <a:spLocks/>
              </p:cNvSpPr>
              <p:nvPr/>
            </p:nvSpPr>
            <p:spPr bwMode="auto">
              <a:xfrm>
                <a:off x="1269" y="369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1" name="Freeform 195"/>
              <p:cNvSpPr>
                <a:spLocks/>
              </p:cNvSpPr>
              <p:nvPr/>
            </p:nvSpPr>
            <p:spPr bwMode="auto">
              <a:xfrm>
                <a:off x="1288" y="367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2" name="Freeform 196"/>
              <p:cNvSpPr>
                <a:spLocks/>
              </p:cNvSpPr>
              <p:nvPr/>
            </p:nvSpPr>
            <p:spPr bwMode="auto">
              <a:xfrm>
                <a:off x="1306" y="3666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3" name="Freeform 197"/>
              <p:cNvSpPr>
                <a:spLocks/>
              </p:cNvSpPr>
              <p:nvPr/>
            </p:nvSpPr>
            <p:spPr bwMode="auto">
              <a:xfrm>
                <a:off x="1321" y="3654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4" name="Freeform 198"/>
              <p:cNvSpPr>
                <a:spLocks/>
              </p:cNvSpPr>
              <p:nvPr/>
            </p:nvSpPr>
            <p:spPr bwMode="auto">
              <a:xfrm>
                <a:off x="1340" y="3639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5" name="Freeform 199"/>
              <p:cNvSpPr>
                <a:spLocks/>
              </p:cNvSpPr>
              <p:nvPr/>
            </p:nvSpPr>
            <p:spPr bwMode="auto">
              <a:xfrm>
                <a:off x="1359" y="3628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8 w 12"/>
                  <a:gd name="T3" fmla="*/ 0 h 7"/>
                  <a:gd name="T4" fmla="*/ 12 w 12"/>
                  <a:gd name="T5" fmla="*/ 4 h 7"/>
                  <a:gd name="T6" fmla="*/ 4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6" name="Freeform 200"/>
              <p:cNvSpPr>
                <a:spLocks/>
              </p:cNvSpPr>
              <p:nvPr/>
            </p:nvSpPr>
            <p:spPr bwMode="auto">
              <a:xfrm>
                <a:off x="1378" y="360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7" name="Freeform 201"/>
              <p:cNvSpPr>
                <a:spLocks/>
              </p:cNvSpPr>
              <p:nvPr/>
            </p:nvSpPr>
            <p:spPr bwMode="auto">
              <a:xfrm>
                <a:off x="1393" y="3594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8 w 15"/>
                  <a:gd name="T3" fmla="*/ 0 h 11"/>
                  <a:gd name="T4" fmla="*/ 15 w 15"/>
                  <a:gd name="T5" fmla="*/ 4 h 11"/>
                  <a:gd name="T6" fmla="*/ 8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8" name="Freeform 202"/>
              <p:cNvSpPr>
                <a:spLocks/>
              </p:cNvSpPr>
              <p:nvPr/>
            </p:nvSpPr>
            <p:spPr bwMode="auto">
              <a:xfrm>
                <a:off x="1412" y="358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49" name="Freeform 203"/>
              <p:cNvSpPr>
                <a:spLocks/>
              </p:cNvSpPr>
              <p:nvPr/>
            </p:nvSpPr>
            <p:spPr bwMode="auto">
              <a:xfrm>
                <a:off x="1431" y="357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0" name="Freeform 204"/>
              <p:cNvSpPr>
                <a:spLocks/>
              </p:cNvSpPr>
              <p:nvPr/>
            </p:nvSpPr>
            <p:spPr bwMode="auto">
              <a:xfrm>
                <a:off x="1450" y="355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1" name="Freeform 205"/>
              <p:cNvSpPr>
                <a:spLocks/>
              </p:cNvSpPr>
              <p:nvPr/>
            </p:nvSpPr>
            <p:spPr bwMode="auto">
              <a:xfrm>
                <a:off x="1469" y="354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2" name="Freeform 206"/>
              <p:cNvSpPr>
                <a:spLocks/>
              </p:cNvSpPr>
              <p:nvPr/>
            </p:nvSpPr>
            <p:spPr bwMode="auto">
              <a:xfrm>
                <a:off x="1484" y="3530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3" name="Freeform 207"/>
              <p:cNvSpPr>
                <a:spLocks/>
              </p:cNvSpPr>
              <p:nvPr/>
            </p:nvSpPr>
            <p:spPr bwMode="auto">
              <a:xfrm>
                <a:off x="1503" y="351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4" name="Freeform 208"/>
              <p:cNvSpPr>
                <a:spLocks/>
              </p:cNvSpPr>
              <p:nvPr/>
            </p:nvSpPr>
            <p:spPr bwMode="auto">
              <a:xfrm>
                <a:off x="1521" y="3503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5" name="Freeform 209"/>
              <p:cNvSpPr>
                <a:spLocks/>
              </p:cNvSpPr>
              <p:nvPr/>
            </p:nvSpPr>
            <p:spPr bwMode="auto">
              <a:xfrm>
                <a:off x="1544" y="3484"/>
                <a:ext cx="8" cy="11"/>
              </a:xfrm>
              <a:custGeom>
                <a:avLst/>
                <a:gdLst>
                  <a:gd name="T0" fmla="*/ 0 w 8"/>
                  <a:gd name="T1" fmla="*/ 8 h 11"/>
                  <a:gd name="T2" fmla="*/ 4 w 8"/>
                  <a:gd name="T3" fmla="*/ 0 h 11"/>
                  <a:gd name="T4" fmla="*/ 8 w 8"/>
                  <a:gd name="T5" fmla="*/ 4 h 11"/>
                  <a:gd name="T6" fmla="*/ 4 w 8"/>
                  <a:gd name="T7" fmla="*/ 11 h 11"/>
                  <a:gd name="T8" fmla="*/ 0 w 8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0" y="8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6" name="Freeform 210"/>
              <p:cNvSpPr>
                <a:spLocks/>
              </p:cNvSpPr>
              <p:nvPr/>
            </p:nvSpPr>
            <p:spPr bwMode="auto">
              <a:xfrm>
                <a:off x="1559" y="347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7" name="Freeform 211"/>
              <p:cNvSpPr>
                <a:spLocks/>
              </p:cNvSpPr>
              <p:nvPr/>
            </p:nvSpPr>
            <p:spPr bwMode="auto">
              <a:xfrm>
                <a:off x="1574" y="346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8" name="Freeform 212"/>
              <p:cNvSpPr>
                <a:spLocks/>
              </p:cNvSpPr>
              <p:nvPr/>
            </p:nvSpPr>
            <p:spPr bwMode="auto">
              <a:xfrm>
                <a:off x="1593" y="345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59" name="Freeform 213"/>
              <p:cNvSpPr>
                <a:spLocks/>
              </p:cNvSpPr>
              <p:nvPr/>
            </p:nvSpPr>
            <p:spPr bwMode="auto">
              <a:xfrm>
                <a:off x="1612" y="343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0" name="Freeform 214"/>
              <p:cNvSpPr>
                <a:spLocks/>
              </p:cNvSpPr>
              <p:nvPr/>
            </p:nvSpPr>
            <p:spPr bwMode="auto">
              <a:xfrm>
                <a:off x="1631" y="341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1" name="Freeform 215"/>
              <p:cNvSpPr>
                <a:spLocks/>
              </p:cNvSpPr>
              <p:nvPr/>
            </p:nvSpPr>
            <p:spPr bwMode="auto">
              <a:xfrm>
                <a:off x="1646" y="340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2" name="Freeform 216"/>
              <p:cNvSpPr>
                <a:spLocks/>
              </p:cNvSpPr>
              <p:nvPr/>
            </p:nvSpPr>
            <p:spPr bwMode="auto">
              <a:xfrm>
                <a:off x="1665" y="3393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3" name="Freeform 217"/>
              <p:cNvSpPr>
                <a:spLocks/>
              </p:cNvSpPr>
              <p:nvPr/>
            </p:nvSpPr>
            <p:spPr bwMode="auto">
              <a:xfrm>
                <a:off x="1684" y="3374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7 w 15"/>
                  <a:gd name="T3" fmla="*/ 0 h 12"/>
                  <a:gd name="T4" fmla="*/ 15 w 15"/>
                  <a:gd name="T5" fmla="*/ 4 h 12"/>
                  <a:gd name="T6" fmla="*/ 7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4" name="Freeform 218"/>
              <p:cNvSpPr>
                <a:spLocks/>
              </p:cNvSpPr>
              <p:nvPr/>
            </p:nvSpPr>
            <p:spPr bwMode="auto">
              <a:xfrm>
                <a:off x="1702" y="3363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5" name="Freeform 219"/>
              <p:cNvSpPr>
                <a:spLocks/>
              </p:cNvSpPr>
              <p:nvPr/>
            </p:nvSpPr>
            <p:spPr bwMode="auto">
              <a:xfrm>
                <a:off x="1721" y="3348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6" name="Freeform 220"/>
              <p:cNvSpPr>
                <a:spLocks/>
              </p:cNvSpPr>
              <p:nvPr/>
            </p:nvSpPr>
            <p:spPr bwMode="auto">
              <a:xfrm>
                <a:off x="1736" y="3340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7" name="Freeform 221"/>
              <p:cNvSpPr>
                <a:spLocks/>
              </p:cNvSpPr>
              <p:nvPr/>
            </p:nvSpPr>
            <p:spPr bwMode="auto">
              <a:xfrm>
                <a:off x="1755" y="3325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8" name="Freeform 222"/>
              <p:cNvSpPr>
                <a:spLocks/>
              </p:cNvSpPr>
              <p:nvPr/>
            </p:nvSpPr>
            <p:spPr bwMode="auto">
              <a:xfrm>
                <a:off x="1774" y="331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69" name="Freeform 223"/>
              <p:cNvSpPr>
                <a:spLocks/>
              </p:cNvSpPr>
              <p:nvPr/>
            </p:nvSpPr>
            <p:spPr bwMode="auto">
              <a:xfrm>
                <a:off x="1793" y="3295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0" name="Freeform 224"/>
              <p:cNvSpPr>
                <a:spLocks/>
              </p:cNvSpPr>
              <p:nvPr/>
            </p:nvSpPr>
            <p:spPr bwMode="auto">
              <a:xfrm>
                <a:off x="1812" y="328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1" name="Freeform 225"/>
              <p:cNvSpPr>
                <a:spLocks/>
              </p:cNvSpPr>
              <p:nvPr/>
            </p:nvSpPr>
            <p:spPr bwMode="auto">
              <a:xfrm>
                <a:off x="1827" y="3265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8 w 15"/>
                  <a:gd name="T3" fmla="*/ 0 h 11"/>
                  <a:gd name="T4" fmla="*/ 15 w 15"/>
                  <a:gd name="T5" fmla="*/ 3 h 11"/>
                  <a:gd name="T6" fmla="*/ 8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8" y="0"/>
                    </a:lnTo>
                    <a:lnTo>
                      <a:pt x="15" y="3"/>
                    </a:lnTo>
                    <a:lnTo>
                      <a:pt x="8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2" name="Freeform 226"/>
              <p:cNvSpPr>
                <a:spLocks/>
              </p:cNvSpPr>
              <p:nvPr/>
            </p:nvSpPr>
            <p:spPr bwMode="auto">
              <a:xfrm>
                <a:off x="1846" y="325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3" name="Freeform 227"/>
              <p:cNvSpPr>
                <a:spLocks/>
              </p:cNvSpPr>
              <p:nvPr/>
            </p:nvSpPr>
            <p:spPr bwMode="auto">
              <a:xfrm>
                <a:off x="1865" y="323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4" name="Freeform 228"/>
              <p:cNvSpPr>
                <a:spLocks/>
              </p:cNvSpPr>
              <p:nvPr/>
            </p:nvSpPr>
            <p:spPr bwMode="auto">
              <a:xfrm>
                <a:off x="1884" y="322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5" name="Freeform 229"/>
              <p:cNvSpPr>
                <a:spLocks/>
              </p:cNvSpPr>
              <p:nvPr/>
            </p:nvSpPr>
            <p:spPr bwMode="auto">
              <a:xfrm>
                <a:off x="1899" y="321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6" name="Freeform 230"/>
              <p:cNvSpPr>
                <a:spLocks/>
              </p:cNvSpPr>
              <p:nvPr/>
            </p:nvSpPr>
            <p:spPr bwMode="auto">
              <a:xfrm>
                <a:off x="1918" y="320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7" name="Freeform 231"/>
              <p:cNvSpPr>
                <a:spLocks/>
              </p:cNvSpPr>
              <p:nvPr/>
            </p:nvSpPr>
            <p:spPr bwMode="auto">
              <a:xfrm>
                <a:off x="1936" y="3189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8" name="Freeform 232"/>
              <p:cNvSpPr>
                <a:spLocks/>
              </p:cNvSpPr>
              <p:nvPr/>
            </p:nvSpPr>
            <p:spPr bwMode="auto">
              <a:xfrm>
                <a:off x="1955" y="3170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79" name="Freeform 233"/>
              <p:cNvSpPr>
                <a:spLocks/>
              </p:cNvSpPr>
              <p:nvPr/>
            </p:nvSpPr>
            <p:spPr bwMode="auto">
              <a:xfrm>
                <a:off x="1978" y="3155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4 w 7"/>
                  <a:gd name="T3" fmla="*/ 0 h 11"/>
                  <a:gd name="T4" fmla="*/ 7 w 7"/>
                  <a:gd name="T5" fmla="*/ 4 h 11"/>
                  <a:gd name="T6" fmla="*/ 4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4" y="0"/>
                    </a:lnTo>
                    <a:lnTo>
                      <a:pt x="7" y="4"/>
                    </a:lnTo>
                    <a:lnTo>
                      <a:pt x="4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0" name="Freeform 234"/>
              <p:cNvSpPr>
                <a:spLocks/>
              </p:cNvSpPr>
              <p:nvPr/>
            </p:nvSpPr>
            <p:spPr bwMode="auto">
              <a:xfrm>
                <a:off x="1989" y="314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1" name="Freeform 235"/>
              <p:cNvSpPr>
                <a:spLocks/>
              </p:cNvSpPr>
              <p:nvPr/>
            </p:nvSpPr>
            <p:spPr bwMode="auto">
              <a:xfrm>
                <a:off x="2008" y="313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2" name="Freeform 236"/>
              <p:cNvSpPr>
                <a:spLocks/>
              </p:cNvSpPr>
              <p:nvPr/>
            </p:nvSpPr>
            <p:spPr bwMode="auto">
              <a:xfrm>
                <a:off x="2027" y="312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3" name="Freeform 237"/>
              <p:cNvSpPr>
                <a:spLocks/>
              </p:cNvSpPr>
              <p:nvPr/>
            </p:nvSpPr>
            <p:spPr bwMode="auto">
              <a:xfrm>
                <a:off x="2046" y="310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4" name="Freeform 238"/>
              <p:cNvSpPr>
                <a:spLocks/>
              </p:cNvSpPr>
              <p:nvPr/>
            </p:nvSpPr>
            <p:spPr bwMode="auto">
              <a:xfrm>
                <a:off x="2065" y="308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5" name="Freeform 239"/>
              <p:cNvSpPr>
                <a:spLocks/>
              </p:cNvSpPr>
              <p:nvPr/>
            </p:nvSpPr>
            <p:spPr bwMode="auto">
              <a:xfrm>
                <a:off x="2080" y="307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6" name="Freeform 240"/>
              <p:cNvSpPr>
                <a:spLocks/>
              </p:cNvSpPr>
              <p:nvPr/>
            </p:nvSpPr>
            <p:spPr bwMode="auto">
              <a:xfrm>
                <a:off x="2099" y="306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7" name="Freeform 241"/>
              <p:cNvSpPr>
                <a:spLocks/>
              </p:cNvSpPr>
              <p:nvPr/>
            </p:nvSpPr>
            <p:spPr bwMode="auto">
              <a:xfrm>
                <a:off x="2121" y="3045"/>
                <a:ext cx="8" cy="12"/>
              </a:xfrm>
              <a:custGeom>
                <a:avLst/>
                <a:gdLst>
                  <a:gd name="T0" fmla="*/ 0 w 8"/>
                  <a:gd name="T1" fmla="*/ 8 h 12"/>
                  <a:gd name="T2" fmla="*/ 4 w 8"/>
                  <a:gd name="T3" fmla="*/ 0 h 12"/>
                  <a:gd name="T4" fmla="*/ 8 w 8"/>
                  <a:gd name="T5" fmla="*/ 4 h 12"/>
                  <a:gd name="T6" fmla="*/ 4 w 8"/>
                  <a:gd name="T7" fmla="*/ 12 h 12"/>
                  <a:gd name="T8" fmla="*/ 0 w 8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2"/>
                  <a:gd name="T17" fmla="*/ 8 w 8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2">
                    <a:moveTo>
                      <a:pt x="0" y="8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8" name="Freeform 242"/>
              <p:cNvSpPr>
                <a:spLocks/>
              </p:cNvSpPr>
              <p:nvPr/>
            </p:nvSpPr>
            <p:spPr bwMode="auto">
              <a:xfrm>
                <a:off x="2136" y="3034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89" name="Freeform 243"/>
              <p:cNvSpPr>
                <a:spLocks/>
              </p:cNvSpPr>
              <p:nvPr/>
            </p:nvSpPr>
            <p:spPr bwMode="auto">
              <a:xfrm>
                <a:off x="2151" y="3022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0" name="Freeform 244"/>
              <p:cNvSpPr>
                <a:spLocks/>
              </p:cNvSpPr>
              <p:nvPr/>
            </p:nvSpPr>
            <p:spPr bwMode="auto">
              <a:xfrm>
                <a:off x="2170" y="301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1" name="Freeform 245"/>
              <p:cNvSpPr>
                <a:spLocks/>
              </p:cNvSpPr>
              <p:nvPr/>
            </p:nvSpPr>
            <p:spPr bwMode="auto">
              <a:xfrm>
                <a:off x="2189" y="299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2" name="Freeform 246"/>
              <p:cNvSpPr>
                <a:spLocks/>
              </p:cNvSpPr>
              <p:nvPr/>
            </p:nvSpPr>
            <p:spPr bwMode="auto">
              <a:xfrm>
                <a:off x="2208" y="297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3" name="Freeform 247"/>
              <p:cNvSpPr>
                <a:spLocks/>
              </p:cNvSpPr>
              <p:nvPr/>
            </p:nvSpPr>
            <p:spPr bwMode="auto">
              <a:xfrm>
                <a:off x="2227" y="2966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4" name="Freeform 248"/>
              <p:cNvSpPr>
                <a:spLocks/>
              </p:cNvSpPr>
              <p:nvPr/>
            </p:nvSpPr>
            <p:spPr bwMode="auto">
              <a:xfrm>
                <a:off x="2242" y="295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5" name="Freeform 249"/>
              <p:cNvSpPr>
                <a:spLocks/>
              </p:cNvSpPr>
              <p:nvPr/>
            </p:nvSpPr>
            <p:spPr bwMode="auto">
              <a:xfrm>
                <a:off x="2261" y="2935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7 w 15"/>
                  <a:gd name="T3" fmla="*/ 0 h 12"/>
                  <a:gd name="T4" fmla="*/ 15 w 15"/>
                  <a:gd name="T5" fmla="*/ 4 h 12"/>
                  <a:gd name="T6" fmla="*/ 7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6" name="Freeform 250"/>
              <p:cNvSpPr>
                <a:spLocks/>
              </p:cNvSpPr>
              <p:nvPr/>
            </p:nvSpPr>
            <p:spPr bwMode="auto">
              <a:xfrm>
                <a:off x="2280" y="292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7" name="Freeform 251"/>
              <p:cNvSpPr>
                <a:spLocks/>
              </p:cNvSpPr>
              <p:nvPr/>
            </p:nvSpPr>
            <p:spPr bwMode="auto">
              <a:xfrm>
                <a:off x="2299" y="2909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8" name="Freeform 252"/>
              <p:cNvSpPr>
                <a:spLocks/>
              </p:cNvSpPr>
              <p:nvPr/>
            </p:nvSpPr>
            <p:spPr bwMode="auto">
              <a:xfrm>
                <a:off x="2314" y="290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099" name="Freeform 253"/>
              <p:cNvSpPr>
                <a:spLocks/>
              </p:cNvSpPr>
              <p:nvPr/>
            </p:nvSpPr>
            <p:spPr bwMode="auto">
              <a:xfrm>
                <a:off x="2332" y="2886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0" name="Freeform 254"/>
              <p:cNvSpPr>
                <a:spLocks/>
              </p:cNvSpPr>
              <p:nvPr/>
            </p:nvSpPr>
            <p:spPr bwMode="auto">
              <a:xfrm>
                <a:off x="2351" y="287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1" name="Freeform 255"/>
              <p:cNvSpPr>
                <a:spLocks/>
              </p:cNvSpPr>
              <p:nvPr/>
            </p:nvSpPr>
            <p:spPr bwMode="auto">
              <a:xfrm>
                <a:off x="2370" y="285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2" name="Freeform 256"/>
              <p:cNvSpPr>
                <a:spLocks/>
              </p:cNvSpPr>
              <p:nvPr/>
            </p:nvSpPr>
            <p:spPr bwMode="auto">
              <a:xfrm>
                <a:off x="2389" y="284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3" name="Freeform 257"/>
              <p:cNvSpPr>
                <a:spLocks/>
              </p:cNvSpPr>
              <p:nvPr/>
            </p:nvSpPr>
            <p:spPr bwMode="auto">
              <a:xfrm>
                <a:off x="2404" y="2826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8 w 15"/>
                  <a:gd name="T3" fmla="*/ 0 h 11"/>
                  <a:gd name="T4" fmla="*/ 15 w 15"/>
                  <a:gd name="T5" fmla="*/ 3 h 11"/>
                  <a:gd name="T6" fmla="*/ 8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8" y="0"/>
                    </a:lnTo>
                    <a:lnTo>
                      <a:pt x="15" y="3"/>
                    </a:lnTo>
                    <a:lnTo>
                      <a:pt x="8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4" name="Freeform 258"/>
              <p:cNvSpPr>
                <a:spLocks/>
              </p:cNvSpPr>
              <p:nvPr/>
            </p:nvSpPr>
            <p:spPr bwMode="auto">
              <a:xfrm>
                <a:off x="2423" y="281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5" name="Freeform 259"/>
              <p:cNvSpPr>
                <a:spLocks/>
              </p:cNvSpPr>
              <p:nvPr/>
            </p:nvSpPr>
            <p:spPr bwMode="auto">
              <a:xfrm>
                <a:off x="2442" y="2803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6" name="Freeform 260"/>
              <p:cNvSpPr>
                <a:spLocks/>
              </p:cNvSpPr>
              <p:nvPr/>
            </p:nvSpPr>
            <p:spPr bwMode="auto">
              <a:xfrm>
                <a:off x="2461" y="278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7" name="Freeform 261"/>
              <p:cNvSpPr>
                <a:spLocks/>
              </p:cNvSpPr>
              <p:nvPr/>
            </p:nvSpPr>
            <p:spPr bwMode="auto">
              <a:xfrm>
                <a:off x="2480" y="277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3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8" name="Freeform 262"/>
              <p:cNvSpPr>
                <a:spLocks/>
              </p:cNvSpPr>
              <p:nvPr/>
            </p:nvSpPr>
            <p:spPr bwMode="auto">
              <a:xfrm>
                <a:off x="2495" y="276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09" name="Freeform 263"/>
              <p:cNvSpPr>
                <a:spLocks/>
              </p:cNvSpPr>
              <p:nvPr/>
            </p:nvSpPr>
            <p:spPr bwMode="auto">
              <a:xfrm>
                <a:off x="2514" y="275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0" name="Freeform 264"/>
              <p:cNvSpPr>
                <a:spLocks/>
              </p:cNvSpPr>
              <p:nvPr/>
            </p:nvSpPr>
            <p:spPr bwMode="auto">
              <a:xfrm>
                <a:off x="2532" y="273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1" name="Freeform 265"/>
              <p:cNvSpPr>
                <a:spLocks/>
              </p:cNvSpPr>
              <p:nvPr/>
            </p:nvSpPr>
            <p:spPr bwMode="auto">
              <a:xfrm>
                <a:off x="2555" y="2716"/>
                <a:ext cx="8" cy="11"/>
              </a:xfrm>
              <a:custGeom>
                <a:avLst/>
                <a:gdLst>
                  <a:gd name="T0" fmla="*/ 0 w 8"/>
                  <a:gd name="T1" fmla="*/ 8 h 11"/>
                  <a:gd name="T2" fmla="*/ 4 w 8"/>
                  <a:gd name="T3" fmla="*/ 0 h 11"/>
                  <a:gd name="T4" fmla="*/ 8 w 8"/>
                  <a:gd name="T5" fmla="*/ 4 h 11"/>
                  <a:gd name="T6" fmla="*/ 4 w 8"/>
                  <a:gd name="T7" fmla="*/ 11 h 11"/>
                  <a:gd name="T8" fmla="*/ 0 w 8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0" y="8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2" name="Freeform 266"/>
              <p:cNvSpPr>
                <a:spLocks/>
              </p:cNvSpPr>
              <p:nvPr/>
            </p:nvSpPr>
            <p:spPr bwMode="auto">
              <a:xfrm>
                <a:off x="2566" y="270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3" name="Freeform 267"/>
              <p:cNvSpPr>
                <a:spLocks/>
              </p:cNvSpPr>
              <p:nvPr/>
            </p:nvSpPr>
            <p:spPr bwMode="auto">
              <a:xfrm>
                <a:off x="2585" y="2693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4" name="Freeform 268"/>
              <p:cNvSpPr>
                <a:spLocks/>
              </p:cNvSpPr>
              <p:nvPr/>
            </p:nvSpPr>
            <p:spPr bwMode="auto">
              <a:xfrm>
                <a:off x="2604" y="268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5" name="Freeform 269"/>
              <p:cNvSpPr>
                <a:spLocks/>
              </p:cNvSpPr>
              <p:nvPr/>
            </p:nvSpPr>
            <p:spPr bwMode="auto">
              <a:xfrm>
                <a:off x="2623" y="2663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6" name="Freeform 270"/>
              <p:cNvSpPr>
                <a:spLocks/>
              </p:cNvSpPr>
              <p:nvPr/>
            </p:nvSpPr>
            <p:spPr bwMode="auto">
              <a:xfrm>
                <a:off x="2642" y="264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7" name="Freeform 271"/>
              <p:cNvSpPr>
                <a:spLocks/>
              </p:cNvSpPr>
              <p:nvPr/>
            </p:nvSpPr>
            <p:spPr bwMode="auto">
              <a:xfrm>
                <a:off x="2657" y="264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8" name="Freeform 272"/>
              <p:cNvSpPr>
                <a:spLocks/>
              </p:cNvSpPr>
              <p:nvPr/>
            </p:nvSpPr>
            <p:spPr bwMode="auto">
              <a:xfrm>
                <a:off x="2676" y="262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19" name="Freeform 273"/>
              <p:cNvSpPr>
                <a:spLocks/>
              </p:cNvSpPr>
              <p:nvPr/>
            </p:nvSpPr>
            <p:spPr bwMode="auto">
              <a:xfrm>
                <a:off x="2695" y="2606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7 w 15"/>
                  <a:gd name="T3" fmla="*/ 0 h 12"/>
                  <a:gd name="T4" fmla="*/ 15 w 15"/>
                  <a:gd name="T5" fmla="*/ 4 h 12"/>
                  <a:gd name="T6" fmla="*/ 7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0" name="Freeform 274"/>
              <p:cNvSpPr>
                <a:spLocks/>
              </p:cNvSpPr>
              <p:nvPr/>
            </p:nvSpPr>
            <p:spPr bwMode="auto">
              <a:xfrm>
                <a:off x="2713" y="2595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1" name="Freeform 275"/>
              <p:cNvSpPr>
                <a:spLocks/>
              </p:cNvSpPr>
              <p:nvPr/>
            </p:nvSpPr>
            <p:spPr bwMode="auto">
              <a:xfrm>
                <a:off x="2732" y="2580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4 w 12"/>
                  <a:gd name="T3" fmla="*/ 0 h 7"/>
                  <a:gd name="T4" fmla="*/ 12 w 12"/>
                  <a:gd name="T5" fmla="*/ 3 h 7"/>
                  <a:gd name="T6" fmla="*/ 8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4" y="0"/>
                    </a:lnTo>
                    <a:lnTo>
                      <a:pt x="12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2" name="Freeform 276"/>
              <p:cNvSpPr>
                <a:spLocks/>
              </p:cNvSpPr>
              <p:nvPr/>
            </p:nvSpPr>
            <p:spPr bwMode="auto">
              <a:xfrm>
                <a:off x="2747" y="2572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3" name="Freeform 277"/>
              <p:cNvSpPr>
                <a:spLocks/>
              </p:cNvSpPr>
              <p:nvPr/>
            </p:nvSpPr>
            <p:spPr bwMode="auto">
              <a:xfrm>
                <a:off x="2766" y="2557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4" name="Freeform 278"/>
              <p:cNvSpPr>
                <a:spLocks/>
              </p:cNvSpPr>
              <p:nvPr/>
            </p:nvSpPr>
            <p:spPr bwMode="auto">
              <a:xfrm>
                <a:off x="2785" y="253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5" name="Freeform 279"/>
              <p:cNvSpPr>
                <a:spLocks/>
              </p:cNvSpPr>
              <p:nvPr/>
            </p:nvSpPr>
            <p:spPr bwMode="auto">
              <a:xfrm>
                <a:off x="2804" y="252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6" name="Freeform 280"/>
              <p:cNvSpPr>
                <a:spLocks/>
              </p:cNvSpPr>
              <p:nvPr/>
            </p:nvSpPr>
            <p:spPr bwMode="auto">
              <a:xfrm>
                <a:off x="2819" y="251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7" name="Freeform 281"/>
              <p:cNvSpPr>
                <a:spLocks/>
              </p:cNvSpPr>
              <p:nvPr/>
            </p:nvSpPr>
            <p:spPr bwMode="auto">
              <a:xfrm>
                <a:off x="2838" y="2496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7 w 15"/>
                  <a:gd name="T3" fmla="*/ 0 h 12"/>
                  <a:gd name="T4" fmla="*/ 15 w 15"/>
                  <a:gd name="T5" fmla="*/ 4 h 12"/>
                  <a:gd name="T6" fmla="*/ 7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8" name="Line 282"/>
              <p:cNvSpPr>
                <a:spLocks noChangeShapeType="1"/>
              </p:cNvSpPr>
              <p:nvPr/>
            </p:nvSpPr>
            <p:spPr bwMode="auto">
              <a:xfrm flipV="1">
                <a:off x="1819" y="2814"/>
                <a:ext cx="917" cy="38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129" name="Rectangle 283"/>
              <p:cNvSpPr>
                <a:spLocks noChangeArrowheads="1"/>
              </p:cNvSpPr>
              <p:nvPr/>
            </p:nvSpPr>
            <p:spPr bwMode="auto">
              <a:xfrm>
                <a:off x="1552" y="2674"/>
                <a:ext cx="454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y = 0.55x + 27.98</a:t>
                </a:r>
                <a:endParaRPr lang="en-US" altLang="zh-CN" sz="2000" b="0"/>
              </a:p>
            </p:txBody>
          </p:sp>
          <p:sp>
            <p:nvSpPr>
              <p:cNvPr id="35130" name="Rectangle 284"/>
              <p:cNvSpPr>
                <a:spLocks noChangeArrowheads="1"/>
              </p:cNvSpPr>
              <p:nvPr/>
            </p:nvSpPr>
            <p:spPr bwMode="auto">
              <a:xfrm>
                <a:off x="1665" y="2780"/>
                <a:ext cx="4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</a:t>
                </a:r>
                <a:endParaRPr lang="en-US" altLang="zh-CN" sz="2000" b="0"/>
              </a:p>
            </p:txBody>
          </p:sp>
          <p:sp>
            <p:nvSpPr>
              <p:cNvPr id="35131" name="Rectangle 285"/>
              <p:cNvSpPr>
                <a:spLocks noChangeArrowheads="1"/>
              </p:cNvSpPr>
              <p:nvPr/>
            </p:nvSpPr>
            <p:spPr bwMode="auto">
              <a:xfrm>
                <a:off x="1710" y="2761"/>
                <a:ext cx="22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2</a:t>
                </a:r>
                <a:endParaRPr lang="zh-CN" altLang="en-US" sz="2000" b="0"/>
              </a:p>
            </p:txBody>
          </p:sp>
          <p:sp>
            <p:nvSpPr>
              <p:cNvPr id="35132" name="Rectangle 286"/>
              <p:cNvSpPr>
                <a:spLocks noChangeArrowheads="1"/>
              </p:cNvSpPr>
              <p:nvPr/>
            </p:nvSpPr>
            <p:spPr bwMode="auto">
              <a:xfrm>
                <a:off x="1733" y="2780"/>
                <a:ext cx="179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 = 0.48</a:t>
                </a:r>
                <a:endParaRPr lang="zh-CN" altLang="en-US" sz="2000" b="0"/>
              </a:p>
            </p:txBody>
          </p:sp>
          <p:sp>
            <p:nvSpPr>
              <p:cNvPr id="35133" name="Rectangle 287"/>
              <p:cNvSpPr>
                <a:spLocks noChangeArrowheads="1"/>
              </p:cNvSpPr>
              <p:nvPr/>
            </p:nvSpPr>
            <p:spPr bwMode="auto">
              <a:xfrm>
                <a:off x="1223" y="3635"/>
                <a:ext cx="3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5134" name="Rectangle 288"/>
              <p:cNvSpPr>
                <a:spLocks noChangeArrowheads="1"/>
              </p:cNvSpPr>
              <p:nvPr/>
            </p:nvSpPr>
            <p:spPr bwMode="auto">
              <a:xfrm>
                <a:off x="1189" y="3450"/>
                <a:ext cx="63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</a:t>
                </a:r>
                <a:endParaRPr lang="zh-CN" altLang="en-US" sz="2000" b="0"/>
              </a:p>
            </p:txBody>
          </p:sp>
          <p:sp>
            <p:nvSpPr>
              <p:cNvPr id="35135" name="Rectangle 289"/>
              <p:cNvSpPr>
                <a:spLocks noChangeArrowheads="1"/>
              </p:cNvSpPr>
              <p:nvPr/>
            </p:nvSpPr>
            <p:spPr bwMode="auto">
              <a:xfrm>
                <a:off x="1189" y="3268"/>
                <a:ext cx="6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40</a:t>
                </a:r>
                <a:endParaRPr lang="zh-CN" altLang="en-US" sz="2000" b="0"/>
              </a:p>
            </p:txBody>
          </p:sp>
          <p:sp>
            <p:nvSpPr>
              <p:cNvPr id="35136" name="Rectangle 290"/>
              <p:cNvSpPr>
                <a:spLocks noChangeArrowheads="1"/>
              </p:cNvSpPr>
              <p:nvPr/>
            </p:nvSpPr>
            <p:spPr bwMode="auto">
              <a:xfrm>
                <a:off x="1189" y="3083"/>
                <a:ext cx="6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60</a:t>
                </a:r>
                <a:endParaRPr lang="zh-CN" altLang="en-US" sz="2000" b="0"/>
              </a:p>
            </p:txBody>
          </p:sp>
          <p:sp>
            <p:nvSpPr>
              <p:cNvPr id="35137" name="Rectangle 291"/>
              <p:cNvSpPr>
                <a:spLocks noChangeArrowheads="1"/>
              </p:cNvSpPr>
              <p:nvPr/>
            </p:nvSpPr>
            <p:spPr bwMode="auto">
              <a:xfrm>
                <a:off x="1189" y="2898"/>
                <a:ext cx="63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80</a:t>
                </a:r>
                <a:endParaRPr lang="zh-CN" altLang="en-US" sz="2000" b="0"/>
              </a:p>
            </p:txBody>
          </p:sp>
          <p:sp>
            <p:nvSpPr>
              <p:cNvPr id="35138" name="Rectangle 292"/>
              <p:cNvSpPr>
                <a:spLocks noChangeArrowheads="1"/>
              </p:cNvSpPr>
              <p:nvPr/>
            </p:nvSpPr>
            <p:spPr bwMode="auto">
              <a:xfrm>
                <a:off x="1156" y="2716"/>
                <a:ext cx="9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5139" name="Rectangle 293"/>
              <p:cNvSpPr>
                <a:spLocks noChangeArrowheads="1"/>
              </p:cNvSpPr>
              <p:nvPr/>
            </p:nvSpPr>
            <p:spPr bwMode="auto">
              <a:xfrm>
                <a:off x="1156" y="2531"/>
                <a:ext cx="9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120</a:t>
                </a:r>
                <a:endParaRPr lang="zh-CN" altLang="en-US" sz="2000" b="0"/>
              </a:p>
            </p:txBody>
          </p:sp>
          <p:sp>
            <p:nvSpPr>
              <p:cNvPr id="35140" name="Rectangle 294"/>
              <p:cNvSpPr>
                <a:spLocks noChangeArrowheads="1"/>
              </p:cNvSpPr>
              <p:nvPr/>
            </p:nvSpPr>
            <p:spPr bwMode="auto">
              <a:xfrm>
                <a:off x="1299" y="3745"/>
                <a:ext cx="3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5141" name="Rectangle 295"/>
              <p:cNvSpPr>
                <a:spLocks noChangeArrowheads="1"/>
              </p:cNvSpPr>
              <p:nvPr/>
            </p:nvSpPr>
            <p:spPr bwMode="auto">
              <a:xfrm>
                <a:off x="1521" y="3745"/>
                <a:ext cx="6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</a:t>
                </a:r>
                <a:endParaRPr lang="zh-CN" altLang="en-US" sz="2000" b="0"/>
              </a:p>
            </p:txBody>
          </p:sp>
          <p:sp>
            <p:nvSpPr>
              <p:cNvPr id="35142" name="Rectangle 296"/>
              <p:cNvSpPr>
                <a:spLocks noChangeArrowheads="1"/>
              </p:cNvSpPr>
              <p:nvPr/>
            </p:nvSpPr>
            <p:spPr bwMode="auto">
              <a:xfrm>
                <a:off x="1763" y="3745"/>
                <a:ext cx="6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40</a:t>
                </a:r>
                <a:endParaRPr lang="zh-CN" altLang="en-US" sz="2000" b="0"/>
              </a:p>
            </p:txBody>
          </p:sp>
          <p:sp>
            <p:nvSpPr>
              <p:cNvPr id="35143" name="Rectangle 297"/>
              <p:cNvSpPr>
                <a:spLocks noChangeArrowheads="1"/>
              </p:cNvSpPr>
              <p:nvPr/>
            </p:nvSpPr>
            <p:spPr bwMode="auto">
              <a:xfrm>
                <a:off x="2004" y="3745"/>
                <a:ext cx="6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60</a:t>
                </a:r>
                <a:endParaRPr lang="zh-CN" altLang="en-US" sz="2000" b="0"/>
              </a:p>
            </p:txBody>
          </p:sp>
          <p:sp>
            <p:nvSpPr>
              <p:cNvPr id="35144" name="Rectangle 298"/>
              <p:cNvSpPr>
                <a:spLocks noChangeArrowheads="1"/>
              </p:cNvSpPr>
              <p:nvPr/>
            </p:nvSpPr>
            <p:spPr bwMode="auto">
              <a:xfrm>
                <a:off x="2246" y="3745"/>
                <a:ext cx="63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80</a:t>
                </a:r>
                <a:endParaRPr lang="zh-CN" altLang="en-US" sz="2000" b="0"/>
              </a:p>
            </p:txBody>
          </p:sp>
          <p:sp>
            <p:nvSpPr>
              <p:cNvPr id="35145" name="Rectangle 299"/>
              <p:cNvSpPr>
                <a:spLocks noChangeArrowheads="1"/>
              </p:cNvSpPr>
              <p:nvPr/>
            </p:nvSpPr>
            <p:spPr bwMode="auto">
              <a:xfrm>
                <a:off x="2472" y="3745"/>
                <a:ext cx="9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5146" name="Rectangle 300"/>
              <p:cNvSpPr>
                <a:spLocks noChangeArrowheads="1"/>
              </p:cNvSpPr>
              <p:nvPr/>
            </p:nvSpPr>
            <p:spPr bwMode="auto">
              <a:xfrm>
                <a:off x="2713" y="3745"/>
                <a:ext cx="95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120</a:t>
                </a:r>
                <a:endParaRPr lang="zh-CN" altLang="en-US" sz="2000" b="0"/>
              </a:p>
            </p:txBody>
          </p:sp>
          <p:sp>
            <p:nvSpPr>
              <p:cNvPr id="35147" name="Rectangle 301"/>
              <p:cNvSpPr>
                <a:spLocks noChangeArrowheads="1"/>
              </p:cNvSpPr>
              <p:nvPr/>
            </p:nvSpPr>
            <p:spPr bwMode="auto">
              <a:xfrm>
                <a:off x="1518" y="3881"/>
                <a:ext cx="658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Measured Chl-a (mg m</a:t>
                </a:r>
                <a:endParaRPr lang="en-US" altLang="zh-CN" sz="2000" b="0"/>
              </a:p>
            </p:txBody>
          </p:sp>
          <p:sp>
            <p:nvSpPr>
              <p:cNvPr id="35148" name="Rectangle 302"/>
              <p:cNvSpPr>
                <a:spLocks noChangeArrowheads="1"/>
              </p:cNvSpPr>
              <p:nvPr/>
            </p:nvSpPr>
            <p:spPr bwMode="auto">
              <a:xfrm>
                <a:off x="2238" y="3863"/>
                <a:ext cx="4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7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5149" name="Rectangle 303"/>
              <p:cNvSpPr>
                <a:spLocks noChangeArrowheads="1"/>
              </p:cNvSpPr>
              <p:nvPr/>
            </p:nvSpPr>
            <p:spPr bwMode="auto">
              <a:xfrm>
                <a:off x="2283" y="3881"/>
                <a:ext cx="24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5150" name="Rectangle 304"/>
              <p:cNvSpPr>
                <a:spLocks noChangeArrowheads="1"/>
              </p:cNvSpPr>
              <p:nvPr/>
            </p:nvSpPr>
            <p:spPr bwMode="auto">
              <a:xfrm>
                <a:off x="835" y="2425"/>
                <a:ext cx="204" cy="1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151" name="Rectangle 305"/>
              <p:cNvSpPr>
                <a:spLocks noChangeArrowheads="1"/>
              </p:cNvSpPr>
              <p:nvPr/>
            </p:nvSpPr>
            <p:spPr bwMode="auto">
              <a:xfrm>
                <a:off x="850" y="2436"/>
                <a:ext cx="88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>
                    <a:solidFill>
                      <a:srgbClr val="000000"/>
                    </a:solidFill>
                  </a:rPr>
                  <a:t>(</a:t>
                </a:r>
                <a:r>
                  <a:rPr lang="en-US" altLang="zh-CN" sz="900">
                    <a:solidFill>
                      <a:srgbClr val="000000"/>
                    </a:solidFill>
                  </a:rPr>
                  <a:t>C)</a:t>
                </a:r>
                <a:endParaRPr lang="en-US" altLang="zh-CN" sz="2000" b="0"/>
              </a:p>
            </p:txBody>
          </p:sp>
          <p:sp>
            <p:nvSpPr>
              <p:cNvPr id="35152" name="Rectangle 306"/>
              <p:cNvSpPr>
                <a:spLocks noChangeArrowheads="1"/>
              </p:cNvSpPr>
              <p:nvPr/>
            </p:nvSpPr>
            <p:spPr bwMode="auto">
              <a:xfrm>
                <a:off x="835" y="2542"/>
                <a:ext cx="256" cy="11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153" name="Rectangle 307"/>
              <p:cNvSpPr>
                <a:spLocks noChangeArrowheads="1"/>
              </p:cNvSpPr>
              <p:nvPr/>
            </p:nvSpPr>
            <p:spPr bwMode="auto">
              <a:xfrm rot="-5400000">
                <a:off x="545" y="3100"/>
                <a:ext cx="728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Estimated Chl-a (mg m</a:t>
                </a:r>
                <a:endParaRPr lang="en-US" altLang="zh-CN" sz="2000" b="0"/>
              </a:p>
            </p:txBody>
          </p:sp>
          <p:sp>
            <p:nvSpPr>
              <p:cNvPr id="35154" name="Rectangle 308"/>
              <p:cNvSpPr>
                <a:spLocks noChangeArrowheads="1"/>
              </p:cNvSpPr>
              <p:nvPr/>
            </p:nvSpPr>
            <p:spPr bwMode="auto">
              <a:xfrm rot="-5400000">
                <a:off x="856" y="2723"/>
                <a:ext cx="45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7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5155" name="Rectangle 309"/>
              <p:cNvSpPr>
                <a:spLocks noChangeArrowheads="1"/>
              </p:cNvSpPr>
              <p:nvPr/>
            </p:nvSpPr>
            <p:spPr bwMode="auto">
              <a:xfrm rot="-5400000">
                <a:off x="895" y="2674"/>
                <a:ext cx="27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5156" name="Rectangle 310"/>
              <p:cNvSpPr>
                <a:spLocks noChangeArrowheads="1"/>
              </p:cNvSpPr>
              <p:nvPr/>
            </p:nvSpPr>
            <p:spPr bwMode="auto">
              <a:xfrm rot="-5400000">
                <a:off x="550" y="3063"/>
                <a:ext cx="959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from original three-band index</a:t>
                </a:r>
                <a:endParaRPr lang="en-US" altLang="zh-CN" sz="2000" b="0"/>
              </a:p>
            </p:txBody>
          </p:sp>
          <p:sp>
            <p:nvSpPr>
              <p:cNvPr id="35157" name="Rectangle 311"/>
              <p:cNvSpPr>
                <a:spLocks noChangeArrowheads="1"/>
              </p:cNvSpPr>
              <p:nvPr/>
            </p:nvSpPr>
            <p:spPr bwMode="auto">
              <a:xfrm>
                <a:off x="2080" y="3287"/>
                <a:ext cx="705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158" name="Rectangle 312"/>
              <p:cNvSpPr>
                <a:spLocks noChangeArrowheads="1"/>
              </p:cNvSpPr>
              <p:nvPr/>
            </p:nvSpPr>
            <p:spPr bwMode="auto">
              <a:xfrm>
                <a:off x="2095" y="3321"/>
                <a:ext cx="546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RMSE = 13.97 mg m</a:t>
                </a:r>
                <a:endParaRPr lang="en-US" altLang="zh-CN" sz="2000" b="0"/>
              </a:p>
            </p:txBody>
          </p:sp>
          <p:sp>
            <p:nvSpPr>
              <p:cNvPr id="35159" name="Rectangle 313"/>
              <p:cNvSpPr>
                <a:spLocks noChangeArrowheads="1"/>
              </p:cNvSpPr>
              <p:nvPr/>
            </p:nvSpPr>
            <p:spPr bwMode="auto">
              <a:xfrm>
                <a:off x="2698" y="3302"/>
                <a:ext cx="36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5160" name="Rectangle 314"/>
              <p:cNvSpPr>
                <a:spLocks noChangeArrowheads="1"/>
              </p:cNvSpPr>
              <p:nvPr/>
            </p:nvSpPr>
            <p:spPr bwMode="auto">
              <a:xfrm>
                <a:off x="2095" y="3420"/>
                <a:ext cx="213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MNB = </a:t>
                </a:r>
                <a:endParaRPr lang="en-US" altLang="zh-CN" sz="2000" b="0"/>
              </a:p>
            </p:txBody>
          </p:sp>
          <p:sp>
            <p:nvSpPr>
              <p:cNvPr id="35161" name="Rectangle 315"/>
              <p:cNvSpPr>
                <a:spLocks noChangeArrowheads="1"/>
              </p:cNvSpPr>
              <p:nvPr/>
            </p:nvSpPr>
            <p:spPr bwMode="auto">
              <a:xfrm>
                <a:off x="2329" y="3420"/>
                <a:ext cx="32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endParaRPr lang="zh-CN" altLang="en-US" sz="2000" b="0"/>
              </a:p>
            </p:txBody>
          </p:sp>
          <p:sp>
            <p:nvSpPr>
              <p:cNvPr id="35162" name="Rectangle 316"/>
              <p:cNvSpPr>
                <a:spLocks noChangeArrowheads="1"/>
              </p:cNvSpPr>
              <p:nvPr/>
            </p:nvSpPr>
            <p:spPr bwMode="auto">
              <a:xfrm>
                <a:off x="2366" y="3420"/>
                <a:ext cx="164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4.53%</a:t>
                </a:r>
                <a:endParaRPr lang="zh-CN" altLang="en-US" sz="2000" b="0"/>
              </a:p>
            </p:txBody>
          </p:sp>
          <p:sp>
            <p:nvSpPr>
              <p:cNvPr id="35163" name="Rectangle 317"/>
              <p:cNvSpPr>
                <a:spLocks noChangeArrowheads="1"/>
              </p:cNvSpPr>
              <p:nvPr/>
            </p:nvSpPr>
            <p:spPr bwMode="auto">
              <a:xfrm>
                <a:off x="2095" y="3514"/>
                <a:ext cx="444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NRMS = 19.01%</a:t>
                </a:r>
                <a:endParaRPr lang="en-US" altLang="zh-CN" sz="2000" b="0"/>
              </a:p>
            </p:txBody>
          </p:sp>
        </p:grpSp>
        <p:grpSp>
          <p:nvGrpSpPr>
            <p:cNvPr id="34840" name="Group 478"/>
            <p:cNvGrpSpPr>
              <a:grpSpLocks/>
            </p:cNvGrpSpPr>
            <p:nvPr/>
          </p:nvGrpSpPr>
          <p:grpSpPr bwMode="auto">
            <a:xfrm>
              <a:off x="2928" y="2496"/>
              <a:ext cx="2208" cy="1632"/>
              <a:chOff x="3017" y="2410"/>
              <a:chExt cx="2070" cy="1617"/>
            </a:xfrm>
          </p:grpSpPr>
          <p:sp>
            <p:nvSpPr>
              <p:cNvPr id="34841" name="Rectangle 319"/>
              <p:cNvSpPr>
                <a:spLocks noChangeArrowheads="1"/>
              </p:cNvSpPr>
              <p:nvPr/>
            </p:nvSpPr>
            <p:spPr bwMode="auto">
              <a:xfrm>
                <a:off x="3017" y="2410"/>
                <a:ext cx="2070" cy="161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842" name="Rectangle 320"/>
              <p:cNvSpPr>
                <a:spLocks noChangeArrowheads="1"/>
              </p:cNvSpPr>
              <p:nvPr/>
            </p:nvSpPr>
            <p:spPr bwMode="auto">
              <a:xfrm>
                <a:off x="3527" y="2564"/>
                <a:ext cx="1475" cy="1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843" name="Rectangle 321"/>
              <p:cNvSpPr>
                <a:spLocks noChangeArrowheads="1"/>
              </p:cNvSpPr>
              <p:nvPr/>
            </p:nvSpPr>
            <p:spPr bwMode="auto">
              <a:xfrm>
                <a:off x="3527" y="2564"/>
                <a:ext cx="1475" cy="1128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844" name="Line 322"/>
              <p:cNvSpPr>
                <a:spLocks noChangeShapeType="1"/>
              </p:cNvSpPr>
              <p:nvPr/>
            </p:nvSpPr>
            <p:spPr bwMode="auto">
              <a:xfrm>
                <a:off x="3527" y="2564"/>
                <a:ext cx="1" cy="11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45" name="Line 323"/>
              <p:cNvSpPr>
                <a:spLocks noChangeShapeType="1"/>
              </p:cNvSpPr>
              <p:nvPr/>
            </p:nvSpPr>
            <p:spPr bwMode="auto">
              <a:xfrm>
                <a:off x="3527" y="3692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46" name="Line 324"/>
              <p:cNvSpPr>
                <a:spLocks noChangeShapeType="1"/>
              </p:cNvSpPr>
              <p:nvPr/>
            </p:nvSpPr>
            <p:spPr bwMode="auto">
              <a:xfrm>
                <a:off x="3527" y="3503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47" name="Line 325"/>
              <p:cNvSpPr>
                <a:spLocks noChangeShapeType="1"/>
              </p:cNvSpPr>
              <p:nvPr/>
            </p:nvSpPr>
            <p:spPr bwMode="auto">
              <a:xfrm>
                <a:off x="3527" y="3315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48" name="Line 326"/>
              <p:cNvSpPr>
                <a:spLocks noChangeShapeType="1"/>
              </p:cNvSpPr>
              <p:nvPr/>
            </p:nvSpPr>
            <p:spPr bwMode="auto">
              <a:xfrm>
                <a:off x="3527" y="3130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49" name="Line 327"/>
              <p:cNvSpPr>
                <a:spLocks noChangeShapeType="1"/>
              </p:cNvSpPr>
              <p:nvPr/>
            </p:nvSpPr>
            <p:spPr bwMode="auto">
              <a:xfrm>
                <a:off x="3527" y="2941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0" name="Line 328"/>
              <p:cNvSpPr>
                <a:spLocks noChangeShapeType="1"/>
              </p:cNvSpPr>
              <p:nvPr/>
            </p:nvSpPr>
            <p:spPr bwMode="auto">
              <a:xfrm>
                <a:off x="3527" y="2752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1" name="Line 329"/>
              <p:cNvSpPr>
                <a:spLocks noChangeShapeType="1"/>
              </p:cNvSpPr>
              <p:nvPr/>
            </p:nvSpPr>
            <p:spPr bwMode="auto">
              <a:xfrm>
                <a:off x="3527" y="2564"/>
                <a:ext cx="2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2" name="Line 330"/>
              <p:cNvSpPr>
                <a:spLocks noChangeShapeType="1"/>
              </p:cNvSpPr>
              <p:nvPr/>
            </p:nvSpPr>
            <p:spPr bwMode="auto">
              <a:xfrm>
                <a:off x="3527" y="3692"/>
                <a:ext cx="147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3" name="Line 331"/>
              <p:cNvSpPr>
                <a:spLocks noChangeShapeType="1"/>
              </p:cNvSpPr>
              <p:nvPr/>
            </p:nvSpPr>
            <p:spPr bwMode="auto">
              <a:xfrm flipV="1">
                <a:off x="3527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4" name="Line 332"/>
              <p:cNvSpPr>
                <a:spLocks noChangeShapeType="1"/>
              </p:cNvSpPr>
              <p:nvPr/>
            </p:nvSpPr>
            <p:spPr bwMode="auto">
              <a:xfrm flipV="1">
                <a:off x="3772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5" name="Line 333"/>
              <p:cNvSpPr>
                <a:spLocks noChangeShapeType="1"/>
              </p:cNvSpPr>
              <p:nvPr/>
            </p:nvSpPr>
            <p:spPr bwMode="auto">
              <a:xfrm flipV="1">
                <a:off x="4017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6" name="Line 334"/>
              <p:cNvSpPr>
                <a:spLocks noChangeShapeType="1"/>
              </p:cNvSpPr>
              <p:nvPr/>
            </p:nvSpPr>
            <p:spPr bwMode="auto">
              <a:xfrm flipV="1">
                <a:off x="4263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7" name="Line 335"/>
              <p:cNvSpPr>
                <a:spLocks noChangeShapeType="1"/>
              </p:cNvSpPr>
              <p:nvPr/>
            </p:nvSpPr>
            <p:spPr bwMode="auto">
              <a:xfrm flipV="1">
                <a:off x="4512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8" name="Line 336"/>
              <p:cNvSpPr>
                <a:spLocks noChangeShapeType="1"/>
              </p:cNvSpPr>
              <p:nvPr/>
            </p:nvSpPr>
            <p:spPr bwMode="auto">
              <a:xfrm flipV="1">
                <a:off x="4757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59" name="Line 337"/>
              <p:cNvSpPr>
                <a:spLocks noChangeShapeType="1"/>
              </p:cNvSpPr>
              <p:nvPr/>
            </p:nvSpPr>
            <p:spPr bwMode="auto">
              <a:xfrm flipV="1">
                <a:off x="5002" y="3669"/>
                <a:ext cx="1" cy="2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0" name="Freeform 338"/>
              <p:cNvSpPr>
                <a:spLocks/>
              </p:cNvSpPr>
              <p:nvPr/>
            </p:nvSpPr>
            <p:spPr bwMode="auto">
              <a:xfrm>
                <a:off x="4711" y="2645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1" name="Freeform 339"/>
              <p:cNvSpPr>
                <a:spLocks/>
              </p:cNvSpPr>
              <p:nvPr/>
            </p:nvSpPr>
            <p:spPr bwMode="auto">
              <a:xfrm>
                <a:off x="4565" y="2868"/>
                <a:ext cx="39" cy="39"/>
              </a:xfrm>
              <a:custGeom>
                <a:avLst/>
                <a:gdLst>
                  <a:gd name="T0" fmla="*/ 20 w 39"/>
                  <a:gd name="T1" fmla="*/ 0 h 39"/>
                  <a:gd name="T2" fmla="*/ 39 w 39"/>
                  <a:gd name="T3" fmla="*/ 39 h 39"/>
                  <a:gd name="T4" fmla="*/ 0 w 39"/>
                  <a:gd name="T5" fmla="*/ 39 h 39"/>
                  <a:gd name="T6" fmla="*/ 20 w 39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9"/>
                  <a:gd name="T14" fmla="*/ 39 w 3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9">
                    <a:moveTo>
                      <a:pt x="20" y="0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2" name="Freeform 340"/>
              <p:cNvSpPr>
                <a:spLocks/>
              </p:cNvSpPr>
              <p:nvPr/>
            </p:nvSpPr>
            <p:spPr bwMode="auto">
              <a:xfrm>
                <a:off x="4431" y="2930"/>
                <a:ext cx="39" cy="38"/>
              </a:xfrm>
              <a:custGeom>
                <a:avLst/>
                <a:gdLst>
                  <a:gd name="T0" fmla="*/ 19 w 39"/>
                  <a:gd name="T1" fmla="*/ 0 h 38"/>
                  <a:gd name="T2" fmla="*/ 39 w 39"/>
                  <a:gd name="T3" fmla="*/ 38 h 38"/>
                  <a:gd name="T4" fmla="*/ 0 w 39"/>
                  <a:gd name="T5" fmla="*/ 38 h 38"/>
                  <a:gd name="T6" fmla="*/ 19 w 39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8"/>
                  <a:gd name="T14" fmla="*/ 39 w 39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8">
                    <a:moveTo>
                      <a:pt x="19" y="0"/>
                    </a:moveTo>
                    <a:lnTo>
                      <a:pt x="39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3" name="Freeform 341"/>
              <p:cNvSpPr>
                <a:spLocks/>
              </p:cNvSpPr>
              <p:nvPr/>
            </p:nvSpPr>
            <p:spPr bwMode="auto">
              <a:xfrm>
                <a:off x="4021" y="3203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4" name="Freeform 342"/>
              <p:cNvSpPr>
                <a:spLocks/>
              </p:cNvSpPr>
              <p:nvPr/>
            </p:nvSpPr>
            <p:spPr bwMode="auto">
              <a:xfrm>
                <a:off x="4136" y="3176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5" name="Freeform 343"/>
              <p:cNvSpPr>
                <a:spLocks/>
              </p:cNvSpPr>
              <p:nvPr/>
            </p:nvSpPr>
            <p:spPr bwMode="auto">
              <a:xfrm>
                <a:off x="4040" y="3184"/>
                <a:ext cx="39" cy="38"/>
              </a:xfrm>
              <a:custGeom>
                <a:avLst/>
                <a:gdLst>
                  <a:gd name="T0" fmla="*/ 19 w 39"/>
                  <a:gd name="T1" fmla="*/ 0 h 38"/>
                  <a:gd name="T2" fmla="*/ 39 w 39"/>
                  <a:gd name="T3" fmla="*/ 38 h 38"/>
                  <a:gd name="T4" fmla="*/ 0 w 39"/>
                  <a:gd name="T5" fmla="*/ 38 h 38"/>
                  <a:gd name="T6" fmla="*/ 19 w 39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8"/>
                  <a:gd name="T14" fmla="*/ 39 w 39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8">
                    <a:moveTo>
                      <a:pt x="19" y="0"/>
                    </a:moveTo>
                    <a:lnTo>
                      <a:pt x="39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6" name="Freeform 344"/>
              <p:cNvSpPr>
                <a:spLocks/>
              </p:cNvSpPr>
              <p:nvPr/>
            </p:nvSpPr>
            <p:spPr bwMode="auto">
              <a:xfrm>
                <a:off x="4090" y="3222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7" name="Freeform 345"/>
              <p:cNvSpPr>
                <a:spLocks/>
              </p:cNvSpPr>
              <p:nvPr/>
            </p:nvSpPr>
            <p:spPr bwMode="auto">
              <a:xfrm>
                <a:off x="4040" y="3068"/>
                <a:ext cx="39" cy="39"/>
              </a:xfrm>
              <a:custGeom>
                <a:avLst/>
                <a:gdLst>
                  <a:gd name="T0" fmla="*/ 19 w 39"/>
                  <a:gd name="T1" fmla="*/ 0 h 39"/>
                  <a:gd name="T2" fmla="*/ 39 w 39"/>
                  <a:gd name="T3" fmla="*/ 39 h 39"/>
                  <a:gd name="T4" fmla="*/ 0 w 39"/>
                  <a:gd name="T5" fmla="*/ 39 h 39"/>
                  <a:gd name="T6" fmla="*/ 19 w 39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9"/>
                  <a:gd name="T14" fmla="*/ 39 w 3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9">
                    <a:moveTo>
                      <a:pt x="19" y="0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8" name="Freeform 346"/>
              <p:cNvSpPr>
                <a:spLocks/>
              </p:cNvSpPr>
              <p:nvPr/>
            </p:nvSpPr>
            <p:spPr bwMode="auto">
              <a:xfrm>
                <a:off x="4355" y="3061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69" name="Freeform 347"/>
              <p:cNvSpPr>
                <a:spLocks/>
              </p:cNvSpPr>
              <p:nvPr/>
            </p:nvSpPr>
            <p:spPr bwMode="auto">
              <a:xfrm>
                <a:off x="4136" y="3107"/>
                <a:ext cx="38" cy="38"/>
              </a:xfrm>
              <a:custGeom>
                <a:avLst/>
                <a:gdLst>
                  <a:gd name="T0" fmla="*/ 19 w 38"/>
                  <a:gd name="T1" fmla="*/ 0 h 38"/>
                  <a:gd name="T2" fmla="*/ 38 w 38"/>
                  <a:gd name="T3" fmla="*/ 38 h 38"/>
                  <a:gd name="T4" fmla="*/ 0 w 38"/>
                  <a:gd name="T5" fmla="*/ 38 h 38"/>
                  <a:gd name="T6" fmla="*/ 19 w 3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8"/>
                  <a:gd name="T14" fmla="*/ 38 w 38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8">
                    <a:moveTo>
                      <a:pt x="19" y="0"/>
                    </a:moveTo>
                    <a:lnTo>
                      <a:pt x="38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0" name="Freeform 348"/>
              <p:cNvSpPr>
                <a:spLocks/>
              </p:cNvSpPr>
              <p:nvPr/>
            </p:nvSpPr>
            <p:spPr bwMode="auto">
              <a:xfrm>
                <a:off x="4071" y="3222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1" name="Freeform 349"/>
              <p:cNvSpPr>
                <a:spLocks/>
              </p:cNvSpPr>
              <p:nvPr/>
            </p:nvSpPr>
            <p:spPr bwMode="auto">
              <a:xfrm>
                <a:off x="4289" y="3041"/>
                <a:ext cx="39" cy="39"/>
              </a:xfrm>
              <a:custGeom>
                <a:avLst/>
                <a:gdLst>
                  <a:gd name="T0" fmla="*/ 20 w 39"/>
                  <a:gd name="T1" fmla="*/ 0 h 39"/>
                  <a:gd name="T2" fmla="*/ 39 w 39"/>
                  <a:gd name="T3" fmla="*/ 39 h 39"/>
                  <a:gd name="T4" fmla="*/ 0 w 39"/>
                  <a:gd name="T5" fmla="*/ 39 h 39"/>
                  <a:gd name="T6" fmla="*/ 20 w 39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9"/>
                  <a:gd name="T14" fmla="*/ 39 w 3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9">
                    <a:moveTo>
                      <a:pt x="20" y="0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2" name="Freeform 350"/>
              <p:cNvSpPr>
                <a:spLocks/>
              </p:cNvSpPr>
              <p:nvPr/>
            </p:nvSpPr>
            <p:spPr bwMode="auto">
              <a:xfrm>
                <a:off x="3776" y="3330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3" name="Freeform 351"/>
              <p:cNvSpPr>
                <a:spLocks/>
              </p:cNvSpPr>
              <p:nvPr/>
            </p:nvSpPr>
            <p:spPr bwMode="auto">
              <a:xfrm>
                <a:off x="4362" y="3095"/>
                <a:ext cx="39" cy="39"/>
              </a:xfrm>
              <a:custGeom>
                <a:avLst/>
                <a:gdLst>
                  <a:gd name="T0" fmla="*/ 19 w 39"/>
                  <a:gd name="T1" fmla="*/ 0 h 39"/>
                  <a:gd name="T2" fmla="*/ 39 w 39"/>
                  <a:gd name="T3" fmla="*/ 39 h 39"/>
                  <a:gd name="T4" fmla="*/ 0 w 39"/>
                  <a:gd name="T5" fmla="*/ 39 h 39"/>
                  <a:gd name="T6" fmla="*/ 19 w 39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9"/>
                  <a:gd name="T14" fmla="*/ 39 w 3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9">
                    <a:moveTo>
                      <a:pt x="19" y="0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4" name="Freeform 352"/>
              <p:cNvSpPr>
                <a:spLocks/>
              </p:cNvSpPr>
              <p:nvPr/>
            </p:nvSpPr>
            <p:spPr bwMode="auto">
              <a:xfrm>
                <a:off x="4263" y="3145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5" name="Freeform 353"/>
              <p:cNvSpPr>
                <a:spLocks/>
              </p:cNvSpPr>
              <p:nvPr/>
            </p:nvSpPr>
            <p:spPr bwMode="auto">
              <a:xfrm>
                <a:off x="4063" y="3076"/>
                <a:ext cx="39" cy="38"/>
              </a:xfrm>
              <a:custGeom>
                <a:avLst/>
                <a:gdLst>
                  <a:gd name="T0" fmla="*/ 19 w 39"/>
                  <a:gd name="T1" fmla="*/ 0 h 38"/>
                  <a:gd name="T2" fmla="*/ 39 w 39"/>
                  <a:gd name="T3" fmla="*/ 38 h 38"/>
                  <a:gd name="T4" fmla="*/ 0 w 39"/>
                  <a:gd name="T5" fmla="*/ 38 h 38"/>
                  <a:gd name="T6" fmla="*/ 19 w 39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8"/>
                  <a:gd name="T14" fmla="*/ 39 w 39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8">
                    <a:moveTo>
                      <a:pt x="19" y="0"/>
                    </a:moveTo>
                    <a:lnTo>
                      <a:pt x="39" y="38"/>
                    </a:lnTo>
                    <a:lnTo>
                      <a:pt x="0" y="3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6" name="Freeform 354"/>
              <p:cNvSpPr>
                <a:spLocks/>
              </p:cNvSpPr>
              <p:nvPr/>
            </p:nvSpPr>
            <p:spPr bwMode="auto">
              <a:xfrm>
                <a:off x="4155" y="3176"/>
                <a:ext cx="39" cy="39"/>
              </a:xfrm>
              <a:custGeom>
                <a:avLst/>
                <a:gdLst>
                  <a:gd name="T0" fmla="*/ 19 w 39"/>
                  <a:gd name="T1" fmla="*/ 0 h 39"/>
                  <a:gd name="T2" fmla="*/ 39 w 39"/>
                  <a:gd name="T3" fmla="*/ 39 h 39"/>
                  <a:gd name="T4" fmla="*/ 0 w 39"/>
                  <a:gd name="T5" fmla="*/ 39 h 39"/>
                  <a:gd name="T6" fmla="*/ 19 w 39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9"/>
                  <a:gd name="T14" fmla="*/ 39 w 3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9">
                    <a:moveTo>
                      <a:pt x="19" y="0"/>
                    </a:moveTo>
                    <a:lnTo>
                      <a:pt x="39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7" name="Freeform 355"/>
              <p:cNvSpPr>
                <a:spLocks/>
              </p:cNvSpPr>
              <p:nvPr/>
            </p:nvSpPr>
            <p:spPr bwMode="auto">
              <a:xfrm>
                <a:off x="4144" y="3191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8" name="Freeform 356"/>
              <p:cNvSpPr>
                <a:spLocks/>
              </p:cNvSpPr>
              <p:nvPr/>
            </p:nvSpPr>
            <p:spPr bwMode="auto">
              <a:xfrm>
                <a:off x="4163" y="3145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79" name="Freeform 357"/>
              <p:cNvSpPr>
                <a:spLocks/>
              </p:cNvSpPr>
              <p:nvPr/>
            </p:nvSpPr>
            <p:spPr bwMode="auto">
              <a:xfrm>
                <a:off x="3818" y="3353"/>
                <a:ext cx="38" cy="39"/>
              </a:xfrm>
              <a:custGeom>
                <a:avLst/>
                <a:gdLst>
                  <a:gd name="T0" fmla="*/ 19 w 38"/>
                  <a:gd name="T1" fmla="*/ 0 h 39"/>
                  <a:gd name="T2" fmla="*/ 38 w 38"/>
                  <a:gd name="T3" fmla="*/ 39 h 39"/>
                  <a:gd name="T4" fmla="*/ 0 w 38"/>
                  <a:gd name="T5" fmla="*/ 39 h 39"/>
                  <a:gd name="T6" fmla="*/ 19 w 3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9"/>
                  <a:gd name="T14" fmla="*/ 38 w 3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9">
                    <a:moveTo>
                      <a:pt x="19" y="0"/>
                    </a:moveTo>
                    <a:lnTo>
                      <a:pt x="38" y="39"/>
                    </a:lnTo>
                    <a:lnTo>
                      <a:pt x="0" y="3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0" name="Freeform 358"/>
              <p:cNvSpPr>
                <a:spLocks/>
              </p:cNvSpPr>
              <p:nvPr/>
            </p:nvSpPr>
            <p:spPr bwMode="auto">
              <a:xfrm>
                <a:off x="4036" y="3265"/>
                <a:ext cx="39" cy="38"/>
              </a:xfrm>
              <a:custGeom>
                <a:avLst/>
                <a:gdLst>
                  <a:gd name="T0" fmla="*/ 20 w 39"/>
                  <a:gd name="T1" fmla="*/ 0 h 38"/>
                  <a:gd name="T2" fmla="*/ 39 w 39"/>
                  <a:gd name="T3" fmla="*/ 38 h 38"/>
                  <a:gd name="T4" fmla="*/ 0 w 39"/>
                  <a:gd name="T5" fmla="*/ 38 h 38"/>
                  <a:gd name="T6" fmla="*/ 20 w 39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38"/>
                  <a:gd name="T14" fmla="*/ 39 w 39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38">
                    <a:moveTo>
                      <a:pt x="20" y="0"/>
                    </a:moveTo>
                    <a:lnTo>
                      <a:pt x="39" y="38"/>
                    </a:lnTo>
                    <a:lnTo>
                      <a:pt x="0" y="3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1" name="Freeform 359"/>
              <p:cNvSpPr>
                <a:spLocks/>
              </p:cNvSpPr>
              <p:nvPr/>
            </p:nvSpPr>
            <p:spPr bwMode="auto">
              <a:xfrm>
                <a:off x="3481" y="371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2" name="Freeform 360"/>
              <p:cNvSpPr>
                <a:spLocks/>
              </p:cNvSpPr>
              <p:nvPr/>
            </p:nvSpPr>
            <p:spPr bwMode="auto">
              <a:xfrm>
                <a:off x="3500" y="370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3" name="Freeform 361"/>
              <p:cNvSpPr>
                <a:spLocks/>
              </p:cNvSpPr>
              <p:nvPr/>
            </p:nvSpPr>
            <p:spPr bwMode="auto">
              <a:xfrm>
                <a:off x="3519" y="368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4" name="Freeform 362"/>
              <p:cNvSpPr>
                <a:spLocks/>
              </p:cNvSpPr>
              <p:nvPr/>
            </p:nvSpPr>
            <p:spPr bwMode="auto">
              <a:xfrm>
                <a:off x="3534" y="3677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8 w 12"/>
                  <a:gd name="T3" fmla="*/ 0 h 7"/>
                  <a:gd name="T4" fmla="*/ 12 w 12"/>
                  <a:gd name="T5" fmla="*/ 4 h 7"/>
                  <a:gd name="T6" fmla="*/ 4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5" name="Freeform 363"/>
              <p:cNvSpPr>
                <a:spLocks/>
              </p:cNvSpPr>
              <p:nvPr/>
            </p:nvSpPr>
            <p:spPr bwMode="auto">
              <a:xfrm>
                <a:off x="3554" y="366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6" name="Freeform 364"/>
              <p:cNvSpPr>
                <a:spLocks/>
              </p:cNvSpPr>
              <p:nvPr/>
            </p:nvSpPr>
            <p:spPr bwMode="auto">
              <a:xfrm>
                <a:off x="3573" y="365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7" name="Freeform 365"/>
              <p:cNvSpPr>
                <a:spLocks/>
              </p:cNvSpPr>
              <p:nvPr/>
            </p:nvSpPr>
            <p:spPr bwMode="auto">
              <a:xfrm>
                <a:off x="3592" y="363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8" name="Freeform 366"/>
              <p:cNvSpPr>
                <a:spLocks/>
              </p:cNvSpPr>
              <p:nvPr/>
            </p:nvSpPr>
            <p:spPr bwMode="auto">
              <a:xfrm>
                <a:off x="3615" y="3615"/>
                <a:ext cx="8" cy="12"/>
              </a:xfrm>
              <a:custGeom>
                <a:avLst/>
                <a:gdLst>
                  <a:gd name="T0" fmla="*/ 0 w 8"/>
                  <a:gd name="T1" fmla="*/ 8 h 12"/>
                  <a:gd name="T2" fmla="*/ 4 w 8"/>
                  <a:gd name="T3" fmla="*/ 0 h 12"/>
                  <a:gd name="T4" fmla="*/ 8 w 8"/>
                  <a:gd name="T5" fmla="*/ 4 h 12"/>
                  <a:gd name="T6" fmla="*/ 4 w 8"/>
                  <a:gd name="T7" fmla="*/ 12 h 12"/>
                  <a:gd name="T8" fmla="*/ 0 w 8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2"/>
                  <a:gd name="T17" fmla="*/ 8 w 8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2">
                    <a:moveTo>
                      <a:pt x="0" y="8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89" name="Freeform 367"/>
              <p:cNvSpPr>
                <a:spLocks/>
              </p:cNvSpPr>
              <p:nvPr/>
            </p:nvSpPr>
            <p:spPr bwMode="auto">
              <a:xfrm>
                <a:off x="3626" y="3607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0" name="Freeform 368"/>
              <p:cNvSpPr>
                <a:spLocks/>
              </p:cNvSpPr>
              <p:nvPr/>
            </p:nvSpPr>
            <p:spPr bwMode="auto">
              <a:xfrm>
                <a:off x="3646" y="359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1" name="Freeform 369"/>
              <p:cNvSpPr>
                <a:spLocks/>
              </p:cNvSpPr>
              <p:nvPr/>
            </p:nvSpPr>
            <p:spPr bwMode="auto">
              <a:xfrm>
                <a:off x="3669" y="3573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2" name="Freeform 370"/>
              <p:cNvSpPr>
                <a:spLocks/>
              </p:cNvSpPr>
              <p:nvPr/>
            </p:nvSpPr>
            <p:spPr bwMode="auto">
              <a:xfrm>
                <a:off x="3684" y="356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3" name="Freeform 371"/>
              <p:cNvSpPr>
                <a:spLocks/>
              </p:cNvSpPr>
              <p:nvPr/>
            </p:nvSpPr>
            <p:spPr bwMode="auto">
              <a:xfrm>
                <a:off x="3699" y="3550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8 w 12"/>
                  <a:gd name="T3" fmla="*/ 0 h 7"/>
                  <a:gd name="T4" fmla="*/ 12 w 12"/>
                  <a:gd name="T5" fmla="*/ 3 h 7"/>
                  <a:gd name="T6" fmla="*/ 4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8" y="0"/>
                    </a:lnTo>
                    <a:lnTo>
                      <a:pt x="12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4" name="Freeform 372"/>
              <p:cNvSpPr>
                <a:spLocks/>
              </p:cNvSpPr>
              <p:nvPr/>
            </p:nvSpPr>
            <p:spPr bwMode="auto">
              <a:xfrm>
                <a:off x="3718" y="353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5" name="Freeform 373"/>
              <p:cNvSpPr>
                <a:spLocks/>
              </p:cNvSpPr>
              <p:nvPr/>
            </p:nvSpPr>
            <p:spPr bwMode="auto">
              <a:xfrm>
                <a:off x="3738" y="352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6" name="Freeform 374"/>
              <p:cNvSpPr>
                <a:spLocks/>
              </p:cNvSpPr>
              <p:nvPr/>
            </p:nvSpPr>
            <p:spPr bwMode="auto">
              <a:xfrm>
                <a:off x="3761" y="3503"/>
                <a:ext cx="7" cy="12"/>
              </a:xfrm>
              <a:custGeom>
                <a:avLst/>
                <a:gdLst>
                  <a:gd name="T0" fmla="*/ 0 w 7"/>
                  <a:gd name="T1" fmla="*/ 8 h 12"/>
                  <a:gd name="T2" fmla="*/ 3 w 7"/>
                  <a:gd name="T3" fmla="*/ 0 h 12"/>
                  <a:gd name="T4" fmla="*/ 7 w 7"/>
                  <a:gd name="T5" fmla="*/ 4 h 12"/>
                  <a:gd name="T6" fmla="*/ 3 w 7"/>
                  <a:gd name="T7" fmla="*/ 12 h 12"/>
                  <a:gd name="T8" fmla="*/ 0 w 7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2"/>
                  <a:gd name="T17" fmla="*/ 7 w 7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2">
                    <a:moveTo>
                      <a:pt x="0" y="8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7" name="Freeform 375"/>
              <p:cNvSpPr>
                <a:spLocks/>
              </p:cNvSpPr>
              <p:nvPr/>
            </p:nvSpPr>
            <p:spPr bwMode="auto">
              <a:xfrm>
                <a:off x="3776" y="349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8" name="Freeform 376"/>
              <p:cNvSpPr>
                <a:spLocks/>
              </p:cNvSpPr>
              <p:nvPr/>
            </p:nvSpPr>
            <p:spPr bwMode="auto">
              <a:xfrm>
                <a:off x="3791" y="3480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899" name="Freeform 377"/>
              <p:cNvSpPr>
                <a:spLocks/>
              </p:cNvSpPr>
              <p:nvPr/>
            </p:nvSpPr>
            <p:spPr bwMode="auto">
              <a:xfrm>
                <a:off x="3810" y="3461"/>
                <a:ext cx="16" cy="12"/>
              </a:xfrm>
              <a:custGeom>
                <a:avLst/>
                <a:gdLst>
                  <a:gd name="T0" fmla="*/ 0 w 16"/>
                  <a:gd name="T1" fmla="*/ 8 h 12"/>
                  <a:gd name="T2" fmla="*/ 8 w 16"/>
                  <a:gd name="T3" fmla="*/ 0 h 12"/>
                  <a:gd name="T4" fmla="*/ 16 w 16"/>
                  <a:gd name="T5" fmla="*/ 4 h 12"/>
                  <a:gd name="T6" fmla="*/ 8 w 16"/>
                  <a:gd name="T7" fmla="*/ 12 h 12"/>
                  <a:gd name="T8" fmla="*/ 0 w 16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2"/>
                  <a:gd name="T17" fmla="*/ 16 w 16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2">
                    <a:moveTo>
                      <a:pt x="0" y="8"/>
                    </a:moveTo>
                    <a:lnTo>
                      <a:pt x="8" y="0"/>
                    </a:lnTo>
                    <a:lnTo>
                      <a:pt x="16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0" name="Freeform 378"/>
              <p:cNvSpPr>
                <a:spLocks/>
              </p:cNvSpPr>
              <p:nvPr/>
            </p:nvSpPr>
            <p:spPr bwMode="auto">
              <a:xfrm>
                <a:off x="3830" y="3453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1" name="Freeform 379"/>
              <p:cNvSpPr>
                <a:spLocks/>
              </p:cNvSpPr>
              <p:nvPr/>
            </p:nvSpPr>
            <p:spPr bwMode="auto">
              <a:xfrm>
                <a:off x="3849" y="343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2" name="Freeform 380"/>
              <p:cNvSpPr>
                <a:spLocks/>
              </p:cNvSpPr>
              <p:nvPr/>
            </p:nvSpPr>
            <p:spPr bwMode="auto">
              <a:xfrm>
                <a:off x="3868" y="342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3" name="Freeform 381"/>
              <p:cNvSpPr>
                <a:spLocks/>
              </p:cNvSpPr>
              <p:nvPr/>
            </p:nvSpPr>
            <p:spPr bwMode="auto">
              <a:xfrm>
                <a:off x="3883" y="341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4" name="Freeform 382"/>
              <p:cNvSpPr>
                <a:spLocks/>
              </p:cNvSpPr>
              <p:nvPr/>
            </p:nvSpPr>
            <p:spPr bwMode="auto">
              <a:xfrm>
                <a:off x="3902" y="3396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8 w 12"/>
                  <a:gd name="T3" fmla="*/ 0 h 7"/>
                  <a:gd name="T4" fmla="*/ 12 w 12"/>
                  <a:gd name="T5" fmla="*/ 3 h 7"/>
                  <a:gd name="T6" fmla="*/ 4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8" y="0"/>
                    </a:lnTo>
                    <a:lnTo>
                      <a:pt x="12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5" name="Freeform 383"/>
              <p:cNvSpPr>
                <a:spLocks/>
              </p:cNvSpPr>
              <p:nvPr/>
            </p:nvSpPr>
            <p:spPr bwMode="auto">
              <a:xfrm>
                <a:off x="3922" y="338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6" name="Freeform 384"/>
              <p:cNvSpPr>
                <a:spLocks/>
              </p:cNvSpPr>
              <p:nvPr/>
            </p:nvSpPr>
            <p:spPr bwMode="auto">
              <a:xfrm>
                <a:off x="3941" y="3365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7" name="Freeform 385"/>
              <p:cNvSpPr>
                <a:spLocks/>
              </p:cNvSpPr>
              <p:nvPr/>
            </p:nvSpPr>
            <p:spPr bwMode="auto">
              <a:xfrm>
                <a:off x="3956" y="3349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8 w 15"/>
                  <a:gd name="T3" fmla="*/ 0 h 12"/>
                  <a:gd name="T4" fmla="*/ 15 w 15"/>
                  <a:gd name="T5" fmla="*/ 4 h 12"/>
                  <a:gd name="T6" fmla="*/ 8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8" name="Freeform 386"/>
              <p:cNvSpPr>
                <a:spLocks/>
              </p:cNvSpPr>
              <p:nvPr/>
            </p:nvSpPr>
            <p:spPr bwMode="auto">
              <a:xfrm>
                <a:off x="3975" y="3342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8 w 12"/>
                  <a:gd name="T3" fmla="*/ 0 h 7"/>
                  <a:gd name="T4" fmla="*/ 12 w 12"/>
                  <a:gd name="T5" fmla="*/ 4 h 7"/>
                  <a:gd name="T6" fmla="*/ 4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09" name="Freeform 387"/>
              <p:cNvSpPr>
                <a:spLocks/>
              </p:cNvSpPr>
              <p:nvPr/>
            </p:nvSpPr>
            <p:spPr bwMode="auto">
              <a:xfrm>
                <a:off x="3994" y="3326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0" name="Freeform 388"/>
              <p:cNvSpPr>
                <a:spLocks/>
              </p:cNvSpPr>
              <p:nvPr/>
            </p:nvSpPr>
            <p:spPr bwMode="auto">
              <a:xfrm>
                <a:off x="4013" y="331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1" name="Freeform 389"/>
              <p:cNvSpPr>
                <a:spLocks/>
              </p:cNvSpPr>
              <p:nvPr/>
            </p:nvSpPr>
            <p:spPr bwMode="auto">
              <a:xfrm>
                <a:off x="4033" y="329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2" name="Freeform 390"/>
              <p:cNvSpPr>
                <a:spLocks/>
              </p:cNvSpPr>
              <p:nvPr/>
            </p:nvSpPr>
            <p:spPr bwMode="auto">
              <a:xfrm>
                <a:off x="4048" y="328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3" name="Freeform 391"/>
              <p:cNvSpPr>
                <a:spLocks/>
              </p:cNvSpPr>
              <p:nvPr/>
            </p:nvSpPr>
            <p:spPr bwMode="auto">
              <a:xfrm>
                <a:off x="4067" y="3272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4" name="Freeform 392"/>
              <p:cNvSpPr>
                <a:spLocks/>
              </p:cNvSpPr>
              <p:nvPr/>
            </p:nvSpPr>
            <p:spPr bwMode="auto">
              <a:xfrm>
                <a:off x="4086" y="3257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5" name="Freeform 393"/>
              <p:cNvSpPr>
                <a:spLocks/>
              </p:cNvSpPr>
              <p:nvPr/>
            </p:nvSpPr>
            <p:spPr bwMode="auto">
              <a:xfrm>
                <a:off x="4109" y="3238"/>
                <a:ext cx="8" cy="11"/>
              </a:xfrm>
              <a:custGeom>
                <a:avLst/>
                <a:gdLst>
                  <a:gd name="T0" fmla="*/ 0 w 8"/>
                  <a:gd name="T1" fmla="*/ 7 h 11"/>
                  <a:gd name="T2" fmla="*/ 4 w 8"/>
                  <a:gd name="T3" fmla="*/ 0 h 11"/>
                  <a:gd name="T4" fmla="*/ 8 w 8"/>
                  <a:gd name="T5" fmla="*/ 4 h 11"/>
                  <a:gd name="T6" fmla="*/ 4 w 8"/>
                  <a:gd name="T7" fmla="*/ 11 h 11"/>
                  <a:gd name="T8" fmla="*/ 0 w 8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0" y="7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6" name="Freeform 394"/>
              <p:cNvSpPr>
                <a:spLocks/>
              </p:cNvSpPr>
              <p:nvPr/>
            </p:nvSpPr>
            <p:spPr bwMode="auto">
              <a:xfrm>
                <a:off x="4125" y="322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7" name="Freeform 395"/>
              <p:cNvSpPr>
                <a:spLocks/>
              </p:cNvSpPr>
              <p:nvPr/>
            </p:nvSpPr>
            <p:spPr bwMode="auto">
              <a:xfrm>
                <a:off x="4140" y="3215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8" name="Freeform 396"/>
              <p:cNvSpPr>
                <a:spLocks/>
              </p:cNvSpPr>
              <p:nvPr/>
            </p:nvSpPr>
            <p:spPr bwMode="auto">
              <a:xfrm>
                <a:off x="4159" y="3195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8 w 15"/>
                  <a:gd name="T3" fmla="*/ 0 h 12"/>
                  <a:gd name="T4" fmla="*/ 15 w 15"/>
                  <a:gd name="T5" fmla="*/ 4 h 12"/>
                  <a:gd name="T6" fmla="*/ 8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19" name="Freeform 397"/>
              <p:cNvSpPr>
                <a:spLocks/>
              </p:cNvSpPr>
              <p:nvPr/>
            </p:nvSpPr>
            <p:spPr bwMode="auto">
              <a:xfrm>
                <a:off x="4178" y="3184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0" name="Freeform 398"/>
              <p:cNvSpPr>
                <a:spLocks/>
              </p:cNvSpPr>
              <p:nvPr/>
            </p:nvSpPr>
            <p:spPr bwMode="auto">
              <a:xfrm>
                <a:off x="4197" y="316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1" name="Freeform 399"/>
              <p:cNvSpPr>
                <a:spLocks/>
              </p:cNvSpPr>
              <p:nvPr/>
            </p:nvSpPr>
            <p:spPr bwMode="auto">
              <a:xfrm>
                <a:off x="4213" y="316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2" name="Freeform 400"/>
              <p:cNvSpPr>
                <a:spLocks/>
              </p:cNvSpPr>
              <p:nvPr/>
            </p:nvSpPr>
            <p:spPr bwMode="auto">
              <a:xfrm>
                <a:off x="4232" y="314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3" name="Freeform 401"/>
              <p:cNvSpPr>
                <a:spLocks/>
              </p:cNvSpPr>
              <p:nvPr/>
            </p:nvSpPr>
            <p:spPr bwMode="auto">
              <a:xfrm>
                <a:off x="4251" y="3126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8 w 15"/>
                  <a:gd name="T3" fmla="*/ 0 h 12"/>
                  <a:gd name="T4" fmla="*/ 15 w 15"/>
                  <a:gd name="T5" fmla="*/ 4 h 12"/>
                  <a:gd name="T6" fmla="*/ 8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4" name="Freeform 402"/>
              <p:cNvSpPr>
                <a:spLocks/>
              </p:cNvSpPr>
              <p:nvPr/>
            </p:nvSpPr>
            <p:spPr bwMode="auto">
              <a:xfrm>
                <a:off x="4270" y="3114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5" name="Freeform 403"/>
              <p:cNvSpPr>
                <a:spLocks/>
              </p:cNvSpPr>
              <p:nvPr/>
            </p:nvSpPr>
            <p:spPr bwMode="auto">
              <a:xfrm>
                <a:off x="4289" y="3099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6" name="Freeform 404"/>
              <p:cNvSpPr>
                <a:spLocks/>
              </p:cNvSpPr>
              <p:nvPr/>
            </p:nvSpPr>
            <p:spPr bwMode="auto">
              <a:xfrm>
                <a:off x="4305" y="3084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7 w 15"/>
                  <a:gd name="T3" fmla="*/ 0 h 11"/>
                  <a:gd name="T4" fmla="*/ 15 w 15"/>
                  <a:gd name="T5" fmla="*/ 4 h 11"/>
                  <a:gd name="T6" fmla="*/ 7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7" name="Freeform 405"/>
              <p:cNvSpPr>
                <a:spLocks/>
              </p:cNvSpPr>
              <p:nvPr/>
            </p:nvSpPr>
            <p:spPr bwMode="auto">
              <a:xfrm>
                <a:off x="4324" y="307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8" name="Freeform 406"/>
              <p:cNvSpPr>
                <a:spLocks/>
              </p:cNvSpPr>
              <p:nvPr/>
            </p:nvSpPr>
            <p:spPr bwMode="auto">
              <a:xfrm>
                <a:off x="4343" y="3061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8 w 12"/>
                  <a:gd name="T3" fmla="*/ 0 h 7"/>
                  <a:gd name="T4" fmla="*/ 12 w 12"/>
                  <a:gd name="T5" fmla="*/ 3 h 7"/>
                  <a:gd name="T6" fmla="*/ 4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8" y="0"/>
                    </a:lnTo>
                    <a:lnTo>
                      <a:pt x="12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29" name="Freeform 407"/>
              <p:cNvSpPr>
                <a:spLocks/>
              </p:cNvSpPr>
              <p:nvPr/>
            </p:nvSpPr>
            <p:spPr bwMode="auto">
              <a:xfrm>
                <a:off x="4362" y="3045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0" name="Freeform 408"/>
              <p:cNvSpPr>
                <a:spLocks/>
              </p:cNvSpPr>
              <p:nvPr/>
            </p:nvSpPr>
            <p:spPr bwMode="auto">
              <a:xfrm>
                <a:off x="4381" y="3030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1" name="Freeform 409"/>
              <p:cNvSpPr>
                <a:spLocks/>
              </p:cNvSpPr>
              <p:nvPr/>
            </p:nvSpPr>
            <p:spPr bwMode="auto">
              <a:xfrm>
                <a:off x="4397" y="301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2" name="Freeform 410"/>
              <p:cNvSpPr>
                <a:spLocks/>
              </p:cNvSpPr>
              <p:nvPr/>
            </p:nvSpPr>
            <p:spPr bwMode="auto">
              <a:xfrm>
                <a:off x="4416" y="3007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3" name="Freeform 411"/>
              <p:cNvSpPr>
                <a:spLocks/>
              </p:cNvSpPr>
              <p:nvPr/>
            </p:nvSpPr>
            <p:spPr bwMode="auto">
              <a:xfrm>
                <a:off x="4435" y="2987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4" name="Freeform 412"/>
              <p:cNvSpPr>
                <a:spLocks/>
              </p:cNvSpPr>
              <p:nvPr/>
            </p:nvSpPr>
            <p:spPr bwMode="auto">
              <a:xfrm>
                <a:off x="4458" y="2972"/>
                <a:ext cx="8" cy="12"/>
              </a:xfrm>
              <a:custGeom>
                <a:avLst/>
                <a:gdLst>
                  <a:gd name="T0" fmla="*/ 0 w 8"/>
                  <a:gd name="T1" fmla="*/ 8 h 12"/>
                  <a:gd name="T2" fmla="*/ 4 w 8"/>
                  <a:gd name="T3" fmla="*/ 0 h 12"/>
                  <a:gd name="T4" fmla="*/ 8 w 8"/>
                  <a:gd name="T5" fmla="*/ 4 h 12"/>
                  <a:gd name="T6" fmla="*/ 4 w 8"/>
                  <a:gd name="T7" fmla="*/ 12 h 12"/>
                  <a:gd name="T8" fmla="*/ 0 w 8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2"/>
                  <a:gd name="T17" fmla="*/ 8 w 8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2">
                    <a:moveTo>
                      <a:pt x="0" y="8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5" name="Freeform 413"/>
              <p:cNvSpPr>
                <a:spLocks/>
              </p:cNvSpPr>
              <p:nvPr/>
            </p:nvSpPr>
            <p:spPr bwMode="auto">
              <a:xfrm>
                <a:off x="4470" y="296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6" name="Freeform 414"/>
              <p:cNvSpPr>
                <a:spLocks/>
              </p:cNvSpPr>
              <p:nvPr/>
            </p:nvSpPr>
            <p:spPr bwMode="auto">
              <a:xfrm>
                <a:off x="4489" y="294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7" name="Freeform 415"/>
              <p:cNvSpPr>
                <a:spLocks/>
              </p:cNvSpPr>
              <p:nvPr/>
            </p:nvSpPr>
            <p:spPr bwMode="auto">
              <a:xfrm>
                <a:off x="4508" y="2930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8 w 15"/>
                  <a:gd name="T3" fmla="*/ 0 h 11"/>
                  <a:gd name="T4" fmla="*/ 15 w 15"/>
                  <a:gd name="T5" fmla="*/ 3 h 11"/>
                  <a:gd name="T6" fmla="*/ 8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8" y="0"/>
                    </a:lnTo>
                    <a:lnTo>
                      <a:pt x="15" y="3"/>
                    </a:lnTo>
                    <a:lnTo>
                      <a:pt x="8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8" name="Freeform 416"/>
              <p:cNvSpPr>
                <a:spLocks/>
              </p:cNvSpPr>
              <p:nvPr/>
            </p:nvSpPr>
            <p:spPr bwMode="auto">
              <a:xfrm>
                <a:off x="4527" y="291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39" name="Freeform 417"/>
              <p:cNvSpPr>
                <a:spLocks/>
              </p:cNvSpPr>
              <p:nvPr/>
            </p:nvSpPr>
            <p:spPr bwMode="auto">
              <a:xfrm>
                <a:off x="4546" y="2903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0" name="Freeform 418"/>
              <p:cNvSpPr>
                <a:spLocks/>
              </p:cNvSpPr>
              <p:nvPr/>
            </p:nvSpPr>
            <p:spPr bwMode="auto">
              <a:xfrm>
                <a:off x="4562" y="289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1" name="Freeform 419"/>
              <p:cNvSpPr>
                <a:spLocks/>
              </p:cNvSpPr>
              <p:nvPr/>
            </p:nvSpPr>
            <p:spPr bwMode="auto">
              <a:xfrm>
                <a:off x="4581" y="2880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2" name="Freeform 420"/>
              <p:cNvSpPr>
                <a:spLocks/>
              </p:cNvSpPr>
              <p:nvPr/>
            </p:nvSpPr>
            <p:spPr bwMode="auto">
              <a:xfrm>
                <a:off x="4600" y="2860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8 w 15"/>
                  <a:gd name="T3" fmla="*/ 0 h 12"/>
                  <a:gd name="T4" fmla="*/ 15 w 15"/>
                  <a:gd name="T5" fmla="*/ 4 h 12"/>
                  <a:gd name="T6" fmla="*/ 8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3" name="Freeform 421"/>
              <p:cNvSpPr>
                <a:spLocks/>
              </p:cNvSpPr>
              <p:nvPr/>
            </p:nvSpPr>
            <p:spPr bwMode="auto">
              <a:xfrm>
                <a:off x="4619" y="2849"/>
                <a:ext cx="12" cy="7"/>
              </a:xfrm>
              <a:custGeom>
                <a:avLst/>
                <a:gdLst>
                  <a:gd name="T0" fmla="*/ 0 w 12"/>
                  <a:gd name="T1" fmla="*/ 4 h 7"/>
                  <a:gd name="T2" fmla="*/ 4 w 12"/>
                  <a:gd name="T3" fmla="*/ 0 h 7"/>
                  <a:gd name="T4" fmla="*/ 12 w 12"/>
                  <a:gd name="T5" fmla="*/ 4 h 7"/>
                  <a:gd name="T6" fmla="*/ 8 w 12"/>
                  <a:gd name="T7" fmla="*/ 7 h 7"/>
                  <a:gd name="T8" fmla="*/ 0 w 12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4" name="Freeform 422"/>
              <p:cNvSpPr>
                <a:spLocks/>
              </p:cNvSpPr>
              <p:nvPr/>
            </p:nvSpPr>
            <p:spPr bwMode="auto">
              <a:xfrm>
                <a:off x="4638" y="2833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4 w 12"/>
                  <a:gd name="T3" fmla="*/ 0 h 8"/>
                  <a:gd name="T4" fmla="*/ 12 w 12"/>
                  <a:gd name="T5" fmla="*/ 4 h 8"/>
                  <a:gd name="T6" fmla="*/ 8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4" y="0"/>
                    </a:lnTo>
                    <a:lnTo>
                      <a:pt x="12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5" name="Freeform 423"/>
              <p:cNvSpPr>
                <a:spLocks/>
              </p:cNvSpPr>
              <p:nvPr/>
            </p:nvSpPr>
            <p:spPr bwMode="auto">
              <a:xfrm>
                <a:off x="4654" y="2818"/>
                <a:ext cx="15" cy="12"/>
              </a:xfrm>
              <a:custGeom>
                <a:avLst/>
                <a:gdLst>
                  <a:gd name="T0" fmla="*/ 0 w 15"/>
                  <a:gd name="T1" fmla="*/ 8 h 12"/>
                  <a:gd name="T2" fmla="*/ 7 w 15"/>
                  <a:gd name="T3" fmla="*/ 0 h 12"/>
                  <a:gd name="T4" fmla="*/ 15 w 15"/>
                  <a:gd name="T5" fmla="*/ 4 h 12"/>
                  <a:gd name="T6" fmla="*/ 7 w 15"/>
                  <a:gd name="T7" fmla="*/ 12 h 12"/>
                  <a:gd name="T8" fmla="*/ 0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6" name="Freeform 424"/>
              <p:cNvSpPr>
                <a:spLocks/>
              </p:cNvSpPr>
              <p:nvPr/>
            </p:nvSpPr>
            <p:spPr bwMode="auto">
              <a:xfrm>
                <a:off x="4673" y="281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7" name="Freeform 425"/>
              <p:cNvSpPr>
                <a:spLocks/>
              </p:cNvSpPr>
              <p:nvPr/>
            </p:nvSpPr>
            <p:spPr bwMode="auto">
              <a:xfrm>
                <a:off x="4692" y="279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8" name="Freeform 426"/>
              <p:cNvSpPr>
                <a:spLocks/>
              </p:cNvSpPr>
              <p:nvPr/>
            </p:nvSpPr>
            <p:spPr bwMode="auto">
              <a:xfrm>
                <a:off x="4711" y="277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49" name="Freeform 427"/>
              <p:cNvSpPr>
                <a:spLocks/>
              </p:cNvSpPr>
              <p:nvPr/>
            </p:nvSpPr>
            <p:spPr bwMode="auto">
              <a:xfrm>
                <a:off x="4726" y="2768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0" name="Freeform 428"/>
              <p:cNvSpPr>
                <a:spLocks/>
              </p:cNvSpPr>
              <p:nvPr/>
            </p:nvSpPr>
            <p:spPr bwMode="auto">
              <a:xfrm>
                <a:off x="4745" y="2752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1" name="Freeform 429"/>
              <p:cNvSpPr>
                <a:spLocks/>
              </p:cNvSpPr>
              <p:nvPr/>
            </p:nvSpPr>
            <p:spPr bwMode="auto">
              <a:xfrm>
                <a:off x="4765" y="274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2" name="Freeform 430"/>
              <p:cNvSpPr>
                <a:spLocks/>
              </p:cNvSpPr>
              <p:nvPr/>
            </p:nvSpPr>
            <p:spPr bwMode="auto">
              <a:xfrm>
                <a:off x="4784" y="272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3" name="Freeform 431"/>
              <p:cNvSpPr>
                <a:spLocks/>
              </p:cNvSpPr>
              <p:nvPr/>
            </p:nvSpPr>
            <p:spPr bwMode="auto">
              <a:xfrm>
                <a:off x="4807" y="2706"/>
                <a:ext cx="7" cy="12"/>
              </a:xfrm>
              <a:custGeom>
                <a:avLst/>
                <a:gdLst>
                  <a:gd name="T0" fmla="*/ 0 w 7"/>
                  <a:gd name="T1" fmla="*/ 8 h 12"/>
                  <a:gd name="T2" fmla="*/ 4 w 7"/>
                  <a:gd name="T3" fmla="*/ 0 h 12"/>
                  <a:gd name="T4" fmla="*/ 7 w 7"/>
                  <a:gd name="T5" fmla="*/ 4 h 12"/>
                  <a:gd name="T6" fmla="*/ 4 w 7"/>
                  <a:gd name="T7" fmla="*/ 12 h 12"/>
                  <a:gd name="T8" fmla="*/ 0 w 7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2"/>
                  <a:gd name="T17" fmla="*/ 7 w 7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2">
                    <a:moveTo>
                      <a:pt x="0" y="8"/>
                    </a:moveTo>
                    <a:lnTo>
                      <a:pt x="4" y="0"/>
                    </a:lnTo>
                    <a:lnTo>
                      <a:pt x="7" y="4"/>
                    </a:lnTo>
                    <a:lnTo>
                      <a:pt x="4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4" name="Freeform 432"/>
              <p:cNvSpPr>
                <a:spLocks/>
              </p:cNvSpPr>
              <p:nvPr/>
            </p:nvSpPr>
            <p:spPr bwMode="auto">
              <a:xfrm>
                <a:off x="4818" y="2699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8 w 12"/>
                  <a:gd name="T3" fmla="*/ 0 h 7"/>
                  <a:gd name="T4" fmla="*/ 12 w 12"/>
                  <a:gd name="T5" fmla="*/ 3 h 7"/>
                  <a:gd name="T6" fmla="*/ 4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8" y="0"/>
                    </a:lnTo>
                    <a:lnTo>
                      <a:pt x="12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5" name="Freeform 433"/>
              <p:cNvSpPr>
                <a:spLocks/>
              </p:cNvSpPr>
              <p:nvPr/>
            </p:nvSpPr>
            <p:spPr bwMode="auto">
              <a:xfrm>
                <a:off x="4837" y="2683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6" name="Freeform 434"/>
              <p:cNvSpPr>
                <a:spLocks/>
              </p:cNvSpPr>
              <p:nvPr/>
            </p:nvSpPr>
            <p:spPr bwMode="auto">
              <a:xfrm>
                <a:off x="4857" y="2664"/>
                <a:ext cx="15" cy="11"/>
              </a:xfrm>
              <a:custGeom>
                <a:avLst/>
                <a:gdLst>
                  <a:gd name="T0" fmla="*/ 0 w 15"/>
                  <a:gd name="T1" fmla="*/ 8 h 11"/>
                  <a:gd name="T2" fmla="*/ 7 w 15"/>
                  <a:gd name="T3" fmla="*/ 0 h 11"/>
                  <a:gd name="T4" fmla="*/ 15 w 15"/>
                  <a:gd name="T5" fmla="*/ 4 h 11"/>
                  <a:gd name="T6" fmla="*/ 7 w 15"/>
                  <a:gd name="T7" fmla="*/ 11 h 11"/>
                  <a:gd name="T8" fmla="*/ 0 w 15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8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7" name="Freeform 435"/>
              <p:cNvSpPr>
                <a:spLocks/>
              </p:cNvSpPr>
              <p:nvPr/>
            </p:nvSpPr>
            <p:spPr bwMode="auto">
              <a:xfrm>
                <a:off x="4876" y="265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8" name="Freeform 436"/>
              <p:cNvSpPr>
                <a:spLocks/>
              </p:cNvSpPr>
              <p:nvPr/>
            </p:nvSpPr>
            <p:spPr bwMode="auto">
              <a:xfrm>
                <a:off x="4895" y="263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59" name="Freeform 437"/>
              <p:cNvSpPr>
                <a:spLocks/>
              </p:cNvSpPr>
              <p:nvPr/>
            </p:nvSpPr>
            <p:spPr bwMode="auto">
              <a:xfrm>
                <a:off x="4910" y="2629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0" name="Freeform 438"/>
              <p:cNvSpPr>
                <a:spLocks/>
              </p:cNvSpPr>
              <p:nvPr/>
            </p:nvSpPr>
            <p:spPr bwMode="auto">
              <a:xfrm>
                <a:off x="4929" y="2614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1" name="Freeform 439"/>
              <p:cNvSpPr>
                <a:spLocks/>
              </p:cNvSpPr>
              <p:nvPr/>
            </p:nvSpPr>
            <p:spPr bwMode="auto">
              <a:xfrm>
                <a:off x="4952" y="2595"/>
                <a:ext cx="8" cy="11"/>
              </a:xfrm>
              <a:custGeom>
                <a:avLst/>
                <a:gdLst>
                  <a:gd name="T0" fmla="*/ 0 w 8"/>
                  <a:gd name="T1" fmla="*/ 7 h 11"/>
                  <a:gd name="T2" fmla="*/ 4 w 8"/>
                  <a:gd name="T3" fmla="*/ 0 h 11"/>
                  <a:gd name="T4" fmla="*/ 8 w 8"/>
                  <a:gd name="T5" fmla="*/ 3 h 11"/>
                  <a:gd name="T6" fmla="*/ 4 w 8"/>
                  <a:gd name="T7" fmla="*/ 11 h 11"/>
                  <a:gd name="T8" fmla="*/ 0 w 8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0" y="7"/>
                    </a:moveTo>
                    <a:lnTo>
                      <a:pt x="4" y="0"/>
                    </a:lnTo>
                    <a:lnTo>
                      <a:pt x="8" y="3"/>
                    </a:lnTo>
                    <a:lnTo>
                      <a:pt x="4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2" name="Freeform 440"/>
              <p:cNvSpPr>
                <a:spLocks/>
              </p:cNvSpPr>
              <p:nvPr/>
            </p:nvSpPr>
            <p:spPr bwMode="auto">
              <a:xfrm>
                <a:off x="4968" y="2583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3" name="Freeform 441"/>
              <p:cNvSpPr>
                <a:spLocks/>
              </p:cNvSpPr>
              <p:nvPr/>
            </p:nvSpPr>
            <p:spPr bwMode="auto">
              <a:xfrm>
                <a:off x="4983" y="2571"/>
                <a:ext cx="12" cy="8"/>
              </a:xfrm>
              <a:custGeom>
                <a:avLst/>
                <a:gdLst>
                  <a:gd name="T0" fmla="*/ 0 w 12"/>
                  <a:gd name="T1" fmla="*/ 4 h 8"/>
                  <a:gd name="T2" fmla="*/ 8 w 12"/>
                  <a:gd name="T3" fmla="*/ 0 h 8"/>
                  <a:gd name="T4" fmla="*/ 12 w 12"/>
                  <a:gd name="T5" fmla="*/ 4 h 8"/>
                  <a:gd name="T6" fmla="*/ 4 w 12"/>
                  <a:gd name="T7" fmla="*/ 8 h 8"/>
                  <a:gd name="T8" fmla="*/ 0 w 12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8"/>
                  <a:gd name="T17" fmla="*/ 12 w 12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8">
                    <a:moveTo>
                      <a:pt x="0" y="4"/>
                    </a:moveTo>
                    <a:lnTo>
                      <a:pt x="8" y="0"/>
                    </a:lnTo>
                    <a:lnTo>
                      <a:pt x="12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4" name="Freeform 442"/>
              <p:cNvSpPr>
                <a:spLocks/>
              </p:cNvSpPr>
              <p:nvPr/>
            </p:nvSpPr>
            <p:spPr bwMode="auto">
              <a:xfrm>
                <a:off x="5002" y="2552"/>
                <a:ext cx="16" cy="12"/>
              </a:xfrm>
              <a:custGeom>
                <a:avLst/>
                <a:gdLst>
                  <a:gd name="T0" fmla="*/ 0 w 16"/>
                  <a:gd name="T1" fmla="*/ 8 h 12"/>
                  <a:gd name="T2" fmla="*/ 8 w 16"/>
                  <a:gd name="T3" fmla="*/ 0 h 12"/>
                  <a:gd name="T4" fmla="*/ 16 w 16"/>
                  <a:gd name="T5" fmla="*/ 4 h 12"/>
                  <a:gd name="T6" fmla="*/ 8 w 16"/>
                  <a:gd name="T7" fmla="*/ 12 h 12"/>
                  <a:gd name="T8" fmla="*/ 0 w 16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2"/>
                  <a:gd name="T17" fmla="*/ 16 w 16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2">
                    <a:moveTo>
                      <a:pt x="0" y="8"/>
                    </a:moveTo>
                    <a:lnTo>
                      <a:pt x="8" y="0"/>
                    </a:lnTo>
                    <a:lnTo>
                      <a:pt x="16" y="4"/>
                    </a:lnTo>
                    <a:lnTo>
                      <a:pt x="8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5" name="Freeform 443"/>
              <p:cNvSpPr>
                <a:spLocks/>
              </p:cNvSpPr>
              <p:nvPr/>
            </p:nvSpPr>
            <p:spPr bwMode="auto">
              <a:xfrm>
                <a:off x="5021" y="2545"/>
                <a:ext cx="12" cy="7"/>
              </a:xfrm>
              <a:custGeom>
                <a:avLst/>
                <a:gdLst>
                  <a:gd name="T0" fmla="*/ 0 w 12"/>
                  <a:gd name="T1" fmla="*/ 3 h 7"/>
                  <a:gd name="T2" fmla="*/ 8 w 12"/>
                  <a:gd name="T3" fmla="*/ 0 h 7"/>
                  <a:gd name="T4" fmla="*/ 12 w 12"/>
                  <a:gd name="T5" fmla="*/ 3 h 7"/>
                  <a:gd name="T6" fmla="*/ 4 w 12"/>
                  <a:gd name="T7" fmla="*/ 7 h 7"/>
                  <a:gd name="T8" fmla="*/ 0 w 12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7"/>
                  <a:gd name="T17" fmla="*/ 12 w 1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7">
                    <a:moveTo>
                      <a:pt x="0" y="3"/>
                    </a:moveTo>
                    <a:lnTo>
                      <a:pt x="8" y="0"/>
                    </a:lnTo>
                    <a:lnTo>
                      <a:pt x="12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6" name="Line 444"/>
              <p:cNvSpPr>
                <a:spLocks noChangeShapeType="1"/>
              </p:cNvSpPr>
              <p:nvPr/>
            </p:nvSpPr>
            <p:spPr bwMode="auto">
              <a:xfrm flipV="1">
                <a:off x="3795" y="2791"/>
                <a:ext cx="935" cy="60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967" name="Rectangle 445"/>
              <p:cNvSpPr>
                <a:spLocks noChangeArrowheads="1"/>
              </p:cNvSpPr>
              <p:nvPr/>
            </p:nvSpPr>
            <p:spPr bwMode="auto">
              <a:xfrm>
                <a:off x="3695" y="2668"/>
                <a:ext cx="482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y = 0.85x + 15.76</a:t>
                </a:r>
                <a:endParaRPr lang="en-US" altLang="zh-CN" sz="2000" b="0"/>
              </a:p>
            </p:txBody>
          </p:sp>
          <p:sp>
            <p:nvSpPr>
              <p:cNvPr id="34968" name="Rectangle 446"/>
              <p:cNvSpPr>
                <a:spLocks noChangeArrowheads="1"/>
              </p:cNvSpPr>
              <p:nvPr/>
            </p:nvSpPr>
            <p:spPr bwMode="auto">
              <a:xfrm>
                <a:off x="3814" y="2783"/>
                <a:ext cx="45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</a:t>
                </a:r>
                <a:endParaRPr lang="en-US" altLang="zh-CN" sz="2000" b="0"/>
              </a:p>
            </p:txBody>
          </p:sp>
          <p:sp>
            <p:nvSpPr>
              <p:cNvPr id="34969" name="Rectangle 447"/>
              <p:cNvSpPr>
                <a:spLocks noChangeArrowheads="1"/>
              </p:cNvSpPr>
              <p:nvPr/>
            </p:nvSpPr>
            <p:spPr bwMode="auto">
              <a:xfrm>
                <a:off x="3864" y="2764"/>
                <a:ext cx="22" cy="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2</a:t>
                </a:r>
                <a:endParaRPr lang="zh-CN" altLang="en-US" sz="2000" b="0"/>
              </a:p>
            </p:txBody>
          </p:sp>
          <p:sp>
            <p:nvSpPr>
              <p:cNvPr id="34970" name="Rectangle 448"/>
              <p:cNvSpPr>
                <a:spLocks noChangeArrowheads="1"/>
              </p:cNvSpPr>
              <p:nvPr/>
            </p:nvSpPr>
            <p:spPr bwMode="auto">
              <a:xfrm>
                <a:off x="3887" y="2783"/>
                <a:ext cx="190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 = 0.83</a:t>
                </a:r>
                <a:endParaRPr lang="zh-CN" altLang="en-US" sz="2000" b="0"/>
              </a:p>
            </p:txBody>
          </p:sp>
          <p:sp>
            <p:nvSpPr>
              <p:cNvPr id="34971" name="Rectangle 449"/>
              <p:cNvSpPr>
                <a:spLocks noChangeArrowheads="1"/>
              </p:cNvSpPr>
              <p:nvPr/>
            </p:nvSpPr>
            <p:spPr bwMode="auto">
              <a:xfrm>
                <a:off x="3400" y="365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</a:t>
                </a:r>
                <a:endParaRPr lang="zh-CN" altLang="en-US" sz="2000" b="0"/>
              </a:p>
            </p:txBody>
          </p:sp>
          <p:sp>
            <p:nvSpPr>
              <p:cNvPr id="34972" name="Rectangle 450"/>
              <p:cNvSpPr>
                <a:spLocks noChangeArrowheads="1"/>
              </p:cNvSpPr>
              <p:nvPr/>
            </p:nvSpPr>
            <p:spPr bwMode="auto">
              <a:xfrm>
                <a:off x="3400" y="3469"/>
                <a:ext cx="68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40</a:t>
                </a:r>
                <a:endParaRPr lang="zh-CN" altLang="en-US" sz="2000" b="0"/>
              </a:p>
            </p:txBody>
          </p:sp>
          <p:sp>
            <p:nvSpPr>
              <p:cNvPr id="34973" name="Rectangle 451"/>
              <p:cNvSpPr>
                <a:spLocks noChangeArrowheads="1"/>
              </p:cNvSpPr>
              <p:nvPr/>
            </p:nvSpPr>
            <p:spPr bwMode="auto">
              <a:xfrm>
                <a:off x="3400" y="3280"/>
                <a:ext cx="68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60</a:t>
                </a:r>
                <a:endParaRPr lang="zh-CN" altLang="en-US" sz="2000" b="0"/>
              </a:p>
            </p:txBody>
          </p:sp>
          <p:sp>
            <p:nvSpPr>
              <p:cNvPr id="34974" name="Rectangle 452"/>
              <p:cNvSpPr>
                <a:spLocks noChangeArrowheads="1"/>
              </p:cNvSpPr>
              <p:nvPr/>
            </p:nvSpPr>
            <p:spPr bwMode="auto">
              <a:xfrm>
                <a:off x="3400" y="3095"/>
                <a:ext cx="68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80</a:t>
                </a:r>
                <a:endParaRPr lang="zh-CN" altLang="en-US" sz="2000" b="0"/>
              </a:p>
            </p:txBody>
          </p:sp>
          <p:sp>
            <p:nvSpPr>
              <p:cNvPr id="34975" name="Rectangle 453"/>
              <p:cNvSpPr>
                <a:spLocks noChangeArrowheads="1"/>
              </p:cNvSpPr>
              <p:nvPr/>
            </p:nvSpPr>
            <p:spPr bwMode="auto">
              <a:xfrm>
                <a:off x="3366" y="2907"/>
                <a:ext cx="10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4976" name="Rectangle 454"/>
              <p:cNvSpPr>
                <a:spLocks noChangeArrowheads="1"/>
              </p:cNvSpPr>
              <p:nvPr/>
            </p:nvSpPr>
            <p:spPr bwMode="auto">
              <a:xfrm>
                <a:off x="3366" y="2718"/>
                <a:ext cx="101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120</a:t>
                </a:r>
                <a:endParaRPr lang="zh-CN" altLang="en-US" sz="2000" b="0"/>
              </a:p>
            </p:txBody>
          </p:sp>
          <p:sp>
            <p:nvSpPr>
              <p:cNvPr id="34977" name="Rectangle 455"/>
              <p:cNvSpPr>
                <a:spLocks noChangeArrowheads="1"/>
              </p:cNvSpPr>
              <p:nvPr/>
            </p:nvSpPr>
            <p:spPr bwMode="auto">
              <a:xfrm>
                <a:off x="3366" y="2529"/>
                <a:ext cx="101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140</a:t>
                </a:r>
                <a:endParaRPr lang="zh-CN" altLang="en-US" sz="2000" b="0"/>
              </a:p>
            </p:txBody>
          </p:sp>
          <p:sp>
            <p:nvSpPr>
              <p:cNvPr id="34978" name="Rectangle 456"/>
              <p:cNvSpPr>
                <a:spLocks noChangeArrowheads="1"/>
              </p:cNvSpPr>
              <p:nvPr/>
            </p:nvSpPr>
            <p:spPr bwMode="auto">
              <a:xfrm>
                <a:off x="3492" y="3769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</a:t>
                </a:r>
                <a:endParaRPr lang="zh-CN" altLang="en-US" sz="2000" b="0"/>
              </a:p>
            </p:txBody>
          </p:sp>
          <p:sp>
            <p:nvSpPr>
              <p:cNvPr id="34979" name="Rectangle 457"/>
              <p:cNvSpPr>
                <a:spLocks noChangeArrowheads="1"/>
              </p:cNvSpPr>
              <p:nvPr/>
            </p:nvSpPr>
            <p:spPr bwMode="auto">
              <a:xfrm>
                <a:off x="3738" y="3769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40</a:t>
                </a:r>
                <a:endParaRPr lang="zh-CN" altLang="en-US" sz="2000" b="0"/>
              </a:p>
            </p:txBody>
          </p:sp>
          <p:sp>
            <p:nvSpPr>
              <p:cNvPr id="34980" name="Rectangle 458"/>
              <p:cNvSpPr>
                <a:spLocks noChangeArrowheads="1"/>
              </p:cNvSpPr>
              <p:nvPr/>
            </p:nvSpPr>
            <p:spPr bwMode="auto">
              <a:xfrm>
                <a:off x="3983" y="3769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60</a:t>
                </a:r>
                <a:endParaRPr lang="zh-CN" altLang="en-US" sz="2000" b="0"/>
              </a:p>
            </p:txBody>
          </p:sp>
          <p:sp>
            <p:nvSpPr>
              <p:cNvPr id="34981" name="Rectangle 459"/>
              <p:cNvSpPr>
                <a:spLocks noChangeArrowheads="1"/>
              </p:cNvSpPr>
              <p:nvPr/>
            </p:nvSpPr>
            <p:spPr bwMode="auto">
              <a:xfrm>
                <a:off x="4228" y="3769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80</a:t>
                </a:r>
                <a:endParaRPr lang="zh-CN" altLang="en-US" sz="2000" b="0"/>
              </a:p>
            </p:txBody>
          </p:sp>
          <p:sp>
            <p:nvSpPr>
              <p:cNvPr id="34982" name="Rectangle 460"/>
              <p:cNvSpPr>
                <a:spLocks noChangeArrowheads="1"/>
              </p:cNvSpPr>
              <p:nvPr/>
            </p:nvSpPr>
            <p:spPr bwMode="auto">
              <a:xfrm>
                <a:off x="4462" y="3769"/>
                <a:ext cx="10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4983" name="Rectangle 461"/>
              <p:cNvSpPr>
                <a:spLocks noChangeArrowheads="1"/>
              </p:cNvSpPr>
              <p:nvPr/>
            </p:nvSpPr>
            <p:spPr bwMode="auto">
              <a:xfrm>
                <a:off x="4707" y="3769"/>
                <a:ext cx="10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120</a:t>
                </a:r>
                <a:endParaRPr lang="zh-CN" altLang="en-US" sz="2000" b="0"/>
              </a:p>
            </p:txBody>
          </p:sp>
          <p:sp>
            <p:nvSpPr>
              <p:cNvPr id="34984" name="Rectangle 462"/>
              <p:cNvSpPr>
                <a:spLocks noChangeArrowheads="1"/>
              </p:cNvSpPr>
              <p:nvPr/>
            </p:nvSpPr>
            <p:spPr bwMode="auto">
              <a:xfrm>
                <a:off x="4952" y="3769"/>
                <a:ext cx="10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140</a:t>
                </a:r>
                <a:endParaRPr lang="zh-CN" altLang="en-US" sz="2000" b="0"/>
              </a:p>
            </p:txBody>
          </p:sp>
          <p:sp>
            <p:nvSpPr>
              <p:cNvPr id="34985" name="Rectangle 463"/>
              <p:cNvSpPr>
                <a:spLocks noChangeArrowheads="1"/>
              </p:cNvSpPr>
              <p:nvPr/>
            </p:nvSpPr>
            <p:spPr bwMode="auto">
              <a:xfrm>
                <a:off x="3853" y="3912"/>
                <a:ext cx="70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Measured Chl-a (mg m</a:t>
                </a:r>
                <a:endParaRPr lang="en-US" altLang="zh-CN" sz="2000" b="0"/>
              </a:p>
            </p:txBody>
          </p:sp>
          <p:sp>
            <p:nvSpPr>
              <p:cNvPr id="34986" name="Rectangle 464"/>
              <p:cNvSpPr>
                <a:spLocks noChangeArrowheads="1"/>
              </p:cNvSpPr>
              <p:nvPr/>
            </p:nvSpPr>
            <p:spPr bwMode="auto">
              <a:xfrm>
                <a:off x="4585" y="3892"/>
                <a:ext cx="4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7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4987" name="Rectangle 465"/>
              <p:cNvSpPr>
                <a:spLocks noChangeArrowheads="1"/>
              </p:cNvSpPr>
              <p:nvPr/>
            </p:nvSpPr>
            <p:spPr bwMode="auto">
              <a:xfrm>
                <a:off x="4631" y="3912"/>
                <a:ext cx="2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4988" name="Rectangle 466"/>
              <p:cNvSpPr>
                <a:spLocks noChangeArrowheads="1"/>
              </p:cNvSpPr>
              <p:nvPr/>
            </p:nvSpPr>
            <p:spPr bwMode="auto">
              <a:xfrm>
                <a:off x="3017" y="2425"/>
                <a:ext cx="211" cy="1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989" name="Rectangle 467"/>
              <p:cNvSpPr>
                <a:spLocks noChangeArrowheads="1"/>
              </p:cNvSpPr>
              <p:nvPr/>
            </p:nvSpPr>
            <p:spPr bwMode="auto">
              <a:xfrm>
                <a:off x="3032" y="2437"/>
                <a:ext cx="94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>
                    <a:solidFill>
                      <a:srgbClr val="000000"/>
                    </a:solidFill>
                  </a:rPr>
                  <a:t>(</a:t>
                </a:r>
                <a:r>
                  <a:rPr lang="en-US" altLang="zh-CN" sz="900">
                    <a:solidFill>
                      <a:srgbClr val="000000"/>
                    </a:solidFill>
                  </a:rPr>
                  <a:t>D)</a:t>
                </a:r>
                <a:endParaRPr lang="en-US" altLang="zh-CN" sz="2000" b="0"/>
              </a:p>
            </p:txBody>
          </p:sp>
          <p:sp>
            <p:nvSpPr>
              <p:cNvPr id="34990" name="Rectangle 468"/>
              <p:cNvSpPr>
                <a:spLocks noChangeArrowheads="1"/>
              </p:cNvSpPr>
              <p:nvPr/>
            </p:nvSpPr>
            <p:spPr bwMode="auto">
              <a:xfrm>
                <a:off x="3071" y="2545"/>
                <a:ext cx="260" cy="11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991" name="Rectangle 469"/>
              <p:cNvSpPr>
                <a:spLocks noChangeArrowheads="1"/>
              </p:cNvSpPr>
              <p:nvPr/>
            </p:nvSpPr>
            <p:spPr bwMode="auto">
              <a:xfrm rot="-5400000">
                <a:off x="2776" y="3114"/>
                <a:ext cx="743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Estimated Chl-a (mg m</a:t>
                </a:r>
                <a:endParaRPr lang="en-US" altLang="zh-CN" sz="2000" b="0"/>
              </a:p>
            </p:txBody>
          </p:sp>
          <p:sp>
            <p:nvSpPr>
              <p:cNvPr id="34992" name="Rectangle 470"/>
              <p:cNvSpPr>
                <a:spLocks noChangeArrowheads="1"/>
              </p:cNvSpPr>
              <p:nvPr/>
            </p:nvSpPr>
            <p:spPr bwMode="auto">
              <a:xfrm rot="-5400000">
                <a:off x="3094" y="2732"/>
                <a:ext cx="46" cy="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7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4993" name="Rectangle 471"/>
              <p:cNvSpPr>
                <a:spLocks noChangeArrowheads="1"/>
              </p:cNvSpPr>
              <p:nvPr/>
            </p:nvSpPr>
            <p:spPr bwMode="auto">
              <a:xfrm rot="-5400000">
                <a:off x="3134" y="2683"/>
                <a:ext cx="27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4994" name="Rectangle 472"/>
              <p:cNvSpPr>
                <a:spLocks noChangeArrowheads="1"/>
              </p:cNvSpPr>
              <p:nvPr/>
            </p:nvSpPr>
            <p:spPr bwMode="auto">
              <a:xfrm rot="-5400000">
                <a:off x="2754" y="3070"/>
                <a:ext cx="1033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from enhanced three-band index</a:t>
                </a:r>
                <a:endParaRPr lang="en-US" altLang="zh-CN" sz="2000" b="0"/>
              </a:p>
            </p:txBody>
          </p:sp>
          <p:sp>
            <p:nvSpPr>
              <p:cNvPr id="34995" name="Rectangle 473"/>
              <p:cNvSpPr>
                <a:spLocks noChangeArrowheads="1"/>
              </p:cNvSpPr>
              <p:nvPr/>
            </p:nvSpPr>
            <p:spPr bwMode="auto">
              <a:xfrm>
                <a:off x="4347" y="3326"/>
                <a:ext cx="671" cy="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4996" name="Rectangle 474"/>
              <p:cNvSpPr>
                <a:spLocks noChangeArrowheads="1"/>
              </p:cNvSpPr>
              <p:nvPr/>
            </p:nvSpPr>
            <p:spPr bwMode="auto">
              <a:xfrm>
                <a:off x="4362" y="3361"/>
                <a:ext cx="547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RMSE = 8.68 mg m</a:t>
                </a:r>
                <a:endParaRPr lang="en-US" altLang="zh-CN" sz="2000" b="0"/>
              </a:p>
            </p:txBody>
          </p:sp>
          <p:sp>
            <p:nvSpPr>
              <p:cNvPr id="34997" name="Rectangle 475"/>
              <p:cNvSpPr>
                <a:spLocks noChangeArrowheads="1"/>
              </p:cNvSpPr>
              <p:nvPr/>
            </p:nvSpPr>
            <p:spPr bwMode="auto">
              <a:xfrm>
                <a:off x="4941" y="3342"/>
                <a:ext cx="3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4998" name="Rectangle 476"/>
              <p:cNvSpPr>
                <a:spLocks noChangeArrowheads="1"/>
              </p:cNvSpPr>
              <p:nvPr/>
            </p:nvSpPr>
            <p:spPr bwMode="auto">
              <a:xfrm>
                <a:off x="4362" y="3457"/>
                <a:ext cx="401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MNB = 6.83%</a:t>
                </a:r>
                <a:endParaRPr lang="en-US" altLang="zh-CN" sz="2000" b="0"/>
              </a:p>
            </p:txBody>
          </p:sp>
          <p:sp>
            <p:nvSpPr>
              <p:cNvPr id="34999" name="Rectangle 477"/>
              <p:cNvSpPr>
                <a:spLocks noChangeArrowheads="1"/>
              </p:cNvSpPr>
              <p:nvPr/>
            </p:nvSpPr>
            <p:spPr bwMode="auto">
              <a:xfrm>
                <a:off x="4362" y="3553"/>
                <a:ext cx="4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NRMS = 12.30%</a:t>
                </a:r>
                <a:endParaRPr lang="en-US" altLang="zh-CN" sz="2000" b="0"/>
              </a:p>
            </p:txBody>
          </p:sp>
        </p:grpSp>
      </p:grpSp>
      <p:grpSp>
        <p:nvGrpSpPr>
          <p:cNvPr id="7" name="Group 487"/>
          <p:cNvGrpSpPr>
            <a:grpSpLocks/>
          </p:cNvGrpSpPr>
          <p:nvPr/>
        </p:nvGrpSpPr>
        <p:grpSpPr bwMode="auto">
          <a:xfrm>
            <a:off x="1066800" y="2590800"/>
            <a:ext cx="2743200" cy="304800"/>
            <a:chOff x="672" y="1656"/>
            <a:chExt cx="1728" cy="192"/>
          </a:xfrm>
        </p:grpSpPr>
        <p:sp>
          <p:nvSpPr>
            <p:cNvPr id="34836" name="Rectangle 484"/>
            <p:cNvSpPr>
              <a:spLocks noChangeArrowheads="1"/>
            </p:cNvSpPr>
            <p:nvPr/>
          </p:nvSpPr>
          <p:spPr bwMode="auto">
            <a:xfrm>
              <a:off x="672" y="1656"/>
              <a:ext cx="110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0000FF"/>
                  </a:solidFill>
                </a:rPr>
                <a:t>Original 3-band</a:t>
              </a:r>
            </a:p>
          </p:txBody>
        </p:sp>
        <p:sp>
          <p:nvSpPr>
            <p:cNvPr id="34837" name="Rectangle 485"/>
            <p:cNvSpPr>
              <a:spLocks noChangeArrowheads="1"/>
            </p:cNvSpPr>
            <p:nvPr/>
          </p:nvSpPr>
          <p:spPr bwMode="auto">
            <a:xfrm>
              <a:off x="1920" y="1704"/>
              <a:ext cx="480" cy="144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4838" name="Line 486"/>
            <p:cNvSpPr>
              <a:spLocks noChangeShapeType="1"/>
            </p:cNvSpPr>
            <p:nvPr/>
          </p:nvSpPr>
          <p:spPr bwMode="auto">
            <a:xfrm>
              <a:off x="1648" y="1848"/>
              <a:ext cx="48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8" name="Group 500"/>
          <p:cNvGrpSpPr>
            <a:grpSpLocks/>
          </p:cNvGrpSpPr>
          <p:nvPr/>
        </p:nvGrpSpPr>
        <p:grpSpPr bwMode="auto">
          <a:xfrm>
            <a:off x="4800600" y="2590800"/>
            <a:ext cx="2908300" cy="304800"/>
            <a:chOff x="3024" y="1648"/>
            <a:chExt cx="1832" cy="192"/>
          </a:xfrm>
        </p:grpSpPr>
        <p:sp>
          <p:nvSpPr>
            <p:cNvPr id="34833" name="Rectangle 489"/>
            <p:cNvSpPr>
              <a:spLocks noChangeArrowheads="1"/>
            </p:cNvSpPr>
            <p:nvPr/>
          </p:nvSpPr>
          <p:spPr bwMode="auto">
            <a:xfrm>
              <a:off x="3024" y="1648"/>
              <a:ext cx="1208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FF0000"/>
                  </a:solidFill>
                </a:rPr>
                <a:t>Enhanced 3-band</a:t>
              </a:r>
            </a:p>
          </p:txBody>
        </p:sp>
        <p:sp>
          <p:nvSpPr>
            <p:cNvPr id="34834" name="Rectangle 490"/>
            <p:cNvSpPr>
              <a:spLocks noChangeArrowheads="1"/>
            </p:cNvSpPr>
            <p:nvPr/>
          </p:nvSpPr>
          <p:spPr bwMode="auto">
            <a:xfrm>
              <a:off x="4376" y="1696"/>
              <a:ext cx="480" cy="14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4835" name="Line 491"/>
            <p:cNvSpPr>
              <a:spLocks noChangeShapeType="1"/>
            </p:cNvSpPr>
            <p:nvPr/>
          </p:nvSpPr>
          <p:spPr bwMode="auto">
            <a:xfrm>
              <a:off x="4104" y="1840"/>
              <a:ext cx="48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9" name="Group 505"/>
          <p:cNvGrpSpPr>
            <a:grpSpLocks/>
          </p:cNvGrpSpPr>
          <p:nvPr/>
        </p:nvGrpSpPr>
        <p:grpSpPr bwMode="auto">
          <a:xfrm>
            <a:off x="914400" y="5370513"/>
            <a:ext cx="3098800" cy="611187"/>
            <a:chOff x="560" y="3375"/>
            <a:chExt cx="1952" cy="385"/>
          </a:xfrm>
        </p:grpSpPr>
        <p:sp>
          <p:nvSpPr>
            <p:cNvPr id="34830" name="Rectangle 497"/>
            <p:cNvSpPr>
              <a:spLocks noChangeArrowheads="1"/>
            </p:cNvSpPr>
            <p:nvPr/>
          </p:nvSpPr>
          <p:spPr bwMode="auto">
            <a:xfrm>
              <a:off x="560" y="3567"/>
              <a:ext cx="110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0000FF"/>
                  </a:solidFill>
                </a:rPr>
                <a:t>Original 3-band</a:t>
              </a:r>
            </a:p>
          </p:txBody>
        </p:sp>
        <p:sp>
          <p:nvSpPr>
            <p:cNvPr id="34831" name="Rectangle 498"/>
            <p:cNvSpPr>
              <a:spLocks noChangeArrowheads="1"/>
            </p:cNvSpPr>
            <p:nvPr/>
          </p:nvSpPr>
          <p:spPr bwMode="auto">
            <a:xfrm>
              <a:off x="1808" y="3375"/>
              <a:ext cx="704" cy="384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4832" name="Line 499"/>
            <p:cNvSpPr>
              <a:spLocks noChangeShapeType="1"/>
            </p:cNvSpPr>
            <p:nvPr/>
          </p:nvSpPr>
          <p:spPr bwMode="auto">
            <a:xfrm>
              <a:off x="1536" y="3759"/>
              <a:ext cx="480" cy="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10" name="Group 504"/>
          <p:cNvGrpSpPr>
            <a:grpSpLocks/>
          </p:cNvGrpSpPr>
          <p:nvPr/>
        </p:nvGrpSpPr>
        <p:grpSpPr bwMode="auto">
          <a:xfrm>
            <a:off x="4724400" y="5410200"/>
            <a:ext cx="3175000" cy="611188"/>
            <a:chOff x="2952" y="3376"/>
            <a:chExt cx="2000" cy="385"/>
          </a:xfrm>
        </p:grpSpPr>
        <p:sp>
          <p:nvSpPr>
            <p:cNvPr id="34827" name="Rectangle 501"/>
            <p:cNvSpPr>
              <a:spLocks noChangeArrowheads="1"/>
            </p:cNvSpPr>
            <p:nvPr/>
          </p:nvSpPr>
          <p:spPr bwMode="auto">
            <a:xfrm>
              <a:off x="2952" y="3568"/>
              <a:ext cx="1176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FF0000"/>
                  </a:solidFill>
                </a:rPr>
                <a:t>Enhanced 3-band</a:t>
              </a:r>
            </a:p>
          </p:txBody>
        </p:sp>
        <p:sp>
          <p:nvSpPr>
            <p:cNvPr id="34828" name="Rectangle 502"/>
            <p:cNvSpPr>
              <a:spLocks noChangeArrowheads="1"/>
            </p:cNvSpPr>
            <p:nvPr/>
          </p:nvSpPr>
          <p:spPr bwMode="auto">
            <a:xfrm>
              <a:off x="4248" y="3376"/>
              <a:ext cx="704" cy="38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4829" name="Line 503"/>
            <p:cNvSpPr>
              <a:spLocks noChangeShapeType="1"/>
            </p:cNvSpPr>
            <p:nvPr/>
          </p:nvSpPr>
          <p:spPr bwMode="auto">
            <a:xfrm>
              <a:off x="3976" y="3760"/>
              <a:ext cx="480" cy="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AE243F6-64FC-41C6-A75F-C0F5F1EFE1C0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19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</a:rPr>
              <a:t>Results for Lake </a:t>
            </a:r>
            <a:r>
              <a:rPr lang="en-US" altLang="zh-CN" sz="3200" b="1" dirty="0" err="1">
                <a:solidFill>
                  <a:srgbClr val="FF3399"/>
                </a:solidFill>
                <a:latin typeface="Times New Roman" panose="02020603050405020304" pitchFamily="18" charset="0"/>
              </a:rPr>
              <a:t>Dianchi</a:t>
            </a:r>
            <a:r>
              <a:rPr lang="en-US" altLang="zh-CN" sz="3200" b="1" dirty="0">
                <a:latin typeface="Times New Roman" panose="02020603050405020304" pitchFamily="18" charset="0"/>
              </a:rPr>
              <a:t>, China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grpSp>
        <p:nvGrpSpPr>
          <p:cNvPr id="35843" name="Group 91"/>
          <p:cNvGrpSpPr>
            <a:grpSpLocks/>
          </p:cNvGrpSpPr>
          <p:nvPr/>
        </p:nvGrpSpPr>
        <p:grpSpPr bwMode="auto">
          <a:xfrm>
            <a:off x="838200" y="1143000"/>
            <a:ext cx="3352800" cy="2590800"/>
            <a:chOff x="835" y="834"/>
            <a:chExt cx="2013" cy="1551"/>
          </a:xfrm>
        </p:grpSpPr>
        <p:sp>
          <p:nvSpPr>
            <p:cNvPr id="36267" name="Rectangle 6"/>
            <p:cNvSpPr>
              <a:spLocks noChangeArrowheads="1"/>
            </p:cNvSpPr>
            <p:nvPr/>
          </p:nvSpPr>
          <p:spPr bwMode="auto">
            <a:xfrm>
              <a:off x="835" y="834"/>
              <a:ext cx="2013" cy="15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68" name="Line 7"/>
            <p:cNvSpPr>
              <a:spLocks noChangeShapeType="1"/>
            </p:cNvSpPr>
            <p:nvPr/>
          </p:nvSpPr>
          <p:spPr bwMode="auto">
            <a:xfrm>
              <a:off x="1313" y="1045"/>
              <a:ext cx="1" cy="9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69" name="Line 8"/>
            <p:cNvSpPr>
              <a:spLocks noChangeShapeType="1"/>
            </p:cNvSpPr>
            <p:nvPr/>
          </p:nvSpPr>
          <p:spPr bwMode="auto">
            <a:xfrm>
              <a:off x="1313" y="1981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0" name="Line 9"/>
            <p:cNvSpPr>
              <a:spLocks noChangeShapeType="1"/>
            </p:cNvSpPr>
            <p:nvPr/>
          </p:nvSpPr>
          <p:spPr bwMode="auto">
            <a:xfrm>
              <a:off x="1313" y="1863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1" name="Line 10"/>
            <p:cNvSpPr>
              <a:spLocks noChangeShapeType="1"/>
            </p:cNvSpPr>
            <p:nvPr/>
          </p:nvSpPr>
          <p:spPr bwMode="auto">
            <a:xfrm>
              <a:off x="1313" y="1748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2" name="Line 11"/>
            <p:cNvSpPr>
              <a:spLocks noChangeShapeType="1"/>
            </p:cNvSpPr>
            <p:nvPr/>
          </p:nvSpPr>
          <p:spPr bwMode="auto">
            <a:xfrm>
              <a:off x="1313" y="1630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3" name="Line 12"/>
            <p:cNvSpPr>
              <a:spLocks noChangeShapeType="1"/>
            </p:cNvSpPr>
            <p:nvPr/>
          </p:nvSpPr>
          <p:spPr bwMode="auto">
            <a:xfrm>
              <a:off x="1313" y="1515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4" name="Line 13"/>
            <p:cNvSpPr>
              <a:spLocks noChangeShapeType="1"/>
            </p:cNvSpPr>
            <p:nvPr/>
          </p:nvSpPr>
          <p:spPr bwMode="auto">
            <a:xfrm>
              <a:off x="1313" y="1397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5" name="Line 14"/>
            <p:cNvSpPr>
              <a:spLocks noChangeShapeType="1"/>
            </p:cNvSpPr>
            <p:nvPr/>
          </p:nvSpPr>
          <p:spPr bwMode="auto">
            <a:xfrm>
              <a:off x="1313" y="1278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6" name="Line 15"/>
            <p:cNvSpPr>
              <a:spLocks noChangeShapeType="1"/>
            </p:cNvSpPr>
            <p:nvPr/>
          </p:nvSpPr>
          <p:spPr bwMode="auto">
            <a:xfrm>
              <a:off x="1313" y="1164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7" name="Line 16"/>
            <p:cNvSpPr>
              <a:spLocks noChangeShapeType="1"/>
            </p:cNvSpPr>
            <p:nvPr/>
          </p:nvSpPr>
          <p:spPr bwMode="auto">
            <a:xfrm>
              <a:off x="1313" y="1045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8" name="Line 17"/>
            <p:cNvSpPr>
              <a:spLocks noChangeShapeType="1"/>
            </p:cNvSpPr>
            <p:nvPr/>
          </p:nvSpPr>
          <p:spPr bwMode="auto">
            <a:xfrm>
              <a:off x="1313" y="1981"/>
              <a:ext cx="144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79" name="Line 18"/>
            <p:cNvSpPr>
              <a:spLocks noChangeShapeType="1"/>
            </p:cNvSpPr>
            <p:nvPr/>
          </p:nvSpPr>
          <p:spPr bwMode="auto">
            <a:xfrm flipV="1">
              <a:off x="1313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0" name="Line 19"/>
            <p:cNvSpPr>
              <a:spLocks noChangeShapeType="1"/>
            </p:cNvSpPr>
            <p:nvPr/>
          </p:nvSpPr>
          <p:spPr bwMode="auto">
            <a:xfrm flipV="1">
              <a:off x="1604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1" name="Line 20"/>
            <p:cNvSpPr>
              <a:spLocks noChangeShapeType="1"/>
            </p:cNvSpPr>
            <p:nvPr/>
          </p:nvSpPr>
          <p:spPr bwMode="auto">
            <a:xfrm flipV="1">
              <a:off x="1892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2" name="Line 21"/>
            <p:cNvSpPr>
              <a:spLocks noChangeShapeType="1"/>
            </p:cNvSpPr>
            <p:nvPr/>
          </p:nvSpPr>
          <p:spPr bwMode="auto">
            <a:xfrm flipV="1">
              <a:off x="2183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3" name="Line 22"/>
            <p:cNvSpPr>
              <a:spLocks noChangeShapeType="1"/>
            </p:cNvSpPr>
            <p:nvPr/>
          </p:nvSpPr>
          <p:spPr bwMode="auto">
            <a:xfrm flipV="1">
              <a:off x="2471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4" name="Line 23"/>
            <p:cNvSpPr>
              <a:spLocks noChangeShapeType="1"/>
            </p:cNvSpPr>
            <p:nvPr/>
          </p:nvSpPr>
          <p:spPr bwMode="auto">
            <a:xfrm flipV="1">
              <a:off x="2762" y="1959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85" name="Rectangle 24"/>
            <p:cNvSpPr>
              <a:spLocks noChangeArrowheads="1"/>
            </p:cNvSpPr>
            <p:nvPr/>
          </p:nvSpPr>
          <p:spPr bwMode="auto">
            <a:xfrm>
              <a:off x="1881" y="1515"/>
              <a:ext cx="33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86" name="Rectangle 25"/>
            <p:cNvSpPr>
              <a:spLocks noChangeArrowheads="1"/>
            </p:cNvSpPr>
            <p:nvPr/>
          </p:nvSpPr>
          <p:spPr bwMode="auto">
            <a:xfrm>
              <a:off x="1873" y="1541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87" name="Rectangle 26"/>
            <p:cNvSpPr>
              <a:spLocks noChangeArrowheads="1"/>
            </p:cNvSpPr>
            <p:nvPr/>
          </p:nvSpPr>
          <p:spPr bwMode="auto">
            <a:xfrm>
              <a:off x="1783" y="1526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88" name="Rectangle 27"/>
            <p:cNvSpPr>
              <a:spLocks noChangeArrowheads="1"/>
            </p:cNvSpPr>
            <p:nvPr/>
          </p:nvSpPr>
          <p:spPr bwMode="auto">
            <a:xfrm>
              <a:off x="1925" y="1537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89" name="Rectangle 28"/>
            <p:cNvSpPr>
              <a:spLocks noChangeArrowheads="1"/>
            </p:cNvSpPr>
            <p:nvPr/>
          </p:nvSpPr>
          <p:spPr bwMode="auto">
            <a:xfrm>
              <a:off x="1466" y="1826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0" name="Rectangle 29"/>
            <p:cNvSpPr>
              <a:spLocks noChangeArrowheads="1"/>
            </p:cNvSpPr>
            <p:nvPr/>
          </p:nvSpPr>
          <p:spPr bwMode="auto">
            <a:xfrm>
              <a:off x="1473" y="1774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1" name="Rectangle 30"/>
            <p:cNvSpPr>
              <a:spLocks noChangeArrowheads="1"/>
            </p:cNvSpPr>
            <p:nvPr/>
          </p:nvSpPr>
          <p:spPr bwMode="auto">
            <a:xfrm>
              <a:off x="1559" y="1804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2" name="Rectangle 31"/>
            <p:cNvSpPr>
              <a:spLocks noChangeArrowheads="1"/>
            </p:cNvSpPr>
            <p:nvPr/>
          </p:nvSpPr>
          <p:spPr bwMode="auto">
            <a:xfrm>
              <a:off x="2217" y="142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3" name="Rectangle 32"/>
            <p:cNvSpPr>
              <a:spLocks noChangeArrowheads="1"/>
            </p:cNvSpPr>
            <p:nvPr/>
          </p:nvSpPr>
          <p:spPr bwMode="auto">
            <a:xfrm>
              <a:off x="1361" y="1830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4" name="Rectangle 33"/>
            <p:cNvSpPr>
              <a:spLocks noChangeArrowheads="1"/>
            </p:cNvSpPr>
            <p:nvPr/>
          </p:nvSpPr>
          <p:spPr bwMode="auto">
            <a:xfrm>
              <a:off x="1985" y="1475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5" name="Rectangle 34"/>
            <p:cNvSpPr>
              <a:spLocks noChangeArrowheads="1"/>
            </p:cNvSpPr>
            <p:nvPr/>
          </p:nvSpPr>
          <p:spPr bwMode="auto">
            <a:xfrm>
              <a:off x="2030" y="1600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6" name="Rectangle 35"/>
            <p:cNvSpPr>
              <a:spLocks noChangeArrowheads="1"/>
            </p:cNvSpPr>
            <p:nvPr/>
          </p:nvSpPr>
          <p:spPr bwMode="auto">
            <a:xfrm>
              <a:off x="1952" y="169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7" name="Rectangle 36"/>
            <p:cNvSpPr>
              <a:spLocks noChangeArrowheads="1"/>
            </p:cNvSpPr>
            <p:nvPr/>
          </p:nvSpPr>
          <p:spPr bwMode="auto">
            <a:xfrm>
              <a:off x="1952" y="1667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8" name="Rectangle 37"/>
            <p:cNvSpPr>
              <a:spLocks noChangeArrowheads="1"/>
            </p:cNvSpPr>
            <p:nvPr/>
          </p:nvSpPr>
          <p:spPr bwMode="auto">
            <a:xfrm>
              <a:off x="2385" y="133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99" name="Rectangle 38"/>
            <p:cNvSpPr>
              <a:spLocks noChangeArrowheads="1"/>
            </p:cNvSpPr>
            <p:nvPr/>
          </p:nvSpPr>
          <p:spPr bwMode="auto">
            <a:xfrm>
              <a:off x="2531" y="1426"/>
              <a:ext cx="33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0" name="Rectangle 39"/>
            <p:cNvSpPr>
              <a:spLocks noChangeArrowheads="1"/>
            </p:cNvSpPr>
            <p:nvPr/>
          </p:nvSpPr>
          <p:spPr bwMode="auto">
            <a:xfrm>
              <a:off x="2269" y="1482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1" name="Rectangle 40"/>
            <p:cNvSpPr>
              <a:spLocks noChangeArrowheads="1"/>
            </p:cNvSpPr>
            <p:nvPr/>
          </p:nvSpPr>
          <p:spPr bwMode="auto">
            <a:xfrm>
              <a:off x="2127" y="1545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2" name="Rectangle 41"/>
            <p:cNvSpPr>
              <a:spLocks noChangeArrowheads="1"/>
            </p:cNvSpPr>
            <p:nvPr/>
          </p:nvSpPr>
          <p:spPr bwMode="auto">
            <a:xfrm>
              <a:off x="1966" y="1563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3" name="Rectangle 42"/>
            <p:cNvSpPr>
              <a:spLocks noChangeArrowheads="1"/>
            </p:cNvSpPr>
            <p:nvPr/>
          </p:nvSpPr>
          <p:spPr bwMode="auto">
            <a:xfrm>
              <a:off x="1963" y="1597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4" name="Rectangle 43"/>
            <p:cNvSpPr>
              <a:spLocks noChangeArrowheads="1"/>
            </p:cNvSpPr>
            <p:nvPr/>
          </p:nvSpPr>
          <p:spPr bwMode="auto">
            <a:xfrm>
              <a:off x="1757" y="1630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5" name="Rectangle 44"/>
            <p:cNvSpPr>
              <a:spLocks noChangeArrowheads="1"/>
            </p:cNvSpPr>
            <p:nvPr/>
          </p:nvSpPr>
          <p:spPr bwMode="auto">
            <a:xfrm>
              <a:off x="2598" y="125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6" name="Rectangle 45"/>
            <p:cNvSpPr>
              <a:spLocks noChangeArrowheads="1"/>
            </p:cNvSpPr>
            <p:nvPr/>
          </p:nvSpPr>
          <p:spPr bwMode="auto">
            <a:xfrm>
              <a:off x="1821" y="167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7" name="Rectangle 46"/>
            <p:cNvSpPr>
              <a:spLocks noChangeArrowheads="1"/>
            </p:cNvSpPr>
            <p:nvPr/>
          </p:nvSpPr>
          <p:spPr bwMode="auto">
            <a:xfrm>
              <a:off x="1765" y="1645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8" name="Rectangle 47"/>
            <p:cNvSpPr>
              <a:spLocks noChangeArrowheads="1"/>
            </p:cNvSpPr>
            <p:nvPr/>
          </p:nvSpPr>
          <p:spPr bwMode="auto">
            <a:xfrm>
              <a:off x="1839" y="1671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09" name="Rectangle 48"/>
            <p:cNvSpPr>
              <a:spLocks noChangeArrowheads="1"/>
            </p:cNvSpPr>
            <p:nvPr/>
          </p:nvSpPr>
          <p:spPr bwMode="auto">
            <a:xfrm>
              <a:off x="1791" y="1656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0" name="Rectangle 49"/>
            <p:cNvSpPr>
              <a:spLocks noChangeArrowheads="1"/>
            </p:cNvSpPr>
            <p:nvPr/>
          </p:nvSpPr>
          <p:spPr bwMode="auto">
            <a:xfrm>
              <a:off x="2269" y="1297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1" name="Rectangle 50"/>
            <p:cNvSpPr>
              <a:spLocks noChangeArrowheads="1"/>
            </p:cNvSpPr>
            <p:nvPr/>
          </p:nvSpPr>
          <p:spPr bwMode="auto">
            <a:xfrm>
              <a:off x="2303" y="1330"/>
              <a:ext cx="33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2" name="Rectangle 51"/>
            <p:cNvSpPr>
              <a:spLocks noChangeArrowheads="1"/>
            </p:cNvSpPr>
            <p:nvPr/>
          </p:nvSpPr>
          <p:spPr bwMode="auto">
            <a:xfrm>
              <a:off x="2336" y="1360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3" name="Rectangle 52"/>
            <p:cNvSpPr>
              <a:spLocks noChangeArrowheads="1"/>
            </p:cNvSpPr>
            <p:nvPr/>
          </p:nvSpPr>
          <p:spPr bwMode="auto">
            <a:xfrm>
              <a:off x="2329" y="128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4" name="Rectangle 53"/>
            <p:cNvSpPr>
              <a:spLocks noChangeArrowheads="1"/>
            </p:cNvSpPr>
            <p:nvPr/>
          </p:nvSpPr>
          <p:spPr bwMode="auto">
            <a:xfrm>
              <a:off x="2452" y="1323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5" name="Rectangle 54"/>
            <p:cNvSpPr>
              <a:spLocks noChangeArrowheads="1"/>
            </p:cNvSpPr>
            <p:nvPr/>
          </p:nvSpPr>
          <p:spPr bwMode="auto">
            <a:xfrm>
              <a:off x="2672" y="1090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6" name="Rectangle 55"/>
            <p:cNvSpPr>
              <a:spLocks noChangeArrowheads="1"/>
            </p:cNvSpPr>
            <p:nvPr/>
          </p:nvSpPr>
          <p:spPr bwMode="auto">
            <a:xfrm>
              <a:off x="1694" y="164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7" name="Rectangle 56"/>
            <p:cNvSpPr>
              <a:spLocks noChangeArrowheads="1"/>
            </p:cNvSpPr>
            <p:nvPr/>
          </p:nvSpPr>
          <p:spPr bwMode="auto">
            <a:xfrm>
              <a:off x="1638" y="1711"/>
              <a:ext cx="33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8" name="Rectangle 57"/>
            <p:cNvSpPr>
              <a:spLocks noChangeArrowheads="1"/>
            </p:cNvSpPr>
            <p:nvPr/>
          </p:nvSpPr>
          <p:spPr bwMode="auto">
            <a:xfrm>
              <a:off x="1825" y="167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19" name="Rectangle 58"/>
            <p:cNvSpPr>
              <a:spLocks noChangeArrowheads="1"/>
            </p:cNvSpPr>
            <p:nvPr/>
          </p:nvSpPr>
          <p:spPr bwMode="auto">
            <a:xfrm>
              <a:off x="1843" y="1674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0" name="Rectangle 59"/>
            <p:cNvSpPr>
              <a:spLocks noChangeArrowheads="1"/>
            </p:cNvSpPr>
            <p:nvPr/>
          </p:nvSpPr>
          <p:spPr bwMode="auto">
            <a:xfrm>
              <a:off x="2056" y="1486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1" name="Rectangle 60"/>
            <p:cNvSpPr>
              <a:spLocks noChangeArrowheads="1"/>
            </p:cNvSpPr>
            <p:nvPr/>
          </p:nvSpPr>
          <p:spPr bwMode="auto">
            <a:xfrm>
              <a:off x="1877" y="1615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2" name="Rectangle 61"/>
            <p:cNvSpPr>
              <a:spLocks noChangeArrowheads="1"/>
            </p:cNvSpPr>
            <p:nvPr/>
          </p:nvSpPr>
          <p:spPr bwMode="auto">
            <a:xfrm>
              <a:off x="2220" y="1467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3" name="Rectangle 62"/>
            <p:cNvSpPr>
              <a:spLocks noChangeArrowheads="1"/>
            </p:cNvSpPr>
            <p:nvPr/>
          </p:nvSpPr>
          <p:spPr bwMode="auto">
            <a:xfrm>
              <a:off x="2262" y="122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4" name="Rectangle 63"/>
            <p:cNvSpPr>
              <a:spLocks noChangeArrowheads="1"/>
            </p:cNvSpPr>
            <p:nvPr/>
          </p:nvSpPr>
          <p:spPr bwMode="auto">
            <a:xfrm>
              <a:off x="2392" y="1234"/>
              <a:ext cx="34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5" name="Rectangle 64"/>
            <p:cNvSpPr>
              <a:spLocks noChangeArrowheads="1"/>
            </p:cNvSpPr>
            <p:nvPr/>
          </p:nvSpPr>
          <p:spPr bwMode="auto">
            <a:xfrm>
              <a:off x="2366" y="1315"/>
              <a:ext cx="34" cy="3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26" name="Line 65"/>
            <p:cNvSpPr>
              <a:spLocks noChangeShapeType="1"/>
            </p:cNvSpPr>
            <p:nvPr/>
          </p:nvSpPr>
          <p:spPr bwMode="auto">
            <a:xfrm flipV="1">
              <a:off x="1380" y="1197"/>
              <a:ext cx="1311" cy="688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327" name="Rectangle 66"/>
            <p:cNvSpPr>
              <a:spLocks noChangeArrowheads="1"/>
            </p:cNvSpPr>
            <p:nvPr/>
          </p:nvSpPr>
          <p:spPr bwMode="auto">
            <a:xfrm>
              <a:off x="1578" y="1090"/>
              <a:ext cx="559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900" b="0">
                  <a:solidFill>
                    <a:srgbClr val="000000"/>
                  </a:solidFill>
                </a:rPr>
                <a:t>y = 259.87x + 10.29</a:t>
              </a:r>
              <a:endParaRPr lang="en-US" altLang="zh-CN" sz="2000" b="0"/>
            </a:p>
          </p:txBody>
        </p:sp>
        <p:sp>
          <p:nvSpPr>
            <p:cNvPr id="36328" name="Rectangle 67"/>
            <p:cNvSpPr>
              <a:spLocks noChangeArrowheads="1"/>
            </p:cNvSpPr>
            <p:nvPr/>
          </p:nvSpPr>
          <p:spPr bwMode="auto">
            <a:xfrm>
              <a:off x="1727" y="1201"/>
              <a:ext cx="46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900" b="0">
                  <a:solidFill>
                    <a:srgbClr val="000000"/>
                  </a:solidFill>
                </a:rPr>
                <a:t>R</a:t>
              </a:r>
              <a:endParaRPr lang="en-US" altLang="zh-CN" sz="2000" b="0"/>
            </a:p>
          </p:txBody>
        </p:sp>
        <p:sp>
          <p:nvSpPr>
            <p:cNvPr id="36329" name="Rectangle 68"/>
            <p:cNvSpPr>
              <a:spLocks noChangeArrowheads="1"/>
            </p:cNvSpPr>
            <p:nvPr/>
          </p:nvSpPr>
          <p:spPr bwMode="auto">
            <a:xfrm>
              <a:off x="1776" y="1182"/>
              <a:ext cx="2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600" b="0">
                  <a:solidFill>
                    <a:srgbClr val="000000"/>
                  </a:solidFill>
                </a:rPr>
                <a:t>2</a:t>
              </a:r>
              <a:endParaRPr lang="zh-CN" altLang="en-US" sz="2000" b="0"/>
            </a:p>
          </p:txBody>
        </p:sp>
        <p:sp>
          <p:nvSpPr>
            <p:cNvPr id="36330" name="Rectangle 69"/>
            <p:cNvSpPr>
              <a:spLocks noChangeArrowheads="1"/>
            </p:cNvSpPr>
            <p:nvPr/>
          </p:nvSpPr>
          <p:spPr bwMode="auto">
            <a:xfrm>
              <a:off x="1798" y="1201"/>
              <a:ext cx="19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 = 0.84</a:t>
              </a:r>
              <a:endParaRPr lang="zh-CN" altLang="en-US" sz="2000" b="0"/>
            </a:p>
          </p:txBody>
        </p:sp>
        <p:sp>
          <p:nvSpPr>
            <p:cNvPr id="36331" name="Rectangle 70"/>
            <p:cNvSpPr>
              <a:spLocks noChangeArrowheads="1"/>
            </p:cNvSpPr>
            <p:nvPr/>
          </p:nvSpPr>
          <p:spPr bwMode="auto">
            <a:xfrm>
              <a:off x="1223" y="1948"/>
              <a:ext cx="34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6332" name="Rectangle 71"/>
            <p:cNvSpPr>
              <a:spLocks noChangeArrowheads="1"/>
            </p:cNvSpPr>
            <p:nvPr/>
          </p:nvSpPr>
          <p:spPr bwMode="auto">
            <a:xfrm>
              <a:off x="1190" y="1830"/>
              <a:ext cx="68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20</a:t>
              </a:r>
              <a:endParaRPr lang="zh-CN" altLang="en-US" sz="2000" b="0"/>
            </a:p>
          </p:txBody>
        </p:sp>
        <p:sp>
          <p:nvSpPr>
            <p:cNvPr id="36333" name="Rectangle 72"/>
            <p:cNvSpPr>
              <a:spLocks noChangeArrowheads="1"/>
            </p:cNvSpPr>
            <p:nvPr/>
          </p:nvSpPr>
          <p:spPr bwMode="auto">
            <a:xfrm>
              <a:off x="1190" y="1715"/>
              <a:ext cx="68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40</a:t>
              </a:r>
              <a:endParaRPr lang="zh-CN" altLang="en-US" sz="2000" b="0"/>
            </a:p>
          </p:txBody>
        </p:sp>
        <p:sp>
          <p:nvSpPr>
            <p:cNvPr id="36334" name="Rectangle 73"/>
            <p:cNvSpPr>
              <a:spLocks noChangeArrowheads="1"/>
            </p:cNvSpPr>
            <p:nvPr/>
          </p:nvSpPr>
          <p:spPr bwMode="auto">
            <a:xfrm>
              <a:off x="1190" y="1597"/>
              <a:ext cx="68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60</a:t>
              </a:r>
              <a:endParaRPr lang="zh-CN" altLang="en-US" sz="2000" b="0"/>
            </a:p>
          </p:txBody>
        </p:sp>
        <p:sp>
          <p:nvSpPr>
            <p:cNvPr id="36335" name="Rectangle 74"/>
            <p:cNvSpPr>
              <a:spLocks noChangeArrowheads="1"/>
            </p:cNvSpPr>
            <p:nvPr/>
          </p:nvSpPr>
          <p:spPr bwMode="auto">
            <a:xfrm>
              <a:off x="1190" y="1482"/>
              <a:ext cx="68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80</a:t>
              </a:r>
              <a:endParaRPr lang="zh-CN" altLang="en-US" sz="2000" b="0"/>
            </a:p>
          </p:txBody>
        </p:sp>
        <p:sp>
          <p:nvSpPr>
            <p:cNvPr id="36336" name="Rectangle 75"/>
            <p:cNvSpPr>
              <a:spLocks noChangeArrowheads="1"/>
            </p:cNvSpPr>
            <p:nvPr/>
          </p:nvSpPr>
          <p:spPr bwMode="auto">
            <a:xfrm>
              <a:off x="1156" y="1364"/>
              <a:ext cx="103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100</a:t>
              </a:r>
              <a:endParaRPr lang="zh-CN" altLang="en-US" sz="2000" b="0"/>
            </a:p>
          </p:txBody>
        </p:sp>
        <p:sp>
          <p:nvSpPr>
            <p:cNvPr id="36337" name="Rectangle 76"/>
            <p:cNvSpPr>
              <a:spLocks noChangeArrowheads="1"/>
            </p:cNvSpPr>
            <p:nvPr/>
          </p:nvSpPr>
          <p:spPr bwMode="auto">
            <a:xfrm>
              <a:off x="1156" y="1245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120</a:t>
              </a:r>
              <a:endParaRPr lang="zh-CN" altLang="en-US" sz="2000" b="0"/>
            </a:p>
          </p:txBody>
        </p:sp>
        <p:sp>
          <p:nvSpPr>
            <p:cNvPr id="36338" name="Rectangle 77"/>
            <p:cNvSpPr>
              <a:spLocks noChangeArrowheads="1"/>
            </p:cNvSpPr>
            <p:nvPr/>
          </p:nvSpPr>
          <p:spPr bwMode="auto">
            <a:xfrm>
              <a:off x="1156" y="1130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140</a:t>
              </a:r>
              <a:endParaRPr lang="zh-CN" altLang="en-US" sz="2000" b="0"/>
            </a:p>
          </p:txBody>
        </p:sp>
        <p:sp>
          <p:nvSpPr>
            <p:cNvPr id="36339" name="Rectangle 78"/>
            <p:cNvSpPr>
              <a:spLocks noChangeArrowheads="1"/>
            </p:cNvSpPr>
            <p:nvPr/>
          </p:nvSpPr>
          <p:spPr bwMode="auto">
            <a:xfrm>
              <a:off x="1156" y="1012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160</a:t>
              </a:r>
              <a:endParaRPr lang="zh-CN" altLang="en-US" sz="2000" b="0"/>
            </a:p>
          </p:txBody>
        </p:sp>
        <p:sp>
          <p:nvSpPr>
            <p:cNvPr id="36340" name="Rectangle 79"/>
            <p:cNvSpPr>
              <a:spLocks noChangeArrowheads="1"/>
            </p:cNvSpPr>
            <p:nvPr/>
          </p:nvSpPr>
          <p:spPr bwMode="auto">
            <a:xfrm>
              <a:off x="1298" y="2055"/>
              <a:ext cx="35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6341" name="Rectangle 80"/>
            <p:cNvSpPr>
              <a:spLocks noChangeArrowheads="1"/>
            </p:cNvSpPr>
            <p:nvPr/>
          </p:nvSpPr>
          <p:spPr bwMode="auto">
            <a:xfrm>
              <a:off x="1563" y="2055"/>
              <a:ext cx="86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0.1</a:t>
              </a:r>
              <a:endParaRPr lang="zh-CN" altLang="en-US" sz="2000" b="0"/>
            </a:p>
          </p:txBody>
        </p:sp>
        <p:sp>
          <p:nvSpPr>
            <p:cNvPr id="36342" name="Rectangle 81"/>
            <p:cNvSpPr>
              <a:spLocks noChangeArrowheads="1"/>
            </p:cNvSpPr>
            <p:nvPr/>
          </p:nvSpPr>
          <p:spPr bwMode="auto">
            <a:xfrm>
              <a:off x="1851" y="2055"/>
              <a:ext cx="86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0.2</a:t>
              </a:r>
              <a:endParaRPr lang="zh-CN" altLang="en-US" sz="2000" b="0"/>
            </a:p>
          </p:txBody>
        </p:sp>
        <p:sp>
          <p:nvSpPr>
            <p:cNvPr id="36343" name="Rectangle 82"/>
            <p:cNvSpPr>
              <a:spLocks noChangeArrowheads="1"/>
            </p:cNvSpPr>
            <p:nvPr/>
          </p:nvSpPr>
          <p:spPr bwMode="auto">
            <a:xfrm>
              <a:off x="2142" y="2055"/>
              <a:ext cx="86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0.3</a:t>
              </a:r>
              <a:endParaRPr lang="zh-CN" altLang="en-US" sz="2000" b="0"/>
            </a:p>
          </p:txBody>
        </p:sp>
        <p:sp>
          <p:nvSpPr>
            <p:cNvPr id="36344" name="Rectangle 83"/>
            <p:cNvSpPr>
              <a:spLocks noChangeArrowheads="1"/>
            </p:cNvSpPr>
            <p:nvPr/>
          </p:nvSpPr>
          <p:spPr bwMode="auto">
            <a:xfrm>
              <a:off x="2430" y="2055"/>
              <a:ext cx="85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0.4</a:t>
              </a:r>
              <a:endParaRPr lang="zh-CN" altLang="en-US" sz="2000" b="0"/>
            </a:p>
          </p:txBody>
        </p:sp>
        <p:sp>
          <p:nvSpPr>
            <p:cNvPr id="36345" name="Rectangle 84"/>
            <p:cNvSpPr>
              <a:spLocks noChangeArrowheads="1"/>
            </p:cNvSpPr>
            <p:nvPr/>
          </p:nvSpPr>
          <p:spPr bwMode="auto">
            <a:xfrm>
              <a:off x="2721" y="2055"/>
              <a:ext cx="86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0.5</a:t>
              </a:r>
              <a:endParaRPr lang="zh-CN" altLang="en-US" sz="2000" b="0"/>
            </a:p>
          </p:txBody>
        </p:sp>
        <p:sp>
          <p:nvSpPr>
            <p:cNvPr id="36346" name="Rectangle 85"/>
            <p:cNvSpPr>
              <a:spLocks noChangeArrowheads="1"/>
            </p:cNvSpPr>
            <p:nvPr/>
          </p:nvSpPr>
          <p:spPr bwMode="auto">
            <a:xfrm>
              <a:off x="1473" y="2248"/>
              <a:ext cx="790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Original three-band index</a:t>
              </a:r>
              <a:endParaRPr lang="en-US" altLang="zh-CN" sz="2000" b="0"/>
            </a:p>
          </p:txBody>
        </p:sp>
        <p:sp>
          <p:nvSpPr>
            <p:cNvPr id="36347" name="Rectangle 86"/>
            <p:cNvSpPr>
              <a:spLocks noChangeArrowheads="1"/>
            </p:cNvSpPr>
            <p:nvPr/>
          </p:nvSpPr>
          <p:spPr bwMode="auto">
            <a:xfrm rot="-5400000">
              <a:off x="625" y="1503"/>
              <a:ext cx="709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Measured Chl-a (mg m</a:t>
              </a:r>
              <a:endParaRPr lang="en-US" altLang="zh-CN" sz="2000" b="0"/>
            </a:p>
          </p:txBody>
        </p:sp>
        <p:sp>
          <p:nvSpPr>
            <p:cNvPr id="36348" name="Rectangle 87"/>
            <p:cNvSpPr>
              <a:spLocks noChangeArrowheads="1"/>
            </p:cNvSpPr>
            <p:nvPr/>
          </p:nvSpPr>
          <p:spPr bwMode="auto">
            <a:xfrm rot="-5400000">
              <a:off x="923" y="1143"/>
              <a:ext cx="45" cy="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700" b="0">
                  <a:solidFill>
                    <a:srgbClr val="000000"/>
                  </a:solidFill>
                </a:rPr>
                <a:t>-3</a:t>
              </a:r>
              <a:endParaRPr lang="zh-CN" altLang="en-US" sz="2000" b="0"/>
            </a:p>
          </p:txBody>
        </p:sp>
        <p:sp>
          <p:nvSpPr>
            <p:cNvPr id="36349" name="Rectangle 88"/>
            <p:cNvSpPr>
              <a:spLocks noChangeArrowheads="1"/>
            </p:cNvSpPr>
            <p:nvPr/>
          </p:nvSpPr>
          <p:spPr bwMode="auto">
            <a:xfrm rot="-5400000">
              <a:off x="968" y="1095"/>
              <a:ext cx="25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)</a:t>
              </a:r>
              <a:endParaRPr lang="zh-CN" altLang="en-US" sz="2000" b="0"/>
            </a:p>
          </p:txBody>
        </p:sp>
        <p:sp>
          <p:nvSpPr>
            <p:cNvPr id="36350" name="Rectangle 89"/>
            <p:cNvSpPr>
              <a:spLocks noChangeArrowheads="1"/>
            </p:cNvSpPr>
            <p:nvPr/>
          </p:nvSpPr>
          <p:spPr bwMode="auto">
            <a:xfrm>
              <a:off x="857" y="849"/>
              <a:ext cx="206" cy="1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351" name="Rectangle 90"/>
            <p:cNvSpPr>
              <a:spLocks noChangeArrowheads="1"/>
            </p:cNvSpPr>
            <p:nvPr/>
          </p:nvSpPr>
          <p:spPr bwMode="auto">
            <a:xfrm>
              <a:off x="872" y="860"/>
              <a:ext cx="95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rgbClr val="000000"/>
                  </a:solidFill>
                </a:rPr>
                <a:t>(</a:t>
              </a:r>
              <a:r>
                <a:rPr lang="en-US" altLang="zh-CN" sz="900">
                  <a:solidFill>
                    <a:srgbClr val="000000"/>
                  </a:solidFill>
                </a:rPr>
                <a:t>A)</a:t>
              </a:r>
              <a:endParaRPr lang="en-US" altLang="zh-CN" sz="2000" b="0"/>
            </a:p>
          </p:txBody>
        </p:sp>
      </p:grpSp>
      <p:grpSp>
        <p:nvGrpSpPr>
          <p:cNvPr id="35844" name="Group 177"/>
          <p:cNvGrpSpPr>
            <a:grpSpLocks/>
          </p:cNvGrpSpPr>
          <p:nvPr/>
        </p:nvGrpSpPr>
        <p:grpSpPr bwMode="auto">
          <a:xfrm>
            <a:off x="4572000" y="1143000"/>
            <a:ext cx="3276600" cy="2590800"/>
            <a:chOff x="2885" y="834"/>
            <a:chExt cx="1979" cy="1538"/>
          </a:xfrm>
        </p:grpSpPr>
        <p:sp>
          <p:nvSpPr>
            <p:cNvPr id="36182" name="Rectangle 92"/>
            <p:cNvSpPr>
              <a:spLocks noChangeArrowheads="1"/>
            </p:cNvSpPr>
            <p:nvPr/>
          </p:nvSpPr>
          <p:spPr bwMode="auto">
            <a:xfrm>
              <a:off x="2885" y="834"/>
              <a:ext cx="1979" cy="1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183" name="Line 93"/>
            <p:cNvSpPr>
              <a:spLocks noChangeShapeType="1"/>
            </p:cNvSpPr>
            <p:nvPr/>
          </p:nvSpPr>
          <p:spPr bwMode="auto">
            <a:xfrm>
              <a:off x="3343" y="1017"/>
              <a:ext cx="1" cy="9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4" name="Line 94"/>
            <p:cNvSpPr>
              <a:spLocks noChangeShapeType="1"/>
            </p:cNvSpPr>
            <p:nvPr/>
          </p:nvSpPr>
          <p:spPr bwMode="auto">
            <a:xfrm>
              <a:off x="3343" y="1943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5" name="Line 95"/>
            <p:cNvSpPr>
              <a:spLocks noChangeShapeType="1"/>
            </p:cNvSpPr>
            <p:nvPr/>
          </p:nvSpPr>
          <p:spPr bwMode="auto">
            <a:xfrm>
              <a:off x="3343" y="1826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6" name="Line 96"/>
            <p:cNvSpPr>
              <a:spLocks noChangeShapeType="1"/>
            </p:cNvSpPr>
            <p:nvPr/>
          </p:nvSpPr>
          <p:spPr bwMode="auto">
            <a:xfrm>
              <a:off x="3343" y="1713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7" name="Line 97"/>
            <p:cNvSpPr>
              <a:spLocks noChangeShapeType="1"/>
            </p:cNvSpPr>
            <p:nvPr/>
          </p:nvSpPr>
          <p:spPr bwMode="auto">
            <a:xfrm>
              <a:off x="3343" y="1596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8" name="Line 98"/>
            <p:cNvSpPr>
              <a:spLocks noChangeShapeType="1"/>
            </p:cNvSpPr>
            <p:nvPr/>
          </p:nvSpPr>
          <p:spPr bwMode="auto">
            <a:xfrm>
              <a:off x="3343" y="1482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89" name="Line 99"/>
            <p:cNvSpPr>
              <a:spLocks noChangeShapeType="1"/>
            </p:cNvSpPr>
            <p:nvPr/>
          </p:nvSpPr>
          <p:spPr bwMode="auto">
            <a:xfrm>
              <a:off x="3343" y="1365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0" name="Line 100"/>
            <p:cNvSpPr>
              <a:spLocks noChangeShapeType="1"/>
            </p:cNvSpPr>
            <p:nvPr/>
          </p:nvSpPr>
          <p:spPr bwMode="auto">
            <a:xfrm>
              <a:off x="3343" y="1248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1" name="Line 101"/>
            <p:cNvSpPr>
              <a:spLocks noChangeShapeType="1"/>
            </p:cNvSpPr>
            <p:nvPr/>
          </p:nvSpPr>
          <p:spPr bwMode="auto">
            <a:xfrm>
              <a:off x="3343" y="1134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2" name="Line 102"/>
            <p:cNvSpPr>
              <a:spLocks noChangeShapeType="1"/>
            </p:cNvSpPr>
            <p:nvPr/>
          </p:nvSpPr>
          <p:spPr bwMode="auto">
            <a:xfrm>
              <a:off x="3343" y="1017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3" name="Line 103"/>
            <p:cNvSpPr>
              <a:spLocks noChangeShapeType="1"/>
            </p:cNvSpPr>
            <p:nvPr/>
          </p:nvSpPr>
          <p:spPr bwMode="auto">
            <a:xfrm>
              <a:off x="3343" y="1943"/>
              <a:ext cx="140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4" name="Line 104"/>
            <p:cNvSpPr>
              <a:spLocks noChangeShapeType="1"/>
            </p:cNvSpPr>
            <p:nvPr/>
          </p:nvSpPr>
          <p:spPr bwMode="auto">
            <a:xfrm flipV="1">
              <a:off x="3343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5" name="Line 105"/>
            <p:cNvSpPr>
              <a:spLocks noChangeShapeType="1"/>
            </p:cNvSpPr>
            <p:nvPr/>
          </p:nvSpPr>
          <p:spPr bwMode="auto">
            <a:xfrm flipV="1">
              <a:off x="3625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6" name="Line 106"/>
            <p:cNvSpPr>
              <a:spLocks noChangeShapeType="1"/>
            </p:cNvSpPr>
            <p:nvPr/>
          </p:nvSpPr>
          <p:spPr bwMode="auto">
            <a:xfrm flipV="1">
              <a:off x="3904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7" name="Line 107"/>
            <p:cNvSpPr>
              <a:spLocks noChangeShapeType="1"/>
            </p:cNvSpPr>
            <p:nvPr/>
          </p:nvSpPr>
          <p:spPr bwMode="auto">
            <a:xfrm flipV="1">
              <a:off x="4186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8" name="Line 108"/>
            <p:cNvSpPr>
              <a:spLocks noChangeShapeType="1"/>
            </p:cNvSpPr>
            <p:nvPr/>
          </p:nvSpPr>
          <p:spPr bwMode="auto">
            <a:xfrm flipV="1">
              <a:off x="4464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199" name="Line 109"/>
            <p:cNvSpPr>
              <a:spLocks noChangeShapeType="1"/>
            </p:cNvSpPr>
            <p:nvPr/>
          </p:nvSpPr>
          <p:spPr bwMode="auto">
            <a:xfrm flipV="1">
              <a:off x="4746" y="1921"/>
              <a:ext cx="1" cy="2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00" name="Rectangle 110"/>
            <p:cNvSpPr>
              <a:spLocks noChangeArrowheads="1"/>
            </p:cNvSpPr>
            <p:nvPr/>
          </p:nvSpPr>
          <p:spPr bwMode="auto">
            <a:xfrm>
              <a:off x="3874" y="1482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1" name="Rectangle 111"/>
            <p:cNvSpPr>
              <a:spLocks noChangeArrowheads="1"/>
            </p:cNvSpPr>
            <p:nvPr/>
          </p:nvSpPr>
          <p:spPr bwMode="auto">
            <a:xfrm>
              <a:off x="4050" y="150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2" name="Rectangle 112"/>
            <p:cNvSpPr>
              <a:spLocks noChangeArrowheads="1"/>
            </p:cNvSpPr>
            <p:nvPr/>
          </p:nvSpPr>
          <p:spPr bwMode="auto">
            <a:xfrm>
              <a:off x="3871" y="149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3" name="Rectangle 113"/>
            <p:cNvSpPr>
              <a:spLocks noChangeArrowheads="1"/>
            </p:cNvSpPr>
            <p:nvPr/>
          </p:nvSpPr>
          <p:spPr bwMode="auto">
            <a:xfrm>
              <a:off x="3856" y="1504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4" name="Rectangle 114"/>
            <p:cNvSpPr>
              <a:spLocks noChangeArrowheads="1"/>
            </p:cNvSpPr>
            <p:nvPr/>
          </p:nvSpPr>
          <p:spPr bwMode="auto">
            <a:xfrm>
              <a:off x="3438" y="1790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5" name="Rectangle 115"/>
            <p:cNvSpPr>
              <a:spLocks noChangeArrowheads="1"/>
            </p:cNvSpPr>
            <p:nvPr/>
          </p:nvSpPr>
          <p:spPr bwMode="auto">
            <a:xfrm>
              <a:off x="3464" y="173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6" name="Rectangle 116"/>
            <p:cNvSpPr>
              <a:spLocks noChangeArrowheads="1"/>
            </p:cNvSpPr>
            <p:nvPr/>
          </p:nvSpPr>
          <p:spPr bwMode="auto">
            <a:xfrm>
              <a:off x="3490" y="176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7" name="Rectangle 117"/>
            <p:cNvSpPr>
              <a:spLocks noChangeArrowheads="1"/>
            </p:cNvSpPr>
            <p:nvPr/>
          </p:nvSpPr>
          <p:spPr bwMode="auto">
            <a:xfrm>
              <a:off x="4244" y="139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8" name="Rectangle 118"/>
            <p:cNvSpPr>
              <a:spLocks noChangeArrowheads="1"/>
            </p:cNvSpPr>
            <p:nvPr/>
          </p:nvSpPr>
          <p:spPr bwMode="auto">
            <a:xfrm>
              <a:off x="3449" y="179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09" name="Rectangle 119"/>
            <p:cNvSpPr>
              <a:spLocks noChangeArrowheads="1"/>
            </p:cNvSpPr>
            <p:nvPr/>
          </p:nvSpPr>
          <p:spPr bwMode="auto">
            <a:xfrm>
              <a:off x="3944" y="1442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0" name="Rectangle 120"/>
            <p:cNvSpPr>
              <a:spLocks noChangeArrowheads="1"/>
            </p:cNvSpPr>
            <p:nvPr/>
          </p:nvSpPr>
          <p:spPr bwMode="auto">
            <a:xfrm>
              <a:off x="3937" y="156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1" name="Rectangle 121"/>
            <p:cNvSpPr>
              <a:spLocks noChangeArrowheads="1"/>
            </p:cNvSpPr>
            <p:nvPr/>
          </p:nvSpPr>
          <p:spPr bwMode="auto">
            <a:xfrm>
              <a:off x="3728" y="165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2" name="Rectangle 122"/>
            <p:cNvSpPr>
              <a:spLocks noChangeArrowheads="1"/>
            </p:cNvSpPr>
            <p:nvPr/>
          </p:nvSpPr>
          <p:spPr bwMode="auto">
            <a:xfrm>
              <a:off x="3728" y="1632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3" name="Rectangle 123"/>
            <p:cNvSpPr>
              <a:spLocks noChangeArrowheads="1"/>
            </p:cNvSpPr>
            <p:nvPr/>
          </p:nvSpPr>
          <p:spPr bwMode="auto">
            <a:xfrm>
              <a:off x="4237" y="130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4" name="Rectangle 124"/>
            <p:cNvSpPr>
              <a:spLocks noChangeArrowheads="1"/>
            </p:cNvSpPr>
            <p:nvPr/>
          </p:nvSpPr>
          <p:spPr bwMode="auto">
            <a:xfrm>
              <a:off x="4233" y="1394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5" name="Rectangle 125"/>
            <p:cNvSpPr>
              <a:spLocks noChangeArrowheads="1"/>
            </p:cNvSpPr>
            <p:nvPr/>
          </p:nvSpPr>
          <p:spPr bwMode="auto">
            <a:xfrm>
              <a:off x="4142" y="1449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6" name="Rectangle 126"/>
            <p:cNvSpPr>
              <a:spLocks noChangeArrowheads="1"/>
            </p:cNvSpPr>
            <p:nvPr/>
          </p:nvSpPr>
          <p:spPr bwMode="auto">
            <a:xfrm>
              <a:off x="3992" y="151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7" name="Rectangle 127"/>
            <p:cNvSpPr>
              <a:spLocks noChangeArrowheads="1"/>
            </p:cNvSpPr>
            <p:nvPr/>
          </p:nvSpPr>
          <p:spPr bwMode="auto">
            <a:xfrm>
              <a:off x="3937" y="1530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8" name="Rectangle 128"/>
            <p:cNvSpPr>
              <a:spLocks noChangeArrowheads="1"/>
            </p:cNvSpPr>
            <p:nvPr/>
          </p:nvSpPr>
          <p:spPr bwMode="auto">
            <a:xfrm>
              <a:off x="3849" y="156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19" name="Rectangle 129"/>
            <p:cNvSpPr>
              <a:spLocks noChangeArrowheads="1"/>
            </p:cNvSpPr>
            <p:nvPr/>
          </p:nvSpPr>
          <p:spPr bwMode="auto">
            <a:xfrm>
              <a:off x="3665" y="159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0" name="Rectangle 130"/>
            <p:cNvSpPr>
              <a:spLocks noChangeArrowheads="1"/>
            </p:cNvSpPr>
            <p:nvPr/>
          </p:nvSpPr>
          <p:spPr bwMode="auto">
            <a:xfrm>
              <a:off x="4296" y="1222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1" name="Rectangle 131"/>
            <p:cNvSpPr>
              <a:spLocks noChangeArrowheads="1"/>
            </p:cNvSpPr>
            <p:nvPr/>
          </p:nvSpPr>
          <p:spPr bwMode="auto">
            <a:xfrm>
              <a:off x="3713" y="164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2" name="Rectangle 132"/>
            <p:cNvSpPr>
              <a:spLocks noChangeArrowheads="1"/>
            </p:cNvSpPr>
            <p:nvPr/>
          </p:nvSpPr>
          <p:spPr bwMode="auto">
            <a:xfrm>
              <a:off x="3676" y="1610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3" name="Rectangle 133"/>
            <p:cNvSpPr>
              <a:spLocks noChangeArrowheads="1"/>
            </p:cNvSpPr>
            <p:nvPr/>
          </p:nvSpPr>
          <p:spPr bwMode="auto">
            <a:xfrm>
              <a:off x="3816" y="163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4" name="Rectangle 134"/>
            <p:cNvSpPr>
              <a:spLocks noChangeArrowheads="1"/>
            </p:cNvSpPr>
            <p:nvPr/>
          </p:nvSpPr>
          <p:spPr bwMode="auto">
            <a:xfrm>
              <a:off x="3739" y="162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5" name="Rectangle 135"/>
            <p:cNvSpPr>
              <a:spLocks noChangeArrowheads="1"/>
            </p:cNvSpPr>
            <p:nvPr/>
          </p:nvSpPr>
          <p:spPr bwMode="auto">
            <a:xfrm>
              <a:off x="4237" y="126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6" name="Rectangle 136"/>
            <p:cNvSpPr>
              <a:spLocks noChangeArrowheads="1"/>
            </p:cNvSpPr>
            <p:nvPr/>
          </p:nvSpPr>
          <p:spPr bwMode="auto">
            <a:xfrm>
              <a:off x="4127" y="1299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7" name="Rectangle 137"/>
            <p:cNvSpPr>
              <a:spLocks noChangeArrowheads="1"/>
            </p:cNvSpPr>
            <p:nvPr/>
          </p:nvSpPr>
          <p:spPr bwMode="auto">
            <a:xfrm>
              <a:off x="4131" y="1328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8" name="Rectangle 138"/>
            <p:cNvSpPr>
              <a:spLocks noChangeArrowheads="1"/>
            </p:cNvSpPr>
            <p:nvPr/>
          </p:nvSpPr>
          <p:spPr bwMode="auto">
            <a:xfrm>
              <a:off x="4244" y="1255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29" name="Rectangle 139"/>
            <p:cNvSpPr>
              <a:spLocks noChangeArrowheads="1"/>
            </p:cNvSpPr>
            <p:nvPr/>
          </p:nvSpPr>
          <p:spPr bwMode="auto">
            <a:xfrm>
              <a:off x="4178" y="1292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0" name="Rectangle 140"/>
            <p:cNvSpPr>
              <a:spLocks noChangeArrowheads="1"/>
            </p:cNvSpPr>
            <p:nvPr/>
          </p:nvSpPr>
          <p:spPr bwMode="auto">
            <a:xfrm>
              <a:off x="4596" y="106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1" name="Rectangle 141"/>
            <p:cNvSpPr>
              <a:spLocks noChangeArrowheads="1"/>
            </p:cNvSpPr>
            <p:nvPr/>
          </p:nvSpPr>
          <p:spPr bwMode="auto">
            <a:xfrm>
              <a:off x="3691" y="1607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2" name="Rectangle 142"/>
            <p:cNvSpPr>
              <a:spLocks noChangeArrowheads="1"/>
            </p:cNvSpPr>
            <p:nvPr/>
          </p:nvSpPr>
          <p:spPr bwMode="auto">
            <a:xfrm>
              <a:off x="3596" y="167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3" name="Rectangle 143"/>
            <p:cNvSpPr>
              <a:spLocks noChangeArrowheads="1"/>
            </p:cNvSpPr>
            <p:nvPr/>
          </p:nvSpPr>
          <p:spPr bwMode="auto">
            <a:xfrm>
              <a:off x="3801" y="1636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4" name="Rectangle 144"/>
            <p:cNvSpPr>
              <a:spLocks noChangeArrowheads="1"/>
            </p:cNvSpPr>
            <p:nvPr/>
          </p:nvSpPr>
          <p:spPr bwMode="auto">
            <a:xfrm>
              <a:off x="3808" y="1640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5" name="Rectangle 145"/>
            <p:cNvSpPr>
              <a:spLocks noChangeArrowheads="1"/>
            </p:cNvSpPr>
            <p:nvPr/>
          </p:nvSpPr>
          <p:spPr bwMode="auto">
            <a:xfrm>
              <a:off x="3852" y="145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6" name="Rectangle 146"/>
            <p:cNvSpPr>
              <a:spLocks noChangeArrowheads="1"/>
            </p:cNvSpPr>
            <p:nvPr/>
          </p:nvSpPr>
          <p:spPr bwMode="auto">
            <a:xfrm>
              <a:off x="3768" y="1581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7" name="Rectangle 147"/>
            <p:cNvSpPr>
              <a:spLocks noChangeArrowheads="1"/>
            </p:cNvSpPr>
            <p:nvPr/>
          </p:nvSpPr>
          <p:spPr bwMode="auto">
            <a:xfrm>
              <a:off x="4123" y="1435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8" name="Rectangle 148"/>
            <p:cNvSpPr>
              <a:spLocks noChangeArrowheads="1"/>
            </p:cNvSpPr>
            <p:nvPr/>
          </p:nvSpPr>
          <p:spPr bwMode="auto">
            <a:xfrm>
              <a:off x="4321" y="1193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39" name="Rectangle 149"/>
            <p:cNvSpPr>
              <a:spLocks noChangeArrowheads="1"/>
            </p:cNvSpPr>
            <p:nvPr/>
          </p:nvSpPr>
          <p:spPr bwMode="auto">
            <a:xfrm>
              <a:off x="4241" y="1204"/>
              <a:ext cx="33" cy="33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40" name="Rectangle 150"/>
            <p:cNvSpPr>
              <a:spLocks noChangeArrowheads="1"/>
            </p:cNvSpPr>
            <p:nvPr/>
          </p:nvSpPr>
          <p:spPr bwMode="auto">
            <a:xfrm>
              <a:off x="4292" y="1285"/>
              <a:ext cx="33" cy="3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41" name="Line 151"/>
            <p:cNvSpPr>
              <a:spLocks noChangeShapeType="1"/>
            </p:cNvSpPr>
            <p:nvPr/>
          </p:nvSpPr>
          <p:spPr bwMode="auto">
            <a:xfrm flipV="1">
              <a:off x="3457" y="1098"/>
              <a:ext cx="1157" cy="717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242" name="Rectangle 152"/>
            <p:cNvSpPr>
              <a:spLocks noChangeArrowheads="1"/>
            </p:cNvSpPr>
            <p:nvPr/>
          </p:nvSpPr>
          <p:spPr bwMode="auto">
            <a:xfrm>
              <a:off x="3570" y="1058"/>
              <a:ext cx="56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900" b="0">
                  <a:solidFill>
                    <a:srgbClr val="000000"/>
                  </a:solidFill>
                </a:rPr>
                <a:t>y = 119.57x + 10.26</a:t>
              </a:r>
              <a:endParaRPr lang="en-US" altLang="zh-CN" sz="2000" b="0"/>
            </a:p>
          </p:txBody>
        </p:sp>
        <p:sp>
          <p:nvSpPr>
            <p:cNvPr id="36243" name="Rectangle 153"/>
            <p:cNvSpPr>
              <a:spLocks noChangeArrowheads="1"/>
            </p:cNvSpPr>
            <p:nvPr/>
          </p:nvSpPr>
          <p:spPr bwMode="auto">
            <a:xfrm>
              <a:off x="3717" y="1167"/>
              <a:ext cx="46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900" b="0">
                  <a:solidFill>
                    <a:srgbClr val="000000"/>
                  </a:solidFill>
                </a:rPr>
                <a:t>R</a:t>
              </a:r>
              <a:endParaRPr lang="en-US" altLang="zh-CN" sz="2000" b="0"/>
            </a:p>
          </p:txBody>
        </p:sp>
        <p:sp>
          <p:nvSpPr>
            <p:cNvPr id="36244" name="Rectangle 154"/>
            <p:cNvSpPr>
              <a:spLocks noChangeArrowheads="1"/>
            </p:cNvSpPr>
            <p:nvPr/>
          </p:nvSpPr>
          <p:spPr bwMode="auto">
            <a:xfrm>
              <a:off x="3764" y="1149"/>
              <a:ext cx="2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600" b="0">
                  <a:solidFill>
                    <a:srgbClr val="000000"/>
                  </a:solidFill>
                </a:rPr>
                <a:t>2</a:t>
              </a:r>
              <a:endParaRPr lang="zh-CN" altLang="en-US" sz="2000" b="0"/>
            </a:p>
          </p:txBody>
        </p:sp>
        <p:sp>
          <p:nvSpPr>
            <p:cNvPr id="36245" name="Rectangle 155"/>
            <p:cNvSpPr>
              <a:spLocks noChangeArrowheads="1"/>
            </p:cNvSpPr>
            <p:nvPr/>
          </p:nvSpPr>
          <p:spPr bwMode="auto">
            <a:xfrm>
              <a:off x="3786" y="1167"/>
              <a:ext cx="195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 = 0.91</a:t>
              </a:r>
              <a:endParaRPr lang="zh-CN" altLang="en-US" sz="2000" b="0"/>
            </a:p>
          </p:txBody>
        </p:sp>
        <p:sp>
          <p:nvSpPr>
            <p:cNvPr id="36246" name="Rectangle 156"/>
            <p:cNvSpPr>
              <a:spLocks noChangeArrowheads="1"/>
            </p:cNvSpPr>
            <p:nvPr/>
          </p:nvSpPr>
          <p:spPr bwMode="auto">
            <a:xfrm>
              <a:off x="3255" y="1910"/>
              <a:ext cx="35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6247" name="Rectangle 157"/>
            <p:cNvSpPr>
              <a:spLocks noChangeArrowheads="1"/>
            </p:cNvSpPr>
            <p:nvPr/>
          </p:nvSpPr>
          <p:spPr bwMode="auto">
            <a:xfrm>
              <a:off x="3222" y="1793"/>
              <a:ext cx="69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20</a:t>
              </a:r>
              <a:endParaRPr lang="zh-CN" altLang="en-US" sz="2000" b="0"/>
            </a:p>
          </p:txBody>
        </p:sp>
        <p:sp>
          <p:nvSpPr>
            <p:cNvPr id="36248" name="Rectangle 158"/>
            <p:cNvSpPr>
              <a:spLocks noChangeArrowheads="1"/>
            </p:cNvSpPr>
            <p:nvPr/>
          </p:nvSpPr>
          <p:spPr bwMode="auto">
            <a:xfrm>
              <a:off x="3222" y="1680"/>
              <a:ext cx="69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40</a:t>
              </a:r>
              <a:endParaRPr lang="zh-CN" altLang="en-US" sz="2000" b="0"/>
            </a:p>
          </p:txBody>
        </p:sp>
        <p:sp>
          <p:nvSpPr>
            <p:cNvPr id="36249" name="Rectangle 159"/>
            <p:cNvSpPr>
              <a:spLocks noChangeArrowheads="1"/>
            </p:cNvSpPr>
            <p:nvPr/>
          </p:nvSpPr>
          <p:spPr bwMode="auto">
            <a:xfrm>
              <a:off x="3222" y="1563"/>
              <a:ext cx="69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60</a:t>
              </a:r>
              <a:endParaRPr lang="zh-CN" altLang="en-US" sz="2000" b="0"/>
            </a:p>
          </p:txBody>
        </p:sp>
        <p:sp>
          <p:nvSpPr>
            <p:cNvPr id="36250" name="Rectangle 160"/>
            <p:cNvSpPr>
              <a:spLocks noChangeArrowheads="1"/>
            </p:cNvSpPr>
            <p:nvPr/>
          </p:nvSpPr>
          <p:spPr bwMode="auto">
            <a:xfrm>
              <a:off x="3222" y="1449"/>
              <a:ext cx="69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80</a:t>
              </a:r>
              <a:endParaRPr lang="zh-CN" altLang="en-US" sz="2000" b="0"/>
            </a:p>
          </p:txBody>
        </p:sp>
        <p:sp>
          <p:nvSpPr>
            <p:cNvPr id="36251" name="Rectangle 161"/>
            <p:cNvSpPr>
              <a:spLocks noChangeArrowheads="1"/>
            </p:cNvSpPr>
            <p:nvPr/>
          </p:nvSpPr>
          <p:spPr bwMode="auto">
            <a:xfrm>
              <a:off x="3189" y="1332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100</a:t>
              </a:r>
              <a:endParaRPr lang="zh-CN" altLang="en-US" sz="2000" b="0"/>
            </a:p>
          </p:txBody>
        </p:sp>
        <p:sp>
          <p:nvSpPr>
            <p:cNvPr id="36252" name="Rectangle 162"/>
            <p:cNvSpPr>
              <a:spLocks noChangeArrowheads="1"/>
            </p:cNvSpPr>
            <p:nvPr/>
          </p:nvSpPr>
          <p:spPr bwMode="auto">
            <a:xfrm>
              <a:off x="3189" y="1215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120</a:t>
              </a:r>
              <a:endParaRPr lang="zh-CN" altLang="en-US" sz="2000" b="0"/>
            </a:p>
          </p:txBody>
        </p:sp>
        <p:sp>
          <p:nvSpPr>
            <p:cNvPr id="36253" name="Rectangle 163"/>
            <p:cNvSpPr>
              <a:spLocks noChangeArrowheads="1"/>
            </p:cNvSpPr>
            <p:nvPr/>
          </p:nvSpPr>
          <p:spPr bwMode="auto">
            <a:xfrm>
              <a:off x="3189" y="1102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140</a:t>
              </a:r>
              <a:endParaRPr lang="zh-CN" altLang="en-US" sz="2000" b="0"/>
            </a:p>
          </p:txBody>
        </p:sp>
        <p:sp>
          <p:nvSpPr>
            <p:cNvPr id="36254" name="Rectangle 164"/>
            <p:cNvSpPr>
              <a:spLocks noChangeArrowheads="1"/>
            </p:cNvSpPr>
            <p:nvPr/>
          </p:nvSpPr>
          <p:spPr bwMode="auto">
            <a:xfrm>
              <a:off x="3189" y="984"/>
              <a:ext cx="10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160</a:t>
              </a:r>
              <a:endParaRPr lang="zh-CN" altLang="en-US" sz="2000" b="0"/>
            </a:p>
          </p:txBody>
        </p:sp>
        <p:sp>
          <p:nvSpPr>
            <p:cNvPr id="36255" name="Rectangle 165"/>
            <p:cNvSpPr>
              <a:spLocks noChangeArrowheads="1"/>
            </p:cNvSpPr>
            <p:nvPr/>
          </p:nvSpPr>
          <p:spPr bwMode="auto">
            <a:xfrm>
              <a:off x="3328" y="2017"/>
              <a:ext cx="34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</a:t>
              </a:r>
              <a:endParaRPr lang="zh-CN" altLang="en-US" sz="2000" b="0"/>
            </a:p>
          </p:txBody>
        </p:sp>
        <p:sp>
          <p:nvSpPr>
            <p:cNvPr id="36256" name="Rectangle 166"/>
            <p:cNvSpPr>
              <a:spLocks noChangeArrowheads="1"/>
            </p:cNvSpPr>
            <p:nvPr/>
          </p:nvSpPr>
          <p:spPr bwMode="auto">
            <a:xfrm>
              <a:off x="3567" y="2017"/>
              <a:ext cx="1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0.25</a:t>
              </a:r>
              <a:endParaRPr lang="zh-CN" altLang="en-US" sz="2000" b="0"/>
            </a:p>
          </p:txBody>
        </p:sp>
        <p:sp>
          <p:nvSpPr>
            <p:cNvPr id="36257" name="Rectangle 167"/>
            <p:cNvSpPr>
              <a:spLocks noChangeArrowheads="1"/>
            </p:cNvSpPr>
            <p:nvPr/>
          </p:nvSpPr>
          <p:spPr bwMode="auto">
            <a:xfrm>
              <a:off x="3863" y="2017"/>
              <a:ext cx="86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0.5</a:t>
              </a:r>
              <a:endParaRPr lang="zh-CN" altLang="en-US" sz="2000" b="0"/>
            </a:p>
          </p:txBody>
        </p:sp>
        <p:sp>
          <p:nvSpPr>
            <p:cNvPr id="36258" name="Rectangle 168"/>
            <p:cNvSpPr>
              <a:spLocks noChangeArrowheads="1"/>
            </p:cNvSpPr>
            <p:nvPr/>
          </p:nvSpPr>
          <p:spPr bwMode="auto">
            <a:xfrm>
              <a:off x="4127" y="2017"/>
              <a:ext cx="120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0.75</a:t>
              </a:r>
              <a:endParaRPr lang="zh-CN" altLang="en-US" sz="2000" b="0"/>
            </a:p>
          </p:txBody>
        </p:sp>
        <p:sp>
          <p:nvSpPr>
            <p:cNvPr id="36259" name="Rectangle 169"/>
            <p:cNvSpPr>
              <a:spLocks noChangeArrowheads="1"/>
            </p:cNvSpPr>
            <p:nvPr/>
          </p:nvSpPr>
          <p:spPr bwMode="auto">
            <a:xfrm>
              <a:off x="4450" y="2017"/>
              <a:ext cx="34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</a:t>
              </a:r>
              <a:endParaRPr lang="zh-CN" altLang="en-US" sz="2000" b="0"/>
            </a:p>
          </p:txBody>
        </p:sp>
        <p:sp>
          <p:nvSpPr>
            <p:cNvPr id="36260" name="Rectangle 170"/>
            <p:cNvSpPr>
              <a:spLocks noChangeArrowheads="1"/>
            </p:cNvSpPr>
            <p:nvPr/>
          </p:nvSpPr>
          <p:spPr bwMode="auto">
            <a:xfrm>
              <a:off x="4688" y="2017"/>
              <a:ext cx="120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 b="0">
                  <a:solidFill>
                    <a:srgbClr val="000000"/>
                  </a:solidFill>
                </a:rPr>
                <a:t>1.25</a:t>
              </a:r>
              <a:endParaRPr lang="zh-CN" altLang="en-US" sz="2000" b="0"/>
            </a:p>
          </p:txBody>
        </p:sp>
        <p:sp>
          <p:nvSpPr>
            <p:cNvPr id="36261" name="Rectangle 171"/>
            <p:cNvSpPr>
              <a:spLocks noChangeArrowheads="1"/>
            </p:cNvSpPr>
            <p:nvPr/>
          </p:nvSpPr>
          <p:spPr bwMode="auto">
            <a:xfrm>
              <a:off x="3570" y="2214"/>
              <a:ext cx="842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Enhanced three-band index</a:t>
              </a:r>
              <a:endParaRPr lang="en-US" altLang="zh-CN" sz="2000" b="0"/>
            </a:p>
          </p:txBody>
        </p:sp>
        <p:sp>
          <p:nvSpPr>
            <p:cNvPr id="36262" name="Rectangle 172"/>
            <p:cNvSpPr>
              <a:spLocks noChangeArrowheads="1"/>
            </p:cNvSpPr>
            <p:nvPr/>
          </p:nvSpPr>
          <p:spPr bwMode="auto">
            <a:xfrm rot="-5400000">
              <a:off x="2662" y="1443"/>
              <a:ext cx="70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zh-CN" sz="1000" b="0">
                  <a:solidFill>
                    <a:srgbClr val="000000"/>
                  </a:solidFill>
                </a:rPr>
                <a:t>Measured Chl-a (mg m</a:t>
              </a:r>
              <a:endParaRPr lang="en-US" altLang="zh-CN" sz="2000" b="0"/>
            </a:p>
          </p:txBody>
        </p:sp>
        <p:sp>
          <p:nvSpPr>
            <p:cNvPr id="36263" name="Rectangle 173"/>
            <p:cNvSpPr>
              <a:spLocks noChangeArrowheads="1"/>
            </p:cNvSpPr>
            <p:nvPr/>
          </p:nvSpPr>
          <p:spPr bwMode="auto">
            <a:xfrm rot="-5400000">
              <a:off x="2958" y="1095"/>
              <a:ext cx="37" cy="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600" b="0">
                  <a:solidFill>
                    <a:srgbClr val="000000"/>
                  </a:solidFill>
                </a:rPr>
                <a:t>-3</a:t>
              </a:r>
              <a:endParaRPr lang="zh-CN" altLang="en-US" sz="2000" b="0"/>
            </a:p>
          </p:txBody>
        </p:sp>
        <p:sp>
          <p:nvSpPr>
            <p:cNvPr id="36264" name="Rectangle 174"/>
            <p:cNvSpPr>
              <a:spLocks noChangeArrowheads="1"/>
            </p:cNvSpPr>
            <p:nvPr/>
          </p:nvSpPr>
          <p:spPr bwMode="auto">
            <a:xfrm rot="-5400000">
              <a:off x="3000" y="1039"/>
              <a:ext cx="2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1000" b="0">
                  <a:solidFill>
                    <a:srgbClr val="000000"/>
                  </a:solidFill>
                </a:rPr>
                <a:t>)</a:t>
              </a:r>
              <a:endParaRPr lang="zh-CN" altLang="en-US" sz="2000" b="0"/>
            </a:p>
          </p:txBody>
        </p:sp>
        <p:sp>
          <p:nvSpPr>
            <p:cNvPr id="36265" name="Rectangle 175"/>
            <p:cNvSpPr>
              <a:spLocks noChangeArrowheads="1"/>
            </p:cNvSpPr>
            <p:nvPr/>
          </p:nvSpPr>
          <p:spPr bwMode="auto">
            <a:xfrm>
              <a:off x="2907" y="849"/>
              <a:ext cx="202" cy="1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6266" name="Rectangle 176"/>
            <p:cNvSpPr>
              <a:spLocks noChangeArrowheads="1"/>
            </p:cNvSpPr>
            <p:nvPr/>
          </p:nvSpPr>
          <p:spPr bwMode="auto">
            <a:xfrm>
              <a:off x="2922" y="860"/>
              <a:ext cx="92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rgbClr val="000000"/>
                  </a:solidFill>
                </a:rPr>
                <a:t>(</a:t>
              </a:r>
              <a:r>
                <a:rPr lang="en-US" altLang="zh-CN" sz="900">
                  <a:solidFill>
                    <a:srgbClr val="000000"/>
                  </a:solidFill>
                </a:rPr>
                <a:t>B)</a:t>
              </a:r>
              <a:endParaRPr lang="en-US" altLang="zh-CN" sz="2000" b="0"/>
            </a:p>
          </p:txBody>
        </p:sp>
      </p:grpSp>
      <p:grpSp>
        <p:nvGrpSpPr>
          <p:cNvPr id="35845" name="Group 513"/>
          <p:cNvGrpSpPr>
            <a:grpSpLocks/>
          </p:cNvGrpSpPr>
          <p:nvPr/>
        </p:nvGrpSpPr>
        <p:grpSpPr bwMode="auto">
          <a:xfrm>
            <a:off x="838200" y="3886200"/>
            <a:ext cx="7162800" cy="2667000"/>
            <a:chOff x="528" y="2448"/>
            <a:chExt cx="4512" cy="1680"/>
          </a:xfrm>
        </p:grpSpPr>
        <p:grpSp>
          <p:nvGrpSpPr>
            <p:cNvPr id="35863" name="Group 335"/>
            <p:cNvGrpSpPr>
              <a:grpSpLocks/>
            </p:cNvGrpSpPr>
            <p:nvPr/>
          </p:nvGrpSpPr>
          <p:grpSpPr bwMode="auto">
            <a:xfrm>
              <a:off x="528" y="2496"/>
              <a:ext cx="2208" cy="1632"/>
              <a:chOff x="834" y="2400"/>
              <a:chExt cx="1991" cy="1507"/>
            </a:xfrm>
          </p:grpSpPr>
          <p:sp>
            <p:nvSpPr>
              <p:cNvPr id="36025" name="Rectangle 178"/>
              <p:cNvSpPr>
                <a:spLocks noChangeArrowheads="1"/>
              </p:cNvSpPr>
              <p:nvPr/>
            </p:nvSpPr>
            <p:spPr bwMode="auto">
              <a:xfrm>
                <a:off x="834" y="2400"/>
                <a:ext cx="1944" cy="15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26" name="Rectangle 179"/>
              <p:cNvSpPr>
                <a:spLocks noChangeArrowheads="1"/>
              </p:cNvSpPr>
              <p:nvPr/>
            </p:nvSpPr>
            <p:spPr bwMode="auto">
              <a:xfrm>
                <a:off x="1313" y="2558"/>
                <a:ext cx="1386" cy="1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27" name="Rectangle 180"/>
              <p:cNvSpPr>
                <a:spLocks noChangeArrowheads="1"/>
              </p:cNvSpPr>
              <p:nvPr/>
            </p:nvSpPr>
            <p:spPr bwMode="auto">
              <a:xfrm>
                <a:off x="1313" y="2558"/>
                <a:ext cx="1386" cy="1051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28" name="Line 181"/>
              <p:cNvSpPr>
                <a:spLocks noChangeShapeType="1"/>
              </p:cNvSpPr>
              <p:nvPr/>
            </p:nvSpPr>
            <p:spPr bwMode="auto">
              <a:xfrm>
                <a:off x="1313" y="2558"/>
                <a:ext cx="1" cy="105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29" name="Line 182"/>
              <p:cNvSpPr>
                <a:spLocks noChangeShapeType="1"/>
              </p:cNvSpPr>
              <p:nvPr/>
            </p:nvSpPr>
            <p:spPr bwMode="auto">
              <a:xfrm>
                <a:off x="1313" y="3609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0" name="Line 183"/>
              <p:cNvSpPr>
                <a:spLocks noChangeShapeType="1"/>
              </p:cNvSpPr>
              <p:nvPr/>
            </p:nvSpPr>
            <p:spPr bwMode="auto">
              <a:xfrm>
                <a:off x="1313" y="3458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1" name="Line 184"/>
              <p:cNvSpPr>
                <a:spLocks noChangeShapeType="1"/>
              </p:cNvSpPr>
              <p:nvPr/>
            </p:nvSpPr>
            <p:spPr bwMode="auto">
              <a:xfrm>
                <a:off x="1313" y="3308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2" name="Line 185"/>
              <p:cNvSpPr>
                <a:spLocks noChangeShapeType="1"/>
              </p:cNvSpPr>
              <p:nvPr/>
            </p:nvSpPr>
            <p:spPr bwMode="auto">
              <a:xfrm>
                <a:off x="1313" y="3157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3" name="Line 186"/>
              <p:cNvSpPr>
                <a:spLocks noChangeShapeType="1"/>
              </p:cNvSpPr>
              <p:nvPr/>
            </p:nvSpPr>
            <p:spPr bwMode="auto">
              <a:xfrm>
                <a:off x="1313" y="3010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4" name="Line 187"/>
              <p:cNvSpPr>
                <a:spLocks noChangeShapeType="1"/>
              </p:cNvSpPr>
              <p:nvPr/>
            </p:nvSpPr>
            <p:spPr bwMode="auto">
              <a:xfrm>
                <a:off x="1313" y="2859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5" name="Line 188"/>
              <p:cNvSpPr>
                <a:spLocks noChangeShapeType="1"/>
              </p:cNvSpPr>
              <p:nvPr/>
            </p:nvSpPr>
            <p:spPr bwMode="auto">
              <a:xfrm>
                <a:off x="1313" y="2708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6" name="Line 189"/>
              <p:cNvSpPr>
                <a:spLocks noChangeShapeType="1"/>
              </p:cNvSpPr>
              <p:nvPr/>
            </p:nvSpPr>
            <p:spPr bwMode="auto">
              <a:xfrm>
                <a:off x="1313" y="2558"/>
                <a:ext cx="2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7" name="Line 190"/>
              <p:cNvSpPr>
                <a:spLocks noChangeShapeType="1"/>
              </p:cNvSpPr>
              <p:nvPr/>
            </p:nvSpPr>
            <p:spPr bwMode="auto">
              <a:xfrm>
                <a:off x="1313" y="3609"/>
                <a:ext cx="138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8" name="Line 191"/>
              <p:cNvSpPr>
                <a:spLocks noChangeShapeType="1"/>
              </p:cNvSpPr>
              <p:nvPr/>
            </p:nvSpPr>
            <p:spPr bwMode="auto">
              <a:xfrm flipV="1">
                <a:off x="1313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39" name="Line 192"/>
              <p:cNvSpPr>
                <a:spLocks noChangeShapeType="1"/>
              </p:cNvSpPr>
              <p:nvPr/>
            </p:nvSpPr>
            <p:spPr bwMode="auto">
              <a:xfrm flipV="1">
                <a:off x="1511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0" name="Line 193"/>
              <p:cNvSpPr>
                <a:spLocks noChangeShapeType="1"/>
              </p:cNvSpPr>
              <p:nvPr/>
            </p:nvSpPr>
            <p:spPr bwMode="auto">
              <a:xfrm flipV="1">
                <a:off x="1709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1" name="Line 194"/>
              <p:cNvSpPr>
                <a:spLocks noChangeShapeType="1"/>
              </p:cNvSpPr>
              <p:nvPr/>
            </p:nvSpPr>
            <p:spPr bwMode="auto">
              <a:xfrm flipV="1">
                <a:off x="1907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2" name="Line 195"/>
              <p:cNvSpPr>
                <a:spLocks noChangeShapeType="1"/>
              </p:cNvSpPr>
              <p:nvPr/>
            </p:nvSpPr>
            <p:spPr bwMode="auto">
              <a:xfrm flipV="1">
                <a:off x="2105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3" name="Line 196"/>
              <p:cNvSpPr>
                <a:spLocks noChangeShapeType="1"/>
              </p:cNvSpPr>
              <p:nvPr/>
            </p:nvSpPr>
            <p:spPr bwMode="auto">
              <a:xfrm flipV="1">
                <a:off x="2303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4" name="Line 197"/>
              <p:cNvSpPr>
                <a:spLocks noChangeShapeType="1"/>
              </p:cNvSpPr>
              <p:nvPr/>
            </p:nvSpPr>
            <p:spPr bwMode="auto">
              <a:xfrm flipV="1">
                <a:off x="2501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5" name="Line 198"/>
              <p:cNvSpPr>
                <a:spLocks noChangeShapeType="1"/>
              </p:cNvSpPr>
              <p:nvPr/>
            </p:nvSpPr>
            <p:spPr bwMode="auto">
              <a:xfrm flipV="1">
                <a:off x="2699" y="3588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6" name="Freeform 199"/>
              <p:cNvSpPr>
                <a:spLocks/>
              </p:cNvSpPr>
              <p:nvPr/>
            </p:nvSpPr>
            <p:spPr bwMode="auto">
              <a:xfrm>
                <a:off x="1565" y="3369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7" name="Freeform 200"/>
              <p:cNvSpPr>
                <a:spLocks/>
              </p:cNvSpPr>
              <p:nvPr/>
            </p:nvSpPr>
            <p:spPr bwMode="auto">
              <a:xfrm>
                <a:off x="1522" y="3347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8" name="Freeform 201"/>
              <p:cNvSpPr>
                <a:spLocks/>
              </p:cNvSpPr>
              <p:nvPr/>
            </p:nvSpPr>
            <p:spPr bwMode="auto">
              <a:xfrm>
                <a:off x="1903" y="3143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49" name="Freeform 202"/>
              <p:cNvSpPr>
                <a:spLocks/>
              </p:cNvSpPr>
              <p:nvPr/>
            </p:nvSpPr>
            <p:spPr bwMode="auto">
              <a:xfrm>
                <a:off x="1759" y="3229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0" name="Freeform 203"/>
              <p:cNvSpPr>
                <a:spLocks/>
              </p:cNvSpPr>
              <p:nvPr/>
            </p:nvSpPr>
            <p:spPr bwMode="auto">
              <a:xfrm>
                <a:off x="1442" y="3530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1" name="Freeform 204"/>
              <p:cNvSpPr>
                <a:spLocks/>
              </p:cNvSpPr>
              <p:nvPr/>
            </p:nvSpPr>
            <p:spPr bwMode="auto">
              <a:xfrm>
                <a:off x="1378" y="3545"/>
                <a:ext cx="36" cy="35"/>
              </a:xfrm>
              <a:custGeom>
                <a:avLst/>
                <a:gdLst>
                  <a:gd name="T0" fmla="*/ 18 w 36"/>
                  <a:gd name="T1" fmla="*/ 0 h 35"/>
                  <a:gd name="T2" fmla="*/ 36 w 36"/>
                  <a:gd name="T3" fmla="*/ 35 h 35"/>
                  <a:gd name="T4" fmla="*/ 0 w 36"/>
                  <a:gd name="T5" fmla="*/ 35 h 35"/>
                  <a:gd name="T6" fmla="*/ 18 w 36"/>
                  <a:gd name="T7" fmla="*/ 0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5"/>
                  <a:gd name="T14" fmla="*/ 36 w 3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5">
                    <a:moveTo>
                      <a:pt x="18" y="0"/>
                    </a:moveTo>
                    <a:lnTo>
                      <a:pt x="36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2" name="Freeform 205"/>
              <p:cNvSpPr>
                <a:spLocks/>
              </p:cNvSpPr>
              <p:nvPr/>
            </p:nvSpPr>
            <p:spPr bwMode="auto">
              <a:xfrm>
                <a:off x="1500" y="3498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3" name="Freeform 206"/>
              <p:cNvSpPr>
                <a:spLocks/>
              </p:cNvSpPr>
              <p:nvPr/>
            </p:nvSpPr>
            <p:spPr bwMode="auto">
              <a:xfrm>
                <a:off x="1795" y="3196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4" name="Freeform 207"/>
              <p:cNvSpPr>
                <a:spLocks/>
              </p:cNvSpPr>
              <p:nvPr/>
            </p:nvSpPr>
            <p:spPr bwMode="auto">
              <a:xfrm>
                <a:off x="1633" y="3318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5" name="Freeform 208"/>
              <p:cNvSpPr>
                <a:spLocks/>
              </p:cNvSpPr>
              <p:nvPr/>
            </p:nvSpPr>
            <p:spPr bwMode="auto">
              <a:xfrm>
                <a:off x="1572" y="3329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6" name="Freeform 209"/>
              <p:cNvSpPr>
                <a:spLocks/>
              </p:cNvSpPr>
              <p:nvPr/>
            </p:nvSpPr>
            <p:spPr bwMode="auto">
              <a:xfrm>
                <a:off x="1572" y="3225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7" name="Freeform 210"/>
              <p:cNvSpPr>
                <a:spLocks/>
              </p:cNvSpPr>
              <p:nvPr/>
            </p:nvSpPr>
            <p:spPr bwMode="auto">
              <a:xfrm>
                <a:off x="2555" y="3013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8" name="Freeform 211"/>
              <p:cNvSpPr>
                <a:spLocks/>
              </p:cNvSpPr>
              <p:nvPr/>
            </p:nvSpPr>
            <p:spPr bwMode="auto">
              <a:xfrm>
                <a:off x="1313" y="360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59" name="Freeform 212"/>
              <p:cNvSpPr>
                <a:spLocks/>
              </p:cNvSpPr>
              <p:nvPr/>
            </p:nvSpPr>
            <p:spPr bwMode="auto">
              <a:xfrm>
                <a:off x="1331" y="358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0" name="Freeform 213"/>
              <p:cNvSpPr>
                <a:spLocks/>
              </p:cNvSpPr>
              <p:nvPr/>
            </p:nvSpPr>
            <p:spPr bwMode="auto">
              <a:xfrm>
                <a:off x="1349" y="357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1" name="Freeform 214"/>
              <p:cNvSpPr>
                <a:spLocks/>
              </p:cNvSpPr>
              <p:nvPr/>
            </p:nvSpPr>
            <p:spPr bwMode="auto">
              <a:xfrm>
                <a:off x="1363" y="356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2" name="Freeform 215"/>
              <p:cNvSpPr>
                <a:spLocks/>
              </p:cNvSpPr>
              <p:nvPr/>
            </p:nvSpPr>
            <p:spPr bwMode="auto">
              <a:xfrm>
                <a:off x="1381" y="354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3" name="Freeform 216"/>
              <p:cNvSpPr>
                <a:spLocks/>
              </p:cNvSpPr>
              <p:nvPr/>
            </p:nvSpPr>
            <p:spPr bwMode="auto">
              <a:xfrm>
                <a:off x="1399" y="353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4" name="Freeform 217"/>
              <p:cNvSpPr>
                <a:spLocks/>
              </p:cNvSpPr>
              <p:nvPr/>
            </p:nvSpPr>
            <p:spPr bwMode="auto">
              <a:xfrm>
                <a:off x="1417" y="351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5" name="Freeform 218"/>
              <p:cNvSpPr>
                <a:spLocks/>
              </p:cNvSpPr>
              <p:nvPr/>
            </p:nvSpPr>
            <p:spPr bwMode="auto">
              <a:xfrm>
                <a:off x="1432" y="3505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6" name="Freeform 219"/>
              <p:cNvSpPr>
                <a:spLocks/>
              </p:cNvSpPr>
              <p:nvPr/>
            </p:nvSpPr>
            <p:spPr bwMode="auto">
              <a:xfrm>
                <a:off x="1450" y="3498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7" name="Freeform 220"/>
              <p:cNvSpPr>
                <a:spLocks/>
              </p:cNvSpPr>
              <p:nvPr/>
            </p:nvSpPr>
            <p:spPr bwMode="auto">
              <a:xfrm>
                <a:off x="1468" y="3484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8" name="Freeform 221"/>
              <p:cNvSpPr>
                <a:spLocks/>
              </p:cNvSpPr>
              <p:nvPr/>
            </p:nvSpPr>
            <p:spPr bwMode="auto">
              <a:xfrm>
                <a:off x="1486" y="3469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3 w 10"/>
                  <a:gd name="T3" fmla="*/ 0 h 7"/>
                  <a:gd name="T4" fmla="*/ 10 w 10"/>
                  <a:gd name="T5" fmla="*/ 4 h 7"/>
                  <a:gd name="T6" fmla="*/ 7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69" name="Freeform 222"/>
              <p:cNvSpPr>
                <a:spLocks/>
              </p:cNvSpPr>
              <p:nvPr/>
            </p:nvSpPr>
            <p:spPr bwMode="auto">
              <a:xfrm>
                <a:off x="1504" y="3455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0" name="Freeform 223"/>
              <p:cNvSpPr>
                <a:spLocks/>
              </p:cNvSpPr>
              <p:nvPr/>
            </p:nvSpPr>
            <p:spPr bwMode="auto">
              <a:xfrm>
                <a:off x="1518" y="344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1" name="Freeform 224"/>
              <p:cNvSpPr>
                <a:spLocks/>
              </p:cNvSpPr>
              <p:nvPr/>
            </p:nvSpPr>
            <p:spPr bwMode="auto">
              <a:xfrm>
                <a:off x="1536" y="343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2" name="Freeform 225"/>
              <p:cNvSpPr>
                <a:spLocks/>
              </p:cNvSpPr>
              <p:nvPr/>
            </p:nvSpPr>
            <p:spPr bwMode="auto">
              <a:xfrm>
                <a:off x="1554" y="3419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3" name="Freeform 226"/>
              <p:cNvSpPr>
                <a:spLocks/>
              </p:cNvSpPr>
              <p:nvPr/>
            </p:nvSpPr>
            <p:spPr bwMode="auto">
              <a:xfrm>
                <a:off x="1576" y="3401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4" name="Freeform 227"/>
              <p:cNvSpPr>
                <a:spLocks/>
              </p:cNvSpPr>
              <p:nvPr/>
            </p:nvSpPr>
            <p:spPr bwMode="auto">
              <a:xfrm>
                <a:off x="1590" y="339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5" name="Freeform 228"/>
              <p:cNvSpPr>
                <a:spLocks/>
              </p:cNvSpPr>
              <p:nvPr/>
            </p:nvSpPr>
            <p:spPr bwMode="auto">
              <a:xfrm>
                <a:off x="1604" y="337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6" name="Freeform 229"/>
              <p:cNvSpPr>
                <a:spLocks/>
              </p:cNvSpPr>
              <p:nvPr/>
            </p:nvSpPr>
            <p:spPr bwMode="auto">
              <a:xfrm>
                <a:off x="1622" y="3369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7" name="Freeform 230"/>
              <p:cNvSpPr>
                <a:spLocks/>
              </p:cNvSpPr>
              <p:nvPr/>
            </p:nvSpPr>
            <p:spPr bwMode="auto">
              <a:xfrm>
                <a:off x="1640" y="3351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8" name="Freeform 231"/>
              <p:cNvSpPr>
                <a:spLocks/>
              </p:cNvSpPr>
              <p:nvPr/>
            </p:nvSpPr>
            <p:spPr bwMode="auto">
              <a:xfrm>
                <a:off x="1658" y="333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79" name="Freeform 232"/>
              <p:cNvSpPr>
                <a:spLocks/>
              </p:cNvSpPr>
              <p:nvPr/>
            </p:nvSpPr>
            <p:spPr bwMode="auto">
              <a:xfrm>
                <a:off x="1673" y="3329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0" name="Freeform 233"/>
              <p:cNvSpPr>
                <a:spLocks/>
              </p:cNvSpPr>
              <p:nvPr/>
            </p:nvSpPr>
            <p:spPr bwMode="auto">
              <a:xfrm>
                <a:off x="1691" y="3315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1" name="Freeform 234"/>
              <p:cNvSpPr>
                <a:spLocks/>
              </p:cNvSpPr>
              <p:nvPr/>
            </p:nvSpPr>
            <p:spPr bwMode="auto">
              <a:xfrm>
                <a:off x="1709" y="3297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2" name="Freeform 235"/>
              <p:cNvSpPr>
                <a:spLocks/>
              </p:cNvSpPr>
              <p:nvPr/>
            </p:nvSpPr>
            <p:spPr bwMode="auto">
              <a:xfrm>
                <a:off x="1727" y="328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3" name="Freeform 236"/>
              <p:cNvSpPr>
                <a:spLocks/>
              </p:cNvSpPr>
              <p:nvPr/>
            </p:nvSpPr>
            <p:spPr bwMode="auto">
              <a:xfrm>
                <a:off x="1745" y="327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3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4" name="Freeform 237"/>
              <p:cNvSpPr>
                <a:spLocks/>
              </p:cNvSpPr>
              <p:nvPr/>
            </p:nvSpPr>
            <p:spPr bwMode="auto">
              <a:xfrm>
                <a:off x="1759" y="3265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5" name="Freeform 238"/>
              <p:cNvSpPr>
                <a:spLocks/>
              </p:cNvSpPr>
              <p:nvPr/>
            </p:nvSpPr>
            <p:spPr bwMode="auto">
              <a:xfrm>
                <a:off x="1777" y="325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6" name="Freeform 239"/>
              <p:cNvSpPr>
                <a:spLocks/>
              </p:cNvSpPr>
              <p:nvPr/>
            </p:nvSpPr>
            <p:spPr bwMode="auto">
              <a:xfrm>
                <a:off x="1795" y="323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7" name="Freeform 240"/>
              <p:cNvSpPr>
                <a:spLocks/>
              </p:cNvSpPr>
              <p:nvPr/>
            </p:nvSpPr>
            <p:spPr bwMode="auto">
              <a:xfrm>
                <a:off x="1813" y="322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8" name="Freeform 241"/>
              <p:cNvSpPr>
                <a:spLocks/>
              </p:cNvSpPr>
              <p:nvPr/>
            </p:nvSpPr>
            <p:spPr bwMode="auto">
              <a:xfrm>
                <a:off x="1831" y="320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89" name="Freeform 242"/>
              <p:cNvSpPr>
                <a:spLocks/>
              </p:cNvSpPr>
              <p:nvPr/>
            </p:nvSpPr>
            <p:spPr bwMode="auto">
              <a:xfrm>
                <a:off x="1846" y="3193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3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3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0" name="Freeform 243"/>
              <p:cNvSpPr>
                <a:spLocks/>
              </p:cNvSpPr>
              <p:nvPr/>
            </p:nvSpPr>
            <p:spPr bwMode="auto">
              <a:xfrm>
                <a:off x="1864" y="3186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1" name="Freeform 244"/>
              <p:cNvSpPr>
                <a:spLocks/>
              </p:cNvSpPr>
              <p:nvPr/>
            </p:nvSpPr>
            <p:spPr bwMode="auto">
              <a:xfrm>
                <a:off x="1882" y="3168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2" name="Freeform 245"/>
              <p:cNvSpPr>
                <a:spLocks/>
              </p:cNvSpPr>
              <p:nvPr/>
            </p:nvSpPr>
            <p:spPr bwMode="auto">
              <a:xfrm>
                <a:off x="1900" y="3157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3 w 10"/>
                  <a:gd name="T3" fmla="*/ 0 h 7"/>
                  <a:gd name="T4" fmla="*/ 10 w 10"/>
                  <a:gd name="T5" fmla="*/ 4 h 7"/>
                  <a:gd name="T6" fmla="*/ 7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3" name="Freeform 246"/>
              <p:cNvSpPr>
                <a:spLocks/>
              </p:cNvSpPr>
              <p:nvPr/>
            </p:nvSpPr>
            <p:spPr bwMode="auto">
              <a:xfrm>
                <a:off x="1914" y="314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4" name="Freeform 247"/>
              <p:cNvSpPr>
                <a:spLocks/>
              </p:cNvSpPr>
              <p:nvPr/>
            </p:nvSpPr>
            <p:spPr bwMode="auto">
              <a:xfrm>
                <a:off x="1932" y="313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5" name="Freeform 248"/>
              <p:cNvSpPr>
                <a:spLocks/>
              </p:cNvSpPr>
              <p:nvPr/>
            </p:nvSpPr>
            <p:spPr bwMode="auto">
              <a:xfrm>
                <a:off x="1950" y="312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6" name="Freeform 249"/>
              <p:cNvSpPr>
                <a:spLocks/>
              </p:cNvSpPr>
              <p:nvPr/>
            </p:nvSpPr>
            <p:spPr bwMode="auto">
              <a:xfrm>
                <a:off x="1968" y="310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7" name="Freeform 250"/>
              <p:cNvSpPr>
                <a:spLocks/>
              </p:cNvSpPr>
              <p:nvPr/>
            </p:nvSpPr>
            <p:spPr bwMode="auto">
              <a:xfrm>
                <a:off x="1990" y="3089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3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3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8" name="Freeform 251"/>
              <p:cNvSpPr>
                <a:spLocks/>
              </p:cNvSpPr>
              <p:nvPr/>
            </p:nvSpPr>
            <p:spPr bwMode="auto">
              <a:xfrm>
                <a:off x="2000" y="308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099" name="Freeform 252"/>
              <p:cNvSpPr>
                <a:spLocks/>
              </p:cNvSpPr>
              <p:nvPr/>
            </p:nvSpPr>
            <p:spPr bwMode="auto">
              <a:xfrm>
                <a:off x="2018" y="306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0" name="Freeform 253"/>
              <p:cNvSpPr>
                <a:spLocks/>
              </p:cNvSpPr>
              <p:nvPr/>
            </p:nvSpPr>
            <p:spPr bwMode="auto">
              <a:xfrm>
                <a:off x="2036" y="305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1" name="Freeform 254"/>
              <p:cNvSpPr>
                <a:spLocks/>
              </p:cNvSpPr>
              <p:nvPr/>
            </p:nvSpPr>
            <p:spPr bwMode="auto">
              <a:xfrm>
                <a:off x="2054" y="3039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2" name="Freeform 255"/>
              <p:cNvSpPr>
                <a:spLocks/>
              </p:cNvSpPr>
              <p:nvPr/>
            </p:nvSpPr>
            <p:spPr bwMode="auto">
              <a:xfrm>
                <a:off x="2072" y="302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3" name="Freeform 256"/>
              <p:cNvSpPr>
                <a:spLocks/>
              </p:cNvSpPr>
              <p:nvPr/>
            </p:nvSpPr>
            <p:spPr bwMode="auto">
              <a:xfrm>
                <a:off x="2087" y="301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4" name="Freeform 257"/>
              <p:cNvSpPr>
                <a:spLocks/>
              </p:cNvSpPr>
              <p:nvPr/>
            </p:nvSpPr>
            <p:spPr bwMode="auto">
              <a:xfrm>
                <a:off x="2105" y="300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5" name="Freeform 258"/>
              <p:cNvSpPr>
                <a:spLocks/>
              </p:cNvSpPr>
              <p:nvPr/>
            </p:nvSpPr>
            <p:spPr bwMode="auto">
              <a:xfrm>
                <a:off x="2126" y="2985"/>
                <a:ext cx="8" cy="10"/>
              </a:xfrm>
              <a:custGeom>
                <a:avLst/>
                <a:gdLst>
                  <a:gd name="T0" fmla="*/ 0 w 8"/>
                  <a:gd name="T1" fmla="*/ 7 h 10"/>
                  <a:gd name="T2" fmla="*/ 4 w 8"/>
                  <a:gd name="T3" fmla="*/ 0 h 10"/>
                  <a:gd name="T4" fmla="*/ 8 w 8"/>
                  <a:gd name="T5" fmla="*/ 3 h 10"/>
                  <a:gd name="T6" fmla="*/ 4 w 8"/>
                  <a:gd name="T7" fmla="*/ 10 h 10"/>
                  <a:gd name="T8" fmla="*/ 0 w 8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0"/>
                  <a:gd name="T17" fmla="*/ 8 w 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0">
                    <a:moveTo>
                      <a:pt x="0" y="7"/>
                    </a:moveTo>
                    <a:lnTo>
                      <a:pt x="4" y="0"/>
                    </a:lnTo>
                    <a:lnTo>
                      <a:pt x="8" y="3"/>
                    </a:lnTo>
                    <a:lnTo>
                      <a:pt x="4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6" name="Freeform 259"/>
              <p:cNvSpPr>
                <a:spLocks/>
              </p:cNvSpPr>
              <p:nvPr/>
            </p:nvSpPr>
            <p:spPr bwMode="auto">
              <a:xfrm>
                <a:off x="2141" y="297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7" name="Freeform 260"/>
              <p:cNvSpPr>
                <a:spLocks/>
              </p:cNvSpPr>
              <p:nvPr/>
            </p:nvSpPr>
            <p:spPr bwMode="auto">
              <a:xfrm>
                <a:off x="2155" y="296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8" name="Freeform 261"/>
              <p:cNvSpPr>
                <a:spLocks/>
              </p:cNvSpPr>
              <p:nvPr/>
            </p:nvSpPr>
            <p:spPr bwMode="auto">
              <a:xfrm>
                <a:off x="2173" y="295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09" name="Freeform 262"/>
              <p:cNvSpPr>
                <a:spLocks/>
              </p:cNvSpPr>
              <p:nvPr/>
            </p:nvSpPr>
            <p:spPr bwMode="auto">
              <a:xfrm>
                <a:off x="2191" y="293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0" name="Freeform 263"/>
              <p:cNvSpPr>
                <a:spLocks/>
              </p:cNvSpPr>
              <p:nvPr/>
            </p:nvSpPr>
            <p:spPr bwMode="auto">
              <a:xfrm>
                <a:off x="2209" y="292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1" name="Freeform 264"/>
              <p:cNvSpPr>
                <a:spLocks/>
              </p:cNvSpPr>
              <p:nvPr/>
            </p:nvSpPr>
            <p:spPr bwMode="auto">
              <a:xfrm>
                <a:off x="2227" y="290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2" name="Freeform 265"/>
              <p:cNvSpPr>
                <a:spLocks/>
              </p:cNvSpPr>
              <p:nvPr/>
            </p:nvSpPr>
            <p:spPr bwMode="auto">
              <a:xfrm>
                <a:off x="2242" y="2899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3" name="Freeform 266"/>
              <p:cNvSpPr>
                <a:spLocks/>
              </p:cNvSpPr>
              <p:nvPr/>
            </p:nvSpPr>
            <p:spPr bwMode="auto">
              <a:xfrm>
                <a:off x="2260" y="2881"/>
                <a:ext cx="14" cy="10"/>
              </a:xfrm>
              <a:custGeom>
                <a:avLst/>
                <a:gdLst>
                  <a:gd name="T0" fmla="*/ 0 w 14"/>
                  <a:gd name="T1" fmla="*/ 7 h 10"/>
                  <a:gd name="T2" fmla="*/ 7 w 14"/>
                  <a:gd name="T3" fmla="*/ 0 h 10"/>
                  <a:gd name="T4" fmla="*/ 14 w 14"/>
                  <a:gd name="T5" fmla="*/ 3 h 10"/>
                  <a:gd name="T6" fmla="*/ 7 w 14"/>
                  <a:gd name="T7" fmla="*/ 10 h 10"/>
                  <a:gd name="T8" fmla="*/ 0 w 14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0"/>
                  <a:gd name="T17" fmla="*/ 14 w 14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0">
                    <a:moveTo>
                      <a:pt x="0" y="7"/>
                    </a:moveTo>
                    <a:lnTo>
                      <a:pt x="7" y="0"/>
                    </a:lnTo>
                    <a:lnTo>
                      <a:pt x="14" y="3"/>
                    </a:lnTo>
                    <a:lnTo>
                      <a:pt x="7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4" name="Freeform 267"/>
              <p:cNvSpPr>
                <a:spLocks/>
              </p:cNvSpPr>
              <p:nvPr/>
            </p:nvSpPr>
            <p:spPr bwMode="auto">
              <a:xfrm>
                <a:off x="2278" y="2873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7 w 10"/>
                  <a:gd name="T3" fmla="*/ 0 h 8"/>
                  <a:gd name="T4" fmla="*/ 10 w 10"/>
                  <a:gd name="T5" fmla="*/ 4 h 8"/>
                  <a:gd name="T6" fmla="*/ 3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5" name="Freeform 268"/>
              <p:cNvSpPr>
                <a:spLocks/>
              </p:cNvSpPr>
              <p:nvPr/>
            </p:nvSpPr>
            <p:spPr bwMode="auto">
              <a:xfrm>
                <a:off x="2296" y="2856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6" name="Freeform 269"/>
              <p:cNvSpPr>
                <a:spLocks/>
              </p:cNvSpPr>
              <p:nvPr/>
            </p:nvSpPr>
            <p:spPr bwMode="auto">
              <a:xfrm>
                <a:off x="2310" y="284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7" name="Freeform 270"/>
              <p:cNvSpPr>
                <a:spLocks/>
              </p:cNvSpPr>
              <p:nvPr/>
            </p:nvSpPr>
            <p:spPr bwMode="auto">
              <a:xfrm>
                <a:off x="2328" y="283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8" name="Freeform 271"/>
              <p:cNvSpPr>
                <a:spLocks/>
              </p:cNvSpPr>
              <p:nvPr/>
            </p:nvSpPr>
            <p:spPr bwMode="auto">
              <a:xfrm>
                <a:off x="2346" y="2820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19" name="Freeform 272"/>
              <p:cNvSpPr>
                <a:spLocks/>
              </p:cNvSpPr>
              <p:nvPr/>
            </p:nvSpPr>
            <p:spPr bwMode="auto">
              <a:xfrm>
                <a:off x="2364" y="2805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0" name="Freeform 273"/>
              <p:cNvSpPr>
                <a:spLocks/>
              </p:cNvSpPr>
              <p:nvPr/>
            </p:nvSpPr>
            <p:spPr bwMode="auto">
              <a:xfrm>
                <a:off x="2382" y="279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1" name="Freeform 274"/>
              <p:cNvSpPr>
                <a:spLocks/>
              </p:cNvSpPr>
              <p:nvPr/>
            </p:nvSpPr>
            <p:spPr bwMode="auto">
              <a:xfrm>
                <a:off x="2396" y="2777"/>
                <a:ext cx="15" cy="10"/>
              </a:xfrm>
              <a:custGeom>
                <a:avLst/>
                <a:gdLst>
                  <a:gd name="T0" fmla="*/ 0 w 15"/>
                  <a:gd name="T1" fmla="*/ 7 h 10"/>
                  <a:gd name="T2" fmla="*/ 8 w 15"/>
                  <a:gd name="T3" fmla="*/ 0 h 10"/>
                  <a:gd name="T4" fmla="*/ 15 w 15"/>
                  <a:gd name="T5" fmla="*/ 3 h 10"/>
                  <a:gd name="T6" fmla="*/ 8 w 15"/>
                  <a:gd name="T7" fmla="*/ 10 h 10"/>
                  <a:gd name="T8" fmla="*/ 0 w 15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0"/>
                  <a:gd name="T17" fmla="*/ 15 w 15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0">
                    <a:moveTo>
                      <a:pt x="0" y="7"/>
                    </a:moveTo>
                    <a:lnTo>
                      <a:pt x="8" y="0"/>
                    </a:lnTo>
                    <a:lnTo>
                      <a:pt x="15" y="3"/>
                    </a:lnTo>
                    <a:lnTo>
                      <a:pt x="8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2" name="Freeform 275"/>
              <p:cNvSpPr>
                <a:spLocks/>
              </p:cNvSpPr>
              <p:nvPr/>
            </p:nvSpPr>
            <p:spPr bwMode="auto">
              <a:xfrm>
                <a:off x="2414" y="2769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3" name="Freeform 276"/>
              <p:cNvSpPr>
                <a:spLocks/>
              </p:cNvSpPr>
              <p:nvPr/>
            </p:nvSpPr>
            <p:spPr bwMode="auto">
              <a:xfrm>
                <a:off x="2432" y="2755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4" name="Freeform 277"/>
              <p:cNvSpPr>
                <a:spLocks/>
              </p:cNvSpPr>
              <p:nvPr/>
            </p:nvSpPr>
            <p:spPr bwMode="auto">
              <a:xfrm>
                <a:off x="2450" y="2741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5" name="Freeform 278"/>
              <p:cNvSpPr>
                <a:spLocks/>
              </p:cNvSpPr>
              <p:nvPr/>
            </p:nvSpPr>
            <p:spPr bwMode="auto">
              <a:xfrm>
                <a:off x="2468" y="272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8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6" name="Freeform 279"/>
              <p:cNvSpPr>
                <a:spLocks/>
              </p:cNvSpPr>
              <p:nvPr/>
            </p:nvSpPr>
            <p:spPr bwMode="auto">
              <a:xfrm>
                <a:off x="2483" y="2716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7" name="Freeform 280"/>
              <p:cNvSpPr>
                <a:spLocks/>
              </p:cNvSpPr>
              <p:nvPr/>
            </p:nvSpPr>
            <p:spPr bwMode="auto">
              <a:xfrm>
                <a:off x="2501" y="2705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8" name="Freeform 281"/>
              <p:cNvSpPr>
                <a:spLocks/>
              </p:cNvSpPr>
              <p:nvPr/>
            </p:nvSpPr>
            <p:spPr bwMode="auto">
              <a:xfrm>
                <a:off x="2519" y="2687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3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29" name="Freeform 282"/>
              <p:cNvSpPr>
                <a:spLocks/>
              </p:cNvSpPr>
              <p:nvPr/>
            </p:nvSpPr>
            <p:spPr bwMode="auto">
              <a:xfrm>
                <a:off x="2540" y="2673"/>
                <a:ext cx="8" cy="10"/>
              </a:xfrm>
              <a:custGeom>
                <a:avLst/>
                <a:gdLst>
                  <a:gd name="T0" fmla="*/ 0 w 8"/>
                  <a:gd name="T1" fmla="*/ 7 h 10"/>
                  <a:gd name="T2" fmla="*/ 4 w 8"/>
                  <a:gd name="T3" fmla="*/ 0 h 10"/>
                  <a:gd name="T4" fmla="*/ 8 w 8"/>
                  <a:gd name="T5" fmla="*/ 3 h 10"/>
                  <a:gd name="T6" fmla="*/ 4 w 8"/>
                  <a:gd name="T7" fmla="*/ 10 h 10"/>
                  <a:gd name="T8" fmla="*/ 0 w 8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0"/>
                  <a:gd name="T17" fmla="*/ 8 w 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0">
                    <a:moveTo>
                      <a:pt x="0" y="7"/>
                    </a:moveTo>
                    <a:lnTo>
                      <a:pt x="4" y="0"/>
                    </a:lnTo>
                    <a:lnTo>
                      <a:pt x="8" y="3"/>
                    </a:lnTo>
                    <a:lnTo>
                      <a:pt x="4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0" name="Freeform 283"/>
              <p:cNvSpPr>
                <a:spLocks/>
              </p:cNvSpPr>
              <p:nvPr/>
            </p:nvSpPr>
            <p:spPr bwMode="auto">
              <a:xfrm>
                <a:off x="2551" y="266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1" name="Freeform 284"/>
              <p:cNvSpPr>
                <a:spLocks/>
              </p:cNvSpPr>
              <p:nvPr/>
            </p:nvSpPr>
            <p:spPr bwMode="auto">
              <a:xfrm>
                <a:off x="2569" y="265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2" name="Freeform 285"/>
              <p:cNvSpPr>
                <a:spLocks/>
              </p:cNvSpPr>
              <p:nvPr/>
            </p:nvSpPr>
            <p:spPr bwMode="auto">
              <a:xfrm>
                <a:off x="2587" y="264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3" name="Freeform 286"/>
              <p:cNvSpPr>
                <a:spLocks/>
              </p:cNvSpPr>
              <p:nvPr/>
            </p:nvSpPr>
            <p:spPr bwMode="auto">
              <a:xfrm>
                <a:off x="2605" y="262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4" name="Freeform 287"/>
              <p:cNvSpPr>
                <a:spLocks/>
              </p:cNvSpPr>
              <p:nvPr/>
            </p:nvSpPr>
            <p:spPr bwMode="auto">
              <a:xfrm>
                <a:off x="2623" y="260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5" name="Freeform 288"/>
              <p:cNvSpPr>
                <a:spLocks/>
              </p:cNvSpPr>
              <p:nvPr/>
            </p:nvSpPr>
            <p:spPr bwMode="auto">
              <a:xfrm>
                <a:off x="2638" y="2601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6" name="Freeform 289"/>
              <p:cNvSpPr>
                <a:spLocks/>
              </p:cNvSpPr>
              <p:nvPr/>
            </p:nvSpPr>
            <p:spPr bwMode="auto">
              <a:xfrm>
                <a:off x="2656" y="2586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7 w 10"/>
                  <a:gd name="T3" fmla="*/ 0 h 8"/>
                  <a:gd name="T4" fmla="*/ 10 w 10"/>
                  <a:gd name="T5" fmla="*/ 4 h 8"/>
                  <a:gd name="T6" fmla="*/ 3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7" name="Freeform 290"/>
              <p:cNvSpPr>
                <a:spLocks/>
              </p:cNvSpPr>
              <p:nvPr/>
            </p:nvSpPr>
            <p:spPr bwMode="auto">
              <a:xfrm>
                <a:off x="2674" y="2568"/>
                <a:ext cx="14" cy="11"/>
              </a:xfrm>
              <a:custGeom>
                <a:avLst/>
                <a:gdLst>
                  <a:gd name="T0" fmla="*/ 0 w 14"/>
                  <a:gd name="T1" fmla="*/ 8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8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8" name="Freeform 291"/>
              <p:cNvSpPr>
                <a:spLocks/>
              </p:cNvSpPr>
              <p:nvPr/>
            </p:nvSpPr>
            <p:spPr bwMode="auto">
              <a:xfrm>
                <a:off x="2692" y="2558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39" name="Freeform 292"/>
              <p:cNvSpPr>
                <a:spLocks/>
              </p:cNvSpPr>
              <p:nvPr/>
            </p:nvSpPr>
            <p:spPr bwMode="auto">
              <a:xfrm>
                <a:off x="2710" y="2543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3 w 10"/>
                  <a:gd name="T3" fmla="*/ 0 h 8"/>
                  <a:gd name="T4" fmla="*/ 10 w 10"/>
                  <a:gd name="T5" fmla="*/ 4 h 8"/>
                  <a:gd name="T6" fmla="*/ 7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0" name="Freeform 293"/>
              <p:cNvSpPr>
                <a:spLocks/>
              </p:cNvSpPr>
              <p:nvPr/>
            </p:nvSpPr>
            <p:spPr bwMode="auto">
              <a:xfrm>
                <a:off x="2724" y="253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1" name="Freeform 294"/>
              <p:cNvSpPr>
                <a:spLocks/>
              </p:cNvSpPr>
              <p:nvPr/>
            </p:nvSpPr>
            <p:spPr bwMode="auto">
              <a:xfrm>
                <a:off x="2742" y="252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2" name="Freeform 295"/>
              <p:cNvSpPr>
                <a:spLocks/>
              </p:cNvSpPr>
              <p:nvPr/>
            </p:nvSpPr>
            <p:spPr bwMode="auto">
              <a:xfrm>
                <a:off x="2760" y="2504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3" name="Freeform 296"/>
              <p:cNvSpPr>
                <a:spLocks/>
              </p:cNvSpPr>
              <p:nvPr/>
            </p:nvSpPr>
            <p:spPr bwMode="auto">
              <a:xfrm>
                <a:off x="2778" y="249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4" name="Freeform 297"/>
              <p:cNvSpPr>
                <a:spLocks/>
              </p:cNvSpPr>
              <p:nvPr/>
            </p:nvSpPr>
            <p:spPr bwMode="auto">
              <a:xfrm>
                <a:off x="2792" y="248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5" name="Freeform 298"/>
              <p:cNvSpPr>
                <a:spLocks/>
              </p:cNvSpPr>
              <p:nvPr/>
            </p:nvSpPr>
            <p:spPr bwMode="auto">
              <a:xfrm>
                <a:off x="2810" y="2464"/>
                <a:ext cx="15" cy="11"/>
              </a:xfrm>
              <a:custGeom>
                <a:avLst/>
                <a:gdLst>
                  <a:gd name="T0" fmla="*/ 0 w 15"/>
                  <a:gd name="T1" fmla="*/ 8 h 11"/>
                  <a:gd name="T2" fmla="*/ 8 w 15"/>
                  <a:gd name="T3" fmla="*/ 0 h 11"/>
                  <a:gd name="T4" fmla="*/ 15 w 15"/>
                  <a:gd name="T5" fmla="*/ 4 h 11"/>
                  <a:gd name="T6" fmla="*/ 8 w 15"/>
                  <a:gd name="T7" fmla="*/ 11 h 11"/>
                  <a:gd name="T8" fmla="*/ 0 w 15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6" name="Line 299"/>
              <p:cNvSpPr>
                <a:spLocks noChangeShapeType="1"/>
              </p:cNvSpPr>
              <p:nvPr/>
            </p:nvSpPr>
            <p:spPr bwMode="auto">
              <a:xfrm flipV="1">
                <a:off x="1396" y="2942"/>
                <a:ext cx="1177" cy="524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147" name="Rectangle 300"/>
              <p:cNvSpPr>
                <a:spLocks noChangeArrowheads="1"/>
              </p:cNvSpPr>
              <p:nvPr/>
            </p:nvSpPr>
            <p:spPr bwMode="auto">
              <a:xfrm>
                <a:off x="1471" y="2698"/>
                <a:ext cx="463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y = 0.58x + 35.72</a:t>
                </a:r>
                <a:endParaRPr lang="en-US" altLang="zh-CN" sz="2000" b="0"/>
              </a:p>
            </p:txBody>
          </p:sp>
          <p:sp>
            <p:nvSpPr>
              <p:cNvPr id="36148" name="Rectangle 301"/>
              <p:cNvSpPr>
                <a:spLocks noChangeArrowheads="1"/>
              </p:cNvSpPr>
              <p:nvPr/>
            </p:nvSpPr>
            <p:spPr bwMode="auto">
              <a:xfrm>
                <a:off x="1583" y="2805"/>
                <a:ext cx="4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</a:t>
                </a:r>
                <a:endParaRPr lang="en-US" altLang="zh-CN" sz="2000" b="0"/>
              </a:p>
            </p:txBody>
          </p:sp>
          <p:sp>
            <p:nvSpPr>
              <p:cNvPr id="36149" name="Rectangle 302"/>
              <p:cNvSpPr>
                <a:spLocks noChangeArrowheads="1"/>
              </p:cNvSpPr>
              <p:nvPr/>
            </p:nvSpPr>
            <p:spPr bwMode="auto">
              <a:xfrm>
                <a:off x="1630" y="2787"/>
                <a:ext cx="22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2</a:t>
                </a:r>
                <a:endParaRPr lang="zh-CN" altLang="en-US" sz="2000" b="0"/>
              </a:p>
            </p:txBody>
          </p:sp>
          <p:sp>
            <p:nvSpPr>
              <p:cNvPr id="36150" name="Rectangle 303"/>
              <p:cNvSpPr>
                <a:spLocks noChangeArrowheads="1"/>
              </p:cNvSpPr>
              <p:nvPr/>
            </p:nvSpPr>
            <p:spPr bwMode="auto">
              <a:xfrm>
                <a:off x="1651" y="2805"/>
                <a:ext cx="183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 = 0.74</a:t>
                </a:r>
                <a:endParaRPr lang="zh-CN" altLang="en-US" sz="2000" b="0"/>
              </a:p>
            </p:txBody>
          </p:sp>
          <p:sp>
            <p:nvSpPr>
              <p:cNvPr id="36151" name="Rectangle 304"/>
              <p:cNvSpPr>
                <a:spLocks noChangeArrowheads="1"/>
              </p:cNvSpPr>
              <p:nvPr/>
            </p:nvSpPr>
            <p:spPr bwMode="auto">
              <a:xfrm>
                <a:off x="1226" y="3577"/>
                <a:ext cx="33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6152" name="Rectangle 305"/>
              <p:cNvSpPr>
                <a:spLocks noChangeArrowheads="1"/>
              </p:cNvSpPr>
              <p:nvPr/>
            </p:nvSpPr>
            <p:spPr bwMode="auto">
              <a:xfrm>
                <a:off x="1194" y="3426"/>
                <a:ext cx="65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50</a:t>
                </a:r>
                <a:endParaRPr lang="zh-CN" altLang="en-US" sz="2000" b="0"/>
              </a:p>
            </p:txBody>
          </p:sp>
          <p:sp>
            <p:nvSpPr>
              <p:cNvPr id="36153" name="Rectangle 306"/>
              <p:cNvSpPr>
                <a:spLocks noChangeArrowheads="1"/>
              </p:cNvSpPr>
              <p:nvPr/>
            </p:nvSpPr>
            <p:spPr bwMode="auto">
              <a:xfrm>
                <a:off x="1162" y="3275"/>
                <a:ext cx="98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6154" name="Rectangle 307"/>
              <p:cNvSpPr>
                <a:spLocks noChangeArrowheads="1"/>
              </p:cNvSpPr>
              <p:nvPr/>
            </p:nvSpPr>
            <p:spPr bwMode="auto">
              <a:xfrm>
                <a:off x="1162" y="3125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150</a:t>
                </a:r>
                <a:endParaRPr lang="zh-CN" altLang="en-US" sz="2000" b="0"/>
              </a:p>
            </p:txBody>
          </p:sp>
          <p:sp>
            <p:nvSpPr>
              <p:cNvPr id="36155" name="Rectangle 308"/>
              <p:cNvSpPr>
                <a:spLocks noChangeArrowheads="1"/>
              </p:cNvSpPr>
              <p:nvPr/>
            </p:nvSpPr>
            <p:spPr bwMode="auto">
              <a:xfrm>
                <a:off x="1162" y="2978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200</a:t>
                </a:r>
                <a:endParaRPr lang="zh-CN" altLang="en-US" sz="2000" b="0"/>
              </a:p>
            </p:txBody>
          </p:sp>
          <p:sp>
            <p:nvSpPr>
              <p:cNvPr id="36156" name="Rectangle 309"/>
              <p:cNvSpPr>
                <a:spLocks noChangeArrowheads="1"/>
              </p:cNvSpPr>
              <p:nvPr/>
            </p:nvSpPr>
            <p:spPr bwMode="auto">
              <a:xfrm>
                <a:off x="1162" y="2827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250</a:t>
                </a:r>
                <a:endParaRPr lang="zh-CN" altLang="en-US" sz="2000" b="0"/>
              </a:p>
            </p:txBody>
          </p:sp>
          <p:sp>
            <p:nvSpPr>
              <p:cNvPr id="36157" name="Rectangle 310"/>
              <p:cNvSpPr>
                <a:spLocks noChangeArrowheads="1"/>
              </p:cNvSpPr>
              <p:nvPr/>
            </p:nvSpPr>
            <p:spPr bwMode="auto">
              <a:xfrm>
                <a:off x="1162" y="2676"/>
                <a:ext cx="98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300</a:t>
                </a:r>
                <a:endParaRPr lang="zh-CN" altLang="en-US" sz="2000" b="0"/>
              </a:p>
            </p:txBody>
          </p:sp>
          <p:sp>
            <p:nvSpPr>
              <p:cNvPr id="36158" name="Rectangle 311"/>
              <p:cNvSpPr>
                <a:spLocks noChangeArrowheads="1"/>
              </p:cNvSpPr>
              <p:nvPr/>
            </p:nvSpPr>
            <p:spPr bwMode="auto">
              <a:xfrm>
                <a:off x="1162" y="2525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350</a:t>
                </a:r>
                <a:endParaRPr lang="zh-CN" altLang="en-US" sz="2000" b="0"/>
              </a:p>
            </p:txBody>
          </p:sp>
          <p:sp>
            <p:nvSpPr>
              <p:cNvPr id="36159" name="Rectangle 312"/>
              <p:cNvSpPr>
                <a:spLocks noChangeArrowheads="1"/>
              </p:cNvSpPr>
              <p:nvPr/>
            </p:nvSpPr>
            <p:spPr bwMode="auto">
              <a:xfrm>
                <a:off x="1298" y="3681"/>
                <a:ext cx="33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6160" name="Rectangle 313"/>
              <p:cNvSpPr>
                <a:spLocks noChangeArrowheads="1"/>
              </p:cNvSpPr>
              <p:nvPr/>
            </p:nvSpPr>
            <p:spPr bwMode="auto">
              <a:xfrm>
                <a:off x="1478" y="3681"/>
                <a:ext cx="65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50</a:t>
                </a:r>
                <a:endParaRPr lang="zh-CN" altLang="en-US" sz="2000" b="0"/>
              </a:p>
            </p:txBody>
          </p:sp>
          <p:sp>
            <p:nvSpPr>
              <p:cNvPr id="36161" name="Rectangle 314"/>
              <p:cNvSpPr>
                <a:spLocks noChangeArrowheads="1"/>
              </p:cNvSpPr>
              <p:nvPr/>
            </p:nvSpPr>
            <p:spPr bwMode="auto">
              <a:xfrm>
                <a:off x="1662" y="3681"/>
                <a:ext cx="97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6162" name="Rectangle 315"/>
              <p:cNvSpPr>
                <a:spLocks noChangeArrowheads="1"/>
              </p:cNvSpPr>
              <p:nvPr/>
            </p:nvSpPr>
            <p:spPr bwMode="auto">
              <a:xfrm>
                <a:off x="1860" y="3681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150</a:t>
                </a:r>
                <a:endParaRPr lang="zh-CN" altLang="en-US" sz="2000" b="0"/>
              </a:p>
            </p:txBody>
          </p:sp>
          <p:sp>
            <p:nvSpPr>
              <p:cNvPr id="36163" name="Rectangle 316"/>
              <p:cNvSpPr>
                <a:spLocks noChangeArrowheads="1"/>
              </p:cNvSpPr>
              <p:nvPr/>
            </p:nvSpPr>
            <p:spPr bwMode="auto">
              <a:xfrm>
                <a:off x="2058" y="3681"/>
                <a:ext cx="97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200</a:t>
                </a:r>
                <a:endParaRPr lang="zh-CN" altLang="en-US" sz="2000" b="0"/>
              </a:p>
            </p:txBody>
          </p:sp>
          <p:sp>
            <p:nvSpPr>
              <p:cNvPr id="36164" name="Rectangle 317"/>
              <p:cNvSpPr>
                <a:spLocks noChangeArrowheads="1"/>
              </p:cNvSpPr>
              <p:nvPr/>
            </p:nvSpPr>
            <p:spPr bwMode="auto">
              <a:xfrm>
                <a:off x="2256" y="3681"/>
                <a:ext cx="97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250</a:t>
                </a:r>
                <a:endParaRPr lang="zh-CN" altLang="en-US" sz="2000" b="0"/>
              </a:p>
            </p:txBody>
          </p:sp>
          <p:sp>
            <p:nvSpPr>
              <p:cNvPr id="36165" name="Rectangle 318"/>
              <p:cNvSpPr>
                <a:spLocks noChangeArrowheads="1"/>
              </p:cNvSpPr>
              <p:nvPr/>
            </p:nvSpPr>
            <p:spPr bwMode="auto">
              <a:xfrm>
                <a:off x="2454" y="3681"/>
                <a:ext cx="9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300</a:t>
                </a:r>
                <a:endParaRPr lang="zh-CN" altLang="en-US" sz="2000" b="0"/>
              </a:p>
            </p:txBody>
          </p:sp>
          <p:sp>
            <p:nvSpPr>
              <p:cNvPr id="36166" name="Rectangle 319"/>
              <p:cNvSpPr>
                <a:spLocks noChangeArrowheads="1"/>
              </p:cNvSpPr>
              <p:nvPr/>
            </p:nvSpPr>
            <p:spPr bwMode="auto">
              <a:xfrm>
                <a:off x="2652" y="3681"/>
                <a:ext cx="97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350</a:t>
                </a:r>
                <a:endParaRPr lang="zh-CN" altLang="en-US" sz="2000" b="0"/>
              </a:p>
            </p:txBody>
          </p:sp>
          <p:sp>
            <p:nvSpPr>
              <p:cNvPr id="36167" name="Rectangle 320"/>
              <p:cNvSpPr>
                <a:spLocks noChangeArrowheads="1"/>
              </p:cNvSpPr>
              <p:nvPr/>
            </p:nvSpPr>
            <p:spPr bwMode="auto">
              <a:xfrm>
                <a:off x="1547" y="3799"/>
                <a:ext cx="604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Measured Chl-a (mg m</a:t>
                </a:r>
                <a:endParaRPr lang="en-US" altLang="zh-CN" sz="2000" b="0"/>
              </a:p>
            </p:txBody>
          </p:sp>
          <p:sp>
            <p:nvSpPr>
              <p:cNvPr id="36168" name="Rectangle 321"/>
              <p:cNvSpPr>
                <a:spLocks noChangeArrowheads="1"/>
              </p:cNvSpPr>
              <p:nvPr/>
            </p:nvSpPr>
            <p:spPr bwMode="auto">
              <a:xfrm>
                <a:off x="2234" y="3781"/>
                <a:ext cx="36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169" name="Rectangle 322"/>
              <p:cNvSpPr>
                <a:spLocks noChangeArrowheads="1"/>
              </p:cNvSpPr>
              <p:nvPr/>
            </p:nvSpPr>
            <p:spPr bwMode="auto">
              <a:xfrm>
                <a:off x="2278" y="3799"/>
                <a:ext cx="2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6170" name="Rectangle 323"/>
              <p:cNvSpPr>
                <a:spLocks noChangeArrowheads="1"/>
              </p:cNvSpPr>
              <p:nvPr/>
            </p:nvSpPr>
            <p:spPr bwMode="auto">
              <a:xfrm>
                <a:off x="834" y="2414"/>
                <a:ext cx="198" cy="16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171" name="Rectangle 324"/>
              <p:cNvSpPr>
                <a:spLocks noChangeArrowheads="1"/>
              </p:cNvSpPr>
              <p:nvPr/>
            </p:nvSpPr>
            <p:spPr bwMode="auto">
              <a:xfrm>
                <a:off x="848" y="2425"/>
                <a:ext cx="91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>
                    <a:solidFill>
                      <a:srgbClr val="000000"/>
                    </a:solidFill>
                  </a:rPr>
                  <a:t>(</a:t>
                </a:r>
                <a:r>
                  <a:rPr lang="en-US" altLang="zh-CN" sz="900">
                    <a:solidFill>
                      <a:srgbClr val="000000"/>
                    </a:solidFill>
                  </a:rPr>
                  <a:t>C)</a:t>
                </a:r>
                <a:endParaRPr lang="en-US" altLang="zh-CN" sz="2000" b="0"/>
              </a:p>
            </p:txBody>
          </p:sp>
          <p:sp>
            <p:nvSpPr>
              <p:cNvPr id="36172" name="Rectangle 325"/>
              <p:cNvSpPr>
                <a:spLocks noChangeArrowheads="1"/>
              </p:cNvSpPr>
              <p:nvPr/>
            </p:nvSpPr>
            <p:spPr bwMode="auto">
              <a:xfrm>
                <a:off x="888" y="2558"/>
                <a:ext cx="245" cy="10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173" name="Rectangle 326"/>
              <p:cNvSpPr>
                <a:spLocks noChangeArrowheads="1"/>
              </p:cNvSpPr>
              <p:nvPr/>
            </p:nvSpPr>
            <p:spPr bwMode="auto">
              <a:xfrm rot="-5400000">
                <a:off x="644" y="3121"/>
                <a:ext cx="62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Estimated Chl-a (mg m</a:t>
                </a:r>
                <a:endParaRPr lang="en-US" altLang="zh-CN" sz="2000" b="0"/>
              </a:p>
            </p:txBody>
          </p:sp>
          <p:sp>
            <p:nvSpPr>
              <p:cNvPr id="36174" name="Rectangle 327"/>
              <p:cNvSpPr>
                <a:spLocks noChangeArrowheads="1"/>
              </p:cNvSpPr>
              <p:nvPr/>
            </p:nvSpPr>
            <p:spPr bwMode="auto">
              <a:xfrm rot="-5400000">
                <a:off x="907" y="2736"/>
                <a:ext cx="36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175" name="Rectangle 328"/>
              <p:cNvSpPr>
                <a:spLocks noChangeArrowheads="1"/>
              </p:cNvSpPr>
              <p:nvPr/>
            </p:nvSpPr>
            <p:spPr bwMode="auto">
              <a:xfrm rot="-5400000">
                <a:off x="944" y="2686"/>
                <a:ext cx="2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6176" name="Rectangle 329"/>
              <p:cNvSpPr>
                <a:spLocks noChangeArrowheads="1"/>
              </p:cNvSpPr>
              <p:nvPr/>
            </p:nvSpPr>
            <p:spPr bwMode="auto">
              <a:xfrm rot="-5400000">
                <a:off x="663" y="3099"/>
                <a:ext cx="81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from original three-band index</a:t>
                </a:r>
                <a:endParaRPr lang="en-US" altLang="zh-CN" sz="2000" b="0"/>
              </a:p>
            </p:txBody>
          </p:sp>
          <p:sp>
            <p:nvSpPr>
              <p:cNvPr id="36177" name="Rectangle 330"/>
              <p:cNvSpPr>
                <a:spLocks noChangeArrowheads="1"/>
              </p:cNvSpPr>
              <p:nvPr/>
            </p:nvSpPr>
            <p:spPr bwMode="auto">
              <a:xfrm>
                <a:off x="2051" y="3275"/>
                <a:ext cx="677" cy="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178" name="Rectangle 331"/>
              <p:cNvSpPr>
                <a:spLocks noChangeArrowheads="1"/>
              </p:cNvSpPr>
              <p:nvPr/>
            </p:nvSpPr>
            <p:spPr bwMode="auto">
              <a:xfrm>
                <a:off x="2065" y="3308"/>
                <a:ext cx="558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RMSE = 41.29 mg m</a:t>
                </a:r>
                <a:endParaRPr lang="en-US" altLang="zh-CN" sz="2000" b="0"/>
              </a:p>
            </p:txBody>
          </p:sp>
          <p:sp>
            <p:nvSpPr>
              <p:cNvPr id="36179" name="Rectangle 332"/>
              <p:cNvSpPr>
                <a:spLocks noChangeArrowheads="1"/>
              </p:cNvSpPr>
              <p:nvPr/>
            </p:nvSpPr>
            <p:spPr bwMode="auto">
              <a:xfrm>
                <a:off x="2641" y="3290"/>
                <a:ext cx="36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180" name="Rectangle 333"/>
              <p:cNvSpPr>
                <a:spLocks noChangeArrowheads="1"/>
              </p:cNvSpPr>
              <p:nvPr/>
            </p:nvSpPr>
            <p:spPr bwMode="auto">
              <a:xfrm>
                <a:off x="2065" y="3397"/>
                <a:ext cx="385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MNB = 0.75%</a:t>
                </a:r>
                <a:endParaRPr lang="en-US" altLang="zh-CN" sz="2000" b="0"/>
              </a:p>
            </p:txBody>
          </p:sp>
          <p:sp>
            <p:nvSpPr>
              <p:cNvPr id="36181" name="Rectangle 334"/>
              <p:cNvSpPr>
                <a:spLocks noChangeArrowheads="1"/>
              </p:cNvSpPr>
              <p:nvPr/>
            </p:nvSpPr>
            <p:spPr bwMode="auto">
              <a:xfrm>
                <a:off x="2065" y="3487"/>
                <a:ext cx="453" cy="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NRMS = 35.83%</a:t>
                </a:r>
                <a:endParaRPr lang="en-US" altLang="zh-CN" sz="2000" b="0"/>
              </a:p>
            </p:txBody>
          </p:sp>
        </p:grpSp>
        <p:grpSp>
          <p:nvGrpSpPr>
            <p:cNvPr id="35864" name="Group 496"/>
            <p:cNvGrpSpPr>
              <a:grpSpLocks/>
            </p:cNvGrpSpPr>
            <p:nvPr/>
          </p:nvGrpSpPr>
          <p:grpSpPr bwMode="auto">
            <a:xfrm>
              <a:off x="2880" y="2448"/>
              <a:ext cx="2160" cy="1680"/>
              <a:chOff x="2885" y="2391"/>
              <a:chExt cx="2012" cy="1516"/>
            </a:xfrm>
          </p:grpSpPr>
          <p:sp>
            <p:nvSpPr>
              <p:cNvPr id="35865" name="Rectangle 336"/>
              <p:cNvSpPr>
                <a:spLocks noChangeArrowheads="1"/>
              </p:cNvSpPr>
              <p:nvPr/>
            </p:nvSpPr>
            <p:spPr bwMode="auto">
              <a:xfrm>
                <a:off x="2885" y="2391"/>
                <a:ext cx="1944" cy="15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866" name="Rectangle 337"/>
              <p:cNvSpPr>
                <a:spLocks noChangeArrowheads="1"/>
              </p:cNvSpPr>
              <p:nvPr/>
            </p:nvSpPr>
            <p:spPr bwMode="auto">
              <a:xfrm>
                <a:off x="3373" y="2539"/>
                <a:ext cx="1387" cy="1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867" name="Rectangle 338"/>
              <p:cNvSpPr>
                <a:spLocks noChangeArrowheads="1"/>
              </p:cNvSpPr>
              <p:nvPr/>
            </p:nvSpPr>
            <p:spPr bwMode="auto">
              <a:xfrm>
                <a:off x="3373" y="2539"/>
                <a:ext cx="1387" cy="1058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5868" name="Line 339"/>
              <p:cNvSpPr>
                <a:spLocks noChangeShapeType="1"/>
              </p:cNvSpPr>
              <p:nvPr/>
            </p:nvSpPr>
            <p:spPr bwMode="auto">
              <a:xfrm>
                <a:off x="3373" y="2539"/>
                <a:ext cx="1" cy="105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69" name="Line 340"/>
              <p:cNvSpPr>
                <a:spLocks noChangeShapeType="1"/>
              </p:cNvSpPr>
              <p:nvPr/>
            </p:nvSpPr>
            <p:spPr bwMode="auto">
              <a:xfrm>
                <a:off x="3373" y="3597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0" name="Line 341"/>
              <p:cNvSpPr>
                <a:spLocks noChangeShapeType="1"/>
              </p:cNvSpPr>
              <p:nvPr/>
            </p:nvSpPr>
            <p:spPr bwMode="auto">
              <a:xfrm>
                <a:off x="3373" y="3446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1" name="Line 342"/>
              <p:cNvSpPr>
                <a:spLocks noChangeShapeType="1"/>
              </p:cNvSpPr>
              <p:nvPr/>
            </p:nvSpPr>
            <p:spPr bwMode="auto">
              <a:xfrm>
                <a:off x="3373" y="3295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2" name="Line 343"/>
              <p:cNvSpPr>
                <a:spLocks noChangeShapeType="1"/>
              </p:cNvSpPr>
              <p:nvPr/>
            </p:nvSpPr>
            <p:spPr bwMode="auto">
              <a:xfrm>
                <a:off x="3373" y="3144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3" name="Line 344"/>
              <p:cNvSpPr>
                <a:spLocks noChangeShapeType="1"/>
              </p:cNvSpPr>
              <p:nvPr/>
            </p:nvSpPr>
            <p:spPr bwMode="auto">
              <a:xfrm>
                <a:off x="3373" y="2992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4" name="Line 345"/>
              <p:cNvSpPr>
                <a:spLocks noChangeShapeType="1"/>
              </p:cNvSpPr>
              <p:nvPr/>
            </p:nvSpPr>
            <p:spPr bwMode="auto">
              <a:xfrm>
                <a:off x="3373" y="2841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5" name="Line 346"/>
              <p:cNvSpPr>
                <a:spLocks noChangeShapeType="1"/>
              </p:cNvSpPr>
              <p:nvPr/>
            </p:nvSpPr>
            <p:spPr bwMode="auto">
              <a:xfrm>
                <a:off x="3373" y="2690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6" name="Line 347"/>
              <p:cNvSpPr>
                <a:spLocks noChangeShapeType="1"/>
              </p:cNvSpPr>
              <p:nvPr/>
            </p:nvSpPr>
            <p:spPr bwMode="auto">
              <a:xfrm>
                <a:off x="3373" y="2539"/>
                <a:ext cx="2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7" name="Line 348"/>
              <p:cNvSpPr>
                <a:spLocks noChangeShapeType="1"/>
              </p:cNvSpPr>
              <p:nvPr/>
            </p:nvSpPr>
            <p:spPr bwMode="auto">
              <a:xfrm>
                <a:off x="3373" y="3597"/>
                <a:ext cx="1387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8" name="Line 349"/>
              <p:cNvSpPr>
                <a:spLocks noChangeShapeType="1"/>
              </p:cNvSpPr>
              <p:nvPr/>
            </p:nvSpPr>
            <p:spPr bwMode="auto">
              <a:xfrm flipV="1">
                <a:off x="3373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79" name="Line 350"/>
              <p:cNvSpPr>
                <a:spLocks noChangeShapeType="1"/>
              </p:cNvSpPr>
              <p:nvPr/>
            </p:nvSpPr>
            <p:spPr bwMode="auto">
              <a:xfrm flipV="1">
                <a:off x="3571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0" name="Line 351"/>
              <p:cNvSpPr>
                <a:spLocks noChangeShapeType="1"/>
              </p:cNvSpPr>
              <p:nvPr/>
            </p:nvSpPr>
            <p:spPr bwMode="auto">
              <a:xfrm flipV="1">
                <a:off x="3769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1" name="Line 352"/>
              <p:cNvSpPr>
                <a:spLocks noChangeShapeType="1"/>
              </p:cNvSpPr>
              <p:nvPr/>
            </p:nvSpPr>
            <p:spPr bwMode="auto">
              <a:xfrm flipV="1">
                <a:off x="3966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2" name="Line 353"/>
              <p:cNvSpPr>
                <a:spLocks noChangeShapeType="1"/>
              </p:cNvSpPr>
              <p:nvPr/>
            </p:nvSpPr>
            <p:spPr bwMode="auto">
              <a:xfrm flipV="1">
                <a:off x="4167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3" name="Line 354"/>
              <p:cNvSpPr>
                <a:spLocks noChangeShapeType="1"/>
              </p:cNvSpPr>
              <p:nvPr/>
            </p:nvSpPr>
            <p:spPr bwMode="auto">
              <a:xfrm flipV="1">
                <a:off x="4365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4" name="Line 355"/>
              <p:cNvSpPr>
                <a:spLocks noChangeShapeType="1"/>
              </p:cNvSpPr>
              <p:nvPr/>
            </p:nvSpPr>
            <p:spPr bwMode="auto">
              <a:xfrm flipV="1">
                <a:off x="4563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5" name="Line 356"/>
              <p:cNvSpPr>
                <a:spLocks noChangeShapeType="1"/>
              </p:cNvSpPr>
              <p:nvPr/>
            </p:nvSpPr>
            <p:spPr bwMode="auto">
              <a:xfrm flipV="1">
                <a:off x="4760" y="3576"/>
                <a:ext cx="1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6" name="Freeform 357"/>
              <p:cNvSpPr>
                <a:spLocks/>
              </p:cNvSpPr>
              <p:nvPr/>
            </p:nvSpPr>
            <p:spPr bwMode="auto">
              <a:xfrm>
                <a:off x="3625" y="3349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7" name="Freeform 358"/>
              <p:cNvSpPr>
                <a:spLocks/>
              </p:cNvSpPr>
              <p:nvPr/>
            </p:nvSpPr>
            <p:spPr bwMode="auto">
              <a:xfrm>
                <a:off x="3582" y="3349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8" name="Freeform 359"/>
              <p:cNvSpPr>
                <a:spLocks/>
              </p:cNvSpPr>
              <p:nvPr/>
            </p:nvSpPr>
            <p:spPr bwMode="auto">
              <a:xfrm>
                <a:off x="3966" y="3090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89" name="Freeform 360"/>
              <p:cNvSpPr>
                <a:spLocks/>
              </p:cNvSpPr>
              <p:nvPr/>
            </p:nvSpPr>
            <p:spPr bwMode="auto">
              <a:xfrm>
                <a:off x="3823" y="3216"/>
                <a:ext cx="35" cy="36"/>
              </a:xfrm>
              <a:custGeom>
                <a:avLst/>
                <a:gdLst>
                  <a:gd name="T0" fmla="*/ 17 w 35"/>
                  <a:gd name="T1" fmla="*/ 0 h 36"/>
                  <a:gd name="T2" fmla="*/ 35 w 35"/>
                  <a:gd name="T3" fmla="*/ 36 h 36"/>
                  <a:gd name="T4" fmla="*/ 0 w 35"/>
                  <a:gd name="T5" fmla="*/ 36 h 36"/>
                  <a:gd name="T6" fmla="*/ 17 w 35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36"/>
                  <a:gd name="T14" fmla="*/ 35 w 35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36">
                    <a:moveTo>
                      <a:pt x="17" y="0"/>
                    </a:moveTo>
                    <a:lnTo>
                      <a:pt x="35" y="36"/>
                    </a:lnTo>
                    <a:lnTo>
                      <a:pt x="0" y="36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0" name="Freeform 361"/>
              <p:cNvSpPr>
                <a:spLocks/>
              </p:cNvSpPr>
              <p:nvPr/>
            </p:nvSpPr>
            <p:spPr bwMode="auto">
              <a:xfrm>
                <a:off x="3503" y="3518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1" name="Freeform 362"/>
              <p:cNvSpPr>
                <a:spLocks/>
              </p:cNvSpPr>
              <p:nvPr/>
            </p:nvSpPr>
            <p:spPr bwMode="auto">
              <a:xfrm>
                <a:off x="3438" y="3532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2" name="Freeform 363"/>
              <p:cNvSpPr>
                <a:spLocks/>
              </p:cNvSpPr>
              <p:nvPr/>
            </p:nvSpPr>
            <p:spPr bwMode="auto">
              <a:xfrm>
                <a:off x="3564" y="3453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3" name="Freeform 364"/>
              <p:cNvSpPr>
                <a:spLocks/>
              </p:cNvSpPr>
              <p:nvPr/>
            </p:nvSpPr>
            <p:spPr bwMode="auto">
              <a:xfrm>
                <a:off x="3855" y="3165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4" name="Freeform 365"/>
              <p:cNvSpPr>
                <a:spLocks/>
              </p:cNvSpPr>
              <p:nvPr/>
            </p:nvSpPr>
            <p:spPr bwMode="auto">
              <a:xfrm>
                <a:off x="3697" y="3352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5" name="Freeform 366"/>
              <p:cNvSpPr>
                <a:spLocks/>
              </p:cNvSpPr>
              <p:nvPr/>
            </p:nvSpPr>
            <p:spPr bwMode="auto">
              <a:xfrm>
                <a:off x="3632" y="3367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6" name="Freeform 367"/>
              <p:cNvSpPr>
                <a:spLocks/>
              </p:cNvSpPr>
              <p:nvPr/>
            </p:nvSpPr>
            <p:spPr bwMode="auto">
              <a:xfrm>
                <a:off x="3632" y="3331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7" name="Freeform 368"/>
              <p:cNvSpPr>
                <a:spLocks/>
              </p:cNvSpPr>
              <p:nvPr/>
            </p:nvSpPr>
            <p:spPr bwMode="auto">
              <a:xfrm>
                <a:off x="4617" y="2740"/>
                <a:ext cx="36" cy="36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36 h 36"/>
                  <a:gd name="T4" fmla="*/ 0 w 36"/>
                  <a:gd name="T5" fmla="*/ 36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36"/>
                  <a:gd name="T14" fmla="*/ 36 w 3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8" name="Freeform 369"/>
              <p:cNvSpPr>
                <a:spLocks/>
              </p:cNvSpPr>
              <p:nvPr/>
            </p:nvSpPr>
            <p:spPr bwMode="auto">
              <a:xfrm>
                <a:off x="3373" y="359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899" name="Freeform 370"/>
              <p:cNvSpPr>
                <a:spLocks/>
              </p:cNvSpPr>
              <p:nvPr/>
            </p:nvSpPr>
            <p:spPr bwMode="auto">
              <a:xfrm>
                <a:off x="3391" y="357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0" name="Freeform 371"/>
              <p:cNvSpPr>
                <a:spLocks/>
              </p:cNvSpPr>
              <p:nvPr/>
            </p:nvSpPr>
            <p:spPr bwMode="auto">
              <a:xfrm>
                <a:off x="3409" y="356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1" name="Freeform 372"/>
              <p:cNvSpPr>
                <a:spLocks/>
              </p:cNvSpPr>
              <p:nvPr/>
            </p:nvSpPr>
            <p:spPr bwMode="auto">
              <a:xfrm>
                <a:off x="3424" y="3550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7 w 10"/>
                  <a:gd name="T3" fmla="*/ 0 h 8"/>
                  <a:gd name="T4" fmla="*/ 10 w 10"/>
                  <a:gd name="T5" fmla="*/ 4 h 8"/>
                  <a:gd name="T6" fmla="*/ 3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2" name="Freeform 373"/>
              <p:cNvSpPr>
                <a:spLocks/>
              </p:cNvSpPr>
              <p:nvPr/>
            </p:nvSpPr>
            <p:spPr bwMode="auto">
              <a:xfrm>
                <a:off x="3442" y="3536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3" name="Freeform 374"/>
              <p:cNvSpPr>
                <a:spLocks/>
              </p:cNvSpPr>
              <p:nvPr/>
            </p:nvSpPr>
            <p:spPr bwMode="auto">
              <a:xfrm>
                <a:off x="3460" y="3525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4" name="Freeform 375"/>
              <p:cNvSpPr>
                <a:spLocks/>
              </p:cNvSpPr>
              <p:nvPr/>
            </p:nvSpPr>
            <p:spPr bwMode="auto">
              <a:xfrm>
                <a:off x="3478" y="3507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3 w 10"/>
                  <a:gd name="T3" fmla="*/ 0 h 7"/>
                  <a:gd name="T4" fmla="*/ 10 w 10"/>
                  <a:gd name="T5" fmla="*/ 4 h 7"/>
                  <a:gd name="T6" fmla="*/ 7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5" name="Freeform 376"/>
              <p:cNvSpPr>
                <a:spLocks/>
              </p:cNvSpPr>
              <p:nvPr/>
            </p:nvSpPr>
            <p:spPr bwMode="auto">
              <a:xfrm>
                <a:off x="3499" y="3493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4 w 7"/>
                  <a:gd name="T3" fmla="*/ 0 h 11"/>
                  <a:gd name="T4" fmla="*/ 7 w 7"/>
                  <a:gd name="T5" fmla="*/ 3 h 11"/>
                  <a:gd name="T6" fmla="*/ 4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4" y="0"/>
                    </a:lnTo>
                    <a:lnTo>
                      <a:pt x="7" y="3"/>
                    </a:lnTo>
                    <a:lnTo>
                      <a:pt x="4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6" name="Freeform 377"/>
              <p:cNvSpPr>
                <a:spLocks/>
              </p:cNvSpPr>
              <p:nvPr/>
            </p:nvSpPr>
            <p:spPr bwMode="auto">
              <a:xfrm>
                <a:off x="3510" y="3486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7" name="Freeform 378"/>
              <p:cNvSpPr>
                <a:spLocks/>
              </p:cNvSpPr>
              <p:nvPr/>
            </p:nvSpPr>
            <p:spPr bwMode="auto">
              <a:xfrm>
                <a:off x="3528" y="347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8" name="Freeform 379"/>
              <p:cNvSpPr>
                <a:spLocks/>
              </p:cNvSpPr>
              <p:nvPr/>
            </p:nvSpPr>
            <p:spPr bwMode="auto">
              <a:xfrm>
                <a:off x="3549" y="3453"/>
                <a:ext cx="8" cy="11"/>
              </a:xfrm>
              <a:custGeom>
                <a:avLst/>
                <a:gdLst>
                  <a:gd name="T0" fmla="*/ 0 w 8"/>
                  <a:gd name="T1" fmla="*/ 7 h 11"/>
                  <a:gd name="T2" fmla="*/ 4 w 8"/>
                  <a:gd name="T3" fmla="*/ 0 h 11"/>
                  <a:gd name="T4" fmla="*/ 8 w 8"/>
                  <a:gd name="T5" fmla="*/ 4 h 11"/>
                  <a:gd name="T6" fmla="*/ 4 w 8"/>
                  <a:gd name="T7" fmla="*/ 11 h 11"/>
                  <a:gd name="T8" fmla="*/ 0 w 8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11"/>
                  <a:gd name="T17" fmla="*/ 8 w 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11">
                    <a:moveTo>
                      <a:pt x="0" y="7"/>
                    </a:moveTo>
                    <a:lnTo>
                      <a:pt x="4" y="0"/>
                    </a:lnTo>
                    <a:lnTo>
                      <a:pt x="8" y="4"/>
                    </a:lnTo>
                    <a:lnTo>
                      <a:pt x="4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09" name="Freeform 380"/>
              <p:cNvSpPr>
                <a:spLocks/>
              </p:cNvSpPr>
              <p:nvPr/>
            </p:nvSpPr>
            <p:spPr bwMode="auto">
              <a:xfrm>
                <a:off x="3564" y="344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0" name="Freeform 381"/>
              <p:cNvSpPr>
                <a:spLocks/>
              </p:cNvSpPr>
              <p:nvPr/>
            </p:nvSpPr>
            <p:spPr bwMode="auto">
              <a:xfrm>
                <a:off x="3578" y="343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1" name="Freeform 382"/>
              <p:cNvSpPr>
                <a:spLocks/>
              </p:cNvSpPr>
              <p:nvPr/>
            </p:nvSpPr>
            <p:spPr bwMode="auto">
              <a:xfrm>
                <a:off x="3596" y="3421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2" name="Freeform 383"/>
              <p:cNvSpPr>
                <a:spLocks/>
              </p:cNvSpPr>
              <p:nvPr/>
            </p:nvSpPr>
            <p:spPr bwMode="auto">
              <a:xfrm>
                <a:off x="3614" y="3406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3" name="Freeform 384"/>
              <p:cNvSpPr>
                <a:spLocks/>
              </p:cNvSpPr>
              <p:nvPr/>
            </p:nvSpPr>
            <p:spPr bwMode="auto">
              <a:xfrm>
                <a:off x="3636" y="3388"/>
                <a:ext cx="7" cy="11"/>
              </a:xfrm>
              <a:custGeom>
                <a:avLst/>
                <a:gdLst>
                  <a:gd name="T0" fmla="*/ 0 w 7"/>
                  <a:gd name="T1" fmla="*/ 8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8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4" name="Freeform 385"/>
              <p:cNvSpPr>
                <a:spLocks/>
              </p:cNvSpPr>
              <p:nvPr/>
            </p:nvSpPr>
            <p:spPr bwMode="auto">
              <a:xfrm>
                <a:off x="3650" y="3378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5" name="Freeform 386"/>
              <p:cNvSpPr>
                <a:spLocks/>
              </p:cNvSpPr>
              <p:nvPr/>
            </p:nvSpPr>
            <p:spPr bwMode="auto">
              <a:xfrm>
                <a:off x="3664" y="3367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6" name="Freeform 387"/>
              <p:cNvSpPr>
                <a:spLocks/>
              </p:cNvSpPr>
              <p:nvPr/>
            </p:nvSpPr>
            <p:spPr bwMode="auto">
              <a:xfrm>
                <a:off x="3682" y="3349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8 w 15"/>
                  <a:gd name="T3" fmla="*/ 0 h 11"/>
                  <a:gd name="T4" fmla="*/ 15 w 15"/>
                  <a:gd name="T5" fmla="*/ 3 h 11"/>
                  <a:gd name="T6" fmla="*/ 8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8" y="0"/>
                    </a:lnTo>
                    <a:lnTo>
                      <a:pt x="15" y="3"/>
                    </a:lnTo>
                    <a:lnTo>
                      <a:pt x="8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7" name="Freeform 388"/>
              <p:cNvSpPr>
                <a:spLocks/>
              </p:cNvSpPr>
              <p:nvPr/>
            </p:nvSpPr>
            <p:spPr bwMode="auto">
              <a:xfrm>
                <a:off x="3700" y="334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8" name="Freeform 389"/>
              <p:cNvSpPr>
                <a:spLocks/>
              </p:cNvSpPr>
              <p:nvPr/>
            </p:nvSpPr>
            <p:spPr bwMode="auto">
              <a:xfrm>
                <a:off x="3718" y="3324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19" name="Freeform 390"/>
              <p:cNvSpPr>
                <a:spLocks/>
              </p:cNvSpPr>
              <p:nvPr/>
            </p:nvSpPr>
            <p:spPr bwMode="auto">
              <a:xfrm>
                <a:off x="3736" y="331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0" name="Freeform 391"/>
              <p:cNvSpPr>
                <a:spLocks/>
              </p:cNvSpPr>
              <p:nvPr/>
            </p:nvSpPr>
            <p:spPr bwMode="auto">
              <a:xfrm>
                <a:off x="3751" y="3302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1" name="Freeform 392"/>
              <p:cNvSpPr>
                <a:spLocks/>
              </p:cNvSpPr>
              <p:nvPr/>
            </p:nvSpPr>
            <p:spPr bwMode="auto">
              <a:xfrm>
                <a:off x="3769" y="3284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2" name="Freeform 393"/>
              <p:cNvSpPr>
                <a:spLocks/>
              </p:cNvSpPr>
              <p:nvPr/>
            </p:nvSpPr>
            <p:spPr bwMode="auto">
              <a:xfrm>
                <a:off x="3787" y="3273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3 w 10"/>
                  <a:gd name="T3" fmla="*/ 0 h 7"/>
                  <a:gd name="T4" fmla="*/ 10 w 10"/>
                  <a:gd name="T5" fmla="*/ 4 h 7"/>
                  <a:gd name="T6" fmla="*/ 7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3" name="Freeform 394"/>
              <p:cNvSpPr>
                <a:spLocks/>
              </p:cNvSpPr>
              <p:nvPr/>
            </p:nvSpPr>
            <p:spPr bwMode="auto">
              <a:xfrm>
                <a:off x="3805" y="3259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4" name="Freeform 395"/>
              <p:cNvSpPr>
                <a:spLocks/>
              </p:cNvSpPr>
              <p:nvPr/>
            </p:nvSpPr>
            <p:spPr bwMode="auto">
              <a:xfrm>
                <a:off x="3819" y="3244"/>
                <a:ext cx="14" cy="11"/>
              </a:xfrm>
              <a:custGeom>
                <a:avLst/>
                <a:gdLst>
                  <a:gd name="T0" fmla="*/ 0 w 14"/>
                  <a:gd name="T1" fmla="*/ 8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8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5" name="Freeform 396"/>
              <p:cNvSpPr>
                <a:spLocks/>
              </p:cNvSpPr>
              <p:nvPr/>
            </p:nvSpPr>
            <p:spPr bwMode="auto">
              <a:xfrm>
                <a:off x="3837" y="323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3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6" name="Freeform 397"/>
              <p:cNvSpPr>
                <a:spLocks/>
              </p:cNvSpPr>
              <p:nvPr/>
            </p:nvSpPr>
            <p:spPr bwMode="auto">
              <a:xfrm>
                <a:off x="3855" y="322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7" name="Freeform 398"/>
              <p:cNvSpPr>
                <a:spLocks/>
              </p:cNvSpPr>
              <p:nvPr/>
            </p:nvSpPr>
            <p:spPr bwMode="auto">
              <a:xfrm>
                <a:off x="3873" y="320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8" name="Freeform 399"/>
              <p:cNvSpPr>
                <a:spLocks/>
              </p:cNvSpPr>
              <p:nvPr/>
            </p:nvSpPr>
            <p:spPr bwMode="auto">
              <a:xfrm>
                <a:off x="3891" y="319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29" name="Freeform 400"/>
              <p:cNvSpPr>
                <a:spLocks/>
              </p:cNvSpPr>
              <p:nvPr/>
            </p:nvSpPr>
            <p:spPr bwMode="auto">
              <a:xfrm>
                <a:off x="3905" y="318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0" name="Freeform 401"/>
              <p:cNvSpPr>
                <a:spLocks/>
              </p:cNvSpPr>
              <p:nvPr/>
            </p:nvSpPr>
            <p:spPr bwMode="auto">
              <a:xfrm>
                <a:off x="3923" y="317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1" name="Freeform 402"/>
              <p:cNvSpPr>
                <a:spLocks/>
              </p:cNvSpPr>
              <p:nvPr/>
            </p:nvSpPr>
            <p:spPr bwMode="auto">
              <a:xfrm>
                <a:off x="3941" y="3158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2" name="Freeform 403"/>
              <p:cNvSpPr>
                <a:spLocks/>
              </p:cNvSpPr>
              <p:nvPr/>
            </p:nvSpPr>
            <p:spPr bwMode="auto">
              <a:xfrm>
                <a:off x="3963" y="3140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3" name="Freeform 404"/>
              <p:cNvSpPr>
                <a:spLocks/>
              </p:cNvSpPr>
              <p:nvPr/>
            </p:nvSpPr>
            <p:spPr bwMode="auto">
              <a:xfrm>
                <a:off x="3977" y="3129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4" name="Freeform 405"/>
              <p:cNvSpPr>
                <a:spLocks/>
              </p:cNvSpPr>
              <p:nvPr/>
            </p:nvSpPr>
            <p:spPr bwMode="auto">
              <a:xfrm>
                <a:off x="3991" y="3118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5" name="Freeform 406"/>
              <p:cNvSpPr>
                <a:spLocks/>
              </p:cNvSpPr>
              <p:nvPr/>
            </p:nvSpPr>
            <p:spPr bwMode="auto">
              <a:xfrm>
                <a:off x="4009" y="3100"/>
                <a:ext cx="15" cy="11"/>
              </a:xfrm>
              <a:custGeom>
                <a:avLst/>
                <a:gdLst>
                  <a:gd name="T0" fmla="*/ 0 w 15"/>
                  <a:gd name="T1" fmla="*/ 8 h 11"/>
                  <a:gd name="T2" fmla="*/ 8 w 15"/>
                  <a:gd name="T3" fmla="*/ 0 h 11"/>
                  <a:gd name="T4" fmla="*/ 15 w 15"/>
                  <a:gd name="T5" fmla="*/ 4 h 11"/>
                  <a:gd name="T6" fmla="*/ 8 w 15"/>
                  <a:gd name="T7" fmla="*/ 11 h 11"/>
                  <a:gd name="T8" fmla="*/ 0 w 15"/>
                  <a:gd name="T9" fmla="*/ 8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8"/>
                    </a:moveTo>
                    <a:lnTo>
                      <a:pt x="8" y="0"/>
                    </a:lnTo>
                    <a:lnTo>
                      <a:pt x="15" y="4"/>
                    </a:lnTo>
                    <a:lnTo>
                      <a:pt x="8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6" name="Freeform 407"/>
              <p:cNvSpPr>
                <a:spLocks/>
              </p:cNvSpPr>
              <p:nvPr/>
            </p:nvSpPr>
            <p:spPr bwMode="auto">
              <a:xfrm>
                <a:off x="4027" y="3090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7" name="Freeform 408"/>
              <p:cNvSpPr>
                <a:spLocks/>
              </p:cNvSpPr>
              <p:nvPr/>
            </p:nvSpPr>
            <p:spPr bwMode="auto">
              <a:xfrm>
                <a:off x="4045" y="3075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8" name="Freeform 409"/>
              <p:cNvSpPr>
                <a:spLocks/>
              </p:cNvSpPr>
              <p:nvPr/>
            </p:nvSpPr>
            <p:spPr bwMode="auto">
              <a:xfrm>
                <a:off x="4060" y="3068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39" name="Freeform 410"/>
              <p:cNvSpPr>
                <a:spLocks/>
              </p:cNvSpPr>
              <p:nvPr/>
            </p:nvSpPr>
            <p:spPr bwMode="auto">
              <a:xfrm>
                <a:off x="4078" y="3054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0" name="Freeform 411"/>
              <p:cNvSpPr>
                <a:spLocks/>
              </p:cNvSpPr>
              <p:nvPr/>
            </p:nvSpPr>
            <p:spPr bwMode="auto">
              <a:xfrm>
                <a:off x="4096" y="3036"/>
                <a:ext cx="14" cy="10"/>
              </a:xfrm>
              <a:custGeom>
                <a:avLst/>
                <a:gdLst>
                  <a:gd name="T0" fmla="*/ 0 w 14"/>
                  <a:gd name="T1" fmla="*/ 7 h 10"/>
                  <a:gd name="T2" fmla="*/ 7 w 14"/>
                  <a:gd name="T3" fmla="*/ 0 h 10"/>
                  <a:gd name="T4" fmla="*/ 14 w 14"/>
                  <a:gd name="T5" fmla="*/ 3 h 10"/>
                  <a:gd name="T6" fmla="*/ 7 w 14"/>
                  <a:gd name="T7" fmla="*/ 10 h 10"/>
                  <a:gd name="T8" fmla="*/ 0 w 14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0"/>
                  <a:gd name="T17" fmla="*/ 14 w 14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0">
                    <a:moveTo>
                      <a:pt x="0" y="7"/>
                    </a:moveTo>
                    <a:lnTo>
                      <a:pt x="7" y="0"/>
                    </a:lnTo>
                    <a:lnTo>
                      <a:pt x="14" y="3"/>
                    </a:lnTo>
                    <a:lnTo>
                      <a:pt x="7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1" name="Freeform 412"/>
              <p:cNvSpPr>
                <a:spLocks/>
              </p:cNvSpPr>
              <p:nvPr/>
            </p:nvSpPr>
            <p:spPr bwMode="auto">
              <a:xfrm>
                <a:off x="4114" y="3025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2" name="Freeform 413"/>
              <p:cNvSpPr>
                <a:spLocks/>
              </p:cNvSpPr>
              <p:nvPr/>
            </p:nvSpPr>
            <p:spPr bwMode="auto">
              <a:xfrm>
                <a:off x="4132" y="3010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3 w 10"/>
                  <a:gd name="T3" fmla="*/ 0 h 8"/>
                  <a:gd name="T4" fmla="*/ 10 w 10"/>
                  <a:gd name="T5" fmla="*/ 4 h 8"/>
                  <a:gd name="T6" fmla="*/ 7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3" name="Freeform 414"/>
              <p:cNvSpPr>
                <a:spLocks/>
              </p:cNvSpPr>
              <p:nvPr/>
            </p:nvSpPr>
            <p:spPr bwMode="auto">
              <a:xfrm>
                <a:off x="4146" y="2996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4" name="Freeform 415"/>
              <p:cNvSpPr>
                <a:spLocks/>
              </p:cNvSpPr>
              <p:nvPr/>
            </p:nvSpPr>
            <p:spPr bwMode="auto">
              <a:xfrm>
                <a:off x="4164" y="2989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5" name="Freeform 416"/>
              <p:cNvSpPr>
                <a:spLocks/>
              </p:cNvSpPr>
              <p:nvPr/>
            </p:nvSpPr>
            <p:spPr bwMode="auto">
              <a:xfrm>
                <a:off x="4182" y="297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6" name="Freeform 417"/>
              <p:cNvSpPr>
                <a:spLocks/>
              </p:cNvSpPr>
              <p:nvPr/>
            </p:nvSpPr>
            <p:spPr bwMode="auto">
              <a:xfrm>
                <a:off x="4200" y="296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7" name="Freeform 418"/>
              <p:cNvSpPr>
                <a:spLocks/>
              </p:cNvSpPr>
              <p:nvPr/>
            </p:nvSpPr>
            <p:spPr bwMode="auto">
              <a:xfrm>
                <a:off x="4218" y="2946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3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8" name="Freeform 419"/>
              <p:cNvSpPr>
                <a:spLocks/>
              </p:cNvSpPr>
              <p:nvPr/>
            </p:nvSpPr>
            <p:spPr bwMode="auto">
              <a:xfrm>
                <a:off x="4232" y="2931"/>
                <a:ext cx="15" cy="11"/>
              </a:xfrm>
              <a:custGeom>
                <a:avLst/>
                <a:gdLst>
                  <a:gd name="T0" fmla="*/ 0 w 15"/>
                  <a:gd name="T1" fmla="*/ 7 h 11"/>
                  <a:gd name="T2" fmla="*/ 7 w 15"/>
                  <a:gd name="T3" fmla="*/ 0 h 11"/>
                  <a:gd name="T4" fmla="*/ 15 w 15"/>
                  <a:gd name="T5" fmla="*/ 4 h 11"/>
                  <a:gd name="T6" fmla="*/ 7 w 15"/>
                  <a:gd name="T7" fmla="*/ 11 h 11"/>
                  <a:gd name="T8" fmla="*/ 0 w 15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1"/>
                  <a:gd name="T17" fmla="*/ 15 w 1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1">
                    <a:moveTo>
                      <a:pt x="0" y="7"/>
                    </a:moveTo>
                    <a:lnTo>
                      <a:pt x="7" y="0"/>
                    </a:lnTo>
                    <a:lnTo>
                      <a:pt x="15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49" name="Freeform 420"/>
              <p:cNvSpPr>
                <a:spLocks/>
              </p:cNvSpPr>
              <p:nvPr/>
            </p:nvSpPr>
            <p:spPr bwMode="auto">
              <a:xfrm>
                <a:off x="4250" y="2924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0" name="Freeform 421"/>
              <p:cNvSpPr>
                <a:spLocks/>
              </p:cNvSpPr>
              <p:nvPr/>
            </p:nvSpPr>
            <p:spPr bwMode="auto">
              <a:xfrm>
                <a:off x="4268" y="290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1" name="Freeform 422"/>
              <p:cNvSpPr>
                <a:spLocks/>
              </p:cNvSpPr>
              <p:nvPr/>
            </p:nvSpPr>
            <p:spPr bwMode="auto">
              <a:xfrm>
                <a:off x="4290" y="2892"/>
                <a:ext cx="7" cy="10"/>
              </a:xfrm>
              <a:custGeom>
                <a:avLst/>
                <a:gdLst>
                  <a:gd name="T0" fmla="*/ 0 w 7"/>
                  <a:gd name="T1" fmla="*/ 7 h 10"/>
                  <a:gd name="T2" fmla="*/ 3 w 7"/>
                  <a:gd name="T3" fmla="*/ 0 h 10"/>
                  <a:gd name="T4" fmla="*/ 7 w 7"/>
                  <a:gd name="T5" fmla="*/ 3 h 10"/>
                  <a:gd name="T6" fmla="*/ 3 w 7"/>
                  <a:gd name="T7" fmla="*/ 10 h 10"/>
                  <a:gd name="T8" fmla="*/ 0 w 7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0"/>
                  <a:gd name="T17" fmla="*/ 7 w 7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0">
                    <a:moveTo>
                      <a:pt x="0" y="7"/>
                    </a:moveTo>
                    <a:lnTo>
                      <a:pt x="3" y="0"/>
                    </a:lnTo>
                    <a:lnTo>
                      <a:pt x="7" y="3"/>
                    </a:lnTo>
                    <a:lnTo>
                      <a:pt x="3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2" name="Freeform 423"/>
              <p:cNvSpPr>
                <a:spLocks/>
              </p:cNvSpPr>
              <p:nvPr/>
            </p:nvSpPr>
            <p:spPr bwMode="auto">
              <a:xfrm>
                <a:off x="4300" y="2884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3" name="Freeform 424"/>
              <p:cNvSpPr>
                <a:spLocks/>
              </p:cNvSpPr>
              <p:nvPr/>
            </p:nvSpPr>
            <p:spPr bwMode="auto">
              <a:xfrm>
                <a:off x="4318" y="2870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4" name="Freeform 425"/>
              <p:cNvSpPr>
                <a:spLocks/>
              </p:cNvSpPr>
              <p:nvPr/>
            </p:nvSpPr>
            <p:spPr bwMode="auto">
              <a:xfrm>
                <a:off x="4336" y="2859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8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5" name="Freeform 426"/>
              <p:cNvSpPr>
                <a:spLocks/>
              </p:cNvSpPr>
              <p:nvPr/>
            </p:nvSpPr>
            <p:spPr bwMode="auto">
              <a:xfrm>
                <a:off x="4354" y="2841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0 h 7"/>
                  <a:gd name="T4" fmla="*/ 11 w 11"/>
                  <a:gd name="T5" fmla="*/ 4 h 7"/>
                  <a:gd name="T6" fmla="*/ 8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6" name="Freeform 427"/>
              <p:cNvSpPr>
                <a:spLocks/>
              </p:cNvSpPr>
              <p:nvPr/>
            </p:nvSpPr>
            <p:spPr bwMode="auto">
              <a:xfrm>
                <a:off x="4372" y="2827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7" name="Freeform 428"/>
              <p:cNvSpPr>
                <a:spLocks/>
              </p:cNvSpPr>
              <p:nvPr/>
            </p:nvSpPr>
            <p:spPr bwMode="auto">
              <a:xfrm>
                <a:off x="4387" y="2820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8" name="Freeform 429"/>
              <p:cNvSpPr>
                <a:spLocks/>
              </p:cNvSpPr>
              <p:nvPr/>
            </p:nvSpPr>
            <p:spPr bwMode="auto">
              <a:xfrm>
                <a:off x="4405" y="2805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59" name="Freeform 430"/>
              <p:cNvSpPr>
                <a:spLocks/>
              </p:cNvSpPr>
              <p:nvPr/>
            </p:nvSpPr>
            <p:spPr bwMode="auto">
              <a:xfrm>
                <a:off x="4423" y="2787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7 w 14"/>
                  <a:gd name="T3" fmla="*/ 0 h 11"/>
                  <a:gd name="T4" fmla="*/ 14 w 14"/>
                  <a:gd name="T5" fmla="*/ 4 h 11"/>
                  <a:gd name="T6" fmla="*/ 7 w 14"/>
                  <a:gd name="T7" fmla="*/ 11 h 11"/>
                  <a:gd name="T8" fmla="*/ 0 w 14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0" y="7"/>
                    </a:moveTo>
                    <a:lnTo>
                      <a:pt x="7" y="0"/>
                    </a:lnTo>
                    <a:lnTo>
                      <a:pt x="14" y="4"/>
                    </a:lnTo>
                    <a:lnTo>
                      <a:pt x="7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0" name="Freeform 431"/>
              <p:cNvSpPr>
                <a:spLocks/>
              </p:cNvSpPr>
              <p:nvPr/>
            </p:nvSpPr>
            <p:spPr bwMode="auto">
              <a:xfrm>
                <a:off x="4441" y="2776"/>
                <a:ext cx="10" cy="8"/>
              </a:xfrm>
              <a:custGeom>
                <a:avLst/>
                <a:gdLst>
                  <a:gd name="T0" fmla="*/ 0 w 10"/>
                  <a:gd name="T1" fmla="*/ 4 h 8"/>
                  <a:gd name="T2" fmla="*/ 3 w 10"/>
                  <a:gd name="T3" fmla="*/ 0 h 8"/>
                  <a:gd name="T4" fmla="*/ 10 w 10"/>
                  <a:gd name="T5" fmla="*/ 4 h 8"/>
                  <a:gd name="T6" fmla="*/ 7 w 10"/>
                  <a:gd name="T7" fmla="*/ 8 h 8"/>
                  <a:gd name="T8" fmla="*/ 0 w 10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8"/>
                  <a:gd name="T17" fmla="*/ 10 w 10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8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1" name="Freeform 432"/>
              <p:cNvSpPr>
                <a:spLocks/>
              </p:cNvSpPr>
              <p:nvPr/>
            </p:nvSpPr>
            <p:spPr bwMode="auto">
              <a:xfrm>
                <a:off x="4459" y="2762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3 w 10"/>
                  <a:gd name="T3" fmla="*/ 0 h 7"/>
                  <a:gd name="T4" fmla="*/ 10 w 10"/>
                  <a:gd name="T5" fmla="*/ 4 h 7"/>
                  <a:gd name="T6" fmla="*/ 7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3" y="0"/>
                    </a:lnTo>
                    <a:lnTo>
                      <a:pt x="10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2" name="Freeform 433"/>
              <p:cNvSpPr>
                <a:spLocks/>
              </p:cNvSpPr>
              <p:nvPr/>
            </p:nvSpPr>
            <p:spPr bwMode="auto">
              <a:xfrm>
                <a:off x="4473" y="2755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3" name="Freeform 434"/>
              <p:cNvSpPr>
                <a:spLocks/>
              </p:cNvSpPr>
              <p:nvPr/>
            </p:nvSpPr>
            <p:spPr bwMode="auto">
              <a:xfrm>
                <a:off x="4491" y="2740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3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3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4" name="Freeform 435"/>
              <p:cNvSpPr>
                <a:spLocks/>
              </p:cNvSpPr>
              <p:nvPr/>
            </p:nvSpPr>
            <p:spPr bwMode="auto">
              <a:xfrm>
                <a:off x="4509" y="2722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5" name="Freeform 436"/>
              <p:cNvSpPr>
                <a:spLocks/>
              </p:cNvSpPr>
              <p:nvPr/>
            </p:nvSpPr>
            <p:spPr bwMode="auto">
              <a:xfrm>
                <a:off x="4527" y="271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3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6" name="Freeform 437"/>
              <p:cNvSpPr>
                <a:spLocks/>
              </p:cNvSpPr>
              <p:nvPr/>
            </p:nvSpPr>
            <p:spPr bwMode="auto">
              <a:xfrm>
                <a:off x="4541" y="2701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7" name="Freeform 438"/>
              <p:cNvSpPr>
                <a:spLocks/>
              </p:cNvSpPr>
              <p:nvPr/>
            </p:nvSpPr>
            <p:spPr bwMode="auto">
              <a:xfrm>
                <a:off x="4559" y="2683"/>
                <a:ext cx="15" cy="10"/>
              </a:xfrm>
              <a:custGeom>
                <a:avLst/>
                <a:gdLst>
                  <a:gd name="T0" fmla="*/ 0 w 15"/>
                  <a:gd name="T1" fmla="*/ 7 h 10"/>
                  <a:gd name="T2" fmla="*/ 7 w 15"/>
                  <a:gd name="T3" fmla="*/ 0 h 10"/>
                  <a:gd name="T4" fmla="*/ 15 w 15"/>
                  <a:gd name="T5" fmla="*/ 3 h 10"/>
                  <a:gd name="T6" fmla="*/ 7 w 15"/>
                  <a:gd name="T7" fmla="*/ 10 h 10"/>
                  <a:gd name="T8" fmla="*/ 0 w 15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0"/>
                  <a:gd name="T17" fmla="*/ 15 w 15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0">
                    <a:moveTo>
                      <a:pt x="0" y="7"/>
                    </a:moveTo>
                    <a:lnTo>
                      <a:pt x="7" y="0"/>
                    </a:lnTo>
                    <a:lnTo>
                      <a:pt x="15" y="3"/>
                    </a:lnTo>
                    <a:lnTo>
                      <a:pt x="7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8" name="Freeform 439"/>
              <p:cNvSpPr>
                <a:spLocks/>
              </p:cNvSpPr>
              <p:nvPr/>
            </p:nvSpPr>
            <p:spPr bwMode="auto">
              <a:xfrm>
                <a:off x="4577" y="2675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7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69" name="Freeform 440"/>
              <p:cNvSpPr>
                <a:spLocks/>
              </p:cNvSpPr>
              <p:nvPr/>
            </p:nvSpPr>
            <p:spPr bwMode="auto">
              <a:xfrm>
                <a:off x="4595" y="2657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4 w 11"/>
                  <a:gd name="T3" fmla="*/ 0 h 8"/>
                  <a:gd name="T4" fmla="*/ 11 w 11"/>
                  <a:gd name="T5" fmla="*/ 4 h 8"/>
                  <a:gd name="T6" fmla="*/ 7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4" y="0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0" name="Freeform 441"/>
              <p:cNvSpPr>
                <a:spLocks/>
              </p:cNvSpPr>
              <p:nvPr/>
            </p:nvSpPr>
            <p:spPr bwMode="auto">
              <a:xfrm>
                <a:off x="4617" y="2643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1" name="Freeform 442"/>
              <p:cNvSpPr>
                <a:spLocks/>
              </p:cNvSpPr>
              <p:nvPr/>
            </p:nvSpPr>
            <p:spPr bwMode="auto">
              <a:xfrm>
                <a:off x="4627" y="2636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2" name="Freeform 443"/>
              <p:cNvSpPr>
                <a:spLocks/>
              </p:cNvSpPr>
              <p:nvPr/>
            </p:nvSpPr>
            <p:spPr bwMode="auto">
              <a:xfrm>
                <a:off x="4645" y="2621"/>
                <a:ext cx="11" cy="8"/>
              </a:xfrm>
              <a:custGeom>
                <a:avLst/>
                <a:gdLst>
                  <a:gd name="T0" fmla="*/ 0 w 11"/>
                  <a:gd name="T1" fmla="*/ 4 h 8"/>
                  <a:gd name="T2" fmla="*/ 8 w 11"/>
                  <a:gd name="T3" fmla="*/ 0 h 8"/>
                  <a:gd name="T4" fmla="*/ 11 w 11"/>
                  <a:gd name="T5" fmla="*/ 4 h 8"/>
                  <a:gd name="T6" fmla="*/ 4 w 11"/>
                  <a:gd name="T7" fmla="*/ 8 h 8"/>
                  <a:gd name="T8" fmla="*/ 0 w 11"/>
                  <a:gd name="T9" fmla="*/ 4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8"/>
                  <a:gd name="T17" fmla="*/ 11 w 1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8">
                    <a:moveTo>
                      <a:pt x="0" y="4"/>
                    </a:moveTo>
                    <a:lnTo>
                      <a:pt x="8" y="0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3" name="Freeform 444"/>
              <p:cNvSpPr>
                <a:spLocks/>
              </p:cNvSpPr>
              <p:nvPr/>
            </p:nvSpPr>
            <p:spPr bwMode="auto">
              <a:xfrm>
                <a:off x="4663" y="2611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8 w 11"/>
                  <a:gd name="T3" fmla="*/ 0 h 7"/>
                  <a:gd name="T4" fmla="*/ 11 w 11"/>
                  <a:gd name="T5" fmla="*/ 3 h 7"/>
                  <a:gd name="T6" fmla="*/ 4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8" y="0"/>
                    </a:lnTo>
                    <a:lnTo>
                      <a:pt x="11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4" name="Freeform 445"/>
              <p:cNvSpPr>
                <a:spLocks/>
              </p:cNvSpPr>
              <p:nvPr/>
            </p:nvSpPr>
            <p:spPr bwMode="auto">
              <a:xfrm>
                <a:off x="4681" y="2593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8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8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5" name="Freeform 446"/>
              <p:cNvSpPr>
                <a:spLocks/>
              </p:cNvSpPr>
              <p:nvPr/>
            </p:nvSpPr>
            <p:spPr bwMode="auto">
              <a:xfrm>
                <a:off x="4703" y="2578"/>
                <a:ext cx="7" cy="11"/>
              </a:xfrm>
              <a:custGeom>
                <a:avLst/>
                <a:gdLst>
                  <a:gd name="T0" fmla="*/ 0 w 7"/>
                  <a:gd name="T1" fmla="*/ 7 h 11"/>
                  <a:gd name="T2" fmla="*/ 3 w 7"/>
                  <a:gd name="T3" fmla="*/ 0 h 11"/>
                  <a:gd name="T4" fmla="*/ 7 w 7"/>
                  <a:gd name="T5" fmla="*/ 4 h 11"/>
                  <a:gd name="T6" fmla="*/ 3 w 7"/>
                  <a:gd name="T7" fmla="*/ 11 h 11"/>
                  <a:gd name="T8" fmla="*/ 0 w 7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1"/>
                  <a:gd name="T17" fmla="*/ 7 w 7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1">
                    <a:moveTo>
                      <a:pt x="0" y="7"/>
                    </a:moveTo>
                    <a:lnTo>
                      <a:pt x="3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6" name="Freeform 447"/>
              <p:cNvSpPr>
                <a:spLocks/>
              </p:cNvSpPr>
              <p:nvPr/>
            </p:nvSpPr>
            <p:spPr bwMode="auto">
              <a:xfrm>
                <a:off x="4714" y="2571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0 h 7"/>
                  <a:gd name="T4" fmla="*/ 10 w 10"/>
                  <a:gd name="T5" fmla="*/ 4 h 7"/>
                  <a:gd name="T6" fmla="*/ 3 w 10"/>
                  <a:gd name="T7" fmla="*/ 7 h 7"/>
                  <a:gd name="T8" fmla="*/ 0 w 10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4"/>
                    </a:moveTo>
                    <a:lnTo>
                      <a:pt x="7" y="0"/>
                    </a:lnTo>
                    <a:lnTo>
                      <a:pt x="1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7" name="Freeform 448"/>
              <p:cNvSpPr>
                <a:spLocks/>
              </p:cNvSpPr>
              <p:nvPr/>
            </p:nvSpPr>
            <p:spPr bwMode="auto">
              <a:xfrm>
                <a:off x="4732" y="2557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7 w 10"/>
                  <a:gd name="T3" fmla="*/ 0 h 7"/>
                  <a:gd name="T4" fmla="*/ 10 w 10"/>
                  <a:gd name="T5" fmla="*/ 3 h 7"/>
                  <a:gd name="T6" fmla="*/ 3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7" y="0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8" name="Freeform 449"/>
              <p:cNvSpPr>
                <a:spLocks/>
              </p:cNvSpPr>
              <p:nvPr/>
            </p:nvSpPr>
            <p:spPr bwMode="auto">
              <a:xfrm>
                <a:off x="4750" y="2539"/>
                <a:ext cx="14" cy="10"/>
              </a:xfrm>
              <a:custGeom>
                <a:avLst/>
                <a:gdLst>
                  <a:gd name="T0" fmla="*/ 0 w 14"/>
                  <a:gd name="T1" fmla="*/ 7 h 10"/>
                  <a:gd name="T2" fmla="*/ 7 w 14"/>
                  <a:gd name="T3" fmla="*/ 0 h 10"/>
                  <a:gd name="T4" fmla="*/ 14 w 14"/>
                  <a:gd name="T5" fmla="*/ 3 h 10"/>
                  <a:gd name="T6" fmla="*/ 7 w 14"/>
                  <a:gd name="T7" fmla="*/ 10 h 10"/>
                  <a:gd name="T8" fmla="*/ 0 w 14"/>
                  <a:gd name="T9" fmla="*/ 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0"/>
                  <a:gd name="T17" fmla="*/ 14 w 14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0">
                    <a:moveTo>
                      <a:pt x="0" y="7"/>
                    </a:moveTo>
                    <a:lnTo>
                      <a:pt x="7" y="0"/>
                    </a:lnTo>
                    <a:lnTo>
                      <a:pt x="14" y="3"/>
                    </a:lnTo>
                    <a:lnTo>
                      <a:pt x="7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79" name="Freeform 450"/>
              <p:cNvSpPr>
                <a:spLocks/>
              </p:cNvSpPr>
              <p:nvPr/>
            </p:nvSpPr>
            <p:spPr bwMode="auto">
              <a:xfrm>
                <a:off x="4768" y="2528"/>
                <a:ext cx="10" cy="7"/>
              </a:xfrm>
              <a:custGeom>
                <a:avLst/>
                <a:gdLst>
                  <a:gd name="T0" fmla="*/ 0 w 10"/>
                  <a:gd name="T1" fmla="*/ 3 h 7"/>
                  <a:gd name="T2" fmla="*/ 3 w 10"/>
                  <a:gd name="T3" fmla="*/ 0 h 7"/>
                  <a:gd name="T4" fmla="*/ 10 w 10"/>
                  <a:gd name="T5" fmla="*/ 3 h 7"/>
                  <a:gd name="T6" fmla="*/ 7 w 10"/>
                  <a:gd name="T7" fmla="*/ 7 h 7"/>
                  <a:gd name="T8" fmla="*/ 0 w 10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0" y="3"/>
                    </a:moveTo>
                    <a:lnTo>
                      <a:pt x="3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0" name="Freeform 451"/>
              <p:cNvSpPr>
                <a:spLocks/>
              </p:cNvSpPr>
              <p:nvPr/>
            </p:nvSpPr>
            <p:spPr bwMode="auto">
              <a:xfrm>
                <a:off x="4782" y="2517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1" name="Freeform 452"/>
              <p:cNvSpPr>
                <a:spLocks/>
              </p:cNvSpPr>
              <p:nvPr/>
            </p:nvSpPr>
            <p:spPr bwMode="auto">
              <a:xfrm>
                <a:off x="4800" y="2506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2" name="Freeform 453"/>
              <p:cNvSpPr>
                <a:spLocks/>
              </p:cNvSpPr>
              <p:nvPr/>
            </p:nvSpPr>
            <p:spPr bwMode="auto">
              <a:xfrm>
                <a:off x="4818" y="2492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7 w 11"/>
                  <a:gd name="T3" fmla="*/ 0 h 7"/>
                  <a:gd name="T4" fmla="*/ 11 w 11"/>
                  <a:gd name="T5" fmla="*/ 3 h 7"/>
                  <a:gd name="T6" fmla="*/ 3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7" y="0"/>
                    </a:lnTo>
                    <a:lnTo>
                      <a:pt x="11" y="3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3" name="Freeform 454"/>
              <p:cNvSpPr>
                <a:spLocks/>
              </p:cNvSpPr>
              <p:nvPr/>
            </p:nvSpPr>
            <p:spPr bwMode="auto">
              <a:xfrm>
                <a:off x="4836" y="2474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3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3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4" name="Freeform 455"/>
              <p:cNvSpPr>
                <a:spLocks/>
              </p:cNvSpPr>
              <p:nvPr/>
            </p:nvSpPr>
            <p:spPr bwMode="auto">
              <a:xfrm>
                <a:off x="4854" y="2463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3 w 11"/>
                  <a:gd name="T3" fmla="*/ 0 h 7"/>
                  <a:gd name="T4" fmla="*/ 11 w 11"/>
                  <a:gd name="T5" fmla="*/ 4 h 7"/>
                  <a:gd name="T6" fmla="*/ 7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3" y="0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5" name="Freeform 456"/>
              <p:cNvSpPr>
                <a:spLocks/>
              </p:cNvSpPr>
              <p:nvPr/>
            </p:nvSpPr>
            <p:spPr bwMode="auto">
              <a:xfrm>
                <a:off x="4868" y="245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7 w 11"/>
                  <a:gd name="T3" fmla="*/ 0 h 7"/>
                  <a:gd name="T4" fmla="*/ 11 w 11"/>
                  <a:gd name="T5" fmla="*/ 4 h 7"/>
                  <a:gd name="T6" fmla="*/ 4 w 11"/>
                  <a:gd name="T7" fmla="*/ 7 h 7"/>
                  <a:gd name="T8" fmla="*/ 0 w 11"/>
                  <a:gd name="T9" fmla="*/ 4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4"/>
                    </a:moveTo>
                    <a:lnTo>
                      <a:pt x="7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6" name="Freeform 457"/>
              <p:cNvSpPr>
                <a:spLocks/>
              </p:cNvSpPr>
              <p:nvPr/>
            </p:nvSpPr>
            <p:spPr bwMode="auto">
              <a:xfrm>
                <a:off x="4886" y="2438"/>
                <a:ext cx="11" cy="7"/>
              </a:xfrm>
              <a:custGeom>
                <a:avLst/>
                <a:gdLst>
                  <a:gd name="T0" fmla="*/ 0 w 11"/>
                  <a:gd name="T1" fmla="*/ 3 h 7"/>
                  <a:gd name="T2" fmla="*/ 4 w 11"/>
                  <a:gd name="T3" fmla="*/ 0 h 7"/>
                  <a:gd name="T4" fmla="*/ 11 w 11"/>
                  <a:gd name="T5" fmla="*/ 3 h 7"/>
                  <a:gd name="T6" fmla="*/ 7 w 11"/>
                  <a:gd name="T7" fmla="*/ 7 h 7"/>
                  <a:gd name="T8" fmla="*/ 0 w 11"/>
                  <a:gd name="T9" fmla="*/ 3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7"/>
                  <a:gd name="T17" fmla="*/ 11 w 1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7">
                    <a:moveTo>
                      <a:pt x="0" y="3"/>
                    </a:moveTo>
                    <a:lnTo>
                      <a:pt x="4" y="0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7" name="Line 458"/>
              <p:cNvSpPr>
                <a:spLocks noChangeShapeType="1"/>
              </p:cNvSpPr>
              <p:nvPr/>
            </p:nvSpPr>
            <p:spPr bwMode="auto">
              <a:xfrm flipV="1">
                <a:off x="3456" y="2711"/>
                <a:ext cx="1179" cy="803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988" name="Rectangle 459"/>
              <p:cNvSpPr>
                <a:spLocks noChangeArrowheads="1"/>
              </p:cNvSpPr>
              <p:nvPr/>
            </p:nvSpPr>
            <p:spPr bwMode="auto">
              <a:xfrm>
                <a:off x="3542" y="2632"/>
                <a:ext cx="44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y = 0.89x + 8.67</a:t>
                </a:r>
                <a:endParaRPr lang="en-US" altLang="zh-CN" sz="2000" b="0"/>
              </a:p>
            </p:txBody>
          </p:sp>
          <p:sp>
            <p:nvSpPr>
              <p:cNvPr id="35989" name="Rectangle 460"/>
              <p:cNvSpPr>
                <a:spLocks noChangeArrowheads="1"/>
              </p:cNvSpPr>
              <p:nvPr/>
            </p:nvSpPr>
            <p:spPr bwMode="auto">
              <a:xfrm>
                <a:off x="3636" y="2740"/>
                <a:ext cx="4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</a:t>
                </a:r>
                <a:endParaRPr lang="en-US" altLang="zh-CN" sz="2000" b="0"/>
              </a:p>
            </p:txBody>
          </p:sp>
          <p:sp>
            <p:nvSpPr>
              <p:cNvPr id="35990" name="Rectangle 461"/>
              <p:cNvSpPr>
                <a:spLocks noChangeArrowheads="1"/>
              </p:cNvSpPr>
              <p:nvPr/>
            </p:nvSpPr>
            <p:spPr bwMode="auto">
              <a:xfrm>
                <a:off x="3682" y="2722"/>
                <a:ext cx="23" cy="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2</a:t>
                </a:r>
                <a:endParaRPr lang="zh-CN" altLang="en-US" sz="2000" b="0"/>
              </a:p>
            </p:txBody>
          </p:sp>
          <p:sp>
            <p:nvSpPr>
              <p:cNvPr id="35991" name="Rectangle 462"/>
              <p:cNvSpPr>
                <a:spLocks noChangeArrowheads="1"/>
              </p:cNvSpPr>
              <p:nvPr/>
            </p:nvSpPr>
            <p:spPr bwMode="auto">
              <a:xfrm>
                <a:off x="3704" y="2740"/>
                <a:ext cx="18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 = 0.96</a:t>
                </a:r>
                <a:endParaRPr lang="zh-CN" altLang="en-US" sz="2000" b="0"/>
              </a:p>
            </p:txBody>
          </p:sp>
          <p:sp>
            <p:nvSpPr>
              <p:cNvPr id="35992" name="Rectangle 463"/>
              <p:cNvSpPr>
                <a:spLocks noChangeArrowheads="1"/>
              </p:cNvSpPr>
              <p:nvPr/>
            </p:nvSpPr>
            <p:spPr bwMode="auto">
              <a:xfrm>
                <a:off x="3287" y="3565"/>
                <a:ext cx="3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5993" name="Rectangle 464"/>
              <p:cNvSpPr>
                <a:spLocks noChangeArrowheads="1"/>
              </p:cNvSpPr>
              <p:nvPr/>
            </p:nvSpPr>
            <p:spPr bwMode="auto">
              <a:xfrm>
                <a:off x="3255" y="3414"/>
                <a:ext cx="6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50</a:t>
                </a:r>
                <a:endParaRPr lang="zh-CN" altLang="en-US" sz="2000" b="0"/>
              </a:p>
            </p:txBody>
          </p:sp>
          <p:sp>
            <p:nvSpPr>
              <p:cNvPr id="35994" name="Rectangle 465"/>
              <p:cNvSpPr>
                <a:spLocks noChangeArrowheads="1"/>
              </p:cNvSpPr>
              <p:nvPr/>
            </p:nvSpPr>
            <p:spPr bwMode="auto">
              <a:xfrm>
                <a:off x="3222" y="3262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5995" name="Rectangle 466"/>
              <p:cNvSpPr>
                <a:spLocks noChangeArrowheads="1"/>
              </p:cNvSpPr>
              <p:nvPr/>
            </p:nvSpPr>
            <p:spPr bwMode="auto">
              <a:xfrm>
                <a:off x="3222" y="3111"/>
                <a:ext cx="10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150</a:t>
                </a:r>
                <a:endParaRPr lang="zh-CN" altLang="en-US" sz="2000" b="0"/>
              </a:p>
            </p:txBody>
          </p:sp>
          <p:sp>
            <p:nvSpPr>
              <p:cNvPr id="35996" name="Rectangle 467"/>
              <p:cNvSpPr>
                <a:spLocks noChangeArrowheads="1"/>
              </p:cNvSpPr>
              <p:nvPr/>
            </p:nvSpPr>
            <p:spPr bwMode="auto">
              <a:xfrm>
                <a:off x="3222" y="2960"/>
                <a:ext cx="10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200</a:t>
                </a:r>
                <a:endParaRPr lang="zh-CN" altLang="en-US" sz="2000" b="0"/>
              </a:p>
            </p:txBody>
          </p:sp>
          <p:sp>
            <p:nvSpPr>
              <p:cNvPr id="35997" name="Rectangle 468"/>
              <p:cNvSpPr>
                <a:spLocks noChangeArrowheads="1"/>
              </p:cNvSpPr>
              <p:nvPr/>
            </p:nvSpPr>
            <p:spPr bwMode="auto">
              <a:xfrm>
                <a:off x="3222" y="2809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250</a:t>
                </a:r>
                <a:endParaRPr lang="zh-CN" altLang="en-US" sz="2000" b="0"/>
              </a:p>
            </p:txBody>
          </p:sp>
          <p:sp>
            <p:nvSpPr>
              <p:cNvPr id="35998" name="Rectangle 469"/>
              <p:cNvSpPr>
                <a:spLocks noChangeArrowheads="1"/>
              </p:cNvSpPr>
              <p:nvPr/>
            </p:nvSpPr>
            <p:spPr bwMode="auto">
              <a:xfrm>
                <a:off x="3222" y="2657"/>
                <a:ext cx="10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300</a:t>
                </a:r>
                <a:endParaRPr lang="zh-CN" altLang="en-US" sz="2000" b="0"/>
              </a:p>
            </p:txBody>
          </p:sp>
          <p:sp>
            <p:nvSpPr>
              <p:cNvPr id="35999" name="Rectangle 470"/>
              <p:cNvSpPr>
                <a:spLocks noChangeArrowheads="1"/>
              </p:cNvSpPr>
              <p:nvPr/>
            </p:nvSpPr>
            <p:spPr bwMode="auto">
              <a:xfrm>
                <a:off x="3222" y="2506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350</a:t>
                </a:r>
                <a:endParaRPr lang="zh-CN" altLang="en-US" sz="2000" b="0"/>
              </a:p>
            </p:txBody>
          </p:sp>
          <p:sp>
            <p:nvSpPr>
              <p:cNvPr id="36000" name="Rectangle 471"/>
              <p:cNvSpPr>
                <a:spLocks noChangeArrowheads="1"/>
              </p:cNvSpPr>
              <p:nvPr/>
            </p:nvSpPr>
            <p:spPr bwMode="auto">
              <a:xfrm>
                <a:off x="3359" y="3669"/>
                <a:ext cx="34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0</a:t>
                </a:r>
                <a:endParaRPr lang="zh-CN" altLang="en-US" sz="2000" b="0"/>
              </a:p>
            </p:txBody>
          </p:sp>
          <p:sp>
            <p:nvSpPr>
              <p:cNvPr id="36001" name="Rectangle 472"/>
              <p:cNvSpPr>
                <a:spLocks noChangeArrowheads="1"/>
              </p:cNvSpPr>
              <p:nvPr/>
            </p:nvSpPr>
            <p:spPr bwMode="auto">
              <a:xfrm>
                <a:off x="3539" y="3669"/>
                <a:ext cx="6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50</a:t>
                </a:r>
                <a:endParaRPr lang="zh-CN" altLang="en-US" sz="2000" b="0"/>
              </a:p>
            </p:txBody>
          </p:sp>
          <p:sp>
            <p:nvSpPr>
              <p:cNvPr id="36002" name="Rectangle 473"/>
              <p:cNvSpPr>
                <a:spLocks noChangeArrowheads="1"/>
              </p:cNvSpPr>
              <p:nvPr/>
            </p:nvSpPr>
            <p:spPr bwMode="auto">
              <a:xfrm>
                <a:off x="3722" y="3669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100</a:t>
                </a:r>
                <a:endParaRPr lang="zh-CN" altLang="en-US" sz="2000" b="0"/>
              </a:p>
            </p:txBody>
          </p:sp>
          <p:sp>
            <p:nvSpPr>
              <p:cNvPr id="36003" name="Rectangle 474"/>
              <p:cNvSpPr>
                <a:spLocks noChangeArrowheads="1"/>
              </p:cNvSpPr>
              <p:nvPr/>
            </p:nvSpPr>
            <p:spPr bwMode="auto">
              <a:xfrm>
                <a:off x="3920" y="3669"/>
                <a:ext cx="10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150</a:t>
                </a:r>
                <a:endParaRPr lang="zh-CN" altLang="en-US" sz="2000" b="0"/>
              </a:p>
            </p:txBody>
          </p:sp>
          <p:sp>
            <p:nvSpPr>
              <p:cNvPr id="36004" name="Rectangle 475"/>
              <p:cNvSpPr>
                <a:spLocks noChangeArrowheads="1"/>
              </p:cNvSpPr>
              <p:nvPr/>
            </p:nvSpPr>
            <p:spPr bwMode="auto">
              <a:xfrm>
                <a:off x="4121" y="3669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200</a:t>
                </a:r>
                <a:endParaRPr lang="zh-CN" altLang="en-US" sz="2000" b="0"/>
              </a:p>
            </p:txBody>
          </p:sp>
          <p:sp>
            <p:nvSpPr>
              <p:cNvPr id="36005" name="Rectangle 476"/>
              <p:cNvSpPr>
                <a:spLocks noChangeArrowheads="1"/>
              </p:cNvSpPr>
              <p:nvPr/>
            </p:nvSpPr>
            <p:spPr bwMode="auto">
              <a:xfrm>
                <a:off x="4318" y="3669"/>
                <a:ext cx="10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250</a:t>
                </a:r>
                <a:endParaRPr lang="zh-CN" altLang="en-US" sz="2000" b="0"/>
              </a:p>
            </p:txBody>
          </p:sp>
          <p:sp>
            <p:nvSpPr>
              <p:cNvPr id="36006" name="Rectangle 477"/>
              <p:cNvSpPr>
                <a:spLocks noChangeArrowheads="1"/>
              </p:cNvSpPr>
              <p:nvPr/>
            </p:nvSpPr>
            <p:spPr bwMode="auto">
              <a:xfrm>
                <a:off x="4516" y="3669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300</a:t>
                </a:r>
                <a:endParaRPr lang="zh-CN" altLang="en-US" sz="2000" b="0"/>
              </a:p>
            </p:txBody>
          </p:sp>
          <p:sp>
            <p:nvSpPr>
              <p:cNvPr id="36007" name="Rectangle 478"/>
              <p:cNvSpPr>
                <a:spLocks noChangeArrowheads="1"/>
              </p:cNvSpPr>
              <p:nvPr/>
            </p:nvSpPr>
            <p:spPr bwMode="auto">
              <a:xfrm>
                <a:off x="4714" y="3669"/>
                <a:ext cx="10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350</a:t>
                </a:r>
                <a:endParaRPr lang="zh-CN" altLang="en-US" sz="2000" b="0"/>
              </a:p>
            </p:txBody>
          </p:sp>
          <p:sp>
            <p:nvSpPr>
              <p:cNvPr id="36008" name="Rectangle 479"/>
              <p:cNvSpPr>
                <a:spLocks noChangeArrowheads="1"/>
              </p:cNvSpPr>
              <p:nvPr/>
            </p:nvSpPr>
            <p:spPr bwMode="auto">
              <a:xfrm>
                <a:off x="3715" y="3799"/>
                <a:ext cx="695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Measured Chl-a (mg m</a:t>
                </a:r>
                <a:endParaRPr lang="en-US" altLang="zh-CN" sz="2000" b="0"/>
              </a:p>
            </p:txBody>
          </p:sp>
          <p:sp>
            <p:nvSpPr>
              <p:cNvPr id="36009" name="Rectangle 480"/>
              <p:cNvSpPr>
                <a:spLocks noChangeArrowheads="1"/>
              </p:cNvSpPr>
              <p:nvPr/>
            </p:nvSpPr>
            <p:spPr bwMode="auto">
              <a:xfrm>
                <a:off x="4401" y="3781"/>
                <a:ext cx="38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010" name="Rectangle 481"/>
              <p:cNvSpPr>
                <a:spLocks noChangeArrowheads="1"/>
              </p:cNvSpPr>
              <p:nvPr/>
            </p:nvSpPr>
            <p:spPr bwMode="auto">
              <a:xfrm>
                <a:off x="4444" y="3799"/>
                <a:ext cx="25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6011" name="Rectangle 482"/>
              <p:cNvSpPr>
                <a:spLocks noChangeArrowheads="1"/>
              </p:cNvSpPr>
              <p:nvPr/>
            </p:nvSpPr>
            <p:spPr bwMode="auto">
              <a:xfrm>
                <a:off x="2885" y="2405"/>
                <a:ext cx="197" cy="1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12" name="Rectangle 483"/>
              <p:cNvSpPr>
                <a:spLocks noChangeArrowheads="1"/>
              </p:cNvSpPr>
              <p:nvPr/>
            </p:nvSpPr>
            <p:spPr bwMode="auto">
              <a:xfrm>
                <a:off x="2899" y="2416"/>
                <a:ext cx="9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>
                    <a:solidFill>
                      <a:srgbClr val="000000"/>
                    </a:solidFill>
                  </a:rPr>
                  <a:t>(</a:t>
                </a:r>
                <a:r>
                  <a:rPr lang="en-US" altLang="zh-CN" sz="900">
                    <a:solidFill>
                      <a:srgbClr val="000000"/>
                    </a:solidFill>
                  </a:rPr>
                  <a:t>D)</a:t>
                </a:r>
                <a:endParaRPr lang="en-US" altLang="zh-CN" sz="2000" b="0"/>
              </a:p>
            </p:txBody>
          </p:sp>
          <p:sp>
            <p:nvSpPr>
              <p:cNvPr id="36013" name="Rectangle 484"/>
              <p:cNvSpPr>
                <a:spLocks noChangeArrowheads="1"/>
              </p:cNvSpPr>
              <p:nvPr/>
            </p:nvSpPr>
            <p:spPr bwMode="auto">
              <a:xfrm>
                <a:off x="2939" y="2542"/>
                <a:ext cx="244" cy="10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14" name="Rectangle 485"/>
              <p:cNvSpPr>
                <a:spLocks noChangeArrowheads="1"/>
              </p:cNvSpPr>
              <p:nvPr/>
            </p:nvSpPr>
            <p:spPr bwMode="auto">
              <a:xfrm rot="-5400000">
                <a:off x="2676" y="3081"/>
                <a:ext cx="67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Estimated Chl-a (mg m</a:t>
                </a:r>
                <a:endParaRPr lang="en-US" altLang="zh-CN" sz="2000" b="0"/>
              </a:p>
            </p:txBody>
          </p:sp>
          <p:sp>
            <p:nvSpPr>
              <p:cNvPr id="36015" name="Rectangle 486"/>
              <p:cNvSpPr>
                <a:spLocks noChangeArrowheads="1"/>
              </p:cNvSpPr>
              <p:nvPr/>
            </p:nvSpPr>
            <p:spPr bwMode="auto">
              <a:xfrm rot="-5400000">
                <a:off x="2961" y="2724"/>
                <a:ext cx="36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016" name="Rectangle 487"/>
              <p:cNvSpPr>
                <a:spLocks noChangeArrowheads="1"/>
              </p:cNvSpPr>
              <p:nvPr/>
            </p:nvSpPr>
            <p:spPr bwMode="auto">
              <a:xfrm rot="-5400000">
                <a:off x="3001" y="2668"/>
                <a:ext cx="24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1000" b="0">
                    <a:solidFill>
                      <a:srgbClr val="000000"/>
                    </a:solidFill>
                  </a:rPr>
                  <a:t>)</a:t>
                </a:r>
                <a:endParaRPr lang="zh-CN" altLang="en-US" sz="2000" b="0"/>
              </a:p>
            </p:txBody>
          </p:sp>
          <p:sp>
            <p:nvSpPr>
              <p:cNvPr id="36017" name="Rectangle 488"/>
              <p:cNvSpPr>
                <a:spLocks noChangeArrowheads="1"/>
              </p:cNvSpPr>
              <p:nvPr/>
            </p:nvSpPr>
            <p:spPr bwMode="auto">
              <a:xfrm rot="-5400000">
                <a:off x="2659" y="3042"/>
                <a:ext cx="94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1000" b="0">
                    <a:solidFill>
                      <a:srgbClr val="000000"/>
                    </a:solidFill>
                  </a:rPr>
                  <a:t>from enhanced three-band index</a:t>
                </a:r>
                <a:endParaRPr lang="en-US" altLang="zh-CN" sz="2000" b="0"/>
              </a:p>
            </p:txBody>
          </p:sp>
          <p:sp>
            <p:nvSpPr>
              <p:cNvPr id="36018" name="Rectangle 489"/>
              <p:cNvSpPr>
                <a:spLocks noChangeArrowheads="1"/>
              </p:cNvSpPr>
              <p:nvPr/>
            </p:nvSpPr>
            <p:spPr bwMode="auto">
              <a:xfrm>
                <a:off x="4106" y="3241"/>
                <a:ext cx="672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 sz="2000" b="0"/>
              </a:p>
            </p:txBody>
          </p:sp>
          <p:sp>
            <p:nvSpPr>
              <p:cNvPr id="36019" name="Rectangle 490"/>
              <p:cNvSpPr>
                <a:spLocks noChangeArrowheads="1"/>
              </p:cNvSpPr>
              <p:nvPr/>
            </p:nvSpPr>
            <p:spPr bwMode="auto">
              <a:xfrm>
                <a:off x="4121" y="3273"/>
                <a:ext cx="57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RMSE = 15.82 mg m</a:t>
                </a:r>
                <a:endParaRPr lang="en-US" altLang="zh-CN" sz="2000" b="0"/>
              </a:p>
            </p:txBody>
          </p:sp>
          <p:sp>
            <p:nvSpPr>
              <p:cNvPr id="36020" name="Rectangle 491"/>
              <p:cNvSpPr>
                <a:spLocks noChangeArrowheads="1"/>
              </p:cNvSpPr>
              <p:nvPr/>
            </p:nvSpPr>
            <p:spPr bwMode="auto">
              <a:xfrm>
                <a:off x="4696" y="3255"/>
                <a:ext cx="37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600" b="0">
                    <a:solidFill>
                      <a:srgbClr val="000000"/>
                    </a:solidFill>
                  </a:rPr>
                  <a:t>-3</a:t>
                </a:r>
                <a:endParaRPr lang="zh-CN" altLang="en-US" sz="2000" b="0"/>
              </a:p>
            </p:txBody>
          </p:sp>
          <p:sp>
            <p:nvSpPr>
              <p:cNvPr id="36021" name="Rectangle 492"/>
              <p:cNvSpPr>
                <a:spLocks noChangeArrowheads="1"/>
              </p:cNvSpPr>
              <p:nvPr/>
            </p:nvSpPr>
            <p:spPr bwMode="auto">
              <a:xfrm>
                <a:off x="4121" y="3367"/>
                <a:ext cx="22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MNB = </a:t>
                </a:r>
                <a:endParaRPr lang="en-US" altLang="zh-CN" sz="2000" b="0"/>
              </a:p>
            </p:txBody>
          </p:sp>
          <p:sp>
            <p:nvSpPr>
              <p:cNvPr id="36022" name="Rectangle 493"/>
              <p:cNvSpPr>
                <a:spLocks noChangeArrowheads="1"/>
              </p:cNvSpPr>
              <p:nvPr/>
            </p:nvSpPr>
            <p:spPr bwMode="auto">
              <a:xfrm>
                <a:off x="4344" y="3367"/>
                <a:ext cx="3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-</a:t>
                </a:r>
                <a:endParaRPr lang="zh-CN" altLang="en-US" sz="2000" b="0"/>
              </a:p>
            </p:txBody>
          </p:sp>
          <p:sp>
            <p:nvSpPr>
              <p:cNvPr id="36023" name="Rectangle 494"/>
              <p:cNvSpPr>
                <a:spLocks noChangeArrowheads="1"/>
              </p:cNvSpPr>
              <p:nvPr/>
            </p:nvSpPr>
            <p:spPr bwMode="auto">
              <a:xfrm>
                <a:off x="4379" y="3367"/>
                <a:ext cx="17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zh-CN" altLang="en-US" sz="900" b="0">
                    <a:solidFill>
                      <a:srgbClr val="000000"/>
                    </a:solidFill>
                  </a:rPr>
                  <a:t>3.26%</a:t>
                </a:r>
                <a:endParaRPr lang="zh-CN" altLang="en-US" sz="2000" b="0"/>
              </a:p>
            </p:txBody>
          </p:sp>
          <p:sp>
            <p:nvSpPr>
              <p:cNvPr id="36024" name="Rectangle 495"/>
              <p:cNvSpPr>
                <a:spLocks noChangeArrowheads="1"/>
              </p:cNvSpPr>
              <p:nvPr/>
            </p:nvSpPr>
            <p:spPr bwMode="auto">
              <a:xfrm>
                <a:off x="4121" y="3457"/>
                <a:ext cx="469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r>
                  <a:rPr lang="en-US" altLang="zh-CN" sz="900" b="0">
                    <a:solidFill>
                      <a:srgbClr val="000000"/>
                    </a:solidFill>
                  </a:rPr>
                  <a:t>NRMS = 21.43%</a:t>
                </a:r>
                <a:endParaRPr lang="en-US" altLang="zh-CN" sz="2000" b="0"/>
              </a:p>
            </p:txBody>
          </p:sp>
        </p:grpSp>
      </p:grpSp>
      <p:grpSp>
        <p:nvGrpSpPr>
          <p:cNvPr id="35846" name="Group 497"/>
          <p:cNvGrpSpPr>
            <a:grpSpLocks/>
          </p:cNvGrpSpPr>
          <p:nvPr/>
        </p:nvGrpSpPr>
        <p:grpSpPr bwMode="auto">
          <a:xfrm>
            <a:off x="215900" y="1625600"/>
            <a:ext cx="2743200" cy="304800"/>
            <a:chOff x="672" y="1656"/>
            <a:chExt cx="1728" cy="192"/>
          </a:xfrm>
        </p:grpSpPr>
        <p:sp>
          <p:nvSpPr>
            <p:cNvPr id="35860" name="Rectangle 498"/>
            <p:cNvSpPr>
              <a:spLocks noChangeArrowheads="1"/>
            </p:cNvSpPr>
            <p:nvPr/>
          </p:nvSpPr>
          <p:spPr bwMode="auto">
            <a:xfrm>
              <a:off x="672" y="1656"/>
              <a:ext cx="110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0000FF"/>
                  </a:solidFill>
                </a:rPr>
                <a:t>Original 3-band</a:t>
              </a:r>
            </a:p>
          </p:txBody>
        </p:sp>
        <p:sp>
          <p:nvSpPr>
            <p:cNvPr id="35861" name="Rectangle 499"/>
            <p:cNvSpPr>
              <a:spLocks noChangeArrowheads="1"/>
            </p:cNvSpPr>
            <p:nvPr/>
          </p:nvSpPr>
          <p:spPr bwMode="auto">
            <a:xfrm>
              <a:off x="1920" y="1704"/>
              <a:ext cx="480" cy="144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862" name="Line 500"/>
            <p:cNvSpPr>
              <a:spLocks noChangeShapeType="1"/>
            </p:cNvSpPr>
            <p:nvPr/>
          </p:nvSpPr>
          <p:spPr bwMode="auto">
            <a:xfrm>
              <a:off x="1648" y="1848"/>
              <a:ext cx="48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35847" name="Group 501"/>
          <p:cNvGrpSpPr>
            <a:grpSpLocks/>
          </p:cNvGrpSpPr>
          <p:nvPr/>
        </p:nvGrpSpPr>
        <p:grpSpPr bwMode="auto">
          <a:xfrm>
            <a:off x="3733800" y="1587500"/>
            <a:ext cx="2819400" cy="304800"/>
            <a:chOff x="3024" y="1648"/>
            <a:chExt cx="1832" cy="192"/>
          </a:xfrm>
        </p:grpSpPr>
        <p:sp>
          <p:nvSpPr>
            <p:cNvPr id="35857" name="Rectangle 502"/>
            <p:cNvSpPr>
              <a:spLocks noChangeArrowheads="1"/>
            </p:cNvSpPr>
            <p:nvPr/>
          </p:nvSpPr>
          <p:spPr bwMode="auto">
            <a:xfrm>
              <a:off x="3024" y="1648"/>
              <a:ext cx="1208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FF0000"/>
                  </a:solidFill>
                </a:rPr>
                <a:t>Enhanced 3-band</a:t>
              </a:r>
            </a:p>
          </p:txBody>
        </p:sp>
        <p:sp>
          <p:nvSpPr>
            <p:cNvPr id="35858" name="Rectangle 503"/>
            <p:cNvSpPr>
              <a:spLocks noChangeArrowheads="1"/>
            </p:cNvSpPr>
            <p:nvPr/>
          </p:nvSpPr>
          <p:spPr bwMode="auto">
            <a:xfrm>
              <a:off x="4376" y="1696"/>
              <a:ext cx="480" cy="14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859" name="Line 504"/>
            <p:cNvSpPr>
              <a:spLocks noChangeShapeType="1"/>
            </p:cNvSpPr>
            <p:nvPr/>
          </p:nvSpPr>
          <p:spPr bwMode="auto">
            <a:xfrm>
              <a:off x="4104" y="1840"/>
              <a:ext cx="48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35848" name="Group 505"/>
          <p:cNvGrpSpPr>
            <a:grpSpLocks/>
          </p:cNvGrpSpPr>
          <p:nvPr/>
        </p:nvGrpSpPr>
        <p:grpSpPr bwMode="auto">
          <a:xfrm>
            <a:off x="914400" y="5410200"/>
            <a:ext cx="3098800" cy="611188"/>
            <a:chOff x="560" y="3375"/>
            <a:chExt cx="1952" cy="385"/>
          </a:xfrm>
        </p:grpSpPr>
        <p:sp>
          <p:nvSpPr>
            <p:cNvPr id="35854" name="Rectangle 506"/>
            <p:cNvSpPr>
              <a:spLocks noChangeArrowheads="1"/>
            </p:cNvSpPr>
            <p:nvPr/>
          </p:nvSpPr>
          <p:spPr bwMode="auto">
            <a:xfrm>
              <a:off x="560" y="3567"/>
              <a:ext cx="110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0000FF"/>
                  </a:solidFill>
                </a:rPr>
                <a:t>Original 3-band</a:t>
              </a:r>
            </a:p>
          </p:txBody>
        </p:sp>
        <p:sp>
          <p:nvSpPr>
            <p:cNvPr id="35855" name="Rectangle 507"/>
            <p:cNvSpPr>
              <a:spLocks noChangeArrowheads="1"/>
            </p:cNvSpPr>
            <p:nvPr/>
          </p:nvSpPr>
          <p:spPr bwMode="auto">
            <a:xfrm>
              <a:off x="1808" y="3375"/>
              <a:ext cx="704" cy="384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856" name="Line 508"/>
            <p:cNvSpPr>
              <a:spLocks noChangeShapeType="1"/>
            </p:cNvSpPr>
            <p:nvPr/>
          </p:nvSpPr>
          <p:spPr bwMode="auto">
            <a:xfrm>
              <a:off x="1536" y="3759"/>
              <a:ext cx="480" cy="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35849" name="Group 509"/>
          <p:cNvGrpSpPr>
            <a:grpSpLocks/>
          </p:cNvGrpSpPr>
          <p:nvPr/>
        </p:nvGrpSpPr>
        <p:grpSpPr bwMode="auto">
          <a:xfrm>
            <a:off x="4572000" y="5372100"/>
            <a:ext cx="3175000" cy="611188"/>
            <a:chOff x="2952" y="3376"/>
            <a:chExt cx="2000" cy="385"/>
          </a:xfrm>
        </p:grpSpPr>
        <p:sp>
          <p:nvSpPr>
            <p:cNvPr id="35851" name="Rectangle 510"/>
            <p:cNvSpPr>
              <a:spLocks noChangeArrowheads="1"/>
            </p:cNvSpPr>
            <p:nvPr/>
          </p:nvSpPr>
          <p:spPr bwMode="auto">
            <a:xfrm>
              <a:off x="2952" y="3568"/>
              <a:ext cx="1176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/>
              <a:r>
                <a:rPr lang="en-US" altLang="zh-CN" sz="2000" b="0">
                  <a:solidFill>
                    <a:srgbClr val="FF0000"/>
                  </a:solidFill>
                </a:rPr>
                <a:t>Enhanced 3-band</a:t>
              </a:r>
            </a:p>
          </p:txBody>
        </p:sp>
        <p:sp>
          <p:nvSpPr>
            <p:cNvPr id="35852" name="Rectangle 511"/>
            <p:cNvSpPr>
              <a:spLocks noChangeArrowheads="1"/>
            </p:cNvSpPr>
            <p:nvPr/>
          </p:nvSpPr>
          <p:spPr bwMode="auto">
            <a:xfrm>
              <a:off x="4248" y="3376"/>
              <a:ext cx="704" cy="38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5853" name="Line 512"/>
            <p:cNvSpPr>
              <a:spLocks noChangeShapeType="1"/>
            </p:cNvSpPr>
            <p:nvPr/>
          </p:nvSpPr>
          <p:spPr bwMode="auto">
            <a:xfrm>
              <a:off x="3976" y="3760"/>
              <a:ext cx="480" cy="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E9378F68-6575-4822-8F31-C81828BBBBDA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20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 rot="16200000">
            <a:off x="999312" y="3318122"/>
            <a:ext cx="990600" cy="114300"/>
            <a:chOff x="2003" y="3439"/>
            <a:chExt cx="468" cy="244"/>
          </a:xfrm>
        </p:grpSpPr>
        <p:sp>
          <p:nvSpPr>
            <p:cNvPr id="37913" name="Oval 3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7914" name="Rectangle 4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2" name="Oval 5"/>
            <p:cNvSpPr>
              <a:spLocks noChangeArrowheads="1"/>
            </p:cNvSpPr>
            <p:nvPr/>
          </p:nvSpPr>
          <p:spPr bwMode="gray">
            <a:xfrm>
              <a:off x="2401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3" name="Oval 6"/>
            <p:cNvSpPr>
              <a:spLocks noChangeArrowheads="1"/>
            </p:cNvSpPr>
            <p:nvPr/>
          </p:nvSpPr>
          <p:spPr bwMode="gray">
            <a:xfrm>
              <a:off x="2440" y="3520"/>
              <a:ext cx="20" cy="68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grpSp>
        <p:nvGrpSpPr>
          <p:cNvPr id="37892" name="Group 2"/>
          <p:cNvGrpSpPr>
            <a:grpSpLocks/>
          </p:cNvGrpSpPr>
          <p:nvPr/>
        </p:nvGrpSpPr>
        <p:grpSpPr bwMode="auto">
          <a:xfrm rot="16200000">
            <a:off x="994061" y="4518557"/>
            <a:ext cx="990600" cy="114300"/>
            <a:chOff x="2003" y="3439"/>
            <a:chExt cx="468" cy="244"/>
          </a:xfrm>
        </p:grpSpPr>
        <p:sp>
          <p:nvSpPr>
            <p:cNvPr id="37909" name="Oval 3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7910" name="Rectangle 4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14373" name="Oval 5"/>
            <p:cNvSpPr>
              <a:spLocks noChangeArrowheads="1"/>
            </p:cNvSpPr>
            <p:nvPr/>
          </p:nvSpPr>
          <p:spPr bwMode="gray">
            <a:xfrm>
              <a:off x="2401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314374" name="Oval 6"/>
            <p:cNvSpPr>
              <a:spLocks noChangeArrowheads="1"/>
            </p:cNvSpPr>
            <p:nvPr/>
          </p:nvSpPr>
          <p:spPr bwMode="gray">
            <a:xfrm>
              <a:off x="2440" y="3520"/>
              <a:ext cx="20" cy="68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grpSp>
        <p:nvGrpSpPr>
          <p:cNvPr id="37893" name="Group 7"/>
          <p:cNvGrpSpPr>
            <a:grpSpLocks/>
          </p:cNvGrpSpPr>
          <p:nvPr/>
        </p:nvGrpSpPr>
        <p:grpSpPr bwMode="auto">
          <a:xfrm rot="-5400000">
            <a:off x="1128712" y="2576513"/>
            <a:ext cx="720725" cy="120650"/>
            <a:chOff x="2003" y="3439"/>
            <a:chExt cx="468" cy="244"/>
          </a:xfrm>
        </p:grpSpPr>
        <p:sp>
          <p:nvSpPr>
            <p:cNvPr id="37905" name="Oval 8"/>
            <p:cNvSpPr>
              <a:spLocks noChangeArrowheads="1"/>
            </p:cNvSpPr>
            <p:nvPr/>
          </p:nvSpPr>
          <p:spPr bwMode="gray">
            <a:xfrm>
              <a:off x="2003" y="3439"/>
              <a:ext cx="79" cy="242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7906" name="Rectangle 9"/>
            <p:cNvSpPr>
              <a:spLocks noChangeArrowheads="1"/>
            </p:cNvSpPr>
            <p:nvPr/>
          </p:nvSpPr>
          <p:spPr bwMode="gray">
            <a:xfrm>
              <a:off x="2048" y="3441"/>
              <a:ext cx="388" cy="242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  <p:sp>
          <p:nvSpPr>
            <p:cNvPr id="314378" name="Oval 10"/>
            <p:cNvSpPr>
              <a:spLocks noChangeArrowheads="1"/>
            </p:cNvSpPr>
            <p:nvPr/>
          </p:nvSpPr>
          <p:spPr bwMode="gray">
            <a:xfrm>
              <a:off x="2402" y="3442"/>
              <a:ext cx="71" cy="234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  <p:sp>
          <p:nvSpPr>
            <p:cNvPr id="314379" name="Oval 11"/>
            <p:cNvSpPr>
              <a:spLocks noChangeArrowheads="1"/>
            </p:cNvSpPr>
            <p:nvPr/>
          </p:nvSpPr>
          <p:spPr bwMode="gray">
            <a:xfrm>
              <a:off x="2440" y="3519"/>
              <a:ext cx="20" cy="67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5000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pPr>
                <a:defRPr/>
              </a:pPr>
              <a:endParaRPr lang="ja-JP" altLang="en-US" sz="2000"/>
            </a:p>
          </p:txBody>
        </p:sp>
      </p:grpSp>
      <p:sp>
        <p:nvSpPr>
          <p:cNvPr id="37894" name="Rectangle 12"/>
          <p:cNvSpPr>
            <a:spLocks noChangeArrowheads="1"/>
          </p:cNvSpPr>
          <p:nvPr/>
        </p:nvSpPr>
        <p:spPr bwMode="gray">
          <a:xfrm rot="600000">
            <a:off x="670211" y="3775607"/>
            <a:ext cx="1296988" cy="788988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CC"/>
            </a:extrusionClr>
            <a:contourClr>
              <a:srgbClr val="CCFFCC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 rot="600000">
            <a:off x="809911" y="3996270"/>
            <a:ext cx="12239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800" dirty="0">
                <a:solidFill>
                  <a:srgbClr val="4D4D4D"/>
                </a:solidFill>
                <a:ea typeface="HGS明朝E" panose="02020900000000000000" pitchFamily="18" charset="-128"/>
              </a:rPr>
              <a:t>Sect. 3</a:t>
            </a:r>
          </a:p>
        </p:txBody>
      </p:sp>
      <p:sp>
        <p:nvSpPr>
          <p:cNvPr id="37897" name="Text Box 15"/>
          <p:cNvSpPr txBox="1">
            <a:spLocks noChangeArrowheads="1"/>
          </p:cNvSpPr>
          <p:nvPr/>
        </p:nvSpPr>
        <p:spPr bwMode="auto">
          <a:xfrm rot="600000">
            <a:off x="890874" y="4320120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37898" name="Rectangle 16"/>
          <p:cNvSpPr>
            <a:spLocks noChangeArrowheads="1"/>
          </p:cNvSpPr>
          <p:nvPr/>
        </p:nvSpPr>
        <p:spPr bwMode="gray">
          <a:xfrm rot="600000">
            <a:off x="1012325" y="2005097"/>
            <a:ext cx="715963" cy="3460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2438400" y="1752600"/>
            <a:ext cx="64706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800" dirty="0">
                <a:solidFill>
                  <a:schemeClr val="accent2"/>
                </a:solidFill>
                <a:ea typeface="HGS明朝E" panose="02020900000000000000" pitchFamily="18" charset="-128"/>
              </a:rPr>
              <a:t>Estimation of water constituent concentrations in case II waters by </a:t>
            </a:r>
            <a:r>
              <a:rPr lang="en-US" altLang="ja-JP" sz="2800" dirty="0">
                <a:solidFill>
                  <a:srgbClr val="FF0000"/>
                </a:solidFill>
                <a:ea typeface="HGS明朝E" panose="02020900000000000000" pitchFamily="18" charset="-128"/>
              </a:rPr>
              <a:t>semi-analytical model-optimizing and look-up-tables (SAMO-LUT)</a:t>
            </a:r>
          </a:p>
        </p:txBody>
      </p:sp>
      <p:sp>
        <p:nvSpPr>
          <p:cNvPr id="37900" name="Rectangle 18"/>
          <p:cNvSpPr>
            <a:spLocks noChangeArrowheads="1"/>
          </p:cNvSpPr>
          <p:nvPr/>
        </p:nvSpPr>
        <p:spPr bwMode="gray">
          <a:xfrm rot="600000">
            <a:off x="1005835" y="5010328"/>
            <a:ext cx="715963" cy="346075"/>
          </a:xfrm>
          <a:prstGeom prst="rect">
            <a:avLst/>
          </a:prstGeom>
          <a:solidFill>
            <a:srgbClr val="CCFFFF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  <a:contourClr>
              <a:srgbClr val="CCFFFF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endParaRPr lang="zh-CN" altLang="en-US" sz="1800" b="0">
              <a:ea typeface="HGS明朝E" panose="02020900000000000000" pitchFamily="18" charset="-128"/>
            </a:endParaRPr>
          </a:p>
        </p:txBody>
      </p:sp>
      <p:sp>
        <p:nvSpPr>
          <p:cNvPr id="37901" name="Rectangle 19"/>
          <p:cNvSpPr>
            <a:spLocks noChangeArrowheads="1"/>
          </p:cNvSpPr>
          <p:nvPr/>
        </p:nvSpPr>
        <p:spPr bwMode="gray">
          <a:xfrm rot="600000">
            <a:off x="980262" y="2959347"/>
            <a:ext cx="788988" cy="434975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PerspectiveFront">
              <a:rot lat="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CCFFCC"/>
            </a:extrusionClr>
            <a:contourClr>
              <a:srgbClr val="CCFFCC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2000" b="0"/>
          </a:p>
        </p:txBody>
      </p:sp>
      <p:sp>
        <p:nvSpPr>
          <p:cNvPr id="37902" name="Rectangle 20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91513" cy="1143000"/>
          </a:xfrm>
          <a:noFill/>
        </p:spPr>
        <p:txBody>
          <a:bodyPr/>
          <a:lstStyle/>
          <a:p>
            <a:pPr eaLnBrk="1" hangingPunct="1"/>
            <a:r>
              <a:rPr lang="en-US" altLang="ja-JP" b="1" dirty="0">
                <a:latin typeface="Times New Roman" panose="02020603050405020304" pitchFamily="18" charset="0"/>
                <a:ea typeface="HGS明朝E" panose="02020900000000000000" pitchFamily="18" charset="-128"/>
              </a:rPr>
              <a:t>Section 3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84E41D97-56AD-4A26-AC2B-CC933683A61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21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2514600" y="4267200"/>
            <a:ext cx="601980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i="1" u="sng" dirty="0"/>
              <a:t>Objective</a:t>
            </a:r>
            <a:r>
              <a:rPr lang="en-US" altLang="zh-CN" sz="2600" dirty="0"/>
              <a:t>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 sz="2400" dirty="0"/>
              <a:t>To provide information of not only </a:t>
            </a:r>
            <a:r>
              <a:rPr lang="en-US" altLang="zh-CN" sz="2400" dirty="0" err="1"/>
              <a:t>Chl</a:t>
            </a:r>
            <a:r>
              <a:rPr lang="en-US" altLang="zh-CN" sz="2400" dirty="0"/>
              <a:t>-a, but also </a:t>
            </a:r>
            <a:r>
              <a:rPr lang="en-US" altLang="zh-CN" sz="2400" dirty="0" err="1"/>
              <a:t>tripton</a:t>
            </a:r>
            <a:r>
              <a:rPr lang="en-US" altLang="zh-CN" sz="2400" dirty="0"/>
              <a:t> and CDOM.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838200" y="2667000"/>
            <a:ext cx="594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ja-JP" sz="2800" b="0"/>
              <a:t>Tripton estimation model</a:t>
            </a:r>
            <a:r>
              <a:rPr lang="en-US" altLang="zh-CN" sz="2800" b="0"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838200" y="1295400"/>
            <a:ext cx="807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2800" b="0">
                <a:ea typeface="宋体" panose="02010600030101010101" pitchFamily="2" charset="-122"/>
              </a:rPr>
              <a:t>Chl-a </a:t>
            </a:r>
            <a:r>
              <a:rPr lang="en-US" altLang="ja-JP" sz="2800" b="0">
                <a:ea typeface="宋体" panose="02010600030101010101" pitchFamily="2" charset="-122"/>
              </a:rPr>
              <a:t>estimation model</a:t>
            </a:r>
            <a:r>
              <a:rPr lang="en-US" altLang="zh-CN" sz="2800" b="0">
                <a:ea typeface="宋体" panose="02010600030101010101" pitchFamily="2" charset="-122"/>
              </a:rPr>
              <a:t> (</a:t>
            </a:r>
            <a:r>
              <a:rPr lang="ja-JP" altLang="en-US" sz="2800" b="0"/>
              <a:t>3-</a:t>
            </a:r>
            <a:r>
              <a:rPr lang="en-US" altLang="ja-JP" sz="2800" b="0"/>
              <a:t>band index</a:t>
            </a:r>
            <a:r>
              <a:rPr lang="en-US" altLang="zh-CN" sz="2800" b="0">
                <a:ea typeface="宋体" panose="02010600030101010101" pitchFamily="2" charset="-122"/>
              </a:rPr>
              <a:t>):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295400" y="1905000"/>
          <a:ext cx="55626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6" name="数式" r:id="rId4" imgW="2679480" imgH="228600" progId="Equation.3">
                  <p:embed/>
                </p:oleObj>
              </mc:Choice>
              <mc:Fallback>
                <p:oleObj name="数式" r:id="rId4" imgW="267948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5562600" cy="4762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447800" y="3276600"/>
          <a:ext cx="27432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7" r:id="rId6" imgW="1282700" imgH="228600" progId="Equation.3">
                  <p:embed/>
                </p:oleObj>
              </mc:Choice>
              <mc:Fallback>
                <p:oleObj r:id="rId6" imgW="12827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276600"/>
                        <a:ext cx="2743200" cy="5000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371600" y="4648200"/>
          <a:ext cx="52578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8" name="数式" r:id="rId8" imgW="2387520" imgH="241200" progId="Equation.3">
                  <p:embed/>
                </p:oleObj>
              </mc:Choice>
              <mc:Fallback>
                <p:oleObj name="数式" r:id="rId8" imgW="238752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648200"/>
                        <a:ext cx="5257800" cy="5349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10"/>
          <p:cNvSpPr txBox="1">
            <a:spLocks noChangeArrowheads="1"/>
          </p:cNvSpPr>
          <p:nvPr/>
        </p:nvSpPr>
        <p:spPr bwMode="auto">
          <a:xfrm>
            <a:off x="685800" y="5715000"/>
            <a:ext cx="8121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0" i="1">
                <a:solidFill>
                  <a:schemeClr val="tx2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 b="0" baseline="-25000">
                <a:solidFill>
                  <a:schemeClr val="tx2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b="0" i="1">
                <a:solidFill>
                  <a:schemeClr val="tx2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 b="0" baseline="-25000">
                <a:solidFill>
                  <a:schemeClr val="tx2"/>
                </a:solidFill>
                <a:ea typeface="宋体" panose="02010600030101010101" pitchFamily="2" charset="-122"/>
              </a:rPr>
              <a:t>7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400" b="0" i="1">
                <a:solidFill>
                  <a:schemeClr val="tx2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 b="0" baseline="-25000">
                <a:solidFill>
                  <a:schemeClr val="tx2"/>
                </a:solidFill>
                <a:ea typeface="宋体" panose="02010600030101010101" pitchFamily="2" charset="-122"/>
              </a:rPr>
              <a:t>9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, and </a:t>
            </a:r>
            <a:r>
              <a:rPr lang="en-US" altLang="zh-CN" sz="2400" b="0" i="1">
                <a:solidFill>
                  <a:schemeClr val="tx2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400" b="0" baseline="-25000">
                <a:solidFill>
                  <a:schemeClr val="tx2"/>
                </a:solidFill>
                <a:ea typeface="宋体" panose="02010600030101010101" pitchFamily="2" charset="-122"/>
              </a:rPr>
              <a:t>10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 </a:t>
            </a:r>
            <a:r>
              <a:rPr lang="en-US" altLang="ja-JP" sz="2400" b="0">
                <a:solidFill>
                  <a:schemeClr val="tx2"/>
                </a:solidFill>
              </a:rPr>
              <a:t>denote 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MERIS </a:t>
            </a:r>
            <a:r>
              <a:rPr lang="en-US" altLang="ja-JP" sz="2400" b="0">
                <a:solidFill>
                  <a:schemeClr val="tx2"/>
                </a:solidFill>
              </a:rPr>
              <a:t>bands</a:t>
            </a:r>
            <a:r>
              <a:rPr lang="en-US" altLang="zh-CN" sz="2400" b="0">
                <a:solidFill>
                  <a:schemeClr val="tx2"/>
                </a:solidFill>
                <a:ea typeface="宋体" panose="02010600030101010101" pitchFamily="2" charset="-122"/>
              </a:rPr>
              <a:t> 5 (555-565 nm), 7 (660-670 nm), 9 (703-713 nm), and 10 (750-757 nm), respectively</a:t>
            </a:r>
          </a:p>
        </p:txBody>
      </p:sp>
      <p:sp>
        <p:nvSpPr>
          <p:cNvPr id="11272" name="Rectangle 4"/>
          <p:cNvSpPr>
            <a:spLocks noChangeArrowheads="1"/>
          </p:cNvSpPr>
          <p:nvPr/>
        </p:nvSpPr>
        <p:spPr bwMode="auto">
          <a:xfrm>
            <a:off x="762000" y="4114800"/>
            <a:ext cx="5867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2800" b="0">
                <a:ea typeface="宋体" panose="02010600030101010101" pitchFamily="2" charset="-122"/>
              </a:rPr>
              <a:t>CDOM estimation model</a:t>
            </a:r>
            <a:r>
              <a:rPr lang="en-US" altLang="zh-CN" sz="2800" b="0">
                <a:latin typeface="Tahoma" panose="020B0604030504040204" pitchFamily="34" charset="0"/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11273" name="Rectangle 18"/>
          <p:cNvSpPr>
            <a:spLocks noChangeArrowheads="1"/>
          </p:cNvSpPr>
          <p:nvPr/>
        </p:nvSpPr>
        <p:spPr bwMode="auto">
          <a:xfrm>
            <a:off x="-540568" y="228600"/>
            <a:ext cx="950505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solidFill>
                  <a:srgbClr val="333399"/>
                </a:solidFill>
                <a:ea typeface="HGS明朝E" panose="02020900000000000000" pitchFamily="18" charset="-128"/>
              </a:rPr>
              <a:t>Selection of Three Previous </a:t>
            </a:r>
          </a:p>
          <a:p>
            <a:pPr algn="ctr" eaLnBrk="1" hangingPunct="1"/>
            <a:r>
              <a:rPr lang="en-US" altLang="ja-JP" dirty="0">
                <a:solidFill>
                  <a:srgbClr val="333399"/>
                </a:solidFill>
                <a:ea typeface="HGS明朝E" panose="02020900000000000000" pitchFamily="18" charset="-128"/>
              </a:rPr>
              <a:t>Semi-analytical Models</a:t>
            </a:r>
            <a:endParaRPr lang="en-US" altLang="ja-JP" dirty="0">
              <a:solidFill>
                <a:srgbClr val="333399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sp>
        <p:nvSpPr>
          <p:cNvPr id="11274" name="Rectangle 1037"/>
          <p:cNvSpPr>
            <a:spLocks noChangeArrowheads="1"/>
          </p:cNvSpPr>
          <p:nvPr/>
        </p:nvSpPr>
        <p:spPr bwMode="auto">
          <a:xfrm>
            <a:off x="5257800" y="23622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zh-CN" altLang="en-US" sz="2400" b="0">
                <a:solidFill>
                  <a:schemeClr val="accent2"/>
                </a:solidFill>
              </a:rPr>
              <a:t>(</a:t>
            </a:r>
            <a:r>
              <a:rPr lang="en-US" altLang="zh-CN" sz="2400" b="0">
                <a:solidFill>
                  <a:schemeClr val="accent2"/>
                </a:solidFill>
              </a:rPr>
              <a:t>Gitelson </a:t>
            </a:r>
            <a:r>
              <a:rPr lang="en-US" altLang="zh-CN" sz="2400" b="0" i="1">
                <a:solidFill>
                  <a:schemeClr val="accent2"/>
                </a:solidFill>
              </a:rPr>
              <a:t>et al.</a:t>
            </a:r>
            <a:r>
              <a:rPr lang="en-US" altLang="zh-CN" sz="2400" b="0">
                <a:solidFill>
                  <a:schemeClr val="accent2"/>
                </a:solidFill>
              </a:rPr>
              <a:t>, 2008)</a:t>
            </a:r>
          </a:p>
        </p:txBody>
      </p:sp>
      <p:sp>
        <p:nvSpPr>
          <p:cNvPr id="11275" name="Rectangle 1038"/>
          <p:cNvSpPr>
            <a:spLocks noChangeArrowheads="1"/>
          </p:cNvSpPr>
          <p:nvPr/>
        </p:nvSpPr>
        <p:spPr bwMode="auto">
          <a:xfrm>
            <a:off x="4419600" y="33528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zh-CN" altLang="en-US" sz="2400" b="0">
                <a:solidFill>
                  <a:schemeClr val="accent2"/>
                </a:solidFill>
              </a:rPr>
              <a:t>(</a:t>
            </a:r>
            <a:r>
              <a:rPr lang="en-US" altLang="zh-CN" sz="2400" b="0">
                <a:solidFill>
                  <a:schemeClr val="accent2"/>
                </a:solidFill>
              </a:rPr>
              <a:t>Ammenberg </a:t>
            </a:r>
            <a:r>
              <a:rPr lang="en-US" altLang="zh-CN" sz="2400" b="0" i="1">
                <a:solidFill>
                  <a:schemeClr val="accent2"/>
                </a:solidFill>
              </a:rPr>
              <a:t>et al</a:t>
            </a:r>
            <a:r>
              <a:rPr lang="en-US" altLang="zh-CN" sz="2400" b="0">
                <a:solidFill>
                  <a:schemeClr val="accent2"/>
                </a:solidFill>
              </a:rPr>
              <a:t>., 2002)</a:t>
            </a:r>
          </a:p>
        </p:txBody>
      </p:sp>
      <p:sp>
        <p:nvSpPr>
          <p:cNvPr id="11276" name="Rectangle 1039"/>
          <p:cNvSpPr>
            <a:spLocks noChangeArrowheads="1"/>
          </p:cNvSpPr>
          <p:nvPr/>
        </p:nvSpPr>
        <p:spPr bwMode="auto">
          <a:xfrm>
            <a:off x="4876800" y="51816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zh-CN" altLang="en-US" sz="2400" b="0">
                <a:solidFill>
                  <a:schemeClr val="accent2"/>
                </a:solidFill>
              </a:rPr>
              <a:t>(</a:t>
            </a:r>
            <a:r>
              <a:rPr lang="en-US" altLang="zh-CN" sz="2400" b="0">
                <a:solidFill>
                  <a:schemeClr val="accent2"/>
                </a:solidFill>
              </a:rPr>
              <a:t>Ammenberg </a:t>
            </a:r>
            <a:r>
              <a:rPr lang="en-US" altLang="zh-CN" sz="2400" b="0" i="1">
                <a:solidFill>
                  <a:schemeClr val="accent2"/>
                </a:solidFill>
              </a:rPr>
              <a:t>et al.</a:t>
            </a:r>
            <a:r>
              <a:rPr lang="en-US" altLang="zh-CN" sz="2400" b="0">
                <a:solidFill>
                  <a:schemeClr val="accent2"/>
                </a:solidFill>
              </a:rPr>
              <a:t>, 2002)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9B536D42-B890-4ED9-BEE6-EF1CBB625DD7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22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8001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sz="2800" u="sng">
                <a:solidFill>
                  <a:schemeClr val="tx2"/>
                </a:solidFill>
                <a:latin typeface="Times New Roman" panose="02020603050405020304" pitchFamily="18" charset="0"/>
              </a:rPr>
              <a:t>Remote-sensing reflectance</a:t>
            </a:r>
            <a:r>
              <a:rPr lang="en-US" altLang="ja-JP" sz="2800">
                <a:latin typeface="Times New Roman" panose="02020603050405020304" pitchFamily="18" charset="0"/>
              </a:rPr>
              <a:t> </a:t>
            </a:r>
            <a:r>
              <a:rPr lang="en-US" altLang="ja-JP" sz="2800">
                <a:solidFill>
                  <a:schemeClr val="tx1"/>
                </a:solidFill>
                <a:latin typeface="Times New Roman" panose="02020603050405020304" pitchFamily="18" charset="0"/>
              </a:rPr>
              <a:t>generated from</a:t>
            </a:r>
            <a:r>
              <a:rPr lang="en-US" altLang="ja-JP" sz="2800">
                <a:latin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endParaRPr lang="en-US" altLang="ja-JP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ja-JP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ja-JP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ja-JP" altLang="en-US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ja-JP" altLang="en-US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ja-JP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800" u="sng">
                <a:solidFill>
                  <a:schemeClr val="tx1"/>
                </a:solidFill>
                <a:latin typeface="Times New Roman" panose="02020603050405020304" pitchFamily="18" charset="0"/>
              </a:rPr>
              <a:t>[Chl-a]</a:t>
            </a:r>
            <a:r>
              <a:rPr lang="en-US" altLang="ja-JP" sz="2800">
                <a:latin typeface="Times New Roman" panose="02020603050405020304" pitchFamily="18" charset="0"/>
              </a:rPr>
              <a:t> </a:t>
            </a:r>
            <a:r>
              <a:rPr lang="en-US" altLang="ja-JP" sz="2800">
                <a:solidFill>
                  <a:schemeClr val="tx1"/>
                </a:solidFill>
                <a:latin typeface="Times New Roman" panose="02020603050405020304" pitchFamily="18" charset="0"/>
              </a:rPr>
              <a:t>ranges：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1-300 mg m</a:t>
            </a:r>
            <a:r>
              <a:rPr lang="en-US" altLang="zh-CN" sz="2800" baseline="30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-3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800" u="sng">
                <a:solidFill>
                  <a:schemeClr val="tx1"/>
                </a:solidFill>
                <a:latin typeface="Times New Roman" panose="02020603050405020304" pitchFamily="18" charset="0"/>
              </a:rPr>
              <a:t>[Tr]</a:t>
            </a:r>
            <a:r>
              <a:rPr lang="en-US" altLang="ja-JP" sz="2800">
                <a:latin typeface="Times New Roman" panose="02020603050405020304" pitchFamily="18" charset="0"/>
              </a:rPr>
              <a:t> </a:t>
            </a:r>
            <a:r>
              <a:rPr lang="en-US" altLang="ja-JP" sz="2800">
                <a:solidFill>
                  <a:schemeClr val="tx1"/>
                </a:solidFill>
                <a:latin typeface="Times New Roman" panose="02020603050405020304" pitchFamily="18" charset="0"/>
              </a:rPr>
              <a:t>ranges：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1-250 g m</a:t>
            </a:r>
            <a:r>
              <a:rPr lang="en-US" altLang="zh-CN" sz="2800" baseline="30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-3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[CDOM]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ranges</a:t>
            </a:r>
            <a:r>
              <a:rPr lang="ja-JP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0.1-10 m</a:t>
            </a:r>
            <a:r>
              <a:rPr lang="en-US" altLang="zh-CN" sz="2800" baseline="30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total,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ja-JP" sz="2800" u="sng">
                <a:solidFill>
                  <a:schemeClr val="tx1"/>
                </a:solidFill>
                <a:latin typeface="Times New Roman" panose="02020603050405020304" pitchFamily="18" charset="0"/>
                <a:ea typeface="ＭＳ 明朝" panose="02020609040205080304" pitchFamily="17" charset="-128"/>
              </a:rPr>
              <a:t>19,964</a:t>
            </a:r>
            <a:r>
              <a:rPr lang="en-US" altLang="zh-CN" sz="2800" u="sng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samples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for regression analysis</a:t>
            </a:r>
          </a:p>
        </p:txBody>
      </p:sp>
      <p:grpSp>
        <p:nvGrpSpPr>
          <p:cNvPr id="12294" name="Group 3081"/>
          <p:cNvGrpSpPr>
            <a:grpSpLocks/>
          </p:cNvGrpSpPr>
          <p:nvPr/>
        </p:nvGrpSpPr>
        <p:grpSpPr bwMode="auto">
          <a:xfrm>
            <a:off x="1752600" y="2057400"/>
            <a:ext cx="5741988" cy="2214563"/>
            <a:chOff x="1248" y="1248"/>
            <a:chExt cx="3617" cy="1395"/>
          </a:xfrm>
        </p:grpSpPr>
        <p:graphicFrame>
          <p:nvGraphicFramePr>
            <p:cNvPr id="12290" name="Object 2"/>
            <p:cNvGraphicFramePr>
              <a:graphicFrameLocks noChangeAspect="1"/>
            </p:cNvGraphicFramePr>
            <p:nvPr/>
          </p:nvGraphicFramePr>
          <p:xfrm>
            <a:off x="1248" y="1248"/>
            <a:ext cx="1824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5" name="Equation" r:id="rId4" imgW="1473120" imgH="431640" progId="Equation.3">
                    <p:embed/>
                  </p:oleObj>
                </mc:Choice>
                <mc:Fallback>
                  <p:oleObj name="Equation" r:id="rId4" imgW="1473120" imgH="4316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1248"/>
                          <a:ext cx="1824" cy="535"/>
                        </a:xfrm>
                        <a:prstGeom prst="rect">
                          <a:avLst/>
                        </a:prstGeom>
                        <a:solidFill>
                          <a:srgbClr val="00CC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1" name="Object 3"/>
            <p:cNvGraphicFramePr>
              <a:graphicFrameLocks noChangeAspect="1"/>
            </p:cNvGraphicFramePr>
            <p:nvPr/>
          </p:nvGraphicFramePr>
          <p:xfrm>
            <a:off x="1248" y="1872"/>
            <a:ext cx="361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6" name="Equation" r:id="rId6" imgW="2882880" imgH="253800" progId="Equation.3">
                    <p:embed/>
                  </p:oleObj>
                </mc:Choice>
                <mc:Fallback>
                  <p:oleObj name="Equation" r:id="rId6" imgW="2882880" imgH="2538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1872"/>
                          <a:ext cx="3617" cy="318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2" name="Object 4"/>
            <p:cNvGraphicFramePr>
              <a:graphicFrameLocks noChangeAspect="1"/>
            </p:cNvGraphicFramePr>
            <p:nvPr/>
          </p:nvGraphicFramePr>
          <p:xfrm>
            <a:off x="1248" y="2304"/>
            <a:ext cx="2736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37" name="Equation" r:id="rId8" imgW="2044440" imgH="253800" progId="Equation.3">
                    <p:embed/>
                  </p:oleObj>
                </mc:Choice>
                <mc:Fallback>
                  <p:oleObj name="Equation" r:id="rId8" imgW="2044440" imgH="2538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2304"/>
                          <a:ext cx="2736" cy="339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295" name="Rectangle 2"/>
          <p:cNvSpPr>
            <a:spLocks noChangeArrowheads="1"/>
          </p:cNvSpPr>
          <p:nvPr/>
        </p:nvSpPr>
        <p:spPr bwMode="auto">
          <a:xfrm>
            <a:off x="275232" y="48726"/>
            <a:ext cx="86106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200" dirty="0">
                <a:solidFill>
                  <a:srgbClr val="0070C0"/>
                </a:solidFill>
              </a:rPr>
              <a:t>Simulation test for re-analyzing previous models</a:t>
            </a:r>
            <a:endParaRPr lang="en-US" altLang="ja-JP" sz="2400" dirty="0">
              <a:solidFill>
                <a:srgbClr val="0070C0"/>
              </a:solidFill>
            </a:endParaRP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A68A516-A7D3-452C-AEE4-C8EB6DC46F38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23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17550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-63500"/>
            <a:ext cx="7793037" cy="1295400"/>
          </a:xfrm>
        </p:spPr>
        <p:txBody>
          <a:bodyPr/>
          <a:lstStyle/>
          <a:p>
            <a:pPr eaLnBrk="1" hangingPunct="1"/>
            <a:r>
              <a:rPr lang="en-US" altLang="ja-JP" sz="3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Problem for previous model </a:t>
            </a:r>
            <a:br>
              <a:rPr lang="en-US" altLang="ja-JP" sz="3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en-US" altLang="ja-JP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en-US" altLang="ja-JP" sz="2200" b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Chl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-a vs. 3-band index</a:t>
            </a:r>
            <a:r>
              <a:rPr lang="en-US" altLang="ja-JP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27525" y="1416050"/>
            <a:ext cx="4800600" cy="1911350"/>
            <a:chOff x="2760" y="256"/>
            <a:chExt cx="2568" cy="1204"/>
          </a:xfrm>
        </p:grpSpPr>
        <p:sp>
          <p:nvSpPr>
            <p:cNvPr id="38918" name="Oval 6"/>
            <p:cNvSpPr>
              <a:spLocks noChangeArrowheads="1"/>
            </p:cNvSpPr>
            <p:nvPr/>
          </p:nvSpPr>
          <p:spPr bwMode="auto">
            <a:xfrm>
              <a:off x="2760" y="256"/>
              <a:ext cx="1680" cy="19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1800" b="0">
                <a:latin typeface="Calibri" panose="020F0502020204030204" pitchFamily="34" charset="0"/>
              </a:endParaRPr>
            </a:p>
          </p:txBody>
        </p:sp>
        <p:sp>
          <p:nvSpPr>
            <p:cNvPr id="485383" name="Text Box 7"/>
            <p:cNvSpPr txBox="1">
              <a:spLocks noChangeArrowheads="1"/>
            </p:cNvSpPr>
            <p:nvPr/>
          </p:nvSpPr>
          <p:spPr bwMode="auto">
            <a:xfrm>
              <a:off x="4176" y="864"/>
              <a:ext cx="1152" cy="596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5000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b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2800">
                  <a:solidFill>
                    <a:srgbClr val="000000"/>
                  </a:solidFill>
                  <a:latin typeface="+mn-lt"/>
                  <a:ea typeface="宋体" pitchFamily="2" charset="-122"/>
                </a:rPr>
                <a:t>Chl-a=300 mg m</a:t>
              </a:r>
              <a:r>
                <a:rPr lang="en-US" altLang="zh-CN" sz="2800" baseline="30000">
                  <a:solidFill>
                    <a:srgbClr val="000000"/>
                  </a:solidFill>
                  <a:latin typeface="+mn-lt"/>
                  <a:ea typeface="宋体" pitchFamily="2" charset="-122"/>
                </a:rPr>
                <a:t>-3</a:t>
              </a:r>
            </a:p>
          </p:txBody>
        </p:sp>
        <p:sp>
          <p:nvSpPr>
            <p:cNvPr id="38920" name="Line 8"/>
            <p:cNvSpPr>
              <a:spLocks noChangeShapeType="1"/>
            </p:cNvSpPr>
            <p:nvPr/>
          </p:nvSpPr>
          <p:spPr bwMode="auto">
            <a:xfrm>
              <a:off x="4360" y="408"/>
              <a:ext cx="24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b"/>
            <a:lstStyle/>
            <a:p>
              <a:endParaRPr lang="ja-JP" altLang="en-US"/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30CEAA4E-179F-4503-9BC2-A1654D4227B2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24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80975"/>
            <a:ext cx="8135938" cy="838200"/>
          </a:xfrm>
        </p:spPr>
        <p:txBody>
          <a:bodyPr anchor="b"/>
          <a:lstStyle/>
          <a:p>
            <a:pPr eaLnBrk="1" hangingPunct="1"/>
            <a:r>
              <a:rPr lang="en-US" altLang="ja-JP" sz="3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Problem for previous model </a:t>
            </a:r>
            <a:br>
              <a:rPr lang="en-US" altLang="ja-JP" sz="3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en-US" altLang="ja-JP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(</a:t>
            </a:r>
            <a:r>
              <a:rPr lang="en-US" altLang="ja-JP" sz="2200" b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Tripton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vs. </a:t>
            </a:r>
            <a:r>
              <a:rPr lang="en-US" altLang="ja-JP" sz="2200" b="1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</a:t>
            </a:r>
            <a:r>
              <a:rPr lang="en-US" altLang="ja-JP" sz="2200" b="1" baseline="-250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rs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(B</a:t>
            </a:r>
            <a:r>
              <a:rPr lang="en-US" altLang="ja-JP" sz="2200" b="1" baseline="-25000" dirty="0">
                <a:solidFill>
                  <a:srgbClr val="0070C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r>
              <a:rPr lang="en-US" altLang="ja-JP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en-US" altLang="zh-CN" sz="2200" dirty="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99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620000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860E64D8-25D8-40DD-98F8-DE9A26C7156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25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8077200" cy="990600"/>
          </a:xfrm>
        </p:spPr>
        <p:txBody>
          <a:bodyPr anchor="b"/>
          <a:lstStyle/>
          <a:p>
            <a:pPr eaLnBrk="1" hangingPunct="1"/>
            <a:r>
              <a:rPr lang="en-US" altLang="zh-CN" sz="3000" b="1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Problem for previous model </a:t>
            </a:r>
            <a:br>
              <a:rPr lang="en-US" altLang="zh-CN" sz="30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</a:br>
            <a:r>
              <a:rPr lang="en-US" altLang="zh-CN" sz="220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200" b="1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CDOM Vs. </a:t>
            </a:r>
            <a:r>
              <a:rPr lang="en-US" altLang="ja-JP" sz="2200" b="1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</a:t>
            </a:r>
            <a:r>
              <a:rPr lang="en-US" altLang="ja-JP" sz="2200" b="1" baseline="-250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rs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(b</a:t>
            </a:r>
            <a:r>
              <a:rPr lang="en-US" altLang="ja-JP" sz="2200" b="1" baseline="-25000" dirty="0">
                <a:solidFill>
                  <a:srgbClr val="0070C0"/>
                </a:solidFill>
                <a:latin typeface="Times New Roman" panose="02020603050405020304" pitchFamily="18" charset="0"/>
              </a:rPr>
              <a:t>7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)/ </a:t>
            </a:r>
            <a:r>
              <a:rPr lang="en-US" altLang="ja-JP" sz="2200" b="1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</a:t>
            </a:r>
            <a:r>
              <a:rPr lang="en-US" altLang="ja-JP" sz="2200" b="1" baseline="-250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rs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(b</a:t>
            </a:r>
            <a:r>
              <a:rPr lang="en-US" altLang="ja-JP" sz="2200" b="1" baseline="-25000" dirty="0">
                <a:solidFill>
                  <a:srgbClr val="0070C0"/>
                </a:solidFill>
                <a:latin typeface="Times New Roman" panose="02020603050405020304" pitchFamily="18" charset="0"/>
              </a:rPr>
              <a:t>5</a:t>
            </a:r>
            <a:r>
              <a:rPr lang="en-US" altLang="ja-JP" sz="2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r>
              <a:rPr lang="en-US" altLang="ja-JP" sz="22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zh-CN" altLang="en-US" sz="220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096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3279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A17C7569-2C15-470A-99FD-CAC20F87AE19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26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50"/>
            <a:ext cx="8229600" cy="1143000"/>
          </a:xfrm>
        </p:spPr>
        <p:txBody>
          <a:bodyPr/>
          <a:lstStyle/>
          <a:p>
            <a:r>
              <a:rPr lang="en-US" altLang="ja-JP" sz="32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Development of the new algorithm</a:t>
            </a:r>
            <a:br>
              <a:rPr lang="en-US" altLang="ja-JP" sz="32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emi-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nalytical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odel-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ptimizing and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ook-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p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able (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SAMO-LUT</a:t>
            </a:r>
            <a:r>
              <a:rPr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endParaRPr lang="en-US" altLang="zh-CN" sz="190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15240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altLang="zh-CN" sz="2600">
                <a:latin typeface="Times New Roman" panose="02020603050405020304" pitchFamily="18" charset="0"/>
              </a:rPr>
              <a:t>Basic idea of this new method is </a:t>
            </a:r>
            <a:r>
              <a:rPr lang="en-US" altLang="zh-CN" sz="2600">
                <a:solidFill>
                  <a:srgbClr val="FF0000"/>
                </a:solidFill>
                <a:latin typeface="Times New Roman" panose="02020603050405020304" pitchFamily="18" charset="0"/>
              </a:rPr>
              <a:t>an imaginary case II water</a:t>
            </a:r>
            <a:r>
              <a:rPr lang="en-US" altLang="zh-CN" sz="2600">
                <a:latin typeface="Times New Roman" panose="02020603050405020304" pitchFamily="18" charset="0"/>
              </a:rPr>
              <a:t>, in which only one component changes while the other two are controlled as constants.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371600" y="3316288"/>
            <a:ext cx="5741988" cy="1927225"/>
            <a:chOff x="864" y="2009"/>
            <a:chExt cx="3617" cy="1214"/>
          </a:xfrm>
        </p:grpSpPr>
        <p:graphicFrame>
          <p:nvGraphicFramePr>
            <p:cNvPr id="13314" name="Object 2"/>
            <p:cNvGraphicFramePr>
              <a:graphicFrameLocks noChangeAspect="1"/>
            </p:cNvGraphicFramePr>
            <p:nvPr/>
          </p:nvGraphicFramePr>
          <p:xfrm>
            <a:off x="864" y="2688"/>
            <a:ext cx="1824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70" name="Equation" r:id="rId4" imgW="1473120" imgH="431640" progId="Equation.3">
                    <p:embed/>
                  </p:oleObj>
                </mc:Choice>
                <mc:Fallback>
                  <p:oleObj name="Equation" r:id="rId4" imgW="1473120" imgH="4316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688"/>
                          <a:ext cx="1824" cy="535"/>
                        </a:xfrm>
                        <a:prstGeom prst="rect">
                          <a:avLst/>
                        </a:prstGeom>
                        <a:solidFill>
                          <a:srgbClr val="00CC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5" name="Object 3"/>
            <p:cNvGraphicFramePr>
              <a:graphicFrameLocks noChangeAspect="1"/>
            </p:cNvGraphicFramePr>
            <p:nvPr/>
          </p:nvGraphicFramePr>
          <p:xfrm>
            <a:off x="864" y="2009"/>
            <a:ext cx="361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71" name="Equation" r:id="rId6" imgW="2882880" imgH="253800" progId="Equation.3">
                    <p:embed/>
                  </p:oleObj>
                </mc:Choice>
                <mc:Fallback>
                  <p:oleObj name="Equation" r:id="rId6" imgW="2882880" imgH="2538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009"/>
                          <a:ext cx="3617" cy="318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6" name="Object 4"/>
            <p:cNvGraphicFramePr>
              <a:graphicFrameLocks noChangeAspect="1"/>
            </p:cNvGraphicFramePr>
            <p:nvPr/>
          </p:nvGraphicFramePr>
          <p:xfrm>
            <a:off x="864" y="2344"/>
            <a:ext cx="2736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72" name="Equation" r:id="rId8" imgW="2044440" imgH="253800" progId="Equation.3">
                    <p:embed/>
                  </p:oleObj>
                </mc:Choice>
                <mc:Fallback>
                  <p:oleObj name="Equation" r:id="rId8" imgW="2044440" imgH="2538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344"/>
                          <a:ext cx="2736" cy="339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740150" y="3159125"/>
            <a:ext cx="4184650" cy="1906588"/>
            <a:chOff x="2356" y="1910"/>
            <a:chExt cx="2636" cy="1201"/>
          </a:xfrm>
        </p:grpSpPr>
        <p:sp>
          <p:nvSpPr>
            <p:cNvPr id="13326" name="Oval 14"/>
            <p:cNvSpPr>
              <a:spLocks noChangeArrowheads="1"/>
            </p:cNvSpPr>
            <p:nvPr/>
          </p:nvSpPr>
          <p:spPr bwMode="auto">
            <a:xfrm rot="3000000">
              <a:off x="2106" y="2160"/>
              <a:ext cx="841" cy="342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3327" name="Oval 15"/>
            <p:cNvSpPr>
              <a:spLocks noChangeArrowheads="1"/>
            </p:cNvSpPr>
            <p:nvPr/>
          </p:nvSpPr>
          <p:spPr bwMode="auto">
            <a:xfrm>
              <a:off x="2928" y="1968"/>
              <a:ext cx="720" cy="336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3328" name="Line 19"/>
            <p:cNvSpPr>
              <a:spLocks noChangeShapeType="1"/>
            </p:cNvSpPr>
            <p:nvPr/>
          </p:nvSpPr>
          <p:spPr bwMode="auto">
            <a:xfrm>
              <a:off x="2832" y="2592"/>
              <a:ext cx="864" cy="19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3329" name="Line 20"/>
            <p:cNvSpPr>
              <a:spLocks noChangeShapeType="1"/>
            </p:cNvSpPr>
            <p:nvPr/>
          </p:nvSpPr>
          <p:spPr bwMode="auto">
            <a:xfrm>
              <a:off x="3456" y="2304"/>
              <a:ext cx="240" cy="48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3330" name="Line 21"/>
            <p:cNvSpPr>
              <a:spLocks noChangeShapeType="1"/>
            </p:cNvSpPr>
            <p:nvPr/>
          </p:nvSpPr>
          <p:spPr bwMode="auto">
            <a:xfrm>
              <a:off x="3696" y="2784"/>
              <a:ext cx="192" cy="14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3331" name="Text Box 22"/>
            <p:cNvSpPr txBox="1">
              <a:spLocks noChangeArrowheads="1"/>
            </p:cNvSpPr>
            <p:nvPr/>
          </p:nvSpPr>
          <p:spPr bwMode="auto">
            <a:xfrm>
              <a:off x="3888" y="2784"/>
              <a:ext cx="11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rgbClr val="FF0000"/>
                  </a:solidFill>
                </a:rPr>
                <a:t>Constants</a:t>
              </a:r>
            </a:p>
          </p:txBody>
        </p:sp>
      </p:grpSp>
      <p:sp>
        <p:nvSpPr>
          <p:cNvPr id="141339" name="Text Box 27"/>
          <p:cNvSpPr txBox="1">
            <a:spLocks noChangeArrowheads="1"/>
          </p:cNvSpPr>
          <p:nvPr/>
        </p:nvSpPr>
        <p:spPr bwMode="auto">
          <a:xfrm>
            <a:off x="838200" y="5562600"/>
            <a:ext cx="2362200" cy="898525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b="0"/>
              <a:t>R</a:t>
            </a:r>
            <a:r>
              <a:rPr lang="en-US" altLang="zh-CN" sz="2600" b="0" baseline="-25000"/>
              <a:t>rs</a:t>
            </a:r>
            <a:r>
              <a:rPr lang="en-US" altLang="zh-CN" sz="2600" b="0"/>
              <a:t> is changing only with Chl-a.</a:t>
            </a:r>
          </a:p>
        </p:txBody>
      </p:sp>
      <p:sp>
        <p:nvSpPr>
          <p:cNvPr id="141340" name="Line 28"/>
          <p:cNvSpPr>
            <a:spLocks noChangeShapeType="1"/>
          </p:cNvSpPr>
          <p:nvPr/>
        </p:nvSpPr>
        <p:spPr bwMode="auto">
          <a:xfrm>
            <a:off x="3429000" y="5943600"/>
            <a:ext cx="14478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1341" name="Text Box 29"/>
          <p:cNvSpPr txBox="1">
            <a:spLocks noChangeArrowheads="1"/>
          </p:cNvSpPr>
          <p:nvPr/>
        </p:nvSpPr>
        <p:spPr bwMode="auto">
          <a:xfrm>
            <a:off x="4953000" y="5562600"/>
            <a:ext cx="3733800" cy="898525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>
                <a:solidFill>
                  <a:srgbClr val="FF3399"/>
                </a:solidFill>
              </a:rPr>
              <a:t>Possibility for improving three-band index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C3E9BC9A-B25E-4872-B547-C6E0C0F6E68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27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  <p:sp>
        <p:nvSpPr>
          <p:cNvPr id="141347" name="Rectangle 35"/>
          <p:cNvSpPr>
            <a:spLocks noChangeArrowheads="1"/>
          </p:cNvSpPr>
          <p:nvPr/>
        </p:nvSpPr>
        <p:spPr bwMode="auto">
          <a:xfrm>
            <a:off x="381000" y="2794000"/>
            <a:ext cx="876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zh-CN" sz="2600" b="0">
                <a:solidFill>
                  <a:srgbClr val="5F5F5F"/>
                </a:solidFill>
              </a:rPr>
              <a:t>E.g. Tr and CDOM are constants; only Chl-a is changing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9" grpId="0" animBg="1" autoUpdateAnimBg="0"/>
      <p:bldP spid="141341" grpId="0" animBg="1" autoUpdateAnimBg="0"/>
      <p:bldP spid="14134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44475" y="196850"/>
            <a:ext cx="8724900" cy="828675"/>
          </a:xfrm>
        </p:spPr>
        <p:txBody>
          <a:bodyPr anchor="b">
            <a:normAutofit fontScale="90000"/>
          </a:bodyPr>
          <a:lstStyle/>
          <a:p>
            <a:pPr eaLnBrk="1" hangingPunct="1">
              <a:defRPr/>
            </a:pPr>
            <a:r>
              <a:rPr lang="en-US" altLang="ja-JP" sz="3000" b="1" dirty="0">
                <a:solidFill>
                  <a:srgbClr val="0070C0"/>
                </a:solidFill>
                <a:latin typeface="Times New Roman" pitchFamily="18" charset="0"/>
              </a:rPr>
              <a:t>Example of </a:t>
            </a:r>
            <a:r>
              <a:rPr lang="en-US" altLang="ja-JP" sz="3000" b="1" dirty="0" err="1">
                <a:solidFill>
                  <a:srgbClr val="0070C0"/>
                </a:solidFill>
                <a:latin typeface="Times New Roman" pitchFamily="18" charset="0"/>
              </a:rPr>
              <a:t>tripton</a:t>
            </a:r>
            <a:r>
              <a:rPr lang="en-US" altLang="ja-JP" sz="3000" b="1" dirty="0">
                <a:solidFill>
                  <a:srgbClr val="0070C0"/>
                </a:solidFill>
                <a:latin typeface="Times New Roman" pitchFamily="18" charset="0"/>
              </a:rPr>
              <a:t> and CDOM controlled as constants </a:t>
            </a:r>
            <a:br>
              <a:rPr lang="en-US" altLang="ja-JP" sz="3000" dirty="0">
                <a:solidFill>
                  <a:srgbClr val="0070C0"/>
                </a:solidFill>
                <a:latin typeface="Times New Roman" pitchFamily="18" charset="0"/>
              </a:rPr>
            </a:br>
            <a:r>
              <a:rPr lang="ja-JP" altLang="en-US" sz="2200" dirty="0">
                <a:solidFill>
                  <a:srgbClr val="0070C0"/>
                </a:solidFill>
                <a:latin typeface="Times New Roman" pitchFamily="18" charset="0"/>
              </a:rPr>
              <a:t> (</a:t>
            </a:r>
            <a:r>
              <a:rPr lang="en-US" altLang="ja-JP" sz="2200" b="1" dirty="0">
                <a:solidFill>
                  <a:srgbClr val="0070C0"/>
                </a:solidFill>
                <a:latin typeface="Times New Roman" pitchFamily="18" charset="0"/>
              </a:rPr>
              <a:t>e.g. </a:t>
            </a:r>
            <a:r>
              <a:rPr lang="en-US" altLang="ja-JP" sz="2200" b="1" dirty="0" err="1">
                <a:solidFill>
                  <a:srgbClr val="0070C0"/>
                </a:solidFill>
                <a:latin typeface="Times New Roman" pitchFamily="18" charset="0"/>
              </a:rPr>
              <a:t>Chl</a:t>
            </a:r>
            <a:r>
              <a:rPr lang="en-US" altLang="ja-JP" sz="2200" b="1" dirty="0">
                <a:solidFill>
                  <a:srgbClr val="0070C0"/>
                </a:solidFill>
                <a:latin typeface="Times New Roman" pitchFamily="18" charset="0"/>
              </a:rPr>
              <a:t>-a vs. 3-band index</a:t>
            </a:r>
            <a:r>
              <a:rPr lang="en-US" altLang="ja-JP" sz="2200" dirty="0">
                <a:solidFill>
                  <a:srgbClr val="0070C0"/>
                </a:solidFill>
                <a:latin typeface="Times New Roman" pitchFamily="18" charset="0"/>
              </a:rPr>
              <a:t>)</a:t>
            </a:r>
            <a:r>
              <a:rPr lang="ja-JP" altLang="en-US" sz="22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endParaRPr lang="en-US" altLang="zh-CN" sz="22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pic>
        <p:nvPicPr>
          <p:cNvPr id="4198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14450"/>
            <a:ext cx="6934200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8455" name="Text Box 7"/>
          <p:cNvSpPr txBox="1">
            <a:spLocks noChangeArrowheads="1"/>
          </p:cNvSpPr>
          <p:nvPr/>
        </p:nvSpPr>
        <p:spPr bwMode="auto">
          <a:xfrm>
            <a:off x="5638800" y="1314450"/>
            <a:ext cx="3276600" cy="4953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anchor="b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0">
                <a:solidFill>
                  <a:srgbClr val="000099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(I)Tr=1, CDOM=0.1</a:t>
            </a:r>
          </a:p>
        </p:txBody>
      </p:sp>
      <p:sp>
        <p:nvSpPr>
          <p:cNvPr id="488456" name="Text Box 8"/>
          <p:cNvSpPr txBox="1">
            <a:spLocks noChangeArrowheads="1"/>
          </p:cNvSpPr>
          <p:nvPr/>
        </p:nvSpPr>
        <p:spPr bwMode="auto">
          <a:xfrm>
            <a:off x="4800600" y="2114550"/>
            <a:ext cx="32766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FF"/>
            </a:solidFill>
            <a:miter lim="800000"/>
            <a:headEnd/>
            <a:tailEnd/>
          </a:ln>
        </p:spPr>
        <p:txBody>
          <a:bodyPr anchor="b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0">
                <a:solidFill>
                  <a:srgbClr val="FF00FF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(II)Tr=110, CDOM=2</a:t>
            </a:r>
          </a:p>
        </p:txBody>
      </p:sp>
      <p:sp>
        <p:nvSpPr>
          <p:cNvPr id="488457" name="Text Box 9"/>
          <p:cNvSpPr txBox="1">
            <a:spLocks noChangeArrowheads="1"/>
          </p:cNvSpPr>
          <p:nvPr/>
        </p:nvSpPr>
        <p:spPr bwMode="auto">
          <a:xfrm>
            <a:off x="685800" y="5200650"/>
            <a:ext cx="3581400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anchor="b"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(III)Tr=250, CDOM=10</a:t>
            </a:r>
          </a:p>
        </p:txBody>
      </p:sp>
      <p:sp>
        <p:nvSpPr>
          <p:cNvPr id="488458" name="Rectangle 10"/>
          <p:cNvSpPr>
            <a:spLocks noChangeArrowheads="1"/>
          </p:cNvSpPr>
          <p:nvPr/>
        </p:nvSpPr>
        <p:spPr bwMode="auto">
          <a:xfrm>
            <a:off x="5181600" y="2835275"/>
            <a:ext cx="2286000" cy="533400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800" b="0">
              <a:latin typeface="Calibri" panose="020F0502020204030204" pitchFamily="34" charset="0"/>
            </a:endParaRPr>
          </a:p>
        </p:txBody>
      </p:sp>
      <p:sp>
        <p:nvSpPr>
          <p:cNvPr id="488459" name="Rectangle 11"/>
          <p:cNvSpPr>
            <a:spLocks noChangeArrowheads="1"/>
          </p:cNvSpPr>
          <p:nvPr/>
        </p:nvSpPr>
        <p:spPr bwMode="auto">
          <a:xfrm>
            <a:off x="4953000" y="3552825"/>
            <a:ext cx="2286000" cy="533400"/>
          </a:xfrm>
          <a:prstGeom prst="rect">
            <a:avLst/>
          </a:prstGeom>
          <a:noFill/>
          <a:ln w="254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800" b="0">
              <a:latin typeface="Calibri" panose="020F0502020204030204" pitchFamily="34" charset="0"/>
            </a:endParaRPr>
          </a:p>
        </p:txBody>
      </p:sp>
      <p:sp>
        <p:nvSpPr>
          <p:cNvPr id="488460" name="Rectangle 12"/>
          <p:cNvSpPr>
            <a:spLocks noChangeArrowheads="1"/>
          </p:cNvSpPr>
          <p:nvPr/>
        </p:nvSpPr>
        <p:spPr bwMode="auto">
          <a:xfrm>
            <a:off x="4267200" y="4422775"/>
            <a:ext cx="2438400" cy="533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800" b="0">
              <a:latin typeface="Calibri" panose="020F0502020204030204" pitchFamily="34" charset="0"/>
            </a:endParaRP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9306F247-AD37-46D5-9AC6-403BC84B0C8F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28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8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5" grpId="0" animBg="1" autoUpdateAnimBg="0"/>
      <p:bldP spid="488456" grpId="0" animBg="1" autoUpdateAnimBg="0"/>
      <p:bldP spid="488457" grpId="0" animBg="1" autoUpdateAnimBg="0"/>
      <p:bldP spid="488458" grpId="0" animBg="1" autoUpdateAnimBg="0"/>
      <p:bldP spid="488459" grpId="0" animBg="1" autoUpdateAnimBg="0"/>
      <p:bldP spid="488460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559675" cy="1117600"/>
          </a:xfrm>
        </p:spPr>
        <p:txBody>
          <a:bodyPr anchor="b"/>
          <a:lstStyle/>
          <a:p>
            <a:pPr eaLnBrk="1" hangingPunct="1"/>
            <a:r>
              <a:rPr lang="en-US" altLang="zh-CN" sz="3000" b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Construction of Look-up Tables (LUT) using simulation data</a:t>
            </a:r>
            <a:endParaRPr lang="zh-CN" altLang="en-US" sz="3000" b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382000" cy="129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ja-JP" sz="2800">
                <a:latin typeface="Times New Roman" panose="02020603050405020304" pitchFamily="18" charset="0"/>
              </a:rPr>
              <a:t>The coefficients of Chl-a model for </a:t>
            </a:r>
            <a:r>
              <a:rPr lang="en-US" altLang="ja-JP" sz="2800" u="sng">
                <a:solidFill>
                  <a:srgbClr val="993366"/>
                </a:solidFill>
                <a:latin typeface="Times New Roman" panose="02020603050405020304" pitchFamily="18" charset="0"/>
              </a:rPr>
              <a:t>each combination of Tripton and CDOM</a:t>
            </a:r>
            <a:r>
              <a:rPr lang="en-US" altLang="ja-JP" sz="2800">
                <a:latin typeface="Times New Roman" panose="02020603050405020304" pitchFamily="18" charset="0"/>
              </a:rPr>
              <a:t> are stored in the  LUT.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708275"/>
            <a:ext cx="89154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381000" y="5410200"/>
            <a:ext cx="8610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800" b="0">
                <a:solidFill>
                  <a:srgbClr val="FF0000"/>
                </a:solidFill>
              </a:rPr>
              <a:t>The practical problem is </a:t>
            </a:r>
            <a:r>
              <a:rPr lang="en-US" altLang="zh-CN" sz="2800" u="sng">
                <a:solidFill>
                  <a:srgbClr val="FF0000"/>
                </a:solidFill>
              </a:rPr>
              <a:t>how to find the optimal models</a:t>
            </a:r>
            <a:r>
              <a:rPr lang="en-US" altLang="zh-CN" sz="2800" b="0">
                <a:solidFill>
                  <a:srgbClr val="FF0000"/>
                </a:solidFill>
              </a:rPr>
              <a:t> for a given pixel?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7D8EE0FC-DD6B-4A86-B197-C483B48B2CEB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29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1040"/>
          <p:cNvGraphicFramePr>
            <a:graphicFrameLocks noChangeAspect="1"/>
          </p:cNvGraphicFramePr>
          <p:nvPr/>
        </p:nvGraphicFramePr>
        <p:xfrm>
          <a:off x="333375" y="1295400"/>
          <a:ext cx="87630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Bitmap Image" r:id="rId4" imgW="4971429" imgH="1771429" progId="Paint.Picture">
                  <p:embed/>
                </p:oleObj>
              </mc:Choice>
              <mc:Fallback>
                <p:oleObj name="Bitmap Image" r:id="rId4" imgW="4971429" imgH="1771429" progId="Paint.Picture">
                  <p:embed/>
                  <p:pic>
                    <p:nvPicPr>
                      <p:cNvPr id="0" name="Object 10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1295400"/>
                        <a:ext cx="87630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4267200" y="990600"/>
            <a:ext cx="426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800" b="0">
              <a:latin typeface="Calibri" panose="020F0502020204030204" pitchFamily="34" charset="0"/>
            </a:endParaRPr>
          </a:p>
        </p:txBody>
      </p:sp>
      <p:sp>
        <p:nvSpPr>
          <p:cNvPr id="14340" name="Rectangle 409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469900" y="25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 sz="3000" b="1">
                <a:solidFill>
                  <a:schemeClr val="accent2"/>
                </a:solidFill>
                <a:latin typeface="Times New Roman" panose="02020603050405020304" pitchFamily="18" charset="0"/>
              </a:rPr>
              <a:t>Iteration strategy</a:t>
            </a:r>
            <a:r>
              <a:rPr lang="en-US" altLang="ja-JP" sz="3000">
                <a:solidFill>
                  <a:schemeClr val="accent2"/>
                </a:solidFill>
                <a:latin typeface="Times New Roman" panose="02020603050405020304" pitchFamily="18" charset="0"/>
              </a:rPr>
              <a:t> in the SAMO-LUT method</a:t>
            </a:r>
            <a:br>
              <a:rPr lang="en-US" altLang="ja-JP" sz="3000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ja-JP" altLang="en-US" sz="2600">
                <a:solidFill>
                  <a:schemeClr val="accent2"/>
                </a:solidFill>
                <a:latin typeface="Times New Roman" panose="02020603050405020304" pitchFamily="18" charset="0"/>
              </a:rPr>
              <a:t>(</a:t>
            </a:r>
            <a:r>
              <a:rPr lang="en-US" altLang="ja-JP" sz="2600">
                <a:solidFill>
                  <a:srgbClr val="FF0000"/>
                </a:solidFill>
                <a:latin typeface="Times New Roman" panose="02020603050405020304" pitchFamily="18" charset="0"/>
              </a:rPr>
              <a:t>Step 1: getting initial values</a:t>
            </a:r>
            <a:r>
              <a:rPr lang="en-US" altLang="ja-JP" sz="2600">
                <a:solidFill>
                  <a:schemeClr val="accent2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4341" name="Rectangle 476"/>
          <p:cNvSpPr>
            <a:spLocks noChangeArrowheads="1"/>
          </p:cNvSpPr>
          <p:nvPr/>
        </p:nvSpPr>
        <p:spPr bwMode="auto">
          <a:xfrm>
            <a:off x="4483100" y="1206500"/>
            <a:ext cx="426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endParaRPr lang="ja-JP" altLang="en-US" sz="1800" b="0">
              <a:latin typeface="Calibri" panose="020F0502020204030204" pitchFamily="34" charset="0"/>
            </a:endParaRPr>
          </a:p>
        </p:txBody>
      </p:sp>
      <p:pic>
        <p:nvPicPr>
          <p:cNvPr id="14342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4876800"/>
            <a:ext cx="2209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876800"/>
            <a:ext cx="22098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4876800"/>
            <a:ext cx="21336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345" name="直線コネクタ 12"/>
          <p:cNvCxnSpPr>
            <a:cxnSpLocks noChangeShapeType="1"/>
          </p:cNvCxnSpPr>
          <p:nvPr/>
        </p:nvCxnSpPr>
        <p:spPr bwMode="auto">
          <a:xfrm>
            <a:off x="5943600" y="2895600"/>
            <a:ext cx="2057400" cy="16764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6" name="直線コネクタ 16"/>
          <p:cNvCxnSpPr>
            <a:cxnSpLocks noChangeShapeType="1"/>
          </p:cNvCxnSpPr>
          <p:nvPr/>
        </p:nvCxnSpPr>
        <p:spPr bwMode="auto">
          <a:xfrm rot="10800000" flipV="1">
            <a:off x="5943600" y="2895600"/>
            <a:ext cx="2209800" cy="16764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E57CE04D-CE82-43F9-B34D-D153F1E86880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30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5120"/>
          <p:cNvGraphicFramePr>
            <a:graphicFrameLocks noChangeAspect="1"/>
          </p:cNvGraphicFramePr>
          <p:nvPr/>
        </p:nvGraphicFramePr>
        <p:xfrm>
          <a:off x="793750" y="1235075"/>
          <a:ext cx="5715000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8" name="Bitmap Image" r:id="rId4" imgW="4247619" imgH="3914286" progId="Paint.Picture">
                  <p:embed/>
                </p:oleObj>
              </mc:Choice>
              <mc:Fallback>
                <p:oleObj name="Bitmap Image" r:id="rId4" imgW="4247619" imgH="3914286" progId="Paint.Picture">
                  <p:embed/>
                  <p:pic>
                    <p:nvPicPr>
                      <p:cNvPr id="0" name="Object 5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793750" y="1235075"/>
                        <a:ext cx="5715000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2875"/>
            <a:ext cx="8229600" cy="939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ja-JP" sz="3000" b="1">
                <a:solidFill>
                  <a:schemeClr val="accent2"/>
                </a:solidFill>
                <a:latin typeface="Times New Roman" pitchFamily="18" charset="0"/>
              </a:rPr>
              <a:t>Iteration strategy</a:t>
            </a:r>
            <a:r>
              <a:rPr lang="en-US" altLang="ja-JP" sz="3000">
                <a:solidFill>
                  <a:schemeClr val="accent2"/>
                </a:solidFill>
                <a:latin typeface="Times New Roman" pitchFamily="18" charset="0"/>
              </a:rPr>
              <a:t> in the SAMO-LUT method</a:t>
            </a:r>
            <a:br>
              <a:rPr lang="en-US" altLang="ja-JP" sz="3000">
                <a:solidFill>
                  <a:schemeClr val="accent2"/>
                </a:solidFill>
                <a:latin typeface="Times New Roman" pitchFamily="18" charset="0"/>
              </a:rPr>
            </a:br>
            <a:r>
              <a:rPr lang="ja-JP" altLang="en-US" sz="2600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lang="en-US" altLang="ja-JP" sz="2600">
                <a:solidFill>
                  <a:srgbClr val="FF0000"/>
                </a:solidFill>
                <a:latin typeface="Times New Roman" pitchFamily="18" charset="0"/>
              </a:rPr>
              <a:t>Step 2: optimizing estimation model</a:t>
            </a:r>
            <a:r>
              <a:rPr lang="en-US" altLang="ja-JP" sz="2600">
                <a:solidFill>
                  <a:schemeClr val="accent2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18795" name="Line 5131"/>
          <p:cNvSpPr>
            <a:spLocks noChangeShapeType="1"/>
          </p:cNvSpPr>
          <p:nvPr/>
        </p:nvSpPr>
        <p:spPr bwMode="auto">
          <a:xfrm>
            <a:off x="3581400" y="6629400"/>
            <a:ext cx="3200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2" name="Group 5137"/>
          <p:cNvGrpSpPr>
            <a:grpSpLocks/>
          </p:cNvGrpSpPr>
          <p:nvPr/>
        </p:nvGrpSpPr>
        <p:grpSpPr bwMode="auto">
          <a:xfrm>
            <a:off x="6756400" y="1066800"/>
            <a:ext cx="2308225" cy="5562600"/>
            <a:chOff x="4272" y="672"/>
            <a:chExt cx="1454" cy="3504"/>
          </a:xfrm>
        </p:grpSpPr>
        <p:sp>
          <p:nvSpPr>
            <p:cNvPr id="15400" name="Text Box 7"/>
            <p:cNvSpPr txBox="1">
              <a:spLocks noChangeArrowheads="1"/>
            </p:cNvSpPr>
            <p:nvPr/>
          </p:nvSpPr>
          <p:spPr bwMode="auto">
            <a:xfrm>
              <a:off x="4368" y="1968"/>
              <a:ext cx="1358" cy="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2800">
                  <a:solidFill>
                    <a:srgbClr val="6600CC"/>
                  </a:solidFill>
                </a:rPr>
                <a:t>Repeat !</a:t>
              </a:r>
              <a:r>
                <a:rPr lang="en-US" altLang="ja-JP" sz="2800" b="0" i="1">
                  <a:solidFill>
                    <a:srgbClr val="FF0000"/>
                  </a:solidFill>
                </a:rPr>
                <a:t> </a:t>
              </a:r>
            </a:p>
            <a:p>
              <a:pPr eaLnBrk="1" hangingPunct="1"/>
              <a:r>
                <a:rPr lang="en-US" altLang="ja-JP" sz="2800" b="0" i="1">
                  <a:solidFill>
                    <a:srgbClr val="FF0000"/>
                  </a:solidFill>
                </a:rPr>
                <a:t>Chla</a:t>
              </a:r>
              <a:r>
                <a:rPr lang="en-US" altLang="ja-JP" sz="2800" b="0" baseline="-25000">
                  <a:solidFill>
                    <a:srgbClr val="FF0000"/>
                  </a:solidFill>
                </a:rPr>
                <a:t>0 </a:t>
              </a:r>
              <a:r>
                <a:rPr lang="en-US" altLang="ja-JP" sz="2800" b="0">
                  <a:solidFill>
                    <a:srgbClr val="FF0000"/>
                  </a:solidFill>
                </a:rPr>
                <a:t>= </a:t>
              </a:r>
              <a:r>
                <a:rPr lang="en-US" altLang="ja-JP" sz="2800" b="0" i="1">
                  <a:solidFill>
                    <a:srgbClr val="FF0000"/>
                  </a:solidFill>
                </a:rPr>
                <a:t>Chla</a:t>
              </a:r>
              <a:r>
                <a:rPr lang="en-US" altLang="ja-JP" sz="2800" b="0" baseline="-25000">
                  <a:solidFill>
                    <a:srgbClr val="FF0000"/>
                  </a:solidFill>
                </a:rPr>
                <a:t>1</a:t>
              </a:r>
            </a:p>
            <a:p>
              <a:pPr eaLnBrk="1" hangingPunct="1"/>
              <a:r>
                <a:rPr lang="en-US" altLang="ja-JP" sz="2800" b="0" i="1">
                  <a:solidFill>
                    <a:srgbClr val="FF0000"/>
                  </a:solidFill>
                </a:rPr>
                <a:t>Tr</a:t>
              </a:r>
              <a:r>
                <a:rPr lang="en-US" altLang="ja-JP" sz="2800" b="0" baseline="-25000">
                  <a:solidFill>
                    <a:srgbClr val="FF0000"/>
                  </a:solidFill>
                </a:rPr>
                <a:t>0 </a:t>
              </a:r>
              <a:r>
                <a:rPr lang="en-US" altLang="ja-JP" sz="2800" b="0">
                  <a:solidFill>
                    <a:srgbClr val="FF0000"/>
                  </a:solidFill>
                </a:rPr>
                <a:t>= </a:t>
              </a:r>
              <a:r>
                <a:rPr lang="en-US" altLang="ja-JP" sz="2800" b="0" i="1">
                  <a:solidFill>
                    <a:srgbClr val="FF0000"/>
                  </a:solidFill>
                </a:rPr>
                <a:t>Tr</a:t>
              </a:r>
              <a:r>
                <a:rPr lang="en-US" altLang="ja-JP" sz="2800" b="0" baseline="-25000">
                  <a:solidFill>
                    <a:srgbClr val="FF0000"/>
                  </a:solidFill>
                </a:rPr>
                <a:t>1 </a:t>
              </a:r>
              <a:endParaRPr lang="en-US" altLang="ja-JP" sz="2800">
                <a:solidFill>
                  <a:srgbClr val="6600CC"/>
                </a:solidFill>
              </a:endParaRPr>
            </a:p>
          </p:txBody>
        </p:sp>
        <p:sp>
          <p:nvSpPr>
            <p:cNvPr id="15401" name="Line 5132"/>
            <p:cNvSpPr>
              <a:spLocks noChangeShapeType="1"/>
            </p:cNvSpPr>
            <p:nvPr/>
          </p:nvSpPr>
          <p:spPr bwMode="auto">
            <a:xfrm flipV="1">
              <a:off x="4272" y="672"/>
              <a:ext cx="0" cy="350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797" name="Line 5133"/>
          <p:cNvSpPr>
            <a:spLocks noChangeShapeType="1"/>
          </p:cNvSpPr>
          <p:nvPr/>
        </p:nvSpPr>
        <p:spPr bwMode="auto">
          <a:xfrm>
            <a:off x="3429000" y="1066800"/>
            <a:ext cx="3352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799" name="Line 5135"/>
          <p:cNvSpPr>
            <a:spLocks noChangeShapeType="1"/>
          </p:cNvSpPr>
          <p:nvPr/>
        </p:nvSpPr>
        <p:spPr bwMode="auto">
          <a:xfrm>
            <a:off x="3597275" y="6416675"/>
            <a:ext cx="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00" name="Line 5136"/>
          <p:cNvSpPr>
            <a:spLocks noChangeShapeType="1"/>
          </p:cNvSpPr>
          <p:nvPr/>
        </p:nvSpPr>
        <p:spPr bwMode="auto">
          <a:xfrm>
            <a:off x="3444875" y="1066800"/>
            <a:ext cx="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3" name="Group 5141"/>
          <p:cNvGrpSpPr>
            <a:grpSpLocks/>
          </p:cNvGrpSpPr>
          <p:nvPr/>
        </p:nvGrpSpPr>
        <p:grpSpPr bwMode="auto">
          <a:xfrm>
            <a:off x="3048000" y="1752600"/>
            <a:ext cx="1384300" cy="152400"/>
            <a:chOff x="1912" y="1104"/>
            <a:chExt cx="872" cy="96"/>
          </a:xfrm>
        </p:grpSpPr>
        <p:sp>
          <p:nvSpPr>
            <p:cNvPr id="15398" name="Line 5138"/>
            <p:cNvSpPr>
              <a:spLocks noChangeShapeType="1"/>
            </p:cNvSpPr>
            <p:nvPr/>
          </p:nvSpPr>
          <p:spPr bwMode="auto">
            <a:xfrm flipH="1">
              <a:off x="1912" y="1104"/>
              <a:ext cx="0" cy="96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99" name="Line 5139"/>
            <p:cNvSpPr>
              <a:spLocks noChangeShapeType="1"/>
            </p:cNvSpPr>
            <p:nvPr/>
          </p:nvSpPr>
          <p:spPr bwMode="auto">
            <a:xfrm flipH="1">
              <a:off x="2784" y="1104"/>
              <a:ext cx="0" cy="96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04" name="Line 5140"/>
          <p:cNvSpPr>
            <a:spLocks noChangeShapeType="1"/>
          </p:cNvSpPr>
          <p:nvPr/>
        </p:nvSpPr>
        <p:spPr bwMode="auto">
          <a:xfrm>
            <a:off x="3032125" y="1905000"/>
            <a:ext cx="143192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06" name="Line 5142"/>
          <p:cNvSpPr>
            <a:spLocks noChangeShapeType="1"/>
          </p:cNvSpPr>
          <p:nvPr/>
        </p:nvSpPr>
        <p:spPr bwMode="auto">
          <a:xfrm>
            <a:off x="3683000" y="1905000"/>
            <a:ext cx="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4" name="Group 5180"/>
          <p:cNvGrpSpPr>
            <a:grpSpLocks/>
          </p:cNvGrpSpPr>
          <p:nvPr/>
        </p:nvGrpSpPr>
        <p:grpSpPr bwMode="auto">
          <a:xfrm>
            <a:off x="1920875" y="2514600"/>
            <a:ext cx="1752600" cy="152400"/>
            <a:chOff x="1210" y="1584"/>
            <a:chExt cx="1104" cy="96"/>
          </a:xfrm>
        </p:grpSpPr>
        <p:sp>
          <p:nvSpPr>
            <p:cNvPr id="15396" name="Line 5143"/>
            <p:cNvSpPr>
              <a:spLocks noChangeShapeType="1"/>
            </p:cNvSpPr>
            <p:nvPr/>
          </p:nvSpPr>
          <p:spPr bwMode="auto">
            <a:xfrm flipH="1">
              <a:off x="1210" y="1584"/>
              <a:ext cx="0" cy="96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97" name="Line 5144"/>
            <p:cNvSpPr>
              <a:spLocks noChangeShapeType="1"/>
            </p:cNvSpPr>
            <p:nvPr/>
          </p:nvSpPr>
          <p:spPr bwMode="auto">
            <a:xfrm flipH="1">
              <a:off x="2314" y="1584"/>
              <a:ext cx="0" cy="96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11" name="Line 5147"/>
          <p:cNvSpPr>
            <a:spLocks noChangeShapeType="1"/>
          </p:cNvSpPr>
          <p:nvPr/>
        </p:nvSpPr>
        <p:spPr bwMode="auto">
          <a:xfrm>
            <a:off x="1889125" y="2667000"/>
            <a:ext cx="181768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12" name="Line 5148"/>
          <p:cNvSpPr>
            <a:spLocks noChangeShapeType="1"/>
          </p:cNvSpPr>
          <p:nvPr/>
        </p:nvSpPr>
        <p:spPr bwMode="auto">
          <a:xfrm>
            <a:off x="2705100" y="2667000"/>
            <a:ext cx="0" cy="228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5" name="Group 5153"/>
          <p:cNvGrpSpPr>
            <a:grpSpLocks/>
          </p:cNvGrpSpPr>
          <p:nvPr/>
        </p:nvGrpSpPr>
        <p:grpSpPr bwMode="auto">
          <a:xfrm>
            <a:off x="2698750" y="1752600"/>
            <a:ext cx="2070100" cy="1689100"/>
            <a:chOff x="1696" y="1096"/>
            <a:chExt cx="1304" cy="1064"/>
          </a:xfrm>
        </p:grpSpPr>
        <p:sp>
          <p:nvSpPr>
            <p:cNvPr id="15394" name="Line 5150"/>
            <p:cNvSpPr>
              <a:spLocks noChangeShapeType="1"/>
            </p:cNvSpPr>
            <p:nvPr/>
          </p:nvSpPr>
          <p:spPr bwMode="auto">
            <a:xfrm flipH="1">
              <a:off x="1696" y="2064"/>
              <a:ext cx="0" cy="96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95" name="Line 5151"/>
            <p:cNvSpPr>
              <a:spLocks noChangeShapeType="1"/>
            </p:cNvSpPr>
            <p:nvPr/>
          </p:nvSpPr>
          <p:spPr bwMode="auto">
            <a:xfrm flipH="1">
              <a:off x="3000" y="1096"/>
              <a:ext cx="0" cy="1056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16" name="Line 5152"/>
          <p:cNvSpPr>
            <a:spLocks noChangeShapeType="1"/>
          </p:cNvSpPr>
          <p:nvPr/>
        </p:nvSpPr>
        <p:spPr bwMode="auto">
          <a:xfrm>
            <a:off x="2667000" y="3429000"/>
            <a:ext cx="2133600" cy="0"/>
          </a:xfrm>
          <a:prstGeom prst="line">
            <a:avLst/>
          </a:prstGeom>
          <a:noFill/>
          <a:ln w="4889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18" name="Line 5154"/>
          <p:cNvSpPr>
            <a:spLocks noChangeShapeType="1"/>
          </p:cNvSpPr>
          <p:nvPr/>
        </p:nvSpPr>
        <p:spPr bwMode="auto">
          <a:xfrm>
            <a:off x="3717925" y="3429000"/>
            <a:ext cx="0" cy="2286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6" name="Group 5162"/>
          <p:cNvGrpSpPr>
            <a:grpSpLocks/>
          </p:cNvGrpSpPr>
          <p:nvPr/>
        </p:nvGrpSpPr>
        <p:grpSpPr bwMode="auto">
          <a:xfrm>
            <a:off x="3749675" y="4070350"/>
            <a:ext cx="1892300" cy="190500"/>
            <a:chOff x="2352" y="2544"/>
            <a:chExt cx="1192" cy="120"/>
          </a:xfrm>
        </p:grpSpPr>
        <p:sp>
          <p:nvSpPr>
            <p:cNvPr id="15392" name="Line 5156"/>
            <p:cNvSpPr>
              <a:spLocks noChangeShapeType="1"/>
            </p:cNvSpPr>
            <p:nvPr/>
          </p:nvSpPr>
          <p:spPr bwMode="auto">
            <a:xfrm flipH="1">
              <a:off x="2352" y="2544"/>
              <a:ext cx="0" cy="96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93" name="Line 5158"/>
            <p:cNvSpPr>
              <a:spLocks noChangeShapeType="1"/>
            </p:cNvSpPr>
            <p:nvPr/>
          </p:nvSpPr>
          <p:spPr bwMode="auto">
            <a:xfrm flipH="1">
              <a:off x="3544" y="2568"/>
              <a:ext cx="0" cy="96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24" name="Line 5160"/>
          <p:cNvSpPr>
            <a:spLocks noChangeShapeType="1"/>
          </p:cNvSpPr>
          <p:nvPr/>
        </p:nvSpPr>
        <p:spPr bwMode="auto">
          <a:xfrm>
            <a:off x="3733800" y="4219575"/>
            <a:ext cx="1951038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25" name="Line 5161"/>
          <p:cNvSpPr>
            <a:spLocks noChangeShapeType="1"/>
          </p:cNvSpPr>
          <p:nvPr/>
        </p:nvSpPr>
        <p:spPr bwMode="auto">
          <a:xfrm>
            <a:off x="4635500" y="4216400"/>
            <a:ext cx="0" cy="2286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7" name="Group 5166"/>
          <p:cNvGrpSpPr>
            <a:grpSpLocks/>
          </p:cNvGrpSpPr>
          <p:nvPr/>
        </p:nvGrpSpPr>
        <p:grpSpPr bwMode="auto">
          <a:xfrm>
            <a:off x="2193925" y="3308350"/>
            <a:ext cx="2413000" cy="1712913"/>
            <a:chOff x="1392" y="2088"/>
            <a:chExt cx="1520" cy="1072"/>
          </a:xfrm>
        </p:grpSpPr>
        <p:sp>
          <p:nvSpPr>
            <p:cNvPr id="15390" name="Line 5163"/>
            <p:cNvSpPr>
              <a:spLocks noChangeShapeType="1"/>
            </p:cNvSpPr>
            <p:nvPr/>
          </p:nvSpPr>
          <p:spPr bwMode="auto">
            <a:xfrm>
              <a:off x="1392" y="2088"/>
              <a:ext cx="0" cy="105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91" name="Line 5164"/>
            <p:cNvSpPr>
              <a:spLocks noChangeShapeType="1"/>
            </p:cNvSpPr>
            <p:nvPr/>
          </p:nvSpPr>
          <p:spPr bwMode="auto">
            <a:xfrm>
              <a:off x="2912" y="3064"/>
              <a:ext cx="0" cy="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29" name="Line 5165"/>
          <p:cNvSpPr>
            <a:spLocks noChangeShapeType="1"/>
          </p:cNvSpPr>
          <p:nvPr/>
        </p:nvSpPr>
        <p:spPr bwMode="auto">
          <a:xfrm>
            <a:off x="2178050" y="5016500"/>
            <a:ext cx="24574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31" name="Line 5167"/>
          <p:cNvSpPr>
            <a:spLocks noChangeShapeType="1"/>
          </p:cNvSpPr>
          <p:nvPr/>
        </p:nvSpPr>
        <p:spPr bwMode="auto">
          <a:xfrm>
            <a:off x="3225800" y="5003800"/>
            <a:ext cx="0" cy="228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8" name="Group 5172"/>
          <p:cNvGrpSpPr>
            <a:grpSpLocks/>
          </p:cNvGrpSpPr>
          <p:nvPr/>
        </p:nvGrpSpPr>
        <p:grpSpPr bwMode="auto">
          <a:xfrm>
            <a:off x="1524000" y="5562600"/>
            <a:ext cx="1701800" cy="165100"/>
            <a:chOff x="976" y="3504"/>
            <a:chExt cx="1072" cy="104"/>
          </a:xfrm>
        </p:grpSpPr>
        <p:sp>
          <p:nvSpPr>
            <p:cNvPr id="15388" name="Line 5169"/>
            <p:cNvSpPr>
              <a:spLocks noChangeShapeType="1"/>
            </p:cNvSpPr>
            <p:nvPr/>
          </p:nvSpPr>
          <p:spPr bwMode="auto">
            <a:xfrm flipH="1">
              <a:off x="976" y="3504"/>
              <a:ext cx="0" cy="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5389" name="Line 5170"/>
            <p:cNvSpPr>
              <a:spLocks noChangeShapeType="1"/>
            </p:cNvSpPr>
            <p:nvPr/>
          </p:nvSpPr>
          <p:spPr bwMode="auto">
            <a:xfrm flipH="1">
              <a:off x="2048" y="3512"/>
              <a:ext cx="0" cy="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18835" name="Line 5171"/>
          <p:cNvSpPr>
            <a:spLocks noChangeShapeType="1"/>
          </p:cNvSpPr>
          <p:nvPr/>
        </p:nvSpPr>
        <p:spPr bwMode="auto">
          <a:xfrm>
            <a:off x="1511300" y="5715000"/>
            <a:ext cx="1752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8837" name="Line 5173"/>
          <p:cNvSpPr>
            <a:spLocks noChangeShapeType="1"/>
          </p:cNvSpPr>
          <p:nvPr/>
        </p:nvSpPr>
        <p:spPr bwMode="auto">
          <a:xfrm>
            <a:off x="2193925" y="5699125"/>
            <a:ext cx="0" cy="228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51F1311F-82F3-4789-9ECF-0E6A36B08C62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31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8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8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8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8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8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8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8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18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7"/>
          <p:cNvGrpSpPr>
            <a:grpSpLocks/>
          </p:cNvGrpSpPr>
          <p:nvPr/>
        </p:nvGrpSpPr>
        <p:grpSpPr bwMode="auto">
          <a:xfrm>
            <a:off x="457200" y="1295400"/>
            <a:ext cx="8305800" cy="5411788"/>
            <a:chOff x="336" y="720"/>
            <a:chExt cx="5232" cy="3409"/>
          </a:xfrm>
        </p:grpSpPr>
        <p:pic>
          <p:nvPicPr>
            <p:cNvPr id="4404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720"/>
              <a:ext cx="5232" cy="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1" name="Oval 6"/>
            <p:cNvSpPr>
              <a:spLocks noChangeArrowheads="1"/>
            </p:cNvSpPr>
            <p:nvPr/>
          </p:nvSpPr>
          <p:spPr bwMode="auto">
            <a:xfrm>
              <a:off x="1968" y="2736"/>
              <a:ext cx="144" cy="2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 sz="2000" b="0"/>
            </a:p>
          </p:txBody>
        </p:sp>
      </p:grp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77200" cy="762000"/>
          </a:xfrm>
        </p:spPr>
        <p:txBody>
          <a:bodyPr/>
          <a:lstStyle/>
          <a:p>
            <a:pPr eaLnBrk="1" hangingPunct="1"/>
            <a:r>
              <a:rPr lang="en-US" altLang="zh-CN" sz="3000" b="1" dirty="0">
                <a:latin typeface="Times New Roman" panose="02020603050405020304" pitchFamily="18" charset="0"/>
              </a:rPr>
              <a:t>Ending the iteration by difference between </a:t>
            </a:r>
            <a:br>
              <a:rPr lang="en-US" altLang="zh-CN" sz="3000" b="1" dirty="0">
                <a:latin typeface="Times New Roman" panose="02020603050405020304" pitchFamily="18" charset="0"/>
              </a:rPr>
            </a:br>
            <a:r>
              <a:rPr lang="en-US" altLang="zh-CN" sz="3000" b="1" dirty="0">
                <a:latin typeface="Times New Roman" panose="02020603050405020304" pitchFamily="18" charset="0"/>
              </a:rPr>
              <a:t>the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current </a:t>
            </a:r>
            <a:r>
              <a:rPr lang="en-US" altLang="zh-CN" sz="3000" b="1" dirty="0">
                <a:latin typeface="Times New Roman" panose="02020603050405020304" pitchFamily="18" charset="0"/>
              </a:rPr>
              <a:t>and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last iterations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482850" y="2165350"/>
            <a:ext cx="1676400" cy="2819400"/>
            <a:chOff x="1592" y="1152"/>
            <a:chExt cx="1056" cy="1968"/>
          </a:xfrm>
        </p:grpSpPr>
        <p:sp>
          <p:nvSpPr>
            <p:cNvPr id="44038" name="Line 5"/>
            <p:cNvSpPr>
              <a:spLocks noChangeShapeType="1"/>
            </p:cNvSpPr>
            <p:nvPr/>
          </p:nvSpPr>
          <p:spPr bwMode="auto">
            <a:xfrm>
              <a:off x="2016" y="1488"/>
              <a:ext cx="0" cy="1632"/>
            </a:xfrm>
            <a:prstGeom prst="line">
              <a:avLst/>
            </a:prstGeom>
            <a:noFill/>
            <a:ln w="101600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1592" y="1152"/>
              <a:ext cx="1056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000" b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>
                  <a:solidFill>
                    <a:srgbClr val="FF0000"/>
                  </a:solidFill>
                </a:rPr>
                <a:t>10 times</a:t>
              </a:r>
            </a:p>
          </p:txBody>
        </p:sp>
      </p:grp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1F5E7328-E9CB-4615-9D82-E0A3EA199CD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32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ChangeArrowheads="1"/>
          </p:cNvSpPr>
          <p:nvPr/>
        </p:nvSpPr>
        <p:spPr bwMode="auto">
          <a:xfrm>
            <a:off x="1371600" y="228600"/>
            <a:ext cx="6781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200" dirty="0">
                <a:solidFill>
                  <a:srgbClr val="333399"/>
                </a:solidFill>
                <a:ea typeface="HGS明朝E" panose="02020900000000000000" pitchFamily="18" charset="-128"/>
              </a:rPr>
              <a:t>Validation results: </a:t>
            </a:r>
            <a:r>
              <a:rPr lang="en-US" altLang="zh-CN" sz="2800" dirty="0">
                <a:solidFill>
                  <a:srgbClr val="333399"/>
                </a:solidFill>
              </a:rPr>
              <a:t>By simulated data (noise-free)</a:t>
            </a:r>
            <a:endParaRPr lang="en-US" altLang="ja-JP" sz="2800" dirty="0">
              <a:solidFill>
                <a:srgbClr val="333399"/>
              </a:solidFill>
            </a:endParaRPr>
          </a:p>
        </p:txBody>
      </p:sp>
      <p:pic>
        <p:nvPicPr>
          <p:cNvPr id="4710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43000"/>
            <a:ext cx="48006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1765300"/>
            <a:ext cx="487045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446405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12"/>
          <p:cNvSpPr txBox="1">
            <a:spLocks noChangeArrowheads="1"/>
          </p:cNvSpPr>
          <p:nvPr/>
        </p:nvSpPr>
        <p:spPr bwMode="auto">
          <a:xfrm>
            <a:off x="304800" y="5791200"/>
            <a:ext cx="2438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b="0"/>
              <a:t>RMSE</a:t>
            </a:r>
          </a:p>
          <a:p>
            <a:pPr eaLnBrk="1" hangingPunct="1"/>
            <a:r>
              <a:rPr lang="ja-JP" altLang="en-US" sz="2400" b="0"/>
              <a:t>（</a:t>
            </a:r>
            <a:r>
              <a:rPr lang="en-US" altLang="ja-JP" sz="2400" b="0"/>
              <a:t>0.43,0.42,0.06</a:t>
            </a:r>
            <a:r>
              <a:rPr lang="ja-JP" altLang="en-US" sz="2400" b="0"/>
              <a:t>）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24CA30E8-6691-465A-814B-0225F7D75841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33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4876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61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76400"/>
            <a:ext cx="5159375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61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286000"/>
            <a:ext cx="4735512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Rectangle 12"/>
          <p:cNvSpPr>
            <a:spLocks noChangeArrowheads="1"/>
          </p:cNvSpPr>
          <p:nvPr/>
        </p:nvSpPr>
        <p:spPr bwMode="auto">
          <a:xfrm>
            <a:off x="1668735" y="206375"/>
            <a:ext cx="593670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200" dirty="0">
                <a:solidFill>
                  <a:srgbClr val="333399"/>
                </a:solidFill>
                <a:ea typeface="HGS明朝E" panose="02020900000000000000" pitchFamily="18" charset="-128"/>
              </a:rPr>
              <a:t>Validation results: </a:t>
            </a:r>
            <a:r>
              <a:rPr lang="en-US" altLang="zh-CN" sz="2800" dirty="0">
                <a:solidFill>
                  <a:srgbClr val="333399"/>
                </a:solidFill>
              </a:rPr>
              <a:t>By </a:t>
            </a:r>
            <a:r>
              <a:rPr lang="en-US" altLang="zh-CN" sz="2800" i="1" dirty="0">
                <a:solidFill>
                  <a:srgbClr val="333399"/>
                </a:solidFill>
              </a:rPr>
              <a:t>in situ</a:t>
            </a:r>
            <a:r>
              <a:rPr lang="en-US" altLang="zh-CN" sz="2800" dirty="0">
                <a:solidFill>
                  <a:srgbClr val="333399"/>
                </a:solidFill>
              </a:rPr>
              <a:t> data ( low noise)</a:t>
            </a:r>
            <a:endParaRPr lang="en-US" altLang="ja-JP" sz="2800" dirty="0">
              <a:solidFill>
                <a:srgbClr val="333399"/>
              </a:solidFill>
            </a:endParaRPr>
          </a:p>
        </p:txBody>
      </p:sp>
      <p:sp>
        <p:nvSpPr>
          <p:cNvPr id="48134" name="Text Box 10"/>
          <p:cNvSpPr txBox="1">
            <a:spLocks noChangeArrowheads="1"/>
          </p:cNvSpPr>
          <p:nvPr/>
        </p:nvSpPr>
        <p:spPr bwMode="auto">
          <a:xfrm>
            <a:off x="304800" y="5791200"/>
            <a:ext cx="1981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b="0"/>
              <a:t>RMSE</a:t>
            </a:r>
          </a:p>
          <a:p>
            <a:pPr eaLnBrk="1" hangingPunct="1"/>
            <a:r>
              <a:rPr lang="ja-JP" altLang="en-US" sz="2400" b="0"/>
              <a:t>（</a:t>
            </a:r>
            <a:r>
              <a:rPr lang="en-US" altLang="ja-JP" sz="2400" b="0"/>
              <a:t>3.4,1.8,0.2</a:t>
            </a:r>
            <a:r>
              <a:rPr lang="ja-JP" altLang="en-US" sz="2400" b="0"/>
              <a:t>）</a:t>
            </a:r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F47C36DA-8557-4E6A-B7E8-D9337C8EB00B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34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8"/>
          <p:cNvSpPr txBox="1">
            <a:spLocks noChangeArrowheads="1"/>
          </p:cNvSpPr>
          <p:nvPr/>
        </p:nvSpPr>
        <p:spPr bwMode="auto">
          <a:xfrm>
            <a:off x="1743075" y="5334000"/>
            <a:ext cx="464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 sz="2400" b="0">
              <a:latin typeface="Tahoma" panose="020B0604030504040204" pitchFamily="34" charset="0"/>
              <a:ea typeface="Batang" panose="020B0503020000020004" pitchFamily="18" charset="-127"/>
            </a:endParaRPr>
          </a:p>
        </p:txBody>
      </p:sp>
      <p:pic>
        <p:nvPicPr>
          <p:cNvPr id="49155" name="Picture 9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295400"/>
            <a:ext cx="44196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06" name="Picture 9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4352925" cy="381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207" name="Picture 9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0"/>
            <a:ext cx="4352925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Rectangle 954"/>
          <p:cNvSpPr>
            <a:spLocks noChangeArrowheads="1"/>
          </p:cNvSpPr>
          <p:nvPr/>
        </p:nvSpPr>
        <p:spPr bwMode="auto">
          <a:xfrm>
            <a:off x="1419036" y="115740"/>
            <a:ext cx="6228928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sz="3200" dirty="0">
                <a:solidFill>
                  <a:srgbClr val="333399"/>
                </a:solidFill>
                <a:ea typeface="HGS明朝E" panose="02020900000000000000" pitchFamily="18" charset="-128"/>
              </a:rPr>
              <a:t>Validation results</a:t>
            </a:r>
            <a:r>
              <a:rPr lang="en-US" altLang="ja-JP" sz="3200" b="0" dirty="0">
                <a:solidFill>
                  <a:srgbClr val="333399"/>
                </a:solidFill>
                <a:ea typeface="HGS明朝E" panose="02020900000000000000" pitchFamily="18" charset="-128"/>
              </a:rPr>
              <a:t>: </a:t>
            </a:r>
            <a:r>
              <a:rPr lang="en-US" altLang="zh-CN" sz="2800" dirty="0">
                <a:solidFill>
                  <a:srgbClr val="333399"/>
                </a:solidFill>
              </a:rPr>
              <a:t>by MERIS data ( high noise)</a:t>
            </a:r>
            <a:r>
              <a:rPr lang="en-US" altLang="ja-JP" sz="3200" b="0" dirty="0">
                <a:solidFill>
                  <a:srgbClr val="333399"/>
                </a:solidFill>
                <a:ea typeface="HGS明朝E" panose="02020900000000000000" pitchFamily="18" charset="-128"/>
              </a:rPr>
              <a:t> </a:t>
            </a:r>
          </a:p>
        </p:txBody>
      </p:sp>
      <p:sp>
        <p:nvSpPr>
          <p:cNvPr id="49159" name="テキスト ボックス 14"/>
          <p:cNvSpPr txBox="1">
            <a:spLocks noChangeArrowheads="1"/>
          </p:cNvSpPr>
          <p:nvPr/>
        </p:nvSpPr>
        <p:spPr bwMode="auto">
          <a:xfrm>
            <a:off x="457200" y="5715000"/>
            <a:ext cx="2438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400" b="0"/>
              <a:t>RMSE</a:t>
            </a:r>
          </a:p>
          <a:p>
            <a:pPr eaLnBrk="1" hangingPunct="1"/>
            <a:r>
              <a:rPr lang="en-US" altLang="ja-JP" sz="2400" b="0"/>
              <a:t>(8.8, 6.9, 0.25)</a:t>
            </a:r>
            <a:endParaRPr lang="ja-JP" altLang="en-US" sz="2400" b="0"/>
          </a:p>
        </p:txBody>
      </p:sp>
      <p:sp>
        <p:nvSpPr>
          <p:cNvPr id="40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4F114BF-1F51-46CB-A6E2-65C5A9ED47F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35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3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3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3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3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1329406" y="1303642"/>
            <a:ext cx="6582559" cy="4991280"/>
            <a:chOff x="2438375" y="2024740"/>
            <a:chExt cx="6051123" cy="4604657"/>
          </a:xfrm>
        </p:grpSpPr>
        <p:grpSp>
          <p:nvGrpSpPr>
            <p:cNvPr id="4" name="グループ化 3"/>
            <p:cNvGrpSpPr/>
            <p:nvPr/>
          </p:nvGrpSpPr>
          <p:grpSpPr>
            <a:xfrm>
              <a:off x="3875316" y="2024740"/>
              <a:ext cx="4614182" cy="4604657"/>
              <a:chOff x="533400" y="685800"/>
              <a:chExt cx="5419725" cy="6172200"/>
            </a:xfrm>
          </p:grpSpPr>
          <p:graphicFrame>
            <p:nvGraphicFramePr>
              <p:cNvPr id="17410" name="Object 5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533400" y="990599"/>
              <a:ext cx="5419725" cy="58674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7484" name="Bitmap Image" r:id="rId4" imgW="4619048" imgH="5001323" progId="Paint.Picture">
                      <p:embed/>
                    </p:oleObj>
                  </mc:Choice>
                  <mc:Fallback>
                    <p:oleObj name="Bitmap Image" r:id="rId4" imgW="4619048" imgH="5001323" progId="Paint.Picture">
                      <p:embed/>
                      <p:pic>
                        <p:nvPicPr>
                          <p:cNvPr id="1741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400" y="990599"/>
                            <a:ext cx="5419725" cy="58674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3366" name="Oval 6"/>
              <p:cNvSpPr>
                <a:spLocks noChangeArrowheads="1"/>
              </p:cNvSpPr>
              <p:nvPr/>
            </p:nvSpPr>
            <p:spPr bwMode="auto">
              <a:xfrm>
                <a:off x="1082674" y="1038225"/>
                <a:ext cx="685800" cy="6096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43367" name="Oval 7"/>
              <p:cNvSpPr>
                <a:spLocks noChangeArrowheads="1"/>
              </p:cNvSpPr>
              <p:nvPr/>
            </p:nvSpPr>
            <p:spPr bwMode="auto">
              <a:xfrm>
                <a:off x="990599" y="3810000"/>
                <a:ext cx="746125" cy="5334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7417" name="Text Box 18"/>
              <p:cNvSpPr txBox="1">
                <a:spLocks noChangeArrowheads="1"/>
              </p:cNvSpPr>
              <p:nvPr/>
            </p:nvSpPr>
            <p:spPr bwMode="auto">
              <a:xfrm>
                <a:off x="1904999" y="838200"/>
                <a:ext cx="1447800" cy="549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zh-CN" altLang="en-US"/>
              </a:p>
            </p:txBody>
          </p:sp>
          <p:grpSp>
            <p:nvGrpSpPr>
              <p:cNvPr id="3" name="Group 20"/>
              <p:cNvGrpSpPr>
                <a:grpSpLocks/>
              </p:cNvGrpSpPr>
              <p:nvPr/>
            </p:nvGrpSpPr>
            <p:grpSpPr bwMode="auto">
              <a:xfrm>
                <a:off x="1676399" y="685800"/>
                <a:ext cx="2286000" cy="457200"/>
                <a:chOff x="1056" y="432"/>
                <a:chExt cx="1440" cy="288"/>
              </a:xfrm>
            </p:grpSpPr>
            <p:sp>
              <p:nvSpPr>
                <p:cNvPr id="17423" name="Oval 17"/>
                <p:cNvSpPr>
                  <a:spLocks noChangeArrowheads="1"/>
                </p:cNvSpPr>
                <p:nvPr/>
              </p:nvSpPr>
              <p:spPr bwMode="auto">
                <a:xfrm>
                  <a:off x="1056" y="624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/>
                  <a:endParaRPr lang="ja-JP" altLang="en-US"/>
                </a:p>
              </p:txBody>
            </p:sp>
            <p:sp>
              <p:nvSpPr>
                <p:cNvPr id="1742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152" y="432"/>
                  <a:ext cx="1344" cy="2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 eaLnBrk="0" hangingPunct="0"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0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2200" dirty="0">
                      <a:solidFill>
                        <a:srgbClr val="FF0000"/>
                      </a:solidFill>
                    </a:rPr>
                    <a:t>Kunming City</a:t>
                  </a:r>
                </a:p>
              </p:txBody>
            </p:sp>
          </p:grpSp>
          <p:sp>
            <p:nvSpPr>
              <p:cNvPr id="143381" name="Oval 21"/>
              <p:cNvSpPr>
                <a:spLocks noChangeArrowheads="1"/>
              </p:cNvSpPr>
              <p:nvPr/>
            </p:nvSpPr>
            <p:spPr bwMode="auto">
              <a:xfrm>
                <a:off x="4419599" y="990600"/>
                <a:ext cx="746125" cy="6096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43382" name="Oval 22"/>
              <p:cNvSpPr>
                <a:spLocks noChangeArrowheads="1"/>
              </p:cNvSpPr>
              <p:nvPr/>
            </p:nvSpPr>
            <p:spPr bwMode="auto">
              <a:xfrm>
                <a:off x="4340224" y="3810000"/>
                <a:ext cx="746125" cy="53340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143385" name="Text Box 25"/>
              <p:cNvSpPr txBox="1">
                <a:spLocks noChangeArrowheads="1"/>
              </p:cNvSpPr>
              <p:nvPr/>
            </p:nvSpPr>
            <p:spPr bwMode="gray">
              <a:xfrm>
                <a:off x="2362199" y="2209800"/>
                <a:ext cx="19050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000">
                    <a:solidFill>
                      <a:srgbClr val="FF0000"/>
                    </a:solidFill>
                  </a:rPr>
                  <a:t>Weak Wind</a:t>
                </a:r>
              </a:p>
            </p:txBody>
          </p:sp>
          <p:sp>
            <p:nvSpPr>
              <p:cNvPr id="143387" name="Text Box 27"/>
              <p:cNvSpPr txBox="1">
                <a:spLocks noChangeArrowheads="1"/>
              </p:cNvSpPr>
              <p:nvPr/>
            </p:nvSpPr>
            <p:spPr bwMode="gray">
              <a:xfrm>
                <a:off x="2438399" y="4860925"/>
                <a:ext cx="19050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 eaLnBrk="0" hangingPunct="0"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000">
                    <a:solidFill>
                      <a:srgbClr val="FF0000"/>
                    </a:solidFill>
                  </a:rPr>
                  <a:t>Strong Wind</a:t>
                </a:r>
              </a:p>
            </p:txBody>
          </p:sp>
        </p:grpSp>
        <p:graphicFrame>
          <p:nvGraphicFramePr>
            <p:cNvPr id="20" name="Object 1"/>
            <p:cNvGraphicFramePr>
              <a:graphicFrameLocks noChangeAspect="1"/>
            </p:cNvGraphicFramePr>
            <p:nvPr>
              <p:extLst/>
            </p:nvPr>
          </p:nvGraphicFramePr>
          <p:xfrm>
            <a:off x="2503691" y="4686703"/>
            <a:ext cx="1228297" cy="19426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7485" name="ビットマップ イメージ" r:id="rId6" imgW="746640" imgH="1181160" progId="Paint.Picture">
                    <p:embed/>
                  </p:oleObj>
                </mc:Choice>
                <mc:Fallback>
                  <p:oleObj name="ビットマップ イメージ" r:id="rId6" imgW="746640" imgH="1181160" progId="Paint.Picture">
                    <p:embed/>
                    <p:pic>
                      <p:nvPicPr>
                        <p:cNvPr id="2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3691" y="4686703"/>
                          <a:ext cx="1228297" cy="19426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0"/>
            <p:cNvGraphicFramePr>
              <a:graphicFrameLocks noChangeAspect="1"/>
            </p:cNvGraphicFramePr>
            <p:nvPr>
              <p:extLst/>
            </p:nvPr>
          </p:nvGraphicFramePr>
          <p:xfrm>
            <a:off x="2438375" y="2344055"/>
            <a:ext cx="1264090" cy="20490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7486" name="Bitmap Image" r:id="rId8" imgW="905001" imgH="1467055" progId="Paint.Picture">
                    <p:embed/>
                  </p:oleObj>
                </mc:Choice>
                <mc:Fallback>
                  <p:oleObj name="Bitmap Image" r:id="rId8" imgW="905001" imgH="1467055" progId="Paint.Picture">
                    <p:embed/>
                    <p:pic>
                      <p:nvPicPr>
                        <p:cNvPr id="21" name="Object 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375" y="2344055"/>
                          <a:ext cx="1264090" cy="20490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107504" y="259591"/>
            <a:ext cx="8708066" cy="9343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Distribution of Water Quality</a:t>
            </a:r>
          </a:p>
        </p:txBody>
      </p:sp>
      <p:sp>
        <p:nvSpPr>
          <p:cNvPr id="18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4F114BF-1F51-46CB-A6E2-65C5A9ED47F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36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99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3" y="104414"/>
            <a:ext cx="8964488" cy="100459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Monitoring in Lake </a:t>
            </a:r>
            <a:r>
              <a:rPr lang="en-US" altLang="ja-JP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Kasumigaura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1939" y="1847939"/>
            <a:ext cx="4648459" cy="367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図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634" y="1648131"/>
            <a:ext cx="3192093" cy="1572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図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8234" y="3216903"/>
            <a:ext cx="4084894" cy="338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34475" y="1127286"/>
            <a:ext cx="6595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(Matsushita, </a:t>
            </a:r>
            <a:r>
              <a:rPr lang="en-US" sz="1800" dirty="0" err="1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Jaelania</a:t>
            </a:r>
            <a:r>
              <a:rPr lang="en-US" sz="1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sz="1800" b="1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Yang</a:t>
            </a:r>
            <a:r>
              <a:rPr lang="en-US" sz="18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 et al., 2015, RSSJ)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3147" y="5738336"/>
            <a:ext cx="4525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Time-series of satellite estimation show high agreements with field measurements.</a:t>
            </a:r>
          </a:p>
        </p:txBody>
      </p:sp>
    </p:spTree>
    <p:extLst>
      <p:ext uri="{BB962C8B-B14F-4D97-AF65-F5344CB8AC3E}">
        <p14:creationId xmlns:p14="http://schemas.microsoft.com/office/powerpoint/2010/main" val="1539173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761136"/>
          </a:xfrm>
        </p:spPr>
        <p:txBody>
          <a:bodyPr>
            <a:noAutofit/>
          </a:bodyPr>
          <a:lstStyle/>
          <a:p>
            <a:pPr algn="ctr"/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Conclusions: my proposed algorithms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12" y="1412776"/>
            <a:ext cx="8489468" cy="4824536"/>
          </a:xfrm>
          <a:prstGeom prst="rect">
            <a:avLst/>
          </a:prstGeom>
        </p:spPr>
      </p:pic>
      <p:sp>
        <p:nvSpPr>
          <p:cNvPr id="5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4F114BF-1F51-46CB-A6E2-65C5A9ED47F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38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62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/>
              <a:t>Take-home Messages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1340768"/>
            <a:ext cx="8063161" cy="48338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en-US" altLang="ja-JP" sz="2800" dirty="0">
                <a:solidFill>
                  <a:schemeClr val="tx2"/>
                </a:solidFill>
              </a:rPr>
              <a:t>Scientists i</a:t>
            </a:r>
            <a:r>
              <a:rPr lang="en-US" altLang="ja-JP" sz="2800" dirty="0">
                <a:solidFill>
                  <a:schemeClr val="tx2"/>
                </a:solidFill>
              </a:rPr>
              <a:t>n Chiba University, Japan are working on satellite monitoring of water quality.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ja-JP" sz="28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ja-JP" sz="2800" dirty="0">
                <a:solidFill>
                  <a:schemeClr val="tx2"/>
                </a:solidFill>
              </a:rPr>
              <a:t>Our</a:t>
            </a:r>
            <a:r>
              <a:rPr lang="ja-JP" altLang="en-US" sz="2800" dirty="0">
                <a:solidFill>
                  <a:schemeClr val="tx2"/>
                </a:solidFill>
              </a:rPr>
              <a:t> </a:t>
            </a:r>
            <a:r>
              <a:rPr lang="en-US" altLang="ja-JP" sz="2800" dirty="0">
                <a:solidFill>
                  <a:schemeClr val="tx2"/>
                </a:solidFill>
              </a:rPr>
              <a:t>proposed algorithm worked well in long-term monitoring of water quality parameters in Japan’s lakes.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ja-JP" sz="28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en-US" altLang="ja-JP" sz="2800" dirty="0">
                <a:solidFill>
                  <a:schemeClr val="tx2"/>
                </a:solidFill>
              </a:rPr>
              <a:t>We are challenging the cont</a:t>
            </a:r>
            <a:r>
              <a:rPr lang="en-US" altLang="ja-JP" sz="2800" dirty="0">
                <a:solidFill>
                  <a:schemeClr val="tx2"/>
                </a:solidFill>
              </a:rPr>
              <a:t>inental/global monitoring of inland lakes, to aid the conventional investigations.</a:t>
            </a:r>
            <a:endParaRPr kumimoji="1" lang="en-US" altLang="ja-JP" sz="2800" dirty="0">
              <a:solidFill>
                <a:schemeClr val="tx2"/>
              </a:solidFill>
            </a:endParaRPr>
          </a:p>
        </p:txBody>
      </p:sp>
      <p:sp>
        <p:nvSpPr>
          <p:cNvPr id="4" name="スライド番号プレースホルダ 8"/>
          <p:cNvSpPr txBox="1">
            <a:spLocks noGrp="1"/>
          </p:cNvSpPr>
          <p:nvPr/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0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r" eaLnBrk="1" hangingPunct="1"/>
            <a:fld id="{44F114BF-1F51-46CB-A6E2-65C5A9ED47FC}" type="slidenum">
              <a:rPr lang="en-US" altLang="ja-JP" sz="1400" b="0">
                <a:solidFill>
                  <a:srgbClr val="333399"/>
                </a:solidFill>
                <a:latin typeface="Arial" panose="020B0604020202020204" pitchFamily="34" charset="0"/>
              </a:rPr>
              <a:pPr algn="r" eaLnBrk="1" hangingPunct="1"/>
              <a:t>39</a:t>
            </a:fld>
            <a:endParaRPr lang="en-US" altLang="ja-JP" sz="1400" b="0">
              <a:solidFill>
                <a:srgbClr val="33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773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3548" y="2348880"/>
            <a:ext cx="8136904" cy="151216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kumimoji="1" lang="en-US" altLang="ja-JP" sz="9600" b="1" dirty="0">
                <a:latin typeface="Bradley Hand ITC" panose="03070402050302030203" pitchFamily="66" charset="0"/>
              </a:rPr>
              <a:t>Thank you!</a:t>
            </a:r>
            <a:endParaRPr kumimoji="1" lang="ja-JP" altLang="en-US" sz="9600" b="1" dirty="0">
              <a:latin typeface="Bradley Hand ITC" panose="03070402050302030203" pitchFamily="66" charset="0"/>
            </a:endParaRPr>
          </a:p>
        </p:txBody>
      </p:sp>
      <p:pic>
        <p:nvPicPr>
          <p:cNvPr id="4" name="Picture 5" descr="UEEuroWid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96130"/>
      </p:ext>
    </p:extLst>
  </p:cSld>
  <p:clrMapOvr>
    <a:masterClrMapping/>
  </p:clrMapOvr>
</p:sld>
</file>

<file path=ppt/theme/theme1.xml><?xml version="1.0" encoding="utf-8"?>
<a:theme xmlns:a="http://schemas.openxmlformats.org/drawingml/2006/main" name="line2">
  <a:themeElements>
    <a:clrScheme name="line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ine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line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23211</TotalTime>
  <Words>1563</Words>
  <Application>Microsoft Office PowerPoint</Application>
  <PresentationFormat>画面に合わせる (4:3)</PresentationFormat>
  <Paragraphs>486</Paragraphs>
  <Slides>40</Slides>
  <Notes>39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6</vt:i4>
      </vt:variant>
      <vt:variant>
        <vt:lpstr>スライド タイトル</vt:lpstr>
      </vt:variant>
      <vt:variant>
        <vt:i4>40</vt:i4>
      </vt:variant>
    </vt:vector>
  </HeadingPairs>
  <TitlesOfParts>
    <vt:vector size="63" baseType="lpstr">
      <vt:lpstr>Arial Unicode MS</vt:lpstr>
      <vt:lpstr>Batang</vt:lpstr>
      <vt:lpstr>HGP明朝E</vt:lpstr>
      <vt:lpstr>HGS明朝E</vt:lpstr>
      <vt:lpstr>ＭＳ Ｐゴシック</vt:lpstr>
      <vt:lpstr>ＭＳ Ｐ明朝</vt:lpstr>
      <vt:lpstr>ＭＳ 明朝</vt:lpstr>
      <vt:lpstr>宋体</vt:lpstr>
      <vt:lpstr>Arial</vt:lpstr>
      <vt:lpstr>Bradley Hand ITC</vt:lpstr>
      <vt:lpstr>Calibri</vt:lpstr>
      <vt:lpstr>Constantia</vt:lpstr>
      <vt:lpstr>Tahoma</vt:lpstr>
      <vt:lpstr>Times New Roman</vt:lpstr>
      <vt:lpstr>Verdana</vt:lpstr>
      <vt:lpstr>Wingdings</vt:lpstr>
      <vt:lpstr>line2</vt:lpstr>
      <vt:lpstr>Bitmap Image</vt:lpstr>
      <vt:lpstr>Equation</vt:lpstr>
      <vt:lpstr>グラフ</vt:lpstr>
      <vt:lpstr>数式</vt:lpstr>
      <vt:lpstr>Microsoft 数式 3.0</vt:lpstr>
      <vt:lpstr>ビットマップ イメージ</vt:lpstr>
      <vt:lpstr>Monitoring Water Quality of Inland Lakes by Remotely Sensed Observations </vt:lpstr>
      <vt:lpstr>Outline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Principle of the 3-band index: Absorption </vt:lpstr>
      <vt:lpstr>PowerPoint プレゼンテーション</vt:lpstr>
      <vt:lpstr>PowerPoint プレゼンテーション</vt:lpstr>
      <vt:lpstr>Problem of the 3-band index</vt:lpstr>
      <vt:lpstr>Main objectives of my research </vt:lpstr>
      <vt:lpstr>Section 2</vt:lpstr>
      <vt:lpstr>Absorption properties for turbid water case  (e.g. TSS=20 g m-3)</vt:lpstr>
      <vt:lpstr>PowerPoint プレゼンテーション</vt:lpstr>
      <vt:lpstr>Study Areas 　</vt:lpstr>
      <vt:lpstr>PowerPoint プレゼンテーション</vt:lpstr>
      <vt:lpstr>Results for Lake Kasumigaura, Japan</vt:lpstr>
      <vt:lpstr>Results for Lake Dianchi, China</vt:lpstr>
      <vt:lpstr>Section 3</vt:lpstr>
      <vt:lpstr>PowerPoint プレゼンテーション</vt:lpstr>
      <vt:lpstr>PowerPoint プレゼンテーション</vt:lpstr>
      <vt:lpstr>Problem for previous model  (Chl-a vs. 3-band index)</vt:lpstr>
      <vt:lpstr>Problem for previous model  (Tripton vs. Rrs(B10))</vt:lpstr>
      <vt:lpstr>Problem for previous model  (CDOM Vs. Rrs(b7)/ Rrs(b5))</vt:lpstr>
      <vt:lpstr>Development of the new algorithm Semi-Analytical Model-Optimizing and Look-Up Table (SAMO-LUT)</vt:lpstr>
      <vt:lpstr>Example of tripton and CDOM controlled as constants   (e.g. Chl-a vs. 3-band index) </vt:lpstr>
      <vt:lpstr>Construction of Look-up Tables (LUT) using simulation data</vt:lpstr>
      <vt:lpstr>Iteration strategy in the SAMO-LUT method (Step 1: getting initial values)</vt:lpstr>
      <vt:lpstr>Iteration strategy in the SAMO-LUT method (Step 2: optimizing estimation model)</vt:lpstr>
      <vt:lpstr>Ending the iteration by difference between  the current and last iterations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Long-term Monitoring in Lake Kasumigaura</vt:lpstr>
      <vt:lpstr>Conclusions: my proposed algorithms</vt:lpstr>
      <vt:lpstr>Take-home Messages</vt:lpstr>
      <vt:lpstr>Thank you!</vt:lpstr>
    </vt:vector>
  </TitlesOfParts>
  <Company>株式会社アイ･エス･ビー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山中郁</dc:creator>
  <cp:lastModifiedBy>W. Yang</cp:lastModifiedBy>
  <cp:revision>1272</cp:revision>
  <dcterms:created xsi:type="dcterms:W3CDTF">2005-11-10T02:26:06Z</dcterms:created>
  <dcterms:modified xsi:type="dcterms:W3CDTF">2017-05-30T09:23:17Z</dcterms:modified>
</cp:coreProperties>
</file>